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handoutMasterIdLst>
    <p:handoutMasterId r:id="rId27"/>
  </p:handoutMasterIdLst>
  <p:sldIdLst>
    <p:sldId id="340" r:id="rId2"/>
    <p:sldId id="343" r:id="rId3"/>
    <p:sldId id="342" r:id="rId4"/>
    <p:sldId id="341" r:id="rId5"/>
    <p:sldId id="345" r:id="rId6"/>
    <p:sldId id="344" r:id="rId7"/>
    <p:sldId id="346" r:id="rId8"/>
    <p:sldId id="347" r:id="rId9"/>
    <p:sldId id="348" r:id="rId10"/>
    <p:sldId id="349" r:id="rId11"/>
    <p:sldId id="367" r:id="rId12"/>
    <p:sldId id="350" r:id="rId13"/>
    <p:sldId id="351" r:id="rId14"/>
    <p:sldId id="354" r:id="rId15"/>
    <p:sldId id="353" r:id="rId16"/>
    <p:sldId id="355" r:id="rId17"/>
    <p:sldId id="356" r:id="rId18"/>
    <p:sldId id="357" r:id="rId19"/>
    <p:sldId id="360" r:id="rId20"/>
    <p:sldId id="362" r:id="rId21"/>
    <p:sldId id="361" r:id="rId22"/>
    <p:sldId id="364" r:id="rId23"/>
    <p:sldId id="366" r:id="rId24"/>
    <p:sldId id="365" r:id="rId25"/>
  </p:sldIdLst>
  <p:sldSz cx="10693400" cy="7561263"/>
  <p:notesSz cx="6662738" cy="9832975"/>
  <p:defaultTextStyle>
    <a:defPPr>
      <a:defRPr lang="en-GB"/>
    </a:defPPr>
    <a:lvl1pPr algn="l" rtl="1" fontAlgn="base">
      <a:spcBef>
        <a:spcPct val="0"/>
      </a:spcBef>
      <a:spcAft>
        <a:spcPct val="0"/>
      </a:spcAft>
      <a:defRPr sz="3900" b="1" kern="1200">
        <a:solidFill>
          <a:srgbClr val="000066"/>
        </a:solidFill>
        <a:latin typeface="Arial" charset="0"/>
        <a:ea typeface="+mn-ea"/>
        <a:cs typeface="Arial" charset="0"/>
      </a:defRPr>
    </a:lvl1pPr>
    <a:lvl2pPr marL="457200" algn="l" rtl="1" fontAlgn="base">
      <a:spcBef>
        <a:spcPct val="0"/>
      </a:spcBef>
      <a:spcAft>
        <a:spcPct val="0"/>
      </a:spcAft>
      <a:defRPr sz="3900" b="1" kern="1200">
        <a:solidFill>
          <a:srgbClr val="000066"/>
        </a:solidFill>
        <a:latin typeface="Arial" charset="0"/>
        <a:ea typeface="+mn-ea"/>
        <a:cs typeface="Arial" charset="0"/>
      </a:defRPr>
    </a:lvl2pPr>
    <a:lvl3pPr marL="914400" algn="l" rtl="1" fontAlgn="base">
      <a:spcBef>
        <a:spcPct val="0"/>
      </a:spcBef>
      <a:spcAft>
        <a:spcPct val="0"/>
      </a:spcAft>
      <a:defRPr sz="3900" b="1" kern="1200">
        <a:solidFill>
          <a:srgbClr val="000066"/>
        </a:solidFill>
        <a:latin typeface="Arial" charset="0"/>
        <a:ea typeface="+mn-ea"/>
        <a:cs typeface="Arial" charset="0"/>
      </a:defRPr>
    </a:lvl3pPr>
    <a:lvl4pPr marL="1371600" algn="l" rtl="1" fontAlgn="base">
      <a:spcBef>
        <a:spcPct val="0"/>
      </a:spcBef>
      <a:spcAft>
        <a:spcPct val="0"/>
      </a:spcAft>
      <a:defRPr sz="3900" b="1" kern="1200">
        <a:solidFill>
          <a:srgbClr val="000066"/>
        </a:solidFill>
        <a:latin typeface="Arial" charset="0"/>
        <a:ea typeface="+mn-ea"/>
        <a:cs typeface="Arial" charset="0"/>
      </a:defRPr>
    </a:lvl4pPr>
    <a:lvl5pPr marL="1828800" algn="l" rtl="1" fontAlgn="base">
      <a:spcBef>
        <a:spcPct val="0"/>
      </a:spcBef>
      <a:spcAft>
        <a:spcPct val="0"/>
      </a:spcAft>
      <a:defRPr sz="3900" b="1" kern="1200">
        <a:solidFill>
          <a:srgbClr val="000066"/>
        </a:solidFill>
        <a:latin typeface="Arial" charset="0"/>
        <a:ea typeface="+mn-ea"/>
        <a:cs typeface="Arial" charset="0"/>
      </a:defRPr>
    </a:lvl5pPr>
    <a:lvl6pPr marL="2286000" algn="l" defTabSz="914400" rtl="0" eaLnBrk="1" latinLnBrk="0" hangingPunct="1">
      <a:defRPr sz="3900" b="1" kern="1200">
        <a:solidFill>
          <a:srgbClr val="000066"/>
        </a:solidFill>
        <a:latin typeface="Arial" charset="0"/>
        <a:ea typeface="+mn-ea"/>
        <a:cs typeface="Arial" charset="0"/>
      </a:defRPr>
    </a:lvl6pPr>
    <a:lvl7pPr marL="2743200" algn="l" defTabSz="914400" rtl="0" eaLnBrk="1" latinLnBrk="0" hangingPunct="1">
      <a:defRPr sz="3900" b="1" kern="1200">
        <a:solidFill>
          <a:srgbClr val="000066"/>
        </a:solidFill>
        <a:latin typeface="Arial" charset="0"/>
        <a:ea typeface="+mn-ea"/>
        <a:cs typeface="Arial" charset="0"/>
      </a:defRPr>
    </a:lvl7pPr>
    <a:lvl8pPr marL="3200400" algn="l" defTabSz="914400" rtl="0" eaLnBrk="1" latinLnBrk="0" hangingPunct="1">
      <a:defRPr sz="3900" b="1" kern="1200">
        <a:solidFill>
          <a:srgbClr val="000066"/>
        </a:solidFill>
        <a:latin typeface="Arial" charset="0"/>
        <a:ea typeface="+mn-ea"/>
        <a:cs typeface="Arial" charset="0"/>
      </a:defRPr>
    </a:lvl8pPr>
    <a:lvl9pPr marL="3657600" algn="l" defTabSz="914400" rtl="0" eaLnBrk="1" latinLnBrk="0" hangingPunct="1">
      <a:defRPr sz="3900" b="1" kern="1200">
        <a:solidFill>
          <a:srgbClr val="000066"/>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96CCEE"/>
    <a:srgbClr val="72BBE8"/>
    <a:srgbClr val="1E7FB8"/>
    <a:srgbClr val="C4DAF4"/>
    <a:srgbClr val="4189DD"/>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35" autoAdjust="0"/>
    <p:restoredTop sz="94659" autoAdjust="0"/>
  </p:normalViewPr>
  <p:slideViewPr>
    <p:cSldViewPr snapToGrid="0">
      <p:cViewPr varScale="1">
        <p:scale>
          <a:sx n="76" d="100"/>
          <a:sy n="76" d="100"/>
        </p:scale>
        <p:origin x="-1469" y="-82"/>
      </p:cViewPr>
      <p:guideLst>
        <p:guide orient="horz" pos="2381"/>
        <p:guide pos="336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575463184980063E-2"/>
          <c:y val="7.268816121580518E-2"/>
          <c:w val="0.82548014995178653"/>
          <c:h val="0.86474135859259493"/>
        </c:manualLayout>
      </c:layout>
      <c:scatterChart>
        <c:scatterStyle val="smoothMarker"/>
        <c:varyColors val="0"/>
        <c:ser>
          <c:idx val="0"/>
          <c:order val="0"/>
          <c:tx>
            <c:strRef>
              <c:f>'Figure 7.13'!$G$10</c:f>
              <c:strCache>
                <c:ptCount val="1"/>
                <c:pt idx="0">
                  <c:v>Afr</c:v>
                </c:pt>
              </c:strCache>
            </c:strRef>
          </c:tx>
          <c:spPr>
            <a:ln w="50800"/>
          </c:spPr>
          <c:marker>
            <c:symbol val="none"/>
          </c:marker>
          <c:xVal>
            <c:numRef>
              <c:f>'Figure 7.13'!$H$9:$M$9</c:f>
              <c:numCache>
                <c:formatCode>General</c:formatCode>
                <c:ptCount val="6"/>
                <c:pt idx="0">
                  <c:v>2000</c:v>
                </c:pt>
                <c:pt idx="1">
                  <c:v>2005</c:v>
                </c:pt>
                <c:pt idx="2">
                  <c:v>2010</c:v>
                </c:pt>
                <c:pt idx="3">
                  <c:v>2015</c:v>
                </c:pt>
                <c:pt idx="4">
                  <c:v>2020</c:v>
                </c:pt>
                <c:pt idx="5">
                  <c:v>2025</c:v>
                </c:pt>
              </c:numCache>
            </c:numRef>
          </c:xVal>
          <c:yVal>
            <c:numRef>
              <c:f>'Figure 7.13'!$H$10:$M$10</c:f>
              <c:numCache>
                <c:formatCode>General</c:formatCode>
                <c:ptCount val="6"/>
                <c:pt idx="0">
                  <c:v>20.714227855205539</c:v>
                </c:pt>
                <c:pt idx="1">
                  <c:v>21.61224186420441</c:v>
                </c:pt>
                <c:pt idx="2">
                  <c:v>23.237775266170509</c:v>
                </c:pt>
                <c:pt idx="3">
                  <c:v>25.983553288678539</c:v>
                </c:pt>
                <c:pt idx="4">
                  <c:v>30.101209296186841</c:v>
                </c:pt>
                <c:pt idx="5">
                  <c:v>34.71308582658321</c:v>
                </c:pt>
              </c:numCache>
            </c:numRef>
          </c:yVal>
          <c:smooth val="1"/>
        </c:ser>
        <c:ser>
          <c:idx val="1"/>
          <c:order val="1"/>
          <c:tx>
            <c:strRef>
              <c:f>'Figure 7.13'!$G$11</c:f>
              <c:strCache>
                <c:ptCount val="1"/>
                <c:pt idx="0">
                  <c:v>Amr</c:v>
                </c:pt>
              </c:strCache>
            </c:strRef>
          </c:tx>
          <c:marker>
            <c:symbol val="none"/>
          </c:marker>
          <c:xVal>
            <c:numRef>
              <c:f>'Figure 7.13'!$H$9:$M$9</c:f>
              <c:numCache>
                <c:formatCode>General</c:formatCode>
                <c:ptCount val="6"/>
                <c:pt idx="0">
                  <c:v>2000</c:v>
                </c:pt>
                <c:pt idx="1">
                  <c:v>2005</c:v>
                </c:pt>
                <c:pt idx="2">
                  <c:v>2010</c:v>
                </c:pt>
                <c:pt idx="3">
                  <c:v>2015</c:v>
                </c:pt>
                <c:pt idx="4">
                  <c:v>2020</c:v>
                </c:pt>
                <c:pt idx="5">
                  <c:v>2025</c:v>
                </c:pt>
              </c:numCache>
            </c:numRef>
          </c:xVal>
          <c:yVal>
            <c:numRef>
              <c:f>'Figure 7.13'!$H$11:$M$11</c:f>
              <c:numCache>
                <c:formatCode>General</c:formatCode>
                <c:ptCount val="6"/>
                <c:pt idx="0">
                  <c:v>32.912942767143242</c:v>
                </c:pt>
                <c:pt idx="1">
                  <c:v>28.415378928184509</c:v>
                </c:pt>
                <c:pt idx="2">
                  <c:v>24.735623598098751</c:v>
                </c:pt>
                <c:pt idx="3">
                  <c:v>21.574825395550221</c:v>
                </c:pt>
                <c:pt idx="4">
                  <c:v>18.903230897609511</c:v>
                </c:pt>
                <c:pt idx="5">
                  <c:v>16.684210021187781</c:v>
                </c:pt>
              </c:numCache>
            </c:numRef>
          </c:yVal>
          <c:smooth val="1"/>
        </c:ser>
        <c:ser>
          <c:idx val="2"/>
          <c:order val="2"/>
          <c:tx>
            <c:strRef>
              <c:f>'Figure 7.13'!$G$12</c:f>
              <c:strCache>
                <c:ptCount val="1"/>
                <c:pt idx="0">
                  <c:v>Emr</c:v>
                </c:pt>
              </c:strCache>
            </c:strRef>
          </c:tx>
          <c:spPr>
            <a:ln w="50800"/>
          </c:spPr>
          <c:marker>
            <c:symbol val="none"/>
          </c:marker>
          <c:xVal>
            <c:numRef>
              <c:f>'Figure 7.13'!$H$9:$M$9</c:f>
              <c:numCache>
                <c:formatCode>General</c:formatCode>
                <c:ptCount val="6"/>
                <c:pt idx="0">
                  <c:v>2000</c:v>
                </c:pt>
                <c:pt idx="1">
                  <c:v>2005</c:v>
                </c:pt>
                <c:pt idx="2">
                  <c:v>2010</c:v>
                </c:pt>
                <c:pt idx="3">
                  <c:v>2015</c:v>
                </c:pt>
                <c:pt idx="4">
                  <c:v>2020</c:v>
                </c:pt>
                <c:pt idx="5">
                  <c:v>2025</c:v>
                </c:pt>
              </c:numCache>
            </c:numRef>
          </c:xVal>
          <c:yVal>
            <c:numRef>
              <c:f>'Figure 7.13'!$H$12:$M$12</c:f>
              <c:numCache>
                <c:formatCode>General</c:formatCode>
                <c:ptCount val="6"/>
                <c:pt idx="0">
                  <c:v>32.003593444824219</c:v>
                </c:pt>
                <c:pt idx="1">
                  <c:v>33.023136854171767</c:v>
                </c:pt>
                <c:pt idx="2">
                  <c:v>35.125550627708442</c:v>
                </c:pt>
                <c:pt idx="3">
                  <c:v>38.09519580091446</c:v>
                </c:pt>
                <c:pt idx="4">
                  <c:v>41.569504220588009</c:v>
                </c:pt>
                <c:pt idx="5">
                  <c:v>45.244997513801337</c:v>
                </c:pt>
              </c:numCache>
            </c:numRef>
          </c:yVal>
          <c:smooth val="1"/>
        </c:ser>
        <c:ser>
          <c:idx val="3"/>
          <c:order val="3"/>
          <c:tx>
            <c:strRef>
              <c:f>'Figure 7.13'!$G$13</c:f>
              <c:strCache>
                <c:ptCount val="1"/>
                <c:pt idx="0">
                  <c:v>Eur</c:v>
                </c:pt>
              </c:strCache>
            </c:strRef>
          </c:tx>
          <c:spPr>
            <a:ln w="28575"/>
          </c:spPr>
          <c:marker>
            <c:symbol val="none"/>
          </c:marker>
          <c:xVal>
            <c:numRef>
              <c:f>'Figure 7.13'!$H$9:$M$9</c:f>
              <c:numCache>
                <c:formatCode>General</c:formatCode>
                <c:ptCount val="6"/>
                <c:pt idx="0">
                  <c:v>2000</c:v>
                </c:pt>
                <c:pt idx="1">
                  <c:v>2005</c:v>
                </c:pt>
                <c:pt idx="2">
                  <c:v>2010</c:v>
                </c:pt>
                <c:pt idx="3">
                  <c:v>2015</c:v>
                </c:pt>
                <c:pt idx="4">
                  <c:v>2020</c:v>
                </c:pt>
                <c:pt idx="5">
                  <c:v>2025</c:v>
                </c:pt>
              </c:numCache>
            </c:numRef>
          </c:xVal>
          <c:yVal>
            <c:numRef>
              <c:f>'Figure 7.13'!$H$13:$M$13</c:f>
              <c:numCache>
                <c:formatCode>General</c:formatCode>
                <c:ptCount val="6"/>
                <c:pt idx="0">
                  <c:v>59.216529130935669</c:v>
                </c:pt>
                <c:pt idx="1">
                  <c:v>54.668641090393052</c:v>
                </c:pt>
                <c:pt idx="2">
                  <c:v>50.652480125427253</c:v>
                </c:pt>
                <c:pt idx="3">
                  <c:v>47.208426534658123</c:v>
                </c:pt>
                <c:pt idx="4">
                  <c:v>43.868544379592521</c:v>
                </c:pt>
                <c:pt idx="5">
                  <c:v>40.682918627892839</c:v>
                </c:pt>
              </c:numCache>
            </c:numRef>
          </c:yVal>
          <c:smooth val="1"/>
        </c:ser>
        <c:ser>
          <c:idx val="4"/>
          <c:order val="4"/>
          <c:tx>
            <c:strRef>
              <c:f>'Figure 7.13'!$G$14</c:f>
              <c:strCache>
                <c:ptCount val="1"/>
                <c:pt idx="0">
                  <c:v>OECD</c:v>
                </c:pt>
              </c:strCache>
            </c:strRef>
          </c:tx>
          <c:spPr>
            <a:ln w="50800"/>
          </c:spPr>
          <c:marker>
            <c:symbol val="none"/>
          </c:marker>
          <c:dPt>
            <c:idx val="1"/>
            <c:bubble3D val="0"/>
            <c:spPr>
              <a:ln w="9525"/>
            </c:spPr>
          </c:dPt>
          <c:dPt>
            <c:idx val="2"/>
            <c:bubble3D val="0"/>
            <c:spPr>
              <a:ln w="9525"/>
            </c:spPr>
          </c:dPt>
          <c:dPt>
            <c:idx val="3"/>
            <c:bubble3D val="0"/>
            <c:spPr>
              <a:ln w="9525"/>
            </c:spPr>
          </c:dPt>
          <c:dPt>
            <c:idx val="4"/>
            <c:bubble3D val="0"/>
            <c:spPr>
              <a:ln w="9525"/>
            </c:spPr>
          </c:dPt>
          <c:dPt>
            <c:idx val="5"/>
            <c:marker/>
            <c:bubble3D val="0"/>
            <c:spPr>
              <a:ln w="9525"/>
            </c:spPr>
          </c:dPt>
          <c:xVal>
            <c:numRef>
              <c:f>'Figure 7.13'!$H$9:$M$9</c:f>
              <c:numCache>
                <c:formatCode>General</c:formatCode>
                <c:ptCount val="6"/>
                <c:pt idx="0">
                  <c:v>2000</c:v>
                </c:pt>
                <c:pt idx="1">
                  <c:v>2005</c:v>
                </c:pt>
                <c:pt idx="2">
                  <c:v>2010</c:v>
                </c:pt>
                <c:pt idx="3">
                  <c:v>2015</c:v>
                </c:pt>
                <c:pt idx="4">
                  <c:v>2020</c:v>
                </c:pt>
                <c:pt idx="5">
                  <c:v>2025</c:v>
                </c:pt>
              </c:numCache>
            </c:numRef>
          </c:xVal>
          <c:yVal>
            <c:numRef>
              <c:f>'Figure 7.13'!$H$14:$M$14</c:f>
              <c:numCache>
                <c:formatCode>General</c:formatCode>
                <c:ptCount val="6"/>
                <c:pt idx="0">
                  <c:v>39.075884222984307</c:v>
                </c:pt>
                <c:pt idx="1">
                  <c:v>34.625124931335449</c:v>
                </c:pt>
                <c:pt idx="2">
                  <c:v>30.772319436073289</c:v>
                </c:pt>
                <c:pt idx="3">
                  <c:v>27.45803192120653</c:v>
                </c:pt>
                <c:pt idx="4">
                  <c:v>24.428808515692751</c:v>
                </c:pt>
                <c:pt idx="5">
                  <c:v>21.817861457803499</c:v>
                </c:pt>
              </c:numCache>
            </c:numRef>
          </c:yVal>
          <c:smooth val="1"/>
        </c:ser>
        <c:ser>
          <c:idx val="5"/>
          <c:order val="5"/>
          <c:tx>
            <c:strRef>
              <c:f>'Figure 7.13'!$G$15</c:f>
              <c:strCache>
                <c:ptCount val="1"/>
                <c:pt idx="0">
                  <c:v>Sear</c:v>
                </c:pt>
              </c:strCache>
            </c:strRef>
          </c:tx>
          <c:spPr>
            <a:ln w="50800"/>
          </c:spPr>
          <c:marker>
            <c:symbol val="none"/>
          </c:marker>
          <c:xVal>
            <c:numRef>
              <c:f>'Figure 7.13'!$H$9:$M$9</c:f>
              <c:numCache>
                <c:formatCode>General</c:formatCode>
                <c:ptCount val="6"/>
                <c:pt idx="0">
                  <c:v>2000</c:v>
                </c:pt>
                <c:pt idx="1">
                  <c:v>2005</c:v>
                </c:pt>
                <c:pt idx="2">
                  <c:v>2010</c:v>
                </c:pt>
                <c:pt idx="3">
                  <c:v>2015</c:v>
                </c:pt>
                <c:pt idx="4">
                  <c:v>2020</c:v>
                </c:pt>
                <c:pt idx="5">
                  <c:v>2025</c:v>
                </c:pt>
              </c:numCache>
            </c:numRef>
          </c:xVal>
          <c:yVal>
            <c:numRef>
              <c:f>'Figure 7.13'!$H$15:$M$15</c:f>
              <c:numCache>
                <c:formatCode>General</c:formatCode>
                <c:ptCount val="6"/>
                <c:pt idx="0">
                  <c:v>40.582042932510383</c:v>
                </c:pt>
                <c:pt idx="1">
                  <c:v>36.307096481323207</c:v>
                </c:pt>
                <c:pt idx="2">
                  <c:v>33.073061704635599</c:v>
                </c:pt>
                <c:pt idx="3">
                  <c:v>30.846339769974961</c:v>
                </c:pt>
                <c:pt idx="4">
                  <c:v>29.056706999480799</c:v>
                </c:pt>
                <c:pt idx="5">
                  <c:v>27.555349739365049</c:v>
                </c:pt>
              </c:numCache>
            </c:numRef>
          </c:yVal>
          <c:smooth val="1"/>
        </c:ser>
        <c:ser>
          <c:idx val="6"/>
          <c:order val="6"/>
          <c:tx>
            <c:strRef>
              <c:f>'Figure 7.13'!$G$16</c:f>
              <c:strCache>
                <c:ptCount val="1"/>
                <c:pt idx="0">
                  <c:v>Wpr</c:v>
                </c:pt>
              </c:strCache>
            </c:strRef>
          </c:tx>
          <c:marker>
            <c:symbol val="none"/>
          </c:marker>
          <c:xVal>
            <c:numRef>
              <c:f>'Figure 7.13'!$H$9:$M$9</c:f>
              <c:numCache>
                <c:formatCode>General</c:formatCode>
                <c:ptCount val="6"/>
                <c:pt idx="0">
                  <c:v>2000</c:v>
                </c:pt>
                <c:pt idx="1">
                  <c:v>2005</c:v>
                </c:pt>
                <c:pt idx="2">
                  <c:v>2010</c:v>
                </c:pt>
                <c:pt idx="3">
                  <c:v>2015</c:v>
                </c:pt>
                <c:pt idx="4">
                  <c:v>2020</c:v>
                </c:pt>
                <c:pt idx="5">
                  <c:v>2025</c:v>
                </c:pt>
              </c:numCache>
            </c:numRef>
          </c:xVal>
          <c:yVal>
            <c:numRef>
              <c:f>'Figure 7.13'!$H$16:$M$16</c:f>
              <c:numCache>
                <c:formatCode>General</c:formatCode>
                <c:ptCount val="6"/>
                <c:pt idx="0">
                  <c:v>55.906176567077623</c:v>
                </c:pt>
                <c:pt idx="1">
                  <c:v>52.850604057311962</c:v>
                </c:pt>
                <c:pt idx="2">
                  <c:v>50.438427925109863</c:v>
                </c:pt>
                <c:pt idx="3">
                  <c:v>48.711157884657027</c:v>
                </c:pt>
                <c:pt idx="4">
                  <c:v>47.08979871573893</c:v>
                </c:pt>
                <c:pt idx="5">
                  <c:v>45.036476107816412</c:v>
                </c:pt>
              </c:numCache>
            </c:numRef>
          </c:yVal>
          <c:smooth val="1"/>
        </c:ser>
        <c:dLbls>
          <c:showLegendKey val="0"/>
          <c:showVal val="0"/>
          <c:showCatName val="0"/>
          <c:showSerName val="0"/>
          <c:showPercent val="0"/>
          <c:showBubbleSize val="0"/>
        </c:dLbls>
        <c:axId val="123164928"/>
        <c:axId val="123183104"/>
      </c:scatterChart>
      <c:valAx>
        <c:axId val="123164928"/>
        <c:scaling>
          <c:orientation val="minMax"/>
          <c:max val="2025"/>
          <c:min val="2000"/>
        </c:scaling>
        <c:delete val="0"/>
        <c:axPos val="b"/>
        <c:numFmt formatCode="General" sourceLinked="1"/>
        <c:majorTickMark val="out"/>
        <c:minorTickMark val="out"/>
        <c:tickLblPos val="nextTo"/>
        <c:txPr>
          <a:bodyPr/>
          <a:lstStyle/>
          <a:p>
            <a:pPr>
              <a:defRPr sz="1600"/>
            </a:pPr>
            <a:endParaRPr lang="en-US"/>
          </a:p>
        </c:txPr>
        <c:crossAx val="123183104"/>
        <c:crosses val="autoZero"/>
        <c:crossBetween val="midCat"/>
        <c:minorUnit val="1"/>
      </c:valAx>
      <c:valAx>
        <c:axId val="123183104"/>
        <c:scaling>
          <c:orientation val="minMax"/>
          <c:max val="60"/>
        </c:scaling>
        <c:delete val="0"/>
        <c:axPos val="l"/>
        <c:majorGridlines/>
        <c:title>
          <c:tx>
            <c:rich>
              <a:bodyPr rot="0" vert="horz"/>
              <a:lstStyle/>
              <a:p>
                <a:pPr>
                  <a:defRPr/>
                </a:pPr>
                <a:r>
                  <a:rPr lang="en-GB" b="1" dirty="0"/>
                  <a:t>Percent</a:t>
                </a:r>
              </a:p>
            </c:rich>
          </c:tx>
          <c:layout>
            <c:manualLayout>
              <c:xMode val="edge"/>
              <c:yMode val="edge"/>
              <c:x val="3.4326583440331258E-2"/>
              <c:y val="9.6478458578789124E-3"/>
            </c:manualLayout>
          </c:layout>
          <c:overlay val="0"/>
        </c:title>
        <c:numFmt formatCode="General" sourceLinked="1"/>
        <c:majorTickMark val="out"/>
        <c:minorTickMark val="out"/>
        <c:tickLblPos val="nextTo"/>
        <c:txPr>
          <a:bodyPr/>
          <a:lstStyle/>
          <a:p>
            <a:pPr>
              <a:defRPr sz="1600"/>
            </a:pPr>
            <a:endParaRPr lang="en-US"/>
          </a:p>
        </c:txPr>
        <c:crossAx val="123164928"/>
        <c:crosses val="autoZero"/>
        <c:crossBetween val="midCat"/>
        <c:minorUnit val="5"/>
      </c:valAx>
    </c:plotArea>
    <c:legend>
      <c:legendPos val="r"/>
      <c:layout>
        <c:manualLayout>
          <c:xMode val="edge"/>
          <c:yMode val="edge"/>
          <c:x val="0.92274389080539787"/>
          <c:y val="0.2270302916832686"/>
          <c:w val="6.93975630256434E-2"/>
          <c:h val="0.51846497436851513"/>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124251659112352E-2"/>
          <c:y val="7.0190502524995271E-2"/>
          <c:w val="0.81893136147765433"/>
          <c:h val="0.8672390172834048"/>
        </c:manualLayout>
      </c:layout>
      <c:scatterChart>
        <c:scatterStyle val="smoothMarker"/>
        <c:varyColors val="0"/>
        <c:ser>
          <c:idx val="0"/>
          <c:order val="0"/>
          <c:tx>
            <c:strRef>
              <c:f>'Figure 7.13'!$G$2</c:f>
              <c:strCache>
                <c:ptCount val="1"/>
                <c:pt idx="0">
                  <c:v>Afr</c:v>
                </c:pt>
              </c:strCache>
            </c:strRef>
          </c:tx>
          <c:marker>
            <c:symbol val="none"/>
          </c:marker>
          <c:xVal>
            <c:numRef>
              <c:f>'Figure 7.13'!$H$1:$M$1</c:f>
              <c:numCache>
                <c:formatCode>General</c:formatCode>
                <c:ptCount val="6"/>
                <c:pt idx="0">
                  <c:v>2000</c:v>
                </c:pt>
                <c:pt idx="1">
                  <c:v>2005</c:v>
                </c:pt>
                <c:pt idx="2">
                  <c:v>2010</c:v>
                </c:pt>
                <c:pt idx="3">
                  <c:v>2015</c:v>
                </c:pt>
                <c:pt idx="4">
                  <c:v>2020</c:v>
                </c:pt>
                <c:pt idx="5">
                  <c:v>2025</c:v>
                </c:pt>
              </c:numCache>
            </c:numRef>
          </c:xVal>
          <c:yVal>
            <c:numRef>
              <c:f>'Figure 7.13'!$H$2:$M$2</c:f>
              <c:numCache>
                <c:formatCode>General</c:formatCode>
                <c:ptCount val="6"/>
                <c:pt idx="0">
                  <c:v>3.6125157028436661</c:v>
                </c:pt>
                <c:pt idx="1">
                  <c:v>3.0014913529157639</c:v>
                </c:pt>
                <c:pt idx="2">
                  <c:v>2.5172555819153799</c:v>
                </c:pt>
                <c:pt idx="3">
                  <c:v>2.1328827445928051</c:v>
                </c:pt>
                <c:pt idx="4">
                  <c:v>1.838596245762361</c:v>
                </c:pt>
                <c:pt idx="5">
                  <c:v>1.6140843624802661</c:v>
                </c:pt>
              </c:numCache>
            </c:numRef>
          </c:yVal>
          <c:smooth val="1"/>
        </c:ser>
        <c:ser>
          <c:idx val="1"/>
          <c:order val="1"/>
          <c:tx>
            <c:strRef>
              <c:f>'Figure 7.13'!$G$3</c:f>
              <c:strCache>
                <c:ptCount val="1"/>
                <c:pt idx="0">
                  <c:v>Amr</c:v>
                </c:pt>
              </c:strCache>
            </c:strRef>
          </c:tx>
          <c:marker>
            <c:symbol val="none"/>
          </c:marker>
          <c:xVal>
            <c:numRef>
              <c:f>'Figure 7.13'!$H$1:$M$1</c:f>
              <c:numCache>
                <c:formatCode>General</c:formatCode>
                <c:ptCount val="6"/>
                <c:pt idx="0">
                  <c:v>2000</c:v>
                </c:pt>
                <c:pt idx="1">
                  <c:v>2005</c:v>
                </c:pt>
                <c:pt idx="2">
                  <c:v>2010</c:v>
                </c:pt>
                <c:pt idx="3">
                  <c:v>2015</c:v>
                </c:pt>
                <c:pt idx="4">
                  <c:v>2020</c:v>
                </c:pt>
                <c:pt idx="5">
                  <c:v>2025</c:v>
                </c:pt>
              </c:numCache>
            </c:numRef>
          </c:xVal>
          <c:yVal>
            <c:numRef>
              <c:f>'Figure 7.13'!$H$3:$M$3</c:f>
              <c:numCache>
                <c:formatCode>General</c:formatCode>
                <c:ptCount val="6"/>
                <c:pt idx="0">
                  <c:v>16.769532859325391</c:v>
                </c:pt>
                <c:pt idx="1">
                  <c:v>13.87450098991394</c:v>
                </c:pt>
                <c:pt idx="2">
                  <c:v>11.54167503118515</c:v>
                </c:pt>
                <c:pt idx="3">
                  <c:v>9.6154372826505501</c:v>
                </c:pt>
                <c:pt idx="4">
                  <c:v>8.0528399140257108</c:v>
                </c:pt>
                <c:pt idx="5">
                  <c:v>6.7681493573332672</c:v>
                </c:pt>
              </c:numCache>
            </c:numRef>
          </c:yVal>
          <c:smooth val="1"/>
        </c:ser>
        <c:ser>
          <c:idx val="2"/>
          <c:order val="2"/>
          <c:tx>
            <c:strRef>
              <c:f>'Figure 7.13'!$G$4</c:f>
              <c:strCache>
                <c:ptCount val="1"/>
                <c:pt idx="0">
                  <c:v>Emr</c:v>
                </c:pt>
              </c:strCache>
            </c:strRef>
          </c:tx>
          <c:marker>
            <c:symbol val="none"/>
          </c:marker>
          <c:xVal>
            <c:numRef>
              <c:f>'Figure 7.13'!$H$1:$M$1</c:f>
              <c:numCache>
                <c:formatCode>General</c:formatCode>
                <c:ptCount val="6"/>
                <c:pt idx="0">
                  <c:v>2000</c:v>
                </c:pt>
                <c:pt idx="1">
                  <c:v>2005</c:v>
                </c:pt>
                <c:pt idx="2">
                  <c:v>2010</c:v>
                </c:pt>
                <c:pt idx="3">
                  <c:v>2015</c:v>
                </c:pt>
                <c:pt idx="4">
                  <c:v>2020</c:v>
                </c:pt>
                <c:pt idx="5">
                  <c:v>2025</c:v>
                </c:pt>
              </c:numCache>
            </c:numRef>
          </c:xVal>
          <c:yVal>
            <c:numRef>
              <c:f>'Figure 7.13'!$H$4:$M$4</c:f>
              <c:numCache>
                <c:formatCode>General</c:formatCode>
                <c:ptCount val="6"/>
                <c:pt idx="0">
                  <c:v>5.1656927913427371</c:v>
                </c:pt>
                <c:pt idx="1">
                  <c:v>3.8151945918798451</c:v>
                </c:pt>
                <c:pt idx="2">
                  <c:v>3.0437259003520012</c:v>
                </c:pt>
                <c:pt idx="3">
                  <c:v>2.7180625961455358</c:v>
                </c:pt>
                <c:pt idx="4">
                  <c:v>2.5002372843280152</c:v>
                </c:pt>
                <c:pt idx="5">
                  <c:v>2.4484902573336278</c:v>
                </c:pt>
              </c:numCache>
            </c:numRef>
          </c:yVal>
          <c:smooth val="1"/>
        </c:ser>
        <c:ser>
          <c:idx val="3"/>
          <c:order val="3"/>
          <c:tx>
            <c:strRef>
              <c:f>'Figure 7.13'!$G$5</c:f>
              <c:strCache>
                <c:ptCount val="1"/>
                <c:pt idx="0">
                  <c:v>Eur</c:v>
                </c:pt>
              </c:strCache>
            </c:strRef>
          </c:tx>
          <c:spPr>
            <a:ln w="28575"/>
          </c:spPr>
          <c:marker>
            <c:symbol val="none"/>
          </c:marker>
          <c:xVal>
            <c:numRef>
              <c:f>'Figure 7.13'!$H$1:$M$1</c:f>
              <c:numCache>
                <c:formatCode>General</c:formatCode>
                <c:ptCount val="6"/>
                <c:pt idx="0">
                  <c:v>2000</c:v>
                </c:pt>
                <c:pt idx="1">
                  <c:v>2005</c:v>
                </c:pt>
                <c:pt idx="2">
                  <c:v>2010</c:v>
                </c:pt>
                <c:pt idx="3">
                  <c:v>2015</c:v>
                </c:pt>
                <c:pt idx="4">
                  <c:v>2020</c:v>
                </c:pt>
                <c:pt idx="5">
                  <c:v>2025</c:v>
                </c:pt>
              </c:numCache>
            </c:numRef>
          </c:xVal>
          <c:yVal>
            <c:numRef>
              <c:f>'Figure 7.13'!$H$5:$M$5</c:f>
              <c:numCache>
                <c:formatCode>General</c:formatCode>
                <c:ptCount val="6"/>
                <c:pt idx="0">
                  <c:v>18.184274435043331</c:v>
                </c:pt>
                <c:pt idx="1">
                  <c:v>17.216019332408901</c:v>
                </c:pt>
                <c:pt idx="2">
                  <c:v>16.136553883552551</c:v>
                </c:pt>
                <c:pt idx="3">
                  <c:v>15.18122371962269</c:v>
                </c:pt>
                <c:pt idx="4">
                  <c:v>14.28544174771233</c:v>
                </c:pt>
                <c:pt idx="5">
                  <c:v>13.45669314484751</c:v>
                </c:pt>
              </c:numCache>
            </c:numRef>
          </c:yVal>
          <c:smooth val="1"/>
        </c:ser>
        <c:ser>
          <c:idx val="4"/>
          <c:order val="4"/>
          <c:tx>
            <c:strRef>
              <c:f>'Figure 7.13'!$G$6</c:f>
              <c:strCache>
                <c:ptCount val="1"/>
                <c:pt idx="0">
                  <c:v>OECD</c:v>
                </c:pt>
              </c:strCache>
            </c:strRef>
          </c:tx>
          <c:spPr>
            <a:ln w="50800"/>
          </c:spPr>
          <c:marker>
            <c:symbol val="none"/>
          </c:marker>
          <c:dPt>
            <c:idx val="1"/>
            <c:bubble3D val="0"/>
            <c:spPr>
              <a:ln w="28575"/>
            </c:spPr>
          </c:dPt>
          <c:dPt>
            <c:idx val="2"/>
            <c:bubble3D val="0"/>
            <c:spPr>
              <a:ln w="28575"/>
            </c:spPr>
          </c:dPt>
          <c:dPt>
            <c:idx val="3"/>
            <c:bubble3D val="0"/>
            <c:spPr>
              <a:ln w="28575"/>
            </c:spPr>
          </c:dPt>
          <c:dPt>
            <c:idx val="4"/>
            <c:bubble3D val="0"/>
            <c:spPr>
              <a:ln w="28575"/>
            </c:spPr>
          </c:dPt>
          <c:dPt>
            <c:idx val="5"/>
            <c:bubble3D val="0"/>
            <c:spPr>
              <a:ln w="28575"/>
            </c:spPr>
          </c:dPt>
          <c:xVal>
            <c:numRef>
              <c:f>'Figure 7.13'!$H$1:$M$1</c:f>
              <c:numCache>
                <c:formatCode>General</c:formatCode>
                <c:ptCount val="6"/>
                <c:pt idx="0">
                  <c:v>2000</c:v>
                </c:pt>
                <c:pt idx="1">
                  <c:v>2005</c:v>
                </c:pt>
                <c:pt idx="2">
                  <c:v>2010</c:v>
                </c:pt>
                <c:pt idx="3">
                  <c:v>2015</c:v>
                </c:pt>
                <c:pt idx="4">
                  <c:v>2020</c:v>
                </c:pt>
                <c:pt idx="5">
                  <c:v>2025</c:v>
                </c:pt>
              </c:numCache>
            </c:numRef>
          </c:xVal>
          <c:yVal>
            <c:numRef>
              <c:f>'Figure 7.13'!$H$6:$M$6</c:f>
              <c:numCache>
                <c:formatCode>General</c:formatCode>
                <c:ptCount val="6"/>
                <c:pt idx="0">
                  <c:v>23.741550743579861</c:v>
                </c:pt>
                <c:pt idx="1">
                  <c:v>21.170459687709801</c:v>
                </c:pt>
                <c:pt idx="2">
                  <c:v>18.87147277593613</c:v>
                </c:pt>
                <c:pt idx="3">
                  <c:v>16.823980403442739</c:v>
                </c:pt>
                <c:pt idx="4">
                  <c:v>15.09933396789555</c:v>
                </c:pt>
                <c:pt idx="5">
                  <c:v>13.544164279231341</c:v>
                </c:pt>
              </c:numCache>
            </c:numRef>
          </c:yVal>
          <c:smooth val="1"/>
        </c:ser>
        <c:ser>
          <c:idx val="5"/>
          <c:order val="5"/>
          <c:tx>
            <c:strRef>
              <c:f>'Figure 7.13'!$G$7</c:f>
              <c:strCache>
                <c:ptCount val="1"/>
                <c:pt idx="0">
                  <c:v>Sear</c:v>
                </c:pt>
              </c:strCache>
            </c:strRef>
          </c:tx>
          <c:marker>
            <c:symbol val="none"/>
          </c:marker>
          <c:xVal>
            <c:numRef>
              <c:f>'Figure 7.13'!$H$1:$M$1</c:f>
              <c:numCache>
                <c:formatCode>General</c:formatCode>
                <c:ptCount val="6"/>
                <c:pt idx="0">
                  <c:v>2000</c:v>
                </c:pt>
                <c:pt idx="1">
                  <c:v>2005</c:v>
                </c:pt>
                <c:pt idx="2">
                  <c:v>2010</c:v>
                </c:pt>
                <c:pt idx="3">
                  <c:v>2015</c:v>
                </c:pt>
                <c:pt idx="4">
                  <c:v>2020</c:v>
                </c:pt>
                <c:pt idx="5">
                  <c:v>2025</c:v>
                </c:pt>
              </c:numCache>
            </c:numRef>
          </c:xVal>
          <c:yVal>
            <c:numRef>
              <c:f>'Figure 7.13'!$H$7:$M$7</c:f>
              <c:numCache>
                <c:formatCode>General</c:formatCode>
                <c:ptCount val="6"/>
                <c:pt idx="0">
                  <c:v>6.0132957994937897</c:v>
                </c:pt>
                <c:pt idx="1">
                  <c:v>4.1268218308687192</c:v>
                </c:pt>
                <c:pt idx="2">
                  <c:v>2.9093930497765541</c:v>
                </c:pt>
                <c:pt idx="3">
                  <c:v>2.1121235536290759</c:v>
                </c:pt>
                <c:pt idx="4">
                  <c:v>1.5762799318862599</c:v>
                </c:pt>
                <c:pt idx="5">
                  <c:v>1.2156989351707099</c:v>
                </c:pt>
              </c:numCache>
            </c:numRef>
          </c:yVal>
          <c:smooth val="1"/>
        </c:ser>
        <c:ser>
          <c:idx val="6"/>
          <c:order val="6"/>
          <c:tx>
            <c:strRef>
              <c:f>'Figure 7.13'!$G$8</c:f>
              <c:strCache>
                <c:ptCount val="1"/>
                <c:pt idx="0">
                  <c:v>Wpr</c:v>
                </c:pt>
              </c:strCache>
            </c:strRef>
          </c:tx>
          <c:marker>
            <c:symbol val="none"/>
          </c:marker>
          <c:xVal>
            <c:numRef>
              <c:f>'Figure 7.13'!$H$1:$M$1</c:f>
              <c:numCache>
                <c:formatCode>General</c:formatCode>
                <c:ptCount val="6"/>
                <c:pt idx="0">
                  <c:v>2000</c:v>
                </c:pt>
                <c:pt idx="1">
                  <c:v>2005</c:v>
                </c:pt>
                <c:pt idx="2">
                  <c:v>2010</c:v>
                </c:pt>
                <c:pt idx="3">
                  <c:v>2015</c:v>
                </c:pt>
                <c:pt idx="4">
                  <c:v>2020</c:v>
                </c:pt>
                <c:pt idx="5">
                  <c:v>2025</c:v>
                </c:pt>
              </c:numCache>
            </c:numRef>
          </c:xVal>
          <c:yVal>
            <c:numRef>
              <c:f>'Figure 7.13'!$H$8:$M$8</c:f>
              <c:numCache>
                <c:formatCode>General</c:formatCode>
                <c:ptCount val="6"/>
                <c:pt idx="0">
                  <c:v>3.6721371114253998</c:v>
                </c:pt>
                <c:pt idx="1">
                  <c:v>3.063068911433219</c:v>
                </c:pt>
                <c:pt idx="2">
                  <c:v>2.630773931741714</c:v>
                </c:pt>
                <c:pt idx="3">
                  <c:v>2.3221033709253849</c:v>
                </c:pt>
                <c:pt idx="4">
                  <c:v>2.055619190201964</c:v>
                </c:pt>
                <c:pt idx="5">
                  <c:v>1.8113983530623881</c:v>
                </c:pt>
              </c:numCache>
            </c:numRef>
          </c:yVal>
          <c:smooth val="1"/>
        </c:ser>
        <c:dLbls>
          <c:showLegendKey val="0"/>
          <c:showVal val="0"/>
          <c:showCatName val="0"/>
          <c:showSerName val="0"/>
          <c:showPercent val="0"/>
          <c:showBubbleSize val="0"/>
        </c:dLbls>
        <c:axId val="123357440"/>
        <c:axId val="123363328"/>
      </c:scatterChart>
      <c:valAx>
        <c:axId val="123357440"/>
        <c:scaling>
          <c:orientation val="minMax"/>
          <c:max val="2025"/>
          <c:min val="2000"/>
        </c:scaling>
        <c:delete val="0"/>
        <c:axPos val="b"/>
        <c:numFmt formatCode="General" sourceLinked="1"/>
        <c:majorTickMark val="out"/>
        <c:minorTickMark val="out"/>
        <c:tickLblPos val="nextTo"/>
        <c:crossAx val="123363328"/>
        <c:crosses val="autoZero"/>
        <c:crossBetween val="midCat"/>
      </c:valAx>
      <c:valAx>
        <c:axId val="123363328"/>
        <c:scaling>
          <c:orientation val="minMax"/>
          <c:max val="60"/>
        </c:scaling>
        <c:delete val="0"/>
        <c:axPos val="l"/>
        <c:majorGridlines/>
        <c:title>
          <c:tx>
            <c:rich>
              <a:bodyPr rot="0" vert="horz"/>
              <a:lstStyle/>
              <a:p>
                <a:pPr>
                  <a:defRPr/>
                </a:pPr>
                <a:r>
                  <a:rPr lang="en-GB"/>
                  <a:t>Percent</a:t>
                </a:r>
              </a:p>
            </c:rich>
          </c:tx>
          <c:layout>
            <c:manualLayout>
              <c:xMode val="edge"/>
              <c:yMode val="edge"/>
              <c:x val="3.6673215455140802E-2"/>
              <c:y val="2.757257861823228E-4"/>
            </c:manualLayout>
          </c:layout>
          <c:overlay val="0"/>
        </c:title>
        <c:numFmt formatCode="General" sourceLinked="1"/>
        <c:majorTickMark val="out"/>
        <c:minorTickMark val="out"/>
        <c:tickLblPos val="nextTo"/>
        <c:crossAx val="123357440"/>
        <c:crosses val="autoZero"/>
        <c:crossBetween val="midCat"/>
        <c:minorUnit val="5"/>
      </c:valAx>
    </c:plotArea>
    <c:legend>
      <c:legendPos val="r"/>
      <c:layout/>
      <c:overlay val="0"/>
    </c:legend>
    <c:plotVisOnly val="1"/>
    <c:dispBlanksAs val="gap"/>
    <c:showDLblsOverMax val="0"/>
  </c:chart>
  <c:txPr>
    <a:bodyPr/>
    <a:lstStyle/>
    <a:p>
      <a:pPr>
        <a:defRPr sz="14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8766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r>
              <a:rPr lang="en-GB" altLang="en-US"/>
              <a:t>World Health Organization</a:t>
            </a:r>
          </a:p>
        </p:txBody>
      </p:sp>
      <p:sp>
        <p:nvSpPr>
          <p:cNvPr id="29699" name="Rectangle 3"/>
          <p:cNvSpPr>
            <a:spLocks noGrp="1" noChangeArrowheads="1"/>
          </p:cNvSpPr>
          <p:nvPr>
            <p:ph type="dt" sz="quarter" idx="1"/>
          </p:nvPr>
        </p:nvSpPr>
        <p:spPr bwMode="auto">
          <a:xfrm>
            <a:off x="3773488" y="0"/>
            <a:ext cx="288766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fld id="{ACB37EC0-ED85-456F-8D40-26C219E5A64E}" type="datetime3">
              <a:rPr lang="en-GB" altLang="en-US"/>
              <a:pPr/>
              <a:t>27 April, 2016</a:t>
            </a:fld>
            <a:endParaRPr lang="en-GB" altLang="en-US"/>
          </a:p>
        </p:txBody>
      </p:sp>
      <p:sp>
        <p:nvSpPr>
          <p:cNvPr id="29700" name="Rectangle 4"/>
          <p:cNvSpPr>
            <a:spLocks noGrp="1" noChangeArrowheads="1"/>
          </p:cNvSpPr>
          <p:nvPr>
            <p:ph type="ftr" sz="quarter" idx="2"/>
          </p:nvPr>
        </p:nvSpPr>
        <p:spPr bwMode="auto">
          <a:xfrm>
            <a:off x="0" y="9339263"/>
            <a:ext cx="288766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en-GB" altLang="en-US"/>
          </a:p>
        </p:txBody>
      </p:sp>
      <p:sp>
        <p:nvSpPr>
          <p:cNvPr id="29701" name="Rectangle 5"/>
          <p:cNvSpPr>
            <a:spLocks noGrp="1" noChangeArrowheads="1"/>
          </p:cNvSpPr>
          <p:nvPr>
            <p:ph type="sldNum" sz="quarter" idx="3"/>
          </p:nvPr>
        </p:nvSpPr>
        <p:spPr bwMode="auto">
          <a:xfrm>
            <a:off x="3773488" y="9339263"/>
            <a:ext cx="288766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1ABF7CFA-3876-45E9-9E22-F96982F34823}" type="slidenum">
              <a:rPr lang="en-GB" altLang="en-US"/>
              <a:pPr/>
              <a:t>‹#›</a:t>
            </a:fld>
            <a:endParaRPr lang="en-GB" altLang="en-US"/>
          </a:p>
        </p:txBody>
      </p:sp>
    </p:spTree>
    <p:extLst>
      <p:ext uri="{BB962C8B-B14F-4D97-AF65-F5344CB8AC3E}">
        <p14:creationId xmlns:p14="http://schemas.microsoft.com/office/powerpoint/2010/main" val="3888407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88766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r>
              <a:rPr lang="en-GB" altLang="en-US"/>
              <a:t>World Health Organization</a:t>
            </a:r>
          </a:p>
        </p:txBody>
      </p:sp>
      <p:sp>
        <p:nvSpPr>
          <p:cNvPr id="31747" name="Rectangle 3"/>
          <p:cNvSpPr>
            <a:spLocks noGrp="1" noChangeArrowheads="1"/>
          </p:cNvSpPr>
          <p:nvPr>
            <p:ph type="dt" idx="1"/>
          </p:nvPr>
        </p:nvSpPr>
        <p:spPr bwMode="auto">
          <a:xfrm>
            <a:off x="3773488" y="0"/>
            <a:ext cx="288766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fld id="{923540CD-BB97-421E-868F-FA6F1B7BD3CE}" type="datetime3">
              <a:rPr lang="en-GB" altLang="en-US"/>
              <a:pPr/>
              <a:t>27 April, 2016</a:t>
            </a:fld>
            <a:endParaRPr lang="en-GB" altLang="en-US"/>
          </a:p>
        </p:txBody>
      </p:sp>
      <p:sp>
        <p:nvSpPr>
          <p:cNvPr id="31748" name="Rectangle 4"/>
          <p:cNvSpPr>
            <a:spLocks noGrp="1" noRot="1" noChangeAspect="1" noChangeArrowheads="1" noTextEdit="1"/>
          </p:cNvSpPr>
          <p:nvPr>
            <p:ph type="sldImg" idx="2"/>
          </p:nvPr>
        </p:nvSpPr>
        <p:spPr bwMode="auto">
          <a:xfrm>
            <a:off x="725488" y="738188"/>
            <a:ext cx="5211762" cy="36861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666750" y="4670425"/>
            <a:ext cx="5329238" cy="442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1750" name="Rectangle 6"/>
          <p:cNvSpPr>
            <a:spLocks noGrp="1" noChangeArrowheads="1"/>
          </p:cNvSpPr>
          <p:nvPr>
            <p:ph type="ftr" sz="quarter" idx="4"/>
          </p:nvPr>
        </p:nvSpPr>
        <p:spPr bwMode="auto">
          <a:xfrm>
            <a:off x="0" y="9339263"/>
            <a:ext cx="288766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en-GB" altLang="en-US"/>
          </a:p>
        </p:txBody>
      </p:sp>
      <p:sp>
        <p:nvSpPr>
          <p:cNvPr id="31751" name="Rectangle 7"/>
          <p:cNvSpPr>
            <a:spLocks noGrp="1" noChangeArrowheads="1"/>
          </p:cNvSpPr>
          <p:nvPr>
            <p:ph type="sldNum" sz="quarter" idx="5"/>
          </p:nvPr>
        </p:nvSpPr>
        <p:spPr bwMode="auto">
          <a:xfrm>
            <a:off x="3773488" y="9339263"/>
            <a:ext cx="288766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8D073A4A-4377-4972-8D49-342F16AD8B23}" type="slidenum">
              <a:rPr lang="en-GB" altLang="en-US"/>
              <a:pPr/>
              <a:t>‹#›</a:t>
            </a:fld>
            <a:endParaRPr lang="en-GB" altLang="en-US"/>
          </a:p>
        </p:txBody>
      </p:sp>
    </p:spTree>
    <p:extLst>
      <p:ext uri="{BB962C8B-B14F-4D97-AF65-F5344CB8AC3E}">
        <p14:creationId xmlns:p14="http://schemas.microsoft.com/office/powerpoint/2010/main" val="1142607825"/>
      </p:ext>
    </p:extLst>
  </p:cSld>
  <p:clrMap bg1="lt1" tx1="dk1" bg2="lt2" tx2="dk2" accent1="accent1" accent2="accent2" accent3="accent3" accent4="accent4" accent5="accent5" accent6="accent6" hlink="hlink" folHlink="folHlink"/>
  <p:hf ftr="0"/>
  <p:notesStyle>
    <a:lvl1pPr algn="r" rtl="1" fontAlgn="base">
      <a:spcBef>
        <a:spcPct val="30000"/>
      </a:spcBef>
      <a:spcAft>
        <a:spcPct val="0"/>
      </a:spcAft>
      <a:defRPr sz="1200" kern="1200">
        <a:solidFill>
          <a:schemeClr val="tx1"/>
        </a:solidFill>
        <a:latin typeface="Arial" charset="0"/>
        <a:ea typeface="+mn-ea"/>
        <a:cs typeface="Arial" charset="0"/>
      </a:defRPr>
    </a:lvl1pPr>
    <a:lvl2pPr marL="457200" algn="r" rtl="1" fontAlgn="base">
      <a:spcBef>
        <a:spcPct val="30000"/>
      </a:spcBef>
      <a:spcAft>
        <a:spcPct val="0"/>
      </a:spcAft>
      <a:defRPr sz="1200" kern="1200">
        <a:solidFill>
          <a:schemeClr val="tx1"/>
        </a:solidFill>
        <a:latin typeface="Arial" charset="0"/>
        <a:ea typeface="+mn-ea"/>
        <a:cs typeface="Arial" charset="0"/>
      </a:defRPr>
    </a:lvl2pPr>
    <a:lvl3pPr marL="914400" algn="r" rtl="1" fontAlgn="base">
      <a:spcBef>
        <a:spcPct val="30000"/>
      </a:spcBef>
      <a:spcAft>
        <a:spcPct val="0"/>
      </a:spcAft>
      <a:defRPr sz="1200" kern="1200">
        <a:solidFill>
          <a:schemeClr val="tx1"/>
        </a:solidFill>
        <a:latin typeface="Arial" charset="0"/>
        <a:ea typeface="+mn-ea"/>
        <a:cs typeface="Arial" charset="0"/>
      </a:defRPr>
    </a:lvl3pPr>
    <a:lvl4pPr marL="1371600" algn="r" rtl="1" fontAlgn="base">
      <a:spcBef>
        <a:spcPct val="30000"/>
      </a:spcBef>
      <a:spcAft>
        <a:spcPct val="0"/>
      </a:spcAft>
      <a:defRPr sz="1200" kern="1200">
        <a:solidFill>
          <a:schemeClr val="tx1"/>
        </a:solidFill>
        <a:latin typeface="Arial" charset="0"/>
        <a:ea typeface="+mn-ea"/>
        <a:cs typeface="Arial" charset="0"/>
      </a:defRPr>
    </a:lvl4pPr>
    <a:lvl5pPr marL="1828800" algn="r" rtl="1"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World Health Organization</a:t>
            </a:r>
          </a:p>
        </p:txBody>
      </p:sp>
      <p:sp>
        <p:nvSpPr>
          <p:cNvPr id="5" name="Rectangle 3"/>
          <p:cNvSpPr>
            <a:spLocks noGrp="1" noChangeArrowheads="1"/>
          </p:cNvSpPr>
          <p:nvPr>
            <p:ph type="dt" idx="1"/>
          </p:nvPr>
        </p:nvSpPr>
        <p:spPr>
          <a:ln/>
        </p:spPr>
        <p:txBody>
          <a:bodyPr/>
          <a:lstStyle/>
          <a:p>
            <a:fld id="{5E086FE4-FC39-40F1-AC97-E07FF8B9214D}" type="datetime3">
              <a:rPr lang="en-GB" altLang="en-US"/>
              <a:pPr/>
              <a:t>27 April, 2016</a:t>
            </a:fld>
            <a:endParaRPr lang="en-GB" altLang="en-US"/>
          </a:p>
        </p:txBody>
      </p:sp>
      <p:sp>
        <p:nvSpPr>
          <p:cNvPr id="7" name="Rectangle 7"/>
          <p:cNvSpPr>
            <a:spLocks noGrp="1" noChangeArrowheads="1"/>
          </p:cNvSpPr>
          <p:nvPr>
            <p:ph type="sldNum" sz="quarter" idx="5"/>
          </p:nvPr>
        </p:nvSpPr>
        <p:spPr>
          <a:ln/>
        </p:spPr>
        <p:txBody>
          <a:bodyPr/>
          <a:lstStyle/>
          <a:p>
            <a:fld id="{AD04A088-43A5-4B3F-A492-A115B1FA32A9}" type="slidenum">
              <a:rPr lang="en-GB" altLang="en-US"/>
              <a:pPr/>
              <a:t>1</a:t>
            </a:fld>
            <a:endParaRPr lang="en-GB" alt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pPr algn="l" rtl="0"/>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xfrm>
            <a:off x="3773532" y="9339836"/>
            <a:ext cx="2887653" cy="491569"/>
          </a:xfrm>
          <a:prstGeom prst="rect">
            <a:avLst/>
          </a:prstGeom>
          <a:ln/>
        </p:spPr>
        <p:txBody>
          <a:bodyPr/>
          <a:lstStyle/>
          <a:p>
            <a:fld id="{5EA8E38A-4A29-440C-BDBA-DC79B2B85AB8}" type="slidenum">
              <a:rPr lang="en-US">
                <a:solidFill>
                  <a:prstClr val="black"/>
                </a:solidFill>
              </a:rPr>
              <a:pPr/>
              <a:t>2</a:t>
            </a:fld>
            <a:endParaRPr lang="en-US" dirty="0">
              <a:solidFill>
                <a:prstClr val="black"/>
              </a:solidFill>
            </a:endParaRPr>
          </a:p>
        </p:txBody>
      </p:sp>
      <p:sp>
        <p:nvSpPr>
          <p:cNvPr id="122882" name="Slide Image Placeholder 1"/>
          <p:cNvSpPr>
            <a:spLocks noGrp="1" noRot="1" noChangeAspect="1" noTextEdit="1"/>
          </p:cNvSpPr>
          <p:nvPr>
            <p:ph type="sldImg"/>
          </p:nvPr>
        </p:nvSpPr>
        <p:spPr>
          <a:xfrm>
            <a:off x="727075" y="738188"/>
            <a:ext cx="5213350" cy="3687762"/>
          </a:xfrm>
          <a:ln/>
        </p:spPr>
      </p:sp>
      <p:sp>
        <p:nvSpPr>
          <p:cNvPr id="122883" name="Notes Placeholder 2"/>
          <p:cNvSpPr>
            <a:spLocks noGrp="1"/>
          </p:cNvSpPr>
          <p:nvPr>
            <p:ph type="body" idx="1"/>
          </p:nvPr>
        </p:nvSpPr>
        <p:spPr>
          <a:xfrm>
            <a:off x="887793" y="4672622"/>
            <a:ext cx="4887165" cy="4422237"/>
          </a:xfrm>
        </p:spPr>
        <p:txBody>
          <a:bodyPr lIns="87456" tIns="43728" rIns="87456" bIns="43728">
            <a:normAutofit lnSpcReduction="10000"/>
          </a:bodyPr>
          <a:lstStyle/>
          <a:p>
            <a:pPr defTabSz="918004">
              <a:defRPr/>
            </a:pPr>
            <a:r>
              <a:rPr lang="en-GB" sz="1500" dirty="0"/>
              <a:t>Most low- and middle-income countries are now facing a double burden of communicable and non-communicable diseases. In recognition of this global threat, the UN General Assembly arranged a High-level Meeting on NCDs in September 2011, at which Heads of State and government officials participated and adopted a wide-ranging agenda for the prevention and control of NCDs. </a:t>
            </a:r>
          </a:p>
          <a:p>
            <a:pPr defTabSz="918004">
              <a:defRPr/>
            </a:pPr>
            <a:endParaRPr lang="en-GB" sz="1500" dirty="0"/>
          </a:p>
          <a:p>
            <a:pPr defTabSz="918004">
              <a:defRPr/>
            </a:pPr>
            <a:r>
              <a:rPr lang="en-US" sz="1500" dirty="0"/>
              <a:t>The Political Declaration adopted by the General Assembly acknowledged that NCDs constitute one of the major challenges for development in the 21st century and requested WHO to lead and coordinate global action against NCDs. </a:t>
            </a:r>
          </a:p>
          <a:p>
            <a:pPr defTabSz="918004">
              <a:defRPr/>
            </a:pPr>
            <a:endParaRPr lang="en-US" sz="1500" dirty="0"/>
          </a:p>
          <a:p>
            <a:pPr defTabSz="918004">
              <a:defRPr/>
            </a:pPr>
            <a:r>
              <a:rPr lang="en-US" sz="1500" dirty="0"/>
              <a:t>Following from that meeting, a meeting of UN agencies was convened in December 2011 to agree on next steps for the UN. At that meeting, it was agreed that UN agencies could enter into joint work-plans with WHO to focus on the NCD agenda. WHO and ITU, the UN health and telecoms agencies, have decided to come together in a groundbreaking new partnership, with governments, NGOs and the private sector to focus on mobile technology for NCDs. </a:t>
            </a:r>
          </a:p>
          <a:p>
            <a:endParaRPr lang="en-GB" sz="1800" dirty="0"/>
          </a:p>
        </p:txBody>
      </p:sp>
      <p:sp>
        <p:nvSpPr>
          <p:cNvPr id="122884" name="Date Placeholder 3"/>
          <p:cNvSpPr txBox="1">
            <a:spLocks noGrp="1"/>
          </p:cNvSpPr>
          <p:nvPr/>
        </p:nvSpPr>
        <p:spPr bwMode="auto">
          <a:xfrm>
            <a:off x="3775266" y="7"/>
            <a:ext cx="2887476" cy="49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56" tIns="43728" rIns="87456" bIns="43728"/>
          <a:lstStyle>
            <a:lvl1pPr defTabSz="911225">
              <a:defRPr>
                <a:solidFill>
                  <a:schemeClr val="tx1"/>
                </a:solidFill>
                <a:latin typeface="Arial" charset="0"/>
              </a:defRPr>
            </a:lvl1pPr>
            <a:lvl2pPr marL="739775" indent="-284163" defTabSz="911225">
              <a:defRPr>
                <a:solidFill>
                  <a:schemeClr val="tx1"/>
                </a:solidFill>
                <a:latin typeface="Arial" charset="0"/>
              </a:defRPr>
            </a:lvl2pPr>
            <a:lvl3pPr marL="1139825" indent="-228600" defTabSz="911225">
              <a:defRPr>
                <a:solidFill>
                  <a:schemeClr val="tx1"/>
                </a:solidFill>
                <a:latin typeface="Arial" charset="0"/>
              </a:defRPr>
            </a:lvl3pPr>
            <a:lvl4pPr marL="1593850" indent="-227013" defTabSz="911225">
              <a:defRPr>
                <a:solidFill>
                  <a:schemeClr val="tx1"/>
                </a:solidFill>
                <a:latin typeface="Arial" charset="0"/>
              </a:defRPr>
            </a:lvl4pPr>
            <a:lvl5pPr marL="2047875" indent="-227013" defTabSz="911225">
              <a:defRPr>
                <a:solidFill>
                  <a:schemeClr val="tx1"/>
                </a:solidFill>
                <a:latin typeface="Arial" charset="0"/>
              </a:defRPr>
            </a:lvl5pPr>
            <a:lvl6pPr marL="2505075" indent="-227013" defTabSz="911225" fontAlgn="base">
              <a:spcBef>
                <a:spcPct val="0"/>
              </a:spcBef>
              <a:spcAft>
                <a:spcPct val="0"/>
              </a:spcAft>
              <a:defRPr>
                <a:solidFill>
                  <a:schemeClr val="tx1"/>
                </a:solidFill>
                <a:latin typeface="Arial" charset="0"/>
              </a:defRPr>
            </a:lvl6pPr>
            <a:lvl7pPr marL="2962275" indent="-227013" defTabSz="911225" fontAlgn="base">
              <a:spcBef>
                <a:spcPct val="0"/>
              </a:spcBef>
              <a:spcAft>
                <a:spcPct val="0"/>
              </a:spcAft>
              <a:defRPr>
                <a:solidFill>
                  <a:schemeClr val="tx1"/>
                </a:solidFill>
                <a:latin typeface="Arial" charset="0"/>
              </a:defRPr>
            </a:lvl7pPr>
            <a:lvl8pPr marL="3419475" indent="-227013" defTabSz="911225" fontAlgn="base">
              <a:spcBef>
                <a:spcPct val="0"/>
              </a:spcBef>
              <a:spcAft>
                <a:spcPct val="0"/>
              </a:spcAft>
              <a:defRPr>
                <a:solidFill>
                  <a:schemeClr val="tx1"/>
                </a:solidFill>
                <a:latin typeface="Arial" charset="0"/>
              </a:defRPr>
            </a:lvl8pPr>
            <a:lvl9pPr marL="3876675" indent="-227013" defTabSz="911225" fontAlgn="base">
              <a:spcBef>
                <a:spcPct val="0"/>
              </a:spcBef>
              <a:spcAft>
                <a:spcPct val="0"/>
              </a:spcAft>
              <a:defRPr>
                <a:solidFill>
                  <a:schemeClr val="tx1"/>
                </a:solidFill>
                <a:latin typeface="Arial" charset="0"/>
              </a:defRPr>
            </a:lvl9pPr>
          </a:lstStyle>
          <a:p>
            <a:pPr algn="r" rtl="1" eaLnBrk="0" hangingPunct="0"/>
            <a:fld id="{09743109-5311-41FB-9CB0-DB216AC09815}" type="datetime1">
              <a:rPr lang="en-GB" sz="3900" b="1">
                <a:solidFill>
                  <a:prstClr val="black"/>
                </a:solidFill>
                <a:latin typeface="Times New Roman" pitchFamily="18" charset="0"/>
                <a:cs typeface="Arial" charset="0"/>
              </a:rPr>
              <a:pPr algn="r" rtl="1" eaLnBrk="0" hangingPunct="0"/>
              <a:t>27/04/2016</a:t>
            </a:fld>
            <a:endParaRPr lang="en-GB" sz="3900" b="1" dirty="0">
              <a:solidFill>
                <a:prstClr val="black"/>
              </a:solidFill>
              <a:latin typeface="Times New Roman" pitchFamily="18" charset="0"/>
              <a:cs typeface="Arial" charset="0"/>
            </a:endParaRPr>
          </a:p>
        </p:txBody>
      </p:sp>
      <p:sp>
        <p:nvSpPr>
          <p:cNvPr id="122885" name="Slide Number Placeholder 4"/>
          <p:cNvSpPr txBox="1">
            <a:spLocks noGrp="1"/>
          </p:cNvSpPr>
          <p:nvPr/>
        </p:nvSpPr>
        <p:spPr bwMode="auto">
          <a:xfrm>
            <a:off x="3775266" y="9341985"/>
            <a:ext cx="2887476" cy="49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56" tIns="43728" rIns="87456" bIns="43728" anchor="b"/>
          <a:lstStyle>
            <a:lvl1pPr defTabSz="911225">
              <a:defRPr>
                <a:solidFill>
                  <a:schemeClr val="tx1"/>
                </a:solidFill>
                <a:latin typeface="Arial" charset="0"/>
              </a:defRPr>
            </a:lvl1pPr>
            <a:lvl2pPr marL="739775" indent="-284163" defTabSz="911225">
              <a:defRPr>
                <a:solidFill>
                  <a:schemeClr val="tx1"/>
                </a:solidFill>
                <a:latin typeface="Arial" charset="0"/>
              </a:defRPr>
            </a:lvl2pPr>
            <a:lvl3pPr marL="1139825" indent="-228600" defTabSz="911225">
              <a:defRPr>
                <a:solidFill>
                  <a:schemeClr val="tx1"/>
                </a:solidFill>
                <a:latin typeface="Arial" charset="0"/>
              </a:defRPr>
            </a:lvl3pPr>
            <a:lvl4pPr marL="1593850" indent="-227013" defTabSz="911225">
              <a:defRPr>
                <a:solidFill>
                  <a:schemeClr val="tx1"/>
                </a:solidFill>
                <a:latin typeface="Arial" charset="0"/>
              </a:defRPr>
            </a:lvl4pPr>
            <a:lvl5pPr marL="2047875" indent="-227013" defTabSz="911225">
              <a:defRPr>
                <a:solidFill>
                  <a:schemeClr val="tx1"/>
                </a:solidFill>
                <a:latin typeface="Arial" charset="0"/>
              </a:defRPr>
            </a:lvl5pPr>
            <a:lvl6pPr marL="2505075" indent="-227013" defTabSz="911225" fontAlgn="base">
              <a:spcBef>
                <a:spcPct val="0"/>
              </a:spcBef>
              <a:spcAft>
                <a:spcPct val="0"/>
              </a:spcAft>
              <a:defRPr>
                <a:solidFill>
                  <a:schemeClr val="tx1"/>
                </a:solidFill>
                <a:latin typeface="Arial" charset="0"/>
              </a:defRPr>
            </a:lvl6pPr>
            <a:lvl7pPr marL="2962275" indent="-227013" defTabSz="911225" fontAlgn="base">
              <a:spcBef>
                <a:spcPct val="0"/>
              </a:spcBef>
              <a:spcAft>
                <a:spcPct val="0"/>
              </a:spcAft>
              <a:defRPr>
                <a:solidFill>
                  <a:schemeClr val="tx1"/>
                </a:solidFill>
                <a:latin typeface="Arial" charset="0"/>
              </a:defRPr>
            </a:lvl7pPr>
            <a:lvl8pPr marL="3419475" indent="-227013" defTabSz="911225" fontAlgn="base">
              <a:spcBef>
                <a:spcPct val="0"/>
              </a:spcBef>
              <a:spcAft>
                <a:spcPct val="0"/>
              </a:spcAft>
              <a:defRPr>
                <a:solidFill>
                  <a:schemeClr val="tx1"/>
                </a:solidFill>
                <a:latin typeface="Arial" charset="0"/>
              </a:defRPr>
            </a:lvl8pPr>
            <a:lvl9pPr marL="3876675" indent="-227013" defTabSz="911225" fontAlgn="base">
              <a:spcBef>
                <a:spcPct val="0"/>
              </a:spcBef>
              <a:spcAft>
                <a:spcPct val="0"/>
              </a:spcAft>
              <a:defRPr>
                <a:solidFill>
                  <a:schemeClr val="tx1"/>
                </a:solidFill>
                <a:latin typeface="Arial" charset="0"/>
              </a:defRPr>
            </a:lvl9pPr>
          </a:lstStyle>
          <a:p>
            <a:pPr algn="r" rtl="1" eaLnBrk="0" hangingPunct="0"/>
            <a:fld id="{A332C24A-A27F-4030-BD80-684BCE1B6129}" type="slidenum">
              <a:rPr lang="en-GB" sz="3900" b="1">
                <a:solidFill>
                  <a:prstClr val="black"/>
                </a:solidFill>
                <a:latin typeface="Times New Roman" pitchFamily="18" charset="0"/>
                <a:cs typeface="Arial" charset="0"/>
              </a:rPr>
              <a:pPr algn="r" rtl="1" eaLnBrk="0" hangingPunct="0"/>
              <a:t>2</a:t>
            </a:fld>
            <a:endParaRPr lang="en-GB" sz="3900" b="1" dirty="0">
              <a:solidFill>
                <a:prstClr val="black"/>
              </a:solidFill>
              <a:latin typeface="Times New Roman" pitchFamily="18"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727075" y="738188"/>
            <a:ext cx="5210175" cy="3686175"/>
          </a:xfrm>
          <a:ln/>
        </p:spPr>
      </p:sp>
      <p:sp>
        <p:nvSpPr>
          <p:cNvPr id="45059" name="Notes Placeholder 2"/>
          <p:cNvSpPr>
            <a:spLocks noGrp="1"/>
          </p:cNvSpPr>
          <p:nvPr>
            <p:ph type="body" idx="1"/>
          </p:nvPr>
        </p:nvSpPr>
        <p:spPr>
          <a:noFill/>
        </p:spPr>
        <p:txBody>
          <a:bodyP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09564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0"/>
            <a:ext cx="2673350" cy="66071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0"/>
            <a:ext cx="7867650" cy="6607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0755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446745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90025" cy="15017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44550" y="3205163"/>
            <a:ext cx="9090025"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11230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17525" y="1522413"/>
            <a:ext cx="4772025" cy="5084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41950" y="1522413"/>
            <a:ext cx="4772025" cy="5084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33217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23425" cy="126047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34988"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88" y="2397125"/>
            <a:ext cx="47244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32425" y="1692275"/>
            <a:ext cx="472598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32425" y="2397125"/>
            <a:ext cx="4725988"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26712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256165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8789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7900" cy="1281113"/>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181475" y="301625"/>
            <a:ext cx="5976938"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34988" y="1582738"/>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33881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2725"/>
            <a:ext cx="6416675" cy="625475"/>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95500" y="676275"/>
            <a:ext cx="64166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095500" y="5918200"/>
            <a:ext cx="64166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01076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0" y="0"/>
            <a:ext cx="10693400" cy="1365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Master title style</a:t>
            </a:r>
          </a:p>
        </p:txBody>
      </p:sp>
      <p:sp>
        <p:nvSpPr>
          <p:cNvPr id="7172"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3"/>
            <a:r>
              <a:rPr lang="en-GB" altLang="en-US" smtClean="0"/>
              <a:t>Fourth level</a:t>
            </a:r>
          </a:p>
        </p:txBody>
      </p:sp>
      <p:sp>
        <p:nvSpPr>
          <p:cNvPr id="7174" name="Line 6"/>
          <p:cNvSpPr>
            <a:spLocks noChangeShapeType="1"/>
          </p:cNvSpPr>
          <p:nvPr/>
        </p:nvSpPr>
        <p:spPr bwMode="auto">
          <a:xfrm>
            <a:off x="0" y="1374775"/>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a:lstStyle/>
          <a:p>
            <a:endParaRPr lang="en-GB"/>
          </a:p>
        </p:txBody>
      </p:sp>
      <p:sp>
        <p:nvSpPr>
          <p:cNvPr id="7180" name="Rectangle 12"/>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81" name="Rectangle 13"/>
          <p:cNvSpPr>
            <a:spLocks noChangeArrowheads="1"/>
          </p:cNvSpPr>
          <p:nvPr/>
        </p:nvSpPr>
        <p:spPr bwMode="auto">
          <a:xfrm>
            <a:off x="1084263" y="7085013"/>
            <a:ext cx="49672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r" defTabSz="1042988">
              <a:defRPr>
                <a:solidFill>
                  <a:schemeClr val="tx1"/>
                </a:solidFill>
                <a:latin typeface="Arial" charset="0"/>
                <a:cs typeface="Arial" charset="0"/>
              </a:defRPr>
            </a:lvl1pPr>
            <a:lvl2pPr marL="520700"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3688"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altLang="en-US" sz="1400" dirty="0" smtClean="0">
                <a:solidFill>
                  <a:srgbClr val="96CCEE"/>
                </a:solidFill>
                <a:latin typeface="Arial Narrow" pitchFamily="34" charset="0"/>
              </a:rPr>
              <a:t>Monitoring</a:t>
            </a:r>
            <a:r>
              <a:rPr lang="en-GB" altLang="en-US" sz="1400" baseline="0" dirty="0" smtClean="0">
                <a:solidFill>
                  <a:srgbClr val="96CCEE"/>
                </a:solidFill>
                <a:latin typeface="Arial Narrow" pitchFamily="34" charset="0"/>
              </a:rPr>
              <a:t> the tobacco epidemic, SESRIC, Ankara, 3-4 May 2016</a:t>
            </a:r>
            <a:endParaRPr lang="en-GB" altLang="en-US" sz="1400" dirty="0">
              <a:solidFill>
                <a:srgbClr val="96CCEE"/>
              </a:solidFill>
              <a:latin typeface="Arial Narrow" pitchFamily="34" charset="0"/>
            </a:endParaRPr>
          </a:p>
        </p:txBody>
      </p:sp>
      <p:sp>
        <p:nvSpPr>
          <p:cNvPr id="7182" name="Rectangle 14"/>
          <p:cNvSpPr>
            <a:spLocks noChangeArrowheads="1"/>
          </p:cNvSpPr>
          <p:nvPr/>
        </p:nvSpPr>
        <p:spPr bwMode="auto">
          <a:xfrm>
            <a:off x="420688" y="7054850"/>
            <a:ext cx="415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r" defTabSz="1042988">
              <a:defRPr>
                <a:solidFill>
                  <a:schemeClr val="tx1"/>
                </a:solidFill>
                <a:latin typeface="Arial" charset="0"/>
                <a:cs typeface="Arial" charset="0"/>
              </a:defRPr>
            </a:lvl1pPr>
            <a:lvl2pPr marL="520700"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3688"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rtl="0"/>
            <a:fld id="{4645739D-0869-4E59-9285-14E66BCECB59}" type="slidenum">
              <a:rPr lang="ar-SA" altLang="en-US" sz="1700">
                <a:solidFill>
                  <a:srgbClr val="72BBE8"/>
                </a:solidFill>
                <a:latin typeface="Arial Narrow" pitchFamily="34" charset="0"/>
              </a:rPr>
              <a:pPr rtl="0"/>
              <a:t>‹#›</a:t>
            </a:fld>
            <a:r>
              <a:rPr lang="en-GB" altLang="en-US" sz="1700">
                <a:solidFill>
                  <a:srgbClr val="72BBE8"/>
                </a:solidFill>
                <a:latin typeface="Arial Narrow" pitchFamily="34" charset="0"/>
              </a:rPr>
              <a:t> </a:t>
            </a:r>
            <a:r>
              <a:rPr lang="en-US" altLang="en-US" sz="2400" baseline="14000">
                <a:solidFill>
                  <a:schemeClr val="bg1"/>
                </a:solidFill>
                <a:latin typeface="Arial Narrow" pitchFamily="34" charset="0"/>
              </a:rPr>
              <a:t>|</a:t>
            </a:r>
          </a:p>
        </p:txBody>
      </p:sp>
      <p:pic>
        <p:nvPicPr>
          <p:cNvPr id="7185" name="Picture 17" descr="WHO-EN-white-H"/>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21575" y="6659563"/>
            <a:ext cx="2581275" cy="7905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ctr" defTabSz="1042988" rtl="0" fontAlgn="base">
        <a:spcBef>
          <a:spcPct val="0"/>
        </a:spcBef>
        <a:spcAft>
          <a:spcPct val="0"/>
        </a:spcAft>
        <a:defRPr sz="4000" b="1">
          <a:solidFill>
            <a:srgbClr val="000066"/>
          </a:solidFill>
          <a:latin typeface="+mj-lt"/>
          <a:ea typeface="+mj-ea"/>
          <a:cs typeface="+mj-cs"/>
        </a:defRPr>
      </a:lvl1pPr>
      <a:lvl2pPr algn="ctr" defTabSz="1042988" rtl="0" fontAlgn="base">
        <a:spcBef>
          <a:spcPct val="0"/>
        </a:spcBef>
        <a:spcAft>
          <a:spcPct val="0"/>
        </a:spcAft>
        <a:defRPr sz="4000" b="1">
          <a:solidFill>
            <a:srgbClr val="000066"/>
          </a:solidFill>
          <a:latin typeface="Arial" charset="0"/>
          <a:cs typeface="Arial" charset="0"/>
        </a:defRPr>
      </a:lvl2pPr>
      <a:lvl3pPr algn="ctr" defTabSz="1042988" rtl="0" fontAlgn="base">
        <a:spcBef>
          <a:spcPct val="0"/>
        </a:spcBef>
        <a:spcAft>
          <a:spcPct val="0"/>
        </a:spcAft>
        <a:defRPr sz="4000" b="1">
          <a:solidFill>
            <a:srgbClr val="000066"/>
          </a:solidFill>
          <a:latin typeface="Arial" charset="0"/>
          <a:cs typeface="Arial" charset="0"/>
        </a:defRPr>
      </a:lvl3pPr>
      <a:lvl4pPr algn="ctr" defTabSz="1042988" rtl="0" fontAlgn="base">
        <a:spcBef>
          <a:spcPct val="0"/>
        </a:spcBef>
        <a:spcAft>
          <a:spcPct val="0"/>
        </a:spcAft>
        <a:defRPr sz="4000" b="1">
          <a:solidFill>
            <a:srgbClr val="000066"/>
          </a:solidFill>
          <a:latin typeface="Arial" charset="0"/>
          <a:cs typeface="Arial" charset="0"/>
        </a:defRPr>
      </a:lvl4pPr>
      <a:lvl5pPr algn="ctr" defTabSz="1042988" rtl="0" fontAlgn="base">
        <a:spcBef>
          <a:spcPct val="0"/>
        </a:spcBef>
        <a:spcAft>
          <a:spcPct val="0"/>
        </a:spcAft>
        <a:defRPr sz="4000" b="1">
          <a:solidFill>
            <a:srgbClr val="000066"/>
          </a:solidFill>
          <a:latin typeface="Arial" charset="0"/>
          <a:cs typeface="Arial" charset="0"/>
        </a:defRPr>
      </a:lvl5pPr>
      <a:lvl6pPr marL="457200" algn="ctr" defTabSz="1042988" rtl="0" fontAlgn="base">
        <a:spcBef>
          <a:spcPct val="0"/>
        </a:spcBef>
        <a:spcAft>
          <a:spcPct val="0"/>
        </a:spcAft>
        <a:defRPr sz="4000" b="1">
          <a:solidFill>
            <a:srgbClr val="000066"/>
          </a:solidFill>
          <a:latin typeface="Arial" charset="0"/>
          <a:cs typeface="Arial" charset="0"/>
        </a:defRPr>
      </a:lvl6pPr>
      <a:lvl7pPr marL="914400" algn="ctr" defTabSz="1042988" rtl="0" fontAlgn="base">
        <a:spcBef>
          <a:spcPct val="0"/>
        </a:spcBef>
        <a:spcAft>
          <a:spcPct val="0"/>
        </a:spcAft>
        <a:defRPr sz="4000" b="1">
          <a:solidFill>
            <a:srgbClr val="000066"/>
          </a:solidFill>
          <a:latin typeface="Arial" charset="0"/>
          <a:cs typeface="Arial" charset="0"/>
        </a:defRPr>
      </a:lvl7pPr>
      <a:lvl8pPr marL="1371600" algn="ctr" defTabSz="1042988" rtl="0" fontAlgn="base">
        <a:spcBef>
          <a:spcPct val="0"/>
        </a:spcBef>
        <a:spcAft>
          <a:spcPct val="0"/>
        </a:spcAft>
        <a:defRPr sz="4000" b="1">
          <a:solidFill>
            <a:srgbClr val="000066"/>
          </a:solidFill>
          <a:latin typeface="Arial" charset="0"/>
          <a:cs typeface="Arial" charset="0"/>
        </a:defRPr>
      </a:lvl8pPr>
      <a:lvl9pPr marL="1828800" algn="ctr" defTabSz="1042988" rtl="0" fontAlgn="base">
        <a:spcBef>
          <a:spcPct val="0"/>
        </a:spcBef>
        <a:spcAft>
          <a:spcPct val="0"/>
        </a:spcAft>
        <a:defRPr sz="4000" b="1">
          <a:solidFill>
            <a:srgbClr val="000066"/>
          </a:solidFill>
          <a:latin typeface="Arial" charset="0"/>
          <a:cs typeface="Arial" charset="0"/>
        </a:defRPr>
      </a:lvl9pPr>
    </p:titleStyle>
    <p:bodyStyle>
      <a:lvl1pPr marL="390525" indent="-390525" algn="l" defTabSz="1042988" rtl="0" fontAlgn="base">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fontAlgn="base">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fontAlgn="base">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fontAlgn="base">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r" defTabSz="1042988" rtl="1" fontAlgn="base">
        <a:spcBef>
          <a:spcPct val="20000"/>
        </a:spcBef>
        <a:spcAft>
          <a:spcPct val="0"/>
        </a:spcAft>
        <a:buChar char="»"/>
        <a:defRPr sz="2300">
          <a:solidFill>
            <a:srgbClr val="000066"/>
          </a:solidFill>
          <a:latin typeface="+mn-lt"/>
          <a:cs typeface="+mn-cs"/>
        </a:defRPr>
      </a:lvl5pPr>
      <a:lvl6pPr marL="2725738" indent="-165100" algn="r" defTabSz="1042988" rtl="1" fontAlgn="base">
        <a:spcBef>
          <a:spcPct val="20000"/>
        </a:spcBef>
        <a:spcAft>
          <a:spcPct val="0"/>
        </a:spcAft>
        <a:buChar char="»"/>
        <a:defRPr sz="2300">
          <a:solidFill>
            <a:srgbClr val="000066"/>
          </a:solidFill>
          <a:latin typeface="+mn-lt"/>
          <a:cs typeface="+mn-cs"/>
        </a:defRPr>
      </a:lvl6pPr>
      <a:lvl7pPr marL="3182938" indent="-165100" algn="r" defTabSz="1042988" rtl="1" fontAlgn="base">
        <a:spcBef>
          <a:spcPct val="20000"/>
        </a:spcBef>
        <a:spcAft>
          <a:spcPct val="0"/>
        </a:spcAft>
        <a:buChar char="»"/>
        <a:defRPr sz="2300">
          <a:solidFill>
            <a:srgbClr val="000066"/>
          </a:solidFill>
          <a:latin typeface="+mn-lt"/>
          <a:cs typeface="+mn-cs"/>
        </a:defRPr>
      </a:lvl7pPr>
      <a:lvl8pPr marL="3640138" indent="-165100" algn="r" defTabSz="1042988" rtl="1" fontAlgn="base">
        <a:spcBef>
          <a:spcPct val="20000"/>
        </a:spcBef>
        <a:spcAft>
          <a:spcPct val="0"/>
        </a:spcAft>
        <a:buChar char="»"/>
        <a:defRPr sz="2300">
          <a:solidFill>
            <a:srgbClr val="000066"/>
          </a:solidFill>
          <a:latin typeface="+mn-lt"/>
          <a:cs typeface="+mn-cs"/>
        </a:defRPr>
      </a:lvl8pPr>
      <a:lvl9pPr marL="4097338" indent="-165100" algn="r" defTabSz="1042988"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7FB8"/>
        </a:solidFill>
        <a:effectLst/>
      </p:bgPr>
    </p:bg>
    <p:spTree>
      <p:nvGrpSpPr>
        <p:cNvPr id="1" name=""/>
        <p:cNvGrpSpPr/>
        <p:nvPr/>
      </p:nvGrpSpPr>
      <p:grpSpPr>
        <a:xfrm>
          <a:off x="0" y="0"/>
          <a:ext cx="0" cy="0"/>
          <a:chOff x="0" y="0"/>
          <a:chExt cx="0" cy="0"/>
        </a:xfrm>
      </p:grpSpPr>
      <p:sp>
        <p:nvSpPr>
          <p:cNvPr id="246791" name="Rectangle 7"/>
          <p:cNvSpPr>
            <a:spLocks noChangeArrowheads="1"/>
          </p:cNvSpPr>
          <p:nvPr/>
        </p:nvSpPr>
        <p:spPr bwMode="auto">
          <a:xfrm>
            <a:off x="19852" y="5310188"/>
            <a:ext cx="10693400" cy="2251075"/>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46789" name="Picture 5" descr="WHO-EN-white-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0551" y="6180507"/>
            <a:ext cx="3916720" cy="1204065"/>
          </a:xfrm>
          <a:prstGeom prst="rect">
            <a:avLst/>
          </a:prstGeom>
          <a:noFill/>
          <a:extLst>
            <a:ext uri="{909E8E84-426E-40DD-AFC4-6F175D3DCCD1}">
              <a14:hiddenFill xmlns:a14="http://schemas.microsoft.com/office/drawing/2010/main">
                <a:solidFill>
                  <a:srgbClr val="FFFFFF"/>
                </a:solidFill>
              </a14:hiddenFill>
            </a:ext>
          </a:extLst>
        </p:spPr>
      </p:pic>
      <p:sp>
        <p:nvSpPr>
          <p:cNvPr id="246792" name="Rectangle 8"/>
          <p:cNvSpPr>
            <a:spLocks noChangeArrowheads="1"/>
          </p:cNvSpPr>
          <p:nvPr/>
        </p:nvSpPr>
        <p:spPr bwMode="auto">
          <a:xfrm>
            <a:off x="124288" y="1693247"/>
            <a:ext cx="10484528" cy="1154112"/>
          </a:xfrm>
          <a:prstGeom prst="rect">
            <a:avLst/>
          </a:prstGeom>
          <a:noFill/>
          <a:ln>
            <a:noFill/>
          </a:ln>
          <a:effectLst>
            <a:outerShdw dist="28398" dir="3806097"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defTabSz="1042988" rtl="0">
              <a:defRPr sz="5000" b="1">
                <a:solidFill>
                  <a:schemeClr val="bg1"/>
                </a:solidFill>
                <a:latin typeface="Arial" charset="0"/>
                <a:cs typeface="Arial" charset="0"/>
              </a:defRPr>
            </a:lvl1pPr>
            <a:lvl2pPr algn="ctr" defTabSz="1042988" rtl="0">
              <a:defRPr sz="5000" b="1">
                <a:solidFill>
                  <a:schemeClr val="bg1"/>
                </a:solidFill>
                <a:latin typeface="Arial" charset="0"/>
                <a:cs typeface="Arial" charset="0"/>
              </a:defRPr>
            </a:lvl2pPr>
            <a:lvl3pPr algn="ctr" defTabSz="1042988" rtl="0">
              <a:defRPr sz="5000" b="1">
                <a:solidFill>
                  <a:schemeClr val="bg1"/>
                </a:solidFill>
                <a:latin typeface="Arial" charset="0"/>
                <a:cs typeface="Arial" charset="0"/>
              </a:defRPr>
            </a:lvl3pPr>
            <a:lvl4pPr algn="ctr" defTabSz="1042988" rtl="0">
              <a:defRPr sz="5000" b="1">
                <a:solidFill>
                  <a:schemeClr val="bg1"/>
                </a:solidFill>
                <a:latin typeface="Arial" charset="0"/>
                <a:cs typeface="Arial" charset="0"/>
              </a:defRPr>
            </a:lvl4pPr>
            <a:lvl5pPr algn="ctr" defTabSz="1042988" rtl="0">
              <a:defRPr sz="5000" b="1">
                <a:solidFill>
                  <a:schemeClr val="bg1"/>
                </a:solidFill>
                <a:latin typeface="Arial" charset="0"/>
                <a:cs typeface="Arial" charset="0"/>
              </a:defRPr>
            </a:lvl5pPr>
            <a:lvl6pPr marL="457200" algn="ctr" defTabSz="1042988" fontAlgn="base">
              <a:spcBef>
                <a:spcPct val="0"/>
              </a:spcBef>
              <a:spcAft>
                <a:spcPct val="0"/>
              </a:spcAft>
              <a:defRPr sz="5000" b="1">
                <a:solidFill>
                  <a:schemeClr val="bg1"/>
                </a:solidFill>
                <a:latin typeface="Arial" charset="0"/>
                <a:cs typeface="Arial" charset="0"/>
              </a:defRPr>
            </a:lvl6pPr>
            <a:lvl7pPr marL="914400" algn="ctr" defTabSz="1042988" fontAlgn="base">
              <a:spcBef>
                <a:spcPct val="0"/>
              </a:spcBef>
              <a:spcAft>
                <a:spcPct val="0"/>
              </a:spcAft>
              <a:defRPr sz="5000" b="1">
                <a:solidFill>
                  <a:schemeClr val="bg1"/>
                </a:solidFill>
                <a:latin typeface="Arial" charset="0"/>
                <a:cs typeface="Arial" charset="0"/>
              </a:defRPr>
            </a:lvl7pPr>
            <a:lvl8pPr marL="1371600" algn="ctr" defTabSz="1042988" fontAlgn="base">
              <a:spcBef>
                <a:spcPct val="0"/>
              </a:spcBef>
              <a:spcAft>
                <a:spcPct val="0"/>
              </a:spcAft>
              <a:defRPr sz="5000" b="1">
                <a:solidFill>
                  <a:schemeClr val="bg1"/>
                </a:solidFill>
                <a:latin typeface="Arial" charset="0"/>
                <a:cs typeface="Arial" charset="0"/>
              </a:defRPr>
            </a:lvl8pPr>
            <a:lvl9pPr marL="1828800" algn="ctr" defTabSz="1042988" fontAlgn="base">
              <a:spcBef>
                <a:spcPct val="0"/>
              </a:spcBef>
              <a:spcAft>
                <a:spcPct val="0"/>
              </a:spcAft>
              <a:defRPr sz="5000" b="1">
                <a:solidFill>
                  <a:schemeClr val="bg1"/>
                </a:solidFill>
                <a:latin typeface="Arial" charset="0"/>
                <a:cs typeface="Arial" charset="0"/>
              </a:defRPr>
            </a:lvl9pPr>
          </a:lstStyle>
          <a:p>
            <a:r>
              <a:rPr lang="en-GB" sz="3600" dirty="0"/>
              <a:t>The Global Burden of Tobacco: Monitoring Non-Communicable Disease (NCD) Targets and Tracking the Tobacco Epidemic</a:t>
            </a:r>
            <a:endParaRPr lang="en-GB" altLang="en-US" sz="3600" dirty="0"/>
          </a:p>
        </p:txBody>
      </p:sp>
      <p:sp>
        <p:nvSpPr>
          <p:cNvPr id="2" name="TextBox 1"/>
          <p:cNvSpPr txBox="1"/>
          <p:nvPr/>
        </p:nvSpPr>
        <p:spPr>
          <a:xfrm>
            <a:off x="19852" y="4479191"/>
            <a:ext cx="10673548" cy="1569660"/>
          </a:xfrm>
          <a:prstGeom prst="rect">
            <a:avLst/>
          </a:prstGeom>
          <a:noFill/>
        </p:spPr>
        <p:txBody>
          <a:bodyPr wrap="square" rtlCol="0">
            <a:spAutoFit/>
          </a:bodyPr>
          <a:lstStyle/>
          <a:p>
            <a:pPr algn="ctr"/>
            <a:r>
              <a:rPr lang="en-GB" sz="2400" dirty="0" smtClean="0">
                <a:solidFill>
                  <a:srgbClr val="FFFF00"/>
                </a:solidFill>
              </a:rPr>
              <a:t/>
            </a:r>
            <a:br>
              <a:rPr lang="en-GB" sz="2400" dirty="0" smtClean="0">
                <a:solidFill>
                  <a:srgbClr val="FFFF00"/>
                </a:solidFill>
              </a:rPr>
            </a:br>
            <a:r>
              <a:rPr lang="en-GB" sz="2400" dirty="0" smtClean="0">
                <a:solidFill>
                  <a:srgbClr val="FFFF00"/>
                </a:solidFill>
              </a:rPr>
              <a:t> E </a:t>
            </a:r>
            <a:r>
              <a:rPr lang="en-GB" sz="2400" dirty="0" err="1" smtClean="0">
                <a:solidFill>
                  <a:srgbClr val="FFFF00"/>
                </a:solidFill>
              </a:rPr>
              <a:t>Tursan</a:t>
            </a:r>
            <a:r>
              <a:rPr lang="en-GB" sz="2400" dirty="0" smtClean="0">
                <a:solidFill>
                  <a:srgbClr val="FFFF00"/>
                </a:solidFill>
              </a:rPr>
              <a:t> </a:t>
            </a:r>
            <a:r>
              <a:rPr lang="en-GB" sz="2400" dirty="0" err="1" smtClean="0">
                <a:solidFill>
                  <a:srgbClr val="FFFF00"/>
                </a:solidFill>
              </a:rPr>
              <a:t>d’Espaignet</a:t>
            </a:r>
            <a:r>
              <a:rPr lang="en-GB" sz="2400" dirty="0" smtClean="0">
                <a:solidFill>
                  <a:srgbClr val="FFFF00"/>
                </a:solidFill>
              </a:rPr>
              <a:t> and A </a:t>
            </a:r>
            <a:r>
              <a:rPr lang="en-GB" sz="2400" dirty="0" err="1" smtClean="0">
                <a:solidFill>
                  <a:srgbClr val="FFFF00"/>
                </a:solidFill>
              </a:rPr>
              <a:t>Commar</a:t>
            </a:r>
            <a:r>
              <a:rPr lang="en-GB" sz="2400" dirty="0" smtClean="0">
                <a:solidFill>
                  <a:srgbClr val="FFFF00"/>
                </a:solidFill>
              </a:rPr>
              <a:t/>
            </a:r>
            <a:br>
              <a:rPr lang="en-GB" sz="2400" dirty="0" smtClean="0">
                <a:solidFill>
                  <a:srgbClr val="FFFF00"/>
                </a:solidFill>
              </a:rPr>
            </a:br>
            <a:r>
              <a:rPr lang="en-GB" sz="2400" dirty="0" smtClean="0">
                <a:solidFill>
                  <a:srgbClr val="FFFF00"/>
                </a:solidFill>
              </a:rPr>
              <a:t>Comprehensive Information Systems on Tobacco Control</a:t>
            </a:r>
            <a:br>
              <a:rPr lang="en-GB" sz="2400" dirty="0" smtClean="0">
                <a:solidFill>
                  <a:srgbClr val="FFFF00"/>
                </a:solidFill>
              </a:rPr>
            </a:br>
            <a:r>
              <a:rPr lang="en-GB" sz="2400" dirty="0" smtClean="0">
                <a:solidFill>
                  <a:srgbClr val="FFFF00"/>
                </a:solidFill>
              </a:rPr>
              <a:t>WHO, Geneva</a:t>
            </a:r>
            <a:endParaRPr lang="en-GB" sz="2400"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Monitoring mortality attributable to tobacco</a:t>
            </a:r>
            <a:endParaRPr lang="en-GB" dirty="0"/>
          </a:p>
        </p:txBody>
      </p:sp>
      <p:pic>
        <p:nvPicPr>
          <p:cNvPr id="2539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8118" y="1719646"/>
            <a:ext cx="3418741" cy="4690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021584" y="2076847"/>
            <a:ext cx="6578354" cy="3970318"/>
          </a:xfrm>
          <a:prstGeom prst="rect">
            <a:avLst/>
          </a:prstGeom>
          <a:noFill/>
        </p:spPr>
        <p:txBody>
          <a:bodyPr wrap="square" rtlCol="0">
            <a:spAutoFit/>
          </a:bodyPr>
          <a:lstStyle/>
          <a:p>
            <a:r>
              <a:rPr lang="en-GB" sz="2800" b="0" dirty="0" smtClean="0"/>
              <a:t>First published by WHO in 2012</a:t>
            </a:r>
          </a:p>
          <a:p>
            <a:endParaRPr lang="en-GB" sz="2800" b="0" dirty="0" smtClean="0"/>
          </a:p>
          <a:p>
            <a:r>
              <a:rPr lang="en-GB" sz="2800" b="0" dirty="0" smtClean="0"/>
              <a:t>2004 mortality information for most countries: by cause of death, by age and sex for almost all countries</a:t>
            </a:r>
          </a:p>
          <a:p>
            <a:endParaRPr lang="en-GB" sz="2800" b="0" dirty="0" smtClean="0"/>
          </a:p>
          <a:p>
            <a:r>
              <a:rPr lang="en-GB" sz="2800" b="0" dirty="0"/>
              <a:t>U</a:t>
            </a:r>
            <a:r>
              <a:rPr lang="en-GB" sz="2800" b="0" dirty="0" smtClean="0"/>
              <a:t>pdated publication in Nov 2016: Comparative data for 2000 and 2012</a:t>
            </a:r>
          </a:p>
          <a:p>
            <a:endParaRPr lang="en-GB" sz="2800" b="0" dirty="0"/>
          </a:p>
        </p:txBody>
      </p:sp>
    </p:spTree>
    <p:extLst>
      <p:ext uri="{BB962C8B-B14F-4D97-AF65-F5344CB8AC3E}">
        <p14:creationId xmlns:p14="http://schemas.microsoft.com/office/powerpoint/2010/main" val="2913495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Agriculture and Trade data</a:t>
            </a:r>
            <a:endParaRPr lang="en-GB" dirty="0"/>
          </a:p>
        </p:txBody>
      </p:sp>
      <p:pic>
        <p:nvPicPr>
          <p:cNvPr id="307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639" y="1365519"/>
            <a:ext cx="10460316" cy="5216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3782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Monitoring trends in tobacco use (smoking)</a:t>
            </a:r>
            <a:endParaRPr lang="en-GB" dirty="0"/>
          </a:p>
        </p:txBody>
      </p:sp>
      <p:sp>
        <p:nvSpPr>
          <p:cNvPr id="3" name="Content Placeholder 2"/>
          <p:cNvSpPr>
            <a:spLocks noGrp="1"/>
          </p:cNvSpPr>
          <p:nvPr>
            <p:ph idx="1"/>
          </p:nvPr>
        </p:nvSpPr>
        <p:spPr>
          <a:xfrm>
            <a:off x="0" y="1451392"/>
            <a:ext cx="10693400" cy="5084762"/>
          </a:xfrm>
        </p:spPr>
        <p:txBody>
          <a:bodyPr/>
          <a:lstStyle/>
          <a:p>
            <a:r>
              <a:rPr lang="en-GB" dirty="0" smtClean="0"/>
              <a:t>Based on survey data collected in countries since 1990</a:t>
            </a:r>
          </a:p>
          <a:p>
            <a:r>
              <a:rPr lang="en-GB" dirty="0" smtClean="0"/>
              <a:t>Where data not sufficient, borrows data from neighbouring countries (but excludes countries that have done nil or only one survey</a:t>
            </a:r>
          </a:p>
          <a:p>
            <a:r>
              <a:rPr lang="en-GB" dirty="0" smtClean="0"/>
              <a:t>Fits a regression line using a mix of negative binomial and logistic functions and provides trend from 2000 and projection to 2025</a:t>
            </a:r>
          </a:p>
          <a:p>
            <a:r>
              <a:rPr lang="en-GB" dirty="0" smtClean="0"/>
              <a:t>Information available for about 140 countries first published in 2015. Being currently updated and will be published by July 2016 </a:t>
            </a:r>
            <a:endParaRPr lang="en-GB" dirty="0"/>
          </a:p>
        </p:txBody>
      </p:sp>
    </p:spTree>
    <p:extLst>
      <p:ext uri="{BB962C8B-B14F-4D97-AF65-F5344CB8AC3E}">
        <p14:creationId xmlns:p14="http://schemas.microsoft.com/office/powerpoint/2010/main" val="3522170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Produces trends information on four indicators of smoking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7982025"/>
              </p:ext>
            </p:extLst>
          </p:nvPr>
        </p:nvGraphicFramePr>
        <p:xfrm>
          <a:off x="508648" y="1815377"/>
          <a:ext cx="9696450" cy="4695659"/>
        </p:xfrm>
        <a:graphic>
          <a:graphicData uri="http://schemas.openxmlformats.org/drawingml/2006/table">
            <a:tbl>
              <a:tblPr firstRow="1" bandRow="1">
                <a:tableStyleId>{5C22544A-7EE6-4342-B048-85BDC9FD1C3A}</a:tableStyleId>
              </a:tblPr>
              <a:tblGrid>
                <a:gridCol w="4848225"/>
                <a:gridCol w="4848225"/>
              </a:tblGrid>
              <a:tr h="24096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CURRENT TOBACCO </a:t>
                      </a:r>
                      <a:br>
                        <a:rPr lang="en-US" sz="2400" dirty="0" smtClean="0"/>
                      </a:br>
                      <a:r>
                        <a:rPr lang="en-US" sz="2400" dirty="0" smtClean="0"/>
                        <a:t>SMOKING</a:t>
                      </a:r>
                    </a:p>
                    <a:p>
                      <a:endParaRPr lang="en-GB" sz="2400" dirty="0"/>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CURRENT CIGARETTE SMOKING</a:t>
                      </a:r>
                    </a:p>
                    <a:p>
                      <a:endParaRPr lang="en-GB" dirty="0"/>
                    </a:p>
                  </a:txBody>
                  <a:tcPr>
                    <a:lnL w="12700" cmpd="sng">
                      <a:noFill/>
                    </a:lnL>
                    <a:solidFill>
                      <a:srgbClr val="00B0F0"/>
                    </a:solidFill>
                  </a:tcPr>
                </a:tc>
              </a:tr>
              <a:tr h="18472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DAILY TOBACCO </a:t>
                      </a:r>
                      <a:br>
                        <a:rPr lang="en-US" sz="2400" dirty="0" smtClean="0"/>
                      </a:br>
                      <a:r>
                        <a:rPr lang="en-US" sz="2400" dirty="0" smtClean="0"/>
                        <a:t>SMOKING</a:t>
                      </a:r>
                    </a:p>
                    <a:p>
                      <a:endParaRPr lang="en-GB" sz="2400" dirty="0"/>
                    </a:p>
                  </a:txBody>
                  <a:tcPr>
                    <a:lnT w="38100" cmpd="sng">
                      <a:noFill/>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DAILY CIGARETTE </a:t>
                      </a:r>
                      <a:br>
                        <a:rPr lang="en-US" sz="2400" dirty="0" smtClean="0"/>
                      </a:br>
                      <a:r>
                        <a:rPr lang="en-US" sz="2400" dirty="0" smtClean="0"/>
                        <a:t>SMOKING</a:t>
                      </a:r>
                    </a:p>
                    <a:p>
                      <a:endParaRPr lang="en-GB" sz="2400" dirty="0"/>
                    </a:p>
                  </a:txBody>
                  <a:tcPr/>
                </a:tc>
              </a:tr>
            </a:tbl>
          </a:graphicData>
        </a:graphic>
      </p:graphicFrame>
    </p:spTree>
    <p:extLst>
      <p:ext uri="{BB962C8B-B14F-4D97-AF65-F5344CB8AC3E}">
        <p14:creationId xmlns:p14="http://schemas.microsoft.com/office/powerpoint/2010/main" val="3093441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a country with good surveillance data</a:t>
            </a:r>
            <a:endParaRPr lang="en-GB" dirty="0"/>
          </a:p>
        </p:txBody>
      </p:sp>
      <p:sp>
        <p:nvSpPr>
          <p:cNvPr id="3" name="Content Placeholder 2"/>
          <p:cNvSpPr>
            <a:spLocks noGrp="1"/>
          </p:cNvSpPr>
          <p:nvPr>
            <p:ph idx="1"/>
          </p:nvPr>
        </p:nvSpPr>
        <p:spPr/>
        <p:txBody>
          <a:bodyPr/>
          <a:lstStyle/>
          <a:p>
            <a:endParaRPr lang="en-GB" dirty="0"/>
          </a:p>
        </p:txBody>
      </p:sp>
      <p:pic>
        <p:nvPicPr>
          <p:cNvPr id="2560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 y="1562470"/>
            <a:ext cx="10538318" cy="4370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4640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a country with excellent surveillance data</a:t>
            </a:r>
            <a:endParaRPr lang="en-GB" dirty="0"/>
          </a:p>
        </p:txBody>
      </p:sp>
      <p:pic>
        <p:nvPicPr>
          <p:cNvPr id="2549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624543"/>
            <a:ext cx="10735131" cy="3471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5133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Another example: very good surveillance</a:t>
            </a:r>
            <a:endParaRPr lang="en-GB" dirty="0"/>
          </a:p>
        </p:txBody>
      </p:sp>
      <p:pic>
        <p:nvPicPr>
          <p:cNvPr id="257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127" y="1576642"/>
            <a:ext cx="10495379" cy="438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3497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Country C</a:t>
            </a:r>
            <a:endParaRPr lang="en-GB" dirty="0"/>
          </a:p>
        </p:txBody>
      </p:sp>
      <p:pic>
        <p:nvPicPr>
          <p:cNvPr id="258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57421"/>
            <a:ext cx="10567902" cy="4437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7613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Country C</a:t>
            </a:r>
            <a:endParaRPr lang="en-GB" dirty="0"/>
          </a:p>
        </p:txBody>
      </p:sp>
      <p:pic>
        <p:nvPicPr>
          <p:cNvPr id="259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8194" y="1349485"/>
            <a:ext cx="6045693" cy="5289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4030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Trends by WHO Region, males, 2000-2025</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57991028"/>
              </p:ext>
            </p:extLst>
          </p:nvPr>
        </p:nvGraphicFramePr>
        <p:xfrm>
          <a:off x="517525" y="1522413"/>
          <a:ext cx="9696450" cy="5084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6596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61" name="Picture 5" descr="48473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8"/>
            <a:ext cx="10693400" cy="7510505"/>
          </a:xfrm>
          <a:prstGeom prst="rect">
            <a:avLst/>
          </a:prstGeom>
          <a:noFill/>
          <a:extLst>
            <a:ext uri="{909E8E84-426E-40DD-AFC4-6F175D3DCCD1}">
              <a14:hiddenFill xmlns:a14="http://schemas.microsoft.com/office/drawing/2010/main">
                <a:solidFill>
                  <a:srgbClr val="FFFFFF"/>
                </a:solidFill>
              </a14:hiddenFill>
            </a:ext>
          </a:extLst>
        </p:spPr>
      </p:pic>
      <p:sp>
        <p:nvSpPr>
          <p:cNvPr id="121860" name="Text Box 4"/>
          <p:cNvSpPr txBox="1">
            <a:spLocks noChangeArrowheads="1"/>
          </p:cNvSpPr>
          <p:nvPr/>
        </p:nvSpPr>
        <p:spPr bwMode="auto">
          <a:xfrm>
            <a:off x="0" y="5804806"/>
            <a:ext cx="6206536" cy="1637371"/>
          </a:xfrm>
          <a:prstGeom prst="rect">
            <a:avLst/>
          </a:prstGeom>
          <a:noFill/>
          <a:ln>
            <a:noFill/>
          </a:ln>
          <a:effectLst/>
          <a:extLst>
            <a:ext uri="{909E8E84-426E-40DD-AFC4-6F175D3DCCD1}">
              <a14:hiddenFill xmlns:a14="http://schemas.microsoft.com/office/drawing/2010/main">
                <a:solidFill>
                  <a:srgbClr val="1E7FB8"/>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marL="363538" indent="-363538">
              <a:defRPr>
                <a:solidFill>
                  <a:schemeClr val="tx1"/>
                </a:solidFill>
                <a:latin typeface="Arial" charset="0"/>
              </a:defRPr>
            </a:lvl1pPr>
            <a:lvl2pPr marL="5429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913430" eaLnBrk="0" hangingPunct="0">
              <a:lnSpc>
                <a:spcPct val="90000"/>
              </a:lnSpc>
              <a:spcBef>
                <a:spcPct val="20000"/>
              </a:spcBef>
              <a:buClr>
                <a:prstClr val="black"/>
              </a:buClr>
            </a:pPr>
            <a:endParaRPr lang="en-GB" sz="2800" b="1" dirty="0" smtClean="0">
              <a:solidFill>
                <a:prstClr val="white"/>
              </a:solidFill>
              <a:latin typeface="Calibri" pitchFamily="34" charset="0"/>
            </a:endParaRPr>
          </a:p>
          <a:p>
            <a:pPr defTabSz="913430" eaLnBrk="0" hangingPunct="0">
              <a:lnSpc>
                <a:spcPct val="90000"/>
              </a:lnSpc>
              <a:spcBef>
                <a:spcPct val="20000"/>
              </a:spcBef>
              <a:buClr>
                <a:prstClr val="black"/>
              </a:buClr>
            </a:pPr>
            <a:r>
              <a:rPr lang="en-GB" sz="2800" b="1" dirty="0" smtClean="0">
                <a:solidFill>
                  <a:prstClr val="white"/>
                </a:solidFill>
                <a:latin typeface="Calibri" pitchFamily="34" charset="0"/>
              </a:rPr>
              <a:t>19 </a:t>
            </a:r>
            <a:r>
              <a:rPr lang="en-GB" sz="2800" b="1" dirty="0">
                <a:solidFill>
                  <a:prstClr val="white"/>
                </a:solidFill>
                <a:latin typeface="Calibri" pitchFamily="34" charset="0"/>
              </a:rPr>
              <a:t>September 2011 </a:t>
            </a:r>
            <a:br>
              <a:rPr lang="en-GB" sz="2800" b="1" dirty="0">
                <a:solidFill>
                  <a:prstClr val="white"/>
                </a:solidFill>
                <a:latin typeface="Calibri" pitchFamily="34" charset="0"/>
              </a:rPr>
            </a:br>
            <a:r>
              <a:rPr lang="en-GB" sz="2800" b="1" dirty="0" smtClean="0">
                <a:solidFill>
                  <a:prstClr val="white"/>
                </a:solidFill>
                <a:latin typeface="Calibri" pitchFamily="34" charset="0"/>
              </a:rPr>
              <a:t>High-level </a:t>
            </a:r>
            <a:r>
              <a:rPr lang="en-GB" sz="2800" b="1" dirty="0">
                <a:solidFill>
                  <a:prstClr val="white"/>
                </a:solidFill>
                <a:latin typeface="Calibri" pitchFamily="34" charset="0"/>
              </a:rPr>
              <a:t>Meeting on </a:t>
            </a:r>
            <a:r>
              <a:rPr lang="en-GB" sz="2800" b="1" dirty="0" smtClean="0">
                <a:solidFill>
                  <a:prstClr val="white"/>
                </a:solidFill>
                <a:latin typeface="Calibri" pitchFamily="34" charset="0"/>
              </a:rPr>
              <a:t>NCDs</a:t>
            </a:r>
            <a:br>
              <a:rPr lang="en-GB" sz="2800" b="1" dirty="0" smtClean="0">
                <a:solidFill>
                  <a:prstClr val="white"/>
                </a:solidFill>
                <a:latin typeface="Calibri" pitchFamily="34" charset="0"/>
              </a:rPr>
            </a:br>
            <a:r>
              <a:rPr lang="en-GB" sz="2800" b="1" dirty="0" smtClean="0">
                <a:solidFill>
                  <a:prstClr val="white"/>
                </a:solidFill>
                <a:latin typeface="Calibri" pitchFamily="34" charset="0"/>
              </a:rPr>
              <a:t>New-York </a:t>
            </a:r>
            <a:endParaRPr lang="en-GB" sz="2800" b="1" dirty="0">
              <a:solidFill>
                <a:prstClr val="white"/>
              </a:solidFill>
              <a:latin typeface="Calibri" pitchFamily="34" charset="0"/>
            </a:endParaRPr>
          </a:p>
        </p:txBody>
      </p:sp>
      <p:pic>
        <p:nvPicPr>
          <p:cNvPr id="121862" name="Picture 6" descr="visue-gris-lNM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5720" y="139151"/>
            <a:ext cx="1390513" cy="13109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51217" y="366769"/>
            <a:ext cx="3557318" cy="2629092"/>
          </a:xfrm>
          <a:prstGeom prst="rect">
            <a:avLst/>
          </a:prstGeom>
          <a:noFill/>
        </p:spPr>
        <p:txBody>
          <a:bodyPr wrap="square" lIns="104306" tIns="52153" rIns="104306" bIns="52153" rtlCol="0">
            <a:spAutoFit/>
          </a:bodyPr>
          <a:lstStyle/>
          <a:p>
            <a:r>
              <a:rPr lang="en-GB" sz="4100" dirty="0">
                <a:solidFill>
                  <a:schemeClr val="bg1"/>
                </a:solidFill>
              </a:rPr>
              <a:t>From the UN meeting </a:t>
            </a:r>
            <a:r>
              <a:rPr lang="en-GB" sz="4100" dirty="0" smtClean="0">
                <a:solidFill>
                  <a:schemeClr val="bg1"/>
                </a:solidFill>
              </a:rPr>
              <a:t>on NCDs to </a:t>
            </a:r>
            <a:r>
              <a:rPr lang="en-GB" sz="4100" dirty="0">
                <a:solidFill>
                  <a:schemeClr val="bg1"/>
                </a:solidFill>
              </a:rPr>
              <a:t>SDGs</a:t>
            </a:r>
          </a:p>
        </p:txBody>
      </p:sp>
    </p:spTree>
    <p:extLst>
      <p:ext uri="{BB962C8B-B14F-4D97-AF65-F5344CB8AC3E}">
        <p14:creationId xmlns:p14="http://schemas.microsoft.com/office/powerpoint/2010/main" val="17541992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Trends by WHO Region, males, 2000-2025</a:t>
            </a: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641" y="1417767"/>
            <a:ext cx="10445864" cy="4743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31657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Trends by WHO Region, </a:t>
            </a:r>
            <a:r>
              <a:rPr lang="en-GB" dirty="0" smtClean="0"/>
              <a:t>females</a:t>
            </a:r>
            <a:r>
              <a:rPr lang="en-GB" dirty="0"/>
              <a:t>, 2000-2025</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1746899"/>
              </p:ext>
            </p:extLst>
          </p:nvPr>
        </p:nvGraphicFramePr>
        <p:xfrm>
          <a:off x="517525" y="1522413"/>
          <a:ext cx="9696450" cy="5084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1057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Trends by WHO Region, </a:t>
            </a:r>
            <a:r>
              <a:rPr lang="en-GB" dirty="0" smtClean="0"/>
              <a:t>females</a:t>
            </a:r>
            <a:r>
              <a:rPr lang="en-GB" dirty="0"/>
              <a:t>, 2000-2025</a:t>
            </a: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641" y="1417767"/>
            <a:ext cx="10445864" cy="4743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124287" y="2503503"/>
            <a:ext cx="10413507" cy="3604334"/>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GB" sz="3900" b="1" i="0" u="none" strike="noStrike" cap="none" normalizeH="0" baseline="0" smtClean="0">
              <a:ln>
                <a:noFill/>
              </a:ln>
              <a:solidFill>
                <a:srgbClr val="000066"/>
              </a:solidFill>
              <a:effectLst/>
              <a:latin typeface="Arial" charset="0"/>
              <a:cs typeface="Arial"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87" y="2513444"/>
            <a:ext cx="10248900" cy="3594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3558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49"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7525" y="1647068"/>
            <a:ext cx="9696450" cy="4855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2505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lgn="ctr">
              <a:buNone/>
            </a:pPr>
            <a:endParaRPr lang="en-GB" dirty="0" smtClean="0"/>
          </a:p>
          <a:p>
            <a:pPr marL="0" indent="0" algn="ctr">
              <a:buNone/>
            </a:pPr>
            <a:endParaRPr lang="en-GB" dirty="0"/>
          </a:p>
          <a:p>
            <a:pPr marL="0" indent="0" algn="ctr">
              <a:buNone/>
            </a:pPr>
            <a:r>
              <a:rPr lang="en-GB" sz="4400" dirty="0" smtClean="0"/>
              <a:t>Thank you for your attention</a:t>
            </a:r>
          </a:p>
          <a:p>
            <a:pPr marL="0" indent="0">
              <a:buNone/>
            </a:pPr>
            <a:endParaRPr lang="en-GB" dirty="0"/>
          </a:p>
        </p:txBody>
      </p:sp>
    </p:spTree>
    <p:extLst>
      <p:ext uri="{BB962C8B-B14F-4D97-AF65-F5344CB8AC3E}">
        <p14:creationId xmlns:p14="http://schemas.microsoft.com/office/powerpoint/2010/main" val="1105417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smtClean="0"/>
              <a:t>Working towards targets</a:t>
            </a:r>
            <a:endParaRPr lang="en-US" altLang="en-US" smtClean="0"/>
          </a:p>
        </p:txBody>
      </p:sp>
      <p:pic>
        <p:nvPicPr>
          <p:cNvPr id="10243" name="Picture 2" descr="http://www.who.int/nmh/global_monitoring_framework/gmf1_large.jpg?u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813" y="1476375"/>
            <a:ext cx="7223125"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013460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50850" y="1620838"/>
            <a:ext cx="8755063" cy="576262"/>
          </a:xfrm>
        </p:spPr>
        <p:txBody>
          <a:bodyPr/>
          <a:lstStyle/>
          <a:p>
            <a:pPr marL="1582738" lvl="2" indent="-457200">
              <a:buFontTx/>
              <a:buNone/>
            </a:pPr>
            <a:r>
              <a:rPr lang="en-US" altLang="en-US" sz="2800" dirty="0" smtClean="0">
                <a:latin typeface="Arial" charset="0"/>
              </a:rPr>
              <a:t>NCD Global Monitoring Framework</a:t>
            </a:r>
          </a:p>
          <a:p>
            <a:endParaRPr lang="en-US" altLang="en-US" dirty="0" smtClean="0"/>
          </a:p>
        </p:txBody>
      </p:sp>
      <p:sp>
        <p:nvSpPr>
          <p:cNvPr id="9219" name="Rectangle 2"/>
          <p:cNvSpPr>
            <a:spLocks noGrp="1" noChangeArrowheads="1"/>
          </p:cNvSpPr>
          <p:nvPr>
            <p:ph type="title"/>
          </p:nvPr>
        </p:nvSpPr>
        <p:spPr/>
        <p:txBody>
          <a:bodyPr/>
          <a:lstStyle/>
          <a:p>
            <a:pPr eaLnBrk="1" hangingPunct="1"/>
            <a:r>
              <a:rPr lang="en-GB" altLang="en-US" dirty="0" smtClean="0"/>
              <a:t>Tobacco use prevalence target</a:t>
            </a:r>
            <a:endParaRPr lang="en-US" altLang="en-US" dirty="0" smtClean="0"/>
          </a:p>
        </p:txBody>
      </p:sp>
      <p:pic>
        <p:nvPicPr>
          <p:cNvPr id="9220" name="Picture 2" descr="http://ncdalliance.org/sites/default/files/images/WHF%20CAP%20Global%20Target%20Tobacco%20ENGLI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525" y="2197100"/>
            <a:ext cx="5120345" cy="383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8363" y="1692275"/>
            <a:ext cx="3294062"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3" name="Straight Arrow Connector 2"/>
          <p:cNvCxnSpPr/>
          <p:nvPr/>
        </p:nvCxnSpPr>
        <p:spPr bwMode="auto">
          <a:xfrm flipH="1">
            <a:off x="2148396" y="4116958"/>
            <a:ext cx="17756" cy="958789"/>
          </a:xfrm>
          <a:prstGeom prst="straightConnector1">
            <a:avLst/>
          </a:prstGeom>
          <a:solidFill>
            <a:schemeClr val="accent1"/>
          </a:solidFill>
          <a:ln w="254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86350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fast is the epidemic going and can we stop it?</a:t>
            </a:r>
            <a:endParaRPr lang="en-GB" dirty="0"/>
          </a:p>
        </p:txBody>
      </p:sp>
      <p:sp>
        <p:nvSpPr>
          <p:cNvPr id="3" name="Content Placeholder 2"/>
          <p:cNvSpPr>
            <a:spLocks noGrp="1"/>
          </p:cNvSpPr>
          <p:nvPr>
            <p:ph idx="1"/>
          </p:nvPr>
        </p:nvSpPr>
        <p:spPr/>
        <p:txBody>
          <a:bodyPr/>
          <a:lstStyle/>
          <a:p>
            <a:endParaRPr lang="en-GB" dirty="0"/>
          </a:p>
        </p:txBody>
      </p:sp>
      <p:pic>
        <p:nvPicPr>
          <p:cNvPr id="251906" name="Picture 2" descr="D:\TFI\Prevalence\Smoking tra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948" y="1388739"/>
            <a:ext cx="9378140" cy="52517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98461" y="1845587"/>
            <a:ext cx="4336627" cy="1569660"/>
          </a:xfrm>
          <a:prstGeom prst="rect">
            <a:avLst/>
          </a:prstGeom>
          <a:noFill/>
        </p:spPr>
        <p:txBody>
          <a:bodyPr wrap="square" rtlCol="0">
            <a:spAutoFit/>
          </a:bodyPr>
          <a:lstStyle/>
          <a:p>
            <a:r>
              <a:rPr lang="en-GB" sz="3200" i="1" dirty="0" smtClean="0">
                <a:solidFill>
                  <a:srgbClr val="7030A0"/>
                </a:solidFill>
                <a:latin typeface="Brush Script MT" panose="03060802040406070304" pitchFamily="66" charset="0"/>
              </a:rPr>
              <a:t>And in its wake ….</a:t>
            </a:r>
          </a:p>
          <a:p>
            <a:r>
              <a:rPr lang="en-GB" sz="3200" i="1" dirty="0" smtClean="0">
                <a:solidFill>
                  <a:srgbClr val="7030A0"/>
                </a:solidFill>
                <a:latin typeface="Brush Script MT" panose="03060802040406070304" pitchFamily="66" charset="0"/>
              </a:rPr>
              <a:t>6 million deaths every year </a:t>
            </a:r>
            <a:r>
              <a:rPr lang="en-GB" sz="3200" dirty="0" smtClean="0">
                <a:solidFill>
                  <a:srgbClr val="7030A0"/>
                </a:solidFill>
                <a:latin typeface="Brush Script MT" panose="03060802040406070304" pitchFamily="66" charset="0"/>
              </a:rPr>
              <a:t>or </a:t>
            </a:r>
            <a:br>
              <a:rPr lang="en-GB" sz="3200" dirty="0" smtClean="0">
                <a:solidFill>
                  <a:srgbClr val="7030A0"/>
                </a:solidFill>
                <a:latin typeface="Brush Script MT" panose="03060802040406070304" pitchFamily="66" charset="0"/>
              </a:rPr>
            </a:br>
            <a:r>
              <a:rPr lang="en-GB" sz="3200" dirty="0" smtClean="0">
                <a:solidFill>
                  <a:srgbClr val="7030A0"/>
                </a:solidFill>
                <a:latin typeface="Brush Script MT" panose="03060802040406070304" pitchFamily="66" charset="0"/>
              </a:rPr>
              <a:t>1 death every 6 seconds</a:t>
            </a:r>
            <a:endParaRPr lang="en-GB" sz="3200" dirty="0">
              <a:solidFill>
                <a:srgbClr val="7030A0"/>
              </a:solidFill>
              <a:latin typeface="Brush Script MT" panose="03060802040406070304" pitchFamily="66" charset="0"/>
            </a:endParaRPr>
          </a:p>
        </p:txBody>
      </p:sp>
    </p:spTree>
    <p:extLst>
      <p:ext uri="{BB962C8B-B14F-4D97-AF65-F5344CB8AC3E}">
        <p14:creationId xmlns:p14="http://schemas.microsoft.com/office/powerpoint/2010/main" val="724251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4294967295"/>
          </p:nvPr>
        </p:nvSpPr>
        <p:spPr>
          <a:xfrm>
            <a:off x="8725517" y="6885650"/>
            <a:ext cx="365730" cy="336056"/>
          </a:xfrm>
          <a:prstGeom prst="rect">
            <a:avLst/>
          </a:prstGeom>
          <a:noFill/>
        </p:spPr>
        <p:txBody>
          <a:bodyPr lIns="104214" tIns="52107" rIns="104214" bIns="52107"/>
          <a:lstStyle>
            <a:lvl1pPr eaLnBrk="0" hangingPunct="0">
              <a:defRPr sz="1400">
                <a:solidFill>
                  <a:srgbClr val="000000"/>
                </a:solidFill>
                <a:latin typeface="Arial" pitchFamily="34" charset="0"/>
                <a:sym typeface="Arial" pitchFamily="34" charset="0"/>
              </a:defRPr>
            </a:lvl1pPr>
            <a:lvl2pPr marL="846736" indent="-325670" eaLnBrk="0" hangingPunct="0">
              <a:defRPr sz="1400">
                <a:solidFill>
                  <a:srgbClr val="000000"/>
                </a:solidFill>
                <a:latin typeface="Arial" pitchFamily="34" charset="0"/>
                <a:sym typeface="Arial" pitchFamily="34" charset="0"/>
              </a:defRPr>
            </a:lvl2pPr>
            <a:lvl3pPr marL="1302670" indent="-260534" eaLnBrk="0" hangingPunct="0">
              <a:defRPr sz="1400">
                <a:solidFill>
                  <a:srgbClr val="000000"/>
                </a:solidFill>
                <a:latin typeface="Arial" pitchFamily="34" charset="0"/>
                <a:sym typeface="Arial" pitchFamily="34" charset="0"/>
              </a:defRPr>
            </a:lvl3pPr>
            <a:lvl4pPr marL="1823739" indent="-260534" eaLnBrk="0" hangingPunct="0">
              <a:defRPr sz="1400">
                <a:solidFill>
                  <a:srgbClr val="000000"/>
                </a:solidFill>
                <a:latin typeface="Arial" pitchFamily="34" charset="0"/>
                <a:sym typeface="Arial" pitchFamily="34" charset="0"/>
              </a:defRPr>
            </a:lvl4pPr>
            <a:lvl5pPr marL="2344806" indent="-260534" eaLnBrk="0" hangingPunct="0">
              <a:defRPr sz="1400">
                <a:solidFill>
                  <a:srgbClr val="000000"/>
                </a:solidFill>
                <a:latin typeface="Arial" pitchFamily="34" charset="0"/>
                <a:sym typeface="Arial" pitchFamily="34" charset="0"/>
              </a:defRPr>
            </a:lvl5pPr>
            <a:lvl6pPr marL="2865875" indent="-260534" eaLnBrk="0" fontAlgn="base" hangingPunct="0">
              <a:spcBef>
                <a:spcPct val="0"/>
              </a:spcBef>
              <a:spcAft>
                <a:spcPct val="0"/>
              </a:spcAft>
              <a:defRPr sz="1400">
                <a:solidFill>
                  <a:srgbClr val="000000"/>
                </a:solidFill>
                <a:latin typeface="Arial" pitchFamily="34" charset="0"/>
                <a:sym typeface="Arial" pitchFamily="34" charset="0"/>
              </a:defRPr>
            </a:lvl6pPr>
            <a:lvl7pPr marL="3386941" indent="-260534" eaLnBrk="0" fontAlgn="base" hangingPunct="0">
              <a:spcBef>
                <a:spcPct val="0"/>
              </a:spcBef>
              <a:spcAft>
                <a:spcPct val="0"/>
              </a:spcAft>
              <a:defRPr sz="1400">
                <a:solidFill>
                  <a:srgbClr val="000000"/>
                </a:solidFill>
                <a:latin typeface="Arial" pitchFamily="34" charset="0"/>
                <a:sym typeface="Arial" pitchFamily="34" charset="0"/>
              </a:defRPr>
            </a:lvl7pPr>
            <a:lvl8pPr marL="3908011" indent="-260534" eaLnBrk="0" fontAlgn="base" hangingPunct="0">
              <a:spcBef>
                <a:spcPct val="0"/>
              </a:spcBef>
              <a:spcAft>
                <a:spcPct val="0"/>
              </a:spcAft>
              <a:defRPr sz="1400">
                <a:solidFill>
                  <a:srgbClr val="000000"/>
                </a:solidFill>
                <a:latin typeface="Arial" pitchFamily="34" charset="0"/>
                <a:sym typeface="Arial" pitchFamily="34" charset="0"/>
              </a:defRPr>
            </a:lvl8pPr>
            <a:lvl9pPr marL="4429079" indent="-260534" eaLnBrk="0" fontAlgn="base" hangingPunct="0">
              <a:spcBef>
                <a:spcPct val="0"/>
              </a:spcBef>
              <a:spcAft>
                <a:spcPct val="0"/>
              </a:spcAft>
              <a:defRPr sz="1400">
                <a:solidFill>
                  <a:srgbClr val="000000"/>
                </a:solidFill>
                <a:latin typeface="Arial" pitchFamily="34" charset="0"/>
                <a:sym typeface="Arial" pitchFamily="34" charset="0"/>
              </a:defRPr>
            </a:lvl9pPr>
          </a:lstStyle>
          <a:p>
            <a:pPr eaLnBrk="1" hangingPunct="1"/>
            <a:fld id="{6313CAB2-2040-47A5-BFCA-3296B749783C}" type="slidenum">
              <a:rPr lang="en-US" sz="1600">
                <a:solidFill>
                  <a:schemeClr val="tx1"/>
                </a:solidFill>
                <a:cs typeface="Arial" pitchFamily="34" charset="0"/>
              </a:rPr>
              <a:pPr eaLnBrk="1" hangingPunct="1"/>
              <a:t>6</a:t>
            </a:fld>
            <a:endParaRPr lang="en-US" sz="1600">
              <a:solidFill>
                <a:schemeClr val="tx1"/>
              </a:solidFill>
              <a:cs typeface="Arial" pitchFamily="34" charset="0"/>
            </a:endParaRPr>
          </a:p>
        </p:txBody>
      </p:sp>
      <p:sp>
        <p:nvSpPr>
          <p:cNvPr id="31747" name="Rectangle 1"/>
          <p:cNvSpPr>
            <a:spLocks/>
          </p:cNvSpPr>
          <p:nvPr/>
        </p:nvSpPr>
        <p:spPr bwMode="auto">
          <a:xfrm>
            <a:off x="1857" y="6631858"/>
            <a:ext cx="10693400" cy="929405"/>
          </a:xfrm>
          <a:prstGeom prst="rect">
            <a:avLst/>
          </a:prstGeom>
          <a:solidFill>
            <a:srgbClr val="1E7FB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pic>
        <p:nvPicPr>
          <p:cNvPr id="3174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0031" y="6631864"/>
            <a:ext cx="2818156" cy="86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9" name="Rectangle 4"/>
          <p:cNvSpPr>
            <a:spLocks noGrp="1" noChangeArrowheads="1"/>
          </p:cNvSpPr>
          <p:nvPr>
            <p:ph type="title"/>
          </p:nvPr>
        </p:nvSpPr>
        <p:spPr>
          <a:xfrm>
            <a:off x="0" y="4"/>
            <a:ext cx="10693400" cy="1160444"/>
          </a:xfr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normAutofit fontScale="90000"/>
          </a:bodyPr>
          <a:lstStyle/>
          <a:p>
            <a:r>
              <a:rPr lang="en-US" dirty="0"/>
              <a:t>Antidote </a:t>
            </a:r>
            <a:r>
              <a:rPr lang="en-US" dirty="0" smtClean="0"/>
              <a:t>to the </a:t>
            </a:r>
            <a:r>
              <a:rPr lang="en-US" dirty="0"/>
              <a:t>t</a:t>
            </a:r>
            <a:r>
              <a:rPr lang="en-US" dirty="0" smtClean="0"/>
              <a:t>obacco epidemic</a:t>
            </a:r>
            <a:br>
              <a:rPr lang="en-US" dirty="0" smtClean="0"/>
            </a:br>
            <a:r>
              <a:rPr lang="en-US" dirty="0" smtClean="0"/>
              <a:t>The </a:t>
            </a:r>
            <a:r>
              <a:rPr lang="en-US" dirty="0"/>
              <a:t>WHO FCTC</a:t>
            </a:r>
          </a:p>
        </p:txBody>
      </p:sp>
      <p:sp>
        <p:nvSpPr>
          <p:cNvPr id="31750" name="Rectangle 5"/>
          <p:cNvSpPr>
            <a:spLocks noGrp="1" noChangeArrowheads="1"/>
          </p:cNvSpPr>
          <p:nvPr>
            <p:ph type="body" idx="1"/>
          </p:nvPr>
        </p:nvSpPr>
        <p:spPr>
          <a:xfrm>
            <a:off x="462274" y="1751304"/>
            <a:ext cx="5899935" cy="4808054"/>
          </a:xfrm>
        </p:spPr>
        <p:txBody>
          <a:bodyPr rIns="92635"/>
          <a:lstStyle/>
          <a:p>
            <a:pPr eaLnBrk="1" hangingPunct="1">
              <a:buFont typeface="Wingdings" pitchFamily="2" charset="2"/>
              <a:buChar char="q"/>
            </a:pPr>
            <a:r>
              <a:rPr lang="en-US" sz="2700" dirty="0" smtClean="0">
                <a:solidFill>
                  <a:schemeClr val="tx1"/>
                </a:solidFill>
              </a:rPr>
              <a:t>NCD target to be achieved mostly through the demand reduction measures of the WHO FCTC (badged under the acronym MPOWER)</a:t>
            </a:r>
            <a:r>
              <a:rPr lang="en-US" sz="2700" dirty="0">
                <a:solidFill>
                  <a:schemeClr val="tx1"/>
                </a:solidFill>
              </a:rPr>
              <a:t/>
            </a:r>
            <a:br>
              <a:rPr lang="en-US" sz="2700" dirty="0">
                <a:solidFill>
                  <a:schemeClr val="tx1"/>
                </a:solidFill>
              </a:rPr>
            </a:br>
            <a:endParaRPr lang="en-US" sz="2700" dirty="0">
              <a:solidFill>
                <a:schemeClr val="tx1"/>
              </a:solidFill>
            </a:endParaRPr>
          </a:p>
          <a:p>
            <a:pPr eaLnBrk="1" hangingPunct="1">
              <a:buFont typeface="Wingdings" pitchFamily="2" charset="2"/>
              <a:buChar char="q"/>
            </a:pPr>
            <a:r>
              <a:rPr lang="en-US" sz="2700" dirty="0">
                <a:solidFill>
                  <a:schemeClr val="tx1"/>
                </a:solidFill>
              </a:rPr>
              <a:t>The </a:t>
            </a:r>
            <a:r>
              <a:rPr lang="en-US" sz="2700" dirty="0" smtClean="0">
                <a:solidFill>
                  <a:schemeClr val="tx1"/>
                </a:solidFill>
              </a:rPr>
              <a:t>SDG </a:t>
            </a:r>
            <a:r>
              <a:rPr lang="en-US" sz="2700" dirty="0">
                <a:solidFill>
                  <a:schemeClr val="tx1"/>
                </a:solidFill>
              </a:rPr>
              <a:t>target to be achieved through full implementation of the WHO FCTC </a:t>
            </a:r>
            <a:r>
              <a:rPr lang="fr-CH" sz="2700" dirty="0" smtClean="0">
                <a:solidFill>
                  <a:schemeClr val="tx1"/>
                </a:solidFill>
              </a:rPr>
              <a:t>(3.a)</a:t>
            </a:r>
            <a:endParaRPr lang="en-US" sz="2700" dirty="0">
              <a:solidFill>
                <a:schemeClr val="tx1"/>
              </a:solidFill>
            </a:endParaRPr>
          </a:p>
          <a:p>
            <a:pPr eaLnBrk="1" hangingPunct="1"/>
            <a:endParaRPr lang="en-US" sz="2100" dirty="0">
              <a:solidFill>
                <a:schemeClr val="tx1"/>
              </a:solidFill>
            </a:endParaRPr>
          </a:p>
        </p:txBody>
      </p:sp>
      <p:pic>
        <p:nvPicPr>
          <p:cNvPr id="31751" name="Picture 1"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09118" y="1795827"/>
            <a:ext cx="3545902" cy="433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882" name="Picture 2" descr="D:\TFI\Prevalence\Smoking trai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3367" y="3376495"/>
            <a:ext cx="2090379" cy="1170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290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Article 20 calls on Parties to</a:t>
            </a:r>
            <a:endParaRPr lang="en-GB" dirty="0"/>
          </a:p>
        </p:txBody>
      </p:sp>
      <p:sp>
        <p:nvSpPr>
          <p:cNvPr id="3" name="Content Placeholder 2"/>
          <p:cNvSpPr>
            <a:spLocks noGrp="1"/>
          </p:cNvSpPr>
          <p:nvPr>
            <p:ph idx="1"/>
          </p:nvPr>
        </p:nvSpPr>
        <p:spPr/>
        <p:txBody>
          <a:bodyPr/>
          <a:lstStyle/>
          <a:p>
            <a:r>
              <a:rPr lang="en-US" dirty="0" smtClean="0"/>
              <a:t>… establish</a:t>
            </a:r>
            <a:r>
              <a:rPr lang="en-US" dirty="0"/>
              <a:t>, as appropriate, </a:t>
            </a:r>
            <a:r>
              <a:rPr lang="en-US" dirty="0" err="1"/>
              <a:t>programmes</a:t>
            </a:r>
            <a:r>
              <a:rPr lang="en-US" dirty="0"/>
              <a:t> for national, regional and </a:t>
            </a:r>
            <a:r>
              <a:rPr lang="en-US" dirty="0" smtClean="0"/>
              <a:t>global surveillance </a:t>
            </a:r>
            <a:r>
              <a:rPr lang="en-US" dirty="0"/>
              <a:t>of the magnitude, patterns, determinants and consequences of </a:t>
            </a:r>
            <a:r>
              <a:rPr lang="en-US" dirty="0" smtClean="0"/>
              <a:t>tobacco consumption </a:t>
            </a:r>
            <a:r>
              <a:rPr lang="en-US" dirty="0"/>
              <a:t>and exposure to tobacco smoke. </a:t>
            </a:r>
            <a:endParaRPr lang="en-US" dirty="0" smtClean="0"/>
          </a:p>
          <a:p>
            <a:r>
              <a:rPr lang="en-US" dirty="0" smtClean="0"/>
              <a:t>Towards </a:t>
            </a:r>
            <a:r>
              <a:rPr lang="en-US" dirty="0"/>
              <a:t>this end, the Parties should </a:t>
            </a:r>
            <a:r>
              <a:rPr lang="en-US" dirty="0" smtClean="0"/>
              <a:t>integrate tobacco </a:t>
            </a:r>
            <a:r>
              <a:rPr lang="en-US" dirty="0"/>
              <a:t>surveillance </a:t>
            </a:r>
            <a:r>
              <a:rPr lang="en-US" dirty="0" err="1"/>
              <a:t>programmes</a:t>
            </a:r>
            <a:r>
              <a:rPr lang="en-US" dirty="0"/>
              <a:t> into national, regional and global health </a:t>
            </a:r>
            <a:r>
              <a:rPr lang="en-US" dirty="0" smtClean="0"/>
              <a:t>surveillance </a:t>
            </a:r>
            <a:r>
              <a:rPr lang="en-US" dirty="0" err="1" smtClean="0"/>
              <a:t>programmes</a:t>
            </a:r>
            <a:r>
              <a:rPr lang="en-US" dirty="0" smtClean="0"/>
              <a:t> </a:t>
            </a:r>
            <a:r>
              <a:rPr lang="en-US" dirty="0"/>
              <a:t>so that data are comparable and can be </a:t>
            </a:r>
            <a:r>
              <a:rPr lang="en-US" dirty="0" err="1"/>
              <a:t>analysed</a:t>
            </a:r>
            <a:r>
              <a:rPr lang="en-US" dirty="0"/>
              <a:t> at the regional and </a:t>
            </a:r>
            <a:r>
              <a:rPr lang="en-US" dirty="0" smtClean="0"/>
              <a:t>international </a:t>
            </a:r>
            <a:r>
              <a:rPr lang="en-GB" dirty="0" smtClean="0"/>
              <a:t>levels</a:t>
            </a:r>
            <a:r>
              <a:rPr lang="en-GB" dirty="0"/>
              <a:t>, as appropriate.</a:t>
            </a:r>
          </a:p>
        </p:txBody>
      </p:sp>
    </p:spTree>
    <p:extLst>
      <p:ext uri="{BB962C8B-B14F-4D97-AF65-F5344CB8AC3E}">
        <p14:creationId xmlns:p14="http://schemas.microsoft.com/office/powerpoint/2010/main" val="2366495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Monitoring the magnitude and speed of the epidemic</a:t>
            </a:r>
            <a:endParaRPr lang="en-GB" dirty="0"/>
          </a:p>
        </p:txBody>
      </p:sp>
      <p:sp>
        <p:nvSpPr>
          <p:cNvPr id="3" name="Content Placeholder 2"/>
          <p:cNvSpPr>
            <a:spLocks noGrp="1"/>
          </p:cNvSpPr>
          <p:nvPr>
            <p:ph idx="1"/>
          </p:nvPr>
        </p:nvSpPr>
        <p:spPr/>
        <p:txBody>
          <a:bodyPr/>
          <a:lstStyle/>
          <a:p>
            <a:pPr marL="0" indent="0">
              <a:buNone/>
            </a:pPr>
            <a:r>
              <a:rPr lang="en-GB" dirty="0" smtClean="0"/>
              <a:t>WHO in collaboration with CDC set up the Global Tobacco Surveillance System to undertake with countries standardised and </a:t>
            </a:r>
            <a:r>
              <a:rPr lang="en-GB" dirty="0" smtClean="0"/>
              <a:t>harmonised:</a:t>
            </a:r>
            <a:endParaRPr lang="en-GB" dirty="0" smtClean="0"/>
          </a:p>
          <a:p>
            <a:r>
              <a:rPr lang="en-GB" dirty="0" smtClean="0"/>
              <a:t>Global Youth Tobacco Surveys</a:t>
            </a:r>
          </a:p>
          <a:p>
            <a:r>
              <a:rPr lang="en-GB" dirty="0" smtClean="0"/>
              <a:t>Global Adult Tobacco Surveys</a:t>
            </a:r>
          </a:p>
          <a:p>
            <a:r>
              <a:rPr lang="en-GB" dirty="0" smtClean="0"/>
              <a:t>Tobacco Questions for Surveys (for incorporation in multi-risk factor NCD surveys or other surveys such as household expenditure surveys, census, …)</a:t>
            </a:r>
            <a:endParaRPr lang="en-GB" dirty="0"/>
          </a:p>
        </p:txBody>
      </p:sp>
    </p:spTree>
    <p:extLst>
      <p:ext uri="{BB962C8B-B14F-4D97-AF65-F5344CB8AC3E}">
        <p14:creationId xmlns:p14="http://schemas.microsoft.com/office/powerpoint/2010/main" val="587118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Monitoring implementation of selected demand reduction measures of the FCTC</a:t>
            </a:r>
            <a:endParaRPr lang="en-GB" dirty="0"/>
          </a:p>
        </p:txBody>
      </p:sp>
      <p:pic>
        <p:nvPicPr>
          <p:cNvPr id="2529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283" y="1605899"/>
            <a:ext cx="1791140" cy="2380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29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138" y="2198271"/>
            <a:ext cx="180022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29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191" y="2807501"/>
            <a:ext cx="1885950"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29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2977" y="3455571"/>
            <a:ext cx="1847850"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293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6671" y="4004138"/>
            <a:ext cx="1870790" cy="2591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850439" y="1635764"/>
            <a:ext cx="3760966" cy="400110"/>
          </a:xfrm>
          <a:prstGeom prst="rect">
            <a:avLst/>
          </a:prstGeom>
          <a:noFill/>
        </p:spPr>
        <p:txBody>
          <a:bodyPr wrap="none" rtlCol="0">
            <a:spAutoFit/>
          </a:bodyPr>
          <a:lstStyle/>
          <a:p>
            <a:r>
              <a:rPr lang="en-GB" sz="2000" b="0" dirty="0" smtClean="0"/>
              <a:t>2008: Focused on all measures</a:t>
            </a:r>
            <a:endParaRPr lang="en-GB" sz="2000" b="0" dirty="0"/>
          </a:p>
        </p:txBody>
      </p:sp>
      <p:sp>
        <p:nvSpPr>
          <p:cNvPr id="11" name="TextBox 10"/>
          <p:cNvSpPr txBox="1"/>
          <p:nvPr/>
        </p:nvSpPr>
        <p:spPr>
          <a:xfrm>
            <a:off x="3086363" y="2237409"/>
            <a:ext cx="3547766" cy="400110"/>
          </a:xfrm>
          <a:prstGeom prst="rect">
            <a:avLst/>
          </a:prstGeom>
          <a:noFill/>
        </p:spPr>
        <p:txBody>
          <a:bodyPr wrap="none" rtlCol="0">
            <a:spAutoFit/>
          </a:bodyPr>
          <a:lstStyle/>
          <a:p>
            <a:r>
              <a:rPr lang="en-GB" sz="2000" b="0" dirty="0" smtClean="0"/>
              <a:t>2009: Protection against SHS</a:t>
            </a:r>
            <a:endParaRPr lang="en-GB" sz="2000" b="0" dirty="0"/>
          </a:p>
        </p:txBody>
      </p:sp>
      <p:sp>
        <p:nvSpPr>
          <p:cNvPr id="12" name="TextBox 11"/>
          <p:cNvSpPr txBox="1"/>
          <p:nvPr/>
        </p:nvSpPr>
        <p:spPr>
          <a:xfrm>
            <a:off x="4436800" y="2918345"/>
            <a:ext cx="3176191" cy="400110"/>
          </a:xfrm>
          <a:prstGeom prst="rect">
            <a:avLst/>
          </a:prstGeom>
          <a:noFill/>
        </p:spPr>
        <p:txBody>
          <a:bodyPr wrap="none" rtlCol="0">
            <a:spAutoFit/>
          </a:bodyPr>
          <a:lstStyle/>
          <a:p>
            <a:r>
              <a:rPr lang="en-GB" sz="2000" b="0" dirty="0" smtClean="0"/>
              <a:t>2011: Warning on dangers</a:t>
            </a:r>
            <a:endParaRPr lang="en-GB" sz="2000" b="0" dirty="0"/>
          </a:p>
        </p:txBody>
      </p:sp>
      <p:sp>
        <p:nvSpPr>
          <p:cNvPr id="13" name="TextBox 12"/>
          <p:cNvSpPr txBox="1"/>
          <p:nvPr/>
        </p:nvSpPr>
        <p:spPr>
          <a:xfrm>
            <a:off x="6016057" y="3532384"/>
            <a:ext cx="2348720" cy="400110"/>
          </a:xfrm>
          <a:prstGeom prst="rect">
            <a:avLst/>
          </a:prstGeom>
          <a:noFill/>
        </p:spPr>
        <p:txBody>
          <a:bodyPr wrap="none" rtlCol="0">
            <a:spAutoFit/>
          </a:bodyPr>
          <a:lstStyle/>
          <a:p>
            <a:r>
              <a:rPr lang="en-GB" sz="2000" b="0" dirty="0" smtClean="0"/>
              <a:t>2013: Enforcement</a:t>
            </a:r>
            <a:endParaRPr lang="en-GB" sz="2000" b="0" dirty="0"/>
          </a:p>
        </p:txBody>
      </p:sp>
      <p:sp>
        <p:nvSpPr>
          <p:cNvPr id="14" name="TextBox 13"/>
          <p:cNvSpPr txBox="1"/>
          <p:nvPr/>
        </p:nvSpPr>
        <p:spPr>
          <a:xfrm>
            <a:off x="7607460" y="4119345"/>
            <a:ext cx="1847622" cy="400110"/>
          </a:xfrm>
          <a:prstGeom prst="rect">
            <a:avLst/>
          </a:prstGeom>
          <a:noFill/>
        </p:spPr>
        <p:txBody>
          <a:bodyPr wrap="none" rtlCol="0">
            <a:spAutoFit/>
          </a:bodyPr>
          <a:lstStyle/>
          <a:p>
            <a:r>
              <a:rPr lang="en-GB" sz="2000" b="0" dirty="0" smtClean="0"/>
              <a:t>2015: Taxation</a:t>
            </a:r>
            <a:endParaRPr lang="en-GB" sz="2000" b="0" dirty="0"/>
          </a:p>
        </p:txBody>
      </p:sp>
      <p:sp>
        <p:nvSpPr>
          <p:cNvPr id="15" name="TextBox 14"/>
          <p:cNvSpPr txBox="1"/>
          <p:nvPr/>
        </p:nvSpPr>
        <p:spPr>
          <a:xfrm>
            <a:off x="8243840" y="5100069"/>
            <a:ext cx="2093843" cy="400110"/>
          </a:xfrm>
          <a:prstGeom prst="rect">
            <a:avLst/>
          </a:prstGeom>
          <a:noFill/>
        </p:spPr>
        <p:txBody>
          <a:bodyPr wrap="none" rtlCol="0">
            <a:spAutoFit/>
          </a:bodyPr>
          <a:lstStyle/>
          <a:p>
            <a:r>
              <a:rPr lang="en-GB" sz="2000" b="0" dirty="0" smtClean="0"/>
              <a:t>2017: Monitoring</a:t>
            </a:r>
            <a:endParaRPr lang="en-GB" sz="2000" b="0" dirty="0"/>
          </a:p>
        </p:txBody>
      </p:sp>
    </p:spTree>
    <p:extLst>
      <p:ext uri="{BB962C8B-B14F-4D97-AF65-F5344CB8AC3E}">
        <p14:creationId xmlns:p14="http://schemas.microsoft.com/office/powerpoint/2010/main" val="1098369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alt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alt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1524</TotalTime>
  <Words>665</Words>
  <Application>Microsoft Office PowerPoint</Application>
  <PresentationFormat>Custom</PresentationFormat>
  <Paragraphs>86</Paragraphs>
  <Slides>24</Slides>
  <Notes>3</Notes>
  <HiddenSlides>1</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master</vt:lpstr>
      <vt:lpstr>PowerPoint Presentation</vt:lpstr>
      <vt:lpstr>PowerPoint Presentation</vt:lpstr>
      <vt:lpstr>Working towards targets</vt:lpstr>
      <vt:lpstr>Tobacco use prevalence target</vt:lpstr>
      <vt:lpstr>How fast is the epidemic going and can we stop it?</vt:lpstr>
      <vt:lpstr>Antidote to the tobacco epidemic The WHO FCTC</vt:lpstr>
      <vt:lpstr>Article 20 calls on Parties to</vt:lpstr>
      <vt:lpstr>Monitoring the magnitude and speed of the epidemic</vt:lpstr>
      <vt:lpstr>Monitoring implementation of selected demand reduction measures of the FCTC</vt:lpstr>
      <vt:lpstr>Monitoring mortality attributable to tobacco</vt:lpstr>
      <vt:lpstr>Other: Agriculture and Trade data</vt:lpstr>
      <vt:lpstr>Monitoring trends in tobacco use (smoking)</vt:lpstr>
      <vt:lpstr>Produces trends information on four indicators of smoking</vt:lpstr>
      <vt:lpstr>Example of a country with good surveillance data</vt:lpstr>
      <vt:lpstr>Example of a country with excellent surveillance data</vt:lpstr>
      <vt:lpstr>Another example: very good surveillance</vt:lpstr>
      <vt:lpstr>Country C</vt:lpstr>
      <vt:lpstr>Country C</vt:lpstr>
      <vt:lpstr>Trends by WHO Region, males, 2000-2025</vt:lpstr>
      <vt:lpstr>Trends by WHO Region, males, 2000-2025</vt:lpstr>
      <vt:lpstr>Trends by WHO Region, females, 2000-2025</vt:lpstr>
      <vt:lpstr>Trends by WHO Region, females, 2000-2025</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dc:title>
  <dc:subject>WHO template and recommendations</dc:subject>
  <dc:creator>Anne Guilloux</dc:creator>
  <cp:keywords>communication, photos, text</cp:keywords>
  <cp:lastModifiedBy>TURSAN D'ESPAIGNET, Gervais Desire Edouard</cp:lastModifiedBy>
  <cp:revision>76</cp:revision>
  <dcterms:created xsi:type="dcterms:W3CDTF">2005-03-01T08:26:43Z</dcterms:created>
  <dcterms:modified xsi:type="dcterms:W3CDTF">2016-04-27T18:46:32Z</dcterms:modified>
  <cp:category>Guidelines</cp:category>
</cp:coreProperties>
</file>