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notesSlides/notesSlide2.xml" ContentType="application/vnd.openxmlformats-officedocument.presentationml.notesSlide+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64" r:id="rId1"/>
  </p:sldMasterIdLst>
  <p:notesMasterIdLst>
    <p:notesMasterId r:id="rId34"/>
  </p:notesMasterIdLst>
  <p:handoutMasterIdLst>
    <p:handoutMasterId r:id="rId35"/>
  </p:handoutMasterIdLst>
  <p:sldIdLst>
    <p:sldId id="2092" r:id="rId2"/>
    <p:sldId id="2080" r:id="rId3"/>
    <p:sldId id="2114" r:id="rId4"/>
    <p:sldId id="2121" r:id="rId5"/>
    <p:sldId id="2119" r:id="rId6"/>
    <p:sldId id="2120" r:id="rId7"/>
    <p:sldId id="2093" r:id="rId8"/>
    <p:sldId id="2140" r:id="rId9"/>
    <p:sldId id="2094" r:id="rId10"/>
    <p:sldId id="2138" r:id="rId11"/>
    <p:sldId id="2132" r:id="rId12"/>
    <p:sldId id="2133" r:id="rId13"/>
    <p:sldId id="2134" r:id="rId14"/>
    <p:sldId id="2135" r:id="rId15"/>
    <p:sldId id="2136" r:id="rId16"/>
    <p:sldId id="2126" r:id="rId17"/>
    <p:sldId id="2122" r:id="rId18"/>
    <p:sldId id="2123" r:id="rId19"/>
    <p:sldId id="2124" r:id="rId20"/>
    <p:sldId id="2102" r:id="rId21"/>
    <p:sldId id="2103" r:id="rId22"/>
    <p:sldId id="2104" r:id="rId23"/>
    <p:sldId id="2105" r:id="rId24"/>
    <p:sldId id="2106" r:id="rId25"/>
    <p:sldId id="2107" r:id="rId26"/>
    <p:sldId id="2108" r:id="rId27"/>
    <p:sldId id="2109" r:id="rId28"/>
    <p:sldId id="2110" r:id="rId29"/>
    <p:sldId id="2111" r:id="rId30"/>
    <p:sldId id="2112" r:id="rId31"/>
    <p:sldId id="2113" r:id="rId32"/>
    <p:sldId id="1911" r:id="rId33"/>
  </p:sldIdLst>
  <p:sldSz cx="9144000" cy="6858000" type="screen4x3"/>
  <p:notesSz cx="9926638" cy="67976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6600"/>
    <a:srgbClr val="E9EDF4"/>
    <a:srgbClr val="D0E3EA"/>
    <a:srgbClr val="DD6909"/>
    <a:srgbClr val="EDF2F9"/>
    <a:srgbClr val="FCEEE0"/>
    <a:srgbClr val="FEF9F4"/>
    <a:srgbClr val="0E114E"/>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48" autoAdjust="0"/>
    <p:restoredTop sz="86453" autoAdjust="0"/>
  </p:normalViewPr>
  <p:slideViewPr>
    <p:cSldViewPr>
      <p:cViewPr>
        <p:scale>
          <a:sx n="50" d="100"/>
          <a:sy n="50" d="100"/>
        </p:scale>
        <p:origin x="-1968" y="-522"/>
      </p:cViewPr>
      <p:guideLst>
        <p:guide orient="horz" pos="2160"/>
        <p:guide pos="2880"/>
      </p:guideLst>
    </p:cSldViewPr>
  </p:slideViewPr>
  <p:outlineViewPr>
    <p:cViewPr>
      <p:scale>
        <a:sx n="33" d="100"/>
        <a:sy n="33" d="100"/>
      </p:scale>
      <p:origin x="18" y="6426"/>
    </p:cViewPr>
  </p:outlineViewPr>
  <p:notesTextViewPr>
    <p:cViewPr>
      <p:scale>
        <a:sx n="100" d="100"/>
        <a:sy n="100" d="100"/>
      </p:scale>
      <p:origin x="0" y="0"/>
    </p:cViewPr>
  </p:notesTextViewPr>
  <p:sorterViewPr>
    <p:cViewPr>
      <p:scale>
        <a:sx n="66" d="100"/>
        <a:sy n="66" d="100"/>
      </p:scale>
      <p:origin x="0" y="4260"/>
    </p:cViewPr>
  </p:sorterViewPr>
  <p:notesViewPr>
    <p:cSldViewPr>
      <p:cViewPr varScale="1">
        <p:scale>
          <a:sx n="51" d="100"/>
          <a:sy n="51" d="100"/>
        </p:scale>
        <p:origin x="-3006" y="-108"/>
      </p:cViewPr>
      <p:guideLst>
        <p:guide orient="horz" pos="2142"/>
        <p:guide pos="312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Chart%20in%20Microsoft%20PowerPoint"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brs%20luar%20negeri\Copy%20of%20TPAK%20BRS_data%20FEB%202016a.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image" Target="../media/image21.png"/></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77E-2"/>
          <c:y val="5.7029710084005314E-2"/>
          <c:w val="0.96944444444444444"/>
          <c:h val="0.70960202193523314"/>
        </c:manualLayout>
      </c:layout>
      <c:barChart>
        <c:barDir val="col"/>
        <c:grouping val="stacked"/>
        <c:varyColors val="0"/>
        <c:ser>
          <c:idx val="1"/>
          <c:order val="0"/>
          <c:tx>
            <c:strRef>
              <c:f>'[Chart in Microsoft PowerPoint]grafik 1'!$A$36</c:f>
              <c:strCache>
                <c:ptCount val="1"/>
                <c:pt idx="0">
                  <c:v>Bukan Angkatan Kerja</c:v>
                </c:pt>
              </c:strCache>
            </c:strRef>
          </c:tx>
          <c:spPr>
            <a:solidFill>
              <a:srgbClr val="D54505"/>
            </a:solidFill>
            <a:ln w="38109">
              <a:solidFill>
                <a:schemeClr val="bg1"/>
              </a:solidFill>
            </a:ln>
            <a:effectLst>
              <a:outerShdw blurRad="50800" dist="38100" dir="2700000" algn="tl" rotWithShape="0">
                <a:prstClr val="black">
                  <a:alpha val="40000"/>
                </a:prstClr>
              </a:outerShdw>
            </a:effectLst>
            <a:scene3d>
              <a:camera prst="orthographicFront"/>
              <a:lightRig rig="brightRoom" dir="t">
                <a:rot lat="0" lon="0" rev="600000"/>
              </a:lightRig>
            </a:scene3d>
            <a:sp3d prstMaterial="metal">
              <a:bevelT w="38100" h="57150" prst="angle"/>
            </a:sp3d>
          </c:spPr>
          <c:invertIfNegative val="0"/>
          <c:dLbls>
            <c:dLblPos val="inBase"/>
            <c:showLegendKey val="0"/>
            <c:showVal val="1"/>
            <c:showCatName val="0"/>
            <c:showSerName val="0"/>
            <c:showPercent val="0"/>
            <c:showBubbleSize val="0"/>
            <c:showLeaderLines val="0"/>
          </c:dLbls>
          <c:cat>
            <c:strRef>
              <c:f>'[Chart in Microsoft PowerPoint]grafik 1'!$C$35:$F$35</c:f>
              <c:strCache>
                <c:ptCount val="4"/>
                <c:pt idx="0">
                  <c:v>Agustus 2014</c:v>
                </c:pt>
                <c:pt idx="1">
                  <c:v>Februari 2015</c:v>
                </c:pt>
                <c:pt idx="2">
                  <c:v>Agustus 2015</c:v>
                </c:pt>
                <c:pt idx="3">
                  <c:v>Februari 2016</c:v>
                </c:pt>
              </c:strCache>
            </c:strRef>
          </c:cat>
          <c:val>
            <c:numRef>
              <c:f>'[Chart in Microsoft PowerPoint]grafik 1'!$C$36:$F$36</c:f>
              <c:numCache>
                <c:formatCode>0.00</c:formatCode>
                <c:ptCount val="4"/>
                <c:pt idx="0" formatCode="General">
                  <c:v>61.12</c:v>
                </c:pt>
                <c:pt idx="1">
                  <c:v>56.3</c:v>
                </c:pt>
                <c:pt idx="2">
                  <c:v>63.72</c:v>
                </c:pt>
                <c:pt idx="3">
                  <c:v>59.93</c:v>
                </c:pt>
              </c:numCache>
            </c:numRef>
          </c:val>
        </c:ser>
        <c:ser>
          <c:idx val="0"/>
          <c:order val="1"/>
          <c:tx>
            <c:strRef>
              <c:f>'[Chart in Microsoft PowerPoint]grafik 1'!$A$37</c:f>
              <c:strCache>
                <c:ptCount val="1"/>
                <c:pt idx="0">
                  <c:v>Angkatan Kerja</c:v>
                </c:pt>
              </c:strCache>
            </c:strRef>
          </c:tx>
          <c:spPr>
            <a:solidFill>
              <a:schemeClr val="accent3"/>
            </a:solidFill>
            <a:ln w="38109">
              <a:solidFill>
                <a:schemeClr val="bg1"/>
              </a:solidFill>
            </a:ln>
            <a:effectLst>
              <a:outerShdw blurRad="50800" dist="38100" dir="2700000" algn="tl" rotWithShape="0">
                <a:prstClr val="black">
                  <a:alpha val="40000"/>
                </a:prstClr>
              </a:outerShdw>
            </a:effectLst>
            <a:scene3d>
              <a:camera prst="orthographicFront"/>
              <a:lightRig rig="brightRoom" dir="t">
                <a:rot lat="0" lon="0" rev="600000"/>
              </a:lightRig>
            </a:scene3d>
            <a:sp3d prstMaterial="metal">
              <a:bevelT w="38100" h="57150" prst="angle"/>
            </a:sp3d>
          </c:spPr>
          <c:invertIfNegative val="0"/>
          <c:dLbls>
            <c:dLbl>
              <c:idx val="1"/>
              <c:layout>
                <c:manualLayout>
                  <c:x val="0"/>
                  <c:y val="1.6951495059046646E-2"/>
                </c:manualLayout>
              </c:layout>
              <c:dLblPos val="ctr"/>
              <c:showLegendKey val="0"/>
              <c:showVal val="1"/>
              <c:showCatName val="0"/>
              <c:showSerName val="0"/>
              <c:showPercent val="0"/>
              <c:showBubbleSize val="0"/>
            </c:dLbl>
            <c:dLbl>
              <c:idx val="3"/>
              <c:layout>
                <c:manualLayout>
                  <c:x val="0"/>
                  <c:y val="2.8507121354283477E-2"/>
                </c:manualLayout>
              </c:layout>
              <c:dLblPos val="ctr"/>
              <c:showLegendKey val="0"/>
              <c:showVal val="1"/>
              <c:showCatName val="0"/>
              <c:showSerName val="0"/>
              <c:showPercent val="0"/>
              <c:showBubbleSize val="0"/>
            </c:dLbl>
            <c:dLblPos val="inBase"/>
            <c:showLegendKey val="0"/>
            <c:showVal val="1"/>
            <c:showCatName val="0"/>
            <c:showSerName val="0"/>
            <c:showPercent val="0"/>
            <c:showBubbleSize val="0"/>
            <c:showLeaderLines val="0"/>
          </c:dLbls>
          <c:cat>
            <c:strRef>
              <c:f>'[Chart in Microsoft PowerPoint]grafik 1'!$C$35:$F$35</c:f>
              <c:strCache>
                <c:ptCount val="4"/>
                <c:pt idx="0">
                  <c:v>Agustus 2014</c:v>
                </c:pt>
                <c:pt idx="1">
                  <c:v>Februari 2015</c:v>
                </c:pt>
                <c:pt idx="2">
                  <c:v>Agustus 2015</c:v>
                </c:pt>
                <c:pt idx="3">
                  <c:v>Februari 2016</c:v>
                </c:pt>
              </c:strCache>
            </c:strRef>
          </c:cat>
          <c:val>
            <c:numRef>
              <c:f>'[Chart in Microsoft PowerPoint]grafik 1'!$C$37:$F$37</c:f>
              <c:numCache>
                <c:formatCode>0.00</c:formatCode>
                <c:ptCount val="4"/>
                <c:pt idx="0" formatCode="General">
                  <c:v>121.87</c:v>
                </c:pt>
                <c:pt idx="1">
                  <c:v>128.30000000000001</c:v>
                </c:pt>
                <c:pt idx="2">
                  <c:v>122.38</c:v>
                </c:pt>
                <c:pt idx="3">
                  <c:v>127.67</c:v>
                </c:pt>
              </c:numCache>
            </c:numRef>
          </c:val>
        </c:ser>
        <c:dLbls>
          <c:dLblPos val="ctr"/>
          <c:showLegendKey val="0"/>
          <c:showVal val="1"/>
          <c:showCatName val="0"/>
          <c:showSerName val="0"/>
          <c:showPercent val="0"/>
          <c:showBubbleSize val="0"/>
        </c:dLbls>
        <c:gapWidth val="75"/>
        <c:overlap val="100"/>
        <c:axId val="94447616"/>
        <c:axId val="78114176"/>
      </c:barChart>
      <c:catAx>
        <c:axId val="94447616"/>
        <c:scaling>
          <c:orientation val="minMax"/>
        </c:scaling>
        <c:delete val="0"/>
        <c:axPos val="b"/>
        <c:numFmt formatCode="General" sourceLinked="1"/>
        <c:majorTickMark val="none"/>
        <c:minorTickMark val="none"/>
        <c:tickLblPos val="nextTo"/>
        <c:crossAx val="78114176"/>
        <c:crosses val="autoZero"/>
        <c:auto val="1"/>
        <c:lblAlgn val="ctr"/>
        <c:lblOffset val="100"/>
        <c:noMultiLvlLbl val="0"/>
      </c:catAx>
      <c:valAx>
        <c:axId val="78114176"/>
        <c:scaling>
          <c:orientation val="minMax"/>
        </c:scaling>
        <c:delete val="0"/>
        <c:axPos val="l"/>
        <c:numFmt formatCode="General" sourceLinked="1"/>
        <c:majorTickMark val="none"/>
        <c:minorTickMark val="none"/>
        <c:tickLblPos val="none"/>
        <c:spPr>
          <a:ln w="9527">
            <a:noFill/>
          </a:ln>
        </c:spPr>
        <c:crossAx val="94447616"/>
        <c:crosses val="autoZero"/>
        <c:crossBetween val="between"/>
      </c:valAx>
      <c:spPr>
        <a:noFill/>
        <a:ln w="25406">
          <a:noFill/>
        </a:ln>
      </c:spPr>
    </c:plotArea>
    <c:legend>
      <c:legendPos val="b"/>
      <c:layout/>
      <c:overlay val="0"/>
    </c:legend>
    <c:plotVisOnly val="1"/>
    <c:dispBlanksAs val="gap"/>
    <c:showDLblsOverMax val="0"/>
  </c:chart>
  <c:txPr>
    <a:bodyPr/>
    <a:lstStyle/>
    <a:p>
      <a:pPr>
        <a:defRPr sz="1800" b="1"/>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5.5698051041492155E-2"/>
          <c:w val="1"/>
          <c:h val="0.71122466074719382"/>
        </c:manualLayout>
      </c:layout>
      <c:barChart>
        <c:barDir val="col"/>
        <c:grouping val="clustered"/>
        <c:varyColors val="0"/>
        <c:ser>
          <c:idx val="0"/>
          <c:order val="0"/>
          <c:tx>
            <c:strRef>
              <c:f>TPAK!$A$35</c:f>
              <c:strCache>
                <c:ptCount val="1"/>
                <c:pt idx="0">
                  <c:v>TPAK</c:v>
                </c:pt>
              </c:strCache>
            </c:strRef>
          </c:tx>
          <c:spPr>
            <a:solidFill>
              <a:schemeClr val="accent5">
                <a:lumMod val="50000"/>
              </a:schemeClr>
            </a:solidFill>
          </c:spPr>
          <c:invertIfNegative val="0"/>
          <c:dLbls>
            <c:txPr>
              <a:bodyPr/>
              <a:lstStyle/>
              <a:p>
                <a:pPr>
                  <a:defRPr sz="1600" b="1">
                    <a:solidFill>
                      <a:schemeClr val="accent5">
                        <a:lumMod val="50000"/>
                      </a:schemeClr>
                    </a:solidFill>
                  </a:defRPr>
                </a:pPr>
                <a:endParaRPr lang="en-US"/>
              </a:p>
            </c:txPr>
            <c:dLblPos val="outEnd"/>
            <c:showLegendKey val="0"/>
            <c:showVal val="1"/>
            <c:showCatName val="0"/>
            <c:showSerName val="0"/>
            <c:showPercent val="0"/>
            <c:showBubbleSize val="0"/>
            <c:showLeaderLines val="0"/>
          </c:dLbls>
          <c:cat>
            <c:strRef>
              <c:f>TPAK!$C$34:$F$34</c:f>
              <c:strCache>
                <c:ptCount val="4"/>
                <c:pt idx="0">
                  <c:v>Agustus 2014</c:v>
                </c:pt>
                <c:pt idx="1">
                  <c:v>Februari 2015</c:v>
                </c:pt>
                <c:pt idx="2">
                  <c:v>Agustus 2015</c:v>
                </c:pt>
                <c:pt idx="3">
                  <c:v>Februari 2016</c:v>
                </c:pt>
              </c:strCache>
            </c:strRef>
          </c:cat>
          <c:val>
            <c:numRef>
              <c:f>TPAK!$C$35:$F$35</c:f>
              <c:numCache>
                <c:formatCode>0.00</c:formatCode>
                <c:ptCount val="4"/>
                <c:pt idx="0">
                  <c:v>66.599999999999994</c:v>
                </c:pt>
                <c:pt idx="1">
                  <c:v>69.5</c:v>
                </c:pt>
                <c:pt idx="2">
                  <c:v>65.760000000000005</c:v>
                </c:pt>
                <c:pt idx="3">
                  <c:v>68.06</c:v>
                </c:pt>
              </c:numCache>
            </c:numRef>
          </c:val>
        </c:ser>
        <c:ser>
          <c:idx val="1"/>
          <c:order val="1"/>
          <c:tx>
            <c:strRef>
              <c:f>TPAK!$A$36</c:f>
              <c:strCache>
                <c:ptCount val="1"/>
                <c:pt idx="0">
                  <c:v>TPAK Laki-laki</c:v>
                </c:pt>
              </c:strCache>
            </c:strRef>
          </c:tx>
          <c:spPr>
            <a:solidFill>
              <a:schemeClr val="accent6">
                <a:lumMod val="75000"/>
              </a:schemeClr>
            </a:solidFill>
          </c:spPr>
          <c:invertIfNegative val="0"/>
          <c:dLbls>
            <c:txPr>
              <a:bodyPr/>
              <a:lstStyle/>
              <a:p>
                <a:pPr>
                  <a:defRPr sz="1600" b="1">
                    <a:solidFill>
                      <a:schemeClr val="accent6">
                        <a:lumMod val="50000"/>
                      </a:schemeClr>
                    </a:solidFill>
                  </a:defRPr>
                </a:pPr>
                <a:endParaRPr lang="en-US"/>
              </a:p>
            </c:txPr>
            <c:dLblPos val="outEnd"/>
            <c:showLegendKey val="0"/>
            <c:showVal val="1"/>
            <c:showCatName val="0"/>
            <c:showSerName val="0"/>
            <c:showPercent val="0"/>
            <c:showBubbleSize val="0"/>
            <c:showLeaderLines val="0"/>
          </c:dLbls>
          <c:cat>
            <c:strRef>
              <c:f>TPAK!$C$34:$F$34</c:f>
              <c:strCache>
                <c:ptCount val="4"/>
                <c:pt idx="0">
                  <c:v>Agustus 2014</c:v>
                </c:pt>
                <c:pt idx="1">
                  <c:v>Februari 2015</c:v>
                </c:pt>
                <c:pt idx="2">
                  <c:v>Agustus 2015</c:v>
                </c:pt>
                <c:pt idx="3">
                  <c:v>Februari 2016</c:v>
                </c:pt>
              </c:strCache>
            </c:strRef>
          </c:cat>
          <c:val>
            <c:numRef>
              <c:f>TPAK!$C$36:$F$36</c:f>
              <c:numCache>
                <c:formatCode>General</c:formatCode>
                <c:ptCount val="4"/>
                <c:pt idx="0">
                  <c:v>83.05</c:v>
                </c:pt>
                <c:pt idx="1">
                  <c:v>84.58</c:v>
                </c:pt>
                <c:pt idx="2">
                  <c:v>82.71</c:v>
                </c:pt>
                <c:pt idx="3">
                  <c:v>83.46</c:v>
                </c:pt>
              </c:numCache>
            </c:numRef>
          </c:val>
        </c:ser>
        <c:ser>
          <c:idx val="2"/>
          <c:order val="2"/>
          <c:tx>
            <c:strRef>
              <c:f>TPAK!$A$37</c:f>
              <c:strCache>
                <c:ptCount val="1"/>
                <c:pt idx="0">
                  <c:v>TPAK Perempuan</c:v>
                </c:pt>
              </c:strCache>
            </c:strRef>
          </c:tx>
          <c:spPr>
            <a:solidFill>
              <a:schemeClr val="accent3">
                <a:lumMod val="75000"/>
              </a:schemeClr>
            </a:solidFill>
          </c:spPr>
          <c:invertIfNegative val="0"/>
          <c:dLbls>
            <c:txPr>
              <a:bodyPr/>
              <a:lstStyle/>
              <a:p>
                <a:pPr>
                  <a:defRPr sz="1600" b="1">
                    <a:solidFill>
                      <a:schemeClr val="accent3">
                        <a:lumMod val="50000"/>
                      </a:schemeClr>
                    </a:solidFill>
                  </a:defRPr>
                </a:pPr>
                <a:endParaRPr lang="en-US"/>
              </a:p>
            </c:txPr>
            <c:dLblPos val="outEnd"/>
            <c:showLegendKey val="0"/>
            <c:showVal val="1"/>
            <c:showCatName val="0"/>
            <c:showSerName val="0"/>
            <c:showPercent val="0"/>
            <c:showBubbleSize val="0"/>
            <c:showLeaderLines val="0"/>
          </c:dLbls>
          <c:cat>
            <c:strRef>
              <c:f>TPAK!$C$34:$F$34</c:f>
              <c:strCache>
                <c:ptCount val="4"/>
                <c:pt idx="0">
                  <c:v>Agustus 2014</c:v>
                </c:pt>
                <c:pt idx="1">
                  <c:v>Februari 2015</c:v>
                </c:pt>
                <c:pt idx="2">
                  <c:v>Agustus 2015</c:v>
                </c:pt>
                <c:pt idx="3">
                  <c:v>Februari 2016</c:v>
                </c:pt>
              </c:strCache>
            </c:strRef>
          </c:cat>
          <c:val>
            <c:numRef>
              <c:f>TPAK!$C$37:$F$37</c:f>
              <c:numCache>
                <c:formatCode>General</c:formatCode>
                <c:ptCount val="4"/>
                <c:pt idx="0">
                  <c:v>50.22</c:v>
                </c:pt>
                <c:pt idx="1">
                  <c:v>54.48</c:v>
                </c:pt>
                <c:pt idx="2">
                  <c:v>48.87</c:v>
                </c:pt>
                <c:pt idx="3">
                  <c:v>52.71</c:v>
                </c:pt>
              </c:numCache>
            </c:numRef>
          </c:val>
        </c:ser>
        <c:dLbls>
          <c:dLblPos val="outEnd"/>
          <c:showLegendKey val="0"/>
          <c:showVal val="1"/>
          <c:showCatName val="0"/>
          <c:showSerName val="0"/>
          <c:showPercent val="0"/>
          <c:showBubbleSize val="0"/>
        </c:dLbls>
        <c:gapWidth val="70"/>
        <c:overlap val="-22"/>
        <c:axId val="99019264"/>
        <c:axId val="78117632"/>
      </c:barChart>
      <c:catAx>
        <c:axId val="99019264"/>
        <c:scaling>
          <c:orientation val="minMax"/>
        </c:scaling>
        <c:delete val="0"/>
        <c:axPos val="b"/>
        <c:majorTickMark val="out"/>
        <c:minorTickMark val="none"/>
        <c:tickLblPos val="nextTo"/>
        <c:txPr>
          <a:bodyPr/>
          <a:lstStyle/>
          <a:p>
            <a:pPr>
              <a:defRPr sz="1600" b="1">
                <a:solidFill>
                  <a:schemeClr val="tx1"/>
                </a:solidFill>
              </a:defRPr>
            </a:pPr>
            <a:endParaRPr lang="en-US"/>
          </a:p>
        </c:txPr>
        <c:crossAx val="78117632"/>
        <c:crosses val="autoZero"/>
        <c:auto val="1"/>
        <c:lblAlgn val="ctr"/>
        <c:lblOffset val="100"/>
        <c:noMultiLvlLbl val="0"/>
      </c:catAx>
      <c:valAx>
        <c:axId val="78117632"/>
        <c:scaling>
          <c:orientation val="minMax"/>
        </c:scaling>
        <c:delete val="1"/>
        <c:axPos val="l"/>
        <c:numFmt formatCode="0.00" sourceLinked="1"/>
        <c:majorTickMark val="out"/>
        <c:minorTickMark val="none"/>
        <c:tickLblPos val="nextTo"/>
        <c:crossAx val="99019264"/>
        <c:crosses val="autoZero"/>
        <c:crossBetween val="between"/>
      </c:valAx>
    </c:plotArea>
    <c:legend>
      <c:legendPos val="b"/>
      <c:legendEntry>
        <c:idx val="0"/>
        <c:txPr>
          <a:bodyPr/>
          <a:lstStyle/>
          <a:p>
            <a:pPr>
              <a:defRPr sz="1600" b="1">
                <a:solidFill>
                  <a:schemeClr val="accent5">
                    <a:lumMod val="50000"/>
                  </a:schemeClr>
                </a:solidFill>
              </a:defRPr>
            </a:pPr>
            <a:endParaRPr lang="en-US"/>
          </a:p>
        </c:txPr>
      </c:legendEntry>
      <c:legendEntry>
        <c:idx val="1"/>
        <c:txPr>
          <a:bodyPr/>
          <a:lstStyle/>
          <a:p>
            <a:pPr>
              <a:defRPr sz="1600" b="1">
                <a:solidFill>
                  <a:schemeClr val="accent6">
                    <a:lumMod val="50000"/>
                  </a:schemeClr>
                </a:solidFill>
              </a:defRPr>
            </a:pPr>
            <a:endParaRPr lang="en-US"/>
          </a:p>
        </c:txPr>
      </c:legendEntry>
      <c:legendEntry>
        <c:idx val="2"/>
        <c:txPr>
          <a:bodyPr/>
          <a:lstStyle/>
          <a:p>
            <a:pPr>
              <a:defRPr sz="1600" b="1">
                <a:solidFill>
                  <a:schemeClr val="accent3">
                    <a:lumMod val="50000"/>
                  </a:schemeClr>
                </a:solidFill>
              </a:defRPr>
            </a:pPr>
            <a:endParaRPr lang="en-US"/>
          </a:p>
        </c:txPr>
      </c:legendEntry>
      <c:layout>
        <c:manualLayout>
          <c:xMode val="edge"/>
          <c:yMode val="edge"/>
          <c:x val="0.17285324380464712"/>
          <c:y val="0.91146758250963311"/>
          <c:w val="0.65275964929230468"/>
          <c:h val="7.4740157480314956E-2"/>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manualLayout>
          <c:layoutTarget val="inner"/>
          <c:xMode val="edge"/>
          <c:yMode val="edge"/>
          <c:x val="0"/>
          <c:y val="1.7874604239492487E-2"/>
          <c:w val="1"/>
          <c:h val="0.75585540769755055"/>
        </c:manualLayout>
      </c:layout>
      <c:barChart>
        <c:barDir val="col"/>
        <c:grouping val="clustered"/>
        <c:varyColors val="0"/>
        <c:ser>
          <c:idx val="0"/>
          <c:order val="0"/>
          <c:tx>
            <c:strRef>
              <c:f>'grafik 1'!$A$51</c:f>
              <c:strCache>
                <c:ptCount val="1"/>
                <c:pt idx="0">
                  <c:v>Bekerja</c:v>
                </c:pt>
              </c:strCache>
            </c:strRef>
          </c:tx>
          <c:spPr>
            <a:solidFill>
              <a:schemeClr val="accent3">
                <a:lumMod val="75000"/>
              </a:schemeClr>
            </a:solidFill>
            <a:ln w="25400" cap="flat" cmpd="sng" algn="ctr">
              <a:solidFill>
                <a:schemeClr val="accent3">
                  <a:lumMod val="40000"/>
                  <a:lumOff val="60000"/>
                </a:schemeClr>
              </a:solidFill>
              <a:prstDash val="solid"/>
            </a:ln>
            <a:effectLst>
              <a:outerShdw blurRad="50800" dist="38100" dir="2700000" algn="tl" rotWithShape="0">
                <a:prstClr val="black">
                  <a:alpha val="40000"/>
                </a:prstClr>
              </a:outerShdw>
            </a:effectLst>
            <a:scene3d>
              <a:camera prst="orthographicFront"/>
              <a:lightRig rig="threePt" dir="t"/>
            </a:scene3d>
          </c:spPr>
          <c:invertIfNegative val="0"/>
          <c:dLbls>
            <c:txPr>
              <a:bodyPr/>
              <a:lstStyle/>
              <a:p>
                <a:pPr>
                  <a:defRPr b="1">
                    <a:solidFill>
                      <a:schemeClr val="tx1"/>
                    </a:solidFill>
                  </a:defRPr>
                </a:pPr>
                <a:endParaRPr lang="en-US"/>
              </a:p>
            </c:txPr>
            <c:dLblPos val="ctr"/>
            <c:showLegendKey val="0"/>
            <c:showVal val="1"/>
            <c:showCatName val="0"/>
            <c:showSerName val="0"/>
            <c:showPercent val="0"/>
            <c:showBubbleSize val="0"/>
            <c:showLeaderLines val="0"/>
          </c:dLbls>
          <c:cat>
            <c:strRef>
              <c:f>'grafik 1'!$D$50:$G$50</c:f>
              <c:strCache>
                <c:ptCount val="4"/>
                <c:pt idx="0">
                  <c:v>Agustus 2014</c:v>
                </c:pt>
                <c:pt idx="1">
                  <c:v>Februari 2015</c:v>
                </c:pt>
                <c:pt idx="2">
                  <c:v>Agustus 2015</c:v>
                </c:pt>
                <c:pt idx="3">
                  <c:v>Februari 2016</c:v>
                </c:pt>
              </c:strCache>
            </c:strRef>
          </c:cat>
          <c:val>
            <c:numRef>
              <c:f>'grafik 1'!$D$51:$G$51</c:f>
              <c:numCache>
                <c:formatCode>General</c:formatCode>
                <c:ptCount val="4"/>
                <c:pt idx="0">
                  <c:v>114.63</c:v>
                </c:pt>
                <c:pt idx="1">
                  <c:v>120.85</c:v>
                </c:pt>
                <c:pt idx="2" formatCode="0.00">
                  <c:v>114.819199</c:v>
                </c:pt>
                <c:pt idx="3" formatCode="0.00">
                  <c:v>120.65</c:v>
                </c:pt>
              </c:numCache>
            </c:numRef>
          </c:val>
        </c:ser>
        <c:ser>
          <c:idx val="1"/>
          <c:order val="1"/>
          <c:tx>
            <c:strRef>
              <c:f>'grafik 1'!$A$52</c:f>
              <c:strCache>
                <c:ptCount val="1"/>
                <c:pt idx="0">
                  <c:v>Pengangguran</c:v>
                </c:pt>
              </c:strCache>
            </c:strRef>
          </c:tx>
          <c:spPr>
            <a:solidFill>
              <a:schemeClr val="accent6">
                <a:lumMod val="75000"/>
              </a:schemeClr>
            </a:solidFill>
            <a:ln w="25400" cap="flat" cmpd="sng" algn="ctr">
              <a:solidFill>
                <a:schemeClr val="bg1"/>
              </a:solidFill>
              <a:prstDash val="solid"/>
            </a:ln>
            <a:effectLst/>
            <a:scene3d>
              <a:camera prst="orthographicFront"/>
              <a:lightRig rig="threePt" dir="t"/>
            </a:scene3d>
          </c:spPr>
          <c:invertIfNegative val="0"/>
          <c:dLbls>
            <c:dLbl>
              <c:idx val="0"/>
              <c:layout>
                <c:manualLayout>
                  <c:x val="2.7777777777777779E-3"/>
                  <c:y val="1.6332270855119884E-2"/>
                </c:manualLayout>
              </c:layout>
              <c:dLblPos val="outEnd"/>
              <c:showLegendKey val="0"/>
              <c:showVal val="1"/>
              <c:showCatName val="0"/>
              <c:showSerName val="0"/>
              <c:showPercent val="0"/>
              <c:showBubbleSize val="0"/>
            </c:dLbl>
            <c:dLbl>
              <c:idx val="1"/>
              <c:layout>
                <c:manualLayout>
                  <c:x val="2.7777777777777779E-3"/>
                  <c:y val="1.7466048815166196E-2"/>
                </c:manualLayout>
              </c:layout>
              <c:dLblPos val="outEnd"/>
              <c:showLegendKey val="0"/>
              <c:showVal val="1"/>
              <c:showCatName val="0"/>
              <c:showSerName val="0"/>
              <c:showPercent val="0"/>
              <c:showBubbleSize val="0"/>
            </c:dLbl>
            <c:dLbl>
              <c:idx val="2"/>
              <c:layout>
                <c:manualLayout>
                  <c:x val="2.7777777777777779E-3"/>
                  <c:y val="1.8060039164838816E-2"/>
                </c:manualLayout>
              </c:layout>
              <c:dLblPos val="outEnd"/>
              <c:showLegendKey val="0"/>
              <c:showVal val="1"/>
              <c:showCatName val="0"/>
              <c:showSerName val="0"/>
              <c:showPercent val="0"/>
              <c:showBubbleSize val="0"/>
            </c:dLbl>
            <c:dLbl>
              <c:idx val="3"/>
              <c:layout>
                <c:manualLayout>
                  <c:x val="1.3888888888889906E-3"/>
                  <c:y val="1.5144514134036207E-2"/>
                </c:manualLayout>
              </c:layout>
              <c:dLblPos val="outEnd"/>
              <c:showLegendKey val="0"/>
              <c:showVal val="1"/>
              <c:showCatName val="0"/>
              <c:showSerName val="0"/>
              <c:showPercent val="0"/>
              <c:showBubbleSize val="0"/>
            </c:dLbl>
            <c:txPr>
              <a:bodyPr/>
              <a:lstStyle/>
              <a:p>
                <a:pPr>
                  <a:defRPr b="1">
                    <a:solidFill>
                      <a:schemeClr val="tx1"/>
                    </a:solidFill>
                  </a:defRPr>
                </a:pPr>
                <a:endParaRPr lang="en-US"/>
              </a:p>
            </c:txPr>
            <c:dLblPos val="ctr"/>
            <c:showLegendKey val="0"/>
            <c:showVal val="1"/>
            <c:showCatName val="0"/>
            <c:showSerName val="0"/>
            <c:showPercent val="0"/>
            <c:showBubbleSize val="0"/>
            <c:showLeaderLines val="0"/>
          </c:dLbls>
          <c:cat>
            <c:strRef>
              <c:f>'grafik 1'!$D$50:$G$50</c:f>
              <c:strCache>
                <c:ptCount val="4"/>
                <c:pt idx="0">
                  <c:v>Agustus 2014</c:v>
                </c:pt>
                <c:pt idx="1">
                  <c:v>Februari 2015</c:v>
                </c:pt>
                <c:pt idx="2">
                  <c:v>Agustus 2015</c:v>
                </c:pt>
                <c:pt idx="3">
                  <c:v>Februari 2016</c:v>
                </c:pt>
              </c:strCache>
            </c:strRef>
          </c:cat>
          <c:val>
            <c:numRef>
              <c:f>'grafik 1'!$D$52:$G$52</c:f>
              <c:numCache>
                <c:formatCode>General</c:formatCode>
                <c:ptCount val="4"/>
                <c:pt idx="0">
                  <c:v>7.24</c:v>
                </c:pt>
                <c:pt idx="1">
                  <c:v>7.45</c:v>
                </c:pt>
                <c:pt idx="2" formatCode="0.00">
                  <c:v>7.56</c:v>
                </c:pt>
                <c:pt idx="3" formatCode="0.00">
                  <c:v>7.02</c:v>
                </c:pt>
              </c:numCache>
            </c:numRef>
          </c:val>
        </c:ser>
        <c:dLbls>
          <c:dLblPos val="ctr"/>
          <c:showLegendKey val="0"/>
          <c:showVal val="1"/>
          <c:showCatName val="0"/>
          <c:showSerName val="0"/>
          <c:showPercent val="0"/>
          <c:showBubbleSize val="0"/>
        </c:dLbls>
        <c:gapWidth val="109"/>
        <c:overlap val="100"/>
        <c:axId val="40480768"/>
        <c:axId val="40560320"/>
      </c:barChart>
      <c:catAx>
        <c:axId val="40480768"/>
        <c:scaling>
          <c:orientation val="minMax"/>
        </c:scaling>
        <c:delete val="0"/>
        <c:axPos val="b"/>
        <c:numFmt formatCode="General" sourceLinked="1"/>
        <c:majorTickMark val="out"/>
        <c:minorTickMark val="none"/>
        <c:tickLblPos val="nextTo"/>
        <c:txPr>
          <a:bodyPr/>
          <a:lstStyle/>
          <a:p>
            <a:pPr>
              <a:defRPr sz="1600" b="1"/>
            </a:pPr>
            <a:endParaRPr lang="en-US"/>
          </a:p>
        </c:txPr>
        <c:crossAx val="40560320"/>
        <c:crosses val="autoZero"/>
        <c:auto val="1"/>
        <c:lblAlgn val="ctr"/>
        <c:lblOffset val="100"/>
        <c:noMultiLvlLbl val="0"/>
      </c:catAx>
      <c:valAx>
        <c:axId val="40560320"/>
        <c:scaling>
          <c:orientation val="minMax"/>
        </c:scaling>
        <c:delete val="1"/>
        <c:axPos val="l"/>
        <c:numFmt formatCode="General" sourceLinked="1"/>
        <c:majorTickMark val="out"/>
        <c:minorTickMark val="none"/>
        <c:tickLblPos val="nextTo"/>
        <c:crossAx val="40480768"/>
        <c:crosses val="autoZero"/>
        <c:crossBetween val="between"/>
      </c:valAx>
      <c:spPr>
        <a:noFill/>
        <a:ln w="25381">
          <a:noFill/>
        </a:ln>
      </c:spPr>
    </c:plotArea>
    <c:legend>
      <c:legendPos val="b"/>
      <c:layout>
        <c:manualLayout>
          <c:xMode val="edge"/>
          <c:yMode val="edge"/>
          <c:x val="0.31511903884022824"/>
          <c:y val="0.87991709090055026"/>
          <c:w val="0.43642858898621023"/>
          <c:h val="0.10214706383178618"/>
        </c:manualLayout>
      </c:layout>
      <c:overlay val="0"/>
      <c:spPr>
        <a:solidFill>
          <a:schemeClr val="lt1"/>
        </a:solidFill>
        <a:ln w="25381" cap="flat" cmpd="sng" algn="ctr">
          <a:noFill/>
          <a:prstDash val="solid"/>
        </a:ln>
        <a:effectLst/>
      </c:spPr>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8515491188506288"/>
        </c:manualLayout>
      </c:layout>
      <c:barChart>
        <c:barDir val="col"/>
        <c:grouping val="clustered"/>
        <c:varyColors val="0"/>
        <c:ser>
          <c:idx val="0"/>
          <c:order val="0"/>
          <c:tx>
            <c:strRef>
              <c:f>Sheet1!$B$1</c:f>
              <c:strCache>
                <c:ptCount val="1"/>
                <c:pt idx="0">
                  <c:v>Indeks</c:v>
                </c:pt>
              </c:strCache>
            </c:strRef>
          </c:tx>
          <c:spPr>
            <a:blipFill>
              <a:blip xmlns:r="http://schemas.openxmlformats.org/officeDocument/2006/relationships" r:embed="rId1"/>
              <a:stretch>
                <a:fillRect/>
              </a:stretch>
            </a:blipFill>
            <a:ln>
              <a:solidFill>
                <a:schemeClr val="tx1"/>
              </a:solidFill>
            </a:ln>
          </c:spPr>
          <c:invertIfNegative val="0"/>
          <c:pictureOptions>
            <c:pictureFormat val="stretch"/>
          </c:pictureOptions>
          <c:dLbls>
            <c:dLbl>
              <c:idx val="0"/>
              <c:layout/>
              <c:tx>
                <c:rich>
                  <a:bodyPr/>
                  <a:lstStyle/>
                  <a:p>
                    <a:r>
                      <a:rPr lang="id-ID" smtClean="0"/>
                      <a:t>5.94</a:t>
                    </a:r>
                    <a:r>
                      <a:rPr lang="id-ID" dirty="0" smtClean="0"/>
                      <a:t>%</a:t>
                    </a:r>
                  </a:p>
                </c:rich>
              </c:tx>
              <c:showLegendKey val="0"/>
              <c:showVal val="0"/>
              <c:showCatName val="0"/>
              <c:showSerName val="0"/>
              <c:showPercent val="0"/>
              <c:showBubbleSize val="0"/>
            </c:dLbl>
            <c:dLbl>
              <c:idx val="1"/>
              <c:layout/>
              <c:tx>
                <c:rich>
                  <a:bodyPr/>
                  <a:lstStyle/>
                  <a:p>
                    <a:r>
                      <a:rPr lang="en-US" dirty="0" smtClean="0"/>
                      <a:t>5.81%</a:t>
                    </a:r>
                  </a:p>
                </c:rich>
              </c:tx>
              <c:showLegendKey val="0"/>
              <c:showVal val="0"/>
              <c:showCatName val="0"/>
              <c:showSerName val="0"/>
              <c:showPercent val="0"/>
              <c:showBubbleSize val="0"/>
            </c:dLbl>
            <c:dLbl>
              <c:idx val="2"/>
              <c:layout/>
              <c:tx>
                <c:rich>
                  <a:bodyPr/>
                  <a:lstStyle/>
                  <a:p>
                    <a:r>
                      <a:rPr lang="en-US" dirty="0" smtClean="0"/>
                      <a:t>6.18%</a:t>
                    </a:r>
                  </a:p>
                </c:rich>
              </c:tx>
              <c:showLegendKey val="0"/>
              <c:showVal val="0"/>
              <c:showCatName val="0"/>
              <c:showSerName val="0"/>
              <c:showPercent val="0"/>
              <c:showBubbleSize val="0"/>
            </c:dLbl>
            <c:dLbl>
              <c:idx val="3"/>
              <c:layout/>
              <c:tx>
                <c:rich>
                  <a:bodyPr/>
                  <a:lstStyle/>
                  <a:p>
                    <a:r>
                      <a:rPr lang="en-US" dirty="0" smtClean="0"/>
                      <a:t>5.50%</a:t>
                    </a:r>
                    <a:endParaRPr lang="en-US" dirty="0"/>
                  </a:p>
                </c:rich>
              </c:tx>
              <c:showLegendKey val="0"/>
              <c:showVal val="0"/>
              <c:showCatName val="0"/>
              <c:showSerName val="0"/>
              <c:showPercent val="0"/>
              <c:showBubbleSize val="0"/>
            </c:dLbl>
            <c:txPr>
              <a:bodyPr/>
              <a:lstStyle/>
              <a:p>
                <a:pPr>
                  <a:defRPr lang="en-US" sz="2396" b="1">
                    <a:solidFill>
                      <a:schemeClr val="tx1"/>
                    </a:solidFill>
                  </a:defRPr>
                </a:pPr>
                <a:endParaRPr lang="en-US"/>
              </a:p>
            </c:txPr>
            <c:showLegendKey val="0"/>
            <c:showVal val="1"/>
            <c:showCatName val="0"/>
            <c:showSerName val="0"/>
            <c:showPercent val="0"/>
            <c:showBubbleSize val="0"/>
            <c:showLeaderLines val="0"/>
          </c:dLbls>
          <c:cat>
            <c:strRef>
              <c:f>Sheet1!$A$2:$A$5</c:f>
              <c:strCache>
                <c:ptCount val="4"/>
                <c:pt idx="0">
                  <c:v>Agt 14</c:v>
                </c:pt>
                <c:pt idx="1">
                  <c:v>Feb 15</c:v>
                </c:pt>
                <c:pt idx="2">
                  <c:v>Agt 15</c:v>
                </c:pt>
                <c:pt idx="3">
                  <c:v>Feb 15</c:v>
                </c:pt>
              </c:strCache>
            </c:strRef>
          </c:cat>
          <c:val>
            <c:numRef>
              <c:f>Sheet1!$B$2:$B$5</c:f>
              <c:numCache>
                <c:formatCode>0.00</c:formatCode>
                <c:ptCount val="4"/>
                <c:pt idx="0">
                  <c:v>5.94</c:v>
                </c:pt>
                <c:pt idx="1">
                  <c:v>5.81</c:v>
                </c:pt>
                <c:pt idx="2">
                  <c:v>6.18</c:v>
                </c:pt>
                <c:pt idx="3">
                  <c:v>5.5</c:v>
                </c:pt>
              </c:numCache>
            </c:numRef>
          </c:val>
        </c:ser>
        <c:dLbls>
          <c:showLegendKey val="0"/>
          <c:showVal val="0"/>
          <c:showCatName val="0"/>
          <c:showSerName val="0"/>
          <c:showPercent val="0"/>
          <c:showBubbleSize val="0"/>
        </c:dLbls>
        <c:gapWidth val="44"/>
        <c:overlap val="6"/>
        <c:axId val="41051648"/>
        <c:axId val="40564928"/>
      </c:barChart>
      <c:catAx>
        <c:axId val="41051648"/>
        <c:scaling>
          <c:orientation val="minMax"/>
        </c:scaling>
        <c:delete val="1"/>
        <c:axPos val="b"/>
        <c:majorTickMark val="out"/>
        <c:minorTickMark val="none"/>
        <c:tickLblPos val="nextTo"/>
        <c:crossAx val="40564928"/>
        <c:crosses val="autoZero"/>
        <c:auto val="1"/>
        <c:lblAlgn val="ctr"/>
        <c:lblOffset val="100"/>
        <c:noMultiLvlLbl val="0"/>
      </c:catAx>
      <c:valAx>
        <c:axId val="40564928"/>
        <c:scaling>
          <c:orientation val="minMax"/>
          <c:min val="3"/>
        </c:scaling>
        <c:delete val="1"/>
        <c:axPos val="l"/>
        <c:numFmt formatCode="0.00" sourceLinked="1"/>
        <c:majorTickMark val="out"/>
        <c:minorTickMark val="none"/>
        <c:tickLblPos val="nextTo"/>
        <c:crossAx val="41051648"/>
        <c:crosses val="autoZero"/>
        <c:crossBetween val="between"/>
      </c:valAx>
      <c:spPr>
        <a:noFill/>
        <a:ln w="25354">
          <a:noFill/>
        </a:ln>
      </c:spPr>
    </c:plotArea>
    <c:plotVisOnly val="1"/>
    <c:dispBlanksAs val="gap"/>
    <c:showDLblsOverMax val="0"/>
  </c:chart>
  <c:txPr>
    <a:bodyPr/>
    <a:lstStyle/>
    <a:p>
      <a:pPr>
        <a:defRPr sz="1797"/>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95297462817149"/>
          <c:y val="9.3749999999999997E-3"/>
          <c:w val="0.83304702537182851"/>
          <c:h val="0.73198252952755904"/>
        </c:manualLayout>
      </c:layout>
      <c:barChart>
        <c:barDir val="bar"/>
        <c:grouping val="percentStacked"/>
        <c:varyColors val="0"/>
        <c:ser>
          <c:idx val="0"/>
          <c:order val="0"/>
          <c:tx>
            <c:strRef>
              <c:f>Sheet1!$B$1</c:f>
              <c:strCache>
                <c:ptCount val="1"/>
                <c:pt idx="0">
                  <c:v>Elementary School and under</c:v>
                </c:pt>
              </c:strCache>
            </c:strRef>
          </c:tx>
          <c:spPr>
            <a:solidFill>
              <a:schemeClr val="tx2">
                <a:lumMod val="75000"/>
                <a:alpha val="91765"/>
              </a:schemeClr>
            </a:solidFill>
            <a:ln>
              <a:solidFill>
                <a:schemeClr val="tx1"/>
              </a:solidFill>
            </a:ln>
          </c:spPr>
          <c:invertIfNegative val="0"/>
          <c:dLbls>
            <c:dLbl>
              <c:idx val="0"/>
              <c:layout/>
              <c:tx>
                <c:rich>
                  <a:bodyPr/>
                  <a:lstStyle/>
                  <a:p>
                    <a:r>
                      <a:rPr lang="en-US" sz="1100" dirty="0" smtClean="0"/>
                      <a:t>47.07</a:t>
                    </a:r>
                    <a:br>
                      <a:rPr lang="en-US" sz="1100" dirty="0" smtClean="0"/>
                    </a:br>
                    <a:r>
                      <a:rPr lang="en-US" sz="1100" dirty="0" smtClean="0"/>
                      <a:t>(53,96 million)</a:t>
                    </a:r>
                    <a:endParaRPr lang="en-US" dirty="0"/>
                  </a:p>
                </c:rich>
              </c:tx>
              <c:dLblPos val="ctr"/>
              <c:showLegendKey val="0"/>
              <c:showVal val="1"/>
              <c:showCatName val="0"/>
              <c:showSerName val="0"/>
              <c:showPercent val="0"/>
              <c:showBubbleSize val="0"/>
            </c:dLbl>
            <c:dLbl>
              <c:idx val="1"/>
              <c:layout/>
              <c:tx>
                <c:rich>
                  <a:bodyPr/>
                  <a:lstStyle/>
                  <a:p>
                    <a:r>
                      <a:rPr lang="en-US" sz="1100" dirty="0" smtClean="0"/>
                      <a:t>45.19</a:t>
                    </a:r>
                    <a:br>
                      <a:rPr lang="en-US" sz="1100" dirty="0" smtClean="0"/>
                    </a:br>
                    <a:r>
                      <a:rPr lang="en-US" sz="1100" dirty="0" smtClean="0"/>
                      <a:t>(54.61</a:t>
                    </a:r>
                    <a:r>
                      <a:rPr lang="en-US" sz="1100" baseline="0" dirty="0" smtClean="0"/>
                      <a:t> million)</a:t>
                    </a:r>
                    <a:endParaRPr lang="en-US" dirty="0"/>
                  </a:p>
                </c:rich>
              </c:tx>
              <c:dLblPos val="ctr"/>
              <c:showLegendKey val="0"/>
              <c:showVal val="1"/>
              <c:showCatName val="0"/>
              <c:showSerName val="0"/>
              <c:showPercent val="0"/>
              <c:showBubbleSize val="0"/>
            </c:dLbl>
            <c:dLbl>
              <c:idx val="2"/>
              <c:layout/>
              <c:tx>
                <c:rich>
                  <a:bodyPr/>
                  <a:lstStyle/>
                  <a:p>
                    <a:r>
                      <a:rPr lang="en-US" sz="1100" dirty="0" smtClean="0"/>
                      <a:t>44.27</a:t>
                    </a:r>
                    <a:br>
                      <a:rPr lang="en-US" sz="1100" dirty="0" smtClean="0"/>
                    </a:br>
                    <a:r>
                      <a:rPr lang="en-US" sz="1100" dirty="0" smtClean="0"/>
                      <a:t>(50.83 million)</a:t>
                    </a:r>
                    <a:endParaRPr lang="en-US" dirty="0"/>
                  </a:p>
                </c:rich>
              </c:tx>
              <c:dLblPos val="ctr"/>
              <c:showLegendKey val="0"/>
              <c:showVal val="1"/>
              <c:showCatName val="0"/>
              <c:showSerName val="0"/>
              <c:showPercent val="0"/>
              <c:showBubbleSize val="0"/>
            </c:dLbl>
            <c:dLbl>
              <c:idx val="3"/>
              <c:layout/>
              <c:tx>
                <c:rich>
                  <a:bodyPr/>
                  <a:lstStyle/>
                  <a:p>
                    <a:r>
                      <a:rPr lang="en-US" sz="1100" dirty="0" smtClean="0">
                        <a:solidFill>
                          <a:schemeClr val="bg1"/>
                        </a:solidFill>
                      </a:rPr>
                      <a:t>43.46</a:t>
                    </a:r>
                    <a:endParaRPr lang="id-ID" sz="1100" dirty="0" smtClean="0">
                      <a:solidFill>
                        <a:schemeClr val="bg1"/>
                      </a:solidFill>
                    </a:endParaRPr>
                  </a:p>
                  <a:p>
                    <a:r>
                      <a:rPr lang="id-ID" sz="1100" dirty="0" smtClean="0">
                        <a:solidFill>
                          <a:schemeClr val="bg1"/>
                        </a:solidFill>
                      </a:rPr>
                      <a:t>(52.43 million)</a:t>
                    </a:r>
                    <a:endParaRPr lang="en-US" sz="1400" dirty="0"/>
                  </a:p>
                </c:rich>
              </c:tx>
              <c:dLblPos val="ctr"/>
              <c:showLegendKey val="0"/>
              <c:showVal val="1"/>
              <c:showCatName val="0"/>
              <c:showSerName val="0"/>
              <c:showPercent val="0"/>
              <c:showBubbleSize val="0"/>
            </c:dLbl>
            <c:spPr>
              <a:noFill/>
            </c:spPr>
            <c:txPr>
              <a:bodyPr/>
              <a:lstStyle/>
              <a:p>
                <a:pPr>
                  <a:defRPr sz="1100" b="1">
                    <a:solidFill>
                      <a:schemeClr val="bg1"/>
                    </a:solidFill>
                  </a:defRPr>
                </a:pPr>
                <a:endParaRPr lang="en-US"/>
              </a:p>
            </c:txPr>
            <c:dLblPos val="ctr"/>
            <c:showLegendKey val="0"/>
            <c:showVal val="1"/>
            <c:showCatName val="0"/>
            <c:showSerName val="0"/>
            <c:showPercent val="0"/>
            <c:showBubbleSize val="0"/>
            <c:showLeaderLines val="0"/>
          </c:dLbls>
          <c:cat>
            <c:strRef>
              <c:f>Sheet1!$A$2:$A$5</c:f>
              <c:strCache>
                <c:ptCount val="4"/>
                <c:pt idx="0">
                  <c:v>August 2014</c:v>
                </c:pt>
                <c:pt idx="1">
                  <c:v>February 2015</c:v>
                </c:pt>
                <c:pt idx="2">
                  <c:v>August 2015</c:v>
                </c:pt>
                <c:pt idx="3">
                  <c:v>February 2016</c:v>
                </c:pt>
              </c:strCache>
            </c:strRef>
          </c:cat>
          <c:val>
            <c:numRef>
              <c:f>Sheet1!$B$2:$B$5</c:f>
              <c:numCache>
                <c:formatCode>0.00</c:formatCode>
                <c:ptCount val="4"/>
                <c:pt idx="0">
                  <c:v>47.07319200907267</c:v>
                </c:pt>
                <c:pt idx="1">
                  <c:v>45.188249896565992</c:v>
                </c:pt>
                <c:pt idx="2">
                  <c:v>44.269291064274512</c:v>
                </c:pt>
                <c:pt idx="3">
                  <c:v>43.456278491504349</c:v>
                </c:pt>
              </c:numCache>
            </c:numRef>
          </c:val>
        </c:ser>
        <c:ser>
          <c:idx val="1"/>
          <c:order val="1"/>
          <c:tx>
            <c:strRef>
              <c:f>Sheet1!$C$1</c:f>
              <c:strCache>
                <c:ptCount val="1"/>
                <c:pt idx="0">
                  <c:v>Junior High School</c:v>
                </c:pt>
              </c:strCache>
            </c:strRef>
          </c:tx>
          <c:spPr>
            <a:solidFill>
              <a:schemeClr val="accent5">
                <a:lumMod val="75000"/>
                <a:alpha val="81000"/>
              </a:schemeClr>
            </a:solidFill>
            <a:ln>
              <a:solidFill>
                <a:schemeClr val="tx1"/>
              </a:solidFill>
            </a:ln>
          </c:spPr>
          <c:invertIfNegative val="0"/>
          <c:dLbls>
            <c:dLbl>
              <c:idx val="0"/>
              <c:layout/>
              <c:tx>
                <c:rich>
                  <a:bodyPr/>
                  <a:lstStyle/>
                  <a:p>
                    <a:r>
                      <a:rPr lang="en-US" sz="1100" dirty="0" smtClean="0"/>
                      <a:t>17.75</a:t>
                    </a:r>
                    <a:br>
                      <a:rPr lang="en-US" sz="1100" dirty="0" smtClean="0"/>
                    </a:br>
                    <a:r>
                      <a:rPr lang="en-US" sz="1100" dirty="0" smtClean="0"/>
                      <a:t>(20.35 million)</a:t>
                    </a:r>
                    <a:endParaRPr lang="en-US" dirty="0"/>
                  </a:p>
                </c:rich>
              </c:tx>
              <c:dLblPos val="ctr"/>
              <c:showLegendKey val="0"/>
              <c:showVal val="1"/>
              <c:showCatName val="0"/>
              <c:showSerName val="0"/>
              <c:showPercent val="0"/>
              <c:showBubbleSize val="0"/>
            </c:dLbl>
            <c:dLbl>
              <c:idx val="1"/>
              <c:layout/>
              <c:tx>
                <c:rich>
                  <a:bodyPr/>
                  <a:lstStyle/>
                  <a:p>
                    <a:r>
                      <a:rPr lang="en-US" sz="1100" dirty="0" smtClean="0"/>
                      <a:t>17.77</a:t>
                    </a:r>
                    <a:br>
                      <a:rPr lang="en-US" sz="1100" dirty="0" smtClean="0"/>
                    </a:br>
                    <a:r>
                      <a:rPr lang="en-US" sz="1100" dirty="0" smtClean="0"/>
                      <a:t>(21.47 million)</a:t>
                    </a:r>
                    <a:endParaRPr lang="en-US" dirty="0"/>
                  </a:p>
                </c:rich>
              </c:tx>
              <c:dLblPos val="ctr"/>
              <c:showLegendKey val="0"/>
              <c:showVal val="1"/>
              <c:showCatName val="0"/>
              <c:showSerName val="0"/>
              <c:showPercent val="0"/>
              <c:showBubbleSize val="0"/>
            </c:dLbl>
            <c:dLbl>
              <c:idx val="2"/>
              <c:layout/>
              <c:tx>
                <c:rich>
                  <a:bodyPr/>
                  <a:lstStyle/>
                  <a:p>
                    <a:r>
                      <a:rPr lang="en-US" sz="1100" dirty="0" smtClean="0"/>
                      <a:t>18.03</a:t>
                    </a:r>
                    <a:br>
                      <a:rPr lang="en-US" sz="1100" dirty="0" smtClean="0"/>
                    </a:br>
                    <a:r>
                      <a:rPr lang="en-US" sz="1100" dirty="0" smtClean="0"/>
                      <a:t>(20.70 million)</a:t>
                    </a:r>
                    <a:endParaRPr lang="en-US" dirty="0"/>
                  </a:p>
                </c:rich>
              </c:tx>
              <c:dLblPos val="ctr"/>
              <c:showLegendKey val="0"/>
              <c:showVal val="1"/>
              <c:showCatName val="0"/>
              <c:showSerName val="0"/>
              <c:showPercent val="0"/>
              <c:showBubbleSize val="0"/>
            </c:dLbl>
            <c:dLbl>
              <c:idx val="3"/>
              <c:layout/>
              <c:tx>
                <c:rich>
                  <a:bodyPr/>
                  <a:lstStyle/>
                  <a:p>
                    <a:r>
                      <a:rPr lang="en-US" sz="1100" dirty="0" smtClean="0">
                        <a:solidFill>
                          <a:schemeClr val="tx1"/>
                        </a:solidFill>
                      </a:rPr>
                      <a:t>17.80</a:t>
                    </a:r>
                    <a:endParaRPr lang="id-ID" sz="1100" dirty="0" smtClean="0">
                      <a:solidFill>
                        <a:schemeClr val="tx1"/>
                      </a:solidFill>
                    </a:endParaRPr>
                  </a:p>
                  <a:p>
                    <a:r>
                      <a:rPr lang="id-ID" sz="1100" dirty="0" smtClean="0">
                        <a:solidFill>
                          <a:schemeClr val="tx1"/>
                        </a:solidFill>
                      </a:rPr>
                      <a:t>(21.48 million)</a:t>
                    </a:r>
                    <a:endParaRPr lang="en-US" sz="1400" dirty="0"/>
                  </a:p>
                </c:rich>
              </c:tx>
              <c:dLblPos val="ctr"/>
              <c:showLegendKey val="0"/>
              <c:showVal val="1"/>
              <c:showCatName val="0"/>
              <c:showSerName val="0"/>
              <c:showPercent val="0"/>
              <c:showBubbleSize val="0"/>
            </c:dLbl>
            <c:spPr>
              <a:noFill/>
            </c:spPr>
            <c:txPr>
              <a:bodyPr/>
              <a:lstStyle/>
              <a:p>
                <a:pPr>
                  <a:defRPr sz="1100" b="1">
                    <a:solidFill>
                      <a:schemeClr val="tx1"/>
                    </a:solidFill>
                  </a:defRPr>
                </a:pPr>
                <a:endParaRPr lang="en-US"/>
              </a:p>
            </c:txPr>
            <c:dLblPos val="ctr"/>
            <c:showLegendKey val="0"/>
            <c:showVal val="1"/>
            <c:showCatName val="0"/>
            <c:showSerName val="0"/>
            <c:showPercent val="0"/>
            <c:showBubbleSize val="0"/>
            <c:showLeaderLines val="0"/>
          </c:dLbls>
          <c:cat>
            <c:strRef>
              <c:f>Sheet1!$A$2:$A$5</c:f>
              <c:strCache>
                <c:ptCount val="4"/>
                <c:pt idx="0">
                  <c:v>August 2014</c:v>
                </c:pt>
                <c:pt idx="1">
                  <c:v>February 2015</c:v>
                </c:pt>
                <c:pt idx="2">
                  <c:v>August 2015</c:v>
                </c:pt>
                <c:pt idx="3">
                  <c:v>February 2016</c:v>
                </c:pt>
              </c:strCache>
            </c:strRef>
          </c:cat>
          <c:val>
            <c:numRef>
              <c:f>Sheet1!$C$2:$C$5</c:f>
              <c:numCache>
                <c:formatCode>0.00</c:formatCode>
                <c:ptCount val="4"/>
                <c:pt idx="0">
                  <c:v>17.752769781034637</c:v>
                </c:pt>
                <c:pt idx="1">
                  <c:v>17.765825403392636</c:v>
                </c:pt>
                <c:pt idx="2">
                  <c:v>18.028218080473785</c:v>
                </c:pt>
                <c:pt idx="3">
                  <c:v>17.803564028180688</c:v>
                </c:pt>
              </c:numCache>
            </c:numRef>
          </c:val>
        </c:ser>
        <c:ser>
          <c:idx val="2"/>
          <c:order val="2"/>
          <c:tx>
            <c:strRef>
              <c:f>Sheet1!$D$1</c:f>
              <c:strCache>
                <c:ptCount val="1"/>
                <c:pt idx="0">
                  <c:v>Senior High School</c:v>
                </c:pt>
              </c:strCache>
            </c:strRef>
          </c:tx>
          <c:spPr>
            <a:solidFill>
              <a:schemeClr val="accent6"/>
            </a:solidFill>
            <a:ln>
              <a:solidFill>
                <a:schemeClr val="tx1"/>
              </a:solidFill>
            </a:ln>
          </c:spPr>
          <c:invertIfNegative val="0"/>
          <c:dLbls>
            <c:dLbl>
              <c:idx val="0"/>
              <c:layout/>
              <c:tx>
                <c:rich>
                  <a:bodyPr/>
                  <a:lstStyle/>
                  <a:p>
                    <a:r>
                      <a:rPr lang="en-US" sz="1100" dirty="0" smtClean="0"/>
                      <a:t>16.21</a:t>
                    </a:r>
                    <a:br>
                      <a:rPr lang="en-US" sz="1100" dirty="0" smtClean="0"/>
                    </a:br>
                    <a:r>
                      <a:rPr lang="en-US" sz="1100" dirty="0" smtClean="0"/>
                      <a:t>(18.58 million)</a:t>
                    </a:r>
                    <a:endParaRPr lang="en-US" dirty="0"/>
                  </a:p>
                </c:rich>
              </c:tx>
              <c:dLblPos val="ctr"/>
              <c:showLegendKey val="0"/>
              <c:showVal val="1"/>
              <c:showCatName val="0"/>
              <c:showSerName val="0"/>
              <c:showPercent val="0"/>
              <c:showBubbleSize val="0"/>
            </c:dLbl>
            <c:dLbl>
              <c:idx val="1"/>
              <c:layout/>
              <c:tx>
                <c:rich>
                  <a:bodyPr/>
                  <a:lstStyle/>
                  <a:p>
                    <a:r>
                      <a:rPr lang="en-US" sz="1100" dirty="0" smtClean="0"/>
                      <a:t>16.39</a:t>
                    </a:r>
                    <a:br>
                      <a:rPr lang="en-US" sz="1100" dirty="0" smtClean="0"/>
                    </a:br>
                    <a:r>
                      <a:rPr lang="en-US" sz="1100" dirty="0" smtClean="0"/>
                      <a:t>(19.81 million)</a:t>
                    </a:r>
                    <a:endParaRPr lang="en-US" dirty="0"/>
                  </a:p>
                </c:rich>
              </c:tx>
              <c:dLblPos val="ctr"/>
              <c:showLegendKey val="0"/>
              <c:showVal val="1"/>
              <c:showCatName val="0"/>
              <c:showSerName val="0"/>
              <c:showPercent val="0"/>
              <c:showBubbleSize val="0"/>
            </c:dLbl>
            <c:dLbl>
              <c:idx val="2"/>
              <c:layout/>
              <c:tx>
                <c:rich>
                  <a:bodyPr/>
                  <a:lstStyle/>
                  <a:p>
                    <a:r>
                      <a:rPr lang="en-US" sz="1100" dirty="0" smtClean="0"/>
                      <a:t>17.25</a:t>
                    </a:r>
                    <a:br>
                      <a:rPr lang="en-US" sz="1100" dirty="0" smtClean="0"/>
                    </a:br>
                    <a:r>
                      <a:rPr lang="en-US" sz="1100" dirty="0" smtClean="0"/>
                      <a:t>(19.81</a:t>
                    </a:r>
                    <a:r>
                      <a:rPr lang="en-US" sz="1100" baseline="0" dirty="0" smtClean="0"/>
                      <a:t> million)</a:t>
                    </a:r>
                    <a:endParaRPr lang="en-US" dirty="0"/>
                  </a:p>
                </c:rich>
              </c:tx>
              <c:dLblPos val="ctr"/>
              <c:showLegendKey val="0"/>
              <c:showVal val="1"/>
              <c:showCatName val="0"/>
              <c:showSerName val="0"/>
              <c:showPercent val="0"/>
              <c:showBubbleSize val="0"/>
            </c:dLbl>
            <c:dLbl>
              <c:idx val="3"/>
              <c:layout>
                <c:manualLayout>
                  <c:x val="-2.777777777777676E-3"/>
                  <c:y val="-9.3749999999999997E-3"/>
                </c:manualLayout>
              </c:layout>
              <c:tx>
                <c:rich>
                  <a:bodyPr/>
                  <a:lstStyle/>
                  <a:p>
                    <a:r>
                      <a:rPr lang="en-US" sz="1100" dirty="0" smtClean="0"/>
                      <a:t>17.17</a:t>
                    </a:r>
                    <a:endParaRPr lang="id-ID" sz="1100" dirty="0" smtClean="0"/>
                  </a:p>
                  <a:p>
                    <a:r>
                      <a:rPr lang="id-ID" sz="1100" dirty="0" smtClean="0"/>
                      <a:t>(20.71 million)</a:t>
                    </a:r>
                    <a:endParaRPr lang="en-US" sz="1400" dirty="0"/>
                  </a:p>
                </c:rich>
              </c:tx>
              <c:dLblPos val="ctr"/>
              <c:showLegendKey val="0"/>
              <c:showVal val="1"/>
              <c:showCatName val="0"/>
              <c:showSerName val="0"/>
              <c:showPercent val="0"/>
              <c:showBubbleSize val="0"/>
            </c:dLbl>
            <c:spPr>
              <a:noFill/>
            </c:spPr>
            <c:txPr>
              <a:bodyPr/>
              <a:lstStyle/>
              <a:p>
                <a:pPr>
                  <a:defRPr sz="1100" b="1"/>
                </a:pPr>
                <a:endParaRPr lang="en-US"/>
              </a:p>
            </c:txPr>
            <c:dLblPos val="ctr"/>
            <c:showLegendKey val="0"/>
            <c:showVal val="1"/>
            <c:showCatName val="0"/>
            <c:showSerName val="0"/>
            <c:showPercent val="0"/>
            <c:showBubbleSize val="0"/>
            <c:showLeaderLines val="0"/>
          </c:dLbls>
          <c:cat>
            <c:strRef>
              <c:f>Sheet1!$A$2:$A$5</c:f>
              <c:strCache>
                <c:ptCount val="4"/>
                <c:pt idx="0">
                  <c:v>August 2014</c:v>
                </c:pt>
                <c:pt idx="1">
                  <c:v>February 2015</c:v>
                </c:pt>
                <c:pt idx="2">
                  <c:v>August 2015</c:v>
                </c:pt>
                <c:pt idx="3">
                  <c:v>February 2016</c:v>
                </c:pt>
              </c:strCache>
            </c:strRef>
          </c:cat>
          <c:val>
            <c:numRef>
              <c:f>Sheet1!$D$2:$D$5</c:f>
              <c:numCache>
                <c:formatCode>0.00</c:formatCode>
                <c:ptCount val="4"/>
                <c:pt idx="0">
                  <c:v>16.208671377475355</c:v>
                </c:pt>
                <c:pt idx="1">
                  <c:v>16.392221762515515</c:v>
                </c:pt>
                <c:pt idx="2">
                  <c:v>17.253091795854377</c:v>
                </c:pt>
                <c:pt idx="3">
                  <c:v>17.165354330708663</c:v>
                </c:pt>
              </c:numCache>
            </c:numRef>
          </c:val>
        </c:ser>
        <c:ser>
          <c:idx val="3"/>
          <c:order val="3"/>
          <c:tx>
            <c:strRef>
              <c:f>Sheet1!$E$1</c:f>
              <c:strCache>
                <c:ptCount val="1"/>
                <c:pt idx="0">
                  <c:v>Vocational Senior High School</c:v>
                </c:pt>
              </c:strCache>
            </c:strRef>
          </c:tx>
          <c:spPr>
            <a:solidFill>
              <a:schemeClr val="accent3"/>
            </a:solidFill>
            <a:ln>
              <a:solidFill>
                <a:schemeClr val="tx1"/>
              </a:solidFill>
            </a:ln>
          </c:spPr>
          <c:invertIfNegative val="0"/>
          <c:dLbls>
            <c:dLbl>
              <c:idx val="0"/>
              <c:layout/>
              <c:tx>
                <c:rich>
                  <a:bodyPr/>
                  <a:lstStyle/>
                  <a:p>
                    <a:r>
                      <a:rPr lang="en-US" sz="1100" dirty="0" smtClean="0"/>
                      <a:t>9.18</a:t>
                    </a:r>
                    <a:br>
                      <a:rPr lang="en-US" sz="1100" dirty="0" smtClean="0"/>
                    </a:br>
                    <a:r>
                      <a:rPr lang="en-US" sz="1100" dirty="0" smtClean="0"/>
                      <a:t>(10.52 million)</a:t>
                    </a:r>
                    <a:endParaRPr lang="en-US" dirty="0"/>
                  </a:p>
                </c:rich>
              </c:tx>
              <c:dLblPos val="ctr"/>
              <c:showLegendKey val="0"/>
              <c:showVal val="1"/>
              <c:showCatName val="0"/>
              <c:showSerName val="0"/>
              <c:showPercent val="0"/>
              <c:showBubbleSize val="0"/>
            </c:dLbl>
            <c:dLbl>
              <c:idx val="1"/>
              <c:layout/>
              <c:tx>
                <c:rich>
                  <a:bodyPr/>
                  <a:lstStyle/>
                  <a:p>
                    <a:r>
                      <a:rPr lang="en-US" sz="1100" dirty="0" smtClean="0"/>
                      <a:t>9.76</a:t>
                    </a:r>
                    <a:br>
                      <a:rPr lang="en-US" sz="1100" dirty="0" smtClean="0"/>
                    </a:br>
                    <a:r>
                      <a:rPr lang="en-US" sz="1100" dirty="0" smtClean="0"/>
                      <a:t>(11.80 million)</a:t>
                    </a:r>
                    <a:endParaRPr lang="en-US" dirty="0"/>
                  </a:p>
                </c:rich>
              </c:tx>
              <c:dLblPos val="ctr"/>
              <c:showLegendKey val="0"/>
              <c:showVal val="1"/>
              <c:showCatName val="0"/>
              <c:showSerName val="0"/>
              <c:showPercent val="0"/>
              <c:showBubbleSize val="0"/>
            </c:dLbl>
            <c:dLbl>
              <c:idx val="2"/>
              <c:layout/>
              <c:tx>
                <c:rich>
                  <a:bodyPr/>
                  <a:lstStyle/>
                  <a:p>
                    <a:r>
                      <a:rPr lang="en-US" sz="1100" dirty="0" smtClean="0"/>
                      <a:t>9.44</a:t>
                    </a:r>
                    <a:br>
                      <a:rPr lang="en-US" sz="1100" dirty="0" smtClean="0"/>
                    </a:br>
                    <a:r>
                      <a:rPr lang="en-US" sz="1100" dirty="0" smtClean="0"/>
                      <a:t>(10.84 million)</a:t>
                    </a:r>
                    <a:endParaRPr lang="en-US" dirty="0"/>
                  </a:p>
                </c:rich>
              </c:tx>
              <c:dLblPos val="ctr"/>
              <c:showLegendKey val="0"/>
              <c:showVal val="1"/>
              <c:showCatName val="0"/>
              <c:showSerName val="0"/>
              <c:showPercent val="0"/>
              <c:showBubbleSize val="0"/>
            </c:dLbl>
            <c:dLbl>
              <c:idx val="3"/>
              <c:layout/>
              <c:tx>
                <c:rich>
                  <a:bodyPr/>
                  <a:lstStyle/>
                  <a:p>
                    <a:r>
                      <a:rPr lang="en-US" sz="1100" dirty="0" smtClean="0"/>
                      <a:t>10.23</a:t>
                    </a:r>
                    <a:endParaRPr lang="id-ID" sz="1100" dirty="0" smtClean="0"/>
                  </a:p>
                  <a:p>
                    <a:r>
                      <a:rPr lang="id-ID" sz="1100" dirty="0" smtClean="0"/>
                      <a:t>(12.34 million)</a:t>
                    </a:r>
                    <a:endParaRPr lang="en-US" sz="1400" dirty="0"/>
                  </a:p>
                </c:rich>
              </c:tx>
              <c:dLblPos val="ctr"/>
              <c:showLegendKey val="0"/>
              <c:showVal val="1"/>
              <c:showCatName val="0"/>
              <c:showSerName val="0"/>
              <c:showPercent val="0"/>
              <c:showBubbleSize val="0"/>
            </c:dLbl>
            <c:spPr>
              <a:noFill/>
            </c:spPr>
            <c:txPr>
              <a:bodyPr/>
              <a:lstStyle/>
              <a:p>
                <a:pPr>
                  <a:defRPr sz="1100" b="1"/>
                </a:pPr>
                <a:endParaRPr lang="en-US"/>
              </a:p>
            </c:txPr>
            <c:dLblPos val="ctr"/>
            <c:showLegendKey val="0"/>
            <c:showVal val="1"/>
            <c:showCatName val="0"/>
            <c:showSerName val="0"/>
            <c:showPercent val="0"/>
            <c:showBubbleSize val="0"/>
            <c:showLeaderLines val="0"/>
          </c:dLbls>
          <c:cat>
            <c:strRef>
              <c:f>Sheet1!$A$2:$A$5</c:f>
              <c:strCache>
                <c:ptCount val="4"/>
                <c:pt idx="0">
                  <c:v>August 2014</c:v>
                </c:pt>
                <c:pt idx="1">
                  <c:v>February 2015</c:v>
                </c:pt>
                <c:pt idx="2">
                  <c:v>August 2015</c:v>
                </c:pt>
                <c:pt idx="3">
                  <c:v>February 2016</c:v>
                </c:pt>
              </c:strCache>
            </c:strRef>
          </c:cat>
          <c:val>
            <c:numRef>
              <c:f>Sheet1!$E$2:$E$5</c:f>
              <c:numCache>
                <c:formatCode>0.00</c:formatCode>
                <c:ptCount val="4"/>
                <c:pt idx="0">
                  <c:v>9.1773532234144639</c:v>
                </c:pt>
                <c:pt idx="1">
                  <c:v>9.7641704592470013</c:v>
                </c:pt>
                <c:pt idx="2">
                  <c:v>9.4408639609824068</c:v>
                </c:pt>
                <c:pt idx="3">
                  <c:v>10.227932034811438</c:v>
                </c:pt>
              </c:numCache>
            </c:numRef>
          </c:val>
        </c:ser>
        <c:ser>
          <c:idx val="4"/>
          <c:order val="4"/>
          <c:tx>
            <c:strRef>
              <c:f>Sheet1!$F$1</c:f>
              <c:strCache>
                <c:ptCount val="1"/>
                <c:pt idx="0">
                  <c:v>Diploma I/II/II</c:v>
                </c:pt>
              </c:strCache>
            </c:strRef>
          </c:tx>
          <c:spPr>
            <a:solidFill>
              <a:schemeClr val="accent4">
                <a:alpha val="55000"/>
              </a:schemeClr>
            </a:solidFill>
            <a:ln>
              <a:solidFill>
                <a:schemeClr val="tx1"/>
              </a:solidFill>
            </a:ln>
          </c:spPr>
          <c:invertIfNegative val="0"/>
          <c:dLbls>
            <c:txPr>
              <a:bodyPr rot="-5400000" vert="horz"/>
              <a:lstStyle/>
              <a:p>
                <a:pPr>
                  <a:defRPr sz="1100" b="1"/>
                </a:pPr>
                <a:endParaRPr lang="en-US"/>
              </a:p>
            </c:txPr>
            <c:dLblPos val="ctr"/>
            <c:showLegendKey val="0"/>
            <c:showVal val="1"/>
            <c:showCatName val="0"/>
            <c:showSerName val="0"/>
            <c:showPercent val="0"/>
            <c:showBubbleSize val="0"/>
            <c:showLeaderLines val="0"/>
          </c:dLbls>
          <c:cat>
            <c:strRef>
              <c:f>Sheet1!$A$2:$A$5</c:f>
              <c:strCache>
                <c:ptCount val="4"/>
                <c:pt idx="0">
                  <c:v>August 2014</c:v>
                </c:pt>
                <c:pt idx="1">
                  <c:v>February 2015</c:v>
                </c:pt>
                <c:pt idx="2">
                  <c:v>August 2015</c:v>
                </c:pt>
                <c:pt idx="3">
                  <c:v>February 2016</c:v>
                </c:pt>
              </c:strCache>
            </c:strRef>
          </c:cat>
          <c:val>
            <c:numRef>
              <c:f>Sheet1!$F$2:$F$5</c:f>
              <c:numCache>
                <c:formatCode>0.00</c:formatCode>
                <c:ptCount val="4"/>
                <c:pt idx="0">
                  <c:v>2.5822210590595831</c:v>
                </c:pt>
                <c:pt idx="1">
                  <c:v>2.5982623086470835</c:v>
                </c:pt>
                <c:pt idx="2">
                  <c:v>2.6824595018289497</c:v>
                </c:pt>
                <c:pt idx="3">
                  <c:v>2.6523000414421882</c:v>
                </c:pt>
              </c:numCache>
            </c:numRef>
          </c:val>
        </c:ser>
        <c:ser>
          <c:idx val="5"/>
          <c:order val="5"/>
          <c:tx>
            <c:strRef>
              <c:f>Sheet1!$G$1</c:f>
              <c:strCache>
                <c:ptCount val="1"/>
                <c:pt idx="0">
                  <c:v>University</c:v>
                </c:pt>
              </c:strCache>
            </c:strRef>
          </c:tx>
          <c:spPr>
            <a:solidFill>
              <a:schemeClr val="accent2">
                <a:alpha val="57000"/>
              </a:schemeClr>
            </a:solidFill>
            <a:ln>
              <a:solidFill>
                <a:schemeClr val="tx1"/>
              </a:solidFill>
            </a:ln>
          </c:spPr>
          <c:invertIfNegative val="0"/>
          <c:dLbls>
            <c:spPr>
              <a:noFill/>
              <a:ln>
                <a:noFill/>
              </a:ln>
            </c:spPr>
            <c:txPr>
              <a:bodyPr/>
              <a:lstStyle/>
              <a:p>
                <a:pPr>
                  <a:defRPr sz="1100" b="1"/>
                </a:pPr>
                <a:endParaRPr lang="en-US"/>
              </a:p>
            </c:txPr>
            <c:dLblPos val="ctr"/>
            <c:showLegendKey val="0"/>
            <c:showVal val="1"/>
            <c:showCatName val="0"/>
            <c:showSerName val="0"/>
            <c:showPercent val="0"/>
            <c:showBubbleSize val="0"/>
            <c:showLeaderLines val="0"/>
          </c:dLbls>
          <c:cat>
            <c:strRef>
              <c:f>Sheet1!$A$2:$A$5</c:f>
              <c:strCache>
                <c:ptCount val="4"/>
                <c:pt idx="0">
                  <c:v>August 2014</c:v>
                </c:pt>
                <c:pt idx="1">
                  <c:v>February 2015</c:v>
                </c:pt>
                <c:pt idx="2">
                  <c:v>August 2015</c:v>
                </c:pt>
                <c:pt idx="3">
                  <c:v>February 2016</c:v>
                </c:pt>
              </c:strCache>
            </c:strRef>
          </c:cat>
          <c:val>
            <c:numRef>
              <c:f>Sheet1!$G$2:$G$5</c:f>
              <c:numCache>
                <c:formatCode>0.00</c:formatCode>
                <c:ptCount val="4"/>
                <c:pt idx="0">
                  <c:v>7.205792549943296</c:v>
                </c:pt>
                <c:pt idx="1">
                  <c:v>8.2912701696317743</c:v>
                </c:pt>
                <c:pt idx="2">
                  <c:v>8.3260755965859605</c:v>
                </c:pt>
                <c:pt idx="3">
                  <c:v>8.6945710733526713</c:v>
                </c:pt>
              </c:numCache>
            </c:numRef>
          </c:val>
        </c:ser>
        <c:dLbls>
          <c:showLegendKey val="0"/>
          <c:showVal val="0"/>
          <c:showCatName val="0"/>
          <c:showSerName val="0"/>
          <c:showPercent val="0"/>
          <c:showBubbleSize val="0"/>
        </c:dLbls>
        <c:gapWidth val="100"/>
        <c:overlap val="100"/>
        <c:axId val="41178112"/>
        <c:axId val="40379520"/>
      </c:barChart>
      <c:catAx>
        <c:axId val="41178112"/>
        <c:scaling>
          <c:orientation val="maxMin"/>
        </c:scaling>
        <c:delete val="0"/>
        <c:axPos val="l"/>
        <c:numFmt formatCode="General" sourceLinked="1"/>
        <c:majorTickMark val="none"/>
        <c:minorTickMark val="none"/>
        <c:tickLblPos val="nextTo"/>
        <c:txPr>
          <a:bodyPr/>
          <a:lstStyle/>
          <a:p>
            <a:pPr>
              <a:defRPr sz="1600"/>
            </a:pPr>
            <a:endParaRPr lang="en-US"/>
          </a:p>
        </c:txPr>
        <c:crossAx val="40379520"/>
        <c:crosses val="autoZero"/>
        <c:auto val="1"/>
        <c:lblAlgn val="ctr"/>
        <c:lblOffset val="100"/>
        <c:noMultiLvlLbl val="0"/>
      </c:catAx>
      <c:valAx>
        <c:axId val="40379520"/>
        <c:scaling>
          <c:orientation val="minMax"/>
        </c:scaling>
        <c:delete val="1"/>
        <c:axPos val="t"/>
        <c:numFmt formatCode="0%" sourceLinked="1"/>
        <c:majorTickMark val="none"/>
        <c:minorTickMark val="none"/>
        <c:tickLblPos val="nextTo"/>
        <c:crossAx val="41178112"/>
        <c:crosses val="autoZero"/>
        <c:crossBetween val="between"/>
      </c:valAx>
    </c:plotArea>
    <c:legend>
      <c:legendPos val="b"/>
      <c:layout>
        <c:manualLayout>
          <c:xMode val="edge"/>
          <c:yMode val="edge"/>
          <c:x val="3.4486577649826523E-2"/>
          <c:y val="0.79322096456692914"/>
          <c:w val="0.91192725397729102"/>
          <c:h val="0.15365403543307088"/>
        </c:manualLayout>
      </c:layout>
      <c:overlay val="0"/>
      <c:txPr>
        <a:bodyPr/>
        <a:lstStyle/>
        <a:p>
          <a:pPr>
            <a:lnSpc>
              <a:spcPct val="70000"/>
            </a:lnSpc>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780033905251433"/>
          <c:y val="3.4375000000000003E-2"/>
          <c:w val="0.6571397847744217"/>
          <c:h val="0.84101033464566921"/>
        </c:manualLayout>
      </c:layout>
      <c:barChart>
        <c:barDir val="bar"/>
        <c:grouping val="stacked"/>
        <c:varyColors val="0"/>
        <c:ser>
          <c:idx val="0"/>
          <c:order val="0"/>
          <c:tx>
            <c:strRef>
              <c:f>Sheet1!$B$1</c:f>
              <c:strCache>
                <c:ptCount val="1"/>
                <c:pt idx="0">
                  <c:v>Informal</c:v>
                </c:pt>
              </c:strCache>
            </c:strRef>
          </c:tx>
          <c:spPr>
            <a:solidFill>
              <a:schemeClr val="tx2">
                <a:lumMod val="75000"/>
              </a:schemeClr>
            </a:solidFill>
          </c:spPr>
          <c:invertIfNegative val="0"/>
          <c:dLbls>
            <c:dLbl>
              <c:idx val="0"/>
              <c:layout/>
              <c:tx>
                <c:rich>
                  <a:bodyPr/>
                  <a:lstStyle/>
                  <a:p>
                    <a:r>
                      <a:rPr lang="en-US" b="1" smtClean="0">
                        <a:solidFill>
                          <a:schemeClr val="bg1"/>
                        </a:solidFill>
                      </a:rPr>
                      <a:t>70.32</a:t>
                    </a:r>
                    <a:endParaRPr lang="id-ID" b="1" dirty="0" smtClean="0">
                      <a:solidFill>
                        <a:schemeClr val="bg1"/>
                      </a:solidFill>
                    </a:endParaRPr>
                  </a:p>
                  <a:p>
                    <a:r>
                      <a:rPr lang="id-ID" sz="1400" b="1" smtClean="0">
                        <a:solidFill>
                          <a:schemeClr val="bg1"/>
                        </a:solidFill>
                      </a:rPr>
                      <a:t>(58.28</a:t>
                    </a:r>
                    <a:r>
                      <a:rPr lang="id-ID" sz="1400" b="1" dirty="0" smtClean="0">
                        <a:solidFill>
                          <a:schemeClr val="bg1"/>
                        </a:solidFill>
                      </a:rPr>
                      <a:t>%)</a:t>
                    </a:r>
                    <a:endParaRPr lang="en-US" sz="1400" dirty="0"/>
                  </a:p>
                </c:rich>
              </c:tx>
              <c:dLblPos val="ctr"/>
              <c:showLegendKey val="0"/>
              <c:showVal val="1"/>
              <c:showCatName val="0"/>
              <c:showSerName val="0"/>
              <c:showPercent val="0"/>
              <c:showBubbleSize val="0"/>
            </c:dLbl>
            <c:dLbl>
              <c:idx val="1"/>
              <c:layout/>
              <c:tx>
                <c:rich>
                  <a:bodyPr/>
                  <a:lstStyle/>
                  <a:p>
                    <a:r>
                      <a:rPr lang="en-US" b="1" dirty="0" smtClean="0">
                        <a:solidFill>
                          <a:schemeClr val="bg1"/>
                        </a:solidFill>
                      </a:rPr>
                      <a:t>66.32</a:t>
                    </a:r>
                    <a:endParaRPr lang="id-ID" b="1" dirty="0" smtClean="0">
                      <a:solidFill>
                        <a:schemeClr val="bg1"/>
                      </a:solidFill>
                    </a:endParaRPr>
                  </a:p>
                  <a:p>
                    <a:r>
                      <a:rPr lang="id-ID" sz="1400" b="1" dirty="0" smtClean="0">
                        <a:solidFill>
                          <a:schemeClr val="bg1"/>
                        </a:solidFill>
                      </a:rPr>
                      <a:t>(57.76%)</a:t>
                    </a:r>
                    <a:endParaRPr lang="en-US" sz="1400" dirty="0"/>
                  </a:p>
                </c:rich>
              </c:tx>
              <c:dLblPos val="ctr"/>
              <c:showLegendKey val="0"/>
              <c:showVal val="1"/>
              <c:showCatName val="0"/>
              <c:showSerName val="0"/>
              <c:showPercent val="0"/>
              <c:showBubbleSize val="0"/>
            </c:dLbl>
            <c:dLbl>
              <c:idx val="2"/>
              <c:layout/>
              <c:tx>
                <c:rich>
                  <a:bodyPr/>
                  <a:lstStyle/>
                  <a:p>
                    <a:r>
                      <a:rPr lang="en-US" b="1" dirty="0" smtClean="0">
                        <a:solidFill>
                          <a:schemeClr val="bg1"/>
                        </a:solidFill>
                      </a:rPr>
                      <a:t>70.02</a:t>
                    </a:r>
                    <a:endParaRPr lang="id-ID" b="1" dirty="0" smtClean="0">
                      <a:solidFill>
                        <a:schemeClr val="bg1"/>
                      </a:solidFill>
                    </a:endParaRPr>
                  </a:p>
                  <a:p>
                    <a:r>
                      <a:rPr lang="id-ID" sz="1400" b="1" dirty="0" smtClean="0">
                        <a:solidFill>
                          <a:schemeClr val="bg1"/>
                        </a:solidFill>
                      </a:rPr>
                      <a:t>(57.94%)</a:t>
                    </a:r>
                    <a:endParaRPr lang="en-US" sz="1400" dirty="0"/>
                  </a:p>
                </c:rich>
              </c:tx>
              <c:dLblPos val="ctr"/>
              <c:showLegendKey val="0"/>
              <c:showVal val="1"/>
              <c:showCatName val="0"/>
              <c:showSerName val="0"/>
              <c:showPercent val="0"/>
              <c:showBubbleSize val="0"/>
            </c:dLbl>
            <c:dLbl>
              <c:idx val="3"/>
              <c:layout/>
              <c:tx>
                <c:rich>
                  <a:bodyPr/>
                  <a:lstStyle/>
                  <a:p>
                    <a:r>
                      <a:rPr lang="en-US" b="1" dirty="0" smtClean="0">
                        <a:solidFill>
                          <a:schemeClr val="bg1"/>
                        </a:solidFill>
                      </a:rPr>
                      <a:t>68.07</a:t>
                    </a:r>
                    <a:endParaRPr lang="id-ID" b="1" dirty="0" smtClean="0">
                      <a:solidFill>
                        <a:schemeClr val="bg1"/>
                      </a:solidFill>
                    </a:endParaRPr>
                  </a:p>
                  <a:p>
                    <a:r>
                      <a:rPr lang="id-ID" sz="1400" b="1" dirty="0" smtClean="0">
                        <a:solidFill>
                          <a:schemeClr val="bg1"/>
                        </a:solidFill>
                      </a:rPr>
                      <a:t>(59.38%)</a:t>
                    </a:r>
                    <a:endParaRPr lang="en-US" sz="1400" dirty="0"/>
                  </a:p>
                </c:rich>
              </c:tx>
              <c:dLblPos val="ctr"/>
              <c:showLegendKey val="0"/>
              <c:showVal val="1"/>
              <c:showCatName val="0"/>
              <c:showSerName val="0"/>
              <c:showPercent val="0"/>
              <c:showBubbleSize val="0"/>
            </c:dLbl>
            <c:numFmt formatCode="#,##0.00" sourceLinked="0"/>
            <c:txPr>
              <a:bodyPr/>
              <a:lstStyle/>
              <a:p>
                <a:pPr>
                  <a:defRPr b="1">
                    <a:solidFill>
                      <a:schemeClr val="bg1"/>
                    </a:solidFill>
                  </a:defRPr>
                </a:pPr>
                <a:endParaRPr lang="en-US"/>
              </a:p>
            </c:txPr>
            <c:dLblPos val="ctr"/>
            <c:showLegendKey val="0"/>
            <c:showVal val="1"/>
            <c:showCatName val="0"/>
            <c:showSerName val="0"/>
            <c:showPercent val="0"/>
            <c:showBubbleSize val="0"/>
            <c:showLeaderLines val="0"/>
          </c:dLbls>
          <c:cat>
            <c:strRef>
              <c:f>Sheet1!$A$2:$A$5</c:f>
              <c:strCache>
                <c:ptCount val="4"/>
                <c:pt idx="0">
                  <c:v>Februari 2016</c:v>
                </c:pt>
                <c:pt idx="1">
                  <c:v>Agustus 2015</c:v>
                </c:pt>
                <c:pt idx="2">
                  <c:v>Februari 2015</c:v>
                </c:pt>
                <c:pt idx="3">
                  <c:v>Agustus 2014</c:v>
                </c:pt>
              </c:strCache>
            </c:strRef>
          </c:cat>
          <c:val>
            <c:numRef>
              <c:f>Sheet1!$B$2:$B$5</c:f>
              <c:numCache>
                <c:formatCode>General</c:formatCode>
                <c:ptCount val="4"/>
                <c:pt idx="0">
                  <c:v>70.320000000000007</c:v>
                </c:pt>
                <c:pt idx="1">
                  <c:v>66.319999999999993</c:v>
                </c:pt>
                <c:pt idx="2">
                  <c:v>70.02</c:v>
                </c:pt>
                <c:pt idx="3">
                  <c:v>68.069999999999993</c:v>
                </c:pt>
              </c:numCache>
            </c:numRef>
          </c:val>
        </c:ser>
        <c:ser>
          <c:idx val="1"/>
          <c:order val="1"/>
          <c:tx>
            <c:strRef>
              <c:f>Sheet1!$C$1</c:f>
              <c:strCache>
                <c:ptCount val="1"/>
                <c:pt idx="0">
                  <c:v>Formal</c:v>
                </c:pt>
              </c:strCache>
            </c:strRef>
          </c:tx>
          <c:spPr>
            <a:solidFill>
              <a:schemeClr val="accent6">
                <a:lumMod val="75000"/>
              </a:schemeClr>
            </a:solidFill>
          </c:spPr>
          <c:invertIfNegative val="0"/>
          <c:dLbls>
            <c:dLbl>
              <c:idx val="0"/>
              <c:layout/>
              <c:tx>
                <c:rich>
                  <a:bodyPr/>
                  <a:lstStyle/>
                  <a:p>
                    <a:r>
                      <a:rPr lang="en-US" b="1" dirty="0" smtClean="0"/>
                      <a:t>50.33</a:t>
                    </a:r>
                    <a:endParaRPr lang="id-ID" b="1" dirty="0" smtClean="0"/>
                  </a:p>
                  <a:p>
                    <a:r>
                      <a:rPr lang="id-ID" sz="1400" b="1" dirty="0" smtClean="0"/>
                      <a:t>(41.72%)</a:t>
                    </a:r>
                    <a:endParaRPr lang="en-US" dirty="0"/>
                  </a:p>
                </c:rich>
              </c:tx>
              <c:dLblPos val="ctr"/>
              <c:showLegendKey val="0"/>
              <c:showVal val="1"/>
              <c:showCatName val="0"/>
              <c:showSerName val="0"/>
              <c:showPercent val="0"/>
              <c:showBubbleSize val="0"/>
            </c:dLbl>
            <c:dLbl>
              <c:idx val="1"/>
              <c:layout/>
              <c:tx>
                <c:rich>
                  <a:bodyPr/>
                  <a:lstStyle/>
                  <a:p>
                    <a:r>
                      <a:rPr lang="en-US" b="1" dirty="0" smtClean="0"/>
                      <a:t>48.50</a:t>
                    </a:r>
                    <a:endParaRPr lang="id-ID" b="1" dirty="0" smtClean="0"/>
                  </a:p>
                  <a:p>
                    <a:r>
                      <a:rPr lang="id-ID" sz="1400" b="1" dirty="0" smtClean="0"/>
                      <a:t>(42.24%)</a:t>
                    </a:r>
                    <a:endParaRPr lang="en-US" sz="1400" dirty="0"/>
                  </a:p>
                </c:rich>
              </c:tx>
              <c:dLblPos val="ctr"/>
              <c:showLegendKey val="0"/>
              <c:showVal val="1"/>
              <c:showCatName val="0"/>
              <c:showSerName val="0"/>
              <c:showPercent val="0"/>
              <c:showBubbleSize val="0"/>
            </c:dLbl>
            <c:dLbl>
              <c:idx val="2"/>
              <c:layout/>
              <c:tx>
                <c:rich>
                  <a:bodyPr/>
                  <a:lstStyle/>
                  <a:p>
                    <a:r>
                      <a:rPr lang="en-US" b="1" dirty="0" smtClean="0"/>
                      <a:t>50.83</a:t>
                    </a:r>
                    <a:endParaRPr lang="id-ID" b="1" dirty="0" smtClean="0"/>
                  </a:p>
                  <a:p>
                    <a:r>
                      <a:rPr lang="id-ID" sz="1400" b="1" dirty="0" smtClean="0"/>
                      <a:t>(42.06%)</a:t>
                    </a:r>
                    <a:endParaRPr lang="en-US" sz="1400" dirty="0"/>
                  </a:p>
                </c:rich>
              </c:tx>
              <c:dLblPos val="ctr"/>
              <c:showLegendKey val="0"/>
              <c:showVal val="1"/>
              <c:showCatName val="0"/>
              <c:showSerName val="0"/>
              <c:showPercent val="0"/>
              <c:showBubbleSize val="0"/>
            </c:dLbl>
            <c:dLbl>
              <c:idx val="3"/>
              <c:layout/>
              <c:tx>
                <c:rich>
                  <a:bodyPr/>
                  <a:lstStyle/>
                  <a:p>
                    <a:r>
                      <a:rPr lang="en-US" b="1" dirty="0" smtClean="0"/>
                      <a:t>45.46</a:t>
                    </a:r>
                    <a:endParaRPr lang="id-ID" b="1" dirty="0" smtClean="0"/>
                  </a:p>
                  <a:p>
                    <a:r>
                      <a:rPr lang="id-ID" sz="1400" b="1" dirty="0" smtClean="0"/>
                      <a:t>(40.62%)</a:t>
                    </a:r>
                    <a:endParaRPr lang="en-US" sz="1400" dirty="0"/>
                  </a:p>
                </c:rich>
              </c:tx>
              <c:dLblPos val="ctr"/>
              <c:showLegendKey val="0"/>
              <c:showVal val="1"/>
              <c:showCatName val="0"/>
              <c:showSerName val="0"/>
              <c:showPercent val="0"/>
              <c:showBubbleSize val="0"/>
            </c:dLbl>
            <c:txPr>
              <a:bodyPr/>
              <a:lstStyle/>
              <a:p>
                <a:pPr>
                  <a:defRPr b="1"/>
                </a:pPr>
                <a:endParaRPr lang="en-US"/>
              </a:p>
            </c:txPr>
            <c:dLblPos val="ctr"/>
            <c:showLegendKey val="0"/>
            <c:showVal val="1"/>
            <c:showCatName val="0"/>
            <c:showSerName val="0"/>
            <c:showPercent val="0"/>
            <c:showBubbleSize val="0"/>
            <c:showLeaderLines val="0"/>
          </c:dLbls>
          <c:cat>
            <c:strRef>
              <c:f>Sheet1!$A$2:$A$5</c:f>
              <c:strCache>
                <c:ptCount val="4"/>
                <c:pt idx="0">
                  <c:v>Februari 2016</c:v>
                </c:pt>
                <c:pt idx="1">
                  <c:v>Agustus 2015</c:v>
                </c:pt>
                <c:pt idx="2">
                  <c:v>Februari 2015</c:v>
                </c:pt>
                <c:pt idx="3">
                  <c:v>Agustus 2014</c:v>
                </c:pt>
              </c:strCache>
            </c:strRef>
          </c:cat>
          <c:val>
            <c:numRef>
              <c:f>Sheet1!$C$2:$C$5</c:f>
              <c:numCache>
                <c:formatCode>0.00</c:formatCode>
                <c:ptCount val="4"/>
                <c:pt idx="0">
                  <c:v>50.33</c:v>
                </c:pt>
                <c:pt idx="1">
                  <c:v>48.5</c:v>
                </c:pt>
                <c:pt idx="2" formatCode="General">
                  <c:v>50.83</c:v>
                </c:pt>
                <c:pt idx="3" formatCode="General">
                  <c:v>45.46</c:v>
                </c:pt>
              </c:numCache>
            </c:numRef>
          </c:val>
        </c:ser>
        <c:dLbls>
          <c:dLblPos val="ctr"/>
          <c:showLegendKey val="0"/>
          <c:showVal val="1"/>
          <c:showCatName val="0"/>
          <c:showSerName val="0"/>
          <c:showPercent val="0"/>
          <c:showBubbleSize val="0"/>
        </c:dLbls>
        <c:gapWidth val="24"/>
        <c:overlap val="100"/>
        <c:axId val="42422272"/>
        <c:axId val="83242368"/>
      </c:barChart>
      <c:catAx>
        <c:axId val="42422272"/>
        <c:scaling>
          <c:orientation val="minMax"/>
        </c:scaling>
        <c:delete val="0"/>
        <c:axPos val="l"/>
        <c:numFmt formatCode="General" sourceLinked="1"/>
        <c:majorTickMark val="none"/>
        <c:minorTickMark val="none"/>
        <c:tickLblPos val="nextTo"/>
        <c:txPr>
          <a:bodyPr/>
          <a:lstStyle/>
          <a:p>
            <a:pPr algn="just">
              <a:defRPr sz="1600" b="1"/>
            </a:pPr>
            <a:endParaRPr lang="en-US"/>
          </a:p>
        </c:txPr>
        <c:crossAx val="83242368"/>
        <c:crosses val="autoZero"/>
        <c:auto val="1"/>
        <c:lblAlgn val="ctr"/>
        <c:lblOffset val="100"/>
        <c:noMultiLvlLbl val="0"/>
      </c:catAx>
      <c:valAx>
        <c:axId val="83242368"/>
        <c:scaling>
          <c:orientation val="minMax"/>
        </c:scaling>
        <c:delete val="1"/>
        <c:axPos val="b"/>
        <c:numFmt formatCode="General" sourceLinked="1"/>
        <c:majorTickMark val="out"/>
        <c:minorTickMark val="none"/>
        <c:tickLblPos val="nextTo"/>
        <c:crossAx val="42422272"/>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094356955380578"/>
          <c:y val="1.3885523924894004E-2"/>
          <c:w val="0.76623909808927493"/>
          <c:h val="0.97582912712833969"/>
        </c:manualLayout>
      </c:layout>
      <c:barChart>
        <c:barDir val="bar"/>
        <c:grouping val="clustered"/>
        <c:varyColors val="0"/>
        <c:ser>
          <c:idx val="0"/>
          <c:order val="0"/>
          <c:spPr>
            <a:solidFill>
              <a:srgbClr val="9BBB59"/>
            </a:solidFill>
          </c:spPr>
          <c:invertIfNegative val="0"/>
          <c:dPt>
            <c:idx val="13"/>
            <c:invertIfNegative val="0"/>
            <c:bubble3D val="0"/>
            <c:spPr>
              <a:solidFill>
                <a:srgbClr val="C00000"/>
              </a:solidFill>
            </c:spPr>
          </c:dPt>
          <c:dLbls>
            <c:dLbl>
              <c:idx val="0"/>
              <c:layout>
                <c:manualLayout>
                  <c:x val="1.490590559068883E-3"/>
                  <c:y val="2.6800672844608645E-3"/>
                </c:manualLayout>
              </c:layout>
              <c:spPr/>
              <c:txPr>
                <a:bodyPr rot="0" vert="horz"/>
                <a:lstStyle/>
                <a:p>
                  <a:pPr>
                    <a:defRPr sz="1400" b="1"/>
                  </a:pPr>
                  <a:endParaRPr lang="en-US"/>
                </a:p>
              </c:txPr>
              <c:showLegendKey val="0"/>
              <c:showVal val="1"/>
              <c:showCatName val="0"/>
              <c:showSerName val="0"/>
              <c:showPercent val="0"/>
              <c:showBubbleSize val="0"/>
            </c:dLbl>
            <c:dLbl>
              <c:idx val="13"/>
              <c:spPr/>
              <c:txPr>
                <a:bodyPr rot="0" vert="horz"/>
                <a:lstStyle/>
                <a:p>
                  <a:pPr>
                    <a:defRPr sz="1400" b="1">
                      <a:solidFill>
                        <a:srgbClr val="C00000"/>
                      </a:solidFill>
                    </a:defRPr>
                  </a:pPr>
                  <a:endParaRPr lang="en-US"/>
                </a:p>
              </c:txPr>
              <c:showLegendKey val="0"/>
              <c:showVal val="1"/>
              <c:showCatName val="0"/>
              <c:showSerName val="0"/>
              <c:showPercent val="0"/>
              <c:showBubbleSize val="0"/>
            </c:dLbl>
            <c:dLbl>
              <c:idx val="34"/>
              <c:spPr/>
              <c:txPr>
                <a:bodyPr rot="0" vert="horz"/>
                <a:lstStyle/>
                <a:p>
                  <a:pPr>
                    <a:defRPr sz="1400" b="1"/>
                  </a:pPr>
                  <a:endParaRPr lang="en-US"/>
                </a:p>
              </c:txPr>
              <c:showLegendKey val="0"/>
              <c:showVal val="1"/>
              <c:showCatName val="0"/>
              <c:showSerName val="0"/>
              <c:showPercent val="0"/>
              <c:showBubbleSize val="0"/>
            </c:dLbl>
            <c:txPr>
              <a:bodyPr rot="0" vert="horz"/>
              <a:lstStyle/>
              <a:p>
                <a:pPr>
                  <a:defRPr sz="1200" b="0"/>
                </a:pPr>
                <a:endParaRPr lang="en-US"/>
              </a:p>
            </c:txPr>
            <c:showLegendKey val="0"/>
            <c:showVal val="1"/>
            <c:showCatName val="0"/>
            <c:showSerName val="0"/>
            <c:showPercent val="0"/>
            <c:showBubbleSize val="0"/>
            <c:showLeaderLines val="0"/>
          </c:dLbls>
          <c:cat>
            <c:strRef>
              <c:f>Sheet1!$A$3:$A$37</c:f>
              <c:strCache>
                <c:ptCount val="35"/>
                <c:pt idx="0">
                  <c:v>Kepri</c:v>
                </c:pt>
                <c:pt idx="1">
                  <c:v>Kaltim</c:v>
                </c:pt>
                <c:pt idx="2">
                  <c:v>Jabar</c:v>
                </c:pt>
                <c:pt idx="3">
                  <c:v>Aceh</c:v>
                </c:pt>
                <c:pt idx="4">
                  <c:v>Banten</c:v>
                </c:pt>
                <c:pt idx="5">
                  <c:v>Sulut</c:v>
                </c:pt>
                <c:pt idx="6">
                  <c:v>Maluku</c:v>
                </c:pt>
                <c:pt idx="7">
                  <c:v>Sumut</c:v>
                </c:pt>
                <c:pt idx="8">
                  <c:v>Babel</c:v>
                </c:pt>
                <c:pt idx="9">
                  <c:v>Riau</c:v>
                </c:pt>
                <c:pt idx="10">
                  <c:v>Sumbar</c:v>
                </c:pt>
                <c:pt idx="11">
                  <c:v>Jakarta</c:v>
                </c:pt>
                <c:pt idx="12">
                  <c:v>Papua Barat</c:v>
                </c:pt>
                <c:pt idx="13">
                  <c:v>INDONESIA</c:v>
                </c:pt>
                <c:pt idx="14">
                  <c:v>Sulsel</c:v>
                </c:pt>
                <c:pt idx="15">
                  <c:v>Jambi</c:v>
                </c:pt>
                <c:pt idx="16">
                  <c:v>Kalbar</c:v>
                </c:pt>
                <c:pt idx="17">
                  <c:v>Lampung</c:v>
                </c:pt>
                <c:pt idx="18">
                  <c:v>Jateng</c:v>
                </c:pt>
                <c:pt idx="19">
                  <c:v>Jatim</c:v>
                </c:pt>
                <c:pt idx="20">
                  <c:v>Sumsel</c:v>
                </c:pt>
                <c:pt idx="21">
                  <c:v>Kaltara</c:v>
                </c:pt>
                <c:pt idx="22">
                  <c:v>Gorontalo</c:v>
                </c:pt>
                <c:pt idx="23">
                  <c:v>Bengkulu</c:v>
                </c:pt>
                <c:pt idx="24">
                  <c:v>Sultra</c:v>
                </c:pt>
                <c:pt idx="25">
                  <c:v>Kalteng</c:v>
                </c:pt>
                <c:pt idx="26">
                  <c:v>NTB</c:v>
                </c:pt>
                <c:pt idx="27">
                  <c:v>Kalsel</c:v>
                </c:pt>
                <c:pt idx="28">
                  <c:v>NTT</c:v>
                </c:pt>
                <c:pt idx="29">
                  <c:v>Sulteng</c:v>
                </c:pt>
                <c:pt idx="30">
                  <c:v>Maluku Utara</c:v>
                </c:pt>
                <c:pt idx="31">
                  <c:v>Papua</c:v>
                </c:pt>
                <c:pt idx="32">
                  <c:v>Yogyakarta</c:v>
                </c:pt>
                <c:pt idx="33">
                  <c:v>Sulbar</c:v>
                </c:pt>
                <c:pt idx="34">
                  <c:v>Bali</c:v>
                </c:pt>
              </c:strCache>
            </c:strRef>
          </c:cat>
          <c:val>
            <c:numRef>
              <c:f>Sheet1!$B$3:$B$37</c:f>
              <c:numCache>
                <c:formatCode>0.00</c:formatCode>
                <c:ptCount val="35"/>
                <c:pt idx="0">
                  <c:v>9.0333704310639451</c:v>
                </c:pt>
                <c:pt idx="1">
                  <c:v>8.8612480663508997</c:v>
                </c:pt>
                <c:pt idx="2">
                  <c:v>8.5661834548949525</c:v>
                </c:pt>
                <c:pt idx="3">
                  <c:v>8.1346869742635217</c:v>
                </c:pt>
                <c:pt idx="4">
                  <c:v>7.9499051409590571</c:v>
                </c:pt>
                <c:pt idx="5">
                  <c:v>7.824814953700419</c:v>
                </c:pt>
                <c:pt idx="6">
                  <c:v>6.9768742065380582</c:v>
                </c:pt>
                <c:pt idx="7">
                  <c:v>6.4906825845342224</c:v>
                </c:pt>
                <c:pt idx="8">
                  <c:v>6.1656545209176787</c:v>
                </c:pt>
                <c:pt idx="9">
                  <c:v>5.9413653307761169</c:v>
                </c:pt>
                <c:pt idx="10">
                  <c:v>5.8084834505931413</c:v>
                </c:pt>
                <c:pt idx="11">
                  <c:v>5.7661097546440043</c:v>
                </c:pt>
                <c:pt idx="12">
                  <c:v>5.732845769344376</c:v>
                </c:pt>
                <c:pt idx="13">
                  <c:v>5.501738209847935</c:v>
                </c:pt>
                <c:pt idx="14">
                  <c:v>5.1118617954365195</c:v>
                </c:pt>
                <c:pt idx="15">
                  <c:v>4.6616359616801768</c:v>
                </c:pt>
                <c:pt idx="16">
                  <c:v>4.5842603611527917</c:v>
                </c:pt>
                <c:pt idx="17">
                  <c:v>4.5439507675728041</c:v>
                </c:pt>
                <c:pt idx="18">
                  <c:v>4.2003083755867729</c:v>
                </c:pt>
                <c:pt idx="19">
                  <c:v>4.1434643939757612</c:v>
                </c:pt>
                <c:pt idx="20">
                  <c:v>3.9352878575801995</c:v>
                </c:pt>
                <c:pt idx="21">
                  <c:v>3.9162614840496408</c:v>
                </c:pt>
                <c:pt idx="22">
                  <c:v>3.878757973880107</c:v>
                </c:pt>
                <c:pt idx="23">
                  <c:v>3.8350330695966739</c:v>
                </c:pt>
                <c:pt idx="24">
                  <c:v>3.7803207814923598</c:v>
                </c:pt>
                <c:pt idx="25">
                  <c:v>3.6735681024265969</c:v>
                </c:pt>
                <c:pt idx="26">
                  <c:v>3.6587935277862651</c:v>
                </c:pt>
                <c:pt idx="27">
                  <c:v>3.6250305155706153</c:v>
                </c:pt>
                <c:pt idx="28">
                  <c:v>3.586397379814446</c:v>
                </c:pt>
                <c:pt idx="29">
                  <c:v>3.4585554708892485</c:v>
                </c:pt>
                <c:pt idx="30">
                  <c:v>3.4311813551753181</c:v>
                </c:pt>
                <c:pt idx="31">
                  <c:v>2.9674843387870307</c:v>
                </c:pt>
                <c:pt idx="32">
                  <c:v>2.8137719881823577</c:v>
                </c:pt>
                <c:pt idx="33">
                  <c:v>2.7155436465070166</c:v>
                </c:pt>
                <c:pt idx="34">
                  <c:v>2.1155391094773228</c:v>
                </c:pt>
              </c:numCache>
            </c:numRef>
          </c:val>
        </c:ser>
        <c:dLbls>
          <c:showLegendKey val="0"/>
          <c:showVal val="0"/>
          <c:showCatName val="0"/>
          <c:showSerName val="0"/>
          <c:showPercent val="0"/>
          <c:showBubbleSize val="0"/>
        </c:dLbls>
        <c:gapWidth val="53"/>
        <c:axId val="83308544"/>
        <c:axId val="42885696"/>
      </c:barChart>
      <c:catAx>
        <c:axId val="83308544"/>
        <c:scaling>
          <c:orientation val="maxMin"/>
        </c:scaling>
        <c:delete val="0"/>
        <c:axPos val="l"/>
        <c:majorTickMark val="out"/>
        <c:minorTickMark val="none"/>
        <c:tickLblPos val="nextTo"/>
        <c:txPr>
          <a:bodyPr/>
          <a:lstStyle/>
          <a:p>
            <a:pPr>
              <a:defRPr sz="1050"/>
            </a:pPr>
            <a:endParaRPr lang="en-US"/>
          </a:p>
        </c:txPr>
        <c:crossAx val="42885696"/>
        <c:crosses val="autoZero"/>
        <c:auto val="1"/>
        <c:lblAlgn val="ctr"/>
        <c:lblOffset val="100"/>
        <c:noMultiLvlLbl val="0"/>
      </c:catAx>
      <c:valAx>
        <c:axId val="42885696"/>
        <c:scaling>
          <c:orientation val="minMax"/>
        </c:scaling>
        <c:delete val="1"/>
        <c:axPos val="t"/>
        <c:numFmt formatCode="0.00" sourceLinked="1"/>
        <c:majorTickMark val="out"/>
        <c:minorTickMark val="none"/>
        <c:tickLblPos val="nextTo"/>
        <c:crossAx val="83308544"/>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BE40FB-599E-46AE-B74E-41AA0114CF28}" type="doc">
      <dgm:prSet loTypeId="urn:microsoft.com/office/officeart/2005/8/layout/chevron2" loCatId="process" qsTypeId="urn:microsoft.com/office/officeart/2005/8/quickstyle/simple1" qsCatId="simple" csTypeId="urn:microsoft.com/office/officeart/2005/8/colors/accent1_2" csCatId="accent1" phldr="1"/>
      <dgm:spPr>
        <a:scene3d>
          <a:camera prst="orthographicFront">
            <a:rot lat="0" lon="0" rev="0"/>
          </a:camera>
          <a:lightRig rig="soft" dir="t">
            <a:rot lat="0" lon="0" rev="0"/>
          </a:lightRig>
        </a:scene3d>
      </dgm:spPr>
      <dgm:t>
        <a:bodyPr/>
        <a:lstStyle/>
        <a:p>
          <a:endParaRPr lang="en-US"/>
        </a:p>
      </dgm:t>
    </dgm:pt>
    <dgm:pt modelId="{446E16C4-DE41-4537-9C11-57A6DB950711}">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800" b="0" dirty="0" smtClean="0">
              <a:latin typeface="Times New Roman" panose="02020603050405020304" pitchFamily="18" charset="0"/>
              <a:cs typeface="Times New Roman" panose="02020603050405020304" pitchFamily="18" charset="0"/>
            </a:rPr>
            <a:t>General</a:t>
          </a:r>
          <a:endParaRPr lang="en-US" sz="2800" b="0" dirty="0">
            <a:latin typeface="Times New Roman" panose="02020603050405020304" pitchFamily="18" charset="0"/>
            <a:cs typeface="Times New Roman" panose="02020603050405020304" pitchFamily="18" charset="0"/>
          </a:endParaRPr>
        </a:p>
      </dgm:t>
    </dgm:pt>
    <dgm:pt modelId="{F40C8876-EE38-4374-A4BF-5273CD43EC92}" type="parTrans" cxnId="{8C3CE0C1-8840-4346-8622-A9F37B972E6F}">
      <dgm:prSet/>
      <dgm:spPr/>
      <dgm:t>
        <a:bodyPr/>
        <a:lstStyle/>
        <a:p>
          <a:endParaRPr lang="en-US" sz="2400" b="0">
            <a:latin typeface="Times New Roman" panose="02020603050405020304" pitchFamily="18" charset="0"/>
            <a:cs typeface="Times New Roman" panose="02020603050405020304" pitchFamily="18" charset="0"/>
          </a:endParaRPr>
        </a:p>
      </dgm:t>
    </dgm:pt>
    <dgm:pt modelId="{718F6E9E-D64C-4544-8B8C-9D7127D90DBF}" type="sibTrans" cxnId="{8C3CE0C1-8840-4346-8622-A9F37B972E6F}">
      <dgm:prSet/>
      <dgm:spPr/>
      <dgm:t>
        <a:bodyPr/>
        <a:lstStyle/>
        <a:p>
          <a:endParaRPr lang="en-US" sz="2400" b="0">
            <a:latin typeface="Times New Roman" panose="02020603050405020304" pitchFamily="18" charset="0"/>
            <a:cs typeface="Times New Roman" panose="02020603050405020304" pitchFamily="18" charset="0"/>
          </a:endParaRPr>
        </a:p>
      </dgm:t>
    </dgm:pt>
    <dgm:pt modelId="{07C7B6B4-744C-4302-B2C4-C101BB9826BD}">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800" b="0" dirty="0" smtClean="0">
              <a:latin typeface="Times New Roman" panose="02020603050405020304" pitchFamily="18" charset="0"/>
              <a:cs typeface="Times New Roman" panose="02020603050405020304" pitchFamily="18" charset="0"/>
            </a:rPr>
            <a:t>Provide basic data of employment continuously</a:t>
          </a:r>
          <a:endParaRPr lang="en-US" sz="2800" b="0" dirty="0">
            <a:latin typeface="Times New Roman" panose="02020603050405020304" pitchFamily="18" charset="0"/>
            <a:cs typeface="Times New Roman" panose="02020603050405020304" pitchFamily="18" charset="0"/>
          </a:endParaRPr>
        </a:p>
      </dgm:t>
    </dgm:pt>
    <dgm:pt modelId="{30C416A3-0FDA-458C-B597-B2AEFD6B826D}" type="parTrans" cxnId="{9E416D35-20BB-4B73-A808-606AF2CBC3F2}">
      <dgm:prSet/>
      <dgm:spPr/>
      <dgm:t>
        <a:bodyPr/>
        <a:lstStyle/>
        <a:p>
          <a:endParaRPr lang="en-US" sz="2400" b="0">
            <a:latin typeface="Times New Roman" panose="02020603050405020304" pitchFamily="18" charset="0"/>
            <a:cs typeface="Times New Roman" panose="02020603050405020304" pitchFamily="18" charset="0"/>
          </a:endParaRPr>
        </a:p>
      </dgm:t>
    </dgm:pt>
    <dgm:pt modelId="{396AF3FD-642E-459D-85DB-E096E81D138B}" type="sibTrans" cxnId="{9E416D35-20BB-4B73-A808-606AF2CBC3F2}">
      <dgm:prSet/>
      <dgm:spPr/>
      <dgm:t>
        <a:bodyPr/>
        <a:lstStyle/>
        <a:p>
          <a:endParaRPr lang="en-US" sz="2400" b="0">
            <a:latin typeface="Times New Roman" panose="02020603050405020304" pitchFamily="18" charset="0"/>
            <a:cs typeface="Times New Roman" panose="02020603050405020304" pitchFamily="18" charset="0"/>
          </a:endParaRPr>
        </a:p>
      </dgm:t>
    </dgm:pt>
    <dgm:pt modelId="{A18FEB87-010B-41C7-B98B-87799F0A82BF}">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800" b="0" dirty="0" smtClean="0">
              <a:latin typeface="Times New Roman" panose="02020603050405020304" pitchFamily="18" charset="0"/>
              <a:cs typeface="Times New Roman" panose="02020603050405020304" pitchFamily="18" charset="0"/>
            </a:rPr>
            <a:t>Specific</a:t>
          </a:r>
          <a:endParaRPr lang="en-US" sz="2800" b="0" dirty="0">
            <a:latin typeface="Times New Roman" panose="02020603050405020304" pitchFamily="18" charset="0"/>
            <a:cs typeface="Times New Roman" panose="02020603050405020304" pitchFamily="18" charset="0"/>
          </a:endParaRPr>
        </a:p>
      </dgm:t>
    </dgm:pt>
    <dgm:pt modelId="{D22F51C7-9833-4CF0-8535-A70E2FB8A1AA}" type="parTrans" cxnId="{08681058-9C73-4490-AA8D-D2B3D0C8F874}">
      <dgm:prSet/>
      <dgm:spPr/>
      <dgm:t>
        <a:bodyPr/>
        <a:lstStyle/>
        <a:p>
          <a:endParaRPr lang="en-US" sz="2400" b="0">
            <a:latin typeface="Times New Roman" panose="02020603050405020304" pitchFamily="18" charset="0"/>
            <a:cs typeface="Times New Roman" panose="02020603050405020304" pitchFamily="18" charset="0"/>
          </a:endParaRPr>
        </a:p>
      </dgm:t>
    </dgm:pt>
    <dgm:pt modelId="{23AFEBF6-3675-4B2B-809A-6B18FD19CC64}" type="sibTrans" cxnId="{08681058-9C73-4490-AA8D-D2B3D0C8F874}">
      <dgm:prSet/>
      <dgm:spPr/>
      <dgm:t>
        <a:bodyPr/>
        <a:lstStyle/>
        <a:p>
          <a:endParaRPr lang="en-US" sz="2400" b="0">
            <a:latin typeface="Times New Roman" panose="02020603050405020304" pitchFamily="18" charset="0"/>
            <a:cs typeface="Times New Roman" panose="02020603050405020304" pitchFamily="18" charset="0"/>
          </a:endParaRPr>
        </a:p>
      </dgm:t>
    </dgm:pt>
    <dgm:pt modelId="{E76F9086-741D-43BC-BC3F-21F264A3563A}">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800" b="0" dirty="0" smtClean="0">
              <a:latin typeface="Times New Roman" panose="02020603050405020304" pitchFamily="18" charset="0"/>
              <a:cs typeface="Times New Roman" panose="02020603050405020304" pitchFamily="18" charset="0"/>
            </a:rPr>
            <a:t>Estimate the number of people working, unemployment, and the principal indicators of employment and also its development in the provincial and national levels</a:t>
          </a:r>
          <a:endParaRPr lang="en-US" sz="2800" b="0" dirty="0">
            <a:latin typeface="Times New Roman" panose="02020603050405020304" pitchFamily="18" charset="0"/>
            <a:cs typeface="Times New Roman" panose="02020603050405020304" pitchFamily="18" charset="0"/>
          </a:endParaRPr>
        </a:p>
      </dgm:t>
    </dgm:pt>
    <dgm:pt modelId="{73BADECA-7631-48ED-A288-C137FB30A084}" type="parTrans" cxnId="{5E1F4EFF-C71D-4202-B5B7-F5A75B65061A}">
      <dgm:prSet/>
      <dgm:spPr/>
      <dgm:t>
        <a:bodyPr/>
        <a:lstStyle/>
        <a:p>
          <a:endParaRPr lang="en-US" sz="2400" b="0">
            <a:latin typeface="Times New Roman" panose="02020603050405020304" pitchFamily="18" charset="0"/>
            <a:cs typeface="Times New Roman" panose="02020603050405020304" pitchFamily="18" charset="0"/>
          </a:endParaRPr>
        </a:p>
      </dgm:t>
    </dgm:pt>
    <dgm:pt modelId="{EA6E1527-E830-4C17-A66F-10E7FC526A8D}" type="sibTrans" cxnId="{5E1F4EFF-C71D-4202-B5B7-F5A75B65061A}">
      <dgm:prSet/>
      <dgm:spPr/>
      <dgm:t>
        <a:bodyPr/>
        <a:lstStyle/>
        <a:p>
          <a:endParaRPr lang="en-US" sz="2400" b="0">
            <a:latin typeface="Times New Roman" panose="02020603050405020304" pitchFamily="18" charset="0"/>
            <a:cs typeface="Times New Roman" panose="02020603050405020304" pitchFamily="18" charset="0"/>
          </a:endParaRPr>
        </a:p>
      </dgm:t>
    </dgm:pt>
    <dgm:pt modelId="{8847FDC6-CB18-43F8-B2A3-0F3AAA4032C6}" type="pres">
      <dgm:prSet presAssocID="{A0BE40FB-599E-46AE-B74E-41AA0114CF28}" presName="linearFlow" presStyleCnt="0">
        <dgm:presLayoutVars>
          <dgm:dir/>
          <dgm:animLvl val="lvl"/>
          <dgm:resizeHandles val="exact"/>
        </dgm:presLayoutVars>
      </dgm:prSet>
      <dgm:spPr/>
      <dgm:t>
        <a:bodyPr/>
        <a:lstStyle/>
        <a:p>
          <a:endParaRPr lang="en-US"/>
        </a:p>
      </dgm:t>
    </dgm:pt>
    <dgm:pt modelId="{EE7841CF-D914-45FA-9F9A-D32BE6981FB4}" type="pres">
      <dgm:prSet presAssocID="{446E16C4-DE41-4537-9C11-57A6DB950711}" presName="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B3408304-FCA4-4BA8-9439-1D1979D61481}" type="pres">
      <dgm:prSet presAssocID="{446E16C4-DE41-4537-9C11-57A6DB950711}" presName="parentText" presStyleLbl="alignNode1" presStyleIdx="0" presStyleCnt="2">
        <dgm:presLayoutVars>
          <dgm:chMax val="1"/>
          <dgm:bulletEnabled val="1"/>
        </dgm:presLayoutVars>
      </dgm:prSet>
      <dgm:spPr/>
      <dgm:t>
        <a:bodyPr/>
        <a:lstStyle/>
        <a:p>
          <a:endParaRPr lang="en-US"/>
        </a:p>
      </dgm:t>
    </dgm:pt>
    <dgm:pt modelId="{D6A880F2-5476-4A3E-A2E4-B1ECE357EC5E}" type="pres">
      <dgm:prSet presAssocID="{446E16C4-DE41-4537-9C11-57A6DB950711}" presName="descendantText" presStyleLbl="alignAcc1" presStyleIdx="0" presStyleCnt="2">
        <dgm:presLayoutVars>
          <dgm:bulletEnabled val="1"/>
        </dgm:presLayoutVars>
      </dgm:prSet>
      <dgm:spPr/>
      <dgm:t>
        <a:bodyPr/>
        <a:lstStyle/>
        <a:p>
          <a:endParaRPr lang="en-US"/>
        </a:p>
      </dgm:t>
    </dgm:pt>
    <dgm:pt modelId="{0BCA58DD-E249-4FDE-AA78-BC18F582581E}" type="pres">
      <dgm:prSet presAssocID="{718F6E9E-D64C-4544-8B8C-9D7127D90DBF}" presName="sp"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5E450FF1-3394-49E1-9CB7-3CD46C49E1AA}" type="pres">
      <dgm:prSet presAssocID="{A18FEB87-010B-41C7-B98B-87799F0A82BF}" presName="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631A499-DD93-4207-981E-D8A753C932FE}" type="pres">
      <dgm:prSet presAssocID="{A18FEB87-010B-41C7-B98B-87799F0A82BF}" presName="parentText" presStyleLbl="alignNode1" presStyleIdx="1" presStyleCnt="2">
        <dgm:presLayoutVars>
          <dgm:chMax val="1"/>
          <dgm:bulletEnabled val="1"/>
        </dgm:presLayoutVars>
      </dgm:prSet>
      <dgm:spPr/>
      <dgm:t>
        <a:bodyPr/>
        <a:lstStyle/>
        <a:p>
          <a:endParaRPr lang="en-US"/>
        </a:p>
      </dgm:t>
    </dgm:pt>
    <dgm:pt modelId="{C9FBC04C-F3C2-4920-B425-9C8E8758F91E}" type="pres">
      <dgm:prSet presAssocID="{A18FEB87-010B-41C7-B98B-87799F0A82BF}" presName="descendantText" presStyleLbl="alignAcc1" presStyleIdx="1" presStyleCnt="2" custScaleY="140480">
        <dgm:presLayoutVars>
          <dgm:bulletEnabled val="1"/>
        </dgm:presLayoutVars>
      </dgm:prSet>
      <dgm:spPr/>
      <dgm:t>
        <a:bodyPr/>
        <a:lstStyle/>
        <a:p>
          <a:endParaRPr lang="en-US"/>
        </a:p>
      </dgm:t>
    </dgm:pt>
  </dgm:ptLst>
  <dgm:cxnLst>
    <dgm:cxn modelId="{9E416D35-20BB-4B73-A808-606AF2CBC3F2}" srcId="{446E16C4-DE41-4537-9C11-57A6DB950711}" destId="{07C7B6B4-744C-4302-B2C4-C101BB9826BD}" srcOrd="0" destOrd="0" parTransId="{30C416A3-0FDA-458C-B597-B2AEFD6B826D}" sibTransId="{396AF3FD-642E-459D-85DB-E096E81D138B}"/>
    <dgm:cxn modelId="{94ED0A2D-081A-428C-8994-17E071A550EC}" type="presOf" srcId="{A18FEB87-010B-41C7-B98B-87799F0A82BF}" destId="{4631A499-DD93-4207-981E-D8A753C932FE}" srcOrd="0" destOrd="0" presId="urn:microsoft.com/office/officeart/2005/8/layout/chevron2"/>
    <dgm:cxn modelId="{F617F452-792C-43F7-93F9-BD071318FAA7}" type="presOf" srcId="{A0BE40FB-599E-46AE-B74E-41AA0114CF28}" destId="{8847FDC6-CB18-43F8-B2A3-0F3AAA4032C6}" srcOrd="0" destOrd="0" presId="urn:microsoft.com/office/officeart/2005/8/layout/chevron2"/>
    <dgm:cxn modelId="{8C3CE0C1-8840-4346-8622-A9F37B972E6F}" srcId="{A0BE40FB-599E-46AE-B74E-41AA0114CF28}" destId="{446E16C4-DE41-4537-9C11-57A6DB950711}" srcOrd="0" destOrd="0" parTransId="{F40C8876-EE38-4374-A4BF-5273CD43EC92}" sibTransId="{718F6E9E-D64C-4544-8B8C-9D7127D90DBF}"/>
    <dgm:cxn modelId="{38FB16ED-C925-4B7B-A129-C4EE126FD611}" type="presOf" srcId="{07C7B6B4-744C-4302-B2C4-C101BB9826BD}" destId="{D6A880F2-5476-4A3E-A2E4-B1ECE357EC5E}" srcOrd="0" destOrd="0" presId="urn:microsoft.com/office/officeart/2005/8/layout/chevron2"/>
    <dgm:cxn modelId="{08681058-9C73-4490-AA8D-D2B3D0C8F874}" srcId="{A0BE40FB-599E-46AE-B74E-41AA0114CF28}" destId="{A18FEB87-010B-41C7-B98B-87799F0A82BF}" srcOrd="1" destOrd="0" parTransId="{D22F51C7-9833-4CF0-8535-A70E2FB8A1AA}" sibTransId="{23AFEBF6-3675-4B2B-809A-6B18FD19CC64}"/>
    <dgm:cxn modelId="{FFF89ABA-43E0-4983-8826-0B006D6E06F2}" type="presOf" srcId="{446E16C4-DE41-4537-9C11-57A6DB950711}" destId="{B3408304-FCA4-4BA8-9439-1D1979D61481}" srcOrd="0" destOrd="0" presId="urn:microsoft.com/office/officeart/2005/8/layout/chevron2"/>
    <dgm:cxn modelId="{EA44C737-A683-4E50-B01A-C9B228AFBDDE}" type="presOf" srcId="{E76F9086-741D-43BC-BC3F-21F264A3563A}" destId="{C9FBC04C-F3C2-4920-B425-9C8E8758F91E}" srcOrd="0" destOrd="0" presId="urn:microsoft.com/office/officeart/2005/8/layout/chevron2"/>
    <dgm:cxn modelId="{5E1F4EFF-C71D-4202-B5B7-F5A75B65061A}" srcId="{A18FEB87-010B-41C7-B98B-87799F0A82BF}" destId="{E76F9086-741D-43BC-BC3F-21F264A3563A}" srcOrd="0" destOrd="0" parTransId="{73BADECA-7631-48ED-A288-C137FB30A084}" sibTransId="{EA6E1527-E830-4C17-A66F-10E7FC526A8D}"/>
    <dgm:cxn modelId="{9CF0A866-A314-4E8A-8474-548A0B7095AE}" type="presParOf" srcId="{8847FDC6-CB18-43F8-B2A3-0F3AAA4032C6}" destId="{EE7841CF-D914-45FA-9F9A-D32BE6981FB4}" srcOrd="0" destOrd="0" presId="urn:microsoft.com/office/officeart/2005/8/layout/chevron2"/>
    <dgm:cxn modelId="{E19DE0FD-0ACA-478E-B51C-2D5FDC5E257C}" type="presParOf" srcId="{EE7841CF-D914-45FA-9F9A-D32BE6981FB4}" destId="{B3408304-FCA4-4BA8-9439-1D1979D61481}" srcOrd="0" destOrd="0" presId="urn:microsoft.com/office/officeart/2005/8/layout/chevron2"/>
    <dgm:cxn modelId="{235828F8-2285-415A-8F22-4975B1C676B4}" type="presParOf" srcId="{EE7841CF-D914-45FA-9F9A-D32BE6981FB4}" destId="{D6A880F2-5476-4A3E-A2E4-B1ECE357EC5E}" srcOrd="1" destOrd="0" presId="urn:microsoft.com/office/officeart/2005/8/layout/chevron2"/>
    <dgm:cxn modelId="{6067C70B-D627-49B3-A155-60434231F913}" type="presParOf" srcId="{8847FDC6-CB18-43F8-B2A3-0F3AAA4032C6}" destId="{0BCA58DD-E249-4FDE-AA78-BC18F582581E}" srcOrd="1" destOrd="0" presId="urn:microsoft.com/office/officeart/2005/8/layout/chevron2"/>
    <dgm:cxn modelId="{F09FA832-3DA9-4C2E-9C97-62665028554F}" type="presParOf" srcId="{8847FDC6-CB18-43F8-B2A3-0F3AAA4032C6}" destId="{5E450FF1-3394-49E1-9CB7-3CD46C49E1AA}" srcOrd="2" destOrd="0" presId="urn:microsoft.com/office/officeart/2005/8/layout/chevron2"/>
    <dgm:cxn modelId="{34D9E7D3-C013-4127-A5CF-CB5E505CA609}" type="presParOf" srcId="{5E450FF1-3394-49E1-9CB7-3CD46C49E1AA}" destId="{4631A499-DD93-4207-981E-D8A753C932FE}" srcOrd="0" destOrd="0" presId="urn:microsoft.com/office/officeart/2005/8/layout/chevron2"/>
    <dgm:cxn modelId="{F57F3EC2-1C0D-45F9-869B-15F4914CD733}" type="presParOf" srcId="{5E450FF1-3394-49E1-9CB7-3CD46C49E1AA}" destId="{C9FBC04C-F3C2-4920-B425-9C8E8758F91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1EC778-5927-46A8-A1B6-E59A2CAF5471}" type="doc">
      <dgm:prSet loTypeId="urn:microsoft.com/office/officeart/2005/8/layout/hierarchy2" loCatId="hierarchy" qsTypeId="urn:microsoft.com/office/officeart/2005/8/quickstyle/3d1" qsCatId="3D" csTypeId="urn:microsoft.com/office/officeart/2005/8/colors/accent1_2" csCatId="accent1" phldr="1"/>
      <dgm:spPr/>
      <dgm:t>
        <a:bodyPr/>
        <a:lstStyle/>
        <a:p>
          <a:endParaRPr lang="en-US"/>
        </a:p>
      </dgm:t>
    </dgm:pt>
    <dgm:pt modelId="{79CFCF3F-86D9-40D1-9A65-0BC495A9A0E2}">
      <dgm:prSet phldrT="[Text]" custT="1"/>
      <dgm:spPr/>
      <dgm:t>
        <a:bodyPr/>
        <a:lstStyle/>
        <a:p>
          <a:r>
            <a:rPr lang="en-US" sz="2400" u="none" strike="noStrike" dirty="0" smtClean="0">
              <a:effectLst/>
              <a:latin typeface="Times New Roman" panose="02020603050405020304" pitchFamily="18" charset="0"/>
              <a:cs typeface="Times New Roman" panose="02020603050405020304" pitchFamily="18" charset="0"/>
            </a:rPr>
            <a:t>biannually</a:t>
          </a:r>
          <a:endParaRPr lang="en-US" sz="2400" dirty="0"/>
        </a:p>
      </dgm:t>
    </dgm:pt>
    <dgm:pt modelId="{CE8144D9-E876-42A6-9558-CA41582CE90A}" type="parTrans" cxnId="{569A7970-5BBB-4244-87FC-7B59783013EE}">
      <dgm:prSet/>
      <dgm:spPr/>
      <dgm:t>
        <a:bodyPr/>
        <a:lstStyle/>
        <a:p>
          <a:endParaRPr lang="en-US" sz="1800"/>
        </a:p>
      </dgm:t>
    </dgm:pt>
    <dgm:pt modelId="{1B95351A-D87D-47C8-901E-4C3293DE72DA}" type="sibTrans" cxnId="{569A7970-5BBB-4244-87FC-7B59783013EE}">
      <dgm:prSet/>
      <dgm:spPr/>
      <dgm:t>
        <a:bodyPr/>
        <a:lstStyle/>
        <a:p>
          <a:endParaRPr lang="en-US" sz="1800"/>
        </a:p>
      </dgm:t>
    </dgm:pt>
    <dgm:pt modelId="{6FC56C8B-CDA1-4482-977F-553B190445DB}">
      <dgm:prSet phldrT="[Text]" custT="1"/>
      <dgm:spPr/>
      <dgm:t>
        <a:bodyPr/>
        <a:lstStyle/>
        <a:p>
          <a:r>
            <a:rPr lang="en-US" sz="2400" dirty="0" smtClean="0"/>
            <a:t>February</a:t>
          </a:r>
          <a:endParaRPr lang="en-US" sz="2400" dirty="0"/>
        </a:p>
      </dgm:t>
    </dgm:pt>
    <dgm:pt modelId="{4D0C0BB9-937C-4187-A694-D41F1B6E6F72}" type="parTrans" cxnId="{43C59650-2F8C-48BB-B958-6A0C434E2158}">
      <dgm:prSet custT="1"/>
      <dgm:spPr/>
      <dgm:t>
        <a:bodyPr/>
        <a:lstStyle/>
        <a:p>
          <a:endParaRPr lang="en-US" sz="1800"/>
        </a:p>
      </dgm:t>
    </dgm:pt>
    <dgm:pt modelId="{AAECB8F4-59D6-4803-88DA-A50190E6CEC7}" type="sibTrans" cxnId="{43C59650-2F8C-48BB-B958-6A0C434E2158}">
      <dgm:prSet/>
      <dgm:spPr/>
      <dgm:t>
        <a:bodyPr/>
        <a:lstStyle/>
        <a:p>
          <a:endParaRPr lang="en-US" sz="1800"/>
        </a:p>
      </dgm:t>
    </dgm:pt>
    <dgm:pt modelId="{88BF5B18-58C6-4383-8ADC-572BBE2E078E}">
      <dgm:prSet phldrT="[Text]" custT="1"/>
      <dgm:spPr/>
      <dgm:t>
        <a:bodyPr/>
        <a:lstStyle/>
        <a:p>
          <a:r>
            <a:rPr lang="en-US" sz="2400" dirty="0" smtClean="0"/>
            <a:t>5.000 CB</a:t>
          </a:r>
          <a:endParaRPr lang="en-US" sz="2400" dirty="0"/>
        </a:p>
      </dgm:t>
    </dgm:pt>
    <dgm:pt modelId="{B29F03F5-6CFD-4DFF-AC8A-88DC7DD84E1B}" type="parTrans" cxnId="{A9B9B119-3B27-499B-A7C7-3C7578916EF1}">
      <dgm:prSet custT="1"/>
      <dgm:spPr/>
      <dgm:t>
        <a:bodyPr/>
        <a:lstStyle/>
        <a:p>
          <a:endParaRPr lang="en-US" sz="1800"/>
        </a:p>
      </dgm:t>
    </dgm:pt>
    <dgm:pt modelId="{D832CAA4-08AD-4B1A-97EE-8D45F8B70A49}" type="sibTrans" cxnId="{A9B9B119-3B27-499B-A7C7-3C7578916EF1}">
      <dgm:prSet/>
      <dgm:spPr/>
      <dgm:t>
        <a:bodyPr/>
        <a:lstStyle/>
        <a:p>
          <a:endParaRPr lang="en-US" sz="1800"/>
        </a:p>
      </dgm:t>
    </dgm:pt>
    <dgm:pt modelId="{B419BA9C-BA4A-47AE-B621-2960DB786876}">
      <dgm:prSet phldrT="[Text]" custT="1"/>
      <dgm:spPr/>
      <dgm:t>
        <a:bodyPr/>
        <a:lstStyle/>
        <a:p>
          <a:r>
            <a:rPr lang="en-US" sz="2400" dirty="0" smtClean="0"/>
            <a:t>August</a:t>
          </a:r>
          <a:endParaRPr lang="en-US" sz="2400" dirty="0"/>
        </a:p>
      </dgm:t>
    </dgm:pt>
    <dgm:pt modelId="{D3D20F91-0DB2-4B90-B92D-DF1D1A794BD0}" type="parTrans" cxnId="{81963328-2B41-42A9-918E-59DD9FCBAC1B}">
      <dgm:prSet custT="1"/>
      <dgm:spPr/>
      <dgm:t>
        <a:bodyPr/>
        <a:lstStyle/>
        <a:p>
          <a:endParaRPr lang="en-US" sz="1800"/>
        </a:p>
      </dgm:t>
    </dgm:pt>
    <dgm:pt modelId="{7F6B4078-8661-4488-BF15-ACF311EAF46E}" type="sibTrans" cxnId="{81963328-2B41-42A9-918E-59DD9FCBAC1B}">
      <dgm:prSet/>
      <dgm:spPr/>
      <dgm:t>
        <a:bodyPr/>
        <a:lstStyle/>
        <a:p>
          <a:endParaRPr lang="en-US" sz="1800"/>
        </a:p>
      </dgm:t>
    </dgm:pt>
    <dgm:pt modelId="{64EB1905-280B-40B6-A8B6-7D2F7C044BC5}">
      <dgm:prSet phldrT="[Text]" custT="1"/>
      <dgm:spPr/>
      <dgm:t>
        <a:bodyPr/>
        <a:lstStyle/>
        <a:p>
          <a:r>
            <a:rPr lang="en-US" sz="2400" dirty="0" smtClean="0"/>
            <a:t>20.000 CB</a:t>
          </a:r>
          <a:endParaRPr lang="en-US" sz="2400" dirty="0"/>
        </a:p>
      </dgm:t>
    </dgm:pt>
    <dgm:pt modelId="{8B5B1537-6BBA-4CC8-B6E1-3E3004E3AB1E}" type="parTrans" cxnId="{643736D5-ACD5-4A16-8DCB-993EEBE4AAD9}">
      <dgm:prSet custT="1"/>
      <dgm:spPr/>
      <dgm:t>
        <a:bodyPr/>
        <a:lstStyle/>
        <a:p>
          <a:endParaRPr lang="en-US" sz="1800"/>
        </a:p>
      </dgm:t>
    </dgm:pt>
    <dgm:pt modelId="{3F36A039-B18A-44FA-A20F-2F6C892C080A}" type="sibTrans" cxnId="{643736D5-ACD5-4A16-8DCB-993EEBE4AAD9}">
      <dgm:prSet/>
      <dgm:spPr/>
      <dgm:t>
        <a:bodyPr/>
        <a:lstStyle/>
        <a:p>
          <a:endParaRPr lang="en-US" sz="1800"/>
        </a:p>
      </dgm:t>
    </dgm:pt>
    <dgm:pt modelId="{B6887A5B-80C2-4E73-8CC1-72AAE9945485}" type="pres">
      <dgm:prSet presAssocID="{FE1EC778-5927-46A8-A1B6-E59A2CAF5471}" presName="diagram" presStyleCnt="0">
        <dgm:presLayoutVars>
          <dgm:chPref val="1"/>
          <dgm:dir/>
          <dgm:animOne val="branch"/>
          <dgm:animLvl val="lvl"/>
          <dgm:resizeHandles val="exact"/>
        </dgm:presLayoutVars>
      </dgm:prSet>
      <dgm:spPr/>
      <dgm:t>
        <a:bodyPr/>
        <a:lstStyle/>
        <a:p>
          <a:endParaRPr lang="en-US"/>
        </a:p>
      </dgm:t>
    </dgm:pt>
    <dgm:pt modelId="{080225EA-42D5-44B9-A1C7-F13D107E8395}" type="pres">
      <dgm:prSet presAssocID="{79CFCF3F-86D9-40D1-9A65-0BC495A9A0E2}" presName="root1" presStyleCnt="0"/>
      <dgm:spPr/>
    </dgm:pt>
    <dgm:pt modelId="{E2A9DD63-DF89-4BB6-BBE4-8C812585447B}" type="pres">
      <dgm:prSet presAssocID="{79CFCF3F-86D9-40D1-9A65-0BC495A9A0E2}" presName="LevelOneTextNode" presStyleLbl="node0" presStyleIdx="0" presStyleCnt="1">
        <dgm:presLayoutVars>
          <dgm:chPref val="3"/>
        </dgm:presLayoutVars>
      </dgm:prSet>
      <dgm:spPr/>
      <dgm:t>
        <a:bodyPr/>
        <a:lstStyle/>
        <a:p>
          <a:endParaRPr lang="en-US"/>
        </a:p>
      </dgm:t>
    </dgm:pt>
    <dgm:pt modelId="{95C88F4F-5815-4ECD-BBBB-9B43845C9AB1}" type="pres">
      <dgm:prSet presAssocID="{79CFCF3F-86D9-40D1-9A65-0BC495A9A0E2}" presName="level2hierChild" presStyleCnt="0"/>
      <dgm:spPr/>
    </dgm:pt>
    <dgm:pt modelId="{D84CFC35-D512-49F4-90B6-9BB42C640962}" type="pres">
      <dgm:prSet presAssocID="{4D0C0BB9-937C-4187-A694-D41F1B6E6F72}" presName="conn2-1" presStyleLbl="parChTrans1D2" presStyleIdx="0" presStyleCnt="2"/>
      <dgm:spPr/>
      <dgm:t>
        <a:bodyPr/>
        <a:lstStyle/>
        <a:p>
          <a:endParaRPr lang="en-US"/>
        </a:p>
      </dgm:t>
    </dgm:pt>
    <dgm:pt modelId="{DEE0F194-BA9E-4FF1-B8B8-CDFF1528D11C}" type="pres">
      <dgm:prSet presAssocID="{4D0C0BB9-937C-4187-A694-D41F1B6E6F72}" presName="connTx" presStyleLbl="parChTrans1D2" presStyleIdx="0" presStyleCnt="2"/>
      <dgm:spPr/>
      <dgm:t>
        <a:bodyPr/>
        <a:lstStyle/>
        <a:p>
          <a:endParaRPr lang="en-US"/>
        </a:p>
      </dgm:t>
    </dgm:pt>
    <dgm:pt modelId="{FF02D01D-7C39-49B9-BF08-13D7EE49B277}" type="pres">
      <dgm:prSet presAssocID="{6FC56C8B-CDA1-4482-977F-553B190445DB}" presName="root2" presStyleCnt="0"/>
      <dgm:spPr/>
    </dgm:pt>
    <dgm:pt modelId="{D464AB44-5F51-41EA-8ED0-0B806334DC99}" type="pres">
      <dgm:prSet presAssocID="{6FC56C8B-CDA1-4482-977F-553B190445DB}" presName="LevelTwoTextNode" presStyleLbl="node2" presStyleIdx="0" presStyleCnt="2" custLinFactNeighborY="-10216">
        <dgm:presLayoutVars>
          <dgm:chPref val="3"/>
        </dgm:presLayoutVars>
      </dgm:prSet>
      <dgm:spPr/>
      <dgm:t>
        <a:bodyPr/>
        <a:lstStyle/>
        <a:p>
          <a:endParaRPr lang="en-US"/>
        </a:p>
      </dgm:t>
    </dgm:pt>
    <dgm:pt modelId="{17E4D00E-E3A1-4929-A4A9-A8AF4AE71FC5}" type="pres">
      <dgm:prSet presAssocID="{6FC56C8B-CDA1-4482-977F-553B190445DB}" presName="level3hierChild" presStyleCnt="0"/>
      <dgm:spPr/>
    </dgm:pt>
    <dgm:pt modelId="{CAD8586F-4694-4F1D-9BBB-800E247B699F}" type="pres">
      <dgm:prSet presAssocID="{B29F03F5-6CFD-4DFF-AC8A-88DC7DD84E1B}" presName="conn2-1" presStyleLbl="parChTrans1D3" presStyleIdx="0" presStyleCnt="2"/>
      <dgm:spPr/>
      <dgm:t>
        <a:bodyPr/>
        <a:lstStyle/>
        <a:p>
          <a:endParaRPr lang="en-US"/>
        </a:p>
      </dgm:t>
    </dgm:pt>
    <dgm:pt modelId="{1ED7C043-D0E5-457D-8401-997111E87CF9}" type="pres">
      <dgm:prSet presAssocID="{B29F03F5-6CFD-4DFF-AC8A-88DC7DD84E1B}" presName="connTx" presStyleLbl="parChTrans1D3" presStyleIdx="0" presStyleCnt="2"/>
      <dgm:spPr/>
      <dgm:t>
        <a:bodyPr/>
        <a:lstStyle/>
        <a:p>
          <a:endParaRPr lang="en-US"/>
        </a:p>
      </dgm:t>
    </dgm:pt>
    <dgm:pt modelId="{E6F969B0-EE20-4277-9113-05011A66DCE6}" type="pres">
      <dgm:prSet presAssocID="{88BF5B18-58C6-4383-8ADC-572BBE2E078E}" presName="root2" presStyleCnt="0"/>
      <dgm:spPr/>
    </dgm:pt>
    <dgm:pt modelId="{85D88921-7F8E-45BC-A9BE-43D387328681}" type="pres">
      <dgm:prSet presAssocID="{88BF5B18-58C6-4383-8ADC-572BBE2E078E}" presName="LevelTwoTextNode" presStyleLbl="node3" presStyleIdx="0" presStyleCnt="2">
        <dgm:presLayoutVars>
          <dgm:chPref val="3"/>
        </dgm:presLayoutVars>
      </dgm:prSet>
      <dgm:spPr/>
      <dgm:t>
        <a:bodyPr/>
        <a:lstStyle/>
        <a:p>
          <a:endParaRPr lang="en-US"/>
        </a:p>
      </dgm:t>
    </dgm:pt>
    <dgm:pt modelId="{358569AA-D163-4C93-908E-C01B77C5805D}" type="pres">
      <dgm:prSet presAssocID="{88BF5B18-58C6-4383-8ADC-572BBE2E078E}" presName="level3hierChild" presStyleCnt="0"/>
      <dgm:spPr/>
    </dgm:pt>
    <dgm:pt modelId="{B7B7BA43-A7C3-494D-A879-3517FC0AD494}" type="pres">
      <dgm:prSet presAssocID="{D3D20F91-0DB2-4B90-B92D-DF1D1A794BD0}" presName="conn2-1" presStyleLbl="parChTrans1D2" presStyleIdx="1" presStyleCnt="2"/>
      <dgm:spPr/>
      <dgm:t>
        <a:bodyPr/>
        <a:lstStyle/>
        <a:p>
          <a:endParaRPr lang="en-US"/>
        </a:p>
      </dgm:t>
    </dgm:pt>
    <dgm:pt modelId="{852439F2-21AB-40A3-A9C6-BF806EF3DF01}" type="pres">
      <dgm:prSet presAssocID="{D3D20F91-0DB2-4B90-B92D-DF1D1A794BD0}" presName="connTx" presStyleLbl="parChTrans1D2" presStyleIdx="1" presStyleCnt="2"/>
      <dgm:spPr/>
      <dgm:t>
        <a:bodyPr/>
        <a:lstStyle/>
        <a:p>
          <a:endParaRPr lang="en-US"/>
        </a:p>
      </dgm:t>
    </dgm:pt>
    <dgm:pt modelId="{640BA47C-4FB9-4D33-809C-049709975C89}" type="pres">
      <dgm:prSet presAssocID="{B419BA9C-BA4A-47AE-B621-2960DB786876}" presName="root2" presStyleCnt="0"/>
      <dgm:spPr/>
    </dgm:pt>
    <dgm:pt modelId="{31D777EC-314E-4ED0-909D-0022B5418608}" type="pres">
      <dgm:prSet presAssocID="{B419BA9C-BA4A-47AE-B621-2960DB786876}" presName="LevelTwoTextNode" presStyleLbl="node2" presStyleIdx="1" presStyleCnt="2">
        <dgm:presLayoutVars>
          <dgm:chPref val="3"/>
        </dgm:presLayoutVars>
      </dgm:prSet>
      <dgm:spPr/>
      <dgm:t>
        <a:bodyPr/>
        <a:lstStyle/>
        <a:p>
          <a:endParaRPr lang="en-US"/>
        </a:p>
      </dgm:t>
    </dgm:pt>
    <dgm:pt modelId="{0508294B-E833-4133-AB0C-EB19817FF41E}" type="pres">
      <dgm:prSet presAssocID="{B419BA9C-BA4A-47AE-B621-2960DB786876}" presName="level3hierChild" presStyleCnt="0"/>
      <dgm:spPr/>
    </dgm:pt>
    <dgm:pt modelId="{2BFB4C30-F247-4464-AF04-36D7B5DD1FD9}" type="pres">
      <dgm:prSet presAssocID="{8B5B1537-6BBA-4CC8-B6E1-3E3004E3AB1E}" presName="conn2-1" presStyleLbl="parChTrans1D3" presStyleIdx="1" presStyleCnt="2"/>
      <dgm:spPr/>
      <dgm:t>
        <a:bodyPr/>
        <a:lstStyle/>
        <a:p>
          <a:endParaRPr lang="en-US"/>
        </a:p>
      </dgm:t>
    </dgm:pt>
    <dgm:pt modelId="{957B4254-181E-4FAF-B898-00619059B2BF}" type="pres">
      <dgm:prSet presAssocID="{8B5B1537-6BBA-4CC8-B6E1-3E3004E3AB1E}" presName="connTx" presStyleLbl="parChTrans1D3" presStyleIdx="1" presStyleCnt="2"/>
      <dgm:spPr/>
      <dgm:t>
        <a:bodyPr/>
        <a:lstStyle/>
        <a:p>
          <a:endParaRPr lang="en-US"/>
        </a:p>
      </dgm:t>
    </dgm:pt>
    <dgm:pt modelId="{7667761C-06A8-40A2-AAFB-08E2CCC4D135}" type="pres">
      <dgm:prSet presAssocID="{64EB1905-280B-40B6-A8B6-7D2F7C044BC5}" presName="root2" presStyleCnt="0"/>
      <dgm:spPr/>
    </dgm:pt>
    <dgm:pt modelId="{2AC223FF-D273-403F-9CDF-FC5894251200}" type="pres">
      <dgm:prSet presAssocID="{64EB1905-280B-40B6-A8B6-7D2F7C044BC5}" presName="LevelTwoTextNode" presStyleLbl="node3" presStyleIdx="1" presStyleCnt="2">
        <dgm:presLayoutVars>
          <dgm:chPref val="3"/>
        </dgm:presLayoutVars>
      </dgm:prSet>
      <dgm:spPr/>
      <dgm:t>
        <a:bodyPr/>
        <a:lstStyle/>
        <a:p>
          <a:endParaRPr lang="en-US"/>
        </a:p>
      </dgm:t>
    </dgm:pt>
    <dgm:pt modelId="{E02F1EC2-CE1D-468F-8238-132CA7300807}" type="pres">
      <dgm:prSet presAssocID="{64EB1905-280B-40B6-A8B6-7D2F7C044BC5}" presName="level3hierChild" presStyleCnt="0"/>
      <dgm:spPr/>
    </dgm:pt>
  </dgm:ptLst>
  <dgm:cxnLst>
    <dgm:cxn modelId="{5CE4CF9A-1B45-4038-9028-54A8D0467D0E}" type="presOf" srcId="{88BF5B18-58C6-4383-8ADC-572BBE2E078E}" destId="{85D88921-7F8E-45BC-A9BE-43D387328681}" srcOrd="0" destOrd="0" presId="urn:microsoft.com/office/officeart/2005/8/layout/hierarchy2"/>
    <dgm:cxn modelId="{A9B9B119-3B27-499B-A7C7-3C7578916EF1}" srcId="{6FC56C8B-CDA1-4482-977F-553B190445DB}" destId="{88BF5B18-58C6-4383-8ADC-572BBE2E078E}" srcOrd="0" destOrd="0" parTransId="{B29F03F5-6CFD-4DFF-AC8A-88DC7DD84E1B}" sibTransId="{D832CAA4-08AD-4B1A-97EE-8D45F8B70A49}"/>
    <dgm:cxn modelId="{A87928AD-E332-47B6-A7A6-448C2A81F69E}" type="presOf" srcId="{D3D20F91-0DB2-4B90-B92D-DF1D1A794BD0}" destId="{B7B7BA43-A7C3-494D-A879-3517FC0AD494}" srcOrd="0" destOrd="0" presId="urn:microsoft.com/office/officeart/2005/8/layout/hierarchy2"/>
    <dgm:cxn modelId="{629FD920-FC27-4E3A-A692-915F9D0D3DD0}" type="presOf" srcId="{B29F03F5-6CFD-4DFF-AC8A-88DC7DD84E1B}" destId="{CAD8586F-4694-4F1D-9BBB-800E247B699F}" srcOrd="0" destOrd="0" presId="urn:microsoft.com/office/officeart/2005/8/layout/hierarchy2"/>
    <dgm:cxn modelId="{01B31272-1435-473C-9B4F-D7C631363DAC}" type="presOf" srcId="{79CFCF3F-86D9-40D1-9A65-0BC495A9A0E2}" destId="{E2A9DD63-DF89-4BB6-BBE4-8C812585447B}" srcOrd="0" destOrd="0" presId="urn:microsoft.com/office/officeart/2005/8/layout/hierarchy2"/>
    <dgm:cxn modelId="{569A7970-5BBB-4244-87FC-7B59783013EE}" srcId="{FE1EC778-5927-46A8-A1B6-E59A2CAF5471}" destId="{79CFCF3F-86D9-40D1-9A65-0BC495A9A0E2}" srcOrd="0" destOrd="0" parTransId="{CE8144D9-E876-42A6-9558-CA41582CE90A}" sibTransId="{1B95351A-D87D-47C8-901E-4C3293DE72DA}"/>
    <dgm:cxn modelId="{C8B27C23-6B4D-4F79-81DA-057C74DB0B29}" type="presOf" srcId="{8B5B1537-6BBA-4CC8-B6E1-3E3004E3AB1E}" destId="{2BFB4C30-F247-4464-AF04-36D7B5DD1FD9}" srcOrd="0" destOrd="0" presId="urn:microsoft.com/office/officeart/2005/8/layout/hierarchy2"/>
    <dgm:cxn modelId="{08C650E3-8E14-4DBB-A4B3-1EFA5A5E04A3}" type="presOf" srcId="{8B5B1537-6BBA-4CC8-B6E1-3E3004E3AB1E}" destId="{957B4254-181E-4FAF-B898-00619059B2BF}" srcOrd="1" destOrd="0" presId="urn:microsoft.com/office/officeart/2005/8/layout/hierarchy2"/>
    <dgm:cxn modelId="{81963328-2B41-42A9-918E-59DD9FCBAC1B}" srcId="{79CFCF3F-86D9-40D1-9A65-0BC495A9A0E2}" destId="{B419BA9C-BA4A-47AE-B621-2960DB786876}" srcOrd="1" destOrd="0" parTransId="{D3D20F91-0DB2-4B90-B92D-DF1D1A794BD0}" sibTransId="{7F6B4078-8661-4488-BF15-ACF311EAF46E}"/>
    <dgm:cxn modelId="{DE31ED66-1ACD-409C-A906-57B287E96DFF}" type="presOf" srcId="{FE1EC778-5927-46A8-A1B6-E59A2CAF5471}" destId="{B6887A5B-80C2-4E73-8CC1-72AAE9945485}" srcOrd="0" destOrd="0" presId="urn:microsoft.com/office/officeart/2005/8/layout/hierarchy2"/>
    <dgm:cxn modelId="{4985D9D7-4143-48EA-B705-DA0622461D14}" type="presOf" srcId="{4D0C0BB9-937C-4187-A694-D41F1B6E6F72}" destId="{DEE0F194-BA9E-4FF1-B8B8-CDFF1528D11C}" srcOrd="1" destOrd="0" presId="urn:microsoft.com/office/officeart/2005/8/layout/hierarchy2"/>
    <dgm:cxn modelId="{4E8B7952-3288-4F70-AC86-51F93A850B1E}" type="presOf" srcId="{4D0C0BB9-937C-4187-A694-D41F1B6E6F72}" destId="{D84CFC35-D512-49F4-90B6-9BB42C640962}" srcOrd="0" destOrd="0" presId="urn:microsoft.com/office/officeart/2005/8/layout/hierarchy2"/>
    <dgm:cxn modelId="{43C59650-2F8C-48BB-B958-6A0C434E2158}" srcId="{79CFCF3F-86D9-40D1-9A65-0BC495A9A0E2}" destId="{6FC56C8B-CDA1-4482-977F-553B190445DB}" srcOrd="0" destOrd="0" parTransId="{4D0C0BB9-937C-4187-A694-D41F1B6E6F72}" sibTransId="{AAECB8F4-59D6-4803-88DA-A50190E6CEC7}"/>
    <dgm:cxn modelId="{E698ADC3-290F-4104-AB11-18EEC790B364}" type="presOf" srcId="{B419BA9C-BA4A-47AE-B621-2960DB786876}" destId="{31D777EC-314E-4ED0-909D-0022B5418608}" srcOrd="0" destOrd="0" presId="urn:microsoft.com/office/officeart/2005/8/layout/hierarchy2"/>
    <dgm:cxn modelId="{EBA55E1A-6DCE-4491-99ED-EE8D6F77B3F5}" type="presOf" srcId="{64EB1905-280B-40B6-A8B6-7D2F7C044BC5}" destId="{2AC223FF-D273-403F-9CDF-FC5894251200}" srcOrd="0" destOrd="0" presId="urn:microsoft.com/office/officeart/2005/8/layout/hierarchy2"/>
    <dgm:cxn modelId="{2127FB58-4B67-44B0-8899-A2B77F352E70}" type="presOf" srcId="{B29F03F5-6CFD-4DFF-AC8A-88DC7DD84E1B}" destId="{1ED7C043-D0E5-457D-8401-997111E87CF9}" srcOrd="1" destOrd="0" presId="urn:microsoft.com/office/officeart/2005/8/layout/hierarchy2"/>
    <dgm:cxn modelId="{020380AA-DEAA-4979-96E8-DF4FDF2FA89F}" type="presOf" srcId="{6FC56C8B-CDA1-4482-977F-553B190445DB}" destId="{D464AB44-5F51-41EA-8ED0-0B806334DC99}" srcOrd="0" destOrd="0" presId="urn:microsoft.com/office/officeart/2005/8/layout/hierarchy2"/>
    <dgm:cxn modelId="{643736D5-ACD5-4A16-8DCB-993EEBE4AAD9}" srcId="{B419BA9C-BA4A-47AE-B621-2960DB786876}" destId="{64EB1905-280B-40B6-A8B6-7D2F7C044BC5}" srcOrd="0" destOrd="0" parTransId="{8B5B1537-6BBA-4CC8-B6E1-3E3004E3AB1E}" sibTransId="{3F36A039-B18A-44FA-A20F-2F6C892C080A}"/>
    <dgm:cxn modelId="{65B5705B-8050-4D57-BFA0-E31B7992EC54}" type="presOf" srcId="{D3D20F91-0DB2-4B90-B92D-DF1D1A794BD0}" destId="{852439F2-21AB-40A3-A9C6-BF806EF3DF01}" srcOrd="1" destOrd="0" presId="urn:microsoft.com/office/officeart/2005/8/layout/hierarchy2"/>
    <dgm:cxn modelId="{F6DCBBC6-2354-4EA5-8FFA-674FD27A03CE}" type="presParOf" srcId="{B6887A5B-80C2-4E73-8CC1-72AAE9945485}" destId="{080225EA-42D5-44B9-A1C7-F13D107E8395}" srcOrd="0" destOrd="0" presId="urn:microsoft.com/office/officeart/2005/8/layout/hierarchy2"/>
    <dgm:cxn modelId="{D4A75F12-B459-4CF2-A13D-FC47FFFB026B}" type="presParOf" srcId="{080225EA-42D5-44B9-A1C7-F13D107E8395}" destId="{E2A9DD63-DF89-4BB6-BBE4-8C812585447B}" srcOrd="0" destOrd="0" presId="urn:microsoft.com/office/officeart/2005/8/layout/hierarchy2"/>
    <dgm:cxn modelId="{2546140E-27F5-49EA-935B-6190203B60A9}" type="presParOf" srcId="{080225EA-42D5-44B9-A1C7-F13D107E8395}" destId="{95C88F4F-5815-4ECD-BBBB-9B43845C9AB1}" srcOrd="1" destOrd="0" presId="urn:microsoft.com/office/officeart/2005/8/layout/hierarchy2"/>
    <dgm:cxn modelId="{778B12AA-20EE-463A-BE7F-96B5CF53D0B3}" type="presParOf" srcId="{95C88F4F-5815-4ECD-BBBB-9B43845C9AB1}" destId="{D84CFC35-D512-49F4-90B6-9BB42C640962}" srcOrd="0" destOrd="0" presId="urn:microsoft.com/office/officeart/2005/8/layout/hierarchy2"/>
    <dgm:cxn modelId="{0D285DED-4B25-44A2-8E5B-325BA7B58109}" type="presParOf" srcId="{D84CFC35-D512-49F4-90B6-9BB42C640962}" destId="{DEE0F194-BA9E-4FF1-B8B8-CDFF1528D11C}" srcOrd="0" destOrd="0" presId="urn:microsoft.com/office/officeart/2005/8/layout/hierarchy2"/>
    <dgm:cxn modelId="{42CD6592-1E14-4F45-A4ED-C5E7093ABF79}" type="presParOf" srcId="{95C88F4F-5815-4ECD-BBBB-9B43845C9AB1}" destId="{FF02D01D-7C39-49B9-BF08-13D7EE49B277}" srcOrd="1" destOrd="0" presId="urn:microsoft.com/office/officeart/2005/8/layout/hierarchy2"/>
    <dgm:cxn modelId="{1C2D1E9C-00FF-4CBD-A57E-A70ECFA85D2B}" type="presParOf" srcId="{FF02D01D-7C39-49B9-BF08-13D7EE49B277}" destId="{D464AB44-5F51-41EA-8ED0-0B806334DC99}" srcOrd="0" destOrd="0" presId="urn:microsoft.com/office/officeart/2005/8/layout/hierarchy2"/>
    <dgm:cxn modelId="{F3402BA3-11E4-49EA-A921-DD4DD75AE4FD}" type="presParOf" srcId="{FF02D01D-7C39-49B9-BF08-13D7EE49B277}" destId="{17E4D00E-E3A1-4929-A4A9-A8AF4AE71FC5}" srcOrd="1" destOrd="0" presId="urn:microsoft.com/office/officeart/2005/8/layout/hierarchy2"/>
    <dgm:cxn modelId="{2E3D1F1D-E8BD-4C39-A662-B99443201EE5}" type="presParOf" srcId="{17E4D00E-E3A1-4929-A4A9-A8AF4AE71FC5}" destId="{CAD8586F-4694-4F1D-9BBB-800E247B699F}" srcOrd="0" destOrd="0" presId="urn:microsoft.com/office/officeart/2005/8/layout/hierarchy2"/>
    <dgm:cxn modelId="{BC0F3695-82C0-40D5-948C-3704B29B3F5F}" type="presParOf" srcId="{CAD8586F-4694-4F1D-9BBB-800E247B699F}" destId="{1ED7C043-D0E5-457D-8401-997111E87CF9}" srcOrd="0" destOrd="0" presId="urn:microsoft.com/office/officeart/2005/8/layout/hierarchy2"/>
    <dgm:cxn modelId="{DB6AB0B9-2B9E-4557-A14D-EA1B057C2D67}" type="presParOf" srcId="{17E4D00E-E3A1-4929-A4A9-A8AF4AE71FC5}" destId="{E6F969B0-EE20-4277-9113-05011A66DCE6}" srcOrd="1" destOrd="0" presId="urn:microsoft.com/office/officeart/2005/8/layout/hierarchy2"/>
    <dgm:cxn modelId="{DA1BE454-F302-4317-ABB1-93B1B1DDDBA9}" type="presParOf" srcId="{E6F969B0-EE20-4277-9113-05011A66DCE6}" destId="{85D88921-7F8E-45BC-A9BE-43D387328681}" srcOrd="0" destOrd="0" presId="urn:microsoft.com/office/officeart/2005/8/layout/hierarchy2"/>
    <dgm:cxn modelId="{A5D9721A-50AB-419E-9B6B-2D64D1728A64}" type="presParOf" srcId="{E6F969B0-EE20-4277-9113-05011A66DCE6}" destId="{358569AA-D163-4C93-908E-C01B77C5805D}" srcOrd="1" destOrd="0" presId="urn:microsoft.com/office/officeart/2005/8/layout/hierarchy2"/>
    <dgm:cxn modelId="{5DB69765-168E-440D-9404-6D8B69BCE23D}" type="presParOf" srcId="{95C88F4F-5815-4ECD-BBBB-9B43845C9AB1}" destId="{B7B7BA43-A7C3-494D-A879-3517FC0AD494}" srcOrd="2" destOrd="0" presId="urn:microsoft.com/office/officeart/2005/8/layout/hierarchy2"/>
    <dgm:cxn modelId="{D7DA653E-E9ED-452D-B892-4E4C67B3DC25}" type="presParOf" srcId="{B7B7BA43-A7C3-494D-A879-3517FC0AD494}" destId="{852439F2-21AB-40A3-A9C6-BF806EF3DF01}" srcOrd="0" destOrd="0" presId="urn:microsoft.com/office/officeart/2005/8/layout/hierarchy2"/>
    <dgm:cxn modelId="{CBB12922-861D-4D3B-91C3-1211C5BCE56A}" type="presParOf" srcId="{95C88F4F-5815-4ECD-BBBB-9B43845C9AB1}" destId="{640BA47C-4FB9-4D33-809C-049709975C89}" srcOrd="3" destOrd="0" presId="urn:microsoft.com/office/officeart/2005/8/layout/hierarchy2"/>
    <dgm:cxn modelId="{2DD45024-245E-46F2-92C4-7BD9674BE3D8}" type="presParOf" srcId="{640BA47C-4FB9-4D33-809C-049709975C89}" destId="{31D777EC-314E-4ED0-909D-0022B5418608}" srcOrd="0" destOrd="0" presId="urn:microsoft.com/office/officeart/2005/8/layout/hierarchy2"/>
    <dgm:cxn modelId="{2CFFEA5B-8655-4090-870F-CFEA5594F5A1}" type="presParOf" srcId="{640BA47C-4FB9-4D33-809C-049709975C89}" destId="{0508294B-E833-4133-AB0C-EB19817FF41E}" srcOrd="1" destOrd="0" presId="urn:microsoft.com/office/officeart/2005/8/layout/hierarchy2"/>
    <dgm:cxn modelId="{5A2AD51D-AA05-4C48-9ADA-21E9F43555E0}" type="presParOf" srcId="{0508294B-E833-4133-AB0C-EB19817FF41E}" destId="{2BFB4C30-F247-4464-AF04-36D7B5DD1FD9}" srcOrd="0" destOrd="0" presId="urn:microsoft.com/office/officeart/2005/8/layout/hierarchy2"/>
    <dgm:cxn modelId="{2BBB8472-2653-47CF-880F-F495CFEA8944}" type="presParOf" srcId="{2BFB4C30-F247-4464-AF04-36D7B5DD1FD9}" destId="{957B4254-181E-4FAF-B898-00619059B2BF}" srcOrd="0" destOrd="0" presId="urn:microsoft.com/office/officeart/2005/8/layout/hierarchy2"/>
    <dgm:cxn modelId="{7A80ACEB-3609-4611-A7EB-5509FDABD430}" type="presParOf" srcId="{0508294B-E833-4133-AB0C-EB19817FF41E}" destId="{7667761C-06A8-40A2-AAFB-08E2CCC4D135}" srcOrd="1" destOrd="0" presId="urn:microsoft.com/office/officeart/2005/8/layout/hierarchy2"/>
    <dgm:cxn modelId="{CFD5A473-25EF-41A1-A65D-B55D7EFD211C}" type="presParOf" srcId="{7667761C-06A8-40A2-AAFB-08E2CCC4D135}" destId="{2AC223FF-D273-403F-9CDF-FC5894251200}" srcOrd="0" destOrd="0" presId="urn:microsoft.com/office/officeart/2005/8/layout/hierarchy2"/>
    <dgm:cxn modelId="{6796AFA7-9A1B-4A72-B9AC-54A10A9A4B2B}" type="presParOf" srcId="{7667761C-06A8-40A2-AAFB-08E2CCC4D135}" destId="{E02F1EC2-CE1D-468F-8238-132CA730080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12BF66-324E-4A41-8E7A-F53303C597DD}" type="doc">
      <dgm:prSet loTypeId="urn:microsoft.com/office/officeart/2005/8/layout/hierarchy1" loCatId="hierarchy" qsTypeId="urn:microsoft.com/office/officeart/2005/8/quickstyle/simple3" qsCatId="simple" csTypeId="urn:microsoft.com/office/officeart/2005/8/colors/accent0_1" csCatId="mainScheme" phldr="1"/>
      <dgm:spPr/>
      <dgm:t>
        <a:bodyPr/>
        <a:lstStyle/>
        <a:p>
          <a:endParaRPr lang="id-ID"/>
        </a:p>
      </dgm:t>
    </dgm:pt>
    <dgm:pt modelId="{1852E9AC-5F4B-49CC-8A50-7AFB7326969F}">
      <dgm:prSet phldrT="[Text]" custT="1"/>
      <dgm:spPr/>
      <dgm:t>
        <a:bodyPr/>
        <a:lstStyle/>
        <a:p>
          <a:r>
            <a:rPr lang="en-US" sz="1400" baseline="0" dirty="0" smtClean="0">
              <a:latin typeface="Arial Narrow" pitchFamily="34" charset="0"/>
            </a:rPr>
            <a:t>Population</a:t>
          </a:r>
          <a:endParaRPr lang="id-ID" sz="1400" baseline="0" dirty="0">
            <a:latin typeface="Arial Narrow" pitchFamily="34" charset="0"/>
          </a:endParaRPr>
        </a:p>
      </dgm:t>
    </dgm:pt>
    <dgm:pt modelId="{C8148B62-9DCD-40AE-8AD3-7EF156345CA3}" type="parTrans" cxnId="{CD9DE904-04E3-4530-8A8C-D142EAC51283}">
      <dgm:prSet/>
      <dgm:spPr/>
      <dgm:t>
        <a:bodyPr/>
        <a:lstStyle/>
        <a:p>
          <a:endParaRPr lang="id-ID" sz="2800">
            <a:latin typeface="+mj-lt"/>
          </a:endParaRPr>
        </a:p>
      </dgm:t>
    </dgm:pt>
    <dgm:pt modelId="{43D7EBBC-4084-4B4C-ADC6-C39B0ECA09C9}" type="sibTrans" cxnId="{CD9DE904-04E3-4530-8A8C-D142EAC51283}">
      <dgm:prSet/>
      <dgm:spPr/>
      <dgm:t>
        <a:bodyPr/>
        <a:lstStyle/>
        <a:p>
          <a:endParaRPr lang="id-ID" sz="2800">
            <a:latin typeface="+mj-lt"/>
          </a:endParaRPr>
        </a:p>
      </dgm:t>
    </dgm:pt>
    <dgm:pt modelId="{E02E68FD-8C89-4688-B0E6-8BD32BB554F7}">
      <dgm:prSet phldrT="[Text]" custT="1"/>
      <dgm:spPr/>
      <dgm:t>
        <a:bodyPr/>
        <a:lstStyle/>
        <a:p>
          <a:r>
            <a:rPr lang="en-US" sz="1400" dirty="0" smtClean="0">
              <a:latin typeface="Arial Narrow" pitchFamily="34" charset="0"/>
            </a:rPr>
            <a:t>Working Age</a:t>
          </a:r>
          <a:endParaRPr lang="id-ID" sz="1400" dirty="0">
            <a:latin typeface="Arial Narrow" pitchFamily="34" charset="0"/>
          </a:endParaRPr>
        </a:p>
      </dgm:t>
    </dgm:pt>
    <dgm:pt modelId="{07FF0E5F-7A83-4EAA-99B5-08495921C5A7}" type="parTrans" cxnId="{CE53B90B-8A0E-4A76-AC74-F020F027F857}">
      <dgm:prSet/>
      <dgm:spPr/>
      <dgm:t>
        <a:bodyPr/>
        <a:lstStyle/>
        <a:p>
          <a:endParaRPr lang="id-ID" sz="2800">
            <a:latin typeface="+mj-lt"/>
          </a:endParaRPr>
        </a:p>
      </dgm:t>
    </dgm:pt>
    <dgm:pt modelId="{EF88B509-E174-4BB5-8A8A-D79FA97D5BEA}" type="sibTrans" cxnId="{CE53B90B-8A0E-4A76-AC74-F020F027F857}">
      <dgm:prSet/>
      <dgm:spPr/>
      <dgm:t>
        <a:bodyPr/>
        <a:lstStyle/>
        <a:p>
          <a:endParaRPr lang="id-ID" sz="2800">
            <a:latin typeface="+mj-lt"/>
          </a:endParaRPr>
        </a:p>
      </dgm:t>
    </dgm:pt>
    <dgm:pt modelId="{59B31F91-8395-4FC1-8F06-30EBDB9E593E}">
      <dgm:prSet phldrT="[Text]" custT="1"/>
      <dgm:spPr/>
      <dgm:t>
        <a:bodyPr/>
        <a:lstStyle/>
        <a:p>
          <a:r>
            <a:rPr lang="en-US" sz="1400" dirty="0" smtClean="0">
              <a:latin typeface="Arial Narrow" pitchFamily="34" charset="0"/>
            </a:rPr>
            <a:t>Outside The Working Age</a:t>
          </a:r>
          <a:endParaRPr lang="id-ID" sz="1400" dirty="0">
            <a:latin typeface="Arial Narrow" pitchFamily="34" charset="0"/>
          </a:endParaRPr>
        </a:p>
      </dgm:t>
    </dgm:pt>
    <dgm:pt modelId="{1C9524BD-6F7A-41A3-ADD2-35C6CD213D6D}" type="parTrans" cxnId="{BC7A3092-AEF6-43D5-93D1-773BF9F2D3A3}">
      <dgm:prSet/>
      <dgm:spPr/>
      <dgm:t>
        <a:bodyPr/>
        <a:lstStyle/>
        <a:p>
          <a:endParaRPr lang="id-ID" sz="2800">
            <a:latin typeface="+mj-lt"/>
          </a:endParaRPr>
        </a:p>
      </dgm:t>
    </dgm:pt>
    <dgm:pt modelId="{9E0DAD45-98C6-4B2F-909C-374919E51F97}" type="sibTrans" cxnId="{BC7A3092-AEF6-43D5-93D1-773BF9F2D3A3}">
      <dgm:prSet/>
      <dgm:spPr/>
      <dgm:t>
        <a:bodyPr/>
        <a:lstStyle/>
        <a:p>
          <a:endParaRPr lang="id-ID" sz="2800">
            <a:latin typeface="+mj-lt"/>
          </a:endParaRPr>
        </a:p>
      </dgm:t>
    </dgm:pt>
    <dgm:pt modelId="{5BDBBB50-A275-4D3B-A849-5C91CB8CC196}">
      <dgm:prSet custT="1"/>
      <dgm:spPr/>
      <dgm:t>
        <a:bodyPr/>
        <a:lstStyle/>
        <a:p>
          <a:r>
            <a:rPr lang="en-US" sz="1400" dirty="0" smtClean="0">
              <a:latin typeface="Arial Narrow" pitchFamily="34" charset="0"/>
              <a:cs typeface="Arial" pitchFamily="34" charset="0"/>
            </a:rPr>
            <a:t>Labor Force</a:t>
          </a:r>
          <a:endParaRPr lang="id-ID" sz="1400" dirty="0">
            <a:latin typeface="Arial Narrow" pitchFamily="34" charset="0"/>
          </a:endParaRPr>
        </a:p>
      </dgm:t>
    </dgm:pt>
    <dgm:pt modelId="{FBA27248-0C88-43B6-B714-B8A5A9F6E822}" type="parTrans" cxnId="{BA1F6529-46C3-4980-8171-1E1C8EDD3008}">
      <dgm:prSet/>
      <dgm:spPr/>
      <dgm:t>
        <a:bodyPr/>
        <a:lstStyle/>
        <a:p>
          <a:endParaRPr lang="id-ID" sz="2800">
            <a:latin typeface="+mj-lt"/>
          </a:endParaRPr>
        </a:p>
      </dgm:t>
    </dgm:pt>
    <dgm:pt modelId="{91366A1D-A882-403D-99B6-8D5B534FB3E3}" type="sibTrans" cxnId="{BA1F6529-46C3-4980-8171-1E1C8EDD3008}">
      <dgm:prSet/>
      <dgm:spPr/>
      <dgm:t>
        <a:bodyPr/>
        <a:lstStyle/>
        <a:p>
          <a:endParaRPr lang="id-ID" sz="2800">
            <a:latin typeface="+mj-lt"/>
          </a:endParaRPr>
        </a:p>
      </dgm:t>
    </dgm:pt>
    <dgm:pt modelId="{115017F1-1C66-4AE1-99A9-CF64882AFB91}">
      <dgm:prSet custT="1"/>
      <dgm:spPr/>
      <dgm:t>
        <a:bodyPr/>
        <a:lstStyle/>
        <a:p>
          <a:r>
            <a:rPr lang="en-US" sz="1400" dirty="0" smtClean="0">
              <a:latin typeface="Arial Narrow" pitchFamily="34" charset="0"/>
            </a:rPr>
            <a:t>Outside The Labor Force</a:t>
          </a:r>
          <a:endParaRPr lang="id-ID" sz="1400" dirty="0">
            <a:latin typeface="Arial Narrow" pitchFamily="34" charset="0"/>
          </a:endParaRPr>
        </a:p>
      </dgm:t>
    </dgm:pt>
    <dgm:pt modelId="{2DCD2EB5-5483-416D-8E9C-9555A6665A98}" type="parTrans" cxnId="{FFD74784-22AF-42AC-9772-B24DA96039C0}">
      <dgm:prSet/>
      <dgm:spPr/>
      <dgm:t>
        <a:bodyPr/>
        <a:lstStyle/>
        <a:p>
          <a:endParaRPr lang="id-ID" sz="2800">
            <a:latin typeface="+mj-lt"/>
          </a:endParaRPr>
        </a:p>
      </dgm:t>
    </dgm:pt>
    <dgm:pt modelId="{8A53EA3C-A075-458D-900C-1FEEDE104D1F}" type="sibTrans" cxnId="{FFD74784-22AF-42AC-9772-B24DA96039C0}">
      <dgm:prSet/>
      <dgm:spPr/>
      <dgm:t>
        <a:bodyPr/>
        <a:lstStyle/>
        <a:p>
          <a:endParaRPr lang="id-ID" sz="2800">
            <a:latin typeface="+mj-lt"/>
          </a:endParaRPr>
        </a:p>
      </dgm:t>
    </dgm:pt>
    <dgm:pt modelId="{2E92C71D-C931-4D21-AD14-EE262F465DC5}">
      <dgm:prSet custT="1"/>
      <dgm:spPr/>
      <dgm:t>
        <a:bodyPr/>
        <a:lstStyle/>
        <a:p>
          <a:r>
            <a:rPr lang="en-US" sz="1400" dirty="0" smtClean="0">
              <a:latin typeface="Arial Narrow" pitchFamily="34" charset="0"/>
            </a:rPr>
            <a:t>Employed</a:t>
          </a:r>
          <a:endParaRPr lang="id-ID" sz="1400" dirty="0">
            <a:latin typeface="Arial Narrow" pitchFamily="34" charset="0"/>
          </a:endParaRPr>
        </a:p>
      </dgm:t>
    </dgm:pt>
    <dgm:pt modelId="{D95289D0-1655-4EC1-BFE3-39E916ADE1BF}" type="parTrans" cxnId="{338C9B2F-EF69-4FB3-821F-89A4E128C0C1}">
      <dgm:prSet/>
      <dgm:spPr/>
      <dgm:t>
        <a:bodyPr/>
        <a:lstStyle/>
        <a:p>
          <a:endParaRPr lang="id-ID" sz="2800">
            <a:latin typeface="+mj-lt"/>
          </a:endParaRPr>
        </a:p>
      </dgm:t>
    </dgm:pt>
    <dgm:pt modelId="{D940C5BE-72CA-4F91-AB93-4773390A9368}" type="sibTrans" cxnId="{338C9B2F-EF69-4FB3-821F-89A4E128C0C1}">
      <dgm:prSet/>
      <dgm:spPr/>
      <dgm:t>
        <a:bodyPr/>
        <a:lstStyle/>
        <a:p>
          <a:endParaRPr lang="id-ID" sz="2800">
            <a:latin typeface="+mj-lt"/>
          </a:endParaRPr>
        </a:p>
      </dgm:t>
    </dgm:pt>
    <dgm:pt modelId="{7D11FFAF-7F2F-46EB-B2C2-74CBD83FE79C}">
      <dgm:prSet custT="1"/>
      <dgm:spPr/>
      <dgm:t>
        <a:bodyPr/>
        <a:lstStyle/>
        <a:p>
          <a:r>
            <a:rPr lang="en-US" sz="1400" dirty="0" smtClean="0">
              <a:latin typeface="Arial Narrow" pitchFamily="34" charset="0"/>
            </a:rPr>
            <a:t>Unemployed</a:t>
          </a:r>
          <a:r>
            <a:rPr lang="id-ID" sz="1400" dirty="0" smtClean="0">
              <a:latin typeface="Arial Narrow" pitchFamily="34" charset="0"/>
            </a:rPr>
            <a:t> </a:t>
          </a:r>
          <a:endParaRPr lang="id-ID" sz="1400" dirty="0">
            <a:latin typeface="Arial Narrow" pitchFamily="34" charset="0"/>
          </a:endParaRPr>
        </a:p>
      </dgm:t>
    </dgm:pt>
    <dgm:pt modelId="{9FAA2060-1BCB-4CAF-BD56-B5814A5DA879}" type="parTrans" cxnId="{F1F83D58-A6C3-4DA5-A9FC-4AB036B86D07}">
      <dgm:prSet/>
      <dgm:spPr/>
      <dgm:t>
        <a:bodyPr/>
        <a:lstStyle/>
        <a:p>
          <a:endParaRPr lang="id-ID" sz="2800">
            <a:latin typeface="+mj-lt"/>
          </a:endParaRPr>
        </a:p>
      </dgm:t>
    </dgm:pt>
    <dgm:pt modelId="{A0540771-C6B1-40E2-B779-51466176EEDF}" type="sibTrans" cxnId="{F1F83D58-A6C3-4DA5-A9FC-4AB036B86D07}">
      <dgm:prSet/>
      <dgm:spPr/>
      <dgm:t>
        <a:bodyPr/>
        <a:lstStyle/>
        <a:p>
          <a:endParaRPr lang="id-ID" sz="2800">
            <a:latin typeface="+mj-lt"/>
          </a:endParaRPr>
        </a:p>
      </dgm:t>
    </dgm:pt>
    <dgm:pt modelId="{B178C612-8C49-4E23-BD77-F5B8B4EB7BA1}">
      <dgm:prSet custT="1"/>
      <dgm:spPr/>
      <dgm:t>
        <a:bodyPr/>
        <a:lstStyle/>
        <a:p>
          <a:r>
            <a:rPr lang="en-US" sz="1400" dirty="0" smtClean="0">
              <a:latin typeface="Arial Narrow" pitchFamily="34" charset="0"/>
            </a:rPr>
            <a:t>Working</a:t>
          </a:r>
          <a:endParaRPr lang="id-ID" sz="1400" dirty="0">
            <a:latin typeface="Arial Narrow" pitchFamily="34" charset="0"/>
          </a:endParaRPr>
        </a:p>
      </dgm:t>
    </dgm:pt>
    <dgm:pt modelId="{8D23A6E2-C031-4C6E-9E19-BF17B2B6C686}" type="parTrans" cxnId="{BD3184E4-9B2C-4084-95DB-C04E222FF464}">
      <dgm:prSet/>
      <dgm:spPr/>
      <dgm:t>
        <a:bodyPr/>
        <a:lstStyle/>
        <a:p>
          <a:endParaRPr lang="id-ID" sz="2800">
            <a:latin typeface="+mj-lt"/>
          </a:endParaRPr>
        </a:p>
      </dgm:t>
    </dgm:pt>
    <dgm:pt modelId="{1C834797-5272-4907-9C54-4DAD219FC613}" type="sibTrans" cxnId="{BD3184E4-9B2C-4084-95DB-C04E222FF464}">
      <dgm:prSet/>
      <dgm:spPr/>
      <dgm:t>
        <a:bodyPr/>
        <a:lstStyle/>
        <a:p>
          <a:endParaRPr lang="id-ID" sz="2800">
            <a:latin typeface="+mj-lt"/>
          </a:endParaRPr>
        </a:p>
      </dgm:t>
    </dgm:pt>
    <dgm:pt modelId="{D8BA0173-1542-4A7D-B8D2-FBFB03140853}">
      <dgm:prSet custT="1"/>
      <dgm:spPr/>
      <dgm:t>
        <a:bodyPr/>
        <a:lstStyle/>
        <a:p>
          <a:r>
            <a:rPr lang="en-US" sz="1400" dirty="0" smtClean="0">
              <a:latin typeface="Arial Narrow" pitchFamily="34" charset="0"/>
            </a:rPr>
            <a:t>Temporarily not working</a:t>
          </a:r>
          <a:endParaRPr lang="id-ID" sz="1400" dirty="0">
            <a:latin typeface="Arial Narrow" pitchFamily="34" charset="0"/>
          </a:endParaRPr>
        </a:p>
      </dgm:t>
    </dgm:pt>
    <dgm:pt modelId="{26D57A1D-7B32-4977-8682-25E8F94852BE}" type="parTrans" cxnId="{CBDF569F-2015-4DBE-AF98-40B82C053DD5}">
      <dgm:prSet/>
      <dgm:spPr/>
      <dgm:t>
        <a:bodyPr/>
        <a:lstStyle/>
        <a:p>
          <a:endParaRPr lang="id-ID" sz="2800">
            <a:latin typeface="+mj-lt"/>
          </a:endParaRPr>
        </a:p>
      </dgm:t>
    </dgm:pt>
    <dgm:pt modelId="{53744E5B-1CDF-4486-9CBD-E5E4580FA73B}" type="sibTrans" cxnId="{CBDF569F-2015-4DBE-AF98-40B82C053DD5}">
      <dgm:prSet/>
      <dgm:spPr/>
      <dgm:t>
        <a:bodyPr/>
        <a:lstStyle/>
        <a:p>
          <a:endParaRPr lang="id-ID" sz="2800">
            <a:latin typeface="+mj-lt"/>
          </a:endParaRPr>
        </a:p>
      </dgm:t>
    </dgm:pt>
    <dgm:pt modelId="{FD1DB5D3-39A7-4407-BD56-FA806F9A1A88}">
      <dgm:prSet custT="1"/>
      <dgm:spPr/>
      <dgm:t>
        <a:bodyPr/>
        <a:lstStyle/>
        <a:p>
          <a:r>
            <a:rPr lang="en-US" sz="1400" dirty="0" smtClean="0">
              <a:latin typeface="Arial Narrow" pitchFamily="34" charset="0"/>
            </a:rPr>
            <a:t>Seeking job</a:t>
          </a:r>
          <a:endParaRPr lang="id-ID" sz="1400" dirty="0">
            <a:latin typeface="Arial Narrow" pitchFamily="34" charset="0"/>
          </a:endParaRPr>
        </a:p>
      </dgm:t>
    </dgm:pt>
    <dgm:pt modelId="{799E97EB-1A4C-4FEB-AC80-F20D4033168E}" type="parTrans" cxnId="{54B307AD-C620-4DB9-9C00-5BB797A51346}">
      <dgm:prSet/>
      <dgm:spPr/>
      <dgm:t>
        <a:bodyPr/>
        <a:lstStyle/>
        <a:p>
          <a:endParaRPr lang="id-ID" sz="2800">
            <a:latin typeface="+mj-lt"/>
          </a:endParaRPr>
        </a:p>
      </dgm:t>
    </dgm:pt>
    <dgm:pt modelId="{849F6633-49F9-4476-9FB8-F521A973AEDA}" type="sibTrans" cxnId="{54B307AD-C620-4DB9-9C00-5BB797A51346}">
      <dgm:prSet/>
      <dgm:spPr/>
      <dgm:t>
        <a:bodyPr/>
        <a:lstStyle/>
        <a:p>
          <a:endParaRPr lang="id-ID" sz="2800">
            <a:latin typeface="+mj-lt"/>
          </a:endParaRPr>
        </a:p>
      </dgm:t>
    </dgm:pt>
    <dgm:pt modelId="{81DF1ECE-AFCD-4B82-A84D-58152CED67AF}">
      <dgm:prSet custT="1"/>
      <dgm:spPr/>
      <dgm:t>
        <a:bodyPr/>
        <a:lstStyle/>
        <a:p>
          <a:endParaRPr lang="id-ID" sz="1400" dirty="0" smtClean="0">
            <a:latin typeface="Arial Narrow" pitchFamily="34" charset="0"/>
          </a:endParaRPr>
        </a:p>
        <a:p>
          <a:r>
            <a:rPr lang="en-US" sz="1400" dirty="0" smtClean="0">
              <a:latin typeface="Arial Narrow" pitchFamily="34" charset="0"/>
            </a:rPr>
            <a:t>Establish a new business</a:t>
          </a:r>
          <a:endParaRPr lang="id-ID" sz="1400" dirty="0">
            <a:latin typeface="Arial Narrow" pitchFamily="34" charset="0"/>
          </a:endParaRPr>
        </a:p>
        <a:p>
          <a:r>
            <a:rPr lang="id-ID" sz="1400" dirty="0">
              <a:latin typeface="Arial Narrow" pitchFamily="34" charset="0"/>
            </a:rPr>
            <a:t> </a:t>
          </a:r>
        </a:p>
      </dgm:t>
    </dgm:pt>
    <dgm:pt modelId="{A967C0C4-713D-4198-A314-ED973B4772F0}" type="parTrans" cxnId="{499F8CD0-9EBC-48A7-86DC-14EBABA89C7F}">
      <dgm:prSet/>
      <dgm:spPr/>
      <dgm:t>
        <a:bodyPr/>
        <a:lstStyle/>
        <a:p>
          <a:endParaRPr lang="id-ID" sz="2800">
            <a:latin typeface="+mj-lt"/>
          </a:endParaRPr>
        </a:p>
      </dgm:t>
    </dgm:pt>
    <dgm:pt modelId="{E50C8A61-94C0-41FF-8065-788C9813C4CD}" type="sibTrans" cxnId="{499F8CD0-9EBC-48A7-86DC-14EBABA89C7F}">
      <dgm:prSet/>
      <dgm:spPr/>
      <dgm:t>
        <a:bodyPr/>
        <a:lstStyle/>
        <a:p>
          <a:endParaRPr lang="id-ID" sz="2800">
            <a:latin typeface="+mj-lt"/>
          </a:endParaRPr>
        </a:p>
      </dgm:t>
    </dgm:pt>
    <dgm:pt modelId="{D55846FE-08F9-476D-9DDA-4BAF436C4EEB}">
      <dgm:prSet custT="1"/>
      <dgm:spPr/>
      <dgm:t>
        <a:bodyPr/>
        <a:lstStyle/>
        <a:p>
          <a:r>
            <a:rPr lang="en-US" sz="1400" dirty="0" smtClean="0">
              <a:latin typeface="Arial Narrow" pitchFamily="34" charset="0"/>
            </a:rPr>
            <a:t>Discouraged</a:t>
          </a:r>
          <a:endParaRPr lang="id-ID" sz="1400" dirty="0">
            <a:latin typeface="Arial Narrow" pitchFamily="34" charset="0"/>
          </a:endParaRPr>
        </a:p>
      </dgm:t>
    </dgm:pt>
    <dgm:pt modelId="{A2410FFA-964E-4F77-8B11-90AE4C8599DA}" type="parTrans" cxnId="{7C273D13-718E-4744-9AD4-0CD30BBBB3C1}">
      <dgm:prSet/>
      <dgm:spPr/>
      <dgm:t>
        <a:bodyPr/>
        <a:lstStyle/>
        <a:p>
          <a:endParaRPr lang="id-ID" sz="2800">
            <a:latin typeface="+mj-lt"/>
          </a:endParaRPr>
        </a:p>
      </dgm:t>
    </dgm:pt>
    <dgm:pt modelId="{7E85DB12-A14E-4620-BB9E-0B454A30E36E}" type="sibTrans" cxnId="{7C273D13-718E-4744-9AD4-0CD30BBBB3C1}">
      <dgm:prSet/>
      <dgm:spPr/>
      <dgm:t>
        <a:bodyPr/>
        <a:lstStyle/>
        <a:p>
          <a:endParaRPr lang="id-ID" sz="2800">
            <a:latin typeface="+mj-lt"/>
          </a:endParaRPr>
        </a:p>
      </dgm:t>
    </dgm:pt>
    <dgm:pt modelId="{167D8C4F-2036-4037-A97C-23FB7916D546}">
      <dgm:prSet custT="1"/>
      <dgm:spPr/>
      <dgm:t>
        <a:bodyPr/>
        <a:lstStyle/>
        <a:p>
          <a:r>
            <a:rPr lang="en-US" sz="1400" dirty="0" smtClean="0">
              <a:latin typeface="Arial Narrow" pitchFamily="34" charset="0"/>
            </a:rPr>
            <a:t>Have a job but has not started yet</a:t>
          </a:r>
          <a:endParaRPr lang="id-ID" sz="1400" dirty="0">
            <a:latin typeface="Arial Narrow" pitchFamily="34" charset="0"/>
          </a:endParaRPr>
        </a:p>
        <a:p>
          <a:r>
            <a:rPr lang="id-ID" sz="1400" dirty="0" smtClean="0">
              <a:latin typeface="Arial Narrow" pitchFamily="34" charset="0"/>
            </a:rPr>
            <a:t>          </a:t>
          </a:r>
          <a:endParaRPr lang="id-ID" sz="1400" dirty="0">
            <a:latin typeface="Arial Narrow" pitchFamily="34" charset="0"/>
          </a:endParaRPr>
        </a:p>
      </dgm:t>
    </dgm:pt>
    <dgm:pt modelId="{DEE55888-F8F5-4BA1-A61F-6C5389A9E7FC}" type="parTrans" cxnId="{F69DA0CD-F18E-41A5-923F-766F7197DF29}">
      <dgm:prSet/>
      <dgm:spPr/>
      <dgm:t>
        <a:bodyPr/>
        <a:lstStyle/>
        <a:p>
          <a:endParaRPr lang="id-ID" sz="2800">
            <a:latin typeface="+mj-lt"/>
          </a:endParaRPr>
        </a:p>
      </dgm:t>
    </dgm:pt>
    <dgm:pt modelId="{40BDABB3-F792-437F-A367-585BB0A8BA05}" type="sibTrans" cxnId="{F69DA0CD-F18E-41A5-923F-766F7197DF29}">
      <dgm:prSet/>
      <dgm:spPr/>
      <dgm:t>
        <a:bodyPr/>
        <a:lstStyle/>
        <a:p>
          <a:endParaRPr lang="id-ID" sz="2800">
            <a:latin typeface="+mj-lt"/>
          </a:endParaRPr>
        </a:p>
      </dgm:t>
    </dgm:pt>
    <dgm:pt modelId="{BABE80D6-4D72-43CF-B6CD-EF070845ED3E}" type="pres">
      <dgm:prSet presAssocID="{6912BF66-324E-4A41-8E7A-F53303C597DD}" presName="hierChild1" presStyleCnt="0">
        <dgm:presLayoutVars>
          <dgm:chPref val="1"/>
          <dgm:dir/>
          <dgm:animOne val="branch"/>
          <dgm:animLvl val="lvl"/>
          <dgm:resizeHandles/>
        </dgm:presLayoutVars>
      </dgm:prSet>
      <dgm:spPr/>
      <dgm:t>
        <a:bodyPr/>
        <a:lstStyle/>
        <a:p>
          <a:endParaRPr lang="id-ID"/>
        </a:p>
      </dgm:t>
    </dgm:pt>
    <dgm:pt modelId="{019FC20A-0E04-4B56-8AFB-27CA6D057219}" type="pres">
      <dgm:prSet presAssocID="{1852E9AC-5F4B-49CC-8A50-7AFB7326969F}" presName="hierRoot1" presStyleCnt="0"/>
      <dgm:spPr/>
    </dgm:pt>
    <dgm:pt modelId="{06EDFC4F-D6B5-4635-B8D5-3E62BD538F2A}" type="pres">
      <dgm:prSet presAssocID="{1852E9AC-5F4B-49CC-8A50-7AFB7326969F}" presName="composite" presStyleCnt="0"/>
      <dgm:spPr/>
    </dgm:pt>
    <dgm:pt modelId="{1776C732-B1EA-4DF0-BD0C-93E4D0091978}" type="pres">
      <dgm:prSet presAssocID="{1852E9AC-5F4B-49CC-8A50-7AFB7326969F}" presName="background" presStyleLbl="node0" presStyleIdx="0" presStyleCnt="1"/>
      <dgm:spPr/>
    </dgm:pt>
    <dgm:pt modelId="{937177FF-B42B-407B-ACD2-B9BCB041771C}" type="pres">
      <dgm:prSet presAssocID="{1852E9AC-5F4B-49CC-8A50-7AFB7326969F}" presName="text" presStyleLbl="fgAcc0" presStyleIdx="0" presStyleCnt="1">
        <dgm:presLayoutVars>
          <dgm:chPref val="3"/>
        </dgm:presLayoutVars>
      </dgm:prSet>
      <dgm:spPr/>
      <dgm:t>
        <a:bodyPr/>
        <a:lstStyle/>
        <a:p>
          <a:endParaRPr lang="id-ID"/>
        </a:p>
      </dgm:t>
    </dgm:pt>
    <dgm:pt modelId="{50D5171D-A823-4F07-812A-7933CFA32D50}" type="pres">
      <dgm:prSet presAssocID="{1852E9AC-5F4B-49CC-8A50-7AFB7326969F}" presName="hierChild2" presStyleCnt="0"/>
      <dgm:spPr/>
    </dgm:pt>
    <dgm:pt modelId="{A481B405-D6C1-4589-98C5-A1B4663E082D}" type="pres">
      <dgm:prSet presAssocID="{07FF0E5F-7A83-4EAA-99B5-08495921C5A7}" presName="Name10" presStyleLbl="parChTrans1D2" presStyleIdx="0" presStyleCnt="2"/>
      <dgm:spPr/>
      <dgm:t>
        <a:bodyPr/>
        <a:lstStyle/>
        <a:p>
          <a:endParaRPr lang="id-ID"/>
        </a:p>
      </dgm:t>
    </dgm:pt>
    <dgm:pt modelId="{13A3160B-20EC-458A-A8FE-EA888F49EA07}" type="pres">
      <dgm:prSet presAssocID="{E02E68FD-8C89-4688-B0E6-8BD32BB554F7}" presName="hierRoot2" presStyleCnt="0"/>
      <dgm:spPr/>
    </dgm:pt>
    <dgm:pt modelId="{ECC7C4FF-7905-4B08-93BE-DF44F013E131}" type="pres">
      <dgm:prSet presAssocID="{E02E68FD-8C89-4688-B0E6-8BD32BB554F7}" presName="composite2" presStyleCnt="0"/>
      <dgm:spPr/>
    </dgm:pt>
    <dgm:pt modelId="{DFD2B05C-4B79-4741-A961-6319B79745B8}" type="pres">
      <dgm:prSet presAssocID="{E02E68FD-8C89-4688-B0E6-8BD32BB554F7}" presName="background2" presStyleLbl="node2" presStyleIdx="0" presStyleCnt="2"/>
      <dgm:spPr/>
    </dgm:pt>
    <dgm:pt modelId="{77143FEB-5BA1-4874-BCA1-33497F89CD90}" type="pres">
      <dgm:prSet presAssocID="{E02E68FD-8C89-4688-B0E6-8BD32BB554F7}" presName="text2" presStyleLbl="fgAcc2" presStyleIdx="0" presStyleCnt="2" custLinFactNeighborX="2418" custLinFactNeighborY="-8675">
        <dgm:presLayoutVars>
          <dgm:chPref val="3"/>
        </dgm:presLayoutVars>
      </dgm:prSet>
      <dgm:spPr/>
      <dgm:t>
        <a:bodyPr/>
        <a:lstStyle/>
        <a:p>
          <a:endParaRPr lang="id-ID"/>
        </a:p>
      </dgm:t>
    </dgm:pt>
    <dgm:pt modelId="{3F4CC0B7-D4FB-4A3B-B3AE-F31A3BCE7481}" type="pres">
      <dgm:prSet presAssocID="{E02E68FD-8C89-4688-B0E6-8BD32BB554F7}" presName="hierChild3" presStyleCnt="0"/>
      <dgm:spPr/>
    </dgm:pt>
    <dgm:pt modelId="{715A20AC-120B-4A7B-9795-FEA3E2917163}" type="pres">
      <dgm:prSet presAssocID="{FBA27248-0C88-43B6-B714-B8A5A9F6E822}" presName="Name17" presStyleLbl="parChTrans1D3" presStyleIdx="0" presStyleCnt="2"/>
      <dgm:spPr/>
      <dgm:t>
        <a:bodyPr/>
        <a:lstStyle/>
        <a:p>
          <a:endParaRPr lang="id-ID"/>
        </a:p>
      </dgm:t>
    </dgm:pt>
    <dgm:pt modelId="{93EE2DEB-3A80-4458-9DFB-14BEBD6B7645}" type="pres">
      <dgm:prSet presAssocID="{5BDBBB50-A275-4D3B-A849-5C91CB8CC196}" presName="hierRoot3" presStyleCnt="0"/>
      <dgm:spPr/>
    </dgm:pt>
    <dgm:pt modelId="{1D65F9DF-6897-447D-8AA2-F732C266C566}" type="pres">
      <dgm:prSet presAssocID="{5BDBBB50-A275-4D3B-A849-5C91CB8CC196}" presName="composite3" presStyleCnt="0"/>
      <dgm:spPr/>
    </dgm:pt>
    <dgm:pt modelId="{66AED478-9F0C-4512-8DE1-B623C42EFDE6}" type="pres">
      <dgm:prSet presAssocID="{5BDBBB50-A275-4D3B-A849-5C91CB8CC196}" presName="background3" presStyleLbl="node3" presStyleIdx="0" presStyleCnt="2"/>
      <dgm:spPr/>
    </dgm:pt>
    <dgm:pt modelId="{70C60960-4F66-41A1-8FE9-791EFE0F9857}" type="pres">
      <dgm:prSet presAssocID="{5BDBBB50-A275-4D3B-A849-5C91CB8CC196}" presName="text3" presStyleLbl="fgAcc3" presStyleIdx="0" presStyleCnt="2" custLinFactNeighborX="-88" custLinFactNeighborY="15461">
        <dgm:presLayoutVars>
          <dgm:chPref val="3"/>
        </dgm:presLayoutVars>
      </dgm:prSet>
      <dgm:spPr/>
      <dgm:t>
        <a:bodyPr/>
        <a:lstStyle/>
        <a:p>
          <a:endParaRPr lang="id-ID"/>
        </a:p>
      </dgm:t>
    </dgm:pt>
    <dgm:pt modelId="{D1726BCE-EF95-49E0-B602-155E84B97611}" type="pres">
      <dgm:prSet presAssocID="{5BDBBB50-A275-4D3B-A849-5C91CB8CC196}" presName="hierChild4" presStyleCnt="0"/>
      <dgm:spPr/>
    </dgm:pt>
    <dgm:pt modelId="{3A4CF4CC-270F-4643-9E4A-C5B3A315DD0F}" type="pres">
      <dgm:prSet presAssocID="{D95289D0-1655-4EC1-BFE3-39E916ADE1BF}" presName="Name23" presStyleLbl="parChTrans1D4" presStyleIdx="0" presStyleCnt="8"/>
      <dgm:spPr/>
      <dgm:t>
        <a:bodyPr/>
        <a:lstStyle/>
        <a:p>
          <a:endParaRPr lang="id-ID"/>
        </a:p>
      </dgm:t>
    </dgm:pt>
    <dgm:pt modelId="{9178B121-4FDD-4D95-A7C1-4C1BDD7E3113}" type="pres">
      <dgm:prSet presAssocID="{2E92C71D-C931-4D21-AD14-EE262F465DC5}" presName="hierRoot4" presStyleCnt="0"/>
      <dgm:spPr/>
    </dgm:pt>
    <dgm:pt modelId="{B46C1DF4-50AB-443A-8B09-3227483E04D8}" type="pres">
      <dgm:prSet presAssocID="{2E92C71D-C931-4D21-AD14-EE262F465DC5}" presName="composite4" presStyleCnt="0"/>
      <dgm:spPr/>
    </dgm:pt>
    <dgm:pt modelId="{A511A152-30BA-40BF-AD5A-94528CF5928D}" type="pres">
      <dgm:prSet presAssocID="{2E92C71D-C931-4D21-AD14-EE262F465DC5}" presName="background4" presStyleLbl="node4" presStyleIdx="0" presStyleCnt="8"/>
      <dgm:spPr/>
    </dgm:pt>
    <dgm:pt modelId="{16CF7826-A91E-43FE-980C-71756AB6C91E}" type="pres">
      <dgm:prSet presAssocID="{2E92C71D-C931-4D21-AD14-EE262F465DC5}" presName="text4" presStyleLbl="fgAcc4" presStyleIdx="0" presStyleCnt="8" custLinFactNeighborX="-88" custLinFactNeighborY="15461">
        <dgm:presLayoutVars>
          <dgm:chPref val="3"/>
        </dgm:presLayoutVars>
      </dgm:prSet>
      <dgm:spPr/>
      <dgm:t>
        <a:bodyPr/>
        <a:lstStyle/>
        <a:p>
          <a:endParaRPr lang="id-ID"/>
        </a:p>
      </dgm:t>
    </dgm:pt>
    <dgm:pt modelId="{A56CDA2E-E70B-44E9-A951-DFD61AF9B582}" type="pres">
      <dgm:prSet presAssocID="{2E92C71D-C931-4D21-AD14-EE262F465DC5}" presName="hierChild5" presStyleCnt="0"/>
      <dgm:spPr/>
    </dgm:pt>
    <dgm:pt modelId="{1DAA1057-B4A8-44D7-939C-E946C7D5B8E9}" type="pres">
      <dgm:prSet presAssocID="{8D23A6E2-C031-4C6E-9E19-BF17B2B6C686}" presName="Name23" presStyleLbl="parChTrans1D4" presStyleIdx="1" presStyleCnt="8"/>
      <dgm:spPr/>
      <dgm:t>
        <a:bodyPr/>
        <a:lstStyle/>
        <a:p>
          <a:endParaRPr lang="id-ID"/>
        </a:p>
      </dgm:t>
    </dgm:pt>
    <dgm:pt modelId="{D74C453E-2D03-476B-B014-0ECE9C899175}" type="pres">
      <dgm:prSet presAssocID="{B178C612-8C49-4E23-BD77-F5B8B4EB7BA1}" presName="hierRoot4" presStyleCnt="0"/>
      <dgm:spPr/>
    </dgm:pt>
    <dgm:pt modelId="{B51904A9-E530-46FD-9A33-37D21640F8E8}" type="pres">
      <dgm:prSet presAssocID="{B178C612-8C49-4E23-BD77-F5B8B4EB7BA1}" presName="composite4" presStyleCnt="0"/>
      <dgm:spPr/>
    </dgm:pt>
    <dgm:pt modelId="{FA185F48-A744-4131-A413-7BFA4DC6B3AE}" type="pres">
      <dgm:prSet presAssocID="{B178C612-8C49-4E23-BD77-F5B8B4EB7BA1}" presName="background4" presStyleLbl="node4" presStyleIdx="1" presStyleCnt="8"/>
      <dgm:spPr/>
    </dgm:pt>
    <dgm:pt modelId="{13A37623-0918-4C7C-97D7-EA34A40F60E0}" type="pres">
      <dgm:prSet presAssocID="{B178C612-8C49-4E23-BD77-F5B8B4EB7BA1}" presName="text4" presStyleLbl="fgAcc4" presStyleIdx="1" presStyleCnt="8" custLinFactNeighborX="-6985" custLinFactNeighborY="14060">
        <dgm:presLayoutVars>
          <dgm:chPref val="3"/>
        </dgm:presLayoutVars>
      </dgm:prSet>
      <dgm:spPr/>
      <dgm:t>
        <a:bodyPr/>
        <a:lstStyle/>
        <a:p>
          <a:endParaRPr lang="id-ID"/>
        </a:p>
      </dgm:t>
    </dgm:pt>
    <dgm:pt modelId="{0876A9A4-B770-42D7-8944-AF54BCEBCAFF}" type="pres">
      <dgm:prSet presAssocID="{B178C612-8C49-4E23-BD77-F5B8B4EB7BA1}" presName="hierChild5" presStyleCnt="0"/>
      <dgm:spPr/>
    </dgm:pt>
    <dgm:pt modelId="{A926975B-F1DB-4833-BE0A-96999516713A}" type="pres">
      <dgm:prSet presAssocID="{26D57A1D-7B32-4977-8682-25E8F94852BE}" presName="Name23" presStyleLbl="parChTrans1D4" presStyleIdx="2" presStyleCnt="8"/>
      <dgm:spPr/>
      <dgm:t>
        <a:bodyPr/>
        <a:lstStyle/>
        <a:p>
          <a:endParaRPr lang="id-ID"/>
        </a:p>
      </dgm:t>
    </dgm:pt>
    <dgm:pt modelId="{A90B2205-96AC-4056-A244-9F2BC4468EF0}" type="pres">
      <dgm:prSet presAssocID="{D8BA0173-1542-4A7D-B8D2-FBFB03140853}" presName="hierRoot4" presStyleCnt="0"/>
      <dgm:spPr/>
    </dgm:pt>
    <dgm:pt modelId="{F68453BC-35CD-4D58-A093-F1EA26D05ED6}" type="pres">
      <dgm:prSet presAssocID="{D8BA0173-1542-4A7D-B8D2-FBFB03140853}" presName="composite4" presStyleCnt="0"/>
      <dgm:spPr/>
    </dgm:pt>
    <dgm:pt modelId="{67E63F28-FBD5-49BF-BF35-EB65BCE4AA29}" type="pres">
      <dgm:prSet presAssocID="{D8BA0173-1542-4A7D-B8D2-FBFB03140853}" presName="background4" presStyleLbl="node4" presStyleIdx="2" presStyleCnt="8"/>
      <dgm:spPr/>
    </dgm:pt>
    <dgm:pt modelId="{08CA0FAD-ACFB-40F6-B158-2628858F0D2C}" type="pres">
      <dgm:prSet presAssocID="{D8BA0173-1542-4A7D-B8D2-FBFB03140853}" presName="text4" presStyleLbl="fgAcc4" presStyleIdx="2" presStyleCnt="8" custScaleX="141036" custScaleY="121723" custLinFactNeighborX="-10419" custLinFactNeighborY="14060">
        <dgm:presLayoutVars>
          <dgm:chPref val="3"/>
        </dgm:presLayoutVars>
      </dgm:prSet>
      <dgm:spPr/>
      <dgm:t>
        <a:bodyPr/>
        <a:lstStyle/>
        <a:p>
          <a:endParaRPr lang="id-ID"/>
        </a:p>
      </dgm:t>
    </dgm:pt>
    <dgm:pt modelId="{B6B01516-D253-4EFE-A1F2-0F52446A6023}" type="pres">
      <dgm:prSet presAssocID="{D8BA0173-1542-4A7D-B8D2-FBFB03140853}" presName="hierChild5" presStyleCnt="0"/>
      <dgm:spPr/>
    </dgm:pt>
    <dgm:pt modelId="{77143EDC-9A7F-4489-9A06-E5240E49D409}" type="pres">
      <dgm:prSet presAssocID="{9FAA2060-1BCB-4CAF-BD56-B5814A5DA879}" presName="Name23" presStyleLbl="parChTrans1D4" presStyleIdx="3" presStyleCnt="8"/>
      <dgm:spPr/>
      <dgm:t>
        <a:bodyPr/>
        <a:lstStyle/>
        <a:p>
          <a:endParaRPr lang="id-ID"/>
        </a:p>
      </dgm:t>
    </dgm:pt>
    <dgm:pt modelId="{87D87789-0219-4F79-B292-38C29BA5CB88}" type="pres">
      <dgm:prSet presAssocID="{7D11FFAF-7F2F-46EB-B2C2-74CBD83FE79C}" presName="hierRoot4" presStyleCnt="0"/>
      <dgm:spPr/>
    </dgm:pt>
    <dgm:pt modelId="{3F416B5A-4EDD-4DF8-BC9C-67FFB1727584}" type="pres">
      <dgm:prSet presAssocID="{7D11FFAF-7F2F-46EB-B2C2-74CBD83FE79C}" presName="composite4" presStyleCnt="0"/>
      <dgm:spPr/>
    </dgm:pt>
    <dgm:pt modelId="{40441313-A29B-4210-8470-1539BCAF7CD7}" type="pres">
      <dgm:prSet presAssocID="{7D11FFAF-7F2F-46EB-B2C2-74CBD83FE79C}" presName="background4" presStyleLbl="node4" presStyleIdx="3" presStyleCnt="8"/>
      <dgm:spPr/>
    </dgm:pt>
    <dgm:pt modelId="{10FBC016-6ECA-4352-84B5-0D6205FE7325}" type="pres">
      <dgm:prSet presAssocID="{7D11FFAF-7F2F-46EB-B2C2-74CBD83FE79C}" presName="text4" presStyleLbl="fgAcc4" presStyleIdx="3" presStyleCnt="8" custScaleX="153453" custLinFactNeighborX="-88" custLinFactNeighborY="15461">
        <dgm:presLayoutVars>
          <dgm:chPref val="3"/>
        </dgm:presLayoutVars>
      </dgm:prSet>
      <dgm:spPr/>
      <dgm:t>
        <a:bodyPr/>
        <a:lstStyle/>
        <a:p>
          <a:endParaRPr lang="id-ID"/>
        </a:p>
      </dgm:t>
    </dgm:pt>
    <dgm:pt modelId="{C4331AD5-74D7-478B-BBB2-0FE99C549B86}" type="pres">
      <dgm:prSet presAssocID="{7D11FFAF-7F2F-46EB-B2C2-74CBD83FE79C}" presName="hierChild5" presStyleCnt="0"/>
      <dgm:spPr/>
    </dgm:pt>
    <dgm:pt modelId="{AEEC265D-42E3-42EB-8AF7-CE8EBA7E86BA}" type="pres">
      <dgm:prSet presAssocID="{799E97EB-1A4C-4FEB-AC80-F20D4033168E}" presName="Name23" presStyleLbl="parChTrans1D4" presStyleIdx="4" presStyleCnt="8"/>
      <dgm:spPr/>
      <dgm:t>
        <a:bodyPr/>
        <a:lstStyle/>
        <a:p>
          <a:endParaRPr lang="id-ID"/>
        </a:p>
      </dgm:t>
    </dgm:pt>
    <dgm:pt modelId="{1CC7BFB4-1866-4D0F-84BF-DB19169E93D4}" type="pres">
      <dgm:prSet presAssocID="{FD1DB5D3-39A7-4407-BD56-FA806F9A1A88}" presName="hierRoot4" presStyleCnt="0"/>
      <dgm:spPr/>
    </dgm:pt>
    <dgm:pt modelId="{1BC02849-52F5-437A-8044-67C892C92006}" type="pres">
      <dgm:prSet presAssocID="{FD1DB5D3-39A7-4407-BD56-FA806F9A1A88}" presName="composite4" presStyleCnt="0"/>
      <dgm:spPr/>
    </dgm:pt>
    <dgm:pt modelId="{20D19266-52CE-431A-B4E8-3719C6DCE463}" type="pres">
      <dgm:prSet presAssocID="{FD1DB5D3-39A7-4407-BD56-FA806F9A1A88}" presName="background4" presStyleLbl="node4" presStyleIdx="4" presStyleCnt="8"/>
      <dgm:spPr/>
    </dgm:pt>
    <dgm:pt modelId="{BDF5B12E-7267-424B-A1FB-22D04E835BF7}" type="pres">
      <dgm:prSet presAssocID="{FD1DB5D3-39A7-4407-BD56-FA806F9A1A88}" presName="text4" presStyleLbl="fgAcc4" presStyleIdx="4" presStyleCnt="8" custScaleX="139401" custScaleY="155700" custLinFactNeighborX="-10855" custLinFactNeighborY="22269">
        <dgm:presLayoutVars>
          <dgm:chPref val="3"/>
        </dgm:presLayoutVars>
      </dgm:prSet>
      <dgm:spPr/>
      <dgm:t>
        <a:bodyPr/>
        <a:lstStyle/>
        <a:p>
          <a:endParaRPr lang="id-ID"/>
        </a:p>
      </dgm:t>
    </dgm:pt>
    <dgm:pt modelId="{8A9B0909-838C-4FAA-A46E-554EE6159CE5}" type="pres">
      <dgm:prSet presAssocID="{FD1DB5D3-39A7-4407-BD56-FA806F9A1A88}" presName="hierChild5" presStyleCnt="0"/>
      <dgm:spPr/>
    </dgm:pt>
    <dgm:pt modelId="{CC5A4AF8-56A6-4B0A-B956-3F9EB4E373F0}" type="pres">
      <dgm:prSet presAssocID="{A967C0C4-713D-4198-A314-ED973B4772F0}" presName="Name23" presStyleLbl="parChTrans1D4" presStyleIdx="5" presStyleCnt="8"/>
      <dgm:spPr/>
      <dgm:t>
        <a:bodyPr/>
        <a:lstStyle/>
        <a:p>
          <a:endParaRPr lang="id-ID"/>
        </a:p>
      </dgm:t>
    </dgm:pt>
    <dgm:pt modelId="{06E87229-08BB-44B0-B9A5-574FE3BA4E0B}" type="pres">
      <dgm:prSet presAssocID="{81DF1ECE-AFCD-4B82-A84D-58152CED67AF}" presName="hierRoot4" presStyleCnt="0"/>
      <dgm:spPr/>
    </dgm:pt>
    <dgm:pt modelId="{1FF35885-170C-4D86-9322-335E11EFD49C}" type="pres">
      <dgm:prSet presAssocID="{81DF1ECE-AFCD-4B82-A84D-58152CED67AF}" presName="composite4" presStyleCnt="0"/>
      <dgm:spPr/>
    </dgm:pt>
    <dgm:pt modelId="{4BE21CA2-C06E-4B4C-90A2-A5CDA8B17225}" type="pres">
      <dgm:prSet presAssocID="{81DF1ECE-AFCD-4B82-A84D-58152CED67AF}" presName="background4" presStyleLbl="node4" presStyleIdx="5" presStyleCnt="8"/>
      <dgm:spPr/>
    </dgm:pt>
    <dgm:pt modelId="{01E80E0B-5C14-4B6B-8ADD-7D08348D24EF}" type="pres">
      <dgm:prSet presAssocID="{81DF1ECE-AFCD-4B82-A84D-58152CED67AF}" presName="text4" presStyleLbl="fgAcc4" presStyleIdx="5" presStyleCnt="8" custScaleX="144967" custScaleY="164851" custLinFactNeighborX="-8434" custLinFactNeighborY="21751">
        <dgm:presLayoutVars>
          <dgm:chPref val="3"/>
        </dgm:presLayoutVars>
      </dgm:prSet>
      <dgm:spPr/>
      <dgm:t>
        <a:bodyPr/>
        <a:lstStyle/>
        <a:p>
          <a:endParaRPr lang="id-ID"/>
        </a:p>
      </dgm:t>
    </dgm:pt>
    <dgm:pt modelId="{770123F0-4511-47D4-87CE-30637047135E}" type="pres">
      <dgm:prSet presAssocID="{81DF1ECE-AFCD-4B82-A84D-58152CED67AF}" presName="hierChild5" presStyleCnt="0"/>
      <dgm:spPr/>
    </dgm:pt>
    <dgm:pt modelId="{9A177218-386F-4550-989E-1BE4FF3C36FD}" type="pres">
      <dgm:prSet presAssocID="{A2410FFA-964E-4F77-8B11-90AE4C8599DA}" presName="Name23" presStyleLbl="parChTrans1D4" presStyleIdx="6" presStyleCnt="8"/>
      <dgm:spPr/>
      <dgm:t>
        <a:bodyPr/>
        <a:lstStyle/>
        <a:p>
          <a:endParaRPr lang="id-ID"/>
        </a:p>
      </dgm:t>
    </dgm:pt>
    <dgm:pt modelId="{82F495CB-BD56-4320-9B01-B67ADE8DC49F}" type="pres">
      <dgm:prSet presAssocID="{D55846FE-08F9-476D-9DDA-4BAF436C4EEB}" presName="hierRoot4" presStyleCnt="0"/>
      <dgm:spPr/>
    </dgm:pt>
    <dgm:pt modelId="{2C13CEA1-AA8E-4A4F-8E32-DA617FF3018D}" type="pres">
      <dgm:prSet presAssocID="{D55846FE-08F9-476D-9DDA-4BAF436C4EEB}" presName="composite4" presStyleCnt="0"/>
      <dgm:spPr/>
    </dgm:pt>
    <dgm:pt modelId="{1BB748AF-F11E-4FE8-B705-C6EAC782E500}" type="pres">
      <dgm:prSet presAssocID="{D55846FE-08F9-476D-9DDA-4BAF436C4EEB}" presName="background4" presStyleLbl="node4" presStyleIdx="6" presStyleCnt="8"/>
      <dgm:spPr/>
    </dgm:pt>
    <dgm:pt modelId="{7ADB2120-03A0-468A-A4DB-0185E457C72B}" type="pres">
      <dgm:prSet presAssocID="{D55846FE-08F9-476D-9DDA-4BAF436C4EEB}" presName="text4" presStyleLbl="fgAcc4" presStyleIdx="6" presStyleCnt="8" custScaleX="173546" custScaleY="159829" custLinFactNeighborX="-7573" custLinFactNeighborY="22532">
        <dgm:presLayoutVars>
          <dgm:chPref val="3"/>
        </dgm:presLayoutVars>
      </dgm:prSet>
      <dgm:spPr/>
      <dgm:t>
        <a:bodyPr/>
        <a:lstStyle/>
        <a:p>
          <a:endParaRPr lang="id-ID"/>
        </a:p>
      </dgm:t>
    </dgm:pt>
    <dgm:pt modelId="{F4BC7126-BC5F-435C-A272-ACA27E9023A1}" type="pres">
      <dgm:prSet presAssocID="{D55846FE-08F9-476D-9DDA-4BAF436C4EEB}" presName="hierChild5" presStyleCnt="0"/>
      <dgm:spPr/>
    </dgm:pt>
    <dgm:pt modelId="{92168205-19B5-425B-A3CB-1218B9603ADA}" type="pres">
      <dgm:prSet presAssocID="{DEE55888-F8F5-4BA1-A61F-6C5389A9E7FC}" presName="Name23" presStyleLbl="parChTrans1D4" presStyleIdx="7" presStyleCnt="8"/>
      <dgm:spPr/>
      <dgm:t>
        <a:bodyPr/>
        <a:lstStyle/>
        <a:p>
          <a:endParaRPr lang="id-ID"/>
        </a:p>
      </dgm:t>
    </dgm:pt>
    <dgm:pt modelId="{2D0991F4-D6F7-41FF-9737-386C98A86486}" type="pres">
      <dgm:prSet presAssocID="{167D8C4F-2036-4037-A97C-23FB7916D546}" presName="hierRoot4" presStyleCnt="0"/>
      <dgm:spPr/>
    </dgm:pt>
    <dgm:pt modelId="{5FC0FB15-C8E0-46B1-ACF6-068E517A1A8B}" type="pres">
      <dgm:prSet presAssocID="{167D8C4F-2036-4037-A97C-23FB7916D546}" presName="composite4" presStyleCnt="0"/>
      <dgm:spPr/>
    </dgm:pt>
    <dgm:pt modelId="{7F3D3546-C160-42B2-A7E6-BD2CB1A35E20}" type="pres">
      <dgm:prSet presAssocID="{167D8C4F-2036-4037-A97C-23FB7916D546}" presName="background4" presStyleLbl="node4" presStyleIdx="7" presStyleCnt="8"/>
      <dgm:spPr/>
    </dgm:pt>
    <dgm:pt modelId="{7402C5BA-00B1-4177-B112-3F1D5D22B31C}" type="pres">
      <dgm:prSet presAssocID="{167D8C4F-2036-4037-A97C-23FB7916D546}" presName="text4" presStyleLbl="fgAcc4" presStyleIdx="7" presStyleCnt="8" custScaleX="147452" custScaleY="164851" custLinFactNeighborX="-5623" custLinFactNeighborY="21474">
        <dgm:presLayoutVars>
          <dgm:chPref val="3"/>
        </dgm:presLayoutVars>
      </dgm:prSet>
      <dgm:spPr/>
      <dgm:t>
        <a:bodyPr/>
        <a:lstStyle/>
        <a:p>
          <a:endParaRPr lang="id-ID"/>
        </a:p>
      </dgm:t>
    </dgm:pt>
    <dgm:pt modelId="{56616452-D294-4BEE-B7FA-A3AA6E4A612F}" type="pres">
      <dgm:prSet presAssocID="{167D8C4F-2036-4037-A97C-23FB7916D546}" presName="hierChild5" presStyleCnt="0"/>
      <dgm:spPr/>
    </dgm:pt>
    <dgm:pt modelId="{2999DE7E-EE91-44F8-BB1D-9AF04AAC36BB}" type="pres">
      <dgm:prSet presAssocID="{2DCD2EB5-5483-416D-8E9C-9555A6665A98}" presName="Name17" presStyleLbl="parChTrans1D3" presStyleIdx="1" presStyleCnt="2"/>
      <dgm:spPr/>
      <dgm:t>
        <a:bodyPr/>
        <a:lstStyle/>
        <a:p>
          <a:endParaRPr lang="id-ID"/>
        </a:p>
      </dgm:t>
    </dgm:pt>
    <dgm:pt modelId="{384AAA62-24FC-4F4A-83E0-9314C62B63DA}" type="pres">
      <dgm:prSet presAssocID="{115017F1-1C66-4AE1-99A9-CF64882AFB91}" presName="hierRoot3" presStyleCnt="0"/>
      <dgm:spPr/>
    </dgm:pt>
    <dgm:pt modelId="{E8AA09D4-0F90-4760-9E28-A7D1B7101C38}" type="pres">
      <dgm:prSet presAssocID="{115017F1-1C66-4AE1-99A9-CF64882AFB91}" presName="composite3" presStyleCnt="0"/>
      <dgm:spPr/>
    </dgm:pt>
    <dgm:pt modelId="{710DB48D-0B70-4D96-AD76-A30D67E73C3F}" type="pres">
      <dgm:prSet presAssocID="{115017F1-1C66-4AE1-99A9-CF64882AFB91}" presName="background3" presStyleLbl="node3" presStyleIdx="1" presStyleCnt="2"/>
      <dgm:spPr/>
    </dgm:pt>
    <dgm:pt modelId="{141893D7-E60F-4781-B603-5EE398D19329}" type="pres">
      <dgm:prSet presAssocID="{115017F1-1C66-4AE1-99A9-CF64882AFB91}" presName="text3" presStyleLbl="fgAcc3" presStyleIdx="1" presStyleCnt="2" custScaleX="115437" custLinFactNeighborX="37038" custLinFactNeighborY="4228">
        <dgm:presLayoutVars>
          <dgm:chPref val="3"/>
        </dgm:presLayoutVars>
      </dgm:prSet>
      <dgm:spPr/>
      <dgm:t>
        <a:bodyPr/>
        <a:lstStyle/>
        <a:p>
          <a:endParaRPr lang="id-ID"/>
        </a:p>
      </dgm:t>
    </dgm:pt>
    <dgm:pt modelId="{A3474A03-D3BF-40CE-92F1-608D537CF379}" type="pres">
      <dgm:prSet presAssocID="{115017F1-1C66-4AE1-99A9-CF64882AFB91}" presName="hierChild4" presStyleCnt="0"/>
      <dgm:spPr/>
    </dgm:pt>
    <dgm:pt modelId="{9CD1F267-B72C-4210-A032-762566434297}" type="pres">
      <dgm:prSet presAssocID="{1C9524BD-6F7A-41A3-ADD2-35C6CD213D6D}" presName="Name10" presStyleLbl="parChTrans1D2" presStyleIdx="1" presStyleCnt="2"/>
      <dgm:spPr/>
      <dgm:t>
        <a:bodyPr/>
        <a:lstStyle/>
        <a:p>
          <a:endParaRPr lang="id-ID"/>
        </a:p>
      </dgm:t>
    </dgm:pt>
    <dgm:pt modelId="{001C8A2A-57F5-4740-BAC3-D855BC17EBEE}" type="pres">
      <dgm:prSet presAssocID="{59B31F91-8395-4FC1-8F06-30EBDB9E593E}" presName="hierRoot2" presStyleCnt="0"/>
      <dgm:spPr/>
    </dgm:pt>
    <dgm:pt modelId="{08E50953-2746-49D3-B54E-96361B638C99}" type="pres">
      <dgm:prSet presAssocID="{59B31F91-8395-4FC1-8F06-30EBDB9E593E}" presName="composite2" presStyleCnt="0"/>
      <dgm:spPr/>
    </dgm:pt>
    <dgm:pt modelId="{3A5A0CCD-C89F-4952-A1A8-B6E95206C39E}" type="pres">
      <dgm:prSet presAssocID="{59B31F91-8395-4FC1-8F06-30EBDB9E593E}" presName="background2" presStyleLbl="node2" presStyleIdx="1" presStyleCnt="2"/>
      <dgm:spPr/>
    </dgm:pt>
    <dgm:pt modelId="{E2D8F687-4355-413C-A362-8619C2D3EA43}" type="pres">
      <dgm:prSet presAssocID="{59B31F91-8395-4FC1-8F06-30EBDB9E593E}" presName="text2" presStyleLbl="fgAcc2" presStyleIdx="1" presStyleCnt="2" custScaleX="107300" custLinFactNeighborX="5065" custLinFactNeighborY="-2354">
        <dgm:presLayoutVars>
          <dgm:chPref val="3"/>
        </dgm:presLayoutVars>
      </dgm:prSet>
      <dgm:spPr/>
      <dgm:t>
        <a:bodyPr/>
        <a:lstStyle/>
        <a:p>
          <a:endParaRPr lang="id-ID"/>
        </a:p>
      </dgm:t>
    </dgm:pt>
    <dgm:pt modelId="{AD074146-6775-431F-8D21-10E4690B1FD4}" type="pres">
      <dgm:prSet presAssocID="{59B31F91-8395-4FC1-8F06-30EBDB9E593E}" presName="hierChild3" presStyleCnt="0"/>
      <dgm:spPr/>
    </dgm:pt>
  </dgm:ptLst>
  <dgm:cxnLst>
    <dgm:cxn modelId="{BA1F6529-46C3-4980-8171-1E1C8EDD3008}" srcId="{E02E68FD-8C89-4688-B0E6-8BD32BB554F7}" destId="{5BDBBB50-A275-4D3B-A849-5C91CB8CC196}" srcOrd="0" destOrd="0" parTransId="{FBA27248-0C88-43B6-B714-B8A5A9F6E822}" sibTransId="{91366A1D-A882-403D-99B6-8D5B534FB3E3}"/>
    <dgm:cxn modelId="{D8423021-4867-4122-BD6E-FF8E242F12FF}" type="presOf" srcId="{A967C0C4-713D-4198-A314-ED973B4772F0}" destId="{CC5A4AF8-56A6-4B0A-B956-3F9EB4E373F0}" srcOrd="0" destOrd="0" presId="urn:microsoft.com/office/officeart/2005/8/layout/hierarchy1"/>
    <dgm:cxn modelId="{D99C9B97-3068-4BB1-88A4-4F47A3C13664}" type="presOf" srcId="{26D57A1D-7B32-4977-8682-25E8F94852BE}" destId="{A926975B-F1DB-4833-BE0A-96999516713A}" srcOrd="0" destOrd="0" presId="urn:microsoft.com/office/officeart/2005/8/layout/hierarchy1"/>
    <dgm:cxn modelId="{2C347FDC-B646-43FE-9737-8FD41AF3E83C}" type="presOf" srcId="{81DF1ECE-AFCD-4B82-A84D-58152CED67AF}" destId="{01E80E0B-5C14-4B6B-8ADD-7D08348D24EF}" srcOrd="0" destOrd="0" presId="urn:microsoft.com/office/officeart/2005/8/layout/hierarchy1"/>
    <dgm:cxn modelId="{6E1B1BE1-1612-489B-A59E-1B66F94953DE}" type="presOf" srcId="{1C9524BD-6F7A-41A3-ADD2-35C6CD213D6D}" destId="{9CD1F267-B72C-4210-A032-762566434297}" srcOrd="0" destOrd="0" presId="urn:microsoft.com/office/officeart/2005/8/layout/hierarchy1"/>
    <dgm:cxn modelId="{CE53B90B-8A0E-4A76-AC74-F020F027F857}" srcId="{1852E9AC-5F4B-49CC-8A50-7AFB7326969F}" destId="{E02E68FD-8C89-4688-B0E6-8BD32BB554F7}" srcOrd="0" destOrd="0" parTransId="{07FF0E5F-7A83-4EAA-99B5-08495921C5A7}" sibTransId="{EF88B509-E174-4BB5-8A8A-D79FA97D5BEA}"/>
    <dgm:cxn modelId="{BD3184E4-9B2C-4084-95DB-C04E222FF464}" srcId="{2E92C71D-C931-4D21-AD14-EE262F465DC5}" destId="{B178C612-8C49-4E23-BD77-F5B8B4EB7BA1}" srcOrd="0" destOrd="0" parTransId="{8D23A6E2-C031-4C6E-9E19-BF17B2B6C686}" sibTransId="{1C834797-5272-4907-9C54-4DAD219FC613}"/>
    <dgm:cxn modelId="{890448C0-F0D6-4C7D-B4BF-C3A80C564748}" type="presOf" srcId="{FBA27248-0C88-43B6-B714-B8A5A9F6E822}" destId="{715A20AC-120B-4A7B-9795-FEA3E2917163}" srcOrd="0" destOrd="0" presId="urn:microsoft.com/office/officeart/2005/8/layout/hierarchy1"/>
    <dgm:cxn modelId="{95D2D0F3-C88A-4ADD-BD78-52D3EED6E1DB}" type="presOf" srcId="{2E92C71D-C931-4D21-AD14-EE262F465DC5}" destId="{16CF7826-A91E-43FE-980C-71756AB6C91E}" srcOrd="0" destOrd="0" presId="urn:microsoft.com/office/officeart/2005/8/layout/hierarchy1"/>
    <dgm:cxn modelId="{CD9DE904-04E3-4530-8A8C-D142EAC51283}" srcId="{6912BF66-324E-4A41-8E7A-F53303C597DD}" destId="{1852E9AC-5F4B-49CC-8A50-7AFB7326969F}" srcOrd="0" destOrd="0" parTransId="{C8148B62-9DCD-40AE-8AD3-7EF156345CA3}" sibTransId="{43D7EBBC-4084-4B4C-ADC6-C39B0ECA09C9}"/>
    <dgm:cxn modelId="{338C9B2F-EF69-4FB3-821F-89A4E128C0C1}" srcId="{5BDBBB50-A275-4D3B-A849-5C91CB8CC196}" destId="{2E92C71D-C931-4D21-AD14-EE262F465DC5}" srcOrd="0" destOrd="0" parTransId="{D95289D0-1655-4EC1-BFE3-39E916ADE1BF}" sibTransId="{D940C5BE-72CA-4F91-AB93-4773390A9368}"/>
    <dgm:cxn modelId="{BD329449-76B3-48BC-91A5-EDE8A845DFAF}" type="presOf" srcId="{59B31F91-8395-4FC1-8F06-30EBDB9E593E}" destId="{E2D8F687-4355-413C-A362-8619C2D3EA43}" srcOrd="0" destOrd="0" presId="urn:microsoft.com/office/officeart/2005/8/layout/hierarchy1"/>
    <dgm:cxn modelId="{54B307AD-C620-4DB9-9C00-5BB797A51346}" srcId="{7D11FFAF-7F2F-46EB-B2C2-74CBD83FE79C}" destId="{FD1DB5D3-39A7-4407-BD56-FA806F9A1A88}" srcOrd="0" destOrd="0" parTransId="{799E97EB-1A4C-4FEB-AC80-F20D4033168E}" sibTransId="{849F6633-49F9-4476-9FB8-F521A973AEDA}"/>
    <dgm:cxn modelId="{C32EE71D-AC38-42D3-AEC3-CE1D332AF857}" type="presOf" srcId="{6912BF66-324E-4A41-8E7A-F53303C597DD}" destId="{BABE80D6-4D72-43CF-B6CD-EF070845ED3E}" srcOrd="0" destOrd="0" presId="urn:microsoft.com/office/officeart/2005/8/layout/hierarchy1"/>
    <dgm:cxn modelId="{BC7A3092-AEF6-43D5-93D1-773BF9F2D3A3}" srcId="{1852E9AC-5F4B-49CC-8A50-7AFB7326969F}" destId="{59B31F91-8395-4FC1-8F06-30EBDB9E593E}" srcOrd="1" destOrd="0" parTransId="{1C9524BD-6F7A-41A3-ADD2-35C6CD213D6D}" sibTransId="{9E0DAD45-98C6-4B2F-909C-374919E51F97}"/>
    <dgm:cxn modelId="{499F8CD0-9EBC-48A7-86DC-14EBABA89C7F}" srcId="{7D11FFAF-7F2F-46EB-B2C2-74CBD83FE79C}" destId="{81DF1ECE-AFCD-4B82-A84D-58152CED67AF}" srcOrd="1" destOrd="0" parTransId="{A967C0C4-713D-4198-A314-ED973B4772F0}" sibTransId="{E50C8A61-94C0-41FF-8065-788C9813C4CD}"/>
    <dgm:cxn modelId="{FFD74784-22AF-42AC-9772-B24DA96039C0}" srcId="{E02E68FD-8C89-4688-B0E6-8BD32BB554F7}" destId="{115017F1-1C66-4AE1-99A9-CF64882AFB91}" srcOrd="1" destOrd="0" parTransId="{2DCD2EB5-5483-416D-8E9C-9555A6665A98}" sibTransId="{8A53EA3C-A075-458D-900C-1FEEDE104D1F}"/>
    <dgm:cxn modelId="{C11190AF-473E-4038-9092-FB2061A8F8CB}" type="presOf" srcId="{D55846FE-08F9-476D-9DDA-4BAF436C4EEB}" destId="{7ADB2120-03A0-468A-A4DB-0185E457C72B}" srcOrd="0" destOrd="0" presId="urn:microsoft.com/office/officeart/2005/8/layout/hierarchy1"/>
    <dgm:cxn modelId="{C82ABD99-451D-47C1-906F-F258307E1EC7}" type="presOf" srcId="{167D8C4F-2036-4037-A97C-23FB7916D546}" destId="{7402C5BA-00B1-4177-B112-3F1D5D22B31C}" srcOrd="0" destOrd="0" presId="urn:microsoft.com/office/officeart/2005/8/layout/hierarchy1"/>
    <dgm:cxn modelId="{73BAA6C7-27F4-46A0-A7F5-61597BF48DFB}" type="presOf" srcId="{D8BA0173-1542-4A7D-B8D2-FBFB03140853}" destId="{08CA0FAD-ACFB-40F6-B158-2628858F0D2C}" srcOrd="0" destOrd="0" presId="urn:microsoft.com/office/officeart/2005/8/layout/hierarchy1"/>
    <dgm:cxn modelId="{5A2E524A-F720-457A-9A74-B73B8F77003E}" type="presOf" srcId="{799E97EB-1A4C-4FEB-AC80-F20D4033168E}" destId="{AEEC265D-42E3-42EB-8AF7-CE8EBA7E86BA}" srcOrd="0" destOrd="0" presId="urn:microsoft.com/office/officeart/2005/8/layout/hierarchy1"/>
    <dgm:cxn modelId="{C5317111-FB90-4024-8223-34590CBCEA53}" type="presOf" srcId="{1852E9AC-5F4B-49CC-8A50-7AFB7326969F}" destId="{937177FF-B42B-407B-ACD2-B9BCB041771C}" srcOrd="0" destOrd="0" presId="urn:microsoft.com/office/officeart/2005/8/layout/hierarchy1"/>
    <dgm:cxn modelId="{F1F83D58-A6C3-4DA5-A9FC-4AB036B86D07}" srcId="{5BDBBB50-A275-4D3B-A849-5C91CB8CC196}" destId="{7D11FFAF-7F2F-46EB-B2C2-74CBD83FE79C}" srcOrd="1" destOrd="0" parTransId="{9FAA2060-1BCB-4CAF-BD56-B5814A5DA879}" sibTransId="{A0540771-C6B1-40E2-B779-51466176EEDF}"/>
    <dgm:cxn modelId="{6C5F0805-8B14-43FE-A641-338AC34E9865}" type="presOf" srcId="{9FAA2060-1BCB-4CAF-BD56-B5814A5DA879}" destId="{77143EDC-9A7F-4489-9A06-E5240E49D409}" srcOrd="0" destOrd="0" presId="urn:microsoft.com/office/officeart/2005/8/layout/hierarchy1"/>
    <dgm:cxn modelId="{87B319BE-6D05-43BA-B31D-B0C4D8D932CC}" type="presOf" srcId="{115017F1-1C66-4AE1-99A9-CF64882AFB91}" destId="{141893D7-E60F-4781-B603-5EE398D19329}" srcOrd="0" destOrd="0" presId="urn:microsoft.com/office/officeart/2005/8/layout/hierarchy1"/>
    <dgm:cxn modelId="{23F8A896-765B-4490-B3BC-59C0C33CB00B}" type="presOf" srcId="{A2410FFA-964E-4F77-8B11-90AE4C8599DA}" destId="{9A177218-386F-4550-989E-1BE4FF3C36FD}" srcOrd="0" destOrd="0" presId="urn:microsoft.com/office/officeart/2005/8/layout/hierarchy1"/>
    <dgm:cxn modelId="{903B7DBD-C8B2-49C9-88D5-312F91250A4A}" type="presOf" srcId="{D95289D0-1655-4EC1-BFE3-39E916ADE1BF}" destId="{3A4CF4CC-270F-4643-9E4A-C5B3A315DD0F}" srcOrd="0" destOrd="0" presId="urn:microsoft.com/office/officeart/2005/8/layout/hierarchy1"/>
    <dgm:cxn modelId="{9C57C77D-5ECD-4EB0-A5AD-92DF100D0F22}" type="presOf" srcId="{2DCD2EB5-5483-416D-8E9C-9555A6665A98}" destId="{2999DE7E-EE91-44F8-BB1D-9AF04AAC36BB}" srcOrd="0" destOrd="0" presId="urn:microsoft.com/office/officeart/2005/8/layout/hierarchy1"/>
    <dgm:cxn modelId="{123FBD33-FAE5-48D5-BE0A-C386DBDAA0E2}" type="presOf" srcId="{7D11FFAF-7F2F-46EB-B2C2-74CBD83FE79C}" destId="{10FBC016-6ECA-4352-84B5-0D6205FE7325}" srcOrd="0" destOrd="0" presId="urn:microsoft.com/office/officeart/2005/8/layout/hierarchy1"/>
    <dgm:cxn modelId="{F69DA0CD-F18E-41A5-923F-766F7197DF29}" srcId="{7D11FFAF-7F2F-46EB-B2C2-74CBD83FE79C}" destId="{167D8C4F-2036-4037-A97C-23FB7916D546}" srcOrd="3" destOrd="0" parTransId="{DEE55888-F8F5-4BA1-A61F-6C5389A9E7FC}" sibTransId="{40BDABB3-F792-437F-A367-585BB0A8BA05}"/>
    <dgm:cxn modelId="{3715A926-B17C-47EE-AFB3-F6E19069B541}" type="presOf" srcId="{07FF0E5F-7A83-4EAA-99B5-08495921C5A7}" destId="{A481B405-D6C1-4589-98C5-A1B4663E082D}" srcOrd="0" destOrd="0" presId="urn:microsoft.com/office/officeart/2005/8/layout/hierarchy1"/>
    <dgm:cxn modelId="{7C273D13-718E-4744-9AD4-0CD30BBBB3C1}" srcId="{7D11FFAF-7F2F-46EB-B2C2-74CBD83FE79C}" destId="{D55846FE-08F9-476D-9DDA-4BAF436C4EEB}" srcOrd="2" destOrd="0" parTransId="{A2410FFA-964E-4F77-8B11-90AE4C8599DA}" sibTransId="{7E85DB12-A14E-4620-BB9E-0B454A30E36E}"/>
    <dgm:cxn modelId="{326C225C-1BA8-440F-B14B-45A5BA2122A6}" type="presOf" srcId="{E02E68FD-8C89-4688-B0E6-8BD32BB554F7}" destId="{77143FEB-5BA1-4874-BCA1-33497F89CD90}" srcOrd="0" destOrd="0" presId="urn:microsoft.com/office/officeart/2005/8/layout/hierarchy1"/>
    <dgm:cxn modelId="{1D49883C-D8CE-4D4B-BF05-DFEE637D87A0}" type="presOf" srcId="{DEE55888-F8F5-4BA1-A61F-6C5389A9E7FC}" destId="{92168205-19B5-425B-A3CB-1218B9603ADA}" srcOrd="0" destOrd="0" presId="urn:microsoft.com/office/officeart/2005/8/layout/hierarchy1"/>
    <dgm:cxn modelId="{CBB7BE09-C7A4-4525-A44D-6F3DD264BD64}" type="presOf" srcId="{FD1DB5D3-39A7-4407-BD56-FA806F9A1A88}" destId="{BDF5B12E-7267-424B-A1FB-22D04E835BF7}" srcOrd="0" destOrd="0" presId="urn:microsoft.com/office/officeart/2005/8/layout/hierarchy1"/>
    <dgm:cxn modelId="{E288C249-142C-47E5-A794-5AE1CABEFB52}" type="presOf" srcId="{B178C612-8C49-4E23-BD77-F5B8B4EB7BA1}" destId="{13A37623-0918-4C7C-97D7-EA34A40F60E0}" srcOrd="0" destOrd="0" presId="urn:microsoft.com/office/officeart/2005/8/layout/hierarchy1"/>
    <dgm:cxn modelId="{CBDF569F-2015-4DBE-AF98-40B82C053DD5}" srcId="{2E92C71D-C931-4D21-AD14-EE262F465DC5}" destId="{D8BA0173-1542-4A7D-B8D2-FBFB03140853}" srcOrd="1" destOrd="0" parTransId="{26D57A1D-7B32-4977-8682-25E8F94852BE}" sibTransId="{53744E5B-1CDF-4486-9CBD-E5E4580FA73B}"/>
    <dgm:cxn modelId="{55840505-42C0-4782-8E4A-876368BF83C6}" type="presOf" srcId="{8D23A6E2-C031-4C6E-9E19-BF17B2B6C686}" destId="{1DAA1057-B4A8-44D7-939C-E946C7D5B8E9}" srcOrd="0" destOrd="0" presId="urn:microsoft.com/office/officeart/2005/8/layout/hierarchy1"/>
    <dgm:cxn modelId="{4E584EAC-E27E-4230-8E0C-9A0347D0ED06}" type="presOf" srcId="{5BDBBB50-A275-4D3B-A849-5C91CB8CC196}" destId="{70C60960-4F66-41A1-8FE9-791EFE0F9857}" srcOrd="0" destOrd="0" presId="urn:microsoft.com/office/officeart/2005/8/layout/hierarchy1"/>
    <dgm:cxn modelId="{04D51952-00D8-44E4-A55A-102064015B3A}" type="presParOf" srcId="{BABE80D6-4D72-43CF-B6CD-EF070845ED3E}" destId="{019FC20A-0E04-4B56-8AFB-27CA6D057219}" srcOrd="0" destOrd="0" presId="urn:microsoft.com/office/officeart/2005/8/layout/hierarchy1"/>
    <dgm:cxn modelId="{8EA398A4-1887-40AF-B5EE-93B0FB1062DF}" type="presParOf" srcId="{019FC20A-0E04-4B56-8AFB-27CA6D057219}" destId="{06EDFC4F-D6B5-4635-B8D5-3E62BD538F2A}" srcOrd="0" destOrd="0" presId="urn:microsoft.com/office/officeart/2005/8/layout/hierarchy1"/>
    <dgm:cxn modelId="{5D50E191-0B87-4EC8-902C-4F5D1F7D9ECA}" type="presParOf" srcId="{06EDFC4F-D6B5-4635-B8D5-3E62BD538F2A}" destId="{1776C732-B1EA-4DF0-BD0C-93E4D0091978}" srcOrd="0" destOrd="0" presId="urn:microsoft.com/office/officeart/2005/8/layout/hierarchy1"/>
    <dgm:cxn modelId="{D89D863D-E4E7-4ADC-B75E-B000B8BD36E6}" type="presParOf" srcId="{06EDFC4F-D6B5-4635-B8D5-3E62BD538F2A}" destId="{937177FF-B42B-407B-ACD2-B9BCB041771C}" srcOrd="1" destOrd="0" presId="urn:microsoft.com/office/officeart/2005/8/layout/hierarchy1"/>
    <dgm:cxn modelId="{C20E4A77-8DB1-4EAD-AB99-8574028A5EB4}" type="presParOf" srcId="{019FC20A-0E04-4B56-8AFB-27CA6D057219}" destId="{50D5171D-A823-4F07-812A-7933CFA32D50}" srcOrd="1" destOrd="0" presId="urn:microsoft.com/office/officeart/2005/8/layout/hierarchy1"/>
    <dgm:cxn modelId="{FFD13DD6-9D67-41A2-83B3-93E2E3A6ED25}" type="presParOf" srcId="{50D5171D-A823-4F07-812A-7933CFA32D50}" destId="{A481B405-D6C1-4589-98C5-A1B4663E082D}" srcOrd="0" destOrd="0" presId="urn:microsoft.com/office/officeart/2005/8/layout/hierarchy1"/>
    <dgm:cxn modelId="{0F729EED-3322-48CA-B970-66AEE7DA2F0B}" type="presParOf" srcId="{50D5171D-A823-4F07-812A-7933CFA32D50}" destId="{13A3160B-20EC-458A-A8FE-EA888F49EA07}" srcOrd="1" destOrd="0" presId="urn:microsoft.com/office/officeart/2005/8/layout/hierarchy1"/>
    <dgm:cxn modelId="{0474191C-957C-4902-88AD-89099400F6D9}" type="presParOf" srcId="{13A3160B-20EC-458A-A8FE-EA888F49EA07}" destId="{ECC7C4FF-7905-4B08-93BE-DF44F013E131}" srcOrd="0" destOrd="0" presId="urn:microsoft.com/office/officeart/2005/8/layout/hierarchy1"/>
    <dgm:cxn modelId="{F20BF9DE-0033-4FA1-A658-011668844F28}" type="presParOf" srcId="{ECC7C4FF-7905-4B08-93BE-DF44F013E131}" destId="{DFD2B05C-4B79-4741-A961-6319B79745B8}" srcOrd="0" destOrd="0" presId="urn:microsoft.com/office/officeart/2005/8/layout/hierarchy1"/>
    <dgm:cxn modelId="{8A61C1CE-FD77-492B-B92C-0986F8371BF5}" type="presParOf" srcId="{ECC7C4FF-7905-4B08-93BE-DF44F013E131}" destId="{77143FEB-5BA1-4874-BCA1-33497F89CD90}" srcOrd="1" destOrd="0" presId="urn:microsoft.com/office/officeart/2005/8/layout/hierarchy1"/>
    <dgm:cxn modelId="{39CD6582-CEAE-4CFB-B1C8-3816B2641555}" type="presParOf" srcId="{13A3160B-20EC-458A-A8FE-EA888F49EA07}" destId="{3F4CC0B7-D4FB-4A3B-B3AE-F31A3BCE7481}" srcOrd="1" destOrd="0" presId="urn:microsoft.com/office/officeart/2005/8/layout/hierarchy1"/>
    <dgm:cxn modelId="{72A6F6B9-9B61-404A-8F30-B8F851EF2832}" type="presParOf" srcId="{3F4CC0B7-D4FB-4A3B-B3AE-F31A3BCE7481}" destId="{715A20AC-120B-4A7B-9795-FEA3E2917163}" srcOrd="0" destOrd="0" presId="urn:microsoft.com/office/officeart/2005/8/layout/hierarchy1"/>
    <dgm:cxn modelId="{FDAD4AE7-EBB7-4E0E-B5B6-B3406080B384}" type="presParOf" srcId="{3F4CC0B7-D4FB-4A3B-B3AE-F31A3BCE7481}" destId="{93EE2DEB-3A80-4458-9DFB-14BEBD6B7645}" srcOrd="1" destOrd="0" presId="urn:microsoft.com/office/officeart/2005/8/layout/hierarchy1"/>
    <dgm:cxn modelId="{A283AEF4-E38D-4248-A3BF-A6944F820FB4}" type="presParOf" srcId="{93EE2DEB-3A80-4458-9DFB-14BEBD6B7645}" destId="{1D65F9DF-6897-447D-8AA2-F732C266C566}" srcOrd="0" destOrd="0" presId="urn:microsoft.com/office/officeart/2005/8/layout/hierarchy1"/>
    <dgm:cxn modelId="{5F6EFB1E-D604-41CA-BAC5-E15D64DA0074}" type="presParOf" srcId="{1D65F9DF-6897-447D-8AA2-F732C266C566}" destId="{66AED478-9F0C-4512-8DE1-B623C42EFDE6}" srcOrd="0" destOrd="0" presId="urn:microsoft.com/office/officeart/2005/8/layout/hierarchy1"/>
    <dgm:cxn modelId="{1D95A735-A663-4BC8-A502-6D81C4C8D63A}" type="presParOf" srcId="{1D65F9DF-6897-447D-8AA2-F732C266C566}" destId="{70C60960-4F66-41A1-8FE9-791EFE0F9857}" srcOrd="1" destOrd="0" presId="urn:microsoft.com/office/officeart/2005/8/layout/hierarchy1"/>
    <dgm:cxn modelId="{E786EE64-8CD9-4A43-90BD-7F8827E2D176}" type="presParOf" srcId="{93EE2DEB-3A80-4458-9DFB-14BEBD6B7645}" destId="{D1726BCE-EF95-49E0-B602-155E84B97611}" srcOrd="1" destOrd="0" presId="urn:microsoft.com/office/officeart/2005/8/layout/hierarchy1"/>
    <dgm:cxn modelId="{44EECC93-50D4-475D-8915-2BAD58E3D52D}" type="presParOf" srcId="{D1726BCE-EF95-49E0-B602-155E84B97611}" destId="{3A4CF4CC-270F-4643-9E4A-C5B3A315DD0F}" srcOrd="0" destOrd="0" presId="urn:microsoft.com/office/officeart/2005/8/layout/hierarchy1"/>
    <dgm:cxn modelId="{3380486A-8E5D-4E8F-8369-0CBAE8678A57}" type="presParOf" srcId="{D1726BCE-EF95-49E0-B602-155E84B97611}" destId="{9178B121-4FDD-4D95-A7C1-4C1BDD7E3113}" srcOrd="1" destOrd="0" presId="urn:microsoft.com/office/officeart/2005/8/layout/hierarchy1"/>
    <dgm:cxn modelId="{8E2DB015-3280-4CC3-BD9F-3A13D6E51319}" type="presParOf" srcId="{9178B121-4FDD-4D95-A7C1-4C1BDD7E3113}" destId="{B46C1DF4-50AB-443A-8B09-3227483E04D8}" srcOrd="0" destOrd="0" presId="urn:microsoft.com/office/officeart/2005/8/layout/hierarchy1"/>
    <dgm:cxn modelId="{789B6626-C4DB-4AD2-A56D-32C9D83737B6}" type="presParOf" srcId="{B46C1DF4-50AB-443A-8B09-3227483E04D8}" destId="{A511A152-30BA-40BF-AD5A-94528CF5928D}" srcOrd="0" destOrd="0" presId="urn:microsoft.com/office/officeart/2005/8/layout/hierarchy1"/>
    <dgm:cxn modelId="{C61E6205-6068-46E4-B1F5-418D2F4C0EF1}" type="presParOf" srcId="{B46C1DF4-50AB-443A-8B09-3227483E04D8}" destId="{16CF7826-A91E-43FE-980C-71756AB6C91E}" srcOrd="1" destOrd="0" presId="urn:microsoft.com/office/officeart/2005/8/layout/hierarchy1"/>
    <dgm:cxn modelId="{E1C17672-C55C-47B7-AAD3-05D41B384DEF}" type="presParOf" srcId="{9178B121-4FDD-4D95-A7C1-4C1BDD7E3113}" destId="{A56CDA2E-E70B-44E9-A951-DFD61AF9B582}" srcOrd="1" destOrd="0" presId="urn:microsoft.com/office/officeart/2005/8/layout/hierarchy1"/>
    <dgm:cxn modelId="{C83DCE0A-5DCE-4BA8-8089-69D8D51A82CE}" type="presParOf" srcId="{A56CDA2E-E70B-44E9-A951-DFD61AF9B582}" destId="{1DAA1057-B4A8-44D7-939C-E946C7D5B8E9}" srcOrd="0" destOrd="0" presId="urn:microsoft.com/office/officeart/2005/8/layout/hierarchy1"/>
    <dgm:cxn modelId="{EB1FB5E2-8B4F-47C3-A4B9-816083409265}" type="presParOf" srcId="{A56CDA2E-E70B-44E9-A951-DFD61AF9B582}" destId="{D74C453E-2D03-476B-B014-0ECE9C899175}" srcOrd="1" destOrd="0" presId="urn:microsoft.com/office/officeart/2005/8/layout/hierarchy1"/>
    <dgm:cxn modelId="{DD743E83-AD70-48A2-B650-8D52037CBB8D}" type="presParOf" srcId="{D74C453E-2D03-476B-B014-0ECE9C899175}" destId="{B51904A9-E530-46FD-9A33-37D21640F8E8}" srcOrd="0" destOrd="0" presId="urn:microsoft.com/office/officeart/2005/8/layout/hierarchy1"/>
    <dgm:cxn modelId="{D7B1C2E2-3A77-432C-9945-95C35E62ABC4}" type="presParOf" srcId="{B51904A9-E530-46FD-9A33-37D21640F8E8}" destId="{FA185F48-A744-4131-A413-7BFA4DC6B3AE}" srcOrd="0" destOrd="0" presId="urn:microsoft.com/office/officeart/2005/8/layout/hierarchy1"/>
    <dgm:cxn modelId="{04F43B96-BD11-43C6-8657-249BED23D538}" type="presParOf" srcId="{B51904A9-E530-46FD-9A33-37D21640F8E8}" destId="{13A37623-0918-4C7C-97D7-EA34A40F60E0}" srcOrd="1" destOrd="0" presId="urn:microsoft.com/office/officeart/2005/8/layout/hierarchy1"/>
    <dgm:cxn modelId="{05607318-9B1B-45C4-86E0-A97585FD53D3}" type="presParOf" srcId="{D74C453E-2D03-476B-B014-0ECE9C899175}" destId="{0876A9A4-B770-42D7-8944-AF54BCEBCAFF}" srcOrd="1" destOrd="0" presId="urn:microsoft.com/office/officeart/2005/8/layout/hierarchy1"/>
    <dgm:cxn modelId="{81CF232E-C92E-42D1-B55C-F9E4C5D5C3E1}" type="presParOf" srcId="{A56CDA2E-E70B-44E9-A951-DFD61AF9B582}" destId="{A926975B-F1DB-4833-BE0A-96999516713A}" srcOrd="2" destOrd="0" presId="urn:microsoft.com/office/officeart/2005/8/layout/hierarchy1"/>
    <dgm:cxn modelId="{0EF1F955-5B32-4E33-9C1F-5B531BAFB053}" type="presParOf" srcId="{A56CDA2E-E70B-44E9-A951-DFD61AF9B582}" destId="{A90B2205-96AC-4056-A244-9F2BC4468EF0}" srcOrd="3" destOrd="0" presId="urn:microsoft.com/office/officeart/2005/8/layout/hierarchy1"/>
    <dgm:cxn modelId="{2ED1A4CD-13C8-4FFB-BD13-D16302A55B70}" type="presParOf" srcId="{A90B2205-96AC-4056-A244-9F2BC4468EF0}" destId="{F68453BC-35CD-4D58-A093-F1EA26D05ED6}" srcOrd="0" destOrd="0" presId="urn:microsoft.com/office/officeart/2005/8/layout/hierarchy1"/>
    <dgm:cxn modelId="{B3D30C70-88D0-47D1-93B1-3121B90460D8}" type="presParOf" srcId="{F68453BC-35CD-4D58-A093-F1EA26D05ED6}" destId="{67E63F28-FBD5-49BF-BF35-EB65BCE4AA29}" srcOrd="0" destOrd="0" presId="urn:microsoft.com/office/officeart/2005/8/layout/hierarchy1"/>
    <dgm:cxn modelId="{525BDF46-82AF-4535-BB97-7B1113DA345D}" type="presParOf" srcId="{F68453BC-35CD-4D58-A093-F1EA26D05ED6}" destId="{08CA0FAD-ACFB-40F6-B158-2628858F0D2C}" srcOrd="1" destOrd="0" presId="urn:microsoft.com/office/officeart/2005/8/layout/hierarchy1"/>
    <dgm:cxn modelId="{8F2E0334-E7E4-46C4-AEBB-9EC272C0DAB3}" type="presParOf" srcId="{A90B2205-96AC-4056-A244-9F2BC4468EF0}" destId="{B6B01516-D253-4EFE-A1F2-0F52446A6023}" srcOrd="1" destOrd="0" presId="urn:microsoft.com/office/officeart/2005/8/layout/hierarchy1"/>
    <dgm:cxn modelId="{31D5EDD3-F645-424A-82BA-73795CB953CF}" type="presParOf" srcId="{D1726BCE-EF95-49E0-B602-155E84B97611}" destId="{77143EDC-9A7F-4489-9A06-E5240E49D409}" srcOrd="2" destOrd="0" presId="urn:microsoft.com/office/officeart/2005/8/layout/hierarchy1"/>
    <dgm:cxn modelId="{CFC7434B-FC13-49C5-B0F2-D1520265E949}" type="presParOf" srcId="{D1726BCE-EF95-49E0-B602-155E84B97611}" destId="{87D87789-0219-4F79-B292-38C29BA5CB88}" srcOrd="3" destOrd="0" presId="urn:microsoft.com/office/officeart/2005/8/layout/hierarchy1"/>
    <dgm:cxn modelId="{E59C4C61-522C-407E-BB0E-FCBC335E2E9F}" type="presParOf" srcId="{87D87789-0219-4F79-B292-38C29BA5CB88}" destId="{3F416B5A-4EDD-4DF8-BC9C-67FFB1727584}" srcOrd="0" destOrd="0" presId="urn:microsoft.com/office/officeart/2005/8/layout/hierarchy1"/>
    <dgm:cxn modelId="{F68B485C-3431-42BA-B3F4-086F4F8198B5}" type="presParOf" srcId="{3F416B5A-4EDD-4DF8-BC9C-67FFB1727584}" destId="{40441313-A29B-4210-8470-1539BCAF7CD7}" srcOrd="0" destOrd="0" presId="urn:microsoft.com/office/officeart/2005/8/layout/hierarchy1"/>
    <dgm:cxn modelId="{EEA51A84-76F5-43AE-8E69-082FC14408E7}" type="presParOf" srcId="{3F416B5A-4EDD-4DF8-BC9C-67FFB1727584}" destId="{10FBC016-6ECA-4352-84B5-0D6205FE7325}" srcOrd="1" destOrd="0" presId="urn:microsoft.com/office/officeart/2005/8/layout/hierarchy1"/>
    <dgm:cxn modelId="{598204BD-FA4C-4747-88C1-14A04B0E2D6D}" type="presParOf" srcId="{87D87789-0219-4F79-B292-38C29BA5CB88}" destId="{C4331AD5-74D7-478B-BBB2-0FE99C549B86}" srcOrd="1" destOrd="0" presId="urn:microsoft.com/office/officeart/2005/8/layout/hierarchy1"/>
    <dgm:cxn modelId="{9EF5D7C6-B3C3-4F21-BAE5-CF617EDE1CF1}" type="presParOf" srcId="{C4331AD5-74D7-478B-BBB2-0FE99C549B86}" destId="{AEEC265D-42E3-42EB-8AF7-CE8EBA7E86BA}" srcOrd="0" destOrd="0" presId="urn:microsoft.com/office/officeart/2005/8/layout/hierarchy1"/>
    <dgm:cxn modelId="{35D17C7C-57F0-4803-A588-F55470E84899}" type="presParOf" srcId="{C4331AD5-74D7-478B-BBB2-0FE99C549B86}" destId="{1CC7BFB4-1866-4D0F-84BF-DB19169E93D4}" srcOrd="1" destOrd="0" presId="urn:microsoft.com/office/officeart/2005/8/layout/hierarchy1"/>
    <dgm:cxn modelId="{232683AB-1009-4C09-98B0-6B2B5E7DCF42}" type="presParOf" srcId="{1CC7BFB4-1866-4D0F-84BF-DB19169E93D4}" destId="{1BC02849-52F5-437A-8044-67C892C92006}" srcOrd="0" destOrd="0" presId="urn:microsoft.com/office/officeart/2005/8/layout/hierarchy1"/>
    <dgm:cxn modelId="{74EA3CF3-0034-4737-8458-352A9A54634A}" type="presParOf" srcId="{1BC02849-52F5-437A-8044-67C892C92006}" destId="{20D19266-52CE-431A-B4E8-3719C6DCE463}" srcOrd="0" destOrd="0" presId="urn:microsoft.com/office/officeart/2005/8/layout/hierarchy1"/>
    <dgm:cxn modelId="{A3DE719A-B12B-4FA2-B5DC-564873627D67}" type="presParOf" srcId="{1BC02849-52F5-437A-8044-67C892C92006}" destId="{BDF5B12E-7267-424B-A1FB-22D04E835BF7}" srcOrd="1" destOrd="0" presId="urn:microsoft.com/office/officeart/2005/8/layout/hierarchy1"/>
    <dgm:cxn modelId="{A784BDD7-A4B2-4895-9129-86C32E642E3A}" type="presParOf" srcId="{1CC7BFB4-1866-4D0F-84BF-DB19169E93D4}" destId="{8A9B0909-838C-4FAA-A46E-554EE6159CE5}" srcOrd="1" destOrd="0" presId="urn:microsoft.com/office/officeart/2005/8/layout/hierarchy1"/>
    <dgm:cxn modelId="{90679EE4-2F0B-4120-B4E9-0472570B5C36}" type="presParOf" srcId="{C4331AD5-74D7-478B-BBB2-0FE99C549B86}" destId="{CC5A4AF8-56A6-4B0A-B956-3F9EB4E373F0}" srcOrd="2" destOrd="0" presId="urn:microsoft.com/office/officeart/2005/8/layout/hierarchy1"/>
    <dgm:cxn modelId="{EC84A840-A933-4A66-AEA8-8D84296C81FD}" type="presParOf" srcId="{C4331AD5-74D7-478B-BBB2-0FE99C549B86}" destId="{06E87229-08BB-44B0-B9A5-574FE3BA4E0B}" srcOrd="3" destOrd="0" presId="urn:microsoft.com/office/officeart/2005/8/layout/hierarchy1"/>
    <dgm:cxn modelId="{6EA74B60-BAB5-4629-B535-ED429AE13C07}" type="presParOf" srcId="{06E87229-08BB-44B0-B9A5-574FE3BA4E0B}" destId="{1FF35885-170C-4D86-9322-335E11EFD49C}" srcOrd="0" destOrd="0" presId="urn:microsoft.com/office/officeart/2005/8/layout/hierarchy1"/>
    <dgm:cxn modelId="{F3ECCC53-8B74-4F97-A353-9FF52E610584}" type="presParOf" srcId="{1FF35885-170C-4D86-9322-335E11EFD49C}" destId="{4BE21CA2-C06E-4B4C-90A2-A5CDA8B17225}" srcOrd="0" destOrd="0" presId="urn:microsoft.com/office/officeart/2005/8/layout/hierarchy1"/>
    <dgm:cxn modelId="{3A543A2C-4E51-45AA-8841-6514A51E8E0E}" type="presParOf" srcId="{1FF35885-170C-4D86-9322-335E11EFD49C}" destId="{01E80E0B-5C14-4B6B-8ADD-7D08348D24EF}" srcOrd="1" destOrd="0" presId="urn:microsoft.com/office/officeart/2005/8/layout/hierarchy1"/>
    <dgm:cxn modelId="{324D82A1-9C31-4E40-A338-E9662008FB3A}" type="presParOf" srcId="{06E87229-08BB-44B0-B9A5-574FE3BA4E0B}" destId="{770123F0-4511-47D4-87CE-30637047135E}" srcOrd="1" destOrd="0" presId="urn:microsoft.com/office/officeart/2005/8/layout/hierarchy1"/>
    <dgm:cxn modelId="{106D7840-4DED-4085-9DA1-7405BDC7206D}" type="presParOf" srcId="{C4331AD5-74D7-478B-BBB2-0FE99C549B86}" destId="{9A177218-386F-4550-989E-1BE4FF3C36FD}" srcOrd="4" destOrd="0" presId="urn:microsoft.com/office/officeart/2005/8/layout/hierarchy1"/>
    <dgm:cxn modelId="{4466C7D9-E27A-4504-9D0C-4EBEE52231CE}" type="presParOf" srcId="{C4331AD5-74D7-478B-BBB2-0FE99C549B86}" destId="{82F495CB-BD56-4320-9B01-B67ADE8DC49F}" srcOrd="5" destOrd="0" presId="urn:microsoft.com/office/officeart/2005/8/layout/hierarchy1"/>
    <dgm:cxn modelId="{F80A1B14-89A4-4A36-8716-B4432F55E1D9}" type="presParOf" srcId="{82F495CB-BD56-4320-9B01-B67ADE8DC49F}" destId="{2C13CEA1-AA8E-4A4F-8E32-DA617FF3018D}" srcOrd="0" destOrd="0" presId="urn:microsoft.com/office/officeart/2005/8/layout/hierarchy1"/>
    <dgm:cxn modelId="{43E0CBFE-A24D-442A-A486-4CDE80F76F97}" type="presParOf" srcId="{2C13CEA1-AA8E-4A4F-8E32-DA617FF3018D}" destId="{1BB748AF-F11E-4FE8-B705-C6EAC782E500}" srcOrd="0" destOrd="0" presId="urn:microsoft.com/office/officeart/2005/8/layout/hierarchy1"/>
    <dgm:cxn modelId="{B28FC2E5-444F-4D6C-BAF7-4820B32F7856}" type="presParOf" srcId="{2C13CEA1-AA8E-4A4F-8E32-DA617FF3018D}" destId="{7ADB2120-03A0-468A-A4DB-0185E457C72B}" srcOrd="1" destOrd="0" presId="urn:microsoft.com/office/officeart/2005/8/layout/hierarchy1"/>
    <dgm:cxn modelId="{FAB3DBDB-6ECB-4FA8-938D-90F1C67B76F4}" type="presParOf" srcId="{82F495CB-BD56-4320-9B01-B67ADE8DC49F}" destId="{F4BC7126-BC5F-435C-A272-ACA27E9023A1}" srcOrd="1" destOrd="0" presId="urn:microsoft.com/office/officeart/2005/8/layout/hierarchy1"/>
    <dgm:cxn modelId="{70EB203F-FE47-4370-A57A-725804A337EA}" type="presParOf" srcId="{C4331AD5-74D7-478B-BBB2-0FE99C549B86}" destId="{92168205-19B5-425B-A3CB-1218B9603ADA}" srcOrd="6" destOrd="0" presId="urn:microsoft.com/office/officeart/2005/8/layout/hierarchy1"/>
    <dgm:cxn modelId="{9E9647F5-4EFA-4B42-9CD7-591600CAFCE0}" type="presParOf" srcId="{C4331AD5-74D7-478B-BBB2-0FE99C549B86}" destId="{2D0991F4-D6F7-41FF-9737-386C98A86486}" srcOrd="7" destOrd="0" presId="urn:microsoft.com/office/officeart/2005/8/layout/hierarchy1"/>
    <dgm:cxn modelId="{14029CF9-FDC1-4205-945C-29972CD6637C}" type="presParOf" srcId="{2D0991F4-D6F7-41FF-9737-386C98A86486}" destId="{5FC0FB15-C8E0-46B1-ACF6-068E517A1A8B}" srcOrd="0" destOrd="0" presId="urn:microsoft.com/office/officeart/2005/8/layout/hierarchy1"/>
    <dgm:cxn modelId="{7ECF452B-9D4B-40F9-92E7-F541B01D98CC}" type="presParOf" srcId="{5FC0FB15-C8E0-46B1-ACF6-068E517A1A8B}" destId="{7F3D3546-C160-42B2-A7E6-BD2CB1A35E20}" srcOrd="0" destOrd="0" presId="urn:microsoft.com/office/officeart/2005/8/layout/hierarchy1"/>
    <dgm:cxn modelId="{5C2DE3FD-80EA-4939-86FC-2C5F506450FE}" type="presParOf" srcId="{5FC0FB15-C8E0-46B1-ACF6-068E517A1A8B}" destId="{7402C5BA-00B1-4177-B112-3F1D5D22B31C}" srcOrd="1" destOrd="0" presId="urn:microsoft.com/office/officeart/2005/8/layout/hierarchy1"/>
    <dgm:cxn modelId="{07B2ED20-50AF-4649-911A-A2AF1D331D5F}" type="presParOf" srcId="{2D0991F4-D6F7-41FF-9737-386C98A86486}" destId="{56616452-D294-4BEE-B7FA-A3AA6E4A612F}" srcOrd="1" destOrd="0" presId="urn:microsoft.com/office/officeart/2005/8/layout/hierarchy1"/>
    <dgm:cxn modelId="{D0941464-20C4-4F9A-9ADC-13A7B9BC0238}" type="presParOf" srcId="{3F4CC0B7-D4FB-4A3B-B3AE-F31A3BCE7481}" destId="{2999DE7E-EE91-44F8-BB1D-9AF04AAC36BB}" srcOrd="2" destOrd="0" presId="urn:microsoft.com/office/officeart/2005/8/layout/hierarchy1"/>
    <dgm:cxn modelId="{0CAF474C-C6A5-426E-A5F8-2B34578FC861}" type="presParOf" srcId="{3F4CC0B7-D4FB-4A3B-B3AE-F31A3BCE7481}" destId="{384AAA62-24FC-4F4A-83E0-9314C62B63DA}" srcOrd="3" destOrd="0" presId="urn:microsoft.com/office/officeart/2005/8/layout/hierarchy1"/>
    <dgm:cxn modelId="{54012225-0043-4927-B64B-6798B3B4D256}" type="presParOf" srcId="{384AAA62-24FC-4F4A-83E0-9314C62B63DA}" destId="{E8AA09D4-0F90-4760-9E28-A7D1B7101C38}" srcOrd="0" destOrd="0" presId="urn:microsoft.com/office/officeart/2005/8/layout/hierarchy1"/>
    <dgm:cxn modelId="{575D0718-B13B-4784-AAB3-8E3EB015557B}" type="presParOf" srcId="{E8AA09D4-0F90-4760-9E28-A7D1B7101C38}" destId="{710DB48D-0B70-4D96-AD76-A30D67E73C3F}" srcOrd="0" destOrd="0" presId="urn:microsoft.com/office/officeart/2005/8/layout/hierarchy1"/>
    <dgm:cxn modelId="{7475EB7A-C6BD-4353-87A9-9F45326EB1B1}" type="presParOf" srcId="{E8AA09D4-0F90-4760-9E28-A7D1B7101C38}" destId="{141893D7-E60F-4781-B603-5EE398D19329}" srcOrd="1" destOrd="0" presId="urn:microsoft.com/office/officeart/2005/8/layout/hierarchy1"/>
    <dgm:cxn modelId="{5C3EE696-2B75-49BB-9B77-9F3E95A86DE1}" type="presParOf" srcId="{384AAA62-24FC-4F4A-83E0-9314C62B63DA}" destId="{A3474A03-D3BF-40CE-92F1-608D537CF379}" srcOrd="1" destOrd="0" presId="urn:microsoft.com/office/officeart/2005/8/layout/hierarchy1"/>
    <dgm:cxn modelId="{77501810-2348-4D67-9FCF-57FAA2D8D805}" type="presParOf" srcId="{50D5171D-A823-4F07-812A-7933CFA32D50}" destId="{9CD1F267-B72C-4210-A032-762566434297}" srcOrd="2" destOrd="0" presId="urn:microsoft.com/office/officeart/2005/8/layout/hierarchy1"/>
    <dgm:cxn modelId="{D0C0865D-25C7-4191-A259-921DA5BEDA6A}" type="presParOf" srcId="{50D5171D-A823-4F07-812A-7933CFA32D50}" destId="{001C8A2A-57F5-4740-BAC3-D855BC17EBEE}" srcOrd="3" destOrd="0" presId="urn:microsoft.com/office/officeart/2005/8/layout/hierarchy1"/>
    <dgm:cxn modelId="{251A8B8F-1C33-47C6-B611-48815A3914D4}" type="presParOf" srcId="{001C8A2A-57F5-4740-BAC3-D855BC17EBEE}" destId="{08E50953-2746-49D3-B54E-96361B638C99}" srcOrd="0" destOrd="0" presId="urn:microsoft.com/office/officeart/2005/8/layout/hierarchy1"/>
    <dgm:cxn modelId="{71EA5DBB-2FB9-4846-85C0-CBC0CD73D798}" type="presParOf" srcId="{08E50953-2746-49D3-B54E-96361B638C99}" destId="{3A5A0CCD-C89F-4952-A1A8-B6E95206C39E}" srcOrd="0" destOrd="0" presId="urn:microsoft.com/office/officeart/2005/8/layout/hierarchy1"/>
    <dgm:cxn modelId="{F010745A-AD35-42DD-AB95-F83675B0C6DE}" type="presParOf" srcId="{08E50953-2746-49D3-B54E-96361B638C99}" destId="{E2D8F687-4355-413C-A362-8619C2D3EA43}" srcOrd="1" destOrd="0" presId="urn:microsoft.com/office/officeart/2005/8/layout/hierarchy1"/>
    <dgm:cxn modelId="{914AE35F-EF90-4C6B-83B7-54B272A843DF}" type="presParOf" srcId="{001C8A2A-57F5-4740-BAC3-D855BC17EBEE}" destId="{AD074146-6775-431F-8D21-10E4690B1FD4}" srcOrd="1" destOrd="0" presId="urn:microsoft.com/office/officeart/2005/8/layout/hierarchy1"/>
  </dgm:cxnLst>
  <dgm:bg>
    <a:solidFill>
      <a:schemeClr val="tx2">
        <a:lumMod val="20000"/>
        <a:lumOff val="80000"/>
      </a:schemeClr>
    </a:solidFill>
  </dgm:bg>
  <dgm:whole>
    <a:ln w="19050">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08304-FCA4-4BA8-9439-1D1979D61481}">
      <dsp:nvSpPr>
        <dsp:cNvPr id="0" name=""/>
        <dsp:cNvSpPr/>
      </dsp:nvSpPr>
      <dsp:spPr>
        <a:xfrm rot="5400000">
          <a:off x="-287328" y="290049"/>
          <a:ext cx="1915524" cy="1340866"/>
        </a:xfrm>
        <a:prstGeom prst="chevron">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0" kern="1200" dirty="0" smtClean="0">
              <a:latin typeface="Times New Roman" panose="02020603050405020304" pitchFamily="18" charset="0"/>
              <a:cs typeface="Times New Roman" panose="02020603050405020304" pitchFamily="18" charset="0"/>
            </a:rPr>
            <a:t>General</a:t>
          </a:r>
          <a:endParaRPr lang="en-US" sz="2800" b="0" kern="1200" dirty="0">
            <a:latin typeface="Times New Roman" panose="02020603050405020304" pitchFamily="18" charset="0"/>
            <a:cs typeface="Times New Roman" panose="02020603050405020304" pitchFamily="18" charset="0"/>
          </a:endParaRPr>
        </a:p>
      </dsp:txBody>
      <dsp:txXfrm rot="-5400000">
        <a:off x="1" y="673153"/>
        <a:ext cx="1340866" cy="574658"/>
      </dsp:txXfrm>
    </dsp:sp>
    <dsp:sp modelId="{D6A880F2-5476-4A3E-A2E4-B1ECE357EC5E}">
      <dsp:nvSpPr>
        <dsp:cNvPr id="0" name=""/>
        <dsp:cNvSpPr/>
      </dsp:nvSpPr>
      <dsp:spPr>
        <a:xfrm rot="5400000">
          <a:off x="4296360" y="-2952772"/>
          <a:ext cx="1245090" cy="7156077"/>
        </a:xfrm>
        <a:prstGeom prst="round2SameRect">
          <a:avLst/>
        </a:prstGeom>
        <a:solidFill>
          <a:schemeClr val="lt1">
            <a:alpha val="90000"/>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0" kern="1200" dirty="0" smtClean="0">
              <a:latin typeface="Times New Roman" panose="02020603050405020304" pitchFamily="18" charset="0"/>
              <a:cs typeface="Times New Roman" panose="02020603050405020304" pitchFamily="18" charset="0"/>
            </a:rPr>
            <a:t>Provide basic data of employment continuously</a:t>
          </a:r>
          <a:endParaRPr lang="en-US" sz="2800" b="0" kern="1200" dirty="0">
            <a:latin typeface="Times New Roman" panose="02020603050405020304" pitchFamily="18" charset="0"/>
            <a:cs typeface="Times New Roman" panose="02020603050405020304" pitchFamily="18" charset="0"/>
          </a:endParaRPr>
        </a:p>
      </dsp:txBody>
      <dsp:txXfrm rot="-5400000">
        <a:off x="1340867" y="63501"/>
        <a:ext cx="7095297" cy="1123530"/>
      </dsp:txXfrm>
    </dsp:sp>
    <dsp:sp modelId="{4631A499-DD93-4207-981E-D8A753C932FE}">
      <dsp:nvSpPr>
        <dsp:cNvPr id="0" name=""/>
        <dsp:cNvSpPr/>
      </dsp:nvSpPr>
      <dsp:spPr>
        <a:xfrm rot="5400000">
          <a:off x="-287328" y="2188955"/>
          <a:ext cx="1915524" cy="1340866"/>
        </a:xfrm>
        <a:prstGeom prst="chevron">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0" kern="1200" dirty="0" smtClean="0">
              <a:latin typeface="Times New Roman" panose="02020603050405020304" pitchFamily="18" charset="0"/>
              <a:cs typeface="Times New Roman" panose="02020603050405020304" pitchFamily="18" charset="0"/>
            </a:rPr>
            <a:t>Specific</a:t>
          </a:r>
          <a:endParaRPr lang="en-US" sz="2800" b="0" kern="1200" dirty="0">
            <a:latin typeface="Times New Roman" panose="02020603050405020304" pitchFamily="18" charset="0"/>
            <a:cs typeface="Times New Roman" panose="02020603050405020304" pitchFamily="18" charset="0"/>
          </a:endParaRPr>
        </a:p>
      </dsp:txBody>
      <dsp:txXfrm rot="-5400000">
        <a:off x="1" y="2572059"/>
        <a:ext cx="1340866" cy="574658"/>
      </dsp:txXfrm>
    </dsp:sp>
    <dsp:sp modelId="{C9FBC04C-F3C2-4920-B425-9C8E8758F91E}">
      <dsp:nvSpPr>
        <dsp:cNvPr id="0" name=""/>
        <dsp:cNvSpPr/>
      </dsp:nvSpPr>
      <dsp:spPr>
        <a:xfrm rot="5400000">
          <a:off x="4044353" y="-1053865"/>
          <a:ext cx="1749103" cy="7156077"/>
        </a:xfrm>
        <a:prstGeom prst="round2SameRect">
          <a:avLst/>
        </a:prstGeom>
        <a:solidFill>
          <a:schemeClr val="lt1">
            <a:alpha val="90000"/>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0" kern="1200" dirty="0" smtClean="0">
              <a:latin typeface="Times New Roman" panose="02020603050405020304" pitchFamily="18" charset="0"/>
              <a:cs typeface="Times New Roman" panose="02020603050405020304" pitchFamily="18" charset="0"/>
            </a:rPr>
            <a:t>Estimate the number of people working, unemployment, and the principal indicators of employment and also its development in the provincial and national levels</a:t>
          </a:r>
          <a:endParaRPr lang="en-US" sz="2800" b="0" kern="1200" dirty="0">
            <a:latin typeface="Times New Roman" panose="02020603050405020304" pitchFamily="18" charset="0"/>
            <a:cs typeface="Times New Roman" panose="02020603050405020304" pitchFamily="18" charset="0"/>
          </a:endParaRPr>
        </a:p>
      </dsp:txBody>
      <dsp:txXfrm rot="-5400000">
        <a:off x="1340866" y="1735006"/>
        <a:ext cx="7070693" cy="1578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9DD63-DF89-4BB6-BBE4-8C812585447B}">
      <dsp:nvSpPr>
        <dsp:cNvPr id="0" name=""/>
        <dsp:cNvSpPr/>
      </dsp:nvSpPr>
      <dsp:spPr>
        <a:xfrm>
          <a:off x="1305366" y="408263"/>
          <a:ext cx="1418491" cy="70924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u="none" strike="noStrike" kern="1200" dirty="0" smtClean="0">
              <a:effectLst/>
              <a:latin typeface="Times New Roman" panose="02020603050405020304" pitchFamily="18" charset="0"/>
              <a:cs typeface="Times New Roman" panose="02020603050405020304" pitchFamily="18" charset="0"/>
            </a:rPr>
            <a:t>biannually</a:t>
          </a:r>
          <a:endParaRPr lang="en-US" sz="2400" kern="1200" dirty="0"/>
        </a:p>
      </dsp:txBody>
      <dsp:txXfrm>
        <a:off x="1326139" y="429036"/>
        <a:ext cx="1376945" cy="667699"/>
      </dsp:txXfrm>
    </dsp:sp>
    <dsp:sp modelId="{D84CFC35-D512-49F4-90B6-9BB42C640962}">
      <dsp:nvSpPr>
        <dsp:cNvPr id="0" name=""/>
        <dsp:cNvSpPr/>
      </dsp:nvSpPr>
      <dsp:spPr>
        <a:xfrm rot="19455813">
          <a:off x="2658050" y="516918"/>
          <a:ext cx="699011" cy="83671"/>
        </a:xfrm>
        <a:custGeom>
          <a:avLst/>
          <a:gdLst/>
          <a:ahLst/>
          <a:cxnLst/>
          <a:rect l="0" t="0" r="0" b="0"/>
          <a:pathLst>
            <a:path>
              <a:moveTo>
                <a:pt x="0" y="41835"/>
              </a:moveTo>
              <a:lnTo>
                <a:pt x="699011" y="4183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p>
      </dsp:txBody>
      <dsp:txXfrm>
        <a:off x="2990080" y="541279"/>
        <a:ext cx="34950" cy="34950"/>
      </dsp:txXfrm>
    </dsp:sp>
    <dsp:sp modelId="{D464AB44-5F51-41EA-8ED0-0B806334DC99}">
      <dsp:nvSpPr>
        <dsp:cNvPr id="0" name=""/>
        <dsp:cNvSpPr/>
      </dsp:nvSpPr>
      <dsp:spPr>
        <a:xfrm>
          <a:off x="3291254" y="0"/>
          <a:ext cx="1418491" cy="70924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February</a:t>
          </a:r>
          <a:endParaRPr lang="en-US" sz="2400" kern="1200" dirty="0"/>
        </a:p>
      </dsp:txBody>
      <dsp:txXfrm>
        <a:off x="3312027" y="20773"/>
        <a:ext cx="1376945" cy="667699"/>
      </dsp:txXfrm>
    </dsp:sp>
    <dsp:sp modelId="{CAD8586F-4694-4F1D-9BBB-800E247B699F}">
      <dsp:nvSpPr>
        <dsp:cNvPr id="0" name=""/>
        <dsp:cNvSpPr/>
      </dsp:nvSpPr>
      <dsp:spPr>
        <a:xfrm rot="2708">
          <a:off x="4709745" y="313010"/>
          <a:ext cx="567396" cy="83671"/>
        </a:xfrm>
        <a:custGeom>
          <a:avLst/>
          <a:gdLst/>
          <a:ahLst/>
          <a:cxnLst/>
          <a:rect l="0" t="0" r="0" b="0"/>
          <a:pathLst>
            <a:path>
              <a:moveTo>
                <a:pt x="0" y="41835"/>
              </a:moveTo>
              <a:lnTo>
                <a:pt x="567396" y="41835"/>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p>
      </dsp:txBody>
      <dsp:txXfrm>
        <a:off x="4979258" y="340661"/>
        <a:ext cx="28369" cy="28369"/>
      </dsp:txXfrm>
    </dsp:sp>
    <dsp:sp modelId="{85D88921-7F8E-45BC-A9BE-43D387328681}">
      <dsp:nvSpPr>
        <dsp:cNvPr id="0" name=""/>
        <dsp:cNvSpPr/>
      </dsp:nvSpPr>
      <dsp:spPr>
        <a:xfrm>
          <a:off x="5277142" y="447"/>
          <a:ext cx="1418491" cy="70924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5.000 CB</a:t>
          </a:r>
          <a:endParaRPr lang="en-US" sz="2400" kern="1200" dirty="0"/>
        </a:p>
      </dsp:txBody>
      <dsp:txXfrm>
        <a:off x="5297915" y="21220"/>
        <a:ext cx="1376945" cy="667699"/>
      </dsp:txXfrm>
    </dsp:sp>
    <dsp:sp modelId="{B7B7BA43-A7C3-494D-A879-3517FC0AD494}">
      <dsp:nvSpPr>
        <dsp:cNvPr id="0" name=""/>
        <dsp:cNvSpPr/>
      </dsp:nvSpPr>
      <dsp:spPr>
        <a:xfrm rot="2142401">
          <a:off x="2658180" y="924958"/>
          <a:ext cx="698750" cy="83671"/>
        </a:xfrm>
        <a:custGeom>
          <a:avLst/>
          <a:gdLst/>
          <a:ahLst/>
          <a:cxnLst/>
          <a:rect l="0" t="0" r="0" b="0"/>
          <a:pathLst>
            <a:path>
              <a:moveTo>
                <a:pt x="0" y="41835"/>
              </a:moveTo>
              <a:lnTo>
                <a:pt x="698750" y="4183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p>
      </dsp:txBody>
      <dsp:txXfrm>
        <a:off x="2990087" y="949325"/>
        <a:ext cx="34937" cy="34937"/>
      </dsp:txXfrm>
    </dsp:sp>
    <dsp:sp modelId="{31D777EC-314E-4ED0-909D-0022B5418608}">
      <dsp:nvSpPr>
        <dsp:cNvPr id="0" name=""/>
        <dsp:cNvSpPr/>
      </dsp:nvSpPr>
      <dsp:spPr>
        <a:xfrm>
          <a:off x="3291254" y="816079"/>
          <a:ext cx="1418491" cy="70924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August</a:t>
          </a:r>
          <a:endParaRPr lang="en-US" sz="2400" kern="1200" dirty="0"/>
        </a:p>
      </dsp:txBody>
      <dsp:txXfrm>
        <a:off x="3312027" y="836852"/>
        <a:ext cx="1376945" cy="667699"/>
      </dsp:txXfrm>
    </dsp:sp>
    <dsp:sp modelId="{2BFB4C30-F247-4464-AF04-36D7B5DD1FD9}">
      <dsp:nvSpPr>
        <dsp:cNvPr id="0" name=""/>
        <dsp:cNvSpPr/>
      </dsp:nvSpPr>
      <dsp:spPr>
        <a:xfrm>
          <a:off x="4709745" y="1128866"/>
          <a:ext cx="567396" cy="83671"/>
        </a:xfrm>
        <a:custGeom>
          <a:avLst/>
          <a:gdLst/>
          <a:ahLst/>
          <a:cxnLst/>
          <a:rect l="0" t="0" r="0" b="0"/>
          <a:pathLst>
            <a:path>
              <a:moveTo>
                <a:pt x="0" y="41835"/>
              </a:moveTo>
              <a:lnTo>
                <a:pt x="567396" y="41835"/>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p>
      </dsp:txBody>
      <dsp:txXfrm>
        <a:off x="4979258" y="1156517"/>
        <a:ext cx="28369" cy="28369"/>
      </dsp:txXfrm>
    </dsp:sp>
    <dsp:sp modelId="{2AC223FF-D273-403F-9CDF-FC5894251200}">
      <dsp:nvSpPr>
        <dsp:cNvPr id="0" name=""/>
        <dsp:cNvSpPr/>
      </dsp:nvSpPr>
      <dsp:spPr>
        <a:xfrm>
          <a:off x="5277142" y="816079"/>
          <a:ext cx="1418491" cy="70924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20.000 CB</a:t>
          </a:r>
          <a:endParaRPr lang="en-US" sz="2400" kern="1200" dirty="0"/>
        </a:p>
      </dsp:txBody>
      <dsp:txXfrm>
        <a:off x="5297915" y="836852"/>
        <a:ext cx="1376945" cy="6676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1F267-B72C-4210-A032-762566434297}">
      <dsp:nvSpPr>
        <dsp:cNvPr id="0" name=""/>
        <dsp:cNvSpPr/>
      </dsp:nvSpPr>
      <dsp:spPr>
        <a:xfrm>
          <a:off x="4777095" y="955963"/>
          <a:ext cx="603437" cy="251570"/>
        </a:xfrm>
        <a:custGeom>
          <a:avLst/>
          <a:gdLst/>
          <a:ahLst/>
          <a:cxnLst/>
          <a:rect l="0" t="0" r="0" b="0"/>
          <a:pathLst>
            <a:path>
              <a:moveTo>
                <a:pt x="0" y="0"/>
              </a:moveTo>
              <a:lnTo>
                <a:pt x="0" y="167096"/>
              </a:lnTo>
              <a:lnTo>
                <a:pt x="603437" y="167096"/>
              </a:lnTo>
              <a:lnTo>
                <a:pt x="603437" y="25157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99DE7E-EE91-44F8-BB1D-9AF04AAC36BB}">
      <dsp:nvSpPr>
        <dsp:cNvPr id="0" name=""/>
        <dsp:cNvSpPr/>
      </dsp:nvSpPr>
      <dsp:spPr>
        <a:xfrm>
          <a:off x="4208609" y="1749968"/>
          <a:ext cx="872939" cy="339913"/>
        </a:xfrm>
        <a:custGeom>
          <a:avLst/>
          <a:gdLst/>
          <a:ahLst/>
          <a:cxnLst/>
          <a:rect l="0" t="0" r="0" b="0"/>
          <a:pathLst>
            <a:path>
              <a:moveTo>
                <a:pt x="0" y="0"/>
              </a:moveTo>
              <a:lnTo>
                <a:pt x="0" y="255439"/>
              </a:lnTo>
              <a:lnTo>
                <a:pt x="872939" y="255439"/>
              </a:lnTo>
              <a:lnTo>
                <a:pt x="872939" y="33991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168205-19B5-425B-A3CB-1218B9603ADA}">
      <dsp:nvSpPr>
        <dsp:cNvPr id="0" name=""/>
        <dsp:cNvSpPr/>
      </dsp:nvSpPr>
      <dsp:spPr>
        <a:xfrm>
          <a:off x="5669738" y="3578196"/>
          <a:ext cx="2341265" cy="300018"/>
        </a:xfrm>
        <a:custGeom>
          <a:avLst/>
          <a:gdLst/>
          <a:ahLst/>
          <a:cxnLst/>
          <a:rect l="0" t="0" r="0" b="0"/>
          <a:pathLst>
            <a:path>
              <a:moveTo>
                <a:pt x="0" y="0"/>
              </a:moveTo>
              <a:lnTo>
                <a:pt x="0" y="215544"/>
              </a:lnTo>
              <a:lnTo>
                <a:pt x="2341265" y="215544"/>
              </a:lnTo>
              <a:lnTo>
                <a:pt x="2341265" y="30001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177218-386F-4550-989E-1BE4FF3C36FD}">
      <dsp:nvSpPr>
        <dsp:cNvPr id="0" name=""/>
        <dsp:cNvSpPr/>
      </dsp:nvSpPr>
      <dsp:spPr>
        <a:xfrm>
          <a:off x="5669738" y="3578196"/>
          <a:ext cx="657310" cy="306144"/>
        </a:xfrm>
        <a:custGeom>
          <a:avLst/>
          <a:gdLst/>
          <a:ahLst/>
          <a:cxnLst/>
          <a:rect l="0" t="0" r="0" b="0"/>
          <a:pathLst>
            <a:path>
              <a:moveTo>
                <a:pt x="0" y="0"/>
              </a:moveTo>
              <a:lnTo>
                <a:pt x="0" y="221670"/>
              </a:lnTo>
              <a:lnTo>
                <a:pt x="657310" y="221670"/>
              </a:lnTo>
              <a:lnTo>
                <a:pt x="657310" y="30614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5A4AF8-56A6-4B0A-B956-3F9EB4E373F0}">
      <dsp:nvSpPr>
        <dsp:cNvPr id="0" name=""/>
        <dsp:cNvSpPr/>
      </dsp:nvSpPr>
      <dsp:spPr>
        <a:xfrm>
          <a:off x="4664354" y="3578196"/>
          <a:ext cx="1005383" cy="301622"/>
        </a:xfrm>
        <a:custGeom>
          <a:avLst/>
          <a:gdLst/>
          <a:ahLst/>
          <a:cxnLst/>
          <a:rect l="0" t="0" r="0" b="0"/>
          <a:pathLst>
            <a:path>
              <a:moveTo>
                <a:pt x="1005383" y="0"/>
              </a:moveTo>
              <a:lnTo>
                <a:pt x="1005383" y="217148"/>
              </a:lnTo>
              <a:lnTo>
                <a:pt x="0" y="217148"/>
              </a:lnTo>
              <a:lnTo>
                <a:pt x="0" y="30162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EC265D-42E3-42EB-8AF7-CE8EBA7E86BA}">
      <dsp:nvSpPr>
        <dsp:cNvPr id="0" name=""/>
        <dsp:cNvSpPr/>
      </dsp:nvSpPr>
      <dsp:spPr>
        <a:xfrm>
          <a:off x="3143113" y="3578196"/>
          <a:ext cx="2526624" cy="304621"/>
        </a:xfrm>
        <a:custGeom>
          <a:avLst/>
          <a:gdLst/>
          <a:ahLst/>
          <a:cxnLst/>
          <a:rect l="0" t="0" r="0" b="0"/>
          <a:pathLst>
            <a:path>
              <a:moveTo>
                <a:pt x="2526624" y="0"/>
              </a:moveTo>
              <a:lnTo>
                <a:pt x="2526624" y="220147"/>
              </a:lnTo>
              <a:lnTo>
                <a:pt x="0" y="220147"/>
              </a:lnTo>
              <a:lnTo>
                <a:pt x="0" y="30462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143EDC-9A7F-4489-9A06-E5240E49D409}">
      <dsp:nvSpPr>
        <dsp:cNvPr id="0" name=""/>
        <dsp:cNvSpPr/>
      </dsp:nvSpPr>
      <dsp:spPr>
        <a:xfrm>
          <a:off x="3558124" y="2733960"/>
          <a:ext cx="2111613" cy="265201"/>
        </a:xfrm>
        <a:custGeom>
          <a:avLst/>
          <a:gdLst/>
          <a:ahLst/>
          <a:cxnLst/>
          <a:rect l="0" t="0" r="0" b="0"/>
          <a:pathLst>
            <a:path>
              <a:moveTo>
                <a:pt x="0" y="0"/>
              </a:moveTo>
              <a:lnTo>
                <a:pt x="0" y="180726"/>
              </a:lnTo>
              <a:lnTo>
                <a:pt x="2111613" y="180726"/>
              </a:lnTo>
              <a:lnTo>
                <a:pt x="2111613" y="26520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26975B-F1DB-4833-BE0A-96999516713A}">
      <dsp:nvSpPr>
        <dsp:cNvPr id="0" name=""/>
        <dsp:cNvSpPr/>
      </dsp:nvSpPr>
      <dsp:spPr>
        <a:xfrm>
          <a:off x="1202800" y="3578196"/>
          <a:ext cx="463046" cy="257088"/>
        </a:xfrm>
        <a:custGeom>
          <a:avLst/>
          <a:gdLst/>
          <a:ahLst/>
          <a:cxnLst/>
          <a:rect l="0" t="0" r="0" b="0"/>
          <a:pathLst>
            <a:path>
              <a:moveTo>
                <a:pt x="0" y="0"/>
              </a:moveTo>
              <a:lnTo>
                <a:pt x="0" y="172614"/>
              </a:lnTo>
              <a:lnTo>
                <a:pt x="463046" y="172614"/>
              </a:lnTo>
              <a:lnTo>
                <a:pt x="463046" y="25708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AA1057-B4A8-44D7-939C-E946C7D5B8E9}">
      <dsp:nvSpPr>
        <dsp:cNvPr id="0" name=""/>
        <dsp:cNvSpPr/>
      </dsp:nvSpPr>
      <dsp:spPr>
        <a:xfrm>
          <a:off x="395560" y="3578196"/>
          <a:ext cx="807239" cy="257088"/>
        </a:xfrm>
        <a:custGeom>
          <a:avLst/>
          <a:gdLst/>
          <a:ahLst/>
          <a:cxnLst/>
          <a:rect l="0" t="0" r="0" b="0"/>
          <a:pathLst>
            <a:path>
              <a:moveTo>
                <a:pt x="807239" y="0"/>
              </a:moveTo>
              <a:lnTo>
                <a:pt x="807239" y="172614"/>
              </a:lnTo>
              <a:lnTo>
                <a:pt x="0" y="172614"/>
              </a:lnTo>
              <a:lnTo>
                <a:pt x="0" y="25708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4CF4CC-270F-4643-9E4A-C5B3A315DD0F}">
      <dsp:nvSpPr>
        <dsp:cNvPr id="0" name=""/>
        <dsp:cNvSpPr/>
      </dsp:nvSpPr>
      <dsp:spPr>
        <a:xfrm>
          <a:off x="1202800" y="2733960"/>
          <a:ext cx="2355323" cy="265201"/>
        </a:xfrm>
        <a:custGeom>
          <a:avLst/>
          <a:gdLst/>
          <a:ahLst/>
          <a:cxnLst/>
          <a:rect l="0" t="0" r="0" b="0"/>
          <a:pathLst>
            <a:path>
              <a:moveTo>
                <a:pt x="2355323" y="0"/>
              </a:moveTo>
              <a:lnTo>
                <a:pt x="2355323" y="180726"/>
              </a:lnTo>
              <a:lnTo>
                <a:pt x="0" y="180726"/>
              </a:lnTo>
              <a:lnTo>
                <a:pt x="0" y="26520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5A20AC-120B-4A7B-9795-FEA3E2917163}">
      <dsp:nvSpPr>
        <dsp:cNvPr id="0" name=""/>
        <dsp:cNvSpPr/>
      </dsp:nvSpPr>
      <dsp:spPr>
        <a:xfrm>
          <a:off x="3558124" y="1749968"/>
          <a:ext cx="650485" cy="404956"/>
        </a:xfrm>
        <a:custGeom>
          <a:avLst/>
          <a:gdLst/>
          <a:ahLst/>
          <a:cxnLst/>
          <a:rect l="0" t="0" r="0" b="0"/>
          <a:pathLst>
            <a:path>
              <a:moveTo>
                <a:pt x="650485" y="0"/>
              </a:moveTo>
              <a:lnTo>
                <a:pt x="650485" y="320482"/>
              </a:lnTo>
              <a:lnTo>
                <a:pt x="0" y="320482"/>
              </a:lnTo>
              <a:lnTo>
                <a:pt x="0" y="40495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81B405-D6C1-4589-98C5-A1B4663E082D}">
      <dsp:nvSpPr>
        <dsp:cNvPr id="0" name=""/>
        <dsp:cNvSpPr/>
      </dsp:nvSpPr>
      <dsp:spPr>
        <a:xfrm>
          <a:off x="4208609" y="955963"/>
          <a:ext cx="568485" cy="214969"/>
        </a:xfrm>
        <a:custGeom>
          <a:avLst/>
          <a:gdLst/>
          <a:ahLst/>
          <a:cxnLst/>
          <a:rect l="0" t="0" r="0" b="0"/>
          <a:pathLst>
            <a:path>
              <a:moveTo>
                <a:pt x="568485" y="0"/>
              </a:moveTo>
              <a:lnTo>
                <a:pt x="568485" y="130495"/>
              </a:lnTo>
              <a:lnTo>
                <a:pt x="0" y="130495"/>
              </a:lnTo>
              <a:lnTo>
                <a:pt x="0" y="214969"/>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76C732-B1EA-4DF0-BD0C-93E4D0091978}">
      <dsp:nvSpPr>
        <dsp:cNvPr id="0" name=""/>
        <dsp:cNvSpPr/>
      </dsp:nvSpPr>
      <dsp:spPr>
        <a:xfrm>
          <a:off x="4321162" y="376928"/>
          <a:ext cx="911866" cy="57903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37177FF-B42B-407B-ACD2-B9BCB041771C}">
      <dsp:nvSpPr>
        <dsp:cNvPr id="0" name=""/>
        <dsp:cNvSpPr/>
      </dsp:nvSpPr>
      <dsp:spPr>
        <a:xfrm>
          <a:off x="4422480" y="473181"/>
          <a:ext cx="911866" cy="579035"/>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baseline="0" dirty="0" smtClean="0">
              <a:latin typeface="Arial Narrow" pitchFamily="34" charset="0"/>
            </a:rPr>
            <a:t>Population</a:t>
          </a:r>
          <a:endParaRPr lang="id-ID" sz="1400" kern="1200" baseline="0" dirty="0">
            <a:latin typeface="Arial Narrow" pitchFamily="34" charset="0"/>
          </a:endParaRPr>
        </a:p>
      </dsp:txBody>
      <dsp:txXfrm>
        <a:off x="4439439" y="490140"/>
        <a:ext cx="877948" cy="545117"/>
      </dsp:txXfrm>
    </dsp:sp>
    <dsp:sp modelId="{DFD2B05C-4B79-4741-A961-6319B79745B8}">
      <dsp:nvSpPr>
        <dsp:cNvPr id="0" name=""/>
        <dsp:cNvSpPr/>
      </dsp:nvSpPr>
      <dsp:spPr>
        <a:xfrm>
          <a:off x="3752676" y="1170933"/>
          <a:ext cx="911866" cy="57903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7143FEB-5BA1-4874-BCA1-33497F89CD90}">
      <dsp:nvSpPr>
        <dsp:cNvPr id="0" name=""/>
        <dsp:cNvSpPr/>
      </dsp:nvSpPr>
      <dsp:spPr>
        <a:xfrm>
          <a:off x="3853994" y="1267186"/>
          <a:ext cx="911866" cy="579035"/>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Narrow" pitchFamily="34" charset="0"/>
            </a:rPr>
            <a:t>Working Age</a:t>
          </a:r>
          <a:endParaRPr lang="id-ID" sz="1400" kern="1200" dirty="0">
            <a:latin typeface="Arial Narrow" pitchFamily="34" charset="0"/>
          </a:endParaRPr>
        </a:p>
      </dsp:txBody>
      <dsp:txXfrm>
        <a:off x="3870953" y="1284145"/>
        <a:ext cx="877948" cy="545117"/>
      </dsp:txXfrm>
    </dsp:sp>
    <dsp:sp modelId="{66AED478-9F0C-4512-8DE1-B623C42EFDE6}">
      <dsp:nvSpPr>
        <dsp:cNvPr id="0" name=""/>
        <dsp:cNvSpPr/>
      </dsp:nvSpPr>
      <dsp:spPr>
        <a:xfrm>
          <a:off x="3102191" y="2154925"/>
          <a:ext cx="911866" cy="57903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0C60960-4F66-41A1-8FE9-791EFE0F9857}">
      <dsp:nvSpPr>
        <dsp:cNvPr id="0" name=""/>
        <dsp:cNvSpPr/>
      </dsp:nvSpPr>
      <dsp:spPr>
        <a:xfrm>
          <a:off x="3203509" y="2251178"/>
          <a:ext cx="911866" cy="579035"/>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Narrow" pitchFamily="34" charset="0"/>
              <a:cs typeface="Arial" pitchFamily="34" charset="0"/>
            </a:rPr>
            <a:t>Labor Force</a:t>
          </a:r>
          <a:endParaRPr lang="id-ID" sz="1400" kern="1200" dirty="0">
            <a:latin typeface="Arial Narrow" pitchFamily="34" charset="0"/>
          </a:endParaRPr>
        </a:p>
      </dsp:txBody>
      <dsp:txXfrm>
        <a:off x="3220468" y="2268137"/>
        <a:ext cx="877948" cy="545117"/>
      </dsp:txXfrm>
    </dsp:sp>
    <dsp:sp modelId="{A511A152-30BA-40BF-AD5A-94528CF5928D}">
      <dsp:nvSpPr>
        <dsp:cNvPr id="0" name=""/>
        <dsp:cNvSpPr/>
      </dsp:nvSpPr>
      <dsp:spPr>
        <a:xfrm>
          <a:off x="746867" y="2999161"/>
          <a:ext cx="911866" cy="57903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6CF7826-A91E-43FE-980C-71756AB6C91E}">
      <dsp:nvSpPr>
        <dsp:cNvPr id="0" name=""/>
        <dsp:cNvSpPr/>
      </dsp:nvSpPr>
      <dsp:spPr>
        <a:xfrm>
          <a:off x="848185" y="3095414"/>
          <a:ext cx="911866" cy="579035"/>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Narrow" pitchFamily="34" charset="0"/>
            </a:rPr>
            <a:t>Employed</a:t>
          </a:r>
          <a:endParaRPr lang="id-ID" sz="1400" kern="1200" dirty="0">
            <a:latin typeface="Arial Narrow" pitchFamily="34" charset="0"/>
          </a:endParaRPr>
        </a:p>
      </dsp:txBody>
      <dsp:txXfrm>
        <a:off x="865144" y="3112373"/>
        <a:ext cx="877948" cy="545117"/>
      </dsp:txXfrm>
    </dsp:sp>
    <dsp:sp modelId="{FA185F48-A744-4131-A413-7BFA4DC6B3AE}">
      <dsp:nvSpPr>
        <dsp:cNvPr id="0" name=""/>
        <dsp:cNvSpPr/>
      </dsp:nvSpPr>
      <dsp:spPr>
        <a:xfrm>
          <a:off x="-60372" y="3835285"/>
          <a:ext cx="911866" cy="57903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3A37623-0918-4C7C-97D7-EA34A40F60E0}">
      <dsp:nvSpPr>
        <dsp:cNvPr id="0" name=""/>
        <dsp:cNvSpPr/>
      </dsp:nvSpPr>
      <dsp:spPr>
        <a:xfrm>
          <a:off x="40946" y="3931538"/>
          <a:ext cx="911866" cy="579035"/>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Narrow" pitchFamily="34" charset="0"/>
            </a:rPr>
            <a:t>Working</a:t>
          </a:r>
          <a:endParaRPr lang="id-ID" sz="1400" kern="1200" dirty="0">
            <a:latin typeface="Arial Narrow" pitchFamily="34" charset="0"/>
          </a:endParaRPr>
        </a:p>
      </dsp:txBody>
      <dsp:txXfrm>
        <a:off x="57905" y="3948497"/>
        <a:ext cx="877948" cy="545117"/>
      </dsp:txXfrm>
    </dsp:sp>
    <dsp:sp modelId="{67E63F28-FBD5-49BF-BF35-EB65BCE4AA29}">
      <dsp:nvSpPr>
        <dsp:cNvPr id="0" name=""/>
        <dsp:cNvSpPr/>
      </dsp:nvSpPr>
      <dsp:spPr>
        <a:xfrm>
          <a:off x="1022817" y="3835285"/>
          <a:ext cx="1286059" cy="70481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8CA0FAD-ACFB-40F6-B158-2628858F0D2C}">
      <dsp:nvSpPr>
        <dsp:cNvPr id="0" name=""/>
        <dsp:cNvSpPr/>
      </dsp:nvSpPr>
      <dsp:spPr>
        <a:xfrm>
          <a:off x="1124135" y="3931538"/>
          <a:ext cx="1286059" cy="704818"/>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Narrow" pitchFamily="34" charset="0"/>
            </a:rPr>
            <a:t>Temporarily not working</a:t>
          </a:r>
          <a:endParaRPr lang="id-ID" sz="1400" kern="1200" dirty="0">
            <a:latin typeface="Arial Narrow" pitchFamily="34" charset="0"/>
          </a:endParaRPr>
        </a:p>
      </dsp:txBody>
      <dsp:txXfrm>
        <a:off x="1144778" y="3952181"/>
        <a:ext cx="1244773" cy="663532"/>
      </dsp:txXfrm>
    </dsp:sp>
    <dsp:sp modelId="{40441313-A29B-4210-8470-1539BCAF7CD7}">
      <dsp:nvSpPr>
        <dsp:cNvPr id="0" name=""/>
        <dsp:cNvSpPr/>
      </dsp:nvSpPr>
      <dsp:spPr>
        <a:xfrm>
          <a:off x="4970095" y="2999161"/>
          <a:ext cx="1399286" cy="57903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0FBC016-6ECA-4352-84B5-0D6205FE7325}">
      <dsp:nvSpPr>
        <dsp:cNvPr id="0" name=""/>
        <dsp:cNvSpPr/>
      </dsp:nvSpPr>
      <dsp:spPr>
        <a:xfrm>
          <a:off x="5071413" y="3095414"/>
          <a:ext cx="1399286" cy="579035"/>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Narrow" pitchFamily="34" charset="0"/>
            </a:rPr>
            <a:t>Unemployed</a:t>
          </a:r>
          <a:r>
            <a:rPr lang="id-ID" sz="1400" kern="1200" dirty="0" smtClean="0">
              <a:latin typeface="Arial Narrow" pitchFamily="34" charset="0"/>
            </a:rPr>
            <a:t> </a:t>
          </a:r>
          <a:endParaRPr lang="id-ID" sz="1400" kern="1200" dirty="0">
            <a:latin typeface="Arial Narrow" pitchFamily="34" charset="0"/>
          </a:endParaRPr>
        </a:p>
      </dsp:txBody>
      <dsp:txXfrm>
        <a:off x="5088372" y="3112373"/>
        <a:ext cx="1365368" cy="545117"/>
      </dsp:txXfrm>
    </dsp:sp>
    <dsp:sp modelId="{20D19266-52CE-431A-B4E8-3719C6DCE463}">
      <dsp:nvSpPr>
        <dsp:cNvPr id="0" name=""/>
        <dsp:cNvSpPr/>
      </dsp:nvSpPr>
      <dsp:spPr>
        <a:xfrm>
          <a:off x="2507538" y="3882818"/>
          <a:ext cx="1271150" cy="901557"/>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DF5B12E-7267-424B-A1FB-22D04E835BF7}">
      <dsp:nvSpPr>
        <dsp:cNvPr id="0" name=""/>
        <dsp:cNvSpPr/>
      </dsp:nvSpPr>
      <dsp:spPr>
        <a:xfrm>
          <a:off x="2608856" y="3979071"/>
          <a:ext cx="1271150" cy="901557"/>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Narrow" pitchFamily="34" charset="0"/>
            </a:rPr>
            <a:t>Seeking job</a:t>
          </a:r>
          <a:endParaRPr lang="id-ID" sz="1400" kern="1200" dirty="0">
            <a:latin typeface="Arial Narrow" pitchFamily="34" charset="0"/>
          </a:endParaRPr>
        </a:p>
      </dsp:txBody>
      <dsp:txXfrm>
        <a:off x="2635262" y="4005477"/>
        <a:ext cx="1218338" cy="848745"/>
      </dsp:txXfrm>
    </dsp:sp>
    <dsp:sp modelId="{4BE21CA2-C06E-4B4C-90A2-A5CDA8B17225}">
      <dsp:nvSpPr>
        <dsp:cNvPr id="0" name=""/>
        <dsp:cNvSpPr/>
      </dsp:nvSpPr>
      <dsp:spPr>
        <a:xfrm>
          <a:off x="4003401" y="3879819"/>
          <a:ext cx="1321905" cy="95454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1E80E0B-5C14-4B6B-8ADD-7D08348D24EF}">
      <dsp:nvSpPr>
        <dsp:cNvPr id="0" name=""/>
        <dsp:cNvSpPr/>
      </dsp:nvSpPr>
      <dsp:spPr>
        <a:xfrm>
          <a:off x="4104720" y="3976071"/>
          <a:ext cx="1321905" cy="954545"/>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id-ID" sz="1400" kern="1200" dirty="0" smtClean="0">
            <a:latin typeface="Arial Narrow" pitchFamily="34" charset="0"/>
          </a:endParaRPr>
        </a:p>
        <a:p>
          <a:pPr lvl="0" algn="ctr" defTabSz="622300">
            <a:lnSpc>
              <a:spcPct val="90000"/>
            </a:lnSpc>
            <a:spcBef>
              <a:spcPct val="0"/>
            </a:spcBef>
            <a:spcAft>
              <a:spcPct val="35000"/>
            </a:spcAft>
          </a:pPr>
          <a:r>
            <a:rPr lang="en-US" sz="1400" kern="1200" dirty="0" smtClean="0">
              <a:latin typeface="Arial Narrow" pitchFamily="34" charset="0"/>
            </a:rPr>
            <a:t>Establish a new business</a:t>
          </a:r>
          <a:endParaRPr lang="id-ID" sz="1400" kern="1200" dirty="0">
            <a:latin typeface="Arial Narrow" pitchFamily="34" charset="0"/>
          </a:endParaRPr>
        </a:p>
        <a:p>
          <a:pPr lvl="0" algn="ctr" defTabSz="622300">
            <a:lnSpc>
              <a:spcPct val="90000"/>
            </a:lnSpc>
            <a:spcBef>
              <a:spcPct val="0"/>
            </a:spcBef>
            <a:spcAft>
              <a:spcPct val="35000"/>
            </a:spcAft>
          </a:pPr>
          <a:r>
            <a:rPr lang="id-ID" sz="1400" kern="1200" dirty="0">
              <a:latin typeface="Arial Narrow" pitchFamily="34" charset="0"/>
            </a:rPr>
            <a:t> </a:t>
          </a:r>
        </a:p>
      </dsp:txBody>
      <dsp:txXfrm>
        <a:off x="4132678" y="4004029"/>
        <a:ext cx="1265989" cy="898629"/>
      </dsp:txXfrm>
    </dsp:sp>
    <dsp:sp modelId="{1BB748AF-F11E-4FE8-B705-C6EAC782E500}">
      <dsp:nvSpPr>
        <dsp:cNvPr id="0" name=""/>
        <dsp:cNvSpPr/>
      </dsp:nvSpPr>
      <dsp:spPr>
        <a:xfrm>
          <a:off x="5535795" y="3884341"/>
          <a:ext cx="1582507" cy="92546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ADB2120-03A0-468A-A4DB-0185E457C72B}">
      <dsp:nvSpPr>
        <dsp:cNvPr id="0" name=""/>
        <dsp:cNvSpPr/>
      </dsp:nvSpPr>
      <dsp:spPr>
        <a:xfrm>
          <a:off x="5637113" y="3980594"/>
          <a:ext cx="1582507" cy="925465"/>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Narrow" pitchFamily="34" charset="0"/>
            </a:rPr>
            <a:t>Discouraged</a:t>
          </a:r>
          <a:endParaRPr lang="id-ID" sz="1400" kern="1200" dirty="0">
            <a:latin typeface="Arial Narrow" pitchFamily="34" charset="0"/>
          </a:endParaRPr>
        </a:p>
      </dsp:txBody>
      <dsp:txXfrm>
        <a:off x="5664219" y="4007700"/>
        <a:ext cx="1528295" cy="871253"/>
      </dsp:txXfrm>
    </dsp:sp>
    <dsp:sp modelId="{7F3D3546-C160-42B2-A7E6-BD2CB1A35E20}">
      <dsp:nvSpPr>
        <dsp:cNvPr id="0" name=""/>
        <dsp:cNvSpPr/>
      </dsp:nvSpPr>
      <dsp:spPr>
        <a:xfrm>
          <a:off x="7338720" y="3878215"/>
          <a:ext cx="1344564" cy="95454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402C5BA-00B1-4177-B112-3F1D5D22B31C}">
      <dsp:nvSpPr>
        <dsp:cNvPr id="0" name=""/>
        <dsp:cNvSpPr/>
      </dsp:nvSpPr>
      <dsp:spPr>
        <a:xfrm>
          <a:off x="7440039" y="3974467"/>
          <a:ext cx="1344564" cy="954545"/>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Narrow" pitchFamily="34" charset="0"/>
            </a:rPr>
            <a:t>Have a job but has not started yet</a:t>
          </a:r>
          <a:endParaRPr lang="id-ID" sz="1400" kern="1200" dirty="0">
            <a:latin typeface="Arial Narrow" pitchFamily="34" charset="0"/>
          </a:endParaRPr>
        </a:p>
        <a:p>
          <a:pPr lvl="0" algn="ctr" defTabSz="622300">
            <a:lnSpc>
              <a:spcPct val="90000"/>
            </a:lnSpc>
            <a:spcBef>
              <a:spcPct val="0"/>
            </a:spcBef>
            <a:spcAft>
              <a:spcPct val="35000"/>
            </a:spcAft>
          </a:pPr>
          <a:r>
            <a:rPr lang="id-ID" sz="1400" kern="1200" dirty="0" smtClean="0">
              <a:latin typeface="Arial Narrow" pitchFamily="34" charset="0"/>
            </a:rPr>
            <a:t>          </a:t>
          </a:r>
          <a:endParaRPr lang="id-ID" sz="1400" kern="1200" dirty="0">
            <a:latin typeface="Arial Narrow" pitchFamily="34" charset="0"/>
          </a:endParaRPr>
        </a:p>
      </dsp:txBody>
      <dsp:txXfrm>
        <a:off x="7467997" y="4002425"/>
        <a:ext cx="1288648" cy="898629"/>
      </dsp:txXfrm>
    </dsp:sp>
    <dsp:sp modelId="{710DB48D-0B70-4D96-AD76-A30D67E73C3F}">
      <dsp:nvSpPr>
        <dsp:cNvPr id="0" name=""/>
        <dsp:cNvSpPr/>
      </dsp:nvSpPr>
      <dsp:spPr>
        <a:xfrm>
          <a:off x="4555233" y="2089882"/>
          <a:ext cx="1052630" cy="57903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41893D7-E60F-4781-B603-5EE398D19329}">
      <dsp:nvSpPr>
        <dsp:cNvPr id="0" name=""/>
        <dsp:cNvSpPr/>
      </dsp:nvSpPr>
      <dsp:spPr>
        <a:xfrm>
          <a:off x="4656552" y="2186135"/>
          <a:ext cx="1052630" cy="579035"/>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Narrow" pitchFamily="34" charset="0"/>
            </a:rPr>
            <a:t>Outside The Labor Force</a:t>
          </a:r>
          <a:endParaRPr lang="id-ID" sz="1400" kern="1200" dirty="0">
            <a:latin typeface="Arial Narrow" pitchFamily="34" charset="0"/>
          </a:endParaRPr>
        </a:p>
      </dsp:txBody>
      <dsp:txXfrm>
        <a:off x="4673511" y="2203094"/>
        <a:ext cx="1018712" cy="545117"/>
      </dsp:txXfrm>
    </dsp:sp>
    <dsp:sp modelId="{3A5A0CCD-C89F-4952-A1A8-B6E95206C39E}">
      <dsp:nvSpPr>
        <dsp:cNvPr id="0" name=""/>
        <dsp:cNvSpPr/>
      </dsp:nvSpPr>
      <dsp:spPr>
        <a:xfrm>
          <a:off x="4891316" y="1207534"/>
          <a:ext cx="978432" cy="57903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2D8F687-4355-413C-A362-8619C2D3EA43}">
      <dsp:nvSpPr>
        <dsp:cNvPr id="0" name=""/>
        <dsp:cNvSpPr/>
      </dsp:nvSpPr>
      <dsp:spPr>
        <a:xfrm>
          <a:off x="4992635" y="1303787"/>
          <a:ext cx="978432" cy="579035"/>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Narrow" pitchFamily="34" charset="0"/>
            </a:rPr>
            <a:t>Outside The Working Age</a:t>
          </a:r>
          <a:endParaRPr lang="id-ID" sz="1400" kern="1200" dirty="0">
            <a:latin typeface="Arial Narrow" pitchFamily="34" charset="0"/>
          </a:endParaRPr>
        </a:p>
      </dsp:txBody>
      <dsp:txXfrm>
        <a:off x="5009594" y="1320746"/>
        <a:ext cx="944514" cy="5451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0.32951</cdr:x>
      <cdr:y>0.01505</cdr:y>
    </cdr:from>
    <cdr:to>
      <cdr:x>0.43785</cdr:x>
      <cdr:y>0.08634</cdr:y>
    </cdr:to>
    <cdr:sp macro="" textlink="">
      <cdr:nvSpPr>
        <cdr:cNvPr id="4" name="TextBox 1"/>
        <cdr:cNvSpPr txBox="1"/>
      </cdr:nvSpPr>
      <cdr:spPr>
        <a:xfrm xmlns:a="http://schemas.openxmlformats.org/drawingml/2006/main">
          <a:off x="3013075" y="60325"/>
          <a:ext cx="990600" cy="28575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id-ID" sz="1800" b="1" dirty="0"/>
            <a:t> </a:t>
          </a:r>
          <a:r>
            <a:rPr lang="id-ID" sz="1800" b="1" dirty="0" smtClean="0"/>
            <a:t>184</a:t>
          </a:r>
          <a:r>
            <a:rPr lang="en-US" sz="1800" b="1" dirty="0" smtClean="0"/>
            <a:t>.</a:t>
          </a:r>
          <a:r>
            <a:rPr lang="id-ID" sz="1800" b="1" dirty="0" smtClean="0"/>
            <a:t>60</a:t>
          </a:r>
          <a:endParaRPr lang="id-ID" sz="1800" b="1" dirty="0"/>
        </a:p>
      </cdr:txBody>
    </cdr:sp>
  </cdr:relSizeAnchor>
  <cdr:relSizeAnchor xmlns:cdr="http://schemas.openxmlformats.org/drawingml/2006/chartDrawing">
    <cdr:from>
      <cdr:x>0.56701</cdr:x>
      <cdr:y>0.01267</cdr:y>
    </cdr:from>
    <cdr:to>
      <cdr:x>0.67535</cdr:x>
      <cdr:y>0.08396</cdr:y>
    </cdr:to>
    <cdr:sp macro="" textlink="">
      <cdr:nvSpPr>
        <cdr:cNvPr id="5" name="TextBox 1"/>
        <cdr:cNvSpPr txBox="1"/>
      </cdr:nvSpPr>
      <cdr:spPr>
        <a:xfrm xmlns:a="http://schemas.openxmlformats.org/drawingml/2006/main">
          <a:off x="5184775" y="50800"/>
          <a:ext cx="990600" cy="28575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id-ID" sz="1800" b="1" dirty="0"/>
            <a:t> </a:t>
          </a:r>
          <a:r>
            <a:rPr lang="id-ID" sz="1800" b="1" dirty="0" smtClean="0"/>
            <a:t>186</a:t>
          </a:r>
          <a:r>
            <a:rPr lang="en-US" sz="1800" b="1" dirty="0" smtClean="0"/>
            <a:t>.</a:t>
          </a:r>
          <a:r>
            <a:rPr lang="id-ID" sz="1800" b="1" dirty="0" smtClean="0"/>
            <a:t>10</a:t>
          </a:r>
          <a:endParaRPr lang="id-ID" sz="1800" b="1" dirty="0"/>
        </a:p>
      </cdr:txBody>
    </cdr:sp>
  </cdr:relSizeAnchor>
  <cdr:relSizeAnchor xmlns:cdr="http://schemas.openxmlformats.org/drawingml/2006/chartDrawing">
    <cdr:from>
      <cdr:x>0.81285</cdr:x>
      <cdr:y>0.00554</cdr:y>
    </cdr:from>
    <cdr:to>
      <cdr:x>0.92118</cdr:x>
      <cdr:y>0.07683</cdr:y>
    </cdr:to>
    <cdr:sp macro="" textlink="">
      <cdr:nvSpPr>
        <cdr:cNvPr id="6" name="TextBox 1"/>
        <cdr:cNvSpPr txBox="1"/>
      </cdr:nvSpPr>
      <cdr:spPr>
        <a:xfrm xmlns:a="http://schemas.openxmlformats.org/drawingml/2006/main">
          <a:off x="7432675" y="22225"/>
          <a:ext cx="990600" cy="28575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id-ID" sz="1800" b="1" dirty="0"/>
            <a:t> </a:t>
          </a:r>
          <a:r>
            <a:rPr lang="id-ID" sz="1800" b="1" dirty="0" smtClean="0"/>
            <a:t>187</a:t>
          </a:r>
          <a:r>
            <a:rPr lang="en-US" sz="1800" b="1" dirty="0" smtClean="0"/>
            <a:t>.</a:t>
          </a:r>
          <a:r>
            <a:rPr lang="id-ID" sz="1800" b="1" dirty="0" smtClean="0"/>
            <a:t>60</a:t>
          </a:r>
          <a:endParaRPr lang="id-ID" sz="1800" b="1" dirty="0"/>
        </a:p>
      </cdr:txBody>
    </cdr:sp>
  </cdr:relSizeAnchor>
  <cdr:relSizeAnchor xmlns:cdr="http://schemas.openxmlformats.org/drawingml/2006/chartDrawing">
    <cdr:from>
      <cdr:x>0.08582</cdr:x>
      <cdr:y>0.01901</cdr:y>
    </cdr:from>
    <cdr:to>
      <cdr:x>0.19416</cdr:x>
      <cdr:y>0.0903</cdr:y>
    </cdr:to>
    <cdr:sp macro="" textlink="">
      <cdr:nvSpPr>
        <cdr:cNvPr id="7" name="TextBox 1"/>
        <cdr:cNvSpPr txBox="1"/>
      </cdr:nvSpPr>
      <cdr:spPr>
        <a:xfrm xmlns:a="http://schemas.openxmlformats.org/drawingml/2006/main">
          <a:off x="784746" y="76200"/>
          <a:ext cx="990661" cy="28576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id-ID" sz="1800" b="1" dirty="0"/>
            <a:t> </a:t>
          </a:r>
          <a:r>
            <a:rPr lang="id-ID" sz="1800" b="1" dirty="0" smtClean="0"/>
            <a:t>182</a:t>
          </a:r>
          <a:r>
            <a:rPr lang="en-US" sz="1800" b="1" dirty="0" smtClean="0"/>
            <a:t>.</a:t>
          </a:r>
          <a:r>
            <a:rPr lang="id-ID" sz="1800" b="1" dirty="0" smtClean="0"/>
            <a:t>99</a:t>
          </a:r>
          <a:endParaRPr lang="id-ID" sz="18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0.57529</cdr:x>
      <cdr:y>0.07569</cdr:y>
    </cdr:from>
    <cdr:to>
      <cdr:x>0.68165</cdr:x>
      <cdr:y>0.14348</cdr:y>
    </cdr:to>
    <cdr:sp macro="" textlink="">
      <cdr:nvSpPr>
        <cdr:cNvPr id="2" name="TextBox 1"/>
        <cdr:cNvSpPr txBox="1"/>
      </cdr:nvSpPr>
      <cdr:spPr>
        <a:xfrm xmlns:a="http://schemas.openxmlformats.org/drawingml/2006/main">
          <a:off x="5260472" y="337949"/>
          <a:ext cx="972556" cy="30266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defPPr>
            <a:defRPr lang="id-ID"/>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id-ID" sz="1800" b="1" dirty="0" smtClean="0"/>
            <a:t>12</a:t>
          </a:r>
          <a:r>
            <a:rPr lang="en-US" sz="1800" b="1" dirty="0" smtClean="0"/>
            <a:t>2</a:t>
          </a:r>
          <a:r>
            <a:rPr lang="en-US" b="1" dirty="0"/>
            <a:t>.</a:t>
          </a:r>
          <a:r>
            <a:rPr lang="en-US" b="1" dirty="0" smtClean="0"/>
            <a:t>3</a:t>
          </a:r>
          <a:r>
            <a:rPr lang="id-ID" b="1" dirty="0" smtClean="0"/>
            <a:t>8</a:t>
          </a:r>
          <a:endParaRPr lang="id-ID" sz="1600" b="1" dirty="0"/>
        </a:p>
      </cdr:txBody>
    </cdr:sp>
  </cdr:relSizeAnchor>
  <cdr:relSizeAnchor xmlns:cdr="http://schemas.openxmlformats.org/drawingml/2006/chartDrawing">
    <cdr:from>
      <cdr:x>0.82274</cdr:x>
      <cdr:y>0.03558</cdr:y>
    </cdr:from>
    <cdr:to>
      <cdr:x>0.9291</cdr:x>
      <cdr:y>0.10337</cdr:y>
    </cdr:to>
    <cdr:sp macro="" textlink="">
      <cdr:nvSpPr>
        <cdr:cNvPr id="3" name="TextBox 1"/>
        <cdr:cNvSpPr txBox="1"/>
      </cdr:nvSpPr>
      <cdr:spPr>
        <a:xfrm xmlns:a="http://schemas.openxmlformats.org/drawingml/2006/main">
          <a:off x="7523163" y="158849"/>
          <a:ext cx="972556" cy="30266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id-ID" sz="1800" b="1" dirty="0" smtClean="0"/>
            <a:t>127</a:t>
          </a:r>
          <a:r>
            <a:rPr lang="en-US" sz="1800" b="1" dirty="0" smtClean="0"/>
            <a:t>.</a:t>
          </a:r>
          <a:r>
            <a:rPr lang="id-ID" sz="1800" b="1" dirty="0" smtClean="0"/>
            <a:t>67</a:t>
          </a:r>
          <a:endParaRPr lang="id-ID" sz="16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0.91578</cdr:x>
      <cdr:y>0.70118</cdr:y>
    </cdr:from>
    <cdr:to>
      <cdr:x>0.98244</cdr:x>
      <cdr:y>0.73868</cdr:y>
    </cdr:to>
    <cdr:sp macro="" textlink="">
      <cdr:nvSpPr>
        <cdr:cNvPr id="3" name="Right Brace 2"/>
        <cdr:cNvSpPr/>
      </cdr:nvSpPr>
      <cdr:spPr>
        <a:xfrm xmlns:a="http://schemas.openxmlformats.org/drawingml/2006/main" rot="5400000">
          <a:off x="8759160" y="2615524"/>
          <a:ext cx="152400" cy="620544"/>
        </a:xfrm>
        <a:prstGeom xmlns:a="http://schemas.openxmlformats.org/drawingml/2006/main" prst="righ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id-ID"/>
        </a:p>
      </cdr:txBody>
    </cdr:sp>
  </cdr:relSizeAnchor>
  <cdr:relSizeAnchor xmlns:cdr="http://schemas.openxmlformats.org/drawingml/2006/chartDrawing">
    <cdr:from>
      <cdr:x>0.8853</cdr:x>
      <cdr:y>0.72397</cdr:y>
    </cdr:from>
    <cdr:to>
      <cdr:x>0.99748</cdr:x>
      <cdr:y>0.78022</cdr:y>
    </cdr:to>
    <cdr:sp macro="" textlink="">
      <cdr:nvSpPr>
        <cdr:cNvPr id="5" name="TextBox 4"/>
        <cdr:cNvSpPr txBox="1"/>
      </cdr:nvSpPr>
      <cdr:spPr>
        <a:xfrm xmlns:a="http://schemas.openxmlformats.org/drawingml/2006/main">
          <a:off x="8241359" y="2942217"/>
          <a:ext cx="1044295"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id-ID" sz="1050" b="1" dirty="0" smtClean="0"/>
            <a:t>13.69 million</a:t>
          </a:r>
          <a:endParaRPr lang="id-ID" sz="1050" b="1" dirty="0"/>
        </a:p>
      </cdr:txBody>
    </cdr:sp>
  </cdr:relSizeAnchor>
  <cdr:relSizeAnchor xmlns:cdr="http://schemas.openxmlformats.org/drawingml/2006/chartDrawing">
    <cdr:from>
      <cdr:x>0.91578</cdr:x>
      <cdr:y>0.51676</cdr:y>
    </cdr:from>
    <cdr:to>
      <cdr:x>0.98244</cdr:x>
      <cdr:y>0.55426</cdr:y>
    </cdr:to>
    <cdr:sp macro="" textlink="">
      <cdr:nvSpPr>
        <cdr:cNvPr id="4" name="Right Brace 3"/>
        <cdr:cNvSpPr/>
      </cdr:nvSpPr>
      <cdr:spPr>
        <a:xfrm xmlns:a="http://schemas.openxmlformats.org/drawingml/2006/main" rot="5400000">
          <a:off x="8759160" y="1866037"/>
          <a:ext cx="152400" cy="620544"/>
        </a:xfrm>
        <a:prstGeom xmlns:a="http://schemas.openxmlformats.org/drawingml/2006/main" prst="righ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id-ID"/>
        </a:p>
      </cdr:txBody>
    </cdr:sp>
  </cdr:relSizeAnchor>
  <cdr:relSizeAnchor xmlns:cdr="http://schemas.openxmlformats.org/drawingml/2006/chartDrawing">
    <cdr:from>
      <cdr:x>0.91746</cdr:x>
      <cdr:y>0.33359</cdr:y>
    </cdr:from>
    <cdr:to>
      <cdr:x>0.98412</cdr:x>
      <cdr:y>0.37109</cdr:y>
    </cdr:to>
    <cdr:sp macro="" textlink="">
      <cdr:nvSpPr>
        <cdr:cNvPr id="6" name="Right Brace 5"/>
        <cdr:cNvSpPr/>
      </cdr:nvSpPr>
      <cdr:spPr>
        <a:xfrm xmlns:a="http://schemas.openxmlformats.org/drawingml/2006/main" rot="5400000">
          <a:off x="8774791" y="1121622"/>
          <a:ext cx="152400" cy="620544"/>
        </a:xfrm>
        <a:prstGeom xmlns:a="http://schemas.openxmlformats.org/drawingml/2006/main" prst="righ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id-ID"/>
        </a:p>
      </cdr:txBody>
    </cdr:sp>
  </cdr:relSizeAnchor>
  <cdr:relSizeAnchor xmlns:cdr="http://schemas.openxmlformats.org/drawingml/2006/chartDrawing">
    <cdr:from>
      <cdr:x>0.92521</cdr:x>
      <cdr:y>0.14897</cdr:y>
    </cdr:from>
    <cdr:to>
      <cdr:x>0.99187</cdr:x>
      <cdr:y>0.18647</cdr:y>
    </cdr:to>
    <cdr:sp macro="" textlink="">
      <cdr:nvSpPr>
        <cdr:cNvPr id="7" name="Right Brace 6"/>
        <cdr:cNvSpPr/>
      </cdr:nvSpPr>
      <cdr:spPr>
        <a:xfrm xmlns:a="http://schemas.openxmlformats.org/drawingml/2006/main" rot="5400000">
          <a:off x="8846981" y="371345"/>
          <a:ext cx="152400" cy="620544"/>
        </a:xfrm>
        <a:prstGeom xmlns:a="http://schemas.openxmlformats.org/drawingml/2006/main" prst="righ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id-ID"/>
        </a:p>
      </cdr:txBody>
    </cdr:sp>
  </cdr:relSizeAnchor>
  <cdr:relSizeAnchor xmlns:cdr="http://schemas.openxmlformats.org/drawingml/2006/chartDrawing">
    <cdr:from>
      <cdr:x>0.88278</cdr:x>
      <cdr:y>0.54272</cdr:y>
    </cdr:from>
    <cdr:to>
      <cdr:x>0.99496</cdr:x>
      <cdr:y>0.59897</cdr:y>
    </cdr:to>
    <cdr:sp macro="" textlink="">
      <cdr:nvSpPr>
        <cdr:cNvPr id="8" name="TextBox 7"/>
        <cdr:cNvSpPr txBox="1"/>
      </cdr:nvSpPr>
      <cdr:spPr>
        <a:xfrm xmlns:a="http://schemas.openxmlformats.org/drawingml/2006/main">
          <a:off x="8217912" y="2205616"/>
          <a:ext cx="1044295"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id-ID" sz="1050" b="1" dirty="0" smtClean="0"/>
            <a:t>1</a:t>
          </a:r>
          <a:r>
            <a:rPr lang="en-US" sz="1050" b="1" dirty="0" smtClean="0"/>
            <a:t>2.64</a:t>
          </a:r>
          <a:r>
            <a:rPr lang="id-ID" sz="1050" b="1" dirty="0" smtClean="0"/>
            <a:t> million</a:t>
          </a:r>
          <a:endParaRPr lang="id-ID" sz="1050" b="1" dirty="0"/>
        </a:p>
      </cdr:txBody>
    </cdr:sp>
  </cdr:relSizeAnchor>
  <cdr:relSizeAnchor xmlns:cdr="http://schemas.openxmlformats.org/drawingml/2006/chartDrawing">
    <cdr:from>
      <cdr:x>0.8853</cdr:x>
      <cdr:y>0.35907</cdr:y>
    </cdr:from>
    <cdr:to>
      <cdr:x>0.99748</cdr:x>
      <cdr:y>0.41532</cdr:y>
    </cdr:to>
    <cdr:sp macro="" textlink="">
      <cdr:nvSpPr>
        <cdr:cNvPr id="9" name="TextBox 8"/>
        <cdr:cNvSpPr txBox="1"/>
      </cdr:nvSpPr>
      <cdr:spPr>
        <a:xfrm xmlns:a="http://schemas.openxmlformats.org/drawingml/2006/main">
          <a:off x="8241359" y="1459247"/>
          <a:ext cx="1044295"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id-ID" sz="1050" b="1" dirty="0" smtClean="0"/>
            <a:t>1</a:t>
          </a:r>
          <a:r>
            <a:rPr lang="en-US" sz="1050" b="1" dirty="0" smtClean="0"/>
            <a:t>3.16</a:t>
          </a:r>
          <a:r>
            <a:rPr lang="id-ID" sz="1050" b="1" dirty="0" smtClean="0"/>
            <a:t> million</a:t>
          </a:r>
          <a:endParaRPr lang="id-ID" sz="1050" b="1" dirty="0"/>
        </a:p>
      </cdr:txBody>
    </cdr:sp>
  </cdr:relSizeAnchor>
  <cdr:relSizeAnchor xmlns:cdr="http://schemas.openxmlformats.org/drawingml/2006/chartDrawing">
    <cdr:from>
      <cdr:x>0.89638</cdr:x>
      <cdr:y>0.17287</cdr:y>
    </cdr:from>
    <cdr:to>
      <cdr:x>0.99832</cdr:x>
      <cdr:y>0.22912</cdr:y>
    </cdr:to>
    <cdr:sp macro="" textlink="">
      <cdr:nvSpPr>
        <cdr:cNvPr id="10" name="TextBox 9"/>
        <cdr:cNvSpPr txBox="1"/>
      </cdr:nvSpPr>
      <cdr:spPr>
        <a:xfrm xmlns:a="http://schemas.openxmlformats.org/drawingml/2006/main">
          <a:off x="8344452" y="702552"/>
          <a:ext cx="949017"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050" b="1" dirty="0" smtClean="0"/>
            <a:t>11.22</a:t>
          </a:r>
          <a:r>
            <a:rPr lang="id-ID" sz="1050" b="1" dirty="0" smtClean="0"/>
            <a:t> million</a:t>
          </a:r>
          <a:endParaRPr lang="id-ID" sz="105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2317" cy="340102"/>
          </a:xfrm>
          <a:prstGeom prst="rect">
            <a:avLst/>
          </a:prstGeom>
        </p:spPr>
        <p:txBody>
          <a:bodyPr vert="horz" lIns="91414" tIns="45707" rIns="91414" bIns="45707" rtlCol="0"/>
          <a:lstStyle>
            <a:lvl1pPr algn="l">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5622004" y="0"/>
            <a:ext cx="4302317" cy="340102"/>
          </a:xfrm>
          <a:prstGeom prst="rect">
            <a:avLst/>
          </a:prstGeom>
        </p:spPr>
        <p:txBody>
          <a:bodyPr vert="horz" lIns="91414" tIns="45707" rIns="91414" bIns="45707" rtlCol="0"/>
          <a:lstStyle>
            <a:lvl1pPr algn="r">
              <a:defRPr sz="1200">
                <a:latin typeface="Arial" charset="0"/>
                <a:cs typeface="+mn-cs"/>
              </a:defRPr>
            </a:lvl1pPr>
          </a:lstStyle>
          <a:p>
            <a:pPr>
              <a:defRPr/>
            </a:pPr>
            <a:fld id="{D9654920-8594-46A8-ADC2-EED5FF5A978D}" type="datetimeFigureOut">
              <a:rPr lang="en-US"/>
              <a:pPr>
                <a:defRPr/>
              </a:pPr>
              <a:t>9/5/2016</a:t>
            </a:fld>
            <a:endParaRPr lang="en-US"/>
          </a:p>
        </p:txBody>
      </p:sp>
      <p:sp>
        <p:nvSpPr>
          <p:cNvPr id="4" name="Footer Placeholder 3"/>
          <p:cNvSpPr>
            <a:spLocks noGrp="1"/>
          </p:cNvSpPr>
          <p:nvPr>
            <p:ph type="ftr" sz="quarter" idx="2"/>
          </p:nvPr>
        </p:nvSpPr>
        <p:spPr>
          <a:xfrm>
            <a:off x="2" y="6456487"/>
            <a:ext cx="4302317" cy="340102"/>
          </a:xfrm>
          <a:prstGeom prst="rect">
            <a:avLst/>
          </a:prstGeom>
        </p:spPr>
        <p:txBody>
          <a:bodyPr vert="horz" lIns="91414" tIns="45707" rIns="91414" bIns="45707" rtlCol="0" anchor="b"/>
          <a:lstStyle>
            <a:lvl1pPr algn="l">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5622004" y="6456487"/>
            <a:ext cx="4302317" cy="340102"/>
          </a:xfrm>
          <a:prstGeom prst="rect">
            <a:avLst/>
          </a:prstGeom>
        </p:spPr>
        <p:txBody>
          <a:bodyPr vert="horz" lIns="91414" tIns="45707" rIns="91414" bIns="45707" rtlCol="0" anchor="b"/>
          <a:lstStyle>
            <a:lvl1pPr algn="r">
              <a:defRPr sz="1200">
                <a:latin typeface="Arial" charset="0"/>
                <a:cs typeface="+mn-cs"/>
              </a:defRPr>
            </a:lvl1pPr>
          </a:lstStyle>
          <a:p>
            <a:pPr>
              <a:defRPr/>
            </a:pPr>
            <a:fld id="{34D3D1E8-4B82-4218-B87F-B36AA399F090}" type="slidenum">
              <a:rPr lang="en-US"/>
              <a:pPr>
                <a:defRPr/>
              </a:pPr>
              <a:t>‹#›</a:t>
            </a:fld>
            <a:endParaRPr lang="en-US"/>
          </a:p>
        </p:txBody>
      </p:sp>
    </p:spTree>
    <p:extLst>
      <p:ext uri="{BB962C8B-B14F-4D97-AF65-F5344CB8AC3E}">
        <p14:creationId xmlns:p14="http://schemas.microsoft.com/office/powerpoint/2010/main" val="2453650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2317" cy="340102"/>
          </a:xfrm>
          <a:prstGeom prst="rect">
            <a:avLst/>
          </a:prstGeom>
        </p:spPr>
        <p:txBody>
          <a:bodyPr vert="horz" lIns="91414" tIns="45707" rIns="91414" bIns="45707"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5622004" y="0"/>
            <a:ext cx="4302317" cy="340102"/>
          </a:xfrm>
          <a:prstGeom prst="rect">
            <a:avLst/>
          </a:prstGeom>
        </p:spPr>
        <p:txBody>
          <a:bodyPr vert="horz" lIns="91414" tIns="45707" rIns="91414" bIns="45707" rtlCol="0"/>
          <a:lstStyle>
            <a:lvl1pPr algn="r">
              <a:defRPr sz="1200">
                <a:latin typeface="Arial" charset="0"/>
                <a:cs typeface="+mn-cs"/>
              </a:defRPr>
            </a:lvl1pPr>
          </a:lstStyle>
          <a:p>
            <a:pPr>
              <a:defRPr/>
            </a:pPr>
            <a:fld id="{57DD7E61-2368-41D6-B07F-831730AFEC64}" type="datetimeFigureOut">
              <a:rPr lang="en-US"/>
              <a:pPr>
                <a:defRPr/>
              </a:pPr>
              <a:t>9/5/2016</a:t>
            </a:fld>
            <a:endParaRPr lang="en-US"/>
          </a:p>
        </p:txBody>
      </p:sp>
      <p:sp>
        <p:nvSpPr>
          <p:cNvPr id="4" name="Slide Image Placeholder 3"/>
          <p:cNvSpPr>
            <a:spLocks noGrp="1" noRot="1" noChangeAspect="1"/>
          </p:cNvSpPr>
          <p:nvPr>
            <p:ph type="sldImg" idx="2"/>
          </p:nvPr>
        </p:nvSpPr>
        <p:spPr>
          <a:xfrm>
            <a:off x="3263900" y="511175"/>
            <a:ext cx="3398838" cy="2549525"/>
          </a:xfrm>
          <a:prstGeom prst="rect">
            <a:avLst/>
          </a:prstGeom>
          <a:noFill/>
          <a:ln w="12700">
            <a:solidFill>
              <a:prstClr val="black"/>
            </a:solidFill>
          </a:ln>
        </p:spPr>
        <p:txBody>
          <a:bodyPr vert="horz" lIns="91414" tIns="45707" rIns="91414" bIns="45707" rtlCol="0" anchor="ctr"/>
          <a:lstStyle/>
          <a:p>
            <a:pPr lvl="0"/>
            <a:endParaRPr lang="en-US" noProof="0"/>
          </a:p>
        </p:txBody>
      </p:sp>
      <p:sp>
        <p:nvSpPr>
          <p:cNvPr id="5" name="Notes Placeholder 4"/>
          <p:cNvSpPr>
            <a:spLocks noGrp="1"/>
          </p:cNvSpPr>
          <p:nvPr>
            <p:ph type="body" sz="quarter" idx="3"/>
          </p:nvPr>
        </p:nvSpPr>
        <p:spPr>
          <a:xfrm>
            <a:off x="992664" y="3229330"/>
            <a:ext cx="7941310" cy="3058737"/>
          </a:xfrm>
          <a:prstGeom prst="rect">
            <a:avLst/>
          </a:prstGeom>
        </p:spPr>
        <p:txBody>
          <a:bodyPr vert="horz" lIns="91414" tIns="45707" rIns="91414" bIns="4570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2" y="6456487"/>
            <a:ext cx="4302317" cy="340102"/>
          </a:xfrm>
          <a:prstGeom prst="rect">
            <a:avLst/>
          </a:prstGeom>
        </p:spPr>
        <p:txBody>
          <a:bodyPr vert="horz" lIns="91414" tIns="45707" rIns="91414" bIns="45707"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5622004" y="6456487"/>
            <a:ext cx="4302317" cy="340102"/>
          </a:xfrm>
          <a:prstGeom prst="rect">
            <a:avLst/>
          </a:prstGeom>
        </p:spPr>
        <p:txBody>
          <a:bodyPr vert="horz" lIns="91414" tIns="45707" rIns="91414" bIns="45707" rtlCol="0" anchor="b"/>
          <a:lstStyle>
            <a:lvl1pPr algn="r">
              <a:defRPr sz="1200">
                <a:latin typeface="Arial" charset="0"/>
                <a:cs typeface="+mn-cs"/>
              </a:defRPr>
            </a:lvl1pPr>
          </a:lstStyle>
          <a:p>
            <a:pPr>
              <a:defRPr/>
            </a:pPr>
            <a:fld id="{47C8986C-28AD-4FF0-8D8E-19653AA95E34}" type="slidenum">
              <a:rPr lang="en-US"/>
              <a:pPr>
                <a:defRPr/>
              </a:pPr>
              <a:t>‹#›</a:t>
            </a:fld>
            <a:endParaRPr lang="en-US"/>
          </a:p>
        </p:txBody>
      </p:sp>
    </p:spTree>
    <p:extLst>
      <p:ext uri="{BB962C8B-B14F-4D97-AF65-F5344CB8AC3E}">
        <p14:creationId xmlns:p14="http://schemas.microsoft.com/office/powerpoint/2010/main" val="711285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6DC25F7E-B991-49DA-9FCE-FA2B74E1F85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75" indent="-285721">
              <a:defRPr>
                <a:solidFill>
                  <a:schemeClr val="tx1"/>
                </a:solidFill>
                <a:latin typeface="Calibri" pitchFamily="34" charset="0"/>
              </a:defRPr>
            </a:lvl2pPr>
            <a:lvl3pPr marL="1142885" indent="-228577">
              <a:defRPr>
                <a:solidFill>
                  <a:schemeClr val="tx1"/>
                </a:solidFill>
                <a:latin typeface="Calibri" pitchFamily="34" charset="0"/>
              </a:defRPr>
            </a:lvl3pPr>
            <a:lvl4pPr marL="1600038" indent="-228577">
              <a:defRPr>
                <a:solidFill>
                  <a:schemeClr val="tx1"/>
                </a:solidFill>
                <a:latin typeface="Calibri" pitchFamily="34" charset="0"/>
              </a:defRPr>
            </a:lvl4pPr>
            <a:lvl5pPr marL="2057192" indent="-228577">
              <a:defRPr>
                <a:solidFill>
                  <a:schemeClr val="tx1"/>
                </a:solidFill>
                <a:latin typeface="Calibri" pitchFamily="34" charset="0"/>
              </a:defRPr>
            </a:lvl5pPr>
            <a:lvl6pPr marL="2514346" indent="-228577" fontAlgn="base">
              <a:spcBef>
                <a:spcPct val="0"/>
              </a:spcBef>
              <a:spcAft>
                <a:spcPct val="0"/>
              </a:spcAft>
              <a:defRPr>
                <a:solidFill>
                  <a:schemeClr val="tx1"/>
                </a:solidFill>
                <a:latin typeface="Calibri" pitchFamily="34" charset="0"/>
              </a:defRPr>
            </a:lvl6pPr>
            <a:lvl7pPr marL="2971500" indent="-228577" fontAlgn="base">
              <a:spcBef>
                <a:spcPct val="0"/>
              </a:spcBef>
              <a:spcAft>
                <a:spcPct val="0"/>
              </a:spcAft>
              <a:defRPr>
                <a:solidFill>
                  <a:schemeClr val="tx1"/>
                </a:solidFill>
                <a:latin typeface="Calibri" pitchFamily="34" charset="0"/>
              </a:defRPr>
            </a:lvl7pPr>
            <a:lvl8pPr marL="3428653" indent="-228577" fontAlgn="base">
              <a:spcBef>
                <a:spcPct val="0"/>
              </a:spcBef>
              <a:spcAft>
                <a:spcPct val="0"/>
              </a:spcAft>
              <a:defRPr>
                <a:solidFill>
                  <a:schemeClr val="tx1"/>
                </a:solidFill>
                <a:latin typeface="Calibri" pitchFamily="34" charset="0"/>
              </a:defRPr>
            </a:lvl8pPr>
            <a:lvl9pPr marL="3885807" indent="-228577" fontAlgn="base">
              <a:spcBef>
                <a:spcPct val="0"/>
              </a:spcBef>
              <a:spcAft>
                <a:spcPct val="0"/>
              </a:spcAft>
              <a:defRPr>
                <a:solidFill>
                  <a:schemeClr val="tx1"/>
                </a:solidFill>
                <a:latin typeface="Calibri" pitchFamily="34" charset="0"/>
              </a:defRPr>
            </a:lvl9pPr>
          </a:lstStyle>
          <a:p>
            <a:pPr>
              <a:defRPr/>
            </a:pPr>
            <a:fld id="{92E26020-1D99-45DE-A9F0-E78E9964D150}" type="slidenum">
              <a:rPr lang="en-US" smtClean="0">
                <a:solidFill>
                  <a:srgbClr val="000000"/>
                </a:solidFill>
              </a:rPr>
              <a:pPr>
                <a:defRPr/>
              </a:pPr>
              <a:t>24</a:t>
            </a:fld>
            <a:endParaRPr 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75" indent="-285721">
              <a:defRPr>
                <a:solidFill>
                  <a:schemeClr val="tx1"/>
                </a:solidFill>
                <a:latin typeface="Calibri" pitchFamily="34" charset="0"/>
              </a:defRPr>
            </a:lvl2pPr>
            <a:lvl3pPr marL="1142885" indent="-228577">
              <a:defRPr>
                <a:solidFill>
                  <a:schemeClr val="tx1"/>
                </a:solidFill>
                <a:latin typeface="Calibri" pitchFamily="34" charset="0"/>
              </a:defRPr>
            </a:lvl3pPr>
            <a:lvl4pPr marL="1600038" indent="-228577">
              <a:defRPr>
                <a:solidFill>
                  <a:schemeClr val="tx1"/>
                </a:solidFill>
                <a:latin typeface="Calibri" pitchFamily="34" charset="0"/>
              </a:defRPr>
            </a:lvl4pPr>
            <a:lvl5pPr marL="2057192" indent="-228577">
              <a:defRPr>
                <a:solidFill>
                  <a:schemeClr val="tx1"/>
                </a:solidFill>
                <a:latin typeface="Calibri" pitchFamily="34" charset="0"/>
              </a:defRPr>
            </a:lvl5pPr>
            <a:lvl6pPr marL="2514346" indent="-228577" fontAlgn="base">
              <a:spcBef>
                <a:spcPct val="0"/>
              </a:spcBef>
              <a:spcAft>
                <a:spcPct val="0"/>
              </a:spcAft>
              <a:defRPr>
                <a:solidFill>
                  <a:schemeClr val="tx1"/>
                </a:solidFill>
                <a:latin typeface="Calibri" pitchFamily="34" charset="0"/>
              </a:defRPr>
            </a:lvl6pPr>
            <a:lvl7pPr marL="2971500" indent="-228577" fontAlgn="base">
              <a:spcBef>
                <a:spcPct val="0"/>
              </a:spcBef>
              <a:spcAft>
                <a:spcPct val="0"/>
              </a:spcAft>
              <a:defRPr>
                <a:solidFill>
                  <a:schemeClr val="tx1"/>
                </a:solidFill>
                <a:latin typeface="Calibri" pitchFamily="34" charset="0"/>
              </a:defRPr>
            </a:lvl7pPr>
            <a:lvl8pPr marL="3428653" indent="-228577" fontAlgn="base">
              <a:spcBef>
                <a:spcPct val="0"/>
              </a:spcBef>
              <a:spcAft>
                <a:spcPct val="0"/>
              </a:spcAft>
              <a:defRPr>
                <a:solidFill>
                  <a:schemeClr val="tx1"/>
                </a:solidFill>
                <a:latin typeface="Calibri" pitchFamily="34" charset="0"/>
              </a:defRPr>
            </a:lvl8pPr>
            <a:lvl9pPr marL="3885807" indent="-228577" fontAlgn="base">
              <a:spcBef>
                <a:spcPct val="0"/>
              </a:spcBef>
              <a:spcAft>
                <a:spcPct val="0"/>
              </a:spcAft>
              <a:defRPr>
                <a:solidFill>
                  <a:schemeClr val="tx1"/>
                </a:solidFill>
                <a:latin typeface="Calibri" pitchFamily="34" charset="0"/>
              </a:defRPr>
            </a:lvl9pPr>
          </a:lstStyle>
          <a:p>
            <a:pPr>
              <a:defRPr/>
            </a:pPr>
            <a:fld id="{591E7611-5C72-4611-9ED4-17D55D1E7D6D}" type="slidenum">
              <a:rPr lang="en-US" smtClean="0">
                <a:solidFill>
                  <a:prstClr val="black"/>
                </a:solidFill>
              </a:rPr>
              <a:pPr>
                <a:defRPr/>
              </a:pPr>
              <a:t>25</a:t>
            </a:fld>
            <a:endParaRPr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75" indent="-285721">
              <a:defRPr>
                <a:solidFill>
                  <a:schemeClr val="tx1"/>
                </a:solidFill>
                <a:latin typeface="Calibri" pitchFamily="34" charset="0"/>
              </a:defRPr>
            </a:lvl2pPr>
            <a:lvl3pPr marL="1142885" indent="-228577">
              <a:defRPr>
                <a:solidFill>
                  <a:schemeClr val="tx1"/>
                </a:solidFill>
                <a:latin typeface="Calibri" pitchFamily="34" charset="0"/>
              </a:defRPr>
            </a:lvl3pPr>
            <a:lvl4pPr marL="1600038" indent="-228577">
              <a:defRPr>
                <a:solidFill>
                  <a:schemeClr val="tx1"/>
                </a:solidFill>
                <a:latin typeface="Calibri" pitchFamily="34" charset="0"/>
              </a:defRPr>
            </a:lvl4pPr>
            <a:lvl5pPr marL="2057192" indent="-228577">
              <a:defRPr>
                <a:solidFill>
                  <a:schemeClr val="tx1"/>
                </a:solidFill>
                <a:latin typeface="Calibri" pitchFamily="34" charset="0"/>
              </a:defRPr>
            </a:lvl5pPr>
            <a:lvl6pPr marL="2514346" indent="-228577" fontAlgn="base">
              <a:spcBef>
                <a:spcPct val="0"/>
              </a:spcBef>
              <a:spcAft>
                <a:spcPct val="0"/>
              </a:spcAft>
              <a:defRPr>
                <a:solidFill>
                  <a:schemeClr val="tx1"/>
                </a:solidFill>
                <a:latin typeface="Calibri" pitchFamily="34" charset="0"/>
              </a:defRPr>
            </a:lvl6pPr>
            <a:lvl7pPr marL="2971500" indent="-228577" fontAlgn="base">
              <a:spcBef>
                <a:spcPct val="0"/>
              </a:spcBef>
              <a:spcAft>
                <a:spcPct val="0"/>
              </a:spcAft>
              <a:defRPr>
                <a:solidFill>
                  <a:schemeClr val="tx1"/>
                </a:solidFill>
                <a:latin typeface="Calibri" pitchFamily="34" charset="0"/>
              </a:defRPr>
            </a:lvl7pPr>
            <a:lvl8pPr marL="3428653" indent="-228577" fontAlgn="base">
              <a:spcBef>
                <a:spcPct val="0"/>
              </a:spcBef>
              <a:spcAft>
                <a:spcPct val="0"/>
              </a:spcAft>
              <a:defRPr>
                <a:solidFill>
                  <a:schemeClr val="tx1"/>
                </a:solidFill>
                <a:latin typeface="Calibri" pitchFamily="34" charset="0"/>
              </a:defRPr>
            </a:lvl8pPr>
            <a:lvl9pPr marL="3885807" indent="-228577" fontAlgn="base">
              <a:spcBef>
                <a:spcPct val="0"/>
              </a:spcBef>
              <a:spcAft>
                <a:spcPct val="0"/>
              </a:spcAft>
              <a:defRPr>
                <a:solidFill>
                  <a:schemeClr val="tx1"/>
                </a:solidFill>
                <a:latin typeface="Calibri" pitchFamily="34" charset="0"/>
              </a:defRPr>
            </a:lvl9pPr>
          </a:lstStyle>
          <a:p>
            <a:pPr>
              <a:defRPr/>
            </a:pPr>
            <a:fld id="{4DC45BC7-A2B3-4455-BDAC-79ED46004744}" type="slidenum">
              <a:rPr lang="en-US" smtClean="0">
                <a:solidFill>
                  <a:prstClr val="black"/>
                </a:solidFill>
              </a:rPr>
              <a:pPr>
                <a:defRPr/>
              </a:pPr>
              <a:t>26</a:t>
            </a:fld>
            <a:endParaRPr lang="en-US"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75" indent="-285721">
              <a:defRPr>
                <a:solidFill>
                  <a:schemeClr val="tx1"/>
                </a:solidFill>
                <a:latin typeface="Calibri" pitchFamily="34" charset="0"/>
              </a:defRPr>
            </a:lvl2pPr>
            <a:lvl3pPr marL="1142885" indent="-228577">
              <a:defRPr>
                <a:solidFill>
                  <a:schemeClr val="tx1"/>
                </a:solidFill>
                <a:latin typeface="Calibri" pitchFamily="34" charset="0"/>
              </a:defRPr>
            </a:lvl3pPr>
            <a:lvl4pPr marL="1600038" indent="-228577">
              <a:defRPr>
                <a:solidFill>
                  <a:schemeClr val="tx1"/>
                </a:solidFill>
                <a:latin typeface="Calibri" pitchFamily="34" charset="0"/>
              </a:defRPr>
            </a:lvl4pPr>
            <a:lvl5pPr marL="2057192" indent="-228577">
              <a:defRPr>
                <a:solidFill>
                  <a:schemeClr val="tx1"/>
                </a:solidFill>
                <a:latin typeface="Calibri" pitchFamily="34" charset="0"/>
              </a:defRPr>
            </a:lvl5pPr>
            <a:lvl6pPr marL="2514346" indent="-228577" fontAlgn="base">
              <a:spcBef>
                <a:spcPct val="0"/>
              </a:spcBef>
              <a:spcAft>
                <a:spcPct val="0"/>
              </a:spcAft>
              <a:defRPr>
                <a:solidFill>
                  <a:schemeClr val="tx1"/>
                </a:solidFill>
                <a:latin typeface="Calibri" pitchFamily="34" charset="0"/>
              </a:defRPr>
            </a:lvl6pPr>
            <a:lvl7pPr marL="2971500" indent="-228577" fontAlgn="base">
              <a:spcBef>
                <a:spcPct val="0"/>
              </a:spcBef>
              <a:spcAft>
                <a:spcPct val="0"/>
              </a:spcAft>
              <a:defRPr>
                <a:solidFill>
                  <a:schemeClr val="tx1"/>
                </a:solidFill>
                <a:latin typeface="Calibri" pitchFamily="34" charset="0"/>
              </a:defRPr>
            </a:lvl7pPr>
            <a:lvl8pPr marL="3428653" indent="-228577" fontAlgn="base">
              <a:spcBef>
                <a:spcPct val="0"/>
              </a:spcBef>
              <a:spcAft>
                <a:spcPct val="0"/>
              </a:spcAft>
              <a:defRPr>
                <a:solidFill>
                  <a:schemeClr val="tx1"/>
                </a:solidFill>
                <a:latin typeface="Calibri" pitchFamily="34" charset="0"/>
              </a:defRPr>
            </a:lvl8pPr>
            <a:lvl9pPr marL="3885807" indent="-228577" fontAlgn="base">
              <a:spcBef>
                <a:spcPct val="0"/>
              </a:spcBef>
              <a:spcAft>
                <a:spcPct val="0"/>
              </a:spcAft>
              <a:defRPr>
                <a:solidFill>
                  <a:schemeClr val="tx1"/>
                </a:solidFill>
                <a:latin typeface="Calibri" pitchFamily="34" charset="0"/>
              </a:defRPr>
            </a:lvl9pPr>
          </a:lstStyle>
          <a:p>
            <a:pPr>
              <a:defRPr/>
            </a:pPr>
            <a:fld id="{B27A1BBE-DEB4-41E0-B1FF-ACDF0EEDEC41}" type="slidenum">
              <a:rPr lang="en-US" smtClean="0">
                <a:solidFill>
                  <a:prstClr val="black"/>
                </a:solidFill>
              </a:rPr>
              <a:pPr>
                <a:defRPr/>
              </a:pPr>
              <a:t>27</a:t>
            </a:fld>
            <a:endParaRPr lang="en-US"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75" indent="-285721">
              <a:defRPr>
                <a:solidFill>
                  <a:schemeClr val="tx1"/>
                </a:solidFill>
                <a:latin typeface="Calibri" pitchFamily="34" charset="0"/>
              </a:defRPr>
            </a:lvl2pPr>
            <a:lvl3pPr marL="1142885" indent="-228577">
              <a:defRPr>
                <a:solidFill>
                  <a:schemeClr val="tx1"/>
                </a:solidFill>
                <a:latin typeface="Calibri" pitchFamily="34" charset="0"/>
              </a:defRPr>
            </a:lvl3pPr>
            <a:lvl4pPr marL="1600038" indent="-228577">
              <a:defRPr>
                <a:solidFill>
                  <a:schemeClr val="tx1"/>
                </a:solidFill>
                <a:latin typeface="Calibri" pitchFamily="34" charset="0"/>
              </a:defRPr>
            </a:lvl4pPr>
            <a:lvl5pPr marL="2057192" indent="-228577">
              <a:defRPr>
                <a:solidFill>
                  <a:schemeClr val="tx1"/>
                </a:solidFill>
                <a:latin typeface="Calibri" pitchFamily="34" charset="0"/>
              </a:defRPr>
            </a:lvl5pPr>
            <a:lvl6pPr marL="2514346" indent="-228577" fontAlgn="base">
              <a:spcBef>
                <a:spcPct val="0"/>
              </a:spcBef>
              <a:spcAft>
                <a:spcPct val="0"/>
              </a:spcAft>
              <a:defRPr>
                <a:solidFill>
                  <a:schemeClr val="tx1"/>
                </a:solidFill>
                <a:latin typeface="Calibri" pitchFamily="34" charset="0"/>
              </a:defRPr>
            </a:lvl6pPr>
            <a:lvl7pPr marL="2971500" indent="-228577" fontAlgn="base">
              <a:spcBef>
                <a:spcPct val="0"/>
              </a:spcBef>
              <a:spcAft>
                <a:spcPct val="0"/>
              </a:spcAft>
              <a:defRPr>
                <a:solidFill>
                  <a:schemeClr val="tx1"/>
                </a:solidFill>
                <a:latin typeface="Calibri" pitchFamily="34" charset="0"/>
              </a:defRPr>
            </a:lvl7pPr>
            <a:lvl8pPr marL="3428653" indent="-228577" fontAlgn="base">
              <a:spcBef>
                <a:spcPct val="0"/>
              </a:spcBef>
              <a:spcAft>
                <a:spcPct val="0"/>
              </a:spcAft>
              <a:defRPr>
                <a:solidFill>
                  <a:schemeClr val="tx1"/>
                </a:solidFill>
                <a:latin typeface="Calibri" pitchFamily="34" charset="0"/>
              </a:defRPr>
            </a:lvl8pPr>
            <a:lvl9pPr marL="3885807" indent="-228577" fontAlgn="base">
              <a:spcBef>
                <a:spcPct val="0"/>
              </a:spcBef>
              <a:spcAft>
                <a:spcPct val="0"/>
              </a:spcAft>
              <a:defRPr>
                <a:solidFill>
                  <a:schemeClr val="tx1"/>
                </a:solidFill>
                <a:latin typeface="Calibri" pitchFamily="34" charset="0"/>
              </a:defRPr>
            </a:lvl9pPr>
          </a:lstStyle>
          <a:p>
            <a:pPr>
              <a:defRPr/>
            </a:pPr>
            <a:fld id="{599934D9-7FEF-4E7F-8CB5-335C69294464}" type="slidenum">
              <a:rPr lang="en-US" smtClean="0">
                <a:solidFill>
                  <a:srgbClr val="000000"/>
                </a:solidFill>
              </a:rPr>
              <a:pPr>
                <a:defRPr/>
              </a:pPr>
              <a:t>28</a:t>
            </a:fld>
            <a:endParaRPr 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75" indent="-285721">
              <a:defRPr>
                <a:solidFill>
                  <a:schemeClr val="tx1"/>
                </a:solidFill>
                <a:latin typeface="Calibri" pitchFamily="34" charset="0"/>
              </a:defRPr>
            </a:lvl2pPr>
            <a:lvl3pPr marL="1142885" indent="-228577">
              <a:defRPr>
                <a:solidFill>
                  <a:schemeClr val="tx1"/>
                </a:solidFill>
                <a:latin typeface="Calibri" pitchFamily="34" charset="0"/>
              </a:defRPr>
            </a:lvl3pPr>
            <a:lvl4pPr marL="1600038" indent="-228577">
              <a:defRPr>
                <a:solidFill>
                  <a:schemeClr val="tx1"/>
                </a:solidFill>
                <a:latin typeface="Calibri" pitchFamily="34" charset="0"/>
              </a:defRPr>
            </a:lvl4pPr>
            <a:lvl5pPr marL="2057192" indent="-228577">
              <a:defRPr>
                <a:solidFill>
                  <a:schemeClr val="tx1"/>
                </a:solidFill>
                <a:latin typeface="Calibri" pitchFamily="34" charset="0"/>
              </a:defRPr>
            </a:lvl5pPr>
            <a:lvl6pPr marL="2514346" indent="-228577" fontAlgn="base">
              <a:spcBef>
                <a:spcPct val="0"/>
              </a:spcBef>
              <a:spcAft>
                <a:spcPct val="0"/>
              </a:spcAft>
              <a:defRPr>
                <a:solidFill>
                  <a:schemeClr val="tx1"/>
                </a:solidFill>
                <a:latin typeface="Calibri" pitchFamily="34" charset="0"/>
              </a:defRPr>
            </a:lvl6pPr>
            <a:lvl7pPr marL="2971500" indent="-228577" fontAlgn="base">
              <a:spcBef>
                <a:spcPct val="0"/>
              </a:spcBef>
              <a:spcAft>
                <a:spcPct val="0"/>
              </a:spcAft>
              <a:defRPr>
                <a:solidFill>
                  <a:schemeClr val="tx1"/>
                </a:solidFill>
                <a:latin typeface="Calibri" pitchFamily="34" charset="0"/>
              </a:defRPr>
            </a:lvl7pPr>
            <a:lvl8pPr marL="3428653" indent="-228577" fontAlgn="base">
              <a:spcBef>
                <a:spcPct val="0"/>
              </a:spcBef>
              <a:spcAft>
                <a:spcPct val="0"/>
              </a:spcAft>
              <a:defRPr>
                <a:solidFill>
                  <a:schemeClr val="tx1"/>
                </a:solidFill>
                <a:latin typeface="Calibri" pitchFamily="34" charset="0"/>
              </a:defRPr>
            </a:lvl8pPr>
            <a:lvl9pPr marL="3885807" indent="-228577" fontAlgn="base">
              <a:spcBef>
                <a:spcPct val="0"/>
              </a:spcBef>
              <a:spcAft>
                <a:spcPct val="0"/>
              </a:spcAft>
              <a:defRPr>
                <a:solidFill>
                  <a:schemeClr val="tx1"/>
                </a:solidFill>
                <a:latin typeface="Calibri" pitchFamily="34" charset="0"/>
              </a:defRPr>
            </a:lvl9pPr>
          </a:lstStyle>
          <a:p>
            <a:pPr>
              <a:defRPr/>
            </a:pPr>
            <a:fld id="{B448AB82-8860-4BFF-A8CF-BECE177A0948}" type="slidenum">
              <a:rPr lang="en-US" smtClean="0">
                <a:solidFill>
                  <a:prstClr val="black"/>
                </a:solidFill>
              </a:rPr>
              <a:pPr>
                <a:defRPr/>
              </a:pPr>
              <a:t>29</a:t>
            </a:fld>
            <a:endParaRPr lang="en-US"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75" indent="-285721">
              <a:defRPr>
                <a:solidFill>
                  <a:schemeClr val="tx1"/>
                </a:solidFill>
                <a:latin typeface="Calibri" pitchFamily="34" charset="0"/>
              </a:defRPr>
            </a:lvl2pPr>
            <a:lvl3pPr marL="1142885" indent="-228577">
              <a:defRPr>
                <a:solidFill>
                  <a:schemeClr val="tx1"/>
                </a:solidFill>
                <a:latin typeface="Calibri" pitchFamily="34" charset="0"/>
              </a:defRPr>
            </a:lvl3pPr>
            <a:lvl4pPr marL="1600038" indent="-228577">
              <a:defRPr>
                <a:solidFill>
                  <a:schemeClr val="tx1"/>
                </a:solidFill>
                <a:latin typeface="Calibri" pitchFamily="34" charset="0"/>
              </a:defRPr>
            </a:lvl4pPr>
            <a:lvl5pPr marL="2057192" indent="-228577">
              <a:defRPr>
                <a:solidFill>
                  <a:schemeClr val="tx1"/>
                </a:solidFill>
                <a:latin typeface="Calibri" pitchFamily="34" charset="0"/>
              </a:defRPr>
            </a:lvl5pPr>
            <a:lvl6pPr marL="2514346" indent="-228577" fontAlgn="base">
              <a:spcBef>
                <a:spcPct val="0"/>
              </a:spcBef>
              <a:spcAft>
                <a:spcPct val="0"/>
              </a:spcAft>
              <a:defRPr>
                <a:solidFill>
                  <a:schemeClr val="tx1"/>
                </a:solidFill>
                <a:latin typeface="Calibri" pitchFamily="34" charset="0"/>
              </a:defRPr>
            </a:lvl6pPr>
            <a:lvl7pPr marL="2971500" indent="-228577" fontAlgn="base">
              <a:spcBef>
                <a:spcPct val="0"/>
              </a:spcBef>
              <a:spcAft>
                <a:spcPct val="0"/>
              </a:spcAft>
              <a:defRPr>
                <a:solidFill>
                  <a:schemeClr val="tx1"/>
                </a:solidFill>
                <a:latin typeface="Calibri" pitchFamily="34" charset="0"/>
              </a:defRPr>
            </a:lvl7pPr>
            <a:lvl8pPr marL="3428653" indent="-228577" fontAlgn="base">
              <a:spcBef>
                <a:spcPct val="0"/>
              </a:spcBef>
              <a:spcAft>
                <a:spcPct val="0"/>
              </a:spcAft>
              <a:defRPr>
                <a:solidFill>
                  <a:schemeClr val="tx1"/>
                </a:solidFill>
                <a:latin typeface="Calibri" pitchFamily="34" charset="0"/>
              </a:defRPr>
            </a:lvl8pPr>
            <a:lvl9pPr marL="3885807" indent="-228577" fontAlgn="base">
              <a:spcBef>
                <a:spcPct val="0"/>
              </a:spcBef>
              <a:spcAft>
                <a:spcPct val="0"/>
              </a:spcAft>
              <a:defRPr>
                <a:solidFill>
                  <a:schemeClr val="tx1"/>
                </a:solidFill>
                <a:latin typeface="Calibri" pitchFamily="34" charset="0"/>
              </a:defRPr>
            </a:lvl9pPr>
          </a:lstStyle>
          <a:p>
            <a:pPr>
              <a:defRPr/>
            </a:pPr>
            <a:fld id="{555ABD35-CF5D-40F3-A025-F9D95844EDD5}" type="slidenum">
              <a:rPr lang="en-US" smtClean="0">
                <a:solidFill>
                  <a:prstClr val="black"/>
                </a:solidFill>
              </a:rPr>
              <a:pPr>
                <a:defRPr/>
              </a:pPr>
              <a:t>30</a:t>
            </a:fld>
            <a:endParaRPr lang="en-US"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6DC25F7E-B991-49DA-9FCE-FA2B74E1F857}"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0659" name="Picture 3"/>
          <p:cNvPicPr>
            <a:picLocks noChangeAspect="1" noChangeArrowheads="1"/>
          </p:cNvPicPr>
          <p:nvPr userDrawn="1"/>
        </p:nvPicPr>
        <p:blipFill>
          <a:blip r:embed="rId2" cstate="print"/>
          <a:srcRect/>
          <a:stretch>
            <a:fillRect/>
          </a:stretch>
        </p:blipFill>
        <p:spPr bwMode="auto">
          <a:xfrm>
            <a:off x="0" y="0"/>
            <a:ext cx="9144000" cy="4343400"/>
          </a:xfrm>
          <a:prstGeom prst="rect">
            <a:avLst/>
          </a:prstGeom>
          <a:noFill/>
          <a:ln w="9525">
            <a:noFill/>
            <a:miter lim="800000"/>
            <a:headEnd/>
            <a:tailEnd/>
          </a:ln>
          <a:effectLst/>
        </p:spPr>
      </p:pic>
      <p:sp>
        <p:nvSpPr>
          <p:cNvPr id="13" name="Title 15"/>
          <p:cNvSpPr>
            <a:spLocks noGrp="1"/>
          </p:cNvSpPr>
          <p:nvPr>
            <p:ph type="title"/>
          </p:nvPr>
        </p:nvSpPr>
        <p:spPr>
          <a:xfrm>
            <a:off x="457200" y="2564904"/>
            <a:ext cx="8229600" cy="1143000"/>
          </a:xfrm>
        </p:spPr>
        <p:txBody>
          <a:bodyPr>
            <a:normAutofit/>
          </a:bodyPr>
          <a:lstStyle>
            <a:lvl1pPr>
              <a:defRPr sz="4400" b="1">
                <a:solidFill>
                  <a:schemeClr val="bg1"/>
                </a:solidFill>
              </a:defRPr>
            </a:lvl1pPr>
          </a:lstStyle>
          <a:p>
            <a:r>
              <a:rPr lang="en-US" smtClean="0"/>
              <a:t>Click to edit Master title style</a:t>
            </a:r>
            <a:endParaRPr lang="en-US"/>
          </a:p>
        </p:txBody>
      </p:sp>
      <p:pic>
        <p:nvPicPr>
          <p:cNvPr id="42" name="Picture 3" descr="D:\Template Powerpoint\logo bps.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51520" y="188640"/>
            <a:ext cx="741479" cy="56673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 descr="D:\Template Powerpoint\logo bps.png"/>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992999" y="188640"/>
            <a:ext cx="2116730" cy="566738"/>
          </a:xfrm>
          <a:prstGeom prst="rect">
            <a:avLst/>
          </a:prstGeom>
          <a:noFill/>
          <a:extLst>
            <a:ext uri="{909E8E84-426E-40DD-AFC4-6F175D3DCCD1}">
              <a14:hiddenFill xmlns:a14="http://schemas.microsoft.com/office/drawing/2010/main">
                <a:solidFill>
                  <a:srgbClr val="FFFFFF"/>
                </a:solidFill>
              </a14:hiddenFill>
            </a:ext>
          </a:extLst>
        </p:spPr>
      </p:pic>
      <p:pic>
        <p:nvPicPr>
          <p:cNvPr id="70660" name="Picture 4"/>
          <p:cNvPicPr>
            <a:picLocks noChangeAspect="1" noChangeArrowheads="1"/>
          </p:cNvPicPr>
          <p:nvPr userDrawn="1"/>
        </p:nvPicPr>
        <p:blipFill>
          <a:blip r:embed="rId5" cstate="print"/>
          <a:srcRect/>
          <a:stretch>
            <a:fillRect/>
          </a:stretch>
        </p:blipFill>
        <p:spPr bwMode="auto">
          <a:xfrm>
            <a:off x="7293592" y="-54592"/>
            <a:ext cx="1850408" cy="1049337"/>
          </a:xfrm>
          <a:prstGeom prst="rect">
            <a:avLst/>
          </a:prstGeom>
          <a:noFill/>
          <a:ln w="9525">
            <a:noFill/>
            <a:miter lim="800000"/>
            <a:headEnd/>
            <a:tailEnd/>
          </a:ln>
          <a:effectLst/>
        </p:spPr>
      </p:pic>
    </p:spTree>
    <p:extLst>
      <p:ext uri="{BB962C8B-B14F-4D97-AF65-F5344CB8AC3E}">
        <p14:creationId xmlns:p14="http://schemas.microsoft.com/office/powerpoint/2010/main" val="650989607"/>
      </p:ext>
    </p:extLst>
  </p:cSld>
  <p:clrMapOvr>
    <a:masterClrMapping/>
  </p:clrMapOvr>
  <p:transition spd="slow">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7046912" y="6570751"/>
            <a:ext cx="2133600" cy="365125"/>
          </a:xfrm>
          <a:prstGeom prst="rect">
            <a:avLst/>
          </a:prstGeom>
        </p:spPr>
        <p:txBody>
          <a:bodyPr anchor="ctr"/>
          <a:lstStyle>
            <a:lvl1pPr algn="r">
              <a:defRPr sz="1200" b="1">
                <a:solidFill>
                  <a:schemeClr val="tx1"/>
                </a:solidFill>
              </a:defRPr>
            </a:lvl1pPr>
          </a:lstStyle>
          <a:p>
            <a:fld id="{C3873F9D-166D-4281-9B5A-8D63A7307FC5}" type="slidenum">
              <a:rPr lang="id-ID" smtClean="0"/>
              <a:pPr/>
              <a:t>‹#›</a:t>
            </a:fld>
            <a:endParaRPr lang="id-ID"/>
          </a:p>
        </p:txBody>
      </p:sp>
    </p:spTree>
    <p:extLst>
      <p:ext uri="{BB962C8B-B14F-4D97-AF65-F5344CB8AC3E}">
        <p14:creationId xmlns:p14="http://schemas.microsoft.com/office/powerpoint/2010/main" val="114184266"/>
      </p:ext>
    </p:extLst>
  </p:cSld>
  <p:clrMapOvr>
    <a:masterClrMapping/>
  </p:clrMapOvr>
  <p:transition spd="slow">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3" name="Picture 3" descr="D:\Template Powerpoint\logo bps.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38100" y="6534094"/>
            <a:ext cx="370739" cy="28336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p:cNvGrpSpPr/>
          <p:nvPr userDrawn="1"/>
        </p:nvGrpSpPr>
        <p:grpSpPr>
          <a:xfrm>
            <a:off x="0" y="0"/>
            <a:ext cx="9138976" cy="72000"/>
            <a:chOff x="0" y="0"/>
            <a:chExt cx="8959075" cy="228600"/>
          </a:xfrm>
        </p:grpSpPr>
        <p:sp>
          <p:nvSpPr>
            <p:cNvPr id="4" name="Rectangle 3"/>
            <p:cNvSpPr/>
            <p:nvPr userDrawn="1"/>
          </p:nvSpPr>
          <p:spPr>
            <a:xfrm>
              <a:off x="0" y="0"/>
              <a:ext cx="2988000"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2983075" y="0"/>
              <a:ext cx="2988000" cy="228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userDrawn="1"/>
          </p:nvSpPr>
          <p:spPr>
            <a:xfrm>
              <a:off x="5971075" y="0"/>
              <a:ext cx="2988000"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 name="TextBox 7"/>
          <p:cNvSpPr txBox="1"/>
          <p:nvPr userDrawn="1"/>
        </p:nvSpPr>
        <p:spPr>
          <a:xfrm>
            <a:off x="397146" y="6544973"/>
            <a:ext cx="2029779" cy="261610"/>
          </a:xfrm>
          <a:prstGeom prst="rect">
            <a:avLst/>
          </a:prstGeom>
          <a:noFill/>
        </p:spPr>
        <p:txBody>
          <a:bodyPr wrap="square" rtlCol="0">
            <a:spAutoFit/>
          </a:bodyPr>
          <a:lstStyle/>
          <a:p>
            <a:r>
              <a:rPr lang="id-ID" sz="1050" b="1" i="1" dirty="0" smtClean="0"/>
              <a:t>BADAN PUSAT STATISTIK</a:t>
            </a:r>
            <a:endParaRPr lang="id-ID" sz="1050" b="1" i="1" dirty="0"/>
          </a:p>
        </p:txBody>
      </p:sp>
      <p:sp>
        <p:nvSpPr>
          <p:cNvPr id="9" name="Slide Number Placeholder 5"/>
          <p:cNvSpPr>
            <a:spLocks noGrp="1"/>
          </p:cNvSpPr>
          <p:nvPr>
            <p:ph type="sldNum" sz="quarter" idx="12"/>
          </p:nvPr>
        </p:nvSpPr>
        <p:spPr>
          <a:xfrm>
            <a:off x="7046912" y="6570751"/>
            <a:ext cx="2133600" cy="365125"/>
          </a:xfrm>
          <a:prstGeom prst="rect">
            <a:avLst/>
          </a:prstGeom>
        </p:spPr>
        <p:txBody>
          <a:bodyPr anchor="ctr"/>
          <a:lstStyle>
            <a:lvl1pPr algn="r">
              <a:defRPr sz="1200" b="1">
                <a:solidFill>
                  <a:schemeClr val="tx1"/>
                </a:solidFill>
              </a:defRPr>
            </a:lvl1pPr>
          </a:lstStyle>
          <a:p>
            <a:fld id="{C3873F9D-166D-4281-9B5A-8D63A7307FC5}" type="slidenum">
              <a:rPr lang="id-ID" smtClean="0"/>
              <a:pPr/>
              <a:t>‹#›</a:t>
            </a:fld>
            <a:endParaRPr lang="id-ID"/>
          </a:p>
        </p:txBody>
      </p:sp>
    </p:spTree>
    <p:extLst>
      <p:ext uri="{BB962C8B-B14F-4D97-AF65-F5344CB8AC3E}">
        <p14:creationId xmlns:p14="http://schemas.microsoft.com/office/powerpoint/2010/main" val="2209404531"/>
      </p:ext>
    </p:extLst>
  </p:cSld>
  <p:clrMapOvr>
    <a:masterClrMapping/>
  </p:clrMapOvr>
  <p:transition spd="slow">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5_Title Slide">
    <p:spTree>
      <p:nvGrpSpPr>
        <p:cNvPr id="1" name=""/>
        <p:cNvGrpSpPr/>
        <p:nvPr/>
      </p:nvGrpSpPr>
      <p:grpSpPr>
        <a:xfrm>
          <a:off x="0" y="0"/>
          <a:ext cx="0" cy="0"/>
          <a:chOff x="0" y="0"/>
          <a:chExt cx="0" cy="0"/>
        </a:xfrm>
      </p:grpSpPr>
      <p:pic>
        <p:nvPicPr>
          <p:cNvPr id="4" name="Picture 4" descr="D:\Template Powerpoint\pelopor data statistik.png"/>
          <p:cNvPicPr>
            <a:picLocks noChangeAspect="1" noChangeArrowheads="1"/>
          </p:cNvPicPr>
          <p:nvPr userDrawn="1"/>
        </p:nvPicPr>
        <p:blipFill>
          <a:blip r:embed="rId2" cstate="print"/>
          <a:srcRect/>
          <a:stretch>
            <a:fillRect/>
          </a:stretch>
        </p:blipFill>
        <p:spPr bwMode="auto">
          <a:xfrm>
            <a:off x="7254875" y="0"/>
            <a:ext cx="1889125" cy="957263"/>
          </a:xfrm>
          <a:prstGeom prst="rect">
            <a:avLst/>
          </a:prstGeom>
          <a:noFill/>
          <a:ln w="9525">
            <a:noFill/>
            <a:miter lim="800000"/>
            <a:headEnd/>
            <a:tailEnd/>
          </a:ln>
        </p:spPr>
      </p:pic>
      <p:pic>
        <p:nvPicPr>
          <p:cNvPr id="5" name="Picture 3" descr="D:\Template Powerpoint\logo bps.png"/>
          <p:cNvPicPr>
            <a:picLocks noChangeAspect="1" noChangeArrowheads="1"/>
          </p:cNvPicPr>
          <p:nvPr userDrawn="1"/>
        </p:nvPicPr>
        <p:blipFill>
          <a:blip r:embed="rId3" cstate="print"/>
          <a:srcRect l="26495"/>
          <a:stretch>
            <a:fillRect/>
          </a:stretch>
        </p:blipFill>
        <p:spPr bwMode="auto">
          <a:xfrm>
            <a:off x="1085850" y="188913"/>
            <a:ext cx="2117725" cy="566737"/>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5F2538DA-3C61-409C-AD3B-8132739EA1D8}" type="datetimeFigureOut">
              <a:rPr lang="en-US">
                <a:solidFill>
                  <a:prstClr val="black">
                    <a:tint val="75000"/>
                  </a:prstClr>
                </a:solidFill>
              </a:rPr>
              <a:pPr>
                <a:defRPr/>
              </a:pPr>
              <a:t>9/5/2016</a:t>
            </a:fld>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a:xfrm>
            <a:off x="7046912" y="6570751"/>
            <a:ext cx="2133600" cy="365125"/>
          </a:xfrm>
          <a:prstGeom prst="rect">
            <a:avLst/>
          </a:prstGeom>
        </p:spPr>
        <p:txBody>
          <a:bodyPr anchor="ctr"/>
          <a:lstStyle>
            <a:lvl1pPr algn="r">
              <a:defRPr sz="1200" b="1">
                <a:solidFill>
                  <a:schemeClr val="tx1"/>
                </a:solidFill>
              </a:defRPr>
            </a:lvl1pPr>
          </a:lstStyle>
          <a:p>
            <a:pPr fontAlgn="auto">
              <a:spcBef>
                <a:spcPts val="0"/>
              </a:spcBef>
              <a:spcAft>
                <a:spcPts val="0"/>
              </a:spcAft>
            </a:pPr>
            <a:fld id="{C3873F9D-166D-4281-9B5A-8D63A7307FC5}" type="slidenum">
              <a:rPr lang="id-ID" smtClean="0">
                <a:solidFill>
                  <a:prstClr val="black"/>
                </a:solidFill>
                <a:latin typeface="Calibri"/>
                <a:cs typeface="+mn-cs"/>
              </a:rPr>
              <a:pPr fontAlgn="auto">
                <a:spcBef>
                  <a:spcPts val="0"/>
                </a:spcBef>
                <a:spcAft>
                  <a:spcPts val="0"/>
                </a:spcAft>
              </a:pPr>
              <a:t>‹#›</a:t>
            </a:fld>
            <a:endParaRPr lang="id-ID">
              <a:solidFill>
                <a:prstClr val="black"/>
              </a:solidFill>
              <a:latin typeface="Calibri"/>
              <a:cs typeface="+mn-cs"/>
            </a:endParaRPr>
          </a:p>
        </p:txBody>
      </p:sp>
    </p:spTree>
    <p:extLst>
      <p:ext uri="{BB962C8B-B14F-4D97-AF65-F5344CB8AC3E}">
        <p14:creationId xmlns:p14="http://schemas.microsoft.com/office/powerpoint/2010/main" val="1551069036"/>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print"/>
          <a:srcRect/>
          <a:stretch>
            <a:fillRect/>
          </a:stretch>
        </p:blipFill>
        <p:spPr bwMode="auto">
          <a:xfrm>
            <a:off x="0" y="0"/>
            <a:ext cx="9144000" cy="3886200"/>
          </a:xfrm>
          <a:prstGeom prst="rect">
            <a:avLst/>
          </a:prstGeom>
          <a:noFill/>
          <a:ln w="9525">
            <a:noFill/>
            <a:miter lim="800000"/>
            <a:headEnd/>
            <a:tailEnd/>
          </a:ln>
          <a:effectLst/>
        </p:spPr>
      </p:pic>
      <p:sp>
        <p:nvSpPr>
          <p:cNvPr id="13" name="Title 15"/>
          <p:cNvSpPr>
            <a:spLocks noGrp="1"/>
          </p:cNvSpPr>
          <p:nvPr>
            <p:ph type="title"/>
          </p:nvPr>
        </p:nvSpPr>
        <p:spPr>
          <a:xfrm>
            <a:off x="484495" y="1827925"/>
            <a:ext cx="8229600" cy="1143000"/>
          </a:xfrm>
        </p:spPr>
        <p:txBody>
          <a:bodyPr>
            <a:normAutofit/>
          </a:bodyPr>
          <a:lstStyle>
            <a:lvl1pPr>
              <a:defRPr sz="4400" b="1">
                <a:solidFill>
                  <a:schemeClr val="bg1"/>
                </a:solidFill>
              </a:defRPr>
            </a:lvl1pPr>
          </a:lstStyle>
          <a:p>
            <a:r>
              <a:rPr lang="en-US" smtClean="0"/>
              <a:t>Click to edit Master title style</a:t>
            </a:r>
            <a:endParaRPr lang="en-US"/>
          </a:p>
        </p:txBody>
      </p:sp>
      <p:pic>
        <p:nvPicPr>
          <p:cNvPr id="8" name="Picture 3" descr="D:\Template Powerpoint\logo bps.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51520" y="188640"/>
            <a:ext cx="741479" cy="5667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Template Powerpoint\logo bps.png"/>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992999" y="188640"/>
            <a:ext cx="2116730" cy="5667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userDrawn="1"/>
        </p:nvPicPr>
        <p:blipFill>
          <a:blip r:embed="rId5" cstate="print"/>
          <a:srcRect/>
          <a:stretch>
            <a:fillRect/>
          </a:stretch>
        </p:blipFill>
        <p:spPr bwMode="auto">
          <a:xfrm>
            <a:off x="7293592" y="-54592"/>
            <a:ext cx="1850408" cy="1049337"/>
          </a:xfrm>
          <a:prstGeom prst="rect">
            <a:avLst/>
          </a:prstGeom>
          <a:noFill/>
          <a:ln w="9525">
            <a:noFill/>
            <a:miter lim="800000"/>
            <a:headEnd/>
            <a:tailEnd/>
          </a:ln>
          <a:effectLst/>
        </p:spPr>
      </p:pic>
    </p:spTree>
    <p:extLst>
      <p:ext uri="{BB962C8B-B14F-4D97-AF65-F5344CB8AC3E}">
        <p14:creationId xmlns:p14="http://schemas.microsoft.com/office/powerpoint/2010/main" val="1114009678"/>
      </p:ext>
    </p:extLst>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2" cstate="print"/>
          <a:srcRect/>
          <a:stretch>
            <a:fillRect/>
          </a:stretch>
        </p:blipFill>
        <p:spPr bwMode="auto">
          <a:xfrm>
            <a:off x="0" y="0"/>
            <a:ext cx="9144000" cy="4648200"/>
          </a:xfrm>
          <a:prstGeom prst="rect">
            <a:avLst/>
          </a:prstGeom>
          <a:noFill/>
          <a:ln w="9525">
            <a:noFill/>
            <a:miter lim="800000"/>
            <a:headEnd/>
            <a:tailEnd/>
          </a:ln>
          <a:effectLst/>
        </p:spPr>
      </p:pic>
      <p:sp>
        <p:nvSpPr>
          <p:cNvPr id="13" name="Title 15"/>
          <p:cNvSpPr>
            <a:spLocks noGrp="1"/>
          </p:cNvSpPr>
          <p:nvPr>
            <p:ph type="title"/>
          </p:nvPr>
        </p:nvSpPr>
        <p:spPr>
          <a:xfrm>
            <a:off x="457200" y="2564904"/>
            <a:ext cx="8229600" cy="1143000"/>
          </a:xfrm>
        </p:spPr>
        <p:txBody>
          <a:bodyPr>
            <a:normAutofit/>
          </a:bodyPr>
          <a:lstStyle>
            <a:lvl1pPr>
              <a:defRPr sz="4400" b="1">
                <a:solidFill>
                  <a:schemeClr val="bg1"/>
                </a:solidFill>
              </a:defRPr>
            </a:lvl1pPr>
          </a:lstStyle>
          <a:p>
            <a:r>
              <a:rPr lang="en-US" smtClean="0"/>
              <a:t>Click to edit Master title style</a:t>
            </a:r>
            <a:endParaRPr lang="en-US"/>
          </a:p>
        </p:txBody>
      </p:sp>
      <p:pic>
        <p:nvPicPr>
          <p:cNvPr id="8" name="Picture 3" descr="D:\Template Powerpoint\logo bps.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51520" y="188640"/>
            <a:ext cx="741479" cy="5667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Template Powerpoint\logo bps.png"/>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992999" y="188640"/>
            <a:ext cx="2116730" cy="566738"/>
          </a:xfrm>
          <a:prstGeom prst="rect">
            <a:avLst/>
          </a:prstGeom>
          <a:noFill/>
          <a:extLst>
            <a:ext uri="{909E8E84-426E-40DD-AFC4-6F175D3DCCD1}">
              <a14:hiddenFill xmlns:a14="http://schemas.microsoft.com/office/drawing/2010/main">
                <a:solidFill>
                  <a:srgbClr val="FFFFFF"/>
                </a:solidFill>
              </a14:hiddenFill>
            </a:ext>
          </a:extLst>
        </p:spPr>
      </p:pic>
      <p:sp>
        <p:nvSpPr>
          <p:cNvPr id="14" name="Picture Placeholder 7"/>
          <p:cNvSpPr>
            <a:spLocks noGrp="1"/>
          </p:cNvSpPr>
          <p:nvPr>
            <p:ph type="pic" sz="quarter" idx="13"/>
          </p:nvPr>
        </p:nvSpPr>
        <p:spPr>
          <a:xfrm>
            <a:off x="0" y="4650483"/>
            <a:ext cx="2286000" cy="2196000"/>
          </a:xfrm>
          <a:prstGeom prst="rect">
            <a:avLst/>
          </a:prstGeom>
        </p:spPr>
        <p:txBody>
          <a:bodyPr/>
          <a:lstStyle/>
          <a:p>
            <a:endParaRPr lang="en-US" dirty="0"/>
          </a:p>
        </p:txBody>
      </p:sp>
      <p:sp>
        <p:nvSpPr>
          <p:cNvPr id="15" name="Picture Placeholder 7"/>
          <p:cNvSpPr>
            <a:spLocks noGrp="1"/>
          </p:cNvSpPr>
          <p:nvPr>
            <p:ph type="pic" sz="quarter" idx="14"/>
          </p:nvPr>
        </p:nvSpPr>
        <p:spPr>
          <a:xfrm>
            <a:off x="2313108" y="4650483"/>
            <a:ext cx="2286000" cy="2196000"/>
          </a:xfrm>
          <a:prstGeom prst="rect">
            <a:avLst/>
          </a:prstGeom>
        </p:spPr>
        <p:txBody>
          <a:bodyPr/>
          <a:lstStyle/>
          <a:p>
            <a:endParaRPr lang="en-US" dirty="0"/>
          </a:p>
        </p:txBody>
      </p:sp>
      <p:sp>
        <p:nvSpPr>
          <p:cNvPr id="16" name="Picture Placeholder 7"/>
          <p:cNvSpPr>
            <a:spLocks noGrp="1"/>
          </p:cNvSpPr>
          <p:nvPr>
            <p:ph type="pic" sz="quarter" idx="15"/>
          </p:nvPr>
        </p:nvSpPr>
        <p:spPr>
          <a:xfrm>
            <a:off x="4625790" y="4646493"/>
            <a:ext cx="2286000" cy="2196000"/>
          </a:xfrm>
          <a:prstGeom prst="rect">
            <a:avLst/>
          </a:prstGeom>
        </p:spPr>
        <p:txBody>
          <a:bodyPr/>
          <a:lstStyle/>
          <a:p>
            <a:endParaRPr lang="en-US" dirty="0"/>
          </a:p>
        </p:txBody>
      </p:sp>
      <p:sp>
        <p:nvSpPr>
          <p:cNvPr id="17" name="Picture Placeholder 7"/>
          <p:cNvSpPr>
            <a:spLocks noGrp="1"/>
          </p:cNvSpPr>
          <p:nvPr>
            <p:ph type="pic" sz="quarter" idx="16"/>
          </p:nvPr>
        </p:nvSpPr>
        <p:spPr>
          <a:xfrm>
            <a:off x="6935427" y="4650483"/>
            <a:ext cx="2208573" cy="2196000"/>
          </a:xfrm>
          <a:prstGeom prst="rect">
            <a:avLst/>
          </a:prstGeom>
        </p:spPr>
        <p:txBody>
          <a:bodyPr/>
          <a:lstStyle/>
          <a:p>
            <a:endParaRPr lang="en-US" dirty="0"/>
          </a:p>
        </p:txBody>
      </p:sp>
      <p:pic>
        <p:nvPicPr>
          <p:cNvPr id="20" name="Picture 4"/>
          <p:cNvPicPr>
            <a:picLocks noChangeAspect="1" noChangeArrowheads="1"/>
          </p:cNvPicPr>
          <p:nvPr userDrawn="1"/>
        </p:nvPicPr>
        <p:blipFill>
          <a:blip r:embed="rId5" cstate="print"/>
          <a:srcRect/>
          <a:stretch>
            <a:fillRect/>
          </a:stretch>
        </p:blipFill>
        <p:spPr bwMode="auto">
          <a:xfrm>
            <a:off x="7293592" y="-54592"/>
            <a:ext cx="1850408" cy="1049337"/>
          </a:xfrm>
          <a:prstGeom prst="rect">
            <a:avLst/>
          </a:prstGeom>
          <a:noFill/>
          <a:ln w="9525">
            <a:noFill/>
            <a:miter lim="800000"/>
            <a:headEnd/>
            <a:tailEnd/>
          </a:ln>
          <a:effectLst/>
        </p:spPr>
      </p:pic>
    </p:spTree>
    <p:extLst>
      <p:ext uri="{BB962C8B-B14F-4D97-AF65-F5344CB8AC3E}">
        <p14:creationId xmlns:p14="http://schemas.microsoft.com/office/powerpoint/2010/main" val="545980927"/>
      </p:ext>
    </p:extLst>
  </p:cSld>
  <p:clrMapOvr>
    <a:masterClrMapping/>
  </p:clrMapOvr>
  <p:transition spd="slow">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1"/>
          <p:cNvPicPr>
            <a:picLocks noChangeAspect="1" noChangeArrowheads="1"/>
          </p:cNvPicPr>
          <p:nvPr userDrawn="1"/>
        </p:nvPicPr>
        <p:blipFill>
          <a:blip r:embed="rId2" cstate="print"/>
          <a:srcRect/>
          <a:stretch>
            <a:fillRect/>
          </a:stretch>
        </p:blipFill>
        <p:spPr bwMode="auto">
          <a:xfrm>
            <a:off x="381022" y="2708920"/>
            <a:ext cx="3974954" cy="3840480"/>
          </a:xfrm>
          <a:prstGeom prst="rect">
            <a:avLst/>
          </a:prstGeom>
          <a:noFill/>
          <a:ln w="9525">
            <a:noFill/>
            <a:miter lim="800000"/>
            <a:headEnd/>
            <a:tailEnd/>
          </a:ln>
          <a:effectLst/>
        </p:spPr>
      </p:pic>
      <p:sp>
        <p:nvSpPr>
          <p:cNvPr id="19" name="Title 18"/>
          <p:cNvSpPr>
            <a:spLocks noGrp="1"/>
          </p:cNvSpPr>
          <p:nvPr>
            <p:ph type="title"/>
          </p:nvPr>
        </p:nvSpPr>
        <p:spPr>
          <a:xfrm>
            <a:off x="651665" y="3019490"/>
            <a:ext cx="3445212" cy="3054963"/>
          </a:xfrm>
        </p:spPr>
        <p:txBody>
          <a:bodyPr>
            <a:normAutofit/>
          </a:bodyPr>
          <a:lstStyle>
            <a:lvl1pPr>
              <a:defRPr sz="5400">
                <a:solidFill>
                  <a:schemeClr val="bg1"/>
                </a:solidFill>
              </a:defRPr>
            </a:lvl1pPr>
          </a:lstStyle>
          <a:p>
            <a:r>
              <a:rPr lang="en-US" dirty="0" smtClean="0"/>
              <a:t>Click to edit Master title style</a:t>
            </a:r>
            <a:endParaRPr lang="en-US" dirty="0"/>
          </a:p>
        </p:txBody>
      </p:sp>
      <p:sp>
        <p:nvSpPr>
          <p:cNvPr id="27" name="Text Placeholder 23"/>
          <p:cNvSpPr>
            <a:spLocks noGrp="1"/>
          </p:cNvSpPr>
          <p:nvPr>
            <p:ph type="body" sz="quarter" idx="13"/>
          </p:nvPr>
        </p:nvSpPr>
        <p:spPr>
          <a:xfrm>
            <a:off x="4774577" y="3384808"/>
            <a:ext cx="4023360" cy="548640"/>
          </a:xfrm>
          <a:solidFill>
            <a:schemeClr val="accent6">
              <a:lumMod val="60000"/>
              <a:lumOff val="40000"/>
            </a:schemeClr>
          </a:solidFill>
        </p:spPr>
        <p:txBody>
          <a:bodyPr anchor="ctr">
            <a:noAutofit/>
          </a:bodyPr>
          <a:lstStyle>
            <a:lvl1pPr marL="342900" indent="-342900">
              <a:buFont typeface="Wingdings" pitchFamily="2" charset="2"/>
              <a:buChar char="ü"/>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28" name="Text Placeholder 23"/>
          <p:cNvSpPr>
            <a:spLocks noGrp="1"/>
          </p:cNvSpPr>
          <p:nvPr>
            <p:ph type="body" sz="quarter" idx="14"/>
          </p:nvPr>
        </p:nvSpPr>
        <p:spPr>
          <a:xfrm>
            <a:off x="4774577" y="4007531"/>
            <a:ext cx="4023360" cy="548640"/>
          </a:xfrm>
          <a:solidFill>
            <a:schemeClr val="accent6">
              <a:lumMod val="20000"/>
              <a:lumOff val="80000"/>
            </a:schemeClr>
          </a:solidFill>
        </p:spPr>
        <p:txBody>
          <a:bodyPr anchor="ctr">
            <a:noAutofit/>
          </a:bodyPr>
          <a:lstStyle>
            <a:lvl1pPr marL="342900" indent="-342900">
              <a:buFont typeface="Wingdings" pitchFamily="2" charset="2"/>
              <a:buChar char="ü"/>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1" name="Text Placeholder 23"/>
          <p:cNvSpPr>
            <a:spLocks noGrp="1"/>
          </p:cNvSpPr>
          <p:nvPr>
            <p:ph type="body" sz="quarter" idx="15"/>
          </p:nvPr>
        </p:nvSpPr>
        <p:spPr>
          <a:xfrm>
            <a:off x="4774577" y="4630254"/>
            <a:ext cx="4023360" cy="548640"/>
          </a:xfrm>
          <a:solidFill>
            <a:schemeClr val="accent6">
              <a:lumMod val="60000"/>
              <a:lumOff val="40000"/>
            </a:schemeClr>
          </a:solidFill>
        </p:spPr>
        <p:txBody>
          <a:bodyPr anchor="ctr">
            <a:noAutofit/>
          </a:bodyPr>
          <a:lstStyle>
            <a:lvl1pPr marL="342900" indent="-342900">
              <a:buFont typeface="Wingdings" pitchFamily="2" charset="2"/>
              <a:buChar char="ü"/>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2" name="Text Placeholder 23"/>
          <p:cNvSpPr>
            <a:spLocks noGrp="1"/>
          </p:cNvSpPr>
          <p:nvPr>
            <p:ph type="body" sz="quarter" idx="16"/>
          </p:nvPr>
        </p:nvSpPr>
        <p:spPr>
          <a:xfrm>
            <a:off x="4774577" y="5252977"/>
            <a:ext cx="4023360" cy="548640"/>
          </a:xfrm>
          <a:solidFill>
            <a:schemeClr val="accent6">
              <a:lumMod val="20000"/>
              <a:lumOff val="80000"/>
            </a:schemeClr>
          </a:solidFill>
        </p:spPr>
        <p:txBody>
          <a:bodyPr anchor="ctr">
            <a:noAutofit/>
          </a:bodyPr>
          <a:lstStyle>
            <a:lvl1pPr marL="342900" indent="-342900">
              <a:buFont typeface="Wingdings" pitchFamily="2" charset="2"/>
              <a:buChar char="ü"/>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3" name="Text Placeholder 23"/>
          <p:cNvSpPr>
            <a:spLocks noGrp="1"/>
          </p:cNvSpPr>
          <p:nvPr>
            <p:ph type="body" sz="quarter" idx="17"/>
          </p:nvPr>
        </p:nvSpPr>
        <p:spPr>
          <a:xfrm>
            <a:off x="4774577" y="5875700"/>
            <a:ext cx="4023360" cy="548640"/>
          </a:xfrm>
          <a:solidFill>
            <a:schemeClr val="accent6">
              <a:lumMod val="60000"/>
              <a:lumOff val="40000"/>
            </a:schemeClr>
          </a:solidFill>
        </p:spPr>
        <p:txBody>
          <a:bodyPr anchor="ctr">
            <a:noAutofit/>
          </a:bodyPr>
          <a:lstStyle>
            <a:lvl1pPr marL="342900" indent="-342900">
              <a:buFont typeface="Wingdings" pitchFamily="2" charset="2"/>
              <a:buChar char="ü"/>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6" name="Text Placeholder 23"/>
          <p:cNvSpPr>
            <a:spLocks noGrp="1"/>
          </p:cNvSpPr>
          <p:nvPr>
            <p:ph type="body" sz="quarter" idx="19"/>
          </p:nvPr>
        </p:nvSpPr>
        <p:spPr>
          <a:xfrm>
            <a:off x="4774577" y="2762085"/>
            <a:ext cx="4023360" cy="548640"/>
          </a:xfrm>
          <a:solidFill>
            <a:schemeClr val="accent6">
              <a:lumMod val="20000"/>
              <a:lumOff val="80000"/>
            </a:schemeClr>
          </a:solidFill>
        </p:spPr>
        <p:txBody>
          <a:bodyPr anchor="ctr">
            <a:noAutofit/>
          </a:bodyPr>
          <a:lstStyle>
            <a:lvl1pPr marL="342900" indent="-342900" algn="l">
              <a:buFont typeface="Wingdings" pitchFamily="2" charset="2"/>
              <a:buChar char="ü"/>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8" name="Picture Placeholder 37"/>
          <p:cNvSpPr>
            <a:spLocks noGrp="1"/>
          </p:cNvSpPr>
          <p:nvPr>
            <p:ph type="pic" sz="quarter" idx="20"/>
          </p:nvPr>
        </p:nvSpPr>
        <p:spPr>
          <a:xfrm>
            <a:off x="-10634" y="412461"/>
            <a:ext cx="2286000" cy="1917576"/>
          </a:xfrm>
        </p:spPr>
        <p:txBody>
          <a:bodyPr/>
          <a:lstStyle/>
          <a:p>
            <a:endParaRPr lang="en-US"/>
          </a:p>
        </p:txBody>
      </p:sp>
      <p:sp>
        <p:nvSpPr>
          <p:cNvPr id="39" name="Picture Placeholder 37"/>
          <p:cNvSpPr>
            <a:spLocks noGrp="1"/>
          </p:cNvSpPr>
          <p:nvPr>
            <p:ph type="pic" sz="quarter" idx="21"/>
          </p:nvPr>
        </p:nvSpPr>
        <p:spPr>
          <a:xfrm>
            <a:off x="2275367" y="412461"/>
            <a:ext cx="2286000" cy="1917576"/>
          </a:xfrm>
        </p:spPr>
        <p:txBody>
          <a:bodyPr/>
          <a:lstStyle/>
          <a:p>
            <a:endParaRPr lang="en-US"/>
          </a:p>
        </p:txBody>
      </p:sp>
      <p:sp>
        <p:nvSpPr>
          <p:cNvPr id="40" name="Picture Placeholder 37"/>
          <p:cNvSpPr>
            <a:spLocks noGrp="1"/>
          </p:cNvSpPr>
          <p:nvPr>
            <p:ph type="pic" sz="quarter" idx="22"/>
          </p:nvPr>
        </p:nvSpPr>
        <p:spPr>
          <a:xfrm>
            <a:off x="4576945" y="412461"/>
            <a:ext cx="2286000" cy="1917576"/>
          </a:xfrm>
        </p:spPr>
        <p:txBody>
          <a:bodyPr/>
          <a:lstStyle/>
          <a:p>
            <a:endParaRPr lang="en-US"/>
          </a:p>
        </p:txBody>
      </p:sp>
      <p:sp>
        <p:nvSpPr>
          <p:cNvPr id="41" name="Picture Placeholder 37"/>
          <p:cNvSpPr>
            <a:spLocks noGrp="1"/>
          </p:cNvSpPr>
          <p:nvPr>
            <p:ph type="pic" sz="quarter" idx="23"/>
          </p:nvPr>
        </p:nvSpPr>
        <p:spPr>
          <a:xfrm>
            <a:off x="6873246" y="417970"/>
            <a:ext cx="2286000" cy="1917576"/>
          </a:xfrm>
        </p:spPr>
        <p:txBody>
          <a:bodyPr/>
          <a:lstStyle/>
          <a:p>
            <a:endParaRPr lang="en-US"/>
          </a:p>
        </p:txBody>
      </p:sp>
      <p:sp>
        <p:nvSpPr>
          <p:cNvPr id="16" name="Slide Number Placeholder 5"/>
          <p:cNvSpPr>
            <a:spLocks noGrp="1"/>
          </p:cNvSpPr>
          <p:nvPr>
            <p:ph type="sldNum" sz="quarter" idx="12"/>
          </p:nvPr>
        </p:nvSpPr>
        <p:spPr>
          <a:xfrm>
            <a:off x="7046912" y="6570751"/>
            <a:ext cx="2133600" cy="365125"/>
          </a:xfrm>
          <a:prstGeom prst="rect">
            <a:avLst/>
          </a:prstGeom>
        </p:spPr>
        <p:txBody>
          <a:bodyPr anchor="ctr"/>
          <a:lstStyle>
            <a:lvl1pPr algn="r">
              <a:defRPr sz="1200" b="1">
                <a:solidFill>
                  <a:schemeClr val="tx1"/>
                </a:solidFill>
              </a:defRPr>
            </a:lvl1pPr>
          </a:lstStyle>
          <a:p>
            <a:fld id="{C3873F9D-166D-4281-9B5A-8D63A7307FC5}" type="slidenum">
              <a:rPr lang="id-ID" smtClean="0"/>
              <a:pPr/>
              <a:t>‹#›</a:t>
            </a:fld>
            <a:endParaRPr lang="id-ID" dirty="0"/>
          </a:p>
        </p:txBody>
      </p:sp>
    </p:spTree>
    <p:extLst>
      <p:ext uri="{BB962C8B-B14F-4D97-AF65-F5344CB8AC3E}">
        <p14:creationId xmlns:p14="http://schemas.microsoft.com/office/powerpoint/2010/main" val="2462467818"/>
      </p:ext>
    </p:extLst>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2" name="Picture 1"/>
          <p:cNvPicPr>
            <a:picLocks noChangeAspect="1" noChangeArrowheads="1"/>
          </p:cNvPicPr>
          <p:nvPr userDrawn="1"/>
        </p:nvPicPr>
        <p:blipFill>
          <a:blip r:embed="rId2" cstate="print"/>
          <a:srcRect/>
          <a:stretch>
            <a:fillRect/>
          </a:stretch>
        </p:blipFill>
        <p:spPr bwMode="auto">
          <a:xfrm>
            <a:off x="381022" y="2708920"/>
            <a:ext cx="3974954" cy="3840480"/>
          </a:xfrm>
          <a:prstGeom prst="rect">
            <a:avLst/>
          </a:prstGeom>
          <a:noFill/>
          <a:ln w="9525">
            <a:noFill/>
            <a:miter lim="800000"/>
            <a:headEnd/>
            <a:tailEnd/>
          </a:ln>
          <a:effectLst/>
        </p:spPr>
      </p:pic>
      <p:sp>
        <p:nvSpPr>
          <p:cNvPr id="19" name="Title 18"/>
          <p:cNvSpPr>
            <a:spLocks noGrp="1"/>
          </p:cNvSpPr>
          <p:nvPr>
            <p:ph type="title"/>
          </p:nvPr>
        </p:nvSpPr>
        <p:spPr>
          <a:xfrm>
            <a:off x="651665" y="3080865"/>
            <a:ext cx="3445212" cy="3054963"/>
          </a:xfrm>
        </p:spPr>
        <p:txBody>
          <a:bodyPr>
            <a:normAutofit/>
          </a:bodyPr>
          <a:lstStyle>
            <a:lvl1pPr>
              <a:defRPr sz="5400">
                <a:solidFill>
                  <a:schemeClr val="bg1"/>
                </a:solidFill>
              </a:defRPr>
            </a:lvl1pPr>
          </a:lstStyle>
          <a:p>
            <a:r>
              <a:rPr lang="en-US" dirty="0" smtClean="0"/>
              <a:t>Click to edit Master title style</a:t>
            </a:r>
            <a:endParaRPr lang="en-US" dirty="0"/>
          </a:p>
        </p:txBody>
      </p:sp>
      <p:sp>
        <p:nvSpPr>
          <p:cNvPr id="36" name="Text Placeholder 23"/>
          <p:cNvSpPr>
            <a:spLocks noGrp="1"/>
          </p:cNvSpPr>
          <p:nvPr>
            <p:ph type="body" sz="quarter" idx="19" hasCustomPrompt="1"/>
          </p:nvPr>
        </p:nvSpPr>
        <p:spPr>
          <a:xfrm>
            <a:off x="4788024" y="2780927"/>
            <a:ext cx="4023360" cy="3677769"/>
          </a:xfrm>
          <a:solidFill>
            <a:schemeClr val="accent6">
              <a:lumMod val="40000"/>
              <a:lumOff val="60000"/>
            </a:schemeClr>
          </a:solidFill>
        </p:spPr>
        <p:txBody>
          <a:bodyPr tIns="182880" anchor="t">
            <a:noAutofit/>
          </a:bodyPr>
          <a:lstStyle>
            <a:lvl1pPr marL="342900" indent="-342900" algn="l">
              <a:lnSpc>
                <a:spcPct val="150000"/>
              </a:lnSpc>
              <a:buFont typeface="Wingdings" pitchFamily="2" charset="2"/>
              <a:buChar char="q"/>
              <a:defRPr sz="2000">
                <a:solidFill>
                  <a:sysClr val="windowText" lastClr="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item styles</a:t>
            </a:r>
          </a:p>
          <a:p>
            <a:pPr lvl="0"/>
            <a:r>
              <a:rPr lang="en-US" dirty="0" smtClean="0"/>
              <a:t>Click to edit Master item styles</a:t>
            </a:r>
          </a:p>
          <a:p>
            <a:pPr lvl="0"/>
            <a:r>
              <a:rPr lang="en-US" dirty="0" smtClean="0"/>
              <a:t>Click to edit Master item styles</a:t>
            </a:r>
          </a:p>
          <a:p>
            <a:pPr lvl="0"/>
            <a:r>
              <a:rPr lang="en-US" dirty="0" smtClean="0"/>
              <a:t>Click to edit Master item styles</a:t>
            </a:r>
          </a:p>
          <a:p>
            <a:pPr lvl="0"/>
            <a:r>
              <a:rPr lang="en-US" dirty="0" smtClean="0"/>
              <a:t>Click to edit Master item styles</a:t>
            </a:r>
          </a:p>
          <a:p>
            <a:pPr lvl="0"/>
            <a:r>
              <a:rPr lang="en-US" dirty="0" smtClean="0"/>
              <a:t>Click to edit Master item styles</a:t>
            </a:r>
          </a:p>
        </p:txBody>
      </p:sp>
      <p:sp>
        <p:nvSpPr>
          <p:cNvPr id="15" name="Picture Placeholder 37"/>
          <p:cNvSpPr>
            <a:spLocks noGrp="1"/>
          </p:cNvSpPr>
          <p:nvPr>
            <p:ph type="pic" sz="quarter" idx="20"/>
          </p:nvPr>
        </p:nvSpPr>
        <p:spPr>
          <a:xfrm>
            <a:off x="-10634" y="412461"/>
            <a:ext cx="2286000" cy="1917576"/>
          </a:xfrm>
        </p:spPr>
        <p:txBody>
          <a:bodyPr/>
          <a:lstStyle/>
          <a:p>
            <a:endParaRPr lang="en-US"/>
          </a:p>
        </p:txBody>
      </p:sp>
      <p:sp>
        <p:nvSpPr>
          <p:cNvPr id="16" name="Picture Placeholder 37"/>
          <p:cNvSpPr>
            <a:spLocks noGrp="1"/>
          </p:cNvSpPr>
          <p:nvPr>
            <p:ph type="pic" sz="quarter" idx="21"/>
          </p:nvPr>
        </p:nvSpPr>
        <p:spPr>
          <a:xfrm>
            <a:off x="2275367" y="412461"/>
            <a:ext cx="2286000" cy="1917576"/>
          </a:xfrm>
        </p:spPr>
        <p:txBody>
          <a:bodyPr/>
          <a:lstStyle/>
          <a:p>
            <a:endParaRPr lang="en-US"/>
          </a:p>
        </p:txBody>
      </p:sp>
      <p:sp>
        <p:nvSpPr>
          <p:cNvPr id="17" name="Picture Placeholder 37"/>
          <p:cNvSpPr>
            <a:spLocks noGrp="1"/>
          </p:cNvSpPr>
          <p:nvPr>
            <p:ph type="pic" sz="quarter" idx="22"/>
          </p:nvPr>
        </p:nvSpPr>
        <p:spPr>
          <a:xfrm>
            <a:off x="4576945" y="412461"/>
            <a:ext cx="2286000" cy="1917576"/>
          </a:xfrm>
        </p:spPr>
        <p:txBody>
          <a:bodyPr/>
          <a:lstStyle/>
          <a:p>
            <a:endParaRPr lang="en-US"/>
          </a:p>
        </p:txBody>
      </p:sp>
      <p:sp>
        <p:nvSpPr>
          <p:cNvPr id="18" name="Picture Placeholder 37"/>
          <p:cNvSpPr>
            <a:spLocks noGrp="1"/>
          </p:cNvSpPr>
          <p:nvPr>
            <p:ph type="pic" sz="quarter" idx="23"/>
          </p:nvPr>
        </p:nvSpPr>
        <p:spPr>
          <a:xfrm>
            <a:off x="6873246" y="417970"/>
            <a:ext cx="2286000" cy="1917576"/>
          </a:xfrm>
        </p:spPr>
        <p:txBody>
          <a:bodyPr/>
          <a:lstStyle/>
          <a:p>
            <a:endParaRPr lang="en-US"/>
          </a:p>
        </p:txBody>
      </p:sp>
      <p:sp>
        <p:nvSpPr>
          <p:cNvPr id="11" name="Slide Number Placeholder 5"/>
          <p:cNvSpPr>
            <a:spLocks noGrp="1"/>
          </p:cNvSpPr>
          <p:nvPr>
            <p:ph type="sldNum" sz="quarter" idx="12"/>
          </p:nvPr>
        </p:nvSpPr>
        <p:spPr>
          <a:xfrm>
            <a:off x="7046912" y="6570751"/>
            <a:ext cx="2133600" cy="365125"/>
          </a:xfrm>
          <a:prstGeom prst="rect">
            <a:avLst/>
          </a:prstGeom>
        </p:spPr>
        <p:txBody>
          <a:bodyPr anchor="ctr"/>
          <a:lstStyle>
            <a:lvl1pPr algn="r">
              <a:defRPr sz="1200" b="1">
                <a:solidFill>
                  <a:schemeClr val="tx1"/>
                </a:solidFill>
              </a:defRPr>
            </a:lvl1pPr>
          </a:lstStyle>
          <a:p>
            <a:fld id="{C3873F9D-166D-4281-9B5A-8D63A7307FC5}" type="slidenum">
              <a:rPr lang="id-ID" smtClean="0"/>
              <a:pPr/>
              <a:t>‹#›</a:t>
            </a:fld>
            <a:endParaRPr lang="id-ID"/>
          </a:p>
        </p:txBody>
      </p:sp>
    </p:spTree>
    <p:extLst>
      <p:ext uri="{BB962C8B-B14F-4D97-AF65-F5344CB8AC3E}">
        <p14:creationId xmlns:p14="http://schemas.microsoft.com/office/powerpoint/2010/main" val="419913104"/>
      </p:ext>
    </p:extLst>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7" name="Picture 1"/>
          <p:cNvPicPr>
            <a:picLocks noChangeAspect="1" noChangeArrowheads="1"/>
          </p:cNvPicPr>
          <p:nvPr userDrawn="1"/>
        </p:nvPicPr>
        <p:blipFill>
          <a:blip r:embed="rId2" cstate="print"/>
          <a:srcRect/>
          <a:stretch>
            <a:fillRect/>
          </a:stretch>
        </p:blipFill>
        <p:spPr bwMode="auto">
          <a:xfrm>
            <a:off x="0" y="0"/>
            <a:ext cx="9144308" cy="908720"/>
          </a:xfrm>
          <a:prstGeom prst="rect">
            <a:avLst/>
          </a:prstGeom>
          <a:noFill/>
          <a:ln w="9525">
            <a:noFill/>
            <a:miter lim="800000"/>
            <a:headEnd/>
            <a:tailEnd/>
          </a:ln>
          <a:effectLst/>
        </p:spPr>
      </p:pic>
      <p:sp>
        <p:nvSpPr>
          <p:cNvPr id="6" name="Slide Number Placeholder 5"/>
          <p:cNvSpPr>
            <a:spLocks noGrp="1"/>
          </p:cNvSpPr>
          <p:nvPr>
            <p:ph type="sldNum" sz="quarter" idx="12"/>
          </p:nvPr>
        </p:nvSpPr>
        <p:spPr>
          <a:xfrm>
            <a:off x="7046912" y="6570751"/>
            <a:ext cx="2133600" cy="365125"/>
          </a:xfrm>
          <a:prstGeom prst="rect">
            <a:avLst/>
          </a:prstGeom>
        </p:spPr>
        <p:txBody>
          <a:bodyPr anchor="ctr"/>
          <a:lstStyle>
            <a:lvl1pPr algn="r">
              <a:defRPr sz="1200" b="1">
                <a:solidFill>
                  <a:schemeClr val="tx1"/>
                </a:solidFill>
              </a:defRPr>
            </a:lvl1pPr>
          </a:lstStyle>
          <a:p>
            <a:fld id="{C3873F9D-166D-4281-9B5A-8D63A7307FC5}" type="slidenum">
              <a:rPr lang="id-ID" smtClean="0"/>
              <a:pPr/>
              <a:t>‹#›</a:t>
            </a:fld>
            <a:endParaRPr lang="id-ID"/>
          </a:p>
        </p:txBody>
      </p:sp>
      <p:pic>
        <p:nvPicPr>
          <p:cNvPr id="7" name="Picture 3" descr="D:\Template Powerpoint\logo bps.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86522" y="188640"/>
            <a:ext cx="2116730" cy="5667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Template Powerpoint\pelopor data statistik.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464425" y="-3430"/>
            <a:ext cx="1679575" cy="85090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p:cNvSpPr>
            <a:spLocks noGrp="1"/>
          </p:cNvSpPr>
          <p:nvPr>
            <p:ph sz="quarter" idx="13"/>
          </p:nvPr>
        </p:nvSpPr>
        <p:spPr>
          <a:xfrm>
            <a:off x="468313" y="1916832"/>
            <a:ext cx="8280400" cy="4248150"/>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467544" y="1052736"/>
            <a:ext cx="8280920" cy="566738"/>
          </a:xfrm>
          <a:prstGeom prst="rect">
            <a:avLst/>
          </a:prstGeom>
        </p:spPr>
        <p:txBody>
          <a:bodyPr/>
          <a:lstStyle>
            <a:lvl1pPr algn="ctr">
              <a:defRPr sz="3600" b="1">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49929310"/>
      </p:ext>
    </p:extLst>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4" name="Picture 1"/>
          <p:cNvPicPr>
            <a:picLocks noChangeAspect="1" noChangeArrowheads="1"/>
          </p:cNvPicPr>
          <p:nvPr userDrawn="1"/>
        </p:nvPicPr>
        <p:blipFill>
          <a:blip r:embed="rId2" cstate="print"/>
          <a:srcRect/>
          <a:stretch>
            <a:fillRect/>
          </a:stretch>
        </p:blipFill>
        <p:spPr bwMode="auto">
          <a:xfrm>
            <a:off x="0" y="0"/>
            <a:ext cx="9144308" cy="908720"/>
          </a:xfrm>
          <a:prstGeom prst="rect">
            <a:avLst/>
          </a:prstGeom>
          <a:noFill/>
          <a:ln w="9525">
            <a:noFill/>
            <a:miter lim="800000"/>
            <a:headEnd/>
            <a:tailEnd/>
          </a:ln>
          <a:effectLst/>
        </p:spPr>
      </p:pic>
      <p:pic>
        <p:nvPicPr>
          <p:cNvPr id="8" name="Picture 4" descr="D:\Template Powerpoint\pelopor data statistik.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464425" y="3527"/>
            <a:ext cx="1679575" cy="8509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2"/>
          <p:cNvSpPr>
            <a:spLocks noGrp="1"/>
          </p:cNvSpPr>
          <p:nvPr>
            <p:ph sz="quarter" idx="13"/>
          </p:nvPr>
        </p:nvSpPr>
        <p:spPr>
          <a:xfrm>
            <a:off x="468313" y="1916832"/>
            <a:ext cx="8280400" cy="4248150"/>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3"/>
          <p:cNvSpPr>
            <a:spLocks noGrp="1"/>
          </p:cNvSpPr>
          <p:nvPr>
            <p:ph type="title"/>
          </p:nvPr>
        </p:nvSpPr>
        <p:spPr>
          <a:xfrm>
            <a:off x="467544" y="1052736"/>
            <a:ext cx="8280920" cy="566738"/>
          </a:xfrm>
          <a:prstGeom prst="rect">
            <a:avLst/>
          </a:prstGeom>
        </p:spPr>
        <p:txBody>
          <a:bodyPr/>
          <a:lstStyle>
            <a:lvl1pPr algn="ctr">
              <a:defRPr sz="3600" b="1">
                <a:solidFill>
                  <a:schemeClr val="tx1"/>
                </a:solidFill>
              </a:defRPr>
            </a:lvl1pPr>
          </a:lstStyle>
          <a:p>
            <a:r>
              <a:rPr lang="en-US" dirty="0" smtClean="0"/>
              <a:t>Click to edit Master title style</a:t>
            </a:r>
            <a:endParaRPr lang="en-US" dirty="0"/>
          </a:p>
        </p:txBody>
      </p:sp>
      <p:sp>
        <p:nvSpPr>
          <p:cNvPr id="13" name="Slide Number Placeholder 5"/>
          <p:cNvSpPr>
            <a:spLocks noGrp="1"/>
          </p:cNvSpPr>
          <p:nvPr>
            <p:ph type="sldNum" sz="quarter" idx="12"/>
          </p:nvPr>
        </p:nvSpPr>
        <p:spPr>
          <a:xfrm>
            <a:off x="7046912" y="6570751"/>
            <a:ext cx="2133600" cy="365125"/>
          </a:xfrm>
          <a:prstGeom prst="rect">
            <a:avLst/>
          </a:prstGeom>
        </p:spPr>
        <p:txBody>
          <a:bodyPr anchor="ctr"/>
          <a:lstStyle>
            <a:lvl1pPr algn="r">
              <a:defRPr sz="1200" b="1">
                <a:solidFill>
                  <a:schemeClr val="tx1"/>
                </a:solidFill>
              </a:defRPr>
            </a:lvl1pPr>
          </a:lstStyle>
          <a:p>
            <a:fld id="{C3873F9D-166D-4281-9B5A-8D63A7307FC5}" type="slidenum">
              <a:rPr lang="id-ID" smtClean="0"/>
              <a:pPr/>
              <a:t>‹#›</a:t>
            </a:fld>
            <a:endParaRPr lang="id-ID"/>
          </a:p>
        </p:txBody>
      </p:sp>
    </p:spTree>
    <p:extLst>
      <p:ext uri="{BB962C8B-B14F-4D97-AF65-F5344CB8AC3E}">
        <p14:creationId xmlns:p14="http://schemas.microsoft.com/office/powerpoint/2010/main" val="82929158"/>
      </p:ext>
    </p:extLst>
  </p:cSld>
  <p:clrMapOvr>
    <a:masterClrMapping/>
  </p:clrMapOvr>
  <p:transition spd="slow">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0" name="Picture 1"/>
          <p:cNvPicPr>
            <a:picLocks noChangeAspect="1" noChangeArrowheads="1"/>
          </p:cNvPicPr>
          <p:nvPr userDrawn="1"/>
        </p:nvPicPr>
        <p:blipFill>
          <a:blip r:embed="rId2" cstate="print"/>
          <a:srcRect/>
          <a:stretch>
            <a:fillRect/>
          </a:stretch>
        </p:blipFill>
        <p:spPr bwMode="auto">
          <a:xfrm>
            <a:off x="0" y="0"/>
            <a:ext cx="9144308" cy="908720"/>
          </a:xfrm>
          <a:prstGeom prst="rect">
            <a:avLst/>
          </a:prstGeom>
          <a:noFill/>
          <a:ln w="9525">
            <a:noFill/>
            <a:miter lim="800000"/>
            <a:headEnd/>
            <a:tailEnd/>
          </a:ln>
          <a:effectLst/>
        </p:spPr>
      </p:pic>
      <p:sp>
        <p:nvSpPr>
          <p:cNvPr id="4" name="Content Placeholder 12"/>
          <p:cNvSpPr>
            <a:spLocks noGrp="1"/>
          </p:cNvSpPr>
          <p:nvPr>
            <p:ph sz="quarter" idx="13"/>
          </p:nvPr>
        </p:nvSpPr>
        <p:spPr>
          <a:xfrm>
            <a:off x="468313" y="1052736"/>
            <a:ext cx="8280400" cy="5112246"/>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3"/>
          <p:cNvSpPr>
            <a:spLocks noGrp="1"/>
          </p:cNvSpPr>
          <p:nvPr>
            <p:ph type="title"/>
          </p:nvPr>
        </p:nvSpPr>
        <p:spPr>
          <a:xfrm>
            <a:off x="1115616" y="127257"/>
            <a:ext cx="7920880" cy="566738"/>
          </a:xfrm>
          <a:prstGeom prst="rect">
            <a:avLst/>
          </a:prstGeom>
          <a:effectLst>
            <a:outerShdw blurRad="50800" dist="38100" dir="2700000" algn="tl" rotWithShape="0">
              <a:prstClr val="black">
                <a:alpha val="40000"/>
              </a:prstClr>
            </a:outerShdw>
          </a:effectLst>
        </p:spPr>
        <p:txBody>
          <a:bodyPr/>
          <a:lstStyle>
            <a:lvl1pPr algn="l">
              <a:defRPr sz="3600" b="1">
                <a:solidFill>
                  <a:schemeClr val="bg1"/>
                </a:solidFill>
              </a:defRPr>
            </a:lvl1pPr>
          </a:lstStyle>
          <a:p>
            <a:r>
              <a:rPr lang="en-US" dirty="0" smtClean="0"/>
              <a:t>Click to edit Master title style</a:t>
            </a:r>
            <a:endParaRPr lang="en-US" dirty="0"/>
          </a:p>
        </p:txBody>
      </p:sp>
      <p:sp>
        <p:nvSpPr>
          <p:cNvPr id="8" name="Slide Number Placeholder 5"/>
          <p:cNvSpPr>
            <a:spLocks noGrp="1"/>
          </p:cNvSpPr>
          <p:nvPr>
            <p:ph type="sldNum" sz="quarter" idx="12"/>
          </p:nvPr>
        </p:nvSpPr>
        <p:spPr>
          <a:xfrm>
            <a:off x="7046912" y="6570751"/>
            <a:ext cx="2133600" cy="365125"/>
          </a:xfrm>
          <a:prstGeom prst="rect">
            <a:avLst/>
          </a:prstGeom>
        </p:spPr>
        <p:txBody>
          <a:bodyPr anchor="ctr"/>
          <a:lstStyle>
            <a:lvl1pPr algn="r">
              <a:defRPr sz="1200" b="1">
                <a:solidFill>
                  <a:schemeClr val="tx1"/>
                </a:solidFill>
              </a:defRPr>
            </a:lvl1pPr>
          </a:lstStyle>
          <a:p>
            <a:fld id="{C3873F9D-166D-4281-9B5A-8D63A7307FC5}" type="slidenum">
              <a:rPr lang="id-ID" smtClean="0"/>
              <a:pPr/>
              <a:t>‹#›</a:t>
            </a:fld>
            <a:endParaRPr lang="id-ID"/>
          </a:p>
        </p:txBody>
      </p:sp>
    </p:spTree>
    <p:extLst>
      <p:ext uri="{BB962C8B-B14F-4D97-AF65-F5344CB8AC3E}">
        <p14:creationId xmlns:p14="http://schemas.microsoft.com/office/powerpoint/2010/main" val="137230833"/>
      </p:ext>
    </p:extLst>
  </p:cSld>
  <p:clrMapOvr>
    <a:masterClrMapping/>
  </p:clrMapOvr>
  <p:transition spd="slow">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2" name="Picture 1"/>
          <p:cNvPicPr>
            <a:picLocks noChangeAspect="1" noChangeArrowheads="1"/>
          </p:cNvPicPr>
          <p:nvPr userDrawn="1"/>
        </p:nvPicPr>
        <p:blipFill>
          <a:blip r:embed="rId2" cstate="print"/>
          <a:srcRect/>
          <a:stretch>
            <a:fillRect/>
          </a:stretch>
        </p:blipFill>
        <p:spPr bwMode="auto">
          <a:xfrm>
            <a:off x="0" y="0"/>
            <a:ext cx="9144308" cy="908720"/>
          </a:xfrm>
          <a:prstGeom prst="rect">
            <a:avLst/>
          </a:prstGeom>
          <a:noFill/>
          <a:ln w="9525">
            <a:noFill/>
            <a:miter lim="800000"/>
            <a:headEnd/>
            <a:tailEnd/>
          </a:ln>
          <a:effectLst/>
        </p:spPr>
      </p:pic>
      <p:sp>
        <p:nvSpPr>
          <p:cNvPr id="10" name="Content Placeholder 12"/>
          <p:cNvSpPr>
            <a:spLocks noGrp="1"/>
          </p:cNvSpPr>
          <p:nvPr>
            <p:ph sz="quarter" idx="13"/>
          </p:nvPr>
        </p:nvSpPr>
        <p:spPr>
          <a:xfrm>
            <a:off x="468313" y="1916832"/>
            <a:ext cx="8280400" cy="4248150"/>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3"/>
          <p:cNvSpPr>
            <a:spLocks noGrp="1"/>
          </p:cNvSpPr>
          <p:nvPr>
            <p:ph type="title"/>
          </p:nvPr>
        </p:nvSpPr>
        <p:spPr>
          <a:xfrm>
            <a:off x="467544" y="1052736"/>
            <a:ext cx="8280920" cy="566738"/>
          </a:xfrm>
          <a:prstGeom prst="rect">
            <a:avLst/>
          </a:prstGeom>
        </p:spPr>
        <p:txBody>
          <a:bodyPr/>
          <a:lstStyle>
            <a:lvl1pPr algn="ctr">
              <a:defRPr sz="3600">
                <a:solidFill>
                  <a:schemeClr val="tx1"/>
                </a:solidFill>
              </a:defRPr>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7046912" y="6570751"/>
            <a:ext cx="2133600" cy="365125"/>
          </a:xfrm>
          <a:prstGeom prst="rect">
            <a:avLst/>
          </a:prstGeom>
        </p:spPr>
        <p:txBody>
          <a:bodyPr anchor="ctr"/>
          <a:lstStyle>
            <a:lvl1pPr algn="r">
              <a:defRPr sz="1200" b="1">
                <a:solidFill>
                  <a:schemeClr val="tx1"/>
                </a:solidFill>
              </a:defRPr>
            </a:lvl1pPr>
          </a:lstStyle>
          <a:p>
            <a:fld id="{C3873F9D-166D-4281-9B5A-8D63A7307FC5}" type="slidenum">
              <a:rPr lang="id-ID" smtClean="0"/>
              <a:pPr/>
              <a:t>‹#›</a:t>
            </a:fld>
            <a:endParaRPr lang="id-ID"/>
          </a:p>
        </p:txBody>
      </p:sp>
    </p:spTree>
    <p:extLst>
      <p:ext uri="{BB962C8B-B14F-4D97-AF65-F5344CB8AC3E}">
        <p14:creationId xmlns:p14="http://schemas.microsoft.com/office/powerpoint/2010/main" val="3482252322"/>
      </p:ext>
    </p:extLst>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13"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906830696"/>
      </p:ext>
    </p:extLst>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 id="2147484577" r:id="rId12"/>
  </p:sldLayoutIdLst>
  <p:transition spd="slow">
    <p:wipe dir="r"/>
  </p:transition>
  <p:timing>
    <p:tnLst>
      <p:par>
        <p:cTn id="1" dur="indefinite" restart="never" nodeType="tmRoot"/>
      </p:par>
    </p:tnLst>
  </p:timing>
  <p:hf hdr="0" ftr="0" dt="0"/>
  <p:txStyles>
    <p:titleStyle>
      <a:lvl1pPr algn="ctr" defTabSz="914400" rtl="0" eaLnBrk="1" latinLnBrk="0" hangingPunct="1">
        <a:spcBef>
          <a:spcPct val="0"/>
        </a:spcBef>
        <a:buNone/>
        <a:defRPr sz="4800" b="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preferRelativeResize="0">
            <a:picLocks/>
          </p:cNvPicPr>
          <p:nvPr/>
        </p:nvPicPr>
        <p:blipFill rotWithShape="1">
          <a:blip r:embed="rId3" cstate="email">
            <a:extLst>
              <a:ext uri="{28A0092B-C50C-407E-A947-70E740481C1C}">
                <a14:useLocalDpi xmlns:a14="http://schemas.microsoft.com/office/drawing/2010/main"/>
              </a:ext>
            </a:extLst>
          </a:blip>
          <a:srcRect/>
          <a:stretch/>
        </p:blipFill>
        <p:spPr>
          <a:xfrm>
            <a:off x="0" y="3886200"/>
            <a:ext cx="9144000" cy="2994033"/>
          </a:xfrm>
          <a:prstGeom prst="rect">
            <a:avLst/>
          </a:prstGeom>
        </p:spPr>
      </p:pic>
      <p:pic>
        <p:nvPicPr>
          <p:cNvPr id="6" name="Picture 2" descr="J:\Sensus Ekonomi 2016\Logo\4 Logo SE2016 Fix Warna Vector.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02361" y="346103"/>
            <a:ext cx="1939279" cy="547693"/>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4"/>
          <p:cNvSpPr/>
          <p:nvPr/>
        </p:nvSpPr>
        <p:spPr>
          <a:xfrm>
            <a:off x="0" y="2438400"/>
            <a:ext cx="9162535" cy="1295400"/>
          </a:xfrm>
          <a:prstGeom prst="rect">
            <a:avLst/>
          </a:prstGeom>
          <a:noFill/>
          <a:ln>
            <a:noFill/>
          </a:ln>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182880" tIns="10795" rIns="0" bIns="10795" spcCol="1270" anchor="ctr"/>
          <a:lstStyle/>
          <a:p>
            <a:pPr marL="0" lvl="1" algn="ctr" defTabSz="755650" fontAlgn="auto">
              <a:lnSpc>
                <a:spcPct val="80000"/>
              </a:lnSpc>
              <a:spcBef>
                <a:spcPts val="0"/>
              </a:spcBef>
              <a:spcAft>
                <a:spcPts val="0"/>
              </a:spcAft>
              <a:defRPr/>
            </a:pPr>
            <a:r>
              <a:rPr lang="en-US" b="1" dirty="0" smtClean="0">
                <a:solidFill>
                  <a:schemeClr val="bg1"/>
                </a:solidFill>
                <a:latin typeface="Times New Roman" panose="02020603050405020304" pitchFamily="18" charset="0"/>
                <a:cs typeface="Times New Roman" panose="02020603050405020304" pitchFamily="18" charset="0"/>
              </a:rPr>
              <a:t>by :</a:t>
            </a:r>
          </a:p>
          <a:p>
            <a:pPr marL="0" lvl="1" algn="ctr" defTabSz="755650" fontAlgn="auto">
              <a:lnSpc>
                <a:spcPct val="80000"/>
              </a:lnSpc>
              <a:spcBef>
                <a:spcPts val="0"/>
              </a:spcBef>
              <a:spcAft>
                <a:spcPts val="0"/>
              </a:spcAft>
              <a:defRPr/>
            </a:pPr>
            <a:r>
              <a:rPr lang="en-US" b="1" dirty="0" err="1" smtClean="0">
                <a:solidFill>
                  <a:schemeClr val="bg1"/>
                </a:solidFill>
                <a:latin typeface="Times New Roman" panose="02020603050405020304" pitchFamily="18" charset="0"/>
                <a:cs typeface="Times New Roman" panose="02020603050405020304" pitchFamily="18" charset="0"/>
              </a:rPr>
              <a:t>Wachyu</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Winarsih</a:t>
            </a:r>
            <a:endParaRPr lang="en-US" b="1" dirty="0" smtClean="0">
              <a:solidFill>
                <a:schemeClr val="bg1"/>
              </a:solidFill>
              <a:latin typeface="Times New Roman" panose="02020603050405020304" pitchFamily="18" charset="0"/>
              <a:cs typeface="Times New Roman" panose="02020603050405020304" pitchFamily="18" charset="0"/>
            </a:endParaRPr>
          </a:p>
          <a:p>
            <a:pPr marL="0" lvl="1" algn="ctr" defTabSz="755650" fontAlgn="auto">
              <a:lnSpc>
                <a:spcPct val="80000"/>
              </a:lnSpc>
              <a:spcBef>
                <a:spcPts val="0"/>
              </a:spcBef>
              <a:spcAft>
                <a:spcPts val="0"/>
              </a:spcAft>
              <a:defRPr/>
            </a:pPr>
            <a:r>
              <a:rPr lang="en-US" b="1" dirty="0" smtClean="0">
                <a:solidFill>
                  <a:schemeClr val="bg1"/>
                </a:solidFill>
                <a:latin typeface="Times New Roman" panose="02020603050405020304" pitchFamily="18" charset="0"/>
                <a:cs typeface="Times New Roman" panose="02020603050405020304" pitchFamily="18" charset="0"/>
              </a:rPr>
              <a:t>Head of Labor Force Statistic </a:t>
            </a:r>
            <a:r>
              <a:rPr lang="en-US" b="1" dirty="0" err="1" smtClean="0">
                <a:solidFill>
                  <a:schemeClr val="bg1"/>
                </a:solidFill>
                <a:latin typeface="Times New Roman" panose="02020603050405020304" pitchFamily="18" charset="0"/>
                <a:cs typeface="Times New Roman" panose="02020603050405020304" pitchFamily="18" charset="0"/>
              </a:rPr>
              <a:t>Subdirectorate</a:t>
            </a:r>
            <a:endParaRPr lang="en-US" b="1" dirty="0" smtClean="0">
              <a:solidFill>
                <a:schemeClr val="bg1"/>
              </a:solidFill>
              <a:latin typeface="Times New Roman" panose="02020603050405020304" pitchFamily="18" charset="0"/>
              <a:cs typeface="Times New Roman" panose="02020603050405020304" pitchFamily="18" charset="0"/>
            </a:endParaRPr>
          </a:p>
          <a:p>
            <a:pPr marL="0" lvl="1" algn="ctr" defTabSz="755650" fontAlgn="auto">
              <a:lnSpc>
                <a:spcPct val="80000"/>
              </a:lnSpc>
              <a:spcBef>
                <a:spcPts val="0"/>
              </a:spcBef>
              <a:spcAft>
                <a:spcPts val="0"/>
              </a:spcAft>
              <a:defRPr/>
            </a:pPr>
            <a:r>
              <a:rPr lang="en-US" b="1" dirty="0" smtClean="0">
                <a:solidFill>
                  <a:schemeClr val="bg1"/>
                </a:solidFill>
                <a:latin typeface="Times New Roman" panose="02020603050405020304" pitchFamily="18" charset="0"/>
                <a:cs typeface="Times New Roman" panose="02020603050405020304" pitchFamily="18" charset="0"/>
              </a:rPr>
              <a:t>Statistics Indonesia</a:t>
            </a:r>
          </a:p>
          <a:p>
            <a:pPr marL="0" lvl="1" algn="ctr" defTabSz="755650" fontAlgn="auto">
              <a:lnSpc>
                <a:spcPct val="80000"/>
              </a:lnSpc>
              <a:spcBef>
                <a:spcPts val="0"/>
              </a:spcBef>
              <a:spcAft>
                <a:spcPts val="0"/>
              </a:spcAft>
              <a:defRPr/>
            </a:pP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10" name="Right Arrow 4"/>
          <p:cNvSpPr/>
          <p:nvPr/>
        </p:nvSpPr>
        <p:spPr>
          <a:xfrm>
            <a:off x="209699" y="1066800"/>
            <a:ext cx="8915400" cy="609600"/>
          </a:xfrm>
          <a:prstGeom prst="rect">
            <a:avLst/>
          </a:prstGeom>
          <a:noFill/>
          <a:ln>
            <a:noFill/>
          </a:ln>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182880" tIns="10795" rIns="0" bIns="10795" spcCol="1270" anchor="ctr"/>
          <a:lstStyle/>
          <a:p>
            <a:pPr marL="0" lvl="1" algn="ctr" defTabSz="755650" fontAlgn="auto">
              <a:lnSpc>
                <a:spcPct val="80000"/>
              </a:lnSpc>
              <a:spcBef>
                <a:spcPts val="0"/>
              </a:spcBef>
              <a:spcAft>
                <a:spcPts val="0"/>
              </a:spcAft>
              <a:defRPr/>
            </a:pPr>
            <a:endParaRPr lang="en-US" sz="1600" b="1" dirty="0">
              <a:solidFill>
                <a:schemeClr val="bg1"/>
              </a:solidFill>
              <a:latin typeface="Times New Roman" panose="02020603050405020304" pitchFamily="18" charset="0"/>
              <a:cs typeface="Times New Roman" panose="02020603050405020304" pitchFamily="18" charset="0"/>
            </a:endParaRPr>
          </a:p>
        </p:txBody>
      </p:sp>
      <p:sp>
        <p:nvSpPr>
          <p:cNvPr id="11" name="Right Arrow 4"/>
          <p:cNvSpPr/>
          <p:nvPr/>
        </p:nvSpPr>
        <p:spPr>
          <a:xfrm>
            <a:off x="-177113" y="1350996"/>
            <a:ext cx="9168713" cy="782604"/>
          </a:xfrm>
          <a:prstGeom prst="rect">
            <a:avLst/>
          </a:prstGeom>
          <a:noFill/>
          <a:ln>
            <a:noFill/>
          </a:ln>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182880" tIns="10795" rIns="0" bIns="10795" spcCol="1270" anchor="ctr"/>
          <a:lstStyle/>
          <a:p>
            <a:pPr marL="0" lvl="1" algn="ctr" defTabSz="755650" fontAlgn="auto">
              <a:lnSpc>
                <a:spcPct val="80000"/>
              </a:lnSpc>
              <a:spcBef>
                <a:spcPts val="0"/>
              </a:spcBef>
              <a:spcAft>
                <a:spcPts val="0"/>
              </a:spcAft>
              <a:defRPr/>
            </a:pPr>
            <a:r>
              <a:rPr lang="en-US" sz="2800" b="1" dirty="0" smtClean="0">
                <a:solidFill>
                  <a:schemeClr val="bg1"/>
                </a:solidFill>
                <a:latin typeface="Times New Roman" panose="02020603050405020304" pitchFamily="18" charset="0"/>
                <a:cs typeface="Times New Roman" panose="02020603050405020304" pitchFamily="18" charset="0"/>
              </a:rPr>
              <a:t>LABOR FORCE STATISTICS</a:t>
            </a:r>
          </a:p>
          <a:p>
            <a:pPr marL="0" lvl="1" algn="ctr" defTabSz="755650" fontAlgn="auto">
              <a:lnSpc>
                <a:spcPct val="80000"/>
              </a:lnSpc>
              <a:spcBef>
                <a:spcPts val="0"/>
              </a:spcBef>
              <a:spcAft>
                <a:spcPts val="0"/>
              </a:spcAft>
              <a:defRPr/>
            </a:pPr>
            <a:r>
              <a:rPr lang="en-US" sz="2800" b="1" dirty="0" smtClean="0">
                <a:solidFill>
                  <a:schemeClr val="bg1"/>
                </a:solidFill>
                <a:latin typeface="Times New Roman" panose="02020603050405020304" pitchFamily="18" charset="0"/>
                <a:cs typeface="Times New Roman" panose="02020603050405020304" pitchFamily="18" charset="0"/>
              </a:rPr>
              <a:t>NATIONAL LABOR FORCE SURVEY </a:t>
            </a:r>
          </a:p>
          <a:p>
            <a:pPr marL="0" lvl="1" algn="ctr" defTabSz="755650" fontAlgn="auto">
              <a:lnSpc>
                <a:spcPct val="80000"/>
              </a:lnSpc>
              <a:spcBef>
                <a:spcPts val="0"/>
              </a:spcBef>
              <a:spcAft>
                <a:spcPts val="0"/>
              </a:spcAft>
              <a:defRPr/>
            </a:pPr>
            <a:r>
              <a:rPr lang="en-US" sz="2800" b="1" dirty="0" smtClean="0">
                <a:solidFill>
                  <a:schemeClr val="bg1"/>
                </a:solidFill>
                <a:latin typeface="Times New Roman" panose="02020603050405020304" pitchFamily="18" charset="0"/>
                <a:cs typeface="Times New Roman" panose="02020603050405020304" pitchFamily="18" charset="0"/>
              </a:rPr>
              <a:t>(SAKERNAS)</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5094964"/>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Slide Number Placeholder 2"/>
          <p:cNvSpPr>
            <a:spLocks noGrp="1"/>
          </p:cNvSpPr>
          <p:nvPr>
            <p:ph type="sldNum" sz="quarter" idx="4294967295"/>
          </p:nvPr>
        </p:nvSpPr>
        <p:spPr bwMode="auto">
          <a:xfrm>
            <a:off x="7046913" y="6570663"/>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FAE33FFC-C9CA-4139-885A-1F4BD39543EB}" type="slidenum">
              <a:rPr lang="id-ID" sz="1400" b="1" smtClean="0">
                <a:solidFill>
                  <a:prstClr val="black"/>
                </a:solidFill>
              </a:rPr>
              <a:pPr algn="r" fontAlgn="base">
                <a:spcBef>
                  <a:spcPct val="0"/>
                </a:spcBef>
                <a:spcAft>
                  <a:spcPct val="0"/>
                </a:spcAft>
                <a:defRPr/>
              </a:pPr>
              <a:t>10</a:t>
            </a:fld>
            <a:endParaRPr lang="id-ID" sz="1400" b="1" dirty="0" smtClean="0">
              <a:solidFill>
                <a:prstClr val="black"/>
              </a:solidFill>
            </a:endParaRPr>
          </a:p>
        </p:txBody>
      </p:sp>
      <p:sp>
        <p:nvSpPr>
          <p:cNvPr id="7" name="Title 1"/>
          <p:cNvSpPr>
            <a:spLocks noGrp="1"/>
          </p:cNvSpPr>
          <p:nvPr>
            <p:ph type="title"/>
          </p:nvPr>
        </p:nvSpPr>
        <p:spPr>
          <a:xfrm>
            <a:off x="533400" y="2667000"/>
            <a:ext cx="7920037" cy="566738"/>
          </a:xfrm>
          <a:effectLst/>
        </p:spPr>
        <p:txBody>
          <a:bodyPr>
            <a:noAutofit/>
          </a:bodyPr>
          <a:lstStyle/>
          <a:p>
            <a:pPr algn="ctr"/>
            <a:r>
              <a:rPr lang="en-US" sz="4000" dirty="0" smtClean="0">
                <a:solidFill>
                  <a:schemeClr val="tx1"/>
                </a:solidFill>
                <a:latin typeface="Times New Roman" panose="02020603050405020304" pitchFamily="18" charset="0"/>
                <a:cs typeface="Times New Roman" panose="02020603050405020304" pitchFamily="18" charset="0"/>
              </a:rPr>
              <a:t>Adoption </a:t>
            </a:r>
            <a:r>
              <a:rPr lang="en-US" sz="4000" dirty="0">
                <a:solidFill>
                  <a:schemeClr val="tx1"/>
                </a:solidFill>
                <a:latin typeface="Times New Roman" panose="02020603050405020304" pitchFamily="18" charset="0"/>
                <a:cs typeface="Times New Roman" panose="02020603050405020304" pitchFamily="18" charset="0"/>
              </a:rPr>
              <a:t>of </a:t>
            </a:r>
            <a:r>
              <a:rPr lang="en-US" sz="4000" dirty="0" smtClean="0">
                <a:solidFill>
                  <a:schemeClr val="tx1"/>
                </a:solidFill>
                <a:latin typeface="Times New Roman" panose="02020603050405020304" pitchFamily="18" charset="0"/>
                <a:cs typeface="Times New Roman" panose="02020603050405020304" pitchFamily="18" charset="0"/>
              </a:rPr>
              <a:t>the 19th </a:t>
            </a:r>
            <a:r>
              <a:rPr lang="en-US" sz="4000" dirty="0">
                <a:solidFill>
                  <a:schemeClr val="tx1"/>
                </a:solidFill>
                <a:latin typeface="Times New Roman" panose="02020603050405020304" pitchFamily="18" charset="0"/>
                <a:cs typeface="Times New Roman" panose="02020603050405020304" pitchFamily="18" charset="0"/>
              </a:rPr>
              <a:t>ICLS </a:t>
            </a:r>
            <a:endParaRPr lang="en-AU" sz="40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4163648"/>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873F9D-166D-4281-9B5A-8D63A7307FC5}" type="slidenum">
              <a:rPr lang="id-ID" smtClean="0"/>
              <a:pPr/>
              <a:t>11</a:t>
            </a:fld>
            <a:endParaRPr lang="id-ID"/>
          </a:p>
        </p:txBody>
      </p:sp>
      <p:sp>
        <p:nvSpPr>
          <p:cNvPr id="6" name="TextBox 5"/>
          <p:cNvSpPr txBox="1"/>
          <p:nvPr/>
        </p:nvSpPr>
        <p:spPr>
          <a:xfrm>
            <a:off x="2822406" y="1556792"/>
            <a:ext cx="4031943" cy="338554"/>
          </a:xfrm>
          <a:prstGeom prst="rect">
            <a:avLst/>
          </a:prstGeom>
          <a:solidFill>
            <a:schemeClr val="accent2">
              <a:lumMod val="60000"/>
              <a:lumOff val="40000"/>
            </a:schemeClr>
          </a:solidFill>
          <a:ln>
            <a:solidFill>
              <a:schemeClr val="tx1"/>
            </a:solidFill>
          </a:ln>
          <a:effectLst>
            <a:reflection blurRad="6350" stA="50000" endA="300" endPos="55500" dist="50800" dir="5400000" sy="-100000" algn="bl" rotWithShape="0"/>
          </a:effectLst>
        </p:spPr>
        <p:txBody>
          <a:bodyPr wrap="square">
            <a:spAutoFit/>
          </a:bodyPr>
          <a:lstStyle/>
          <a:p>
            <a:pPr algn="ctr">
              <a:defRPr/>
            </a:pPr>
            <a:r>
              <a:rPr lang="en-US" sz="1600" dirty="0" smtClean="0">
                <a:latin typeface="Arial Black" pitchFamily="34" charset="0"/>
              </a:rPr>
              <a:t>The </a:t>
            </a:r>
            <a:r>
              <a:rPr lang="id-ID" sz="1600" dirty="0" smtClean="0">
                <a:latin typeface="Arial Black" pitchFamily="34" charset="0"/>
              </a:rPr>
              <a:t>19</a:t>
            </a:r>
            <a:r>
              <a:rPr lang="en-US" sz="1600" baseline="30000" dirty="0" err="1" smtClean="0">
                <a:latin typeface="Arial Black" pitchFamily="34" charset="0"/>
              </a:rPr>
              <a:t>th</a:t>
            </a:r>
            <a:r>
              <a:rPr lang="en-US" sz="1600" dirty="0" smtClean="0">
                <a:latin typeface="Arial Black" pitchFamily="34" charset="0"/>
              </a:rPr>
              <a:t> </a:t>
            </a:r>
            <a:r>
              <a:rPr lang="id-ID" sz="1600" dirty="0">
                <a:latin typeface="Arial Black" pitchFamily="34" charset="0"/>
              </a:rPr>
              <a:t>ICLS </a:t>
            </a:r>
          </a:p>
        </p:txBody>
      </p:sp>
      <p:sp>
        <p:nvSpPr>
          <p:cNvPr id="7" name="Title 3"/>
          <p:cNvSpPr txBox="1">
            <a:spLocks/>
          </p:cNvSpPr>
          <p:nvPr/>
        </p:nvSpPr>
        <p:spPr>
          <a:xfrm>
            <a:off x="107504" y="918046"/>
            <a:ext cx="8280920" cy="566738"/>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3600" b="1" kern="1200">
                <a:solidFill>
                  <a:schemeClr val="tx1"/>
                </a:solidFill>
                <a:latin typeface="+mj-lt"/>
                <a:ea typeface="+mj-ea"/>
                <a:cs typeface="+mj-cs"/>
              </a:defRPr>
            </a:lvl1pPr>
          </a:lstStyle>
          <a:p>
            <a:pPr algn="l"/>
            <a:r>
              <a:rPr lang="en-US" dirty="0" smtClean="0"/>
              <a:t>Labor Concepts…</a:t>
            </a:r>
            <a:r>
              <a:rPr lang="en-US" sz="2000" dirty="0" smtClean="0"/>
              <a:t>(1)</a:t>
            </a:r>
            <a:endParaRPr lang="id-ID" dirty="0"/>
          </a:p>
        </p:txBody>
      </p:sp>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807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7257919"/>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873F9D-166D-4281-9B5A-8D63A7307FC5}" type="slidenum">
              <a:rPr lang="id-ID" smtClean="0"/>
              <a:pPr/>
              <a:t>12</a:t>
            </a:fld>
            <a:endParaRPr lang="id-ID"/>
          </a:p>
        </p:txBody>
      </p:sp>
      <p:sp>
        <p:nvSpPr>
          <p:cNvPr id="5" name="Flowchart: Stored Data 4"/>
          <p:cNvSpPr/>
          <p:nvPr/>
        </p:nvSpPr>
        <p:spPr>
          <a:xfrm>
            <a:off x="611560" y="1556792"/>
            <a:ext cx="8136904" cy="514661"/>
          </a:xfrm>
          <a:prstGeom prst="flowChartOnlineStorage">
            <a:avLst/>
          </a:prstGeom>
          <a:solidFill>
            <a:schemeClr val="accent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973367" y="2249272"/>
            <a:ext cx="2863895" cy="950399"/>
            <a:chOff x="2378" y="141617"/>
            <a:chExt cx="2863895" cy="950399"/>
          </a:xfrm>
          <a:scene3d>
            <a:camera prst="orthographicFront">
              <a:rot lat="0" lon="0" rev="0"/>
            </a:camera>
            <a:lightRig rig="soft" dir="t">
              <a:rot lat="0" lon="0" rev="0"/>
            </a:lightRig>
          </a:scene3d>
        </p:grpSpPr>
        <p:sp>
          <p:nvSpPr>
            <p:cNvPr id="7" name="Rounded Rectangle 6"/>
            <p:cNvSpPr/>
            <p:nvPr/>
          </p:nvSpPr>
          <p:spPr>
            <a:xfrm>
              <a:off x="2378" y="141617"/>
              <a:ext cx="2863895" cy="950399"/>
            </a:xfrm>
            <a:prstGeom prst="roundRect">
              <a:avLst>
                <a:gd name="adj" fmla="val 10000"/>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2378" y="141617"/>
              <a:ext cx="2863895" cy="633600"/>
            </a:xfrm>
            <a:prstGeom prst="rect">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83820" numCol="1" spcCol="1270" anchor="t" anchorCtr="0">
              <a:noAutofit/>
            </a:bodyPr>
            <a:lstStyle/>
            <a:p>
              <a:pPr lvl="0" algn="ctr" defTabSz="97790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SAKERNAS </a:t>
              </a:r>
              <a:r>
                <a:rPr lang="en-US" sz="2400" b="1" kern="1200" dirty="0" smtClean="0">
                  <a:latin typeface="Times New Roman" panose="02020603050405020304" pitchFamily="18" charset="0"/>
                  <a:cs typeface="Times New Roman" panose="02020603050405020304" pitchFamily="18" charset="0"/>
                </a:rPr>
                <a:t>2015</a:t>
              </a:r>
              <a:endParaRPr lang="en-US" sz="2400" b="1" kern="1200" dirty="0">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395536" y="3522524"/>
            <a:ext cx="4019558" cy="3024336"/>
            <a:chOff x="291787" y="984523"/>
            <a:chExt cx="3458240" cy="3858186"/>
          </a:xfrm>
          <a:effectLst>
            <a:outerShdw blurRad="76200" dir="13500000" sy="23000" kx="1200000" algn="br" rotWithShape="0">
              <a:prstClr val="black">
                <a:alpha val="20000"/>
              </a:prstClr>
            </a:outerShdw>
          </a:effectLst>
        </p:grpSpPr>
        <p:sp>
          <p:nvSpPr>
            <p:cNvPr id="10" name="Rounded Rectangle 9"/>
            <p:cNvSpPr/>
            <p:nvPr/>
          </p:nvSpPr>
          <p:spPr>
            <a:xfrm>
              <a:off x="291787" y="984523"/>
              <a:ext cx="3458240" cy="385818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ounded Rectangle 6"/>
            <p:cNvSpPr/>
            <p:nvPr/>
          </p:nvSpPr>
          <p:spPr>
            <a:xfrm>
              <a:off x="393075" y="1085811"/>
              <a:ext cx="3255664" cy="3655610"/>
            </a:xfrm>
            <a:prstGeom prst="rect">
              <a:avLst/>
            </a:prstGeom>
            <a:effectLst>
              <a:outerShdw blurRad="76200" dir="13500000" sy="23000" kx="1200000" algn="br" rotWithShape="0">
                <a:prstClr val="black">
                  <a:alpha val="20000"/>
                </a:prstClr>
              </a:outerShdw>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t" anchorCtr="0">
              <a:noAutofit/>
            </a:bodyPr>
            <a:lstStyle/>
            <a:p>
              <a:pPr marL="228600" lvl="1" indent="-228600" defTabSz="977900">
                <a:lnSpc>
                  <a:spcPct val="90000"/>
                </a:lnSpc>
                <a:spcAft>
                  <a:spcPct val="15000"/>
                </a:spcAft>
                <a:buChar char="••"/>
              </a:pPr>
              <a:r>
                <a:rPr lang="en-US" sz="2200" dirty="0">
                  <a:latin typeface="Times New Roman" panose="02020603050405020304" pitchFamily="18" charset="0"/>
                  <a:cs typeface="Times New Roman" panose="02020603050405020304" pitchFamily="18" charset="0"/>
                </a:rPr>
                <a:t>Activities to obtain or help earn income or profit, for at least 1 (one) hour SUCCESSIVE WITHOUT UNINTERRUPTED a week ago.</a:t>
              </a:r>
              <a:endParaRPr lang="en-US" sz="2200" kern="1200" dirty="0">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4126355" y="2412489"/>
            <a:ext cx="1078158" cy="713027"/>
            <a:chOff x="3374601" y="48925"/>
            <a:chExt cx="1078158" cy="713027"/>
          </a:xfrm>
        </p:grpSpPr>
        <p:sp>
          <p:nvSpPr>
            <p:cNvPr id="13" name="Right Arrow 12"/>
            <p:cNvSpPr/>
            <p:nvPr/>
          </p:nvSpPr>
          <p:spPr>
            <a:xfrm rot="21526554">
              <a:off x="3374601" y="48925"/>
              <a:ext cx="1078158" cy="71302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Right Arrow 8"/>
            <p:cNvSpPr/>
            <p:nvPr/>
          </p:nvSpPr>
          <p:spPr>
            <a:xfrm rot="21526554">
              <a:off x="3374625" y="193815"/>
              <a:ext cx="864250" cy="4278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p:txBody>
        </p:sp>
      </p:grpSp>
      <p:grpSp>
        <p:nvGrpSpPr>
          <p:cNvPr id="15" name="Group 14"/>
          <p:cNvGrpSpPr/>
          <p:nvPr/>
        </p:nvGrpSpPr>
        <p:grpSpPr>
          <a:xfrm>
            <a:off x="5352032" y="2226380"/>
            <a:ext cx="2863895" cy="950399"/>
            <a:chOff x="4900072" y="36963"/>
            <a:chExt cx="2863895" cy="950399"/>
          </a:xfrm>
          <a:scene3d>
            <a:camera prst="orthographicFront">
              <a:rot lat="0" lon="0" rev="0"/>
            </a:camera>
            <a:lightRig rig="soft" dir="t">
              <a:rot lat="0" lon="0" rev="0"/>
            </a:lightRig>
          </a:scene3d>
        </p:grpSpPr>
        <p:sp>
          <p:nvSpPr>
            <p:cNvPr id="16" name="Rounded Rectangle 15"/>
            <p:cNvSpPr/>
            <p:nvPr/>
          </p:nvSpPr>
          <p:spPr>
            <a:xfrm>
              <a:off x="4900072" y="36963"/>
              <a:ext cx="2863895" cy="950399"/>
            </a:xfrm>
            <a:prstGeom prst="roundRect">
              <a:avLst>
                <a:gd name="adj" fmla="val 10000"/>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10"/>
            <p:cNvSpPr/>
            <p:nvPr/>
          </p:nvSpPr>
          <p:spPr>
            <a:xfrm>
              <a:off x="4900072" y="36963"/>
              <a:ext cx="2863895" cy="633600"/>
            </a:xfrm>
            <a:prstGeom prst="rect">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83820" numCol="1" spcCol="1270" anchor="t" anchorCtr="0">
              <a:noAutofit/>
            </a:bodyPr>
            <a:lstStyle/>
            <a:p>
              <a:pPr lvl="0" algn="ctr" defTabSz="977900">
                <a:lnSpc>
                  <a:spcPct val="90000"/>
                </a:lnSpc>
                <a:spcBef>
                  <a:spcPct val="0"/>
                </a:spcBef>
                <a:spcAft>
                  <a:spcPct val="35000"/>
                </a:spcAft>
              </a:pPr>
              <a:r>
                <a:rPr lang="en-US" sz="2400" b="1" dirty="0" smtClean="0">
                  <a:latin typeface="Times New Roman" panose="02020603050405020304" pitchFamily="18" charset="0"/>
                  <a:cs typeface="Times New Roman" panose="02020603050405020304" pitchFamily="18" charset="0"/>
                </a:rPr>
                <a:t>2016</a:t>
              </a:r>
            </a:p>
            <a:p>
              <a:pPr lvl="0" algn="ctr" defTabSz="977900">
                <a:lnSpc>
                  <a:spcPct val="90000"/>
                </a:lnSpc>
                <a:spcBef>
                  <a:spcPct val="0"/>
                </a:spcBef>
                <a:spcAft>
                  <a:spcPct val="35000"/>
                </a:spcAft>
              </a:pPr>
              <a:r>
                <a:rPr lang="en-US" sz="2400" b="1" dirty="0" smtClean="0">
                  <a:latin typeface="Times New Roman" panose="02020603050405020304" pitchFamily="18" charset="0"/>
                  <a:cs typeface="Times New Roman" panose="02020603050405020304" pitchFamily="18" charset="0"/>
                </a:rPr>
                <a:t>19</a:t>
              </a:r>
              <a:r>
                <a:rPr lang="en-US" sz="2400" b="1" baseline="30000" dirty="0" smtClean="0">
                  <a:latin typeface="Times New Roman" panose="02020603050405020304" pitchFamily="18" charset="0"/>
                  <a:cs typeface="Times New Roman" panose="02020603050405020304" pitchFamily="18" charset="0"/>
                </a:rPr>
                <a:t>th</a:t>
              </a:r>
              <a:r>
                <a:rPr lang="en-US"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ICLS</a:t>
              </a:r>
              <a:endParaRPr lang="en-US" sz="2400" b="1" dirty="0">
                <a:latin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4935261" y="3450516"/>
            <a:ext cx="3697439" cy="3136018"/>
            <a:chOff x="5486653" y="670563"/>
            <a:chExt cx="2863895" cy="4276800"/>
          </a:xfrm>
          <a:effectLst>
            <a:outerShdw blurRad="76200" dir="18900000" sy="23000" kx="-1200000" algn="bl" rotWithShape="0">
              <a:prstClr val="black">
                <a:alpha val="20000"/>
              </a:prstClr>
            </a:outerShdw>
          </a:effectLst>
        </p:grpSpPr>
        <p:sp>
          <p:nvSpPr>
            <p:cNvPr id="19" name="Rounded Rectangle 18"/>
            <p:cNvSpPr/>
            <p:nvPr/>
          </p:nvSpPr>
          <p:spPr>
            <a:xfrm>
              <a:off x="5486653" y="670563"/>
              <a:ext cx="2863895" cy="427680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ounded Rectangle 12"/>
            <p:cNvSpPr/>
            <p:nvPr/>
          </p:nvSpPr>
          <p:spPr>
            <a:xfrm>
              <a:off x="5570534" y="754444"/>
              <a:ext cx="2696133" cy="41090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t" anchorCtr="0">
              <a:noAutofit/>
            </a:bodyPr>
            <a:lstStyle/>
            <a:p>
              <a:pPr marL="228600" lvl="1" indent="-228600" defTabSz="889000">
                <a:lnSpc>
                  <a:spcPct val="90000"/>
                </a:lnSpc>
                <a:spcAft>
                  <a:spcPct val="15000"/>
                </a:spcAft>
                <a:buChar char="••"/>
              </a:pPr>
              <a:r>
                <a:rPr lang="en-US" sz="2000" dirty="0">
                  <a:latin typeface="Times New Roman" panose="02020603050405020304" pitchFamily="18" charset="0"/>
                  <a:cs typeface="Times New Roman" panose="02020603050405020304" pitchFamily="18" charset="0"/>
                </a:rPr>
                <a:t>Activities to obtain or help earn income or profit, for at least 1 (one) </a:t>
              </a:r>
              <a:r>
                <a:rPr lang="en-US" sz="2000" dirty="0" smtClean="0">
                  <a:latin typeface="Times New Roman" panose="02020603050405020304" pitchFamily="18" charset="0"/>
                  <a:cs typeface="Times New Roman" panose="02020603050405020304" pitchFamily="18" charset="0"/>
                </a:rPr>
                <a:t>hour CUMULATIVE </a:t>
              </a:r>
              <a:r>
                <a:rPr lang="en-US" sz="2000" dirty="0">
                  <a:latin typeface="Times New Roman" panose="02020603050405020304" pitchFamily="18" charset="0"/>
                  <a:cs typeface="Times New Roman" panose="02020603050405020304" pitchFamily="18" charset="0"/>
                </a:rPr>
                <a:t>during the past week.</a:t>
              </a:r>
              <a:endParaRPr lang="en-US" sz="2000" kern="1200" dirty="0">
                <a:latin typeface="Times New Roman" panose="02020603050405020304" pitchFamily="18" charset="0"/>
                <a:cs typeface="Times New Roman" panose="02020603050405020304" pitchFamily="18" charset="0"/>
              </a:endParaRPr>
            </a:p>
          </p:txBody>
        </p:sp>
      </p:grpSp>
      <p:sp>
        <p:nvSpPr>
          <p:cNvPr id="21" name="Title 3"/>
          <p:cNvSpPr txBox="1">
            <a:spLocks/>
          </p:cNvSpPr>
          <p:nvPr/>
        </p:nvSpPr>
        <p:spPr>
          <a:xfrm>
            <a:off x="107504" y="918046"/>
            <a:ext cx="8280920" cy="566738"/>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3600" b="1" kern="1200">
                <a:solidFill>
                  <a:schemeClr val="tx1"/>
                </a:solidFill>
                <a:latin typeface="+mj-lt"/>
                <a:ea typeface="+mj-ea"/>
                <a:cs typeface="+mj-cs"/>
              </a:defRPr>
            </a:lvl1pPr>
          </a:lstStyle>
          <a:p>
            <a:pPr algn="l"/>
            <a:r>
              <a:rPr lang="en-US" dirty="0" smtClean="0"/>
              <a:t>Labor Concepts…</a:t>
            </a:r>
            <a:r>
              <a:rPr lang="en-US" sz="2000" dirty="0" smtClean="0"/>
              <a:t>(2)</a:t>
            </a:r>
            <a:endParaRPr lang="id-ID" dirty="0"/>
          </a:p>
        </p:txBody>
      </p:sp>
      <p:sp>
        <p:nvSpPr>
          <p:cNvPr id="22" name="Title 3"/>
          <p:cNvSpPr txBox="1">
            <a:spLocks/>
          </p:cNvSpPr>
          <p:nvPr/>
        </p:nvSpPr>
        <p:spPr>
          <a:xfrm>
            <a:off x="3147576" y="1504715"/>
            <a:ext cx="2936592" cy="56673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3600" b="1" kern="1200">
                <a:solidFill>
                  <a:schemeClr val="tx1"/>
                </a:solidFill>
                <a:latin typeface="+mj-lt"/>
                <a:ea typeface="+mj-ea"/>
                <a:cs typeface="+mj-cs"/>
              </a:defRPr>
            </a:lvl1pPr>
          </a:lstStyle>
          <a:p>
            <a:r>
              <a:rPr lang="en-US" sz="2800" dirty="0" err="1" smtClean="0">
                <a:solidFill>
                  <a:schemeClr val="bg1"/>
                </a:solidFill>
                <a:latin typeface="Times New Roman" panose="02020603050405020304" pitchFamily="18" charset="0"/>
                <a:cs typeface="Times New Roman" panose="02020603050405020304" pitchFamily="18" charset="0"/>
              </a:rPr>
              <a:t>Employement</a:t>
            </a:r>
            <a:endParaRPr lang="id-ID"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7833297"/>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873F9D-166D-4281-9B5A-8D63A7307FC5}" type="slidenum">
              <a:rPr lang="id-ID" smtClean="0"/>
              <a:pPr/>
              <a:t>13</a:t>
            </a:fld>
            <a:endParaRPr lang="id-ID"/>
          </a:p>
        </p:txBody>
      </p:sp>
      <p:graphicFrame>
        <p:nvGraphicFramePr>
          <p:cNvPr id="5" name="Table 4"/>
          <p:cNvGraphicFramePr>
            <a:graphicFrameLocks noGrp="1"/>
          </p:cNvGraphicFramePr>
          <p:nvPr>
            <p:extLst>
              <p:ext uri="{D42A27DB-BD31-4B8C-83A1-F6EECF244321}">
                <p14:modId xmlns:p14="http://schemas.microsoft.com/office/powerpoint/2010/main" val="3628803149"/>
              </p:ext>
            </p:extLst>
          </p:nvPr>
        </p:nvGraphicFramePr>
        <p:xfrm>
          <a:off x="76200" y="1628800"/>
          <a:ext cx="8963400" cy="4968552"/>
        </p:xfrm>
        <a:graphic>
          <a:graphicData uri="http://schemas.openxmlformats.org/drawingml/2006/table">
            <a:tbl>
              <a:tblPr firstRow="1" bandRow="1">
                <a:tableStyleId>{5C22544A-7EE6-4342-B048-85BDC9FD1C3A}</a:tableStyleId>
              </a:tblPr>
              <a:tblGrid>
                <a:gridCol w="4182836"/>
                <a:gridCol w="1684564"/>
                <a:gridCol w="3096000"/>
              </a:tblGrid>
              <a:tr h="1104123">
                <a:tc>
                  <a:txBody>
                    <a:bodyPr/>
                    <a:lstStyle/>
                    <a:p>
                      <a:pPr algn="l"/>
                      <a:endParaRPr lang="id-ID" sz="1800" dirty="0" smtClean="0"/>
                    </a:p>
                    <a:p>
                      <a:pPr algn="ctr"/>
                      <a:r>
                        <a:rPr lang="en-US" sz="1800" dirty="0" smtClean="0"/>
                        <a:t>Examples</a:t>
                      </a:r>
                      <a:endParaRPr lang="id-ID"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800" dirty="0" smtClean="0"/>
                        <a:t>SNA concept in</a:t>
                      </a:r>
                    </a:p>
                    <a:p>
                      <a:pPr algn="ctr"/>
                      <a:r>
                        <a:rPr lang="id-ID" sz="1800" dirty="0" smtClean="0"/>
                        <a:t>Sakernas</a:t>
                      </a:r>
                      <a:endParaRPr lang="id-ID"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800" dirty="0" smtClean="0"/>
                        <a:t>SNA concept in</a:t>
                      </a:r>
                    </a:p>
                    <a:p>
                      <a:pPr algn="ctr"/>
                      <a:r>
                        <a:rPr lang="en-US" sz="1800" dirty="0" smtClean="0"/>
                        <a:t>19</a:t>
                      </a:r>
                      <a:r>
                        <a:rPr lang="en-US" sz="1800" baseline="30000" dirty="0" smtClean="0"/>
                        <a:t>th</a:t>
                      </a:r>
                      <a:r>
                        <a:rPr lang="en-US" sz="1800" dirty="0" smtClean="0"/>
                        <a:t> </a:t>
                      </a:r>
                      <a:r>
                        <a:rPr lang="id-ID" sz="1800" dirty="0" smtClean="0"/>
                        <a:t>ICLS</a:t>
                      </a:r>
                      <a:endParaRPr lang="id-ID"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6596">
                <a:tc>
                  <a:txBody>
                    <a:bodyPr/>
                    <a:lstStyle/>
                    <a:p>
                      <a:pPr algn="l"/>
                      <a:r>
                        <a:rPr lang="en-US" sz="1800" dirty="0" smtClean="0"/>
                        <a:t>1. Farmers subsistence/cultivation of food crops (rice, corn, sago and or crops (cassava, sweet potato, potato), the result is used for own consumption.</a:t>
                      </a:r>
                      <a:endParaRPr lang="id-ID"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id-ID" sz="1800" dirty="0" smtClean="0"/>
                        <a:t>Including work category</a:t>
                      </a:r>
                      <a:endParaRPr lang="id-ID"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dirty="0" smtClean="0"/>
                        <a:t>Excluding the category of work, but in the category of own-use production</a:t>
                      </a:r>
                      <a:endParaRPr lang="id-ID" sz="18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7833">
                <a:tc>
                  <a:txBody>
                    <a:bodyPr/>
                    <a:lstStyle/>
                    <a:p>
                      <a:pPr algn="l"/>
                      <a:r>
                        <a:rPr lang="en-US" sz="1800" dirty="0" smtClean="0"/>
                        <a:t>2. People who take advantage of his profession for their own domestic purposes. Example: Physicians who treat members of their own households, builders repairing their own homes and tailors who sew their own clothes</a:t>
                      </a:r>
                      <a:endParaRPr lang="id-ID" sz="18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id-ID" sz="1800" dirty="0" smtClean="0"/>
                        <a:t>Including work category</a:t>
                      </a:r>
                      <a:endParaRPr lang="id-ID"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dirty="0" smtClean="0"/>
                        <a:t>Excluding the category of work, but in the category of own-use production</a:t>
                      </a:r>
                      <a:endParaRPr lang="id-ID"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itle 3"/>
          <p:cNvSpPr txBox="1">
            <a:spLocks/>
          </p:cNvSpPr>
          <p:nvPr/>
        </p:nvSpPr>
        <p:spPr>
          <a:xfrm>
            <a:off x="107504" y="918046"/>
            <a:ext cx="8280920" cy="566738"/>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3600" b="1" kern="1200">
                <a:solidFill>
                  <a:schemeClr val="tx1"/>
                </a:solidFill>
                <a:latin typeface="+mj-lt"/>
                <a:ea typeface="+mj-ea"/>
                <a:cs typeface="+mj-cs"/>
              </a:defRPr>
            </a:lvl1pPr>
          </a:lstStyle>
          <a:p>
            <a:pPr algn="l"/>
            <a:r>
              <a:rPr lang="en-US" dirty="0" smtClean="0"/>
              <a:t>Labor Concepts…</a:t>
            </a:r>
            <a:r>
              <a:rPr lang="en-US" sz="2000" dirty="0" smtClean="0"/>
              <a:t>(3)</a:t>
            </a:r>
            <a:endParaRPr lang="id-ID" dirty="0"/>
          </a:p>
        </p:txBody>
      </p:sp>
    </p:spTree>
    <p:extLst>
      <p:ext uri="{BB962C8B-B14F-4D97-AF65-F5344CB8AC3E}">
        <p14:creationId xmlns:p14="http://schemas.microsoft.com/office/powerpoint/2010/main" val="3253137295"/>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873F9D-166D-4281-9B5A-8D63A7307FC5}" type="slidenum">
              <a:rPr lang="id-ID" smtClean="0"/>
              <a:pPr/>
              <a:t>14</a:t>
            </a:fld>
            <a:endParaRPr lang="id-ID"/>
          </a:p>
        </p:txBody>
      </p:sp>
      <p:sp>
        <p:nvSpPr>
          <p:cNvPr id="5" name="Rounded Rectangle 4"/>
          <p:cNvSpPr/>
          <p:nvPr/>
        </p:nvSpPr>
        <p:spPr>
          <a:xfrm>
            <a:off x="107504" y="2728836"/>
            <a:ext cx="395536" cy="3940524"/>
          </a:xfrm>
          <a:prstGeom prst="roundRect">
            <a:avLst>
              <a:gd name="adj" fmla="val 1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b="1" dirty="0" smtClean="0">
                <a:latin typeface="Times New Roman" panose="02020603050405020304" pitchFamily="18" charset="0"/>
                <a:cs typeface="Times New Roman" panose="02020603050405020304" pitchFamily="18" charset="0"/>
              </a:rPr>
              <a:t>S</a:t>
            </a:r>
          </a:p>
          <a:p>
            <a:r>
              <a:rPr lang="en-US" b="1" dirty="0" smtClean="0">
                <a:latin typeface="Times New Roman" panose="02020603050405020304" pitchFamily="18" charset="0"/>
                <a:cs typeface="Times New Roman" panose="02020603050405020304" pitchFamily="18" charset="0"/>
              </a:rPr>
              <a:t>A</a:t>
            </a:r>
          </a:p>
          <a:p>
            <a:r>
              <a:rPr lang="en-US" b="1" dirty="0" smtClean="0">
                <a:latin typeface="Times New Roman" panose="02020603050405020304" pitchFamily="18" charset="0"/>
                <a:cs typeface="Times New Roman" panose="02020603050405020304" pitchFamily="18" charset="0"/>
              </a:rPr>
              <a:t>K</a:t>
            </a:r>
          </a:p>
          <a:p>
            <a:r>
              <a:rPr lang="en-US" b="1" dirty="0" smtClean="0">
                <a:latin typeface="Times New Roman" panose="02020603050405020304" pitchFamily="18" charset="0"/>
                <a:cs typeface="Times New Roman" panose="02020603050405020304" pitchFamily="18" charset="0"/>
              </a:rPr>
              <a:t>E</a:t>
            </a:r>
          </a:p>
          <a:p>
            <a:r>
              <a:rPr lang="en-US" b="1" dirty="0" smtClean="0">
                <a:latin typeface="Times New Roman" panose="02020603050405020304" pitchFamily="18" charset="0"/>
                <a:cs typeface="Times New Roman" panose="02020603050405020304" pitchFamily="18" charset="0"/>
              </a:rPr>
              <a:t>R</a:t>
            </a:r>
          </a:p>
          <a:p>
            <a:r>
              <a:rPr lang="en-US" b="1" dirty="0" smtClean="0">
                <a:latin typeface="Times New Roman" panose="02020603050405020304" pitchFamily="18" charset="0"/>
                <a:cs typeface="Times New Roman" panose="02020603050405020304" pitchFamily="18" charset="0"/>
              </a:rPr>
              <a:t>N</a:t>
            </a:r>
          </a:p>
          <a:p>
            <a:r>
              <a:rPr lang="en-US" b="1" dirty="0" smtClean="0">
                <a:latin typeface="Times New Roman" panose="02020603050405020304" pitchFamily="18" charset="0"/>
                <a:cs typeface="Times New Roman" panose="02020603050405020304" pitchFamily="18" charset="0"/>
              </a:rPr>
              <a:t>A</a:t>
            </a:r>
          </a:p>
          <a:p>
            <a:r>
              <a:rPr lang="en-US" b="1" dirty="0" smtClean="0">
                <a:latin typeface="Times New Roman" panose="02020603050405020304" pitchFamily="18" charset="0"/>
                <a:cs typeface="Times New Roman" panose="02020603050405020304" pitchFamily="18" charset="0"/>
              </a:rPr>
              <a:t>S</a:t>
            </a:r>
          </a:p>
          <a:p>
            <a:r>
              <a:rPr lang="en-US" b="1" dirty="0" smtClean="0">
                <a:latin typeface="Times New Roman" panose="02020603050405020304" pitchFamily="18" charset="0"/>
                <a:cs typeface="Times New Roman" panose="02020603050405020304" pitchFamily="18" charset="0"/>
              </a:rPr>
              <a:t> </a:t>
            </a:r>
          </a:p>
          <a:p>
            <a:r>
              <a:rPr lang="en-US" b="1" dirty="0" smtClean="0">
                <a:latin typeface="Times New Roman" panose="02020603050405020304" pitchFamily="18" charset="0"/>
                <a:cs typeface="Times New Roman" panose="02020603050405020304" pitchFamily="18" charset="0"/>
              </a:rPr>
              <a:t>2</a:t>
            </a:r>
          </a:p>
          <a:p>
            <a:r>
              <a:rPr lang="en-US" b="1" dirty="0" smtClean="0">
                <a:latin typeface="Times New Roman" panose="02020603050405020304" pitchFamily="18" charset="0"/>
                <a:cs typeface="Times New Roman" panose="02020603050405020304" pitchFamily="18" charset="0"/>
              </a:rPr>
              <a:t>0</a:t>
            </a:r>
          </a:p>
          <a:p>
            <a:r>
              <a:rPr lang="en-US" b="1" dirty="0" smtClean="0">
                <a:latin typeface="Times New Roman" panose="02020603050405020304" pitchFamily="18" charset="0"/>
                <a:cs typeface="Times New Roman" panose="02020603050405020304" pitchFamily="18" charset="0"/>
              </a:rPr>
              <a:t>1</a:t>
            </a:r>
          </a:p>
          <a:p>
            <a:r>
              <a:rPr lang="en-US" b="1" dirty="0" smtClean="0">
                <a:latin typeface="Times New Roman" panose="02020603050405020304" pitchFamily="18" charset="0"/>
                <a:cs typeface="Times New Roman" panose="02020603050405020304" pitchFamily="18" charset="0"/>
              </a:rPr>
              <a:t>5</a:t>
            </a:r>
            <a:endParaRPr lang="en-US" b="1"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732975" y="2924944"/>
            <a:ext cx="3550993" cy="3600400"/>
            <a:chOff x="6100405" y="327219"/>
            <a:chExt cx="2178006" cy="1089003"/>
          </a:xfrm>
        </p:grpSpPr>
        <p:sp>
          <p:nvSpPr>
            <p:cNvPr id="7" name="Rounded Rectangle 6"/>
            <p:cNvSpPr/>
            <p:nvPr/>
          </p:nvSpPr>
          <p:spPr>
            <a:xfrm>
              <a:off x="6100405" y="327219"/>
              <a:ext cx="2178006" cy="1089003"/>
            </a:xfrm>
            <a:prstGeom prst="roundRect">
              <a:avLst>
                <a:gd name="adj" fmla="val 10000"/>
              </a:avLst>
            </a:prstGeom>
          </p:spPr>
          <p:style>
            <a:lnRef idx="2">
              <a:schemeClr val="accent2"/>
            </a:lnRef>
            <a:fillRef idx="1">
              <a:schemeClr val="lt1"/>
            </a:fillRef>
            <a:effectRef idx="0">
              <a:schemeClr val="accent2"/>
            </a:effectRef>
            <a:fontRef idx="minor">
              <a:schemeClr val="dk1"/>
            </a:fontRef>
          </p:style>
          <p:txBody>
            <a:bodyPr/>
            <a:lstStyle/>
            <a:p>
              <a:r>
                <a:rPr lang="en-US" sz="1600" b="1" dirty="0"/>
                <a:t>POPULATION DOES NOT WORK and:</a:t>
              </a:r>
            </a:p>
            <a:p>
              <a:pPr marL="342900" indent="-342900">
                <a:buFont typeface="+mj-lt"/>
                <a:buAutoNum type="alphaLcPeriod"/>
              </a:pPr>
              <a:r>
                <a:rPr lang="en-US" sz="1600" dirty="0" smtClean="0"/>
                <a:t>A </a:t>
              </a:r>
              <a:r>
                <a:rPr lang="en-US" sz="1600" dirty="0"/>
                <a:t>WEEK AGO looking for a job, or preparing a business. (Including the ONLY is awaiting the results of application).</a:t>
              </a:r>
            </a:p>
            <a:p>
              <a:pPr marL="342900" indent="-342900">
                <a:buFont typeface="+mj-lt"/>
                <a:buAutoNum type="alphaLcPeriod"/>
              </a:pPr>
              <a:r>
                <a:rPr lang="en-US" sz="1600" dirty="0" smtClean="0"/>
                <a:t>Not </a:t>
              </a:r>
              <a:r>
                <a:rPr lang="en-US" sz="1600" dirty="0"/>
                <a:t>looking for a job for reasons already received work but have not yet started work.</a:t>
              </a:r>
            </a:p>
            <a:p>
              <a:pPr marL="342900" indent="-342900">
                <a:buFont typeface="+mj-lt"/>
                <a:buAutoNum type="alphaLcPeriod"/>
              </a:pPr>
              <a:r>
                <a:rPr lang="en-US" sz="1600" dirty="0" smtClean="0"/>
                <a:t>Not </a:t>
              </a:r>
              <a:r>
                <a:rPr lang="en-US" sz="1600" dirty="0"/>
                <a:t>looking for work because they feel it is impossible to get a job (desperate).</a:t>
              </a:r>
              <a:r>
                <a:rPr lang="en-US" sz="1600" dirty="0" smtClean="0"/>
                <a:t> </a:t>
              </a:r>
              <a:endParaRPr lang="en-US" sz="1600" dirty="0"/>
            </a:p>
          </p:txBody>
        </p:sp>
        <p:sp>
          <p:nvSpPr>
            <p:cNvPr id="8" name="Rounded Rectangle 12"/>
            <p:cNvSpPr/>
            <p:nvPr/>
          </p:nvSpPr>
          <p:spPr>
            <a:xfrm>
              <a:off x="6768918" y="364653"/>
              <a:ext cx="1057107" cy="10252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a:p>
          </p:txBody>
        </p:sp>
      </p:grpSp>
      <p:grpSp>
        <p:nvGrpSpPr>
          <p:cNvPr id="9" name="Group 8"/>
          <p:cNvGrpSpPr/>
          <p:nvPr/>
        </p:nvGrpSpPr>
        <p:grpSpPr>
          <a:xfrm>
            <a:off x="4541683" y="2412887"/>
            <a:ext cx="390357" cy="3939819"/>
            <a:chOff x="3051196" y="2831927"/>
            <a:chExt cx="2178006" cy="1089003"/>
          </a:xfrm>
          <a:scene3d>
            <a:camera prst="orthographicFront">
              <a:rot lat="0" lon="0" rev="0"/>
            </a:camera>
            <a:lightRig rig="soft" dir="t">
              <a:rot lat="0" lon="0" rev="0"/>
            </a:lightRig>
          </a:scene3d>
        </p:grpSpPr>
        <p:sp>
          <p:nvSpPr>
            <p:cNvPr id="10" name="Rounded Rectangle 9"/>
            <p:cNvSpPr/>
            <p:nvPr/>
          </p:nvSpPr>
          <p:spPr>
            <a:xfrm>
              <a:off x="3051196" y="2831927"/>
              <a:ext cx="2178006" cy="1089003"/>
            </a:xfrm>
            <a:prstGeom prst="roundRect">
              <a:avLst>
                <a:gd name="adj" fmla="val 10000"/>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b="1" dirty="0" smtClean="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19</a:t>
              </a:r>
            </a:p>
            <a:p>
              <a:r>
                <a:rPr lang="en-US" b="1" baseline="30000" dirty="0" err="1" smtClean="0">
                  <a:latin typeface="Times New Roman" panose="02020603050405020304" pitchFamily="18" charset="0"/>
                  <a:cs typeface="Times New Roman" panose="02020603050405020304" pitchFamily="18" charset="0"/>
                </a:rPr>
                <a:t>th</a:t>
              </a:r>
              <a:r>
                <a:rPr lang="en-US" b="1" dirty="0" smtClean="0">
                  <a:latin typeface="Times New Roman" panose="02020603050405020304" pitchFamily="18" charset="0"/>
                  <a:cs typeface="Times New Roman" panose="02020603050405020304" pitchFamily="18" charset="0"/>
                </a:rPr>
                <a:t> ICLS</a:t>
              </a:r>
            </a:p>
            <a:p>
              <a:endParaRPr lang="en-US" b="1" dirty="0">
                <a:latin typeface="Times New Roman" panose="02020603050405020304" pitchFamily="18" charset="0"/>
                <a:cs typeface="Times New Roman" panose="02020603050405020304" pitchFamily="18" charset="0"/>
              </a:endParaRPr>
            </a:p>
          </p:txBody>
        </p:sp>
        <p:sp>
          <p:nvSpPr>
            <p:cNvPr id="11" name="Rounded Rectangle 20"/>
            <p:cNvSpPr/>
            <p:nvPr/>
          </p:nvSpPr>
          <p:spPr>
            <a:xfrm>
              <a:off x="3083092" y="2863823"/>
              <a:ext cx="2114214" cy="1025211"/>
            </a:xfrm>
            <a:prstGeom prst="rect">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a:p>
          </p:txBody>
        </p:sp>
      </p:grpSp>
      <p:grpSp>
        <p:nvGrpSpPr>
          <p:cNvPr id="12" name="Group 11"/>
          <p:cNvGrpSpPr/>
          <p:nvPr/>
        </p:nvGrpSpPr>
        <p:grpSpPr>
          <a:xfrm>
            <a:off x="5148064" y="1767041"/>
            <a:ext cx="3888432" cy="4974327"/>
            <a:chOff x="6100405" y="2831927"/>
            <a:chExt cx="2178006" cy="1089003"/>
          </a:xfrm>
        </p:grpSpPr>
        <p:sp>
          <p:nvSpPr>
            <p:cNvPr id="13" name="Rounded Rectangle 12"/>
            <p:cNvSpPr/>
            <p:nvPr/>
          </p:nvSpPr>
          <p:spPr>
            <a:xfrm>
              <a:off x="6100405" y="2831927"/>
              <a:ext cx="2178006" cy="1089003"/>
            </a:xfrm>
            <a:prstGeom prst="roundRect">
              <a:avLst>
                <a:gd name="adj" fmla="val 10000"/>
              </a:avLst>
            </a:prstGeom>
          </p:spPr>
          <p:style>
            <a:lnRef idx="2">
              <a:schemeClr val="accent2"/>
            </a:lnRef>
            <a:fillRef idx="1">
              <a:schemeClr val="lt1"/>
            </a:fillRef>
            <a:effectRef idx="0">
              <a:schemeClr val="accent2"/>
            </a:effectRef>
            <a:fontRef idx="minor">
              <a:schemeClr val="dk1"/>
            </a:fontRef>
          </p:style>
          <p:txBody>
            <a:bodyPr/>
            <a:lstStyle/>
            <a:p>
              <a:pPr>
                <a:defRPr/>
              </a:pPr>
              <a:r>
                <a:rPr lang="en-US" sz="1600" b="1" dirty="0"/>
                <a:t>POPULATION DOES NOT WORK and:</a:t>
              </a:r>
            </a:p>
            <a:p>
              <a:pPr marL="342900" indent="-342900">
                <a:buFont typeface="+mj-lt"/>
                <a:buAutoNum type="alphaLcPeriod"/>
                <a:defRPr/>
              </a:pPr>
              <a:r>
                <a:rPr lang="en-US" sz="1600" dirty="0"/>
                <a:t>A MONTH AGO ON seeking work or preparing a business, and </a:t>
              </a:r>
              <a:r>
                <a:rPr lang="en-US" sz="1600" dirty="0" smtClean="0"/>
                <a:t>ready/willing </a:t>
              </a:r>
              <a:r>
                <a:rPr lang="en-US" sz="1600" dirty="0"/>
                <a:t>to work within an interval TWO WEEKS AHEAD.</a:t>
              </a:r>
            </a:p>
            <a:p>
              <a:pPr marL="342900" indent="-342900">
                <a:buFont typeface="+mj-lt"/>
                <a:buAutoNum type="alphaLcPeriod"/>
                <a:defRPr/>
              </a:pPr>
              <a:r>
                <a:rPr lang="en-US" sz="1600" dirty="0" smtClean="0"/>
                <a:t>Not </a:t>
              </a:r>
              <a:r>
                <a:rPr lang="en-US" sz="1600" dirty="0"/>
                <a:t>looking for a job for reasons already received work but have not yet started work, the commencement of such work within LESS THAN 3 MONTHS FUTURE, and admitted today in a condition </a:t>
              </a:r>
              <a:r>
                <a:rPr lang="en-US" sz="1600" dirty="0" smtClean="0"/>
                <a:t>ready/willing </a:t>
              </a:r>
              <a:r>
                <a:rPr lang="en-US" sz="1600" dirty="0"/>
                <a:t>to immediately work in the intervening TWO WEEKS AHEAD (future starter).</a:t>
              </a:r>
            </a:p>
            <a:p>
              <a:pPr marL="342900" indent="-342900">
                <a:buFont typeface="+mj-lt"/>
                <a:buAutoNum type="alphaLcPeriod"/>
                <a:defRPr/>
              </a:pPr>
              <a:r>
                <a:rPr lang="en-US" sz="1600" dirty="0"/>
                <a:t>Not looking for work because they feel it is impossible to get a job (desperate), excluded from unemployment.</a:t>
              </a:r>
            </a:p>
          </p:txBody>
        </p:sp>
        <p:sp>
          <p:nvSpPr>
            <p:cNvPr id="14" name="Rounded Rectangle 24"/>
            <p:cNvSpPr/>
            <p:nvPr/>
          </p:nvSpPr>
          <p:spPr>
            <a:xfrm>
              <a:off x="6132301" y="2863823"/>
              <a:ext cx="2114214" cy="102521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dirty="0"/>
            </a:p>
          </p:txBody>
        </p:sp>
      </p:grpSp>
      <p:sp>
        <p:nvSpPr>
          <p:cNvPr id="15" name="Title 3"/>
          <p:cNvSpPr txBox="1">
            <a:spLocks/>
          </p:cNvSpPr>
          <p:nvPr/>
        </p:nvSpPr>
        <p:spPr>
          <a:xfrm>
            <a:off x="107504" y="918046"/>
            <a:ext cx="8280920" cy="566738"/>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3600" b="1" kern="1200">
                <a:solidFill>
                  <a:schemeClr val="tx1"/>
                </a:solidFill>
                <a:latin typeface="+mj-lt"/>
                <a:ea typeface="+mj-ea"/>
                <a:cs typeface="+mj-cs"/>
              </a:defRPr>
            </a:lvl1pPr>
          </a:lstStyle>
          <a:p>
            <a:pPr algn="l"/>
            <a:r>
              <a:rPr lang="en-US" dirty="0" smtClean="0"/>
              <a:t>Labor Concepts…</a:t>
            </a:r>
            <a:r>
              <a:rPr lang="en-US" sz="2000" dirty="0" smtClean="0"/>
              <a:t>(4)</a:t>
            </a:r>
            <a:endParaRPr lang="id-ID" dirty="0"/>
          </a:p>
        </p:txBody>
      </p:sp>
      <p:cxnSp>
        <p:nvCxnSpPr>
          <p:cNvPr id="16" name="Straight Connector 15"/>
          <p:cNvCxnSpPr/>
          <p:nvPr/>
        </p:nvCxnSpPr>
        <p:spPr>
          <a:xfrm flipV="1">
            <a:off x="4860032" y="1847050"/>
            <a:ext cx="365756" cy="64584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860032" y="6309320"/>
            <a:ext cx="432048" cy="39493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7544" y="2728836"/>
            <a:ext cx="468560" cy="2128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67544" y="6453336"/>
            <a:ext cx="468560" cy="14401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Explosion 1 19"/>
          <p:cNvSpPr/>
          <p:nvPr/>
        </p:nvSpPr>
        <p:spPr>
          <a:xfrm>
            <a:off x="395536" y="1412776"/>
            <a:ext cx="4049688" cy="1440160"/>
          </a:xfrm>
          <a:prstGeom prst="irregularSeal1">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Unemployment</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9296547"/>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107504" y="918046"/>
            <a:ext cx="4420422" cy="540664"/>
          </a:xfrm>
          <a:prstGeom prst="rect">
            <a:avLst/>
          </a:prstGeom>
          <a:solidFill>
            <a:schemeClr val="bg1"/>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3600" b="1" kern="1200">
                <a:solidFill>
                  <a:schemeClr val="tx1"/>
                </a:solidFill>
                <a:latin typeface="+mj-lt"/>
                <a:ea typeface="+mj-ea"/>
                <a:cs typeface="+mj-cs"/>
              </a:defRPr>
            </a:lvl1pPr>
          </a:lstStyle>
          <a:p>
            <a:pPr algn="l"/>
            <a:r>
              <a:rPr lang="en-US" dirty="0" smtClean="0"/>
              <a:t>Labor Concepts…</a:t>
            </a:r>
            <a:r>
              <a:rPr lang="en-US" sz="2000" dirty="0" smtClean="0"/>
              <a:t>(5)</a:t>
            </a:r>
            <a:endParaRPr lang="id-ID" dirty="0"/>
          </a:p>
        </p:txBody>
      </p:sp>
      <p:sp>
        <p:nvSpPr>
          <p:cNvPr id="4" name="Slide Number Placeholder 3"/>
          <p:cNvSpPr>
            <a:spLocks noGrp="1"/>
          </p:cNvSpPr>
          <p:nvPr>
            <p:ph type="sldNum" sz="quarter" idx="12"/>
          </p:nvPr>
        </p:nvSpPr>
        <p:spPr/>
        <p:txBody>
          <a:bodyPr/>
          <a:lstStyle/>
          <a:p>
            <a:fld id="{C3873F9D-166D-4281-9B5A-8D63A7307FC5}" type="slidenum">
              <a:rPr lang="id-ID" smtClean="0"/>
              <a:pPr/>
              <a:t>15</a:t>
            </a:fld>
            <a:endParaRPr lang="id-ID"/>
          </a:p>
        </p:txBody>
      </p:sp>
      <p:grpSp>
        <p:nvGrpSpPr>
          <p:cNvPr id="5" name="Group 4"/>
          <p:cNvGrpSpPr/>
          <p:nvPr/>
        </p:nvGrpSpPr>
        <p:grpSpPr>
          <a:xfrm>
            <a:off x="3779912" y="1268760"/>
            <a:ext cx="5256584" cy="5358916"/>
            <a:chOff x="2522623" y="1447080"/>
            <a:chExt cx="5085046" cy="4498770"/>
          </a:xfrm>
        </p:grpSpPr>
        <p:sp>
          <p:nvSpPr>
            <p:cNvPr id="6" name="Rounded Rectangle 5"/>
            <p:cNvSpPr/>
            <p:nvPr/>
          </p:nvSpPr>
          <p:spPr>
            <a:xfrm>
              <a:off x="2522623" y="1447080"/>
              <a:ext cx="5085046" cy="449877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spcBef>
                  <a:spcPts val="300"/>
                </a:spcBef>
                <a:spcAft>
                  <a:spcPts val="300"/>
                </a:spcAft>
              </a:pPr>
              <a:r>
                <a:rPr lang="en-US" dirty="0" smtClean="0">
                  <a:latin typeface="Times New Roman" panose="02020603050405020304" pitchFamily="18" charset="0"/>
                  <a:cs typeface="Times New Roman" panose="02020603050405020304" pitchFamily="18" charset="0"/>
                </a:rPr>
                <a:t>Includes</a:t>
              </a:r>
              <a:r>
                <a:rPr lang="en-US" dirty="0">
                  <a:latin typeface="Times New Roman" panose="02020603050405020304" pitchFamily="18" charset="0"/>
                  <a:cs typeface="Times New Roman" panose="02020603050405020304" pitchFamily="18" charset="0"/>
                </a:rPr>
                <a:t>:</a:t>
              </a:r>
            </a:p>
            <a:p>
              <a:pPr marL="342900" indent="-342900">
                <a:spcBef>
                  <a:spcPts val="300"/>
                </a:spcBef>
                <a:spcAft>
                  <a:spcPts val="300"/>
                </a:spcAft>
                <a:buFont typeface="+mj-lt"/>
                <a:buAutoNum type="alphaLcPeriod"/>
              </a:pPr>
              <a:r>
                <a:rPr lang="en-US" dirty="0">
                  <a:latin typeface="Times New Roman" panose="02020603050405020304" pitchFamily="18" charset="0"/>
                  <a:cs typeface="Times New Roman" panose="02020603050405020304" pitchFamily="18" charset="0"/>
                </a:rPr>
                <a:t>Potential labor force (Potential </a:t>
              </a:r>
              <a:r>
                <a:rPr lang="en-US" dirty="0" smtClean="0">
                  <a:latin typeface="Times New Roman" panose="02020603050405020304" pitchFamily="18" charset="0"/>
                  <a:cs typeface="Times New Roman" panose="02020603050405020304" pitchFamily="18" charset="0"/>
                </a:rPr>
                <a:t>Labor </a:t>
              </a:r>
              <a:r>
                <a:rPr lang="en-US" dirty="0">
                  <a:latin typeface="Times New Roman" panose="02020603050405020304" pitchFamily="18" charset="0"/>
                  <a:cs typeface="Times New Roman" panose="02020603050405020304" pitchFamily="18" charset="0"/>
                </a:rPr>
                <a:t>Force), </a:t>
              </a:r>
              <a:r>
                <a:rPr lang="en-US" dirty="0" smtClean="0">
                  <a:latin typeface="Times New Roman" panose="02020603050405020304" pitchFamily="18" charset="0"/>
                  <a:cs typeface="Times New Roman" panose="02020603050405020304" pitchFamily="18" charset="0"/>
                </a:rPr>
                <a:t>includes </a:t>
              </a:r>
              <a:r>
                <a:rPr lang="en-US" dirty="0">
                  <a:latin typeface="Times New Roman" panose="02020603050405020304" pitchFamily="18" charset="0"/>
                  <a:cs typeface="Times New Roman" panose="02020603050405020304" pitchFamily="18" charset="0"/>
                </a:rPr>
                <a:t>those who:</a:t>
              </a:r>
            </a:p>
            <a:p>
              <a:pPr marL="622300" indent="-342900">
                <a:spcBef>
                  <a:spcPts val="300"/>
                </a:spcBef>
                <a:spcAft>
                  <a:spcPts val="3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Looking for </a:t>
              </a:r>
              <a:r>
                <a:rPr lang="en-US" dirty="0" smtClean="0">
                  <a:latin typeface="Times New Roman" panose="02020603050405020304" pitchFamily="18" charset="0"/>
                  <a:cs typeface="Times New Roman" panose="02020603050405020304" pitchFamily="18" charset="0"/>
                </a:rPr>
                <a:t>work/preparing </a:t>
              </a:r>
              <a:r>
                <a:rPr lang="en-US" dirty="0">
                  <a:latin typeface="Times New Roman" panose="02020603050405020304" pitchFamily="18" charset="0"/>
                  <a:cs typeface="Times New Roman" panose="02020603050405020304" pitchFamily="18" charset="0"/>
                </a:rPr>
                <a:t>for business, but not </a:t>
              </a:r>
              <a:r>
                <a:rPr lang="en-US" dirty="0" smtClean="0">
                  <a:latin typeface="Times New Roman" panose="02020603050405020304" pitchFamily="18" charset="0"/>
                  <a:cs typeface="Times New Roman" panose="02020603050405020304" pitchFamily="18" charset="0"/>
                </a:rPr>
                <a:t>willing/ready </a:t>
              </a:r>
              <a:r>
                <a:rPr lang="en-US" dirty="0">
                  <a:latin typeface="Times New Roman" panose="02020603050405020304" pitchFamily="18" charset="0"/>
                  <a:cs typeface="Times New Roman" panose="02020603050405020304" pitchFamily="18" charset="0"/>
                </a:rPr>
                <a:t>to immediately start a job.</a:t>
              </a:r>
            </a:p>
            <a:p>
              <a:pPr marL="622300" indent="-342900">
                <a:spcBef>
                  <a:spcPts val="300"/>
                </a:spcBef>
                <a:spcAft>
                  <a:spcPts val="3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Not looking for a </a:t>
              </a:r>
              <a:r>
                <a:rPr lang="en-US" dirty="0" smtClean="0">
                  <a:latin typeface="Times New Roman" panose="02020603050405020304" pitchFamily="18" charset="0"/>
                  <a:cs typeface="Times New Roman" panose="02020603050405020304" pitchFamily="18" charset="0"/>
                </a:rPr>
                <a:t>job/preparing </a:t>
              </a:r>
              <a:r>
                <a:rPr lang="en-US" dirty="0">
                  <a:latin typeface="Times New Roman" panose="02020603050405020304" pitchFamily="18" charset="0"/>
                  <a:cs typeface="Times New Roman" panose="02020603050405020304" pitchFamily="18" charset="0"/>
                </a:rPr>
                <a:t>for business, but claimed to be </a:t>
              </a:r>
              <a:r>
                <a:rPr lang="en-US" dirty="0" smtClean="0">
                  <a:latin typeface="Times New Roman" panose="02020603050405020304" pitchFamily="18" charset="0"/>
                  <a:cs typeface="Times New Roman" panose="02020603050405020304" pitchFamily="18" charset="0"/>
                </a:rPr>
                <a:t>willing/ready </a:t>
              </a:r>
              <a:r>
                <a:rPr lang="en-US" dirty="0">
                  <a:latin typeface="Times New Roman" panose="02020603050405020304" pitchFamily="18" charset="0"/>
                  <a:cs typeface="Times New Roman" panose="02020603050405020304" pitchFamily="18" charset="0"/>
                </a:rPr>
                <a:t>to immediately start a job. Including who find it impossible to get a job (desperate).</a:t>
              </a:r>
            </a:p>
            <a:p>
              <a:pPr marL="342900" indent="-342900">
                <a:spcBef>
                  <a:spcPts val="300"/>
                </a:spcBef>
                <a:spcAft>
                  <a:spcPts val="300"/>
                </a:spcAft>
                <a:buFont typeface="+mj-lt"/>
                <a:buAutoNum type="alphaLcPeriod" startAt="2"/>
              </a:pPr>
              <a:r>
                <a:rPr lang="en-US" dirty="0" smtClean="0">
                  <a:latin typeface="Times New Roman" panose="02020603050405020304" pitchFamily="18" charset="0"/>
                  <a:cs typeface="Times New Roman" panose="02020603050405020304" pitchFamily="18" charset="0"/>
                </a:rPr>
                <a:t>People </a:t>
              </a:r>
              <a:r>
                <a:rPr lang="en-US" dirty="0">
                  <a:latin typeface="Times New Roman" panose="02020603050405020304" pitchFamily="18" charset="0"/>
                  <a:cs typeface="Times New Roman" panose="02020603050405020304" pitchFamily="18" charset="0"/>
                </a:rPr>
                <a:t>who want a job but are not looking for a </a:t>
              </a:r>
              <a:r>
                <a:rPr lang="en-US" dirty="0" smtClean="0">
                  <a:latin typeface="Times New Roman" panose="02020603050405020304" pitchFamily="18" charset="0"/>
                  <a:cs typeface="Times New Roman" panose="02020603050405020304" pitchFamily="18" charset="0"/>
                </a:rPr>
                <a:t>job/prepare </a:t>
              </a:r>
              <a:r>
                <a:rPr lang="en-US" dirty="0">
                  <a:latin typeface="Times New Roman" panose="02020603050405020304" pitchFamily="18" charset="0"/>
                  <a:cs typeface="Times New Roman" panose="02020603050405020304" pitchFamily="18" charset="0"/>
                </a:rPr>
                <a:t>the business and claimed not currently </a:t>
              </a:r>
              <a:r>
                <a:rPr lang="en-US" dirty="0" smtClean="0">
                  <a:latin typeface="Times New Roman" panose="02020603050405020304" pitchFamily="18" charset="0"/>
                  <a:cs typeface="Times New Roman" panose="02020603050405020304" pitchFamily="18" charset="0"/>
                </a:rPr>
                <a:t>willing/ready </a:t>
              </a:r>
              <a:r>
                <a:rPr lang="en-US" dirty="0">
                  <a:latin typeface="Times New Roman" panose="02020603050405020304" pitchFamily="18" charset="0"/>
                  <a:cs typeface="Times New Roman" panose="02020603050405020304" pitchFamily="18" charset="0"/>
                </a:rPr>
                <a:t>to immediately start a </a:t>
              </a:r>
              <a:r>
                <a:rPr lang="en-US" dirty="0" smtClean="0">
                  <a:latin typeface="Times New Roman" panose="02020603050405020304" pitchFamily="18" charset="0"/>
                  <a:cs typeface="Times New Roman" panose="02020603050405020304" pitchFamily="18" charset="0"/>
                </a:rPr>
                <a:t>job.</a:t>
              </a:r>
              <a:endParaRPr lang="en-US" dirty="0">
                <a:latin typeface="Times New Roman" panose="02020603050405020304" pitchFamily="18" charset="0"/>
                <a:cs typeface="Times New Roman" panose="02020603050405020304" pitchFamily="18" charset="0"/>
              </a:endParaRPr>
            </a:p>
            <a:p>
              <a:pPr marL="342900" indent="-342900">
                <a:spcBef>
                  <a:spcPts val="300"/>
                </a:spcBef>
                <a:spcAft>
                  <a:spcPts val="300"/>
                </a:spcAft>
                <a:buFont typeface="+mj-lt"/>
                <a:buAutoNum type="alphaLcPeriod" startAt="2"/>
              </a:pPr>
              <a:r>
                <a:rPr lang="en-US" dirty="0">
                  <a:latin typeface="Times New Roman" panose="02020603050405020304" pitchFamily="18" charset="0"/>
                  <a:cs typeface="Times New Roman" panose="02020603050405020304" pitchFamily="18" charset="0"/>
                </a:rPr>
                <a:t>People who do not want 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job.</a:t>
              </a:r>
              <a:endParaRPr lang="id-ID" dirty="0">
                <a:latin typeface="Times New Roman" panose="02020603050405020304" pitchFamily="18" charset="0"/>
                <a:cs typeface="Times New Roman" panose="02020603050405020304" pitchFamily="18" charset="0"/>
              </a:endParaRPr>
            </a:p>
          </p:txBody>
        </p:sp>
        <p:sp>
          <p:nvSpPr>
            <p:cNvPr id="7" name="Rounded Rectangle 9"/>
            <p:cNvSpPr/>
            <p:nvPr/>
          </p:nvSpPr>
          <p:spPr>
            <a:xfrm>
              <a:off x="3246227" y="1508867"/>
              <a:ext cx="2322727" cy="14729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1915" tIns="81915" rIns="81915" bIns="81915" numCol="1" spcCol="1270" anchor="t" anchorCtr="0">
              <a:noAutofit/>
            </a:bodyPr>
            <a:lstStyle/>
            <a:p>
              <a:pPr marL="285750" lvl="1" indent="-285750" algn="l" defTabSz="1911350">
                <a:lnSpc>
                  <a:spcPct val="90000"/>
                </a:lnSpc>
                <a:spcBef>
                  <a:spcPct val="0"/>
                </a:spcBef>
                <a:spcAft>
                  <a:spcPct val="15000"/>
                </a:spcAft>
                <a:buChar char="••"/>
              </a:pPr>
              <a:endParaRPr lang="en-US" sz="4300" kern="1200" dirty="0"/>
            </a:p>
            <a:p>
              <a:pPr marL="285750" lvl="1" indent="-285750" algn="l" defTabSz="1911350">
                <a:lnSpc>
                  <a:spcPct val="90000"/>
                </a:lnSpc>
                <a:spcBef>
                  <a:spcPct val="0"/>
                </a:spcBef>
                <a:spcAft>
                  <a:spcPct val="15000"/>
                </a:spcAft>
                <a:buChar char="••"/>
              </a:pPr>
              <a:endParaRPr lang="en-US" sz="4300" kern="1200" dirty="0"/>
            </a:p>
          </p:txBody>
        </p:sp>
      </p:grpSp>
      <p:grpSp>
        <p:nvGrpSpPr>
          <p:cNvPr id="9" name="Group 8"/>
          <p:cNvGrpSpPr/>
          <p:nvPr/>
        </p:nvGrpSpPr>
        <p:grpSpPr>
          <a:xfrm>
            <a:off x="323528" y="2582103"/>
            <a:ext cx="3781979" cy="3943560"/>
            <a:chOff x="-1200472" y="1082146"/>
            <a:chExt cx="3781979" cy="3943560"/>
          </a:xfrm>
        </p:grpSpPr>
        <p:sp>
          <p:nvSpPr>
            <p:cNvPr id="10" name="Rounded Rectangle 9"/>
            <p:cNvSpPr/>
            <p:nvPr/>
          </p:nvSpPr>
          <p:spPr>
            <a:xfrm>
              <a:off x="-1200472" y="1082146"/>
              <a:ext cx="3312368" cy="394356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dirty="0" smtClean="0">
                  <a:latin typeface="Times New Roman" panose="02020603050405020304" pitchFamily="18" charset="0"/>
                  <a:cs typeface="Times New Roman" panose="02020603050405020304" pitchFamily="18" charset="0"/>
                </a:rPr>
                <a:t>Includes</a:t>
              </a:r>
              <a:r>
                <a:rPr lang="en-US" dirty="0">
                  <a:latin typeface="Times New Roman" panose="02020603050405020304" pitchFamily="18" charset="0"/>
                  <a:cs typeface="Times New Roman" panose="02020603050405020304" pitchFamily="18" charset="0"/>
                </a:rPr>
                <a:t>:</a:t>
              </a:r>
            </a:p>
            <a:p>
              <a:pPr marL="342900" indent="-342900">
                <a:buFont typeface="+mj-lt"/>
                <a:buAutoNum type="alphaLcPeriod"/>
              </a:pPr>
              <a:r>
                <a:rPr lang="en-US" dirty="0">
                  <a:latin typeface="Times New Roman" panose="02020603050405020304" pitchFamily="18" charset="0"/>
                  <a:cs typeface="Times New Roman" panose="02020603050405020304" pitchFamily="18" charset="0"/>
                </a:rPr>
                <a:t>Schooling</a:t>
              </a:r>
            </a:p>
            <a:p>
              <a:pPr marL="342900" indent="-342900">
                <a:buFont typeface="+mj-lt"/>
                <a:buAutoNum type="alphaLcPeriod"/>
              </a:pPr>
              <a:r>
                <a:rPr lang="en-US" dirty="0">
                  <a:latin typeface="Times New Roman" panose="02020603050405020304" pitchFamily="18" charset="0"/>
                  <a:cs typeface="Times New Roman" panose="02020603050405020304" pitchFamily="18" charset="0"/>
                </a:rPr>
                <a:t>Taking care of household</a:t>
              </a:r>
            </a:p>
            <a:p>
              <a:pPr marL="342900" indent="-342900">
                <a:buFont typeface="+mj-lt"/>
                <a:buAutoNum type="alphaLcPeriod"/>
              </a:pPr>
              <a:r>
                <a:rPr lang="en-US" dirty="0">
                  <a:latin typeface="Times New Roman" panose="02020603050405020304" pitchFamily="18" charset="0"/>
                  <a:cs typeface="Times New Roman" panose="02020603050405020304" pitchFamily="18" charset="0"/>
                </a:rPr>
                <a:t>Other activities</a:t>
              </a:r>
            </a:p>
          </p:txBody>
        </p:sp>
        <p:sp>
          <p:nvSpPr>
            <p:cNvPr id="11" name="Rounded Rectangle 4"/>
            <p:cNvSpPr/>
            <p:nvPr/>
          </p:nvSpPr>
          <p:spPr>
            <a:xfrm>
              <a:off x="258780" y="1082146"/>
              <a:ext cx="2322727" cy="14729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1915" tIns="81915" rIns="81915" bIns="81915" numCol="1" spcCol="1270" anchor="t" anchorCtr="0">
              <a:noAutofit/>
            </a:bodyPr>
            <a:lstStyle/>
            <a:p>
              <a:pPr marL="285750" lvl="1" indent="-285750" algn="l" defTabSz="1911350">
                <a:lnSpc>
                  <a:spcPct val="90000"/>
                </a:lnSpc>
                <a:spcBef>
                  <a:spcPct val="0"/>
                </a:spcBef>
                <a:spcAft>
                  <a:spcPct val="15000"/>
                </a:spcAft>
                <a:buChar char="••"/>
              </a:pPr>
              <a:endParaRPr lang="en-US" sz="4300" kern="1200" dirty="0"/>
            </a:p>
            <a:p>
              <a:pPr indent="-457200" defTabSz="1911350">
                <a:lnSpc>
                  <a:spcPct val="90000"/>
                </a:lnSpc>
                <a:spcBef>
                  <a:spcPct val="0"/>
                </a:spcBef>
                <a:spcAft>
                  <a:spcPct val="15000"/>
                </a:spcAft>
                <a:buChar char="••"/>
              </a:pPr>
              <a:endParaRPr lang="en-US" sz="4300" kern="1200" dirty="0"/>
            </a:p>
          </p:txBody>
        </p:sp>
      </p:grpSp>
      <p:grpSp>
        <p:nvGrpSpPr>
          <p:cNvPr id="12" name="Group 11"/>
          <p:cNvGrpSpPr/>
          <p:nvPr/>
        </p:nvGrpSpPr>
        <p:grpSpPr>
          <a:xfrm>
            <a:off x="155163" y="6200956"/>
            <a:ext cx="2788979" cy="828444"/>
            <a:chOff x="749481" y="2600960"/>
            <a:chExt cx="2788979" cy="828444"/>
          </a:xfrm>
        </p:grpSpPr>
        <p:sp>
          <p:nvSpPr>
            <p:cNvPr id="13" name="Rounded Rectangle 12"/>
            <p:cNvSpPr/>
            <p:nvPr/>
          </p:nvSpPr>
          <p:spPr>
            <a:xfrm>
              <a:off x="749481" y="2600960"/>
              <a:ext cx="2788979" cy="54605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2400" b="1" dirty="0" smtClean="0">
                  <a:latin typeface="Times New Roman" panose="02020603050405020304" pitchFamily="18" charset="0"/>
                  <a:cs typeface="Times New Roman" panose="02020603050405020304" pitchFamily="18" charset="0"/>
                </a:rPr>
                <a:t>SAKERNAS 2015</a:t>
              </a:r>
              <a:endParaRPr lang="en-US" sz="2400" b="1" dirty="0">
                <a:latin typeface="Times New Roman" panose="02020603050405020304" pitchFamily="18" charset="0"/>
                <a:cs typeface="Times New Roman" panose="02020603050405020304" pitchFamily="18" charset="0"/>
              </a:endParaRPr>
            </a:p>
          </p:txBody>
        </p:sp>
        <p:sp>
          <p:nvSpPr>
            <p:cNvPr id="14" name="Rounded Rectangle 7"/>
            <p:cNvSpPr/>
            <p:nvPr/>
          </p:nvSpPr>
          <p:spPr>
            <a:xfrm>
              <a:off x="774478" y="2625956"/>
              <a:ext cx="2096125" cy="8034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60960" rIns="91440" bIns="60960" numCol="1" spcCol="1270" anchor="ctr" anchorCtr="0">
              <a:noAutofit/>
            </a:bodyPr>
            <a:lstStyle/>
            <a:p>
              <a:pPr lvl="0" algn="ctr" defTabSz="2133600">
                <a:lnSpc>
                  <a:spcPct val="90000"/>
                </a:lnSpc>
                <a:spcBef>
                  <a:spcPct val="0"/>
                </a:spcBef>
                <a:spcAft>
                  <a:spcPct val="35000"/>
                </a:spcAft>
              </a:pPr>
              <a:endParaRPr lang="en-US" sz="4800" kern="1200"/>
            </a:p>
          </p:txBody>
        </p:sp>
      </p:grpSp>
      <p:grpSp>
        <p:nvGrpSpPr>
          <p:cNvPr id="15" name="Group 14"/>
          <p:cNvGrpSpPr/>
          <p:nvPr/>
        </p:nvGrpSpPr>
        <p:grpSpPr>
          <a:xfrm>
            <a:off x="6098291" y="6258401"/>
            <a:ext cx="2722181" cy="554975"/>
            <a:chOff x="3736929" y="609600"/>
            <a:chExt cx="2146117" cy="853440"/>
          </a:xfrm>
        </p:grpSpPr>
        <p:sp>
          <p:nvSpPr>
            <p:cNvPr id="16" name="Rounded Rectangle 15"/>
            <p:cNvSpPr/>
            <p:nvPr/>
          </p:nvSpPr>
          <p:spPr>
            <a:xfrm>
              <a:off x="3736929" y="609600"/>
              <a:ext cx="2146117" cy="85344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2400" b="1" dirty="0" smtClean="0">
                  <a:latin typeface="Times New Roman" panose="02020603050405020304" pitchFamily="18" charset="0"/>
                  <a:cs typeface="Times New Roman" panose="02020603050405020304" pitchFamily="18" charset="0"/>
                </a:rPr>
                <a:t>19</a:t>
              </a:r>
              <a:r>
                <a:rPr lang="en-US" sz="2400" b="1" baseline="30000" dirty="0" smtClean="0">
                  <a:latin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cs typeface="Times New Roman" panose="02020603050405020304" pitchFamily="18" charset="0"/>
                </a:rPr>
                <a:t> ICLS </a:t>
              </a:r>
            </a:p>
          </p:txBody>
        </p:sp>
        <p:sp>
          <p:nvSpPr>
            <p:cNvPr id="17" name="Rounded Rectangle 11"/>
            <p:cNvSpPr/>
            <p:nvPr/>
          </p:nvSpPr>
          <p:spPr>
            <a:xfrm>
              <a:off x="3761925" y="634596"/>
              <a:ext cx="2096125" cy="8034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60960" rIns="91440" bIns="60960" numCol="1" spcCol="1270" anchor="ctr" anchorCtr="0">
              <a:noAutofit/>
            </a:bodyPr>
            <a:lstStyle/>
            <a:p>
              <a:pPr lvl="0" algn="ctr" defTabSz="2133600">
                <a:lnSpc>
                  <a:spcPct val="90000"/>
                </a:lnSpc>
                <a:spcBef>
                  <a:spcPct val="0"/>
                </a:spcBef>
                <a:spcAft>
                  <a:spcPct val="35000"/>
                </a:spcAft>
              </a:pPr>
              <a:endParaRPr lang="en-US" sz="4800" kern="1200"/>
            </a:p>
          </p:txBody>
        </p:sp>
      </p:grpSp>
      <p:grpSp>
        <p:nvGrpSpPr>
          <p:cNvPr id="18" name="Group 17"/>
          <p:cNvGrpSpPr/>
          <p:nvPr/>
        </p:nvGrpSpPr>
        <p:grpSpPr>
          <a:xfrm>
            <a:off x="376633" y="1458710"/>
            <a:ext cx="3244898" cy="852253"/>
            <a:chOff x="737134" y="2668448"/>
            <a:chExt cx="2788979" cy="852253"/>
          </a:xfrm>
        </p:grpSpPr>
        <p:sp>
          <p:nvSpPr>
            <p:cNvPr id="19" name="Rounded Rectangle 18"/>
            <p:cNvSpPr/>
            <p:nvPr/>
          </p:nvSpPr>
          <p:spPr>
            <a:xfrm>
              <a:off x="737134" y="2668448"/>
              <a:ext cx="2788979" cy="852253"/>
            </a:xfrm>
            <a:prstGeom prst="roundRect">
              <a:avLst>
                <a:gd name="adj" fmla="val 10000"/>
              </a:avLst>
            </a:prstGeom>
          </p:spPr>
          <p:style>
            <a:lnRef idx="3">
              <a:schemeClr val="lt1"/>
            </a:lnRef>
            <a:fillRef idx="1">
              <a:schemeClr val="accent6"/>
            </a:fillRef>
            <a:effectRef idx="1">
              <a:schemeClr val="accent6"/>
            </a:effectRef>
            <a:fontRef idx="minor">
              <a:schemeClr val="lt1"/>
            </a:fontRef>
          </p:style>
          <p:txBody>
            <a:bodyPr/>
            <a:lstStyle/>
            <a:p>
              <a:pPr algn="ctr"/>
              <a:r>
                <a:rPr lang="en-US" sz="2400" b="1" dirty="0" smtClean="0">
                  <a:solidFill>
                    <a:schemeClr val="tx1"/>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Outside Labor Force</a:t>
              </a:r>
              <a:endParaRPr lang="en-US" sz="2400" b="1" dirty="0">
                <a:solidFill>
                  <a:schemeClr val="tx1"/>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20" name="Rounded Rectangle 7"/>
            <p:cNvSpPr/>
            <p:nvPr/>
          </p:nvSpPr>
          <p:spPr>
            <a:xfrm>
              <a:off x="774478" y="2717253"/>
              <a:ext cx="2096125" cy="8034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60960" rIns="91440" bIns="60960" numCol="1" spcCol="1270" anchor="ctr" anchorCtr="0">
              <a:noAutofit/>
            </a:bodyPr>
            <a:lstStyle/>
            <a:p>
              <a:pPr lvl="0" algn="ctr" defTabSz="2133600">
                <a:lnSpc>
                  <a:spcPct val="90000"/>
                </a:lnSpc>
                <a:spcBef>
                  <a:spcPct val="0"/>
                </a:spcBef>
                <a:spcAft>
                  <a:spcPct val="35000"/>
                </a:spcAft>
              </a:pPr>
              <a:endParaRPr lang="en-US" sz="4800" kern="1200">
                <a:solidFill>
                  <a:schemeClr val="tx1"/>
                </a:solidFill>
                <a:effectLst>
                  <a:reflection blurRad="6350" stA="55000" endA="300" endPos="45500" dir="5400000" sy="-100000" algn="bl" rotWithShape="0"/>
                </a:effectLst>
              </a:endParaRPr>
            </a:p>
          </p:txBody>
        </p:sp>
      </p:grpSp>
    </p:spTree>
    <p:extLst>
      <p:ext uri="{BB962C8B-B14F-4D97-AF65-F5344CB8AC3E}">
        <p14:creationId xmlns:p14="http://schemas.microsoft.com/office/powerpoint/2010/main" val="4084124051"/>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Slide Number Placeholder 2"/>
          <p:cNvSpPr>
            <a:spLocks noGrp="1"/>
          </p:cNvSpPr>
          <p:nvPr>
            <p:ph type="sldNum" sz="quarter" idx="4294967295"/>
          </p:nvPr>
        </p:nvSpPr>
        <p:spPr bwMode="auto">
          <a:xfrm>
            <a:off x="7046913" y="6570663"/>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FAE33FFC-C9CA-4139-885A-1F4BD39543EB}" type="slidenum">
              <a:rPr lang="id-ID" sz="1400" b="1" smtClean="0">
                <a:solidFill>
                  <a:prstClr val="black"/>
                </a:solidFill>
              </a:rPr>
              <a:pPr algn="r" fontAlgn="base">
                <a:spcBef>
                  <a:spcPct val="0"/>
                </a:spcBef>
                <a:spcAft>
                  <a:spcPct val="0"/>
                </a:spcAft>
                <a:defRPr/>
              </a:pPr>
              <a:t>16</a:t>
            </a:fld>
            <a:endParaRPr lang="id-ID" sz="1400" b="1" dirty="0" smtClean="0">
              <a:solidFill>
                <a:prstClr val="black"/>
              </a:solidFill>
            </a:endParaRPr>
          </a:p>
        </p:txBody>
      </p:sp>
      <p:sp>
        <p:nvSpPr>
          <p:cNvPr id="7" name="Title 1"/>
          <p:cNvSpPr>
            <a:spLocks noGrp="1"/>
          </p:cNvSpPr>
          <p:nvPr>
            <p:ph type="title"/>
          </p:nvPr>
        </p:nvSpPr>
        <p:spPr>
          <a:xfrm>
            <a:off x="533400" y="2667000"/>
            <a:ext cx="7920037" cy="566738"/>
          </a:xfrm>
          <a:effectLst/>
        </p:spPr>
        <p:txBody>
          <a:bodyPr>
            <a:noAutofit/>
          </a:bodyPr>
          <a:lstStyle/>
          <a:p>
            <a:pPr algn="ctr"/>
            <a:r>
              <a:rPr lang="en-US" sz="4000" dirty="0" err="1" smtClean="0">
                <a:solidFill>
                  <a:schemeClr val="tx1"/>
                </a:solidFill>
                <a:latin typeface="Times New Roman" panose="02020603050405020304" pitchFamily="18" charset="0"/>
                <a:cs typeface="Times New Roman" panose="02020603050405020304" pitchFamily="18" charset="0"/>
              </a:rPr>
              <a:t>Questionare</a:t>
            </a:r>
            <a:endParaRPr lang="en-AU" sz="40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206728"/>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873F9D-166D-4281-9B5A-8D63A7307FC5}" type="slidenum">
              <a:rPr lang="id-ID" smtClean="0"/>
              <a:pPr/>
              <a:t>17</a:t>
            </a:fld>
            <a:endParaRPr lang="id-ID"/>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97" y="1066800"/>
            <a:ext cx="4182903" cy="5753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8241" y="1066800"/>
            <a:ext cx="4237159" cy="57221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54202109"/>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873F9D-166D-4281-9B5A-8D63A7307FC5}" type="slidenum">
              <a:rPr lang="id-ID" smtClean="0"/>
              <a:pPr/>
              <a:t>18</a:t>
            </a:fld>
            <a:endParaRPr lang="id-ID"/>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69"/>
          <a:stretch/>
        </p:blipFill>
        <p:spPr bwMode="auto">
          <a:xfrm>
            <a:off x="100863" y="990600"/>
            <a:ext cx="4394937" cy="57007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990600"/>
            <a:ext cx="4380184" cy="57007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77549398"/>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873F9D-166D-4281-9B5A-8D63A7307FC5}" type="slidenum">
              <a:rPr lang="id-ID" smtClean="0"/>
              <a:pPr/>
              <a:t>19</a:t>
            </a:fld>
            <a:endParaRPr lang="id-ID"/>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960"/>
          <a:stretch/>
        </p:blipFill>
        <p:spPr bwMode="auto">
          <a:xfrm>
            <a:off x="76201" y="914400"/>
            <a:ext cx="4495799" cy="5791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863" y="914399"/>
            <a:ext cx="4409937" cy="5791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44445715"/>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76200" y="1162050"/>
            <a:ext cx="7920037" cy="566738"/>
          </a:xfrm>
          <a:effectLst/>
        </p:spPr>
        <p:txBody>
          <a:bodyPr>
            <a:noAutofit/>
          </a:bodyPr>
          <a:lstStyle/>
          <a:p>
            <a:pPr eaLnBrk="1" hangingPunct="1"/>
            <a:r>
              <a:rPr lang="en-US" sz="3200" dirty="0" smtClean="0">
                <a:solidFill>
                  <a:schemeClr val="tx1"/>
                </a:solidFill>
                <a:latin typeface="Times New Roman" panose="02020603050405020304" pitchFamily="18" charset="0"/>
                <a:cs typeface="Times New Roman" panose="02020603050405020304" pitchFamily="18" charset="0"/>
              </a:rPr>
              <a:t>Source of </a:t>
            </a:r>
            <a:r>
              <a:rPr lang="en-US" sz="3200" dirty="0" err="1" smtClean="0">
                <a:solidFill>
                  <a:schemeClr val="tx1"/>
                </a:solidFill>
                <a:latin typeface="Times New Roman" panose="02020603050405020304" pitchFamily="18" charset="0"/>
                <a:cs typeface="Times New Roman" panose="02020603050405020304" pitchFamily="18" charset="0"/>
              </a:rPr>
              <a:t>Labour</a:t>
            </a:r>
            <a:r>
              <a:rPr lang="en-US" sz="3200" dirty="0" smtClean="0">
                <a:solidFill>
                  <a:schemeClr val="tx1"/>
                </a:solidFill>
                <a:latin typeface="Times New Roman" panose="02020603050405020304" pitchFamily="18" charset="0"/>
                <a:cs typeface="Times New Roman" panose="02020603050405020304" pitchFamily="18" charset="0"/>
              </a:rPr>
              <a:t> Force Statistics</a:t>
            </a:r>
            <a:endParaRPr lang="en-AU" sz="3200" dirty="0" smtClean="0">
              <a:solidFill>
                <a:schemeClr val="tx1"/>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228600" y="2286135"/>
            <a:ext cx="9144000" cy="1800493"/>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anchor="ctr">
            <a:spAutoFit/>
          </a:bodyPr>
          <a:lstStyle/>
          <a:p>
            <a:pPr marL="285750" indent="-285750" fontAlgn="auto">
              <a:spcBef>
                <a:spcPts val="0"/>
              </a:spcBef>
              <a:spcAft>
                <a:spcPts val="600"/>
              </a:spcAft>
              <a:buFont typeface="Arial" panose="020B0604020202020204" pitchFamily="34" charset="0"/>
              <a:buChar char="•"/>
              <a:defRPr/>
            </a:pPr>
            <a:r>
              <a:rPr lang="en-US" sz="2400" b="1" dirty="0" smtClean="0">
                <a:solidFill>
                  <a:schemeClr val="tx1"/>
                </a:solidFill>
                <a:latin typeface="Times New Roman" panose="02020603050405020304" pitchFamily="18" charset="0"/>
                <a:cs typeface="Times New Roman" panose="02020603050405020304" pitchFamily="18" charset="0"/>
              </a:rPr>
              <a:t>Population Census (SP)</a:t>
            </a:r>
          </a:p>
          <a:p>
            <a:pPr marL="285750" indent="-285750" fontAlgn="auto">
              <a:spcBef>
                <a:spcPts val="0"/>
              </a:spcBef>
              <a:spcAft>
                <a:spcPts val="600"/>
              </a:spcAft>
              <a:buFont typeface="Arial" panose="020B0604020202020204" pitchFamily="34" charset="0"/>
              <a:buChar char="•"/>
              <a:defRPr/>
            </a:pPr>
            <a:r>
              <a:rPr lang="en-US" sz="2400" b="1" dirty="0" err="1">
                <a:latin typeface="Times New Roman" panose="02020603050405020304" pitchFamily="18" charset="0"/>
                <a:cs typeface="Times New Roman" panose="02020603050405020304" pitchFamily="18" charset="0"/>
              </a:rPr>
              <a:t>Intercensal</a:t>
            </a:r>
            <a:r>
              <a:rPr lang="en-US" sz="2400" b="1" dirty="0">
                <a:latin typeface="Times New Roman" panose="02020603050405020304" pitchFamily="18" charset="0"/>
                <a:cs typeface="Times New Roman" panose="02020603050405020304" pitchFamily="18" charset="0"/>
              </a:rPr>
              <a:t> Population </a:t>
            </a:r>
            <a:r>
              <a:rPr lang="en-US" sz="2400" b="1" dirty="0" smtClean="0">
                <a:latin typeface="Times New Roman" panose="02020603050405020304" pitchFamily="18" charset="0"/>
                <a:cs typeface="Times New Roman" panose="02020603050405020304" pitchFamily="18" charset="0"/>
              </a:rPr>
              <a:t>Survey </a:t>
            </a:r>
            <a:r>
              <a:rPr lang="en-US" sz="2400" b="1" dirty="0" smtClean="0">
                <a:solidFill>
                  <a:schemeClr val="tx1"/>
                </a:solidFill>
                <a:latin typeface="Times New Roman" panose="02020603050405020304" pitchFamily="18" charset="0"/>
                <a:cs typeface="Times New Roman" panose="02020603050405020304" pitchFamily="18" charset="0"/>
              </a:rPr>
              <a:t>(SUPAS)</a:t>
            </a:r>
          </a:p>
          <a:p>
            <a:pPr marL="285750" indent="-285750" fontAlgn="auto">
              <a:spcBef>
                <a:spcPts val="0"/>
              </a:spcBef>
              <a:spcAft>
                <a:spcPts val="600"/>
              </a:spcAft>
              <a:buFont typeface="Arial" panose="020B0604020202020204" pitchFamily="34" charset="0"/>
              <a:buChar char="•"/>
              <a:defRPr/>
            </a:pPr>
            <a:r>
              <a:rPr lang="en-US" sz="2400" b="1" dirty="0" smtClean="0">
                <a:solidFill>
                  <a:schemeClr val="tx1"/>
                </a:solidFill>
                <a:latin typeface="Times New Roman" panose="02020603050405020304" pitchFamily="18" charset="0"/>
                <a:cs typeface="Times New Roman" panose="02020603050405020304" pitchFamily="18" charset="0"/>
              </a:rPr>
              <a:t>National Socio-Economic Survey (SUSENAS)</a:t>
            </a:r>
          </a:p>
          <a:p>
            <a:pPr marL="285750" indent="-285750" fontAlgn="auto">
              <a:spcBef>
                <a:spcPts val="0"/>
              </a:spcBef>
              <a:spcAft>
                <a:spcPts val="600"/>
              </a:spcAft>
              <a:buFont typeface="Arial" panose="020B0604020202020204" pitchFamily="34" charset="0"/>
              <a:buChar char="•"/>
              <a:defRPr/>
            </a:pPr>
            <a:r>
              <a:rPr lang="en-US" sz="2400" b="1" dirty="0" smtClean="0">
                <a:solidFill>
                  <a:schemeClr val="tx1"/>
                </a:solidFill>
                <a:latin typeface="Times New Roman" panose="02020603050405020304" pitchFamily="18" charset="0"/>
                <a:cs typeface="Times New Roman" panose="02020603050405020304" pitchFamily="18" charset="0"/>
              </a:rPr>
              <a:t>National Labor Force Survey (SAKERNAS)</a:t>
            </a:r>
          </a:p>
        </p:txBody>
      </p:sp>
      <p:sp>
        <p:nvSpPr>
          <p:cNvPr id="6154" name="Slide Number Placeholder 2"/>
          <p:cNvSpPr>
            <a:spLocks noGrp="1"/>
          </p:cNvSpPr>
          <p:nvPr>
            <p:ph type="sldNum" sz="quarter" idx="4294967295"/>
          </p:nvPr>
        </p:nvSpPr>
        <p:spPr bwMode="auto">
          <a:xfrm>
            <a:off x="7046913" y="6570663"/>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FAE33FFC-C9CA-4139-885A-1F4BD39543EB}" type="slidenum">
              <a:rPr lang="id-ID" sz="1400" b="1" smtClean="0"/>
              <a:pPr algn="r" fontAlgn="base">
                <a:spcBef>
                  <a:spcPct val="0"/>
                </a:spcBef>
                <a:spcAft>
                  <a:spcPct val="0"/>
                </a:spcAft>
                <a:defRPr/>
              </a:pPr>
              <a:t>2</a:t>
            </a:fld>
            <a:endParaRPr lang="id-ID" sz="1400" b="1" dirty="0" smtClean="0"/>
          </a:p>
        </p:txBody>
      </p:sp>
      <p:sp>
        <p:nvSpPr>
          <p:cNvPr id="17" name="TextBox 16"/>
          <p:cNvSpPr txBox="1"/>
          <p:nvPr/>
        </p:nvSpPr>
        <p:spPr>
          <a:xfrm>
            <a:off x="228600" y="4478001"/>
            <a:ext cx="8686800" cy="1569660"/>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anchor="ctr">
            <a:spAutoFit/>
          </a:bodyPr>
          <a:lstStyle/>
          <a:p>
            <a:pPr marL="285750" indent="-285750" algn="just" fontAlgn="auto">
              <a:spcBef>
                <a:spcPts val="0"/>
              </a:spcBef>
              <a:spcAft>
                <a:spcPts val="0"/>
              </a:spcAft>
              <a:buFont typeface="Arial" panose="020B0604020202020204" pitchFamily="34" charset="0"/>
              <a:buChar char="•"/>
              <a:defRPr/>
            </a:pPr>
            <a:r>
              <a:rPr lang="en-US" sz="2400" b="1" dirty="0" err="1" smtClean="0">
                <a:solidFill>
                  <a:schemeClr val="tx1"/>
                </a:solidFill>
                <a:latin typeface="Times New Roman" panose="02020603050405020304" pitchFamily="18" charset="0"/>
                <a:cs typeface="Times New Roman" panose="02020603050405020304" pitchFamily="18" charset="0"/>
              </a:rPr>
              <a:t>Sakernas</a:t>
            </a:r>
            <a:r>
              <a:rPr lang="en-US" sz="2400" b="1" dirty="0" smtClean="0">
                <a:solidFill>
                  <a:schemeClr val="tx1"/>
                </a:solidFill>
                <a:latin typeface="Times New Roman" panose="02020603050405020304" pitchFamily="18" charset="0"/>
                <a:cs typeface="Times New Roman" panose="02020603050405020304" pitchFamily="18" charset="0"/>
              </a:rPr>
              <a:t> is survey that conducted specially to collect labor force information, therefore </a:t>
            </a:r>
            <a:r>
              <a:rPr lang="en-US" sz="2400" b="1" dirty="0">
                <a:solidFill>
                  <a:schemeClr val="tx1"/>
                </a:solidFill>
                <a:latin typeface="Times New Roman" panose="02020603050405020304" pitchFamily="18" charset="0"/>
                <a:cs typeface="Times New Roman" panose="02020603050405020304" pitchFamily="18" charset="0"/>
              </a:rPr>
              <a:t>employment data released formally and regularly reviewed by the </a:t>
            </a:r>
            <a:r>
              <a:rPr lang="en-US" sz="2400" b="1" dirty="0" smtClean="0">
                <a:solidFill>
                  <a:schemeClr val="tx1"/>
                </a:solidFill>
                <a:latin typeface="Times New Roman" panose="02020603050405020304" pitchFamily="18" charset="0"/>
                <a:cs typeface="Times New Roman" panose="02020603050405020304" pitchFamily="18" charset="0"/>
              </a:rPr>
              <a:t>Statistics Indonesia </a:t>
            </a:r>
            <a:r>
              <a:rPr lang="en-US" sz="2400" b="1" dirty="0">
                <a:solidFill>
                  <a:schemeClr val="tx1"/>
                </a:solidFill>
                <a:latin typeface="Times New Roman" panose="02020603050405020304" pitchFamily="18" charset="0"/>
                <a:cs typeface="Times New Roman" panose="02020603050405020304" pitchFamily="18" charset="0"/>
              </a:rPr>
              <a:t>is the employment data results </a:t>
            </a:r>
            <a:r>
              <a:rPr lang="en-US" sz="2400" b="1" dirty="0" smtClean="0">
                <a:solidFill>
                  <a:schemeClr val="tx1"/>
                </a:solidFill>
                <a:latin typeface="Times New Roman" panose="02020603050405020304" pitchFamily="18" charset="0"/>
                <a:cs typeface="Times New Roman" panose="02020603050405020304" pitchFamily="18" charset="0"/>
              </a:rPr>
              <a:t>of </a:t>
            </a:r>
            <a:r>
              <a:rPr lang="en-US" sz="2400" b="1" dirty="0" err="1" smtClean="0">
                <a:solidFill>
                  <a:schemeClr val="tx1"/>
                </a:solidFill>
                <a:latin typeface="Times New Roman" panose="02020603050405020304" pitchFamily="18" charset="0"/>
                <a:cs typeface="Times New Roman" panose="02020603050405020304" pitchFamily="18" charset="0"/>
              </a:rPr>
              <a:t>Sakernas</a:t>
            </a:r>
            <a:endParaRPr lang="en-US" sz="24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6412460"/>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Slide Number Placeholder 2"/>
          <p:cNvSpPr>
            <a:spLocks noGrp="1"/>
          </p:cNvSpPr>
          <p:nvPr>
            <p:ph type="sldNum" sz="quarter" idx="4294967295"/>
          </p:nvPr>
        </p:nvSpPr>
        <p:spPr bwMode="auto">
          <a:xfrm>
            <a:off x="7046913" y="6570663"/>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FAE33FFC-C9CA-4139-885A-1F4BD39543EB}" type="slidenum">
              <a:rPr lang="id-ID" sz="1400" b="1" smtClean="0">
                <a:solidFill>
                  <a:prstClr val="black"/>
                </a:solidFill>
              </a:rPr>
              <a:pPr algn="r" fontAlgn="base">
                <a:spcBef>
                  <a:spcPct val="0"/>
                </a:spcBef>
                <a:spcAft>
                  <a:spcPct val="0"/>
                </a:spcAft>
                <a:defRPr/>
              </a:pPr>
              <a:t>20</a:t>
            </a:fld>
            <a:endParaRPr lang="id-ID" sz="1400" b="1" dirty="0" smtClean="0">
              <a:solidFill>
                <a:prstClr val="black"/>
              </a:solidFill>
            </a:endParaRPr>
          </a:p>
        </p:txBody>
      </p:sp>
      <p:sp>
        <p:nvSpPr>
          <p:cNvPr id="7" name="Title 1"/>
          <p:cNvSpPr>
            <a:spLocks noGrp="1"/>
          </p:cNvSpPr>
          <p:nvPr>
            <p:ph type="title"/>
          </p:nvPr>
        </p:nvSpPr>
        <p:spPr>
          <a:xfrm>
            <a:off x="533400" y="2667000"/>
            <a:ext cx="7920037" cy="566738"/>
          </a:xfrm>
          <a:effectLst/>
        </p:spPr>
        <p:txBody>
          <a:bodyPr>
            <a:noAutofit/>
          </a:bodyPr>
          <a:lstStyle/>
          <a:p>
            <a:pPr algn="ctr"/>
            <a:r>
              <a:rPr lang="en-US" sz="4000" dirty="0" smtClean="0">
                <a:solidFill>
                  <a:schemeClr val="tx1"/>
                </a:solidFill>
                <a:latin typeface="Times New Roman" panose="02020603050405020304" pitchFamily="18" charset="0"/>
                <a:cs typeface="Times New Roman" panose="02020603050405020304" pitchFamily="18" charset="0"/>
              </a:rPr>
              <a:t>Labor Force Statistics Results </a:t>
            </a:r>
            <a:r>
              <a:rPr lang="en-US" sz="4000" dirty="0">
                <a:solidFill>
                  <a:schemeClr val="tx1"/>
                </a:solidFill>
                <a:latin typeface="Times New Roman" panose="02020603050405020304" pitchFamily="18" charset="0"/>
                <a:cs typeface="Times New Roman" panose="02020603050405020304" pitchFamily="18" charset="0"/>
              </a:rPr>
              <a:t>of </a:t>
            </a:r>
            <a:r>
              <a:rPr lang="en-US" sz="4000" dirty="0" err="1">
                <a:solidFill>
                  <a:schemeClr val="tx1"/>
                </a:solidFill>
                <a:latin typeface="Times New Roman" panose="02020603050405020304" pitchFamily="18" charset="0"/>
                <a:cs typeface="Times New Roman" panose="02020603050405020304" pitchFamily="18" charset="0"/>
              </a:rPr>
              <a:t>Sakernas</a:t>
            </a:r>
            <a:endParaRPr lang="en-AU" sz="40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1499970"/>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2"/>
          <p:cNvSpPr/>
          <p:nvPr/>
        </p:nvSpPr>
        <p:spPr>
          <a:xfrm>
            <a:off x="-27090" y="5613358"/>
            <a:ext cx="9247290" cy="9398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graphicFrame>
        <p:nvGraphicFramePr>
          <p:cNvPr id="12" name="Content Placeholder 9"/>
          <p:cNvGraphicFramePr>
            <a:graphicFrameLocks noGrp="1"/>
          </p:cNvGraphicFramePr>
          <p:nvPr>
            <p:extLst>
              <p:ext uri="{D42A27DB-BD31-4B8C-83A1-F6EECF244321}">
                <p14:modId xmlns:p14="http://schemas.microsoft.com/office/powerpoint/2010/main" val="4267865847"/>
              </p:ext>
            </p:extLst>
          </p:nvPr>
        </p:nvGraphicFramePr>
        <p:xfrm>
          <a:off x="-22746" y="1447800"/>
          <a:ext cx="9144000" cy="4008437"/>
        </p:xfrm>
        <a:graphic>
          <a:graphicData uri="http://schemas.openxmlformats.org/drawingml/2006/chart">
            <c:chart xmlns:c="http://schemas.openxmlformats.org/drawingml/2006/chart" xmlns:r="http://schemas.openxmlformats.org/officeDocument/2006/relationships" r:id="rId2"/>
          </a:graphicData>
        </a:graphic>
      </p:graphicFrame>
      <p:sp>
        <p:nvSpPr>
          <p:cNvPr id="6147" name="Title 1"/>
          <p:cNvSpPr>
            <a:spLocks noGrp="1"/>
          </p:cNvSpPr>
          <p:nvPr>
            <p:ph type="title"/>
          </p:nvPr>
        </p:nvSpPr>
        <p:spPr>
          <a:xfrm>
            <a:off x="1116013" y="127000"/>
            <a:ext cx="7920037" cy="566738"/>
          </a:xfrm>
        </p:spPr>
        <p:txBody>
          <a:bodyPr>
            <a:normAutofit fontScale="90000"/>
          </a:bodyPr>
          <a:lstStyle/>
          <a:p>
            <a:r>
              <a:rPr lang="en-US" sz="2400" dirty="0"/>
              <a:t>Working Age Population Structure of Indonesia (Million</a:t>
            </a:r>
            <a:r>
              <a:rPr lang="en-US" sz="2400" dirty="0" smtClean="0"/>
              <a:t>)</a:t>
            </a:r>
            <a:r>
              <a:rPr lang="en-US" sz="2400" dirty="0"/>
              <a:t/>
            </a:r>
            <a:br>
              <a:rPr lang="en-US" sz="2400" dirty="0"/>
            </a:br>
            <a:r>
              <a:rPr lang="en-US" sz="2400" dirty="0"/>
              <a:t>August 2014 - February 2016</a:t>
            </a:r>
            <a:endParaRPr lang="en-AU" sz="2000" dirty="0" smtClean="0"/>
          </a:p>
        </p:txBody>
      </p:sp>
      <p:sp>
        <p:nvSpPr>
          <p:cNvPr id="6150" name="TextBox 22"/>
          <p:cNvSpPr txBox="1">
            <a:spLocks noChangeArrowheads="1"/>
          </p:cNvSpPr>
          <p:nvPr/>
        </p:nvSpPr>
        <p:spPr bwMode="auto">
          <a:xfrm>
            <a:off x="4038599" y="3135868"/>
            <a:ext cx="16218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b="1" dirty="0">
                <a:solidFill>
                  <a:srgbClr val="C00000"/>
                </a:solidFill>
                <a:sym typeface="Symbol" pitchFamily="18" charset="2"/>
              </a:rPr>
              <a:t></a:t>
            </a:r>
            <a:r>
              <a:rPr lang="en-AU" b="1" dirty="0">
                <a:solidFill>
                  <a:srgbClr val="C00000"/>
                </a:solidFill>
                <a:sym typeface="Symbol" pitchFamily="18" charset="2"/>
              </a:rPr>
              <a:t> </a:t>
            </a:r>
            <a:r>
              <a:rPr lang="id-ID" sz="1600" b="1" dirty="0" smtClean="0">
                <a:solidFill>
                  <a:srgbClr val="C00000"/>
                </a:solidFill>
                <a:sym typeface="Symbol" pitchFamily="18" charset="2"/>
              </a:rPr>
              <a:t>0</a:t>
            </a:r>
            <a:r>
              <a:rPr lang="en-US" sz="1600" b="1" dirty="0" smtClean="0">
                <a:solidFill>
                  <a:srgbClr val="C00000"/>
                </a:solidFill>
                <a:sym typeface="Symbol" pitchFamily="18" charset="2"/>
              </a:rPr>
              <a:t>.</a:t>
            </a:r>
            <a:r>
              <a:rPr lang="id-ID" sz="1600" b="1" dirty="0" smtClean="0">
                <a:solidFill>
                  <a:srgbClr val="C00000"/>
                </a:solidFill>
                <a:sym typeface="Symbol" pitchFamily="18" charset="2"/>
              </a:rPr>
              <a:t>51</a:t>
            </a:r>
            <a:r>
              <a:rPr lang="id-ID" sz="1600" b="1" dirty="0" smtClean="0">
                <a:solidFill>
                  <a:srgbClr val="C00000"/>
                </a:solidFill>
              </a:rPr>
              <a:t> </a:t>
            </a:r>
            <a:r>
              <a:rPr lang="en-US" sz="1600" b="1" dirty="0" smtClean="0">
                <a:solidFill>
                  <a:srgbClr val="C00000"/>
                </a:solidFill>
              </a:rPr>
              <a:t>million</a:t>
            </a:r>
            <a:endParaRPr lang="id-ID" sz="1600" b="1" dirty="0">
              <a:solidFill>
                <a:srgbClr val="C00000"/>
              </a:solidFill>
            </a:endParaRPr>
          </a:p>
        </p:txBody>
      </p:sp>
      <p:sp>
        <p:nvSpPr>
          <p:cNvPr id="24" name="TextBox 23"/>
          <p:cNvSpPr txBox="1"/>
          <p:nvPr/>
        </p:nvSpPr>
        <p:spPr>
          <a:xfrm>
            <a:off x="1295400" y="5761095"/>
            <a:ext cx="9144000" cy="646331"/>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anchor="ctr">
            <a:spAutoFit/>
          </a:bodyPr>
          <a:lstStyle/>
          <a:p>
            <a:pPr fontAlgn="auto">
              <a:spcBef>
                <a:spcPts val="0"/>
              </a:spcBef>
              <a:spcAft>
                <a:spcPts val="0"/>
              </a:spcAft>
              <a:defRPr/>
            </a:pPr>
            <a:r>
              <a:rPr lang="en-US" b="1" dirty="0" smtClean="0">
                <a:solidFill>
                  <a:schemeClr val="accent6">
                    <a:lumMod val="50000"/>
                  </a:schemeClr>
                </a:solidFill>
                <a:cs typeface="Arial" pitchFamily="34" charset="0"/>
              </a:rPr>
              <a:t>In </a:t>
            </a:r>
            <a:r>
              <a:rPr lang="en-US" b="1" dirty="0">
                <a:solidFill>
                  <a:schemeClr val="accent6">
                    <a:lumMod val="50000"/>
                  </a:schemeClr>
                </a:solidFill>
                <a:cs typeface="Arial" pitchFamily="34" charset="0"/>
              </a:rPr>
              <a:t>February 2016 from 187.6 million working-age population (15 years and above) approximately 127.7 million people are active in economic activities</a:t>
            </a:r>
            <a:endParaRPr lang="id-ID" b="1" dirty="0">
              <a:solidFill>
                <a:schemeClr val="accent6">
                  <a:lumMod val="50000"/>
                </a:schemeClr>
              </a:solidFill>
              <a:cs typeface="Arial" pitchFamily="34" charset="0"/>
            </a:endParaRPr>
          </a:p>
        </p:txBody>
      </p:sp>
      <p:sp>
        <p:nvSpPr>
          <p:cNvPr id="6152" name="TextBox 25"/>
          <p:cNvSpPr txBox="1">
            <a:spLocks noChangeArrowheads="1"/>
          </p:cNvSpPr>
          <p:nvPr/>
        </p:nvSpPr>
        <p:spPr bwMode="auto">
          <a:xfrm>
            <a:off x="6235200" y="2383200"/>
            <a:ext cx="108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id-ID" sz="1600" b="1" dirty="0" smtClean="0">
                <a:solidFill>
                  <a:srgbClr val="002060"/>
                </a:solidFill>
                <a:sym typeface="Symbol" pitchFamily="18" charset="2"/>
              </a:rPr>
              <a:t> </a:t>
            </a:r>
            <a:r>
              <a:rPr lang="id-ID" sz="2000" b="1" dirty="0" smtClean="0">
                <a:solidFill>
                  <a:srgbClr val="002060"/>
                </a:solidFill>
                <a:sym typeface="Symbol" pitchFamily="18" charset="2"/>
              </a:rPr>
              <a:t> </a:t>
            </a:r>
            <a:r>
              <a:rPr lang="id-ID" sz="2000" b="1" dirty="0" smtClean="0">
                <a:solidFill>
                  <a:srgbClr val="002060"/>
                </a:solidFill>
                <a:sym typeface="Symbol"/>
              </a:rPr>
              <a:t></a:t>
            </a:r>
            <a:r>
              <a:rPr lang="en-AU" sz="2000" b="1" dirty="0" smtClean="0">
                <a:solidFill>
                  <a:srgbClr val="002060"/>
                </a:solidFill>
                <a:sym typeface="Symbol"/>
              </a:rPr>
              <a:t> </a:t>
            </a:r>
            <a:r>
              <a:rPr lang="id-ID" sz="1600" b="1" dirty="0" smtClean="0">
                <a:solidFill>
                  <a:srgbClr val="002060"/>
                </a:solidFill>
                <a:sym typeface="Symbol" pitchFamily="18" charset="2"/>
              </a:rPr>
              <a:t>0</a:t>
            </a:r>
            <a:r>
              <a:rPr lang="en-US" sz="1600" b="1" dirty="0" smtClean="0">
                <a:solidFill>
                  <a:srgbClr val="002060"/>
                </a:solidFill>
                <a:sym typeface="Symbol" pitchFamily="18" charset="2"/>
              </a:rPr>
              <a:t>.</a:t>
            </a:r>
            <a:r>
              <a:rPr lang="id-ID" sz="1600" b="1" dirty="0" smtClean="0">
                <a:solidFill>
                  <a:srgbClr val="002060"/>
                </a:solidFill>
                <a:sym typeface="Symbol" pitchFamily="18" charset="2"/>
              </a:rPr>
              <a:t>63 million</a:t>
            </a:r>
            <a:endParaRPr lang="id-ID" sz="1600" b="1" dirty="0">
              <a:solidFill>
                <a:srgbClr val="002060"/>
              </a:solidFill>
              <a:sym typeface="Symbol" pitchFamily="18" charset="2"/>
            </a:endParaRPr>
          </a:p>
        </p:txBody>
      </p:sp>
      <p:sp>
        <p:nvSpPr>
          <p:cNvPr id="6154" name="Slide Number Placeholder 2"/>
          <p:cNvSpPr>
            <a:spLocks noGrp="1"/>
          </p:cNvSpPr>
          <p:nvPr>
            <p:ph type="sldNum" sz="quarter" idx="4294967295"/>
          </p:nvPr>
        </p:nvSpPr>
        <p:spPr bwMode="auto">
          <a:xfrm>
            <a:off x="7046913" y="6570663"/>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FAE33FFC-C9CA-4139-885A-1F4BD39543EB}" type="slidenum">
              <a:rPr lang="id-ID" sz="1400" b="1" smtClean="0">
                <a:solidFill>
                  <a:prstClr val="black"/>
                </a:solidFill>
              </a:rPr>
              <a:pPr algn="r" fontAlgn="base">
                <a:spcBef>
                  <a:spcPct val="0"/>
                </a:spcBef>
                <a:spcAft>
                  <a:spcPct val="0"/>
                </a:spcAft>
                <a:defRPr/>
              </a:pPr>
              <a:t>21</a:t>
            </a:fld>
            <a:endParaRPr lang="id-ID" sz="1400" b="1" dirty="0" smtClean="0">
              <a:solidFill>
                <a:prstClr val="black"/>
              </a:solidFill>
            </a:endParaRPr>
          </a:p>
        </p:txBody>
      </p:sp>
      <p:sp>
        <p:nvSpPr>
          <p:cNvPr id="14" name="任意多边形 48"/>
          <p:cNvSpPr/>
          <p:nvPr/>
        </p:nvSpPr>
        <p:spPr>
          <a:xfrm>
            <a:off x="1104189" y="3086013"/>
            <a:ext cx="4565650" cy="255587"/>
          </a:xfrm>
          <a:custGeom>
            <a:avLst/>
            <a:gdLst>
              <a:gd name="connsiteX0" fmla="*/ 0 w 2419350"/>
              <a:gd name="connsiteY0" fmla="*/ 679450 h 679450"/>
              <a:gd name="connsiteX1" fmla="*/ 0 w 2419350"/>
              <a:gd name="connsiteY1" fmla="*/ 0 h 679450"/>
              <a:gd name="connsiteX2" fmla="*/ 2419350 w 2419350"/>
              <a:gd name="connsiteY2" fmla="*/ 0 h 679450"/>
              <a:gd name="connsiteX3" fmla="*/ 2419350 w 2419350"/>
              <a:gd name="connsiteY3" fmla="*/ 673100 h 679450"/>
              <a:gd name="connsiteX4" fmla="*/ 2311400 w 2419350"/>
              <a:gd name="connsiteY4" fmla="*/ 679450 h 679450"/>
              <a:gd name="connsiteX0" fmla="*/ 0 w 2419350"/>
              <a:gd name="connsiteY0" fmla="*/ 679450 h 679450"/>
              <a:gd name="connsiteX1" fmla="*/ 0 w 2419350"/>
              <a:gd name="connsiteY1" fmla="*/ 0 h 679450"/>
              <a:gd name="connsiteX2" fmla="*/ 2419350 w 2419350"/>
              <a:gd name="connsiteY2" fmla="*/ 0 h 679450"/>
              <a:gd name="connsiteX3" fmla="*/ 2419350 w 2419350"/>
              <a:gd name="connsiteY3" fmla="*/ 673100 h 679450"/>
            </a:gdLst>
            <a:ahLst/>
            <a:cxnLst>
              <a:cxn ang="0">
                <a:pos x="connsiteX0" y="connsiteY0"/>
              </a:cxn>
              <a:cxn ang="0">
                <a:pos x="connsiteX1" y="connsiteY1"/>
              </a:cxn>
              <a:cxn ang="0">
                <a:pos x="connsiteX2" y="connsiteY2"/>
              </a:cxn>
              <a:cxn ang="0">
                <a:pos x="connsiteX3" y="connsiteY3"/>
              </a:cxn>
            </a:cxnLst>
            <a:rect l="l" t="t" r="r" b="b"/>
            <a:pathLst>
              <a:path w="2419350" h="679450">
                <a:moveTo>
                  <a:pt x="0" y="679450"/>
                </a:moveTo>
                <a:lnTo>
                  <a:pt x="0" y="0"/>
                </a:lnTo>
                <a:lnTo>
                  <a:pt x="2419350" y="0"/>
                </a:lnTo>
                <a:lnTo>
                  <a:pt x="2419350" y="673100"/>
                </a:lnTo>
              </a:path>
            </a:pathLst>
          </a:custGeom>
          <a:noFill/>
          <a:ln w="57150" cap="rnd">
            <a:solidFill>
              <a:srgbClr val="C00000"/>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cs typeface="Calibri" pitchFamily="34" charset="0"/>
            </a:endParaRPr>
          </a:p>
        </p:txBody>
      </p:sp>
      <p:sp>
        <p:nvSpPr>
          <p:cNvPr id="18" name="任意多边形 48"/>
          <p:cNvSpPr/>
          <p:nvPr/>
        </p:nvSpPr>
        <p:spPr>
          <a:xfrm>
            <a:off x="3450609" y="2347912"/>
            <a:ext cx="4419600" cy="395288"/>
          </a:xfrm>
          <a:custGeom>
            <a:avLst/>
            <a:gdLst>
              <a:gd name="connsiteX0" fmla="*/ 0 w 2419350"/>
              <a:gd name="connsiteY0" fmla="*/ 679450 h 679450"/>
              <a:gd name="connsiteX1" fmla="*/ 0 w 2419350"/>
              <a:gd name="connsiteY1" fmla="*/ 0 h 679450"/>
              <a:gd name="connsiteX2" fmla="*/ 2419350 w 2419350"/>
              <a:gd name="connsiteY2" fmla="*/ 0 h 679450"/>
              <a:gd name="connsiteX3" fmla="*/ 2419350 w 2419350"/>
              <a:gd name="connsiteY3" fmla="*/ 673100 h 679450"/>
              <a:gd name="connsiteX4" fmla="*/ 2311400 w 2419350"/>
              <a:gd name="connsiteY4" fmla="*/ 679450 h 679450"/>
              <a:gd name="connsiteX0" fmla="*/ 0 w 2419350"/>
              <a:gd name="connsiteY0" fmla="*/ 679450 h 679450"/>
              <a:gd name="connsiteX1" fmla="*/ 0 w 2419350"/>
              <a:gd name="connsiteY1" fmla="*/ 0 h 679450"/>
              <a:gd name="connsiteX2" fmla="*/ 2419350 w 2419350"/>
              <a:gd name="connsiteY2" fmla="*/ 0 h 679450"/>
              <a:gd name="connsiteX3" fmla="*/ 2419350 w 2419350"/>
              <a:gd name="connsiteY3" fmla="*/ 673100 h 679450"/>
            </a:gdLst>
            <a:ahLst/>
            <a:cxnLst>
              <a:cxn ang="0">
                <a:pos x="connsiteX0" y="connsiteY0"/>
              </a:cxn>
              <a:cxn ang="0">
                <a:pos x="connsiteX1" y="connsiteY1"/>
              </a:cxn>
              <a:cxn ang="0">
                <a:pos x="connsiteX2" y="connsiteY2"/>
              </a:cxn>
              <a:cxn ang="0">
                <a:pos x="connsiteX3" y="connsiteY3"/>
              </a:cxn>
            </a:cxnLst>
            <a:rect l="l" t="t" r="r" b="b"/>
            <a:pathLst>
              <a:path w="2419350" h="679450">
                <a:moveTo>
                  <a:pt x="0" y="679450"/>
                </a:moveTo>
                <a:lnTo>
                  <a:pt x="0" y="0"/>
                </a:lnTo>
                <a:lnTo>
                  <a:pt x="2419350" y="0"/>
                </a:lnTo>
                <a:lnTo>
                  <a:pt x="2419350" y="673100"/>
                </a:lnTo>
              </a:path>
            </a:pathLst>
          </a:custGeom>
          <a:noFill/>
          <a:ln w="57150" cap="rnd">
            <a:solidFill>
              <a:srgbClr val="002060"/>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cs typeface="Calibri" pitchFamily="34" charset="0"/>
            </a:endParaRPr>
          </a:p>
        </p:txBody>
      </p:sp>
      <p:grpSp>
        <p:nvGrpSpPr>
          <p:cNvPr id="62" name="组合 13"/>
          <p:cNvGrpSpPr>
            <a:grpSpLocks/>
          </p:cNvGrpSpPr>
          <p:nvPr/>
        </p:nvGrpSpPr>
        <p:grpSpPr bwMode="auto">
          <a:xfrm flipV="1">
            <a:off x="224737" y="5758110"/>
            <a:ext cx="918263" cy="686615"/>
            <a:chOff x="3440290" y="0"/>
            <a:chExt cx="4660835" cy="2636912"/>
          </a:xfrm>
        </p:grpSpPr>
        <p:sp>
          <p:nvSpPr>
            <p:cNvPr id="63" name="矩形 6"/>
            <p:cNvSpPr/>
            <p:nvPr/>
          </p:nvSpPr>
          <p:spPr>
            <a:xfrm>
              <a:off x="4444727" y="0"/>
              <a:ext cx="796200" cy="1410215"/>
            </a:xfrm>
            <a:prstGeom prst="rect">
              <a:avLst/>
            </a:prstGeom>
            <a:solidFill>
              <a:srgbClr val="FA62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64" name="矩形 7"/>
            <p:cNvSpPr/>
            <p:nvPr/>
          </p:nvSpPr>
          <p:spPr>
            <a:xfrm>
              <a:off x="5449164" y="0"/>
              <a:ext cx="722705" cy="2636912"/>
            </a:xfrm>
            <a:prstGeom prst="rect">
              <a:avLst/>
            </a:prstGeom>
            <a:solidFill>
              <a:srgbClr val="DE39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65" name="矩形 8"/>
            <p:cNvSpPr/>
            <p:nvPr/>
          </p:nvSpPr>
          <p:spPr>
            <a:xfrm>
              <a:off x="6386232" y="0"/>
              <a:ext cx="710456" cy="1989755"/>
            </a:xfrm>
            <a:prstGeom prst="rect">
              <a:avLst/>
            </a:prstGeom>
            <a:solidFill>
              <a:srgbClr val="1521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66" name="矩形 10"/>
            <p:cNvSpPr/>
            <p:nvPr/>
          </p:nvSpPr>
          <p:spPr>
            <a:xfrm>
              <a:off x="3440290" y="0"/>
              <a:ext cx="790077" cy="405678"/>
            </a:xfrm>
            <a:prstGeom prst="rect">
              <a:avLst/>
            </a:prstGeom>
            <a:solidFill>
              <a:srgbClr val="FA8E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67" name="矩形 11"/>
            <p:cNvSpPr/>
            <p:nvPr/>
          </p:nvSpPr>
          <p:spPr>
            <a:xfrm>
              <a:off x="7311048" y="0"/>
              <a:ext cx="790077" cy="994881"/>
            </a:xfrm>
            <a:prstGeom prst="rect">
              <a:avLst/>
            </a:prstGeom>
            <a:solidFill>
              <a:srgbClr val="3F92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grpSp>
      <p:sp>
        <p:nvSpPr>
          <p:cNvPr id="17" name="Rectangle 16"/>
          <p:cNvSpPr/>
          <p:nvPr/>
        </p:nvSpPr>
        <p:spPr>
          <a:xfrm>
            <a:off x="381000" y="4572000"/>
            <a:ext cx="1524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mj-lt"/>
                <a:cs typeface="Times New Roman" panose="02020603050405020304" pitchFamily="18" charset="0"/>
              </a:rPr>
              <a:t>August 2014</a:t>
            </a:r>
            <a:endParaRPr lang="en-US" sz="1600" b="1" dirty="0">
              <a:solidFill>
                <a:schemeClr val="tx1"/>
              </a:solidFill>
              <a:latin typeface="+mj-lt"/>
              <a:cs typeface="Times New Roman" panose="02020603050405020304" pitchFamily="18" charset="0"/>
            </a:endParaRPr>
          </a:p>
        </p:txBody>
      </p:sp>
      <p:sp>
        <p:nvSpPr>
          <p:cNvPr id="19" name="Rectangle 18"/>
          <p:cNvSpPr/>
          <p:nvPr/>
        </p:nvSpPr>
        <p:spPr>
          <a:xfrm>
            <a:off x="2667000" y="4572000"/>
            <a:ext cx="1524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mj-lt"/>
                <a:cs typeface="Times New Roman" panose="02020603050405020304" pitchFamily="18" charset="0"/>
              </a:rPr>
              <a:t>February 2015</a:t>
            </a:r>
            <a:endParaRPr lang="en-US" sz="1600" b="1" dirty="0">
              <a:solidFill>
                <a:schemeClr val="tx1"/>
              </a:solidFill>
              <a:latin typeface="+mj-lt"/>
              <a:cs typeface="Times New Roman" panose="02020603050405020304" pitchFamily="18" charset="0"/>
            </a:endParaRPr>
          </a:p>
        </p:txBody>
      </p:sp>
      <p:sp>
        <p:nvSpPr>
          <p:cNvPr id="20" name="Rectangle 19"/>
          <p:cNvSpPr/>
          <p:nvPr/>
        </p:nvSpPr>
        <p:spPr>
          <a:xfrm>
            <a:off x="4876800" y="4572000"/>
            <a:ext cx="1524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mj-lt"/>
                <a:cs typeface="Times New Roman" panose="02020603050405020304" pitchFamily="18" charset="0"/>
              </a:rPr>
              <a:t>August 2015</a:t>
            </a:r>
            <a:endParaRPr lang="en-US" sz="1600" b="1" dirty="0">
              <a:solidFill>
                <a:schemeClr val="tx1"/>
              </a:solidFill>
              <a:latin typeface="+mj-lt"/>
              <a:cs typeface="Times New Roman" panose="02020603050405020304" pitchFamily="18" charset="0"/>
            </a:endParaRPr>
          </a:p>
        </p:txBody>
      </p:sp>
      <p:sp>
        <p:nvSpPr>
          <p:cNvPr id="21" name="Rectangle 20"/>
          <p:cNvSpPr/>
          <p:nvPr/>
        </p:nvSpPr>
        <p:spPr>
          <a:xfrm>
            <a:off x="7239000" y="4572000"/>
            <a:ext cx="1524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mj-lt"/>
                <a:cs typeface="Times New Roman" panose="02020603050405020304" pitchFamily="18" charset="0"/>
              </a:rPr>
              <a:t>February 2016</a:t>
            </a:r>
            <a:endParaRPr lang="en-US" sz="1600" b="1" dirty="0">
              <a:solidFill>
                <a:schemeClr val="tx1"/>
              </a:solidFill>
              <a:latin typeface="+mj-lt"/>
              <a:cs typeface="Times New Roman" panose="02020603050405020304" pitchFamily="18" charset="0"/>
            </a:endParaRPr>
          </a:p>
        </p:txBody>
      </p:sp>
      <p:sp>
        <p:nvSpPr>
          <p:cNvPr id="22" name="Rectangle 21"/>
          <p:cNvSpPr/>
          <p:nvPr/>
        </p:nvSpPr>
        <p:spPr>
          <a:xfrm>
            <a:off x="2667000" y="5029200"/>
            <a:ext cx="2209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mj-lt"/>
                <a:cs typeface="Times New Roman" panose="02020603050405020304" pitchFamily="18" charset="0"/>
              </a:rPr>
              <a:t>Outside Labor Force</a:t>
            </a:r>
            <a:endParaRPr lang="en-US" sz="1600" b="1" dirty="0">
              <a:solidFill>
                <a:schemeClr val="tx1"/>
              </a:solidFill>
              <a:latin typeface="+mj-lt"/>
              <a:cs typeface="Times New Roman" panose="02020603050405020304" pitchFamily="18" charset="0"/>
            </a:endParaRPr>
          </a:p>
        </p:txBody>
      </p:sp>
      <p:sp>
        <p:nvSpPr>
          <p:cNvPr id="23" name="Rectangle 22"/>
          <p:cNvSpPr/>
          <p:nvPr/>
        </p:nvSpPr>
        <p:spPr>
          <a:xfrm>
            <a:off x="5257800" y="5029200"/>
            <a:ext cx="2209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mj-lt"/>
                <a:cs typeface="Times New Roman" panose="02020603050405020304" pitchFamily="18" charset="0"/>
              </a:rPr>
              <a:t>Labor Force</a:t>
            </a:r>
            <a:endParaRPr lang="en-US" sz="1600" b="1" dirty="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172242616"/>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梯形 1"/>
          <p:cNvSpPr/>
          <p:nvPr/>
        </p:nvSpPr>
        <p:spPr>
          <a:xfrm>
            <a:off x="76200" y="4773564"/>
            <a:ext cx="1476000" cy="352425"/>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2"/>
          <p:cNvSpPr/>
          <p:nvPr/>
        </p:nvSpPr>
        <p:spPr>
          <a:xfrm>
            <a:off x="-27090" y="4904222"/>
            <a:ext cx="9247290" cy="167850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3" name="Title 2"/>
          <p:cNvSpPr>
            <a:spLocks noGrp="1"/>
          </p:cNvSpPr>
          <p:nvPr>
            <p:ph type="title"/>
          </p:nvPr>
        </p:nvSpPr>
        <p:spPr/>
        <p:txBody>
          <a:bodyPr>
            <a:noAutofit/>
          </a:bodyPr>
          <a:lstStyle/>
          <a:p>
            <a:r>
              <a:rPr lang="en-US" sz="2400" dirty="0"/>
              <a:t>LFPR by Gender in Indonesia (Percent</a:t>
            </a:r>
            <a:r>
              <a:rPr lang="en-US" sz="2400" dirty="0" smtClean="0"/>
              <a:t>), </a:t>
            </a:r>
            <a:br>
              <a:rPr lang="en-US" sz="2400" dirty="0" smtClean="0"/>
            </a:br>
            <a:r>
              <a:rPr lang="en-US" sz="2400" dirty="0" smtClean="0"/>
              <a:t>August </a:t>
            </a:r>
            <a:r>
              <a:rPr lang="en-US" sz="2400" dirty="0"/>
              <a:t>2014 - February 2016</a:t>
            </a:r>
            <a:endParaRPr lang="id-ID" sz="1800" dirty="0"/>
          </a:p>
        </p:txBody>
      </p:sp>
      <p:sp>
        <p:nvSpPr>
          <p:cNvPr id="5" name="TextBox 4"/>
          <p:cNvSpPr txBox="1"/>
          <p:nvPr/>
        </p:nvSpPr>
        <p:spPr>
          <a:xfrm>
            <a:off x="222914" y="5153561"/>
            <a:ext cx="8692486" cy="1323439"/>
          </a:xfrm>
          <a:prstGeom prst="rect">
            <a:avLst/>
          </a:prstGeom>
          <a:noFill/>
        </p:spPr>
        <p:txBody>
          <a:bodyPr wrap="square" rtlCol="0">
            <a:spAutoFit/>
          </a:bodyPr>
          <a:lstStyle/>
          <a:p>
            <a:pPr marL="285750" indent="-285750">
              <a:buFont typeface="Wingdings" pitchFamily="2" charset="2"/>
              <a:buChar char="ü"/>
            </a:pPr>
            <a:r>
              <a:rPr lang="en-US" sz="1600" b="1" dirty="0">
                <a:solidFill>
                  <a:schemeClr val="bg1"/>
                </a:solidFill>
                <a:latin typeface="+mn-lt"/>
              </a:rPr>
              <a:t>There is still a gap between male and female participation in the labor market.</a:t>
            </a:r>
          </a:p>
          <a:p>
            <a:pPr marL="285750" indent="-285750">
              <a:buFont typeface="Wingdings" pitchFamily="2" charset="2"/>
              <a:buChar char="ü"/>
            </a:pPr>
            <a:r>
              <a:rPr lang="en-US" sz="1600" b="1" dirty="0">
                <a:solidFill>
                  <a:schemeClr val="bg1"/>
                </a:solidFill>
                <a:latin typeface="+mn-lt"/>
              </a:rPr>
              <a:t>In February 2016, that of men by 83.46 per cent while LFPR of women amounted to only 52.71 percent.</a:t>
            </a:r>
          </a:p>
          <a:p>
            <a:pPr marL="285750" indent="-285750">
              <a:buFont typeface="Wingdings" pitchFamily="2" charset="2"/>
              <a:buChar char="ü"/>
            </a:pPr>
            <a:r>
              <a:rPr lang="en-US" sz="1600" b="1" dirty="0">
                <a:solidFill>
                  <a:schemeClr val="bg1"/>
                </a:solidFill>
                <a:latin typeface="+mn-lt"/>
              </a:rPr>
              <a:t>In the past year, both that of men and women has decreased, respectively by 1.12 percentage points and 1.77 percentage points.</a:t>
            </a:r>
            <a:endParaRPr lang="id-ID" sz="1600" b="1" dirty="0">
              <a:solidFill>
                <a:schemeClr val="bg1"/>
              </a:solidFill>
              <a:latin typeface="+mn-lt"/>
            </a:endParaRP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2159760057"/>
              </p:ext>
            </p:extLst>
          </p:nvPr>
        </p:nvGraphicFramePr>
        <p:xfrm>
          <a:off x="35257" y="1172237"/>
          <a:ext cx="90678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9" name="梯形 3"/>
          <p:cNvSpPr/>
          <p:nvPr/>
        </p:nvSpPr>
        <p:spPr>
          <a:xfrm flipV="1">
            <a:off x="190272" y="4758892"/>
            <a:ext cx="1260000" cy="396000"/>
          </a:xfrm>
          <a:prstGeom prst="trapezoid">
            <a:avLst>
              <a:gd name="adj" fmla="val 1987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Slide Number Placeholder 2"/>
          <p:cNvSpPr>
            <a:spLocks noGrp="1"/>
          </p:cNvSpPr>
          <p:nvPr>
            <p:ph type="sldNum" sz="quarter" idx="4294967295"/>
          </p:nvPr>
        </p:nvSpPr>
        <p:spPr bwMode="auto">
          <a:xfrm>
            <a:off x="7046913" y="6570663"/>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FAE33FFC-C9CA-4139-885A-1F4BD39543EB}" type="slidenum">
              <a:rPr lang="id-ID" sz="1400" b="1" smtClean="0">
                <a:solidFill>
                  <a:prstClr val="black"/>
                </a:solidFill>
              </a:rPr>
              <a:pPr algn="r" fontAlgn="base">
                <a:spcBef>
                  <a:spcPct val="0"/>
                </a:spcBef>
                <a:spcAft>
                  <a:spcPct val="0"/>
                </a:spcAft>
                <a:defRPr/>
              </a:pPr>
              <a:t>22</a:t>
            </a:fld>
            <a:endParaRPr lang="id-ID" sz="1400" b="1" dirty="0" smtClean="0">
              <a:solidFill>
                <a:prstClr val="black"/>
              </a:solidFill>
            </a:endParaRPr>
          </a:p>
        </p:txBody>
      </p:sp>
      <p:sp>
        <p:nvSpPr>
          <p:cNvPr id="2" name="Rectangle 1"/>
          <p:cNvSpPr/>
          <p:nvPr/>
        </p:nvSpPr>
        <p:spPr>
          <a:xfrm>
            <a:off x="381000" y="3962400"/>
            <a:ext cx="1524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mj-lt"/>
                <a:cs typeface="Times New Roman" panose="02020603050405020304" pitchFamily="18" charset="0"/>
              </a:rPr>
              <a:t>August 2014</a:t>
            </a:r>
            <a:endParaRPr lang="en-US" sz="1600" b="1" dirty="0">
              <a:solidFill>
                <a:schemeClr val="tx1"/>
              </a:solidFill>
              <a:latin typeface="+mj-lt"/>
              <a:cs typeface="Times New Roman" panose="02020603050405020304" pitchFamily="18" charset="0"/>
            </a:endParaRPr>
          </a:p>
        </p:txBody>
      </p:sp>
      <p:sp>
        <p:nvSpPr>
          <p:cNvPr id="11" name="Rectangle 10"/>
          <p:cNvSpPr/>
          <p:nvPr/>
        </p:nvSpPr>
        <p:spPr>
          <a:xfrm>
            <a:off x="2667000" y="3962400"/>
            <a:ext cx="1524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mj-lt"/>
                <a:cs typeface="Times New Roman" panose="02020603050405020304" pitchFamily="18" charset="0"/>
              </a:rPr>
              <a:t>February 2015</a:t>
            </a:r>
            <a:endParaRPr lang="en-US" sz="1600" b="1" dirty="0">
              <a:solidFill>
                <a:schemeClr val="tx1"/>
              </a:solidFill>
              <a:latin typeface="+mj-lt"/>
              <a:cs typeface="Times New Roman" panose="02020603050405020304" pitchFamily="18" charset="0"/>
            </a:endParaRPr>
          </a:p>
        </p:txBody>
      </p:sp>
      <p:sp>
        <p:nvSpPr>
          <p:cNvPr id="12" name="Rectangle 11"/>
          <p:cNvSpPr/>
          <p:nvPr/>
        </p:nvSpPr>
        <p:spPr>
          <a:xfrm>
            <a:off x="4876800" y="3962400"/>
            <a:ext cx="1524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mj-lt"/>
                <a:cs typeface="Times New Roman" panose="02020603050405020304" pitchFamily="18" charset="0"/>
              </a:rPr>
              <a:t>August 2015</a:t>
            </a:r>
            <a:endParaRPr lang="en-US" sz="1600" b="1" dirty="0">
              <a:solidFill>
                <a:schemeClr val="tx1"/>
              </a:solidFill>
              <a:latin typeface="+mj-lt"/>
              <a:cs typeface="Times New Roman" panose="02020603050405020304" pitchFamily="18" charset="0"/>
            </a:endParaRPr>
          </a:p>
        </p:txBody>
      </p:sp>
      <p:sp>
        <p:nvSpPr>
          <p:cNvPr id="13" name="Rectangle 12"/>
          <p:cNvSpPr/>
          <p:nvPr/>
        </p:nvSpPr>
        <p:spPr>
          <a:xfrm>
            <a:off x="7239000" y="3962400"/>
            <a:ext cx="1524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mj-lt"/>
                <a:cs typeface="Times New Roman" panose="02020603050405020304" pitchFamily="18" charset="0"/>
              </a:rPr>
              <a:t>February 2016</a:t>
            </a:r>
            <a:endParaRPr lang="en-US" sz="1600" b="1" dirty="0">
              <a:solidFill>
                <a:schemeClr val="tx1"/>
              </a:solidFill>
              <a:latin typeface="+mj-lt"/>
              <a:cs typeface="Times New Roman" panose="02020603050405020304" pitchFamily="18" charset="0"/>
            </a:endParaRPr>
          </a:p>
        </p:txBody>
      </p:sp>
      <p:sp>
        <p:nvSpPr>
          <p:cNvPr id="14" name="Rectangle 13"/>
          <p:cNvSpPr/>
          <p:nvPr/>
        </p:nvSpPr>
        <p:spPr>
          <a:xfrm>
            <a:off x="2362200" y="4419600"/>
            <a:ext cx="76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mj-lt"/>
                <a:cs typeface="Times New Roman" panose="02020603050405020304" pitchFamily="18" charset="0"/>
              </a:rPr>
              <a:t>LFPR</a:t>
            </a:r>
            <a:endParaRPr lang="en-US" sz="1600" b="1" dirty="0">
              <a:solidFill>
                <a:schemeClr val="tx1"/>
              </a:solidFill>
              <a:latin typeface="+mj-lt"/>
              <a:cs typeface="Times New Roman" panose="02020603050405020304" pitchFamily="18" charset="0"/>
            </a:endParaRPr>
          </a:p>
        </p:txBody>
      </p:sp>
      <p:sp>
        <p:nvSpPr>
          <p:cNvPr id="15" name="Rectangle 14"/>
          <p:cNvSpPr/>
          <p:nvPr/>
        </p:nvSpPr>
        <p:spPr>
          <a:xfrm>
            <a:off x="3581400" y="44196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mj-lt"/>
                <a:cs typeface="Times New Roman" panose="02020603050405020304" pitchFamily="18" charset="0"/>
              </a:rPr>
              <a:t>Men LFPR</a:t>
            </a:r>
            <a:endParaRPr lang="en-US" sz="1600" b="1" dirty="0">
              <a:solidFill>
                <a:schemeClr val="tx1"/>
              </a:solidFill>
              <a:latin typeface="+mj-lt"/>
              <a:cs typeface="Times New Roman" panose="02020603050405020304" pitchFamily="18" charset="0"/>
            </a:endParaRPr>
          </a:p>
        </p:txBody>
      </p:sp>
      <p:sp>
        <p:nvSpPr>
          <p:cNvPr id="16" name="Rectangle 15"/>
          <p:cNvSpPr/>
          <p:nvPr/>
        </p:nvSpPr>
        <p:spPr>
          <a:xfrm>
            <a:off x="5486400" y="4419600"/>
            <a:ext cx="152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mj-lt"/>
                <a:cs typeface="Times New Roman" panose="02020603050405020304" pitchFamily="18" charset="0"/>
              </a:rPr>
              <a:t>Women LFPR</a:t>
            </a:r>
            <a:endParaRPr lang="en-US" sz="1600" b="1" dirty="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1623236855"/>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2"/>
          <p:cNvSpPr/>
          <p:nvPr/>
        </p:nvSpPr>
        <p:spPr>
          <a:xfrm>
            <a:off x="-27090" y="5631730"/>
            <a:ext cx="9247290" cy="9398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2" name="Title 1"/>
          <p:cNvSpPr>
            <a:spLocks noGrp="1"/>
          </p:cNvSpPr>
          <p:nvPr>
            <p:ph type="title"/>
          </p:nvPr>
        </p:nvSpPr>
        <p:spPr>
          <a:xfrm>
            <a:off x="1116013" y="127000"/>
            <a:ext cx="7920037" cy="566738"/>
          </a:xfrm>
        </p:spPr>
        <p:txBody>
          <a:bodyPr rtlCol="0">
            <a:noAutofit/>
          </a:bodyPr>
          <a:lstStyle/>
          <a:p>
            <a:pPr>
              <a:defRPr/>
            </a:pPr>
            <a:r>
              <a:rPr lang="en-US" sz="2400" dirty="0">
                <a:latin typeface="+mn-lt"/>
              </a:rPr>
              <a:t>Indonesian Labor Force Structure (Million</a:t>
            </a:r>
            <a:r>
              <a:rPr lang="en-US" sz="2400" dirty="0" smtClean="0">
                <a:latin typeface="+mn-lt"/>
              </a:rPr>
              <a:t>),</a:t>
            </a:r>
            <a:br>
              <a:rPr lang="en-US" sz="2400" dirty="0" smtClean="0">
                <a:latin typeface="+mn-lt"/>
              </a:rPr>
            </a:br>
            <a:r>
              <a:rPr lang="en-US" sz="2400" dirty="0" smtClean="0">
                <a:latin typeface="+mn-lt"/>
              </a:rPr>
              <a:t>August </a:t>
            </a:r>
            <a:r>
              <a:rPr lang="en-US" sz="2400" dirty="0">
                <a:latin typeface="+mn-lt"/>
              </a:rPr>
              <a:t>2014 - February 2016</a:t>
            </a:r>
            <a:endParaRPr lang="id-ID" sz="2000" dirty="0">
              <a:latin typeface="+mn-lt"/>
            </a:endParaRPr>
          </a:p>
        </p:txBody>
      </p:sp>
      <p:sp>
        <p:nvSpPr>
          <p:cNvPr id="5" name="TextBox 4"/>
          <p:cNvSpPr txBox="1"/>
          <p:nvPr/>
        </p:nvSpPr>
        <p:spPr>
          <a:xfrm>
            <a:off x="0" y="5715000"/>
            <a:ext cx="9144000" cy="789136"/>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anchor="ctr">
            <a:noAutofit/>
          </a:bodyPr>
          <a:lstStyle/>
          <a:p>
            <a:pPr indent="1339850" algn="ctr" fontAlgn="auto">
              <a:spcBef>
                <a:spcPts val="0"/>
              </a:spcBef>
              <a:spcAft>
                <a:spcPts val="0"/>
              </a:spcAft>
              <a:defRPr/>
            </a:pPr>
            <a:r>
              <a:rPr lang="en-US" b="1" dirty="0">
                <a:solidFill>
                  <a:schemeClr val="accent6">
                    <a:lumMod val="50000"/>
                  </a:schemeClr>
                </a:solidFill>
              </a:rPr>
              <a:t>In February 2016, from 127.7 million labor force of about 120.7 million people of which work (absorbed by the labor market)</a:t>
            </a:r>
            <a:endParaRPr lang="sv-SE" b="1" dirty="0">
              <a:solidFill>
                <a:schemeClr val="accent6">
                  <a:lumMod val="50000"/>
                </a:schemeClr>
              </a:solidFill>
            </a:endParaRPr>
          </a:p>
        </p:txBody>
      </p:sp>
      <p:graphicFrame>
        <p:nvGraphicFramePr>
          <p:cNvPr id="3" name="Chart 18"/>
          <p:cNvGraphicFramePr>
            <a:graphicFrameLocks/>
          </p:cNvGraphicFramePr>
          <p:nvPr>
            <p:extLst>
              <p:ext uri="{D42A27DB-BD31-4B8C-83A1-F6EECF244321}">
                <p14:modId xmlns:p14="http://schemas.microsoft.com/office/powerpoint/2010/main" val="1166055293"/>
              </p:ext>
            </p:extLst>
          </p:nvPr>
        </p:nvGraphicFramePr>
        <p:xfrm>
          <a:off x="0" y="1052512"/>
          <a:ext cx="9144000" cy="4464719"/>
        </p:xfrm>
        <a:graphic>
          <a:graphicData uri="http://schemas.openxmlformats.org/drawingml/2006/chart">
            <c:chart xmlns:c="http://schemas.openxmlformats.org/drawingml/2006/chart" xmlns:r="http://schemas.openxmlformats.org/officeDocument/2006/relationships" r:id="rId2"/>
          </a:graphicData>
        </a:graphic>
      </p:graphicFrame>
      <p:sp>
        <p:nvSpPr>
          <p:cNvPr id="8197" name="TextBox 19"/>
          <p:cNvSpPr txBox="1">
            <a:spLocks noChangeArrowheads="1"/>
          </p:cNvSpPr>
          <p:nvPr/>
        </p:nvSpPr>
        <p:spPr bwMode="auto">
          <a:xfrm>
            <a:off x="6278563" y="2526268"/>
            <a:ext cx="14847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AU" b="1" dirty="0">
                <a:solidFill>
                  <a:srgbClr val="C00000"/>
                </a:solidFill>
              </a:rPr>
              <a:t> </a:t>
            </a:r>
            <a:r>
              <a:rPr lang="id-ID" b="1" dirty="0">
                <a:solidFill>
                  <a:srgbClr val="C00000"/>
                </a:solidFill>
              </a:rPr>
              <a:t>-</a:t>
            </a:r>
            <a:r>
              <a:rPr lang="en-US" b="1" dirty="0" smtClean="0">
                <a:solidFill>
                  <a:srgbClr val="C00000"/>
                </a:solidFill>
              </a:rPr>
              <a:t> 0.</a:t>
            </a:r>
            <a:r>
              <a:rPr lang="id-ID" b="1" dirty="0" smtClean="0">
                <a:solidFill>
                  <a:srgbClr val="C00000"/>
                </a:solidFill>
              </a:rPr>
              <a:t>20 </a:t>
            </a:r>
            <a:r>
              <a:rPr lang="en-AU" b="1" dirty="0" smtClean="0">
                <a:solidFill>
                  <a:srgbClr val="C00000"/>
                </a:solidFill>
              </a:rPr>
              <a:t>million</a:t>
            </a:r>
            <a:endParaRPr lang="en-US" b="1" dirty="0">
              <a:solidFill>
                <a:srgbClr val="C00000"/>
              </a:solidFill>
            </a:endParaRPr>
          </a:p>
        </p:txBody>
      </p:sp>
      <p:sp>
        <p:nvSpPr>
          <p:cNvPr id="8198" name="TextBox 20"/>
          <p:cNvSpPr txBox="1">
            <a:spLocks noChangeArrowheads="1"/>
          </p:cNvSpPr>
          <p:nvPr/>
        </p:nvSpPr>
        <p:spPr bwMode="auto">
          <a:xfrm>
            <a:off x="1703388" y="3272502"/>
            <a:ext cx="1476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b="1" dirty="0">
                <a:solidFill>
                  <a:srgbClr val="002060"/>
                </a:solidFill>
              </a:rPr>
              <a:t>+</a:t>
            </a:r>
            <a:r>
              <a:rPr lang="en-AU" b="1" dirty="0">
                <a:solidFill>
                  <a:srgbClr val="002060"/>
                </a:solidFill>
              </a:rPr>
              <a:t> </a:t>
            </a:r>
            <a:r>
              <a:rPr lang="id-ID" b="1" dirty="0" smtClean="0">
                <a:solidFill>
                  <a:srgbClr val="002060"/>
                </a:solidFill>
              </a:rPr>
              <a:t>0</a:t>
            </a:r>
            <a:r>
              <a:rPr lang="en-US" b="1" dirty="0" smtClean="0">
                <a:solidFill>
                  <a:srgbClr val="002060"/>
                </a:solidFill>
              </a:rPr>
              <a:t>.</a:t>
            </a:r>
            <a:r>
              <a:rPr lang="id-ID" b="1" dirty="0" smtClean="0">
                <a:solidFill>
                  <a:srgbClr val="002060"/>
                </a:solidFill>
              </a:rPr>
              <a:t>19 </a:t>
            </a:r>
            <a:r>
              <a:rPr lang="en-AU" b="1" dirty="0" smtClean="0">
                <a:solidFill>
                  <a:srgbClr val="002060"/>
                </a:solidFill>
              </a:rPr>
              <a:t>million</a:t>
            </a:r>
            <a:endParaRPr lang="en-US" b="1" dirty="0">
              <a:solidFill>
                <a:srgbClr val="002060"/>
              </a:solidFill>
            </a:endParaRPr>
          </a:p>
        </p:txBody>
      </p:sp>
      <p:sp>
        <p:nvSpPr>
          <p:cNvPr id="32" name="TextBox 1"/>
          <p:cNvSpPr txBox="1"/>
          <p:nvPr/>
        </p:nvSpPr>
        <p:spPr>
          <a:xfrm>
            <a:off x="683419" y="1365142"/>
            <a:ext cx="973138" cy="28733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r>
              <a:rPr lang="id-ID" sz="1800" b="1" dirty="0" smtClean="0">
                <a:solidFill>
                  <a:prstClr val="black"/>
                </a:solidFill>
              </a:rPr>
              <a:t>121</a:t>
            </a:r>
            <a:r>
              <a:rPr lang="en-US" sz="1800" b="1" dirty="0" smtClean="0">
                <a:solidFill>
                  <a:prstClr val="black"/>
                </a:solidFill>
              </a:rPr>
              <a:t>.</a:t>
            </a:r>
            <a:r>
              <a:rPr lang="id-ID" sz="1800" b="1" dirty="0" smtClean="0">
                <a:solidFill>
                  <a:prstClr val="black"/>
                </a:solidFill>
              </a:rPr>
              <a:t>87</a:t>
            </a:r>
            <a:endParaRPr lang="id-ID" sz="1600" b="1" dirty="0">
              <a:solidFill>
                <a:prstClr val="black"/>
              </a:solidFill>
            </a:endParaRPr>
          </a:p>
        </p:txBody>
      </p:sp>
      <p:sp>
        <p:nvSpPr>
          <p:cNvPr id="35" name="TextBox 1"/>
          <p:cNvSpPr txBox="1"/>
          <p:nvPr/>
        </p:nvSpPr>
        <p:spPr>
          <a:xfrm>
            <a:off x="2971800" y="1258433"/>
            <a:ext cx="973138" cy="28733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r>
              <a:rPr lang="id-ID" sz="1800" b="1" dirty="0" smtClean="0">
                <a:solidFill>
                  <a:prstClr val="black"/>
                </a:solidFill>
              </a:rPr>
              <a:t>128</a:t>
            </a:r>
            <a:r>
              <a:rPr lang="en-US" sz="1800" b="1" dirty="0" smtClean="0">
                <a:solidFill>
                  <a:prstClr val="black"/>
                </a:solidFill>
              </a:rPr>
              <a:t>.</a:t>
            </a:r>
            <a:r>
              <a:rPr lang="id-ID" sz="1800" b="1" dirty="0" smtClean="0">
                <a:solidFill>
                  <a:prstClr val="black"/>
                </a:solidFill>
              </a:rPr>
              <a:t>30</a:t>
            </a:r>
            <a:endParaRPr lang="id-ID" sz="1600" b="1" dirty="0">
              <a:solidFill>
                <a:prstClr val="black"/>
              </a:solidFill>
            </a:endParaRPr>
          </a:p>
        </p:txBody>
      </p:sp>
      <p:sp>
        <p:nvSpPr>
          <p:cNvPr id="8202" name="Slide Number Placeholder 2"/>
          <p:cNvSpPr>
            <a:spLocks noGrp="1"/>
          </p:cNvSpPr>
          <p:nvPr>
            <p:ph type="sldNum" sz="quarter" idx="4294967295"/>
          </p:nvPr>
        </p:nvSpPr>
        <p:spPr bwMode="auto">
          <a:xfrm>
            <a:off x="7046913" y="6569075"/>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F80FF1DA-9E62-4354-973E-3A53C7C8AF6D}" type="slidenum">
              <a:rPr lang="id-ID" sz="1400" b="1" smtClean="0">
                <a:solidFill>
                  <a:prstClr val="black"/>
                </a:solidFill>
              </a:rPr>
              <a:pPr algn="r" fontAlgn="base">
                <a:spcBef>
                  <a:spcPct val="0"/>
                </a:spcBef>
                <a:spcAft>
                  <a:spcPct val="0"/>
                </a:spcAft>
                <a:defRPr/>
              </a:pPr>
              <a:t>23</a:t>
            </a:fld>
            <a:endParaRPr lang="id-ID" sz="1400" b="1" dirty="0" smtClean="0">
              <a:solidFill>
                <a:prstClr val="black"/>
              </a:solidFill>
            </a:endParaRPr>
          </a:p>
        </p:txBody>
      </p:sp>
      <p:sp>
        <p:nvSpPr>
          <p:cNvPr id="14" name="任意多边形 48"/>
          <p:cNvSpPr/>
          <p:nvPr/>
        </p:nvSpPr>
        <p:spPr>
          <a:xfrm>
            <a:off x="3351213" y="2438400"/>
            <a:ext cx="4791075" cy="468000"/>
          </a:xfrm>
          <a:custGeom>
            <a:avLst/>
            <a:gdLst>
              <a:gd name="connsiteX0" fmla="*/ 0 w 2419350"/>
              <a:gd name="connsiteY0" fmla="*/ 679450 h 679450"/>
              <a:gd name="connsiteX1" fmla="*/ 0 w 2419350"/>
              <a:gd name="connsiteY1" fmla="*/ 0 h 679450"/>
              <a:gd name="connsiteX2" fmla="*/ 2419350 w 2419350"/>
              <a:gd name="connsiteY2" fmla="*/ 0 h 679450"/>
              <a:gd name="connsiteX3" fmla="*/ 2419350 w 2419350"/>
              <a:gd name="connsiteY3" fmla="*/ 673100 h 679450"/>
              <a:gd name="connsiteX4" fmla="*/ 2311400 w 2419350"/>
              <a:gd name="connsiteY4" fmla="*/ 679450 h 679450"/>
              <a:gd name="connsiteX0" fmla="*/ 0 w 2419350"/>
              <a:gd name="connsiteY0" fmla="*/ 679450 h 679450"/>
              <a:gd name="connsiteX1" fmla="*/ 0 w 2419350"/>
              <a:gd name="connsiteY1" fmla="*/ 0 h 679450"/>
              <a:gd name="connsiteX2" fmla="*/ 2419350 w 2419350"/>
              <a:gd name="connsiteY2" fmla="*/ 0 h 679450"/>
              <a:gd name="connsiteX3" fmla="*/ 2419350 w 2419350"/>
              <a:gd name="connsiteY3" fmla="*/ 673100 h 679450"/>
            </a:gdLst>
            <a:ahLst/>
            <a:cxnLst>
              <a:cxn ang="0">
                <a:pos x="connsiteX0" y="connsiteY0"/>
              </a:cxn>
              <a:cxn ang="0">
                <a:pos x="connsiteX1" y="connsiteY1"/>
              </a:cxn>
              <a:cxn ang="0">
                <a:pos x="connsiteX2" y="connsiteY2"/>
              </a:cxn>
              <a:cxn ang="0">
                <a:pos x="connsiteX3" y="connsiteY3"/>
              </a:cxn>
            </a:cxnLst>
            <a:rect l="l" t="t" r="r" b="b"/>
            <a:pathLst>
              <a:path w="2419350" h="679450">
                <a:moveTo>
                  <a:pt x="0" y="679450"/>
                </a:moveTo>
                <a:lnTo>
                  <a:pt x="0" y="0"/>
                </a:lnTo>
                <a:lnTo>
                  <a:pt x="2419350" y="0"/>
                </a:lnTo>
                <a:lnTo>
                  <a:pt x="2419350" y="673100"/>
                </a:lnTo>
              </a:path>
            </a:pathLst>
          </a:custGeom>
          <a:noFill/>
          <a:ln w="57150" cap="rnd">
            <a:solidFill>
              <a:srgbClr val="C00000"/>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cs typeface="Calibri" pitchFamily="34" charset="0"/>
            </a:endParaRPr>
          </a:p>
        </p:txBody>
      </p:sp>
      <p:sp>
        <p:nvSpPr>
          <p:cNvPr id="15" name="任意多边形 48"/>
          <p:cNvSpPr/>
          <p:nvPr/>
        </p:nvSpPr>
        <p:spPr>
          <a:xfrm flipV="1">
            <a:off x="1177871" y="3276600"/>
            <a:ext cx="4576762" cy="382587"/>
          </a:xfrm>
          <a:custGeom>
            <a:avLst/>
            <a:gdLst>
              <a:gd name="connsiteX0" fmla="*/ 0 w 2419350"/>
              <a:gd name="connsiteY0" fmla="*/ 679450 h 679450"/>
              <a:gd name="connsiteX1" fmla="*/ 0 w 2419350"/>
              <a:gd name="connsiteY1" fmla="*/ 0 h 679450"/>
              <a:gd name="connsiteX2" fmla="*/ 2419350 w 2419350"/>
              <a:gd name="connsiteY2" fmla="*/ 0 h 679450"/>
              <a:gd name="connsiteX3" fmla="*/ 2419350 w 2419350"/>
              <a:gd name="connsiteY3" fmla="*/ 673100 h 679450"/>
              <a:gd name="connsiteX4" fmla="*/ 2311400 w 2419350"/>
              <a:gd name="connsiteY4" fmla="*/ 679450 h 679450"/>
              <a:gd name="connsiteX0" fmla="*/ 0 w 2419350"/>
              <a:gd name="connsiteY0" fmla="*/ 679450 h 679450"/>
              <a:gd name="connsiteX1" fmla="*/ 0 w 2419350"/>
              <a:gd name="connsiteY1" fmla="*/ 0 h 679450"/>
              <a:gd name="connsiteX2" fmla="*/ 2419350 w 2419350"/>
              <a:gd name="connsiteY2" fmla="*/ 0 h 679450"/>
              <a:gd name="connsiteX3" fmla="*/ 2419350 w 2419350"/>
              <a:gd name="connsiteY3" fmla="*/ 673100 h 679450"/>
            </a:gdLst>
            <a:ahLst/>
            <a:cxnLst>
              <a:cxn ang="0">
                <a:pos x="connsiteX0" y="connsiteY0"/>
              </a:cxn>
              <a:cxn ang="0">
                <a:pos x="connsiteX1" y="connsiteY1"/>
              </a:cxn>
              <a:cxn ang="0">
                <a:pos x="connsiteX2" y="connsiteY2"/>
              </a:cxn>
              <a:cxn ang="0">
                <a:pos x="connsiteX3" y="connsiteY3"/>
              </a:cxn>
            </a:cxnLst>
            <a:rect l="l" t="t" r="r" b="b"/>
            <a:pathLst>
              <a:path w="2419350" h="679450">
                <a:moveTo>
                  <a:pt x="0" y="679450"/>
                </a:moveTo>
                <a:lnTo>
                  <a:pt x="0" y="0"/>
                </a:lnTo>
                <a:lnTo>
                  <a:pt x="2419350" y="0"/>
                </a:lnTo>
                <a:lnTo>
                  <a:pt x="2419350" y="673100"/>
                </a:lnTo>
              </a:path>
            </a:pathLst>
          </a:custGeom>
          <a:noFill/>
          <a:ln w="57150" cap="rnd">
            <a:solidFill>
              <a:srgbClr val="002060"/>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cs typeface="Calibri" pitchFamily="34" charset="0"/>
            </a:endParaRPr>
          </a:p>
        </p:txBody>
      </p:sp>
      <p:grpSp>
        <p:nvGrpSpPr>
          <p:cNvPr id="18" name="组合 13"/>
          <p:cNvGrpSpPr>
            <a:grpSpLocks/>
          </p:cNvGrpSpPr>
          <p:nvPr/>
        </p:nvGrpSpPr>
        <p:grpSpPr bwMode="auto">
          <a:xfrm flipV="1">
            <a:off x="224737" y="5758110"/>
            <a:ext cx="918263" cy="686615"/>
            <a:chOff x="3440290" y="0"/>
            <a:chExt cx="4660835" cy="2636912"/>
          </a:xfrm>
        </p:grpSpPr>
        <p:sp>
          <p:nvSpPr>
            <p:cNvPr id="19" name="矩形 6"/>
            <p:cNvSpPr/>
            <p:nvPr/>
          </p:nvSpPr>
          <p:spPr>
            <a:xfrm>
              <a:off x="4444727" y="0"/>
              <a:ext cx="796200" cy="1410215"/>
            </a:xfrm>
            <a:prstGeom prst="rect">
              <a:avLst/>
            </a:prstGeom>
            <a:solidFill>
              <a:srgbClr val="FA62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20" name="矩形 7"/>
            <p:cNvSpPr/>
            <p:nvPr/>
          </p:nvSpPr>
          <p:spPr>
            <a:xfrm>
              <a:off x="5449164" y="0"/>
              <a:ext cx="722705" cy="2636912"/>
            </a:xfrm>
            <a:prstGeom prst="rect">
              <a:avLst/>
            </a:prstGeom>
            <a:solidFill>
              <a:srgbClr val="DE39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21" name="矩形 8"/>
            <p:cNvSpPr/>
            <p:nvPr/>
          </p:nvSpPr>
          <p:spPr>
            <a:xfrm>
              <a:off x="6386232" y="0"/>
              <a:ext cx="710456" cy="1989755"/>
            </a:xfrm>
            <a:prstGeom prst="rect">
              <a:avLst/>
            </a:prstGeom>
            <a:solidFill>
              <a:srgbClr val="1521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22" name="矩形 10"/>
            <p:cNvSpPr/>
            <p:nvPr/>
          </p:nvSpPr>
          <p:spPr>
            <a:xfrm>
              <a:off x="3440290" y="0"/>
              <a:ext cx="790077" cy="405678"/>
            </a:xfrm>
            <a:prstGeom prst="rect">
              <a:avLst/>
            </a:prstGeom>
            <a:solidFill>
              <a:srgbClr val="FA8E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23" name="矩形 11"/>
            <p:cNvSpPr/>
            <p:nvPr/>
          </p:nvSpPr>
          <p:spPr>
            <a:xfrm>
              <a:off x="7311048" y="0"/>
              <a:ext cx="790077" cy="994881"/>
            </a:xfrm>
            <a:prstGeom prst="rect">
              <a:avLst/>
            </a:prstGeom>
            <a:solidFill>
              <a:srgbClr val="3F92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grpSp>
      <p:sp>
        <p:nvSpPr>
          <p:cNvPr id="24" name="Rectangle 23"/>
          <p:cNvSpPr/>
          <p:nvPr/>
        </p:nvSpPr>
        <p:spPr>
          <a:xfrm>
            <a:off x="381000" y="4572000"/>
            <a:ext cx="1524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mj-lt"/>
                <a:cs typeface="Times New Roman" panose="02020603050405020304" pitchFamily="18" charset="0"/>
              </a:rPr>
              <a:t>August 2014</a:t>
            </a:r>
            <a:endParaRPr lang="en-US" sz="1600" b="1" dirty="0">
              <a:solidFill>
                <a:schemeClr val="tx1"/>
              </a:solidFill>
              <a:latin typeface="+mj-lt"/>
              <a:cs typeface="Times New Roman" panose="02020603050405020304" pitchFamily="18" charset="0"/>
            </a:endParaRPr>
          </a:p>
        </p:txBody>
      </p:sp>
      <p:sp>
        <p:nvSpPr>
          <p:cNvPr id="25" name="Rectangle 24"/>
          <p:cNvSpPr/>
          <p:nvPr/>
        </p:nvSpPr>
        <p:spPr>
          <a:xfrm>
            <a:off x="2667000" y="4572000"/>
            <a:ext cx="1524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mj-lt"/>
                <a:cs typeface="Times New Roman" panose="02020603050405020304" pitchFamily="18" charset="0"/>
              </a:rPr>
              <a:t>February 2015</a:t>
            </a:r>
            <a:endParaRPr lang="en-US" sz="1600" b="1" dirty="0">
              <a:solidFill>
                <a:schemeClr val="tx1"/>
              </a:solidFill>
              <a:latin typeface="+mj-lt"/>
              <a:cs typeface="Times New Roman" panose="02020603050405020304" pitchFamily="18" charset="0"/>
            </a:endParaRPr>
          </a:p>
        </p:txBody>
      </p:sp>
      <p:sp>
        <p:nvSpPr>
          <p:cNvPr id="26" name="Rectangle 25"/>
          <p:cNvSpPr/>
          <p:nvPr/>
        </p:nvSpPr>
        <p:spPr>
          <a:xfrm>
            <a:off x="4876800" y="4572000"/>
            <a:ext cx="1524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mj-lt"/>
                <a:cs typeface="Times New Roman" panose="02020603050405020304" pitchFamily="18" charset="0"/>
              </a:rPr>
              <a:t>August 2015</a:t>
            </a:r>
            <a:endParaRPr lang="en-US" sz="1600" b="1" dirty="0">
              <a:solidFill>
                <a:schemeClr val="tx1"/>
              </a:solidFill>
              <a:latin typeface="+mj-lt"/>
              <a:cs typeface="Times New Roman" panose="02020603050405020304" pitchFamily="18" charset="0"/>
            </a:endParaRPr>
          </a:p>
        </p:txBody>
      </p:sp>
      <p:sp>
        <p:nvSpPr>
          <p:cNvPr id="27" name="Rectangle 26"/>
          <p:cNvSpPr/>
          <p:nvPr/>
        </p:nvSpPr>
        <p:spPr>
          <a:xfrm>
            <a:off x="7239000" y="4572000"/>
            <a:ext cx="1524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mj-lt"/>
                <a:cs typeface="Times New Roman" panose="02020603050405020304" pitchFamily="18" charset="0"/>
              </a:rPr>
              <a:t>February 2016</a:t>
            </a:r>
            <a:endParaRPr lang="en-US" sz="1600" b="1" dirty="0">
              <a:solidFill>
                <a:schemeClr val="tx1"/>
              </a:solidFill>
              <a:latin typeface="+mj-lt"/>
              <a:cs typeface="Times New Roman" panose="02020603050405020304" pitchFamily="18" charset="0"/>
            </a:endParaRPr>
          </a:p>
        </p:txBody>
      </p:sp>
      <p:sp>
        <p:nvSpPr>
          <p:cNvPr id="28" name="Rectangle 27"/>
          <p:cNvSpPr/>
          <p:nvPr/>
        </p:nvSpPr>
        <p:spPr>
          <a:xfrm>
            <a:off x="3581400" y="5029200"/>
            <a:ext cx="1295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0" algn="l"/>
              </a:tabLst>
            </a:pPr>
            <a:r>
              <a:rPr lang="en-US" sz="1500" b="1" dirty="0" err="1" smtClean="0">
                <a:solidFill>
                  <a:schemeClr val="tx1"/>
                </a:solidFill>
                <a:latin typeface="+mj-lt"/>
                <a:cs typeface="Times New Roman" panose="02020603050405020304" pitchFamily="18" charset="0"/>
              </a:rPr>
              <a:t>Employement</a:t>
            </a:r>
            <a:endParaRPr lang="en-US" sz="1500" b="1" dirty="0">
              <a:solidFill>
                <a:schemeClr val="tx1"/>
              </a:solidFill>
              <a:latin typeface="+mj-lt"/>
              <a:cs typeface="Times New Roman" panose="02020603050405020304" pitchFamily="18" charset="0"/>
            </a:endParaRPr>
          </a:p>
        </p:txBody>
      </p:sp>
      <p:sp>
        <p:nvSpPr>
          <p:cNvPr id="29" name="Rectangle 28"/>
          <p:cNvSpPr/>
          <p:nvPr/>
        </p:nvSpPr>
        <p:spPr>
          <a:xfrm>
            <a:off x="5029200" y="5029200"/>
            <a:ext cx="1676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solidFill>
                <a:latin typeface="+mj-lt"/>
                <a:cs typeface="Times New Roman" panose="02020603050405020304" pitchFamily="18" charset="0"/>
              </a:rPr>
              <a:t>Unemployement</a:t>
            </a:r>
            <a:endParaRPr lang="en-US" sz="1600" b="1" dirty="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436972441"/>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76200" y="5733141"/>
            <a:ext cx="9247290" cy="1085172"/>
            <a:chOff x="-27090" y="5576503"/>
            <a:chExt cx="9247290" cy="1085172"/>
          </a:xfrm>
        </p:grpSpPr>
        <p:sp>
          <p:nvSpPr>
            <p:cNvPr id="32" name="梯形 1"/>
            <p:cNvSpPr/>
            <p:nvPr/>
          </p:nvSpPr>
          <p:spPr>
            <a:xfrm>
              <a:off x="76200" y="5591175"/>
              <a:ext cx="1476000" cy="352425"/>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矩形 2"/>
            <p:cNvSpPr/>
            <p:nvPr/>
          </p:nvSpPr>
          <p:spPr>
            <a:xfrm>
              <a:off x="-27090" y="5721833"/>
              <a:ext cx="9247290" cy="93984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34" name="梯形 3"/>
            <p:cNvSpPr/>
            <p:nvPr/>
          </p:nvSpPr>
          <p:spPr>
            <a:xfrm flipV="1">
              <a:off x="190272" y="5576503"/>
              <a:ext cx="1260000" cy="274320"/>
            </a:xfrm>
            <a:prstGeom prst="trapezoid">
              <a:avLst>
                <a:gd name="adj" fmla="val 1987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9" name="Rectangle 28"/>
          <p:cNvSpPr/>
          <p:nvPr/>
        </p:nvSpPr>
        <p:spPr>
          <a:xfrm>
            <a:off x="141162" y="5918200"/>
            <a:ext cx="8686800" cy="86360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lIns="252000" anchor="ctr"/>
          <a:lstStyle/>
          <a:p>
            <a:pPr algn="just" fontAlgn="auto">
              <a:spcBef>
                <a:spcPts val="0"/>
              </a:spcBef>
              <a:spcAft>
                <a:spcPts val="0"/>
              </a:spcAft>
              <a:defRPr/>
            </a:pPr>
            <a:r>
              <a:rPr lang="en-US" sz="1600" b="1" dirty="0">
                <a:solidFill>
                  <a:schemeClr val="bg1"/>
                </a:solidFill>
                <a:cs typeface="Arial" pitchFamily="34" charset="0"/>
              </a:rPr>
              <a:t>In the past year, the Unemployment Rate </a:t>
            </a:r>
            <a:r>
              <a:rPr lang="en-US" sz="1600" b="1" dirty="0" smtClean="0">
                <a:solidFill>
                  <a:schemeClr val="bg1"/>
                </a:solidFill>
                <a:cs typeface="Arial" pitchFamily="34" charset="0"/>
              </a:rPr>
              <a:t>(UR</a:t>
            </a:r>
            <a:r>
              <a:rPr lang="en-US" sz="1600" b="1" dirty="0">
                <a:solidFill>
                  <a:schemeClr val="bg1"/>
                </a:solidFill>
                <a:cs typeface="Arial" pitchFamily="34" charset="0"/>
              </a:rPr>
              <a:t>) decreased from 5.81% (February 2015) to 5.50% (February 2016) and the number of unemployed decreased by 430 thousand people.</a:t>
            </a:r>
          </a:p>
        </p:txBody>
      </p:sp>
      <p:sp>
        <p:nvSpPr>
          <p:cNvPr id="4" name="Title 3"/>
          <p:cNvSpPr>
            <a:spLocks noGrp="1"/>
          </p:cNvSpPr>
          <p:nvPr>
            <p:ph type="title"/>
          </p:nvPr>
        </p:nvSpPr>
        <p:spPr>
          <a:xfrm>
            <a:off x="1116013" y="127000"/>
            <a:ext cx="7920037" cy="566738"/>
          </a:xfrm>
        </p:spPr>
        <p:txBody>
          <a:bodyPr rtlCol="0">
            <a:noAutofit/>
          </a:bodyPr>
          <a:lstStyle/>
          <a:p>
            <a:pPr>
              <a:defRPr/>
            </a:pPr>
            <a:r>
              <a:rPr lang="en-US" sz="2400" dirty="0"/>
              <a:t>Unemployment Rate (TPT) Indonesia</a:t>
            </a:r>
            <a:r>
              <a:rPr lang="en-US" sz="2400" dirty="0" smtClean="0"/>
              <a:t>,</a:t>
            </a:r>
            <a:br>
              <a:rPr lang="en-US" sz="2400" dirty="0" smtClean="0"/>
            </a:br>
            <a:r>
              <a:rPr lang="en-US" sz="2400" dirty="0" smtClean="0"/>
              <a:t>August </a:t>
            </a:r>
            <a:r>
              <a:rPr lang="en-US" sz="2400" dirty="0"/>
              <a:t>2014 - February 2016</a:t>
            </a:r>
            <a:endParaRPr lang="en-US" sz="2400" dirty="0">
              <a:solidFill>
                <a:schemeClr val="accent1">
                  <a:lumMod val="50000"/>
                </a:schemeClr>
              </a:solidFill>
            </a:endParaRPr>
          </a:p>
        </p:txBody>
      </p:sp>
      <p:sp>
        <p:nvSpPr>
          <p:cNvPr id="75" name="任意多边形 48"/>
          <p:cNvSpPr/>
          <p:nvPr/>
        </p:nvSpPr>
        <p:spPr>
          <a:xfrm flipV="1">
            <a:off x="874713" y="4792662"/>
            <a:ext cx="5045075" cy="813559"/>
          </a:xfrm>
          <a:custGeom>
            <a:avLst/>
            <a:gdLst>
              <a:gd name="connsiteX0" fmla="*/ 0 w 2419350"/>
              <a:gd name="connsiteY0" fmla="*/ 679450 h 679450"/>
              <a:gd name="connsiteX1" fmla="*/ 0 w 2419350"/>
              <a:gd name="connsiteY1" fmla="*/ 0 h 679450"/>
              <a:gd name="connsiteX2" fmla="*/ 2419350 w 2419350"/>
              <a:gd name="connsiteY2" fmla="*/ 0 h 679450"/>
              <a:gd name="connsiteX3" fmla="*/ 2419350 w 2419350"/>
              <a:gd name="connsiteY3" fmla="*/ 673100 h 679450"/>
              <a:gd name="connsiteX4" fmla="*/ 2311400 w 2419350"/>
              <a:gd name="connsiteY4" fmla="*/ 679450 h 679450"/>
              <a:gd name="connsiteX0" fmla="*/ 0 w 2419350"/>
              <a:gd name="connsiteY0" fmla="*/ 679450 h 679450"/>
              <a:gd name="connsiteX1" fmla="*/ 0 w 2419350"/>
              <a:gd name="connsiteY1" fmla="*/ 0 h 679450"/>
              <a:gd name="connsiteX2" fmla="*/ 2419350 w 2419350"/>
              <a:gd name="connsiteY2" fmla="*/ 0 h 679450"/>
              <a:gd name="connsiteX3" fmla="*/ 2419350 w 2419350"/>
              <a:gd name="connsiteY3" fmla="*/ 673100 h 679450"/>
            </a:gdLst>
            <a:ahLst/>
            <a:cxnLst>
              <a:cxn ang="0">
                <a:pos x="connsiteX0" y="connsiteY0"/>
              </a:cxn>
              <a:cxn ang="0">
                <a:pos x="connsiteX1" y="connsiteY1"/>
              </a:cxn>
              <a:cxn ang="0">
                <a:pos x="connsiteX2" y="connsiteY2"/>
              </a:cxn>
              <a:cxn ang="0">
                <a:pos x="connsiteX3" y="connsiteY3"/>
              </a:cxn>
            </a:cxnLst>
            <a:rect l="l" t="t" r="r" b="b"/>
            <a:pathLst>
              <a:path w="2419350" h="679450">
                <a:moveTo>
                  <a:pt x="0" y="679450"/>
                </a:moveTo>
                <a:lnTo>
                  <a:pt x="0" y="0"/>
                </a:lnTo>
                <a:lnTo>
                  <a:pt x="2419350" y="0"/>
                </a:lnTo>
                <a:lnTo>
                  <a:pt x="2419350" y="673100"/>
                </a:lnTo>
              </a:path>
            </a:pathLst>
          </a:custGeom>
          <a:noFill/>
          <a:ln w="57150" cap="rnd">
            <a:solidFill>
              <a:srgbClr val="FF000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cs typeface="Calibri" pitchFamily="34" charset="0"/>
            </a:endParaRPr>
          </a:p>
        </p:txBody>
      </p:sp>
      <p:sp>
        <p:nvSpPr>
          <p:cNvPr id="76" name="任意多边形 49"/>
          <p:cNvSpPr/>
          <p:nvPr/>
        </p:nvSpPr>
        <p:spPr>
          <a:xfrm flipV="1">
            <a:off x="3505200" y="4781550"/>
            <a:ext cx="4343400" cy="431800"/>
          </a:xfrm>
          <a:custGeom>
            <a:avLst/>
            <a:gdLst>
              <a:gd name="connsiteX0" fmla="*/ 0 w 2419350"/>
              <a:gd name="connsiteY0" fmla="*/ 679450 h 679450"/>
              <a:gd name="connsiteX1" fmla="*/ 0 w 2419350"/>
              <a:gd name="connsiteY1" fmla="*/ 0 h 679450"/>
              <a:gd name="connsiteX2" fmla="*/ 2419350 w 2419350"/>
              <a:gd name="connsiteY2" fmla="*/ 0 h 679450"/>
              <a:gd name="connsiteX3" fmla="*/ 2419350 w 2419350"/>
              <a:gd name="connsiteY3" fmla="*/ 673100 h 679450"/>
              <a:gd name="connsiteX4" fmla="*/ 2311400 w 2419350"/>
              <a:gd name="connsiteY4" fmla="*/ 679450 h 679450"/>
              <a:gd name="connsiteX0" fmla="*/ 0 w 2419350"/>
              <a:gd name="connsiteY0" fmla="*/ 679450 h 679450"/>
              <a:gd name="connsiteX1" fmla="*/ 0 w 2419350"/>
              <a:gd name="connsiteY1" fmla="*/ 0 h 679450"/>
              <a:gd name="connsiteX2" fmla="*/ 2419350 w 2419350"/>
              <a:gd name="connsiteY2" fmla="*/ 0 h 679450"/>
              <a:gd name="connsiteX3" fmla="*/ 2419350 w 2419350"/>
              <a:gd name="connsiteY3" fmla="*/ 673100 h 679450"/>
            </a:gdLst>
            <a:ahLst/>
            <a:cxnLst>
              <a:cxn ang="0">
                <a:pos x="connsiteX0" y="connsiteY0"/>
              </a:cxn>
              <a:cxn ang="0">
                <a:pos x="connsiteX1" y="connsiteY1"/>
              </a:cxn>
              <a:cxn ang="0">
                <a:pos x="connsiteX2" y="connsiteY2"/>
              </a:cxn>
              <a:cxn ang="0">
                <a:pos x="connsiteX3" y="connsiteY3"/>
              </a:cxn>
            </a:cxnLst>
            <a:rect l="l" t="t" r="r" b="b"/>
            <a:pathLst>
              <a:path w="2419350" h="679450">
                <a:moveTo>
                  <a:pt x="0" y="679450"/>
                </a:moveTo>
                <a:lnTo>
                  <a:pt x="0" y="0"/>
                </a:lnTo>
                <a:lnTo>
                  <a:pt x="2419350" y="0"/>
                </a:lnTo>
                <a:lnTo>
                  <a:pt x="2419350" y="673100"/>
                </a:lnTo>
              </a:path>
            </a:pathLst>
          </a:custGeom>
          <a:noFill/>
          <a:ln w="57150" cap="rnd">
            <a:solidFill>
              <a:schemeClr val="accent1">
                <a:lumMod val="50000"/>
              </a:schemeClr>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3F92B0"/>
              </a:solidFill>
              <a:cs typeface="Calibri" pitchFamily="34" charset="0"/>
            </a:endParaRPr>
          </a:p>
        </p:txBody>
      </p:sp>
      <p:sp>
        <p:nvSpPr>
          <p:cNvPr id="45" name="圆角矩形 3"/>
          <p:cNvSpPr/>
          <p:nvPr/>
        </p:nvSpPr>
        <p:spPr>
          <a:xfrm flipV="1">
            <a:off x="107950" y="1062038"/>
            <a:ext cx="2159000" cy="3662362"/>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200">
              <a:solidFill>
                <a:srgbClr val="FFFFFF"/>
              </a:solidFill>
              <a:cs typeface="Calibri" pitchFamily="34" charset="0"/>
            </a:endParaRPr>
          </a:p>
        </p:txBody>
      </p:sp>
      <p:sp>
        <p:nvSpPr>
          <p:cNvPr id="46" name="任意多边形 4"/>
          <p:cNvSpPr/>
          <p:nvPr/>
        </p:nvSpPr>
        <p:spPr>
          <a:xfrm>
            <a:off x="107950" y="1901825"/>
            <a:ext cx="2159000" cy="2879725"/>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200">
              <a:solidFill>
                <a:srgbClr val="FFFFFF"/>
              </a:solidFill>
              <a:cs typeface="Calibri" pitchFamily="34" charset="0"/>
            </a:endParaRPr>
          </a:p>
        </p:txBody>
      </p:sp>
      <p:sp>
        <p:nvSpPr>
          <p:cNvPr id="55" name="圆角矩形 14"/>
          <p:cNvSpPr/>
          <p:nvPr/>
        </p:nvSpPr>
        <p:spPr>
          <a:xfrm flipV="1">
            <a:off x="2339975" y="1062038"/>
            <a:ext cx="2159000" cy="3662362"/>
          </a:xfrm>
          <a:prstGeom prst="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sz="1200">
              <a:solidFill>
                <a:srgbClr val="FFFFFF"/>
              </a:solidFill>
              <a:cs typeface="Calibri" pitchFamily="34" charset="0"/>
            </a:endParaRPr>
          </a:p>
        </p:txBody>
      </p:sp>
      <p:sp>
        <p:nvSpPr>
          <p:cNvPr id="56" name="任意多边形 15"/>
          <p:cNvSpPr/>
          <p:nvPr/>
        </p:nvSpPr>
        <p:spPr>
          <a:xfrm>
            <a:off x="2325688" y="1901825"/>
            <a:ext cx="2159000" cy="2879725"/>
          </a:xfrm>
          <a:prstGeom prst="snip1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sz="1200">
              <a:solidFill>
                <a:srgbClr val="FFFFFF"/>
              </a:solidFill>
              <a:cs typeface="Calibri" pitchFamily="34" charset="0"/>
            </a:endParaRPr>
          </a:p>
        </p:txBody>
      </p:sp>
      <p:sp>
        <p:nvSpPr>
          <p:cNvPr id="77" name="文本框 50"/>
          <p:cNvSpPr txBox="1"/>
          <p:nvPr/>
        </p:nvSpPr>
        <p:spPr>
          <a:xfrm>
            <a:off x="1153304" y="5222081"/>
            <a:ext cx="3723496" cy="400110"/>
          </a:xfrm>
          <a:prstGeom prst="rect">
            <a:avLst/>
          </a:prstGeom>
          <a:noFill/>
        </p:spPr>
        <p:txBody>
          <a:bodyPr wrap="square">
            <a:spAutoFit/>
          </a:bodyPr>
          <a:lstStyle>
            <a:lvl1pPr>
              <a:defRPr>
                <a:solidFill>
                  <a:schemeClr val="tx1"/>
                </a:solidFill>
                <a:latin typeface="Copperplate Gothic Bold" pitchFamily="34" charset="0"/>
                <a:ea typeface="微软雅黑" pitchFamily="34" charset="-122"/>
              </a:defRPr>
            </a:lvl1pPr>
            <a:lvl2pPr marL="742950" indent="-285750">
              <a:defRPr>
                <a:solidFill>
                  <a:schemeClr val="tx1"/>
                </a:solidFill>
                <a:latin typeface="Copperplate Gothic Bold" pitchFamily="34" charset="0"/>
                <a:ea typeface="微软雅黑" pitchFamily="34" charset="-122"/>
              </a:defRPr>
            </a:lvl2pPr>
            <a:lvl3pPr marL="1143000" indent="-228600">
              <a:defRPr>
                <a:solidFill>
                  <a:schemeClr val="tx1"/>
                </a:solidFill>
                <a:latin typeface="Copperplate Gothic Bold" pitchFamily="34" charset="0"/>
                <a:ea typeface="微软雅黑" pitchFamily="34" charset="-122"/>
              </a:defRPr>
            </a:lvl3pPr>
            <a:lvl4pPr marL="1600200" indent="-228600">
              <a:defRPr>
                <a:solidFill>
                  <a:schemeClr val="tx1"/>
                </a:solidFill>
                <a:latin typeface="Copperplate Gothic Bold" pitchFamily="34" charset="0"/>
                <a:ea typeface="微软雅黑" pitchFamily="34" charset="-122"/>
              </a:defRPr>
            </a:lvl4pPr>
            <a:lvl5pPr marL="2057400" indent="-228600">
              <a:defRPr>
                <a:solidFill>
                  <a:schemeClr val="tx1"/>
                </a:solidFill>
                <a:latin typeface="Copperplate Gothic Bold" pitchFamily="34" charset="0"/>
                <a:ea typeface="微软雅黑" pitchFamily="34" charset="-122"/>
              </a:defRPr>
            </a:lvl5pPr>
            <a:lvl6pPr marL="2514600" indent="-228600" fontAlgn="base">
              <a:spcBef>
                <a:spcPct val="0"/>
              </a:spcBef>
              <a:spcAft>
                <a:spcPct val="0"/>
              </a:spcAft>
              <a:defRPr>
                <a:solidFill>
                  <a:schemeClr val="tx1"/>
                </a:solidFill>
                <a:latin typeface="Copperplate Gothic Bold" pitchFamily="34" charset="0"/>
                <a:ea typeface="微软雅黑" pitchFamily="34" charset="-122"/>
              </a:defRPr>
            </a:lvl6pPr>
            <a:lvl7pPr marL="2971800" indent="-228600" fontAlgn="base">
              <a:spcBef>
                <a:spcPct val="0"/>
              </a:spcBef>
              <a:spcAft>
                <a:spcPct val="0"/>
              </a:spcAft>
              <a:defRPr>
                <a:solidFill>
                  <a:schemeClr val="tx1"/>
                </a:solidFill>
                <a:latin typeface="Copperplate Gothic Bold" pitchFamily="34" charset="0"/>
                <a:ea typeface="微软雅黑" pitchFamily="34" charset="-122"/>
              </a:defRPr>
            </a:lvl7pPr>
            <a:lvl8pPr marL="3429000" indent="-228600" fontAlgn="base">
              <a:spcBef>
                <a:spcPct val="0"/>
              </a:spcBef>
              <a:spcAft>
                <a:spcPct val="0"/>
              </a:spcAft>
              <a:defRPr>
                <a:solidFill>
                  <a:schemeClr val="tx1"/>
                </a:solidFill>
                <a:latin typeface="Copperplate Gothic Bold" pitchFamily="34" charset="0"/>
                <a:ea typeface="微软雅黑" pitchFamily="34" charset="-122"/>
              </a:defRPr>
            </a:lvl8pPr>
            <a:lvl9pPr marL="3886200" indent="-228600" fontAlgn="base">
              <a:spcBef>
                <a:spcPct val="0"/>
              </a:spcBef>
              <a:spcAft>
                <a:spcPct val="0"/>
              </a:spcAft>
              <a:defRPr>
                <a:solidFill>
                  <a:schemeClr val="tx1"/>
                </a:solidFill>
                <a:latin typeface="Copperplate Gothic Bold" pitchFamily="34" charset="0"/>
                <a:ea typeface="微软雅黑" pitchFamily="34" charset="-122"/>
              </a:defRPr>
            </a:lvl9pPr>
          </a:lstStyle>
          <a:p>
            <a:pPr algn="ctr" fontAlgn="auto">
              <a:spcBef>
                <a:spcPts val="0"/>
              </a:spcBef>
              <a:spcAft>
                <a:spcPts val="0"/>
              </a:spcAft>
              <a:defRPr/>
            </a:pPr>
            <a:r>
              <a:rPr lang="id-ID" altLang="zh-CN" sz="2000" b="1" kern="0" dirty="0">
                <a:solidFill>
                  <a:srgbClr val="C00000"/>
                </a:solidFill>
                <a:latin typeface="Calibri" pitchFamily="34" charset="0"/>
                <a:cs typeface="Calibri" pitchFamily="34" charset="0"/>
              </a:rPr>
              <a:t>+ </a:t>
            </a:r>
            <a:r>
              <a:rPr lang="id-ID" altLang="zh-CN" sz="2000" b="1" kern="0" dirty="0" smtClean="0">
                <a:solidFill>
                  <a:srgbClr val="C00000"/>
                </a:solidFill>
                <a:latin typeface="Calibri" pitchFamily="34" charset="0"/>
                <a:cs typeface="Calibri" pitchFamily="34" charset="0"/>
              </a:rPr>
              <a:t>0</a:t>
            </a:r>
            <a:r>
              <a:rPr lang="en-US" altLang="zh-CN" sz="2000" b="1" kern="0" dirty="0" smtClean="0">
                <a:solidFill>
                  <a:srgbClr val="C00000"/>
                </a:solidFill>
                <a:latin typeface="Calibri" pitchFamily="34" charset="0"/>
                <a:cs typeface="Calibri" pitchFamily="34" charset="0"/>
              </a:rPr>
              <a:t>.</a:t>
            </a:r>
            <a:r>
              <a:rPr lang="id-ID" altLang="zh-CN" sz="2000" b="1" kern="0" dirty="0" smtClean="0">
                <a:solidFill>
                  <a:srgbClr val="C00000"/>
                </a:solidFill>
                <a:latin typeface="Calibri" pitchFamily="34" charset="0"/>
                <a:cs typeface="Calibri" pitchFamily="34" charset="0"/>
              </a:rPr>
              <a:t>24 </a:t>
            </a:r>
            <a:r>
              <a:rPr lang="id-ID" altLang="zh-CN" sz="2000" b="1" kern="0" dirty="0">
                <a:solidFill>
                  <a:srgbClr val="C00000"/>
                </a:solidFill>
                <a:latin typeface="Calibri" pitchFamily="34" charset="0"/>
                <a:cs typeface="Calibri" pitchFamily="34" charset="0"/>
              </a:rPr>
              <a:t>poin (320 </a:t>
            </a:r>
            <a:r>
              <a:rPr lang="en-US" altLang="zh-CN" sz="2000" b="1" kern="0" dirty="0" smtClean="0">
                <a:solidFill>
                  <a:srgbClr val="C00000"/>
                </a:solidFill>
                <a:latin typeface="Calibri" pitchFamily="34" charset="0"/>
                <a:cs typeface="Calibri" pitchFamily="34" charset="0"/>
              </a:rPr>
              <a:t>thousand</a:t>
            </a:r>
            <a:r>
              <a:rPr lang="id-ID" altLang="zh-CN" sz="2000" b="1" kern="0" dirty="0" smtClean="0">
                <a:solidFill>
                  <a:srgbClr val="C00000"/>
                </a:solidFill>
                <a:latin typeface="Calibri" pitchFamily="34" charset="0"/>
                <a:cs typeface="Calibri" pitchFamily="34" charset="0"/>
              </a:rPr>
              <a:t>)</a:t>
            </a:r>
            <a:endParaRPr lang="id-ID" altLang="zh-CN" sz="2000" b="1" kern="0" dirty="0">
              <a:solidFill>
                <a:srgbClr val="C00000"/>
              </a:solidFill>
              <a:latin typeface="Calibri" pitchFamily="34" charset="0"/>
              <a:cs typeface="Calibri" pitchFamily="34" charset="0"/>
            </a:endParaRPr>
          </a:p>
        </p:txBody>
      </p:sp>
      <p:sp>
        <p:nvSpPr>
          <p:cNvPr id="78" name="文本框 51"/>
          <p:cNvSpPr txBox="1"/>
          <p:nvPr/>
        </p:nvSpPr>
        <p:spPr>
          <a:xfrm>
            <a:off x="5541962" y="5206172"/>
            <a:ext cx="3602038" cy="400050"/>
          </a:xfrm>
          <a:prstGeom prst="rect">
            <a:avLst/>
          </a:prstGeom>
          <a:noFill/>
        </p:spPr>
        <p:txBody>
          <a:bodyPr>
            <a:spAutoFit/>
          </a:bodyPr>
          <a:lstStyle>
            <a:lvl1pPr>
              <a:defRPr>
                <a:solidFill>
                  <a:schemeClr val="tx1"/>
                </a:solidFill>
                <a:latin typeface="Copperplate Gothic Bold" pitchFamily="34" charset="0"/>
                <a:ea typeface="微软雅黑" pitchFamily="34" charset="-122"/>
              </a:defRPr>
            </a:lvl1pPr>
            <a:lvl2pPr marL="742950" indent="-285750">
              <a:defRPr>
                <a:solidFill>
                  <a:schemeClr val="tx1"/>
                </a:solidFill>
                <a:latin typeface="Copperplate Gothic Bold" pitchFamily="34" charset="0"/>
                <a:ea typeface="微软雅黑" pitchFamily="34" charset="-122"/>
              </a:defRPr>
            </a:lvl2pPr>
            <a:lvl3pPr marL="1143000" indent="-228600">
              <a:defRPr>
                <a:solidFill>
                  <a:schemeClr val="tx1"/>
                </a:solidFill>
                <a:latin typeface="Copperplate Gothic Bold" pitchFamily="34" charset="0"/>
                <a:ea typeface="微软雅黑" pitchFamily="34" charset="-122"/>
              </a:defRPr>
            </a:lvl3pPr>
            <a:lvl4pPr marL="1600200" indent="-228600">
              <a:defRPr>
                <a:solidFill>
                  <a:schemeClr val="tx1"/>
                </a:solidFill>
                <a:latin typeface="Copperplate Gothic Bold" pitchFamily="34" charset="0"/>
                <a:ea typeface="微软雅黑" pitchFamily="34" charset="-122"/>
              </a:defRPr>
            </a:lvl4pPr>
            <a:lvl5pPr marL="2057400" indent="-228600">
              <a:defRPr>
                <a:solidFill>
                  <a:schemeClr val="tx1"/>
                </a:solidFill>
                <a:latin typeface="Copperplate Gothic Bold" pitchFamily="34" charset="0"/>
                <a:ea typeface="微软雅黑" pitchFamily="34" charset="-122"/>
              </a:defRPr>
            </a:lvl5pPr>
            <a:lvl6pPr marL="2514600" indent="-228600" fontAlgn="base">
              <a:spcBef>
                <a:spcPct val="0"/>
              </a:spcBef>
              <a:spcAft>
                <a:spcPct val="0"/>
              </a:spcAft>
              <a:defRPr>
                <a:solidFill>
                  <a:schemeClr val="tx1"/>
                </a:solidFill>
                <a:latin typeface="Copperplate Gothic Bold" pitchFamily="34" charset="0"/>
                <a:ea typeface="微软雅黑" pitchFamily="34" charset="-122"/>
              </a:defRPr>
            </a:lvl6pPr>
            <a:lvl7pPr marL="2971800" indent="-228600" fontAlgn="base">
              <a:spcBef>
                <a:spcPct val="0"/>
              </a:spcBef>
              <a:spcAft>
                <a:spcPct val="0"/>
              </a:spcAft>
              <a:defRPr>
                <a:solidFill>
                  <a:schemeClr val="tx1"/>
                </a:solidFill>
                <a:latin typeface="Copperplate Gothic Bold" pitchFamily="34" charset="0"/>
                <a:ea typeface="微软雅黑" pitchFamily="34" charset="-122"/>
              </a:defRPr>
            </a:lvl7pPr>
            <a:lvl8pPr marL="3429000" indent="-228600" fontAlgn="base">
              <a:spcBef>
                <a:spcPct val="0"/>
              </a:spcBef>
              <a:spcAft>
                <a:spcPct val="0"/>
              </a:spcAft>
              <a:defRPr>
                <a:solidFill>
                  <a:schemeClr val="tx1"/>
                </a:solidFill>
                <a:latin typeface="Copperplate Gothic Bold" pitchFamily="34" charset="0"/>
                <a:ea typeface="微软雅黑" pitchFamily="34" charset="-122"/>
              </a:defRPr>
            </a:lvl8pPr>
            <a:lvl9pPr marL="3886200" indent="-228600" fontAlgn="base">
              <a:spcBef>
                <a:spcPct val="0"/>
              </a:spcBef>
              <a:spcAft>
                <a:spcPct val="0"/>
              </a:spcAft>
              <a:defRPr>
                <a:solidFill>
                  <a:schemeClr val="tx1"/>
                </a:solidFill>
                <a:latin typeface="Copperplate Gothic Bold" pitchFamily="34" charset="0"/>
                <a:ea typeface="微软雅黑" pitchFamily="34" charset="-122"/>
              </a:defRPr>
            </a:lvl9pPr>
          </a:lstStyle>
          <a:p>
            <a:pPr algn="ctr" fontAlgn="auto">
              <a:spcBef>
                <a:spcPts val="0"/>
              </a:spcBef>
              <a:spcAft>
                <a:spcPts val="0"/>
              </a:spcAft>
              <a:defRPr/>
            </a:pPr>
            <a:r>
              <a:rPr lang="en-US" altLang="zh-CN" sz="2000" b="1" dirty="0">
                <a:solidFill>
                  <a:srgbClr val="4F81BD">
                    <a:lumMod val="50000"/>
                  </a:srgbClr>
                </a:solidFill>
                <a:latin typeface="Calibri" pitchFamily="34" charset="0"/>
                <a:cs typeface="Calibri" pitchFamily="34" charset="0"/>
              </a:rPr>
              <a:t>- </a:t>
            </a:r>
            <a:r>
              <a:rPr lang="en-US" altLang="zh-CN" sz="2000" b="1" dirty="0" smtClean="0">
                <a:solidFill>
                  <a:srgbClr val="4F81BD">
                    <a:lumMod val="50000"/>
                  </a:srgbClr>
                </a:solidFill>
                <a:latin typeface="Calibri" pitchFamily="34" charset="0"/>
                <a:cs typeface="Calibri" pitchFamily="34" charset="0"/>
              </a:rPr>
              <a:t>0.31 </a:t>
            </a:r>
            <a:r>
              <a:rPr lang="en-US" altLang="zh-CN" sz="2000" b="1" dirty="0" err="1">
                <a:solidFill>
                  <a:srgbClr val="4F81BD">
                    <a:lumMod val="50000"/>
                  </a:srgbClr>
                </a:solidFill>
                <a:latin typeface="Calibri" pitchFamily="34" charset="0"/>
                <a:cs typeface="Calibri" pitchFamily="34" charset="0"/>
              </a:rPr>
              <a:t>poin</a:t>
            </a:r>
            <a:r>
              <a:rPr lang="en-US" altLang="zh-CN" sz="2000" b="1" dirty="0">
                <a:solidFill>
                  <a:srgbClr val="4F81BD">
                    <a:lumMod val="50000"/>
                  </a:srgbClr>
                </a:solidFill>
                <a:latin typeface="Calibri" pitchFamily="34" charset="0"/>
                <a:cs typeface="Calibri" pitchFamily="34" charset="0"/>
              </a:rPr>
              <a:t> (430 </a:t>
            </a:r>
            <a:r>
              <a:rPr lang="en-US" altLang="zh-CN" sz="2000" b="1" dirty="0" smtClean="0">
                <a:solidFill>
                  <a:srgbClr val="4F81BD">
                    <a:lumMod val="50000"/>
                  </a:srgbClr>
                </a:solidFill>
                <a:latin typeface="Calibri" pitchFamily="34" charset="0"/>
                <a:cs typeface="Calibri" pitchFamily="34" charset="0"/>
              </a:rPr>
              <a:t>thousand)</a:t>
            </a:r>
            <a:endParaRPr lang="en-US" altLang="zh-CN" sz="2000" b="1" dirty="0">
              <a:solidFill>
                <a:srgbClr val="4F81BD">
                  <a:lumMod val="50000"/>
                </a:srgbClr>
              </a:solidFill>
              <a:latin typeface="Calibri" pitchFamily="34" charset="0"/>
              <a:cs typeface="Calibri" pitchFamily="34" charset="0"/>
            </a:endParaRPr>
          </a:p>
        </p:txBody>
      </p:sp>
      <p:sp>
        <p:nvSpPr>
          <p:cNvPr id="48" name="文本框 6"/>
          <p:cNvSpPr txBox="1">
            <a:spLocks noChangeArrowheads="1"/>
          </p:cNvSpPr>
          <p:nvPr/>
        </p:nvSpPr>
        <p:spPr bwMode="auto">
          <a:xfrm>
            <a:off x="107950" y="1008063"/>
            <a:ext cx="216058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opperplate Gothic Bold" pitchFamily="34" charset="0"/>
                <a:ea typeface="微软雅黑" pitchFamily="34" charset="-122"/>
              </a:defRPr>
            </a:lvl1pPr>
            <a:lvl2pPr marL="742950" indent="-285750">
              <a:defRPr>
                <a:solidFill>
                  <a:schemeClr val="tx1"/>
                </a:solidFill>
                <a:latin typeface="Copperplate Gothic Bold" pitchFamily="34" charset="0"/>
                <a:ea typeface="微软雅黑" pitchFamily="34" charset="-122"/>
              </a:defRPr>
            </a:lvl2pPr>
            <a:lvl3pPr marL="1143000" indent="-228600">
              <a:defRPr>
                <a:solidFill>
                  <a:schemeClr val="tx1"/>
                </a:solidFill>
                <a:latin typeface="Copperplate Gothic Bold" pitchFamily="34" charset="0"/>
                <a:ea typeface="微软雅黑" pitchFamily="34" charset="-122"/>
              </a:defRPr>
            </a:lvl3pPr>
            <a:lvl4pPr marL="1600200" indent="-228600">
              <a:defRPr>
                <a:solidFill>
                  <a:schemeClr val="tx1"/>
                </a:solidFill>
                <a:latin typeface="Copperplate Gothic Bold" pitchFamily="34" charset="0"/>
                <a:ea typeface="微软雅黑" pitchFamily="34" charset="-122"/>
              </a:defRPr>
            </a:lvl4pPr>
            <a:lvl5pPr marL="2057400" indent="-228600">
              <a:defRPr>
                <a:solidFill>
                  <a:schemeClr val="tx1"/>
                </a:solidFill>
                <a:latin typeface="Copperplate Gothic Bold" pitchFamily="34" charset="0"/>
                <a:ea typeface="微软雅黑" pitchFamily="34" charset="-122"/>
              </a:defRPr>
            </a:lvl5pPr>
            <a:lvl6pPr marL="2514600" indent="-228600" fontAlgn="base">
              <a:spcBef>
                <a:spcPct val="0"/>
              </a:spcBef>
              <a:spcAft>
                <a:spcPct val="0"/>
              </a:spcAft>
              <a:defRPr>
                <a:solidFill>
                  <a:schemeClr val="tx1"/>
                </a:solidFill>
                <a:latin typeface="Copperplate Gothic Bold" pitchFamily="34" charset="0"/>
                <a:ea typeface="微软雅黑" pitchFamily="34" charset="-122"/>
              </a:defRPr>
            </a:lvl6pPr>
            <a:lvl7pPr marL="2971800" indent="-228600" fontAlgn="base">
              <a:spcBef>
                <a:spcPct val="0"/>
              </a:spcBef>
              <a:spcAft>
                <a:spcPct val="0"/>
              </a:spcAft>
              <a:defRPr>
                <a:solidFill>
                  <a:schemeClr val="tx1"/>
                </a:solidFill>
                <a:latin typeface="Copperplate Gothic Bold" pitchFamily="34" charset="0"/>
                <a:ea typeface="微软雅黑" pitchFamily="34" charset="-122"/>
              </a:defRPr>
            </a:lvl7pPr>
            <a:lvl8pPr marL="3429000" indent="-228600" fontAlgn="base">
              <a:spcBef>
                <a:spcPct val="0"/>
              </a:spcBef>
              <a:spcAft>
                <a:spcPct val="0"/>
              </a:spcAft>
              <a:defRPr>
                <a:solidFill>
                  <a:schemeClr val="tx1"/>
                </a:solidFill>
                <a:latin typeface="Copperplate Gothic Bold" pitchFamily="34" charset="0"/>
                <a:ea typeface="微软雅黑" pitchFamily="34" charset="-122"/>
              </a:defRPr>
            </a:lvl8pPr>
            <a:lvl9pPr marL="3886200" indent="-228600" fontAlgn="base">
              <a:spcBef>
                <a:spcPct val="0"/>
              </a:spcBef>
              <a:spcAft>
                <a:spcPct val="0"/>
              </a:spcAft>
              <a:defRPr>
                <a:solidFill>
                  <a:schemeClr val="tx1"/>
                </a:solidFill>
                <a:latin typeface="Copperplate Gothic Bold" pitchFamily="34" charset="0"/>
                <a:ea typeface="微软雅黑" pitchFamily="34" charset="-122"/>
              </a:defRPr>
            </a:lvl9pPr>
          </a:lstStyle>
          <a:p>
            <a:pPr algn="ctr" fontAlgn="auto">
              <a:spcBef>
                <a:spcPts val="0"/>
              </a:spcBef>
              <a:spcAft>
                <a:spcPts val="0"/>
              </a:spcAft>
              <a:defRPr/>
            </a:pPr>
            <a:r>
              <a:rPr lang="fi-FI" altLang="zh-CN" sz="3200" b="1" baseline="-25000" dirty="0" smtClean="0">
                <a:solidFill>
                  <a:prstClr val="black">
                    <a:lumMod val="95000"/>
                    <a:lumOff val="5000"/>
                  </a:prstClr>
                </a:solidFill>
                <a:latin typeface="Calibri" pitchFamily="34" charset="0"/>
                <a:cs typeface="Calibri" pitchFamily="34" charset="0"/>
              </a:rPr>
              <a:t>August </a:t>
            </a:r>
            <a:r>
              <a:rPr lang="fi-FI" altLang="zh-CN" sz="3200" b="1" baseline="-25000" dirty="0">
                <a:solidFill>
                  <a:prstClr val="black">
                    <a:lumMod val="95000"/>
                    <a:lumOff val="5000"/>
                  </a:prstClr>
                </a:solidFill>
                <a:latin typeface="Calibri" pitchFamily="34" charset="0"/>
                <a:cs typeface="Calibri" pitchFamily="34" charset="0"/>
              </a:rPr>
              <a:t>2014:</a:t>
            </a:r>
          </a:p>
          <a:p>
            <a:pPr algn="ctr" fontAlgn="auto">
              <a:spcBef>
                <a:spcPts val="0"/>
              </a:spcBef>
              <a:spcAft>
                <a:spcPts val="0"/>
              </a:spcAft>
              <a:defRPr/>
            </a:pPr>
            <a:r>
              <a:rPr lang="fi-FI" altLang="zh-CN" sz="3200" b="1" baseline="-25000" dirty="0" smtClean="0">
                <a:solidFill>
                  <a:prstClr val="black">
                    <a:lumMod val="95000"/>
                    <a:lumOff val="5000"/>
                  </a:prstClr>
                </a:solidFill>
                <a:latin typeface="Calibri" pitchFamily="34" charset="0"/>
                <a:cs typeface="Calibri" pitchFamily="34" charset="0"/>
              </a:rPr>
              <a:t>7.24 million</a:t>
            </a:r>
            <a:endParaRPr lang="fi-FI" altLang="zh-CN" sz="3200" b="1" baseline="-25000" dirty="0">
              <a:solidFill>
                <a:prstClr val="black">
                  <a:lumMod val="95000"/>
                  <a:lumOff val="5000"/>
                </a:prstClr>
              </a:solidFill>
              <a:latin typeface="Calibri" pitchFamily="34" charset="0"/>
              <a:cs typeface="Calibri" pitchFamily="34" charset="0"/>
            </a:endParaRPr>
          </a:p>
        </p:txBody>
      </p:sp>
      <p:sp>
        <p:nvSpPr>
          <p:cNvPr id="58" name="文本框 17"/>
          <p:cNvSpPr txBox="1">
            <a:spLocks noChangeArrowheads="1"/>
          </p:cNvSpPr>
          <p:nvPr/>
        </p:nvSpPr>
        <p:spPr bwMode="auto">
          <a:xfrm>
            <a:off x="2339975" y="1008063"/>
            <a:ext cx="20669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opperplate Gothic Bold" pitchFamily="34" charset="0"/>
                <a:ea typeface="微软雅黑" pitchFamily="34" charset="-122"/>
              </a:defRPr>
            </a:lvl1pPr>
            <a:lvl2pPr marL="742950" indent="-285750">
              <a:defRPr>
                <a:solidFill>
                  <a:schemeClr val="tx1"/>
                </a:solidFill>
                <a:latin typeface="Copperplate Gothic Bold" pitchFamily="34" charset="0"/>
                <a:ea typeface="微软雅黑" pitchFamily="34" charset="-122"/>
              </a:defRPr>
            </a:lvl2pPr>
            <a:lvl3pPr marL="1143000" indent="-228600">
              <a:defRPr>
                <a:solidFill>
                  <a:schemeClr val="tx1"/>
                </a:solidFill>
                <a:latin typeface="Copperplate Gothic Bold" pitchFamily="34" charset="0"/>
                <a:ea typeface="微软雅黑" pitchFamily="34" charset="-122"/>
              </a:defRPr>
            </a:lvl3pPr>
            <a:lvl4pPr marL="1600200" indent="-228600">
              <a:defRPr>
                <a:solidFill>
                  <a:schemeClr val="tx1"/>
                </a:solidFill>
                <a:latin typeface="Copperplate Gothic Bold" pitchFamily="34" charset="0"/>
                <a:ea typeface="微软雅黑" pitchFamily="34" charset="-122"/>
              </a:defRPr>
            </a:lvl4pPr>
            <a:lvl5pPr marL="2057400" indent="-228600">
              <a:defRPr>
                <a:solidFill>
                  <a:schemeClr val="tx1"/>
                </a:solidFill>
                <a:latin typeface="Copperplate Gothic Bold" pitchFamily="34" charset="0"/>
                <a:ea typeface="微软雅黑" pitchFamily="34" charset="-122"/>
              </a:defRPr>
            </a:lvl5pPr>
            <a:lvl6pPr marL="2514600" indent="-228600" fontAlgn="base">
              <a:spcBef>
                <a:spcPct val="0"/>
              </a:spcBef>
              <a:spcAft>
                <a:spcPct val="0"/>
              </a:spcAft>
              <a:defRPr>
                <a:solidFill>
                  <a:schemeClr val="tx1"/>
                </a:solidFill>
                <a:latin typeface="Copperplate Gothic Bold" pitchFamily="34" charset="0"/>
                <a:ea typeface="微软雅黑" pitchFamily="34" charset="-122"/>
              </a:defRPr>
            </a:lvl6pPr>
            <a:lvl7pPr marL="2971800" indent="-228600" fontAlgn="base">
              <a:spcBef>
                <a:spcPct val="0"/>
              </a:spcBef>
              <a:spcAft>
                <a:spcPct val="0"/>
              </a:spcAft>
              <a:defRPr>
                <a:solidFill>
                  <a:schemeClr val="tx1"/>
                </a:solidFill>
                <a:latin typeface="Copperplate Gothic Bold" pitchFamily="34" charset="0"/>
                <a:ea typeface="微软雅黑" pitchFamily="34" charset="-122"/>
              </a:defRPr>
            </a:lvl7pPr>
            <a:lvl8pPr marL="3429000" indent="-228600" fontAlgn="base">
              <a:spcBef>
                <a:spcPct val="0"/>
              </a:spcBef>
              <a:spcAft>
                <a:spcPct val="0"/>
              </a:spcAft>
              <a:defRPr>
                <a:solidFill>
                  <a:schemeClr val="tx1"/>
                </a:solidFill>
                <a:latin typeface="Copperplate Gothic Bold" pitchFamily="34" charset="0"/>
                <a:ea typeface="微软雅黑" pitchFamily="34" charset="-122"/>
              </a:defRPr>
            </a:lvl8pPr>
            <a:lvl9pPr marL="3886200" indent="-228600" fontAlgn="base">
              <a:spcBef>
                <a:spcPct val="0"/>
              </a:spcBef>
              <a:spcAft>
                <a:spcPct val="0"/>
              </a:spcAft>
              <a:defRPr>
                <a:solidFill>
                  <a:schemeClr val="tx1"/>
                </a:solidFill>
                <a:latin typeface="Copperplate Gothic Bold" pitchFamily="34" charset="0"/>
                <a:ea typeface="微软雅黑" pitchFamily="34" charset="-122"/>
              </a:defRPr>
            </a:lvl9pPr>
          </a:lstStyle>
          <a:p>
            <a:pPr algn="ctr" fontAlgn="auto">
              <a:spcBef>
                <a:spcPts val="0"/>
              </a:spcBef>
              <a:spcAft>
                <a:spcPts val="0"/>
              </a:spcAft>
              <a:defRPr/>
            </a:pPr>
            <a:r>
              <a:rPr lang="id-ID" altLang="zh-CN" sz="3200" b="1" baseline="-25000" dirty="0" smtClean="0">
                <a:solidFill>
                  <a:schemeClr val="bg1"/>
                </a:solidFill>
                <a:latin typeface="Calibri" pitchFamily="34" charset="0"/>
                <a:cs typeface="Calibri" pitchFamily="34" charset="0"/>
              </a:rPr>
              <a:t>February </a:t>
            </a:r>
            <a:r>
              <a:rPr lang="id-ID" altLang="zh-CN" sz="3200" b="1" baseline="-25000" dirty="0">
                <a:solidFill>
                  <a:schemeClr val="bg1"/>
                </a:solidFill>
                <a:latin typeface="Calibri" pitchFamily="34" charset="0"/>
                <a:cs typeface="Calibri" pitchFamily="34" charset="0"/>
              </a:rPr>
              <a:t>2015:</a:t>
            </a:r>
          </a:p>
          <a:p>
            <a:pPr algn="ctr" fontAlgn="auto">
              <a:spcBef>
                <a:spcPts val="0"/>
              </a:spcBef>
              <a:spcAft>
                <a:spcPts val="0"/>
              </a:spcAft>
              <a:defRPr/>
            </a:pPr>
            <a:r>
              <a:rPr lang="id-ID" altLang="zh-CN" sz="3200" b="1" baseline="-25000" dirty="0" smtClean="0">
                <a:solidFill>
                  <a:schemeClr val="bg1"/>
                </a:solidFill>
                <a:latin typeface="Calibri" pitchFamily="34" charset="0"/>
                <a:cs typeface="Calibri" pitchFamily="34" charset="0"/>
              </a:rPr>
              <a:t>7</a:t>
            </a:r>
            <a:r>
              <a:rPr lang="en-US" altLang="zh-CN" sz="3200" b="1" baseline="-25000" dirty="0" smtClean="0">
                <a:solidFill>
                  <a:schemeClr val="bg1"/>
                </a:solidFill>
                <a:latin typeface="Calibri" pitchFamily="34" charset="0"/>
                <a:cs typeface="Calibri" pitchFamily="34" charset="0"/>
              </a:rPr>
              <a:t>.</a:t>
            </a:r>
            <a:r>
              <a:rPr lang="id-ID" altLang="zh-CN" sz="3200" b="1" baseline="-25000" dirty="0" smtClean="0">
                <a:solidFill>
                  <a:schemeClr val="bg1"/>
                </a:solidFill>
                <a:latin typeface="Calibri" pitchFamily="34" charset="0"/>
                <a:cs typeface="Calibri" pitchFamily="34" charset="0"/>
              </a:rPr>
              <a:t>45 </a:t>
            </a:r>
            <a:r>
              <a:rPr lang="en-US" altLang="zh-CN" sz="3200" b="1" baseline="-25000" dirty="0" smtClean="0">
                <a:solidFill>
                  <a:schemeClr val="bg1"/>
                </a:solidFill>
                <a:latin typeface="Calibri" pitchFamily="34" charset="0"/>
                <a:cs typeface="Calibri" pitchFamily="34" charset="0"/>
              </a:rPr>
              <a:t>million</a:t>
            </a:r>
            <a:endParaRPr lang="id-ID" altLang="zh-CN" sz="3200" b="1" baseline="-25000" dirty="0">
              <a:solidFill>
                <a:schemeClr val="bg1"/>
              </a:solidFill>
              <a:latin typeface="Calibri" pitchFamily="34" charset="0"/>
              <a:cs typeface="Calibri" pitchFamily="34" charset="0"/>
            </a:endParaRPr>
          </a:p>
        </p:txBody>
      </p:sp>
      <p:grpSp>
        <p:nvGrpSpPr>
          <p:cNvPr id="9230" name="Group 4"/>
          <p:cNvGrpSpPr>
            <a:grpSpLocks/>
          </p:cNvGrpSpPr>
          <p:nvPr/>
        </p:nvGrpSpPr>
        <p:grpSpPr bwMode="auto">
          <a:xfrm>
            <a:off x="6875463" y="1038225"/>
            <a:ext cx="2162175" cy="3743325"/>
            <a:chOff x="-4212976" y="2188673"/>
            <a:chExt cx="2161467" cy="3791391"/>
          </a:xfrm>
        </p:grpSpPr>
        <p:sp>
          <p:nvSpPr>
            <p:cNvPr id="65" name="圆角矩形 25"/>
            <p:cNvSpPr/>
            <p:nvPr/>
          </p:nvSpPr>
          <p:spPr>
            <a:xfrm flipV="1">
              <a:off x="-4212976" y="2216008"/>
              <a:ext cx="2159880" cy="3707781"/>
            </a:xfrm>
            <a:prstGeom prst="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200">
                <a:solidFill>
                  <a:srgbClr val="FFFFFF"/>
                </a:solidFill>
                <a:cs typeface="Calibri" pitchFamily="34" charset="0"/>
              </a:endParaRPr>
            </a:p>
          </p:txBody>
        </p:sp>
        <p:sp>
          <p:nvSpPr>
            <p:cNvPr id="66" name="任意多边形 26"/>
            <p:cNvSpPr/>
            <p:nvPr/>
          </p:nvSpPr>
          <p:spPr>
            <a:xfrm>
              <a:off x="-4211390" y="3063362"/>
              <a:ext cx="2159881" cy="2916702"/>
            </a:xfrm>
            <a:prstGeom prst="snip1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200">
                <a:solidFill>
                  <a:srgbClr val="FFFFFF"/>
                </a:solidFill>
                <a:cs typeface="Calibri" pitchFamily="34" charset="0"/>
              </a:endParaRPr>
            </a:p>
          </p:txBody>
        </p:sp>
        <p:sp>
          <p:nvSpPr>
            <p:cNvPr id="9245" name="文本框 28"/>
            <p:cNvSpPr txBox="1">
              <a:spLocks noChangeArrowheads="1"/>
            </p:cNvSpPr>
            <p:nvPr/>
          </p:nvSpPr>
          <p:spPr bwMode="auto">
            <a:xfrm>
              <a:off x="-4211508" y="2188673"/>
              <a:ext cx="2158532" cy="75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id-ID" altLang="zh-CN" sz="3200" b="1" baseline="-25000" dirty="0" smtClean="0">
                  <a:solidFill>
                    <a:prstClr val="white"/>
                  </a:solidFill>
                  <a:ea typeface="微软雅黑" pitchFamily="34" charset="-122"/>
                  <a:cs typeface="Calibri" pitchFamily="34" charset="0"/>
                </a:rPr>
                <a:t>February 201</a:t>
              </a:r>
              <a:r>
                <a:rPr lang="en-AU" altLang="zh-CN" sz="3200" b="1" baseline="-25000" dirty="0" smtClean="0">
                  <a:solidFill>
                    <a:prstClr val="white"/>
                  </a:solidFill>
                  <a:ea typeface="微软雅黑" pitchFamily="34" charset="-122"/>
                  <a:cs typeface="Calibri" pitchFamily="34" charset="0"/>
                </a:rPr>
                <a:t>6</a:t>
              </a:r>
              <a:r>
                <a:rPr lang="id-ID" altLang="zh-CN" sz="3200" b="1" baseline="-25000" dirty="0" smtClean="0">
                  <a:solidFill>
                    <a:prstClr val="white"/>
                  </a:solidFill>
                  <a:ea typeface="微软雅黑" pitchFamily="34" charset="-122"/>
                  <a:cs typeface="Calibri" pitchFamily="34" charset="0"/>
                </a:rPr>
                <a:t>:</a:t>
              </a:r>
              <a:endParaRPr lang="id-ID" altLang="zh-CN" sz="3200" b="1" baseline="-25000" dirty="0">
                <a:solidFill>
                  <a:prstClr val="white"/>
                </a:solidFill>
                <a:ea typeface="微软雅黑" pitchFamily="34" charset="-122"/>
                <a:cs typeface="Calibri" pitchFamily="34" charset="0"/>
              </a:endParaRPr>
            </a:p>
            <a:p>
              <a:pPr algn="ctr" eaLnBrk="1" hangingPunct="1"/>
              <a:r>
                <a:rPr lang="id-ID" altLang="zh-CN" sz="3200" b="1" baseline="-25000" dirty="0" smtClean="0">
                  <a:solidFill>
                    <a:prstClr val="white"/>
                  </a:solidFill>
                  <a:ea typeface="微软雅黑" pitchFamily="34" charset="-122"/>
                  <a:cs typeface="Calibri" pitchFamily="34" charset="0"/>
                </a:rPr>
                <a:t>7</a:t>
              </a:r>
              <a:r>
                <a:rPr lang="en-US" altLang="zh-CN" sz="3200" b="1" baseline="-25000" dirty="0" smtClean="0">
                  <a:solidFill>
                    <a:prstClr val="white"/>
                  </a:solidFill>
                  <a:ea typeface="微软雅黑" pitchFamily="34" charset="-122"/>
                  <a:cs typeface="Calibri" pitchFamily="34" charset="0"/>
                </a:rPr>
                <a:t>.</a:t>
              </a:r>
              <a:r>
                <a:rPr lang="en-AU" altLang="zh-CN" sz="3200" b="1" baseline="-25000" dirty="0" smtClean="0">
                  <a:solidFill>
                    <a:prstClr val="white"/>
                  </a:solidFill>
                  <a:ea typeface="微软雅黑" pitchFamily="34" charset="-122"/>
                  <a:cs typeface="Calibri" pitchFamily="34" charset="0"/>
                </a:rPr>
                <a:t>02</a:t>
              </a:r>
              <a:r>
                <a:rPr lang="id-ID" altLang="zh-CN" sz="3200" b="1" baseline="-25000" dirty="0" smtClean="0">
                  <a:solidFill>
                    <a:prstClr val="white"/>
                  </a:solidFill>
                  <a:ea typeface="微软雅黑" pitchFamily="34" charset="-122"/>
                  <a:cs typeface="Calibri" pitchFamily="34" charset="0"/>
                </a:rPr>
                <a:t> </a:t>
              </a:r>
              <a:r>
                <a:rPr lang="en-US" altLang="zh-CN" sz="3200" b="1" baseline="-25000" dirty="0" smtClean="0">
                  <a:solidFill>
                    <a:prstClr val="white"/>
                  </a:solidFill>
                  <a:ea typeface="微软雅黑" pitchFamily="34" charset="-122"/>
                  <a:cs typeface="Calibri" pitchFamily="34" charset="0"/>
                </a:rPr>
                <a:t>million</a:t>
              </a:r>
              <a:endParaRPr lang="id-ID" altLang="zh-CN" sz="3200" b="1" baseline="-25000" dirty="0">
                <a:solidFill>
                  <a:prstClr val="white"/>
                </a:solidFill>
                <a:ea typeface="微软雅黑" pitchFamily="34" charset="-122"/>
                <a:cs typeface="Calibri" pitchFamily="34" charset="0"/>
              </a:endParaRPr>
            </a:p>
          </p:txBody>
        </p:sp>
      </p:grpSp>
      <p:sp>
        <p:nvSpPr>
          <p:cNvPr id="52" name="圆角矩形 14"/>
          <p:cNvSpPr/>
          <p:nvPr/>
        </p:nvSpPr>
        <p:spPr>
          <a:xfrm flipV="1">
            <a:off x="4595813" y="1063625"/>
            <a:ext cx="2160587" cy="3662363"/>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200">
              <a:solidFill>
                <a:srgbClr val="FFFFFF"/>
              </a:solidFill>
              <a:cs typeface="Calibri" pitchFamily="34" charset="0"/>
            </a:endParaRPr>
          </a:p>
        </p:txBody>
      </p:sp>
      <p:sp>
        <p:nvSpPr>
          <p:cNvPr id="53" name="任意多边形 15"/>
          <p:cNvSpPr/>
          <p:nvPr/>
        </p:nvSpPr>
        <p:spPr>
          <a:xfrm>
            <a:off x="4597400" y="1901825"/>
            <a:ext cx="2160588" cy="2879725"/>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200">
              <a:solidFill>
                <a:srgbClr val="FFFFFF"/>
              </a:solidFill>
              <a:cs typeface="Calibri" pitchFamily="34" charset="0"/>
            </a:endParaRPr>
          </a:p>
        </p:txBody>
      </p:sp>
      <p:sp>
        <p:nvSpPr>
          <p:cNvPr id="61" name="文本框 17"/>
          <p:cNvSpPr txBox="1">
            <a:spLocks noChangeArrowheads="1"/>
          </p:cNvSpPr>
          <p:nvPr/>
        </p:nvSpPr>
        <p:spPr bwMode="auto">
          <a:xfrm>
            <a:off x="4595813" y="1008063"/>
            <a:ext cx="2160587"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opperplate Gothic Bold" pitchFamily="34" charset="0"/>
                <a:ea typeface="微软雅黑" pitchFamily="34" charset="-122"/>
              </a:defRPr>
            </a:lvl1pPr>
            <a:lvl2pPr marL="742950" indent="-285750">
              <a:defRPr>
                <a:solidFill>
                  <a:schemeClr val="tx1"/>
                </a:solidFill>
                <a:latin typeface="Copperplate Gothic Bold" pitchFamily="34" charset="0"/>
                <a:ea typeface="微软雅黑" pitchFamily="34" charset="-122"/>
              </a:defRPr>
            </a:lvl2pPr>
            <a:lvl3pPr marL="1143000" indent="-228600">
              <a:defRPr>
                <a:solidFill>
                  <a:schemeClr val="tx1"/>
                </a:solidFill>
                <a:latin typeface="Copperplate Gothic Bold" pitchFamily="34" charset="0"/>
                <a:ea typeface="微软雅黑" pitchFamily="34" charset="-122"/>
              </a:defRPr>
            </a:lvl3pPr>
            <a:lvl4pPr marL="1600200" indent="-228600">
              <a:defRPr>
                <a:solidFill>
                  <a:schemeClr val="tx1"/>
                </a:solidFill>
                <a:latin typeface="Copperplate Gothic Bold" pitchFamily="34" charset="0"/>
                <a:ea typeface="微软雅黑" pitchFamily="34" charset="-122"/>
              </a:defRPr>
            </a:lvl4pPr>
            <a:lvl5pPr marL="2057400" indent="-228600">
              <a:defRPr>
                <a:solidFill>
                  <a:schemeClr val="tx1"/>
                </a:solidFill>
                <a:latin typeface="Copperplate Gothic Bold" pitchFamily="34" charset="0"/>
                <a:ea typeface="微软雅黑" pitchFamily="34" charset="-122"/>
              </a:defRPr>
            </a:lvl5pPr>
            <a:lvl6pPr marL="2514600" indent="-228600" fontAlgn="base">
              <a:spcBef>
                <a:spcPct val="0"/>
              </a:spcBef>
              <a:spcAft>
                <a:spcPct val="0"/>
              </a:spcAft>
              <a:defRPr>
                <a:solidFill>
                  <a:schemeClr val="tx1"/>
                </a:solidFill>
                <a:latin typeface="Copperplate Gothic Bold" pitchFamily="34" charset="0"/>
                <a:ea typeface="微软雅黑" pitchFamily="34" charset="-122"/>
              </a:defRPr>
            </a:lvl6pPr>
            <a:lvl7pPr marL="2971800" indent="-228600" fontAlgn="base">
              <a:spcBef>
                <a:spcPct val="0"/>
              </a:spcBef>
              <a:spcAft>
                <a:spcPct val="0"/>
              </a:spcAft>
              <a:defRPr>
                <a:solidFill>
                  <a:schemeClr val="tx1"/>
                </a:solidFill>
                <a:latin typeface="Copperplate Gothic Bold" pitchFamily="34" charset="0"/>
                <a:ea typeface="微软雅黑" pitchFamily="34" charset="-122"/>
              </a:defRPr>
            </a:lvl7pPr>
            <a:lvl8pPr marL="3429000" indent="-228600" fontAlgn="base">
              <a:spcBef>
                <a:spcPct val="0"/>
              </a:spcBef>
              <a:spcAft>
                <a:spcPct val="0"/>
              </a:spcAft>
              <a:defRPr>
                <a:solidFill>
                  <a:schemeClr val="tx1"/>
                </a:solidFill>
                <a:latin typeface="Copperplate Gothic Bold" pitchFamily="34" charset="0"/>
                <a:ea typeface="微软雅黑" pitchFamily="34" charset="-122"/>
              </a:defRPr>
            </a:lvl8pPr>
            <a:lvl9pPr marL="3886200" indent="-228600" fontAlgn="base">
              <a:spcBef>
                <a:spcPct val="0"/>
              </a:spcBef>
              <a:spcAft>
                <a:spcPct val="0"/>
              </a:spcAft>
              <a:defRPr>
                <a:solidFill>
                  <a:schemeClr val="tx1"/>
                </a:solidFill>
                <a:latin typeface="Copperplate Gothic Bold" pitchFamily="34" charset="0"/>
                <a:ea typeface="微软雅黑" pitchFamily="34" charset="-122"/>
              </a:defRPr>
            </a:lvl9pPr>
          </a:lstStyle>
          <a:p>
            <a:pPr algn="ctr" fontAlgn="auto">
              <a:spcBef>
                <a:spcPts val="0"/>
              </a:spcBef>
              <a:spcAft>
                <a:spcPts val="0"/>
              </a:spcAft>
              <a:defRPr/>
            </a:pPr>
            <a:r>
              <a:rPr lang="fi-FI" altLang="zh-CN" sz="3200" b="1" baseline="-25000" dirty="0" smtClean="0">
                <a:solidFill>
                  <a:prstClr val="black">
                    <a:lumMod val="95000"/>
                    <a:lumOff val="5000"/>
                  </a:prstClr>
                </a:solidFill>
                <a:latin typeface="Calibri" pitchFamily="34" charset="0"/>
                <a:cs typeface="Calibri" pitchFamily="34" charset="0"/>
              </a:rPr>
              <a:t>August </a:t>
            </a:r>
            <a:r>
              <a:rPr lang="fi-FI" altLang="zh-CN" sz="3200" b="1" baseline="-25000" dirty="0">
                <a:solidFill>
                  <a:prstClr val="black">
                    <a:lumMod val="95000"/>
                    <a:lumOff val="5000"/>
                  </a:prstClr>
                </a:solidFill>
                <a:latin typeface="Calibri" pitchFamily="34" charset="0"/>
                <a:cs typeface="Calibri" pitchFamily="34" charset="0"/>
              </a:rPr>
              <a:t>2015:</a:t>
            </a:r>
          </a:p>
          <a:p>
            <a:pPr algn="ctr" fontAlgn="auto">
              <a:spcBef>
                <a:spcPts val="0"/>
              </a:spcBef>
              <a:spcAft>
                <a:spcPts val="0"/>
              </a:spcAft>
              <a:defRPr/>
            </a:pPr>
            <a:r>
              <a:rPr lang="fi-FI" altLang="zh-CN" sz="3200" b="1" baseline="-25000" dirty="0" smtClean="0">
                <a:solidFill>
                  <a:prstClr val="black">
                    <a:lumMod val="95000"/>
                    <a:lumOff val="5000"/>
                  </a:prstClr>
                </a:solidFill>
                <a:latin typeface="Calibri" pitchFamily="34" charset="0"/>
                <a:cs typeface="Calibri" pitchFamily="34" charset="0"/>
              </a:rPr>
              <a:t>7.56 million</a:t>
            </a:r>
            <a:endParaRPr lang="fi-FI" altLang="zh-CN" sz="3200" b="1" baseline="-25000" dirty="0">
              <a:solidFill>
                <a:prstClr val="black">
                  <a:lumMod val="95000"/>
                  <a:lumOff val="5000"/>
                </a:prstClr>
              </a:solidFill>
              <a:latin typeface="Calibri" pitchFamily="34" charset="0"/>
              <a:cs typeface="Calibri" pitchFamily="34" charset="0"/>
            </a:endParaRPr>
          </a:p>
        </p:txBody>
      </p:sp>
      <p:graphicFrame>
        <p:nvGraphicFramePr>
          <p:cNvPr id="2" name="Chart 1"/>
          <p:cNvGraphicFramePr>
            <a:graphicFrameLocks/>
          </p:cNvGraphicFramePr>
          <p:nvPr>
            <p:extLst>
              <p:ext uri="{D42A27DB-BD31-4B8C-83A1-F6EECF244321}">
                <p14:modId xmlns:p14="http://schemas.microsoft.com/office/powerpoint/2010/main" val="2680235515"/>
              </p:ext>
            </p:extLst>
          </p:nvPr>
        </p:nvGraphicFramePr>
        <p:xfrm>
          <a:off x="4762" y="2046288"/>
          <a:ext cx="9051926" cy="2746375"/>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114300" y="4743450"/>
            <a:ext cx="892810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Slide Number Placeholder 2"/>
          <p:cNvSpPr>
            <a:spLocks noGrp="1"/>
          </p:cNvSpPr>
          <p:nvPr>
            <p:ph type="sldNum" sz="quarter" idx="4294967295"/>
          </p:nvPr>
        </p:nvSpPr>
        <p:spPr bwMode="auto">
          <a:xfrm>
            <a:off x="7046913" y="6553200"/>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FAE33FFC-C9CA-4139-885A-1F4BD39543EB}" type="slidenum">
              <a:rPr lang="id-ID" sz="1400" b="1" smtClean="0">
                <a:solidFill>
                  <a:schemeClr val="bg1">
                    <a:lumMod val="95000"/>
                  </a:schemeClr>
                </a:solidFill>
              </a:rPr>
              <a:pPr algn="r" fontAlgn="base">
                <a:spcBef>
                  <a:spcPct val="0"/>
                </a:spcBef>
                <a:spcAft>
                  <a:spcPct val="0"/>
                </a:spcAft>
                <a:defRPr/>
              </a:pPr>
              <a:t>24</a:t>
            </a:fld>
            <a:endParaRPr lang="id-ID" sz="1400" b="1" dirty="0" smtClean="0">
              <a:solidFill>
                <a:schemeClr val="bg1">
                  <a:lumMod val="95000"/>
                </a:schemeClr>
              </a:solidFill>
            </a:endParaRPr>
          </a:p>
        </p:txBody>
      </p:sp>
    </p:spTree>
    <p:extLst>
      <p:ext uri="{BB962C8B-B14F-4D97-AF65-F5344CB8AC3E}">
        <p14:creationId xmlns:p14="http://schemas.microsoft.com/office/powerpoint/2010/main" val="2319081654"/>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6200" y="4742357"/>
            <a:ext cx="9247290" cy="1810843"/>
            <a:chOff x="-27090" y="5576503"/>
            <a:chExt cx="9247290" cy="1810843"/>
          </a:xfrm>
        </p:grpSpPr>
        <p:sp>
          <p:nvSpPr>
            <p:cNvPr id="12" name="梯形 1"/>
            <p:cNvSpPr/>
            <p:nvPr/>
          </p:nvSpPr>
          <p:spPr>
            <a:xfrm>
              <a:off x="76200" y="5591175"/>
              <a:ext cx="1476000" cy="352425"/>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矩形 2"/>
            <p:cNvSpPr/>
            <p:nvPr/>
          </p:nvSpPr>
          <p:spPr>
            <a:xfrm>
              <a:off x="-27090" y="5721832"/>
              <a:ext cx="9247290" cy="166551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14" name="梯形 3"/>
            <p:cNvSpPr/>
            <p:nvPr/>
          </p:nvSpPr>
          <p:spPr>
            <a:xfrm flipV="1">
              <a:off x="190272" y="5576503"/>
              <a:ext cx="1260000" cy="396000"/>
            </a:xfrm>
            <a:prstGeom prst="trapezoid">
              <a:avLst>
                <a:gd name="adj" fmla="val 1987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8490" name="Content Placeholder 4"/>
          <p:cNvSpPr>
            <a:spLocks noGrp="1"/>
          </p:cNvSpPr>
          <p:nvPr>
            <p:ph sz="quarter" idx="4294967295"/>
          </p:nvPr>
        </p:nvSpPr>
        <p:spPr>
          <a:xfrm>
            <a:off x="-255690" y="5297488"/>
            <a:ext cx="9475890" cy="1408112"/>
          </a:xfrm>
        </p:spPr>
        <p:txBody>
          <a:bodyPr lIns="182880" rtlCol="0">
            <a:noAutofit/>
          </a:bodyPr>
          <a:lstStyle/>
          <a:p>
            <a:pPr marL="628650" indent="-285750">
              <a:lnSpc>
                <a:spcPct val="80000"/>
              </a:lnSpc>
              <a:spcBef>
                <a:spcPts val="0"/>
              </a:spcBef>
              <a:spcAft>
                <a:spcPts val="600"/>
              </a:spcAft>
              <a:buFont typeface="Wingdings" pitchFamily="2" charset="2"/>
              <a:buChar char="ü"/>
              <a:defRPr/>
            </a:pPr>
            <a:r>
              <a:rPr lang="en-US" sz="1800" b="1" dirty="0">
                <a:solidFill>
                  <a:schemeClr val="tx2">
                    <a:lumMod val="50000"/>
                  </a:schemeClr>
                </a:solidFill>
                <a:cs typeface="Arial" pitchFamily="34" charset="0"/>
              </a:rPr>
              <a:t>In February 2016, </a:t>
            </a:r>
            <a:r>
              <a:rPr lang="en-US" sz="1800" b="1" dirty="0" smtClean="0">
                <a:solidFill>
                  <a:schemeClr val="tx2">
                    <a:lumMod val="50000"/>
                  </a:schemeClr>
                </a:solidFill>
                <a:cs typeface="Arial" pitchFamily="34" charset="0"/>
              </a:rPr>
              <a:t>the lowest UR was </a:t>
            </a:r>
            <a:r>
              <a:rPr lang="en-US" sz="1800" b="1" dirty="0">
                <a:solidFill>
                  <a:schemeClr val="tx2">
                    <a:lumMod val="50000"/>
                  </a:schemeClr>
                </a:solidFill>
                <a:cs typeface="Arial" pitchFamily="34" charset="0"/>
              </a:rPr>
              <a:t>in the elementary school and under </a:t>
            </a:r>
            <a:r>
              <a:rPr lang="en-US" sz="1800" b="1" dirty="0" smtClean="0">
                <a:solidFill>
                  <a:schemeClr val="tx2">
                    <a:lumMod val="50000"/>
                  </a:schemeClr>
                </a:solidFill>
                <a:cs typeface="Arial" pitchFamily="34" charset="0"/>
              </a:rPr>
              <a:t>education amounted 3.44 percent, </a:t>
            </a:r>
            <a:r>
              <a:rPr lang="en-US" sz="1800" b="1" dirty="0">
                <a:solidFill>
                  <a:schemeClr val="tx2">
                    <a:lumMod val="50000"/>
                  </a:schemeClr>
                </a:solidFill>
                <a:cs typeface="Arial" pitchFamily="34" charset="0"/>
              </a:rPr>
              <a:t>while the highest </a:t>
            </a:r>
            <a:r>
              <a:rPr lang="en-US" sz="1800" b="1" dirty="0" smtClean="0">
                <a:solidFill>
                  <a:schemeClr val="tx2">
                    <a:lumMod val="50000"/>
                  </a:schemeClr>
                </a:solidFill>
                <a:cs typeface="Arial" pitchFamily="34" charset="0"/>
              </a:rPr>
              <a:t>UR was </a:t>
            </a:r>
            <a:r>
              <a:rPr lang="en-US" sz="1800" b="1" dirty="0">
                <a:solidFill>
                  <a:schemeClr val="tx2">
                    <a:lumMod val="50000"/>
                  </a:schemeClr>
                </a:solidFill>
                <a:cs typeface="Arial" pitchFamily="34" charset="0"/>
              </a:rPr>
              <a:t>vocational education </a:t>
            </a:r>
            <a:r>
              <a:rPr lang="en-US" sz="1800" b="1" dirty="0" smtClean="0">
                <a:solidFill>
                  <a:schemeClr val="tx2">
                    <a:lumMod val="50000"/>
                  </a:schemeClr>
                </a:solidFill>
                <a:cs typeface="Arial" pitchFamily="34" charset="0"/>
              </a:rPr>
              <a:t>amounted 9.84 percent</a:t>
            </a:r>
            <a:endParaRPr lang="en-US" sz="1800" b="1" dirty="0">
              <a:solidFill>
                <a:schemeClr val="tx2">
                  <a:lumMod val="50000"/>
                </a:schemeClr>
              </a:solidFill>
              <a:cs typeface="Arial" pitchFamily="34" charset="0"/>
            </a:endParaRPr>
          </a:p>
          <a:p>
            <a:pPr marL="628650" indent="-285750">
              <a:lnSpc>
                <a:spcPct val="80000"/>
              </a:lnSpc>
              <a:spcBef>
                <a:spcPts val="0"/>
              </a:spcBef>
              <a:spcAft>
                <a:spcPts val="600"/>
              </a:spcAft>
              <a:buFont typeface="Wingdings" pitchFamily="2" charset="2"/>
              <a:buChar char="ü"/>
              <a:defRPr/>
            </a:pPr>
            <a:r>
              <a:rPr lang="en-US" sz="1800" b="1" dirty="0">
                <a:solidFill>
                  <a:schemeClr val="tx2">
                    <a:lumMod val="50000"/>
                  </a:schemeClr>
                </a:solidFill>
                <a:cs typeface="Arial" pitchFamily="34" charset="0"/>
              </a:rPr>
              <a:t>In the past year, </a:t>
            </a:r>
            <a:r>
              <a:rPr lang="en-US" sz="1800" b="1" dirty="0" smtClean="0">
                <a:solidFill>
                  <a:schemeClr val="tx2">
                    <a:lumMod val="50000"/>
                  </a:schemeClr>
                </a:solidFill>
                <a:cs typeface="Arial" pitchFamily="34" charset="0"/>
              </a:rPr>
              <a:t>UR of vocational senior high school increase (</a:t>
            </a:r>
            <a:r>
              <a:rPr lang="en-US" sz="1800" b="1" dirty="0">
                <a:solidFill>
                  <a:schemeClr val="tx2">
                    <a:lumMod val="50000"/>
                  </a:schemeClr>
                </a:solidFill>
                <a:cs typeface="Arial" pitchFamily="34" charset="0"/>
              </a:rPr>
              <a:t>0.79 percentage points) and the University </a:t>
            </a:r>
            <a:r>
              <a:rPr lang="en-US" sz="1800" b="1" dirty="0" smtClean="0">
                <a:solidFill>
                  <a:schemeClr val="tx2">
                    <a:lumMod val="50000"/>
                  </a:schemeClr>
                </a:solidFill>
                <a:cs typeface="Arial" pitchFamily="34" charset="0"/>
              </a:rPr>
              <a:t> increase (0.88 </a:t>
            </a:r>
            <a:r>
              <a:rPr lang="en-US" sz="1800" b="1" dirty="0">
                <a:solidFill>
                  <a:schemeClr val="tx2">
                    <a:lumMod val="50000"/>
                  </a:schemeClr>
                </a:solidFill>
                <a:cs typeface="Arial" pitchFamily="34" charset="0"/>
              </a:rPr>
              <a:t>percentage points)</a:t>
            </a:r>
            <a:endParaRPr lang="sv-SE" sz="1800" b="1" kern="0" dirty="0">
              <a:solidFill>
                <a:schemeClr val="tx2">
                  <a:lumMod val="50000"/>
                </a:schemeClr>
              </a:solidFill>
              <a:cs typeface="Arial" pitchFamily="34" charset="0"/>
            </a:endParaRPr>
          </a:p>
        </p:txBody>
      </p:sp>
      <p:sp>
        <p:nvSpPr>
          <p:cNvPr id="10244" name="Rectangle 15"/>
          <p:cNvSpPr>
            <a:spLocks noChangeArrowheads="1"/>
          </p:cNvSpPr>
          <p:nvPr/>
        </p:nvSpPr>
        <p:spPr bwMode="auto">
          <a:xfrm>
            <a:off x="1042988" y="119820"/>
            <a:ext cx="8915400" cy="6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80000"/>
              </a:lnSpc>
              <a:spcBef>
                <a:spcPts val="0"/>
              </a:spcBef>
            </a:pPr>
            <a:r>
              <a:rPr lang="en-US" sz="2400" b="1" dirty="0">
                <a:solidFill>
                  <a:prstClr val="white"/>
                </a:solidFill>
                <a:effectLst>
                  <a:outerShdw blurRad="50800" dist="38100" dir="2700000" algn="tl" rotWithShape="0">
                    <a:prstClr val="black">
                      <a:alpha val="40000"/>
                    </a:prstClr>
                  </a:outerShdw>
                </a:effectLst>
                <a:latin typeface="Calibri" pitchFamily="34" charset="0"/>
                <a:cs typeface="Arial" charset="0"/>
              </a:rPr>
              <a:t>TPT According to Education (Percent)</a:t>
            </a:r>
          </a:p>
          <a:p>
            <a:pPr>
              <a:lnSpc>
                <a:spcPct val="80000"/>
              </a:lnSpc>
              <a:spcBef>
                <a:spcPts val="0"/>
              </a:spcBef>
            </a:pPr>
            <a:r>
              <a:rPr lang="en-US" sz="2400" b="1" dirty="0">
                <a:solidFill>
                  <a:prstClr val="white"/>
                </a:solidFill>
                <a:effectLst>
                  <a:outerShdw blurRad="50800" dist="38100" dir="2700000" algn="tl" rotWithShape="0">
                    <a:prstClr val="black">
                      <a:alpha val="40000"/>
                    </a:prstClr>
                  </a:outerShdw>
                </a:effectLst>
                <a:latin typeface="Calibri" pitchFamily="34" charset="0"/>
                <a:cs typeface="Arial" charset="0"/>
              </a:rPr>
              <a:t>August 2014 - February 2016</a:t>
            </a:r>
            <a:endParaRPr lang="nl-NL" sz="2000" b="1" dirty="0">
              <a:solidFill>
                <a:schemeClr val="bg1"/>
              </a:solidFill>
              <a:effectLst>
                <a:outerShdw blurRad="50800" dist="38100" dir="2700000" algn="tl" rotWithShape="0">
                  <a:prstClr val="black">
                    <a:alpha val="40000"/>
                  </a:prstClr>
                </a:outerShdw>
              </a:effectLst>
              <a:latin typeface="Calibri" pitchFamily="34" charset="0"/>
              <a:cs typeface="Arial" charset="0"/>
            </a:endParaRPr>
          </a:p>
        </p:txBody>
      </p:sp>
      <p:sp>
        <p:nvSpPr>
          <p:cNvPr id="10247" name="Content Placeholder 4"/>
          <p:cNvSpPr>
            <a:spLocks noChangeAspect="1"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prstClr val="black"/>
              </a:solidFill>
              <a:latin typeface="Calibri" pitchFamily="34" charset="0"/>
              <a:cs typeface="Arial" charset="0"/>
            </a:endParaRPr>
          </a:p>
        </p:txBody>
      </p:sp>
      <p:sp>
        <p:nvSpPr>
          <p:cNvPr id="10317" name="Slide Number Placeholder 1"/>
          <p:cNvSpPr>
            <a:spLocks noGrp="1"/>
          </p:cNvSpPr>
          <p:nvPr>
            <p:ph type="sldNum" sz="quarter" idx="4294967295"/>
          </p:nvPr>
        </p:nvSpPr>
        <p:spPr bwMode="auto">
          <a:xfrm>
            <a:off x="7046913" y="6570663"/>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9EC61C6D-95E2-4399-99F0-477645FF21D5}" type="slidenum">
              <a:rPr lang="id-ID" sz="1400" b="1" smtClean="0">
                <a:solidFill>
                  <a:prstClr val="black"/>
                </a:solidFill>
              </a:rPr>
              <a:pPr algn="r" fontAlgn="base">
                <a:spcBef>
                  <a:spcPct val="0"/>
                </a:spcBef>
                <a:spcAft>
                  <a:spcPct val="0"/>
                </a:spcAft>
                <a:defRPr/>
              </a:pPr>
              <a:t>25</a:t>
            </a:fld>
            <a:endParaRPr lang="id-ID" sz="1400" b="1" dirty="0" smtClean="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415278427"/>
              </p:ext>
            </p:extLst>
          </p:nvPr>
        </p:nvGraphicFramePr>
        <p:xfrm>
          <a:off x="381000" y="1128710"/>
          <a:ext cx="8269289" cy="3290890"/>
        </p:xfrm>
        <a:graphic>
          <a:graphicData uri="http://schemas.openxmlformats.org/drawingml/2006/table">
            <a:tbl>
              <a:tblPr/>
              <a:tblGrid>
                <a:gridCol w="3412845"/>
                <a:gridCol w="1214111"/>
                <a:gridCol w="1214111"/>
                <a:gridCol w="1214111"/>
                <a:gridCol w="1214111"/>
              </a:tblGrid>
              <a:tr h="282954">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rPr>
                        <a:t>Education</a:t>
                      </a:r>
                      <a:endParaRPr kumimoji="0" lang="id-ID" sz="1800" b="1" i="0" u="none" strike="noStrike" cap="none" normalizeH="0" baseline="0" dirty="0" smtClean="0">
                        <a:ln>
                          <a:noFill/>
                        </a:ln>
                        <a:solidFill>
                          <a:schemeClr val="bg1"/>
                        </a:solidFill>
                        <a:effectLst/>
                        <a:latin typeface="Calibri" pitchFamily="34" charset="0"/>
                      </a:endParaRPr>
                    </a:p>
                  </a:txBody>
                  <a:tcPr marL="5500" marR="5500" marT="5495" marB="0" anchor="ct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chemeClr val="bg1"/>
                          </a:solidFill>
                          <a:effectLst/>
                          <a:latin typeface="Calibri" pitchFamily="34" charset="0"/>
                        </a:rPr>
                        <a:t>2014</a:t>
                      </a:r>
                      <a:endParaRPr kumimoji="0" lang="id-ID" sz="1800" b="1" i="0" u="none" strike="noStrike" cap="none" normalizeH="0" baseline="0" dirty="0" smtClean="0">
                        <a:ln>
                          <a:noFill/>
                        </a:ln>
                        <a:solidFill>
                          <a:schemeClr val="bg1"/>
                        </a:solidFill>
                        <a:effectLst/>
                        <a:latin typeface="Calibri" pitchFamily="34" charset="0"/>
                      </a:endParaRPr>
                    </a:p>
                  </a:txBody>
                  <a:tcPr marL="5500" marR="5500" marT="549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d-ID" sz="1800" b="1" i="0" u="none" strike="noStrike" cap="none" normalizeH="0" baseline="0" dirty="0" smtClean="0">
                          <a:ln>
                            <a:noFill/>
                          </a:ln>
                          <a:solidFill>
                            <a:schemeClr val="bg1"/>
                          </a:solidFill>
                          <a:effectLst/>
                          <a:latin typeface="Calibri" pitchFamily="34" charset="0"/>
                        </a:rPr>
                        <a:t>2015</a:t>
                      </a:r>
                    </a:p>
                  </a:txBody>
                  <a:tcPr marL="5500" marR="5500" marT="549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hMerge="1">
                  <a:txBody>
                    <a:bodyPr/>
                    <a:lstStyle/>
                    <a:p>
                      <a:endParaRPr lang="id-ID" dirty="0"/>
                    </a:p>
                  </a:txBody>
                  <a:tcPr marL="5500" marR="5500" marT="549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d-ID" sz="1800" b="1" i="0" u="none" strike="noStrike" cap="none" normalizeH="0" baseline="0" dirty="0" smtClean="0">
                          <a:ln>
                            <a:noFill/>
                          </a:ln>
                          <a:solidFill>
                            <a:schemeClr val="bg1"/>
                          </a:solidFill>
                          <a:effectLst/>
                          <a:latin typeface="Calibri" pitchFamily="34" charset="0"/>
                        </a:rPr>
                        <a:t>2016</a:t>
                      </a:r>
                    </a:p>
                  </a:txBody>
                  <a:tcPr marL="5500" marR="5500" marT="549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r>
              <a:tr h="391641">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dirty="0" smtClean="0">
                          <a:ln>
                            <a:noFill/>
                          </a:ln>
                          <a:solidFill>
                            <a:schemeClr val="bg1"/>
                          </a:solidFill>
                          <a:effectLst/>
                          <a:latin typeface="Calibri" pitchFamily="34" charset="0"/>
                        </a:rPr>
                        <a:t>August</a:t>
                      </a:r>
                    </a:p>
                  </a:txBody>
                  <a:tcPr marL="5500" marR="5500" marT="549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dirty="0" smtClean="0">
                          <a:ln>
                            <a:noFill/>
                          </a:ln>
                          <a:solidFill>
                            <a:schemeClr val="bg1"/>
                          </a:solidFill>
                          <a:effectLst/>
                          <a:latin typeface="Calibri" pitchFamily="34" charset="0"/>
                        </a:rPr>
                        <a:t>February</a:t>
                      </a:r>
                    </a:p>
                  </a:txBody>
                  <a:tcPr marL="5500" marR="5500" marT="549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dirty="0" smtClean="0">
                          <a:ln>
                            <a:noFill/>
                          </a:ln>
                          <a:solidFill>
                            <a:schemeClr val="bg1"/>
                          </a:solidFill>
                          <a:effectLst/>
                          <a:latin typeface="Calibri" pitchFamily="34" charset="0"/>
                        </a:rPr>
                        <a:t>August</a:t>
                      </a:r>
                    </a:p>
                  </a:txBody>
                  <a:tcPr marL="5500" marR="5500" marT="549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dirty="0" smtClean="0">
                          <a:ln>
                            <a:noFill/>
                          </a:ln>
                          <a:solidFill>
                            <a:schemeClr val="bg1"/>
                          </a:solidFill>
                          <a:effectLst/>
                          <a:latin typeface="Calibri" pitchFamily="34" charset="0"/>
                        </a:rPr>
                        <a:t>February</a:t>
                      </a:r>
                    </a:p>
                  </a:txBody>
                  <a:tcPr marL="5500" marR="5500" marT="5495" marB="0"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0070C0"/>
                    </a:solidFill>
                  </a:tcPr>
                </a:tc>
              </a:tr>
              <a:tr h="19421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chemeClr val="bg1"/>
                          </a:solidFill>
                          <a:effectLst/>
                          <a:latin typeface="Calibri" pitchFamily="34" charset="0"/>
                        </a:rPr>
                        <a:t>(1)</a:t>
                      </a:r>
                      <a:endParaRPr kumimoji="0" lang="id-ID" sz="1200" b="1" i="0" u="none" strike="noStrike" cap="none" normalizeH="0" baseline="0" dirty="0" smtClean="0">
                        <a:ln>
                          <a:noFill/>
                        </a:ln>
                        <a:solidFill>
                          <a:schemeClr val="bg1"/>
                        </a:solidFill>
                        <a:effectLst/>
                        <a:latin typeface="Calibri" pitchFamily="34" charset="0"/>
                      </a:endParaRPr>
                    </a:p>
                  </a:txBody>
                  <a:tcPr marL="5500" marR="5500" marT="549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chemeClr val="bg1"/>
                          </a:solidFill>
                          <a:effectLst/>
                          <a:latin typeface="Calibri" pitchFamily="34" charset="0"/>
                        </a:rPr>
                        <a:t>(2)</a:t>
                      </a:r>
                      <a:endParaRPr kumimoji="0" lang="id-ID" sz="1200" b="1" i="0" u="none" strike="noStrike" cap="none" normalizeH="0" baseline="0" dirty="0" smtClean="0">
                        <a:ln>
                          <a:noFill/>
                        </a:ln>
                        <a:solidFill>
                          <a:schemeClr val="bg1"/>
                        </a:solidFill>
                        <a:effectLst/>
                        <a:latin typeface="Calibri" pitchFamily="34" charset="0"/>
                      </a:endParaRPr>
                    </a:p>
                  </a:txBody>
                  <a:tcPr marL="5500" marR="5500" marT="549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chemeClr val="bg1"/>
                          </a:solidFill>
                          <a:effectLst/>
                          <a:latin typeface="Calibri" pitchFamily="34" charset="0"/>
                        </a:rPr>
                        <a:t>(3)</a:t>
                      </a:r>
                    </a:p>
                  </a:txBody>
                  <a:tcPr marL="5500" marR="5500" marT="549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chemeClr val="bg1"/>
                          </a:solidFill>
                          <a:effectLst/>
                          <a:latin typeface="Calibri" pitchFamily="34" charset="0"/>
                        </a:rPr>
                        <a:t>(4)</a:t>
                      </a:r>
                    </a:p>
                  </a:txBody>
                  <a:tcPr marL="5500" marR="5500" marT="549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1200" b="0" i="0" u="none" strike="noStrike" cap="none" normalizeH="0" baseline="0" dirty="0" smtClean="0">
                          <a:ln>
                            <a:noFill/>
                          </a:ln>
                          <a:solidFill>
                            <a:schemeClr val="bg1"/>
                          </a:solidFill>
                          <a:effectLst/>
                          <a:latin typeface="Calibri" pitchFamily="34" charset="0"/>
                        </a:rPr>
                        <a:t>(5)</a:t>
                      </a:r>
                    </a:p>
                  </a:txBody>
                  <a:tcPr marL="5500" marR="5500" marT="549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chemeClr val="accent6">
                        <a:lumMod val="75000"/>
                      </a:schemeClr>
                    </a:solidFill>
                  </a:tcPr>
                </a:tc>
              </a:tr>
              <a:tr h="34188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rgbClr val="000000"/>
                          </a:solidFill>
                          <a:effectLst/>
                          <a:latin typeface="Calibri" pitchFamily="34" charset="0"/>
                        </a:rPr>
                        <a:t>Elementary School and under</a:t>
                      </a:r>
                    </a:p>
                  </a:txBody>
                  <a:tcPr marL="72014" marR="0" marT="35995" marB="35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35038" rtl="0" eaLnBrk="1" fontAlgn="ctr"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rgbClr val="000000"/>
                          </a:solidFill>
                          <a:effectLst/>
                          <a:latin typeface="Calibri" pitchFamily="34" charset="0"/>
                        </a:rPr>
                        <a:t>3.04</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0" marR="396074"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35038" rtl="0" eaLnBrk="1" fontAlgn="ctr"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rgbClr val="000000"/>
                          </a:solidFill>
                          <a:effectLst/>
                          <a:latin typeface="Calibri" pitchFamily="34" charset="0"/>
                        </a:rPr>
                        <a:t>3.61</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0" marR="396074"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2.</a:t>
                      </a:r>
                      <a:r>
                        <a:rPr kumimoji="0" lang="id-ID" sz="1600" b="0" i="0" u="none" strike="noStrike" cap="none" normalizeH="0" baseline="0" dirty="0" smtClean="0">
                          <a:ln>
                            <a:noFill/>
                          </a:ln>
                          <a:solidFill>
                            <a:srgbClr val="000000"/>
                          </a:solidFill>
                          <a:effectLst/>
                          <a:latin typeface="Calibri" pitchFamily="34" charset="0"/>
                        </a:rPr>
                        <a:t>74</a:t>
                      </a:r>
                      <a:endParaRPr kumimoji="0" lang="en-US" sz="1600" b="0" i="0" u="none" strike="noStrike" cap="none" normalizeH="0" baseline="0" dirty="0" smtClean="0">
                        <a:ln>
                          <a:noFill/>
                        </a:ln>
                        <a:solidFill>
                          <a:srgbClr val="000000"/>
                        </a:solidFill>
                        <a:effectLst/>
                        <a:latin typeface="Calibri" pitchFamily="34" charset="0"/>
                      </a:endParaRPr>
                    </a:p>
                  </a:txBody>
                  <a:tcPr marL="0" marR="396074"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rgbClr val="000000"/>
                          </a:solidFill>
                          <a:effectLst/>
                          <a:latin typeface="Calibri" pitchFamily="34" charset="0"/>
                        </a:rPr>
                        <a:t>3.44</a:t>
                      </a:r>
                      <a:endParaRPr kumimoji="0" lang="en-US" sz="1600" b="0" i="0" u="none" strike="noStrike" cap="none" normalizeH="0" baseline="0" dirty="0" smtClean="0">
                        <a:ln>
                          <a:noFill/>
                        </a:ln>
                        <a:solidFill>
                          <a:srgbClr val="000000"/>
                        </a:solidFill>
                        <a:effectLst/>
                        <a:latin typeface="Calibri" pitchFamily="34" charset="0"/>
                      </a:endParaRPr>
                    </a:p>
                  </a:txBody>
                  <a:tcPr marL="0" marR="396074"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r h="34188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rgbClr val="000000"/>
                          </a:solidFill>
                          <a:effectLst/>
                          <a:latin typeface="Calibri" pitchFamily="34" charset="0"/>
                        </a:rPr>
                        <a:t>Junior High School</a:t>
                      </a:r>
                    </a:p>
                  </a:txBody>
                  <a:tcPr marL="72014" marR="0" marT="35995" marB="35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r" defTabSz="935038" rtl="0" eaLnBrk="1" fontAlgn="ctr"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rgbClr val="000000"/>
                          </a:solidFill>
                          <a:effectLst/>
                          <a:latin typeface="Calibri" pitchFamily="34" charset="0"/>
                        </a:rPr>
                        <a:t>7.15</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0" marR="396074"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r" defTabSz="935038" rtl="0" eaLnBrk="1" fontAlgn="ctr"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rgbClr val="000000"/>
                          </a:solidFill>
                          <a:effectLst/>
                          <a:latin typeface="Calibri" pitchFamily="34" charset="0"/>
                        </a:rPr>
                        <a:t>7.14</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0" marR="396074"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6.</a:t>
                      </a:r>
                      <a:r>
                        <a:rPr kumimoji="0" lang="id-ID" sz="1600" b="0" i="0" u="none" strike="noStrike" cap="none" normalizeH="0" baseline="0" dirty="0" smtClean="0">
                          <a:ln>
                            <a:noFill/>
                          </a:ln>
                          <a:solidFill>
                            <a:srgbClr val="000000"/>
                          </a:solidFill>
                          <a:effectLst/>
                          <a:latin typeface="Calibri" pitchFamily="34" charset="0"/>
                        </a:rPr>
                        <a:t>22</a:t>
                      </a:r>
                      <a:endParaRPr kumimoji="0" lang="en-US" sz="1600" b="0" i="0" u="none" strike="noStrike" cap="none" normalizeH="0" baseline="0" dirty="0" smtClean="0">
                        <a:ln>
                          <a:noFill/>
                        </a:ln>
                        <a:solidFill>
                          <a:srgbClr val="000000"/>
                        </a:solidFill>
                        <a:effectLst/>
                        <a:latin typeface="Calibri" pitchFamily="34" charset="0"/>
                      </a:endParaRPr>
                    </a:p>
                  </a:txBody>
                  <a:tcPr marL="0" marR="396074"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rgbClr val="000000"/>
                          </a:solidFill>
                          <a:effectLst/>
                          <a:latin typeface="Calibri" pitchFamily="34" charset="0"/>
                        </a:rPr>
                        <a:t>5.76</a:t>
                      </a:r>
                      <a:endParaRPr kumimoji="0" lang="en-US" sz="1600" b="0" i="0" u="none" strike="noStrike" cap="none" normalizeH="0" baseline="0" dirty="0" smtClean="0">
                        <a:ln>
                          <a:noFill/>
                        </a:ln>
                        <a:solidFill>
                          <a:srgbClr val="000000"/>
                        </a:solidFill>
                        <a:effectLst/>
                        <a:latin typeface="Calibri" pitchFamily="34" charset="0"/>
                      </a:endParaRPr>
                    </a:p>
                  </a:txBody>
                  <a:tcPr marL="0" marR="396074"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r>
              <a:tr h="34188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rgbClr val="000000"/>
                          </a:solidFill>
                          <a:effectLst/>
                          <a:latin typeface="Calibri" pitchFamily="34" charset="0"/>
                        </a:rPr>
                        <a:t>Senior High School</a:t>
                      </a:r>
                    </a:p>
                  </a:txBody>
                  <a:tcPr marL="72014" marR="0" marT="35995" marB="35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35038" rtl="0" eaLnBrk="1" fontAlgn="ctr"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rgbClr val="000000"/>
                          </a:solidFill>
                          <a:effectLst/>
                          <a:latin typeface="Calibri" pitchFamily="34" charset="0"/>
                        </a:rPr>
                        <a:t>9.55</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0" marR="396074"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35038" rtl="0" eaLnBrk="1" fontAlgn="ctr"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rgbClr val="000000"/>
                          </a:solidFill>
                          <a:effectLst/>
                          <a:latin typeface="Calibri" pitchFamily="34" charset="0"/>
                        </a:rPr>
                        <a:t>8.17</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0" marR="396074"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rgbClr val="000000"/>
                          </a:solidFill>
                          <a:effectLst/>
                          <a:latin typeface="Calibri" pitchFamily="34" charset="0"/>
                        </a:rPr>
                        <a:t>10.32</a:t>
                      </a:r>
                      <a:endParaRPr kumimoji="0" lang="en-US" sz="1600" b="0" i="0" u="none" strike="noStrike" cap="none" normalizeH="0" baseline="0" dirty="0" smtClean="0">
                        <a:ln>
                          <a:noFill/>
                        </a:ln>
                        <a:solidFill>
                          <a:srgbClr val="000000"/>
                        </a:solidFill>
                        <a:effectLst/>
                        <a:latin typeface="Calibri" pitchFamily="34" charset="0"/>
                      </a:endParaRPr>
                    </a:p>
                  </a:txBody>
                  <a:tcPr marL="0" marR="396074"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rgbClr val="000000"/>
                          </a:solidFill>
                          <a:effectLst/>
                          <a:latin typeface="Calibri" pitchFamily="34" charset="0"/>
                        </a:rPr>
                        <a:t>6.95</a:t>
                      </a:r>
                      <a:endParaRPr kumimoji="0" lang="en-US" sz="1600" b="0" i="0" u="none" strike="noStrike" cap="none" normalizeH="0" baseline="0" dirty="0" smtClean="0">
                        <a:ln>
                          <a:noFill/>
                        </a:ln>
                        <a:solidFill>
                          <a:srgbClr val="000000"/>
                        </a:solidFill>
                        <a:effectLst/>
                        <a:latin typeface="Calibri" pitchFamily="34" charset="0"/>
                      </a:endParaRPr>
                    </a:p>
                  </a:txBody>
                  <a:tcPr marL="0" marR="396074"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r h="34188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rgbClr val="000000"/>
                          </a:solidFill>
                          <a:effectLst/>
                          <a:latin typeface="Calibri" pitchFamily="34" charset="0"/>
                        </a:rPr>
                        <a:t>Vocational Senior High School</a:t>
                      </a:r>
                    </a:p>
                  </a:txBody>
                  <a:tcPr marL="72014" marR="0" marT="35995" marB="35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r" defTabSz="935038" rtl="0" eaLnBrk="1" fontAlgn="ctr"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rgbClr val="000000"/>
                          </a:solidFill>
                          <a:effectLst/>
                          <a:latin typeface="Calibri" pitchFamily="34" charset="0"/>
                        </a:rPr>
                        <a:t>11.24</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0" marR="396074"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r" defTabSz="935038" rtl="0" eaLnBrk="1" fontAlgn="ctr"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rgbClr val="000000"/>
                          </a:solidFill>
                          <a:effectLst/>
                          <a:latin typeface="Calibri" pitchFamily="34" charset="0"/>
                        </a:rPr>
                        <a:t>9.05</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0" marR="396074"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12.65</a:t>
                      </a:r>
                    </a:p>
                  </a:txBody>
                  <a:tcPr marL="0" marR="396074"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rgbClr val="000000"/>
                          </a:solidFill>
                          <a:effectLst/>
                          <a:latin typeface="Calibri" pitchFamily="34" charset="0"/>
                        </a:rPr>
                        <a:t>9.84</a:t>
                      </a:r>
                      <a:endParaRPr kumimoji="0" lang="en-US" sz="1600" b="0" i="0" u="none" strike="noStrike" cap="none" normalizeH="0" baseline="0" dirty="0" smtClean="0">
                        <a:ln>
                          <a:noFill/>
                        </a:ln>
                        <a:solidFill>
                          <a:srgbClr val="000000"/>
                        </a:solidFill>
                        <a:effectLst/>
                        <a:latin typeface="Calibri" pitchFamily="34" charset="0"/>
                      </a:endParaRPr>
                    </a:p>
                  </a:txBody>
                  <a:tcPr marL="0" marR="396074"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r>
              <a:tr h="34188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rgbClr val="000000"/>
                          </a:solidFill>
                          <a:effectLst/>
                          <a:latin typeface="Calibri" pitchFamily="34" charset="0"/>
                        </a:rPr>
                        <a:t>Diploma I/II/III</a:t>
                      </a:r>
                    </a:p>
                  </a:txBody>
                  <a:tcPr marL="72014" marR="0" marT="35995" marB="35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35038" rtl="0" eaLnBrk="1" fontAlgn="ctr"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rgbClr val="000000"/>
                          </a:solidFill>
                          <a:effectLst/>
                          <a:latin typeface="Calibri" pitchFamily="34" charset="0"/>
                        </a:rPr>
                        <a:t>6.14</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0" marR="396074"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35038" rtl="0" eaLnBrk="1" fontAlgn="ctr"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rgbClr val="000000"/>
                          </a:solidFill>
                          <a:effectLst/>
                          <a:latin typeface="Calibri" pitchFamily="34" charset="0"/>
                        </a:rPr>
                        <a:t>7.49</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0" marR="396074"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7.54</a:t>
                      </a:r>
                    </a:p>
                  </a:txBody>
                  <a:tcPr marL="0" marR="396074"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rgbClr val="000000"/>
                          </a:solidFill>
                          <a:effectLst/>
                          <a:latin typeface="Calibri" pitchFamily="34" charset="0"/>
                        </a:rPr>
                        <a:t>7.22</a:t>
                      </a:r>
                      <a:endParaRPr kumimoji="0" lang="en-US" sz="1600" b="0" i="0" u="none" strike="noStrike" cap="none" normalizeH="0" baseline="0" dirty="0" smtClean="0">
                        <a:ln>
                          <a:noFill/>
                        </a:ln>
                        <a:solidFill>
                          <a:srgbClr val="000000"/>
                        </a:solidFill>
                        <a:effectLst/>
                        <a:latin typeface="Calibri" pitchFamily="34" charset="0"/>
                      </a:endParaRPr>
                    </a:p>
                  </a:txBody>
                  <a:tcPr marL="0" marR="396074"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r h="34188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rgbClr val="000000"/>
                          </a:solidFill>
                          <a:effectLst/>
                          <a:latin typeface="Calibri" pitchFamily="34" charset="0"/>
                        </a:rPr>
                        <a:t>Universit</a:t>
                      </a:r>
                      <a:r>
                        <a:rPr kumimoji="0" lang="en-US" sz="1600" b="0" i="0" u="none" strike="noStrike" cap="none" normalizeH="0" baseline="0" dirty="0" smtClean="0">
                          <a:ln>
                            <a:noFill/>
                          </a:ln>
                          <a:solidFill>
                            <a:srgbClr val="000000"/>
                          </a:solidFill>
                          <a:effectLst/>
                          <a:latin typeface="Calibri" pitchFamily="34" charset="0"/>
                        </a:rPr>
                        <a:t>y</a:t>
                      </a:r>
                      <a:endParaRPr kumimoji="0" lang="id-ID" sz="1600" b="0" i="0" u="none" strike="noStrike" cap="none" normalizeH="0" baseline="0" dirty="0" smtClean="0">
                        <a:ln>
                          <a:noFill/>
                        </a:ln>
                        <a:solidFill>
                          <a:srgbClr val="000000"/>
                        </a:solidFill>
                        <a:effectLst/>
                        <a:latin typeface="Calibri" pitchFamily="34" charset="0"/>
                      </a:endParaRPr>
                    </a:p>
                  </a:txBody>
                  <a:tcPr marL="72014" marR="0" marT="35995" marB="35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r" defTabSz="935038" rtl="0" eaLnBrk="1" fontAlgn="ctr"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rgbClr val="000000"/>
                          </a:solidFill>
                          <a:effectLst/>
                          <a:latin typeface="Calibri" pitchFamily="34" charset="0"/>
                        </a:rPr>
                        <a:t>5.65</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0" marR="396074"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r" defTabSz="935038" rtl="0" eaLnBrk="1" fontAlgn="ctr"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rgbClr val="000000"/>
                          </a:solidFill>
                          <a:effectLst/>
                          <a:latin typeface="Calibri" pitchFamily="34" charset="0"/>
                        </a:rPr>
                        <a:t>5.34</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0" marR="396074"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6.40</a:t>
                      </a:r>
                    </a:p>
                  </a:txBody>
                  <a:tcPr marL="0" marR="396074"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rgbClr val="000000"/>
                          </a:solidFill>
                          <a:effectLst/>
                          <a:latin typeface="Calibri" pitchFamily="34" charset="0"/>
                        </a:rPr>
                        <a:t>6.22</a:t>
                      </a:r>
                      <a:endParaRPr kumimoji="0" lang="en-US" sz="1600" b="0" i="0" u="none" strike="noStrike" cap="none" normalizeH="0" baseline="0" dirty="0" smtClean="0">
                        <a:ln>
                          <a:noFill/>
                        </a:ln>
                        <a:solidFill>
                          <a:srgbClr val="000000"/>
                        </a:solidFill>
                        <a:effectLst/>
                        <a:latin typeface="Calibri" pitchFamily="34" charset="0"/>
                      </a:endParaRPr>
                    </a:p>
                  </a:txBody>
                  <a:tcPr marL="0" marR="396074"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DEFE9"/>
                    </a:solidFill>
                  </a:tcPr>
                </a:tc>
              </a:tr>
              <a:tr h="3707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d-ID" sz="1800" b="1" i="0" u="none" strike="noStrike" cap="none" normalizeH="0" baseline="0" dirty="0" smtClean="0">
                          <a:ln>
                            <a:noFill/>
                          </a:ln>
                          <a:solidFill>
                            <a:schemeClr val="bg1"/>
                          </a:solidFill>
                          <a:effectLst/>
                          <a:latin typeface="Calibri" pitchFamily="34" charset="0"/>
                        </a:rPr>
                        <a:t>Total</a:t>
                      </a:r>
                    </a:p>
                  </a:txBody>
                  <a:tcPr marL="0" marR="0" marT="35995" marB="359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r" defTabSz="935038" rtl="0" eaLnBrk="1" fontAlgn="ctr" latinLnBrk="0" hangingPunct="1">
                        <a:lnSpc>
                          <a:spcPct val="100000"/>
                        </a:lnSpc>
                        <a:spcBef>
                          <a:spcPct val="0"/>
                        </a:spcBef>
                        <a:spcAft>
                          <a:spcPct val="0"/>
                        </a:spcAft>
                        <a:buClrTx/>
                        <a:buSzTx/>
                        <a:buFontTx/>
                        <a:buNone/>
                        <a:tabLst/>
                      </a:pPr>
                      <a:r>
                        <a:rPr kumimoji="0" lang="id-ID" sz="1800" b="1" i="0" u="none" strike="noStrike" cap="none" normalizeH="0" baseline="0" dirty="0" smtClean="0">
                          <a:ln>
                            <a:noFill/>
                          </a:ln>
                          <a:solidFill>
                            <a:schemeClr val="bg1"/>
                          </a:solidFill>
                          <a:effectLst/>
                          <a:latin typeface="Calibri" pitchFamily="34" charset="0"/>
                        </a:rPr>
                        <a:t>5.94</a:t>
                      </a:r>
                      <a:endParaRPr kumimoji="0" lang="en-US" sz="1800" b="1" i="0" u="none" strike="noStrike" cap="none" normalizeH="0" baseline="0" dirty="0" smtClean="0">
                        <a:ln>
                          <a:noFill/>
                        </a:ln>
                        <a:solidFill>
                          <a:schemeClr val="bg1"/>
                        </a:solidFill>
                        <a:effectLst/>
                        <a:latin typeface="Calibri" pitchFamily="34" charset="0"/>
                        <a:cs typeface="Arial" charset="0"/>
                      </a:endParaRPr>
                    </a:p>
                  </a:txBody>
                  <a:tcPr marL="0" marR="396074"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r" defTabSz="935038" rtl="0" eaLnBrk="1" fontAlgn="ctr" latinLnBrk="0" hangingPunct="1">
                        <a:lnSpc>
                          <a:spcPct val="100000"/>
                        </a:lnSpc>
                        <a:spcBef>
                          <a:spcPct val="0"/>
                        </a:spcBef>
                        <a:spcAft>
                          <a:spcPct val="0"/>
                        </a:spcAft>
                        <a:buClrTx/>
                        <a:buSzTx/>
                        <a:buFontTx/>
                        <a:buNone/>
                        <a:tabLst/>
                      </a:pPr>
                      <a:r>
                        <a:rPr kumimoji="0" lang="id-ID" sz="1800" b="1" i="0" u="none" strike="noStrike" cap="none" normalizeH="0" baseline="0" dirty="0" smtClean="0">
                          <a:ln>
                            <a:noFill/>
                          </a:ln>
                          <a:solidFill>
                            <a:schemeClr val="bg1"/>
                          </a:solidFill>
                          <a:effectLst/>
                          <a:latin typeface="Calibri" pitchFamily="34" charset="0"/>
                        </a:rPr>
                        <a:t>5.81</a:t>
                      </a:r>
                      <a:endParaRPr kumimoji="0" lang="en-US" sz="1800" b="1" i="0" u="none" strike="noStrike" cap="none" normalizeH="0" baseline="0" dirty="0" smtClean="0">
                        <a:ln>
                          <a:noFill/>
                        </a:ln>
                        <a:solidFill>
                          <a:schemeClr val="bg1"/>
                        </a:solidFill>
                        <a:effectLst/>
                        <a:latin typeface="Calibri" pitchFamily="34" charset="0"/>
                        <a:cs typeface="Arial" charset="0"/>
                      </a:endParaRPr>
                    </a:p>
                  </a:txBody>
                  <a:tcPr marL="0" marR="396074"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rPr>
                        <a:t>6.18</a:t>
                      </a:r>
                    </a:p>
                  </a:txBody>
                  <a:tcPr marL="0" marR="396074"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d-ID" sz="1800" b="1" i="0" u="none" strike="noStrike" cap="none" normalizeH="0" baseline="0" dirty="0" smtClean="0">
                          <a:ln>
                            <a:noFill/>
                          </a:ln>
                          <a:solidFill>
                            <a:schemeClr val="bg1"/>
                          </a:solidFill>
                          <a:effectLst/>
                          <a:latin typeface="Calibri" pitchFamily="34" charset="0"/>
                        </a:rPr>
                        <a:t>5.50</a:t>
                      </a:r>
                      <a:endParaRPr kumimoji="0" lang="en-US" sz="1800" b="1" i="0" u="none" strike="noStrike" cap="none" normalizeH="0" baseline="0" dirty="0" smtClean="0">
                        <a:ln>
                          <a:noFill/>
                        </a:ln>
                        <a:solidFill>
                          <a:schemeClr val="bg1"/>
                        </a:solidFill>
                        <a:effectLst/>
                        <a:latin typeface="Calibri" pitchFamily="34" charset="0"/>
                      </a:endParaRPr>
                    </a:p>
                  </a:txBody>
                  <a:tcPr marL="0" marR="396074"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r>
            </a:tbl>
          </a:graphicData>
        </a:graphic>
      </p:graphicFrame>
    </p:spTree>
    <p:extLst>
      <p:ext uri="{BB962C8B-B14F-4D97-AF65-F5344CB8AC3E}">
        <p14:creationId xmlns:p14="http://schemas.microsoft.com/office/powerpoint/2010/main" val="1203601808"/>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7090" y="4800600"/>
            <a:ext cx="9247290" cy="1791249"/>
            <a:chOff x="-27090" y="5576503"/>
            <a:chExt cx="9247290" cy="1791249"/>
          </a:xfrm>
        </p:grpSpPr>
        <p:sp>
          <p:nvSpPr>
            <p:cNvPr id="12" name="梯形 1"/>
            <p:cNvSpPr/>
            <p:nvPr/>
          </p:nvSpPr>
          <p:spPr>
            <a:xfrm>
              <a:off x="76200" y="5591175"/>
              <a:ext cx="1476000" cy="352425"/>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矩形 2"/>
            <p:cNvSpPr/>
            <p:nvPr/>
          </p:nvSpPr>
          <p:spPr>
            <a:xfrm>
              <a:off x="-27090" y="5721832"/>
              <a:ext cx="9247290" cy="164592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14" name="梯形 3"/>
            <p:cNvSpPr/>
            <p:nvPr/>
          </p:nvSpPr>
          <p:spPr>
            <a:xfrm flipV="1">
              <a:off x="190272" y="5576503"/>
              <a:ext cx="1260000" cy="396000"/>
            </a:xfrm>
            <a:prstGeom prst="trapezoid">
              <a:avLst>
                <a:gd name="adj" fmla="val 1987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aphicFrame>
        <p:nvGraphicFramePr>
          <p:cNvPr id="3" name="Chart 12"/>
          <p:cNvGraphicFramePr>
            <a:graphicFrameLocks/>
          </p:cNvGraphicFramePr>
          <p:nvPr>
            <p:extLst>
              <p:ext uri="{D42A27DB-BD31-4B8C-83A1-F6EECF244321}">
                <p14:modId xmlns:p14="http://schemas.microsoft.com/office/powerpoint/2010/main" val="1106585738"/>
              </p:ext>
            </p:extLst>
          </p:nvPr>
        </p:nvGraphicFramePr>
        <p:xfrm>
          <a:off x="-206683" y="871691"/>
          <a:ext cx="93091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1269" name="Rectangle 15"/>
          <p:cNvSpPr>
            <a:spLocks noChangeArrowheads="1"/>
          </p:cNvSpPr>
          <p:nvPr/>
        </p:nvSpPr>
        <p:spPr bwMode="auto">
          <a:xfrm>
            <a:off x="1027113" y="115888"/>
            <a:ext cx="8229600" cy="79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ts val="0"/>
              </a:spcBef>
            </a:pPr>
            <a:r>
              <a:rPr lang="en-US" sz="2800" b="1" dirty="0">
                <a:solidFill>
                  <a:prstClr val="white"/>
                </a:solidFill>
                <a:effectLst>
                  <a:outerShdw blurRad="50800" dist="38100" dir="2700000" algn="tl" rotWithShape="0">
                    <a:prstClr val="black">
                      <a:alpha val="40000"/>
                    </a:prstClr>
                  </a:outerShdw>
                </a:effectLst>
                <a:latin typeface="+mn-lt"/>
                <a:cs typeface="Arial" charset="0"/>
              </a:rPr>
              <a:t>Work According to Education (percent)</a:t>
            </a:r>
          </a:p>
          <a:p>
            <a:pPr>
              <a:lnSpc>
                <a:spcPct val="80000"/>
              </a:lnSpc>
              <a:spcBef>
                <a:spcPts val="0"/>
              </a:spcBef>
            </a:pPr>
            <a:r>
              <a:rPr lang="en-US" sz="2800" b="1" dirty="0">
                <a:solidFill>
                  <a:prstClr val="white"/>
                </a:solidFill>
                <a:effectLst>
                  <a:outerShdw blurRad="50800" dist="38100" dir="2700000" algn="tl" rotWithShape="0">
                    <a:prstClr val="black">
                      <a:alpha val="40000"/>
                    </a:prstClr>
                  </a:outerShdw>
                </a:effectLst>
                <a:latin typeface="+mn-lt"/>
                <a:cs typeface="Arial" charset="0"/>
              </a:rPr>
              <a:t>August 2014 - February 2016</a:t>
            </a:r>
            <a:endParaRPr lang="nl-NL" sz="2000" b="1" dirty="0">
              <a:solidFill>
                <a:schemeClr val="bg1"/>
              </a:solidFill>
              <a:effectLst>
                <a:outerShdw blurRad="50800" dist="38100" dir="2700000" algn="tl" rotWithShape="0">
                  <a:prstClr val="black">
                    <a:alpha val="40000"/>
                  </a:prstClr>
                </a:outerShdw>
              </a:effectLst>
              <a:latin typeface="+mn-lt"/>
              <a:cs typeface="Arial" charset="0"/>
            </a:endParaRPr>
          </a:p>
        </p:txBody>
      </p:sp>
      <p:sp>
        <p:nvSpPr>
          <p:cNvPr id="10" name="Right Arrow 4"/>
          <p:cNvSpPr/>
          <p:nvPr/>
        </p:nvSpPr>
        <p:spPr>
          <a:xfrm>
            <a:off x="76200" y="4997923"/>
            <a:ext cx="8915400" cy="1842120"/>
          </a:xfrm>
          <a:prstGeom prst="rect">
            <a:avLst/>
          </a:prstGeom>
          <a:noFill/>
          <a:ln>
            <a:noFill/>
          </a:ln>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182880" tIns="10795" rIns="0" bIns="10795" spcCol="1270" anchor="ctr"/>
          <a:lstStyle/>
          <a:p>
            <a:pPr marL="0" lvl="1" defTabSz="755650" fontAlgn="auto">
              <a:lnSpc>
                <a:spcPct val="80000"/>
              </a:lnSpc>
              <a:spcBef>
                <a:spcPts val="0"/>
              </a:spcBef>
              <a:spcAft>
                <a:spcPts val="600"/>
              </a:spcAft>
              <a:defRPr/>
            </a:pPr>
            <a:r>
              <a:rPr lang="en-US" sz="1600" b="1" dirty="0">
                <a:solidFill>
                  <a:schemeClr val="tx2">
                    <a:lumMod val="50000"/>
                  </a:schemeClr>
                </a:solidFill>
                <a:cs typeface="Arial" pitchFamily="34" charset="0"/>
              </a:rPr>
              <a:t>In February 2016:</a:t>
            </a:r>
          </a:p>
          <a:p>
            <a:pPr marL="285750" lvl="1" indent="-285750" defTabSz="755650" fontAlgn="auto">
              <a:lnSpc>
                <a:spcPct val="80000"/>
              </a:lnSpc>
              <a:spcBef>
                <a:spcPts val="0"/>
              </a:spcBef>
              <a:spcAft>
                <a:spcPts val="600"/>
              </a:spcAft>
              <a:buFont typeface="Wingdings" panose="05000000000000000000" pitchFamily="2" charset="2"/>
              <a:buChar char="ü"/>
              <a:defRPr/>
            </a:pPr>
            <a:r>
              <a:rPr lang="en-US" sz="1600" b="1" dirty="0">
                <a:solidFill>
                  <a:schemeClr val="tx2">
                    <a:lumMod val="50000"/>
                  </a:schemeClr>
                </a:solidFill>
                <a:cs typeface="Arial" pitchFamily="34" charset="0"/>
              </a:rPr>
              <a:t>The quality of labor force dominated by workers under the elementary education to 52.4 million people (</a:t>
            </a:r>
            <a:r>
              <a:rPr lang="en-US" sz="1600" b="1" dirty="0" smtClean="0">
                <a:solidFill>
                  <a:schemeClr val="tx2">
                    <a:lumMod val="50000"/>
                  </a:schemeClr>
                </a:solidFill>
                <a:cs typeface="Arial" pitchFamily="34" charset="0"/>
              </a:rPr>
              <a:t>43.46 percent)</a:t>
            </a:r>
            <a:endParaRPr lang="en-US" sz="1600" b="1" dirty="0">
              <a:solidFill>
                <a:schemeClr val="tx2">
                  <a:lumMod val="50000"/>
                </a:schemeClr>
              </a:solidFill>
              <a:cs typeface="Arial" pitchFamily="34" charset="0"/>
            </a:endParaRPr>
          </a:p>
          <a:p>
            <a:pPr marL="285750" lvl="1" indent="-285750" algn="just" defTabSz="755650" fontAlgn="auto">
              <a:lnSpc>
                <a:spcPct val="80000"/>
              </a:lnSpc>
              <a:spcBef>
                <a:spcPts val="0"/>
              </a:spcBef>
              <a:spcAft>
                <a:spcPts val="600"/>
              </a:spcAft>
              <a:buFont typeface="Wingdings" panose="05000000000000000000" pitchFamily="2" charset="2"/>
              <a:buChar char="ü"/>
              <a:defRPr/>
            </a:pPr>
            <a:r>
              <a:rPr lang="en-US" sz="1600" b="1" dirty="0" smtClean="0">
                <a:solidFill>
                  <a:schemeClr val="tx2">
                    <a:lumMod val="50000"/>
                  </a:schemeClr>
                </a:solidFill>
                <a:cs typeface="Arial" pitchFamily="34" charset="0"/>
              </a:rPr>
              <a:t>Diploma I/II/III </a:t>
            </a:r>
            <a:r>
              <a:rPr lang="en-US" sz="1600" b="1" dirty="0">
                <a:solidFill>
                  <a:schemeClr val="tx2">
                    <a:lumMod val="50000"/>
                  </a:schemeClr>
                </a:solidFill>
                <a:cs typeface="Arial" pitchFamily="34" charset="0"/>
              </a:rPr>
              <a:t>and the University </a:t>
            </a:r>
            <a:r>
              <a:rPr lang="en-US" sz="1600" b="1" dirty="0" smtClean="0">
                <a:solidFill>
                  <a:schemeClr val="tx2">
                    <a:lumMod val="50000"/>
                  </a:schemeClr>
                </a:solidFill>
                <a:cs typeface="Arial" pitchFamily="34" charset="0"/>
              </a:rPr>
              <a:t>worker were </a:t>
            </a:r>
            <a:r>
              <a:rPr lang="en-US" sz="1600" b="1" dirty="0">
                <a:solidFill>
                  <a:schemeClr val="tx2">
                    <a:lumMod val="50000"/>
                  </a:schemeClr>
                </a:solidFill>
                <a:cs typeface="Arial" pitchFamily="34" charset="0"/>
              </a:rPr>
              <a:t>only about 13.7 million people (</a:t>
            </a:r>
            <a:r>
              <a:rPr lang="en-US" sz="1600" b="1" dirty="0" smtClean="0">
                <a:solidFill>
                  <a:schemeClr val="tx2">
                    <a:lumMod val="50000"/>
                  </a:schemeClr>
                </a:solidFill>
                <a:cs typeface="Arial" pitchFamily="34" charset="0"/>
              </a:rPr>
              <a:t>11.34 percent)</a:t>
            </a:r>
            <a:endParaRPr lang="en-US" sz="1600" b="1" dirty="0">
              <a:solidFill>
                <a:schemeClr val="tx2">
                  <a:lumMod val="50000"/>
                </a:schemeClr>
              </a:solidFill>
              <a:cs typeface="Arial" pitchFamily="34" charset="0"/>
            </a:endParaRPr>
          </a:p>
        </p:txBody>
      </p:sp>
      <p:sp>
        <p:nvSpPr>
          <p:cNvPr id="11273" name="Slide Number Placeholder 7"/>
          <p:cNvSpPr txBox="1">
            <a:spLocks/>
          </p:cNvSpPr>
          <p:nvPr/>
        </p:nvSpPr>
        <p:spPr bwMode="auto">
          <a:xfrm>
            <a:off x="7010400" y="661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B1DEF477-FCA5-4E4C-A62D-EE7DD778273F}" type="slidenum">
              <a:rPr lang="en-US" sz="1100" b="1">
                <a:latin typeface="+mj-lt"/>
              </a:rPr>
              <a:pPr algn="r" eaLnBrk="1" hangingPunct="1"/>
              <a:t>26</a:t>
            </a:fld>
            <a:endParaRPr lang="en-US" sz="1100" b="1" dirty="0">
              <a:latin typeface="+mj-lt"/>
            </a:endParaRPr>
          </a:p>
        </p:txBody>
      </p:sp>
    </p:spTree>
    <p:extLst>
      <p:ext uri="{BB962C8B-B14F-4D97-AF65-F5344CB8AC3E}">
        <p14:creationId xmlns:p14="http://schemas.microsoft.com/office/powerpoint/2010/main" val="1293005753"/>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3"/>
          <p:cNvGraphicFramePr>
            <a:graphicFrameLocks/>
          </p:cNvGraphicFramePr>
          <p:nvPr>
            <p:extLst>
              <p:ext uri="{D42A27DB-BD31-4B8C-83A1-F6EECF244321}">
                <p14:modId xmlns:p14="http://schemas.microsoft.com/office/powerpoint/2010/main" val="807313298"/>
              </p:ext>
            </p:extLst>
          </p:nvPr>
        </p:nvGraphicFramePr>
        <p:xfrm>
          <a:off x="314325" y="1054702"/>
          <a:ext cx="8543925" cy="3898300"/>
        </p:xfrm>
        <a:graphic>
          <a:graphicData uri="http://schemas.openxmlformats.org/drawingml/2006/table">
            <a:tbl>
              <a:tblPr firstRow="1" lastRow="1" bandRow="1">
                <a:tableStyleId>{7DF18680-E054-41AD-8BC1-D1AEF772440D}</a:tableStyleId>
              </a:tblPr>
              <a:tblGrid>
                <a:gridCol w="3651875"/>
                <a:gridCol w="910600"/>
                <a:gridCol w="990600"/>
                <a:gridCol w="990600"/>
                <a:gridCol w="838200"/>
                <a:gridCol w="1162050"/>
              </a:tblGrid>
              <a:tr h="282613">
                <a:tc rowSpan="3">
                  <a:txBody>
                    <a:bodyPr/>
                    <a:lstStyle/>
                    <a:p>
                      <a:pPr algn="ctr" rtl="0" fontAlgn="t">
                        <a:lnSpc>
                          <a:spcPts val="1100"/>
                        </a:lnSpc>
                      </a:pPr>
                      <a:r>
                        <a:rPr lang="en-US" sz="1600" b="1" u="none" strike="noStrike" dirty="0" smtClean="0">
                          <a:solidFill>
                            <a:schemeClr val="bg1"/>
                          </a:solidFill>
                          <a:effectLst/>
                          <a:latin typeface="+mn-lt"/>
                        </a:rPr>
                        <a:t>Main Industry</a:t>
                      </a:r>
                      <a:endParaRPr lang="id-ID" sz="1600" b="1" i="0" u="none" strike="noStrike" dirty="0">
                        <a:solidFill>
                          <a:schemeClr val="bg1"/>
                        </a:solidFill>
                        <a:effectLst/>
                        <a:latin typeface="+mn-lt"/>
                        <a:cs typeface="Arial" pitchFamily="34" charset="0"/>
                      </a:endParaRPr>
                    </a:p>
                  </a:txBody>
                  <a:tcPr marL="91446" marR="91446" marT="45721" marB="457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id-ID" sz="1600" u="none" strike="noStrike" dirty="0" smtClean="0">
                          <a:solidFill>
                            <a:schemeClr val="bg1"/>
                          </a:solidFill>
                          <a:effectLst/>
                          <a:latin typeface="+mn-lt"/>
                        </a:rPr>
                        <a:t>2014</a:t>
                      </a:r>
                      <a:endParaRPr lang="id-ID" sz="1600" b="1" i="0" u="none" strike="noStrike" dirty="0" smtClean="0">
                        <a:solidFill>
                          <a:schemeClr val="bg1"/>
                        </a:solidFill>
                        <a:effectLst/>
                        <a:latin typeface="+mn-lt"/>
                        <a:cs typeface="Arial" pitchFamily="34" charset="0"/>
                      </a:endParaRPr>
                    </a:p>
                  </a:txBody>
                  <a:tcPr marL="91446" marR="91446" marT="45721" marB="45721"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70C0"/>
                    </a:solidFill>
                  </a:tcPr>
                </a:tc>
                <a:tc gridSpan="2">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id-ID" sz="1600" b="1" i="0" u="none" strike="noStrike" dirty="0" smtClean="0">
                          <a:solidFill>
                            <a:schemeClr val="bg1"/>
                          </a:solidFill>
                          <a:effectLst/>
                          <a:latin typeface="+mn-lt"/>
                          <a:cs typeface="Arial" pitchFamily="34" charset="0"/>
                        </a:rPr>
                        <a:t>2015</a:t>
                      </a:r>
                    </a:p>
                  </a:txBody>
                  <a:tcPr marL="91446" marR="91446" marT="45721" marB="45721" anchor="ctr">
                    <a:lnB w="12700" cap="flat" cmpd="sng" algn="ctr">
                      <a:solidFill>
                        <a:schemeClr val="bg1"/>
                      </a:solidFill>
                      <a:prstDash val="solid"/>
                      <a:round/>
                      <a:headEnd type="none" w="med" len="med"/>
                      <a:tailEnd type="none" w="med" len="med"/>
                    </a:lnB>
                    <a:solidFill>
                      <a:srgbClr val="0070C0"/>
                    </a:solidFill>
                  </a:tcPr>
                </a:tc>
                <a:tc hMerge="1">
                  <a:txBody>
                    <a:bodyPr/>
                    <a:lstStyle/>
                    <a:p>
                      <a:pPr marL="0" marR="0" indent="0" algn="ctr" defTabSz="914400" rtl="0" eaLnBrk="1" fontAlgn="ctr" latinLnBrk="0" hangingPunct="1">
                        <a:lnSpc>
                          <a:spcPts val="1200"/>
                        </a:lnSpc>
                        <a:spcBef>
                          <a:spcPts val="0"/>
                        </a:spcBef>
                        <a:spcAft>
                          <a:spcPts val="0"/>
                        </a:spcAft>
                        <a:buClrTx/>
                        <a:buSzTx/>
                        <a:buFontTx/>
                        <a:buNone/>
                        <a:tabLst/>
                        <a:defRPr/>
                      </a:pPr>
                      <a:endParaRPr lang="id-ID" sz="1600" b="1" i="0" u="none" strike="noStrike" dirty="0" smtClean="0">
                        <a:solidFill>
                          <a:schemeClr val="bg1"/>
                        </a:solidFill>
                        <a:effectLst/>
                        <a:latin typeface="Arial" pitchFamily="34" charset="0"/>
                        <a:cs typeface="Arial" pitchFamily="34" charset="0"/>
                      </a:endParaRPr>
                    </a:p>
                  </a:txBody>
                  <a:tcPr marL="91446" marR="91446" marT="45721" marB="45721" anchor="ctr">
                    <a:lnB w="12700" cap="flat" cmpd="sng" algn="ctr">
                      <a:solidFill>
                        <a:schemeClr val="bg1"/>
                      </a:solidFill>
                      <a:prstDash val="solid"/>
                      <a:round/>
                      <a:headEnd type="none" w="med" len="med"/>
                      <a:tailEnd type="none" w="med" len="med"/>
                    </a:lnB>
                    <a:solidFill>
                      <a:srgbClr val="0070C0"/>
                    </a:solidFill>
                  </a:tcPr>
                </a:tc>
                <a:tc gridSpan="2">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id-ID" sz="1600" u="none" strike="noStrike" dirty="0" smtClean="0">
                          <a:solidFill>
                            <a:schemeClr val="bg1"/>
                          </a:solidFill>
                          <a:effectLst/>
                          <a:latin typeface="+mn-lt"/>
                        </a:rPr>
                        <a:t>2016</a:t>
                      </a:r>
                      <a:endParaRPr lang="id-ID" sz="1600" b="1" i="0" u="none" strike="noStrike" dirty="0" smtClean="0">
                        <a:solidFill>
                          <a:schemeClr val="bg1"/>
                        </a:solidFill>
                        <a:effectLst/>
                        <a:latin typeface="+mn-lt"/>
                        <a:cs typeface="Arial" pitchFamily="34" charset="0"/>
                      </a:endParaRPr>
                    </a:p>
                  </a:txBody>
                  <a:tcPr marL="91446" marR="91446" marT="45721" marB="45721" anchor="ctr">
                    <a:lnB w="12700" cap="flat" cmpd="sng" algn="ctr">
                      <a:solidFill>
                        <a:schemeClr val="bg1"/>
                      </a:solidFill>
                      <a:prstDash val="solid"/>
                      <a:round/>
                      <a:headEnd type="none" w="med" len="med"/>
                      <a:tailEnd type="none" w="med" len="med"/>
                    </a:lnB>
                    <a:solidFill>
                      <a:srgbClr val="0070C0"/>
                    </a:solidFill>
                  </a:tcPr>
                </a:tc>
                <a:tc hMerge="1">
                  <a:txBody>
                    <a:bodyPr/>
                    <a:lstStyle/>
                    <a:p>
                      <a:pPr marL="0" marR="0" indent="0" algn="ctr" defTabSz="914400" rtl="0" eaLnBrk="1" fontAlgn="ctr" latinLnBrk="0" hangingPunct="1">
                        <a:lnSpc>
                          <a:spcPts val="1200"/>
                        </a:lnSpc>
                        <a:spcBef>
                          <a:spcPts val="0"/>
                        </a:spcBef>
                        <a:spcAft>
                          <a:spcPts val="0"/>
                        </a:spcAft>
                        <a:buClrTx/>
                        <a:buSzTx/>
                        <a:buFontTx/>
                        <a:buNone/>
                        <a:tabLst/>
                        <a:defRPr/>
                      </a:pPr>
                      <a:endParaRPr lang="id-ID" sz="1600" b="1" i="0" u="none" strike="noStrike" dirty="0" smtClean="0">
                        <a:solidFill>
                          <a:schemeClr val="bg1"/>
                        </a:solidFill>
                        <a:effectLst/>
                        <a:latin typeface="Arial" pitchFamily="34" charset="0"/>
                        <a:cs typeface="Arial" pitchFamily="34" charset="0"/>
                      </a:endParaRPr>
                    </a:p>
                  </a:txBody>
                  <a:tcPr marL="91446" marR="91446" marT="45721" marB="45721" anchor="ctr">
                    <a:lnB w="12700" cap="flat" cmpd="sng" algn="ctr">
                      <a:solidFill>
                        <a:schemeClr val="bg1"/>
                      </a:solidFill>
                      <a:prstDash val="solid"/>
                      <a:round/>
                      <a:headEnd type="none" w="med" len="med"/>
                      <a:tailEnd type="none" w="med" len="med"/>
                    </a:lnB>
                    <a:solidFill>
                      <a:srgbClr val="0070C0"/>
                    </a:solidFill>
                  </a:tcPr>
                </a:tc>
              </a:tr>
              <a:tr h="282514">
                <a:tc vMerge="1">
                  <a:txBody>
                    <a:bodyPr/>
                    <a:lstStyle/>
                    <a:p>
                      <a:endParaRPr lang="id-ID"/>
                    </a:p>
                  </a:txBody>
                  <a:tcPr/>
                </a:tc>
                <a:tc rowSpan="2">
                  <a:txBody>
                    <a:bodyPr/>
                    <a:lstStyle/>
                    <a:p>
                      <a:pPr marL="0" marR="0" indent="0" algn="ctr" defTabSz="914400" rtl="0" eaLnBrk="1" fontAlgn="t" latinLnBrk="0" hangingPunct="1">
                        <a:lnSpc>
                          <a:spcPts val="1100"/>
                        </a:lnSpc>
                        <a:spcBef>
                          <a:spcPts val="0"/>
                        </a:spcBef>
                        <a:spcAft>
                          <a:spcPts val="0"/>
                        </a:spcAft>
                        <a:buClrTx/>
                        <a:buSzTx/>
                        <a:buFontTx/>
                        <a:buNone/>
                        <a:tabLst/>
                        <a:defRPr/>
                      </a:pPr>
                      <a:r>
                        <a:rPr lang="id-ID" sz="1600" b="1" u="none" strike="noStrike" dirty="0" smtClean="0">
                          <a:solidFill>
                            <a:schemeClr val="bg1"/>
                          </a:solidFill>
                          <a:effectLst/>
                          <a:latin typeface="+mn-lt"/>
                        </a:rPr>
                        <a:t>August</a:t>
                      </a:r>
                      <a:endParaRPr lang="id-ID" sz="1600" b="1" i="0" u="none" strike="noStrike" dirty="0" smtClean="0">
                        <a:solidFill>
                          <a:schemeClr val="bg1"/>
                        </a:solidFill>
                        <a:effectLst/>
                        <a:latin typeface="+mn-lt"/>
                        <a:cs typeface="Arial" pitchFamily="34" charset="0"/>
                      </a:endParaRPr>
                    </a:p>
                  </a:txBody>
                  <a:tcPr marL="91446" marR="91446" marT="45721" marB="457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gn="ctr">
                        <a:lnSpc>
                          <a:spcPts val="1100"/>
                        </a:lnSpc>
                      </a:pPr>
                      <a:r>
                        <a:rPr lang="id-ID" sz="1600" b="1" dirty="0" smtClean="0">
                          <a:solidFill>
                            <a:schemeClr val="bg1"/>
                          </a:solidFill>
                          <a:latin typeface="+mn-lt"/>
                        </a:rPr>
                        <a:t>February</a:t>
                      </a:r>
                      <a:endParaRPr lang="id-ID" sz="1600" b="1" dirty="0">
                        <a:solidFill>
                          <a:schemeClr val="bg1"/>
                        </a:solidFill>
                        <a:latin typeface="+mn-lt"/>
                      </a:endParaRPr>
                    </a:p>
                  </a:txBody>
                  <a:tcPr marL="91446" marR="91446" marT="45721" marB="457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gn="ctr">
                        <a:lnSpc>
                          <a:spcPts val="1100"/>
                        </a:lnSpc>
                      </a:pPr>
                      <a:r>
                        <a:rPr lang="id-ID" sz="1600" b="1" dirty="0" smtClean="0">
                          <a:solidFill>
                            <a:schemeClr val="bg1"/>
                          </a:solidFill>
                          <a:latin typeface="+mn-lt"/>
                        </a:rPr>
                        <a:t>August</a:t>
                      </a:r>
                      <a:endParaRPr lang="id-ID" sz="1600" b="1" dirty="0">
                        <a:solidFill>
                          <a:schemeClr val="bg1"/>
                        </a:solidFill>
                        <a:latin typeface="+mn-lt"/>
                      </a:endParaRPr>
                    </a:p>
                  </a:txBody>
                  <a:tcPr marL="91446" marR="91446" marT="45721" marB="457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a:lnSpc>
                          <a:spcPts val="1100"/>
                        </a:lnSpc>
                      </a:pPr>
                      <a:r>
                        <a:rPr lang="id-ID" sz="1600" b="1" dirty="0" smtClean="0">
                          <a:solidFill>
                            <a:schemeClr val="bg1"/>
                          </a:solidFill>
                          <a:latin typeface="+mn-lt"/>
                        </a:rPr>
                        <a:t>February</a:t>
                      </a:r>
                      <a:endParaRPr lang="id-ID" sz="1600" b="1" dirty="0">
                        <a:solidFill>
                          <a:schemeClr val="bg1"/>
                        </a:solidFill>
                        <a:latin typeface="+mn-lt"/>
                      </a:endParaRPr>
                    </a:p>
                  </a:txBody>
                  <a:tcPr marL="91446" marR="91446" marT="45721" marB="457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lnSpc>
                          <a:spcPts val="1100"/>
                        </a:lnSpc>
                      </a:pPr>
                      <a:endParaRPr lang="id-ID" sz="1600" b="1" dirty="0">
                        <a:solidFill>
                          <a:schemeClr val="bg1"/>
                        </a:solidFill>
                      </a:endParaRPr>
                    </a:p>
                  </a:txBody>
                  <a:tcPr marL="91446" marR="91446" marT="45721" marB="457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298068">
                <a:tc vMerge="1">
                  <a:txBody>
                    <a:bodyPr/>
                    <a:lstStyle/>
                    <a:p>
                      <a:pPr algn="ctr" rtl="0" fontAlgn="t"/>
                      <a:endParaRPr lang="id-ID" sz="1600" b="1" i="0" u="none" strike="noStrike" dirty="0">
                        <a:solidFill>
                          <a:schemeClr val="bg1"/>
                        </a:solidFill>
                        <a:effectLst/>
                        <a:latin typeface="+mn-lt"/>
                        <a:cs typeface="Arial" pitchFamily="34" charset="0"/>
                      </a:endParaRPr>
                    </a:p>
                  </a:txBody>
                  <a:tcPr marL="7425" marR="7425" marT="7672"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vMerge="1">
                  <a:txBody>
                    <a:bodyPr/>
                    <a:lstStyle/>
                    <a:p>
                      <a:pPr marL="0" marR="0" indent="0" algn="ctr" defTabSz="914400" rtl="0" eaLnBrk="1" fontAlgn="t" latinLnBrk="0" hangingPunct="1">
                        <a:lnSpc>
                          <a:spcPct val="100000"/>
                        </a:lnSpc>
                        <a:spcBef>
                          <a:spcPts val="0"/>
                        </a:spcBef>
                        <a:spcAft>
                          <a:spcPts val="0"/>
                        </a:spcAft>
                        <a:buClrTx/>
                        <a:buSzTx/>
                        <a:buFontTx/>
                        <a:buNone/>
                        <a:tabLst/>
                        <a:defRPr/>
                      </a:pPr>
                      <a:endParaRPr lang="id-ID" sz="1600" b="1" i="0" u="none" strike="noStrike" dirty="0" smtClean="0">
                        <a:solidFill>
                          <a:schemeClr val="bg1"/>
                        </a:solidFill>
                        <a:effectLst/>
                        <a:latin typeface="+mn-lt"/>
                        <a:cs typeface="Arial" pitchFamily="34" charset="0"/>
                      </a:endParaRPr>
                    </a:p>
                  </a:txBody>
                  <a:tcPr marL="7425" marR="7425" marT="7672" marB="0" anchor="ctr">
                    <a:solidFill>
                      <a:srgbClr val="002060"/>
                    </a:solidFill>
                  </a:tcPr>
                </a:tc>
                <a:tc vMerge="1">
                  <a:txBody>
                    <a:bodyPr/>
                    <a:lstStyle/>
                    <a:p>
                      <a:pPr marL="0" marR="0" indent="0" algn="ctr" defTabSz="914400" rtl="0" eaLnBrk="1" fontAlgn="t" latinLnBrk="0" hangingPunct="1">
                        <a:lnSpc>
                          <a:spcPts val="1100"/>
                        </a:lnSpc>
                        <a:spcBef>
                          <a:spcPts val="0"/>
                        </a:spcBef>
                        <a:spcAft>
                          <a:spcPts val="0"/>
                        </a:spcAft>
                        <a:buClrTx/>
                        <a:buSzTx/>
                        <a:buFontTx/>
                        <a:buNone/>
                        <a:tabLst/>
                        <a:defRPr/>
                      </a:pPr>
                      <a:endParaRPr lang="id-ID" sz="1600" b="1" i="0" u="none" strike="noStrike" dirty="0" smtClean="0">
                        <a:solidFill>
                          <a:schemeClr val="bg1"/>
                        </a:solidFill>
                        <a:effectLst/>
                        <a:latin typeface="+mn-lt"/>
                        <a:cs typeface="Arial" pitchFamily="34" charset="0"/>
                      </a:endParaRPr>
                    </a:p>
                  </a:txBody>
                  <a:tcPr marL="91446" marR="91446" marT="45721" marB="457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vMerge="1">
                  <a:txBody>
                    <a:bodyPr/>
                    <a:lstStyle/>
                    <a:p>
                      <a:pPr marL="0" marR="0" indent="0" algn="ctr" defTabSz="914400" rtl="0" eaLnBrk="1" fontAlgn="t" latinLnBrk="0" hangingPunct="1">
                        <a:lnSpc>
                          <a:spcPts val="1100"/>
                        </a:lnSpc>
                        <a:spcBef>
                          <a:spcPts val="0"/>
                        </a:spcBef>
                        <a:spcAft>
                          <a:spcPts val="0"/>
                        </a:spcAft>
                        <a:buClrTx/>
                        <a:buSzTx/>
                        <a:buFontTx/>
                        <a:buNone/>
                        <a:tabLst/>
                        <a:defRPr/>
                      </a:pPr>
                      <a:endParaRPr lang="id-ID" sz="1600" b="1" i="0" u="none" strike="noStrike" dirty="0" smtClean="0">
                        <a:solidFill>
                          <a:schemeClr val="bg1"/>
                        </a:solidFill>
                        <a:effectLst/>
                        <a:latin typeface="+mn-lt"/>
                        <a:cs typeface="Arial" pitchFamily="34" charset="0"/>
                      </a:endParaRPr>
                    </a:p>
                  </a:txBody>
                  <a:tcPr marL="91446" marR="91446" marT="45721" marB="457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en-US" sz="1600" b="1" i="0" u="none" strike="noStrike" dirty="0" smtClean="0">
                          <a:solidFill>
                            <a:schemeClr val="bg1"/>
                          </a:solidFill>
                          <a:effectLst/>
                          <a:latin typeface="+mn-lt"/>
                          <a:cs typeface="Arial" pitchFamily="34" charset="0"/>
                        </a:rPr>
                        <a:t>total</a:t>
                      </a:r>
                      <a:endParaRPr lang="id-ID" sz="1600" b="1" i="0" u="none" strike="noStrike" dirty="0" smtClean="0">
                        <a:solidFill>
                          <a:schemeClr val="bg1"/>
                        </a:solidFill>
                        <a:effectLst/>
                        <a:latin typeface="+mn-lt"/>
                        <a:cs typeface="Arial" pitchFamily="34" charset="0"/>
                      </a:endParaRPr>
                    </a:p>
                  </a:txBody>
                  <a:tcPr marL="91446" marR="91446" marT="45721" marB="457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indent="0" algn="ctr" defTabSz="914400" rtl="0" eaLnBrk="1" fontAlgn="t" latinLnBrk="0" hangingPunct="1">
                        <a:lnSpc>
                          <a:spcPts val="1100"/>
                        </a:lnSpc>
                        <a:spcBef>
                          <a:spcPts val="0"/>
                        </a:spcBef>
                        <a:spcAft>
                          <a:spcPts val="0"/>
                        </a:spcAft>
                        <a:buClrTx/>
                        <a:buSzTx/>
                        <a:buFontTx/>
                        <a:buNone/>
                        <a:tabLst/>
                        <a:defRPr/>
                      </a:pPr>
                      <a:r>
                        <a:rPr lang="en-US" sz="1600" b="1" i="0" u="none" strike="noStrike" dirty="0" smtClean="0">
                          <a:solidFill>
                            <a:schemeClr val="bg1"/>
                          </a:solidFill>
                          <a:effectLst/>
                          <a:latin typeface="+mn-lt"/>
                          <a:cs typeface="Arial" pitchFamily="34" charset="0"/>
                        </a:rPr>
                        <a:t>percentage</a:t>
                      </a:r>
                      <a:endParaRPr lang="id-ID" sz="1600" b="1" i="0" u="none" strike="noStrike" dirty="0" smtClean="0">
                        <a:solidFill>
                          <a:schemeClr val="bg1"/>
                        </a:solidFill>
                        <a:effectLst/>
                        <a:latin typeface="+mn-lt"/>
                        <a:cs typeface="Arial" pitchFamily="34" charset="0"/>
                      </a:endParaRPr>
                    </a:p>
                  </a:txBody>
                  <a:tcPr marL="91446" marR="91446" marT="45721" marB="457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267922">
                <a:tc>
                  <a:txBody>
                    <a:bodyPr/>
                    <a:lstStyle/>
                    <a:p>
                      <a:pPr algn="ctr" rtl="0" fontAlgn="ctr">
                        <a:lnSpc>
                          <a:spcPts val="1100"/>
                        </a:lnSpc>
                      </a:pPr>
                      <a:r>
                        <a:rPr lang="id-ID" sz="1200" u="none" strike="noStrike" dirty="0" smtClean="0">
                          <a:effectLst/>
                          <a:latin typeface="+mn-lt"/>
                        </a:rPr>
                        <a:t>(1)</a:t>
                      </a:r>
                      <a:endParaRPr lang="id-ID" sz="1200" b="0" i="0" u="none" strike="noStrike" dirty="0">
                        <a:solidFill>
                          <a:schemeClr val="bg1"/>
                        </a:solidFill>
                        <a:effectLst/>
                        <a:latin typeface="+mn-lt"/>
                        <a:cs typeface="Arial" pitchFamily="34" charset="0"/>
                      </a:endParaRPr>
                    </a:p>
                  </a:txBody>
                  <a:tcPr marL="45723" marR="45723" marT="45721" marB="45721" anchor="ctr">
                    <a:lnT w="12700" cap="flat" cmpd="sng" algn="ctr">
                      <a:solidFill>
                        <a:schemeClr val="bg1"/>
                      </a:solidFill>
                      <a:prstDash val="solid"/>
                      <a:round/>
                      <a:headEnd type="none" w="med" len="med"/>
                      <a:tailEnd type="none" w="med" len="med"/>
                    </a:lnT>
                    <a:solidFill>
                      <a:srgbClr val="FA8E28"/>
                    </a:solidFill>
                  </a:tcPr>
                </a:tc>
                <a:tc>
                  <a:txBody>
                    <a:bodyPr/>
                    <a:lstStyle/>
                    <a:p>
                      <a:pPr algn="ctr" rtl="0" fontAlgn="b">
                        <a:lnSpc>
                          <a:spcPts val="1100"/>
                        </a:lnSpc>
                      </a:pPr>
                      <a:r>
                        <a:rPr lang="id-ID" sz="1200" u="none" strike="noStrike" dirty="0" smtClean="0">
                          <a:effectLst/>
                          <a:latin typeface="+mn-lt"/>
                        </a:rPr>
                        <a:t>(2)</a:t>
                      </a:r>
                      <a:endParaRPr lang="id-ID" sz="1200" b="0" i="0" u="none" strike="noStrike" dirty="0">
                        <a:solidFill>
                          <a:schemeClr val="bg1"/>
                        </a:solidFill>
                        <a:effectLst/>
                        <a:latin typeface="+mn-lt"/>
                      </a:endParaRPr>
                    </a:p>
                  </a:txBody>
                  <a:tcPr marL="45723" marR="45723" marT="45721" marB="45721" anchor="ctr">
                    <a:lnT w="12700" cap="flat" cmpd="sng" algn="ctr">
                      <a:solidFill>
                        <a:schemeClr val="bg1"/>
                      </a:solidFill>
                      <a:prstDash val="solid"/>
                      <a:round/>
                      <a:headEnd type="none" w="med" len="med"/>
                      <a:tailEnd type="none" w="med" len="med"/>
                    </a:lnT>
                    <a:solidFill>
                      <a:srgbClr val="FA8E28"/>
                    </a:solidFill>
                  </a:tcPr>
                </a:tc>
                <a:tc>
                  <a:txBody>
                    <a:bodyPr/>
                    <a:lstStyle/>
                    <a:p>
                      <a:pPr algn="ctr" defTabSz="936000" rtl="0" fontAlgn="b">
                        <a:lnSpc>
                          <a:spcPts val="1100"/>
                        </a:lnSpc>
                        <a:tabLst/>
                      </a:pPr>
                      <a:r>
                        <a:rPr lang="id-ID" sz="1200" u="none" strike="noStrike" dirty="0" smtClean="0">
                          <a:effectLst/>
                          <a:latin typeface="+mn-lt"/>
                        </a:rPr>
                        <a:t>(3)</a:t>
                      </a:r>
                      <a:endParaRPr lang="id-ID" sz="1200" b="0" i="0" u="none" strike="noStrike" dirty="0">
                        <a:solidFill>
                          <a:schemeClr val="bg1"/>
                        </a:solidFill>
                        <a:effectLst/>
                        <a:latin typeface="+mn-lt"/>
                      </a:endParaRPr>
                    </a:p>
                  </a:txBody>
                  <a:tcPr marL="45723" marR="45723" marT="45721" marB="45721" anchor="ctr">
                    <a:lnT w="12700" cap="flat" cmpd="sng" algn="ctr">
                      <a:solidFill>
                        <a:schemeClr val="bg1"/>
                      </a:solidFill>
                      <a:prstDash val="solid"/>
                      <a:round/>
                      <a:headEnd type="none" w="med" len="med"/>
                      <a:tailEnd type="none" w="med" len="med"/>
                    </a:lnT>
                    <a:solidFill>
                      <a:srgbClr val="FA8E28"/>
                    </a:solidFill>
                  </a:tcPr>
                </a:tc>
                <a:tc>
                  <a:txBody>
                    <a:bodyPr/>
                    <a:lstStyle/>
                    <a:p>
                      <a:pPr algn="ctr" defTabSz="936000" rtl="0" fontAlgn="b">
                        <a:lnSpc>
                          <a:spcPts val="1100"/>
                        </a:lnSpc>
                        <a:tabLst/>
                      </a:pPr>
                      <a:r>
                        <a:rPr lang="id-ID" sz="1200" u="none" strike="noStrike" dirty="0" smtClean="0">
                          <a:effectLst/>
                          <a:latin typeface="+mn-lt"/>
                        </a:rPr>
                        <a:t>(4)</a:t>
                      </a:r>
                      <a:endParaRPr lang="id-ID" sz="1200" b="0" i="0" u="none" strike="noStrike" dirty="0">
                        <a:solidFill>
                          <a:schemeClr val="bg1"/>
                        </a:solidFill>
                        <a:effectLst/>
                        <a:latin typeface="+mn-lt"/>
                      </a:endParaRPr>
                    </a:p>
                  </a:txBody>
                  <a:tcPr marL="45723" marR="45723" marT="45721" marB="45721" anchor="ctr">
                    <a:lnT w="12700" cap="flat" cmpd="sng" algn="ctr">
                      <a:solidFill>
                        <a:schemeClr val="bg1"/>
                      </a:solidFill>
                      <a:prstDash val="solid"/>
                      <a:round/>
                      <a:headEnd type="none" w="med" len="med"/>
                      <a:tailEnd type="none" w="med" len="med"/>
                    </a:lnT>
                    <a:solidFill>
                      <a:srgbClr val="FA8E28"/>
                    </a:solidFill>
                  </a:tcPr>
                </a:tc>
                <a:tc>
                  <a:txBody>
                    <a:bodyPr/>
                    <a:lstStyle/>
                    <a:p>
                      <a:pPr algn="ctr" defTabSz="936000" rtl="0" fontAlgn="b">
                        <a:lnSpc>
                          <a:spcPts val="1100"/>
                        </a:lnSpc>
                        <a:tabLst/>
                      </a:pPr>
                      <a:r>
                        <a:rPr lang="id-ID" sz="1200" u="none" strike="noStrike" dirty="0" smtClean="0">
                          <a:effectLst/>
                          <a:latin typeface="+mn-lt"/>
                        </a:rPr>
                        <a:t>(5)</a:t>
                      </a:r>
                      <a:endParaRPr lang="id-ID" sz="1200" b="0" i="0" u="none" strike="noStrike" dirty="0">
                        <a:solidFill>
                          <a:schemeClr val="bg1"/>
                        </a:solidFill>
                        <a:effectLst/>
                        <a:latin typeface="+mn-lt"/>
                      </a:endParaRPr>
                    </a:p>
                  </a:txBody>
                  <a:tcPr marL="45723" marR="45723" marT="45721" marB="45721" anchor="ctr">
                    <a:lnT w="12700" cap="flat" cmpd="sng" algn="ctr">
                      <a:solidFill>
                        <a:schemeClr val="bg1"/>
                      </a:solidFill>
                      <a:prstDash val="solid"/>
                      <a:round/>
                      <a:headEnd type="none" w="med" len="med"/>
                      <a:tailEnd type="none" w="med" len="med"/>
                    </a:lnT>
                    <a:solidFill>
                      <a:srgbClr val="FA8E28"/>
                    </a:solidFill>
                  </a:tcPr>
                </a:tc>
                <a:tc>
                  <a:txBody>
                    <a:bodyPr/>
                    <a:lstStyle/>
                    <a:p>
                      <a:pPr marL="0" marR="0" indent="0" algn="ctr" defTabSz="936000" rtl="0" eaLnBrk="1" fontAlgn="b" latinLnBrk="0" hangingPunct="1">
                        <a:lnSpc>
                          <a:spcPts val="1100"/>
                        </a:lnSpc>
                        <a:spcBef>
                          <a:spcPts val="0"/>
                        </a:spcBef>
                        <a:spcAft>
                          <a:spcPts val="0"/>
                        </a:spcAft>
                        <a:buClrTx/>
                        <a:buSzTx/>
                        <a:buFontTx/>
                        <a:buNone/>
                        <a:tabLst/>
                        <a:defRPr/>
                      </a:pPr>
                      <a:r>
                        <a:rPr lang="id-ID" sz="1200" u="none" strike="noStrike" dirty="0" smtClean="0">
                          <a:effectLst/>
                          <a:latin typeface="+mn-lt"/>
                        </a:rPr>
                        <a:t>(6)</a:t>
                      </a:r>
                      <a:endParaRPr lang="id-ID" sz="1200" b="0" i="0" u="none" strike="noStrike" dirty="0" smtClean="0">
                        <a:solidFill>
                          <a:schemeClr val="bg1"/>
                        </a:solidFill>
                        <a:effectLst/>
                        <a:latin typeface="+mn-lt"/>
                      </a:endParaRPr>
                    </a:p>
                  </a:txBody>
                  <a:tcPr marL="45723" marR="45723" marT="45721" marB="45721" anchor="ctr">
                    <a:lnT w="12700" cap="flat" cmpd="sng" algn="ctr">
                      <a:solidFill>
                        <a:schemeClr val="bg1"/>
                      </a:solidFill>
                      <a:prstDash val="solid"/>
                      <a:round/>
                      <a:headEnd type="none" w="med" len="med"/>
                      <a:tailEnd type="none" w="med" len="med"/>
                    </a:lnT>
                    <a:solidFill>
                      <a:srgbClr val="FA8E28"/>
                    </a:solidFill>
                  </a:tcPr>
                </a:tc>
              </a:tr>
              <a:tr h="297628">
                <a:tc>
                  <a:txBody>
                    <a:bodyPr/>
                    <a:lstStyle/>
                    <a:p>
                      <a:pPr algn="l" rtl="0" fontAlgn="ctr">
                        <a:lnSpc>
                          <a:spcPts val="1300"/>
                        </a:lnSpc>
                      </a:pPr>
                      <a:r>
                        <a:rPr lang="en-US" sz="1600" u="none" strike="noStrike" dirty="0" smtClean="0">
                          <a:effectLst/>
                          <a:latin typeface="+mn-lt"/>
                        </a:rPr>
                        <a:t>Agriculture</a:t>
                      </a:r>
                      <a:endParaRPr lang="id-ID" sz="1600" b="0" i="0" u="none" strike="noStrike" dirty="0">
                        <a:solidFill>
                          <a:srgbClr val="000000"/>
                        </a:solidFill>
                        <a:effectLst/>
                        <a:latin typeface="+mn-lt"/>
                        <a:cs typeface="Arial" pitchFamily="34" charset="0"/>
                      </a:endParaRPr>
                    </a:p>
                  </a:txBody>
                  <a:tcPr marR="0" marT="36006" marB="36006" anchor="ctr"/>
                </a:tc>
                <a:tc>
                  <a:txBody>
                    <a:bodyPr/>
                    <a:lstStyle/>
                    <a:p>
                      <a:pPr algn="r" rtl="0" fontAlgn="b">
                        <a:lnSpc>
                          <a:spcPts val="1300"/>
                        </a:lnSpc>
                      </a:pPr>
                      <a:r>
                        <a:rPr lang="id-ID" sz="1600" u="none" strike="noStrike" dirty="0" smtClean="0">
                          <a:effectLst/>
                          <a:latin typeface="+mn-lt"/>
                        </a:rPr>
                        <a:t>38.97</a:t>
                      </a:r>
                      <a:endParaRPr lang="id-ID" sz="1600" b="0" i="0" u="none" strike="noStrike" dirty="0">
                        <a:solidFill>
                          <a:srgbClr val="000000"/>
                        </a:solidFill>
                        <a:effectLst/>
                        <a:latin typeface="+mn-lt"/>
                      </a:endParaRPr>
                    </a:p>
                  </a:txBody>
                  <a:tcPr marL="0" marR="252000" marT="36006" marB="36006" anchor="ctr"/>
                </a:tc>
                <a:tc>
                  <a:txBody>
                    <a:bodyPr/>
                    <a:lstStyle/>
                    <a:p>
                      <a:pPr algn="r" rtl="0" fontAlgn="b">
                        <a:lnSpc>
                          <a:spcPts val="1300"/>
                        </a:lnSpc>
                      </a:pPr>
                      <a:r>
                        <a:rPr lang="id-ID" sz="1600" u="none" strike="noStrike" dirty="0" smtClean="0">
                          <a:effectLst/>
                          <a:latin typeface="+mn-lt"/>
                        </a:rPr>
                        <a:t>40.12</a:t>
                      </a:r>
                      <a:endParaRPr lang="id-ID" sz="1600" b="0" i="0" u="none" strike="noStrike" dirty="0">
                        <a:solidFill>
                          <a:srgbClr val="000000"/>
                        </a:solidFill>
                        <a:effectLst/>
                        <a:latin typeface="+mn-lt"/>
                      </a:endParaRPr>
                    </a:p>
                  </a:txBody>
                  <a:tcPr marL="0" marR="252000" marT="36006" marB="36006" anchor="ctr"/>
                </a:tc>
                <a:tc>
                  <a:txBody>
                    <a:bodyPr/>
                    <a:lstStyle/>
                    <a:p>
                      <a:pPr marL="216000" indent="0" algn="r" fontAlgn="b">
                        <a:lnSpc>
                          <a:spcPts val="1300"/>
                        </a:lnSpc>
                      </a:pPr>
                      <a:r>
                        <a:rPr lang="en-US" sz="1600" b="0" i="0" u="none" strike="noStrike" dirty="0" smtClean="0">
                          <a:solidFill>
                            <a:srgbClr val="000000"/>
                          </a:solidFill>
                          <a:effectLst/>
                          <a:latin typeface="+mn-lt"/>
                        </a:rPr>
                        <a:t>3</a:t>
                      </a:r>
                      <a:r>
                        <a:rPr lang="id-ID" sz="1600" b="0" i="0" u="none" strike="noStrike" dirty="0" smtClean="0">
                          <a:solidFill>
                            <a:srgbClr val="000000"/>
                          </a:solidFill>
                          <a:effectLst/>
                          <a:latin typeface="+mn-lt"/>
                        </a:rPr>
                        <a:t>7.75</a:t>
                      </a:r>
                      <a:endParaRPr lang="en-US" sz="1600" b="0" i="0" u="none" strike="noStrike" dirty="0">
                        <a:solidFill>
                          <a:srgbClr val="000000"/>
                        </a:solidFill>
                        <a:effectLst/>
                        <a:latin typeface="+mn-lt"/>
                      </a:endParaRPr>
                    </a:p>
                  </a:txBody>
                  <a:tcPr marL="0" marR="252000" marT="36006" marB="36006" anchor="ctr"/>
                </a:tc>
                <a:tc>
                  <a:txBody>
                    <a:bodyPr/>
                    <a:lstStyle/>
                    <a:p>
                      <a:pPr algn="r" rtl="0" fontAlgn="b">
                        <a:lnSpc>
                          <a:spcPts val="1300"/>
                        </a:lnSpc>
                      </a:pPr>
                      <a:r>
                        <a:rPr lang="id-ID" sz="1600" b="0" i="0" u="none" strike="noStrike" dirty="0" smtClean="0">
                          <a:solidFill>
                            <a:srgbClr val="000000"/>
                          </a:solidFill>
                          <a:effectLst/>
                          <a:latin typeface="+mn-lt"/>
                        </a:rPr>
                        <a:t>38.29</a:t>
                      </a:r>
                      <a:endParaRPr lang="id-ID" sz="1600" b="0" i="0" u="none" strike="noStrike" dirty="0">
                        <a:solidFill>
                          <a:srgbClr val="000000"/>
                        </a:solidFill>
                        <a:effectLst/>
                        <a:latin typeface="+mn-lt"/>
                      </a:endParaRPr>
                    </a:p>
                  </a:txBody>
                  <a:tcPr marL="0" marR="252000" marT="36006" marB="36006" anchor="ctr"/>
                </a:tc>
                <a:tc>
                  <a:txBody>
                    <a:bodyPr/>
                    <a:lstStyle/>
                    <a:p>
                      <a:pPr algn="r" rtl="0" fontAlgn="b">
                        <a:lnSpc>
                          <a:spcPts val="1300"/>
                        </a:lnSpc>
                      </a:pPr>
                      <a:r>
                        <a:rPr lang="id-ID" sz="1600" b="0" i="0" u="none" strike="noStrike" dirty="0" smtClean="0">
                          <a:solidFill>
                            <a:srgbClr val="000000"/>
                          </a:solidFill>
                          <a:effectLst/>
                          <a:latin typeface="+mn-lt"/>
                        </a:rPr>
                        <a:t>31.74</a:t>
                      </a:r>
                      <a:endParaRPr lang="id-ID" sz="1600" b="0" i="0" u="none" strike="noStrike" dirty="0">
                        <a:solidFill>
                          <a:srgbClr val="000000"/>
                        </a:solidFill>
                        <a:effectLst/>
                        <a:latin typeface="+mn-lt"/>
                      </a:endParaRPr>
                    </a:p>
                  </a:txBody>
                  <a:tcPr marL="0" marR="252000" marT="36006" marB="36006" anchor="ctr"/>
                </a:tc>
              </a:tr>
              <a:tr h="297628">
                <a:tc>
                  <a:txBody>
                    <a:bodyPr/>
                    <a:lstStyle/>
                    <a:p>
                      <a:pPr algn="l" rtl="0" fontAlgn="ctr">
                        <a:lnSpc>
                          <a:spcPts val="1300"/>
                        </a:lnSpc>
                      </a:pPr>
                      <a:r>
                        <a:rPr lang="id-ID" sz="1600" u="none" strike="noStrike" dirty="0" smtClean="0">
                          <a:effectLst/>
                          <a:latin typeface="+mn-lt"/>
                        </a:rPr>
                        <a:t>Industr</a:t>
                      </a:r>
                      <a:r>
                        <a:rPr lang="en-US" sz="1600" u="none" strike="noStrike" baseline="0" dirty="0" smtClean="0">
                          <a:effectLst/>
                          <a:latin typeface="+mn-lt"/>
                        </a:rPr>
                        <a:t>y</a:t>
                      </a:r>
                      <a:endParaRPr lang="id-ID" sz="1600" b="0" i="0" u="none" strike="noStrike" dirty="0">
                        <a:solidFill>
                          <a:srgbClr val="000000"/>
                        </a:solidFill>
                        <a:effectLst/>
                        <a:latin typeface="+mn-lt"/>
                        <a:cs typeface="Arial" pitchFamily="34" charset="0"/>
                      </a:endParaRPr>
                    </a:p>
                  </a:txBody>
                  <a:tcPr marR="0" marT="36006" marB="36006" anchor="ctr"/>
                </a:tc>
                <a:tc>
                  <a:txBody>
                    <a:bodyPr/>
                    <a:lstStyle/>
                    <a:p>
                      <a:pPr algn="r" rtl="0" fontAlgn="b">
                        <a:lnSpc>
                          <a:spcPts val="1300"/>
                        </a:lnSpc>
                      </a:pPr>
                      <a:r>
                        <a:rPr lang="id-ID" sz="1600" u="none" strike="noStrike" dirty="0" smtClean="0">
                          <a:effectLst/>
                          <a:latin typeface="+mn-lt"/>
                        </a:rPr>
                        <a:t>15.26</a:t>
                      </a:r>
                      <a:endParaRPr lang="id-ID" sz="1600" b="0" i="0" u="none" strike="noStrike" dirty="0">
                        <a:solidFill>
                          <a:srgbClr val="000000"/>
                        </a:solidFill>
                        <a:effectLst/>
                        <a:latin typeface="+mn-lt"/>
                      </a:endParaRPr>
                    </a:p>
                  </a:txBody>
                  <a:tcPr marL="0" marR="252000" marT="36006" marB="36006" anchor="ctr"/>
                </a:tc>
                <a:tc>
                  <a:txBody>
                    <a:bodyPr/>
                    <a:lstStyle/>
                    <a:p>
                      <a:pPr algn="r" rtl="0" fontAlgn="b">
                        <a:lnSpc>
                          <a:spcPts val="1300"/>
                        </a:lnSpc>
                      </a:pPr>
                      <a:r>
                        <a:rPr lang="id-ID" sz="1600" u="none" strike="noStrike" dirty="0" smtClean="0">
                          <a:effectLst/>
                          <a:latin typeface="+mn-lt"/>
                        </a:rPr>
                        <a:t>16.38</a:t>
                      </a:r>
                      <a:endParaRPr lang="id-ID" sz="1600" b="0" i="0" u="none" strike="noStrike" dirty="0">
                        <a:solidFill>
                          <a:srgbClr val="000000"/>
                        </a:solidFill>
                        <a:effectLst/>
                        <a:latin typeface="+mn-lt"/>
                      </a:endParaRPr>
                    </a:p>
                  </a:txBody>
                  <a:tcPr marL="0" marR="252000" marT="36006" marB="36006" anchor="ctr"/>
                </a:tc>
                <a:tc>
                  <a:txBody>
                    <a:bodyPr/>
                    <a:lstStyle/>
                    <a:p>
                      <a:pPr marL="216000" indent="0" algn="r" fontAlgn="b">
                        <a:lnSpc>
                          <a:spcPts val="1300"/>
                        </a:lnSpc>
                      </a:pPr>
                      <a:r>
                        <a:rPr lang="en-US" sz="1600" b="0" i="0" u="none" strike="noStrike" dirty="0" smtClean="0">
                          <a:solidFill>
                            <a:srgbClr val="000000"/>
                          </a:solidFill>
                          <a:effectLst/>
                          <a:latin typeface="+mn-lt"/>
                        </a:rPr>
                        <a:t>15.2</a:t>
                      </a:r>
                      <a:r>
                        <a:rPr lang="id-ID" sz="1600" b="0" i="0" u="none" strike="noStrike" dirty="0" smtClean="0">
                          <a:solidFill>
                            <a:srgbClr val="000000"/>
                          </a:solidFill>
                          <a:effectLst/>
                          <a:latin typeface="+mn-lt"/>
                        </a:rPr>
                        <a:t>5</a:t>
                      </a:r>
                      <a:endParaRPr lang="en-US" sz="1600" b="0" i="0" u="none" strike="noStrike" dirty="0">
                        <a:solidFill>
                          <a:srgbClr val="000000"/>
                        </a:solidFill>
                        <a:effectLst/>
                        <a:latin typeface="+mn-lt"/>
                      </a:endParaRPr>
                    </a:p>
                  </a:txBody>
                  <a:tcPr marL="0" marR="252000" marT="36006" marB="36006" anchor="ctr"/>
                </a:tc>
                <a:tc>
                  <a:txBody>
                    <a:bodyPr/>
                    <a:lstStyle/>
                    <a:p>
                      <a:pPr algn="r" rtl="0" fontAlgn="b">
                        <a:lnSpc>
                          <a:spcPts val="1300"/>
                        </a:lnSpc>
                      </a:pPr>
                      <a:r>
                        <a:rPr lang="id-ID" sz="1600" b="0" i="0" u="none" strike="noStrike" dirty="0" smtClean="0">
                          <a:solidFill>
                            <a:srgbClr val="000000"/>
                          </a:solidFill>
                          <a:effectLst/>
                          <a:latin typeface="+mn-lt"/>
                        </a:rPr>
                        <a:t>15.97</a:t>
                      </a:r>
                      <a:endParaRPr lang="id-ID" sz="1600" b="0" i="0" u="none" strike="noStrike" dirty="0">
                        <a:solidFill>
                          <a:srgbClr val="000000"/>
                        </a:solidFill>
                        <a:effectLst/>
                        <a:latin typeface="+mn-lt"/>
                      </a:endParaRPr>
                    </a:p>
                  </a:txBody>
                  <a:tcPr marL="0" marR="252000" marT="36006" marB="36006" anchor="ctr"/>
                </a:tc>
                <a:tc>
                  <a:txBody>
                    <a:bodyPr/>
                    <a:lstStyle/>
                    <a:p>
                      <a:pPr algn="r" rtl="0" fontAlgn="b">
                        <a:lnSpc>
                          <a:spcPts val="1300"/>
                        </a:lnSpc>
                      </a:pPr>
                      <a:r>
                        <a:rPr lang="id-ID" sz="1600" b="0" i="0" u="none" strike="noStrike" dirty="0" smtClean="0">
                          <a:solidFill>
                            <a:srgbClr val="000000"/>
                          </a:solidFill>
                          <a:effectLst/>
                          <a:latin typeface="+mn-lt"/>
                        </a:rPr>
                        <a:t>13.24</a:t>
                      </a:r>
                      <a:endParaRPr lang="id-ID" sz="1600" b="0" i="0" u="none" strike="noStrike" dirty="0">
                        <a:solidFill>
                          <a:srgbClr val="000000"/>
                        </a:solidFill>
                        <a:effectLst/>
                        <a:latin typeface="+mn-lt"/>
                      </a:endParaRPr>
                    </a:p>
                  </a:txBody>
                  <a:tcPr marL="0" marR="252000" marT="36006" marB="36006" anchor="ctr"/>
                </a:tc>
              </a:tr>
              <a:tr h="297628">
                <a:tc>
                  <a:txBody>
                    <a:bodyPr/>
                    <a:lstStyle/>
                    <a:p>
                      <a:pPr algn="l" rtl="0" fontAlgn="ctr">
                        <a:lnSpc>
                          <a:spcPts val="1300"/>
                        </a:lnSpc>
                      </a:pPr>
                      <a:r>
                        <a:rPr lang="en-US" sz="1600" u="none" strike="noStrike" dirty="0" smtClean="0">
                          <a:effectLst/>
                          <a:latin typeface="+mn-lt"/>
                        </a:rPr>
                        <a:t>Construction</a:t>
                      </a:r>
                      <a:endParaRPr lang="id-ID" sz="1600" b="0" i="0" u="none" strike="noStrike" dirty="0">
                        <a:solidFill>
                          <a:srgbClr val="000000"/>
                        </a:solidFill>
                        <a:effectLst/>
                        <a:latin typeface="+mn-lt"/>
                        <a:cs typeface="Arial" pitchFamily="34" charset="0"/>
                      </a:endParaRPr>
                    </a:p>
                  </a:txBody>
                  <a:tcPr marR="0" marT="36006" marB="36006" anchor="ctr"/>
                </a:tc>
                <a:tc>
                  <a:txBody>
                    <a:bodyPr/>
                    <a:lstStyle/>
                    <a:p>
                      <a:pPr algn="r" rtl="0" fontAlgn="b">
                        <a:lnSpc>
                          <a:spcPts val="1300"/>
                        </a:lnSpc>
                      </a:pPr>
                      <a:r>
                        <a:rPr lang="id-ID" sz="1600" u="none" strike="noStrike" dirty="0" smtClean="0">
                          <a:effectLst/>
                          <a:latin typeface="+mn-lt"/>
                        </a:rPr>
                        <a:t>7.28</a:t>
                      </a:r>
                      <a:endParaRPr lang="id-ID" sz="1600" b="0" i="0" u="none" strike="noStrike" dirty="0">
                        <a:solidFill>
                          <a:srgbClr val="000000"/>
                        </a:solidFill>
                        <a:effectLst/>
                        <a:latin typeface="+mn-lt"/>
                      </a:endParaRPr>
                    </a:p>
                  </a:txBody>
                  <a:tcPr marL="0" marR="252000" marT="36006" marB="36006" anchor="ctr"/>
                </a:tc>
                <a:tc>
                  <a:txBody>
                    <a:bodyPr/>
                    <a:lstStyle/>
                    <a:p>
                      <a:pPr algn="r" rtl="0" fontAlgn="b">
                        <a:lnSpc>
                          <a:spcPts val="1300"/>
                        </a:lnSpc>
                      </a:pPr>
                      <a:r>
                        <a:rPr lang="id-ID" sz="1600" u="none" strike="noStrike" dirty="0" smtClean="0">
                          <a:effectLst/>
                          <a:latin typeface="+mn-lt"/>
                        </a:rPr>
                        <a:t>7.72</a:t>
                      </a:r>
                      <a:endParaRPr lang="id-ID" sz="1600" b="0" i="0" u="none" strike="noStrike" dirty="0">
                        <a:solidFill>
                          <a:srgbClr val="000000"/>
                        </a:solidFill>
                        <a:effectLst/>
                        <a:latin typeface="+mn-lt"/>
                      </a:endParaRPr>
                    </a:p>
                  </a:txBody>
                  <a:tcPr marL="0" marR="252000" marT="36006" marB="36006" anchor="ctr"/>
                </a:tc>
                <a:tc>
                  <a:txBody>
                    <a:bodyPr/>
                    <a:lstStyle/>
                    <a:p>
                      <a:pPr marL="216000" indent="0" algn="r" fontAlgn="b">
                        <a:lnSpc>
                          <a:spcPts val="1300"/>
                        </a:lnSpc>
                      </a:pPr>
                      <a:r>
                        <a:rPr lang="id-ID" sz="1600" b="0" i="0" u="none" strike="noStrike" dirty="0" smtClean="0">
                          <a:solidFill>
                            <a:srgbClr val="000000"/>
                          </a:solidFill>
                          <a:effectLst/>
                          <a:latin typeface="+mn-lt"/>
                        </a:rPr>
                        <a:t>8.21</a:t>
                      </a:r>
                      <a:endParaRPr lang="en-US" sz="1600" b="0" i="0" u="none" strike="noStrike" dirty="0">
                        <a:solidFill>
                          <a:srgbClr val="000000"/>
                        </a:solidFill>
                        <a:effectLst/>
                        <a:latin typeface="+mn-lt"/>
                      </a:endParaRPr>
                    </a:p>
                  </a:txBody>
                  <a:tcPr marL="0" marR="252000" marT="36006" marB="36006" anchor="ctr"/>
                </a:tc>
                <a:tc>
                  <a:txBody>
                    <a:bodyPr/>
                    <a:lstStyle/>
                    <a:p>
                      <a:pPr algn="r" rtl="0" fontAlgn="b">
                        <a:lnSpc>
                          <a:spcPts val="1300"/>
                        </a:lnSpc>
                      </a:pPr>
                      <a:r>
                        <a:rPr lang="id-ID" sz="1600" b="0" i="0" u="none" strike="noStrike" dirty="0" smtClean="0">
                          <a:solidFill>
                            <a:srgbClr val="000000"/>
                          </a:solidFill>
                          <a:effectLst/>
                          <a:latin typeface="+mn-lt"/>
                        </a:rPr>
                        <a:t>7.71</a:t>
                      </a:r>
                      <a:endParaRPr lang="id-ID" sz="1600" b="0" i="0" u="none" strike="noStrike" dirty="0">
                        <a:solidFill>
                          <a:srgbClr val="000000"/>
                        </a:solidFill>
                        <a:effectLst/>
                        <a:latin typeface="+mn-lt"/>
                      </a:endParaRPr>
                    </a:p>
                  </a:txBody>
                  <a:tcPr marL="0" marR="252000" marT="36006" marB="36006" anchor="ctr"/>
                </a:tc>
                <a:tc>
                  <a:txBody>
                    <a:bodyPr/>
                    <a:lstStyle/>
                    <a:p>
                      <a:pPr algn="r" rtl="0" fontAlgn="b">
                        <a:lnSpc>
                          <a:spcPts val="1300"/>
                        </a:lnSpc>
                      </a:pPr>
                      <a:r>
                        <a:rPr lang="id-ID" sz="1600" b="0" i="0" u="none" strike="noStrike" dirty="0" smtClean="0">
                          <a:solidFill>
                            <a:srgbClr val="000000"/>
                          </a:solidFill>
                          <a:effectLst/>
                          <a:latin typeface="+mn-lt"/>
                        </a:rPr>
                        <a:t>6.39</a:t>
                      </a:r>
                      <a:endParaRPr lang="id-ID" sz="1600" b="0" i="0" u="none" strike="noStrike" dirty="0">
                        <a:solidFill>
                          <a:srgbClr val="000000"/>
                        </a:solidFill>
                        <a:effectLst/>
                        <a:latin typeface="+mn-lt"/>
                      </a:endParaRPr>
                    </a:p>
                  </a:txBody>
                  <a:tcPr marL="0" marR="252000" marT="36006" marB="36006" anchor="ctr"/>
                </a:tc>
              </a:tr>
              <a:tr h="297628">
                <a:tc>
                  <a:txBody>
                    <a:bodyPr/>
                    <a:lstStyle/>
                    <a:p>
                      <a:pPr algn="l" rtl="0" fontAlgn="ctr">
                        <a:lnSpc>
                          <a:spcPts val="1300"/>
                        </a:lnSpc>
                      </a:pPr>
                      <a:r>
                        <a:rPr lang="en-US" sz="1600" u="none" strike="noStrike" dirty="0" smtClean="0">
                          <a:effectLst/>
                          <a:latin typeface="+mn-lt"/>
                        </a:rPr>
                        <a:t>Trade</a:t>
                      </a:r>
                      <a:endParaRPr lang="id-ID" sz="1600" b="0" i="0" u="none" strike="noStrike" dirty="0">
                        <a:solidFill>
                          <a:srgbClr val="000000"/>
                        </a:solidFill>
                        <a:effectLst/>
                        <a:latin typeface="+mn-lt"/>
                        <a:cs typeface="Arial" pitchFamily="34" charset="0"/>
                      </a:endParaRPr>
                    </a:p>
                  </a:txBody>
                  <a:tcPr marR="0" marT="36006" marB="36006" anchor="ctr"/>
                </a:tc>
                <a:tc>
                  <a:txBody>
                    <a:bodyPr/>
                    <a:lstStyle/>
                    <a:p>
                      <a:pPr algn="r" rtl="0" fontAlgn="b">
                        <a:lnSpc>
                          <a:spcPts val="1300"/>
                        </a:lnSpc>
                      </a:pPr>
                      <a:r>
                        <a:rPr lang="id-ID" sz="1600" u="none" strike="noStrike" dirty="0" smtClean="0">
                          <a:effectLst/>
                          <a:latin typeface="+mn-lt"/>
                        </a:rPr>
                        <a:t>24.83</a:t>
                      </a:r>
                      <a:endParaRPr lang="id-ID" sz="1600" b="0" i="0" u="none" strike="noStrike" dirty="0">
                        <a:solidFill>
                          <a:srgbClr val="000000"/>
                        </a:solidFill>
                        <a:effectLst/>
                        <a:latin typeface="+mn-lt"/>
                      </a:endParaRPr>
                    </a:p>
                  </a:txBody>
                  <a:tcPr marL="0" marR="252000" marT="36006" marB="36006" anchor="ctr"/>
                </a:tc>
                <a:tc>
                  <a:txBody>
                    <a:bodyPr/>
                    <a:lstStyle/>
                    <a:p>
                      <a:pPr algn="r" rtl="0" fontAlgn="b">
                        <a:lnSpc>
                          <a:spcPts val="1300"/>
                        </a:lnSpc>
                      </a:pPr>
                      <a:r>
                        <a:rPr lang="id-ID" sz="1600" u="none" strike="noStrike" dirty="0" smtClean="0">
                          <a:effectLst/>
                          <a:latin typeface="+mn-lt"/>
                        </a:rPr>
                        <a:t>26.65</a:t>
                      </a:r>
                      <a:endParaRPr lang="id-ID" sz="1600" b="0" i="0" u="none" strike="noStrike" dirty="0">
                        <a:solidFill>
                          <a:srgbClr val="000000"/>
                        </a:solidFill>
                        <a:effectLst/>
                        <a:latin typeface="+mn-lt"/>
                      </a:endParaRPr>
                    </a:p>
                  </a:txBody>
                  <a:tcPr marL="0" marR="252000" marT="36006" marB="36006" anchor="ctr"/>
                </a:tc>
                <a:tc>
                  <a:txBody>
                    <a:bodyPr/>
                    <a:lstStyle/>
                    <a:p>
                      <a:pPr marL="216000" indent="0" algn="r" fontAlgn="b">
                        <a:lnSpc>
                          <a:spcPts val="1300"/>
                        </a:lnSpc>
                      </a:pPr>
                      <a:r>
                        <a:rPr lang="en-US" sz="1600" b="0" i="0" u="none" strike="noStrike" dirty="0" smtClean="0">
                          <a:solidFill>
                            <a:srgbClr val="000000"/>
                          </a:solidFill>
                          <a:effectLst/>
                          <a:latin typeface="+mn-lt"/>
                        </a:rPr>
                        <a:t>25.6</a:t>
                      </a:r>
                      <a:r>
                        <a:rPr lang="id-ID" sz="1600" b="0" i="0" u="none" strike="noStrike" dirty="0" smtClean="0">
                          <a:solidFill>
                            <a:srgbClr val="000000"/>
                          </a:solidFill>
                          <a:effectLst/>
                          <a:latin typeface="+mn-lt"/>
                        </a:rPr>
                        <a:t>8</a:t>
                      </a:r>
                      <a:endParaRPr lang="en-US" sz="1600" b="0" i="0" u="none" strike="noStrike" dirty="0">
                        <a:solidFill>
                          <a:srgbClr val="000000"/>
                        </a:solidFill>
                        <a:effectLst/>
                        <a:latin typeface="+mn-lt"/>
                      </a:endParaRPr>
                    </a:p>
                  </a:txBody>
                  <a:tcPr marL="0" marR="252000" marT="36006" marB="36006" anchor="ctr"/>
                </a:tc>
                <a:tc>
                  <a:txBody>
                    <a:bodyPr/>
                    <a:lstStyle/>
                    <a:p>
                      <a:pPr algn="r" rtl="0" fontAlgn="b">
                        <a:lnSpc>
                          <a:spcPts val="1300"/>
                        </a:lnSpc>
                      </a:pPr>
                      <a:r>
                        <a:rPr lang="id-ID" sz="1600" b="0" i="0" u="none" strike="noStrike" dirty="0" smtClean="0">
                          <a:solidFill>
                            <a:srgbClr val="000000"/>
                          </a:solidFill>
                          <a:effectLst/>
                          <a:latin typeface="+mn-lt"/>
                        </a:rPr>
                        <a:t>28.50</a:t>
                      </a:r>
                      <a:endParaRPr lang="id-ID" sz="1600" b="0" i="0" u="none" strike="noStrike" dirty="0">
                        <a:solidFill>
                          <a:srgbClr val="000000"/>
                        </a:solidFill>
                        <a:effectLst/>
                        <a:latin typeface="+mn-lt"/>
                      </a:endParaRPr>
                    </a:p>
                  </a:txBody>
                  <a:tcPr marL="0" marR="252000" marT="36006" marB="36006" anchor="ctr"/>
                </a:tc>
                <a:tc>
                  <a:txBody>
                    <a:bodyPr/>
                    <a:lstStyle/>
                    <a:p>
                      <a:pPr algn="r" rtl="0" fontAlgn="b">
                        <a:lnSpc>
                          <a:spcPts val="1300"/>
                        </a:lnSpc>
                      </a:pPr>
                      <a:r>
                        <a:rPr lang="id-ID" sz="1600" b="0" i="0" u="none" strike="noStrike" dirty="0" smtClean="0">
                          <a:solidFill>
                            <a:srgbClr val="000000"/>
                          </a:solidFill>
                          <a:effectLst/>
                          <a:latin typeface="+mn-lt"/>
                        </a:rPr>
                        <a:t>23.62</a:t>
                      </a:r>
                      <a:endParaRPr lang="id-ID" sz="1600" b="0" i="0" u="none" strike="noStrike" dirty="0">
                        <a:solidFill>
                          <a:srgbClr val="000000"/>
                        </a:solidFill>
                        <a:effectLst/>
                        <a:latin typeface="+mn-lt"/>
                      </a:endParaRPr>
                    </a:p>
                  </a:txBody>
                  <a:tcPr marL="0" marR="252000" marT="36006" marB="36006" anchor="ctr"/>
                </a:tc>
              </a:tr>
              <a:tr h="317664">
                <a:tc>
                  <a:txBody>
                    <a:bodyPr/>
                    <a:lstStyle/>
                    <a:p>
                      <a:pPr algn="l" rtl="0" fontAlgn="ctr">
                        <a:lnSpc>
                          <a:spcPts val="1300"/>
                        </a:lnSpc>
                      </a:pPr>
                      <a:r>
                        <a:rPr lang="id-ID" sz="1600" u="none" strike="noStrike" dirty="0" smtClean="0">
                          <a:effectLst/>
                          <a:latin typeface="+mn-lt"/>
                        </a:rPr>
                        <a:t>Transporta</a:t>
                      </a:r>
                      <a:r>
                        <a:rPr lang="en-US" sz="1600" u="none" strike="noStrike" dirty="0" err="1" smtClean="0">
                          <a:effectLst/>
                          <a:latin typeface="+mn-lt"/>
                        </a:rPr>
                        <a:t>tion</a:t>
                      </a:r>
                      <a:r>
                        <a:rPr lang="en-US" sz="1600" u="none" strike="noStrike" dirty="0" smtClean="0">
                          <a:effectLst/>
                          <a:latin typeface="+mn-lt"/>
                        </a:rPr>
                        <a:t>,</a:t>
                      </a:r>
                      <a:r>
                        <a:rPr lang="en-US" sz="1600" u="none" strike="noStrike" baseline="0" dirty="0" smtClean="0">
                          <a:effectLst/>
                          <a:latin typeface="+mn-lt"/>
                        </a:rPr>
                        <a:t> </a:t>
                      </a:r>
                      <a:r>
                        <a:rPr lang="en-US" sz="1600" u="none" strike="noStrike" dirty="0" smtClean="0">
                          <a:effectLst/>
                          <a:latin typeface="+mn-lt"/>
                        </a:rPr>
                        <a:t>storage </a:t>
                      </a:r>
                      <a:r>
                        <a:rPr lang="id-ID" sz="1600" u="none" strike="noStrike" dirty="0" smtClean="0">
                          <a:effectLst/>
                          <a:latin typeface="+mn-lt"/>
                        </a:rPr>
                        <a:t>&amp; </a:t>
                      </a:r>
                      <a:r>
                        <a:rPr lang="en-US" sz="1600" u="none" strike="noStrike" dirty="0" smtClean="0">
                          <a:effectLst/>
                          <a:latin typeface="+mn-lt"/>
                        </a:rPr>
                        <a:t>communication</a:t>
                      </a:r>
                      <a:endParaRPr lang="id-ID" sz="1600" b="0" i="0" u="none" strike="noStrike" dirty="0">
                        <a:solidFill>
                          <a:srgbClr val="000000"/>
                        </a:solidFill>
                        <a:effectLst/>
                        <a:latin typeface="+mn-lt"/>
                        <a:cs typeface="Arial" pitchFamily="34" charset="0"/>
                      </a:endParaRPr>
                    </a:p>
                  </a:txBody>
                  <a:tcPr marR="0" marT="36006" marB="36006" anchor="ctr"/>
                </a:tc>
                <a:tc>
                  <a:txBody>
                    <a:bodyPr/>
                    <a:lstStyle/>
                    <a:p>
                      <a:pPr algn="r" rtl="0" fontAlgn="b">
                        <a:lnSpc>
                          <a:spcPts val="1300"/>
                        </a:lnSpc>
                      </a:pPr>
                      <a:r>
                        <a:rPr lang="id-ID" sz="1600" u="none" strike="noStrike" dirty="0" smtClean="0">
                          <a:effectLst/>
                          <a:latin typeface="+mn-lt"/>
                        </a:rPr>
                        <a:t>5.11</a:t>
                      </a:r>
                      <a:endParaRPr lang="id-ID" sz="1600" b="0" i="0" u="none" strike="noStrike" dirty="0">
                        <a:solidFill>
                          <a:srgbClr val="000000"/>
                        </a:solidFill>
                        <a:effectLst/>
                        <a:latin typeface="+mn-lt"/>
                      </a:endParaRPr>
                    </a:p>
                  </a:txBody>
                  <a:tcPr marL="0" marR="252000" marT="36006" marB="36006" anchor="ctr"/>
                </a:tc>
                <a:tc>
                  <a:txBody>
                    <a:bodyPr/>
                    <a:lstStyle/>
                    <a:p>
                      <a:pPr algn="r" rtl="0" fontAlgn="b">
                        <a:lnSpc>
                          <a:spcPts val="1300"/>
                        </a:lnSpc>
                      </a:pPr>
                      <a:r>
                        <a:rPr lang="id-ID" sz="1600" u="none" strike="noStrike" dirty="0" smtClean="0">
                          <a:effectLst/>
                          <a:latin typeface="+mn-lt"/>
                        </a:rPr>
                        <a:t>5.19</a:t>
                      </a:r>
                      <a:endParaRPr lang="id-ID" sz="1600" b="0" i="0" u="none" strike="noStrike" dirty="0">
                        <a:solidFill>
                          <a:srgbClr val="000000"/>
                        </a:solidFill>
                        <a:effectLst/>
                        <a:latin typeface="+mn-lt"/>
                      </a:endParaRPr>
                    </a:p>
                  </a:txBody>
                  <a:tcPr marL="0" marR="252000" marT="36006" marB="36006" anchor="ctr"/>
                </a:tc>
                <a:tc>
                  <a:txBody>
                    <a:bodyPr/>
                    <a:lstStyle/>
                    <a:p>
                      <a:pPr marL="216000" indent="0" algn="r" fontAlgn="b">
                        <a:lnSpc>
                          <a:spcPts val="1300"/>
                        </a:lnSpc>
                      </a:pPr>
                      <a:r>
                        <a:rPr lang="en-US" sz="1600" b="0" i="0" u="none" strike="noStrike" dirty="0" smtClean="0">
                          <a:solidFill>
                            <a:srgbClr val="000000"/>
                          </a:solidFill>
                          <a:effectLst/>
                          <a:latin typeface="+mn-lt"/>
                        </a:rPr>
                        <a:t>5.11</a:t>
                      </a:r>
                      <a:endParaRPr lang="en-US" sz="1600" b="0" i="0" u="none" strike="noStrike" dirty="0">
                        <a:solidFill>
                          <a:srgbClr val="000000"/>
                        </a:solidFill>
                        <a:effectLst/>
                        <a:latin typeface="+mn-lt"/>
                      </a:endParaRPr>
                    </a:p>
                  </a:txBody>
                  <a:tcPr marL="0" marR="252000" marT="36006" marB="36006" anchor="ctr"/>
                </a:tc>
                <a:tc>
                  <a:txBody>
                    <a:bodyPr/>
                    <a:lstStyle/>
                    <a:p>
                      <a:pPr algn="r" rtl="0" fontAlgn="b">
                        <a:lnSpc>
                          <a:spcPts val="1300"/>
                        </a:lnSpc>
                      </a:pPr>
                      <a:r>
                        <a:rPr lang="id-ID" sz="1600" b="0" i="0" u="none" strike="noStrike" dirty="0" smtClean="0">
                          <a:solidFill>
                            <a:srgbClr val="000000"/>
                          </a:solidFill>
                          <a:effectLst/>
                          <a:latin typeface="+mn-lt"/>
                        </a:rPr>
                        <a:t>5.19</a:t>
                      </a:r>
                      <a:endParaRPr lang="id-ID" sz="1600" b="0" i="0" u="none" strike="noStrike" dirty="0">
                        <a:solidFill>
                          <a:srgbClr val="000000"/>
                        </a:solidFill>
                        <a:effectLst/>
                        <a:latin typeface="+mn-lt"/>
                      </a:endParaRPr>
                    </a:p>
                  </a:txBody>
                  <a:tcPr marL="0" marR="252000" marT="36006" marB="36006" anchor="ctr"/>
                </a:tc>
                <a:tc>
                  <a:txBody>
                    <a:bodyPr/>
                    <a:lstStyle/>
                    <a:p>
                      <a:pPr algn="r" rtl="0" fontAlgn="b">
                        <a:lnSpc>
                          <a:spcPts val="1300"/>
                        </a:lnSpc>
                      </a:pPr>
                      <a:r>
                        <a:rPr lang="id-ID" sz="1600" b="0" i="0" u="none" strike="noStrike" dirty="0" smtClean="0">
                          <a:solidFill>
                            <a:srgbClr val="000000"/>
                          </a:solidFill>
                          <a:effectLst/>
                          <a:latin typeface="+mn-lt"/>
                        </a:rPr>
                        <a:t>4.30</a:t>
                      </a:r>
                      <a:endParaRPr lang="id-ID" sz="1600" b="0" i="0" u="none" strike="noStrike" dirty="0">
                        <a:solidFill>
                          <a:srgbClr val="000000"/>
                        </a:solidFill>
                        <a:effectLst/>
                        <a:latin typeface="+mn-lt"/>
                      </a:endParaRPr>
                    </a:p>
                  </a:txBody>
                  <a:tcPr marL="0" marR="252000" marT="36006" marB="36006" anchor="ctr"/>
                </a:tc>
              </a:tr>
              <a:tr h="297628">
                <a:tc>
                  <a:txBody>
                    <a:bodyPr/>
                    <a:lstStyle/>
                    <a:p>
                      <a:pPr algn="l" rtl="0" fontAlgn="ctr">
                        <a:lnSpc>
                          <a:spcPts val="1300"/>
                        </a:lnSpc>
                      </a:pPr>
                      <a:r>
                        <a:rPr lang="en-US" sz="1600" u="none" strike="noStrike" dirty="0" smtClean="0">
                          <a:effectLst/>
                          <a:latin typeface="+mn-lt"/>
                        </a:rPr>
                        <a:t>Finance</a:t>
                      </a:r>
                      <a:endParaRPr lang="id-ID" sz="1600" b="0" i="0" u="none" strike="noStrike" dirty="0">
                        <a:solidFill>
                          <a:srgbClr val="000000"/>
                        </a:solidFill>
                        <a:effectLst/>
                        <a:latin typeface="+mn-lt"/>
                        <a:cs typeface="Arial" pitchFamily="34" charset="0"/>
                      </a:endParaRPr>
                    </a:p>
                  </a:txBody>
                  <a:tcPr marR="0" marT="36006" marB="36006" anchor="ctr"/>
                </a:tc>
                <a:tc>
                  <a:txBody>
                    <a:bodyPr/>
                    <a:lstStyle/>
                    <a:p>
                      <a:pPr algn="r" rtl="0" fontAlgn="b">
                        <a:lnSpc>
                          <a:spcPts val="1300"/>
                        </a:lnSpc>
                      </a:pPr>
                      <a:r>
                        <a:rPr lang="id-ID" sz="1600" u="none" strike="noStrike" dirty="0" smtClean="0">
                          <a:effectLst/>
                          <a:latin typeface="+mn-lt"/>
                        </a:rPr>
                        <a:t>3.03</a:t>
                      </a:r>
                      <a:endParaRPr lang="id-ID" sz="1600" b="0" i="0" u="none" strike="noStrike" dirty="0">
                        <a:solidFill>
                          <a:srgbClr val="000000"/>
                        </a:solidFill>
                        <a:effectLst/>
                        <a:latin typeface="+mn-lt"/>
                      </a:endParaRPr>
                    </a:p>
                  </a:txBody>
                  <a:tcPr marL="0" marR="252000" marT="36006" marB="36006" anchor="ctr"/>
                </a:tc>
                <a:tc>
                  <a:txBody>
                    <a:bodyPr/>
                    <a:lstStyle/>
                    <a:p>
                      <a:pPr algn="r" rtl="0" fontAlgn="b">
                        <a:lnSpc>
                          <a:spcPts val="1300"/>
                        </a:lnSpc>
                      </a:pPr>
                      <a:r>
                        <a:rPr lang="id-ID" sz="1600" u="none" strike="noStrike" dirty="0" smtClean="0">
                          <a:effectLst/>
                          <a:latin typeface="+mn-lt"/>
                        </a:rPr>
                        <a:t>3.65</a:t>
                      </a:r>
                      <a:endParaRPr lang="id-ID" sz="1600" b="0" i="0" u="none" strike="noStrike" dirty="0">
                        <a:solidFill>
                          <a:srgbClr val="000000"/>
                        </a:solidFill>
                        <a:effectLst/>
                        <a:latin typeface="+mn-lt"/>
                      </a:endParaRPr>
                    </a:p>
                  </a:txBody>
                  <a:tcPr marL="0" marR="252000" marT="36006" marB="36006" anchor="ctr"/>
                </a:tc>
                <a:tc>
                  <a:txBody>
                    <a:bodyPr/>
                    <a:lstStyle/>
                    <a:p>
                      <a:pPr marL="216000" indent="0" algn="r" fontAlgn="b">
                        <a:lnSpc>
                          <a:spcPts val="1300"/>
                        </a:lnSpc>
                      </a:pPr>
                      <a:r>
                        <a:rPr lang="en-US" sz="1600" b="0" i="0" u="none" strike="noStrike" dirty="0" smtClean="0">
                          <a:solidFill>
                            <a:srgbClr val="000000"/>
                          </a:solidFill>
                          <a:effectLst/>
                          <a:latin typeface="+mn-lt"/>
                        </a:rPr>
                        <a:t>3.27</a:t>
                      </a:r>
                      <a:endParaRPr lang="en-US" sz="1600" b="0" i="0" u="none" strike="noStrike" dirty="0">
                        <a:solidFill>
                          <a:srgbClr val="000000"/>
                        </a:solidFill>
                        <a:effectLst/>
                        <a:latin typeface="+mn-lt"/>
                      </a:endParaRPr>
                    </a:p>
                  </a:txBody>
                  <a:tcPr marL="0" marR="252000" marT="36006" marB="36006" anchor="ctr"/>
                </a:tc>
                <a:tc>
                  <a:txBody>
                    <a:bodyPr/>
                    <a:lstStyle/>
                    <a:p>
                      <a:pPr algn="r" rtl="0" fontAlgn="b">
                        <a:lnSpc>
                          <a:spcPts val="1300"/>
                        </a:lnSpc>
                      </a:pPr>
                      <a:r>
                        <a:rPr lang="id-ID" sz="1600" b="0" i="0" u="none" strike="noStrike" dirty="0" smtClean="0">
                          <a:solidFill>
                            <a:srgbClr val="000000"/>
                          </a:solidFill>
                          <a:effectLst/>
                          <a:latin typeface="+mn-lt"/>
                        </a:rPr>
                        <a:t>3.48</a:t>
                      </a:r>
                      <a:endParaRPr lang="id-ID" sz="1600" b="0" i="0" u="none" strike="noStrike" dirty="0">
                        <a:solidFill>
                          <a:srgbClr val="000000"/>
                        </a:solidFill>
                        <a:effectLst/>
                        <a:latin typeface="+mn-lt"/>
                      </a:endParaRPr>
                    </a:p>
                  </a:txBody>
                  <a:tcPr marL="0" marR="252000" marT="36006" marB="36006" anchor="ctr"/>
                </a:tc>
                <a:tc>
                  <a:txBody>
                    <a:bodyPr/>
                    <a:lstStyle/>
                    <a:p>
                      <a:pPr algn="r" rtl="0" fontAlgn="b">
                        <a:lnSpc>
                          <a:spcPts val="1300"/>
                        </a:lnSpc>
                      </a:pPr>
                      <a:r>
                        <a:rPr lang="id-ID" sz="1600" b="0" i="0" u="none" strike="noStrike" dirty="0" smtClean="0">
                          <a:solidFill>
                            <a:srgbClr val="000000"/>
                          </a:solidFill>
                          <a:effectLst/>
                          <a:latin typeface="+mn-lt"/>
                        </a:rPr>
                        <a:t>2.88</a:t>
                      </a:r>
                      <a:endParaRPr lang="id-ID" sz="1600" b="0" i="0" u="none" strike="noStrike" dirty="0">
                        <a:solidFill>
                          <a:srgbClr val="000000"/>
                        </a:solidFill>
                        <a:effectLst/>
                        <a:latin typeface="+mn-lt"/>
                      </a:endParaRPr>
                    </a:p>
                  </a:txBody>
                  <a:tcPr marL="0" marR="252000" marT="36006" marB="36006" anchor="ctr"/>
                </a:tc>
              </a:tr>
              <a:tr h="297628">
                <a:tc>
                  <a:txBody>
                    <a:bodyPr/>
                    <a:lstStyle/>
                    <a:p>
                      <a:pPr algn="l" rtl="0" fontAlgn="ctr">
                        <a:lnSpc>
                          <a:spcPts val="1300"/>
                        </a:lnSpc>
                      </a:pPr>
                      <a:r>
                        <a:rPr lang="en-US" sz="1600" u="none" strike="noStrike" dirty="0" smtClean="0">
                          <a:effectLst/>
                          <a:latin typeface="+mn-lt"/>
                        </a:rPr>
                        <a:t>Social and personal services</a:t>
                      </a:r>
                      <a:endParaRPr lang="id-ID" sz="1600" b="0" i="0" u="none" strike="noStrike" dirty="0">
                        <a:solidFill>
                          <a:srgbClr val="000000"/>
                        </a:solidFill>
                        <a:effectLst/>
                        <a:latin typeface="+mn-lt"/>
                        <a:cs typeface="Arial" pitchFamily="34" charset="0"/>
                      </a:endParaRPr>
                    </a:p>
                  </a:txBody>
                  <a:tcPr marR="0" marT="36006" marB="36006" anchor="ctr"/>
                </a:tc>
                <a:tc>
                  <a:txBody>
                    <a:bodyPr/>
                    <a:lstStyle/>
                    <a:p>
                      <a:pPr algn="r" rtl="0" fontAlgn="b">
                        <a:lnSpc>
                          <a:spcPts val="1300"/>
                        </a:lnSpc>
                      </a:pPr>
                      <a:r>
                        <a:rPr lang="id-ID" sz="1600" u="none" strike="noStrike" dirty="0" smtClean="0">
                          <a:effectLst/>
                          <a:latin typeface="+mn-lt"/>
                        </a:rPr>
                        <a:t>18.42</a:t>
                      </a:r>
                      <a:endParaRPr lang="id-ID" sz="1600" b="0" i="0" u="none" strike="noStrike" dirty="0">
                        <a:solidFill>
                          <a:srgbClr val="000000"/>
                        </a:solidFill>
                        <a:effectLst/>
                        <a:latin typeface="+mn-lt"/>
                      </a:endParaRPr>
                    </a:p>
                  </a:txBody>
                  <a:tcPr marL="0" marR="252000" marT="36006" marB="36006" anchor="ctr"/>
                </a:tc>
                <a:tc>
                  <a:txBody>
                    <a:bodyPr/>
                    <a:lstStyle/>
                    <a:p>
                      <a:pPr algn="r" rtl="0" fontAlgn="b">
                        <a:lnSpc>
                          <a:spcPts val="1300"/>
                        </a:lnSpc>
                      </a:pPr>
                      <a:r>
                        <a:rPr lang="id-ID" sz="1600" u="none" strike="noStrike" dirty="0" smtClean="0">
                          <a:effectLst/>
                          <a:latin typeface="+mn-lt"/>
                        </a:rPr>
                        <a:t>19.41</a:t>
                      </a:r>
                      <a:endParaRPr lang="id-ID" sz="1600" b="0" i="0" u="none" strike="noStrike" dirty="0">
                        <a:solidFill>
                          <a:srgbClr val="000000"/>
                        </a:solidFill>
                        <a:effectLst/>
                        <a:latin typeface="+mn-lt"/>
                      </a:endParaRPr>
                    </a:p>
                  </a:txBody>
                  <a:tcPr marL="0" marR="252000" marT="36006" marB="36006" anchor="ctr"/>
                </a:tc>
                <a:tc>
                  <a:txBody>
                    <a:bodyPr/>
                    <a:lstStyle/>
                    <a:p>
                      <a:pPr marL="216000" indent="0" algn="r" fontAlgn="b">
                        <a:lnSpc>
                          <a:spcPts val="1300"/>
                        </a:lnSpc>
                      </a:pPr>
                      <a:r>
                        <a:rPr lang="en-US" sz="1600" b="0" i="0" u="none" strike="noStrike" dirty="0" smtClean="0">
                          <a:solidFill>
                            <a:srgbClr val="000000"/>
                          </a:solidFill>
                          <a:effectLst/>
                          <a:latin typeface="+mn-lt"/>
                        </a:rPr>
                        <a:t>17.94</a:t>
                      </a:r>
                      <a:endParaRPr lang="en-US" sz="1600" b="0" i="0" u="none" strike="noStrike" dirty="0">
                        <a:solidFill>
                          <a:srgbClr val="000000"/>
                        </a:solidFill>
                        <a:effectLst/>
                        <a:latin typeface="+mn-lt"/>
                      </a:endParaRPr>
                    </a:p>
                  </a:txBody>
                  <a:tcPr marL="0" marR="252000" marT="36006" marB="36006" anchor="ctr"/>
                </a:tc>
                <a:tc>
                  <a:txBody>
                    <a:bodyPr/>
                    <a:lstStyle/>
                    <a:p>
                      <a:pPr algn="r" rtl="0" fontAlgn="b">
                        <a:lnSpc>
                          <a:spcPts val="1300"/>
                        </a:lnSpc>
                      </a:pPr>
                      <a:r>
                        <a:rPr lang="id-ID" sz="1600" b="0" i="0" u="none" strike="noStrike" dirty="0" smtClean="0">
                          <a:solidFill>
                            <a:srgbClr val="000000"/>
                          </a:solidFill>
                          <a:effectLst/>
                          <a:latin typeface="+mn-lt"/>
                        </a:rPr>
                        <a:t>19.79</a:t>
                      </a:r>
                      <a:endParaRPr lang="id-ID" sz="1600" b="0" i="0" u="none" strike="noStrike" dirty="0">
                        <a:solidFill>
                          <a:srgbClr val="000000"/>
                        </a:solidFill>
                        <a:effectLst/>
                        <a:latin typeface="+mn-lt"/>
                      </a:endParaRPr>
                    </a:p>
                  </a:txBody>
                  <a:tcPr marL="0" marR="252000" marT="36006" marB="36006" anchor="ctr"/>
                </a:tc>
                <a:tc>
                  <a:txBody>
                    <a:bodyPr/>
                    <a:lstStyle/>
                    <a:p>
                      <a:pPr algn="r" rtl="0" fontAlgn="b">
                        <a:lnSpc>
                          <a:spcPts val="1300"/>
                        </a:lnSpc>
                      </a:pPr>
                      <a:r>
                        <a:rPr lang="id-ID" sz="1600" b="0" i="0" u="none" strike="noStrike" dirty="0" smtClean="0">
                          <a:solidFill>
                            <a:srgbClr val="000000"/>
                          </a:solidFill>
                          <a:effectLst/>
                          <a:latin typeface="+mn-lt"/>
                        </a:rPr>
                        <a:t>16.40</a:t>
                      </a:r>
                      <a:endParaRPr lang="id-ID" sz="1600" b="0" i="0" u="none" strike="noStrike" dirty="0">
                        <a:solidFill>
                          <a:srgbClr val="000000"/>
                        </a:solidFill>
                        <a:effectLst/>
                        <a:latin typeface="+mn-lt"/>
                      </a:endParaRPr>
                    </a:p>
                  </a:txBody>
                  <a:tcPr marL="0" marR="252000" marT="36006" marB="36006" anchor="ctr"/>
                </a:tc>
              </a:tr>
              <a:tr h="297628">
                <a:tc>
                  <a:txBody>
                    <a:bodyPr/>
                    <a:lstStyle/>
                    <a:p>
                      <a:pPr algn="l" rtl="0" fontAlgn="ctr">
                        <a:lnSpc>
                          <a:spcPts val="1300"/>
                        </a:lnSpc>
                      </a:pPr>
                      <a:r>
                        <a:rPr lang="en-US" sz="1600" u="none" strike="noStrike" dirty="0" smtClean="0">
                          <a:effectLst/>
                          <a:latin typeface="+mn-lt"/>
                        </a:rPr>
                        <a:t>Other</a:t>
                      </a:r>
                      <a:r>
                        <a:rPr lang="id-ID" sz="1600" u="none" strike="noStrike" baseline="30000" dirty="0" smtClean="0">
                          <a:effectLst/>
                          <a:latin typeface="+mn-lt"/>
                        </a:rPr>
                        <a:t>*)</a:t>
                      </a:r>
                      <a:endParaRPr lang="id-ID" sz="1600" b="0" i="0" u="none" strike="noStrike" baseline="30000" dirty="0">
                        <a:solidFill>
                          <a:srgbClr val="000000"/>
                        </a:solidFill>
                        <a:effectLst/>
                        <a:latin typeface="+mn-lt"/>
                        <a:cs typeface="Arial" pitchFamily="34" charset="0"/>
                      </a:endParaRPr>
                    </a:p>
                  </a:txBody>
                  <a:tcPr marR="0" marT="36006" marB="36006" anchor="ctr"/>
                </a:tc>
                <a:tc>
                  <a:txBody>
                    <a:bodyPr/>
                    <a:lstStyle/>
                    <a:p>
                      <a:pPr algn="r" rtl="0" fontAlgn="b">
                        <a:lnSpc>
                          <a:spcPts val="1300"/>
                        </a:lnSpc>
                      </a:pPr>
                      <a:r>
                        <a:rPr lang="id-ID" sz="1600" u="none" strike="noStrike" dirty="0" smtClean="0">
                          <a:effectLst/>
                          <a:latin typeface="+mn-lt"/>
                        </a:rPr>
                        <a:t>1.73</a:t>
                      </a:r>
                      <a:endParaRPr lang="id-ID" sz="1600" b="0" i="0" u="none" strike="noStrike" dirty="0">
                        <a:solidFill>
                          <a:srgbClr val="000000"/>
                        </a:solidFill>
                        <a:effectLst/>
                        <a:latin typeface="+mn-lt"/>
                      </a:endParaRPr>
                    </a:p>
                  </a:txBody>
                  <a:tcPr marL="0" marR="252000" marT="36006" marB="36006" anchor="ctr"/>
                </a:tc>
                <a:tc>
                  <a:txBody>
                    <a:bodyPr/>
                    <a:lstStyle/>
                    <a:p>
                      <a:pPr algn="r" rtl="0" fontAlgn="b">
                        <a:lnSpc>
                          <a:spcPts val="1300"/>
                        </a:lnSpc>
                      </a:pPr>
                      <a:r>
                        <a:rPr lang="id-ID" sz="1600" u="none" strike="noStrike" dirty="0" smtClean="0">
                          <a:effectLst/>
                          <a:latin typeface="+mn-lt"/>
                        </a:rPr>
                        <a:t>1.73</a:t>
                      </a:r>
                      <a:endParaRPr lang="id-ID" sz="1600" b="0" i="0" u="none" strike="noStrike" dirty="0">
                        <a:solidFill>
                          <a:srgbClr val="000000"/>
                        </a:solidFill>
                        <a:effectLst/>
                        <a:latin typeface="+mn-lt"/>
                      </a:endParaRPr>
                    </a:p>
                  </a:txBody>
                  <a:tcPr marL="0" marR="252000" marT="36006" marB="36006" anchor="ctr"/>
                </a:tc>
                <a:tc>
                  <a:txBody>
                    <a:bodyPr/>
                    <a:lstStyle/>
                    <a:p>
                      <a:pPr marL="216000" indent="0" algn="r" fontAlgn="b">
                        <a:lnSpc>
                          <a:spcPts val="1300"/>
                        </a:lnSpc>
                      </a:pPr>
                      <a:r>
                        <a:rPr lang="en-US" sz="1600" b="0" i="0" u="none" strike="noStrike" dirty="0" smtClean="0">
                          <a:solidFill>
                            <a:srgbClr val="000000"/>
                          </a:solidFill>
                          <a:effectLst/>
                          <a:latin typeface="+mn-lt"/>
                        </a:rPr>
                        <a:t>1.61</a:t>
                      </a:r>
                      <a:endParaRPr lang="en-US" sz="1600" b="0" i="0" u="none" strike="noStrike" dirty="0">
                        <a:solidFill>
                          <a:srgbClr val="000000"/>
                        </a:solidFill>
                        <a:effectLst/>
                        <a:latin typeface="+mn-lt"/>
                      </a:endParaRPr>
                    </a:p>
                  </a:txBody>
                  <a:tcPr marL="0" marR="252000" marT="36006" marB="36006" anchor="ctr"/>
                </a:tc>
                <a:tc>
                  <a:txBody>
                    <a:bodyPr/>
                    <a:lstStyle/>
                    <a:p>
                      <a:pPr algn="r" rtl="0" fontAlgn="b">
                        <a:lnSpc>
                          <a:spcPts val="1300"/>
                        </a:lnSpc>
                      </a:pPr>
                      <a:r>
                        <a:rPr lang="id-ID" sz="1600" b="0" i="0" u="none" strike="noStrike" dirty="0" smtClean="0">
                          <a:solidFill>
                            <a:srgbClr val="000000"/>
                          </a:solidFill>
                          <a:effectLst/>
                          <a:latin typeface="+mn-lt"/>
                        </a:rPr>
                        <a:t>1.72</a:t>
                      </a:r>
                      <a:endParaRPr lang="id-ID" sz="1600" b="0" i="0" u="none" strike="noStrike" dirty="0">
                        <a:solidFill>
                          <a:srgbClr val="000000"/>
                        </a:solidFill>
                        <a:effectLst/>
                        <a:latin typeface="+mn-lt"/>
                      </a:endParaRPr>
                    </a:p>
                  </a:txBody>
                  <a:tcPr marL="0" marR="252000" marT="36006" marB="36006" anchor="ctr"/>
                </a:tc>
                <a:tc>
                  <a:txBody>
                    <a:bodyPr/>
                    <a:lstStyle/>
                    <a:p>
                      <a:pPr algn="r" rtl="0" fontAlgn="b">
                        <a:lnSpc>
                          <a:spcPts val="1300"/>
                        </a:lnSpc>
                      </a:pPr>
                      <a:r>
                        <a:rPr lang="id-ID" sz="1600" b="0" i="0" u="none" strike="noStrike" dirty="0" smtClean="0">
                          <a:solidFill>
                            <a:srgbClr val="000000"/>
                          </a:solidFill>
                          <a:effectLst/>
                          <a:latin typeface="+mn-lt"/>
                        </a:rPr>
                        <a:t>1.43</a:t>
                      </a:r>
                      <a:endParaRPr lang="id-ID" sz="1600" b="0" i="0" u="none" strike="noStrike" dirty="0">
                        <a:solidFill>
                          <a:srgbClr val="000000"/>
                        </a:solidFill>
                        <a:effectLst/>
                        <a:latin typeface="+mn-lt"/>
                      </a:endParaRPr>
                    </a:p>
                  </a:txBody>
                  <a:tcPr marL="0" marR="252000" marT="36006" marB="36006" anchor="ctr"/>
                </a:tc>
              </a:tr>
              <a:tr h="366123">
                <a:tc>
                  <a:txBody>
                    <a:bodyPr/>
                    <a:lstStyle/>
                    <a:p>
                      <a:pPr algn="ctr" rtl="0" fontAlgn="ctr">
                        <a:lnSpc>
                          <a:spcPct val="100000"/>
                        </a:lnSpc>
                      </a:pPr>
                      <a:r>
                        <a:rPr lang="id-ID" sz="1600" b="1" i="0" u="none" strike="noStrike" dirty="0" smtClean="0">
                          <a:solidFill>
                            <a:schemeClr val="bg1"/>
                          </a:solidFill>
                          <a:effectLst/>
                          <a:latin typeface="+mn-lt"/>
                        </a:rPr>
                        <a:t>Total</a:t>
                      </a:r>
                      <a:endParaRPr lang="id-ID" sz="1600" b="1" i="0" u="none" strike="noStrike" dirty="0">
                        <a:solidFill>
                          <a:schemeClr val="bg1"/>
                        </a:solidFill>
                        <a:effectLst/>
                        <a:latin typeface="+mn-lt"/>
                        <a:cs typeface="Arial" pitchFamily="34" charset="0"/>
                      </a:endParaRPr>
                    </a:p>
                  </a:txBody>
                  <a:tcPr marL="0" marR="0" marT="36006" marB="36006" anchor="ctr">
                    <a:solidFill>
                      <a:srgbClr val="0070C0"/>
                    </a:solidFill>
                  </a:tcPr>
                </a:tc>
                <a:tc>
                  <a:txBody>
                    <a:bodyPr/>
                    <a:lstStyle/>
                    <a:p>
                      <a:pPr algn="r" rtl="0" fontAlgn="ctr">
                        <a:lnSpc>
                          <a:spcPct val="100000"/>
                        </a:lnSpc>
                      </a:pPr>
                      <a:r>
                        <a:rPr lang="id-ID" sz="1600" b="1" i="0" u="none" strike="noStrike" dirty="0" smtClean="0">
                          <a:solidFill>
                            <a:schemeClr val="bg1"/>
                          </a:solidFill>
                          <a:effectLst/>
                          <a:latin typeface="+mn-lt"/>
                        </a:rPr>
                        <a:t>114.63</a:t>
                      </a:r>
                      <a:endParaRPr lang="id-ID" sz="1600" b="1" i="0" u="none" strike="noStrike" dirty="0">
                        <a:solidFill>
                          <a:schemeClr val="bg1"/>
                        </a:solidFill>
                        <a:effectLst/>
                        <a:latin typeface="+mn-lt"/>
                      </a:endParaRPr>
                    </a:p>
                  </a:txBody>
                  <a:tcPr marL="0" marR="252000" marT="36006" marB="36006" anchor="ctr">
                    <a:solidFill>
                      <a:srgbClr val="0070C0"/>
                    </a:solidFill>
                  </a:tcPr>
                </a:tc>
                <a:tc>
                  <a:txBody>
                    <a:bodyPr/>
                    <a:lstStyle/>
                    <a:p>
                      <a:pPr algn="r" rtl="0" fontAlgn="ctr">
                        <a:lnSpc>
                          <a:spcPct val="100000"/>
                        </a:lnSpc>
                      </a:pPr>
                      <a:r>
                        <a:rPr lang="id-ID" sz="1600" b="1" i="0" u="none" strike="noStrike" dirty="0" smtClean="0">
                          <a:solidFill>
                            <a:schemeClr val="bg1"/>
                          </a:solidFill>
                          <a:effectLst/>
                          <a:latin typeface="+mn-lt"/>
                        </a:rPr>
                        <a:t>120.85</a:t>
                      </a:r>
                      <a:endParaRPr lang="id-ID" sz="1600" b="1" i="0" u="none" strike="noStrike" dirty="0">
                        <a:solidFill>
                          <a:schemeClr val="bg1"/>
                        </a:solidFill>
                        <a:effectLst/>
                        <a:latin typeface="+mn-lt"/>
                      </a:endParaRPr>
                    </a:p>
                  </a:txBody>
                  <a:tcPr marL="0" marR="252000" marT="36006" marB="36006" anchor="ctr">
                    <a:solidFill>
                      <a:srgbClr val="0070C0"/>
                    </a:solidFill>
                  </a:tcPr>
                </a:tc>
                <a:tc>
                  <a:txBody>
                    <a:bodyPr/>
                    <a:lstStyle/>
                    <a:p>
                      <a:pPr marL="0" indent="0" algn="r" fontAlgn="b">
                        <a:lnSpc>
                          <a:spcPct val="100000"/>
                        </a:lnSpc>
                      </a:pPr>
                      <a:r>
                        <a:rPr lang="en-US" sz="1600" b="1" i="0" u="none" strike="noStrike" dirty="0" smtClean="0">
                          <a:solidFill>
                            <a:schemeClr val="bg1"/>
                          </a:solidFill>
                          <a:effectLst/>
                          <a:latin typeface="+mn-lt"/>
                        </a:rPr>
                        <a:t>114.82</a:t>
                      </a:r>
                      <a:endParaRPr lang="en-US" sz="1600" b="1" i="0" u="none" strike="noStrike" dirty="0">
                        <a:solidFill>
                          <a:schemeClr val="bg1"/>
                        </a:solidFill>
                        <a:effectLst/>
                        <a:latin typeface="+mn-lt"/>
                      </a:endParaRPr>
                    </a:p>
                  </a:txBody>
                  <a:tcPr marL="0" marR="252000" marT="36006" marB="36006" anchor="ctr">
                    <a:solidFill>
                      <a:srgbClr val="0070C0"/>
                    </a:solidFill>
                  </a:tcPr>
                </a:tc>
                <a:tc>
                  <a:txBody>
                    <a:bodyPr/>
                    <a:lstStyle/>
                    <a:p>
                      <a:pPr algn="r" rtl="0" fontAlgn="ctr">
                        <a:lnSpc>
                          <a:spcPct val="100000"/>
                        </a:lnSpc>
                      </a:pPr>
                      <a:r>
                        <a:rPr lang="id-ID" sz="1600" b="1" i="0" u="none" strike="noStrike" dirty="0" smtClean="0">
                          <a:solidFill>
                            <a:schemeClr val="bg1"/>
                          </a:solidFill>
                          <a:effectLst/>
                          <a:latin typeface="+mn-lt"/>
                        </a:rPr>
                        <a:t>120.65</a:t>
                      </a:r>
                      <a:endParaRPr lang="id-ID" sz="1600" b="1" i="0" u="none" strike="noStrike" dirty="0">
                        <a:solidFill>
                          <a:schemeClr val="bg1"/>
                        </a:solidFill>
                        <a:effectLst/>
                        <a:latin typeface="+mn-lt"/>
                      </a:endParaRPr>
                    </a:p>
                  </a:txBody>
                  <a:tcPr marL="0" marR="252000" marT="36006" marB="36006" anchor="ctr">
                    <a:solidFill>
                      <a:srgbClr val="0070C0"/>
                    </a:solidFill>
                  </a:tcPr>
                </a:tc>
                <a:tc>
                  <a:txBody>
                    <a:bodyPr/>
                    <a:lstStyle/>
                    <a:p>
                      <a:pPr algn="r" rtl="0" fontAlgn="ctr">
                        <a:lnSpc>
                          <a:spcPct val="100000"/>
                        </a:lnSpc>
                      </a:pPr>
                      <a:r>
                        <a:rPr lang="id-ID" sz="1600" b="1" i="0" u="none" strike="noStrike" dirty="0" smtClean="0">
                          <a:solidFill>
                            <a:schemeClr val="bg1"/>
                          </a:solidFill>
                          <a:effectLst/>
                          <a:latin typeface="+mn-lt"/>
                        </a:rPr>
                        <a:t>100.00</a:t>
                      </a:r>
                      <a:endParaRPr lang="id-ID" sz="1600" b="1" i="0" u="none" strike="noStrike" dirty="0">
                        <a:solidFill>
                          <a:schemeClr val="bg1"/>
                        </a:solidFill>
                        <a:effectLst/>
                        <a:latin typeface="+mn-lt"/>
                      </a:endParaRPr>
                    </a:p>
                  </a:txBody>
                  <a:tcPr marL="0" marR="252000" marT="36006" marB="36006" anchor="ctr">
                    <a:solidFill>
                      <a:srgbClr val="0070C0"/>
                    </a:solidFill>
                  </a:tcPr>
                </a:tc>
              </a:tr>
            </a:tbl>
          </a:graphicData>
        </a:graphic>
      </p:graphicFrame>
      <p:sp>
        <p:nvSpPr>
          <p:cNvPr id="13430" name="Rectangle 15"/>
          <p:cNvSpPr>
            <a:spLocks noChangeArrowheads="1"/>
          </p:cNvSpPr>
          <p:nvPr/>
        </p:nvSpPr>
        <p:spPr bwMode="auto">
          <a:xfrm>
            <a:off x="969963" y="116632"/>
            <a:ext cx="8355012" cy="6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ts val="0"/>
              </a:spcBef>
            </a:pPr>
            <a:r>
              <a:rPr lang="en-US" sz="2400" b="1" dirty="0" smtClean="0">
                <a:solidFill>
                  <a:prstClr val="white"/>
                </a:solidFill>
                <a:effectLst>
                  <a:outerShdw blurRad="50800" dist="38100" dir="2700000" algn="tl" rotWithShape="0">
                    <a:prstClr val="black">
                      <a:alpha val="40000"/>
                    </a:prstClr>
                  </a:outerShdw>
                </a:effectLst>
                <a:latin typeface="+mn-lt"/>
                <a:cs typeface="Arial" charset="0"/>
              </a:rPr>
              <a:t>Employment </a:t>
            </a:r>
            <a:r>
              <a:rPr lang="en-US" sz="2400" b="1" dirty="0">
                <a:solidFill>
                  <a:prstClr val="white"/>
                </a:solidFill>
                <a:effectLst>
                  <a:outerShdw blurRad="50800" dist="38100" dir="2700000" algn="tl" rotWithShape="0">
                    <a:prstClr val="black">
                      <a:alpha val="40000"/>
                    </a:prstClr>
                  </a:outerShdw>
                </a:effectLst>
                <a:latin typeface="+mn-lt"/>
                <a:cs typeface="Arial" charset="0"/>
              </a:rPr>
              <a:t>Population Structure (Million)</a:t>
            </a:r>
          </a:p>
          <a:p>
            <a:pPr>
              <a:lnSpc>
                <a:spcPct val="80000"/>
              </a:lnSpc>
              <a:spcBef>
                <a:spcPts val="0"/>
              </a:spcBef>
            </a:pPr>
            <a:r>
              <a:rPr lang="en-US" sz="2400" b="1" dirty="0">
                <a:solidFill>
                  <a:prstClr val="white"/>
                </a:solidFill>
                <a:effectLst>
                  <a:outerShdw blurRad="50800" dist="38100" dir="2700000" algn="tl" rotWithShape="0">
                    <a:prstClr val="black">
                      <a:alpha val="40000"/>
                    </a:prstClr>
                  </a:outerShdw>
                </a:effectLst>
                <a:latin typeface="+mn-lt"/>
                <a:cs typeface="Arial" charset="0"/>
              </a:rPr>
              <a:t>August 2014 - February 2016</a:t>
            </a:r>
            <a:endParaRPr lang="nl-NL" sz="2000" b="1" dirty="0">
              <a:solidFill>
                <a:schemeClr val="bg1"/>
              </a:solidFill>
              <a:effectLst>
                <a:outerShdw blurRad="50800" dist="38100" dir="2700000" algn="tl" rotWithShape="0">
                  <a:prstClr val="black">
                    <a:alpha val="40000"/>
                  </a:prstClr>
                </a:outerShdw>
              </a:effectLst>
              <a:latin typeface="+mn-lt"/>
              <a:cs typeface="Arial" charset="0"/>
            </a:endParaRPr>
          </a:p>
        </p:txBody>
      </p:sp>
      <p:sp>
        <p:nvSpPr>
          <p:cNvPr id="18" name="Rectangle 17"/>
          <p:cNvSpPr/>
          <p:nvPr/>
        </p:nvSpPr>
        <p:spPr>
          <a:xfrm>
            <a:off x="-152400" y="5328824"/>
            <a:ext cx="9310688" cy="1300576"/>
          </a:xfrm>
          <a:prstGeom prst="rect">
            <a:avLst/>
          </a:prstGeom>
          <a:solidFill>
            <a:schemeClr val="accent1">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sz="1600">
              <a:solidFill>
                <a:schemeClr val="tx1"/>
              </a:solidFill>
            </a:endParaRPr>
          </a:p>
        </p:txBody>
      </p:sp>
      <p:sp>
        <p:nvSpPr>
          <p:cNvPr id="19" name="矩形 9"/>
          <p:cNvSpPr/>
          <p:nvPr/>
        </p:nvSpPr>
        <p:spPr bwMode="auto">
          <a:xfrm>
            <a:off x="250825" y="5495466"/>
            <a:ext cx="504825" cy="20852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a typeface="微软雅黑" pitchFamily="34" charset="-122"/>
            </a:endParaRPr>
          </a:p>
        </p:txBody>
      </p:sp>
      <p:cxnSp>
        <p:nvCxnSpPr>
          <p:cNvPr id="25" name="直接连接符 12"/>
          <p:cNvCxnSpPr>
            <a:stCxn id="19" idx="2"/>
          </p:cNvCxnSpPr>
          <p:nvPr/>
        </p:nvCxnSpPr>
        <p:spPr bwMode="auto">
          <a:xfrm>
            <a:off x="503238" y="5703995"/>
            <a:ext cx="342106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3434" name="矩形 15"/>
          <p:cNvSpPr>
            <a:spLocks noChangeArrowheads="1"/>
          </p:cNvSpPr>
          <p:nvPr/>
        </p:nvSpPr>
        <p:spPr bwMode="auto">
          <a:xfrm>
            <a:off x="755650" y="5339291"/>
            <a:ext cx="21985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sz="2000" b="1" dirty="0" smtClean="0">
                <a:latin typeface="Calibri" pitchFamily="34" charset="0"/>
                <a:ea typeface="微软雅黑" pitchFamily="34" charset="-122"/>
                <a:cs typeface="Arial" charset="0"/>
              </a:rPr>
              <a:t>Industry structures</a:t>
            </a:r>
            <a:endParaRPr lang="zh-CN" altLang="en-US" sz="2000" b="1" dirty="0">
              <a:latin typeface="Calibri" pitchFamily="34" charset="0"/>
              <a:ea typeface="微软雅黑" pitchFamily="34" charset="-122"/>
              <a:cs typeface="Arial" charset="0"/>
            </a:endParaRPr>
          </a:p>
        </p:txBody>
      </p:sp>
      <p:sp>
        <p:nvSpPr>
          <p:cNvPr id="13436" name="矩形 18"/>
          <p:cNvSpPr>
            <a:spLocks noChangeArrowheads="1"/>
          </p:cNvSpPr>
          <p:nvPr/>
        </p:nvSpPr>
        <p:spPr bwMode="auto">
          <a:xfrm>
            <a:off x="152400" y="5796070"/>
            <a:ext cx="868680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nSpc>
                <a:spcPct val="90000"/>
              </a:lnSpc>
              <a:buFont typeface="Wingdings" panose="05000000000000000000" pitchFamily="2" charset="2"/>
              <a:buChar char="ü"/>
            </a:pPr>
            <a:r>
              <a:rPr lang="en-US" altLang="zh-CN" sz="1600" dirty="0">
                <a:latin typeface="Calibri" pitchFamily="34" charset="0"/>
                <a:ea typeface="微软雅黑" pitchFamily="34" charset="-122"/>
                <a:cs typeface="Arial" charset="0"/>
              </a:rPr>
              <a:t>The structure of employment in February 2016 has not changed.</a:t>
            </a:r>
          </a:p>
          <a:p>
            <a:pPr marL="285750" indent="-285750">
              <a:lnSpc>
                <a:spcPct val="90000"/>
              </a:lnSpc>
              <a:buFont typeface="Wingdings" panose="05000000000000000000" pitchFamily="2" charset="2"/>
              <a:buChar char="ü"/>
            </a:pPr>
            <a:r>
              <a:rPr lang="en-US" altLang="zh-CN" sz="1600" dirty="0">
                <a:latin typeface="Calibri" pitchFamily="34" charset="0"/>
                <a:ea typeface="微软雅黑" pitchFamily="34" charset="-122"/>
                <a:cs typeface="Arial" charset="0"/>
              </a:rPr>
              <a:t>Agriculture, Trade, </a:t>
            </a:r>
            <a:r>
              <a:rPr lang="en-US" altLang="zh-CN" sz="1600" dirty="0" smtClean="0">
                <a:latin typeface="Calibri" pitchFamily="34" charset="0"/>
                <a:ea typeface="微软雅黑" pitchFamily="34" charset="-122"/>
                <a:cs typeface="Arial" charset="0"/>
              </a:rPr>
              <a:t>Social and personal services </a:t>
            </a:r>
            <a:r>
              <a:rPr lang="en-US" altLang="zh-CN" sz="1600" dirty="0">
                <a:latin typeface="Calibri" pitchFamily="34" charset="0"/>
                <a:ea typeface="微软雅黑" pitchFamily="34" charset="-122"/>
                <a:cs typeface="Arial" charset="0"/>
              </a:rPr>
              <a:t>and Industry sector </a:t>
            </a:r>
            <a:r>
              <a:rPr lang="en-US" altLang="zh-CN" sz="1600" dirty="0" smtClean="0">
                <a:latin typeface="Calibri" pitchFamily="34" charset="0"/>
                <a:ea typeface="微软雅黑" pitchFamily="34" charset="-122"/>
                <a:cs typeface="Arial" charset="0"/>
              </a:rPr>
              <a:t>are </a:t>
            </a:r>
            <a:r>
              <a:rPr lang="en-US" altLang="zh-CN" sz="1600" dirty="0">
                <a:latin typeface="Calibri" pitchFamily="34" charset="0"/>
                <a:ea typeface="微软雅黑" pitchFamily="34" charset="-122"/>
                <a:cs typeface="Arial" charset="0"/>
              </a:rPr>
              <a:t>still the largest contributor to employment in Indonesia.</a:t>
            </a:r>
            <a:endParaRPr lang="en-AU" altLang="zh-CN" sz="1600" dirty="0">
              <a:latin typeface="Calibri" pitchFamily="34" charset="0"/>
              <a:ea typeface="微软雅黑" pitchFamily="34" charset="-122"/>
              <a:cs typeface="Arial" charset="0"/>
            </a:endParaRPr>
          </a:p>
        </p:txBody>
      </p:sp>
      <p:sp>
        <p:nvSpPr>
          <p:cNvPr id="13440" name="TextBox 1"/>
          <p:cNvSpPr txBox="1">
            <a:spLocks noChangeArrowheads="1"/>
          </p:cNvSpPr>
          <p:nvPr/>
        </p:nvSpPr>
        <p:spPr bwMode="auto">
          <a:xfrm>
            <a:off x="-1588" y="4953000"/>
            <a:ext cx="6589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200" b="1" dirty="0" smtClean="0">
                <a:solidFill>
                  <a:prstClr val="black"/>
                </a:solidFill>
              </a:rPr>
              <a:t>NB</a:t>
            </a:r>
            <a:r>
              <a:rPr lang="id-ID" sz="1200" b="1" dirty="0" smtClean="0">
                <a:solidFill>
                  <a:prstClr val="black"/>
                </a:solidFill>
              </a:rPr>
              <a:t>: </a:t>
            </a:r>
            <a:r>
              <a:rPr lang="id-ID" sz="1200" b="1" baseline="30000" dirty="0" smtClean="0">
                <a:solidFill>
                  <a:prstClr val="black"/>
                </a:solidFill>
              </a:rPr>
              <a:t>*)</a:t>
            </a:r>
            <a:r>
              <a:rPr lang="en-US" sz="1200" b="1" dirty="0">
                <a:solidFill>
                  <a:prstClr val="black"/>
                </a:solidFill>
              </a:rPr>
              <a:t> Other sectors consists of: Mining </a:t>
            </a:r>
            <a:r>
              <a:rPr lang="en-US" sz="1200" b="1" dirty="0" smtClean="0">
                <a:solidFill>
                  <a:prstClr val="black"/>
                </a:solidFill>
              </a:rPr>
              <a:t>sector </a:t>
            </a:r>
            <a:r>
              <a:rPr lang="en-US" sz="1200" b="1" dirty="0">
                <a:solidFill>
                  <a:prstClr val="black"/>
                </a:solidFill>
              </a:rPr>
              <a:t>and </a:t>
            </a:r>
            <a:r>
              <a:rPr lang="en-US" sz="1200" b="1" dirty="0" smtClean="0">
                <a:solidFill>
                  <a:prstClr val="black"/>
                </a:solidFill>
              </a:rPr>
              <a:t>electricity</a:t>
            </a:r>
            <a:r>
              <a:rPr lang="en-US" sz="1200" b="1" dirty="0">
                <a:solidFill>
                  <a:prstClr val="black"/>
                </a:solidFill>
              </a:rPr>
              <a:t>, </a:t>
            </a:r>
            <a:r>
              <a:rPr lang="en-US" sz="1200" b="1" dirty="0" smtClean="0">
                <a:solidFill>
                  <a:prstClr val="black"/>
                </a:solidFill>
              </a:rPr>
              <a:t>gas </a:t>
            </a:r>
            <a:r>
              <a:rPr lang="en-US" sz="1200" b="1" dirty="0">
                <a:solidFill>
                  <a:prstClr val="black"/>
                </a:solidFill>
              </a:rPr>
              <a:t>and </a:t>
            </a:r>
            <a:r>
              <a:rPr lang="en-US" sz="1200" b="1" dirty="0" smtClean="0">
                <a:solidFill>
                  <a:prstClr val="black"/>
                </a:solidFill>
              </a:rPr>
              <a:t>water sector</a:t>
            </a:r>
            <a:endParaRPr lang="id-ID" sz="1200" b="1" dirty="0">
              <a:solidFill>
                <a:prstClr val="black"/>
              </a:solidFill>
            </a:endParaRPr>
          </a:p>
        </p:txBody>
      </p:sp>
      <p:sp>
        <p:nvSpPr>
          <p:cNvPr id="14" name="Slide Number Placeholder 2"/>
          <p:cNvSpPr>
            <a:spLocks noGrp="1"/>
          </p:cNvSpPr>
          <p:nvPr>
            <p:ph type="sldNum" sz="quarter" idx="4294967295"/>
          </p:nvPr>
        </p:nvSpPr>
        <p:spPr bwMode="auto">
          <a:xfrm>
            <a:off x="7046913" y="6629400"/>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FAE33FFC-C9CA-4139-885A-1F4BD39543EB}" type="slidenum">
              <a:rPr lang="id-ID" sz="1200" b="1" smtClean="0">
                <a:solidFill>
                  <a:prstClr val="black"/>
                </a:solidFill>
              </a:rPr>
              <a:pPr algn="r" fontAlgn="base">
                <a:spcBef>
                  <a:spcPct val="0"/>
                </a:spcBef>
                <a:spcAft>
                  <a:spcPct val="0"/>
                </a:spcAft>
                <a:defRPr/>
              </a:pPr>
              <a:t>27</a:t>
            </a:fld>
            <a:endParaRPr lang="id-ID" sz="1200" b="1" dirty="0" smtClean="0">
              <a:solidFill>
                <a:prstClr val="black"/>
              </a:solidFill>
            </a:endParaRPr>
          </a:p>
        </p:txBody>
      </p:sp>
    </p:spTree>
    <p:extLst>
      <p:ext uri="{BB962C8B-B14F-4D97-AF65-F5344CB8AC3E}">
        <p14:creationId xmlns:p14="http://schemas.microsoft.com/office/powerpoint/2010/main" val="166689377"/>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bwMode="white">
          <a:xfrm>
            <a:off x="1066800" y="0"/>
            <a:ext cx="9144000" cy="762000"/>
          </a:xfrm>
          <a:prstGeom prst="rect">
            <a:avLst/>
          </a:prstGeom>
          <a:noFill/>
          <a:ln w="9525">
            <a:noFill/>
            <a:miter lim="800000"/>
            <a:headEnd/>
            <a:tailEnd/>
          </a:ln>
          <a:effectLst/>
        </p:spPr>
        <p:txBody>
          <a:bodyPr anchor="ctr"/>
          <a:lstStyle>
            <a:lvl1pPr>
              <a:defRPr sz="4400" b="1" spc="0">
                <a:ln>
                  <a:solidFill>
                    <a:schemeClr val="tx1"/>
                  </a:solidFill>
                </a:ln>
                <a:solidFill>
                  <a:schemeClr val="bg1"/>
                </a:solidFill>
                <a:effectLst>
                  <a:outerShdw blurRad="38100" dist="38100" dir="2700000" algn="tl">
                    <a:srgbClr val="000000">
                      <a:alpha val="43137"/>
                    </a:srgbClr>
                  </a:outerShdw>
                </a:effectLst>
                <a:latin typeface="Rockwell Condensed" pitchFamily="18" charset="0"/>
              </a:defRPr>
            </a:lvl1pPr>
          </a:lstStyle>
          <a:p>
            <a:pPr fontAlgn="auto">
              <a:spcBef>
                <a:spcPts val="0"/>
              </a:spcBef>
              <a:spcAft>
                <a:spcPts val="0"/>
              </a:spcAft>
              <a:defRPr/>
            </a:pPr>
            <a:r>
              <a:rPr lang="en-US" sz="2400" kern="0" dirty="0">
                <a:ln>
                  <a:noFill/>
                </a:ln>
                <a:solidFill>
                  <a:prstClr val="white"/>
                </a:solidFill>
                <a:effectLst>
                  <a:outerShdw blurRad="50800" dist="38100" dir="2700000" algn="tl" rotWithShape="0">
                    <a:prstClr val="black">
                      <a:alpha val="40000"/>
                    </a:prstClr>
                  </a:outerShdw>
                </a:effectLst>
                <a:latin typeface="Calibri"/>
                <a:cs typeface="Arial" charset="0"/>
              </a:rPr>
              <a:t>Working Population According to Employment Status (Million)</a:t>
            </a:r>
          </a:p>
          <a:p>
            <a:pPr fontAlgn="auto">
              <a:spcBef>
                <a:spcPts val="0"/>
              </a:spcBef>
              <a:spcAft>
                <a:spcPts val="0"/>
              </a:spcAft>
              <a:defRPr/>
            </a:pPr>
            <a:r>
              <a:rPr lang="en-US" sz="2400" kern="0" dirty="0">
                <a:ln>
                  <a:noFill/>
                </a:ln>
                <a:solidFill>
                  <a:prstClr val="white"/>
                </a:solidFill>
                <a:effectLst>
                  <a:outerShdw blurRad="50800" dist="38100" dir="2700000" algn="tl" rotWithShape="0">
                    <a:prstClr val="black">
                      <a:alpha val="40000"/>
                    </a:prstClr>
                  </a:outerShdw>
                </a:effectLst>
                <a:latin typeface="Calibri"/>
                <a:cs typeface="Arial" charset="0"/>
              </a:rPr>
              <a:t>August 2014 - February 2016</a:t>
            </a:r>
            <a:endParaRPr lang="en-US" sz="2400" kern="0" dirty="0" smtClean="0">
              <a:ln>
                <a:noFill/>
              </a:ln>
              <a:solidFill>
                <a:prstClr val="white"/>
              </a:solidFill>
              <a:effectLst>
                <a:outerShdw blurRad="50800" dist="38100" dir="2700000" algn="tl" rotWithShape="0">
                  <a:prstClr val="black">
                    <a:alpha val="40000"/>
                  </a:prstClr>
                </a:outerShdw>
              </a:effectLst>
              <a:latin typeface="Calibri"/>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947490994"/>
              </p:ext>
            </p:extLst>
          </p:nvPr>
        </p:nvGraphicFramePr>
        <p:xfrm>
          <a:off x="168274" y="1014004"/>
          <a:ext cx="8807451" cy="4096467"/>
        </p:xfrm>
        <a:graphic>
          <a:graphicData uri="http://schemas.openxmlformats.org/drawingml/2006/table">
            <a:tbl>
              <a:tblPr firstRow="1" lastRow="1" bandRow="1">
                <a:tableStyleId>{93296810-A885-4BE3-A3E7-6D5BEEA58F35}</a:tableStyleId>
              </a:tblPr>
              <a:tblGrid>
                <a:gridCol w="4065921"/>
                <a:gridCol w="948306"/>
                <a:gridCol w="948306"/>
                <a:gridCol w="948306"/>
                <a:gridCol w="845687"/>
                <a:gridCol w="1050925"/>
              </a:tblGrid>
              <a:tr h="340313">
                <a:tc rowSpan="3">
                  <a:txBody>
                    <a:bodyPr/>
                    <a:lstStyle/>
                    <a:p>
                      <a:pPr marL="0" marR="0" algn="ctr">
                        <a:spcBef>
                          <a:spcPts val="0"/>
                        </a:spcBef>
                        <a:spcAft>
                          <a:spcPts val="0"/>
                        </a:spcAft>
                      </a:pPr>
                      <a:r>
                        <a:rPr lang="en-US" sz="1600" dirty="0">
                          <a:solidFill>
                            <a:schemeClr val="bg1"/>
                          </a:solidFill>
                          <a:effectLst/>
                          <a:latin typeface="+mn-lt"/>
                          <a:cs typeface="Arial" pitchFamily="34" charset="0"/>
                        </a:rPr>
                        <a:t>Status </a:t>
                      </a:r>
                      <a:r>
                        <a:rPr lang="en-US" sz="1600" dirty="0" err="1">
                          <a:solidFill>
                            <a:schemeClr val="bg1"/>
                          </a:solidFill>
                          <a:effectLst/>
                          <a:latin typeface="+mn-lt"/>
                          <a:cs typeface="Arial" pitchFamily="34" charset="0"/>
                        </a:rPr>
                        <a:t>Pekerjaan</a:t>
                      </a:r>
                      <a:r>
                        <a:rPr lang="en-US" sz="1600" dirty="0">
                          <a:solidFill>
                            <a:schemeClr val="bg1"/>
                          </a:solidFill>
                          <a:effectLst/>
                          <a:latin typeface="+mn-lt"/>
                          <a:cs typeface="Arial" pitchFamily="34" charset="0"/>
                        </a:rPr>
                        <a:t> </a:t>
                      </a:r>
                      <a:r>
                        <a:rPr lang="en-US" sz="1600" dirty="0" err="1" smtClean="0">
                          <a:solidFill>
                            <a:schemeClr val="bg1"/>
                          </a:solidFill>
                          <a:effectLst/>
                          <a:latin typeface="+mn-lt"/>
                          <a:cs typeface="Arial" pitchFamily="34" charset="0"/>
                        </a:rPr>
                        <a:t>Utama</a:t>
                      </a:r>
                      <a:endParaRPr lang="en-US" sz="1600" dirty="0">
                        <a:solidFill>
                          <a:schemeClr val="bg1"/>
                        </a:solidFill>
                        <a:effectLst/>
                        <a:latin typeface="+mn-lt"/>
                        <a:ea typeface="MS Mincho"/>
                        <a:cs typeface="Arial" pitchFamily="34" charset="0"/>
                      </a:endParaRPr>
                    </a:p>
                  </a:txBody>
                  <a:tcPr marL="35998" marR="3599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US" sz="1600" dirty="0" smtClean="0">
                          <a:solidFill>
                            <a:schemeClr val="bg1"/>
                          </a:solidFill>
                          <a:effectLst/>
                          <a:latin typeface="+mn-lt"/>
                          <a:cs typeface="Arial" pitchFamily="34" charset="0"/>
                        </a:rPr>
                        <a:t>2014</a:t>
                      </a:r>
                      <a:endParaRPr lang="en-US" sz="1600" dirty="0" smtClean="0">
                        <a:solidFill>
                          <a:schemeClr val="bg1"/>
                        </a:solidFill>
                        <a:effectLst/>
                        <a:latin typeface="+mn-lt"/>
                        <a:ea typeface="MS Mincho"/>
                        <a:cs typeface="Arial" pitchFamily="34" charset="0"/>
                      </a:endParaRPr>
                    </a:p>
                  </a:txBody>
                  <a:tcPr marL="35998" marR="3599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marL="0" marR="0" algn="ctr">
                        <a:spcBef>
                          <a:spcPts val="300"/>
                        </a:spcBef>
                        <a:spcAft>
                          <a:spcPts val="300"/>
                        </a:spcAft>
                      </a:pPr>
                      <a:r>
                        <a:rPr lang="id-ID" sz="1600" dirty="0" smtClean="0">
                          <a:solidFill>
                            <a:schemeClr val="bg1"/>
                          </a:solidFill>
                          <a:effectLst/>
                          <a:latin typeface="+mn-lt"/>
                          <a:ea typeface="MS Mincho"/>
                          <a:cs typeface="Arial" pitchFamily="34" charset="0"/>
                        </a:rPr>
                        <a:t>2015</a:t>
                      </a:r>
                      <a:endParaRPr lang="en-US" sz="1600" dirty="0">
                        <a:solidFill>
                          <a:schemeClr val="bg1"/>
                        </a:solidFill>
                        <a:effectLst/>
                        <a:latin typeface="+mn-lt"/>
                        <a:ea typeface="MS Mincho"/>
                        <a:cs typeface="Arial" pitchFamily="34" charset="0"/>
                      </a:endParaRPr>
                    </a:p>
                  </a:txBody>
                  <a:tcPr marL="35998" marR="3599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marL="0" marR="0" algn="ctr">
                        <a:spcBef>
                          <a:spcPts val="300"/>
                        </a:spcBef>
                        <a:spcAft>
                          <a:spcPts val="300"/>
                        </a:spcAft>
                      </a:pPr>
                      <a:endParaRPr lang="en-US" sz="1600" dirty="0">
                        <a:solidFill>
                          <a:schemeClr val="bg1"/>
                        </a:solidFill>
                        <a:effectLst/>
                        <a:latin typeface="+mn-lt"/>
                        <a:ea typeface="MS Mincho"/>
                        <a:cs typeface="Arial" pitchFamily="34" charset="0"/>
                      </a:endParaRPr>
                    </a:p>
                  </a:txBody>
                  <a:tcPr marL="35998" marR="3599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marL="0" marR="0" algn="ctr">
                        <a:spcBef>
                          <a:spcPts val="300"/>
                        </a:spcBef>
                        <a:spcAft>
                          <a:spcPts val="300"/>
                        </a:spcAft>
                      </a:pPr>
                      <a:r>
                        <a:rPr lang="id-ID" sz="1600" dirty="0" smtClean="0">
                          <a:solidFill>
                            <a:schemeClr val="bg1"/>
                          </a:solidFill>
                          <a:effectLst/>
                          <a:latin typeface="+mn-lt"/>
                          <a:ea typeface="MS Mincho"/>
                          <a:cs typeface="Arial" pitchFamily="34" charset="0"/>
                        </a:rPr>
                        <a:t>2016</a:t>
                      </a:r>
                      <a:endParaRPr lang="en-US" sz="1600" dirty="0">
                        <a:solidFill>
                          <a:schemeClr val="bg1"/>
                        </a:solidFill>
                        <a:effectLst/>
                        <a:latin typeface="+mn-lt"/>
                        <a:ea typeface="MS Mincho"/>
                        <a:cs typeface="Arial" pitchFamily="34" charset="0"/>
                      </a:endParaRPr>
                    </a:p>
                  </a:txBody>
                  <a:tcPr marL="35998" marR="3599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marL="0" marR="0" algn="ctr">
                        <a:spcBef>
                          <a:spcPts val="300"/>
                        </a:spcBef>
                        <a:spcAft>
                          <a:spcPts val="300"/>
                        </a:spcAft>
                      </a:pPr>
                      <a:endParaRPr lang="en-US" sz="1600" dirty="0">
                        <a:solidFill>
                          <a:schemeClr val="bg1"/>
                        </a:solidFill>
                        <a:effectLst/>
                        <a:latin typeface="+mn-lt"/>
                        <a:ea typeface="MS Mincho"/>
                        <a:cs typeface="Arial" pitchFamily="34" charset="0"/>
                      </a:endParaRPr>
                    </a:p>
                  </a:txBody>
                  <a:tcPr marL="35998" marR="3599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493761">
                <a:tc vMerge="1">
                  <a:txBody>
                    <a:bodyPr/>
                    <a:lstStyle/>
                    <a:p>
                      <a:endParaRPr lang="en-US"/>
                    </a:p>
                  </a:txBody>
                  <a:tcPr/>
                </a:tc>
                <a:tc rowSpan="2">
                  <a:txBody>
                    <a:bodyPr/>
                    <a:lstStyle/>
                    <a:p>
                      <a:pPr marL="0" marR="0" algn="ctr">
                        <a:spcBef>
                          <a:spcPts val="300"/>
                        </a:spcBef>
                        <a:spcAft>
                          <a:spcPts val="300"/>
                        </a:spcAft>
                      </a:pPr>
                      <a:r>
                        <a:rPr lang="id-ID" sz="1600" b="1" dirty="0" smtClean="0">
                          <a:solidFill>
                            <a:schemeClr val="bg1"/>
                          </a:solidFill>
                          <a:effectLst/>
                          <a:latin typeface="+mn-lt"/>
                          <a:cs typeface="Arial" pitchFamily="34" charset="0"/>
                        </a:rPr>
                        <a:t>August</a:t>
                      </a:r>
                      <a:endParaRPr lang="en-US" sz="1600" b="1" dirty="0">
                        <a:solidFill>
                          <a:schemeClr val="bg1"/>
                        </a:solidFill>
                        <a:effectLst/>
                        <a:latin typeface="+mn-lt"/>
                        <a:ea typeface="MS Mincho"/>
                        <a:cs typeface="Arial" pitchFamily="34" charset="0"/>
                      </a:endParaRPr>
                    </a:p>
                  </a:txBody>
                  <a:tcPr marL="35998" marR="3599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marL="0" marR="0" algn="ctr">
                        <a:spcBef>
                          <a:spcPts val="300"/>
                        </a:spcBef>
                        <a:spcAft>
                          <a:spcPts val="300"/>
                        </a:spcAft>
                      </a:pPr>
                      <a:r>
                        <a:rPr lang="id-ID" sz="1600" b="1" dirty="0" smtClean="0">
                          <a:solidFill>
                            <a:schemeClr val="bg1"/>
                          </a:solidFill>
                          <a:effectLst/>
                          <a:latin typeface="+mn-lt"/>
                          <a:ea typeface="MS Mincho"/>
                          <a:cs typeface="Arial" pitchFamily="34" charset="0"/>
                        </a:rPr>
                        <a:t>February</a:t>
                      </a:r>
                      <a:endParaRPr lang="en-US" sz="1600" b="1" dirty="0">
                        <a:solidFill>
                          <a:schemeClr val="bg1"/>
                        </a:solidFill>
                        <a:effectLst/>
                        <a:latin typeface="+mn-lt"/>
                        <a:ea typeface="MS Mincho"/>
                        <a:cs typeface="Arial" pitchFamily="34" charset="0"/>
                      </a:endParaRPr>
                    </a:p>
                  </a:txBody>
                  <a:tcPr marL="35998" marR="3599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marL="0" marR="0" algn="ctr">
                        <a:spcBef>
                          <a:spcPts val="300"/>
                        </a:spcBef>
                        <a:spcAft>
                          <a:spcPts val="300"/>
                        </a:spcAft>
                      </a:pPr>
                      <a:r>
                        <a:rPr lang="id-ID" sz="1600" b="1" dirty="0" smtClean="0">
                          <a:solidFill>
                            <a:schemeClr val="bg1"/>
                          </a:solidFill>
                          <a:effectLst/>
                          <a:latin typeface="+mn-lt"/>
                          <a:cs typeface="Arial" pitchFamily="34" charset="0"/>
                        </a:rPr>
                        <a:t>August</a:t>
                      </a:r>
                      <a:endParaRPr lang="en-US" sz="1600" b="1" dirty="0">
                        <a:solidFill>
                          <a:schemeClr val="bg1"/>
                        </a:solidFill>
                        <a:effectLst/>
                        <a:latin typeface="+mn-lt"/>
                        <a:ea typeface="MS Mincho"/>
                        <a:cs typeface="Arial" pitchFamily="34" charset="0"/>
                      </a:endParaRPr>
                    </a:p>
                  </a:txBody>
                  <a:tcPr marL="35998" marR="3599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id-ID" sz="1600" b="1" dirty="0" smtClean="0">
                          <a:solidFill>
                            <a:schemeClr val="bg1"/>
                          </a:solidFill>
                          <a:effectLst/>
                          <a:latin typeface="+mn-lt"/>
                          <a:ea typeface="MS Mincho"/>
                          <a:cs typeface="Arial" pitchFamily="34" charset="0"/>
                        </a:rPr>
                        <a:t>February</a:t>
                      </a:r>
                      <a:endParaRPr lang="en-US" sz="1600" b="1" dirty="0" smtClean="0">
                        <a:solidFill>
                          <a:schemeClr val="bg1"/>
                        </a:solidFill>
                        <a:effectLst/>
                        <a:latin typeface="+mn-lt"/>
                        <a:ea typeface="MS Mincho"/>
                        <a:cs typeface="Arial" pitchFamily="34" charset="0"/>
                      </a:endParaRPr>
                    </a:p>
                  </a:txBody>
                  <a:tcPr marL="35998" marR="3599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endParaRPr lang="en-US" sz="1600" b="1" dirty="0" smtClean="0">
                        <a:solidFill>
                          <a:schemeClr val="bg1"/>
                        </a:solidFill>
                        <a:effectLst/>
                        <a:latin typeface="+mn-lt"/>
                        <a:ea typeface="MS Mincho"/>
                        <a:cs typeface="Arial" pitchFamily="34" charset="0"/>
                      </a:endParaRPr>
                    </a:p>
                  </a:txBody>
                  <a:tcPr marL="35998" marR="3599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246955">
                <a:tc vMerge="1">
                  <a:txBody>
                    <a:bodyPr/>
                    <a:lstStyle/>
                    <a:p>
                      <a:pPr marL="0" marR="0" algn="ctr">
                        <a:spcBef>
                          <a:spcPts val="0"/>
                        </a:spcBef>
                        <a:spcAft>
                          <a:spcPts val="0"/>
                        </a:spcAft>
                      </a:pPr>
                      <a:endParaRPr lang="en-US" sz="1600" dirty="0">
                        <a:solidFill>
                          <a:schemeClr val="bg1"/>
                        </a:solidFill>
                        <a:effectLst/>
                        <a:latin typeface="+mn-lt"/>
                        <a:ea typeface="MS Mincho"/>
                        <a:cs typeface="Arial" pitchFamily="34" charset="0"/>
                      </a:endParaRPr>
                    </a:p>
                  </a:txBody>
                  <a:tcPr marL="35998" marR="3599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vMerge="1">
                  <a:txBody>
                    <a:bodyPr/>
                    <a:lstStyle/>
                    <a:p>
                      <a:pPr marL="0" marR="0" algn="ctr">
                        <a:spcBef>
                          <a:spcPts val="300"/>
                        </a:spcBef>
                        <a:spcAft>
                          <a:spcPts val="300"/>
                        </a:spcAft>
                      </a:pPr>
                      <a:endParaRPr lang="en-US" sz="1600" b="1" dirty="0">
                        <a:solidFill>
                          <a:schemeClr val="bg1"/>
                        </a:solidFill>
                        <a:effectLst/>
                        <a:latin typeface="+mn-lt"/>
                        <a:ea typeface="MS Mincho"/>
                        <a:cs typeface="Arial" pitchFamily="34" charset="0"/>
                      </a:endParaRPr>
                    </a:p>
                  </a:txBody>
                  <a:tcPr marL="35998" marR="3599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vMerge="1">
                  <a:txBody>
                    <a:bodyPr/>
                    <a:lstStyle/>
                    <a:p>
                      <a:pPr marL="0" marR="0" algn="ctr">
                        <a:spcBef>
                          <a:spcPts val="300"/>
                        </a:spcBef>
                        <a:spcAft>
                          <a:spcPts val="300"/>
                        </a:spcAft>
                      </a:pPr>
                      <a:endParaRPr lang="en-US" sz="1600" b="1" dirty="0">
                        <a:solidFill>
                          <a:schemeClr val="bg1"/>
                        </a:solidFill>
                        <a:effectLst/>
                        <a:latin typeface="+mn-lt"/>
                        <a:ea typeface="MS Mincho"/>
                        <a:cs typeface="Arial" pitchFamily="34" charset="0"/>
                      </a:endParaRPr>
                    </a:p>
                  </a:txBody>
                  <a:tcPr marL="35998" marR="3599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vMerge="1">
                  <a:txBody>
                    <a:bodyPr/>
                    <a:lstStyle/>
                    <a:p>
                      <a:pPr marL="0" marR="0" algn="ctr">
                        <a:spcBef>
                          <a:spcPts val="300"/>
                        </a:spcBef>
                        <a:spcAft>
                          <a:spcPts val="300"/>
                        </a:spcAft>
                      </a:pPr>
                      <a:endParaRPr lang="en-US" sz="1600" b="1" dirty="0">
                        <a:solidFill>
                          <a:schemeClr val="bg1"/>
                        </a:solidFill>
                        <a:effectLst/>
                        <a:latin typeface="+mn-lt"/>
                        <a:ea typeface="MS Mincho"/>
                        <a:cs typeface="Arial" pitchFamily="34" charset="0"/>
                      </a:endParaRPr>
                    </a:p>
                  </a:txBody>
                  <a:tcPr marL="35998" marR="3599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spcBef>
                          <a:spcPts val="300"/>
                        </a:spcBef>
                        <a:spcAft>
                          <a:spcPts val="300"/>
                        </a:spcAft>
                      </a:pPr>
                      <a:r>
                        <a:rPr lang="en-US" sz="1600" b="1" dirty="0" smtClean="0">
                          <a:solidFill>
                            <a:schemeClr val="bg1"/>
                          </a:solidFill>
                          <a:effectLst/>
                          <a:latin typeface="+mn-lt"/>
                          <a:ea typeface="MS Mincho"/>
                          <a:cs typeface="Arial" pitchFamily="34" charset="0"/>
                        </a:rPr>
                        <a:t>Total</a:t>
                      </a:r>
                      <a:endParaRPr lang="en-US" sz="1600" b="1" dirty="0">
                        <a:solidFill>
                          <a:schemeClr val="bg1"/>
                        </a:solidFill>
                        <a:effectLst/>
                        <a:latin typeface="+mn-lt"/>
                        <a:ea typeface="MS Mincho"/>
                        <a:cs typeface="Arial" pitchFamily="34" charset="0"/>
                      </a:endParaRPr>
                    </a:p>
                  </a:txBody>
                  <a:tcPr marL="35998" marR="3599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spcBef>
                          <a:spcPts val="300"/>
                        </a:spcBef>
                        <a:spcAft>
                          <a:spcPts val="300"/>
                        </a:spcAft>
                      </a:pPr>
                      <a:r>
                        <a:rPr lang="en-US" sz="1600" b="1" dirty="0" smtClean="0">
                          <a:solidFill>
                            <a:schemeClr val="bg1"/>
                          </a:solidFill>
                          <a:effectLst/>
                          <a:latin typeface="+mn-lt"/>
                          <a:ea typeface="MS Mincho"/>
                          <a:cs typeface="Arial" pitchFamily="34" charset="0"/>
                        </a:rPr>
                        <a:t>Percentage</a:t>
                      </a:r>
                      <a:endParaRPr lang="en-US" sz="1600" b="1" dirty="0">
                        <a:solidFill>
                          <a:schemeClr val="bg1"/>
                        </a:solidFill>
                        <a:effectLst/>
                        <a:latin typeface="+mn-lt"/>
                        <a:ea typeface="MS Mincho"/>
                        <a:cs typeface="Arial" pitchFamily="34" charset="0"/>
                      </a:endParaRPr>
                    </a:p>
                  </a:txBody>
                  <a:tcPr marL="35998" marR="3599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254216">
                <a:tc>
                  <a:txBody>
                    <a:bodyPr/>
                    <a:lstStyle/>
                    <a:p>
                      <a:pPr marL="0" marR="0" algn="ctr">
                        <a:spcBef>
                          <a:spcPts val="0"/>
                        </a:spcBef>
                        <a:spcAft>
                          <a:spcPts val="0"/>
                        </a:spcAft>
                      </a:pPr>
                      <a:r>
                        <a:rPr lang="en-US" sz="1200" b="0" dirty="0">
                          <a:solidFill>
                            <a:schemeClr val="tx1"/>
                          </a:solidFill>
                          <a:effectLst/>
                          <a:latin typeface="+mn-lt"/>
                          <a:cs typeface="Arial" pitchFamily="34" charset="0"/>
                        </a:rPr>
                        <a:t>(1)</a:t>
                      </a:r>
                      <a:endParaRPr lang="en-US" sz="1200" b="0" dirty="0">
                        <a:solidFill>
                          <a:schemeClr val="tx1"/>
                        </a:solidFill>
                        <a:effectLst/>
                        <a:latin typeface="+mn-lt"/>
                        <a:ea typeface="MS Mincho"/>
                        <a:cs typeface="Arial" pitchFamily="34" charset="0"/>
                      </a:endParaRPr>
                    </a:p>
                  </a:txBody>
                  <a:tcPr marL="35998" marR="35998"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FA8E28"/>
                    </a:solidFill>
                  </a:tcPr>
                </a:tc>
                <a:tc>
                  <a:txBody>
                    <a:bodyPr/>
                    <a:lstStyle/>
                    <a:p>
                      <a:pPr marL="0" marR="0" algn="ctr">
                        <a:spcBef>
                          <a:spcPts val="0"/>
                        </a:spcBef>
                        <a:spcAft>
                          <a:spcPts val="0"/>
                        </a:spcAft>
                      </a:pPr>
                      <a:r>
                        <a:rPr lang="id-ID" sz="1200" b="0" dirty="0" smtClean="0">
                          <a:solidFill>
                            <a:schemeClr val="tx1"/>
                          </a:solidFill>
                          <a:effectLst/>
                          <a:latin typeface="+mn-lt"/>
                          <a:cs typeface="Arial" pitchFamily="34" charset="0"/>
                        </a:rPr>
                        <a:t>(2)</a:t>
                      </a:r>
                      <a:endParaRPr lang="en-US" sz="1200" b="0" dirty="0">
                        <a:solidFill>
                          <a:schemeClr val="tx1"/>
                        </a:solidFill>
                        <a:effectLst/>
                        <a:latin typeface="+mn-lt"/>
                        <a:ea typeface="MS Mincho"/>
                        <a:cs typeface="Arial" pitchFamily="34" charset="0"/>
                      </a:endParaRPr>
                    </a:p>
                  </a:txBody>
                  <a:tcPr marL="35998" marR="35998" marT="0" marB="0" anchor="ctr">
                    <a:lnT w="12700" cap="flat" cmpd="sng" algn="ctr">
                      <a:solidFill>
                        <a:schemeClr val="bg1"/>
                      </a:solidFill>
                      <a:prstDash val="solid"/>
                      <a:round/>
                      <a:headEnd type="none" w="med" len="med"/>
                      <a:tailEnd type="none" w="med" len="med"/>
                    </a:lnT>
                    <a:solidFill>
                      <a:srgbClr val="FA8E2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200" b="0" dirty="0" smtClean="0">
                          <a:solidFill>
                            <a:schemeClr val="tx1"/>
                          </a:solidFill>
                          <a:effectLst/>
                          <a:latin typeface="+mn-lt"/>
                          <a:cs typeface="Arial" pitchFamily="34" charset="0"/>
                        </a:rPr>
                        <a:t>(3)</a:t>
                      </a:r>
                      <a:endParaRPr lang="en-US" sz="1200" b="0" dirty="0" smtClean="0">
                        <a:solidFill>
                          <a:schemeClr val="tx1"/>
                        </a:solidFill>
                        <a:effectLst/>
                        <a:latin typeface="+mn-lt"/>
                        <a:ea typeface="MS Mincho"/>
                        <a:cs typeface="Arial" pitchFamily="34" charset="0"/>
                      </a:endParaRPr>
                    </a:p>
                  </a:txBody>
                  <a:tcPr marL="35998" marR="35998" marT="0" marB="0" anchor="ctr">
                    <a:lnT w="12700" cap="flat" cmpd="sng" algn="ctr">
                      <a:solidFill>
                        <a:schemeClr val="bg1"/>
                      </a:solidFill>
                      <a:prstDash val="solid"/>
                      <a:round/>
                      <a:headEnd type="none" w="med" len="med"/>
                      <a:tailEnd type="none" w="med" len="med"/>
                    </a:lnT>
                    <a:solidFill>
                      <a:srgbClr val="FA8E2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200" b="0" dirty="0" smtClean="0">
                          <a:solidFill>
                            <a:schemeClr val="tx1"/>
                          </a:solidFill>
                          <a:effectLst/>
                          <a:latin typeface="+mn-lt"/>
                          <a:cs typeface="Arial" pitchFamily="34" charset="0"/>
                        </a:rPr>
                        <a:t>(4)</a:t>
                      </a:r>
                      <a:endParaRPr lang="en-US" sz="1200" b="0" dirty="0" smtClean="0">
                        <a:solidFill>
                          <a:schemeClr val="tx1"/>
                        </a:solidFill>
                        <a:effectLst/>
                        <a:latin typeface="+mn-lt"/>
                        <a:ea typeface="MS Mincho"/>
                        <a:cs typeface="Arial" pitchFamily="34" charset="0"/>
                      </a:endParaRPr>
                    </a:p>
                  </a:txBody>
                  <a:tcPr marL="35998" marR="35998" marT="0" marB="0" anchor="ctr">
                    <a:lnT w="12700" cap="flat" cmpd="sng" algn="ctr">
                      <a:solidFill>
                        <a:schemeClr val="bg1"/>
                      </a:solidFill>
                      <a:prstDash val="solid"/>
                      <a:round/>
                      <a:headEnd type="none" w="med" len="med"/>
                      <a:tailEnd type="none" w="med" len="med"/>
                    </a:lnT>
                    <a:solidFill>
                      <a:srgbClr val="FA8E2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200" b="0" dirty="0" smtClean="0">
                          <a:solidFill>
                            <a:schemeClr val="tx1"/>
                          </a:solidFill>
                          <a:effectLst/>
                          <a:latin typeface="+mn-lt"/>
                          <a:ea typeface="MS Mincho"/>
                          <a:cs typeface="Arial" pitchFamily="34" charset="0"/>
                        </a:rPr>
                        <a:t>(5)</a:t>
                      </a:r>
                      <a:endParaRPr lang="en-US" sz="1200" b="0" dirty="0" smtClean="0">
                        <a:solidFill>
                          <a:schemeClr val="tx1"/>
                        </a:solidFill>
                        <a:effectLst/>
                        <a:latin typeface="+mn-lt"/>
                        <a:ea typeface="MS Mincho"/>
                        <a:cs typeface="Arial" pitchFamily="34" charset="0"/>
                      </a:endParaRPr>
                    </a:p>
                  </a:txBody>
                  <a:tcPr marL="35998" marR="35998" marT="0" marB="0" anchor="ctr">
                    <a:lnT w="12700" cap="flat" cmpd="sng" algn="ctr">
                      <a:solidFill>
                        <a:schemeClr val="bg1"/>
                      </a:solidFill>
                      <a:prstDash val="solid"/>
                      <a:round/>
                      <a:headEnd type="none" w="med" len="med"/>
                      <a:tailEnd type="none" w="med" len="med"/>
                    </a:lnT>
                    <a:solidFill>
                      <a:srgbClr val="FA8E2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200" b="0" dirty="0" smtClean="0">
                          <a:solidFill>
                            <a:schemeClr val="tx1"/>
                          </a:solidFill>
                          <a:effectLst/>
                          <a:latin typeface="+mn-lt"/>
                          <a:ea typeface="MS Mincho"/>
                          <a:cs typeface="Arial" pitchFamily="34" charset="0"/>
                        </a:rPr>
                        <a:t>(6)</a:t>
                      </a:r>
                      <a:endParaRPr lang="en-US" sz="1200" b="0" dirty="0" smtClean="0">
                        <a:solidFill>
                          <a:schemeClr val="tx1"/>
                        </a:solidFill>
                        <a:effectLst/>
                        <a:latin typeface="+mn-lt"/>
                        <a:ea typeface="MS Mincho"/>
                        <a:cs typeface="Arial" pitchFamily="34" charset="0"/>
                      </a:endParaRPr>
                    </a:p>
                  </a:txBody>
                  <a:tcPr marL="35998" marR="35998"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A8E28"/>
                    </a:solidFill>
                  </a:tcPr>
                </a:tc>
              </a:tr>
              <a:tr h="283414">
                <a:tc>
                  <a:txBody>
                    <a:bodyPr/>
                    <a:lstStyle/>
                    <a:p>
                      <a:pPr marL="0" marR="0" indent="-468000" algn="l">
                        <a:spcBef>
                          <a:spcPts val="0"/>
                        </a:spcBef>
                        <a:spcAft>
                          <a:spcPts val="0"/>
                        </a:spcAft>
                      </a:pPr>
                      <a:r>
                        <a:rPr lang="en-US" sz="1600" dirty="0" smtClean="0">
                          <a:effectLst/>
                          <a:latin typeface="+mn-lt"/>
                          <a:cs typeface="Arial" pitchFamily="34" charset="0"/>
                        </a:rPr>
                        <a:t>Own Account Worker</a:t>
                      </a:r>
                      <a:endParaRPr lang="en-US" sz="1600" dirty="0">
                        <a:solidFill>
                          <a:schemeClr val="tx1"/>
                        </a:solidFill>
                        <a:effectLst/>
                        <a:latin typeface="+mn-lt"/>
                        <a:ea typeface="MS Mincho"/>
                        <a:cs typeface="Arial" pitchFamily="34" charset="0"/>
                      </a:endParaRPr>
                    </a:p>
                  </a:txBody>
                  <a:tcPr marL="18000" marR="18000" marT="18005" marB="18005" anchor="ctr">
                    <a:lnL w="12700" cap="flat" cmpd="sng" algn="ctr">
                      <a:solidFill>
                        <a:schemeClr val="bg1"/>
                      </a:solidFill>
                      <a:prstDash val="solid"/>
                      <a:round/>
                      <a:headEnd type="none" w="med" len="med"/>
                      <a:tailEnd type="none" w="med" len="med"/>
                    </a:lnL>
                  </a:tcPr>
                </a:tc>
                <a:tc>
                  <a:txBody>
                    <a:bodyPr/>
                    <a:lstStyle/>
                    <a:p>
                      <a:pPr marL="72000" algn="r" fontAlgn="b"/>
                      <a:r>
                        <a:rPr lang="id-ID" sz="1600" u="none" strike="noStrike" dirty="0" smtClean="0">
                          <a:effectLst/>
                          <a:latin typeface="+mn-lt"/>
                          <a:cs typeface="Arial" pitchFamily="34" charset="0"/>
                        </a:rPr>
                        <a:t>20.49</a:t>
                      </a:r>
                      <a:endParaRPr lang="en-US" sz="1600" b="0" i="0" u="none" strike="noStrike" dirty="0">
                        <a:solidFill>
                          <a:schemeClr val="tx1"/>
                        </a:solidFill>
                        <a:effectLst/>
                        <a:latin typeface="+mn-lt"/>
                        <a:cs typeface="Arial" pitchFamily="34" charset="0"/>
                      </a:endParaRPr>
                    </a:p>
                  </a:txBody>
                  <a:tcPr marL="18000" marR="90000" marT="18005" marB="18005" anchor="ctr"/>
                </a:tc>
                <a:tc>
                  <a:txBody>
                    <a:bodyPr/>
                    <a:lstStyle/>
                    <a:p>
                      <a:pPr marL="72000" algn="r" fontAlgn="b"/>
                      <a:r>
                        <a:rPr lang="id-ID" sz="1600" b="0" i="0" u="none" strike="noStrike" dirty="0" smtClean="0">
                          <a:solidFill>
                            <a:schemeClr val="tx1"/>
                          </a:solidFill>
                          <a:effectLst/>
                          <a:latin typeface="+mn-lt"/>
                          <a:cs typeface="Arial" pitchFamily="34" charset="0"/>
                        </a:rPr>
                        <a:t>21.65</a:t>
                      </a:r>
                      <a:endParaRPr lang="en-US" sz="1600" b="0" i="0" u="none" strike="noStrike" dirty="0">
                        <a:solidFill>
                          <a:schemeClr val="tx1"/>
                        </a:solidFill>
                        <a:effectLst/>
                        <a:latin typeface="+mn-lt"/>
                        <a:cs typeface="Arial" pitchFamily="34" charset="0"/>
                      </a:endParaRPr>
                    </a:p>
                  </a:txBody>
                  <a:tcPr marL="18000" marR="90000" marT="18005" marB="18005" anchor="ctr"/>
                </a:tc>
                <a:tc>
                  <a:txBody>
                    <a:bodyPr/>
                    <a:lstStyle/>
                    <a:p>
                      <a:pPr algn="r" fontAlgn="b"/>
                      <a:r>
                        <a:rPr lang="en-US" sz="1600" b="0" i="0" u="none" strike="noStrike" dirty="0" smtClean="0">
                          <a:solidFill>
                            <a:srgbClr val="000000"/>
                          </a:solidFill>
                          <a:effectLst/>
                          <a:latin typeface="+mn-lt"/>
                          <a:cs typeface="Arial" pitchFamily="34" charset="0"/>
                        </a:rPr>
                        <a:t>19.53</a:t>
                      </a:r>
                      <a:endParaRPr lang="en-US" sz="1600" b="0" i="0" u="none" strike="noStrike" dirty="0">
                        <a:solidFill>
                          <a:srgbClr val="000000"/>
                        </a:solidFill>
                        <a:effectLst/>
                        <a:latin typeface="+mn-lt"/>
                        <a:cs typeface="Arial" pitchFamily="34" charset="0"/>
                      </a:endParaRPr>
                    </a:p>
                  </a:txBody>
                  <a:tcPr marL="18000" marR="90000" marT="18005" marB="18005" anchor="ctr"/>
                </a:tc>
                <a:tc>
                  <a:txBody>
                    <a:bodyPr/>
                    <a:lstStyle/>
                    <a:p>
                      <a:pPr algn="r" fontAlgn="b"/>
                      <a:r>
                        <a:rPr lang="id-ID" sz="1600" b="0" i="0" u="none" strike="noStrike" dirty="0" smtClean="0">
                          <a:solidFill>
                            <a:srgbClr val="000000"/>
                          </a:solidFill>
                          <a:effectLst/>
                          <a:latin typeface="+mn-lt"/>
                          <a:cs typeface="Arial" pitchFamily="34" charset="0"/>
                        </a:rPr>
                        <a:t>20.39</a:t>
                      </a:r>
                      <a:endParaRPr lang="id-ID" sz="1600" b="0" i="0" u="none" strike="noStrike" dirty="0">
                        <a:solidFill>
                          <a:srgbClr val="000000"/>
                        </a:solidFill>
                        <a:effectLst/>
                        <a:latin typeface="+mn-lt"/>
                        <a:cs typeface="Arial" pitchFamily="34" charset="0"/>
                      </a:endParaRPr>
                    </a:p>
                  </a:txBody>
                  <a:tcPr marL="18000" marR="90000" marT="18005" marB="18005" anchor="ctr"/>
                </a:tc>
                <a:tc>
                  <a:txBody>
                    <a:bodyPr/>
                    <a:lstStyle/>
                    <a:p>
                      <a:pPr algn="r" fontAlgn="b"/>
                      <a:r>
                        <a:rPr lang="id-ID" sz="1600" b="0" i="0" u="none" strike="noStrike" dirty="0" smtClean="0">
                          <a:solidFill>
                            <a:srgbClr val="000000"/>
                          </a:solidFill>
                          <a:effectLst/>
                          <a:latin typeface="+mn-lt"/>
                          <a:cs typeface="Arial" pitchFamily="34" charset="0"/>
                        </a:rPr>
                        <a:t>16.90</a:t>
                      </a:r>
                      <a:endParaRPr lang="id-ID" sz="1600" b="0" i="0" u="none" strike="noStrike" dirty="0">
                        <a:solidFill>
                          <a:srgbClr val="000000"/>
                        </a:solidFill>
                        <a:effectLst/>
                        <a:latin typeface="+mn-lt"/>
                        <a:cs typeface="Arial" pitchFamily="34" charset="0"/>
                      </a:endParaRPr>
                    </a:p>
                  </a:txBody>
                  <a:tcPr marL="18000" marR="90000" marT="18005" marB="18005" anchor="ctr">
                    <a:lnR w="12700" cap="flat" cmpd="sng" algn="ctr">
                      <a:solidFill>
                        <a:schemeClr val="bg1"/>
                      </a:solidFill>
                      <a:prstDash val="solid"/>
                      <a:round/>
                      <a:headEnd type="none" w="med" len="med"/>
                      <a:tailEnd type="none" w="med" len="med"/>
                    </a:lnR>
                  </a:tcPr>
                </a:tc>
              </a:tr>
              <a:tr h="530369">
                <a:tc>
                  <a:txBody>
                    <a:bodyPr/>
                    <a:lstStyle/>
                    <a:p>
                      <a:pPr marL="0" marR="0" indent="-468000" algn="l">
                        <a:spcBef>
                          <a:spcPts val="0"/>
                        </a:spcBef>
                        <a:spcAft>
                          <a:spcPts val="0"/>
                        </a:spcAft>
                      </a:pPr>
                      <a:r>
                        <a:rPr lang="en-US" sz="1600" dirty="0" smtClean="0">
                          <a:effectLst/>
                          <a:latin typeface="+mn-lt"/>
                          <a:cs typeface="Arial" pitchFamily="34" charset="0"/>
                        </a:rPr>
                        <a:t>Employer assisted by temporary workers / unpaid</a:t>
                      </a:r>
                      <a:r>
                        <a:rPr lang="en-US" sz="1600" baseline="0" dirty="0" smtClean="0">
                          <a:effectLst/>
                          <a:latin typeface="+mn-lt"/>
                          <a:cs typeface="Arial" pitchFamily="34" charset="0"/>
                        </a:rPr>
                        <a:t> worker</a:t>
                      </a:r>
                      <a:endParaRPr lang="en-US" sz="1600" dirty="0">
                        <a:solidFill>
                          <a:schemeClr val="tx1"/>
                        </a:solidFill>
                        <a:effectLst/>
                        <a:latin typeface="+mn-lt"/>
                        <a:ea typeface="MS Mincho"/>
                        <a:cs typeface="Arial" pitchFamily="34" charset="0"/>
                      </a:endParaRPr>
                    </a:p>
                  </a:txBody>
                  <a:tcPr marL="18000" marR="18000" marT="18005" marB="18005" anchor="ctr">
                    <a:lnL w="12700" cap="flat" cmpd="sng" algn="ctr">
                      <a:solidFill>
                        <a:schemeClr val="bg1"/>
                      </a:solidFill>
                      <a:prstDash val="solid"/>
                      <a:round/>
                      <a:headEnd type="none" w="med" len="med"/>
                      <a:tailEnd type="none" w="med" len="med"/>
                    </a:lnL>
                  </a:tcPr>
                </a:tc>
                <a:tc>
                  <a:txBody>
                    <a:bodyPr/>
                    <a:lstStyle/>
                    <a:p>
                      <a:pPr marL="72000" algn="r" fontAlgn="b"/>
                      <a:r>
                        <a:rPr lang="id-ID" sz="1600" u="none" strike="noStrike" dirty="0" smtClean="0">
                          <a:effectLst/>
                          <a:latin typeface="+mn-lt"/>
                          <a:cs typeface="Arial" pitchFamily="34" charset="0"/>
                        </a:rPr>
                        <a:t>19.27</a:t>
                      </a:r>
                      <a:endParaRPr lang="en-US" sz="1600" b="0" i="0" u="none" strike="noStrike" dirty="0">
                        <a:solidFill>
                          <a:schemeClr val="tx1"/>
                        </a:solidFill>
                        <a:effectLst/>
                        <a:latin typeface="+mn-lt"/>
                        <a:cs typeface="Arial" pitchFamily="34" charset="0"/>
                      </a:endParaRPr>
                    </a:p>
                  </a:txBody>
                  <a:tcPr marL="18000" marR="90000" marT="18005" marB="18005" anchor="ctr"/>
                </a:tc>
                <a:tc>
                  <a:txBody>
                    <a:bodyPr/>
                    <a:lstStyle/>
                    <a:p>
                      <a:pPr marL="72000" algn="r" fontAlgn="b"/>
                      <a:r>
                        <a:rPr lang="id-ID" sz="1600" b="0" i="0" u="none" strike="noStrike" dirty="0" smtClean="0">
                          <a:solidFill>
                            <a:schemeClr val="tx1"/>
                          </a:solidFill>
                          <a:effectLst/>
                          <a:latin typeface="+mn-lt"/>
                          <a:cs typeface="Arial" pitchFamily="34" charset="0"/>
                        </a:rPr>
                        <a:t>18.80</a:t>
                      </a:r>
                      <a:endParaRPr lang="en-US" sz="1600" b="0" i="0" u="none" strike="noStrike" dirty="0">
                        <a:solidFill>
                          <a:schemeClr val="tx1"/>
                        </a:solidFill>
                        <a:effectLst/>
                        <a:latin typeface="+mn-lt"/>
                        <a:cs typeface="Arial" pitchFamily="34" charset="0"/>
                      </a:endParaRPr>
                    </a:p>
                  </a:txBody>
                  <a:tcPr marL="18000" marR="90000" marT="18005" marB="18005" anchor="ctr"/>
                </a:tc>
                <a:tc>
                  <a:txBody>
                    <a:bodyPr/>
                    <a:lstStyle/>
                    <a:p>
                      <a:pPr algn="r" fontAlgn="b"/>
                      <a:r>
                        <a:rPr lang="en-US" sz="1600" b="0" i="0" u="none" strike="noStrike" dirty="0" smtClean="0">
                          <a:solidFill>
                            <a:srgbClr val="000000"/>
                          </a:solidFill>
                          <a:effectLst/>
                          <a:latin typeface="+mn-lt"/>
                          <a:cs typeface="Arial" pitchFamily="34" charset="0"/>
                        </a:rPr>
                        <a:t>18.19</a:t>
                      </a:r>
                      <a:endParaRPr lang="en-US" sz="1600" b="0" i="0" u="none" strike="noStrike" dirty="0">
                        <a:solidFill>
                          <a:srgbClr val="000000"/>
                        </a:solidFill>
                        <a:effectLst/>
                        <a:latin typeface="+mn-lt"/>
                        <a:cs typeface="Arial" pitchFamily="34" charset="0"/>
                      </a:endParaRPr>
                    </a:p>
                  </a:txBody>
                  <a:tcPr marL="18000" marR="90000" marT="18005" marB="18005" anchor="ctr"/>
                </a:tc>
                <a:tc>
                  <a:txBody>
                    <a:bodyPr/>
                    <a:lstStyle/>
                    <a:p>
                      <a:pPr algn="r" fontAlgn="b"/>
                      <a:r>
                        <a:rPr lang="id-ID" sz="1600" b="0" i="0" u="none" strike="noStrike" dirty="0" smtClean="0">
                          <a:solidFill>
                            <a:srgbClr val="000000"/>
                          </a:solidFill>
                          <a:effectLst/>
                          <a:latin typeface="+mn-lt"/>
                          <a:cs typeface="Arial" pitchFamily="34" charset="0"/>
                        </a:rPr>
                        <a:t>21.00</a:t>
                      </a:r>
                      <a:endParaRPr lang="id-ID" sz="1600" b="0" i="0" u="none" strike="noStrike" dirty="0">
                        <a:solidFill>
                          <a:srgbClr val="000000"/>
                        </a:solidFill>
                        <a:effectLst/>
                        <a:latin typeface="+mn-lt"/>
                        <a:cs typeface="Arial" pitchFamily="34" charset="0"/>
                      </a:endParaRPr>
                    </a:p>
                  </a:txBody>
                  <a:tcPr marL="18000" marR="90000" marT="18005" marB="18005" anchor="ctr"/>
                </a:tc>
                <a:tc>
                  <a:txBody>
                    <a:bodyPr/>
                    <a:lstStyle/>
                    <a:p>
                      <a:pPr algn="r" fontAlgn="b"/>
                      <a:r>
                        <a:rPr lang="id-ID" sz="1600" b="0" i="0" u="none" strike="noStrike" dirty="0" smtClean="0">
                          <a:solidFill>
                            <a:srgbClr val="000000"/>
                          </a:solidFill>
                          <a:effectLst/>
                          <a:latin typeface="+mn-lt"/>
                          <a:cs typeface="Arial" pitchFamily="34" charset="0"/>
                        </a:rPr>
                        <a:t>17.41</a:t>
                      </a:r>
                      <a:endParaRPr lang="id-ID" sz="1600" b="0" i="0" u="none" strike="noStrike" dirty="0">
                        <a:solidFill>
                          <a:srgbClr val="000000"/>
                        </a:solidFill>
                        <a:effectLst/>
                        <a:latin typeface="+mn-lt"/>
                        <a:cs typeface="Arial" pitchFamily="34" charset="0"/>
                      </a:endParaRPr>
                    </a:p>
                  </a:txBody>
                  <a:tcPr marL="18000" marR="90000" marT="18005" marB="18005" anchor="ctr">
                    <a:lnR w="12700" cap="flat" cmpd="sng" algn="ctr">
                      <a:solidFill>
                        <a:schemeClr val="bg1"/>
                      </a:solidFill>
                      <a:prstDash val="solid"/>
                      <a:round/>
                      <a:headEnd type="none" w="med" len="med"/>
                      <a:tailEnd type="none" w="med" len="med"/>
                    </a:lnR>
                  </a:tcPr>
                </a:tc>
              </a:tr>
              <a:tr h="530369">
                <a:tc>
                  <a:txBody>
                    <a:bodyPr/>
                    <a:lstStyle/>
                    <a:p>
                      <a:pPr marL="0" marR="0" indent="-468000" algn="l">
                        <a:spcBef>
                          <a:spcPts val="0"/>
                        </a:spcBef>
                        <a:spcAft>
                          <a:spcPts val="0"/>
                        </a:spcAft>
                      </a:pPr>
                      <a:r>
                        <a:rPr lang="en-US" sz="1600" dirty="0" smtClean="0">
                          <a:effectLst/>
                          <a:latin typeface="+mn-lt"/>
                          <a:cs typeface="Arial" pitchFamily="34" charset="0"/>
                        </a:rPr>
                        <a:t>Employer assisted by permanent workers / paid worker</a:t>
                      </a:r>
                      <a:endParaRPr lang="en-US" sz="1600" dirty="0">
                        <a:solidFill>
                          <a:schemeClr val="tx1"/>
                        </a:solidFill>
                        <a:effectLst/>
                        <a:latin typeface="+mn-lt"/>
                        <a:ea typeface="MS Mincho"/>
                        <a:cs typeface="Arial" pitchFamily="34" charset="0"/>
                      </a:endParaRPr>
                    </a:p>
                  </a:txBody>
                  <a:tcPr marL="18000" marR="18000" marT="18005" marB="18005" anchor="ctr">
                    <a:lnL w="12700" cap="flat" cmpd="sng" algn="ctr">
                      <a:solidFill>
                        <a:schemeClr val="bg1"/>
                      </a:solidFill>
                      <a:prstDash val="solid"/>
                      <a:round/>
                      <a:headEnd type="none" w="med" len="med"/>
                      <a:tailEnd type="none" w="med" len="med"/>
                    </a:lnL>
                  </a:tcPr>
                </a:tc>
                <a:tc>
                  <a:txBody>
                    <a:bodyPr/>
                    <a:lstStyle/>
                    <a:p>
                      <a:pPr marL="72000" algn="r" fontAlgn="b"/>
                      <a:r>
                        <a:rPr lang="id-ID" sz="1600" u="none" strike="noStrike" dirty="0" smtClean="0">
                          <a:effectLst/>
                          <a:latin typeface="+mn-lt"/>
                          <a:cs typeface="Arial" pitchFamily="34" charset="0"/>
                        </a:rPr>
                        <a:t>4.18</a:t>
                      </a:r>
                      <a:endParaRPr lang="en-US" sz="1600" b="0" i="0" u="none" strike="noStrike" dirty="0">
                        <a:solidFill>
                          <a:schemeClr val="tx1"/>
                        </a:solidFill>
                        <a:effectLst/>
                        <a:latin typeface="+mn-lt"/>
                        <a:cs typeface="Arial" pitchFamily="34" charset="0"/>
                      </a:endParaRPr>
                    </a:p>
                  </a:txBody>
                  <a:tcPr marL="18000" marR="90000" marT="18005" marB="18005" anchor="ctr"/>
                </a:tc>
                <a:tc>
                  <a:txBody>
                    <a:bodyPr/>
                    <a:lstStyle/>
                    <a:p>
                      <a:pPr marL="72000" algn="r" fontAlgn="b"/>
                      <a:r>
                        <a:rPr lang="id-ID" sz="1600" b="0" i="0" u="none" strike="noStrike" dirty="0" smtClean="0">
                          <a:solidFill>
                            <a:schemeClr val="tx1"/>
                          </a:solidFill>
                          <a:effectLst/>
                          <a:latin typeface="+mn-lt"/>
                          <a:cs typeface="Arial" pitchFamily="34" charset="0"/>
                        </a:rPr>
                        <a:t>4.21</a:t>
                      </a:r>
                      <a:endParaRPr lang="en-US" sz="1600" b="0" i="0" u="none" strike="noStrike" dirty="0">
                        <a:solidFill>
                          <a:schemeClr val="tx1"/>
                        </a:solidFill>
                        <a:effectLst/>
                        <a:latin typeface="+mn-lt"/>
                        <a:cs typeface="Arial" pitchFamily="34" charset="0"/>
                      </a:endParaRPr>
                    </a:p>
                  </a:txBody>
                  <a:tcPr marL="18000" marR="90000" marT="18005" marB="18005" anchor="ctr"/>
                </a:tc>
                <a:tc>
                  <a:txBody>
                    <a:bodyPr/>
                    <a:lstStyle/>
                    <a:p>
                      <a:pPr algn="r" fontAlgn="b"/>
                      <a:r>
                        <a:rPr lang="en-US" sz="1600" b="0" i="0" u="none" strike="noStrike" dirty="0" smtClean="0">
                          <a:solidFill>
                            <a:srgbClr val="000000"/>
                          </a:solidFill>
                          <a:effectLst/>
                          <a:latin typeface="+mn-lt"/>
                          <a:cs typeface="Arial" pitchFamily="34" charset="0"/>
                        </a:rPr>
                        <a:t>4.07</a:t>
                      </a:r>
                      <a:endParaRPr lang="en-US" sz="1600" b="0" i="0" u="none" strike="noStrike" dirty="0">
                        <a:solidFill>
                          <a:srgbClr val="000000"/>
                        </a:solidFill>
                        <a:effectLst/>
                        <a:latin typeface="+mn-lt"/>
                        <a:cs typeface="Arial" pitchFamily="34" charset="0"/>
                      </a:endParaRPr>
                    </a:p>
                  </a:txBody>
                  <a:tcPr marL="18000" marR="90000" marT="18005" marB="18005" anchor="ctr"/>
                </a:tc>
                <a:tc>
                  <a:txBody>
                    <a:bodyPr/>
                    <a:lstStyle/>
                    <a:p>
                      <a:pPr algn="r" fontAlgn="b"/>
                      <a:r>
                        <a:rPr lang="id-ID" sz="1600" b="0" i="0" u="none" strike="noStrike" dirty="0" smtClean="0">
                          <a:solidFill>
                            <a:srgbClr val="000000"/>
                          </a:solidFill>
                          <a:effectLst/>
                          <a:latin typeface="+mn-lt"/>
                          <a:cs typeface="Arial" pitchFamily="34" charset="0"/>
                        </a:rPr>
                        <a:t>4.03</a:t>
                      </a:r>
                      <a:endParaRPr lang="id-ID" sz="1600" b="0" i="0" u="none" strike="noStrike" dirty="0">
                        <a:solidFill>
                          <a:srgbClr val="000000"/>
                        </a:solidFill>
                        <a:effectLst/>
                        <a:latin typeface="+mn-lt"/>
                        <a:cs typeface="Arial" pitchFamily="34" charset="0"/>
                      </a:endParaRPr>
                    </a:p>
                  </a:txBody>
                  <a:tcPr marL="18000" marR="90000" marT="18005" marB="18005" anchor="ctr"/>
                </a:tc>
                <a:tc>
                  <a:txBody>
                    <a:bodyPr/>
                    <a:lstStyle/>
                    <a:p>
                      <a:pPr algn="r" fontAlgn="b"/>
                      <a:r>
                        <a:rPr lang="id-ID" sz="1600" b="0" i="0" u="none" strike="noStrike" dirty="0" smtClean="0">
                          <a:solidFill>
                            <a:srgbClr val="000000"/>
                          </a:solidFill>
                          <a:effectLst/>
                          <a:latin typeface="+mn-lt"/>
                          <a:cs typeface="Arial" pitchFamily="34" charset="0"/>
                        </a:rPr>
                        <a:t>3.34</a:t>
                      </a:r>
                      <a:endParaRPr lang="id-ID" sz="1600" b="0" i="0" u="none" strike="noStrike" dirty="0">
                        <a:solidFill>
                          <a:srgbClr val="000000"/>
                        </a:solidFill>
                        <a:effectLst/>
                        <a:latin typeface="+mn-lt"/>
                        <a:cs typeface="Arial" pitchFamily="34" charset="0"/>
                      </a:endParaRPr>
                    </a:p>
                  </a:txBody>
                  <a:tcPr marL="18000" marR="90000" marT="18005" marB="18005" anchor="ctr">
                    <a:lnR w="12700" cap="flat" cmpd="sng" algn="ctr">
                      <a:solidFill>
                        <a:schemeClr val="bg1"/>
                      </a:solidFill>
                      <a:prstDash val="solid"/>
                      <a:round/>
                      <a:headEnd type="none" w="med" len="med"/>
                      <a:tailEnd type="none" w="med" len="med"/>
                    </a:lnR>
                  </a:tcPr>
                </a:tc>
              </a:tr>
              <a:tr h="283414">
                <a:tc>
                  <a:txBody>
                    <a:bodyPr/>
                    <a:lstStyle/>
                    <a:p>
                      <a:pPr marL="0" marR="0" indent="-468000" algn="l">
                        <a:spcBef>
                          <a:spcPts val="0"/>
                        </a:spcBef>
                        <a:spcAft>
                          <a:spcPts val="0"/>
                        </a:spcAft>
                      </a:pPr>
                      <a:r>
                        <a:rPr lang="en-US" sz="1600" dirty="0" smtClean="0">
                          <a:effectLst/>
                          <a:latin typeface="+mn-lt"/>
                          <a:cs typeface="Arial" pitchFamily="34" charset="0"/>
                        </a:rPr>
                        <a:t>Employees </a:t>
                      </a:r>
                      <a:endParaRPr lang="en-US" sz="1600" dirty="0">
                        <a:solidFill>
                          <a:schemeClr val="tx1"/>
                        </a:solidFill>
                        <a:effectLst/>
                        <a:latin typeface="+mn-lt"/>
                        <a:ea typeface="MS Mincho"/>
                        <a:cs typeface="Arial" pitchFamily="34" charset="0"/>
                      </a:endParaRPr>
                    </a:p>
                  </a:txBody>
                  <a:tcPr marL="18000" marR="18000" marT="18005" marB="18005" anchor="ctr">
                    <a:lnL w="12700" cap="flat" cmpd="sng" algn="ctr">
                      <a:solidFill>
                        <a:schemeClr val="bg1"/>
                      </a:solidFill>
                      <a:prstDash val="solid"/>
                      <a:round/>
                      <a:headEnd type="none" w="med" len="med"/>
                      <a:tailEnd type="none" w="med" len="med"/>
                    </a:lnL>
                  </a:tcPr>
                </a:tc>
                <a:tc>
                  <a:txBody>
                    <a:bodyPr/>
                    <a:lstStyle/>
                    <a:p>
                      <a:pPr marL="72000" algn="r" fontAlgn="b"/>
                      <a:r>
                        <a:rPr lang="id-ID" sz="1600" u="none" strike="noStrike" dirty="0" smtClean="0">
                          <a:effectLst/>
                          <a:latin typeface="+mn-lt"/>
                          <a:cs typeface="Arial" pitchFamily="34" charset="0"/>
                        </a:rPr>
                        <a:t>42.38</a:t>
                      </a:r>
                      <a:endParaRPr lang="en-US" sz="1600" b="0" i="0" u="none" strike="noStrike" dirty="0">
                        <a:solidFill>
                          <a:schemeClr val="tx1"/>
                        </a:solidFill>
                        <a:effectLst/>
                        <a:latin typeface="+mn-lt"/>
                        <a:cs typeface="Arial" pitchFamily="34" charset="0"/>
                      </a:endParaRPr>
                    </a:p>
                  </a:txBody>
                  <a:tcPr marL="18000" marR="90000" marT="18005" marB="18005" anchor="ctr"/>
                </a:tc>
                <a:tc>
                  <a:txBody>
                    <a:bodyPr/>
                    <a:lstStyle/>
                    <a:p>
                      <a:pPr marL="72000" algn="r" fontAlgn="b"/>
                      <a:r>
                        <a:rPr lang="id-ID" sz="1600" b="0" i="0" u="none" strike="noStrike" dirty="0" smtClean="0">
                          <a:solidFill>
                            <a:schemeClr val="tx1"/>
                          </a:solidFill>
                          <a:effectLst/>
                          <a:latin typeface="+mn-lt"/>
                          <a:cs typeface="Arial" pitchFamily="34" charset="0"/>
                        </a:rPr>
                        <a:t>46.62</a:t>
                      </a:r>
                      <a:endParaRPr lang="en-US" sz="1600" b="0" i="0" u="none" strike="noStrike" dirty="0">
                        <a:solidFill>
                          <a:schemeClr val="tx1"/>
                        </a:solidFill>
                        <a:effectLst/>
                        <a:latin typeface="+mn-lt"/>
                        <a:cs typeface="Arial" pitchFamily="34" charset="0"/>
                      </a:endParaRPr>
                    </a:p>
                  </a:txBody>
                  <a:tcPr marL="18000" marR="90000" marT="18005" marB="18005" anchor="ctr"/>
                </a:tc>
                <a:tc>
                  <a:txBody>
                    <a:bodyPr/>
                    <a:lstStyle/>
                    <a:p>
                      <a:pPr algn="r" fontAlgn="b"/>
                      <a:r>
                        <a:rPr lang="en-US" sz="1600" b="0" i="0" u="none" strike="noStrike" dirty="0" smtClean="0">
                          <a:solidFill>
                            <a:srgbClr val="000000"/>
                          </a:solidFill>
                          <a:effectLst/>
                          <a:latin typeface="+mn-lt"/>
                          <a:cs typeface="Arial" pitchFamily="34" charset="0"/>
                        </a:rPr>
                        <a:t>44.43</a:t>
                      </a:r>
                      <a:endParaRPr lang="en-US" sz="1600" b="0" i="0" u="none" strike="noStrike" dirty="0">
                        <a:solidFill>
                          <a:srgbClr val="000000"/>
                        </a:solidFill>
                        <a:effectLst/>
                        <a:latin typeface="+mn-lt"/>
                        <a:cs typeface="Arial" pitchFamily="34" charset="0"/>
                      </a:endParaRPr>
                    </a:p>
                  </a:txBody>
                  <a:tcPr marL="18000" marR="90000" marT="18005" marB="18005" anchor="ctr"/>
                </a:tc>
                <a:tc>
                  <a:txBody>
                    <a:bodyPr/>
                    <a:lstStyle/>
                    <a:p>
                      <a:pPr algn="r" fontAlgn="b"/>
                      <a:r>
                        <a:rPr lang="id-ID" sz="1600" b="0" i="0" u="none" strike="noStrike" dirty="0" smtClean="0">
                          <a:solidFill>
                            <a:srgbClr val="000000"/>
                          </a:solidFill>
                          <a:effectLst/>
                          <a:latin typeface="+mn-lt"/>
                          <a:cs typeface="Arial" pitchFamily="34" charset="0"/>
                        </a:rPr>
                        <a:t>46.30</a:t>
                      </a:r>
                      <a:endParaRPr lang="id-ID" sz="1600" b="0" i="0" u="none" strike="noStrike" dirty="0">
                        <a:solidFill>
                          <a:srgbClr val="000000"/>
                        </a:solidFill>
                        <a:effectLst/>
                        <a:latin typeface="+mn-lt"/>
                        <a:cs typeface="Arial" pitchFamily="34" charset="0"/>
                      </a:endParaRPr>
                    </a:p>
                  </a:txBody>
                  <a:tcPr marL="18000" marR="90000" marT="18005" marB="18005" anchor="ctr"/>
                </a:tc>
                <a:tc>
                  <a:txBody>
                    <a:bodyPr/>
                    <a:lstStyle/>
                    <a:p>
                      <a:pPr algn="r" fontAlgn="b"/>
                      <a:r>
                        <a:rPr lang="id-ID" sz="1600" b="0" i="0" u="none" strike="noStrike" dirty="0" smtClean="0">
                          <a:solidFill>
                            <a:srgbClr val="000000"/>
                          </a:solidFill>
                          <a:effectLst/>
                          <a:latin typeface="+mn-lt"/>
                          <a:cs typeface="Arial" pitchFamily="34" charset="0"/>
                        </a:rPr>
                        <a:t>38.38</a:t>
                      </a:r>
                      <a:endParaRPr lang="id-ID" sz="1600" b="0" i="0" u="none" strike="noStrike" dirty="0">
                        <a:solidFill>
                          <a:srgbClr val="000000"/>
                        </a:solidFill>
                        <a:effectLst/>
                        <a:latin typeface="+mn-lt"/>
                        <a:cs typeface="Arial" pitchFamily="34" charset="0"/>
                      </a:endParaRPr>
                    </a:p>
                  </a:txBody>
                  <a:tcPr marL="18000" marR="90000" marT="18005" marB="18005" anchor="ctr">
                    <a:lnR w="12700" cap="flat" cmpd="sng" algn="ctr">
                      <a:solidFill>
                        <a:schemeClr val="bg1"/>
                      </a:solidFill>
                      <a:prstDash val="solid"/>
                      <a:round/>
                      <a:headEnd type="none" w="med" len="med"/>
                      <a:tailEnd type="none" w="med" len="med"/>
                    </a:lnR>
                  </a:tcPr>
                </a:tc>
              </a:tr>
              <a:tr h="283414">
                <a:tc>
                  <a:txBody>
                    <a:bodyPr/>
                    <a:lstStyle/>
                    <a:p>
                      <a:pPr marL="0" marR="0" indent="-468000" algn="l">
                        <a:spcBef>
                          <a:spcPts val="0"/>
                        </a:spcBef>
                        <a:spcAft>
                          <a:spcPts val="0"/>
                        </a:spcAft>
                      </a:pPr>
                      <a:r>
                        <a:rPr lang="en-US" sz="1600" dirty="0" smtClean="0">
                          <a:effectLst/>
                          <a:latin typeface="+mn-lt"/>
                          <a:cs typeface="Arial" pitchFamily="34" charset="0"/>
                        </a:rPr>
                        <a:t>Casual employee in agriculture</a:t>
                      </a:r>
                      <a:endParaRPr lang="en-US" sz="1600" dirty="0">
                        <a:solidFill>
                          <a:schemeClr val="tx1"/>
                        </a:solidFill>
                        <a:effectLst/>
                        <a:latin typeface="+mn-lt"/>
                        <a:ea typeface="MS Mincho"/>
                        <a:cs typeface="Arial" pitchFamily="34" charset="0"/>
                      </a:endParaRPr>
                    </a:p>
                  </a:txBody>
                  <a:tcPr marL="18000" marR="18000" marT="18005" marB="18005" anchor="ctr">
                    <a:lnL w="12700" cap="flat" cmpd="sng" algn="ctr">
                      <a:solidFill>
                        <a:schemeClr val="bg1"/>
                      </a:solidFill>
                      <a:prstDash val="solid"/>
                      <a:round/>
                      <a:headEnd type="none" w="med" len="med"/>
                      <a:tailEnd type="none" w="med" len="med"/>
                    </a:lnL>
                  </a:tcPr>
                </a:tc>
                <a:tc>
                  <a:txBody>
                    <a:bodyPr/>
                    <a:lstStyle/>
                    <a:p>
                      <a:pPr marL="72000" algn="r" fontAlgn="b"/>
                      <a:r>
                        <a:rPr lang="id-ID" sz="1600" u="none" strike="noStrike" dirty="0" smtClean="0">
                          <a:effectLst/>
                          <a:latin typeface="+mn-lt"/>
                          <a:cs typeface="Arial" pitchFamily="34" charset="0"/>
                        </a:rPr>
                        <a:t>5.09</a:t>
                      </a:r>
                      <a:endParaRPr lang="en-US" sz="1600" b="0" i="0" u="none" strike="noStrike" dirty="0">
                        <a:solidFill>
                          <a:schemeClr val="tx1"/>
                        </a:solidFill>
                        <a:effectLst/>
                        <a:latin typeface="+mn-lt"/>
                        <a:cs typeface="Arial" pitchFamily="34" charset="0"/>
                      </a:endParaRPr>
                    </a:p>
                  </a:txBody>
                  <a:tcPr marL="18000" marR="90000" marT="18005" marB="18005" anchor="ctr"/>
                </a:tc>
                <a:tc>
                  <a:txBody>
                    <a:bodyPr/>
                    <a:lstStyle/>
                    <a:p>
                      <a:pPr marL="72000" algn="r" fontAlgn="b"/>
                      <a:r>
                        <a:rPr lang="id-ID" sz="1600" b="0" i="0" u="none" strike="noStrike" dirty="0" smtClean="0">
                          <a:solidFill>
                            <a:schemeClr val="tx1"/>
                          </a:solidFill>
                          <a:effectLst/>
                          <a:latin typeface="+mn-lt"/>
                          <a:cs typeface="Arial" pitchFamily="34" charset="0"/>
                        </a:rPr>
                        <a:t>5.08</a:t>
                      </a:r>
                      <a:endParaRPr lang="en-US" sz="1600" b="0" i="0" u="none" strike="noStrike" dirty="0">
                        <a:solidFill>
                          <a:schemeClr val="tx1"/>
                        </a:solidFill>
                        <a:effectLst/>
                        <a:latin typeface="+mn-lt"/>
                        <a:cs typeface="Arial" pitchFamily="34" charset="0"/>
                      </a:endParaRPr>
                    </a:p>
                  </a:txBody>
                  <a:tcPr marL="18000" marR="90000" marT="18005" marB="18005" anchor="ctr"/>
                </a:tc>
                <a:tc>
                  <a:txBody>
                    <a:bodyPr/>
                    <a:lstStyle/>
                    <a:p>
                      <a:pPr algn="r" fontAlgn="b"/>
                      <a:r>
                        <a:rPr lang="en-US" sz="1600" b="0" i="0" u="none" strike="noStrike" dirty="0" smtClean="0">
                          <a:solidFill>
                            <a:srgbClr val="000000"/>
                          </a:solidFill>
                          <a:effectLst/>
                          <a:latin typeface="+mn-lt"/>
                          <a:cs typeface="Arial" pitchFamily="34" charset="0"/>
                        </a:rPr>
                        <a:t>5.09</a:t>
                      </a:r>
                      <a:endParaRPr lang="en-US" sz="1600" b="0" i="0" u="none" strike="noStrike" dirty="0">
                        <a:solidFill>
                          <a:srgbClr val="000000"/>
                        </a:solidFill>
                        <a:effectLst/>
                        <a:latin typeface="+mn-lt"/>
                        <a:cs typeface="Arial" pitchFamily="34" charset="0"/>
                      </a:endParaRPr>
                    </a:p>
                  </a:txBody>
                  <a:tcPr marL="18000" marR="90000" marT="18005" marB="18005" anchor="ctr"/>
                </a:tc>
                <a:tc>
                  <a:txBody>
                    <a:bodyPr/>
                    <a:lstStyle/>
                    <a:p>
                      <a:pPr algn="r" fontAlgn="b"/>
                      <a:r>
                        <a:rPr lang="id-ID" sz="1600" b="0" i="0" u="none" strike="noStrike" dirty="0" smtClean="0">
                          <a:solidFill>
                            <a:srgbClr val="000000"/>
                          </a:solidFill>
                          <a:effectLst/>
                          <a:latin typeface="+mn-lt"/>
                          <a:cs typeface="Arial" pitchFamily="34" charset="0"/>
                        </a:rPr>
                        <a:t>5.24</a:t>
                      </a:r>
                      <a:endParaRPr lang="id-ID" sz="1600" b="0" i="0" u="none" strike="noStrike" dirty="0">
                        <a:solidFill>
                          <a:srgbClr val="000000"/>
                        </a:solidFill>
                        <a:effectLst/>
                        <a:latin typeface="+mn-lt"/>
                        <a:cs typeface="Arial" pitchFamily="34" charset="0"/>
                      </a:endParaRPr>
                    </a:p>
                  </a:txBody>
                  <a:tcPr marL="18000" marR="90000" marT="18005" marB="18005" anchor="ctr"/>
                </a:tc>
                <a:tc>
                  <a:txBody>
                    <a:bodyPr/>
                    <a:lstStyle/>
                    <a:p>
                      <a:pPr algn="r" fontAlgn="b"/>
                      <a:r>
                        <a:rPr lang="id-ID" sz="1600" b="0" i="0" u="none" strike="noStrike" dirty="0" smtClean="0">
                          <a:solidFill>
                            <a:srgbClr val="000000"/>
                          </a:solidFill>
                          <a:effectLst/>
                          <a:latin typeface="+mn-lt"/>
                          <a:cs typeface="Arial" pitchFamily="34" charset="0"/>
                        </a:rPr>
                        <a:t>4.34</a:t>
                      </a:r>
                      <a:endParaRPr lang="id-ID" sz="1600" b="0" i="0" u="none" strike="noStrike" dirty="0">
                        <a:solidFill>
                          <a:srgbClr val="000000"/>
                        </a:solidFill>
                        <a:effectLst/>
                        <a:latin typeface="+mn-lt"/>
                        <a:cs typeface="Arial" pitchFamily="34" charset="0"/>
                      </a:endParaRPr>
                    </a:p>
                  </a:txBody>
                  <a:tcPr marL="18000" marR="90000" marT="18005" marB="18005" anchor="ctr">
                    <a:lnR w="12700" cap="flat" cmpd="sng" algn="ctr">
                      <a:solidFill>
                        <a:schemeClr val="bg1"/>
                      </a:solidFill>
                      <a:prstDash val="solid"/>
                      <a:round/>
                      <a:headEnd type="none" w="med" len="med"/>
                      <a:tailEnd type="none" w="med" len="med"/>
                    </a:lnR>
                  </a:tcPr>
                </a:tc>
              </a:tr>
              <a:tr h="283414">
                <a:tc>
                  <a:txBody>
                    <a:bodyPr/>
                    <a:lstStyle/>
                    <a:p>
                      <a:pPr marL="0" marR="0" indent="-46800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mn-lt"/>
                          <a:cs typeface="Arial" pitchFamily="34" charset="0"/>
                        </a:rPr>
                        <a:t>Casual employee not in agriculture</a:t>
                      </a:r>
                      <a:endParaRPr lang="en-US" sz="1600" dirty="0" smtClean="0">
                        <a:solidFill>
                          <a:schemeClr val="tx1"/>
                        </a:solidFill>
                        <a:effectLst/>
                        <a:latin typeface="+mn-lt"/>
                        <a:ea typeface="MS Mincho"/>
                        <a:cs typeface="Arial" pitchFamily="34" charset="0"/>
                      </a:endParaRPr>
                    </a:p>
                  </a:txBody>
                  <a:tcPr marL="18000" marR="18000" marT="18005" marB="18005" anchor="ctr">
                    <a:lnL w="12700" cap="flat" cmpd="sng" algn="ctr">
                      <a:solidFill>
                        <a:schemeClr val="bg1"/>
                      </a:solidFill>
                      <a:prstDash val="solid"/>
                      <a:round/>
                      <a:headEnd type="none" w="med" len="med"/>
                      <a:tailEnd type="none" w="med" len="med"/>
                    </a:lnL>
                  </a:tcPr>
                </a:tc>
                <a:tc>
                  <a:txBody>
                    <a:bodyPr/>
                    <a:lstStyle/>
                    <a:p>
                      <a:pPr marL="72000" algn="r" fontAlgn="b"/>
                      <a:r>
                        <a:rPr lang="id-ID" sz="1600" u="none" strike="noStrike" dirty="0" smtClean="0">
                          <a:effectLst/>
                          <a:latin typeface="+mn-lt"/>
                          <a:cs typeface="Arial" pitchFamily="34" charset="0"/>
                        </a:rPr>
                        <a:t>6.41</a:t>
                      </a:r>
                      <a:endParaRPr lang="en-US" sz="1600" b="0" i="0" u="none" strike="noStrike" dirty="0">
                        <a:solidFill>
                          <a:schemeClr val="tx1"/>
                        </a:solidFill>
                        <a:effectLst/>
                        <a:latin typeface="+mn-lt"/>
                        <a:cs typeface="Arial" pitchFamily="34" charset="0"/>
                      </a:endParaRPr>
                    </a:p>
                  </a:txBody>
                  <a:tcPr marL="18000" marR="90000" marT="18005" marB="18005" anchor="ctr"/>
                </a:tc>
                <a:tc>
                  <a:txBody>
                    <a:bodyPr/>
                    <a:lstStyle/>
                    <a:p>
                      <a:pPr marL="72000" algn="r" fontAlgn="b"/>
                      <a:r>
                        <a:rPr lang="id-ID" sz="1600" b="0" i="0" u="none" strike="noStrike" dirty="0" smtClean="0">
                          <a:solidFill>
                            <a:schemeClr val="tx1"/>
                          </a:solidFill>
                          <a:effectLst/>
                          <a:latin typeface="+mn-lt"/>
                          <a:cs typeface="Arial" pitchFamily="34" charset="0"/>
                        </a:rPr>
                        <a:t>6.80</a:t>
                      </a:r>
                      <a:endParaRPr lang="en-US" sz="1600" b="0" i="0" u="none" strike="noStrike" dirty="0">
                        <a:solidFill>
                          <a:schemeClr val="tx1"/>
                        </a:solidFill>
                        <a:effectLst/>
                        <a:latin typeface="+mn-lt"/>
                        <a:cs typeface="Arial" pitchFamily="34" charset="0"/>
                      </a:endParaRPr>
                    </a:p>
                  </a:txBody>
                  <a:tcPr marL="18000" marR="90000" marT="18005" marB="18005" anchor="ctr"/>
                </a:tc>
                <a:tc>
                  <a:txBody>
                    <a:bodyPr/>
                    <a:lstStyle/>
                    <a:p>
                      <a:pPr algn="r" fontAlgn="b"/>
                      <a:r>
                        <a:rPr lang="en-US" sz="1600" b="0" i="0" u="none" strike="noStrike" dirty="0" smtClean="0">
                          <a:solidFill>
                            <a:srgbClr val="000000"/>
                          </a:solidFill>
                          <a:effectLst/>
                          <a:latin typeface="+mn-lt"/>
                          <a:cs typeface="Arial" pitchFamily="34" charset="0"/>
                        </a:rPr>
                        <a:t>7.45</a:t>
                      </a:r>
                      <a:endParaRPr lang="en-US" sz="1600" b="0" i="0" u="none" strike="noStrike" dirty="0">
                        <a:solidFill>
                          <a:srgbClr val="000000"/>
                        </a:solidFill>
                        <a:effectLst/>
                        <a:latin typeface="+mn-lt"/>
                        <a:cs typeface="Arial" pitchFamily="34" charset="0"/>
                      </a:endParaRPr>
                    </a:p>
                  </a:txBody>
                  <a:tcPr marL="18000" marR="90000" marT="18005" marB="18005" anchor="ctr"/>
                </a:tc>
                <a:tc>
                  <a:txBody>
                    <a:bodyPr/>
                    <a:lstStyle/>
                    <a:p>
                      <a:pPr algn="r" fontAlgn="b"/>
                      <a:r>
                        <a:rPr lang="id-ID" sz="1600" b="0" i="0" u="none" strike="noStrike" dirty="0" smtClean="0">
                          <a:solidFill>
                            <a:srgbClr val="000000"/>
                          </a:solidFill>
                          <a:effectLst/>
                          <a:latin typeface="+mn-lt"/>
                          <a:cs typeface="Arial" pitchFamily="34" charset="0"/>
                        </a:rPr>
                        <a:t>7.00</a:t>
                      </a:r>
                      <a:endParaRPr lang="id-ID" sz="1600" b="0" i="0" u="none" strike="noStrike" dirty="0">
                        <a:solidFill>
                          <a:srgbClr val="000000"/>
                        </a:solidFill>
                        <a:effectLst/>
                        <a:latin typeface="+mn-lt"/>
                        <a:cs typeface="Arial" pitchFamily="34" charset="0"/>
                      </a:endParaRPr>
                    </a:p>
                  </a:txBody>
                  <a:tcPr marL="18000" marR="90000" marT="18005" marB="18005" anchor="ctr"/>
                </a:tc>
                <a:tc>
                  <a:txBody>
                    <a:bodyPr/>
                    <a:lstStyle/>
                    <a:p>
                      <a:pPr algn="r" fontAlgn="b"/>
                      <a:r>
                        <a:rPr lang="id-ID" sz="1600" b="0" i="0" u="none" strike="noStrike" dirty="0" smtClean="0">
                          <a:solidFill>
                            <a:srgbClr val="000000"/>
                          </a:solidFill>
                          <a:effectLst/>
                          <a:latin typeface="+mn-lt"/>
                          <a:cs typeface="Arial" pitchFamily="34" charset="0"/>
                        </a:rPr>
                        <a:t>5.80</a:t>
                      </a:r>
                      <a:endParaRPr lang="id-ID" sz="1600" b="0" i="0" u="none" strike="noStrike" dirty="0">
                        <a:solidFill>
                          <a:srgbClr val="000000"/>
                        </a:solidFill>
                        <a:effectLst/>
                        <a:latin typeface="+mn-lt"/>
                        <a:cs typeface="Arial" pitchFamily="34" charset="0"/>
                      </a:endParaRPr>
                    </a:p>
                  </a:txBody>
                  <a:tcPr marL="18000" marR="90000" marT="18005" marB="18005" anchor="ctr">
                    <a:lnR w="12700" cap="flat" cmpd="sng" algn="ctr">
                      <a:solidFill>
                        <a:schemeClr val="bg1"/>
                      </a:solidFill>
                      <a:prstDash val="solid"/>
                      <a:round/>
                      <a:headEnd type="none" w="med" len="med"/>
                      <a:tailEnd type="none" w="med" len="med"/>
                    </a:lnR>
                  </a:tcPr>
                </a:tc>
              </a:tr>
              <a:tr h="283414">
                <a:tc>
                  <a:txBody>
                    <a:bodyPr/>
                    <a:lstStyle/>
                    <a:p>
                      <a:pPr marL="0" marR="0" indent="-468000" algn="l">
                        <a:spcBef>
                          <a:spcPts val="0"/>
                        </a:spcBef>
                        <a:spcAft>
                          <a:spcPts val="0"/>
                        </a:spcAft>
                      </a:pPr>
                      <a:r>
                        <a:rPr lang="en-US" sz="1600" dirty="0" smtClean="0">
                          <a:effectLst/>
                          <a:latin typeface="+mn-lt"/>
                          <a:cs typeface="Arial" pitchFamily="34" charset="0"/>
                        </a:rPr>
                        <a:t>Unpaid family worker</a:t>
                      </a:r>
                      <a:endParaRPr lang="en-US" sz="1600" dirty="0">
                        <a:solidFill>
                          <a:schemeClr val="tx1"/>
                        </a:solidFill>
                        <a:effectLst/>
                        <a:latin typeface="+mn-lt"/>
                        <a:ea typeface="MS Mincho"/>
                        <a:cs typeface="Arial" pitchFamily="34" charset="0"/>
                      </a:endParaRPr>
                    </a:p>
                  </a:txBody>
                  <a:tcPr marL="18000" marR="18000" marT="18005" marB="18005" anchor="ctr">
                    <a:lnL w="12700" cap="flat" cmpd="sng" algn="ctr">
                      <a:solidFill>
                        <a:schemeClr val="bg1"/>
                      </a:solidFill>
                      <a:prstDash val="solid"/>
                      <a:round/>
                      <a:headEnd type="none" w="med" len="med"/>
                      <a:tailEnd type="none" w="med" len="med"/>
                    </a:lnL>
                  </a:tcPr>
                </a:tc>
                <a:tc>
                  <a:txBody>
                    <a:bodyPr/>
                    <a:lstStyle/>
                    <a:p>
                      <a:pPr marL="72000" algn="r" fontAlgn="b"/>
                      <a:r>
                        <a:rPr lang="id-ID" sz="1600" u="none" strike="noStrike" dirty="0" smtClean="0">
                          <a:effectLst/>
                          <a:latin typeface="+mn-lt"/>
                          <a:cs typeface="Arial" pitchFamily="34" charset="0"/>
                        </a:rPr>
                        <a:t>16.81</a:t>
                      </a:r>
                      <a:endParaRPr lang="en-US" sz="1600" b="0" i="0" u="none" strike="noStrike" dirty="0">
                        <a:solidFill>
                          <a:schemeClr val="tx1"/>
                        </a:solidFill>
                        <a:effectLst/>
                        <a:latin typeface="+mn-lt"/>
                        <a:cs typeface="Arial" pitchFamily="34" charset="0"/>
                      </a:endParaRPr>
                    </a:p>
                  </a:txBody>
                  <a:tcPr marL="18000" marR="90000" marT="18005" marB="18005" anchor="ctr"/>
                </a:tc>
                <a:tc>
                  <a:txBody>
                    <a:bodyPr/>
                    <a:lstStyle/>
                    <a:p>
                      <a:pPr marL="72000" algn="r" fontAlgn="b"/>
                      <a:r>
                        <a:rPr lang="id-ID" sz="1600" b="0" i="0" u="none" strike="noStrike" dirty="0" smtClean="0">
                          <a:solidFill>
                            <a:schemeClr val="tx1"/>
                          </a:solidFill>
                          <a:effectLst/>
                          <a:latin typeface="+mn-lt"/>
                          <a:cs typeface="Arial" pitchFamily="34" charset="0"/>
                        </a:rPr>
                        <a:t>17.69</a:t>
                      </a:r>
                      <a:endParaRPr lang="en-US" sz="1600" b="0" i="0" u="none" strike="noStrike" dirty="0">
                        <a:solidFill>
                          <a:schemeClr val="tx1"/>
                        </a:solidFill>
                        <a:effectLst/>
                        <a:latin typeface="+mn-lt"/>
                        <a:cs typeface="Arial" pitchFamily="34" charset="0"/>
                      </a:endParaRPr>
                    </a:p>
                  </a:txBody>
                  <a:tcPr marL="18000" marR="90000" marT="18005" marB="18005" anchor="ctr"/>
                </a:tc>
                <a:tc>
                  <a:txBody>
                    <a:bodyPr/>
                    <a:lstStyle/>
                    <a:p>
                      <a:pPr algn="r" fontAlgn="b"/>
                      <a:r>
                        <a:rPr lang="en-US" sz="1600" b="0" i="0" u="none" strike="noStrike" dirty="0" smtClean="0">
                          <a:solidFill>
                            <a:srgbClr val="000000"/>
                          </a:solidFill>
                          <a:effectLst/>
                          <a:latin typeface="+mn-lt"/>
                          <a:cs typeface="Arial" pitchFamily="34" charset="0"/>
                        </a:rPr>
                        <a:t>16.06</a:t>
                      </a:r>
                      <a:endParaRPr lang="en-US" sz="1600" b="0" i="0" u="none" strike="noStrike" dirty="0">
                        <a:solidFill>
                          <a:srgbClr val="000000"/>
                        </a:solidFill>
                        <a:effectLst/>
                        <a:latin typeface="+mn-lt"/>
                        <a:cs typeface="Arial" pitchFamily="34" charset="0"/>
                      </a:endParaRPr>
                    </a:p>
                  </a:txBody>
                  <a:tcPr marL="18000" marR="90000" marT="18005" marB="18005" anchor="ctr"/>
                </a:tc>
                <a:tc>
                  <a:txBody>
                    <a:bodyPr/>
                    <a:lstStyle/>
                    <a:p>
                      <a:pPr algn="r" fontAlgn="b"/>
                      <a:r>
                        <a:rPr lang="id-ID" sz="1600" b="0" i="0" u="none" strike="noStrike" dirty="0" smtClean="0">
                          <a:solidFill>
                            <a:srgbClr val="000000"/>
                          </a:solidFill>
                          <a:effectLst/>
                          <a:latin typeface="+mn-lt"/>
                          <a:cs typeface="Arial" pitchFamily="34" charset="0"/>
                        </a:rPr>
                        <a:t>16.69</a:t>
                      </a:r>
                      <a:endParaRPr lang="id-ID" sz="1600" b="0" i="0" u="none" strike="noStrike" dirty="0">
                        <a:solidFill>
                          <a:srgbClr val="000000"/>
                        </a:solidFill>
                        <a:effectLst/>
                        <a:latin typeface="+mn-lt"/>
                        <a:cs typeface="Arial" pitchFamily="34" charset="0"/>
                      </a:endParaRPr>
                    </a:p>
                  </a:txBody>
                  <a:tcPr marL="18000" marR="90000" marT="18005" marB="18005" anchor="ctr"/>
                </a:tc>
                <a:tc>
                  <a:txBody>
                    <a:bodyPr/>
                    <a:lstStyle/>
                    <a:p>
                      <a:pPr algn="r" fontAlgn="b"/>
                      <a:r>
                        <a:rPr lang="id-ID" sz="1600" b="0" i="0" u="none" strike="noStrike" dirty="0" smtClean="0">
                          <a:solidFill>
                            <a:srgbClr val="000000"/>
                          </a:solidFill>
                          <a:effectLst/>
                          <a:latin typeface="+mn-lt"/>
                          <a:cs typeface="Arial" pitchFamily="34" charset="0"/>
                        </a:rPr>
                        <a:t>13.83</a:t>
                      </a:r>
                      <a:endParaRPr lang="id-ID" sz="1600" b="0" i="0" u="none" strike="noStrike" dirty="0">
                        <a:solidFill>
                          <a:srgbClr val="000000"/>
                        </a:solidFill>
                        <a:effectLst/>
                        <a:latin typeface="+mn-lt"/>
                        <a:cs typeface="Arial" pitchFamily="34" charset="0"/>
                      </a:endParaRPr>
                    </a:p>
                  </a:txBody>
                  <a:tcPr marL="18000" marR="90000" marT="18005" marB="18005" anchor="ctr">
                    <a:lnR w="12700" cap="flat" cmpd="sng" algn="ctr">
                      <a:solidFill>
                        <a:schemeClr val="bg1"/>
                      </a:solidFill>
                      <a:prstDash val="solid"/>
                      <a:round/>
                      <a:headEnd type="none" w="med" len="med"/>
                      <a:tailEnd type="none" w="med" len="med"/>
                    </a:lnR>
                  </a:tcPr>
                </a:tc>
              </a:tr>
              <a:tr h="283414">
                <a:tc>
                  <a:txBody>
                    <a:bodyPr/>
                    <a:lstStyle/>
                    <a:p>
                      <a:pPr marL="0" marR="0" algn="ctr">
                        <a:spcBef>
                          <a:spcPts val="0"/>
                        </a:spcBef>
                        <a:spcAft>
                          <a:spcPts val="0"/>
                        </a:spcAft>
                      </a:pPr>
                      <a:r>
                        <a:rPr lang="en-US" sz="1600" dirty="0" smtClean="0">
                          <a:effectLst/>
                          <a:latin typeface="+mn-lt"/>
                          <a:cs typeface="Arial" pitchFamily="34" charset="0"/>
                        </a:rPr>
                        <a:t>Total</a:t>
                      </a:r>
                      <a:endParaRPr lang="en-US" sz="1600" dirty="0">
                        <a:solidFill>
                          <a:schemeClr val="tx1"/>
                        </a:solidFill>
                        <a:effectLst/>
                        <a:latin typeface="+mn-lt"/>
                        <a:ea typeface="MS Mincho"/>
                        <a:cs typeface="Arial" pitchFamily="34" charset="0"/>
                      </a:endParaRPr>
                    </a:p>
                  </a:txBody>
                  <a:tcPr marL="18000" marR="18000" marT="18005" marB="18005"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70C0"/>
                    </a:solidFill>
                  </a:tcPr>
                </a:tc>
                <a:tc>
                  <a:txBody>
                    <a:bodyPr/>
                    <a:lstStyle/>
                    <a:p>
                      <a:pPr marL="72000" algn="r" fontAlgn="b"/>
                      <a:r>
                        <a:rPr lang="id-ID" sz="1600" b="1" u="none" strike="noStrike" dirty="0" smtClean="0">
                          <a:solidFill>
                            <a:schemeClr val="bg1"/>
                          </a:solidFill>
                          <a:effectLst/>
                          <a:latin typeface="+mn-lt"/>
                          <a:cs typeface="Arial" pitchFamily="34" charset="0"/>
                        </a:rPr>
                        <a:t>114.63</a:t>
                      </a:r>
                      <a:endParaRPr lang="en-US" sz="1600" b="1" i="0" u="none" strike="noStrike" dirty="0">
                        <a:solidFill>
                          <a:schemeClr val="bg1"/>
                        </a:solidFill>
                        <a:effectLst/>
                        <a:latin typeface="+mn-lt"/>
                        <a:cs typeface="Arial" pitchFamily="34" charset="0"/>
                      </a:endParaRPr>
                    </a:p>
                  </a:txBody>
                  <a:tcPr marL="18000" marR="90000" marT="18005" marB="18005" anchor="ctr">
                    <a:lnB w="12700" cap="flat" cmpd="sng" algn="ctr">
                      <a:solidFill>
                        <a:schemeClr val="bg1"/>
                      </a:solidFill>
                      <a:prstDash val="solid"/>
                      <a:round/>
                      <a:headEnd type="none" w="med" len="med"/>
                      <a:tailEnd type="none" w="med" len="med"/>
                    </a:lnB>
                    <a:solidFill>
                      <a:srgbClr val="0070C0"/>
                    </a:solidFill>
                  </a:tcPr>
                </a:tc>
                <a:tc>
                  <a:txBody>
                    <a:bodyPr/>
                    <a:lstStyle/>
                    <a:p>
                      <a:pPr marL="72000" algn="r" fontAlgn="b"/>
                      <a:r>
                        <a:rPr lang="id-ID" sz="1600" b="1" i="0" u="none" strike="noStrike" dirty="0" smtClean="0">
                          <a:solidFill>
                            <a:schemeClr val="bg1"/>
                          </a:solidFill>
                          <a:effectLst/>
                          <a:latin typeface="+mn-lt"/>
                          <a:cs typeface="Arial" pitchFamily="34" charset="0"/>
                        </a:rPr>
                        <a:t>120.85</a:t>
                      </a:r>
                      <a:endParaRPr lang="en-US" sz="1600" b="1" i="0" u="none" strike="noStrike" dirty="0">
                        <a:solidFill>
                          <a:schemeClr val="bg1"/>
                        </a:solidFill>
                        <a:effectLst/>
                        <a:latin typeface="+mn-lt"/>
                        <a:cs typeface="Arial" pitchFamily="34" charset="0"/>
                      </a:endParaRPr>
                    </a:p>
                  </a:txBody>
                  <a:tcPr marL="18000" marR="90000" marT="18005" marB="18005" anchor="ctr">
                    <a:lnB w="12700" cap="flat" cmpd="sng" algn="ctr">
                      <a:solidFill>
                        <a:schemeClr val="bg1"/>
                      </a:solidFill>
                      <a:prstDash val="solid"/>
                      <a:round/>
                      <a:headEnd type="none" w="med" len="med"/>
                      <a:tailEnd type="none" w="med" len="med"/>
                    </a:lnB>
                    <a:solidFill>
                      <a:srgbClr val="0070C0"/>
                    </a:solidFill>
                  </a:tcPr>
                </a:tc>
                <a:tc>
                  <a:txBody>
                    <a:bodyPr/>
                    <a:lstStyle/>
                    <a:p>
                      <a:pPr algn="r" fontAlgn="b"/>
                      <a:r>
                        <a:rPr lang="en-US" sz="1600" b="1" i="0" u="none" strike="noStrike" dirty="0" smtClean="0">
                          <a:solidFill>
                            <a:schemeClr val="bg1"/>
                          </a:solidFill>
                          <a:effectLst/>
                          <a:latin typeface="+mn-lt"/>
                          <a:cs typeface="Arial" pitchFamily="34" charset="0"/>
                        </a:rPr>
                        <a:t>114.82</a:t>
                      </a:r>
                      <a:endParaRPr lang="en-US" sz="1600" b="1" i="0" u="none" strike="noStrike" dirty="0">
                        <a:solidFill>
                          <a:schemeClr val="bg1"/>
                        </a:solidFill>
                        <a:effectLst/>
                        <a:latin typeface="+mn-lt"/>
                        <a:cs typeface="Arial" pitchFamily="34" charset="0"/>
                      </a:endParaRPr>
                    </a:p>
                  </a:txBody>
                  <a:tcPr marL="18000" marR="90000" marT="18005" marB="18005" anchor="ctr">
                    <a:lnB w="12700" cap="flat" cmpd="sng" algn="ctr">
                      <a:solidFill>
                        <a:schemeClr val="bg1"/>
                      </a:solidFill>
                      <a:prstDash val="solid"/>
                      <a:round/>
                      <a:headEnd type="none" w="med" len="med"/>
                      <a:tailEnd type="none" w="med" len="med"/>
                    </a:lnB>
                    <a:solidFill>
                      <a:srgbClr val="0070C0"/>
                    </a:solidFill>
                  </a:tcPr>
                </a:tc>
                <a:tc>
                  <a:txBody>
                    <a:bodyPr/>
                    <a:lstStyle/>
                    <a:p>
                      <a:pPr algn="r" fontAlgn="b"/>
                      <a:r>
                        <a:rPr lang="id-ID" sz="1600" b="1" i="0" u="none" strike="noStrike" dirty="0" smtClean="0">
                          <a:solidFill>
                            <a:schemeClr val="bg1"/>
                          </a:solidFill>
                          <a:effectLst/>
                          <a:latin typeface="+mn-lt"/>
                          <a:cs typeface="Arial" pitchFamily="34" charset="0"/>
                        </a:rPr>
                        <a:t>120.65</a:t>
                      </a:r>
                      <a:endParaRPr lang="id-ID" sz="1600" b="1" i="0" u="none" strike="noStrike" dirty="0">
                        <a:solidFill>
                          <a:schemeClr val="bg1"/>
                        </a:solidFill>
                        <a:effectLst/>
                        <a:latin typeface="+mn-lt"/>
                        <a:cs typeface="Arial" pitchFamily="34" charset="0"/>
                      </a:endParaRPr>
                    </a:p>
                  </a:txBody>
                  <a:tcPr marL="18000" marR="90000" marT="18005" marB="18005" anchor="ctr">
                    <a:lnB w="12700" cap="flat" cmpd="sng" algn="ctr">
                      <a:solidFill>
                        <a:schemeClr val="bg1"/>
                      </a:solidFill>
                      <a:prstDash val="solid"/>
                      <a:round/>
                      <a:headEnd type="none" w="med" len="med"/>
                      <a:tailEnd type="none" w="med" len="med"/>
                    </a:lnB>
                    <a:solidFill>
                      <a:srgbClr val="0070C0"/>
                    </a:solidFill>
                  </a:tcPr>
                </a:tc>
                <a:tc>
                  <a:txBody>
                    <a:bodyPr/>
                    <a:lstStyle/>
                    <a:p>
                      <a:pPr algn="r" fontAlgn="b"/>
                      <a:r>
                        <a:rPr lang="id-ID" sz="1600" b="1" i="0" u="none" strike="noStrike" dirty="0" smtClean="0">
                          <a:solidFill>
                            <a:schemeClr val="bg1"/>
                          </a:solidFill>
                          <a:effectLst/>
                          <a:latin typeface="+mn-lt"/>
                          <a:cs typeface="Arial" pitchFamily="34" charset="0"/>
                        </a:rPr>
                        <a:t>100.00</a:t>
                      </a:r>
                      <a:endParaRPr lang="id-ID" sz="1600" b="1" i="0" u="none" strike="noStrike" dirty="0">
                        <a:solidFill>
                          <a:schemeClr val="bg1"/>
                        </a:solidFill>
                        <a:effectLst/>
                        <a:latin typeface="+mn-lt"/>
                        <a:cs typeface="Arial" pitchFamily="34" charset="0"/>
                      </a:endParaRPr>
                    </a:p>
                  </a:txBody>
                  <a:tcPr marL="18000" marR="90000" marT="18005" marB="18005"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tr>
            </a:tbl>
          </a:graphicData>
        </a:graphic>
      </p:graphicFrame>
      <p:sp>
        <p:nvSpPr>
          <p:cNvPr id="14415" name="Slide Number Placeholder 1"/>
          <p:cNvSpPr>
            <a:spLocks noGrp="1"/>
          </p:cNvSpPr>
          <p:nvPr>
            <p:ph type="sldNum" sz="quarter" idx="4294967295"/>
          </p:nvPr>
        </p:nvSpPr>
        <p:spPr bwMode="auto">
          <a:xfrm>
            <a:off x="7046913" y="6645275"/>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8A86B575-8696-4BF3-BA2A-B5ECFD72A849}" type="slidenum">
              <a:rPr lang="id-ID" sz="1200" b="1" smtClean="0">
                <a:solidFill>
                  <a:prstClr val="black"/>
                </a:solidFill>
              </a:rPr>
              <a:pPr algn="r" fontAlgn="base">
                <a:spcBef>
                  <a:spcPct val="0"/>
                </a:spcBef>
                <a:spcAft>
                  <a:spcPct val="0"/>
                </a:spcAft>
                <a:defRPr/>
              </a:pPr>
              <a:t>28</a:t>
            </a:fld>
            <a:endParaRPr lang="id-ID" sz="1200" b="1" dirty="0" smtClean="0">
              <a:solidFill>
                <a:prstClr val="black"/>
              </a:solidFill>
            </a:endParaRPr>
          </a:p>
        </p:txBody>
      </p:sp>
      <p:grpSp>
        <p:nvGrpSpPr>
          <p:cNvPr id="8" name="Group 7"/>
          <p:cNvGrpSpPr/>
          <p:nvPr/>
        </p:nvGrpSpPr>
        <p:grpSpPr>
          <a:xfrm>
            <a:off x="-76200" y="5199557"/>
            <a:ext cx="9247290" cy="1516929"/>
            <a:chOff x="-27090" y="5576503"/>
            <a:chExt cx="9247290" cy="1516929"/>
          </a:xfrm>
        </p:grpSpPr>
        <p:sp>
          <p:nvSpPr>
            <p:cNvPr id="9" name="梯形 1"/>
            <p:cNvSpPr/>
            <p:nvPr/>
          </p:nvSpPr>
          <p:spPr>
            <a:xfrm>
              <a:off x="76200" y="5591175"/>
              <a:ext cx="1476000" cy="352425"/>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矩形 2"/>
            <p:cNvSpPr/>
            <p:nvPr/>
          </p:nvSpPr>
          <p:spPr>
            <a:xfrm>
              <a:off x="-27090" y="5721832"/>
              <a:ext cx="9247290" cy="1371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11" name="梯形 3"/>
            <p:cNvSpPr/>
            <p:nvPr/>
          </p:nvSpPr>
          <p:spPr>
            <a:xfrm flipV="1">
              <a:off x="190272" y="5576503"/>
              <a:ext cx="1260000" cy="396000"/>
            </a:xfrm>
            <a:prstGeom prst="trapezoid">
              <a:avLst>
                <a:gd name="adj" fmla="val 1987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7" name="Rectangle 6"/>
          <p:cNvSpPr/>
          <p:nvPr/>
        </p:nvSpPr>
        <p:spPr>
          <a:xfrm>
            <a:off x="-76200" y="5457825"/>
            <a:ext cx="9144000" cy="1247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anchor="ctr"/>
          <a:lstStyle/>
          <a:p>
            <a:pPr fontAlgn="auto">
              <a:lnSpc>
                <a:spcPct val="90000"/>
              </a:lnSpc>
              <a:spcBef>
                <a:spcPts val="0"/>
              </a:spcBef>
              <a:spcAft>
                <a:spcPts val="0"/>
              </a:spcAft>
              <a:defRPr/>
            </a:pPr>
            <a:r>
              <a:rPr lang="en-US" b="1" dirty="0">
                <a:solidFill>
                  <a:schemeClr val="tx2">
                    <a:lumMod val="50000"/>
                  </a:schemeClr>
                </a:solidFill>
                <a:cs typeface="Arial" pitchFamily="34" charset="0"/>
              </a:rPr>
              <a:t>In the past year the number of the working population decreases, except:</a:t>
            </a:r>
          </a:p>
          <a:p>
            <a:pPr marL="285750" indent="-285750" fontAlgn="auto">
              <a:lnSpc>
                <a:spcPct val="90000"/>
              </a:lnSpc>
              <a:spcBef>
                <a:spcPts val="0"/>
              </a:spcBef>
              <a:spcAft>
                <a:spcPts val="0"/>
              </a:spcAft>
              <a:buFont typeface="Wingdings" panose="05000000000000000000" pitchFamily="2" charset="2"/>
              <a:buChar char="ü"/>
              <a:defRPr/>
            </a:pPr>
            <a:r>
              <a:rPr lang="en-US" dirty="0">
                <a:solidFill>
                  <a:schemeClr val="tx2">
                    <a:lumMod val="50000"/>
                  </a:schemeClr>
                </a:solidFill>
                <a:cs typeface="Arial" pitchFamily="34" charset="0"/>
              </a:rPr>
              <a:t>Employer assisted by temporary workers increased by 2.2 million people (</a:t>
            </a:r>
            <a:r>
              <a:rPr lang="en-US" dirty="0" smtClean="0">
                <a:solidFill>
                  <a:schemeClr val="tx2">
                    <a:lumMod val="50000"/>
                  </a:schemeClr>
                </a:solidFill>
                <a:cs typeface="Arial" pitchFamily="34" charset="0"/>
              </a:rPr>
              <a:t>11.70 percent)</a:t>
            </a:r>
            <a:endParaRPr lang="en-US" dirty="0">
              <a:solidFill>
                <a:schemeClr val="tx2">
                  <a:lumMod val="50000"/>
                </a:schemeClr>
              </a:solidFill>
              <a:cs typeface="Arial" pitchFamily="34" charset="0"/>
            </a:endParaRPr>
          </a:p>
          <a:p>
            <a:pPr marL="285750" indent="-285750" fontAlgn="auto">
              <a:lnSpc>
                <a:spcPct val="90000"/>
              </a:lnSpc>
              <a:spcBef>
                <a:spcPts val="0"/>
              </a:spcBef>
              <a:spcAft>
                <a:spcPts val="0"/>
              </a:spcAft>
              <a:buFont typeface="Wingdings" panose="05000000000000000000" pitchFamily="2" charset="2"/>
              <a:buChar char="ü"/>
              <a:defRPr/>
            </a:pPr>
            <a:r>
              <a:rPr lang="en-US" dirty="0" smtClean="0">
                <a:solidFill>
                  <a:schemeClr val="tx2">
                    <a:lumMod val="50000"/>
                  </a:schemeClr>
                </a:solidFill>
                <a:cs typeface="Arial" pitchFamily="34" charset="0"/>
              </a:rPr>
              <a:t>Casual employee in </a:t>
            </a:r>
            <a:r>
              <a:rPr lang="en-US" dirty="0">
                <a:solidFill>
                  <a:schemeClr val="tx2">
                    <a:lumMod val="50000"/>
                  </a:schemeClr>
                </a:solidFill>
                <a:cs typeface="Arial" pitchFamily="34" charset="0"/>
              </a:rPr>
              <a:t>agriculture increased by 160 thousand (</a:t>
            </a:r>
            <a:r>
              <a:rPr lang="en-US" dirty="0" smtClean="0">
                <a:solidFill>
                  <a:schemeClr val="tx2">
                    <a:lumMod val="50000"/>
                  </a:schemeClr>
                </a:solidFill>
                <a:cs typeface="Arial" pitchFamily="34" charset="0"/>
              </a:rPr>
              <a:t>3.15 percent)</a:t>
            </a:r>
            <a:endParaRPr lang="en-US" dirty="0">
              <a:solidFill>
                <a:schemeClr val="tx2">
                  <a:lumMod val="50000"/>
                </a:schemeClr>
              </a:solidFill>
              <a:cs typeface="Arial" pitchFamily="34" charset="0"/>
            </a:endParaRPr>
          </a:p>
          <a:p>
            <a:pPr marL="285750" indent="-285750" fontAlgn="auto">
              <a:lnSpc>
                <a:spcPct val="90000"/>
              </a:lnSpc>
              <a:spcBef>
                <a:spcPts val="0"/>
              </a:spcBef>
              <a:spcAft>
                <a:spcPts val="0"/>
              </a:spcAft>
              <a:buFont typeface="Wingdings" panose="05000000000000000000" pitchFamily="2" charset="2"/>
              <a:buChar char="ü"/>
              <a:defRPr/>
            </a:pPr>
            <a:r>
              <a:rPr lang="en-US" dirty="0" smtClean="0">
                <a:solidFill>
                  <a:schemeClr val="tx2">
                    <a:lumMod val="50000"/>
                  </a:schemeClr>
                </a:solidFill>
                <a:cs typeface="Arial" pitchFamily="34" charset="0"/>
              </a:rPr>
              <a:t>Casual employee not in agriculture </a:t>
            </a:r>
            <a:r>
              <a:rPr lang="en-US" dirty="0">
                <a:solidFill>
                  <a:schemeClr val="tx2">
                    <a:lumMod val="50000"/>
                  </a:schemeClr>
                </a:solidFill>
                <a:cs typeface="Arial" pitchFamily="34" charset="0"/>
              </a:rPr>
              <a:t>increased by 200 thousand (</a:t>
            </a:r>
            <a:r>
              <a:rPr lang="en-US" dirty="0" smtClean="0">
                <a:solidFill>
                  <a:schemeClr val="tx2">
                    <a:lumMod val="50000"/>
                  </a:schemeClr>
                </a:solidFill>
                <a:cs typeface="Arial" pitchFamily="34" charset="0"/>
              </a:rPr>
              <a:t>2.94 percent)</a:t>
            </a:r>
            <a:endParaRPr lang="en-US" dirty="0">
              <a:solidFill>
                <a:schemeClr val="tx2">
                  <a:lumMod val="50000"/>
                </a:schemeClr>
              </a:solidFill>
              <a:cs typeface="Arial" pitchFamily="34" charset="0"/>
            </a:endParaRPr>
          </a:p>
        </p:txBody>
      </p:sp>
    </p:spTree>
    <p:extLst>
      <p:ext uri="{BB962C8B-B14F-4D97-AF65-F5344CB8AC3E}">
        <p14:creationId xmlns:p14="http://schemas.microsoft.com/office/powerpoint/2010/main" val="3610963636"/>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07950" y="1287463"/>
            <a:ext cx="8856663" cy="4960937"/>
          </a:xfrm>
          <a:prstGeom prst="rect">
            <a:avLst/>
          </a:prstGeom>
          <a:solidFill>
            <a:schemeClr val="tx2">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sz="1600">
              <a:solidFill>
                <a:prstClr val="black"/>
              </a:solidFill>
            </a:endParaRPr>
          </a:p>
        </p:txBody>
      </p:sp>
      <p:sp>
        <p:nvSpPr>
          <p:cNvPr id="15363" name="Rectangle 15"/>
          <p:cNvSpPr>
            <a:spLocks noChangeArrowheads="1"/>
          </p:cNvSpPr>
          <p:nvPr/>
        </p:nvSpPr>
        <p:spPr bwMode="auto">
          <a:xfrm>
            <a:off x="981075" y="152602"/>
            <a:ext cx="7912100" cy="6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ts val="0"/>
              </a:spcBef>
            </a:pPr>
            <a:r>
              <a:rPr lang="en-US" sz="2400" b="1" dirty="0">
                <a:solidFill>
                  <a:prstClr val="white"/>
                </a:solidFill>
                <a:effectLst>
                  <a:outerShdw blurRad="50800" dist="38100" dir="2700000" algn="tl" rotWithShape="0">
                    <a:prstClr val="black">
                      <a:alpha val="40000"/>
                    </a:prstClr>
                  </a:outerShdw>
                </a:effectLst>
                <a:latin typeface="+mn-lt"/>
                <a:cs typeface="Arial" charset="0"/>
              </a:rPr>
              <a:t>Formal and Informal activities (million people),</a:t>
            </a:r>
          </a:p>
          <a:p>
            <a:pPr>
              <a:lnSpc>
                <a:spcPct val="80000"/>
              </a:lnSpc>
              <a:spcBef>
                <a:spcPts val="0"/>
              </a:spcBef>
            </a:pPr>
            <a:r>
              <a:rPr lang="en-US" sz="2400" b="1" dirty="0">
                <a:solidFill>
                  <a:prstClr val="white"/>
                </a:solidFill>
                <a:effectLst>
                  <a:outerShdw blurRad="50800" dist="38100" dir="2700000" algn="tl" rotWithShape="0">
                    <a:prstClr val="black">
                      <a:alpha val="40000"/>
                    </a:prstClr>
                  </a:outerShdw>
                </a:effectLst>
                <a:latin typeface="+mn-lt"/>
                <a:cs typeface="Arial" charset="0"/>
              </a:rPr>
              <a:t>August 2014 - February 2016</a:t>
            </a:r>
            <a:endParaRPr lang="nl-NL" b="1" dirty="0">
              <a:solidFill>
                <a:schemeClr val="bg1"/>
              </a:solidFill>
              <a:effectLst>
                <a:outerShdw blurRad="50800" dist="38100" dir="2700000" algn="tl" rotWithShape="0">
                  <a:prstClr val="black">
                    <a:alpha val="40000"/>
                  </a:prstClr>
                </a:outerShdw>
              </a:effectLst>
              <a:latin typeface="+mn-lt"/>
              <a:cs typeface="Arial" charset="0"/>
            </a:endParaRPr>
          </a:p>
        </p:txBody>
      </p:sp>
      <p:sp>
        <p:nvSpPr>
          <p:cNvPr id="11" name="Right Arrow 4"/>
          <p:cNvSpPr/>
          <p:nvPr/>
        </p:nvSpPr>
        <p:spPr>
          <a:xfrm>
            <a:off x="152400" y="1371600"/>
            <a:ext cx="4343400" cy="4724400"/>
          </a:xfrm>
          <a:prstGeom prst="rect">
            <a:avLst/>
          </a:prstGeom>
          <a:noFill/>
          <a:ln>
            <a:noFill/>
          </a:ln>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182880" tIns="10795" rIns="0" bIns="10795" spcCol="1270" anchor="ctr"/>
          <a:lstStyle/>
          <a:p>
            <a:pPr marL="285750" lvl="1" indent="-285750" defTabSz="755650" fontAlgn="auto">
              <a:spcBef>
                <a:spcPts val="0"/>
              </a:spcBef>
              <a:spcAft>
                <a:spcPts val="600"/>
              </a:spcAft>
              <a:buFont typeface="Wingdings" pitchFamily="2" charset="2"/>
              <a:buChar char="q"/>
              <a:defRPr/>
            </a:pPr>
            <a:r>
              <a:rPr lang="en-US" b="1" dirty="0">
                <a:solidFill>
                  <a:prstClr val="black"/>
                </a:solidFill>
              </a:rPr>
              <a:t>Informal and formal activities can be identified based on employment status</a:t>
            </a:r>
          </a:p>
          <a:p>
            <a:pPr marL="285750" lvl="1" indent="-285750" defTabSz="755650" fontAlgn="auto">
              <a:spcBef>
                <a:spcPts val="0"/>
              </a:spcBef>
              <a:spcAft>
                <a:spcPts val="600"/>
              </a:spcAft>
              <a:buFont typeface="Wingdings" pitchFamily="2" charset="2"/>
              <a:buChar char="q"/>
              <a:defRPr/>
            </a:pPr>
            <a:r>
              <a:rPr lang="en-US" b="1" dirty="0">
                <a:solidFill>
                  <a:prstClr val="black"/>
                </a:solidFill>
              </a:rPr>
              <a:t>In February 2016, </a:t>
            </a:r>
            <a:r>
              <a:rPr lang="en-US" b="1" dirty="0" smtClean="0">
                <a:solidFill>
                  <a:prstClr val="black"/>
                </a:solidFill>
              </a:rPr>
              <a:t>approximately 50.3 </a:t>
            </a:r>
            <a:r>
              <a:rPr lang="en-US" b="1" dirty="0">
                <a:solidFill>
                  <a:prstClr val="black"/>
                </a:solidFill>
              </a:rPr>
              <a:t>million people (</a:t>
            </a:r>
            <a:r>
              <a:rPr lang="en-US" b="1" dirty="0" smtClean="0">
                <a:solidFill>
                  <a:prstClr val="black"/>
                </a:solidFill>
              </a:rPr>
              <a:t>41.72 percent) </a:t>
            </a:r>
            <a:r>
              <a:rPr lang="en-US" b="1" dirty="0">
                <a:solidFill>
                  <a:prstClr val="black"/>
                </a:solidFill>
              </a:rPr>
              <a:t>work in the formal sector </a:t>
            </a:r>
            <a:r>
              <a:rPr lang="en-US" b="1" dirty="0" smtClean="0">
                <a:solidFill>
                  <a:prstClr val="black"/>
                </a:solidFill>
              </a:rPr>
              <a:t>and 70.3 </a:t>
            </a:r>
            <a:r>
              <a:rPr lang="en-US" b="1" dirty="0">
                <a:solidFill>
                  <a:prstClr val="black"/>
                </a:solidFill>
              </a:rPr>
              <a:t>million people (</a:t>
            </a:r>
            <a:r>
              <a:rPr lang="en-US" b="1" dirty="0" smtClean="0">
                <a:solidFill>
                  <a:prstClr val="black"/>
                </a:solidFill>
              </a:rPr>
              <a:t>52.28 percent) </a:t>
            </a:r>
            <a:r>
              <a:rPr lang="en-US" b="1" dirty="0">
                <a:solidFill>
                  <a:prstClr val="black"/>
                </a:solidFill>
              </a:rPr>
              <a:t>work in informal activities</a:t>
            </a:r>
          </a:p>
          <a:p>
            <a:pPr marL="285750" lvl="1" indent="-285750" defTabSz="755650" fontAlgn="auto">
              <a:spcBef>
                <a:spcPts val="0"/>
              </a:spcBef>
              <a:spcAft>
                <a:spcPts val="600"/>
              </a:spcAft>
              <a:buFont typeface="Wingdings" pitchFamily="2" charset="2"/>
              <a:buChar char="q"/>
              <a:defRPr/>
            </a:pPr>
            <a:r>
              <a:rPr lang="en-US" b="1" dirty="0">
                <a:solidFill>
                  <a:prstClr val="black"/>
                </a:solidFill>
              </a:rPr>
              <a:t>during the past year :</a:t>
            </a:r>
          </a:p>
          <a:p>
            <a:pPr marL="538163" lvl="1" indent="-285750" defTabSz="755650" fontAlgn="auto">
              <a:spcBef>
                <a:spcPts val="0"/>
              </a:spcBef>
              <a:spcAft>
                <a:spcPts val="600"/>
              </a:spcAft>
              <a:buFont typeface="Wingdings" panose="05000000000000000000" pitchFamily="2" charset="2"/>
              <a:buChar char="ü"/>
              <a:defRPr/>
            </a:pPr>
            <a:r>
              <a:rPr lang="en-US" b="1" dirty="0">
                <a:solidFill>
                  <a:prstClr val="black"/>
                </a:solidFill>
              </a:rPr>
              <a:t>Formal workers fell from </a:t>
            </a:r>
            <a:r>
              <a:rPr lang="en-US" b="1" dirty="0" smtClean="0">
                <a:solidFill>
                  <a:prstClr val="black"/>
                </a:solidFill>
              </a:rPr>
              <a:t>42.06 percent </a:t>
            </a:r>
            <a:r>
              <a:rPr lang="en-US" b="1" dirty="0">
                <a:solidFill>
                  <a:prstClr val="black"/>
                </a:solidFill>
              </a:rPr>
              <a:t>to </a:t>
            </a:r>
            <a:r>
              <a:rPr lang="en-US" b="1" dirty="0" smtClean="0">
                <a:solidFill>
                  <a:prstClr val="black"/>
                </a:solidFill>
              </a:rPr>
              <a:t>41.72 percent</a:t>
            </a:r>
            <a:endParaRPr lang="en-US" b="1" dirty="0">
              <a:solidFill>
                <a:prstClr val="black"/>
              </a:solidFill>
            </a:endParaRPr>
          </a:p>
          <a:p>
            <a:pPr marL="538163" lvl="1" indent="-285750" defTabSz="755650" fontAlgn="auto">
              <a:spcBef>
                <a:spcPts val="0"/>
              </a:spcBef>
              <a:spcAft>
                <a:spcPts val="600"/>
              </a:spcAft>
              <a:buFont typeface="Wingdings" panose="05000000000000000000" pitchFamily="2" charset="2"/>
              <a:buChar char="ü"/>
              <a:defRPr/>
            </a:pPr>
            <a:r>
              <a:rPr lang="en-US" b="1" dirty="0">
                <a:solidFill>
                  <a:prstClr val="black"/>
                </a:solidFill>
              </a:rPr>
              <a:t>Informal workers rose from </a:t>
            </a:r>
            <a:r>
              <a:rPr lang="en-US" b="1" dirty="0" smtClean="0">
                <a:solidFill>
                  <a:prstClr val="black"/>
                </a:solidFill>
              </a:rPr>
              <a:t>57.94 percent </a:t>
            </a:r>
            <a:r>
              <a:rPr lang="en-US" b="1" dirty="0">
                <a:solidFill>
                  <a:prstClr val="black"/>
                </a:solidFill>
              </a:rPr>
              <a:t>to </a:t>
            </a:r>
            <a:r>
              <a:rPr lang="en-US" b="1" dirty="0" smtClean="0">
                <a:solidFill>
                  <a:prstClr val="black"/>
                </a:solidFill>
              </a:rPr>
              <a:t>58.28 percent.</a:t>
            </a:r>
            <a:endParaRPr lang="en-US" b="1" dirty="0">
              <a:solidFill>
                <a:prstClr val="black"/>
              </a:solidFill>
            </a:endParaRPr>
          </a:p>
        </p:txBody>
      </p:sp>
      <p:cxnSp>
        <p:nvCxnSpPr>
          <p:cNvPr id="14" name="直接连接符 14"/>
          <p:cNvCxnSpPr/>
          <p:nvPr/>
        </p:nvCxnSpPr>
        <p:spPr>
          <a:xfrm>
            <a:off x="4533900" y="1460499"/>
            <a:ext cx="0" cy="4572000"/>
          </a:xfrm>
          <a:prstGeom prst="line">
            <a:avLst/>
          </a:prstGeom>
          <a:ln>
            <a:solidFill>
              <a:srgbClr val="34535A"/>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4"/>
          <p:cNvCxnSpPr/>
          <p:nvPr/>
        </p:nvCxnSpPr>
        <p:spPr>
          <a:xfrm>
            <a:off x="4572000" y="1460499"/>
            <a:ext cx="0" cy="4572000"/>
          </a:xfrm>
          <a:prstGeom prst="line">
            <a:avLst/>
          </a:prstGeom>
          <a:ln>
            <a:solidFill>
              <a:srgbClr val="34535A"/>
            </a:solidFill>
            <a:prstDash val="dash"/>
          </a:ln>
        </p:spPr>
        <p:style>
          <a:lnRef idx="1">
            <a:schemeClr val="accent1"/>
          </a:lnRef>
          <a:fillRef idx="0">
            <a:schemeClr val="accent1"/>
          </a:fillRef>
          <a:effectRef idx="0">
            <a:schemeClr val="accent1"/>
          </a:effectRef>
          <a:fontRef idx="minor">
            <a:schemeClr val="tx1"/>
          </a:fontRef>
        </p:style>
      </p:cxnSp>
      <p:sp>
        <p:nvSpPr>
          <p:cNvPr id="15369" name="Slide Number Placeholder 1"/>
          <p:cNvSpPr>
            <a:spLocks noGrp="1"/>
          </p:cNvSpPr>
          <p:nvPr>
            <p:ph type="sldNum" sz="quarter" idx="4294967295"/>
          </p:nvPr>
        </p:nvSpPr>
        <p:spPr bwMode="auto">
          <a:xfrm>
            <a:off x="7046913" y="6477000"/>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4DF819E6-CAA2-4994-B4DB-D449D0CDA7EE}" type="slidenum">
              <a:rPr lang="id-ID" sz="1400" smtClean="0">
                <a:solidFill>
                  <a:prstClr val="black"/>
                </a:solidFill>
              </a:rPr>
              <a:pPr algn="r" fontAlgn="base">
                <a:spcBef>
                  <a:spcPct val="0"/>
                </a:spcBef>
                <a:spcAft>
                  <a:spcPct val="0"/>
                </a:spcAft>
                <a:defRPr/>
              </a:pPr>
              <a:t>29</a:t>
            </a:fld>
            <a:endParaRPr lang="id-ID" sz="1400" dirty="0" smtClean="0">
              <a:solidFill>
                <a:prstClr val="black"/>
              </a:solidFill>
            </a:endParaRPr>
          </a:p>
        </p:txBody>
      </p:sp>
      <p:graphicFrame>
        <p:nvGraphicFramePr>
          <p:cNvPr id="2" name="Chart 4"/>
          <p:cNvGraphicFramePr>
            <a:graphicFrameLocks/>
          </p:cNvGraphicFramePr>
          <p:nvPr>
            <p:extLst>
              <p:ext uri="{D42A27DB-BD31-4B8C-83A1-F6EECF244321}">
                <p14:modId xmlns:p14="http://schemas.microsoft.com/office/powerpoint/2010/main" val="3543357099"/>
              </p:ext>
            </p:extLst>
          </p:nvPr>
        </p:nvGraphicFramePr>
        <p:xfrm>
          <a:off x="4694808" y="1416616"/>
          <a:ext cx="4545012" cy="467938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800600" y="1828800"/>
            <a:ext cx="1295399"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August 2014</a:t>
            </a:r>
            <a:endParaRPr lang="en-US" sz="1600" b="1" dirty="0">
              <a:solidFill>
                <a:schemeClr val="tx1"/>
              </a:solidFill>
            </a:endParaRPr>
          </a:p>
        </p:txBody>
      </p:sp>
      <p:sp>
        <p:nvSpPr>
          <p:cNvPr id="10" name="Rectangle 9"/>
          <p:cNvSpPr/>
          <p:nvPr/>
        </p:nvSpPr>
        <p:spPr>
          <a:xfrm>
            <a:off x="4724400" y="2819400"/>
            <a:ext cx="1447799"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February 2015</a:t>
            </a:r>
            <a:endParaRPr lang="en-US" sz="1600" b="1" dirty="0">
              <a:solidFill>
                <a:schemeClr val="tx1"/>
              </a:solidFill>
            </a:endParaRPr>
          </a:p>
        </p:txBody>
      </p:sp>
      <p:sp>
        <p:nvSpPr>
          <p:cNvPr id="12" name="Rectangle 11"/>
          <p:cNvSpPr/>
          <p:nvPr/>
        </p:nvSpPr>
        <p:spPr>
          <a:xfrm>
            <a:off x="4800601" y="3810000"/>
            <a:ext cx="1295399"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August 2015</a:t>
            </a:r>
            <a:endParaRPr lang="en-US" sz="1600" b="1" dirty="0">
              <a:solidFill>
                <a:schemeClr val="tx1"/>
              </a:solidFill>
            </a:endParaRPr>
          </a:p>
        </p:txBody>
      </p:sp>
      <p:sp>
        <p:nvSpPr>
          <p:cNvPr id="13" name="Rectangle 12"/>
          <p:cNvSpPr/>
          <p:nvPr/>
        </p:nvSpPr>
        <p:spPr>
          <a:xfrm>
            <a:off x="4724400" y="4800600"/>
            <a:ext cx="1447799"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February 2016</a:t>
            </a:r>
            <a:endParaRPr lang="en-US" sz="1600" b="1" dirty="0">
              <a:solidFill>
                <a:schemeClr val="tx1"/>
              </a:solidFill>
            </a:endParaRPr>
          </a:p>
        </p:txBody>
      </p:sp>
    </p:spTree>
    <p:extLst>
      <p:ext uri="{BB962C8B-B14F-4D97-AF65-F5344CB8AC3E}">
        <p14:creationId xmlns:p14="http://schemas.microsoft.com/office/powerpoint/2010/main" val="3918783264"/>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873F9D-166D-4281-9B5A-8D63A7307FC5}" type="slidenum">
              <a:rPr lang="id-ID" smtClean="0"/>
              <a:pPr/>
              <a:t>3</a:t>
            </a:fld>
            <a:endParaRPr lang="id-ID"/>
          </a:p>
        </p:txBody>
      </p:sp>
      <p:sp>
        <p:nvSpPr>
          <p:cNvPr id="5" name="Title 3"/>
          <p:cNvSpPr txBox="1">
            <a:spLocks/>
          </p:cNvSpPr>
          <p:nvPr/>
        </p:nvSpPr>
        <p:spPr>
          <a:xfrm>
            <a:off x="228600" y="990600"/>
            <a:ext cx="8280920" cy="5667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mj-lt"/>
                <a:ea typeface="+mj-ea"/>
                <a:cs typeface="+mj-cs"/>
              </a:defRPr>
            </a:lvl1pPr>
          </a:lstStyle>
          <a:p>
            <a:pPr algn="l"/>
            <a:r>
              <a:rPr lang="en-US" sz="3200" dirty="0" smtClean="0">
                <a:latin typeface="Arial" panose="020B0604020202020204" pitchFamily="34" charset="0"/>
                <a:cs typeface="Arial" panose="020B0604020202020204" pitchFamily="34" charset="0"/>
              </a:rPr>
              <a:t>History of </a:t>
            </a:r>
            <a:r>
              <a:rPr lang="en-US" sz="3200" dirty="0" err="1" smtClean="0">
                <a:latin typeface="Arial" panose="020B0604020202020204" pitchFamily="34" charset="0"/>
                <a:cs typeface="Arial" panose="020B0604020202020204" pitchFamily="34" charset="0"/>
              </a:rPr>
              <a:t>Sakernas</a:t>
            </a:r>
            <a:r>
              <a:rPr lang="en-US" sz="32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(1)</a:t>
            </a:r>
            <a:endParaRPr lang="id-ID" sz="3200" dirty="0">
              <a:latin typeface="Arial" panose="020B0604020202020204" pitchFamily="34" charset="0"/>
              <a:cs typeface="Arial" panose="020B0604020202020204" pitchFamily="34" charset="0"/>
            </a:endParaRPr>
          </a:p>
        </p:txBody>
      </p:sp>
      <p:sp>
        <p:nvSpPr>
          <p:cNvPr id="12" name="Rectangle 11"/>
          <p:cNvSpPr/>
          <p:nvPr/>
        </p:nvSpPr>
        <p:spPr>
          <a:xfrm>
            <a:off x="228600" y="1652290"/>
            <a:ext cx="8534400" cy="5170646"/>
          </a:xfrm>
          <a:prstGeom prst="rect">
            <a:avLst/>
          </a:prstGeom>
        </p:spPr>
        <p:txBody>
          <a:bodyPr wrap="square">
            <a:spAutoFit/>
          </a:bodyPr>
          <a:lstStyle/>
          <a:p>
            <a:pPr marL="285750" indent="-285750" algn="just">
              <a:spcAft>
                <a:spcPts val="1200"/>
              </a:spcAft>
              <a:buFont typeface="Wingdings" panose="05000000000000000000" pitchFamily="2" charset="2"/>
              <a:buChar char="ü"/>
            </a:pPr>
            <a:r>
              <a:rPr lang="en-US" sz="2000" dirty="0" err="1"/>
              <a:t>Sakernas</a:t>
            </a:r>
            <a:r>
              <a:rPr lang="en-US" sz="2000" dirty="0"/>
              <a:t> is a household survey carried by BPS and specially used to collect employment data </a:t>
            </a:r>
            <a:r>
              <a:rPr lang="en-US" sz="2000" dirty="0" smtClean="0"/>
              <a:t>periodically</a:t>
            </a:r>
          </a:p>
          <a:p>
            <a:pPr marL="285750" indent="-285750" algn="just">
              <a:spcAft>
                <a:spcPts val="1200"/>
              </a:spcAft>
              <a:buFont typeface="Wingdings" panose="05000000000000000000" pitchFamily="2" charset="2"/>
              <a:buChar char="ü"/>
            </a:pPr>
            <a:r>
              <a:rPr lang="en-US" sz="2000" dirty="0" err="1"/>
              <a:t>Sakernas</a:t>
            </a:r>
            <a:r>
              <a:rPr lang="en-US" sz="2000" dirty="0"/>
              <a:t> has been conducted since 1976, but on a regular basis starting in </a:t>
            </a:r>
            <a:r>
              <a:rPr lang="en-US" sz="2000" dirty="0" smtClean="0"/>
              <a:t>1986</a:t>
            </a:r>
          </a:p>
          <a:p>
            <a:pPr marL="285750" indent="-285750" algn="just">
              <a:spcAft>
                <a:spcPts val="1200"/>
              </a:spcAft>
              <a:buFont typeface="Wingdings" panose="05000000000000000000" pitchFamily="2" charset="2"/>
              <a:buChar char="ü"/>
            </a:pPr>
            <a:r>
              <a:rPr lang="en-US" sz="2000" dirty="0"/>
              <a:t>Since </a:t>
            </a:r>
            <a:r>
              <a:rPr lang="en-US" sz="2000" dirty="0" smtClean="0"/>
              <a:t>1984, </a:t>
            </a:r>
            <a:r>
              <a:rPr lang="en-US" sz="2000" dirty="0" err="1"/>
              <a:t>Sakernas</a:t>
            </a:r>
            <a:r>
              <a:rPr lang="en-US" sz="2000" dirty="0"/>
              <a:t> using Basic Concepts </a:t>
            </a:r>
            <a:r>
              <a:rPr lang="en-US" sz="2000" dirty="0" smtClean="0"/>
              <a:t>of Labor </a:t>
            </a:r>
            <a:r>
              <a:rPr lang="en-US" sz="2000" dirty="0"/>
              <a:t>Force set out in the International Conference of </a:t>
            </a:r>
            <a:r>
              <a:rPr lang="en-US" sz="2000" dirty="0" err="1"/>
              <a:t>Labour</a:t>
            </a:r>
            <a:r>
              <a:rPr lang="en-US" sz="2000" dirty="0"/>
              <a:t> Statisticians (ICLS) to 13th 1982</a:t>
            </a:r>
          </a:p>
          <a:p>
            <a:pPr marL="285750" indent="-285750" algn="just">
              <a:spcAft>
                <a:spcPts val="1200"/>
              </a:spcAft>
              <a:buFont typeface="Wingdings" panose="05000000000000000000" pitchFamily="2" charset="2"/>
              <a:buChar char="ü"/>
            </a:pPr>
            <a:r>
              <a:rPr lang="en-US" sz="2000" dirty="0"/>
              <a:t>In 2013, the ILO organized the 19th ICLS which result in development of some variable concepts and definitions. It made the reason of redesigned on </a:t>
            </a:r>
            <a:r>
              <a:rPr lang="en-US" sz="2000" dirty="0" err="1"/>
              <a:t>Sakernas</a:t>
            </a:r>
            <a:r>
              <a:rPr lang="en-US" sz="2000" dirty="0"/>
              <a:t> </a:t>
            </a:r>
            <a:r>
              <a:rPr lang="en-US" sz="2000" dirty="0" smtClean="0"/>
              <a:t>2016</a:t>
            </a:r>
          </a:p>
          <a:p>
            <a:pPr marL="285750" indent="-285750" algn="just">
              <a:spcAft>
                <a:spcPts val="1200"/>
              </a:spcAft>
              <a:buFont typeface="Wingdings" panose="05000000000000000000" pitchFamily="2" charset="2"/>
              <a:buChar char="ü"/>
            </a:pPr>
            <a:r>
              <a:rPr lang="en-US" sz="2000" dirty="0"/>
              <a:t>There is the addition of other variables such as the formal and informal sector, decent work, home based workers, workers with disabilities, and labor </a:t>
            </a:r>
            <a:r>
              <a:rPr lang="en-US" sz="2000" dirty="0" smtClean="0"/>
              <a:t>mobility</a:t>
            </a:r>
          </a:p>
          <a:p>
            <a:pPr marL="285750" indent="-285750" algn="just">
              <a:spcAft>
                <a:spcPts val="1200"/>
              </a:spcAft>
              <a:buFont typeface="Wingdings" panose="05000000000000000000" pitchFamily="2" charset="2"/>
              <a:buChar char="ü"/>
            </a:pPr>
            <a:r>
              <a:rPr lang="en-US" sz="2000" dirty="0"/>
              <a:t>it expected to meet the needs of employment data and improve the international comparability</a:t>
            </a:r>
          </a:p>
        </p:txBody>
      </p:sp>
    </p:spTree>
    <p:extLst>
      <p:ext uri="{BB962C8B-B14F-4D97-AF65-F5344CB8AC3E}">
        <p14:creationId xmlns:p14="http://schemas.microsoft.com/office/powerpoint/2010/main" val="2011985076"/>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6200" y="5334000"/>
            <a:ext cx="9247290" cy="1295400"/>
            <a:chOff x="-27090" y="5576503"/>
            <a:chExt cx="9247290" cy="2157009"/>
          </a:xfrm>
        </p:grpSpPr>
        <p:sp>
          <p:nvSpPr>
            <p:cNvPr id="11" name="梯形 1"/>
            <p:cNvSpPr/>
            <p:nvPr/>
          </p:nvSpPr>
          <p:spPr>
            <a:xfrm>
              <a:off x="76200" y="5591175"/>
              <a:ext cx="1476000" cy="352425"/>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2"/>
            <p:cNvSpPr/>
            <p:nvPr/>
          </p:nvSpPr>
          <p:spPr>
            <a:xfrm>
              <a:off x="-27090" y="5721832"/>
              <a:ext cx="9247290" cy="20116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14" name="梯形 3"/>
            <p:cNvSpPr/>
            <p:nvPr/>
          </p:nvSpPr>
          <p:spPr>
            <a:xfrm flipV="1">
              <a:off x="190272" y="5576503"/>
              <a:ext cx="1260000" cy="396000"/>
            </a:xfrm>
            <a:prstGeom prst="trapezoid">
              <a:avLst>
                <a:gd name="adj" fmla="val 1987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2292" name="Rectangle 15"/>
          <p:cNvSpPr>
            <a:spLocks noChangeArrowheads="1"/>
          </p:cNvSpPr>
          <p:nvPr/>
        </p:nvSpPr>
        <p:spPr bwMode="auto">
          <a:xfrm>
            <a:off x="1050925" y="92075"/>
            <a:ext cx="8915400" cy="77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70000"/>
              </a:lnSpc>
              <a:spcBef>
                <a:spcPts val="600"/>
              </a:spcBef>
            </a:pPr>
            <a:r>
              <a:rPr lang="en-US" sz="2800" b="1" dirty="0">
                <a:solidFill>
                  <a:prstClr val="white"/>
                </a:solidFill>
                <a:effectLst>
                  <a:outerShdw blurRad="50800" dist="38100" dir="2700000" algn="tl" rotWithShape="0">
                    <a:prstClr val="black">
                      <a:alpha val="40000"/>
                    </a:prstClr>
                  </a:outerShdw>
                </a:effectLst>
                <a:latin typeface="+mn-lt"/>
                <a:cs typeface="Arial" charset="0"/>
              </a:rPr>
              <a:t>Less than Normal Working </a:t>
            </a:r>
            <a:r>
              <a:rPr lang="en-US" sz="2800" b="1" dirty="0" smtClean="0">
                <a:solidFill>
                  <a:prstClr val="white"/>
                </a:solidFill>
                <a:effectLst>
                  <a:outerShdw blurRad="50800" dist="38100" dir="2700000" algn="tl" rotWithShape="0">
                    <a:prstClr val="black">
                      <a:alpha val="40000"/>
                    </a:prstClr>
                  </a:outerShdw>
                </a:effectLst>
                <a:latin typeface="+mn-lt"/>
                <a:cs typeface="Arial" charset="0"/>
              </a:rPr>
              <a:t>Hours (Million)</a:t>
            </a:r>
          </a:p>
          <a:p>
            <a:pPr>
              <a:lnSpc>
                <a:spcPct val="70000"/>
              </a:lnSpc>
              <a:spcBef>
                <a:spcPts val="600"/>
              </a:spcBef>
            </a:pPr>
            <a:r>
              <a:rPr lang="en-US" sz="2800" b="1" dirty="0" smtClean="0">
                <a:solidFill>
                  <a:prstClr val="white"/>
                </a:solidFill>
                <a:effectLst>
                  <a:outerShdw blurRad="50800" dist="38100" dir="2700000" algn="tl" rotWithShape="0">
                    <a:prstClr val="black">
                      <a:alpha val="40000"/>
                    </a:prstClr>
                  </a:outerShdw>
                </a:effectLst>
                <a:latin typeface="+mn-lt"/>
                <a:cs typeface="Arial" charset="0"/>
              </a:rPr>
              <a:t>August </a:t>
            </a:r>
            <a:r>
              <a:rPr lang="en-US" sz="2800" b="1" dirty="0">
                <a:solidFill>
                  <a:prstClr val="white"/>
                </a:solidFill>
                <a:effectLst>
                  <a:outerShdw blurRad="50800" dist="38100" dir="2700000" algn="tl" rotWithShape="0">
                    <a:prstClr val="black">
                      <a:alpha val="40000"/>
                    </a:prstClr>
                  </a:outerShdw>
                </a:effectLst>
                <a:latin typeface="+mn-lt"/>
                <a:cs typeface="Arial" charset="0"/>
              </a:rPr>
              <a:t>2014 - February 2016</a:t>
            </a:r>
            <a:endParaRPr lang="nl-NL" sz="2400" b="1" dirty="0">
              <a:solidFill>
                <a:schemeClr val="bg1"/>
              </a:solidFill>
              <a:effectLst>
                <a:outerShdw blurRad="50800" dist="38100" dir="2700000" algn="tl" rotWithShape="0">
                  <a:prstClr val="black">
                    <a:alpha val="40000"/>
                  </a:prstClr>
                </a:outerShdw>
              </a:effectLst>
              <a:latin typeface="+mn-lt"/>
              <a:cs typeface="Arial" charset="0"/>
            </a:endParaRPr>
          </a:p>
        </p:txBody>
      </p:sp>
      <p:sp>
        <p:nvSpPr>
          <p:cNvPr id="5" name="Content Placeholder 4"/>
          <p:cNvSpPr>
            <a:spLocks noGrp="1"/>
          </p:cNvSpPr>
          <p:nvPr>
            <p:ph sz="quarter" idx="13"/>
          </p:nvPr>
        </p:nvSpPr>
        <p:spPr>
          <a:xfrm>
            <a:off x="141162" y="5706861"/>
            <a:ext cx="8412480" cy="1074939"/>
          </a:xfrm>
        </p:spPr>
        <p:txBody>
          <a:bodyPr lIns="182880" rtlCol="0">
            <a:noAutofit/>
          </a:bodyPr>
          <a:lstStyle/>
          <a:p>
            <a:pPr algn="just">
              <a:spcBef>
                <a:spcPts val="0"/>
              </a:spcBef>
              <a:spcAft>
                <a:spcPts val="1200"/>
              </a:spcAft>
              <a:buFont typeface="Wingdings" pitchFamily="2" charset="2"/>
              <a:buChar char="q"/>
              <a:defRPr/>
            </a:pPr>
            <a:r>
              <a:rPr lang="en-US" sz="1700" b="1" dirty="0">
                <a:solidFill>
                  <a:schemeClr val="tx2">
                    <a:lumMod val="50000"/>
                  </a:schemeClr>
                </a:solidFill>
              </a:rPr>
              <a:t>In February 2016, the working population of 120.7 million, approximately 36.3 million people (</a:t>
            </a:r>
            <a:r>
              <a:rPr lang="en-US" sz="1700" b="1" dirty="0" smtClean="0">
                <a:solidFill>
                  <a:schemeClr val="tx2">
                    <a:lumMod val="50000"/>
                  </a:schemeClr>
                </a:solidFill>
              </a:rPr>
              <a:t>30.11 percent) </a:t>
            </a:r>
            <a:r>
              <a:rPr lang="en-US" sz="1700" b="1" dirty="0">
                <a:solidFill>
                  <a:schemeClr val="tx2">
                    <a:lumMod val="50000"/>
                  </a:schemeClr>
                </a:solidFill>
              </a:rPr>
              <a:t>of them work less </a:t>
            </a:r>
            <a:r>
              <a:rPr lang="en-US" sz="1700" b="1" dirty="0" smtClean="0">
                <a:solidFill>
                  <a:schemeClr val="tx2">
                    <a:lumMod val="50000"/>
                  </a:schemeClr>
                </a:solidFill>
              </a:rPr>
              <a:t>than normal working hours (35 </a:t>
            </a:r>
            <a:r>
              <a:rPr lang="en-US" sz="1700" b="1" dirty="0">
                <a:solidFill>
                  <a:schemeClr val="tx2">
                    <a:lumMod val="50000"/>
                  </a:schemeClr>
                </a:solidFill>
              </a:rPr>
              <a:t>hours per </a:t>
            </a:r>
            <a:r>
              <a:rPr lang="en-US" sz="1700" b="1" dirty="0" smtClean="0">
                <a:solidFill>
                  <a:schemeClr val="tx2">
                    <a:lumMod val="50000"/>
                  </a:schemeClr>
                </a:solidFill>
              </a:rPr>
              <a:t>week)</a:t>
            </a:r>
            <a:endParaRPr lang="id-ID" sz="1700" b="1" dirty="0">
              <a:solidFill>
                <a:schemeClr val="tx2">
                  <a:lumMod val="50000"/>
                </a:schemeClr>
              </a:solidFill>
            </a:endParaRPr>
          </a:p>
        </p:txBody>
      </p:sp>
      <p:graphicFrame>
        <p:nvGraphicFramePr>
          <p:cNvPr id="13" name="Content Placeholder 4"/>
          <p:cNvGraphicFramePr>
            <a:graphicFrameLocks/>
          </p:cNvGraphicFramePr>
          <p:nvPr>
            <p:extLst>
              <p:ext uri="{D42A27DB-BD31-4B8C-83A1-F6EECF244321}">
                <p14:modId xmlns:p14="http://schemas.microsoft.com/office/powerpoint/2010/main" val="1461293782"/>
              </p:ext>
            </p:extLst>
          </p:nvPr>
        </p:nvGraphicFramePr>
        <p:xfrm>
          <a:off x="304689" y="1143000"/>
          <a:ext cx="8534621" cy="3886199"/>
        </p:xfrm>
        <a:graphic>
          <a:graphicData uri="http://schemas.openxmlformats.org/drawingml/2006/table">
            <a:tbl>
              <a:tblPr firstRow="1" bandRow="1">
                <a:tableStyleId>{93296810-A885-4BE3-A3E7-6D5BEEA58F35}</a:tableStyleId>
              </a:tblPr>
              <a:tblGrid>
                <a:gridCol w="2802741"/>
                <a:gridCol w="1146376"/>
                <a:gridCol w="1146376"/>
                <a:gridCol w="1146376"/>
                <a:gridCol w="1146376"/>
                <a:gridCol w="1146376"/>
              </a:tblGrid>
              <a:tr h="407837">
                <a:tc rowSpan="3">
                  <a:txBody>
                    <a:bodyPr/>
                    <a:lstStyle/>
                    <a:p>
                      <a:pPr marL="0" indent="0" algn="ctr"/>
                      <a:r>
                        <a:rPr lang="en-US" sz="1600" b="1" dirty="0" smtClean="0">
                          <a:solidFill>
                            <a:schemeClr val="bg1"/>
                          </a:solidFill>
                        </a:rPr>
                        <a:t>Working</a:t>
                      </a:r>
                      <a:r>
                        <a:rPr lang="en-US" sz="1600" b="1" baseline="0" dirty="0" smtClean="0">
                          <a:solidFill>
                            <a:schemeClr val="bg1"/>
                          </a:solidFill>
                        </a:rPr>
                        <a:t> population</a:t>
                      </a:r>
                      <a:endParaRPr lang="id-ID" sz="1600" b="1" dirty="0">
                        <a:solidFill>
                          <a:schemeClr val="bg1"/>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indent="0" algn="ctr"/>
                      <a:r>
                        <a:rPr lang="en-US" sz="1600" dirty="0" smtClean="0">
                          <a:solidFill>
                            <a:schemeClr val="bg1"/>
                          </a:solidFill>
                        </a:rPr>
                        <a:t>2014</a:t>
                      </a:r>
                      <a:endParaRPr lang="id-ID" sz="1600" b="1"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a:r>
                        <a:rPr lang="id-ID" sz="1600" dirty="0" smtClean="0">
                          <a:solidFill>
                            <a:schemeClr val="bg1"/>
                          </a:solidFill>
                        </a:rPr>
                        <a:t>2015</a:t>
                      </a:r>
                      <a:endParaRPr lang="id-ID" sz="160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id-ID" sz="160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a:r>
                        <a:rPr lang="id-ID" sz="1600" dirty="0" smtClean="0">
                          <a:solidFill>
                            <a:schemeClr val="bg1"/>
                          </a:solidFill>
                          <a:latin typeface="+mn-lt"/>
                        </a:rPr>
                        <a:t>2016</a:t>
                      </a:r>
                      <a:endParaRPr lang="id-ID" sz="160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id-ID" sz="160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407837">
                <a:tc vMerge="1">
                  <a:txBody>
                    <a:bodyPr/>
                    <a:lstStyle/>
                    <a:p>
                      <a:endParaRPr lang="id-ID" dirty="0"/>
                    </a:p>
                  </a:txBody>
                  <a:tcPr/>
                </a:tc>
                <a:tc rowSpan="2">
                  <a:txBody>
                    <a:bodyPr/>
                    <a:lstStyle/>
                    <a:p>
                      <a:pPr marL="0" indent="0" algn="ctr"/>
                      <a:r>
                        <a:rPr lang="id-ID" sz="1600" b="1" dirty="0" smtClean="0">
                          <a:solidFill>
                            <a:schemeClr val="bg1"/>
                          </a:solidFill>
                        </a:rPr>
                        <a:t>August</a:t>
                      </a:r>
                      <a:endParaRPr lang="id-ID" sz="1600" b="1" dirty="0">
                        <a:solidFill>
                          <a:schemeClr val="bg1"/>
                        </a:solidFill>
                        <a:latin typeface="+mn-lt"/>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marL="0" indent="0" algn="ctr"/>
                      <a:r>
                        <a:rPr lang="id-ID" sz="1600" b="1" dirty="0" smtClean="0">
                          <a:solidFill>
                            <a:schemeClr val="bg1"/>
                          </a:solidFill>
                        </a:rPr>
                        <a:t>February</a:t>
                      </a:r>
                      <a:endParaRPr lang="id-ID" sz="1600" b="1" dirty="0">
                        <a:solidFill>
                          <a:schemeClr val="bg1"/>
                        </a:solidFill>
                        <a:latin typeface="+mn-lt"/>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marL="0" indent="0" algn="ctr"/>
                      <a:r>
                        <a:rPr lang="id-ID" sz="1600" b="1" dirty="0" smtClean="0">
                          <a:solidFill>
                            <a:schemeClr val="bg1"/>
                          </a:solidFill>
                        </a:rPr>
                        <a:t>August</a:t>
                      </a:r>
                      <a:endParaRPr lang="id-ID" sz="1600" b="1" dirty="0">
                        <a:ln>
                          <a:solidFill>
                            <a:schemeClr val="accent1">
                              <a:lumMod val="60000"/>
                              <a:lumOff val="40000"/>
                            </a:schemeClr>
                          </a:solidFill>
                        </a:ln>
                        <a:solidFill>
                          <a:schemeClr val="bg1"/>
                        </a:solidFill>
                        <a:latin typeface="+mn-lt"/>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marL="0" indent="0" algn="ctr"/>
                      <a:r>
                        <a:rPr lang="id-ID" sz="1600" b="1" dirty="0" smtClean="0">
                          <a:solidFill>
                            <a:schemeClr val="bg1"/>
                          </a:solidFill>
                        </a:rPr>
                        <a:t>February</a:t>
                      </a:r>
                      <a:endParaRPr lang="id-ID" sz="1600" b="1" dirty="0">
                        <a:solidFill>
                          <a:schemeClr val="bg1"/>
                        </a:solidFill>
                        <a:latin typeface="+mn-lt"/>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marL="0" indent="0" algn="ctr"/>
                      <a:endParaRPr lang="id-ID" sz="1600" b="1" dirty="0">
                        <a:ln>
                          <a:solidFill>
                            <a:schemeClr val="accent1">
                              <a:lumMod val="60000"/>
                              <a:lumOff val="40000"/>
                            </a:schemeClr>
                          </a:solidFill>
                        </a:ln>
                        <a:solidFill>
                          <a:schemeClr val="bg1"/>
                        </a:solidFill>
                        <a:latin typeface="+mn-lt"/>
                        <a:cs typeface="Arial" pitchFamily="34" charset="0"/>
                      </a:endParaRPr>
                    </a:p>
                  </a:txBody>
                  <a:tcPr marL="91452" marR="91452" marT="45706" marB="45706"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408411">
                <a:tc vMerge="1">
                  <a:txBody>
                    <a:bodyPr/>
                    <a:lstStyle/>
                    <a:p>
                      <a:pPr algn="ctr"/>
                      <a:endParaRPr lang="id-ID" sz="1800" dirty="0">
                        <a:latin typeface="Arial" pitchFamily="34" charset="0"/>
                        <a:cs typeface="Arial" pitchFamily="34" charset="0"/>
                      </a:endParaRPr>
                    </a:p>
                  </a:txBody>
                  <a:tcPr marL="91452" marR="91452" marT="45706" marB="45706" anchor="ctr"/>
                </a:tc>
                <a:tc vMerge="1">
                  <a:txBody>
                    <a:bodyPr/>
                    <a:lstStyle/>
                    <a:p>
                      <a:pPr marL="0" indent="0" algn="ctr"/>
                      <a:endParaRPr lang="id-ID" sz="1600" b="1" dirty="0">
                        <a:ln>
                          <a:solidFill>
                            <a:schemeClr val="accent1">
                              <a:lumMod val="60000"/>
                              <a:lumOff val="40000"/>
                            </a:schemeClr>
                          </a:solidFill>
                        </a:ln>
                        <a:solidFill>
                          <a:schemeClr val="bg1"/>
                        </a:solidFill>
                        <a:latin typeface="+mn-lt"/>
                        <a:cs typeface="Arial" pitchFamily="34" charset="0"/>
                      </a:endParaRPr>
                    </a:p>
                  </a:txBody>
                  <a:tcPr anchor="ctr">
                    <a:lnR w="12700" cap="flat" cmpd="sng" algn="ctr">
                      <a:solidFill>
                        <a:schemeClr val="bg1"/>
                      </a:solidFill>
                      <a:prstDash val="solid"/>
                      <a:round/>
                      <a:headEnd type="none" w="med" len="med"/>
                      <a:tailEnd type="none" w="med" len="med"/>
                    </a:lnR>
                    <a:solidFill>
                      <a:srgbClr val="006000"/>
                    </a:solidFill>
                  </a:tcPr>
                </a:tc>
                <a:tc vMerge="1">
                  <a:txBody>
                    <a:bodyPr/>
                    <a:lstStyle/>
                    <a:p>
                      <a:pPr marL="0" indent="0" algn="ctr"/>
                      <a:endParaRPr lang="id-ID" sz="1600" b="1" dirty="0">
                        <a:solidFill>
                          <a:schemeClr val="bg1"/>
                        </a:solidFill>
                        <a:latin typeface="+mn-lt"/>
                        <a:cs typeface="Arial" pitchFamily="34" charset="0"/>
                      </a:endParaRPr>
                    </a:p>
                  </a:txBody>
                  <a:tcPr marL="91452" marR="91452" marT="45706" marB="45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d-ID" sz="1200" b="1" dirty="0" smtClean="0">
                        <a:solidFill>
                          <a:schemeClr val="tx1">
                            <a:lumMod val="95000"/>
                            <a:lumOff val="5000"/>
                          </a:schemeClr>
                        </a:solidFill>
                        <a:latin typeface="+mn-lt"/>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indent="0" algn="ctr"/>
                      <a:r>
                        <a:rPr lang="en-US" sz="1600" b="1" dirty="0" smtClean="0">
                          <a:solidFill>
                            <a:schemeClr val="bg1"/>
                          </a:solidFill>
                        </a:rPr>
                        <a:t>Total</a:t>
                      </a:r>
                      <a:endParaRPr lang="id-ID" sz="1600" b="1" dirty="0">
                        <a:ln>
                          <a:solidFill>
                            <a:schemeClr val="accent1">
                              <a:lumMod val="60000"/>
                              <a:lumOff val="40000"/>
                            </a:schemeClr>
                          </a:solidFill>
                        </a:ln>
                        <a:solidFill>
                          <a:schemeClr val="bg1"/>
                        </a:solidFill>
                        <a:latin typeface="+mn-lt"/>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indent="0" algn="ctr"/>
                      <a:r>
                        <a:rPr lang="en-US" sz="1600" b="1" dirty="0" smtClean="0">
                          <a:ln>
                            <a:solidFill>
                              <a:schemeClr val="accent1">
                                <a:lumMod val="60000"/>
                                <a:lumOff val="40000"/>
                              </a:schemeClr>
                            </a:solidFill>
                          </a:ln>
                          <a:solidFill>
                            <a:schemeClr val="bg1">
                              <a:lumMod val="95000"/>
                            </a:schemeClr>
                          </a:solidFill>
                          <a:effectLst/>
                          <a:latin typeface="+mn-lt"/>
                          <a:cs typeface="Arial" pitchFamily="34" charset="0"/>
                        </a:rPr>
                        <a:t>%</a:t>
                      </a:r>
                      <a:endParaRPr lang="id-ID" sz="1600" b="1" dirty="0">
                        <a:ln>
                          <a:solidFill>
                            <a:schemeClr val="accent1">
                              <a:lumMod val="60000"/>
                              <a:lumOff val="40000"/>
                            </a:schemeClr>
                          </a:solidFill>
                        </a:ln>
                        <a:solidFill>
                          <a:schemeClr val="bg1">
                            <a:lumMod val="95000"/>
                          </a:schemeClr>
                        </a:solidFill>
                        <a:effectLst/>
                        <a:latin typeface="+mn-lt"/>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327940">
                <a:tc>
                  <a:txBody>
                    <a:bodyPr/>
                    <a:lstStyle/>
                    <a:p>
                      <a:pPr marL="0" indent="0" algn="ctr"/>
                      <a:r>
                        <a:rPr lang="id-ID" sz="1200" dirty="0" smtClean="0">
                          <a:solidFill>
                            <a:schemeClr val="tx1">
                              <a:lumMod val="95000"/>
                              <a:lumOff val="5000"/>
                            </a:schemeClr>
                          </a:solidFill>
                        </a:rPr>
                        <a:t>(1)</a:t>
                      </a:r>
                      <a:endParaRPr lang="id-ID" sz="1200" b="1" dirty="0">
                        <a:solidFill>
                          <a:schemeClr val="tx1">
                            <a:lumMod val="95000"/>
                            <a:lumOff val="5000"/>
                          </a:schemeClr>
                        </a:solidFill>
                        <a:latin typeface="+mn-lt"/>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8E28"/>
                    </a:solidFill>
                  </a:tcPr>
                </a:tc>
                <a:tc>
                  <a:txBody>
                    <a:bodyPr/>
                    <a:lstStyle/>
                    <a:p>
                      <a:pPr marL="0" indent="0" algn="ctr"/>
                      <a:r>
                        <a:rPr lang="id-ID" sz="1200" dirty="0" smtClean="0">
                          <a:solidFill>
                            <a:schemeClr val="tx1">
                              <a:lumMod val="95000"/>
                              <a:lumOff val="5000"/>
                            </a:schemeClr>
                          </a:solidFill>
                        </a:rPr>
                        <a:t>(2)</a:t>
                      </a:r>
                      <a:endParaRPr lang="id-ID" sz="1200" b="1" dirty="0">
                        <a:solidFill>
                          <a:schemeClr val="tx1">
                            <a:lumMod val="95000"/>
                            <a:lumOff val="5000"/>
                          </a:schemeClr>
                        </a:solidFill>
                        <a:latin typeface="+mn-lt"/>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8E28"/>
                    </a:solidFill>
                  </a:tcPr>
                </a:tc>
                <a:tc>
                  <a:txBody>
                    <a:bodyPr/>
                    <a:lstStyle/>
                    <a:p>
                      <a:pPr marL="0" indent="0" algn="ctr"/>
                      <a:r>
                        <a:rPr lang="id-ID" sz="1200" dirty="0" smtClean="0">
                          <a:solidFill>
                            <a:schemeClr val="tx1">
                              <a:lumMod val="95000"/>
                              <a:lumOff val="5000"/>
                            </a:schemeClr>
                          </a:solidFill>
                        </a:rPr>
                        <a:t>(3)</a:t>
                      </a:r>
                      <a:endParaRPr lang="id-ID" sz="1200" b="1" dirty="0">
                        <a:solidFill>
                          <a:schemeClr val="tx1">
                            <a:lumMod val="95000"/>
                            <a:lumOff val="5000"/>
                          </a:schemeClr>
                        </a:solidFill>
                        <a:latin typeface="+mn-lt"/>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8E28"/>
                    </a:solidFill>
                  </a:tcPr>
                </a:tc>
                <a:tc>
                  <a:txBody>
                    <a:bodyPr/>
                    <a:lstStyle/>
                    <a:p>
                      <a:pPr marL="0" indent="0" algn="ctr"/>
                      <a:r>
                        <a:rPr lang="id-ID" sz="1200" dirty="0" smtClean="0">
                          <a:solidFill>
                            <a:schemeClr val="tx1">
                              <a:lumMod val="95000"/>
                              <a:lumOff val="5000"/>
                            </a:schemeClr>
                          </a:solidFill>
                        </a:rPr>
                        <a:t>(4)</a:t>
                      </a:r>
                      <a:endParaRPr lang="id-ID" sz="1200" b="1" dirty="0">
                        <a:solidFill>
                          <a:schemeClr val="tx1">
                            <a:lumMod val="95000"/>
                            <a:lumOff val="5000"/>
                          </a:schemeClr>
                        </a:solidFill>
                        <a:latin typeface="+mn-lt"/>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8E28"/>
                    </a:solidFill>
                  </a:tcPr>
                </a:tc>
                <a:tc>
                  <a:txBody>
                    <a:bodyPr/>
                    <a:lstStyle/>
                    <a:p>
                      <a:pPr marL="0" indent="0" algn="ctr"/>
                      <a:r>
                        <a:rPr lang="id-ID" sz="1200" dirty="0" smtClean="0">
                          <a:solidFill>
                            <a:schemeClr val="tx1">
                              <a:lumMod val="95000"/>
                              <a:lumOff val="5000"/>
                            </a:schemeClr>
                          </a:solidFill>
                        </a:rPr>
                        <a:t>(5)</a:t>
                      </a:r>
                      <a:endParaRPr lang="id-ID" sz="1200" b="1" dirty="0">
                        <a:solidFill>
                          <a:schemeClr val="tx1">
                            <a:lumMod val="95000"/>
                            <a:lumOff val="5000"/>
                          </a:schemeClr>
                        </a:solidFill>
                        <a:latin typeface="+mn-lt"/>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8E2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200" dirty="0" smtClean="0">
                          <a:solidFill>
                            <a:schemeClr val="tx1">
                              <a:lumMod val="95000"/>
                              <a:lumOff val="5000"/>
                            </a:schemeClr>
                          </a:solidFill>
                        </a:rPr>
                        <a:t>(6)</a:t>
                      </a:r>
                      <a:endParaRPr lang="id-ID" sz="1200" b="1" dirty="0" smtClean="0">
                        <a:solidFill>
                          <a:schemeClr val="tx1">
                            <a:lumMod val="95000"/>
                            <a:lumOff val="5000"/>
                          </a:schemeClr>
                        </a:solidFill>
                        <a:latin typeface="+mn-lt"/>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8E28"/>
                    </a:solidFill>
                  </a:tcPr>
                </a:tc>
              </a:tr>
              <a:tr h="692318">
                <a:tc>
                  <a:txBody>
                    <a:bodyPr/>
                    <a:lstStyle/>
                    <a:p>
                      <a:pPr marL="0" indent="0"/>
                      <a:r>
                        <a:rPr lang="en-US" sz="1600" dirty="0" smtClean="0"/>
                        <a:t>Less than Normal Working Hours</a:t>
                      </a:r>
                      <a:endParaRPr lang="id-ID" sz="1600" b="1" dirty="0">
                        <a:latin typeface="+mn-lt"/>
                        <a:cs typeface="Arial"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108000" indent="0" algn="r" defTabSz="900000" rtl="0" eaLnBrk="1" fontAlgn="ctr" latinLnBrk="0" hangingPunct="1"/>
                      <a:r>
                        <a:rPr lang="id-ID" sz="1600" u="none" strike="noStrike" kern="1200" baseline="0" dirty="0" smtClean="0">
                          <a:effectLst/>
                          <a:latin typeface="+mn-lt"/>
                        </a:rPr>
                        <a:t>35.77</a:t>
                      </a:r>
                      <a:endParaRPr lang="en-US" sz="1600" b="0" i="0" u="none" strike="noStrike" kern="1200" baseline="0" dirty="0">
                        <a:solidFill>
                          <a:srgbClr val="000000"/>
                        </a:solidFill>
                        <a:effectLst/>
                        <a:latin typeface="+mn-lt"/>
                        <a:ea typeface="+mn-ea"/>
                        <a:cs typeface="+mn-cs"/>
                      </a:endParaRPr>
                    </a:p>
                  </a:txBody>
                  <a:tcPr marL="90000" marR="252000" marT="46800" marB="46800" anchor="ctr">
                    <a:lnT w="12700" cap="flat" cmpd="sng" algn="ctr">
                      <a:solidFill>
                        <a:schemeClr val="tx1"/>
                      </a:solidFill>
                      <a:prstDash val="solid"/>
                      <a:round/>
                      <a:headEnd type="none" w="med" len="med"/>
                      <a:tailEnd type="none" w="med" len="med"/>
                    </a:lnT>
                  </a:tcPr>
                </a:tc>
                <a:tc>
                  <a:txBody>
                    <a:bodyPr/>
                    <a:lstStyle/>
                    <a:p>
                      <a:pPr marL="108000" indent="0" algn="r" defTabSz="900000" rtl="0" eaLnBrk="1" fontAlgn="ctr" latinLnBrk="0" hangingPunct="1"/>
                      <a:r>
                        <a:rPr lang="id-ID" sz="1600" u="none" strike="noStrike" kern="1200" baseline="0" dirty="0" smtClean="0">
                          <a:effectLst/>
                          <a:latin typeface="+mn-lt"/>
                        </a:rPr>
                        <a:t>35.68</a:t>
                      </a:r>
                      <a:endParaRPr lang="en-US" sz="1600" b="0" i="0" u="none" strike="noStrike" kern="1200" baseline="0" dirty="0">
                        <a:solidFill>
                          <a:srgbClr val="000000"/>
                        </a:solidFill>
                        <a:effectLst/>
                        <a:latin typeface="+mn-lt"/>
                        <a:ea typeface="+mn-ea"/>
                        <a:cs typeface="+mn-cs"/>
                      </a:endParaRPr>
                    </a:p>
                  </a:txBody>
                  <a:tcPr marL="90000" marR="252000" marT="46800" marB="46800" anchor="ctr">
                    <a:lnT w="12700" cap="flat" cmpd="sng" algn="ctr">
                      <a:solidFill>
                        <a:schemeClr val="tx1"/>
                      </a:solidFill>
                      <a:prstDash val="solid"/>
                      <a:round/>
                      <a:headEnd type="none" w="med" len="med"/>
                      <a:tailEnd type="none" w="med" len="med"/>
                    </a:lnT>
                  </a:tcPr>
                </a:tc>
                <a:tc>
                  <a:txBody>
                    <a:bodyPr/>
                    <a:lstStyle/>
                    <a:p>
                      <a:pPr marL="108000" indent="0" algn="r" defTabSz="900000" fontAlgn="ctr">
                        <a:tabLst>
                          <a:tab pos="804863" algn="l"/>
                        </a:tabLst>
                      </a:pPr>
                      <a:r>
                        <a:rPr lang="en-US" sz="1600" b="0" i="0" u="none" strike="noStrike" baseline="0" dirty="0" smtClean="0">
                          <a:effectLst/>
                          <a:latin typeface="+mn-lt"/>
                        </a:rPr>
                        <a:t>34.31</a:t>
                      </a:r>
                      <a:endParaRPr lang="en-US" sz="1600" b="0" i="0" u="none" strike="noStrike" baseline="0" dirty="0">
                        <a:effectLst/>
                        <a:latin typeface="+mn-lt"/>
                      </a:endParaRPr>
                    </a:p>
                  </a:txBody>
                  <a:tcPr marL="90000" marR="252000" marT="46800" marB="46800"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08000" indent="0" algn="r" defTabSz="900000" fontAlgn="ctr">
                        <a:tabLst>
                          <a:tab pos="804863" algn="l"/>
                        </a:tabLst>
                      </a:pPr>
                      <a:r>
                        <a:rPr lang="id-ID" sz="1600" b="0" i="0" u="none" strike="noStrike" baseline="0" dirty="0" smtClean="0">
                          <a:effectLst/>
                          <a:latin typeface="+mn-lt"/>
                        </a:rPr>
                        <a:t>36.33</a:t>
                      </a:r>
                      <a:endParaRPr lang="en-US" sz="1600" b="0" i="0" u="none" strike="noStrike" baseline="0" dirty="0">
                        <a:effectLst/>
                        <a:latin typeface="+mn-lt"/>
                      </a:endParaRPr>
                    </a:p>
                  </a:txBody>
                  <a:tcPr marL="90000" marR="252000" marT="46800" marB="468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08000" indent="0" algn="r" defTabSz="900000" fontAlgn="ctr">
                        <a:tabLst>
                          <a:tab pos="804863" algn="l"/>
                        </a:tabLst>
                      </a:pPr>
                      <a:r>
                        <a:rPr lang="id-ID" sz="1600" b="0" i="0" u="none" strike="noStrike" baseline="0" dirty="0" smtClean="0">
                          <a:effectLst/>
                          <a:latin typeface="+mn-lt"/>
                        </a:rPr>
                        <a:t>30.11</a:t>
                      </a:r>
                      <a:endParaRPr lang="en-US" sz="1600" b="0" i="0" u="none" strike="noStrike" baseline="0" dirty="0">
                        <a:effectLst/>
                        <a:latin typeface="+mn-lt"/>
                      </a:endParaRPr>
                    </a:p>
                  </a:txBody>
                  <a:tcPr marL="90000" marR="252000" marT="46800" marB="468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10464">
                <a:tc>
                  <a:txBody>
                    <a:bodyPr/>
                    <a:lstStyle/>
                    <a:p>
                      <a:pPr marL="460375" lvl="1" indent="-285750">
                        <a:buFontTx/>
                        <a:buChar char="-"/>
                      </a:pPr>
                      <a:r>
                        <a:rPr lang="id-ID" sz="1600" dirty="0" smtClean="0"/>
                        <a:t>Underemploye</a:t>
                      </a:r>
                      <a:r>
                        <a:rPr lang="en-US" sz="1600" dirty="0" err="1" smtClean="0"/>
                        <a:t>ment</a:t>
                      </a:r>
                      <a:endParaRPr lang="id-ID" sz="1600" dirty="0">
                        <a:latin typeface="+mn-lt"/>
                        <a:cs typeface="Arial" pitchFamily="34" charset="0"/>
                      </a:endParaRPr>
                    </a:p>
                  </a:txBody>
                  <a:tcPr anchor="ctr">
                    <a:lnL w="12700" cap="flat" cmpd="sng" algn="ctr">
                      <a:solidFill>
                        <a:schemeClr val="bg1"/>
                      </a:solidFill>
                      <a:prstDash val="solid"/>
                      <a:round/>
                      <a:headEnd type="none" w="med" len="med"/>
                      <a:tailEnd type="none" w="med" len="med"/>
                    </a:lnL>
                  </a:tcPr>
                </a:tc>
                <a:tc>
                  <a:txBody>
                    <a:bodyPr/>
                    <a:lstStyle/>
                    <a:p>
                      <a:pPr marL="108000" indent="0" algn="r" defTabSz="900000" rtl="0" eaLnBrk="1" fontAlgn="ctr" latinLnBrk="0" hangingPunct="1"/>
                      <a:r>
                        <a:rPr lang="id-ID" sz="1600" u="none" strike="noStrike" kern="1200" baseline="0" dirty="0" smtClean="0">
                          <a:effectLst/>
                          <a:latin typeface="+mn-lt"/>
                        </a:rPr>
                        <a:t>9.68</a:t>
                      </a:r>
                      <a:endParaRPr lang="en-US" sz="1600" b="0" i="0" u="none" strike="noStrike" kern="1200" baseline="0" dirty="0">
                        <a:solidFill>
                          <a:srgbClr val="000000"/>
                        </a:solidFill>
                        <a:effectLst/>
                        <a:latin typeface="+mn-lt"/>
                        <a:ea typeface="+mn-ea"/>
                        <a:cs typeface="+mn-cs"/>
                      </a:endParaRPr>
                    </a:p>
                  </a:txBody>
                  <a:tcPr marL="90000" marR="252000" marT="46800" marB="46800" anchor="ctr"/>
                </a:tc>
                <a:tc>
                  <a:txBody>
                    <a:bodyPr/>
                    <a:lstStyle/>
                    <a:p>
                      <a:pPr marL="108000" indent="0" algn="r" defTabSz="900000" rtl="0" eaLnBrk="1" fontAlgn="ctr" latinLnBrk="0" hangingPunct="1"/>
                      <a:r>
                        <a:rPr lang="id-ID" sz="1600" u="none" strike="noStrike" kern="1200" baseline="0" dirty="0" smtClean="0">
                          <a:effectLst/>
                          <a:latin typeface="+mn-lt"/>
                        </a:rPr>
                        <a:t>10.04</a:t>
                      </a:r>
                      <a:endParaRPr lang="en-US" sz="1600" b="0" i="0" u="none" strike="noStrike" kern="1200" baseline="0" dirty="0">
                        <a:solidFill>
                          <a:srgbClr val="000000"/>
                        </a:solidFill>
                        <a:effectLst/>
                        <a:latin typeface="+mn-lt"/>
                        <a:ea typeface="+mn-ea"/>
                        <a:cs typeface="+mn-cs"/>
                      </a:endParaRPr>
                    </a:p>
                  </a:txBody>
                  <a:tcPr marL="90000" marR="252000" marT="46800" marB="46800" anchor="ctr"/>
                </a:tc>
                <a:tc>
                  <a:txBody>
                    <a:bodyPr/>
                    <a:lstStyle/>
                    <a:p>
                      <a:pPr marL="108000" indent="0" algn="r" defTabSz="900000" fontAlgn="ctr"/>
                      <a:r>
                        <a:rPr lang="en-US" sz="1600" b="0" i="0" u="none" strike="noStrike" baseline="0" dirty="0" smtClean="0">
                          <a:effectLst/>
                          <a:latin typeface="+mn-lt"/>
                        </a:rPr>
                        <a:t>9.74</a:t>
                      </a:r>
                      <a:endParaRPr lang="en-US" sz="1600" b="0" i="0" u="none" strike="noStrike" baseline="0" dirty="0">
                        <a:effectLst/>
                        <a:latin typeface="+mn-lt"/>
                      </a:endParaRPr>
                    </a:p>
                  </a:txBody>
                  <a:tcPr marL="90000" marR="252000" marT="46800" marB="46800" anchor="ctr"/>
                </a:tc>
                <a:tc>
                  <a:txBody>
                    <a:bodyPr/>
                    <a:lstStyle/>
                    <a:p>
                      <a:pPr marL="108000" indent="0" algn="r" defTabSz="900000" fontAlgn="ctr"/>
                      <a:r>
                        <a:rPr lang="id-ID" sz="1600" b="0" i="0" u="none" strike="noStrike" baseline="0" dirty="0" smtClean="0">
                          <a:effectLst/>
                          <a:latin typeface="+mn-lt"/>
                        </a:rPr>
                        <a:t>10.46</a:t>
                      </a:r>
                      <a:endParaRPr lang="en-US" sz="1600" b="0" i="0" u="none" strike="noStrike" baseline="0" dirty="0">
                        <a:effectLst/>
                        <a:latin typeface="+mn-lt"/>
                      </a:endParaRPr>
                    </a:p>
                  </a:txBody>
                  <a:tcPr marL="90000" marR="252000" marT="46800" marB="46800" anchor="ctr">
                    <a:lnT w="12700" cap="flat" cmpd="sng" algn="ctr">
                      <a:solidFill>
                        <a:schemeClr val="bg1"/>
                      </a:solidFill>
                      <a:prstDash val="solid"/>
                      <a:round/>
                      <a:headEnd type="none" w="med" len="med"/>
                      <a:tailEnd type="none" w="med" len="med"/>
                    </a:lnT>
                  </a:tcPr>
                </a:tc>
                <a:tc>
                  <a:txBody>
                    <a:bodyPr/>
                    <a:lstStyle/>
                    <a:p>
                      <a:pPr marL="108000" indent="0" algn="r" defTabSz="900000" fontAlgn="ctr"/>
                      <a:r>
                        <a:rPr lang="id-ID" sz="1600" b="0" i="0" u="none" strike="noStrike" baseline="0" dirty="0" smtClean="0">
                          <a:effectLst/>
                          <a:latin typeface="+mn-lt"/>
                        </a:rPr>
                        <a:t>8.67</a:t>
                      </a:r>
                      <a:endParaRPr lang="en-US" sz="1600" b="0" i="0" u="none" strike="noStrike" baseline="0" dirty="0">
                        <a:effectLst/>
                        <a:latin typeface="+mn-lt"/>
                      </a:endParaRPr>
                    </a:p>
                  </a:txBody>
                  <a:tcPr marL="90000" marR="252000" marT="46800" marB="468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r>
              <a:tr h="410464">
                <a:tc>
                  <a:txBody>
                    <a:bodyPr/>
                    <a:lstStyle/>
                    <a:p>
                      <a:pPr marL="174625" lvl="1" indent="0"/>
                      <a:r>
                        <a:rPr lang="en-US" sz="1600" dirty="0" smtClean="0"/>
                        <a:t>-     </a:t>
                      </a:r>
                      <a:r>
                        <a:rPr lang="id-ID" sz="1600" dirty="0" smtClean="0"/>
                        <a:t>Part-time worker</a:t>
                      </a:r>
                      <a:r>
                        <a:rPr lang="en-US" sz="1600" dirty="0" smtClean="0"/>
                        <a:t>s</a:t>
                      </a:r>
                      <a:endParaRPr lang="id-ID" sz="1600" dirty="0">
                        <a:latin typeface="+mn-lt"/>
                        <a:cs typeface="Arial" pitchFamily="34" charset="0"/>
                      </a:endParaRPr>
                    </a:p>
                  </a:txBody>
                  <a:tcPr anchor="ctr">
                    <a:lnL w="12700" cap="flat" cmpd="sng" algn="ctr">
                      <a:solidFill>
                        <a:schemeClr val="bg1"/>
                      </a:solidFill>
                      <a:prstDash val="solid"/>
                      <a:round/>
                      <a:headEnd type="none" w="med" len="med"/>
                      <a:tailEnd type="none" w="med" len="med"/>
                    </a:lnL>
                  </a:tcPr>
                </a:tc>
                <a:tc>
                  <a:txBody>
                    <a:bodyPr/>
                    <a:lstStyle/>
                    <a:p>
                      <a:pPr marL="108000" indent="0" algn="r" defTabSz="900000" rtl="0" eaLnBrk="1" fontAlgn="ctr" latinLnBrk="0" hangingPunct="1"/>
                      <a:r>
                        <a:rPr lang="id-ID" sz="1600" u="none" strike="noStrike" kern="1200" baseline="0" dirty="0" smtClean="0">
                          <a:effectLst/>
                          <a:latin typeface="+mn-lt"/>
                        </a:rPr>
                        <a:t>26.09</a:t>
                      </a:r>
                      <a:endParaRPr lang="en-US" sz="1600" b="0" i="0" u="none" strike="noStrike" kern="1200" baseline="0" dirty="0">
                        <a:solidFill>
                          <a:srgbClr val="000000"/>
                        </a:solidFill>
                        <a:effectLst/>
                        <a:latin typeface="+mn-lt"/>
                        <a:ea typeface="+mn-ea"/>
                        <a:cs typeface="+mn-cs"/>
                      </a:endParaRPr>
                    </a:p>
                  </a:txBody>
                  <a:tcPr marL="90000" marR="252000" marT="46800" marB="46800" anchor="ctr"/>
                </a:tc>
                <a:tc>
                  <a:txBody>
                    <a:bodyPr/>
                    <a:lstStyle/>
                    <a:p>
                      <a:pPr marL="108000" indent="0" algn="r" defTabSz="900000" rtl="0" eaLnBrk="1" fontAlgn="ctr" latinLnBrk="0" hangingPunct="1"/>
                      <a:r>
                        <a:rPr lang="id-ID" sz="1600" u="none" strike="noStrike" kern="1200" baseline="0" dirty="0" smtClean="0">
                          <a:effectLst/>
                          <a:latin typeface="+mn-lt"/>
                        </a:rPr>
                        <a:t>25.64</a:t>
                      </a:r>
                      <a:endParaRPr lang="en-US" sz="1600" b="0" i="0" u="none" strike="noStrike" kern="1200" baseline="0" dirty="0">
                        <a:solidFill>
                          <a:srgbClr val="000000"/>
                        </a:solidFill>
                        <a:effectLst/>
                        <a:latin typeface="+mn-lt"/>
                        <a:ea typeface="+mn-ea"/>
                        <a:cs typeface="+mn-cs"/>
                      </a:endParaRPr>
                    </a:p>
                  </a:txBody>
                  <a:tcPr marL="90000" marR="252000" marT="46800" marB="46800" anchor="ctr"/>
                </a:tc>
                <a:tc>
                  <a:txBody>
                    <a:bodyPr/>
                    <a:lstStyle/>
                    <a:p>
                      <a:pPr marL="108000" indent="0" algn="r" defTabSz="900000" fontAlgn="ctr"/>
                      <a:r>
                        <a:rPr lang="en-US" sz="1600" b="0" i="0" u="none" strike="noStrike" baseline="0" dirty="0" smtClean="0">
                          <a:effectLst/>
                          <a:latin typeface="+mn-lt"/>
                        </a:rPr>
                        <a:t>24.57</a:t>
                      </a:r>
                      <a:endParaRPr lang="en-US" sz="1600" b="0" i="0" u="none" strike="noStrike" baseline="0" dirty="0">
                        <a:effectLst/>
                        <a:latin typeface="+mn-lt"/>
                      </a:endParaRPr>
                    </a:p>
                  </a:txBody>
                  <a:tcPr marL="90000" marR="252000" marT="46800" marB="46800" anchor="ctr"/>
                </a:tc>
                <a:tc>
                  <a:txBody>
                    <a:bodyPr/>
                    <a:lstStyle/>
                    <a:p>
                      <a:pPr marL="108000" indent="0" algn="r" defTabSz="900000" fontAlgn="ctr"/>
                      <a:r>
                        <a:rPr lang="id-ID" sz="1600" b="0" i="0" u="none" strike="noStrike" baseline="0" dirty="0" smtClean="0">
                          <a:effectLst/>
                          <a:latin typeface="+mn-lt"/>
                        </a:rPr>
                        <a:t>25.87</a:t>
                      </a:r>
                      <a:endParaRPr lang="en-US" sz="1600" b="0" i="0" u="none" strike="noStrike" baseline="0" dirty="0">
                        <a:effectLst/>
                        <a:latin typeface="+mn-lt"/>
                      </a:endParaRPr>
                    </a:p>
                  </a:txBody>
                  <a:tcPr marL="90000" marR="252000" marT="46800" marB="46800" anchor="ctr"/>
                </a:tc>
                <a:tc>
                  <a:txBody>
                    <a:bodyPr/>
                    <a:lstStyle/>
                    <a:p>
                      <a:pPr marL="108000" indent="0" algn="r" defTabSz="900000" fontAlgn="ctr"/>
                      <a:r>
                        <a:rPr lang="id-ID" sz="1600" b="0" i="0" u="none" strike="noStrike" baseline="0" dirty="0" smtClean="0">
                          <a:effectLst/>
                          <a:latin typeface="+mn-lt"/>
                        </a:rPr>
                        <a:t>21.44</a:t>
                      </a:r>
                      <a:endParaRPr lang="en-US" sz="1600" b="0" i="0" u="none" strike="noStrike" baseline="0" dirty="0">
                        <a:effectLst/>
                        <a:latin typeface="+mn-lt"/>
                      </a:endParaRPr>
                    </a:p>
                  </a:txBody>
                  <a:tcPr marL="90000" marR="252000" marT="46800" marB="46800" anchor="ctr">
                    <a:lnR w="12700" cap="flat" cmpd="sng" algn="ctr">
                      <a:solidFill>
                        <a:schemeClr val="bg1"/>
                      </a:solidFill>
                      <a:prstDash val="solid"/>
                      <a:round/>
                      <a:headEnd type="none" w="med" len="med"/>
                      <a:tailEnd type="none" w="med" len="med"/>
                    </a:lnR>
                  </a:tcPr>
                </a:tc>
              </a:tr>
              <a:tr h="410464">
                <a:tc>
                  <a:txBody>
                    <a:bodyPr/>
                    <a:lstStyle/>
                    <a:p>
                      <a:pPr marL="0" indent="0"/>
                      <a:r>
                        <a:rPr lang="en-US" sz="1600" dirty="0" smtClean="0"/>
                        <a:t>Full-time workers</a:t>
                      </a:r>
                      <a:endParaRPr lang="id-ID" sz="1600" b="1" dirty="0">
                        <a:latin typeface="+mn-lt"/>
                        <a:cs typeface="Arial" pitchFamily="34" charset="0"/>
                      </a:endParaRPr>
                    </a:p>
                  </a:txBody>
                  <a:tcPr anchor="ctr">
                    <a:lnL w="12700" cap="flat" cmpd="sng" algn="ctr">
                      <a:solidFill>
                        <a:schemeClr val="bg1"/>
                      </a:solidFill>
                      <a:prstDash val="solid"/>
                      <a:round/>
                      <a:headEnd type="none" w="med" len="med"/>
                      <a:tailEnd type="none" w="med" len="med"/>
                    </a:lnL>
                  </a:tcPr>
                </a:tc>
                <a:tc>
                  <a:txBody>
                    <a:bodyPr/>
                    <a:lstStyle/>
                    <a:p>
                      <a:pPr marL="108000" indent="0" algn="r" defTabSz="900000" rtl="0" eaLnBrk="1" fontAlgn="ctr" latinLnBrk="0" hangingPunct="1"/>
                      <a:r>
                        <a:rPr lang="id-ID" sz="1600" u="none" strike="noStrike" kern="1200" baseline="0" dirty="0" smtClean="0">
                          <a:effectLst/>
                          <a:latin typeface="+mn-lt"/>
                        </a:rPr>
                        <a:t>78.86</a:t>
                      </a:r>
                      <a:endParaRPr lang="en-US" sz="1600" b="0" i="0" u="none" strike="noStrike" kern="1200" baseline="0" dirty="0">
                        <a:solidFill>
                          <a:srgbClr val="000000"/>
                        </a:solidFill>
                        <a:effectLst/>
                        <a:latin typeface="+mn-lt"/>
                        <a:ea typeface="+mn-ea"/>
                        <a:cs typeface="+mn-cs"/>
                      </a:endParaRPr>
                    </a:p>
                  </a:txBody>
                  <a:tcPr marL="90000" marR="252000" marT="46800" marB="46800" anchor="ctr"/>
                </a:tc>
                <a:tc>
                  <a:txBody>
                    <a:bodyPr/>
                    <a:lstStyle/>
                    <a:p>
                      <a:pPr marL="108000" indent="0" algn="r" defTabSz="900000" rtl="0" eaLnBrk="1" fontAlgn="ctr" latinLnBrk="0" hangingPunct="1"/>
                      <a:r>
                        <a:rPr lang="id-ID" sz="1600" u="none" strike="noStrike" kern="1200" baseline="0" dirty="0" smtClean="0">
                          <a:effectLst/>
                          <a:latin typeface="+mn-lt"/>
                        </a:rPr>
                        <a:t>85.17</a:t>
                      </a:r>
                      <a:endParaRPr lang="en-US" sz="1600" b="0" i="0" u="none" strike="noStrike" kern="1200" baseline="0" dirty="0">
                        <a:solidFill>
                          <a:srgbClr val="000000"/>
                        </a:solidFill>
                        <a:effectLst/>
                        <a:latin typeface="+mn-lt"/>
                        <a:ea typeface="+mn-ea"/>
                        <a:cs typeface="+mn-cs"/>
                      </a:endParaRPr>
                    </a:p>
                  </a:txBody>
                  <a:tcPr marL="90000" marR="252000" marT="46800" marB="46800" anchor="ctr"/>
                </a:tc>
                <a:tc>
                  <a:txBody>
                    <a:bodyPr/>
                    <a:lstStyle/>
                    <a:p>
                      <a:pPr marL="108000" indent="0" algn="r" defTabSz="900000" fontAlgn="ctr"/>
                      <a:r>
                        <a:rPr lang="en-US" sz="1600" b="0" i="0" u="none" strike="noStrike" baseline="0" dirty="0" smtClean="0">
                          <a:effectLst/>
                          <a:latin typeface="+mn-lt"/>
                        </a:rPr>
                        <a:t>80.51</a:t>
                      </a:r>
                      <a:endParaRPr lang="en-US" sz="1600" b="0" i="0" u="none" strike="noStrike" baseline="0" dirty="0">
                        <a:effectLst/>
                        <a:latin typeface="+mn-lt"/>
                      </a:endParaRPr>
                    </a:p>
                  </a:txBody>
                  <a:tcPr marL="90000" marR="252000" marT="46800" marB="46800" anchor="ctr"/>
                </a:tc>
                <a:tc>
                  <a:txBody>
                    <a:bodyPr/>
                    <a:lstStyle/>
                    <a:p>
                      <a:pPr marL="108000" indent="0" algn="r" defTabSz="900000" fontAlgn="ctr"/>
                      <a:r>
                        <a:rPr lang="id-ID" sz="1600" b="0" i="0" u="none" strike="noStrike" baseline="0" dirty="0" smtClean="0">
                          <a:effectLst/>
                          <a:latin typeface="+mn-lt"/>
                        </a:rPr>
                        <a:t>84.32</a:t>
                      </a:r>
                      <a:endParaRPr lang="en-US" sz="1600" b="0" i="0" u="none" strike="noStrike" baseline="0" dirty="0">
                        <a:effectLst/>
                        <a:latin typeface="+mn-lt"/>
                      </a:endParaRPr>
                    </a:p>
                  </a:txBody>
                  <a:tcPr marL="90000" marR="252000" marT="46800" marB="46800" anchor="ctr"/>
                </a:tc>
                <a:tc>
                  <a:txBody>
                    <a:bodyPr/>
                    <a:lstStyle/>
                    <a:p>
                      <a:pPr marL="108000" indent="0" algn="r" defTabSz="900000" fontAlgn="ctr"/>
                      <a:r>
                        <a:rPr lang="id-ID" sz="1600" b="0" i="0" u="none" strike="noStrike" baseline="0" dirty="0" smtClean="0">
                          <a:effectLst/>
                          <a:latin typeface="+mn-lt"/>
                        </a:rPr>
                        <a:t>69.89</a:t>
                      </a:r>
                      <a:endParaRPr lang="en-US" sz="1600" b="0" i="0" u="none" strike="noStrike" baseline="0" dirty="0">
                        <a:effectLst/>
                        <a:latin typeface="+mn-lt"/>
                      </a:endParaRPr>
                    </a:p>
                  </a:txBody>
                  <a:tcPr marL="90000" marR="252000" marT="46800" marB="46800" anchor="ctr">
                    <a:lnR w="12700" cap="flat" cmpd="sng" algn="ctr">
                      <a:solidFill>
                        <a:schemeClr val="bg1"/>
                      </a:solidFill>
                      <a:prstDash val="solid"/>
                      <a:round/>
                      <a:headEnd type="none" w="med" len="med"/>
                      <a:tailEnd type="none" w="med" len="med"/>
                    </a:lnR>
                  </a:tcPr>
                </a:tc>
              </a:tr>
              <a:tr h="410464">
                <a:tc>
                  <a:txBody>
                    <a:bodyPr/>
                    <a:lstStyle/>
                    <a:p>
                      <a:pPr marL="0" indent="0" algn="ctr"/>
                      <a:r>
                        <a:rPr lang="id-ID" sz="1600" b="1" dirty="0" smtClean="0">
                          <a:solidFill>
                            <a:schemeClr val="bg1"/>
                          </a:solidFill>
                        </a:rPr>
                        <a:t>Total</a:t>
                      </a:r>
                      <a:endParaRPr lang="id-ID" sz="1600" b="1" dirty="0">
                        <a:solidFill>
                          <a:schemeClr val="bg1"/>
                        </a:solidFill>
                        <a:latin typeface="+mn-lt"/>
                        <a:cs typeface="Arial" pitchFamily="34" charset="0"/>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70C0"/>
                    </a:solidFill>
                  </a:tcPr>
                </a:tc>
                <a:tc>
                  <a:txBody>
                    <a:bodyPr/>
                    <a:lstStyle/>
                    <a:p>
                      <a:pPr marL="108000" indent="0" algn="r" defTabSz="900000" fontAlgn="ctr"/>
                      <a:r>
                        <a:rPr lang="id-ID" sz="1600" b="1" u="none" strike="noStrike" baseline="0" dirty="0" smtClean="0">
                          <a:solidFill>
                            <a:schemeClr val="bg1"/>
                          </a:solidFill>
                          <a:effectLst/>
                          <a:latin typeface="+mn-lt"/>
                        </a:rPr>
                        <a:t>114.63</a:t>
                      </a:r>
                      <a:endParaRPr lang="id-ID" sz="1600" b="1" i="0" u="none" strike="noStrike" baseline="0" dirty="0">
                        <a:solidFill>
                          <a:schemeClr val="bg1"/>
                        </a:solidFill>
                        <a:effectLst/>
                        <a:latin typeface="+mn-lt"/>
                        <a:cs typeface="Arial" pitchFamily="34" charset="0"/>
                      </a:endParaRPr>
                    </a:p>
                  </a:txBody>
                  <a:tcPr marL="90000" marR="252000" marT="46800" marB="46800" anchor="ctr">
                    <a:lnB w="12700" cap="flat" cmpd="sng" algn="ctr">
                      <a:solidFill>
                        <a:schemeClr val="bg1"/>
                      </a:solidFill>
                      <a:prstDash val="solid"/>
                      <a:round/>
                      <a:headEnd type="none" w="med" len="med"/>
                      <a:tailEnd type="none" w="med" len="med"/>
                    </a:lnB>
                    <a:solidFill>
                      <a:srgbClr val="0070C0"/>
                    </a:solidFill>
                  </a:tcPr>
                </a:tc>
                <a:tc>
                  <a:txBody>
                    <a:bodyPr/>
                    <a:lstStyle/>
                    <a:p>
                      <a:pPr marL="108000" indent="0" algn="r" defTabSz="900000" fontAlgn="ctr"/>
                      <a:r>
                        <a:rPr lang="id-ID" sz="1600" b="1" u="none" strike="noStrike" baseline="0" dirty="0" smtClean="0">
                          <a:solidFill>
                            <a:schemeClr val="bg1"/>
                          </a:solidFill>
                          <a:effectLst/>
                          <a:latin typeface="+mn-lt"/>
                        </a:rPr>
                        <a:t>120.85</a:t>
                      </a:r>
                      <a:endParaRPr lang="id-ID" sz="1600" b="1" i="0" u="none" strike="noStrike" baseline="0" dirty="0">
                        <a:solidFill>
                          <a:schemeClr val="bg1"/>
                        </a:solidFill>
                        <a:effectLst/>
                        <a:latin typeface="+mn-lt"/>
                        <a:cs typeface="Arial" pitchFamily="34" charset="0"/>
                      </a:endParaRPr>
                    </a:p>
                  </a:txBody>
                  <a:tcPr marL="90000" marR="252000" marT="46800" marB="46800" anchor="ctr">
                    <a:lnB w="12700" cap="flat" cmpd="sng" algn="ctr">
                      <a:solidFill>
                        <a:schemeClr val="bg1"/>
                      </a:solidFill>
                      <a:prstDash val="solid"/>
                      <a:round/>
                      <a:headEnd type="none" w="med" len="med"/>
                      <a:tailEnd type="none" w="med" len="med"/>
                    </a:lnB>
                    <a:solidFill>
                      <a:srgbClr val="0070C0"/>
                    </a:solidFill>
                  </a:tcPr>
                </a:tc>
                <a:tc>
                  <a:txBody>
                    <a:bodyPr/>
                    <a:lstStyle/>
                    <a:p>
                      <a:pPr marL="108000" indent="0" algn="r" defTabSz="900000" fontAlgn="ctr"/>
                      <a:r>
                        <a:rPr lang="en-US" sz="1600" b="1" i="0" u="none" strike="noStrike" baseline="0" dirty="0" smtClean="0">
                          <a:solidFill>
                            <a:schemeClr val="bg1"/>
                          </a:solidFill>
                          <a:effectLst/>
                          <a:latin typeface="+mn-lt"/>
                          <a:cs typeface="Arial" pitchFamily="34" charset="0"/>
                        </a:rPr>
                        <a:t>114.82</a:t>
                      </a:r>
                      <a:endParaRPr lang="id-ID" sz="1600" b="1" i="0" u="none" strike="noStrike" baseline="0" dirty="0">
                        <a:solidFill>
                          <a:schemeClr val="bg1"/>
                        </a:solidFill>
                        <a:effectLst/>
                        <a:latin typeface="+mn-lt"/>
                        <a:cs typeface="Arial" pitchFamily="34" charset="0"/>
                      </a:endParaRPr>
                    </a:p>
                  </a:txBody>
                  <a:tcPr marL="90000" marR="252000" marT="46800" marB="46800" anchor="ctr">
                    <a:lnB w="12700" cap="flat" cmpd="sng" algn="ctr">
                      <a:solidFill>
                        <a:schemeClr val="bg1"/>
                      </a:solidFill>
                      <a:prstDash val="solid"/>
                      <a:round/>
                      <a:headEnd type="none" w="med" len="med"/>
                      <a:tailEnd type="none" w="med" len="med"/>
                    </a:lnB>
                    <a:solidFill>
                      <a:srgbClr val="0070C0"/>
                    </a:solidFill>
                  </a:tcPr>
                </a:tc>
                <a:tc>
                  <a:txBody>
                    <a:bodyPr/>
                    <a:lstStyle/>
                    <a:p>
                      <a:pPr marL="108000" indent="0" algn="r" defTabSz="900000" fontAlgn="ctr"/>
                      <a:r>
                        <a:rPr lang="id-ID" sz="1600" b="1" i="0" u="none" strike="noStrike" baseline="0" dirty="0" smtClean="0">
                          <a:solidFill>
                            <a:schemeClr val="bg1"/>
                          </a:solidFill>
                          <a:effectLst/>
                          <a:latin typeface="+mn-lt"/>
                          <a:cs typeface="Arial" pitchFamily="34" charset="0"/>
                        </a:rPr>
                        <a:t>120.65</a:t>
                      </a:r>
                      <a:endParaRPr lang="id-ID" sz="1600" b="1" i="0" u="none" strike="noStrike" baseline="0" dirty="0">
                        <a:solidFill>
                          <a:schemeClr val="bg1"/>
                        </a:solidFill>
                        <a:effectLst/>
                        <a:latin typeface="+mn-lt"/>
                        <a:cs typeface="Arial" pitchFamily="34" charset="0"/>
                      </a:endParaRPr>
                    </a:p>
                  </a:txBody>
                  <a:tcPr marL="90000" marR="252000" marT="46800" marB="46800" anchor="ctr">
                    <a:lnB w="12700" cap="flat" cmpd="sng" algn="ctr">
                      <a:solidFill>
                        <a:schemeClr val="bg1"/>
                      </a:solidFill>
                      <a:prstDash val="solid"/>
                      <a:round/>
                      <a:headEnd type="none" w="med" len="med"/>
                      <a:tailEnd type="none" w="med" len="med"/>
                    </a:lnB>
                    <a:solidFill>
                      <a:srgbClr val="0070C0"/>
                    </a:solidFill>
                  </a:tcPr>
                </a:tc>
                <a:tc>
                  <a:txBody>
                    <a:bodyPr/>
                    <a:lstStyle/>
                    <a:p>
                      <a:pPr marL="108000" indent="0" algn="r" defTabSz="900000" fontAlgn="ctr"/>
                      <a:r>
                        <a:rPr lang="id-ID" sz="1600" b="1" i="0" u="none" strike="noStrike" baseline="0" dirty="0" smtClean="0">
                          <a:solidFill>
                            <a:schemeClr val="bg1"/>
                          </a:solidFill>
                          <a:effectLst/>
                          <a:latin typeface="+mn-lt"/>
                          <a:cs typeface="Arial" pitchFamily="34" charset="0"/>
                        </a:rPr>
                        <a:t>100.00</a:t>
                      </a:r>
                      <a:endParaRPr lang="id-ID" sz="1600" b="1" i="0" u="none" strike="noStrike" baseline="0" dirty="0">
                        <a:solidFill>
                          <a:schemeClr val="bg1"/>
                        </a:solidFill>
                        <a:effectLst/>
                        <a:latin typeface="+mn-lt"/>
                        <a:cs typeface="Arial" pitchFamily="34" charset="0"/>
                      </a:endParaRPr>
                    </a:p>
                  </a:txBody>
                  <a:tcPr marL="90000" marR="252000" marT="46800" marB="4680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tr>
            </a:tbl>
          </a:graphicData>
        </a:graphic>
      </p:graphicFrame>
      <p:sp>
        <p:nvSpPr>
          <p:cNvPr id="12296" name="Slide Number Placeholder 1"/>
          <p:cNvSpPr>
            <a:spLocks noGrp="1"/>
          </p:cNvSpPr>
          <p:nvPr>
            <p:ph type="sldNum" sz="quarter" idx="4294967295"/>
          </p:nvPr>
        </p:nvSpPr>
        <p:spPr bwMode="auto">
          <a:xfrm>
            <a:off x="7046913" y="6570663"/>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EF76FEFB-2C89-4E38-8575-EADF29E1A73B}" type="slidenum">
              <a:rPr lang="id-ID" sz="1400" smtClean="0">
                <a:solidFill>
                  <a:prstClr val="black"/>
                </a:solidFill>
              </a:rPr>
              <a:pPr algn="r" fontAlgn="base">
                <a:spcBef>
                  <a:spcPct val="0"/>
                </a:spcBef>
                <a:spcAft>
                  <a:spcPct val="0"/>
                </a:spcAft>
                <a:defRPr/>
              </a:pPr>
              <a:t>30</a:t>
            </a:fld>
            <a:endParaRPr lang="id-ID" sz="1400" dirty="0" smtClean="0">
              <a:solidFill>
                <a:prstClr val="black"/>
              </a:solidFill>
            </a:endParaRPr>
          </a:p>
        </p:txBody>
      </p:sp>
    </p:spTree>
    <p:extLst>
      <p:ext uri="{BB962C8B-B14F-4D97-AF65-F5344CB8AC3E}">
        <p14:creationId xmlns:p14="http://schemas.microsoft.com/office/powerpoint/2010/main" val="3791762036"/>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effectLst>
                  <a:outerShdw blurRad="50800" dist="38100" dir="2700000" algn="tl" rotWithShape="0">
                    <a:prstClr val="black">
                      <a:alpha val="40000"/>
                    </a:prstClr>
                  </a:outerShdw>
                </a:effectLst>
              </a:rPr>
              <a:t>Unemployment Rate (UR)</a:t>
            </a:r>
            <a:endParaRPr lang="en-US" dirty="0">
              <a:effectLst>
                <a:outerShdw blurRad="50800" dist="38100" dir="2700000" algn="tl" rotWithShape="0">
                  <a:prstClr val="black">
                    <a:alpha val="40000"/>
                  </a:prstClr>
                </a:outerShdw>
              </a:effectLst>
            </a:endParaRPr>
          </a:p>
        </p:txBody>
      </p:sp>
      <p:sp>
        <p:nvSpPr>
          <p:cNvPr id="2" name="Slide Number Placeholder 1"/>
          <p:cNvSpPr>
            <a:spLocks noGrp="1"/>
          </p:cNvSpPr>
          <p:nvPr>
            <p:ph type="sldNum" sz="quarter" idx="12"/>
          </p:nvPr>
        </p:nvSpPr>
        <p:spPr/>
        <p:txBody>
          <a:bodyPr/>
          <a:lstStyle/>
          <a:p>
            <a:fld id="{C3873F9D-166D-4281-9B5A-8D63A7307FC5}" type="slidenum">
              <a:rPr lang="id-ID" smtClean="0"/>
              <a:pPr/>
              <a:t>31</a:t>
            </a:fld>
            <a:endParaRPr lang="id-ID"/>
          </a:p>
        </p:txBody>
      </p:sp>
      <p:graphicFrame>
        <p:nvGraphicFramePr>
          <p:cNvPr id="7" name="Content Placeholder 3"/>
          <p:cNvGraphicFramePr>
            <a:graphicFrameLocks noGrp="1"/>
          </p:cNvGraphicFramePr>
          <p:nvPr>
            <p:ph sz="quarter" idx="13"/>
            <p:extLst>
              <p:ext uri="{D42A27DB-BD31-4B8C-83A1-F6EECF244321}">
                <p14:modId xmlns:p14="http://schemas.microsoft.com/office/powerpoint/2010/main" val="1442339711"/>
              </p:ext>
            </p:extLst>
          </p:nvPr>
        </p:nvGraphicFramePr>
        <p:xfrm>
          <a:off x="4495800" y="868523"/>
          <a:ext cx="4503683" cy="6035040"/>
        </p:xfrm>
        <a:graphic>
          <a:graphicData uri="http://schemas.openxmlformats.org/drawingml/2006/chart">
            <c:chart xmlns:c="http://schemas.openxmlformats.org/drawingml/2006/chart" xmlns:r="http://schemas.openxmlformats.org/officeDocument/2006/relationships" r:id="rId2"/>
          </a:graphicData>
        </a:graphic>
      </p:graphicFrame>
      <p:sp>
        <p:nvSpPr>
          <p:cNvPr id="8" name="等腰三角形 10"/>
          <p:cNvSpPr/>
          <p:nvPr/>
        </p:nvSpPr>
        <p:spPr>
          <a:xfrm flipH="1" flipV="1">
            <a:off x="159542" y="1990248"/>
            <a:ext cx="598487" cy="166780"/>
          </a:xfrm>
          <a:prstGeom prst="triangle">
            <a:avLst>
              <a:gd name="adj"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3"/>
          <p:cNvSpPr/>
          <p:nvPr/>
        </p:nvSpPr>
        <p:spPr>
          <a:xfrm>
            <a:off x="677841" y="998197"/>
            <a:ext cx="3634784" cy="585980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                </a:t>
            </a:r>
            <a:endParaRPr lang="zh-CN" altLang="en-US" dirty="0"/>
          </a:p>
        </p:txBody>
      </p:sp>
      <p:sp>
        <p:nvSpPr>
          <p:cNvPr id="10" name="矩形 244"/>
          <p:cNvSpPr/>
          <p:nvPr/>
        </p:nvSpPr>
        <p:spPr>
          <a:xfrm>
            <a:off x="806558" y="1146407"/>
            <a:ext cx="3388084" cy="5577840"/>
          </a:xfrm>
          <a:prstGeom prst="rect">
            <a:avLst/>
          </a:prstGeom>
          <a:solidFill>
            <a:schemeClr val="accent3">
              <a:lumMod val="40000"/>
              <a:lumOff val="60000"/>
            </a:schemeClr>
          </a:solid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燕尾形 12"/>
          <p:cNvSpPr/>
          <p:nvPr/>
        </p:nvSpPr>
        <p:spPr>
          <a:xfrm rot="10800000">
            <a:off x="2982097" y="1372470"/>
            <a:ext cx="1022897" cy="617774"/>
          </a:xfrm>
          <a:prstGeom prst="chevron">
            <a:avLst>
              <a:gd name="adj" fmla="val 3085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矩形 9"/>
          <p:cNvSpPr/>
          <p:nvPr/>
        </p:nvSpPr>
        <p:spPr>
          <a:xfrm>
            <a:off x="159544" y="1372125"/>
            <a:ext cx="3470625" cy="6173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lnSpc>
                <a:spcPct val="70000"/>
              </a:lnSpc>
            </a:pPr>
            <a:r>
              <a:rPr lang="en-AU" altLang="zh-CN" sz="2400" b="1" dirty="0" smtClean="0">
                <a:solidFill>
                  <a:srgbClr val="C00000"/>
                </a:solidFill>
              </a:rPr>
              <a:t>UR by Province, </a:t>
            </a:r>
            <a:r>
              <a:rPr lang="en-AU" altLang="zh-CN" sz="2400" b="1" dirty="0">
                <a:solidFill>
                  <a:srgbClr val="C00000"/>
                </a:solidFill>
              </a:rPr>
              <a:t/>
            </a:r>
            <a:br>
              <a:rPr lang="en-AU" altLang="zh-CN" sz="2400" b="1" dirty="0">
                <a:solidFill>
                  <a:srgbClr val="C00000"/>
                </a:solidFill>
              </a:rPr>
            </a:br>
            <a:r>
              <a:rPr lang="en-AU" altLang="zh-CN" sz="2400" b="1" dirty="0" smtClean="0">
                <a:solidFill>
                  <a:srgbClr val="C00000"/>
                </a:solidFill>
              </a:rPr>
              <a:t>February </a:t>
            </a:r>
            <a:r>
              <a:rPr lang="en-AU" altLang="zh-CN" sz="2400" b="1" dirty="0">
                <a:solidFill>
                  <a:srgbClr val="C00000"/>
                </a:solidFill>
              </a:rPr>
              <a:t>2016</a:t>
            </a:r>
            <a:endParaRPr lang="zh-CN" altLang="en-US" sz="2400" b="1" dirty="0">
              <a:solidFill>
                <a:srgbClr val="C00000"/>
              </a:solidFill>
            </a:endParaRPr>
          </a:p>
        </p:txBody>
      </p:sp>
      <p:sp>
        <p:nvSpPr>
          <p:cNvPr id="13" name="TextBox 12"/>
          <p:cNvSpPr txBox="1"/>
          <p:nvPr/>
        </p:nvSpPr>
        <p:spPr>
          <a:xfrm>
            <a:off x="1025746" y="2234625"/>
            <a:ext cx="2979248" cy="609398"/>
          </a:xfrm>
          <a:prstGeom prst="rect">
            <a:avLst/>
          </a:prstGeom>
          <a:noFill/>
        </p:spPr>
        <p:txBody>
          <a:bodyPr wrap="square" rtlCol="0">
            <a:spAutoFit/>
          </a:bodyPr>
          <a:lstStyle/>
          <a:p>
            <a:pPr algn="ctr">
              <a:lnSpc>
                <a:spcPct val="70000"/>
              </a:lnSpc>
            </a:pPr>
            <a:r>
              <a:rPr lang="en-AU" sz="2000" b="1" dirty="0" smtClean="0">
                <a:solidFill>
                  <a:schemeClr val="tx2">
                    <a:lumMod val="50000"/>
                  </a:schemeClr>
                </a:solidFill>
                <a:latin typeface="+mn-lt"/>
                <a:cs typeface="Aharoni" pitchFamily="2" charset="-79"/>
              </a:rPr>
              <a:t>The highest UR </a:t>
            </a:r>
            <a:r>
              <a:rPr lang="en-AU" sz="2800" dirty="0" smtClean="0">
                <a:solidFill>
                  <a:schemeClr val="tx2">
                    <a:lumMod val="50000"/>
                  </a:schemeClr>
                </a:solidFill>
                <a:latin typeface="Impact" pitchFamily="34" charset="0"/>
                <a:cs typeface="Aharoni" pitchFamily="2" charset="-79"/>
              </a:rPr>
              <a:t>9.03%</a:t>
            </a:r>
          </a:p>
          <a:p>
            <a:pPr algn="ctr">
              <a:lnSpc>
                <a:spcPct val="70000"/>
              </a:lnSpc>
            </a:pPr>
            <a:r>
              <a:rPr lang="en-AU" sz="2000" b="1" dirty="0" smtClean="0">
                <a:solidFill>
                  <a:schemeClr val="tx2">
                    <a:lumMod val="50000"/>
                  </a:schemeClr>
                </a:solidFill>
                <a:latin typeface="+mn-lt"/>
                <a:cs typeface="Aharoni" pitchFamily="2" charset="-79"/>
              </a:rPr>
              <a:t>Prov. </a:t>
            </a:r>
            <a:r>
              <a:rPr lang="en-AU" sz="2000" b="1" dirty="0" err="1" smtClean="0">
                <a:solidFill>
                  <a:schemeClr val="tx2">
                    <a:lumMod val="50000"/>
                  </a:schemeClr>
                </a:solidFill>
                <a:latin typeface="+mn-lt"/>
                <a:cs typeface="Aharoni" pitchFamily="2" charset="-79"/>
              </a:rPr>
              <a:t>Kep</a:t>
            </a:r>
            <a:r>
              <a:rPr lang="en-AU" sz="2000" b="1" dirty="0" smtClean="0">
                <a:solidFill>
                  <a:schemeClr val="tx2">
                    <a:lumMod val="50000"/>
                  </a:schemeClr>
                </a:solidFill>
                <a:latin typeface="+mn-lt"/>
                <a:cs typeface="Aharoni" pitchFamily="2" charset="-79"/>
              </a:rPr>
              <a:t>. Riau </a:t>
            </a:r>
          </a:p>
        </p:txBody>
      </p:sp>
      <p:grpSp>
        <p:nvGrpSpPr>
          <p:cNvPr id="14" name="Group 13"/>
          <p:cNvGrpSpPr/>
          <p:nvPr/>
        </p:nvGrpSpPr>
        <p:grpSpPr>
          <a:xfrm>
            <a:off x="1422056" y="3008586"/>
            <a:ext cx="2159344" cy="2477814"/>
            <a:chOff x="1339281" y="3155925"/>
            <a:chExt cx="2124570" cy="2940075"/>
          </a:xfrm>
        </p:grpSpPr>
        <p:pic>
          <p:nvPicPr>
            <p:cNvPr id="15" name="Picture 3"/>
            <p:cNvPicPr>
              <a:picLocks noChangeAspect="1" noChangeArrowheads="1"/>
            </p:cNvPicPr>
            <p:nvPr/>
          </p:nvPicPr>
          <p:blipFill rotWithShape="1">
            <a:blip r:embed="rId3">
              <a:clrChange>
                <a:clrFrom>
                  <a:srgbClr val="CADDE1"/>
                </a:clrFrom>
                <a:clrTo>
                  <a:srgbClr val="CADDE1">
                    <a:alpha val="0"/>
                  </a:srgbClr>
                </a:clrTo>
              </a:clrChange>
              <a:extLst>
                <a:ext uri="{28A0092B-C50C-407E-A947-70E740481C1C}">
                  <a14:useLocalDpi xmlns:a14="http://schemas.microsoft.com/office/drawing/2010/main" val="0"/>
                </a:ext>
              </a:extLst>
            </a:blip>
            <a:srcRect l="21839" t="35801" r="62139" b="36732"/>
            <a:stretch/>
          </p:blipFill>
          <p:spPr bwMode="auto">
            <a:xfrm>
              <a:off x="2432999" y="3690289"/>
              <a:ext cx="1030852" cy="1767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rotWithShape="1">
            <a:blip r:embed="rId3">
              <a:clrChange>
                <a:clrFrom>
                  <a:srgbClr val="C9DCE0"/>
                </a:clrFrom>
                <a:clrTo>
                  <a:srgbClr val="C9DCE0">
                    <a:alpha val="0"/>
                  </a:srgbClr>
                </a:clrTo>
              </a:clrChange>
              <a:extLst>
                <a:ext uri="{28A0092B-C50C-407E-A947-70E740481C1C}">
                  <a14:useLocalDpi xmlns:a14="http://schemas.microsoft.com/office/drawing/2010/main" val="0"/>
                </a:ext>
              </a:extLst>
            </a:blip>
            <a:srcRect l="36717" t="36030" r="48087" b="36274"/>
            <a:stretch/>
          </p:blipFill>
          <p:spPr bwMode="auto">
            <a:xfrm>
              <a:off x="1339281" y="3155925"/>
              <a:ext cx="1068641" cy="19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2569635" y="5484689"/>
              <a:ext cx="720080" cy="102486"/>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p:cNvSpPr/>
            <p:nvPr/>
          </p:nvSpPr>
          <p:spPr>
            <a:xfrm>
              <a:off x="2569635" y="5608228"/>
              <a:ext cx="720080" cy="102486"/>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p:cNvSpPr/>
            <p:nvPr/>
          </p:nvSpPr>
          <p:spPr>
            <a:xfrm>
              <a:off x="2569635" y="5737614"/>
              <a:ext cx="720080" cy="102486"/>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p:cNvSpPr/>
            <p:nvPr/>
          </p:nvSpPr>
          <p:spPr>
            <a:xfrm>
              <a:off x="2569635" y="5864140"/>
              <a:ext cx="720080" cy="102486"/>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p:cNvSpPr/>
            <p:nvPr/>
          </p:nvSpPr>
          <p:spPr>
            <a:xfrm>
              <a:off x="2569635" y="5993514"/>
              <a:ext cx="720080" cy="102486"/>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p:cNvSpPr/>
            <p:nvPr/>
          </p:nvSpPr>
          <p:spPr>
            <a:xfrm>
              <a:off x="1461275" y="5122946"/>
              <a:ext cx="720080" cy="10248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p:cNvSpPr/>
            <p:nvPr/>
          </p:nvSpPr>
          <p:spPr>
            <a:xfrm>
              <a:off x="1461275" y="5239627"/>
              <a:ext cx="720080" cy="10248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p:cNvSpPr/>
            <p:nvPr/>
          </p:nvSpPr>
          <p:spPr>
            <a:xfrm>
              <a:off x="1461275" y="5369013"/>
              <a:ext cx="720080" cy="10248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p:cNvSpPr/>
            <p:nvPr/>
          </p:nvSpPr>
          <p:spPr>
            <a:xfrm>
              <a:off x="1461275" y="5495539"/>
              <a:ext cx="720080" cy="10248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p:cNvSpPr/>
            <p:nvPr/>
          </p:nvSpPr>
          <p:spPr>
            <a:xfrm>
              <a:off x="1461275" y="5623856"/>
              <a:ext cx="720080" cy="10248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p:cNvSpPr/>
            <p:nvPr/>
          </p:nvSpPr>
          <p:spPr>
            <a:xfrm>
              <a:off x="1461275" y="5745495"/>
              <a:ext cx="720080" cy="10248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p:cNvSpPr/>
            <p:nvPr/>
          </p:nvSpPr>
          <p:spPr>
            <a:xfrm>
              <a:off x="1461275" y="5872021"/>
              <a:ext cx="720080" cy="10248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p:cNvSpPr/>
            <p:nvPr/>
          </p:nvSpPr>
          <p:spPr>
            <a:xfrm>
              <a:off x="1461275" y="5993514"/>
              <a:ext cx="720080" cy="10248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0" name="TextBox 29"/>
          <p:cNvSpPr txBox="1"/>
          <p:nvPr/>
        </p:nvSpPr>
        <p:spPr>
          <a:xfrm>
            <a:off x="1137552" y="5777552"/>
            <a:ext cx="2708054" cy="609398"/>
          </a:xfrm>
          <a:prstGeom prst="rect">
            <a:avLst/>
          </a:prstGeom>
          <a:noFill/>
        </p:spPr>
        <p:txBody>
          <a:bodyPr wrap="square" rtlCol="0">
            <a:spAutoFit/>
          </a:bodyPr>
          <a:lstStyle/>
          <a:p>
            <a:pPr algn="ctr">
              <a:lnSpc>
                <a:spcPct val="70000"/>
              </a:lnSpc>
            </a:pPr>
            <a:r>
              <a:rPr lang="en-AU" sz="2000" b="1" dirty="0" smtClean="0">
                <a:solidFill>
                  <a:schemeClr val="bg2">
                    <a:lumMod val="10000"/>
                  </a:schemeClr>
                </a:solidFill>
                <a:latin typeface="+mn-lt"/>
                <a:cs typeface="Aharoni" pitchFamily="2" charset="-79"/>
              </a:rPr>
              <a:t>The lowest UR </a:t>
            </a:r>
            <a:r>
              <a:rPr lang="en-AU" sz="2800" dirty="0" smtClean="0">
                <a:solidFill>
                  <a:schemeClr val="bg2">
                    <a:lumMod val="10000"/>
                  </a:schemeClr>
                </a:solidFill>
                <a:latin typeface="Impact" pitchFamily="34" charset="0"/>
                <a:cs typeface="Aharoni" pitchFamily="2" charset="-79"/>
              </a:rPr>
              <a:t>2.12%</a:t>
            </a:r>
            <a:endParaRPr lang="en-AU" sz="2000" dirty="0" smtClean="0">
              <a:solidFill>
                <a:schemeClr val="bg2">
                  <a:lumMod val="10000"/>
                </a:schemeClr>
              </a:solidFill>
              <a:latin typeface="Impact" pitchFamily="34" charset="0"/>
              <a:cs typeface="Aharoni" pitchFamily="2" charset="-79"/>
            </a:endParaRPr>
          </a:p>
          <a:p>
            <a:pPr algn="ctr">
              <a:lnSpc>
                <a:spcPct val="70000"/>
              </a:lnSpc>
            </a:pPr>
            <a:r>
              <a:rPr lang="en-AU" sz="2000" b="1" dirty="0" smtClean="0">
                <a:solidFill>
                  <a:schemeClr val="bg2">
                    <a:lumMod val="10000"/>
                  </a:schemeClr>
                </a:solidFill>
                <a:latin typeface="+mn-lt"/>
                <a:cs typeface="Aharoni" pitchFamily="2" charset="-79"/>
              </a:rPr>
              <a:t>Prov. Bali </a:t>
            </a:r>
          </a:p>
        </p:txBody>
      </p:sp>
    </p:spTree>
    <p:extLst>
      <p:ext uri="{BB962C8B-B14F-4D97-AF65-F5344CB8AC3E}">
        <p14:creationId xmlns:p14="http://schemas.microsoft.com/office/powerpoint/2010/main" val="1463273251"/>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preferRelativeResize="0">
            <a:picLocks/>
          </p:cNvPicPr>
          <p:nvPr/>
        </p:nvPicPr>
        <p:blipFill rotWithShape="1">
          <a:blip r:embed="rId3" cstate="email">
            <a:lum bright="70000" contrast="-70000"/>
            <a:extLst>
              <a:ext uri="{28A0092B-C50C-407E-A947-70E740481C1C}">
                <a14:useLocalDpi xmlns:a14="http://schemas.microsoft.com/office/drawing/2010/main"/>
              </a:ext>
            </a:extLst>
          </a:blip>
          <a:srcRect/>
          <a:stretch/>
        </p:blipFill>
        <p:spPr>
          <a:xfrm>
            <a:off x="0" y="3842951"/>
            <a:ext cx="9144000" cy="3037282"/>
          </a:xfrm>
          <a:prstGeom prst="rect">
            <a:avLst/>
          </a:prstGeom>
        </p:spPr>
      </p:pic>
      <p:sp>
        <p:nvSpPr>
          <p:cNvPr id="8" name="TextBox 7"/>
          <p:cNvSpPr txBox="1"/>
          <p:nvPr/>
        </p:nvSpPr>
        <p:spPr>
          <a:xfrm>
            <a:off x="2810325" y="3225225"/>
            <a:ext cx="3523350"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id-ID" sz="3200" b="1" i="1" dirty="0" smtClean="0">
                <a:solidFill>
                  <a:srgbClr val="FFFF00"/>
                </a:solidFill>
                <a:latin typeface="+mj-lt"/>
              </a:rPr>
              <a:t>www.bps.go.id</a:t>
            </a:r>
            <a:endParaRPr lang="en-US" sz="3200" b="1" i="1" dirty="0">
              <a:solidFill>
                <a:srgbClr val="FFFF00"/>
              </a:solidFill>
              <a:latin typeface="+mj-lt"/>
            </a:endParaRPr>
          </a:p>
        </p:txBody>
      </p:sp>
      <p:sp>
        <p:nvSpPr>
          <p:cNvPr id="4" name="TextBox 3"/>
          <p:cNvSpPr txBox="1"/>
          <p:nvPr/>
        </p:nvSpPr>
        <p:spPr>
          <a:xfrm>
            <a:off x="1619672" y="2225554"/>
            <a:ext cx="5688632" cy="92333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id-ID" sz="5400" b="1" i="1" u="sng" dirty="0" smtClean="0">
                <a:solidFill>
                  <a:schemeClr val="bg1"/>
                </a:solidFill>
                <a:effectLst>
                  <a:outerShdw blurRad="38100" dist="38100" dir="2700000" algn="tl">
                    <a:srgbClr val="000000">
                      <a:alpha val="43137"/>
                    </a:srgbClr>
                  </a:outerShdw>
                </a:effectLst>
              </a:rPr>
              <a:t>Terima Kasih</a:t>
            </a:r>
            <a:endParaRPr lang="id-ID" sz="5400" b="1" i="1" u="sng" dirty="0">
              <a:solidFill>
                <a:schemeClr val="bg1"/>
              </a:solidFill>
              <a:effectLst>
                <a:outerShdw blurRad="38100" dist="38100" dir="2700000" algn="tl">
                  <a:srgbClr val="000000">
                    <a:alpha val="43137"/>
                  </a:srgbClr>
                </a:outerShdw>
              </a:effectLst>
            </a:endParaRPr>
          </a:p>
        </p:txBody>
      </p:sp>
      <p:pic>
        <p:nvPicPr>
          <p:cNvPr id="1026" name="Picture 2" descr="C:\Users\bps\Desktop\Template\Icon\png\twitte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2233" y="5699758"/>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ps\Desktop\Template\Icon\png\email5.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72233" y="4222534"/>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ps\Desktop\Template\Icon\png\facebook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72233" y="4961146"/>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ps\Desktop\Template\Icon\png\pin56.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3878" y="4222534"/>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bps\Desktop\Template\Icon\png\telephone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13878" y="4961146"/>
            <a:ext cx="548640" cy="5486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13677" y="4345373"/>
            <a:ext cx="3719801" cy="369332"/>
          </a:xfrm>
          <a:prstGeom prst="rect">
            <a:avLst/>
          </a:prstGeom>
        </p:spPr>
        <p:txBody>
          <a:bodyPr wrap="square">
            <a:spAutoFit/>
          </a:bodyPr>
          <a:lstStyle/>
          <a:p>
            <a:r>
              <a:rPr lang="en-US" dirty="0"/>
              <a:t>Jl. Dr. </a:t>
            </a:r>
            <a:r>
              <a:rPr lang="en-US" dirty="0" err="1"/>
              <a:t>Sutomo</a:t>
            </a:r>
            <a:r>
              <a:rPr lang="en-US" dirty="0"/>
              <a:t> 6-8 Jakarta </a:t>
            </a:r>
            <a:r>
              <a:rPr lang="en-US" dirty="0" smtClean="0"/>
              <a:t>10710</a:t>
            </a:r>
            <a:endParaRPr lang="en-US" dirty="0"/>
          </a:p>
        </p:txBody>
      </p:sp>
      <p:sp>
        <p:nvSpPr>
          <p:cNvPr id="3" name="Rectangle 2"/>
          <p:cNvSpPr/>
          <p:nvPr/>
        </p:nvSpPr>
        <p:spPr>
          <a:xfrm>
            <a:off x="1013677" y="5085975"/>
            <a:ext cx="3719801" cy="369332"/>
          </a:xfrm>
          <a:prstGeom prst="rect">
            <a:avLst/>
          </a:prstGeom>
        </p:spPr>
        <p:txBody>
          <a:bodyPr wrap="none">
            <a:spAutoFit/>
          </a:bodyPr>
          <a:lstStyle/>
          <a:p>
            <a:r>
              <a:rPr lang="en-US" dirty="0" smtClean="0"/>
              <a:t>(</a:t>
            </a:r>
            <a:r>
              <a:rPr lang="en-US" dirty="0"/>
              <a:t>0</a:t>
            </a:r>
            <a:r>
              <a:rPr lang="en-US" dirty="0" smtClean="0"/>
              <a:t>21</a:t>
            </a:r>
            <a:r>
              <a:rPr lang="en-US" dirty="0"/>
              <a:t>) 3841195, 3842508, 3810291</a:t>
            </a:r>
          </a:p>
        </p:txBody>
      </p:sp>
      <p:sp>
        <p:nvSpPr>
          <p:cNvPr id="12" name="Rectangle 11"/>
          <p:cNvSpPr/>
          <p:nvPr/>
        </p:nvSpPr>
        <p:spPr>
          <a:xfrm>
            <a:off x="5781209" y="5064203"/>
            <a:ext cx="3134191" cy="369332"/>
          </a:xfrm>
          <a:prstGeom prst="rect">
            <a:avLst/>
          </a:prstGeom>
        </p:spPr>
        <p:txBody>
          <a:bodyPr wrap="none">
            <a:spAutoFit/>
          </a:bodyPr>
          <a:lstStyle/>
          <a:p>
            <a:r>
              <a:rPr lang="en-US" dirty="0" err="1" smtClean="0"/>
              <a:t>Badan</a:t>
            </a:r>
            <a:r>
              <a:rPr lang="en-US" dirty="0" smtClean="0"/>
              <a:t> </a:t>
            </a:r>
            <a:r>
              <a:rPr lang="en-US" dirty="0" err="1" smtClean="0"/>
              <a:t>Pusat</a:t>
            </a:r>
            <a:r>
              <a:rPr lang="en-US" dirty="0" smtClean="0"/>
              <a:t> </a:t>
            </a:r>
            <a:r>
              <a:rPr lang="en-US" dirty="0" err="1" smtClean="0"/>
              <a:t>Statistik</a:t>
            </a:r>
            <a:r>
              <a:rPr lang="en-US" dirty="0" smtClean="0"/>
              <a:t> (Page)</a:t>
            </a:r>
            <a:endParaRPr lang="en-US" dirty="0"/>
          </a:p>
        </p:txBody>
      </p:sp>
      <p:sp>
        <p:nvSpPr>
          <p:cNvPr id="5" name="Rectangle 4"/>
          <p:cNvSpPr/>
          <p:nvPr/>
        </p:nvSpPr>
        <p:spPr>
          <a:xfrm>
            <a:off x="5781209" y="5826576"/>
            <a:ext cx="1803699" cy="369332"/>
          </a:xfrm>
          <a:prstGeom prst="rect">
            <a:avLst/>
          </a:prstGeom>
        </p:spPr>
        <p:txBody>
          <a:bodyPr wrap="none">
            <a:spAutoFit/>
          </a:bodyPr>
          <a:lstStyle/>
          <a:p>
            <a:r>
              <a:rPr lang="en-US" dirty="0"/>
              <a:t>@</a:t>
            </a:r>
            <a:r>
              <a:rPr lang="en-US" dirty="0" err="1"/>
              <a:t>bps_statistics</a:t>
            </a:r>
            <a:endParaRPr lang="en-US" dirty="0"/>
          </a:p>
        </p:txBody>
      </p:sp>
      <p:sp>
        <p:nvSpPr>
          <p:cNvPr id="6" name="Rectangle 5"/>
          <p:cNvSpPr/>
          <p:nvPr/>
        </p:nvSpPr>
        <p:spPr>
          <a:xfrm>
            <a:off x="5781209" y="4323601"/>
            <a:ext cx="1983235" cy="369332"/>
          </a:xfrm>
          <a:prstGeom prst="rect">
            <a:avLst/>
          </a:prstGeom>
        </p:spPr>
        <p:txBody>
          <a:bodyPr wrap="none">
            <a:spAutoFit/>
          </a:bodyPr>
          <a:lstStyle/>
          <a:p>
            <a:r>
              <a:rPr lang="en-US" dirty="0"/>
              <a:t>bpshq@bps.go.id</a:t>
            </a:r>
          </a:p>
        </p:txBody>
      </p:sp>
      <p:pic>
        <p:nvPicPr>
          <p:cNvPr id="1032" name="Picture 8" descr="C:\Users\bps\Desktop\Template\Icon\telephone124.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13878" y="5699758"/>
            <a:ext cx="548640" cy="5486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13677" y="5826576"/>
            <a:ext cx="1685077" cy="369332"/>
          </a:xfrm>
          <a:prstGeom prst="rect">
            <a:avLst/>
          </a:prstGeom>
        </p:spPr>
        <p:txBody>
          <a:bodyPr wrap="none">
            <a:spAutoFit/>
          </a:bodyPr>
          <a:lstStyle/>
          <a:p>
            <a:r>
              <a:rPr lang="en-US" dirty="0" smtClean="0"/>
              <a:t>(021</a:t>
            </a:r>
            <a:r>
              <a:rPr lang="en-US" dirty="0"/>
              <a:t>) 3857046</a:t>
            </a:r>
          </a:p>
        </p:txBody>
      </p:sp>
      <p:sp>
        <p:nvSpPr>
          <p:cNvPr id="17" name="TextBox 16"/>
          <p:cNvSpPr txBox="1"/>
          <p:nvPr/>
        </p:nvSpPr>
        <p:spPr>
          <a:xfrm>
            <a:off x="1676400" y="1194137"/>
            <a:ext cx="5688632"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6000" b="1" dirty="0" smtClean="0">
                <a:solidFill>
                  <a:schemeClr val="bg1"/>
                </a:solidFill>
                <a:effectLst>
                  <a:outerShdw blurRad="38100" dist="38100" dir="2700000" algn="tl">
                    <a:srgbClr val="000000">
                      <a:alpha val="43137"/>
                    </a:srgbClr>
                  </a:outerShdw>
                </a:effectLst>
              </a:rPr>
              <a:t>Thank You</a:t>
            </a:r>
            <a:endParaRPr lang="id-ID"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9137064"/>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873F9D-166D-4281-9B5A-8D63A7307FC5}" type="slidenum">
              <a:rPr lang="id-ID" smtClean="0"/>
              <a:pPr/>
              <a:t>4</a:t>
            </a:fld>
            <a:endParaRPr lang="id-ID"/>
          </a:p>
        </p:txBody>
      </p:sp>
      <p:sp>
        <p:nvSpPr>
          <p:cNvPr id="8" name="Title 3"/>
          <p:cNvSpPr txBox="1">
            <a:spLocks/>
          </p:cNvSpPr>
          <p:nvPr/>
        </p:nvSpPr>
        <p:spPr>
          <a:xfrm>
            <a:off x="228600" y="990600"/>
            <a:ext cx="8280920" cy="5667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mj-lt"/>
                <a:ea typeface="+mj-ea"/>
                <a:cs typeface="+mj-cs"/>
              </a:defRPr>
            </a:lvl1pPr>
          </a:lstStyle>
          <a:p>
            <a:pPr algn="l"/>
            <a:r>
              <a:rPr lang="en-US" sz="3200" dirty="0" smtClean="0">
                <a:latin typeface="Arial" panose="020B0604020202020204" pitchFamily="34" charset="0"/>
                <a:cs typeface="Arial" panose="020B0604020202020204" pitchFamily="34" charset="0"/>
              </a:rPr>
              <a:t>History of </a:t>
            </a:r>
            <a:r>
              <a:rPr lang="en-US" sz="3200" dirty="0" err="1" smtClean="0">
                <a:latin typeface="Arial" panose="020B0604020202020204" pitchFamily="34" charset="0"/>
                <a:cs typeface="Arial" panose="020B0604020202020204" pitchFamily="34" charset="0"/>
              </a:rPr>
              <a:t>Sakernas</a:t>
            </a:r>
            <a:r>
              <a:rPr lang="en-US" sz="32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(2)</a:t>
            </a:r>
            <a:endParaRPr lang="id-ID" sz="3200" dirty="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474249484"/>
              </p:ext>
            </p:extLst>
          </p:nvPr>
        </p:nvGraphicFramePr>
        <p:xfrm>
          <a:off x="152400" y="1600201"/>
          <a:ext cx="8686800" cy="5098877"/>
        </p:xfrm>
        <a:graphic>
          <a:graphicData uri="http://schemas.openxmlformats.org/drawingml/2006/table">
            <a:tbl>
              <a:tblPr firstRow="1">
                <a:tableStyleId>{5C22544A-7EE6-4342-B048-85BDC9FD1C3A}</a:tableStyleId>
              </a:tblPr>
              <a:tblGrid>
                <a:gridCol w="1447800"/>
                <a:gridCol w="2209800"/>
                <a:gridCol w="1600200"/>
                <a:gridCol w="1447800"/>
                <a:gridCol w="1981200"/>
              </a:tblGrid>
              <a:tr h="533399">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Year</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Period</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Estimation Level</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Coverage</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Method</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250645">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1976-1985</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n</a:t>
                      </a:r>
                      <a:r>
                        <a:rPr lang="en-US" sz="1600" u="none" strike="noStrike" dirty="0" smtClean="0">
                          <a:effectLst/>
                          <a:latin typeface="Times New Roman" panose="02020603050405020304" pitchFamily="18" charset="0"/>
                          <a:cs typeface="Times New Roman" panose="02020603050405020304" pitchFamily="18" charset="0"/>
                        </a:rPr>
                        <a:t>ot </a:t>
                      </a:r>
                      <a:r>
                        <a:rPr lang="en-US" sz="1600" u="none" strike="noStrike" dirty="0">
                          <a:effectLst/>
                          <a:latin typeface="Times New Roman" panose="02020603050405020304" pitchFamily="18" charset="0"/>
                          <a:cs typeface="Times New Roman" panose="02020603050405020304" pitchFamily="18" charset="0"/>
                        </a:rPr>
                        <a:t>every year</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Province</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Indonesia*</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Cluster</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250645">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1986-1989</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quarterly</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Province</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Indonesia</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Rotation</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458844">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1990-1993</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quarterly</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Province</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Indonesia</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Three stage sampling</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458844">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1994-1999</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yearly</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Province</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Indonesia</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Three stage sampling</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458844">
                <a:tc>
                  <a:txBody>
                    <a:bodyPr/>
                    <a:lstStyle/>
                    <a:p>
                      <a:pPr algn="ctr" fontAlgn="b"/>
                      <a:r>
                        <a:rPr lang="en-US" sz="1600" u="none" strike="noStrike">
                          <a:effectLst/>
                          <a:latin typeface="Times New Roman" panose="02020603050405020304" pitchFamily="18" charset="0"/>
                          <a:cs typeface="Times New Roman" panose="02020603050405020304" pitchFamily="18" charset="0"/>
                        </a:rPr>
                        <a:t>2000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biannually</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Province</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Indonesia**</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Three stage sampling</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250645">
                <a:tc>
                  <a:txBody>
                    <a:bodyPr/>
                    <a:lstStyle/>
                    <a:p>
                      <a:pPr algn="ctr" fontAlgn="b"/>
                      <a:r>
                        <a:rPr lang="en-US" sz="1600" u="none" strike="noStrike">
                          <a:effectLst/>
                          <a:latin typeface="Times New Roman" panose="02020603050405020304" pitchFamily="18" charset="0"/>
                          <a:cs typeface="Times New Roman" panose="02020603050405020304" pitchFamily="18" charset="0"/>
                        </a:rPr>
                        <a:t>2001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biannually</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Province</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Indonesia</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Two stage sampling</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250645">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2002-2004</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dirty="0" smtClean="0">
                          <a:effectLst/>
                          <a:latin typeface="Times New Roman" panose="02020603050405020304" pitchFamily="18" charset="0"/>
                          <a:cs typeface="Times New Roman" panose="02020603050405020304" pitchFamily="18" charset="0"/>
                        </a:rPr>
                        <a:t>biannually</a:t>
                      </a:r>
                      <a:r>
                        <a:rPr lang="en-US" sz="1600" u="none" strike="noStrike" baseline="0" dirty="0" smtClean="0">
                          <a:effectLst/>
                          <a:latin typeface="Times New Roman" panose="02020603050405020304" pitchFamily="18" charset="0"/>
                          <a:cs typeface="Times New Roman" panose="02020603050405020304" pitchFamily="18" charset="0"/>
                        </a:rPr>
                        <a:t> </a:t>
                      </a:r>
                      <a:r>
                        <a:rPr lang="en-US" sz="1600" u="none" strike="noStrike" dirty="0" smtClean="0">
                          <a:effectLst/>
                          <a:latin typeface="Times New Roman" panose="02020603050405020304" pitchFamily="18" charset="0"/>
                          <a:cs typeface="Times New Roman" panose="02020603050405020304" pitchFamily="18" charset="0"/>
                        </a:rPr>
                        <a:t>and </a:t>
                      </a:r>
                      <a:r>
                        <a:rPr lang="en-US" sz="1600" u="none" strike="noStrike" dirty="0">
                          <a:effectLst/>
                          <a:latin typeface="Times New Roman" panose="02020603050405020304" pitchFamily="18" charset="0"/>
                          <a:cs typeface="Times New Roman" panose="02020603050405020304" pitchFamily="18" charset="0"/>
                        </a:rPr>
                        <a:t>quarterly</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Province</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Indonesia</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Two stage sampling</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470258">
                <a:tc>
                  <a:txBody>
                    <a:bodyPr/>
                    <a:lstStyle/>
                    <a:p>
                      <a:pPr algn="ctr" fontAlgn="b"/>
                      <a:r>
                        <a:rPr lang="en-US" sz="1600" u="none" strike="noStrike">
                          <a:effectLst/>
                          <a:latin typeface="Times New Roman" panose="02020603050405020304" pitchFamily="18" charset="0"/>
                          <a:cs typeface="Times New Roman" panose="02020603050405020304" pitchFamily="18" charset="0"/>
                        </a:rPr>
                        <a:t>2005-February 2007</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biannually</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Province</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Indonesia</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Two stage and three stage sampling</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470258">
                <a:tc>
                  <a:txBody>
                    <a:bodyPr/>
                    <a:lstStyle/>
                    <a:p>
                      <a:pPr algn="ctr" fontAlgn="b"/>
                      <a:r>
                        <a:rPr lang="en-US" sz="1600" u="none" strike="noStrike">
                          <a:effectLst/>
                          <a:latin typeface="Times New Roman" panose="02020603050405020304" pitchFamily="18" charset="0"/>
                          <a:cs typeface="Times New Roman" panose="02020603050405020304" pitchFamily="18" charset="0"/>
                        </a:rPr>
                        <a:t>August 2007-2010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biannually</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Regency</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Indonesia</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Two stage sampling (Rotation)</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470258">
                <a:tc>
                  <a:txBody>
                    <a:bodyPr/>
                    <a:lstStyle/>
                    <a:p>
                      <a:pPr algn="ctr" fontAlgn="b"/>
                      <a:r>
                        <a:rPr lang="en-US" sz="1600" u="none" strike="noStrike">
                          <a:effectLst/>
                          <a:latin typeface="Times New Roman" panose="02020603050405020304" pitchFamily="18" charset="0"/>
                          <a:cs typeface="Times New Roman" panose="02020603050405020304" pitchFamily="18" charset="0"/>
                        </a:rPr>
                        <a:t>2011-2014</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quarterly</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Regency</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Indonesia</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Three stage sampling (Rotation)</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683871">
                <a:tc>
                  <a:txBody>
                    <a:bodyPr/>
                    <a:lstStyle/>
                    <a:p>
                      <a:pPr algn="ctr" fontAlgn="b"/>
                      <a:r>
                        <a:rPr lang="en-US" sz="1600" u="none" strike="noStrike">
                          <a:effectLst/>
                          <a:latin typeface="Times New Roman" panose="02020603050405020304" pitchFamily="18" charset="0"/>
                          <a:cs typeface="Times New Roman" panose="02020603050405020304" pitchFamily="18" charset="0"/>
                        </a:rPr>
                        <a:t>2015-2019</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biannually</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Regency</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Indonesia</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Three stage sampling (Panel </a:t>
                      </a:r>
                      <a:r>
                        <a:rPr lang="en-US" sz="1600" u="none" strike="noStrike" dirty="0" err="1">
                          <a:effectLst/>
                          <a:latin typeface="Times New Roman" panose="02020603050405020304" pitchFamily="18" charset="0"/>
                          <a:cs typeface="Times New Roman" panose="02020603050405020304" pitchFamily="18" charset="0"/>
                        </a:rPr>
                        <a:t>Cencus</a:t>
                      </a:r>
                      <a:r>
                        <a:rPr lang="en-US" sz="1600" u="none" strike="noStrike" dirty="0">
                          <a:effectLst/>
                          <a:latin typeface="Times New Roman" panose="02020603050405020304" pitchFamily="18" charset="0"/>
                          <a:cs typeface="Times New Roman" panose="02020603050405020304" pitchFamily="18" charset="0"/>
                        </a:rPr>
                        <a:t> Block)</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bl>
          </a:graphicData>
        </a:graphic>
      </p:graphicFrame>
    </p:spTree>
    <p:extLst>
      <p:ext uri="{BB962C8B-B14F-4D97-AF65-F5344CB8AC3E}">
        <p14:creationId xmlns:p14="http://schemas.microsoft.com/office/powerpoint/2010/main" val="1658712930"/>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873F9D-166D-4281-9B5A-8D63A7307FC5}" type="slidenum">
              <a:rPr lang="id-ID" smtClean="0"/>
              <a:pPr/>
              <a:t>5</a:t>
            </a:fld>
            <a:endParaRPr lang="id-ID"/>
          </a:p>
        </p:txBody>
      </p:sp>
      <p:graphicFrame>
        <p:nvGraphicFramePr>
          <p:cNvPr id="5" name="Diagram 4"/>
          <p:cNvGraphicFramePr/>
          <p:nvPr>
            <p:extLst>
              <p:ext uri="{D42A27DB-BD31-4B8C-83A1-F6EECF244321}">
                <p14:modId xmlns:p14="http://schemas.microsoft.com/office/powerpoint/2010/main" val="2115728406"/>
              </p:ext>
            </p:extLst>
          </p:nvPr>
        </p:nvGraphicFramePr>
        <p:xfrm>
          <a:off x="251520" y="2057400"/>
          <a:ext cx="8496944" cy="3819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3"/>
          <p:cNvSpPr txBox="1">
            <a:spLocks/>
          </p:cNvSpPr>
          <p:nvPr/>
        </p:nvSpPr>
        <p:spPr>
          <a:xfrm>
            <a:off x="107504" y="1146646"/>
            <a:ext cx="8280920" cy="5667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mj-lt"/>
                <a:ea typeface="+mj-ea"/>
                <a:cs typeface="+mj-cs"/>
              </a:defRPr>
            </a:lvl1pPr>
          </a:lstStyle>
          <a:p>
            <a:pPr algn="l"/>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purposes of </a:t>
            </a:r>
            <a:r>
              <a:rPr lang="en-US" dirty="0" err="1" smtClean="0">
                <a:latin typeface="Arial" panose="020B0604020202020204" pitchFamily="34" charset="0"/>
                <a:cs typeface="Arial" panose="020B0604020202020204" pitchFamily="34" charset="0"/>
              </a:rPr>
              <a:t>Sakernas</a:t>
            </a:r>
            <a:endParaRPr lang="id-ID"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4068447"/>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873F9D-166D-4281-9B5A-8D63A7307FC5}" type="slidenum">
              <a:rPr lang="id-ID" smtClean="0"/>
              <a:pPr/>
              <a:t>6</a:t>
            </a:fld>
            <a:endParaRPr lang="id-ID"/>
          </a:p>
        </p:txBody>
      </p:sp>
      <p:graphicFrame>
        <p:nvGraphicFramePr>
          <p:cNvPr id="5" name="Diagram 4"/>
          <p:cNvGraphicFramePr/>
          <p:nvPr>
            <p:extLst>
              <p:ext uri="{D42A27DB-BD31-4B8C-83A1-F6EECF244321}">
                <p14:modId xmlns:p14="http://schemas.microsoft.com/office/powerpoint/2010/main" val="3462415712"/>
              </p:ext>
            </p:extLst>
          </p:nvPr>
        </p:nvGraphicFramePr>
        <p:xfrm>
          <a:off x="819472" y="2132856"/>
          <a:ext cx="8001000" cy="1525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p:cNvSpPr txBox="1">
            <a:spLocks/>
          </p:cNvSpPr>
          <p:nvPr/>
        </p:nvSpPr>
        <p:spPr>
          <a:xfrm>
            <a:off x="1907704" y="1556792"/>
            <a:ext cx="6019800" cy="68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Enumeration period</a:t>
            </a:r>
            <a:endParaRPr lang="en-US" sz="2800" dirty="0"/>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65" y="1693777"/>
            <a:ext cx="1735223" cy="1735223"/>
          </a:xfrm>
          <a:prstGeom prst="rect">
            <a:avLst/>
          </a:prstGeom>
        </p:spPr>
      </p:pic>
      <p:sp>
        <p:nvSpPr>
          <p:cNvPr id="8" name="Title 3"/>
          <p:cNvSpPr txBox="1">
            <a:spLocks/>
          </p:cNvSpPr>
          <p:nvPr/>
        </p:nvSpPr>
        <p:spPr>
          <a:xfrm>
            <a:off x="107504" y="918046"/>
            <a:ext cx="8280920" cy="566738"/>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3600" b="1" kern="1200">
                <a:solidFill>
                  <a:schemeClr val="tx1"/>
                </a:solidFill>
                <a:latin typeface="+mj-lt"/>
                <a:ea typeface="+mj-ea"/>
                <a:cs typeface="+mj-cs"/>
              </a:defRPr>
            </a:lvl1pPr>
          </a:lstStyle>
          <a:p>
            <a:pPr algn="l"/>
            <a:r>
              <a:rPr lang="en-US" dirty="0" smtClean="0"/>
              <a:t>Coverage of </a:t>
            </a:r>
            <a:r>
              <a:rPr lang="en-US" dirty="0" err="1"/>
              <a:t>Sakernas</a:t>
            </a:r>
            <a:r>
              <a:rPr lang="en-US" dirty="0"/>
              <a:t> 2016</a:t>
            </a:r>
            <a:endParaRPr lang="id-ID" dirty="0"/>
          </a:p>
        </p:txBody>
      </p:sp>
      <p:sp>
        <p:nvSpPr>
          <p:cNvPr id="9" name="Rectangle 8"/>
          <p:cNvSpPr/>
          <p:nvPr/>
        </p:nvSpPr>
        <p:spPr>
          <a:xfrm>
            <a:off x="107504" y="3886200"/>
            <a:ext cx="8784976" cy="3016210"/>
          </a:xfrm>
          <a:prstGeom prst="rect">
            <a:avLst/>
          </a:prstGeom>
        </p:spPr>
        <p:txBody>
          <a:bodyPr wrap="square">
            <a:spAutoFit/>
          </a:bodyPr>
          <a:lstStyle/>
          <a:p>
            <a:pPr marL="349250" lvl="1" indent="-342900" algn="just" fontAlgn="auto">
              <a:spcBef>
                <a:spcPts val="300"/>
              </a:spcBef>
              <a:spcAft>
                <a:spcPts val="300"/>
              </a:spcAft>
              <a:buFont typeface="Wingdings" panose="05000000000000000000" pitchFamily="2" charset="2"/>
              <a:buChar char="Ø"/>
              <a:defRPr/>
            </a:pPr>
            <a:r>
              <a:rPr lang="en-US" sz="2000" dirty="0" err="1">
                <a:latin typeface="Times New Roman" panose="02020603050405020304" pitchFamily="18" charset="0"/>
                <a:cs typeface="Times New Roman" panose="02020603050405020304" pitchFamily="18" charset="0"/>
              </a:rPr>
              <a:t>Sakernas</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cover </a:t>
            </a:r>
            <a:r>
              <a:rPr lang="en-US" sz="2000" dirty="0">
                <a:latin typeface="Times New Roman" panose="02020603050405020304" pitchFamily="18" charset="0"/>
                <a:cs typeface="Times New Roman" panose="02020603050405020304" pitchFamily="18" charset="0"/>
              </a:rPr>
              <a:t>the whole </a:t>
            </a:r>
            <a:r>
              <a:rPr lang="en-US" sz="2000" dirty="0" smtClean="0">
                <a:latin typeface="Times New Roman" panose="02020603050405020304" pitchFamily="18" charset="0"/>
                <a:cs typeface="Times New Roman" panose="02020603050405020304" pitchFamily="18" charset="0"/>
              </a:rPr>
              <a:t>provinces</a:t>
            </a:r>
            <a:endParaRPr lang="en-US" sz="2000" dirty="0">
              <a:latin typeface="Times New Roman" panose="02020603050405020304" pitchFamily="18" charset="0"/>
              <a:cs typeface="Times New Roman" panose="02020603050405020304" pitchFamily="18" charset="0"/>
            </a:endParaRPr>
          </a:p>
          <a:p>
            <a:pPr marL="349250" lvl="1" indent="-342900" algn="just" fontAlgn="auto">
              <a:spcBef>
                <a:spcPts val="300"/>
              </a:spcBef>
              <a:spcAft>
                <a:spcPts val="300"/>
              </a:spcAf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Determination of census blocks based on Industrial Stratification from SP2010 </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728663" lvl="1" indent="-342900" algn="just" fontAlgn="auto">
              <a:spcBef>
                <a:spcPts val="300"/>
              </a:spcBef>
              <a:spcAft>
                <a:spcPts val="300"/>
              </a:spcAft>
              <a:buFont typeface="Arial" panose="020B0604020202020204" pitchFamily="34" charset="0"/>
              <a:buChar char="•"/>
              <a:defRPr/>
            </a:pPr>
            <a:r>
              <a:rPr lang="en-US" sz="2000" dirty="0" smtClean="0">
                <a:latin typeface="Times New Roman" panose="02020603050405020304" pitchFamily="18" charset="0"/>
                <a:cs typeface="Times New Roman" panose="02020603050405020304" pitchFamily="18" charset="0"/>
              </a:rPr>
              <a:t>Strata </a:t>
            </a:r>
            <a:r>
              <a:rPr lang="en-US" sz="2000" dirty="0">
                <a:latin typeface="Times New Roman" panose="02020603050405020304" pitchFamily="18" charset="0"/>
                <a:cs typeface="Times New Roman" panose="02020603050405020304" pitchFamily="18" charset="0"/>
              </a:rPr>
              <a:t>of </a:t>
            </a:r>
            <a:r>
              <a:rPr lang="en-US" sz="2000" dirty="0" smtClean="0">
                <a:latin typeface="Times New Roman" panose="02020603050405020304" pitchFamily="18" charset="0"/>
                <a:cs typeface="Times New Roman" panose="02020603050405020304" pitchFamily="18" charset="0"/>
              </a:rPr>
              <a:t>agriculture and </a:t>
            </a:r>
            <a:r>
              <a:rPr lang="en-US" sz="2000" dirty="0">
                <a:latin typeface="Times New Roman" panose="02020603050405020304" pitchFamily="18" charset="0"/>
                <a:cs typeface="Times New Roman" panose="02020603050405020304" pitchFamily="18" charset="0"/>
              </a:rPr>
              <a:t>mining  </a:t>
            </a:r>
          </a:p>
          <a:p>
            <a:pPr marL="728663" lvl="1" indent="-342900" algn="just" fontAlgn="auto">
              <a:spcBef>
                <a:spcPts val="300"/>
              </a:spcBef>
              <a:spcAft>
                <a:spcPts val="300"/>
              </a:spcAft>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Strata of industry, construction and finance</a:t>
            </a:r>
          </a:p>
          <a:p>
            <a:pPr marL="728663" lvl="1" indent="-342900" algn="just" fontAlgn="auto">
              <a:spcBef>
                <a:spcPts val="300"/>
              </a:spcBef>
              <a:spcAft>
                <a:spcPts val="300"/>
              </a:spcAft>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Strata of trade and services</a:t>
            </a:r>
          </a:p>
          <a:p>
            <a:pPr marL="728663" lvl="1" indent="-342900" algn="just" fontAlgn="auto">
              <a:spcBef>
                <a:spcPts val="300"/>
              </a:spcBef>
              <a:spcAft>
                <a:spcPts val="300"/>
              </a:spcAft>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other </a:t>
            </a:r>
            <a:r>
              <a:rPr lang="en-US" sz="2000" dirty="0" smtClean="0">
                <a:latin typeface="Times New Roman" panose="02020603050405020304" pitchFamily="18" charset="0"/>
                <a:cs typeface="Times New Roman" panose="02020603050405020304" pitchFamily="18" charset="0"/>
              </a:rPr>
              <a:t>strata</a:t>
            </a:r>
          </a:p>
          <a:p>
            <a:pPr marL="342900" lvl="1" indent="-342900" algn="just" fontAlgn="auto">
              <a:spcBef>
                <a:spcPts val="300"/>
              </a:spcBef>
              <a:spcAft>
                <a:spcPts val="300"/>
              </a:spcAft>
              <a:buFont typeface="Wingdings" panose="05000000000000000000" pitchFamily="2" charset="2"/>
              <a:buChar char="Ø"/>
              <a:defRPr/>
            </a:pPr>
            <a:r>
              <a:rPr lang="en-US" sz="2000" dirty="0" smtClean="0">
                <a:latin typeface="Times New Roman" panose="02020603050405020304" pitchFamily="18" charset="0"/>
                <a:cs typeface="Times New Roman" panose="02020603050405020304" pitchFamily="18" charset="0"/>
              </a:rPr>
              <a:t>Census Blocks stratification is done to improve the precision and efficiency of design and ensure the representativeness of the sample from each group/strata</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554665"/>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76200" y="1333500"/>
            <a:ext cx="7920037" cy="566738"/>
          </a:xfrm>
          <a:effectLst/>
        </p:spPr>
        <p:txBody>
          <a:bodyPr>
            <a:noAutofit/>
          </a:bodyPr>
          <a:lstStyle/>
          <a:p>
            <a:r>
              <a:rPr lang="en-US" sz="3200" dirty="0">
                <a:solidFill>
                  <a:schemeClr val="tx1"/>
                </a:solidFill>
                <a:latin typeface="Times New Roman" panose="02020603050405020304" pitchFamily="18" charset="0"/>
                <a:cs typeface="Times New Roman" panose="02020603050405020304" pitchFamily="18" charset="0"/>
              </a:rPr>
              <a:t>Concepts and </a:t>
            </a:r>
            <a:r>
              <a:rPr lang="en-US" sz="3200" dirty="0" smtClean="0">
                <a:solidFill>
                  <a:schemeClr val="tx1"/>
                </a:solidFill>
                <a:latin typeface="Times New Roman" panose="02020603050405020304" pitchFamily="18" charset="0"/>
                <a:cs typeface="Times New Roman" panose="02020603050405020304" pitchFamily="18" charset="0"/>
              </a:rPr>
              <a:t>definitions…(1)</a:t>
            </a:r>
            <a:endParaRPr lang="en-AU" sz="3200" dirty="0" smtClean="0">
              <a:solidFill>
                <a:schemeClr val="tx1"/>
              </a:solidFill>
              <a:latin typeface="Times New Roman" panose="02020603050405020304" pitchFamily="18" charset="0"/>
              <a:cs typeface="Times New Roman" panose="02020603050405020304" pitchFamily="18" charset="0"/>
            </a:endParaRPr>
          </a:p>
        </p:txBody>
      </p:sp>
      <p:sp>
        <p:nvSpPr>
          <p:cNvPr id="6154" name="Slide Number Placeholder 2"/>
          <p:cNvSpPr>
            <a:spLocks noGrp="1"/>
          </p:cNvSpPr>
          <p:nvPr>
            <p:ph type="sldNum" sz="quarter" idx="4294967295"/>
          </p:nvPr>
        </p:nvSpPr>
        <p:spPr bwMode="auto">
          <a:xfrm>
            <a:off x="7046913" y="6570663"/>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FAE33FFC-C9CA-4139-885A-1F4BD39543EB}" type="slidenum">
              <a:rPr lang="id-ID" sz="1400" b="1" smtClean="0">
                <a:solidFill>
                  <a:prstClr val="black"/>
                </a:solidFill>
              </a:rPr>
              <a:pPr algn="r" fontAlgn="base">
                <a:spcBef>
                  <a:spcPct val="0"/>
                </a:spcBef>
                <a:spcAft>
                  <a:spcPct val="0"/>
                </a:spcAft>
                <a:defRPr/>
              </a:pPr>
              <a:t>7</a:t>
            </a:fld>
            <a:endParaRPr lang="id-ID" sz="1400" b="1" dirty="0" smtClean="0">
              <a:solidFill>
                <a:prstClr val="black"/>
              </a:solidFill>
            </a:endParaRPr>
          </a:p>
        </p:txBody>
      </p:sp>
      <p:sp>
        <p:nvSpPr>
          <p:cNvPr id="6" name="TextBox 5"/>
          <p:cNvSpPr txBox="1"/>
          <p:nvPr/>
        </p:nvSpPr>
        <p:spPr>
          <a:xfrm>
            <a:off x="443223" y="2372201"/>
            <a:ext cx="8167377" cy="1969770"/>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anchor="ctr">
            <a:spAutoFit/>
          </a:bodyPr>
          <a:lstStyle/>
          <a:p>
            <a:pPr marL="285750" indent="-285750" algn="just" fontAlgn="auto">
              <a:spcBef>
                <a:spcPts val="600"/>
              </a:spcBef>
              <a:spcAft>
                <a:spcPts val="600"/>
              </a:spcAft>
              <a:buFont typeface="Arial" panose="020B0604020202020204" pitchFamily="34" charset="0"/>
              <a:buChar char="•"/>
              <a:defRPr/>
            </a:pPr>
            <a:r>
              <a:rPr lang="en-US" sz="2800" b="1" dirty="0">
                <a:solidFill>
                  <a:schemeClr val="tx1"/>
                </a:solidFill>
                <a:latin typeface="Times New Roman" panose="02020603050405020304" pitchFamily="18" charset="0"/>
                <a:cs typeface="Times New Roman" panose="02020603050405020304" pitchFamily="18" charset="0"/>
              </a:rPr>
              <a:t>The concept and definition of employment used by </a:t>
            </a:r>
            <a:r>
              <a:rPr lang="en-US" sz="2800" b="1" dirty="0" smtClean="0">
                <a:solidFill>
                  <a:schemeClr val="tx1"/>
                </a:solidFill>
                <a:latin typeface="Times New Roman" panose="02020603050405020304" pitchFamily="18" charset="0"/>
                <a:cs typeface="Times New Roman" panose="02020603050405020304" pitchFamily="18" charset="0"/>
              </a:rPr>
              <a:t>Statistics Indonesia </a:t>
            </a:r>
            <a:r>
              <a:rPr lang="en-US" sz="2800" b="1" dirty="0">
                <a:solidFill>
                  <a:schemeClr val="tx1"/>
                </a:solidFill>
                <a:latin typeface="Times New Roman" panose="02020603050405020304" pitchFamily="18" charset="0"/>
                <a:cs typeface="Times New Roman" panose="02020603050405020304" pitchFamily="18" charset="0"/>
              </a:rPr>
              <a:t>refers to a concept that applies internationally (ILO Concept Approach)</a:t>
            </a:r>
          </a:p>
          <a:p>
            <a:pPr marL="285750" indent="-285750" algn="just" fontAlgn="auto">
              <a:spcBef>
                <a:spcPts val="600"/>
              </a:spcBef>
              <a:spcAft>
                <a:spcPts val="600"/>
              </a:spcAft>
              <a:buFont typeface="Arial" panose="020B0604020202020204" pitchFamily="34" charset="0"/>
              <a:buChar char="•"/>
              <a:defRPr/>
            </a:pPr>
            <a:r>
              <a:rPr lang="en-US" sz="2800" b="1" dirty="0">
                <a:solidFill>
                  <a:schemeClr val="tx1"/>
                </a:solidFill>
                <a:latin typeface="Times New Roman" panose="02020603050405020304" pitchFamily="18" charset="0"/>
                <a:cs typeface="Times New Roman" panose="02020603050405020304" pitchFamily="18" charset="0"/>
              </a:rPr>
              <a:t>It aims for comparability between countries</a:t>
            </a:r>
            <a:endParaRPr lang="en-US" sz="28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9769087"/>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Slide Number Placeholder 2"/>
          <p:cNvSpPr>
            <a:spLocks noGrp="1"/>
          </p:cNvSpPr>
          <p:nvPr>
            <p:ph type="sldNum" sz="quarter" idx="4294967295"/>
          </p:nvPr>
        </p:nvSpPr>
        <p:spPr bwMode="auto">
          <a:xfrm>
            <a:off x="7046913" y="6570663"/>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FAE33FFC-C9CA-4139-885A-1F4BD39543EB}" type="slidenum">
              <a:rPr lang="id-ID" sz="1400" b="1" smtClean="0">
                <a:solidFill>
                  <a:prstClr val="black"/>
                </a:solidFill>
              </a:rPr>
              <a:pPr algn="r" fontAlgn="base">
                <a:spcBef>
                  <a:spcPct val="0"/>
                </a:spcBef>
                <a:spcAft>
                  <a:spcPct val="0"/>
                </a:spcAft>
                <a:defRPr/>
              </a:pPr>
              <a:t>8</a:t>
            </a:fld>
            <a:endParaRPr lang="id-ID" sz="1400" b="1" dirty="0" smtClean="0">
              <a:solidFill>
                <a:prstClr val="black"/>
              </a:solidFill>
            </a:endParaRPr>
          </a:p>
        </p:txBody>
      </p:sp>
      <p:sp>
        <p:nvSpPr>
          <p:cNvPr id="6" name="TextBox 5"/>
          <p:cNvSpPr txBox="1"/>
          <p:nvPr/>
        </p:nvSpPr>
        <p:spPr>
          <a:xfrm>
            <a:off x="228600" y="1623061"/>
            <a:ext cx="8472177" cy="4401205"/>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anchor="ctr">
            <a:spAutoFit/>
          </a:bodyPr>
          <a:lstStyle/>
          <a:p>
            <a:pPr algn="just" fontAlgn="auto">
              <a:spcBef>
                <a:spcPts val="600"/>
              </a:spcBef>
              <a:spcAft>
                <a:spcPts val="600"/>
              </a:spcAft>
              <a:defRPr/>
            </a:pPr>
            <a:r>
              <a:rPr lang="en-US" sz="2400" b="1" dirty="0">
                <a:solidFill>
                  <a:schemeClr val="tx1"/>
                </a:solidFill>
                <a:latin typeface="Times New Roman" panose="02020603050405020304" pitchFamily="18" charset="0"/>
                <a:cs typeface="Times New Roman" panose="02020603050405020304" pitchFamily="18" charset="0"/>
              </a:rPr>
              <a:t>Working age</a:t>
            </a:r>
          </a:p>
          <a:p>
            <a:pPr marL="342900" indent="-342900" algn="just" fontAlgn="auto">
              <a:spcBef>
                <a:spcPts val="600"/>
              </a:spcBef>
              <a:spcAft>
                <a:spcPts val="600"/>
              </a:spcAft>
              <a:buFont typeface="Wingdings" panose="05000000000000000000" pitchFamily="2" charset="2"/>
              <a:buChar char="Ø"/>
              <a:defRPr/>
            </a:pPr>
            <a:r>
              <a:rPr lang="en-US" sz="2400" dirty="0">
                <a:solidFill>
                  <a:schemeClr val="tx1"/>
                </a:solidFill>
                <a:latin typeface="Times New Roman" panose="02020603050405020304" pitchFamily="18" charset="0"/>
                <a:cs typeface="Times New Roman" panose="02020603050405020304" pitchFamily="18" charset="0"/>
              </a:rPr>
              <a:t>The lower limit, varying between countries</a:t>
            </a:r>
          </a:p>
          <a:p>
            <a:pPr marL="342900" indent="-342900" algn="just" fontAlgn="auto">
              <a:spcBef>
                <a:spcPts val="600"/>
              </a:spcBef>
              <a:spcAft>
                <a:spcPts val="600"/>
              </a:spcAft>
              <a:buFont typeface="Wingdings" panose="05000000000000000000" pitchFamily="2" charset="2"/>
              <a:buChar char="Ø"/>
              <a:defRPr/>
            </a:pPr>
            <a:r>
              <a:rPr lang="en-US" sz="2400" dirty="0">
                <a:solidFill>
                  <a:schemeClr val="tx1"/>
                </a:solidFill>
                <a:latin typeface="Times New Roman" panose="02020603050405020304" pitchFamily="18" charset="0"/>
                <a:cs typeface="Times New Roman" panose="02020603050405020304" pitchFamily="18" charset="0"/>
              </a:rPr>
              <a:t>Indonesia, using the lower limit of the age of 15 years, but in the survey accounted for more than 10 years, Egypt (6 years), Brazil (10 years), Sweden, USA (16 years), Canada (14 and 15 years), India (5 and 15 years), Venezuela (10 and 15 years).</a:t>
            </a:r>
          </a:p>
          <a:p>
            <a:pPr marL="342900" indent="-342900" algn="just" fontAlgn="auto">
              <a:spcBef>
                <a:spcPts val="600"/>
              </a:spcBef>
              <a:spcAft>
                <a:spcPts val="600"/>
              </a:spcAft>
              <a:buFont typeface="Wingdings" panose="05000000000000000000" pitchFamily="2" charset="2"/>
              <a:buChar char="Ø"/>
              <a:defRPr/>
            </a:pPr>
            <a:r>
              <a:rPr lang="en-US" sz="2400" dirty="0">
                <a:solidFill>
                  <a:schemeClr val="tx1"/>
                </a:solidFill>
                <a:latin typeface="Times New Roman" panose="02020603050405020304" pitchFamily="18" charset="0"/>
                <a:cs typeface="Times New Roman" panose="02020603050405020304" pitchFamily="18" charset="0"/>
              </a:rPr>
              <a:t>The upper limit, varying between countries</a:t>
            </a:r>
          </a:p>
          <a:p>
            <a:pPr marL="342900" indent="-342900" algn="just" fontAlgn="auto">
              <a:spcBef>
                <a:spcPts val="600"/>
              </a:spcBef>
              <a:spcAft>
                <a:spcPts val="600"/>
              </a:spcAft>
              <a:buFont typeface="Wingdings" panose="05000000000000000000" pitchFamily="2" charset="2"/>
              <a:buChar char="Ø"/>
              <a:defRPr/>
            </a:pPr>
            <a:r>
              <a:rPr lang="en-US" sz="2400" dirty="0">
                <a:solidFill>
                  <a:schemeClr val="tx1"/>
                </a:solidFill>
                <a:latin typeface="Times New Roman" panose="02020603050405020304" pitchFamily="18" charset="0"/>
                <a:cs typeface="Times New Roman" panose="02020603050405020304" pitchFamily="18" charset="0"/>
              </a:rPr>
              <a:t>Denmark, Sweden, Norway, Finland (74 years), Egypt, Malaysia, Mexico (65 years), many countries including Indonesia there is no upper limit</a:t>
            </a:r>
            <a:endParaRPr lang="en-US" sz="2400" dirty="0" smtClean="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Title 1"/>
          <p:cNvSpPr>
            <a:spLocks noGrp="1"/>
          </p:cNvSpPr>
          <p:nvPr>
            <p:ph type="title"/>
          </p:nvPr>
        </p:nvSpPr>
        <p:spPr>
          <a:xfrm>
            <a:off x="76200" y="914400"/>
            <a:ext cx="7920037" cy="566738"/>
          </a:xfrm>
          <a:effectLst/>
        </p:spPr>
        <p:txBody>
          <a:bodyPr>
            <a:noAutofit/>
          </a:bodyPr>
          <a:lstStyle/>
          <a:p>
            <a:r>
              <a:rPr lang="en-US" sz="3200" dirty="0">
                <a:solidFill>
                  <a:schemeClr val="tx1"/>
                </a:solidFill>
                <a:latin typeface="Times New Roman" panose="02020603050405020304" pitchFamily="18" charset="0"/>
                <a:cs typeface="Times New Roman" panose="02020603050405020304" pitchFamily="18" charset="0"/>
              </a:rPr>
              <a:t>Concepts and </a:t>
            </a:r>
            <a:r>
              <a:rPr lang="en-US" sz="3200" dirty="0" smtClean="0">
                <a:solidFill>
                  <a:schemeClr val="tx1"/>
                </a:solidFill>
                <a:latin typeface="Times New Roman" panose="02020603050405020304" pitchFamily="18" charset="0"/>
                <a:cs typeface="Times New Roman" panose="02020603050405020304" pitchFamily="18" charset="0"/>
              </a:rPr>
              <a:t>definitions…</a:t>
            </a:r>
            <a:r>
              <a:rPr lang="en-US" sz="2400" dirty="0" smtClean="0">
                <a:solidFill>
                  <a:schemeClr val="tx1"/>
                </a:solidFill>
                <a:latin typeface="Times New Roman" panose="02020603050405020304" pitchFamily="18" charset="0"/>
                <a:cs typeface="Times New Roman" panose="02020603050405020304" pitchFamily="18" charset="0"/>
              </a:rPr>
              <a:t>(3)</a:t>
            </a:r>
            <a:endParaRPr lang="en-AU" sz="32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5205455"/>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Slide Number Placeholder 2"/>
          <p:cNvSpPr>
            <a:spLocks noGrp="1"/>
          </p:cNvSpPr>
          <p:nvPr>
            <p:ph type="sldNum" sz="quarter" idx="4294967295"/>
          </p:nvPr>
        </p:nvSpPr>
        <p:spPr bwMode="auto">
          <a:xfrm>
            <a:off x="7046913" y="6570663"/>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FAE33FFC-C9CA-4139-885A-1F4BD39543EB}" type="slidenum">
              <a:rPr lang="id-ID" sz="1400" b="1" smtClean="0">
                <a:solidFill>
                  <a:prstClr val="black"/>
                </a:solidFill>
              </a:rPr>
              <a:pPr algn="r" fontAlgn="base">
                <a:spcBef>
                  <a:spcPct val="0"/>
                </a:spcBef>
                <a:spcAft>
                  <a:spcPct val="0"/>
                </a:spcAft>
                <a:defRPr/>
              </a:pPr>
              <a:t>9</a:t>
            </a:fld>
            <a:endParaRPr lang="id-ID" sz="1400" b="1" dirty="0" smtClean="0">
              <a:solidFill>
                <a:prstClr val="black"/>
              </a:solidFill>
            </a:endParaRPr>
          </a:p>
        </p:txBody>
      </p:sp>
      <p:sp>
        <p:nvSpPr>
          <p:cNvPr id="17" name="Title 1"/>
          <p:cNvSpPr>
            <a:spLocks noGrp="1"/>
          </p:cNvSpPr>
          <p:nvPr>
            <p:ph type="title"/>
          </p:nvPr>
        </p:nvSpPr>
        <p:spPr>
          <a:xfrm>
            <a:off x="76200" y="914400"/>
            <a:ext cx="7920037" cy="566738"/>
          </a:xfrm>
          <a:effectLst/>
        </p:spPr>
        <p:txBody>
          <a:bodyPr>
            <a:noAutofit/>
          </a:bodyPr>
          <a:lstStyle/>
          <a:p>
            <a:r>
              <a:rPr lang="en-US" sz="3200" dirty="0">
                <a:solidFill>
                  <a:schemeClr val="tx1"/>
                </a:solidFill>
                <a:latin typeface="Times New Roman" panose="02020603050405020304" pitchFamily="18" charset="0"/>
                <a:cs typeface="Times New Roman" panose="02020603050405020304" pitchFamily="18" charset="0"/>
              </a:rPr>
              <a:t>Concepts and </a:t>
            </a:r>
            <a:r>
              <a:rPr lang="en-US" sz="3200" dirty="0" smtClean="0">
                <a:solidFill>
                  <a:schemeClr val="tx1"/>
                </a:solidFill>
                <a:latin typeface="Times New Roman" panose="02020603050405020304" pitchFamily="18" charset="0"/>
                <a:cs typeface="Times New Roman" panose="02020603050405020304" pitchFamily="18" charset="0"/>
              </a:rPr>
              <a:t>definitions…</a:t>
            </a:r>
            <a:r>
              <a:rPr lang="en-US" sz="2400" dirty="0" smtClean="0">
                <a:solidFill>
                  <a:schemeClr val="tx1"/>
                </a:solidFill>
                <a:latin typeface="Times New Roman" panose="02020603050405020304" pitchFamily="18" charset="0"/>
                <a:cs typeface="Times New Roman" panose="02020603050405020304" pitchFamily="18" charset="0"/>
              </a:rPr>
              <a:t>(2)</a:t>
            </a:r>
            <a:endParaRPr lang="en-AU" sz="3200" dirty="0" smtClean="0">
              <a:solidFill>
                <a:schemeClr val="tx1"/>
              </a:solidFill>
              <a:latin typeface="Times New Roman" panose="02020603050405020304" pitchFamily="18" charset="0"/>
              <a:cs typeface="Times New Roman" panose="02020603050405020304" pitchFamily="18" charset="0"/>
            </a:endParaRPr>
          </a:p>
        </p:txBody>
      </p:sp>
      <p:graphicFrame>
        <p:nvGraphicFramePr>
          <p:cNvPr id="15" name="Diagram 14"/>
          <p:cNvGraphicFramePr/>
          <p:nvPr>
            <p:extLst>
              <p:ext uri="{D42A27DB-BD31-4B8C-83A1-F6EECF244321}">
                <p14:modId xmlns:p14="http://schemas.microsoft.com/office/powerpoint/2010/main" val="1445207139"/>
              </p:ext>
            </p:extLst>
          </p:nvPr>
        </p:nvGraphicFramePr>
        <p:xfrm>
          <a:off x="152400" y="1524000"/>
          <a:ext cx="8839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p:cNvSpPr txBox="1"/>
          <p:nvPr/>
        </p:nvSpPr>
        <p:spPr>
          <a:xfrm>
            <a:off x="228600" y="1600200"/>
            <a:ext cx="2895600" cy="461665"/>
          </a:xfrm>
          <a:prstGeom prst="rect">
            <a:avLst/>
          </a:prstGeom>
          <a:noFill/>
        </p:spPr>
        <p:txBody>
          <a:bodyPr wrap="square" rtlCol="0">
            <a:spAutoFit/>
          </a:bodyPr>
          <a:lstStyle/>
          <a:p>
            <a:r>
              <a:rPr lang="en-US" sz="2400" dirty="0" smtClean="0"/>
              <a:t>The </a:t>
            </a:r>
            <a:r>
              <a:rPr lang="id-ID" sz="2400" dirty="0" smtClean="0"/>
              <a:t>13</a:t>
            </a:r>
            <a:r>
              <a:rPr lang="en-US" sz="2400" baseline="30000" dirty="0" err="1" smtClean="0"/>
              <a:t>th</a:t>
            </a:r>
            <a:r>
              <a:rPr lang="en-US" sz="2400" dirty="0" smtClean="0"/>
              <a:t> </a:t>
            </a:r>
            <a:r>
              <a:rPr lang="id-ID" sz="2400" dirty="0"/>
              <a:t>ICLS </a:t>
            </a:r>
          </a:p>
        </p:txBody>
      </p:sp>
    </p:spTree>
    <p:extLst>
      <p:ext uri="{BB962C8B-B14F-4D97-AF65-F5344CB8AC3E}">
        <p14:creationId xmlns:p14="http://schemas.microsoft.com/office/powerpoint/2010/main" val="3432204762"/>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Oriel</Template>
  <TotalTime>35334</TotalTime>
  <Words>2314</Words>
  <Application>Microsoft Office PowerPoint</Application>
  <PresentationFormat>On-screen Show (4:3)</PresentationFormat>
  <Paragraphs>615</Paragraphs>
  <Slides>32</Slides>
  <Notes>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1_Office Theme</vt:lpstr>
      <vt:lpstr>PowerPoint Presentation</vt:lpstr>
      <vt:lpstr>Source of Labour Force Statistics</vt:lpstr>
      <vt:lpstr>PowerPoint Presentation</vt:lpstr>
      <vt:lpstr>PowerPoint Presentation</vt:lpstr>
      <vt:lpstr>PowerPoint Presentation</vt:lpstr>
      <vt:lpstr>PowerPoint Presentation</vt:lpstr>
      <vt:lpstr>Concepts and definitions…(1)</vt:lpstr>
      <vt:lpstr>Concepts and definitions…(3)</vt:lpstr>
      <vt:lpstr>Concepts and definitions…(2)</vt:lpstr>
      <vt:lpstr>Adoption of the 19th ICLS </vt:lpstr>
      <vt:lpstr>PowerPoint Presentation</vt:lpstr>
      <vt:lpstr>PowerPoint Presentation</vt:lpstr>
      <vt:lpstr>PowerPoint Presentation</vt:lpstr>
      <vt:lpstr>PowerPoint Presentation</vt:lpstr>
      <vt:lpstr>PowerPoint Presentation</vt:lpstr>
      <vt:lpstr>Questionare</vt:lpstr>
      <vt:lpstr>PowerPoint Presentation</vt:lpstr>
      <vt:lpstr>PowerPoint Presentation</vt:lpstr>
      <vt:lpstr>PowerPoint Presentation</vt:lpstr>
      <vt:lpstr>Labor Force Statistics Results of Sakernas</vt:lpstr>
      <vt:lpstr>Working Age Population Structure of Indonesia (Million) August 2014 - February 2016</vt:lpstr>
      <vt:lpstr>LFPR by Gender in Indonesia (Percent),  August 2014 - February 2016</vt:lpstr>
      <vt:lpstr>Indonesian Labor Force Structure (Million), August 2014 - February 2016</vt:lpstr>
      <vt:lpstr>Unemployment Rate (TPT) Indonesia, August 2014 - February 2016</vt:lpstr>
      <vt:lpstr>PowerPoint Presentation</vt:lpstr>
      <vt:lpstr>PowerPoint Presentation</vt:lpstr>
      <vt:lpstr>PowerPoint Presentation</vt:lpstr>
      <vt:lpstr>PowerPoint Presentation</vt:lpstr>
      <vt:lpstr>PowerPoint Presentation</vt:lpstr>
      <vt:lpstr>PowerPoint Presentation</vt:lpstr>
      <vt:lpstr>Unemployment Rate (UR)</vt:lpstr>
      <vt:lpstr>PowerPoint Presentation</vt:lpstr>
    </vt:vector>
  </TitlesOfParts>
  <Company>Waterfall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UKKBPS</dc:creator>
  <cp:lastModifiedBy>BPS</cp:lastModifiedBy>
  <cp:revision>4795</cp:revision>
  <cp:lastPrinted>2016-08-30T08:56:12Z</cp:lastPrinted>
  <dcterms:created xsi:type="dcterms:W3CDTF">2010-06-02T04:06:59Z</dcterms:created>
  <dcterms:modified xsi:type="dcterms:W3CDTF">2016-09-05T13:00:18Z</dcterms:modified>
</cp:coreProperties>
</file>