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304" r:id="rId2"/>
    <p:sldId id="259" r:id="rId3"/>
    <p:sldId id="303" r:id="rId4"/>
    <p:sldId id="270" r:id="rId5"/>
    <p:sldId id="292" r:id="rId6"/>
    <p:sldId id="293" r:id="rId7"/>
    <p:sldId id="281" r:id="rId8"/>
    <p:sldId id="297" r:id="rId9"/>
    <p:sldId id="301" r:id="rId10"/>
    <p:sldId id="305" r:id="rId11"/>
    <p:sldId id="306" r:id="rId12"/>
    <p:sldId id="308" r:id="rId13"/>
    <p:sldId id="310" r:id="rId14"/>
    <p:sldId id="309" r:id="rId15"/>
    <p:sldId id="31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1" autoAdjust="0"/>
    <p:restoredTop sz="94690" autoAdjust="0"/>
  </p:normalViewPr>
  <p:slideViewPr>
    <p:cSldViewPr>
      <p:cViewPr>
        <p:scale>
          <a:sx n="120" d="100"/>
          <a:sy n="120" d="100"/>
        </p:scale>
        <p:origin x="-534" y="1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000000"/>
                </a:lightRig>
              </a:scene3d>
              <a:sp3d prstMaterial="matte">
                <a:bevelT w="63500" h="63500" prst="coolSlant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dk1">
                      <a:tint val="70000"/>
                      <a:satMod val="180000"/>
                    </a:schemeClr>
                  </a:gs>
                  <a:gs pos="62000">
                    <a:schemeClr val="dk1">
                      <a:tint val="30000"/>
                      <a:satMod val="180000"/>
                    </a:schemeClr>
                  </a:gs>
                  <a:gs pos="100000">
                    <a:schemeClr val="dk1">
                      <a:tint val="22000"/>
                      <a:satMod val="18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dk1">
                    <a:shade val="80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000000"/>
                </a:lightRig>
              </a:scene3d>
              <a:sp3d prstMaterial="matte">
                <a:bevelT w="63500" h="63500" prst="coolSlant"/>
              </a:sp3d>
            </c:spPr>
          </c:dPt>
          <c:dPt>
            <c:idx val="3"/>
            <c:bubble3D val="0"/>
            <c:spPr>
              <a:solidFill>
                <a:schemeClr val="accent6"/>
              </a:solidFill>
              <a:ln w="38100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employed </c:v>
                </c:pt>
                <c:pt idx="1">
                  <c:v>involved in public works</c:v>
                </c:pt>
                <c:pt idx="2">
                  <c:v>involved in vocational cources</c:v>
                </c:pt>
                <c:pt idx="3">
                  <c:v>received unemployment benefit</c:v>
                </c:pt>
                <c:pt idx="4">
                  <c:v>registered as jobseekers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28936</c:v>
                </c:pt>
                <c:pt idx="1">
                  <c:v>1626</c:v>
                </c:pt>
                <c:pt idx="2">
                  <c:v>4147</c:v>
                </c:pt>
                <c:pt idx="3">
                  <c:v>3844</c:v>
                </c:pt>
                <c:pt idx="4">
                  <c:v>59252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3"/>
        </a:solidFill>
        <a:ln w="38100" cap="flat" cmpd="sng" algn="ctr">
          <a:solidFill>
            <a:schemeClr val="accent3">
              <a:shade val="50000"/>
            </a:schemeClr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75729251830518396"/>
          <c:y val="0"/>
          <c:w val="0.23366290260246494"/>
          <c:h val="1"/>
        </c:manualLayout>
      </c:layout>
      <c:overlay val="0"/>
      <c:txPr>
        <a:bodyPr/>
        <a:lstStyle/>
        <a:p>
          <a:pPr>
            <a:defRPr sz="2000"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2"/>
    </a:solidFill>
    <a:ln w="38100" cap="flat" cmpd="sng" algn="ctr">
      <a:solidFill>
        <a:schemeClr val="accent2">
          <a:shade val="50000"/>
        </a:schemeClr>
      </a:solidFill>
      <a:prstDash val="solid"/>
    </a:ln>
    <a:effectLst/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EEAEA-E775-4304-A2AA-09B082BF9B28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9BB1F-E444-4A95-B11D-2618CB388D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28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5663B8-F643-4302-AECD-978C1E56E493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z.wikipedia.org/wiki/C%C9%99nubi_Qafqaz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mayilov_u\Desktop\OI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834545"/>
            <a:ext cx="8572560" cy="50234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3536"/>
            <a:ext cx="8329642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AE" sz="5000" dirty="0" smtClean="0"/>
              <a:t>أليكوم السلام ورحمة الله</a:t>
            </a:r>
            <a:endParaRPr lang="ru-RU" sz="5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96733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PESNET     Second     Meeting                                                                                Ankara, Turkey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907300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181727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endParaRPr lang="en-US" altLang="ko-KR"/>
          </a:p>
        </p:txBody>
      </p:sp>
      <p:sp>
        <p:nvSpPr>
          <p:cNvPr id="41" name="Номер слайда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34818" name="Заголовок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 </a:t>
            </a: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14375" y="2857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Business Start Up</a:t>
            </a:r>
          </a:p>
          <a:p>
            <a:pPr algn="ctr"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Self employment</a:t>
            </a:r>
            <a:endParaRPr lang="en-US" altLang="zh-CN" sz="360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820" name="Line 3"/>
          <p:cNvSpPr>
            <a:spLocks noChangeShapeType="1"/>
          </p:cNvSpPr>
          <p:nvPr/>
        </p:nvSpPr>
        <p:spPr bwMode="auto">
          <a:xfrm>
            <a:off x="2693988" y="1981200"/>
            <a:ext cx="687387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>
            <a:off x="2693988" y="4953000"/>
            <a:ext cx="687387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2" name="Line 5"/>
          <p:cNvSpPr>
            <a:spLocks noChangeShapeType="1"/>
          </p:cNvSpPr>
          <p:nvPr/>
        </p:nvSpPr>
        <p:spPr bwMode="auto">
          <a:xfrm flipV="1">
            <a:off x="2611438" y="2743200"/>
            <a:ext cx="773112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3" name="Line 6"/>
          <p:cNvSpPr>
            <a:spLocks noChangeShapeType="1"/>
          </p:cNvSpPr>
          <p:nvPr/>
        </p:nvSpPr>
        <p:spPr bwMode="auto">
          <a:xfrm>
            <a:off x="2693988" y="3505200"/>
            <a:ext cx="687387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4" name="Line 7"/>
          <p:cNvSpPr>
            <a:spLocks noChangeShapeType="1"/>
          </p:cNvSpPr>
          <p:nvPr/>
        </p:nvSpPr>
        <p:spPr bwMode="auto">
          <a:xfrm flipV="1">
            <a:off x="2611438" y="4191000"/>
            <a:ext cx="773112" cy="0"/>
          </a:xfrm>
          <a:prstGeom prst="line">
            <a:avLst/>
          </a:prstGeom>
          <a:noFill/>
          <a:ln w="12700" cap="rnd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81013" y="1981200"/>
            <a:ext cx="2338388" cy="2971800"/>
            <a:chOff x="303" y="1538"/>
            <a:chExt cx="1473" cy="1872"/>
          </a:xfrm>
        </p:grpSpPr>
        <p:sp>
          <p:nvSpPr>
            <p:cNvPr id="34844" name="Line 9"/>
            <p:cNvSpPr>
              <a:spLocks noChangeShapeType="1"/>
            </p:cNvSpPr>
            <p:nvPr/>
          </p:nvSpPr>
          <p:spPr bwMode="auto">
            <a:xfrm flipV="1">
              <a:off x="1492" y="1538"/>
              <a:ext cx="240" cy="24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45" name="Line 10"/>
            <p:cNvSpPr>
              <a:spLocks noChangeShapeType="1"/>
            </p:cNvSpPr>
            <p:nvPr/>
          </p:nvSpPr>
          <p:spPr bwMode="auto">
            <a:xfrm>
              <a:off x="1444" y="3218"/>
              <a:ext cx="288" cy="19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Oval 12"/>
            <p:cNvSpPr>
              <a:spLocks noChangeArrowheads="1"/>
            </p:cNvSpPr>
            <p:nvPr/>
          </p:nvSpPr>
          <p:spPr bwMode="gray">
            <a:xfrm>
              <a:off x="303" y="1740"/>
              <a:ext cx="1461" cy="3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13"/>
            <p:cNvSpPr>
              <a:spLocks noChangeArrowheads="1"/>
            </p:cNvSpPr>
            <p:nvPr/>
          </p:nvSpPr>
          <p:spPr bwMode="gray">
            <a:xfrm>
              <a:off x="315" y="1728"/>
              <a:ext cx="1461" cy="3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49" name="Oval 14"/>
            <p:cNvSpPr>
              <a:spLocks noChangeArrowheads="1"/>
            </p:cNvSpPr>
            <p:nvPr/>
          </p:nvSpPr>
          <p:spPr bwMode="gray">
            <a:xfrm>
              <a:off x="375" y="1814"/>
              <a:ext cx="1317" cy="327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4850" name="Oval 15"/>
            <p:cNvSpPr>
              <a:spLocks noChangeArrowheads="1"/>
            </p:cNvSpPr>
            <p:nvPr/>
          </p:nvSpPr>
          <p:spPr bwMode="gray">
            <a:xfrm>
              <a:off x="396" y="1835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4851" name="Oval 16"/>
            <p:cNvSpPr>
              <a:spLocks noChangeArrowheads="1"/>
            </p:cNvSpPr>
            <p:nvPr/>
          </p:nvSpPr>
          <p:spPr bwMode="gray">
            <a:xfrm>
              <a:off x="412" y="1842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4852" name="Oval 17"/>
            <p:cNvSpPr>
              <a:spLocks noChangeArrowheads="1"/>
            </p:cNvSpPr>
            <p:nvPr/>
          </p:nvSpPr>
          <p:spPr bwMode="gray">
            <a:xfrm>
              <a:off x="426" y="1854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34853" name="Oval 18"/>
            <p:cNvSpPr>
              <a:spLocks noChangeArrowheads="1"/>
            </p:cNvSpPr>
            <p:nvPr/>
          </p:nvSpPr>
          <p:spPr bwMode="gray">
            <a:xfrm>
              <a:off x="495" y="1887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57" name="AutoShape 20"/>
          <p:cNvSpPr>
            <a:spLocks noChangeArrowheads="1"/>
          </p:cNvSpPr>
          <p:nvPr/>
        </p:nvSpPr>
        <p:spPr bwMode="gray">
          <a:xfrm>
            <a:off x="2884975" y="2392078"/>
            <a:ext cx="4423330" cy="60829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AutoShape 22"/>
          <p:cNvSpPr>
            <a:spLocks noChangeArrowheads="1"/>
          </p:cNvSpPr>
          <p:nvPr/>
        </p:nvSpPr>
        <p:spPr bwMode="gray">
          <a:xfrm>
            <a:off x="2892425" y="3570330"/>
            <a:ext cx="4354513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Business 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basics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9" name="Rectangle 23"/>
          <p:cNvSpPr>
            <a:spLocks noChangeArrowheads="1"/>
          </p:cNvSpPr>
          <p:nvPr/>
        </p:nvSpPr>
        <p:spPr bwMode="auto">
          <a:xfrm>
            <a:off x="3563889" y="2578100"/>
            <a:ext cx="2664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latin typeface="Arial" charset="0"/>
                <a:cs typeface="Arial" charset="0"/>
              </a:rPr>
              <a:t>         Business plan 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endParaRPr lang="en-US" altLang="zh-CN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AutoShape 24"/>
          <p:cNvSpPr>
            <a:spLocks noChangeArrowheads="1"/>
          </p:cNvSpPr>
          <p:nvPr/>
        </p:nvSpPr>
        <p:spPr bwMode="gray">
          <a:xfrm>
            <a:off x="2892425" y="4539735"/>
            <a:ext cx="4487887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831" name="Rectangle 25"/>
          <p:cNvSpPr>
            <a:spLocks noChangeArrowheads="1"/>
          </p:cNvSpPr>
          <p:nvPr/>
        </p:nvSpPr>
        <p:spPr bwMode="auto">
          <a:xfrm>
            <a:off x="3395707" y="4539735"/>
            <a:ext cx="4051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Arial" charset="0"/>
                <a:cs typeface="Arial" charset="0"/>
              </a:rPr>
              <a:t>         Marketing and management </a:t>
            </a:r>
            <a:endParaRPr lang="en-US" altLang="zh-CN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Oval 26"/>
          <p:cNvSpPr>
            <a:spLocks noChangeArrowheads="1"/>
          </p:cNvSpPr>
          <p:nvPr/>
        </p:nvSpPr>
        <p:spPr bwMode="gray">
          <a:xfrm>
            <a:off x="3156299" y="2592388"/>
            <a:ext cx="257175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9B491B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val 27"/>
          <p:cNvSpPr>
            <a:spLocks noChangeArrowheads="1"/>
          </p:cNvSpPr>
          <p:nvPr/>
        </p:nvSpPr>
        <p:spPr bwMode="gray">
          <a:xfrm>
            <a:off x="3156299" y="3700505"/>
            <a:ext cx="257175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93933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val 28"/>
          <p:cNvSpPr>
            <a:spLocks noChangeArrowheads="1"/>
          </p:cNvSpPr>
          <p:nvPr/>
        </p:nvSpPr>
        <p:spPr bwMode="gray">
          <a:xfrm>
            <a:off x="3114675" y="4686300"/>
            <a:ext cx="257175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841" name="Прямоугольник 35"/>
          <p:cNvSpPr>
            <a:spLocks noChangeArrowheads="1"/>
          </p:cNvSpPr>
          <p:nvPr/>
        </p:nvSpPr>
        <p:spPr bwMode="auto">
          <a:xfrm>
            <a:off x="714375" y="3000375"/>
            <a:ext cx="1785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600" dirty="0" smtClean="0">
              <a:latin typeface="Arial" charset="0"/>
              <a:cs typeface="Arial" charset="0"/>
            </a:endParaRPr>
          </a:p>
          <a:p>
            <a:pPr algn="ctr"/>
            <a:r>
              <a:rPr lang="en-US" sz="1600" dirty="0" smtClean="0">
                <a:latin typeface="Arial" charset="0"/>
                <a:cs typeface="Arial" charset="0"/>
              </a:rPr>
              <a:t>Training provision </a:t>
            </a:r>
            <a:endParaRPr lang="az-Latn-AZ" sz="1600" dirty="0">
              <a:latin typeface="Arial" charset="0"/>
              <a:cs typeface="Arial" charset="0"/>
            </a:endParaRPr>
          </a:p>
        </p:txBody>
      </p:sp>
      <p:pic>
        <p:nvPicPr>
          <p:cNvPr id="34842" name="Picture 7" descr="C:\Users\suleymanov_c\Desktop\logo_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17145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6341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660373" cy="3450696"/>
          </a:xfrm>
        </p:spPr>
        <p:txBody>
          <a:bodyPr/>
          <a:lstStyle/>
          <a:p>
            <a:r>
              <a:rPr lang="en-US" dirty="0" err="1" smtClean="0"/>
              <a:t>Programme</a:t>
            </a:r>
            <a:r>
              <a:rPr lang="en-US" dirty="0" smtClean="0"/>
              <a:t> cover all regions of the country</a:t>
            </a:r>
          </a:p>
          <a:p>
            <a:r>
              <a:rPr lang="en-US" dirty="0" err="1" smtClean="0"/>
              <a:t>Famaly</a:t>
            </a:r>
            <a:r>
              <a:rPr lang="en-US" dirty="0" smtClean="0"/>
              <a:t> in the each regions involving to this </a:t>
            </a:r>
            <a:r>
              <a:rPr lang="en-US" dirty="0" err="1" smtClean="0"/>
              <a:t>programme</a:t>
            </a:r>
            <a:r>
              <a:rPr lang="en-US" dirty="0" smtClean="0"/>
              <a:t> received finance assistance to </a:t>
            </a:r>
            <a:r>
              <a:rPr lang="en-US" dirty="0"/>
              <a:t>buy </a:t>
            </a:r>
            <a:r>
              <a:rPr lang="en-US" dirty="0" smtClean="0"/>
              <a:t>tools,  equipment and material to implement own business idea. </a:t>
            </a:r>
          </a:p>
          <a:p>
            <a:r>
              <a:rPr lang="en-US" dirty="0" smtClean="0"/>
              <a:t>Business </a:t>
            </a:r>
            <a:r>
              <a:rPr lang="en-US" dirty="0"/>
              <a:t>plans </a:t>
            </a:r>
            <a:r>
              <a:rPr lang="en-US" dirty="0" smtClean="0"/>
              <a:t>cover urban </a:t>
            </a:r>
            <a:r>
              <a:rPr lang="en-US" dirty="0"/>
              <a:t>and agricultural </a:t>
            </a:r>
            <a:r>
              <a:rPr lang="en-US" dirty="0" smtClean="0"/>
              <a:t>segments.</a:t>
            </a:r>
          </a:p>
          <a:p>
            <a:r>
              <a:rPr lang="en-US" dirty="0"/>
              <a:t>Finance assistance is irrevocable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endParaRPr lang="en-US" altLang="ko-KR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BC9-3677-4333-B2E6-AD88D5E6254C}" type="slidenum">
              <a:rPr lang="ko-KR" altLang="en-US" smtClean="0"/>
              <a:pPr/>
              <a:t>12</a:t>
            </a:fld>
            <a:endParaRPr lang="en-US" altLang="ko-KR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3972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6226"/>
            <a:ext cx="8229600" cy="12548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8003232" cy="4824536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spcBef>
                <a:spcPts val="2000"/>
              </a:spcBef>
              <a:buClr>
                <a:prstClr val="black"/>
              </a:buClr>
              <a:buSzPct val="90000"/>
              <a:buNone/>
              <a:defRPr/>
            </a:pPr>
            <a:r>
              <a:rPr lang="az-Latn-AZ" sz="12800" b="1" dirty="0" smtClean="0">
                <a:cs typeface="Arial" pitchFamily="34" charset="0"/>
              </a:rPr>
              <a:t>Syslab</a:t>
            </a:r>
            <a:r>
              <a:rPr lang="en-US" sz="12800" b="1" dirty="0" smtClean="0">
                <a:cs typeface="Arial" pitchFamily="34" charset="0"/>
              </a:rPr>
              <a:t>’</a:t>
            </a:r>
            <a:r>
              <a:rPr lang="az-Latn-AZ" sz="12800" b="1" dirty="0" smtClean="0">
                <a:cs typeface="Arial" pitchFamily="34" charset="0"/>
              </a:rPr>
              <a:t>s </a:t>
            </a:r>
            <a:r>
              <a:rPr lang="en-US" sz="12800" b="1" dirty="0" smtClean="0">
                <a:cs typeface="Arial" pitchFamily="34" charset="0"/>
              </a:rPr>
              <a:t>job searching methods:</a:t>
            </a:r>
            <a:endParaRPr lang="en-US" sz="1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1200" dirty="0">
                <a:ea typeface="Calibri"/>
                <a:cs typeface="Arial"/>
              </a:rPr>
              <a:t>The training </a:t>
            </a:r>
            <a:r>
              <a:rPr lang="en-US" sz="11200" dirty="0" smtClean="0">
                <a:ea typeface="Calibri"/>
                <a:cs typeface="Arial"/>
              </a:rPr>
              <a:t> and coaching on </a:t>
            </a:r>
            <a:r>
              <a:rPr lang="en-US" sz="11200" dirty="0">
                <a:ea typeface="Calibri"/>
                <a:cs typeface="Arial"/>
              </a:rPr>
              <a:t>the following segments:</a:t>
            </a:r>
            <a:endParaRPr lang="ru-RU" sz="11200" dirty="0"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Times New Roman"/>
              <a:buChar char="-"/>
            </a:pPr>
            <a:r>
              <a:rPr lang="en-US" sz="11200" dirty="0">
                <a:ea typeface="Calibri"/>
                <a:cs typeface="Arial"/>
              </a:rPr>
              <a:t>CV and cover letter writing </a:t>
            </a:r>
            <a:endParaRPr lang="ru-RU" sz="11200" dirty="0"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Times New Roman"/>
              <a:buChar char="-"/>
            </a:pPr>
            <a:r>
              <a:rPr lang="en-US" sz="11200" dirty="0" smtClean="0">
                <a:ea typeface="Calibri"/>
                <a:cs typeface="Arial"/>
              </a:rPr>
              <a:t>different </a:t>
            </a:r>
            <a:r>
              <a:rPr lang="en-US" sz="11200" dirty="0">
                <a:ea typeface="Calibri"/>
                <a:cs typeface="Arial"/>
              </a:rPr>
              <a:t>job search methods and techniques </a:t>
            </a:r>
            <a:endParaRPr lang="en-US" sz="11200" dirty="0" smtClean="0">
              <a:ea typeface="Calibri"/>
              <a:cs typeface="Arial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Times New Roman"/>
              <a:buChar char="-"/>
            </a:pPr>
            <a:r>
              <a:rPr lang="en-US" sz="11200" dirty="0">
                <a:ea typeface="Calibri"/>
                <a:cs typeface="Arial"/>
              </a:rPr>
              <a:t>interview behavior</a:t>
            </a:r>
            <a:endParaRPr lang="ru-RU" sz="11200" dirty="0"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Times New Roman"/>
              <a:buChar char="-"/>
            </a:pPr>
            <a:r>
              <a:rPr lang="en-US" sz="11200" dirty="0" smtClean="0">
                <a:ea typeface="Calibri"/>
                <a:cs typeface="Times New Roman"/>
              </a:rPr>
              <a:t>networking </a:t>
            </a:r>
            <a:endParaRPr lang="ru-RU" sz="11200" dirty="0"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Times New Roman"/>
              <a:buChar char="-"/>
            </a:pPr>
            <a:r>
              <a:rPr lang="en-US" sz="11200" dirty="0">
                <a:ea typeface="Calibri"/>
                <a:cs typeface="Arial"/>
              </a:rPr>
              <a:t>c</a:t>
            </a:r>
            <a:r>
              <a:rPr lang="en-US" sz="11200" dirty="0" smtClean="0">
                <a:ea typeface="Calibri"/>
                <a:cs typeface="Arial"/>
              </a:rPr>
              <a:t>ompany visit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Times New Roman"/>
              <a:buChar char="-"/>
            </a:pPr>
            <a:r>
              <a:rPr lang="en-US" sz="11200" dirty="0">
                <a:ea typeface="Calibri"/>
                <a:cs typeface="Arial"/>
              </a:rPr>
              <a:t>m</a:t>
            </a:r>
            <a:r>
              <a:rPr lang="en-US" sz="11200" dirty="0" smtClean="0">
                <a:ea typeface="Calibri"/>
                <a:cs typeface="Arial"/>
              </a:rPr>
              <a:t>otivation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Times New Roman"/>
              <a:buChar char="-"/>
            </a:pPr>
            <a:r>
              <a:rPr lang="en-US" sz="11200" dirty="0" smtClean="0">
                <a:ea typeface="Calibri"/>
                <a:cs typeface="Arial"/>
              </a:rPr>
              <a:t>communication and interaction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Times New Roman"/>
              <a:buChar char="-"/>
            </a:pPr>
            <a:r>
              <a:rPr lang="en-US" sz="11200" dirty="0" smtClean="0">
                <a:ea typeface="Calibri"/>
                <a:cs typeface="Arial"/>
              </a:rPr>
              <a:t>introduction to business plan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4500" dirty="0" smtClean="0">
                <a:ea typeface="Calibri"/>
                <a:cs typeface="Arial"/>
              </a:rPr>
              <a:t> 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endParaRPr lang="ru-RU" sz="2200" dirty="0"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18" y="1101505"/>
            <a:ext cx="45720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SYSLAB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1257"/>
            <a:ext cx="2667557" cy="117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18" y="261257"/>
            <a:ext cx="2318098" cy="143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59546" y="261257"/>
            <a:ext cx="7993525" cy="1357376"/>
            <a:chOff x="-1453" y="1108"/>
            <a:chExt cx="21322" cy="3977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3" y="1108"/>
              <a:ext cx="3073" cy="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3" y="1108"/>
              <a:ext cx="1956" cy="3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79429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 </a:t>
            </a:r>
            <a:endParaRPr lang="en-US" altLang="ko-KR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BC9-3677-4333-B2E6-AD88D5E6254C}" type="slidenum">
              <a:rPr lang="ko-KR" altLang="en-US" smtClean="0"/>
              <a:pPr/>
              <a:t>14</a:t>
            </a:fld>
            <a:endParaRPr lang="en-US" altLang="ko-KR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" y="260649"/>
            <a:ext cx="9112352" cy="652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4699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           THANK YOU FOR   </a:t>
            </a:r>
          </a:p>
          <a:p>
            <a:pPr marL="0" indent="0">
              <a:buNone/>
            </a:pPr>
            <a:r>
              <a:rPr lang="en-US" sz="4400" dirty="0" smtClean="0"/>
              <a:t>                    ATTENTION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701423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500" b="1" dirty="0" smtClean="0">
                <a:solidFill>
                  <a:srgbClr val="002060"/>
                </a:solidFill>
              </a:rPr>
              <a:t>The Republic of Azerbaijan</a:t>
            </a:r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8460432" y="1500174"/>
            <a:ext cx="504056" cy="5072098"/>
          </a:xfrm>
        </p:spPr>
        <p:txBody>
          <a:bodyPr>
            <a:normAutofit/>
          </a:bodyPr>
          <a:lstStyle/>
          <a:p>
            <a:pPr algn="just"/>
            <a:r>
              <a:rPr lang="az-Latn-AZ" sz="5600" b="1" u="sng" dirty="0" smtClean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uFill>
                <a:solidFill>
                  <a:schemeClr val="tx1"/>
                </a:solidFill>
              </a:uFill>
            </a:endParaRPr>
          </a:p>
          <a:p>
            <a:pPr marL="25400" indent="-25400" algn="just">
              <a:buNone/>
            </a:pPr>
            <a:endParaRPr lang="ru-RU" sz="3800" dirty="0" smtClean="0">
              <a:uFill>
                <a:solidFill>
                  <a:schemeClr val="tx1"/>
                </a:solidFill>
              </a:uFill>
            </a:endParaRPr>
          </a:p>
          <a:p>
            <a:pPr marL="25400" indent="-25400" algn="just">
              <a:buNone/>
            </a:pPr>
            <a:r>
              <a:rPr lang="en-US" sz="6000" b="1" dirty="0" smtClean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rPr>
              <a:t> </a:t>
            </a:r>
            <a:endParaRPr lang="ru-RU" sz="6000" b="1" dirty="0" smtClean="0">
              <a:solidFill>
                <a:schemeClr val="bg1"/>
              </a:solidFill>
              <a:uFill>
                <a:solidFill>
                  <a:schemeClr val="tx1"/>
                </a:solidFill>
              </a:uFill>
            </a:endParaRPr>
          </a:p>
          <a:p>
            <a:pPr marL="25400" indent="-25400" algn="just">
              <a:buNone/>
            </a:pPr>
            <a:r>
              <a:rPr lang="az-Latn-AZ" sz="5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tooltip="Cənubi Qafqaz"/>
              </a:rPr>
              <a:t>    </a:t>
            </a:r>
            <a:endParaRPr lang="ru-RU" sz="5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400" indent="-25400"/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9408"/>
            <a:ext cx="871296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8" descr="http://images.fineartamerica.com/images-medium-large/transparent-globe--africa-and-eurasia-cartes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4684" y="1695450"/>
            <a:ext cx="3068966" cy="324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nrasulova\Desktop\Logos for PPT\Azerbaijan%20Flag%20Map_preview.png"/>
          <p:cNvPicPr>
            <a:picLocks noChangeAspect="1" noChangeArrowheads="1"/>
          </p:cNvPicPr>
          <p:nvPr/>
        </p:nvPicPr>
        <p:blipFill>
          <a:blip r:embed="rId4" cstate="print">
            <a:lum bright="-16000" contrast="36000"/>
          </a:blip>
          <a:srcRect/>
          <a:stretch>
            <a:fillRect/>
          </a:stretch>
        </p:blipFill>
        <p:spPr bwMode="auto">
          <a:xfrm rot="20072984">
            <a:off x="5923135" y="3241856"/>
            <a:ext cx="876984" cy="702780"/>
          </a:xfrm>
          <a:prstGeom prst="rect">
            <a:avLst/>
          </a:prstGeom>
          <a:noFill/>
          <a:effectLst>
            <a:outerShdw blurRad="495300" dist="152400" dir="6840000" sx="109000" sy="109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21002278" lon="21547148" rev="304602"/>
            </a:camera>
            <a:lightRig rig="threePt" dir="t"/>
          </a:scene3d>
          <a:sp3d z="-6350" prstMaterial="dkEdge"/>
        </p:spPr>
      </p:pic>
      <p:sp>
        <p:nvSpPr>
          <p:cNvPr id="17415" name="Content Placeholder 7"/>
          <p:cNvSpPr txBox="1">
            <a:spLocks/>
          </p:cNvSpPr>
          <p:nvPr/>
        </p:nvSpPr>
        <p:spPr bwMode="auto">
          <a:xfrm>
            <a:off x="357158" y="1484784"/>
            <a:ext cx="486291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>
              <a:lnSpc>
                <a:spcPct val="120000"/>
              </a:lnSpc>
              <a:spcBef>
                <a:spcPct val="20000"/>
              </a:spcBef>
              <a:buClr>
                <a:srgbClr val="DA1A35"/>
              </a:buClr>
              <a:buSzPct val="120000"/>
            </a:pPr>
            <a:r>
              <a:rPr lang="en-US" sz="1600" b="1" dirty="0">
                <a:solidFill>
                  <a:srgbClr val="002060"/>
                </a:solidFill>
                <a:latin typeface="Cambria" charset="0"/>
                <a:cs typeface="Tahoma" charset="0"/>
              </a:rPr>
              <a:t>Establishment:      	28 May 1918 </a:t>
            </a:r>
          </a:p>
          <a:p>
            <a:pPr marL="180975" indent="-180975">
              <a:lnSpc>
                <a:spcPct val="150000"/>
              </a:lnSpc>
              <a:spcBef>
                <a:spcPct val="20000"/>
              </a:spcBef>
              <a:buClr>
                <a:srgbClr val="DA1A35"/>
              </a:buClr>
              <a:buSzPct val="120000"/>
            </a:pPr>
            <a:r>
              <a:rPr lang="en-US" sz="1600" b="1" dirty="0">
                <a:solidFill>
                  <a:srgbClr val="002060"/>
                </a:solidFill>
                <a:latin typeface="Cambria" charset="0"/>
                <a:cs typeface="Tahoma" charset="0"/>
              </a:rPr>
              <a:t>Independence:      	18 October 1991 </a:t>
            </a:r>
            <a:r>
              <a:rPr lang="ru-RU" sz="1600" b="1" dirty="0">
                <a:solidFill>
                  <a:srgbClr val="002060"/>
                </a:solidFill>
                <a:latin typeface="Cambria" charset="0"/>
                <a:cs typeface="Tahoma" charset="0"/>
              </a:rPr>
              <a:t> </a:t>
            </a:r>
          </a:p>
          <a:p>
            <a:pPr marL="180975" indent="-180975">
              <a:lnSpc>
                <a:spcPct val="150000"/>
              </a:lnSpc>
              <a:spcBef>
                <a:spcPct val="20000"/>
              </a:spcBef>
              <a:buClr>
                <a:srgbClr val="DA1A35"/>
              </a:buClr>
              <a:buSzPct val="120000"/>
            </a:pPr>
            <a:r>
              <a:rPr lang="en-US" sz="1600" b="1" dirty="0">
                <a:solidFill>
                  <a:srgbClr val="002060"/>
                </a:solidFill>
                <a:latin typeface="Cambria" charset="0"/>
                <a:cs typeface="Tahoma" charset="0"/>
              </a:rPr>
              <a:t>Area: </a:t>
            </a:r>
            <a:r>
              <a:rPr lang="en-US" sz="1600" b="1" dirty="0" smtClean="0">
                <a:solidFill>
                  <a:srgbClr val="002060"/>
                </a:solidFill>
                <a:latin typeface="Cambria" charset="0"/>
                <a:cs typeface="Tahoma" charset="0"/>
              </a:rPr>
              <a:t>                      </a:t>
            </a:r>
            <a:r>
              <a:rPr lang="en-US" sz="1600" b="1" dirty="0">
                <a:solidFill>
                  <a:srgbClr val="002060"/>
                </a:solidFill>
                <a:latin typeface="Cambria" charset="0"/>
                <a:cs typeface="Tahoma" charset="0"/>
              </a:rPr>
              <a:t>	86.6 </a:t>
            </a:r>
            <a:r>
              <a:rPr lang="en-US" sz="1600" b="1" dirty="0" err="1">
                <a:solidFill>
                  <a:srgbClr val="002060"/>
                </a:solidFill>
                <a:latin typeface="Cambria" charset="0"/>
                <a:cs typeface="Tahoma" charset="0"/>
              </a:rPr>
              <a:t>thsd</a:t>
            </a:r>
            <a:r>
              <a:rPr lang="en-US" sz="1600" b="1" dirty="0">
                <a:solidFill>
                  <a:srgbClr val="002060"/>
                </a:solidFill>
                <a:latin typeface="Cambria" charset="0"/>
                <a:cs typeface="Tahoma" charset="0"/>
              </a:rPr>
              <a:t> km2</a:t>
            </a:r>
          </a:p>
          <a:p>
            <a:pPr marL="180975" indent="-180975">
              <a:lnSpc>
                <a:spcPct val="150000"/>
              </a:lnSpc>
              <a:spcBef>
                <a:spcPct val="20000"/>
              </a:spcBef>
              <a:buClr>
                <a:srgbClr val="DA1A35"/>
              </a:buClr>
              <a:buSzPct val="120000"/>
            </a:pPr>
            <a:r>
              <a:rPr lang="en-US" sz="1600" b="1" dirty="0">
                <a:solidFill>
                  <a:srgbClr val="002060"/>
                </a:solidFill>
                <a:latin typeface="Cambria" charset="0"/>
                <a:cs typeface="Tahoma" charset="0"/>
              </a:rPr>
              <a:t>Population:         	</a:t>
            </a:r>
            <a:r>
              <a:rPr lang="az-Latn-AZ" sz="1600" b="1" dirty="0">
                <a:solidFill>
                  <a:srgbClr val="002060"/>
                </a:solidFill>
                <a:latin typeface="Cambria" charset="0"/>
                <a:cs typeface="Tahoma" charset="0"/>
              </a:rPr>
              <a:t>9</a:t>
            </a:r>
            <a:r>
              <a:rPr lang="en-US" sz="1600" b="1" dirty="0">
                <a:solidFill>
                  <a:srgbClr val="002060"/>
                </a:solidFill>
                <a:latin typeface="Cambria" charset="0"/>
                <a:cs typeface="Tahoma" charset="0"/>
              </a:rPr>
              <a:t>.37 million</a:t>
            </a:r>
          </a:p>
          <a:p>
            <a:pPr marL="180975" indent="-180975">
              <a:lnSpc>
                <a:spcPct val="150000"/>
              </a:lnSpc>
              <a:spcBef>
                <a:spcPct val="20000"/>
              </a:spcBef>
              <a:buClr>
                <a:srgbClr val="DA1A35"/>
              </a:buClr>
              <a:buSzPct val="120000"/>
            </a:pPr>
            <a:r>
              <a:rPr lang="en-US" sz="1600" b="1" dirty="0">
                <a:solidFill>
                  <a:srgbClr val="002060"/>
                </a:solidFill>
                <a:latin typeface="Cambria" charset="0"/>
                <a:cs typeface="Tahoma" charset="0"/>
              </a:rPr>
              <a:t>Official Language:   	Azerbaijani</a:t>
            </a:r>
          </a:p>
          <a:p>
            <a:pPr marL="180975" indent="-180975">
              <a:lnSpc>
                <a:spcPct val="150000"/>
              </a:lnSpc>
              <a:spcBef>
                <a:spcPct val="20000"/>
              </a:spcBef>
              <a:buClr>
                <a:srgbClr val="DA1A35"/>
              </a:buClr>
              <a:buSzPct val="120000"/>
            </a:pPr>
            <a:r>
              <a:rPr lang="en-US" sz="1600" b="1" dirty="0">
                <a:solidFill>
                  <a:srgbClr val="002060"/>
                </a:solidFill>
                <a:latin typeface="Cambria" charset="0"/>
                <a:cs typeface="Tahoma" charset="0"/>
              </a:rPr>
              <a:t>Government system:    </a:t>
            </a:r>
            <a:r>
              <a:rPr lang="en-US" sz="1600" b="1" dirty="0" smtClean="0">
                <a:solidFill>
                  <a:srgbClr val="002060"/>
                </a:solidFill>
                <a:latin typeface="Cambria" charset="0"/>
                <a:cs typeface="Tahoma" charset="0"/>
              </a:rPr>
              <a:t>Presidential </a:t>
            </a:r>
            <a:r>
              <a:rPr lang="en-US" sz="1600" b="1" dirty="0">
                <a:solidFill>
                  <a:srgbClr val="002060"/>
                </a:solidFill>
                <a:latin typeface="Cambria" charset="0"/>
                <a:cs typeface="Tahoma" charset="0"/>
              </a:rPr>
              <a:t>Republic </a:t>
            </a:r>
          </a:p>
          <a:p>
            <a:pPr marL="180975" indent="-180975">
              <a:lnSpc>
                <a:spcPct val="150000"/>
              </a:lnSpc>
              <a:spcBef>
                <a:spcPct val="20000"/>
              </a:spcBef>
              <a:buClr>
                <a:srgbClr val="DA1A35"/>
              </a:buClr>
              <a:buSzPct val="120000"/>
            </a:pPr>
            <a:r>
              <a:rPr lang="en-US" sz="1600" b="1" dirty="0">
                <a:solidFill>
                  <a:srgbClr val="002060"/>
                </a:solidFill>
                <a:latin typeface="Cambria" charset="0"/>
                <a:cs typeface="Tahoma" charset="0"/>
              </a:rPr>
              <a:t>Membership in:	UN (Non-permanent </a:t>
            </a:r>
            <a:r>
              <a:rPr lang="en-US" sz="1600" b="1" dirty="0" smtClean="0">
                <a:solidFill>
                  <a:srgbClr val="002060"/>
                </a:solidFill>
                <a:latin typeface="Cambria" charset="0"/>
                <a:cs typeface="Tahoma" charset="0"/>
              </a:rPr>
              <a:t>  member </a:t>
            </a:r>
            <a:r>
              <a:rPr lang="en-US" sz="1600" b="1" dirty="0">
                <a:solidFill>
                  <a:srgbClr val="002060"/>
                </a:solidFill>
                <a:latin typeface="Cambria" charset="0"/>
                <a:cs typeface="Tahoma" charset="0"/>
              </a:rPr>
              <a:t>		</a:t>
            </a:r>
            <a:r>
              <a:rPr lang="en-US" sz="1600" b="1" dirty="0" smtClean="0">
                <a:solidFill>
                  <a:srgbClr val="002060"/>
                </a:solidFill>
                <a:latin typeface="Cambria" charset="0"/>
                <a:cs typeface="Tahoma" charset="0"/>
              </a:rPr>
              <a:t>of </a:t>
            </a:r>
            <a:r>
              <a:rPr lang="en-US" sz="1600" b="1" dirty="0">
                <a:solidFill>
                  <a:srgbClr val="002060"/>
                </a:solidFill>
                <a:latin typeface="Cambria" charset="0"/>
                <a:cs typeface="Tahoma" charset="0"/>
              </a:rPr>
              <a:t>UN Security Council </a:t>
            </a:r>
            <a:r>
              <a:rPr lang="en-US" sz="1600" b="1" dirty="0" smtClean="0">
                <a:solidFill>
                  <a:srgbClr val="002060"/>
                </a:solidFill>
                <a:latin typeface="Cambria" charset="0"/>
                <a:cs typeface="Tahoma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Cambria" charset="0"/>
                <a:cs typeface="Tahoma" charset="0"/>
              </a:rPr>
              <a:t>	</a:t>
            </a:r>
            <a:endParaRPr lang="en-US" sz="1600" b="1" dirty="0" smtClean="0">
              <a:solidFill>
                <a:srgbClr val="002060"/>
              </a:solidFill>
              <a:latin typeface="Cambria" charset="0"/>
              <a:cs typeface="Tahoma" charset="0"/>
            </a:endParaRPr>
          </a:p>
          <a:p>
            <a:pPr marL="180975" indent="-180975">
              <a:lnSpc>
                <a:spcPct val="150000"/>
              </a:lnSpc>
              <a:spcBef>
                <a:spcPct val="20000"/>
              </a:spcBef>
              <a:buClr>
                <a:srgbClr val="DA1A35"/>
              </a:buClr>
              <a:buSzPct val="120000"/>
            </a:pPr>
            <a:r>
              <a:rPr lang="en-US" sz="1600" b="1" dirty="0" smtClean="0">
                <a:solidFill>
                  <a:srgbClr val="002060"/>
                </a:solidFill>
                <a:latin typeface="Cambria" charset="0"/>
                <a:cs typeface="Tahoma" charset="0"/>
              </a:rPr>
              <a:t>1st </a:t>
            </a:r>
            <a:r>
              <a:rPr lang="en-US" sz="1600" b="1" dirty="0">
                <a:solidFill>
                  <a:srgbClr val="002060"/>
                </a:solidFill>
                <a:latin typeface="Cambria" charset="0"/>
                <a:cs typeface="Tahoma" charset="0"/>
              </a:rPr>
              <a:t>democratic republic in the Islamic </a:t>
            </a:r>
            <a:r>
              <a:rPr lang="en-US" sz="1600" b="1" dirty="0" smtClean="0">
                <a:solidFill>
                  <a:srgbClr val="002060"/>
                </a:solidFill>
                <a:latin typeface="Cambria" charset="0"/>
                <a:cs typeface="Tahoma" charset="0"/>
              </a:rPr>
              <a:t>world</a:t>
            </a:r>
          </a:p>
          <a:p>
            <a:pPr marL="180975" indent="-180975">
              <a:lnSpc>
                <a:spcPct val="150000"/>
              </a:lnSpc>
              <a:spcBef>
                <a:spcPct val="20000"/>
              </a:spcBef>
              <a:buClr>
                <a:srgbClr val="DA1A35"/>
              </a:buClr>
              <a:buSzPct val="120000"/>
            </a:pPr>
            <a:r>
              <a:rPr lang="en-US" sz="1600" b="1" dirty="0" smtClean="0">
                <a:solidFill>
                  <a:srgbClr val="002060"/>
                </a:solidFill>
                <a:latin typeface="Cambria" charset="0"/>
                <a:cs typeface="Tahoma" charset="0"/>
              </a:rPr>
              <a:t>1st </a:t>
            </a:r>
            <a:r>
              <a:rPr lang="en-US" sz="1600" b="1" dirty="0">
                <a:solidFill>
                  <a:srgbClr val="002060"/>
                </a:solidFill>
                <a:latin typeface="Cambria" charset="0"/>
                <a:cs typeface="Tahoma" charset="0"/>
              </a:rPr>
              <a:t>Opera in the Islamic world  </a:t>
            </a:r>
            <a:endParaRPr lang="en-US" sz="1600" b="1" dirty="0" smtClean="0">
              <a:solidFill>
                <a:srgbClr val="002060"/>
              </a:solidFill>
              <a:latin typeface="Cambria" charset="0"/>
              <a:cs typeface="Tahoma" charset="0"/>
            </a:endParaRPr>
          </a:p>
          <a:p>
            <a:pPr marL="180975" indent="-180975">
              <a:lnSpc>
                <a:spcPct val="150000"/>
              </a:lnSpc>
              <a:spcBef>
                <a:spcPct val="20000"/>
              </a:spcBef>
              <a:buClr>
                <a:srgbClr val="DA1A35"/>
              </a:buClr>
              <a:buSzPct val="120000"/>
            </a:pPr>
            <a:r>
              <a:rPr lang="en-US" sz="1600" b="1" dirty="0" smtClean="0">
                <a:solidFill>
                  <a:schemeClr val="bg1"/>
                </a:solidFill>
                <a:latin typeface="Cambria" charset="0"/>
                <a:cs typeface="Tahoma" charset="0"/>
              </a:rPr>
              <a:t>Women </a:t>
            </a:r>
            <a:r>
              <a:rPr lang="en-US" sz="1600" b="1" dirty="0">
                <a:solidFill>
                  <a:schemeClr val="bg1"/>
                </a:solidFill>
                <a:latin typeface="Cambria" charset="0"/>
                <a:cs typeface="Tahoma" charset="0"/>
              </a:rPr>
              <a:t>voting right  in 1918</a:t>
            </a:r>
            <a:r>
              <a:rPr lang="en-US" sz="1600" dirty="0">
                <a:solidFill>
                  <a:schemeClr val="bg1"/>
                </a:solidFill>
                <a:latin typeface="Cambria" charset="0"/>
                <a:cs typeface="Tahoma" charset="0"/>
              </a:rPr>
              <a:t> </a:t>
            </a:r>
            <a:endParaRPr lang="en-US" sz="1600" dirty="0" smtClean="0">
              <a:solidFill>
                <a:schemeClr val="bg1"/>
              </a:solidFill>
              <a:latin typeface="Cambria" charset="0"/>
              <a:cs typeface="Tahoma" charset="0"/>
            </a:endParaRPr>
          </a:p>
          <a:p>
            <a:pPr marL="638175" lvl="1" indent="-180975">
              <a:lnSpc>
                <a:spcPct val="150000"/>
              </a:lnSpc>
              <a:spcBef>
                <a:spcPct val="20000"/>
              </a:spcBef>
              <a:buClr>
                <a:srgbClr val="DA1A35"/>
              </a:buClr>
              <a:buSzPct val="120000"/>
            </a:pPr>
            <a:r>
              <a:rPr lang="en-US" sz="1000" dirty="0">
                <a:solidFill>
                  <a:srgbClr val="34352A"/>
                </a:solidFill>
                <a:latin typeface="Cambria" charset="0"/>
                <a:cs typeface="Tahoma" charset="0"/>
              </a:rPr>
              <a:t>	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742211"/>
              </p:ext>
            </p:extLst>
          </p:nvPr>
        </p:nvGraphicFramePr>
        <p:xfrm>
          <a:off x="348463" y="2204864"/>
          <a:ext cx="842493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500" b="1" dirty="0" smtClean="0"/>
              <a:t>State  Employment  Service</a:t>
            </a:r>
            <a:br>
              <a:rPr lang="en-US" sz="2500" b="1" dirty="0" smtClean="0"/>
            </a:br>
            <a:r>
              <a:rPr lang="en-US" sz="2500" b="1" dirty="0" smtClean="0"/>
              <a:t>of  the Republic of Azerbaijan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MI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04664"/>
            <a:ext cx="864095" cy="864095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79512" y="1285859"/>
            <a:ext cx="8762838" cy="642943"/>
          </a:xfrm>
          <a:prstGeom prst="wedgeRoundRect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b="1" dirty="0" smtClean="0">
                <a:latin typeface="Palatino Linotype" pitchFamily="18" charset="0"/>
              </a:rPr>
              <a:t>Within </a:t>
            </a:r>
            <a:r>
              <a:rPr lang="az-Latn-AZ" sz="1600" b="1" dirty="0" smtClean="0">
                <a:latin typeface="Palatino Linotype" pitchFamily="18" charset="0"/>
              </a:rPr>
              <a:t>201</a:t>
            </a:r>
            <a:r>
              <a:rPr lang="en-US" sz="1600" b="1" dirty="0" smtClean="0">
                <a:latin typeface="Palatino Linotype" pitchFamily="18" charset="0"/>
              </a:rPr>
              <a:t>5 year by State Employment Service was registered 59252</a:t>
            </a:r>
            <a:r>
              <a:rPr lang="en-US" sz="1600" b="1" dirty="0" smtClean="0">
                <a:solidFill>
                  <a:srgbClr val="002060"/>
                </a:solidFill>
                <a:latin typeface="Palatino Linotype" pitchFamily="18" charset="0"/>
              </a:rPr>
              <a:t> people</a:t>
            </a:r>
            <a:r>
              <a:rPr lang="en-US" sz="1600" b="1" dirty="0" smtClean="0">
                <a:solidFill>
                  <a:srgbClr val="FF0000"/>
                </a:solidFill>
                <a:latin typeface="Palatino Linotype" pitchFamily="18" charset="0"/>
              </a:rPr>
              <a:t>, </a:t>
            </a:r>
            <a:r>
              <a:rPr lang="az-Latn-AZ" sz="1600" b="1" dirty="0" smtClean="0">
                <a:latin typeface="Palatino Linotype" pitchFamily="18" charset="0"/>
              </a:rPr>
              <a:t>2</a:t>
            </a:r>
            <a:r>
              <a:rPr lang="en-US" sz="1600" b="1" dirty="0" smtClean="0">
                <a:latin typeface="Palatino Linotype" pitchFamily="18" charset="0"/>
              </a:rPr>
              <a:t>8 930</a:t>
            </a:r>
            <a:r>
              <a:rPr lang="az-Latn-AZ" sz="1600" b="1" dirty="0" smtClean="0">
                <a:latin typeface="Palatino Linotype" pitchFamily="18" charset="0"/>
              </a:rPr>
              <a:t> </a:t>
            </a:r>
            <a:r>
              <a:rPr lang="en-US" sz="1600" b="1" dirty="0" smtClean="0">
                <a:latin typeface="Palatino Linotype" pitchFamily="18" charset="0"/>
              </a:rPr>
              <a:t>out them were employed</a:t>
            </a:r>
            <a:r>
              <a:rPr lang="az-Latn-AZ" sz="1600" b="1" dirty="0" smtClean="0">
                <a:latin typeface="Palatino Linotype" pitchFamily="18" charset="0"/>
              </a:rPr>
              <a:t>, 3</a:t>
            </a:r>
            <a:r>
              <a:rPr lang="en-US" sz="1600" b="1" dirty="0" smtClean="0">
                <a:latin typeface="Palatino Linotype" pitchFamily="18" charset="0"/>
              </a:rPr>
              <a:t>5</a:t>
            </a:r>
            <a:r>
              <a:rPr lang="az-Latn-AZ" sz="1600" b="1" dirty="0" smtClean="0">
                <a:latin typeface="Palatino Linotype" pitchFamily="18" charset="0"/>
              </a:rPr>
              <a:t>00</a:t>
            </a:r>
            <a:r>
              <a:rPr lang="en-US" sz="1600" b="1" dirty="0" smtClean="0">
                <a:latin typeface="Palatino Linotype" pitchFamily="18" charset="0"/>
              </a:rPr>
              <a:t> people received unemployment status</a:t>
            </a:r>
            <a:r>
              <a:rPr lang="az-Latn-AZ" sz="1600" b="1" dirty="0" smtClean="0">
                <a:latin typeface="Palatino Linotype" pitchFamily="18" charset="0"/>
              </a:rPr>
              <a:t>, 4</a:t>
            </a:r>
            <a:r>
              <a:rPr lang="en-US" sz="1600" b="1" dirty="0" smtClean="0">
                <a:latin typeface="Palatino Linotype" pitchFamily="18" charset="0"/>
              </a:rPr>
              <a:t>147</a:t>
            </a:r>
            <a:r>
              <a:rPr lang="az-Latn-AZ" sz="1600" b="1" dirty="0" smtClean="0">
                <a:latin typeface="Palatino Linotype" pitchFamily="18" charset="0"/>
              </a:rPr>
              <a:t> </a:t>
            </a:r>
            <a:r>
              <a:rPr lang="en-US" sz="1600" b="1" dirty="0" smtClean="0">
                <a:latin typeface="Palatino Linotype" pitchFamily="18" charset="0"/>
              </a:rPr>
              <a:t>people involved in professional training course</a:t>
            </a:r>
            <a:r>
              <a:rPr lang="az-Latn-AZ" sz="1600" b="1" dirty="0" smtClean="0">
                <a:latin typeface="Palatino Linotype" pitchFamily="18" charset="0"/>
              </a:rPr>
              <a:t>, 1</a:t>
            </a:r>
            <a:r>
              <a:rPr lang="en-US" sz="1600" b="1" dirty="0" smtClean="0">
                <a:latin typeface="Palatino Linotype" pitchFamily="18" charset="0"/>
              </a:rPr>
              <a:t>626</a:t>
            </a:r>
            <a:r>
              <a:rPr lang="az-Latn-AZ" sz="1600" b="1" dirty="0" smtClean="0">
                <a:latin typeface="Palatino Linotype" pitchFamily="18" charset="0"/>
              </a:rPr>
              <a:t> </a:t>
            </a:r>
            <a:r>
              <a:rPr lang="en-US" sz="1600" b="1" dirty="0" smtClean="0">
                <a:latin typeface="Palatino Linotype" pitchFamily="18" charset="0"/>
              </a:rPr>
              <a:t>in public works</a:t>
            </a:r>
            <a:r>
              <a:rPr lang="az-Latn-AZ" sz="1600" b="1" dirty="0" smtClean="0">
                <a:latin typeface="Palatino Linotype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14300"/>
            <a:ext cx="8839200" cy="6629400"/>
            <a:chOff x="336" y="528"/>
            <a:chExt cx="5040" cy="3600"/>
          </a:xfrm>
        </p:grpSpPr>
        <p:sp>
          <p:nvSpPr>
            <p:cNvPr id="8199" name="Line 3"/>
            <p:cNvSpPr>
              <a:spLocks noChangeShapeType="1"/>
            </p:cNvSpPr>
            <p:nvPr/>
          </p:nvSpPr>
          <p:spPr bwMode="auto">
            <a:xfrm flipV="1">
              <a:off x="336" y="528"/>
              <a:ext cx="0" cy="3600"/>
            </a:xfrm>
            <a:prstGeom prst="line">
              <a:avLst/>
            </a:prstGeom>
            <a:noFill/>
            <a:ln w="73025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Line 4"/>
            <p:cNvSpPr>
              <a:spLocks noChangeShapeType="1"/>
            </p:cNvSpPr>
            <p:nvPr/>
          </p:nvSpPr>
          <p:spPr bwMode="auto">
            <a:xfrm flipV="1">
              <a:off x="5376" y="528"/>
              <a:ext cx="0" cy="3600"/>
            </a:xfrm>
            <a:prstGeom prst="line">
              <a:avLst/>
            </a:prstGeom>
            <a:noFill/>
            <a:ln w="73025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Line 5"/>
            <p:cNvSpPr>
              <a:spLocks noChangeShapeType="1"/>
            </p:cNvSpPr>
            <p:nvPr/>
          </p:nvSpPr>
          <p:spPr bwMode="auto">
            <a:xfrm flipV="1">
              <a:off x="336" y="4128"/>
              <a:ext cx="5040" cy="0"/>
            </a:xfrm>
            <a:prstGeom prst="line">
              <a:avLst/>
            </a:prstGeom>
            <a:noFill/>
            <a:ln w="73025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Line 6"/>
            <p:cNvSpPr>
              <a:spLocks noChangeShapeType="1"/>
            </p:cNvSpPr>
            <p:nvPr/>
          </p:nvSpPr>
          <p:spPr bwMode="auto">
            <a:xfrm flipV="1">
              <a:off x="336" y="528"/>
              <a:ext cx="5040" cy="0"/>
            </a:xfrm>
            <a:prstGeom prst="line">
              <a:avLst/>
            </a:prstGeom>
            <a:noFill/>
            <a:ln w="73025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1" name="Рисунок 20" descr="BMI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88640"/>
            <a:ext cx="864095" cy="8640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 bwMode="auto">
          <a:xfrm>
            <a:off x="843930" y="1205988"/>
            <a:ext cx="2647950" cy="369332"/>
          </a:xfrm>
          <a:prstGeom prst="rect">
            <a:avLst/>
          </a:prstGeom>
          <a:solidFill>
            <a:srgbClr val="FFC000"/>
          </a:solidFill>
          <a:ln cmpd="sng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>
              <a:defRPr/>
            </a:pPr>
            <a:endParaRPr lang="ru-RU" b="1"/>
          </a:p>
        </p:txBody>
      </p:sp>
      <p:sp>
        <p:nvSpPr>
          <p:cNvPr id="14" name="Прямоугольник 13"/>
          <p:cNvSpPr/>
          <p:nvPr/>
        </p:nvSpPr>
        <p:spPr>
          <a:xfrm>
            <a:off x="1024890" y="1196752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ASSIST IN JOB FINDING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4644008" y="1205988"/>
            <a:ext cx="3960440" cy="369332"/>
          </a:xfrm>
          <a:prstGeom prst="rect">
            <a:avLst/>
          </a:prstGeom>
          <a:solidFill>
            <a:srgbClr val="FFC000"/>
          </a:solidFill>
          <a:ln cmpd="sng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>
              <a:defRPr/>
            </a:pPr>
            <a:endParaRPr lang="ru-RU" b="1"/>
          </a:p>
        </p:txBody>
      </p:sp>
      <p:sp>
        <p:nvSpPr>
          <p:cNvPr id="16" name="Прямоугольник 15"/>
          <p:cNvSpPr/>
          <p:nvPr/>
        </p:nvSpPr>
        <p:spPr>
          <a:xfrm>
            <a:off x="4813852" y="1196752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ROFESSIONAL</a:t>
            </a:r>
            <a:r>
              <a:rPr lang="az-Latn-AZ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TRAINING</a:t>
            </a:r>
            <a:endParaRPr lang="ru-RU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467543" y="3039316"/>
            <a:ext cx="3312368" cy="369332"/>
          </a:xfrm>
          <a:prstGeom prst="rect">
            <a:avLst/>
          </a:prstGeom>
          <a:solidFill>
            <a:srgbClr val="FFC000"/>
          </a:solidFill>
          <a:ln cmpd="sng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>
              <a:defRPr/>
            </a:pPr>
            <a:endParaRPr lang="ru-RU" b="1"/>
          </a:p>
        </p:txBody>
      </p:sp>
      <p:sp>
        <p:nvSpPr>
          <p:cNvPr id="25" name="TextBox 24"/>
          <p:cNvSpPr txBox="1"/>
          <p:nvPr/>
        </p:nvSpPr>
        <p:spPr bwMode="auto">
          <a:xfrm>
            <a:off x="5292080" y="3039316"/>
            <a:ext cx="2647950" cy="369332"/>
          </a:xfrm>
          <a:prstGeom prst="rect">
            <a:avLst/>
          </a:prstGeom>
          <a:solidFill>
            <a:srgbClr val="FFC000"/>
          </a:solidFill>
          <a:ln cmpd="sng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>
              <a:defRPr/>
            </a:pPr>
            <a:endParaRPr lang="ru-RU" b="1"/>
          </a:p>
        </p:txBody>
      </p:sp>
      <p:sp>
        <p:nvSpPr>
          <p:cNvPr id="26" name="TextBox 25"/>
          <p:cNvSpPr txBox="1"/>
          <p:nvPr/>
        </p:nvSpPr>
        <p:spPr bwMode="auto">
          <a:xfrm>
            <a:off x="2672084" y="4869160"/>
            <a:ext cx="3456384" cy="369332"/>
          </a:xfrm>
          <a:prstGeom prst="rect">
            <a:avLst/>
          </a:prstGeom>
          <a:solidFill>
            <a:srgbClr val="FFC000"/>
          </a:solidFill>
          <a:ln cmpd="sng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>
              <a:defRPr/>
            </a:pPr>
            <a:endParaRPr lang="ru-RU" b="1"/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3039316"/>
            <a:ext cx="3312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AREERS</a:t>
            </a:r>
            <a:r>
              <a:rPr lang="az-Latn-AZ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COUNSELING</a:t>
            </a:r>
            <a:endParaRPr lang="ru-RU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8104" y="3011552"/>
            <a:ext cx="221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PUBLIC WORKS</a:t>
            </a:r>
            <a:endParaRPr lang="ru-RU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99792" y="4869160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NEMPLOYMENT STATUS</a:t>
            </a:r>
            <a:endParaRPr lang="ru-RU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Rony\Desktop\Prezentasiya\Photos\emplo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700808"/>
            <a:ext cx="1584176" cy="1151064"/>
          </a:xfrm>
          <a:prstGeom prst="rect">
            <a:avLst/>
          </a:prstGeom>
          <a:noFill/>
        </p:spPr>
      </p:pic>
      <p:pic>
        <p:nvPicPr>
          <p:cNvPr id="1027" name="Picture 3" descr="C:\Users\Rony\Desktop\Prezentasiya\Photos\pic-employ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700808"/>
            <a:ext cx="1728192" cy="1153301"/>
          </a:xfrm>
          <a:prstGeom prst="rect">
            <a:avLst/>
          </a:prstGeom>
          <a:noFill/>
        </p:spPr>
      </p:pic>
      <p:pic>
        <p:nvPicPr>
          <p:cNvPr id="1028" name="Picture 4" descr="C:\Users\Rony\Desktop\Prezentasiya\Photos\employment-opportuniti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480656"/>
            <a:ext cx="1932980" cy="1214366"/>
          </a:xfrm>
          <a:prstGeom prst="rect">
            <a:avLst/>
          </a:prstGeom>
          <a:noFill/>
        </p:spPr>
      </p:pic>
      <p:pic>
        <p:nvPicPr>
          <p:cNvPr id="1029" name="Picture 5" descr="C:\Users\Rony\Desktop\Prezentasiya\Photos\publik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451778"/>
            <a:ext cx="1872208" cy="1253014"/>
          </a:xfrm>
          <a:prstGeom prst="rect">
            <a:avLst/>
          </a:prstGeom>
          <a:noFill/>
        </p:spPr>
      </p:pic>
      <p:pic>
        <p:nvPicPr>
          <p:cNvPr id="1030" name="Picture 6" descr="C:\Users\Rony\Desktop\Prezentasiya\Photos\unemployment_euro_ar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44848" y="5319680"/>
            <a:ext cx="1388290" cy="1299989"/>
          </a:xfrm>
          <a:prstGeom prst="rect">
            <a:avLst/>
          </a:prstGeom>
          <a:noFill/>
        </p:spPr>
      </p:pic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709320" cy="10080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500" b="1" dirty="0" smtClean="0"/>
              <a:t>State  Employment  Service</a:t>
            </a:r>
            <a:br>
              <a:rPr lang="en-US" sz="2500" b="1" dirty="0" smtClean="0"/>
            </a:br>
            <a:r>
              <a:rPr lang="en-US" sz="2500" b="1" dirty="0" smtClean="0"/>
              <a:t>of  Azerbaijan  Republic</a:t>
            </a:r>
            <a:endParaRPr lang="ru-RU" sz="2500" b="1" dirty="0">
              <a:latin typeface="Palatino Linotype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14300"/>
            <a:ext cx="8839200" cy="6629400"/>
            <a:chOff x="336" y="528"/>
            <a:chExt cx="5040" cy="3600"/>
          </a:xfrm>
        </p:grpSpPr>
        <p:sp>
          <p:nvSpPr>
            <p:cNvPr id="8199" name="Line 3"/>
            <p:cNvSpPr>
              <a:spLocks noChangeShapeType="1"/>
            </p:cNvSpPr>
            <p:nvPr/>
          </p:nvSpPr>
          <p:spPr bwMode="auto">
            <a:xfrm flipV="1">
              <a:off x="336" y="528"/>
              <a:ext cx="0" cy="3600"/>
            </a:xfrm>
            <a:prstGeom prst="line">
              <a:avLst/>
            </a:prstGeom>
            <a:noFill/>
            <a:ln w="73025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Line 4"/>
            <p:cNvSpPr>
              <a:spLocks noChangeShapeType="1"/>
            </p:cNvSpPr>
            <p:nvPr/>
          </p:nvSpPr>
          <p:spPr bwMode="auto">
            <a:xfrm flipV="1">
              <a:off x="5376" y="528"/>
              <a:ext cx="0" cy="3600"/>
            </a:xfrm>
            <a:prstGeom prst="line">
              <a:avLst/>
            </a:prstGeom>
            <a:noFill/>
            <a:ln w="73025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Line 5"/>
            <p:cNvSpPr>
              <a:spLocks noChangeShapeType="1"/>
            </p:cNvSpPr>
            <p:nvPr/>
          </p:nvSpPr>
          <p:spPr bwMode="auto">
            <a:xfrm flipV="1">
              <a:off x="336" y="4128"/>
              <a:ext cx="5040" cy="0"/>
            </a:xfrm>
            <a:prstGeom prst="line">
              <a:avLst/>
            </a:prstGeom>
            <a:noFill/>
            <a:ln w="73025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Line 6"/>
            <p:cNvSpPr>
              <a:spLocks noChangeShapeType="1"/>
            </p:cNvSpPr>
            <p:nvPr/>
          </p:nvSpPr>
          <p:spPr bwMode="auto">
            <a:xfrm flipV="1">
              <a:off x="336" y="528"/>
              <a:ext cx="5040" cy="0"/>
            </a:xfrm>
            <a:prstGeom prst="line">
              <a:avLst/>
            </a:prstGeom>
            <a:noFill/>
            <a:ln w="73025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1" name="Рисунок 20" descr="BMI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88640"/>
            <a:ext cx="864095" cy="8640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 bwMode="auto">
          <a:xfrm>
            <a:off x="3238912" y="2474440"/>
            <a:ext cx="2647950" cy="369332"/>
          </a:xfrm>
          <a:prstGeom prst="rect">
            <a:avLst/>
          </a:prstGeom>
          <a:solidFill>
            <a:srgbClr val="FFC000"/>
          </a:solidFill>
          <a:ln cmpd="sng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>
              <a:defRPr/>
            </a:pPr>
            <a:endParaRPr lang="ru-RU" b="1"/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2465204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JOB PROVISION</a:t>
            </a: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0" name="Прямая со стрелкой 29"/>
          <p:cNvCxnSpPr/>
          <p:nvPr/>
        </p:nvCxnSpPr>
        <p:spPr bwMode="auto">
          <a:xfrm flipH="1">
            <a:off x="1609232" y="2825244"/>
            <a:ext cx="1738632" cy="538351"/>
          </a:xfrm>
          <a:prstGeom prst="straightConnector1">
            <a:avLst/>
          </a:prstGeom>
          <a:ln w="25400" cmpd="dbl">
            <a:solidFill>
              <a:srgbClr val="A88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 bwMode="auto">
          <a:xfrm>
            <a:off x="3275856" y="4149152"/>
            <a:ext cx="2664296" cy="648000"/>
          </a:xfrm>
          <a:prstGeom prst="rect">
            <a:avLst/>
          </a:prstGeom>
          <a:solidFill>
            <a:srgbClr val="FFC000"/>
          </a:solidFill>
          <a:ln cmpd="sng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>
              <a:defRPr/>
            </a:pPr>
            <a:endParaRPr lang="ru-RU" b="1"/>
          </a:p>
        </p:txBody>
      </p:sp>
      <p:sp>
        <p:nvSpPr>
          <p:cNvPr id="32" name="TextBox 31"/>
          <p:cNvSpPr txBox="1"/>
          <p:nvPr/>
        </p:nvSpPr>
        <p:spPr bwMode="auto">
          <a:xfrm>
            <a:off x="467544" y="3401308"/>
            <a:ext cx="2647950" cy="369332"/>
          </a:xfrm>
          <a:prstGeom prst="rect">
            <a:avLst/>
          </a:prstGeom>
          <a:solidFill>
            <a:srgbClr val="FFC000"/>
          </a:solidFill>
          <a:ln cmpd="sng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>
              <a:defRPr/>
            </a:pPr>
            <a:endParaRPr lang="ru-RU" b="1"/>
          </a:p>
        </p:txBody>
      </p:sp>
      <p:sp>
        <p:nvSpPr>
          <p:cNvPr id="33" name="TextBox 32"/>
          <p:cNvSpPr txBox="1"/>
          <p:nvPr/>
        </p:nvSpPr>
        <p:spPr bwMode="auto">
          <a:xfrm>
            <a:off x="6084168" y="3401308"/>
            <a:ext cx="2647950" cy="369332"/>
          </a:xfrm>
          <a:prstGeom prst="rect">
            <a:avLst/>
          </a:prstGeom>
          <a:solidFill>
            <a:srgbClr val="FFC000"/>
          </a:solidFill>
          <a:ln cmpd="sng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>
              <a:defRPr/>
            </a:pPr>
            <a:endParaRPr lang="ru-RU" b="1"/>
          </a:p>
        </p:txBody>
      </p:sp>
      <p:sp>
        <p:nvSpPr>
          <p:cNvPr id="27" name="Прямоугольник 26"/>
          <p:cNvSpPr/>
          <p:nvPr/>
        </p:nvSpPr>
        <p:spPr>
          <a:xfrm>
            <a:off x="3294328" y="4139860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Information about existing vacancies</a:t>
            </a:r>
            <a:endParaRPr lang="ru-RU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6496" y="3382836"/>
            <a:ext cx="241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Labour</a:t>
            </a: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Exchange</a:t>
            </a:r>
            <a:endParaRPr lang="ru-RU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88224" y="340130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Labour</a:t>
            </a:r>
            <a:r>
              <a:rPr lang="en-US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Fairs</a:t>
            </a:r>
            <a:endParaRPr lang="ru-RU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7" name="Прямая со стрелкой 36"/>
          <p:cNvCxnSpPr/>
          <p:nvPr/>
        </p:nvCxnSpPr>
        <p:spPr bwMode="auto">
          <a:xfrm>
            <a:off x="5724128" y="2825244"/>
            <a:ext cx="1738632" cy="538351"/>
          </a:xfrm>
          <a:prstGeom prst="straightConnector1">
            <a:avLst/>
          </a:prstGeom>
          <a:ln w="25400" cmpd="dbl">
            <a:solidFill>
              <a:srgbClr val="A88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572000" y="2825244"/>
            <a:ext cx="0" cy="1296000"/>
          </a:xfrm>
          <a:prstGeom prst="straightConnector1">
            <a:avLst/>
          </a:prstGeom>
          <a:ln w="25400" cmpd="dbl">
            <a:solidFill>
              <a:srgbClr val="A88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Rony\Desktop\Prezentasiya\Photos\employmen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340768"/>
            <a:ext cx="1872208" cy="871498"/>
          </a:xfrm>
          <a:prstGeom prst="rect">
            <a:avLst/>
          </a:prstGeom>
          <a:noFill/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709320" cy="10080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b="1" dirty="0" smtClean="0"/>
              <a:t>State  Employment  Service</a:t>
            </a:r>
            <a:br>
              <a:rPr lang="en-US" sz="3200" b="1" dirty="0" smtClean="0"/>
            </a:br>
            <a:r>
              <a:rPr lang="en-US" sz="3200" b="1" dirty="0" smtClean="0"/>
              <a:t>of the Republic of Azerbaijan</a:t>
            </a:r>
            <a:endParaRPr lang="ru-RU" sz="3200" b="1" dirty="0">
              <a:latin typeface="Palatino Linotype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14300"/>
            <a:ext cx="8839200" cy="6629400"/>
            <a:chOff x="336" y="528"/>
            <a:chExt cx="5040" cy="3600"/>
          </a:xfrm>
        </p:grpSpPr>
        <p:sp>
          <p:nvSpPr>
            <p:cNvPr id="8199" name="Line 3"/>
            <p:cNvSpPr>
              <a:spLocks noChangeShapeType="1"/>
            </p:cNvSpPr>
            <p:nvPr/>
          </p:nvSpPr>
          <p:spPr bwMode="auto">
            <a:xfrm flipV="1">
              <a:off x="336" y="528"/>
              <a:ext cx="0" cy="3600"/>
            </a:xfrm>
            <a:prstGeom prst="line">
              <a:avLst/>
            </a:prstGeom>
            <a:noFill/>
            <a:ln w="73025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Line 4"/>
            <p:cNvSpPr>
              <a:spLocks noChangeShapeType="1"/>
            </p:cNvSpPr>
            <p:nvPr/>
          </p:nvSpPr>
          <p:spPr bwMode="auto">
            <a:xfrm flipV="1">
              <a:off x="5376" y="528"/>
              <a:ext cx="0" cy="3600"/>
            </a:xfrm>
            <a:prstGeom prst="line">
              <a:avLst/>
            </a:prstGeom>
            <a:noFill/>
            <a:ln w="73025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Line 5"/>
            <p:cNvSpPr>
              <a:spLocks noChangeShapeType="1"/>
            </p:cNvSpPr>
            <p:nvPr/>
          </p:nvSpPr>
          <p:spPr bwMode="auto">
            <a:xfrm flipV="1">
              <a:off x="336" y="4128"/>
              <a:ext cx="5040" cy="0"/>
            </a:xfrm>
            <a:prstGeom prst="line">
              <a:avLst/>
            </a:prstGeom>
            <a:noFill/>
            <a:ln w="73025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Line 6"/>
            <p:cNvSpPr>
              <a:spLocks noChangeShapeType="1"/>
            </p:cNvSpPr>
            <p:nvPr/>
          </p:nvSpPr>
          <p:spPr bwMode="auto">
            <a:xfrm flipV="1">
              <a:off x="336" y="528"/>
              <a:ext cx="5040" cy="0"/>
            </a:xfrm>
            <a:prstGeom prst="line">
              <a:avLst/>
            </a:prstGeom>
            <a:noFill/>
            <a:ln w="73025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1" name="Рисунок 20" descr="BMI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88640"/>
            <a:ext cx="864095" cy="864095"/>
          </a:xfrm>
          <a:prstGeom prst="rect">
            <a:avLst/>
          </a:prstGeom>
        </p:spPr>
      </p:pic>
      <p:sp>
        <p:nvSpPr>
          <p:cNvPr id="19" name="Горизонтальный свиток 18"/>
          <p:cNvSpPr/>
          <p:nvPr/>
        </p:nvSpPr>
        <p:spPr>
          <a:xfrm>
            <a:off x="611560" y="4293096"/>
            <a:ext cx="7848872" cy="2160240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 bwMode="auto">
          <a:xfrm>
            <a:off x="2714612" y="1285860"/>
            <a:ext cx="345638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cmpd="sng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          First Step in Career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14612" y="1643051"/>
            <a:ext cx="3286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First step in career </a:t>
            </a:r>
            <a:endParaRPr lang="ru-RU" sz="3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75656" y="4500570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Latn-AZ" sz="2000" dirty="0" smtClean="0"/>
              <a:t>     </a:t>
            </a:r>
            <a:r>
              <a:rPr lang="en-US" sz="3000" dirty="0" smtClean="0">
                <a:solidFill>
                  <a:srgbClr val="002060"/>
                </a:solidFill>
              </a:rPr>
              <a:t>In all universities of the Republic implemented events under slogan First Step in Career 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ru-R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709320" cy="10080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b="1" dirty="0" smtClean="0"/>
              <a:t>State  Employment  Service</a:t>
            </a:r>
            <a:br>
              <a:rPr lang="en-US" sz="3200" b="1" dirty="0" smtClean="0"/>
            </a:br>
            <a:r>
              <a:rPr lang="en-US" sz="3200" b="1" dirty="0" smtClean="0"/>
              <a:t>of  Azerbaijan  Republic</a:t>
            </a:r>
            <a:endParaRPr lang="ru-RU" sz="3200" b="1" dirty="0">
              <a:latin typeface="Palatino Linotype" pitchFamily="18" charset="0"/>
            </a:endParaRPr>
          </a:p>
        </p:txBody>
      </p:sp>
      <p:pic>
        <p:nvPicPr>
          <p:cNvPr id="1027" name="Picture 3" descr="C:\Users\Rony\Desktop\Oqtayla gorush\caram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772816"/>
            <a:ext cx="4286250" cy="26098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14300"/>
            <a:ext cx="8839200" cy="6629400"/>
            <a:chOff x="336" y="528"/>
            <a:chExt cx="5040" cy="3600"/>
          </a:xfrm>
        </p:grpSpPr>
        <p:sp>
          <p:nvSpPr>
            <p:cNvPr id="8199" name="Line 3"/>
            <p:cNvSpPr>
              <a:spLocks noChangeShapeType="1"/>
            </p:cNvSpPr>
            <p:nvPr/>
          </p:nvSpPr>
          <p:spPr bwMode="auto">
            <a:xfrm flipV="1">
              <a:off x="336" y="528"/>
              <a:ext cx="0" cy="3600"/>
            </a:xfrm>
            <a:prstGeom prst="line">
              <a:avLst/>
            </a:prstGeom>
            <a:noFill/>
            <a:ln w="73025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Line 4"/>
            <p:cNvSpPr>
              <a:spLocks noChangeShapeType="1"/>
            </p:cNvSpPr>
            <p:nvPr/>
          </p:nvSpPr>
          <p:spPr bwMode="auto">
            <a:xfrm flipV="1">
              <a:off x="5376" y="528"/>
              <a:ext cx="0" cy="3600"/>
            </a:xfrm>
            <a:prstGeom prst="line">
              <a:avLst/>
            </a:prstGeom>
            <a:noFill/>
            <a:ln w="73025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Line 5"/>
            <p:cNvSpPr>
              <a:spLocks noChangeShapeType="1"/>
            </p:cNvSpPr>
            <p:nvPr/>
          </p:nvSpPr>
          <p:spPr bwMode="auto">
            <a:xfrm flipV="1">
              <a:off x="336" y="4128"/>
              <a:ext cx="5040" cy="0"/>
            </a:xfrm>
            <a:prstGeom prst="line">
              <a:avLst/>
            </a:prstGeom>
            <a:noFill/>
            <a:ln w="73025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Line 6"/>
            <p:cNvSpPr>
              <a:spLocks noChangeShapeType="1"/>
            </p:cNvSpPr>
            <p:nvPr/>
          </p:nvSpPr>
          <p:spPr bwMode="auto">
            <a:xfrm flipV="1">
              <a:off x="336" y="528"/>
              <a:ext cx="5040" cy="0"/>
            </a:xfrm>
            <a:prstGeom prst="line">
              <a:avLst/>
            </a:prstGeom>
            <a:noFill/>
            <a:ln w="73025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1" name="Рисунок 20" descr="BMI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88640"/>
            <a:ext cx="864095" cy="8640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auto">
          <a:xfrm>
            <a:off x="2843807" y="1196752"/>
            <a:ext cx="3312368" cy="369332"/>
          </a:xfrm>
          <a:prstGeom prst="rect">
            <a:avLst/>
          </a:prstGeom>
          <a:solidFill>
            <a:srgbClr val="FFC000"/>
          </a:solidFill>
          <a:ln cmpd="sng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>
              <a:defRPr/>
            </a:pPr>
            <a:endParaRPr lang="ru-RU" b="1"/>
          </a:p>
        </p:txBody>
      </p:sp>
      <p:sp>
        <p:nvSpPr>
          <p:cNvPr id="16" name="Прямоугольник 15"/>
          <p:cNvSpPr/>
          <p:nvPr/>
        </p:nvSpPr>
        <p:spPr>
          <a:xfrm>
            <a:off x="2915816" y="1196752"/>
            <a:ext cx="3312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AREERS</a:t>
            </a:r>
            <a:r>
              <a:rPr lang="az-Latn-A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COUNSELING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539552" y="2564904"/>
            <a:ext cx="7848872" cy="41044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31640" y="3573016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       </a:t>
            </a:r>
            <a:r>
              <a:rPr lang="az-Latn-AZ" sz="2400" dirty="0" smtClean="0"/>
              <a:t>With the aim of assisting jobseekers  State Employment Service provide social and psychological counseling.</a:t>
            </a:r>
            <a:endParaRPr lang="ru-RU" sz="2400" dirty="0"/>
          </a:p>
        </p:txBody>
      </p:sp>
      <p:pic>
        <p:nvPicPr>
          <p:cNvPr id="4098" name="Picture 2" descr="C:\Users\Rony\Desktop\Prezentasiya\Photos\career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628800"/>
            <a:ext cx="1311003" cy="1311003"/>
          </a:xfrm>
          <a:prstGeom prst="rect">
            <a:avLst/>
          </a:prstGeom>
          <a:noFill/>
        </p:spPr>
      </p:pic>
      <p:pic>
        <p:nvPicPr>
          <p:cNvPr id="4099" name="Picture 3" descr="C:\Users\Rony\Desktop\Prezentasiya\Photos\Career-Counsel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5301208"/>
            <a:ext cx="1096989" cy="725041"/>
          </a:xfrm>
          <a:prstGeom prst="rect">
            <a:avLst/>
          </a:prstGeom>
          <a:noFill/>
        </p:spPr>
      </p:pic>
      <p:pic>
        <p:nvPicPr>
          <p:cNvPr id="4100" name="Picture 4" descr="C:\Users\Rony\Desktop\Prezentasiya\Photos\career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5301208"/>
            <a:ext cx="1941411" cy="705222"/>
          </a:xfrm>
          <a:prstGeom prst="rect">
            <a:avLst/>
          </a:prstGeom>
          <a:noFill/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709320" cy="10080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500" b="1" dirty="0" smtClean="0"/>
              <a:t>State  Employment  Service</a:t>
            </a:r>
            <a:br>
              <a:rPr lang="en-US" sz="2500" b="1" dirty="0" smtClean="0"/>
            </a:br>
            <a:r>
              <a:rPr lang="en-US" sz="2500" b="1" dirty="0" smtClean="0"/>
              <a:t>of  the Republic of Azerbaijan</a:t>
            </a:r>
            <a:endParaRPr lang="ru-RU" sz="2500" b="1" dirty="0">
              <a:latin typeface="Palatino Linotype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14300"/>
            <a:ext cx="8839200" cy="6629400"/>
            <a:chOff x="336" y="528"/>
            <a:chExt cx="5040" cy="3600"/>
          </a:xfrm>
        </p:grpSpPr>
        <p:sp>
          <p:nvSpPr>
            <p:cNvPr id="8199" name="Line 3"/>
            <p:cNvSpPr>
              <a:spLocks noChangeShapeType="1"/>
            </p:cNvSpPr>
            <p:nvPr/>
          </p:nvSpPr>
          <p:spPr bwMode="auto">
            <a:xfrm flipV="1">
              <a:off x="336" y="528"/>
              <a:ext cx="0" cy="3600"/>
            </a:xfrm>
            <a:prstGeom prst="line">
              <a:avLst/>
            </a:prstGeom>
            <a:noFill/>
            <a:ln w="73025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00" name="Line 4"/>
            <p:cNvSpPr>
              <a:spLocks noChangeShapeType="1"/>
            </p:cNvSpPr>
            <p:nvPr/>
          </p:nvSpPr>
          <p:spPr bwMode="auto">
            <a:xfrm flipV="1">
              <a:off x="5376" y="528"/>
              <a:ext cx="0" cy="3600"/>
            </a:xfrm>
            <a:prstGeom prst="line">
              <a:avLst/>
            </a:prstGeom>
            <a:noFill/>
            <a:ln w="73025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01" name="Line 5"/>
            <p:cNvSpPr>
              <a:spLocks noChangeShapeType="1"/>
            </p:cNvSpPr>
            <p:nvPr/>
          </p:nvSpPr>
          <p:spPr bwMode="auto">
            <a:xfrm flipV="1">
              <a:off x="336" y="4128"/>
              <a:ext cx="5040" cy="0"/>
            </a:xfrm>
            <a:prstGeom prst="line">
              <a:avLst/>
            </a:prstGeom>
            <a:noFill/>
            <a:ln w="73025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02" name="Line 6"/>
            <p:cNvSpPr>
              <a:spLocks noChangeShapeType="1"/>
            </p:cNvSpPr>
            <p:nvPr/>
          </p:nvSpPr>
          <p:spPr bwMode="auto">
            <a:xfrm flipV="1">
              <a:off x="336" y="528"/>
              <a:ext cx="5040" cy="0"/>
            </a:xfrm>
            <a:prstGeom prst="line">
              <a:avLst/>
            </a:prstGeom>
            <a:noFill/>
            <a:ln w="73025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21" name="Рисунок 20" descr="BMI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88640"/>
            <a:ext cx="864095" cy="8640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2627784" y="1340768"/>
            <a:ext cx="3960440" cy="369332"/>
          </a:xfrm>
          <a:prstGeom prst="rect">
            <a:avLst/>
          </a:prstGeom>
          <a:solidFill>
            <a:srgbClr val="FFC000"/>
          </a:solidFill>
          <a:ln cmpd="sng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97628" y="1331532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ROFESSIONAL</a:t>
            </a:r>
            <a:r>
              <a:rPr lang="az-Latn-AZ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TRAINING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539552" y="1857364"/>
            <a:ext cx="7848872" cy="48119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115616" y="2571744"/>
            <a:ext cx="727280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az-Latn-A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Professional training, retraining and skill raising is very important link in the employment of peoples.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z-Latn-A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solidFill>
                  <a:schemeClr val="tx1">
                    <a:lumMod val="95000"/>
                  </a:schemeClr>
                </a:solidFill>
              </a:rPr>
              <a:t>P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</a:rPr>
              <a:t>rofessional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 training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</a:rPr>
              <a:t>cources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 implemented in the vocational schools of the Ministry of Education and in the Regional Vocational Centers of the </a:t>
            </a:r>
            <a:r>
              <a:rPr kumimoji="0" lang="az-Latn-A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State of Employment Service</a:t>
            </a:r>
            <a:r>
              <a:rPr lang="en-US" sz="2400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. SES</a:t>
            </a:r>
            <a:r>
              <a:rPr kumimoji="0" lang="az-Latn-A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provide the jobseekers with training and skill raising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on base of 85 </a:t>
            </a:r>
            <a:r>
              <a:rPr lang="en-US" sz="2400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traditional and 15 </a:t>
            </a:r>
            <a:r>
              <a:rPr lang="en-US" sz="2400" dirty="0" err="1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modul</a:t>
            </a:r>
            <a:r>
              <a:rPr lang="en-US" sz="2400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program </a:t>
            </a:r>
            <a:r>
              <a:rPr kumimoji="0" lang="az-Latn-A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(for 3 months)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az-Latn-A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ourses are carrying out by public funds.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Rony\Desktop\Prezentasiya\Photos\training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187844"/>
            <a:ext cx="2304256" cy="1312462"/>
          </a:xfrm>
          <a:prstGeom prst="rect">
            <a:avLst/>
          </a:prstGeom>
          <a:noFill/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709320" cy="10080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b="1" dirty="0" smtClean="0"/>
              <a:t>State  Employment  Service</a:t>
            </a:r>
            <a:br>
              <a:rPr lang="en-US" sz="3200" b="1" dirty="0" smtClean="0"/>
            </a:br>
            <a:r>
              <a:rPr lang="en-US" sz="3200" b="1" dirty="0" smtClean="0"/>
              <a:t>of  Azerbaijan  Republic</a:t>
            </a:r>
            <a:endParaRPr lang="ru-RU" sz="3200" b="1" dirty="0">
              <a:latin typeface="Palatino Linotype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1332</TotalTime>
  <Words>346</Words>
  <Application>Microsoft Office PowerPoint</Application>
  <PresentationFormat>On-screen Show (4:3)</PresentationFormat>
  <Paragraphs>75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Волна</vt:lpstr>
      <vt:lpstr>أليكوم السلام ورحمة الله</vt:lpstr>
      <vt:lpstr>The Republic of Azerbaijan</vt:lpstr>
      <vt:lpstr>PowerPoint Presentation</vt:lpstr>
      <vt:lpstr>State  Employment  Service of  the Republic of Azerbaijan</vt:lpstr>
      <vt:lpstr>State  Employment  Service of  Azerbaijan  Republic</vt:lpstr>
      <vt:lpstr>State  Employment  Service of the Republic of Azerbaijan</vt:lpstr>
      <vt:lpstr>State  Employment  Service of  Azerbaijan  Republic</vt:lpstr>
      <vt:lpstr>State  Employment  Service of  the Republic of Azerbaijan</vt:lpstr>
      <vt:lpstr>State  Employment  Service of  Azerbaijan  Republic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Rüstəm Səlimov</dc:creator>
  <cp:lastModifiedBy>ITC</cp:lastModifiedBy>
  <cp:revision>151</cp:revision>
  <dcterms:created xsi:type="dcterms:W3CDTF">2014-04-08T10:21:26Z</dcterms:created>
  <dcterms:modified xsi:type="dcterms:W3CDTF">2016-09-27T09:29:04Z</dcterms:modified>
</cp:coreProperties>
</file>