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21" d="100"/>
          <a:sy n="121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88F3-A2D5-4A96-862C-EF24CB3200EE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D8CF664F-AD67-4803-85DC-E2554266D5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8129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19C1F-F372-4FF6-ACD7-F17D8AE7455F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88DA5D98-485F-4F81-A4C2-961705709ED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3596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0171-44F4-40D7-88A5-538F9903F47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4AB3912-A319-4BCC-A3FA-E88F4E3C05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91846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DC78-4F33-4D9A-809C-1E67B71B491F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604245A-0FA3-4C82-B68B-88744722158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12751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58D3-D404-4973-AEA9-9821B59174C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D73329FB-DEB4-433A-B4CD-34221DC0433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3388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107A-67F7-4271-9680-2B84C6E7BAB1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B41E5F8-F24D-44E9-B074-E714BD7BE98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97492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E5B-4CF4-4D95-A2A0-F229113F74CF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0B9B-87D4-4FC9-A49F-9D56D5E275F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8559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516C-BDCF-4EF8-9763-1A9E0898452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66F75-ECB2-4B45-82E2-1757D52D620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105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77F2-C9A8-4EFE-B9BC-81F78FE2966F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58F50-4BC8-409A-BD55-0BA90BD862B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0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091F-3494-477C-A674-FA8D18F7B517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CACF9F2-27F8-4590-88CE-D0BFF43A221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8095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094F-AAD2-486C-925A-A49F8AF2FAC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F9EBA-AABA-4A3F-A8AD-A632ABE0265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322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75B3-9BC9-4F2C-A0C4-F61E8EE2511B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9FA6-013D-4CE9-A27E-DE9090D430D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53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1112-C254-4959-9E58-052D6306FA2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BB741-54DC-48FB-8C3B-1BCA885C77E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060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779E-D820-467B-B300-807B63DB2B84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36FE8-3AD3-4A17-95B0-1966F18DB86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8795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05EA-310C-4E0E-BF5C-B28D433A58B0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B483-5491-44ED-AAF7-665A15CE29A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988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99E0-180B-4CA9-A35F-69E21150E1F4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8DD0410-5222-4B68-89B8-98FE61F3CCB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3010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tr-TR" smtClean="0"/>
              <a:t>Modifiez le style du titre</a:t>
            </a:r>
            <a:endParaRPr lang="en-US" altLang="tr-TR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tr-TR" smtClean="0"/>
              <a:t>Modifiez les styles du texte du masque</a:t>
            </a:r>
          </a:p>
          <a:p>
            <a:pPr lvl="1"/>
            <a:r>
              <a:rPr lang="fr-FR" altLang="tr-TR" smtClean="0"/>
              <a:t>Deuxième niveau</a:t>
            </a:r>
          </a:p>
          <a:p>
            <a:pPr lvl="2"/>
            <a:r>
              <a:rPr lang="fr-FR" altLang="tr-TR" smtClean="0"/>
              <a:t>Troisième niveau</a:t>
            </a:r>
          </a:p>
          <a:p>
            <a:pPr lvl="3"/>
            <a:r>
              <a:rPr lang="fr-FR" altLang="tr-TR" smtClean="0"/>
              <a:t>Quatrième niveau</a:t>
            </a:r>
          </a:p>
          <a:p>
            <a:pPr lvl="4"/>
            <a:r>
              <a:rPr lang="fr-FR" altLang="tr-TR" smtClean="0"/>
              <a:t>Cinquième niveau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11A963-BF34-4ECD-9206-5C1B3F1A302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617C4A29-9E01-4E1C-BC55-0F59B1D9FA83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ctrTitle"/>
          </p:nvPr>
        </p:nvSpPr>
        <p:spPr>
          <a:xfrm>
            <a:off x="434975" y="406400"/>
            <a:ext cx="11358563" cy="1571625"/>
          </a:xfrm>
          <a:solidFill>
            <a:srgbClr val="00B0F0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altLang="tr-TR" sz="4800" smtClean="0">
                <a:latin typeface="Britannic Bold" pitchFamily="34" charset="0"/>
              </a:rPr>
              <a:t>Deuxième réunion du Réseau de Services Publics d’Emploi (OCI-SPENET)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73238" y="2597150"/>
            <a:ext cx="100203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Communication de </a:t>
            </a:r>
            <a:r>
              <a:rPr lang="fr-FR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la </a:t>
            </a:r>
            <a:r>
              <a:rPr lang="fr-FR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délégation de l’Etat du </a:t>
            </a:r>
            <a:r>
              <a:rPr lang="fr-FR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Sénégal sur les défis et progrès des services publics d’emploi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fr-FR" sz="8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Par M</a:t>
            </a:r>
            <a:r>
              <a:rPr lang="fr-FR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. </a:t>
            </a:r>
            <a:r>
              <a:rPr lang="fr-FR" sz="32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Ndiaga</a:t>
            </a:r>
            <a:r>
              <a:rPr lang="fr-FR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 NDIAYE, </a:t>
            </a:r>
            <a:endParaRPr lang="fr-FR" sz="3200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Inspecteur </a:t>
            </a:r>
            <a:r>
              <a:rPr lang="fr-FR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du Travail et de la Sécurité </a:t>
            </a:r>
            <a:r>
              <a:rPr lang="fr-FR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sociale</a:t>
            </a:r>
            <a:endParaRPr lang="fr-FR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18436" name="ZoneTexte 3"/>
          <p:cNvSpPr txBox="1">
            <a:spLocks noChangeArrowheads="1"/>
          </p:cNvSpPr>
          <p:nvPr/>
        </p:nvSpPr>
        <p:spPr bwMode="auto">
          <a:xfrm>
            <a:off x="2873375" y="5959475"/>
            <a:ext cx="7464425" cy="523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fr-FR" altLang="tr-TR" sz="2800">
                <a:latin typeface="Britannic Bold" pitchFamily="34" charset="0"/>
              </a:rPr>
              <a:t>Ankara – Turquie – 27 et 28 septembre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5200" y="306388"/>
            <a:ext cx="7505700" cy="83185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Plan de présentation</a:t>
            </a:r>
            <a:endParaRPr lang="fr-FR" sz="4400" b="1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73238" y="1287463"/>
            <a:ext cx="8788400" cy="5421312"/>
          </a:xfrm>
          <a:ln>
            <a:solidFill>
              <a:srgbClr val="0070C0"/>
            </a:solidFill>
          </a:ln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I. Cadre 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politique </a:t>
            </a: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national</a:t>
            </a: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II. Démographie 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du marché du </a:t>
            </a: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travail</a:t>
            </a: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III. Etat 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actuel des services publics de </a:t>
            </a: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l’emploi</a:t>
            </a: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IV. Défis majeurs</a:t>
            </a: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107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V. Progrès enregistrés</a:t>
            </a:r>
            <a:endParaRPr lang="fr-FR" sz="36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5638" y="0"/>
            <a:ext cx="8912225" cy="895350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Cadre politique national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392113" y="895350"/>
            <a:ext cx="11799887" cy="5962650"/>
          </a:xfrm>
        </p:spPr>
        <p:txBody>
          <a:bodyPr/>
          <a:lstStyle/>
          <a:p>
            <a:pPr algn="just">
              <a:buClr>
                <a:srgbClr val="00B0F0"/>
              </a:buClr>
              <a:buFont typeface="Wingdings" pitchFamily="2" charset="2"/>
              <a:buChar char="q"/>
            </a:pPr>
            <a:r>
              <a:rPr lang="fr-FR" altLang="tr-TR" sz="3200" b="1" smtClean="0">
                <a:solidFill>
                  <a:schemeClr val="tx1"/>
                </a:solidFill>
                <a:latin typeface="Britannic Bold" pitchFamily="34" charset="0"/>
              </a:rPr>
              <a:t>Plan Sénégal Emergent 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axé autour d’une </a:t>
            </a:r>
            <a:r>
              <a:rPr lang="fr-FR" altLang="tr-TR" sz="2400" b="1" smtClean="0">
                <a:solidFill>
                  <a:srgbClr val="C00000"/>
                </a:solidFill>
              </a:rPr>
              <a:t>vision</a:t>
            </a:r>
            <a:r>
              <a:rPr lang="fr-FR" altLang="tr-TR" sz="2400" b="1" smtClean="0">
                <a:solidFill>
                  <a:schemeClr val="tx1"/>
                </a:solidFill>
              </a:rPr>
              <a:t> d’ « </a:t>
            </a:r>
            <a:r>
              <a:rPr lang="fr-FR" altLang="tr-TR" sz="2400" b="1" smtClean="0">
                <a:solidFill>
                  <a:srgbClr val="0070C0"/>
                </a:solidFill>
              </a:rPr>
              <a:t>un Sénégal émergent en 2035 avec une société solidaire dans un État de droit </a:t>
            </a:r>
            <a:r>
              <a:rPr lang="fr-FR" altLang="tr-TR" sz="2400" b="1" smtClean="0">
                <a:solidFill>
                  <a:schemeClr val="tx1"/>
                </a:solidFill>
              </a:rPr>
              <a:t>» 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assis sur trois (3) axes stratégiques dont le deuxième reste fondamental car orienté vers </a:t>
            </a:r>
            <a:r>
              <a:rPr lang="fr-FR" altLang="tr-TR" sz="2400" b="1" smtClean="0">
                <a:solidFill>
                  <a:srgbClr val="0070C0"/>
                </a:solidFill>
              </a:rPr>
              <a:t>le développement du capital humain et la promotion de la protection sociale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assorti d’un Plan d’Actions Prioritaires (2014-2018) avec 27 projets phares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avec un objectif de création de </a:t>
            </a:r>
            <a:r>
              <a:rPr lang="fr-FR" altLang="tr-TR" sz="2400" b="1" smtClean="0">
                <a:solidFill>
                  <a:srgbClr val="C00000"/>
                </a:solidFill>
              </a:rPr>
              <a:t>611 000 emplois à l’horizon 2023</a:t>
            </a:r>
          </a:p>
          <a:p>
            <a:pPr marL="914400" lvl="2" indent="0" algn="just">
              <a:buFont typeface="Wingdings 3" pitchFamily="18" charset="2"/>
              <a:buNone/>
            </a:pPr>
            <a:endParaRPr lang="fr-FR" altLang="tr-TR" sz="800" b="1" smtClean="0">
              <a:solidFill>
                <a:schemeClr val="tx1"/>
              </a:solidFill>
            </a:endParaRPr>
          </a:p>
          <a:p>
            <a:pPr algn="just">
              <a:buClr>
                <a:srgbClr val="00B0F0"/>
              </a:buClr>
              <a:buFont typeface="Wingdings" pitchFamily="2" charset="2"/>
              <a:buChar char="q"/>
            </a:pPr>
            <a:r>
              <a:rPr lang="fr-FR" altLang="tr-TR" sz="3200" b="1" smtClean="0">
                <a:solidFill>
                  <a:schemeClr val="tx1"/>
                </a:solidFill>
                <a:latin typeface="Britannic Bold" pitchFamily="34" charset="0"/>
              </a:rPr>
              <a:t>Politique nationale de l’emploi 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sur la période </a:t>
            </a:r>
            <a:r>
              <a:rPr lang="fr-FR" altLang="tr-TR" sz="2400" b="1" smtClean="0">
                <a:solidFill>
                  <a:srgbClr val="C00000"/>
                </a:solidFill>
              </a:rPr>
              <a:t>2016-2020</a:t>
            </a:r>
            <a:r>
              <a:rPr lang="fr-FR" altLang="tr-TR" sz="2400" b="1" smtClean="0">
                <a:solidFill>
                  <a:schemeClr val="tx1"/>
                </a:solidFill>
              </a:rPr>
              <a:t> reposant sur six (6) stratégies</a:t>
            </a:r>
          </a:p>
          <a:p>
            <a:pPr lvl="1" algn="just">
              <a:buClr>
                <a:srgbClr val="00B050"/>
              </a:buClr>
              <a:buFont typeface="Wingdings 3" pitchFamily="18" charset="2"/>
              <a:buChar char=""/>
            </a:pPr>
            <a:r>
              <a:rPr lang="fr-FR" altLang="tr-TR" sz="2400" b="1" smtClean="0">
                <a:solidFill>
                  <a:schemeClr val="tx1"/>
                </a:solidFill>
              </a:rPr>
              <a:t>dont le troisième pose le </a:t>
            </a:r>
            <a:r>
              <a:rPr lang="fr-FR" altLang="tr-TR" sz="2400" b="1" smtClean="0">
                <a:solidFill>
                  <a:srgbClr val="0070C0"/>
                </a:solidFill>
              </a:rPr>
              <a:t>principe de la territorialisation des politiques publiques</a:t>
            </a:r>
            <a:r>
              <a:rPr lang="fr-FR" altLang="tr-TR" sz="2400" b="1" smtClean="0">
                <a:solidFill>
                  <a:schemeClr val="tx1"/>
                </a:solidFill>
              </a:rPr>
              <a:t> ayant un grand impact en création d’emplois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1231900" y="1063625"/>
            <a:ext cx="10710863" cy="5794375"/>
          </a:xfrm>
        </p:spPr>
        <p:txBody>
          <a:bodyPr/>
          <a:lstStyle/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latin typeface="Britannic Bold" pitchFamily="34" charset="0"/>
              </a:rPr>
              <a:t>Population du Sénégal = 13 985 625 habitants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latin typeface="Britannic Bold" pitchFamily="34" charset="0"/>
              </a:rPr>
              <a:t>Population </a:t>
            </a:r>
            <a:r>
              <a:rPr lang="fr-FR" altLang="tr-TR" sz="3200" smtClean="0">
                <a:solidFill>
                  <a:srgbClr val="C00000"/>
                </a:solidFill>
                <a:latin typeface="Britannic Bold" pitchFamily="34" charset="0"/>
              </a:rPr>
              <a:t>constituée majoritairement de jeunes</a:t>
            </a:r>
            <a:r>
              <a:rPr lang="fr-FR" altLang="tr-TR" sz="3200" smtClean="0">
                <a:latin typeface="Britannic Bold" pitchFamily="34" charset="0"/>
              </a:rPr>
              <a:t> : 62,5% ont un âge compris entre 15 et 35 ans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latin typeface="Britannic Bold" pitchFamily="34" charset="0"/>
              </a:rPr>
              <a:t>Population active (occupés et chômeurs) = 4 502 246 pers.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latin typeface="Britannic Bold" pitchFamily="34" charset="0"/>
              </a:rPr>
              <a:t>Population occupée = 3 899 000 personnes dont près de </a:t>
            </a:r>
            <a:r>
              <a:rPr lang="fr-FR" altLang="tr-TR" sz="3200" smtClean="0">
                <a:solidFill>
                  <a:srgbClr val="0070C0"/>
                </a:solidFill>
                <a:latin typeface="Britannic Bold" pitchFamily="34" charset="0"/>
              </a:rPr>
              <a:t>80% dans le secteur informel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solidFill>
                  <a:srgbClr val="C00000"/>
                </a:solidFill>
                <a:latin typeface="Britannic Bold" pitchFamily="34" charset="0"/>
              </a:rPr>
              <a:t>Taux de chômage = 13.4% </a:t>
            </a: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fr-FR" altLang="tr-TR" sz="3200" smtClean="0">
                <a:solidFill>
                  <a:srgbClr val="C00000"/>
                </a:solidFill>
                <a:latin typeface="Britannic Bold" pitchFamily="34" charset="0"/>
              </a:rPr>
              <a:t>46% des demandeurs</a:t>
            </a:r>
            <a:r>
              <a:rPr lang="fr-FR" altLang="tr-TR" sz="3200" smtClean="0">
                <a:latin typeface="Britannic Bold" pitchFamily="34" charset="0"/>
              </a:rPr>
              <a:t> d’emploi </a:t>
            </a:r>
            <a:r>
              <a:rPr lang="fr-FR" altLang="tr-TR" sz="3200" smtClean="0">
                <a:solidFill>
                  <a:srgbClr val="0070C0"/>
                </a:solidFill>
                <a:latin typeface="Britannic Bold" pitchFamily="34" charset="0"/>
              </a:rPr>
              <a:t>n’ont subi aucune formation et ne disposent d’aucun diplôme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35000" y="0"/>
            <a:ext cx="11307763" cy="895350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Démographie du marché de l’emploi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275" y="1063625"/>
            <a:ext cx="11774488" cy="5654675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3200" dirty="0">
                <a:solidFill>
                  <a:srgbClr val="C00000"/>
                </a:solidFill>
                <a:latin typeface="Britannic Bold" panose="020B0903060703020204" pitchFamily="34" charset="0"/>
              </a:rPr>
              <a:t>Deux grands services publics de l’emploi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 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Direction de l’emploi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 : une structure faitière chargée de l’élaboration et du suivi de la mise en œuvre de la politique nationale de l’emploi abritant le Service de la Main-d’œuvre,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ANPEJ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 : une agence nationale pour la promotion de l’emploi des jeunes, structure opérationnelle d’exécution exclusivement orientée vers la cible « jeunes 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».</a:t>
            </a:r>
          </a:p>
          <a:p>
            <a:pPr marL="914400" lvl="2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Intervention de </a:t>
            </a:r>
            <a:r>
              <a:rPr lang="fr-FR" sz="32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plusieurs </a:t>
            </a:r>
            <a:r>
              <a:rPr lang="fr-FR" sz="3200" dirty="0">
                <a:solidFill>
                  <a:srgbClr val="C00000"/>
                </a:solidFill>
                <a:latin typeface="Britannic Bold" panose="020B0903060703020204" pitchFamily="34" charset="0"/>
              </a:rPr>
              <a:t>structures publiques</a:t>
            </a:r>
            <a:r>
              <a:rPr lang="fr-FR" sz="2400" dirty="0">
                <a:solidFill>
                  <a:srgbClr val="C00000"/>
                </a:solidFill>
                <a:latin typeface="Britannic Bold" panose="020B0903060703020204" pitchFamily="34" charset="0"/>
              </a:rPr>
              <a:t>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dans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la mise en œuvre de la politique de l’emploi dans les différents départements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ministériels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 :</a:t>
            </a: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Ministère du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Travail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, du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Dialogue social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, des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organisations professionnelles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et des relations avec les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institutions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Ministère de la Jeunesse, de l’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Emploi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et de la Construction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citoyenne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Ministère de la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Formation professionnelle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, de l’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Apprentissage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et de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l’Artisanat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2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Ministère de la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Fonction publique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, de la Rationalisation des </a:t>
            </a: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</a:rPr>
              <a:t>effectifs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et du Renouveau du service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public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35000" y="0"/>
            <a:ext cx="11307763" cy="895350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Etat des Services publics d’emploi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0350" y="820738"/>
            <a:ext cx="9796463" cy="6037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Maîtrise de l’</a:t>
            </a:r>
            <a:r>
              <a:rPr lang="fr-FR" sz="2400" b="1" dirty="0">
                <a:solidFill>
                  <a:srgbClr val="C00000"/>
                </a:solidFill>
                <a:latin typeface="Britannic Bold" panose="020B0903060703020204" pitchFamily="34" charset="0"/>
              </a:rPr>
              <a:t>information sur le marché du travail </a:t>
            </a:r>
            <a:endParaRPr lang="fr-FR" sz="2400" dirty="0">
              <a:solidFill>
                <a:srgbClr val="C00000"/>
              </a:solidFill>
              <a:latin typeface="Britannic Bold" panose="020B0903060703020204" pitchFamily="34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inexistence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d’un </a:t>
            </a:r>
            <a:r>
              <a:rPr lang="fr-FR" dirty="0">
                <a:solidFill>
                  <a:srgbClr val="0070C0"/>
                </a:solidFill>
                <a:latin typeface="Britannic Bold" panose="020B0903060703020204" pitchFamily="34" charset="0"/>
              </a:rPr>
              <a:t>observatoire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national de l’emploi et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de la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formation (en étude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)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absence de </a:t>
            </a:r>
            <a:r>
              <a:rPr lang="fr-FR" dirty="0">
                <a:solidFill>
                  <a:srgbClr val="0070C0"/>
                </a:solidFill>
                <a:latin typeface="Britannic Bold" panose="020B0903060703020204" pitchFamily="34" charset="0"/>
              </a:rPr>
              <a:t>système d’information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sur le marché du travail (en cours d’élaboration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)</a:t>
            </a:r>
          </a:p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400" b="1" dirty="0">
                <a:solidFill>
                  <a:srgbClr val="C00000"/>
                </a:solidFill>
                <a:latin typeface="Britannic Bold" panose="020B0903060703020204" pitchFamily="34" charset="0"/>
              </a:rPr>
              <a:t>Territorialisation des politiques publiques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d’emploi 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45 </a:t>
            </a:r>
            <a:r>
              <a:rPr lang="fr-FR" dirty="0">
                <a:solidFill>
                  <a:srgbClr val="0070C0"/>
                </a:solidFill>
                <a:latin typeface="Britannic Bold" panose="020B0903060703020204" pitchFamily="34" charset="0"/>
              </a:rPr>
              <a:t>Centres d’initiatives pour l’emploi local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(CIEL) en perspective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par la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Direction de l’Emploi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15 Antennes régionales de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l’ANPEJ</a:t>
            </a:r>
          </a:p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400" b="1" dirty="0">
                <a:solidFill>
                  <a:srgbClr val="C00000"/>
                </a:solidFill>
                <a:latin typeface="Britannic Bold" panose="020B0903060703020204" pitchFamily="34" charset="0"/>
              </a:rPr>
              <a:t>Développement du capital humain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Politique active de </a:t>
            </a:r>
            <a:r>
              <a:rPr lang="fr-FR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renforcement de l’employabilité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des demandeurs d’emplois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Développement de la </a:t>
            </a:r>
            <a:r>
              <a:rPr lang="fr-FR" dirty="0">
                <a:solidFill>
                  <a:srgbClr val="0070C0"/>
                </a:solidFill>
                <a:latin typeface="Britannic Bold" panose="020B0903060703020204" pitchFamily="34" charset="0"/>
              </a:rPr>
              <a:t>culture entrepreneuriale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de la population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active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Politique de </a:t>
            </a:r>
            <a:r>
              <a:rPr lang="fr-FR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formalisation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de l’économie non structurée (informelle)</a:t>
            </a:r>
          </a:p>
          <a:p>
            <a:pPr marL="457200" lvl="1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fr-F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Système </a:t>
            </a:r>
            <a:r>
              <a:rPr lang="fr-FR" sz="2400" b="1" dirty="0">
                <a:solidFill>
                  <a:srgbClr val="C00000"/>
                </a:solidFill>
                <a:latin typeface="Britannic Bold" panose="020B0903060703020204" pitchFamily="34" charset="0"/>
              </a:rPr>
              <a:t>d’assurance-chômage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Extension de la </a:t>
            </a:r>
            <a:r>
              <a:rPr lang="fr-FR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protection sociale </a:t>
            </a:r>
            <a:r>
              <a:rPr lang="fr-FR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(en étude)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Prise en charge du chômage suite à un licenciement économique envisagée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89213" y="0"/>
            <a:ext cx="7096125" cy="820738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Défis majeurs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9188" y="820738"/>
            <a:ext cx="10861675" cy="603726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defRPr/>
            </a:pPr>
            <a:r>
              <a:rPr lang="fr-CA" sz="32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Flexibilité du marché du travail</a:t>
            </a:r>
            <a:endParaRPr lang="fr-FR" sz="3200" dirty="0">
              <a:solidFill>
                <a:srgbClr val="0070C0"/>
              </a:solidFill>
              <a:latin typeface="Britannic Bold" panose="020B0903060703020204" pitchFamily="34" charset="0"/>
            </a:endParaRP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Adoption de plusieurs textes législatifs et règlementaires dans l’optique de l’équilibre du marché du travail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Normalisation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du stage et réforme de l’apprentissage en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2015</a:t>
            </a:r>
          </a:p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defRPr/>
            </a:pPr>
            <a:r>
              <a:rPr lang="fr-FR" sz="32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Rationalisation des structures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chargées de l’emploi 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création de l’ANPEJ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par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décret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en date du 9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janvier 2014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après suppression de quatre agences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rattachement de la CAPE et du SMO à la Direction de l’Emploi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.</a:t>
            </a:r>
          </a:p>
          <a:p>
            <a:pPr marL="457200" lvl="1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defRPr/>
            </a:pPr>
            <a:r>
              <a:rPr lang="fr-FR" sz="32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Redynamisation du Haut Conseil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de l’Emploi et de la Formation professionnelle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 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Décision résultant du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Conseil interministériel sur l’emploi du 19 mai 2016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Comité technique national intersectoriel sur l’emploi et la formation professionnelle sous l’autorité du Premier Ministre et dont le Secrétariat est assuré par le Directeur de l’Emploi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15 comités techniques régionaux intersectoriels pour l’emploi et la formation professionnelle présidés par les Gouverneurs et dont les inspecteurs régionaux du travail et de la sécurité sociale constituent les rapporteurs.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89213" y="0"/>
            <a:ext cx="7096125" cy="820738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Progrès enregistrés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1900" y="1157288"/>
            <a:ext cx="10693400" cy="5700712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Constat de la </a:t>
            </a:r>
            <a:r>
              <a:rPr lang="fr-FR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persistance du chômage 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malgré les avancées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notoires 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et la gestion responsable du marché du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travail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Souscription totale de l’Etat du Sénégal au </a:t>
            </a:r>
            <a:r>
              <a:rPr lang="fr-FR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renforcement du réseau des services publiques d’emploi de l’OCI 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car la gestion du chômage est complexe et demande des efforts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soutenues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Appel à la promotion du « </a:t>
            </a:r>
            <a:r>
              <a:rPr lang="fr-FR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benchmarking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 » et des échanges d’expériences et de bonnes pratiques entre Etats membres mais aussi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– et </a:t>
            </a:r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surtout </a:t>
            </a:r>
            <a:r>
              <a:rPr lang="fr-FR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– au </a:t>
            </a:r>
            <a:r>
              <a:rPr lang="fr-FR" sz="28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développement </a:t>
            </a:r>
            <a:r>
              <a:rPr lang="fr-FR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de l’assistance </a:t>
            </a:r>
            <a:r>
              <a:rPr lang="fr-FR" sz="28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technique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4000" b="1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Le monde peut être meilleur avec juste un peu plus de solidarité!</a:t>
            </a:r>
            <a:endParaRPr lang="fr-FR" sz="4000" b="1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060700" y="19050"/>
            <a:ext cx="5803900" cy="820738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5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Mot de la fin</a:t>
            </a:r>
            <a:endParaRPr lang="fr-FR" sz="5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5975" y="2525713"/>
            <a:ext cx="8915400" cy="19907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5400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Je vous remercie de votre bien aimable attention !</a:t>
            </a:r>
            <a:endParaRPr lang="fr-FR" sz="54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neg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Senegal</Template>
  <TotalTime>0</TotalTime>
  <Words>229</Words>
  <Application>Microsoft Office PowerPoint</Application>
  <PresentationFormat>Özel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Senegal</vt:lpstr>
      <vt:lpstr>Deuxième réunion du Réseau de Services Publics d’Emploi (OCI-SPENET)</vt:lpstr>
      <vt:lpstr>Plan de présentation</vt:lpstr>
      <vt:lpstr>Cadre politique national</vt:lpstr>
      <vt:lpstr>Démographie du marché de l’emploi</vt:lpstr>
      <vt:lpstr>Etat des Services publics d’emploi</vt:lpstr>
      <vt:lpstr>Défis majeurs</vt:lpstr>
      <vt:lpstr>Progrès enregistrés</vt:lpstr>
      <vt:lpstr>Mot de la fin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Deuxième réunion du Réseau de Services Publics d’Emploi (OCI-SPENET)</dc:title>
  <dc:creator>Demet Bayrakdar</dc:creator>
  <cp:lastModifiedBy>Demet Bayrakdar</cp:lastModifiedBy>
  <cp:revision>1</cp:revision>
  <dcterms:created xsi:type="dcterms:W3CDTF">2016-10-04T07:26:43Z</dcterms:created>
  <dcterms:modified xsi:type="dcterms:W3CDTF">2016-10-04T07:26:51Z</dcterms:modified>
</cp:coreProperties>
</file>