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34"/>
  </p:notesMasterIdLst>
  <p:handoutMasterIdLst>
    <p:handoutMasterId r:id="rId35"/>
  </p:handoutMasterIdLst>
  <p:sldIdLst>
    <p:sldId id="385" r:id="rId5"/>
    <p:sldId id="257" r:id="rId6"/>
    <p:sldId id="298" r:id="rId7"/>
    <p:sldId id="384" r:id="rId8"/>
    <p:sldId id="388" r:id="rId9"/>
    <p:sldId id="362" r:id="rId10"/>
    <p:sldId id="364" r:id="rId11"/>
    <p:sldId id="366" r:id="rId12"/>
    <p:sldId id="363" r:id="rId13"/>
    <p:sldId id="321" r:id="rId14"/>
    <p:sldId id="358" r:id="rId15"/>
    <p:sldId id="360" r:id="rId16"/>
    <p:sldId id="361" r:id="rId17"/>
    <p:sldId id="365" r:id="rId18"/>
    <p:sldId id="340" r:id="rId19"/>
    <p:sldId id="342" r:id="rId20"/>
    <p:sldId id="369" r:id="rId21"/>
    <p:sldId id="374" r:id="rId22"/>
    <p:sldId id="375" r:id="rId23"/>
    <p:sldId id="376" r:id="rId24"/>
    <p:sldId id="377" r:id="rId25"/>
    <p:sldId id="378" r:id="rId26"/>
    <p:sldId id="379" r:id="rId27"/>
    <p:sldId id="380" r:id="rId28"/>
    <p:sldId id="381" r:id="rId29"/>
    <p:sldId id="382" r:id="rId30"/>
    <p:sldId id="383" r:id="rId31"/>
    <p:sldId id="351" r:id="rId32"/>
    <p:sldId id="387" r:id="rId33"/>
  </p:sldIdLst>
  <p:sldSz cx="9144000" cy="6858000" type="screen4x3"/>
  <p:notesSz cx="6797675" cy="9874250"/>
  <p:defaultTextStyle>
    <a:defPPr>
      <a:defRPr lang="en-GB"/>
    </a:defPPr>
    <a:lvl1pPr algn="l" defTabSz="449263"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mn-ea"/>
        <a:cs typeface="Arial" charset="0"/>
      </a:defRPr>
    </a:lvl1pPr>
    <a:lvl2pPr marL="742950" indent="-285750" algn="l" defTabSz="449263"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mn-ea"/>
        <a:cs typeface="Arial" charset="0"/>
      </a:defRPr>
    </a:lvl2pPr>
    <a:lvl3pPr marL="1143000" indent="-228600" algn="l" defTabSz="449263"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mn-ea"/>
        <a:cs typeface="Arial" charset="0"/>
      </a:defRPr>
    </a:lvl3pPr>
    <a:lvl4pPr marL="1600200" indent="-228600" algn="l" defTabSz="449263"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mn-ea"/>
        <a:cs typeface="Arial" charset="0"/>
      </a:defRPr>
    </a:lvl4pPr>
    <a:lvl5pPr marL="2057400" indent="-228600" algn="l" defTabSz="449263"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mn-ea"/>
        <a:cs typeface="Arial" charset="0"/>
      </a:defRPr>
    </a:lvl5pPr>
    <a:lvl6pPr marL="2286000" algn="l" defTabSz="914400" rtl="0" eaLnBrk="1" latinLnBrk="0" hangingPunct="1">
      <a:defRPr kern="1200">
        <a:solidFill>
          <a:schemeClr val="bg1"/>
        </a:solidFill>
        <a:latin typeface="Arial" charset="0"/>
        <a:ea typeface="+mn-ea"/>
        <a:cs typeface="Arial" charset="0"/>
      </a:defRPr>
    </a:lvl6pPr>
    <a:lvl7pPr marL="2743200" algn="l" defTabSz="914400" rtl="0" eaLnBrk="1" latinLnBrk="0" hangingPunct="1">
      <a:defRPr kern="1200">
        <a:solidFill>
          <a:schemeClr val="bg1"/>
        </a:solidFill>
        <a:latin typeface="Arial" charset="0"/>
        <a:ea typeface="+mn-ea"/>
        <a:cs typeface="Arial" charset="0"/>
      </a:defRPr>
    </a:lvl7pPr>
    <a:lvl8pPr marL="3200400" algn="l" defTabSz="914400" rtl="0" eaLnBrk="1" latinLnBrk="0" hangingPunct="1">
      <a:defRPr kern="1200">
        <a:solidFill>
          <a:schemeClr val="bg1"/>
        </a:solidFill>
        <a:latin typeface="Arial" charset="0"/>
        <a:ea typeface="+mn-ea"/>
        <a:cs typeface="Arial" charset="0"/>
      </a:defRPr>
    </a:lvl8pPr>
    <a:lvl9pPr marL="3657600" algn="l" defTabSz="914400" rtl="0" eaLnBrk="1" latinLnBrk="0" hangingPunct="1">
      <a:defRPr kern="1200">
        <a:solidFill>
          <a:schemeClr val="bg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59"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09" autoAdjust="0"/>
    <p:restoredTop sz="88087" autoAdjust="0"/>
  </p:normalViewPr>
  <p:slideViewPr>
    <p:cSldViewPr>
      <p:cViewPr varScale="1">
        <p:scale>
          <a:sx n="86" d="100"/>
          <a:sy n="86" d="100"/>
        </p:scale>
        <p:origin x="1272" y="5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60" d="100"/>
        <a:sy n="160" d="100"/>
      </p:scale>
      <p:origin x="0" y="0"/>
    </p:cViewPr>
  </p:sorterViewPr>
  <p:notesViewPr>
    <p:cSldViewPr>
      <p:cViewPr varScale="1">
        <p:scale>
          <a:sx n="59" d="100"/>
          <a:sy n="59" d="100"/>
        </p:scale>
        <p:origin x="-1752" y="-72"/>
      </p:cViewPr>
      <p:guideLst>
        <p:guide orient="horz" pos="3059"/>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handoutMaster" Target="handoutMasters/handoutMaster1.xml"/><Relationship Id="rId8" Type="http://schemas.openxmlformats.org/officeDocument/2006/relationships/slide" Target="slides/slide4.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5659" cy="494134"/>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4" y="1"/>
            <a:ext cx="2945659" cy="494134"/>
          </a:xfrm>
          <a:prstGeom prst="rect">
            <a:avLst/>
          </a:prstGeom>
        </p:spPr>
        <p:txBody>
          <a:bodyPr vert="horz" lIns="91440" tIns="45720" rIns="91440" bIns="45720" rtlCol="0"/>
          <a:lstStyle>
            <a:lvl1pPr algn="r">
              <a:defRPr sz="1200"/>
            </a:lvl1pPr>
          </a:lstStyle>
          <a:p>
            <a:fld id="{2729F811-EF41-4E76-8BEC-BEA97BC41475}" type="datetimeFigureOut">
              <a:rPr lang="en-US" smtClean="0"/>
              <a:pPr/>
              <a:t>8/31/2016</a:t>
            </a:fld>
            <a:endParaRPr lang="en-GB"/>
          </a:p>
        </p:txBody>
      </p:sp>
      <p:sp>
        <p:nvSpPr>
          <p:cNvPr id="4" name="Footer Placeholder 3"/>
          <p:cNvSpPr>
            <a:spLocks noGrp="1"/>
          </p:cNvSpPr>
          <p:nvPr>
            <p:ph type="ftr" sz="quarter" idx="2"/>
          </p:nvPr>
        </p:nvSpPr>
        <p:spPr>
          <a:xfrm>
            <a:off x="0" y="9378430"/>
            <a:ext cx="2945659" cy="494133"/>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4" y="9378430"/>
            <a:ext cx="2945659" cy="494133"/>
          </a:xfrm>
          <a:prstGeom prst="rect">
            <a:avLst/>
          </a:prstGeom>
        </p:spPr>
        <p:txBody>
          <a:bodyPr vert="horz" lIns="91440" tIns="45720" rIns="91440" bIns="45720" rtlCol="0" anchor="b"/>
          <a:lstStyle>
            <a:lvl1pPr algn="r">
              <a:defRPr sz="1200"/>
            </a:lvl1pPr>
          </a:lstStyle>
          <a:p>
            <a:fld id="{1B05CF88-5EC5-4E72-94C7-7B54ECEF28BF}" type="slidenum">
              <a:rPr lang="en-GB" smtClean="0"/>
              <a:pPr/>
              <a:t>‹#›</a:t>
            </a:fld>
            <a:endParaRPr lang="en-GB"/>
          </a:p>
        </p:txBody>
      </p:sp>
    </p:spTree>
    <p:extLst>
      <p:ext uri="{BB962C8B-B14F-4D97-AF65-F5344CB8AC3E}">
        <p14:creationId xmlns:p14="http://schemas.microsoft.com/office/powerpoint/2010/main" val="12622575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4" name="AutoShape 1"/>
          <p:cNvSpPr>
            <a:spLocks noChangeArrowheads="1"/>
          </p:cNvSpPr>
          <p:nvPr/>
        </p:nvSpPr>
        <p:spPr bwMode="auto">
          <a:xfrm>
            <a:off x="0" y="1"/>
            <a:ext cx="6797675" cy="9874250"/>
          </a:xfrm>
          <a:prstGeom prst="roundRect">
            <a:avLst>
              <a:gd name="adj" fmla="val 23"/>
            </a:avLst>
          </a:prstGeom>
          <a:solidFill>
            <a:srgbClr val="FFFFFF"/>
          </a:solidFill>
          <a:ln w="9360">
            <a:noFill/>
            <a:miter lim="800000"/>
            <a:headEnd/>
            <a:tailEnd/>
          </a:ln>
        </p:spPr>
        <p:txBody>
          <a:bodyPr wrap="none" anchor="ctr"/>
          <a:lstStyle/>
          <a:p>
            <a:endParaRPr lang="en-US"/>
          </a:p>
        </p:txBody>
      </p:sp>
      <p:sp>
        <p:nvSpPr>
          <p:cNvPr id="23555" name="AutoShape 2"/>
          <p:cNvSpPr>
            <a:spLocks noChangeArrowheads="1"/>
          </p:cNvSpPr>
          <p:nvPr/>
        </p:nvSpPr>
        <p:spPr bwMode="auto">
          <a:xfrm>
            <a:off x="0" y="1"/>
            <a:ext cx="6797675" cy="9874250"/>
          </a:xfrm>
          <a:prstGeom prst="roundRect">
            <a:avLst>
              <a:gd name="adj" fmla="val 23"/>
            </a:avLst>
          </a:prstGeom>
          <a:solidFill>
            <a:srgbClr val="FFFFFF"/>
          </a:solidFill>
          <a:ln w="9525">
            <a:noFill/>
            <a:round/>
            <a:headEnd/>
            <a:tailEnd/>
          </a:ln>
        </p:spPr>
        <p:txBody>
          <a:bodyPr wrap="none" anchor="ctr"/>
          <a:lstStyle/>
          <a:p>
            <a:endParaRPr lang="en-US"/>
          </a:p>
        </p:txBody>
      </p:sp>
      <p:sp>
        <p:nvSpPr>
          <p:cNvPr id="23556" name="AutoShape 3"/>
          <p:cNvSpPr>
            <a:spLocks noChangeArrowheads="1"/>
          </p:cNvSpPr>
          <p:nvPr/>
        </p:nvSpPr>
        <p:spPr bwMode="auto">
          <a:xfrm>
            <a:off x="0" y="1"/>
            <a:ext cx="6797675" cy="9874250"/>
          </a:xfrm>
          <a:prstGeom prst="roundRect">
            <a:avLst>
              <a:gd name="adj" fmla="val 23"/>
            </a:avLst>
          </a:prstGeom>
          <a:solidFill>
            <a:srgbClr val="FFFFFF"/>
          </a:solidFill>
          <a:ln w="9525">
            <a:noFill/>
            <a:round/>
            <a:headEnd/>
            <a:tailEnd/>
          </a:ln>
        </p:spPr>
        <p:txBody>
          <a:bodyPr wrap="none" anchor="ctr"/>
          <a:lstStyle/>
          <a:p>
            <a:endParaRPr lang="en-US"/>
          </a:p>
        </p:txBody>
      </p:sp>
      <p:sp>
        <p:nvSpPr>
          <p:cNvPr id="23557" name="Text Box 4"/>
          <p:cNvSpPr txBox="1">
            <a:spLocks noChangeArrowheads="1"/>
          </p:cNvSpPr>
          <p:nvPr/>
        </p:nvSpPr>
        <p:spPr bwMode="auto">
          <a:xfrm>
            <a:off x="0" y="1"/>
            <a:ext cx="2945659" cy="494134"/>
          </a:xfrm>
          <a:prstGeom prst="rect">
            <a:avLst/>
          </a:prstGeom>
          <a:noFill/>
          <a:ln w="9525">
            <a:noFill/>
            <a:round/>
            <a:headEnd/>
            <a:tailEnd/>
          </a:ln>
        </p:spPr>
        <p:txBody>
          <a:bodyPr wrap="none" anchor="ctr"/>
          <a:lstStyle/>
          <a:p>
            <a:endParaRPr lang="en-US"/>
          </a:p>
        </p:txBody>
      </p:sp>
      <p:sp>
        <p:nvSpPr>
          <p:cNvPr id="23558" name="Text Box 5"/>
          <p:cNvSpPr txBox="1">
            <a:spLocks noChangeArrowheads="1"/>
          </p:cNvSpPr>
          <p:nvPr/>
        </p:nvSpPr>
        <p:spPr bwMode="auto">
          <a:xfrm>
            <a:off x="3850444" y="1"/>
            <a:ext cx="2945659" cy="494134"/>
          </a:xfrm>
          <a:prstGeom prst="rect">
            <a:avLst/>
          </a:prstGeom>
          <a:noFill/>
          <a:ln w="9525">
            <a:noFill/>
            <a:round/>
            <a:headEnd/>
            <a:tailEnd/>
          </a:ln>
        </p:spPr>
        <p:txBody>
          <a:bodyPr wrap="none" anchor="ctr"/>
          <a:lstStyle/>
          <a:p>
            <a:endParaRPr lang="en-US"/>
          </a:p>
        </p:txBody>
      </p:sp>
      <p:sp>
        <p:nvSpPr>
          <p:cNvPr id="23559" name="Rectangle 6"/>
          <p:cNvSpPr>
            <a:spLocks noGrp="1" noRot="1" noChangeAspect="1" noChangeArrowheads="1"/>
          </p:cNvSpPr>
          <p:nvPr>
            <p:ph type="sldImg"/>
          </p:nvPr>
        </p:nvSpPr>
        <p:spPr bwMode="auto">
          <a:xfrm>
            <a:off x="931863" y="741363"/>
            <a:ext cx="4929187" cy="3697287"/>
          </a:xfrm>
          <a:prstGeom prst="rect">
            <a:avLst/>
          </a:prstGeom>
          <a:noFill/>
          <a:ln w="9360">
            <a:solidFill>
              <a:srgbClr val="000000"/>
            </a:solidFill>
            <a:miter lim="800000"/>
            <a:headEnd/>
            <a:tailEnd/>
          </a:ln>
        </p:spPr>
      </p:sp>
      <p:sp>
        <p:nvSpPr>
          <p:cNvPr id="2055" name="Rectangle 7"/>
          <p:cNvSpPr>
            <a:spLocks noGrp="1" noChangeArrowheads="1"/>
          </p:cNvSpPr>
          <p:nvPr>
            <p:ph type="body"/>
          </p:nvPr>
        </p:nvSpPr>
        <p:spPr bwMode="auto">
          <a:xfrm>
            <a:off x="679767" y="4691745"/>
            <a:ext cx="5433420" cy="4438774"/>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p>
            <a:pPr lvl="0"/>
            <a:endParaRPr lang="en-US" noProof="0" smtClean="0"/>
          </a:p>
        </p:txBody>
      </p:sp>
      <p:sp>
        <p:nvSpPr>
          <p:cNvPr id="23561" name="Text Box 8"/>
          <p:cNvSpPr txBox="1">
            <a:spLocks noChangeArrowheads="1"/>
          </p:cNvSpPr>
          <p:nvPr/>
        </p:nvSpPr>
        <p:spPr bwMode="auto">
          <a:xfrm>
            <a:off x="0" y="9380116"/>
            <a:ext cx="2945659" cy="494134"/>
          </a:xfrm>
          <a:prstGeom prst="rect">
            <a:avLst/>
          </a:prstGeom>
          <a:noFill/>
          <a:ln w="9525">
            <a:noFill/>
            <a:round/>
            <a:headEnd/>
            <a:tailEnd/>
          </a:ln>
        </p:spPr>
        <p:txBody>
          <a:bodyPr wrap="none" anchor="ctr"/>
          <a:lstStyle/>
          <a:p>
            <a:endParaRPr lang="en-US"/>
          </a:p>
        </p:txBody>
      </p:sp>
      <p:sp>
        <p:nvSpPr>
          <p:cNvPr id="2057" name="Rectangle 9"/>
          <p:cNvSpPr>
            <a:spLocks noGrp="1" noChangeArrowheads="1"/>
          </p:cNvSpPr>
          <p:nvPr>
            <p:ph type="sldNum"/>
          </p:nvPr>
        </p:nvSpPr>
        <p:spPr bwMode="auto">
          <a:xfrm>
            <a:off x="3850443" y="9380117"/>
            <a:ext cx="2940938" cy="489074"/>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defRPr>
            </a:lvl1pPr>
          </a:lstStyle>
          <a:p>
            <a:pPr>
              <a:defRPr/>
            </a:pPr>
            <a:fld id="{D3143FBD-9AE1-4813-B6EB-C0CB3E1C046F}" type="slidenum">
              <a:rPr lang="en-US"/>
              <a:pPr>
                <a:defRPr/>
              </a:pPr>
              <a:t>‹#›</a:t>
            </a:fld>
            <a:endParaRPr lang="en-US"/>
          </a:p>
        </p:txBody>
      </p:sp>
    </p:spTree>
    <p:extLst>
      <p:ext uri="{BB962C8B-B14F-4D97-AF65-F5344CB8AC3E}">
        <p14:creationId xmlns:p14="http://schemas.microsoft.com/office/powerpoint/2010/main" val="1173120952"/>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9"/>
          <p:cNvSpPr>
            <a:spLocks noGrp="1" noChangeArrowheads="1"/>
          </p:cNvSpPr>
          <p:nvPr>
            <p:ph type="sldNum" sz="quarter"/>
          </p:nvPr>
        </p:nvSpPr>
        <p:spPr>
          <a:noFill/>
        </p:spPr>
        <p:txBody>
          <a:bodyPr/>
          <a:lstStyle/>
          <a:p>
            <a:fld id="{4E1CA26F-E0D5-4349-A87A-09DF158FBBB1}" type="slidenum">
              <a:rPr lang="en-US" smtClean="0"/>
              <a:pPr/>
              <a:t>1</a:t>
            </a:fld>
            <a:endParaRPr lang="en-US" smtClean="0"/>
          </a:p>
        </p:txBody>
      </p:sp>
      <p:sp>
        <p:nvSpPr>
          <p:cNvPr id="24579" name="Text Box 1"/>
          <p:cNvSpPr txBox="1">
            <a:spLocks noChangeArrowheads="1"/>
          </p:cNvSpPr>
          <p:nvPr/>
        </p:nvSpPr>
        <p:spPr bwMode="auto">
          <a:xfrm>
            <a:off x="3850442" y="9380116"/>
            <a:ext cx="2944085" cy="492448"/>
          </a:xfrm>
          <a:prstGeom prst="rect">
            <a:avLst/>
          </a:prstGeom>
          <a:noFill/>
          <a:ln w="9525">
            <a:noFill/>
            <a:round/>
            <a:headEnd/>
            <a:tailEnd/>
          </a:ln>
        </p:spPr>
        <p:txBody>
          <a:bodyPr lIns="90000" tIns="46800" rIns="90000" bIns="46800" anchor="b"/>
          <a:lstStyle/>
          <a:p>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E6B57B9B-DF10-4E3B-BD81-A4C21833B901}" type="slidenum">
              <a:rPr lang="en-US" sz="1200">
                <a:solidFill>
                  <a:srgbClr val="000000"/>
                </a:solidFill>
              </a:rPr>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a:t>
            </a:fld>
            <a:endParaRPr lang="en-US" sz="1200">
              <a:solidFill>
                <a:srgbClr val="000000"/>
              </a:solidFill>
            </a:endParaRPr>
          </a:p>
        </p:txBody>
      </p:sp>
      <p:sp>
        <p:nvSpPr>
          <p:cNvPr id="24580" name="Rectangle 2"/>
          <p:cNvSpPr>
            <a:spLocks noGrp="1" noRot="1" noChangeAspect="1" noChangeArrowheads="1" noTextEdit="1"/>
          </p:cNvSpPr>
          <p:nvPr>
            <p:ph type="sldImg"/>
          </p:nvPr>
        </p:nvSpPr>
        <p:spPr>
          <a:xfrm>
            <a:off x="930275" y="741363"/>
            <a:ext cx="4937125" cy="3702050"/>
          </a:xfrm>
          <a:solidFill>
            <a:srgbClr val="FFFFFF"/>
          </a:solidFill>
          <a:ln/>
        </p:spPr>
      </p:sp>
      <p:sp>
        <p:nvSpPr>
          <p:cNvPr id="24581" name="Rectangle 3"/>
          <p:cNvSpPr>
            <a:spLocks noGrp="1" noChangeArrowheads="1"/>
          </p:cNvSpPr>
          <p:nvPr>
            <p:ph type="body" idx="1"/>
          </p:nvPr>
        </p:nvSpPr>
        <p:spPr>
          <a:xfrm>
            <a:off x="679768" y="4691746"/>
            <a:ext cx="5438140" cy="4443834"/>
          </a:xfrm>
          <a:noFill/>
          <a:ln/>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24672505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2" name="Rectangle 9"/>
          <p:cNvSpPr>
            <a:spLocks noGrp="1" noChangeArrowheads="1"/>
          </p:cNvSpPr>
          <p:nvPr>
            <p:ph type="sldNum" sz="quarter"/>
          </p:nvPr>
        </p:nvSpPr>
        <p:spPr>
          <a:noFill/>
        </p:spPr>
        <p:txBody>
          <a:bodyPr/>
          <a:lstStyle/>
          <a:p>
            <a:fld id="{9BEEFBF3-75A4-4A8F-9689-096705348786}" type="slidenum">
              <a:rPr lang="en-US" smtClean="0"/>
              <a:pPr/>
              <a:t>2</a:t>
            </a:fld>
            <a:endParaRPr lang="en-US" smtClean="0"/>
          </a:p>
        </p:txBody>
      </p:sp>
      <p:sp>
        <p:nvSpPr>
          <p:cNvPr id="25603" name="Text Box 1"/>
          <p:cNvSpPr txBox="1">
            <a:spLocks noChangeArrowheads="1"/>
          </p:cNvSpPr>
          <p:nvPr/>
        </p:nvSpPr>
        <p:spPr bwMode="auto">
          <a:xfrm>
            <a:off x="3850442" y="9380116"/>
            <a:ext cx="2944085" cy="492448"/>
          </a:xfrm>
          <a:prstGeom prst="rect">
            <a:avLst/>
          </a:prstGeom>
          <a:noFill/>
          <a:ln w="9525">
            <a:noFill/>
            <a:round/>
            <a:headEnd/>
            <a:tailEnd/>
          </a:ln>
        </p:spPr>
        <p:txBody>
          <a:bodyPr lIns="90000" tIns="46800" rIns="90000" bIns="46800" anchor="b"/>
          <a:lstStyle/>
          <a:p>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9884E095-2670-4102-BB3C-A6A15591F4F9}" type="slidenum">
              <a:rPr lang="en-US" sz="1200">
                <a:solidFill>
                  <a:srgbClr val="000000"/>
                </a:solidFill>
              </a:rPr>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2</a:t>
            </a:fld>
            <a:endParaRPr lang="en-US" sz="1200">
              <a:solidFill>
                <a:srgbClr val="000000"/>
              </a:solidFill>
            </a:endParaRPr>
          </a:p>
        </p:txBody>
      </p:sp>
      <p:sp>
        <p:nvSpPr>
          <p:cNvPr id="25604" name="Rectangle 2"/>
          <p:cNvSpPr>
            <a:spLocks noGrp="1" noRot="1" noChangeAspect="1" noChangeArrowheads="1" noTextEdit="1"/>
          </p:cNvSpPr>
          <p:nvPr>
            <p:ph type="sldImg"/>
          </p:nvPr>
        </p:nvSpPr>
        <p:spPr>
          <a:xfrm>
            <a:off x="930275" y="741363"/>
            <a:ext cx="4937125" cy="3702050"/>
          </a:xfrm>
          <a:solidFill>
            <a:srgbClr val="FFFFFF"/>
          </a:solidFill>
          <a:ln/>
        </p:spPr>
      </p:sp>
      <p:sp>
        <p:nvSpPr>
          <p:cNvPr id="25605" name="Rectangle 3"/>
          <p:cNvSpPr>
            <a:spLocks noGrp="1" noChangeArrowheads="1"/>
          </p:cNvSpPr>
          <p:nvPr>
            <p:ph type="body" idx="1"/>
          </p:nvPr>
        </p:nvSpPr>
        <p:spPr>
          <a:xfrm>
            <a:off x="679768" y="4691746"/>
            <a:ext cx="5438140" cy="4443834"/>
          </a:xfrm>
          <a:noFill/>
          <a:ln/>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2989847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50" name="Rectangle 9"/>
          <p:cNvSpPr>
            <a:spLocks noGrp="1" noChangeArrowheads="1"/>
          </p:cNvSpPr>
          <p:nvPr>
            <p:ph type="sldNum" sz="quarter"/>
          </p:nvPr>
        </p:nvSpPr>
        <p:spPr>
          <a:noFill/>
        </p:spPr>
        <p:txBody>
          <a:bodyPr/>
          <a:lstStyle/>
          <a:p>
            <a:fld id="{5ED46FF7-4E31-49DF-AF4F-93888AEB2604}" type="slidenum">
              <a:rPr lang="en-US" smtClean="0"/>
              <a:pPr/>
              <a:t>3</a:t>
            </a:fld>
            <a:endParaRPr lang="en-US" smtClean="0"/>
          </a:p>
        </p:txBody>
      </p:sp>
      <p:sp>
        <p:nvSpPr>
          <p:cNvPr id="27651" name="Text Box 1"/>
          <p:cNvSpPr txBox="1">
            <a:spLocks noChangeArrowheads="1"/>
          </p:cNvSpPr>
          <p:nvPr/>
        </p:nvSpPr>
        <p:spPr bwMode="auto">
          <a:xfrm>
            <a:off x="3850442" y="9380116"/>
            <a:ext cx="2944085" cy="492448"/>
          </a:xfrm>
          <a:prstGeom prst="rect">
            <a:avLst/>
          </a:prstGeom>
          <a:noFill/>
          <a:ln w="9525">
            <a:noFill/>
            <a:round/>
            <a:headEnd/>
            <a:tailEnd/>
          </a:ln>
        </p:spPr>
        <p:txBody>
          <a:bodyPr lIns="90000" tIns="46800" rIns="90000" bIns="46800" anchor="b"/>
          <a:lstStyle/>
          <a:p>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D5DC9225-377C-4F26-824A-2428E7192197}" type="slidenum">
              <a:rPr lang="en-US" sz="1200">
                <a:solidFill>
                  <a:srgbClr val="000000"/>
                </a:solidFill>
              </a:rPr>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3</a:t>
            </a:fld>
            <a:endParaRPr lang="en-US" sz="1200">
              <a:solidFill>
                <a:srgbClr val="000000"/>
              </a:solidFill>
            </a:endParaRPr>
          </a:p>
        </p:txBody>
      </p:sp>
      <p:sp>
        <p:nvSpPr>
          <p:cNvPr id="27652" name="Rectangle 2"/>
          <p:cNvSpPr>
            <a:spLocks noGrp="1" noRot="1" noChangeAspect="1" noChangeArrowheads="1" noTextEdit="1"/>
          </p:cNvSpPr>
          <p:nvPr>
            <p:ph type="sldImg"/>
          </p:nvPr>
        </p:nvSpPr>
        <p:spPr>
          <a:xfrm>
            <a:off x="930275" y="741363"/>
            <a:ext cx="4937125" cy="3702050"/>
          </a:xfrm>
          <a:solidFill>
            <a:srgbClr val="FFFFFF"/>
          </a:solidFill>
          <a:ln/>
        </p:spPr>
      </p:sp>
      <p:sp>
        <p:nvSpPr>
          <p:cNvPr id="27653" name="Rectangle 3"/>
          <p:cNvSpPr>
            <a:spLocks noGrp="1" noChangeArrowheads="1"/>
          </p:cNvSpPr>
          <p:nvPr>
            <p:ph type="body" idx="1"/>
          </p:nvPr>
        </p:nvSpPr>
        <p:spPr>
          <a:xfrm>
            <a:off x="679768" y="4691746"/>
            <a:ext cx="5438140" cy="4443834"/>
          </a:xfrm>
          <a:noFill/>
          <a:ln/>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33271233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50" name="Rectangle 9"/>
          <p:cNvSpPr>
            <a:spLocks noGrp="1" noChangeArrowheads="1"/>
          </p:cNvSpPr>
          <p:nvPr>
            <p:ph type="sldNum" sz="quarter"/>
          </p:nvPr>
        </p:nvSpPr>
        <p:spPr>
          <a:noFill/>
        </p:spPr>
        <p:txBody>
          <a:bodyPr/>
          <a:lstStyle/>
          <a:p>
            <a:fld id="{5ED46FF7-4E31-49DF-AF4F-93888AEB2604}" type="slidenum">
              <a:rPr lang="en-US" smtClean="0"/>
              <a:pPr/>
              <a:t>4</a:t>
            </a:fld>
            <a:endParaRPr lang="en-US" smtClean="0"/>
          </a:p>
        </p:txBody>
      </p:sp>
      <p:sp>
        <p:nvSpPr>
          <p:cNvPr id="27651" name="Text Box 1"/>
          <p:cNvSpPr txBox="1">
            <a:spLocks noChangeArrowheads="1"/>
          </p:cNvSpPr>
          <p:nvPr/>
        </p:nvSpPr>
        <p:spPr bwMode="auto">
          <a:xfrm>
            <a:off x="3850442" y="9380116"/>
            <a:ext cx="2944085" cy="492448"/>
          </a:xfrm>
          <a:prstGeom prst="rect">
            <a:avLst/>
          </a:prstGeom>
          <a:noFill/>
          <a:ln w="9525">
            <a:noFill/>
            <a:round/>
            <a:headEnd/>
            <a:tailEnd/>
          </a:ln>
        </p:spPr>
        <p:txBody>
          <a:bodyPr lIns="90000" tIns="46800" rIns="90000" bIns="46800" anchor="b"/>
          <a:lstStyle/>
          <a:p>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D5DC9225-377C-4F26-824A-2428E7192197}" type="slidenum">
              <a:rPr lang="en-US" sz="1200">
                <a:solidFill>
                  <a:srgbClr val="000000"/>
                </a:solidFill>
              </a:rPr>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4</a:t>
            </a:fld>
            <a:endParaRPr lang="en-US" sz="1200">
              <a:solidFill>
                <a:srgbClr val="000000"/>
              </a:solidFill>
            </a:endParaRPr>
          </a:p>
        </p:txBody>
      </p:sp>
      <p:sp>
        <p:nvSpPr>
          <p:cNvPr id="27652" name="Rectangle 2"/>
          <p:cNvSpPr>
            <a:spLocks noGrp="1" noRot="1" noChangeAspect="1" noChangeArrowheads="1" noTextEdit="1"/>
          </p:cNvSpPr>
          <p:nvPr>
            <p:ph type="sldImg"/>
          </p:nvPr>
        </p:nvSpPr>
        <p:spPr>
          <a:xfrm>
            <a:off x="930275" y="741363"/>
            <a:ext cx="4937125" cy="3702050"/>
          </a:xfrm>
          <a:solidFill>
            <a:srgbClr val="FFFFFF"/>
          </a:solidFill>
          <a:ln/>
        </p:spPr>
      </p:sp>
      <p:sp>
        <p:nvSpPr>
          <p:cNvPr id="27653" name="Rectangle 3"/>
          <p:cNvSpPr>
            <a:spLocks noGrp="1" noChangeArrowheads="1"/>
          </p:cNvSpPr>
          <p:nvPr>
            <p:ph type="body" idx="1"/>
          </p:nvPr>
        </p:nvSpPr>
        <p:spPr>
          <a:xfrm>
            <a:off x="679768" y="4691746"/>
            <a:ext cx="5438140" cy="4443834"/>
          </a:xfrm>
          <a:noFill/>
          <a:ln/>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33271233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6" name="Rectangle 9"/>
          <p:cNvSpPr>
            <a:spLocks noGrp="1" noChangeArrowheads="1"/>
          </p:cNvSpPr>
          <p:nvPr>
            <p:ph type="sldNum" sz="quarter"/>
          </p:nvPr>
        </p:nvSpPr>
        <p:spPr>
          <a:noFill/>
        </p:spPr>
        <p:txBody>
          <a:bodyPr/>
          <a:lstStyle/>
          <a:p>
            <a:fld id="{BC0EAAD4-858C-4506-A76C-0A8CA734E73C}" type="slidenum">
              <a:rPr lang="en-US" smtClean="0"/>
              <a:pPr/>
              <a:t>10</a:t>
            </a:fld>
            <a:endParaRPr lang="en-US" smtClean="0"/>
          </a:p>
        </p:txBody>
      </p:sp>
      <p:sp>
        <p:nvSpPr>
          <p:cNvPr id="26627" name="Text Box 1"/>
          <p:cNvSpPr txBox="1">
            <a:spLocks noChangeArrowheads="1"/>
          </p:cNvSpPr>
          <p:nvPr/>
        </p:nvSpPr>
        <p:spPr bwMode="auto">
          <a:xfrm>
            <a:off x="3850442" y="9380116"/>
            <a:ext cx="2944085" cy="492448"/>
          </a:xfrm>
          <a:prstGeom prst="rect">
            <a:avLst/>
          </a:prstGeom>
          <a:noFill/>
          <a:ln w="9525">
            <a:noFill/>
            <a:round/>
            <a:headEnd/>
            <a:tailEnd/>
          </a:ln>
        </p:spPr>
        <p:txBody>
          <a:bodyPr lIns="90000" tIns="46800" rIns="90000" bIns="46800" anchor="b"/>
          <a:lstStyle/>
          <a:p>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C56972B9-415C-454A-A7B7-6774452C4379}" type="slidenum">
              <a:rPr lang="en-US" sz="1200">
                <a:solidFill>
                  <a:srgbClr val="000000"/>
                </a:solidFill>
              </a:rPr>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10</a:t>
            </a:fld>
            <a:endParaRPr lang="en-US" sz="1200">
              <a:solidFill>
                <a:srgbClr val="000000"/>
              </a:solidFill>
            </a:endParaRPr>
          </a:p>
        </p:txBody>
      </p:sp>
      <p:sp>
        <p:nvSpPr>
          <p:cNvPr id="26628" name="Rectangle 2"/>
          <p:cNvSpPr>
            <a:spLocks noGrp="1" noRot="1" noChangeAspect="1" noChangeArrowheads="1" noTextEdit="1"/>
          </p:cNvSpPr>
          <p:nvPr>
            <p:ph type="sldImg"/>
          </p:nvPr>
        </p:nvSpPr>
        <p:spPr>
          <a:xfrm>
            <a:off x="930275" y="741363"/>
            <a:ext cx="4937125" cy="3702050"/>
          </a:xfrm>
          <a:solidFill>
            <a:srgbClr val="FFFFFF"/>
          </a:solidFill>
          <a:ln/>
        </p:spPr>
      </p:sp>
      <p:sp>
        <p:nvSpPr>
          <p:cNvPr id="26629" name="Rectangle 3"/>
          <p:cNvSpPr>
            <a:spLocks noGrp="1" noChangeArrowheads="1"/>
          </p:cNvSpPr>
          <p:nvPr>
            <p:ph type="body" idx="1"/>
          </p:nvPr>
        </p:nvSpPr>
        <p:spPr>
          <a:xfrm>
            <a:off x="679768" y="4691746"/>
            <a:ext cx="5438140" cy="4443834"/>
          </a:xfrm>
          <a:noFill/>
          <a:ln/>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30392740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idx="10"/>
          </p:nvPr>
        </p:nvSpPr>
        <p:spPr/>
        <p:txBody>
          <a:bodyPr/>
          <a:lstStyle/>
          <a:p>
            <a:pPr>
              <a:defRPr/>
            </a:pPr>
            <a:fld id="{D3143FBD-9AE1-4813-B6EB-C0CB3E1C046F}" type="slidenum">
              <a:rPr lang="en-US" smtClean="0"/>
              <a:pPr>
                <a:defRPr/>
              </a:pPr>
              <a:t>15</a:t>
            </a:fld>
            <a:endParaRPr lang="en-US"/>
          </a:p>
        </p:txBody>
      </p:sp>
    </p:spTree>
    <p:extLst>
      <p:ext uri="{BB962C8B-B14F-4D97-AF65-F5344CB8AC3E}">
        <p14:creationId xmlns:p14="http://schemas.microsoft.com/office/powerpoint/2010/main" val="37700119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idx="10"/>
          </p:nvPr>
        </p:nvSpPr>
        <p:spPr/>
        <p:txBody>
          <a:bodyPr/>
          <a:lstStyle/>
          <a:p>
            <a:pPr>
              <a:defRPr/>
            </a:pPr>
            <a:fld id="{D3143FBD-9AE1-4813-B6EB-C0CB3E1C046F}" type="slidenum">
              <a:rPr lang="en-US" smtClean="0"/>
              <a:pPr>
                <a:defRPr/>
              </a:pPr>
              <a:t>19</a:t>
            </a:fld>
            <a:endParaRPr lang="en-US"/>
          </a:p>
        </p:txBody>
      </p:sp>
    </p:spTree>
    <p:extLst>
      <p:ext uri="{BB962C8B-B14F-4D97-AF65-F5344CB8AC3E}">
        <p14:creationId xmlns:p14="http://schemas.microsoft.com/office/powerpoint/2010/main" val="41320548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9"/>
          <p:cNvSpPr>
            <a:spLocks noGrp="1" noChangeArrowheads="1"/>
          </p:cNvSpPr>
          <p:nvPr>
            <p:ph type="sldNum" sz="quarter"/>
          </p:nvPr>
        </p:nvSpPr>
        <p:spPr>
          <a:noFill/>
        </p:spPr>
        <p:txBody>
          <a:bodyPr/>
          <a:lstStyle/>
          <a:p>
            <a:fld id="{AEB34B23-D8FE-490A-825A-616700BCB5F8}" type="slidenum">
              <a:rPr lang="en-US" smtClean="0"/>
              <a:pPr/>
              <a:t>29</a:t>
            </a:fld>
            <a:endParaRPr lang="en-US" smtClean="0"/>
          </a:p>
        </p:txBody>
      </p:sp>
      <p:sp>
        <p:nvSpPr>
          <p:cNvPr id="39939" name="Text Box 1"/>
          <p:cNvSpPr txBox="1">
            <a:spLocks noChangeArrowheads="1"/>
          </p:cNvSpPr>
          <p:nvPr/>
        </p:nvSpPr>
        <p:spPr bwMode="auto">
          <a:xfrm>
            <a:off x="3848644" y="9410277"/>
            <a:ext cx="2942710" cy="494031"/>
          </a:xfrm>
          <a:prstGeom prst="rect">
            <a:avLst/>
          </a:prstGeom>
          <a:noFill/>
          <a:ln w="9525">
            <a:noFill/>
            <a:round/>
            <a:headEnd/>
            <a:tailEnd/>
          </a:ln>
        </p:spPr>
        <p:txBody>
          <a:bodyPr lIns="90000" tIns="46800" rIns="90000" bIns="46800" anchor="b"/>
          <a:lstStyle/>
          <a:p>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8E257A57-CF5E-4D9C-B18F-69470F641072}" type="slidenum">
              <a:rPr lang="en-US" sz="1200">
                <a:solidFill>
                  <a:srgbClr val="000000"/>
                </a:solidFill>
              </a:rPr>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29</a:t>
            </a:fld>
            <a:endParaRPr lang="en-US" sz="1200">
              <a:solidFill>
                <a:srgbClr val="000000"/>
              </a:solidFill>
            </a:endParaRPr>
          </a:p>
        </p:txBody>
      </p:sp>
      <p:sp>
        <p:nvSpPr>
          <p:cNvPr id="39940" name="Rectangle 2"/>
          <p:cNvSpPr>
            <a:spLocks noGrp="1" noRot="1" noChangeAspect="1" noChangeArrowheads="1" noTextEdit="1"/>
          </p:cNvSpPr>
          <p:nvPr>
            <p:ph type="sldImg"/>
          </p:nvPr>
        </p:nvSpPr>
        <p:spPr>
          <a:xfrm>
            <a:off x="920750" y="742950"/>
            <a:ext cx="4953000" cy="3714750"/>
          </a:xfrm>
          <a:solidFill>
            <a:srgbClr val="FFFFFF"/>
          </a:solidFill>
          <a:ln/>
        </p:spPr>
      </p:sp>
      <p:sp>
        <p:nvSpPr>
          <p:cNvPr id="39941" name="Rectangle 3"/>
          <p:cNvSpPr>
            <a:spLocks noGrp="1" noChangeArrowheads="1"/>
          </p:cNvSpPr>
          <p:nvPr>
            <p:ph type="body" idx="1"/>
          </p:nvPr>
        </p:nvSpPr>
        <p:spPr>
          <a:xfrm>
            <a:off x="679450" y="4706831"/>
            <a:ext cx="5435600" cy="4458123"/>
          </a:xfrm>
          <a:noFill/>
          <a:ln/>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3935620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idx="10"/>
          </p:nvPr>
        </p:nvSpPr>
        <p:spPr>
          <a:ln/>
        </p:spPr>
        <p:txBody>
          <a:bodyPr/>
          <a:lstStyle>
            <a:lvl1pPr>
              <a:defRPr/>
            </a:lvl1pPr>
          </a:lstStyle>
          <a:p>
            <a:pPr>
              <a:defRPr/>
            </a:pPr>
            <a:r>
              <a:rPr lang="en-US"/>
              <a:t>12/13/11</a:t>
            </a:r>
          </a:p>
        </p:txBody>
      </p:sp>
      <p:sp>
        <p:nvSpPr>
          <p:cNvPr id="5" name="Rectangle 5"/>
          <p:cNvSpPr>
            <a:spLocks noGrp="1" noChangeArrowheads="1"/>
          </p:cNvSpPr>
          <p:nvPr>
            <p:ph type="ftr" idx="11"/>
          </p:nvPr>
        </p:nvSpPr>
        <p:spPr>
          <a:ln/>
        </p:spPr>
        <p:txBody>
          <a:bodyPr/>
          <a:lstStyle>
            <a:lvl1pPr>
              <a:defRPr/>
            </a:lvl1pPr>
          </a:lstStyle>
          <a:p>
            <a:pPr>
              <a:defRPr/>
            </a:pPr>
            <a:r>
              <a:rPr lang="en-US" dirty="0"/>
              <a:t>Uganda Bureau of Statistics ¤ Plot 9 Colville Street, Kampala Uganda ¤ Website: www.ubos.org </a:t>
            </a:r>
          </a:p>
          <a:p>
            <a:pPr>
              <a:defRPr/>
            </a:pPr>
            <a:r>
              <a:rPr lang="en-US" dirty="0"/>
              <a:t>Tel: +256(0)-41-4706000 ¤ E-mail: ubos@ubos.org</a:t>
            </a:r>
          </a:p>
        </p:txBody>
      </p:sp>
      <p:sp>
        <p:nvSpPr>
          <p:cNvPr id="6" name="Rectangle 6"/>
          <p:cNvSpPr>
            <a:spLocks noGrp="1" noChangeArrowheads="1"/>
          </p:cNvSpPr>
          <p:nvPr>
            <p:ph type="sldNum" idx="12"/>
          </p:nvPr>
        </p:nvSpPr>
        <p:spPr>
          <a:ln/>
        </p:spPr>
        <p:txBody>
          <a:bodyPr/>
          <a:lstStyle>
            <a:lvl1pPr>
              <a:defRPr/>
            </a:lvl1pPr>
          </a:lstStyle>
          <a:p>
            <a:pPr>
              <a:defRPr/>
            </a:pPr>
            <a:fld id="{06CAB7BF-4E39-4DEF-A9C1-4A8601B8B8E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idx="10"/>
          </p:nvPr>
        </p:nvSpPr>
        <p:spPr>
          <a:ln/>
        </p:spPr>
        <p:txBody>
          <a:bodyPr/>
          <a:lstStyle>
            <a:lvl1pPr>
              <a:defRPr/>
            </a:lvl1pPr>
          </a:lstStyle>
          <a:p>
            <a:pPr>
              <a:defRPr/>
            </a:pPr>
            <a:r>
              <a:rPr lang="en-US"/>
              <a:t>12/13/11</a:t>
            </a:r>
          </a:p>
        </p:txBody>
      </p:sp>
      <p:sp>
        <p:nvSpPr>
          <p:cNvPr id="5" name="Rectangle 5"/>
          <p:cNvSpPr>
            <a:spLocks noGrp="1" noChangeArrowheads="1"/>
          </p:cNvSpPr>
          <p:nvPr>
            <p:ph type="ftr" idx="11"/>
          </p:nvPr>
        </p:nvSpPr>
        <p:spPr>
          <a:ln/>
        </p:spPr>
        <p:txBody>
          <a:bodyPr/>
          <a:lstStyle>
            <a:lvl1pPr>
              <a:defRPr/>
            </a:lvl1pPr>
          </a:lstStyle>
          <a:p>
            <a:pPr>
              <a:defRPr/>
            </a:pPr>
            <a:r>
              <a:rPr lang="en-US" dirty="0"/>
              <a:t>Uganda Bureau of Statistics ¤ Plot 9 Colville Street, Kampala Uganda ¤ Website: www.ubos.org </a:t>
            </a:r>
          </a:p>
          <a:p>
            <a:pPr>
              <a:defRPr/>
            </a:pPr>
            <a:r>
              <a:rPr lang="en-US" dirty="0"/>
              <a:t>Tel: +256(0)-41-4706000 ¤ E-mail: ubos@ubos.org</a:t>
            </a:r>
          </a:p>
        </p:txBody>
      </p:sp>
      <p:sp>
        <p:nvSpPr>
          <p:cNvPr id="6" name="Rectangle 6"/>
          <p:cNvSpPr>
            <a:spLocks noGrp="1" noChangeArrowheads="1"/>
          </p:cNvSpPr>
          <p:nvPr>
            <p:ph type="sldNum" idx="12"/>
          </p:nvPr>
        </p:nvSpPr>
        <p:spPr>
          <a:ln/>
        </p:spPr>
        <p:txBody>
          <a:bodyPr/>
          <a:lstStyle>
            <a:lvl1pPr>
              <a:defRPr/>
            </a:lvl1pPr>
          </a:lstStyle>
          <a:p>
            <a:pPr>
              <a:defRPr/>
            </a:pPr>
            <a:fld id="{AB1A9EAC-8AB9-4E38-B2B3-FCDAA6CFA39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128588"/>
            <a:ext cx="2055813" cy="676275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28588"/>
            <a:ext cx="6016625" cy="67627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idx="10"/>
          </p:nvPr>
        </p:nvSpPr>
        <p:spPr>
          <a:ln/>
        </p:spPr>
        <p:txBody>
          <a:bodyPr/>
          <a:lstStyle>
            <a:lvl1pPr>
              <a:defRPr/>
            </a:lvl1pPr>
          </a:lstStyle>
          <a:p>
            <a:pPr>
              <a:defRPr/>
            </a:pPr>
            <a:r>
              <a:rPr lang="en-US"/>
              <a:t>12/13/11</a:t>
            </a:r>
          </a:p>
        </p:txBody>
      </p:sp>
      <p:sp>
        <p:nvSpPr>
          <p:cNvPr id="5" name="Rectangle 5"/>
          <p:cNvSpPr>
            <a:spLocks noGrp="1" noChangeArrowheads="1"/>
          </p:cNvSpPr>
          <p:nvPr>
            <p:ph type="ftr" idx="11"/>
          </p:nvPr>
        </p:nvSpPr>
        <p:spPr>
          <a:ln/>
        </p:spPr>
        <p:txBody>
          <a:bodyPr/>
          <a:lstStyle>
            <a:lvl1pPr>
              <a:defRPr/>
            </a:lvl1pPr>
          </a:lstStyle>
          <a:p>
            <a:pPr>
              <a:defRPr/>
            </a:pPr>
            <a:r>
              <a:rPr lang="en-US" dirty="0"/>
              <a:t>Uganda Bureau of Statistics ¤ Plot 9 Colville Street, Kampala Uganda ¤ Website: www.ubos.org </a:t>
            </a:r>
          </a:p>
          <a:p>
            <a:pPr>
              <a:defRPr/>
            </a:pPr>
            <a:r>
              <a:rPr lang="en-US" dirty="0"/>
              <a:t>Tel: +256(0)-41-4706000 ¤ E-mail: ubos@ubos.org</a:t>
            </a:r>
          </a:p>
        </p:txBody>
      </p:sp>
      <p:sp>
        <p:nvSpPr>
          <p:cNvPr id="6" name="Rectangle 6"/>
          <p:cNvSpPr>
            <a:spLocks noGrp="1" noChangeArrowheads="1"/>
          </p:cNvSpPr>
          <p:nvPr>
            <p:ph type="sldNum" idx="12"/>
          </p:nvPr>
        </p:nvSpPr>
        <p:spPr>
          <a:ln/>
        </p:spPr>
        <p:txBody>
          <a:bodyPr/>
          <a:lstStyle>
            <a:lvl1pPr>
              <a:defRPr/>
            </a:lvl1pPr>
          </a:lstStyle>
          <a:p>
            <a:pPr>
              <a:defRPr/>
            </a:pPr>
            <a:fld id="{A8E20314-20FC-44BC-805D-AF073DEC03A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idx="10"/>
          </p:nvPr>
        </p:nvSpPr>
        <p:spPr>
          <a:ln/>
        </p:spPr>
        <p:txBody>
          <a:bodyPr/>
          <a:lstStyle>
            <a:lvl1pPr>
              <a:defRPr/>
            </a:lvl1pPr>
          </a:lstStyle>
          <a:p>
            <a:pPr>
              <a:defRPr/>
            </a:pPr>
            <a:r>
              <a:rPr lang="en-US"/>
              <a:t>12/13/11</a:t>
            </a:r>
          </a:p>
        </p:txBody>
      </p:sp>
      <p:sp>
        <p:nvSpPr>
          <p:cNvPr id="5" name="Rectangle 5"/>
          <p:cNvSpPr>
            <a:spLocks noGrp="1" noChangeArrowheads="1"/>
          </p:cNvSpPr>
          <p:nvPr>
            <p:ph type="ftr" idx="11"/>
          </p:nvPr>
        </p:nvSpPr>
        <p:spPr>
          <a:ln/>
        </p:spPr>
        <p:txBody>
          <a:bodyPr/>
          <a:lstStyle>
            <a:lvl1pPr>
              <a:defRPr/>
            </a:lvl1pPr>
          </a:lstStyle>
          <a:p>
            <a:pPr>
              <a:defRPr/>
            </a:pPr>
            <a:r>
              <a:rPr lang="en-US" dirty="0"/>
              <a:t>Uganda Bureau of Statistics ¤ Plot 9 Colville Street, Kampala Uganda ¤ Website: www.ubos.org </a:t>
            </a:r>
          </a:p>
          <a:p>
            <a:pPr>
              <a:defRPr/>
            </a:pPr>
            <a:r>
              <a:rPr lang="en-US" dirty="0"/>
              <a:t>Tel: +256(0)-41-4706000 ¤ E-mail: ubos@ubos.org</a:t>
            </a:r>
          </a:p>
        </p:txBody>
      </p:sp>
      <p:sp>
        <p:nvSpPr>
          <p:cNvPr id="6" name="Rectangle 6"/>
          <p:cNvSpPr>
            <a:spLocks noGrp="1" noChangeArrowheads="1"/>
          </p:cNvSpPr>
          <p:nvPr>
            <p:ph type="sldNum" idx="12"/>
          </p:nvPr>
        </p:nvSpPr>
        <p:spPr>
          <a:ln/>
        </p:spPr>
        <p:txBody>
          <a:bodyPr/>
          <a:lstStyle>
            <a:lvl1pPr>
              <a:defRPr/>
            </a:lvl1pPr>
          </a:lstStyle>
          <a:p>
            <a:pPr>
              <a:defRPr/>
            </a:pPr>
            <a:fld id="{B547E229-218B-42B0-A7BB-25DA3F855AB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idx="10"/>
          </p:nvPr>
        </p:nvSpPr>
        <p:spPr>
          <a:ln/>
        </p:spPr>
        <p:txBody>
          <a:bodyPr/>
          <a:lstStyle>
            <a:lvl1pPr>
              <a:defRPr/>
            </a:lvl1pPr>
          </a:lstStyle>
          <a:p>
            <a:pPr>
              <a:defRPr/>
            </a:pPr>
            <a:r>
              <a:rPr lang="en-US"/>
              <a:t>12/13/11</a:t>
            </a:r>
          </a:p>
        </p:txBody>
      </p:sp>
      <p:sp>
        <p:nvSpPr>
          <p:cNvPr id="5" name="Rectangle 5"/>
          <p:cNvSpPr>
            <a:spLocks noGrp="1" noChangeArrowheads="1"/>
          </p:cNvSpPr>
          <p:nvPr>
            <p:ph type="ftr" idx="11"/>
          </p:nvPr>
        </p:nvSpPr>
        <p:spPr>
          <a:ln/>
        </p:spPr>
        <p:txBody>
          <a:bodyPr/>
          <a:lstStyle>
            <a:lvl1pPr>
              <a:defRPr/>
            </a:lvl1pPr>
          </a:lstStyle>
          <a:p>
            <a:pPr>
              <a:defRPr/>
            </a:pPr>
            <a:r>
              <a:rPr lang="en-US" dirty="0"/>
              <a:t>Uganda Bureau of Statistics ¤ Plot 9 Colville Street, Kampala Uganda ¤ Website: www.ubos.org </a:t>
            </a:r>
          </a:p>
          <a:p>
            <a:pPr>
              <a:defRPr/>
            </a:pPr>
            <a:r>
              <a:rPr lang="en-US" dirty="0"/>
              <a:t>Tel: +256(0)-41-4706000 ¤ E-mail: ubos@ubos.org</a:t>
            </a:r>
          </a:p>
        </p:txBody>
      </p:sp>
      <p:sp>
        <p:nvSpPr>
          <p:cNvPr id="6" name="Rectangle 6"/>
          <p:cNvSpPr>
            <a:spLocks noGrp="1" noChangeArrowheads="1"/>
          </p:cNvSpPr>
          <p:nvPr>
            <p:ph type="sldNum" idx="12"/>
          </p:nvPr>
        </p:nvSpPr>
        <p:spPr>
          <a:ln/>
        </p:spPr>
        <p:txBody>
          <a:bodyPr/>
          <a:lstStyle>
            <a:lvl1pPr>
              <a:defRPr/>
            </a:lvl1pPr>
          </a:lstStyle>
          <a:p>
            <a:pPr>
              <a:defRPr/>
            </a:pPr>
            <a:fld id="{740B622E-403C-4234-876F-44CB7603AEB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5425" cy="52911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5025" y="1600200"/>
            <a:ext cx="4037013" cy="52911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idx="10"/>
          </p:nvPr>
        </p:nvSpPr>
        <p:spPr>
          <a:ln/>
        </p:spPr>
        <p:txBody>
          <a:bodyPr/>
          <a:lstStyle>
            <a:lvl1pPr>
              <a:defRPr/>
            </a:lvl1pPr>
          </a:lstStyle>
          <a:p>
            <a:pPr>
              <a:defRPr/>
            </a:pPr>
            <a:r>
              <a:rPr lang="en-US"/>
              <a:t>12/13/11</a:t>
            </a:r>
          </a:p>
        </p:txBody>
      </p:sp>
      <p:sp>
        <p:nvSpPr>
          <p:cNvPr id="6" name="Rectangle 5"/>
          <p:cNvSpPr>
            <a:spLocks noGrp="1" noChangeArrowheads="1"/>
          </p:cNvSpPr>
          <p:nvPr>
            <p:ph type="ftr" idx="11"/>
          </p:nvPr>
        </p:nvSpPr>
        <p:spPr>
          <a:ln/>
        </p:spPr>
        <p:txBody>
          <a:bodyPr/>
          <a:lstStyle>
            <a:lvl1pPr>
              <a:defRPr/>
            </a:lvl1pPr>
          </a:lstStyle>
          <a:p>
            <a:pPr>
              <a:defRPr/>
            </a:pPr>
            <a:r>
              <a:rPr lang="en-US" dirty="0"/>
              <a:t>Uganda Bureau of Statistics ¤ Plot 9 Colville Street, Kampala Uganda ¤ Website: www.ubos.org </a:t>
            </a:r>
          </a:p>
          <a:p>
            <a:pPr>
              <a:defRPr/>
            </a:pPr>
            <a:r>
              <a:rPr lang="en-US" dirty="0"/>
              <a:t>Tel: +256(0)-41-4706000 ¤ E-mail: ubos@ubos.org</a:t>
            </a:r>
          </a:p>
        </p:txBody>
      </p:sp>
      <p:sp>
        <p:nvSpPr>
          <p:cNvPr id="7" name="Rectangle 6"/>
          <p:cNvSpPr>
            <a:spLocks noGrp="1" noChangeArrowheads="1"/>
          </p:cNvSpPr>
          <p:nvPr>
            <p:ph type="sldNum" idx="12"/>
          </p:nvPr>
        </p:nvSpPr>
        <p:spPr>
          <a:ln/>
        </p:spPr>
        <p:txBody>
          <a:bodyPr/>
          <a:lstStyle>
            <a:lvl1pPr>
              <a:defRPr/>
            </a:lvl1pPr>
          </a:lstStyle>
          <a:p>
            <a:pPr>
              <a:defRPr/>
            </a:pPr>
            <a:fld id="{A46B60C6-5137-4540-9346-BF4410AA6D7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idx="10"/>
          </p:nvPr>
        </p:nvSpPr>
        <p:spPr>
          <a:ln/>
        </p:spPr>
        <p:txBody>
          <a:bodyPr/>
          <a:lstStyle>
            <a:lvl1pPr>
              <a:defRPr/>
            </a:lvl1pPr>
          </a:lstStyle>
          <a:p>
            <a:pPr>
              <a:defRPr/>
            </a:pPr>
            <a:r>
              <a:rPr lang="en-US"/>
              <a:t>12/13/11</a:t>
            </a:r>
          </a:p>
        </p:txBody>
      </p:sp>
      <p:sp>
        <p:nvSpPr>
          <p:cNvPr id="8" name="Rectangle 5"/>
          <p:cNvSpPr>
            <a:spLocks noGrp="1" noChangeArrowheads="1"/>
          </p:cNvSpPr>
          <p:nvPr>
            <p:ph type="ftr" idx="11"/>
          </p:nvPr>
        </p:nvSpPr>
        <p:spPr>
          <a:ln/>
        </p:spPr>
        <p:txBody>
          <a:bodyPr/>
          <a:lstStyle>
            <a:lvl1pPr>
              <a:defRPr/>
            </a:lvl1pPr>
          </a:lstStyle>
          <a:p>
            <a:pPr>
              <a:defRPr/>
            </a:pPr>
            <a:r>
              <a:rPr lang="en-US" dirty="0"/>
              <a:t>Uganda Bureau of Statistics ¤ Plot 9 Colville Street, Kampala Uganda ¤ Website: www.ubos.org </a:t>
            </a:r>
          </a:p>
          <a:p>
            <a:pPr>
              <a:defRPr/>
            </a:pPr>
            <a:r>
              <a:rPr lang="en-US" dirty="0"/>
              <a:t>Tel: +256(0)-41-4706000 ¤ E-mail: ubos@ubos.org</a:t>
            </a:r>
          </a:p>
        </p:txBody>
      </p:sp>
      <p:sp>
        <p:nvSpPr>
          <p:cNvPr id="9" name="Rectangle 6"/>
          <p:cNvSpPr>
            <a:spLocks noGrp="1" noChangeArrowheads="1"/>
          </p:cNvSpPr>
          <p:nvPr>
            <p:ph type="sldNum" idx="12"/>
          </p:nvPr>
        </p:nvSpPr>
        <p:spPr>
          <a:ln/>
        </p:spPr>
        <p:txBody>
          <a:bodyPr/>
          <a:lstStyle>
            <a:lvl1pPr>
              <a:defRPr/>
            </a:lvl1pPr>
          </a:lstStyle>
          <a:p>
            <a:pPr>
              <a:defRPr/>
            </a:pPr>
            <a:fld id="{057C5D15-D9BB-4F16-9BC2-44A74FCB2D3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idx="10"/>
          </p:nvPr>
        </p:nvSpPr>
        <p:spPr>
          <a:ln/>
        </p:spPr>
        <p:txBody>
          <a:bodyPr/>
          <a:lstStyle>
            <a:lvl1pPr>
              <a:defRPr/>
            </a:lvl1pPr>
          </a:lstStyle>
          <a:p>
            <a:pPr>
              <a:defRPr/>
            </a:pPr>
            <a:r>
              <a:rPr lang="en-US"/>
              <a:t>12/13/11</a:t>
            </a:r>
          </a:p>
        </p:txBody>
      </p:sp>
      <p:sp>
        <p:nvSpPr>
          <p:cNvPr id="4" name="Rectangle 5"/>
          <p:cNvSpPr>
            <a:spLocks noGrp="1" noChangeArrowheads="1"/>
          </p:cNvSpPr>
          <p:nvPr>
            <p:ph type="ftr" idx="11"/>
          </p:nvPr>
        </p:nvSpPr>
        <p:spPr>
          <a:ln/>
        </p:spPr>
        <p:txBody>
          <a:bodyPr/>
          <a:lstStyle>
            <a:lvl1pPr>
              <a:defRPr/>
            </a:lvl1pPr>
          </a:lstStyle>
          <a:p>
            <a:pPr>
              <a:defRPr/>
            </a:pPr>
            <a:r>
              <a:rPr lang="en-US" dirty="0"/>
              <a:t>Uganda Bureau of Statistics ¤ Plot 9 Colville Street, Kampala Uganda ¤ Website: www.ubos.org </a:t>
            </a:r>
          </a:p>
          <a:p>
            <a:pPr>
              <a:defRPr/>
            </a:pPr>
            <a:r>
              <a:rPr lang="en-US" dirty="0"/>
              <a:t>Tel: +256(0)-41-4706000 ¤ E-mail: ubos@ubos.org</a:t>
            </a:r>
          </a:p>
        </p:txBody>
      </p:sp>
      <p:sp>
        <p:nvSpPr>
          <p:cNvPr id="5" name="Rectangle 6"/>
          <p:cNvSpPr>
            <a:spLocks noGrp="1" noChangeArrowheads="1"/>
          </p:cNvSpPr>
          <p:nvPr>
            <p:ph type="sldNum" idx="12"/>
          </p:nvPr>
        </p:nvSpPr>
        <p:spPr>
          <a:ln/>
        </p:spPr>
        <p:txBody>
          <a:bodyPr/>
          <a:lstStyle>
            <a:lvl1pPr>
              <a:defRPr/>
            </a:lvl1pPr>
          </a:lstStyle>
          <a:p>
            <a:pPr>
              <a:defRPr/>
            </a:pPr>
            <a:fld id="{0AFA21A6-87DE-44C8-BD2F-4EDE5A2E675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idx="10"/>
          </p:nvPr>
        </p:nvSpPr>
        <p:spPr>
          <a:ln/>
        </p:spPr>
        <p:txBody>
          <a:bodyPr/>
          <a:lstStyle>
            <a:lvl1pPr>
              <a:defRPr/>
            </a:lvl1pPr>
          </a:lstStyle>
          <a:p>
            <a:pPr>
              <a:defRPr/>
            </a:pPr>
            <a:r>
              <a:rPr lang="en-US"/>
              <a:t>12/13/11</a:t>
            </a:r>
          </a:p>
        </p:txBody>
      </p:sp>
      <p:sp>
        <p:nvSpPr>
          <p:cNvPr id="3" name="Rectangle 5"/>
          <p:cNvSpPr>
            <a:spLocks noGrp="1" noChangeArrowheads="1"/>
          </p:cNvSpPr>
          <p:nvPr>
            <p:ph type="ftr" idx="11"/>
          </p:nvPr>
        </p:nvSpPr>
        <p:spPr>
          <a:ln/>
        </p:spPr>
        <p:txBody>
          <a:bodyPr/>
          <a:lstStyle>
            <a:lvl1pPr>
              <a:defRPr/>
            </a:lvl1pPr>
          </a:lstStyle>
          <a:p>
            <a:pPr>
              <a:defRPr/>
            </a:pPr>
            <a:r>
              <a:rPr lang="en-US" dirty="0"/>
              <a:t>Uganda Bureau of Statistics ¤ Plot 9 Colville Street, Kampala Uganda ¤ Website: www.ubos.org </a:t>
            </a:r>
          </a:p>
          <a:p>
            <a:pPr>
              <a:defRPr/>
            </a:pPr>
            <a:r>
              <a:rPr lang="en-US" dirty="0"/>
              <a:t>Tel: +256(0)-41-4706000 ¤ E-mail: ubos@ubos.org</a:t>
            </a:r>
          </a:p>
        </p:txBody>
      </p:sp>
      <p:sp>
        <p:nvSpPr>
          <p:cNvPr id="4" name="Rectangle 6"/>
          <p:cNvSpPr>
            <a:spLocks noGrp="1" noChangeArrowheads="1"/>
          </p:cNvSpPr>
          <p:nvPr>
            <p:ph type="sldNum" idx="12"/>
          </p:nvPr>
        </p:nvSpPr>
        <p:spPr>
          <a:ln/>
        </p:spPr>
        <p:txBody>
          <a:bodyPr/>
          <a:lstStyle>
            <a:lvl1pPr>
              <a:defRPr/>
            </a:lvl1pPr>
          </a:lstStyle>
          <a:p>
            <a:pPr>
              <a:defRPr/>
            </a:pPr>
            <a:fld id="{2D74CDB4-CDAE-4B41-A99A-8B8FE60E4D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idx="10"/>
          </p:nvPr>
        </p:nvSpPr>
        <p:spPr>
          <a:ln/>
        </p:spPr>
        <p:txBody>
          <a:bodyPr/>
          <a:lstStyle>
            <a:lvl1pPr>
              <a:defRPr/>
            </a:lvl1pPr>
          </a:lstStyle>
          <a:p>
            <a:pPr>
              <a:defRPr/>
            </a:pPr>
            <a:r>
              <a:rPr lang="en-US"/>
              <a:t>12/13/11</a:t>
            </a:r>
          </a:p>
        </p:txBody>
      </p:sp>
      <p:sp>
        <p:nvSpPr>
          <p:cNvPr id="6" name="Rectangle 5"/>
          <p:cNvSpPr>
            <a:spLocks noGrp="1" noChangeArrowheads="1"/>
          </p:cNvSpPr>
          <p:nvPr>
            <p:ph type="ftr" idx="11"/>
          </p:nvPr>
        </p:nvSpPr>
        <p:spPr>
          <a:ln/>
        </p:spPr>
        <p:txBody>
          <a:bodyPr/>
          <a:lstStyle>
            <a:lvl1pPr>
              <a:defRPr/>
            </a:lvl1pPr>
          </a:lstStyle>
          <a:p>
            <a:pPr>
              <a:defRPr/>
            </a:pPr>
            <a:r>
              <a:rPr lang="en-US" dirty="0"/>
              <a:t>Uganda Bureau of Statistics ¤ Plot 9 Colville Street, Kampala Uganda ¤ Website: www.ubos.org </a:t>
            </a:r>
          </a:p>
          <a:p>
            <a:pPr>
              <a:defRPr/>
            </a:pPr>
            <a:r>
              <a:rPr lang="en-US" dirty="0"/>
              <a:t>Tel: +256(0)-41-4706000 ¤ E-mail: ubos@ubos.org</a:t>
            </a:r>
          </a:p>
        </p:txBody>
      </p:sp>
      <p:sp>
        <p:nvSpPr>
          <p:cNvPr id="7" name="Rectangle 6"/>
          <p:cNvSpPr>
            <a:spLocks noGrp="1" noChangeArrowheads="1"/>
          </p:cNvSpPr>
          <p:nvPr>
            <p:ph type="sldNum" idx="12"/>
          </p:nvPr>
        </p:nvSpPr>
        <p:spPr>
          <a:ln/>
        </p:spPr>
        <p:txBody>
          <a:bodyPr/>
          <a:lstStyle>
            <a:lvl1pPr>
              <a:defRPr/>
            </a:lvl1pPr>
          </a:lstStyle>
          <a:p>
            <a:pPr>
              <a:defRPr/>
            </a:pPr>
            <a:fld id="{722C9C5A-913C-47D9-966B-EAF079613CC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idx="10"/>
          </p:nvPr>
        </p:nvSpPr>
        <p:spPr>
          <a:ln/>
        </p:spPr>
        <p:txBody>
          <a:bodyPr/>
          <a:lstStyle>
            <a:lvl1pPr>
              <a:defRPr/>
            </a:lvl1pPr>
          </a:lstStyle>
          <a:p>
            <a:pPr>
              <a:defRPr/>
            </a:pPr>
            <a:r>
              <a:rPr lang="en-US"/>
              <a:t>12/13/11</a:t>
            </a:r>
          </a:p>
        </p:txBody>
      </p:sp>
      <p:sp>
        <p:nvSpPr>
          <p:cNvPr id="6" name="Rectangle 5"/>
          <p:cNvSpPr>
            <a:spLocks noGrp="1" noChangeArrowheads="1"/>
          </p:cNvSpPr>
          <p:nvPr>
            <p:ph type="ftr" idx="11"/>
          </p:nvPr>
        </p:nvSpPr>
        <p:spPr>
          <a:ln/>
        </p:spPr>
        <p:txBody>
          <a:bodyPr/>
          <a:lstStyle>
            <a:lvl1pPr>
              <a:defRPr/>
            </a:lvl1pPr>
          </a:lstStyle>
          <a:p>
            <a:pPr>
              <a:defRPr/>
            </a:pPr>
            <a:r>
              <a:rPr lang="en-US" dirty="0"/>
              <a:t>Uganda Bureau of Statistics ¤ Plot 9 Colville Street, Kampala Uganda ¤ Website: www.ubos.org </a:t>
            </a:r>
          </a:p>
          <a:p>
            <a:pPr>
              <a:defRPr/>
            </a:pPr>
            <a:r>
              <a:rPr lang="en-US" dirty="0"/>
              <a:t>Tel: +256(0)-41-4706000 ¤ E-mail: ubos@ubos.org</a:t>
            </a:r>
          </a:p>
        </p:txBody>
      </p:sp>
      <p:sp>
        <p:nvSpPr>
          <p:cNvPr id="7" name="Rectangle 6"/>
          <p:cNvSpPr>
            <a:spLocks noGrp="1" noChangeArrowheads="1"/>
          </p:cNvSpPr>
          <p:nvPr>
            <p:ph type="sldNum" idx="12"/>
          </p:nvPr>
        </p:nvSpPr>
        <p:spPr>
          <a:ln/>
        </p:spPr>
        <p:txBody>
          <a:bodyPr/>
          <a:lstStyle>
            <a:lvl1pPr>
              <a:defRPr/>
            </a:lvl1pPr>
          </a:lstStyle>
          <a:p>
            <a:pPr>
              <a:defRPr/>
            </a:pPr>
            <a:fld id="{92AB861A-525E-4ABD-813F-EDFDDA773D5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3EC1FC"/>
            </a:gs>
          </a:gsLst>
          <a:lin ang="5400000" scaled="1"/>
        </a:gradFill>
        <a:effectLst/>
      </p:bgPr>
    </p:bg>
    <p:spTree>
      <p:nvGrpSpPr>
        <p:cNvPr id="1" name=""/>
        <p:cNvGrpSpPr/>
        <p:nvPr/>
      </p:nvGrpSpPr>
      <p:grpSpPr>
        <a:xfrm>
          <a:off x="0" y="0"/>
          <a:ext cx="0" cy="0"/>
          <a:chOff x="0" y="0"/>
          <a:chExt cx="0" cy="0"/>
        </a:xfrm>
      </p:grpSpPr>
      <p:sp>
        <p:nvSpPr>
          <p:cNvPr id="1026" name="Rectangle 1"/>
          <p:cNvSpPr>
            <a:spLocks noChangeArrowheads="1"/>
          </p:cNvSpPr>
          <p:nvPr/>
        </p:nvSpPr>
        <p:spPr bwMode="auto">
          <a:xfrm>
            <a:off x="0" y="6308725"/>
            <a:ext cx="9144000" cy="549275"/>
          </a:xfrm>
          <a:prstGeom prst="rect">
            <a:avLst/>
          </a:prstGeom>
          <a:gradFill rotWithShape="0">
            <a:gsLst>
              <a:gs pos="0">
                <a:srgbClr val="5353FF"/>
              </a:gs>
              <a:gs pos="100000">
                <a:srgbClr val="262676"/>
              </a:gs>
            </a:gsLst>
            <a:lin ang="5400000" scaled="1"/>
          </a:gradFill>
          <a:ln w="9525">
            <a:noFill/>
            <a:round/>
            <a:headEnd/>
            <a:tailEnd/>
          </a:ln>
        </p:spPr>
        <p:txBody>
          <a:bodyPr wrap="none" anchor="ctr"/>
          <a:lstStyle/>
          <a:p>
            <a:endParaRPr lang="en-US"/>
          </a:p>
        </p:txBody>
      </p:sp>
      <p:sp>
        <p:nvSpPr>
          <p:cNvPr id="1027" name="Rectangle 2"/>
          <p:cNvSpPr>
            <a:spLocks noGrp="1" noChangeArrowheads="1"/>
          </p:cNvSpPr>
          <p:nvPr>
            <p:ph type="title"/>
          </p:nvPr>
        </p:nvSpPr>
        <p:spPr bwMode="auto">
          <a:xfrm>
            <a:off x="457200" y="128588"/>
            <a:ext cx="8224838" cy="1433512"/>
          </a:xfrm>
          <a:prstGeom prst="rect">
            <a:avLst/>
          </a:prstGeom>
          <a:noFill/>
          <a:ln w="9525">
            <a:noFill/>
            <a:round/>
            <a:headEnd/>
            <a:tailEnd/>
          </a:ln>
        </p:spPr>
        <p:txBody>
          <a:bodyPr vert="horz" wrap="square" lIns="90000" tIns="46800" rIns="90000" bIns="46800" numCol="1" anchor="ctr" anchorCtr="0" compatLnSpc="1">
            <a:prstTxWarp prst="textNoShape">
              <a:avLst/>
            </a:prstTxWarp>
          </a:bodyPr>
          <a:lstStyle/>
          <a:p>
            <a:pPr lvl="0"/>
            <a:r>
              <a:rPr lang="en-GB" smtClean="0"/>
              <a:t>Click to edit the title text format</a:t>
            </a:r>
          </a:p>
        </p:txBody>
      </p:sp>
      <p:sp>
        <p:nvSpPr>
          <p:cNvPr id="1028" name="Rectangle 3"/>
          <p:cNvSpPr>
            <a:spLocks noGrp="1" noChangeArrowheads="1"/>
          </p:cNvSpPr>
          <p:nvPr>
            <p:ph type="body" idx="1"/>
          </p:nvPr>
        </p:nvSpPr>
        <p:spPr bwMode="auto">
          <a:xfrm>
            <a:off x="457200" y="1600200"/>
            <a:ext cx="8224838" cy="5291138"/>
          </a:xfrm>
          <a:prstGeom prst="rect">
            <a:avLst/>
          </a:prstGeom>
          <a:noFill/>
          <a:ln w="9525">
            <a:noFill/>
            <a:round/>
            <a:headEnd/>
            <a:tailEnd/>
          </a:ln>
        </p:spPr>
        <p:txBody>
          <a:bodyPr vert="horz" wrap="square" lIns="90000" tIns="46800" rIns="90000" bIns="4680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2" name="Rectangle 4"/>
          <p:cNvSpPr>
            <a:spLocks noGrp="1" noChangeArrowheads="1"/>
          </p:cNvSpPr>
          <p:nvPr>
            <p:ph type="dt"/>
          </p:nvPr>
        </p:nvSpPr>
        <p:spPr bwMode="auto">
          <a:xfrm>
            <a:off x="0" y="6308725"/>
            <a:ext cx="1111250" cy="544513"/>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defRPr>
            </a:lvl1pPr>
          </a:lstStyle>
          <a:p>
            <a:pPr>
              <a:defRPr/>
            </a:pPr>
            <a:r>
              <a:rPr lang="en-US"/>
              <a:t>12/13/11</a:t>
            </a:r>
          </a:p>
        </p:txBody>
      </p:sp>
      <p:sp>
        <p:nvSpPr>
          <p:cNvPr id="1029" name="Rectangle 5"/>
          <p:cNvSpPr>
            <a:spLocks noGrp="1" noChangeArrowheads="1"/>
          </p:cNvSpPr>
          <p:nvPr>
            <p:ph type="ftr"/>
          </p:nvPr>
        </p:nvSpPr>
        <p:spPr bwMode="auto">
          <a:xfrm>
            <a:off x="1116013" y="6308725"/>
            <a:ext cx="7123112" cy="915988"/>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defRPr>
            </a:lvl1pPr>
          </a:lstStyle>
          <a:p>
            <a:pPr>
              <a:defRPr/>
            </a:pPr>
            <a:r>
              <a:rPr lang="en-US" dirty="0"/>
              <a:t>Uganda Bureau of Statistics ¤ Plot 9 Colville Street, Kampala Uganda ¤ Website: www.ubos.org </a:t>
            </a:r>
          </a:p>
          <a:p>
            <a:pPr>
              <a:defRPr/>
            </a:pPr>
            <a:r>
              <a:rPr lang="en-US" dirty="0"/>
              <a:t>Tel: +256(0)-41-4706000 ¤ E-mail: ubos@ubos.org</a:t>
            </a:r>
          </a:p>
        </p:txBody>
      </p:sp>
      <p:sp>
        <p:nvSpPr>
          <p:cNvPr id="1030" name="Rectangle 6"/>
          <p:cNvSpPr>
            <a:spLocks noGrp="1" noChangeArrowheads="1"/>
          </p:cNvSpPr>
          <p:nvPr>
            <p:ph type="sldNum"/>
          </p:nvPr>
        </p:nvSpPr>
        <p:spPr bwMode="auto">
          <a:xfrm>
            <a:off x="8243888" y="6308725"/>
            <a:ext cx="895350" cy="544513"/>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defRPr>
            </a:lvl1pPr>
          </a:lstStyle>
          <a:p>
            <a:pPr>
              <a:defRPr/>
            </a:pPr>
            <a:fld id="{4014B14E-4A89-43DB-A08E-E6200B40C2E0}" type="slidenum">
              <a:rPr lang="en-US"/>
              <a:pPr>
                <a:defRPr/>
              </a:pPr>
              <a:t>‹#›</a:t>
            </a:fld>
            <a:endParaRPr lang="en-US"/>
          </a:p>
        </p:txBody>
      </p:sp>
      <p:pic>
        <p:nvPicPr>
          <p:cNvPr id="1032" name="Picture 7"/>
          <p:cNvPicPr>
            <a:picLocks noChangeAspect="1" noChangeArrowheads="1"/>
          </p:cNvPicPr>
          <p:nvPr/>
        </p:nvPicPr>
        <p:blipFill>
          <a:blip r:embed="rId13" cstate="print"/>
          <a:srcRect/>
          <a:stretch>
            <a:fillRect/>
          </a:stretch>
        </p:blipFill>
        <p:spPr bwMode="auto">
          <a:xfrm>
            <a:off x="0" y="0"/>
            <a:ext cx="904875" cy="723900"/>
          </a:xfrm>
          <a:prstGeom prst="rect">
            <a:avLst/>
          </a:prstGeom>
          <a:noFill/>
          <a:ln w="9525">
            <a:noFill/>
            <a:round/>
            <a:headEnd/>
            <a:tailEnd/>
          </a:ln>
        </p:spPr>
      </p:pic>
      <p:pic>
        <p:nvPicPr>
          <p:cNvPr id="1033" name="Picture 8"/>
          <p:cNvPicPr>
            <a:picLocks noChangeAspect="1" noChangeArrowheads="1"/>
          </p:cNvPicPr>
          <p:nvPr/>
        </p:nvPicPr>
        <p:blipFill>
          <a:blip r:embed="rId14" cstate="print"/>
          <a:srcRect/>
          <a:stretch>
            <a:fillRect/>
          </a:stretch>
        </p:blipFill>
        <p:spPr bwMode="auto">
          <a:xfrm>
            <a:off x="8334375" y="0"/>
            <a:ext cx="809625" cy="704850"/>
          </a:xfrm>
          <a:prstGeom prst="rect">
            <a:avLst/>
          </a:prstGeom>
          <a:noFill/>
          <a:ln w="9525">
            <a:noFill/>
            <a:round/>
            <a:headEnd/>
            <a:tailEnd/>
          </a:ln>
        </p:spPr>
      </p:pic>
      <p:sp>
        <p:nvSpPr>
          <p:cNvPr id="1034" name="Line 9"/>
          <p:cNvSpPr>
            <a:spLocks noChangeShapeType="1"/>
          </p:cNvSpPr>
          <p:nvPr/>
        </p:nvSpPr>
        <p:spPr bwMode="auto">
          <a:xfrm>
            <a:off x="468313" y="1412875"/>
            <a:ext cx="8207375" cy="1588"/>
          </a:xfrm>
          <a:prstGeom prst="line">
            <a:avLst/>
          </a:prstGeom>
          <a:noFill/>
          <a:ln w="19080">
            <a:solidFill>
              <a:srgbClr val="5353FF"/>
            </a:solidFill>
            <a:miter lim="800000"/>
            <a:headEnd/>
            <a:tailEnd/>
          </a:ln>
        </p:spPr>
        <p:txBody>
          <a:bodyPr/>
          <a:lstStyle/>
          <a:p>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p:txStyles>
    <p:titleStyle>
      <a:lvl1pPr algn="ctr" defTabSz="449263" rtl="0" eaLnBrk="0" fontAlgn="base" hangingPunct="0">
        <a:spcBef>
          <a:spcPct val="0"/>
        </a:spcBef>
        <a:spcAft>
          <a:spcPct val="0"/>
        </a:spcAft>
        <a:buClr>
          <a:srgbClr val="000000"/>
        </a:buClr>
        <a:buSzPct val="100000"/>
        <a:buFont typeface="Times New Roman" pitchFamily="18" charset="0"/>
        <a:defRPr sz="4400" b="1">
          <a:solidFill>
            <a:srgbClr val="000066"/>
          </a:solidFill>
          <a:latin typeface="+mj-lt"/>
          <a:ea typeface="+mj-ea"/>
          <a:cs typeface="+mj-cs"/>
        </a:defRPr>
      </a:lvl1pPr>
      <a:lvl2pPr algn="ctr" defTabSz="449263" rtl="0" eaLnBrk="0" fontAlgn="base" hangingPunct="0">
        <a:spcBef>
          <a:spcPct val="0"/>
        </a:spcBef>
        <a:spcAft>
          <a:spcPct val="0"/>
        </a:spcAft>
        <a:buClr>
          <a:srgbClr val="000000"/>
        </a:buClr>
        <a:buSzPct val="100000"/>
        <a:buFont typeface="Times New Roman" pitchFamily="18" charset="0"/>
        <a:defRPr sz="4400" b="1">
          <a:solidFill>
            <a:srgbClr val="000066"/>
          </a:solidFill>
          <a:latin typeface="Arial" charset="0"/>
          <a:cs typeface="Arial" charset="0"/>
        </a:defRPr>
      </a:lvl2pPr>
      <a:lvl3pPr algn="ctr" defTabSz="449263" rtl="0" eaLnBrk="0" fontAlgn="base" hangingPunct="0">
        <a:spcBef>
          <a:spcPct val="0"/>
        </a:spcBef>
        <a:spcAft>
          <a:spcPct val="0"/>
        </a:spcAft>
        <a:buClr>
          <a:srgbClr val="000000"/>
        </a:buClr>
        <a:buSzPct val="100000"/>
        <a:buFont typeface="Times New Roman" pitchFamily="18" charset="0"/>
        <a:defRPr sz="4400" b="1">
          <a:solidFill>
            <a:srgbClr val="000066"/>
          </a:solidFill>
          <a:latin typeface="Arial" charset="0"/>
          <a:cs typeface="Arial" charset="0"/>
        </a:defRPr>
      </a:lvl3pPr>
      <a:lvl4pPr algn="ctr" defTabSz="449263" rtl="0" eaLnBrk="0" fontAlgn="base" hangingPunct="0">
        <a:spcBef>
          <a:spcPct val="0"/>
        </a:spcBef>
        <a:spcAft>
          <a:spcPct val="0"/>
        </a:spcAft>
        <a:buClr>
          <a:srgbClr val="000000"/>
        </a:buClr>
        <a:buSzPct val="100000"/>
        <a:buFont typeface="Times New Roman" pitchFamily="18" charset="0"/>
        <a:defRPr sz="4400" b="1">
          <a:solidFill>
            <a:srgbClr val="000066"/>
          </a:solidFill>
          <a:latin typeface="Arial" charset="0"/>
          <a:cs typeface="Arial" charset="0"/>
        </a:defRPr>
      </a:lvl4pPr>
      <a:lvl5pPr algn="ctr" defTabSz="449263" rtl="0" eaLnBrk="0" fontAlgn="base" hangingPunct="0">
        <a:spcBef>
          <a:spcPct val="0"/>
        </a:spcBef>
        <a:spcAft>
          <a:spcPct val="0"/>
        </a:spcAft>
        <a:buClr>
          <a:srgbClr val="000000"/>
        </a:buClr>
        <a:buSzPct val="100000"/>
        <a:buFont typeface="Times New Roman" pitchFamily="18" charset="0"/>
        <a:defRPr sz="4400" b="1">
          <a:solidFill>
            <a:srgbClr val="000066"/>
          </a:solidFill>
          <a:latin typeface="Arial" charset="0"/>
          <a:cs typeface="Arial" charset="0"/>
        </a:defRPr>
      </a:lvl5pPr>
      <a:lvl6pPr marL="2514600" indent="-228600" algn="ctr" defTabSz="449263" rtl="0" eaLnBrk="0" fontAlgn="base" hangingPunct="0">
        <a:spcBef>
          <a:spcPct val="0"/>
        </a:spcBef>
        <a:spcAft>
          <a:spcPct val="0"/>
        </a:spcAft>
        <a:buClr>
          <a:srgbClr val="000000"/>
        </a:buClr>
        <a:buSzPct val="100000"/>
        <a:buFont typeface="Times New Roman" pitchFamily="16" charset="0"/>
        <a:defRPr sz="4400" b="1">
          <a:solidFill>
            <a:srgbClr val="000066"/>
          </a:solidFill>
          <a:latin typeface="Arial" charset="0"/>
          <a:cs typeface="Arial" charset="0"/>
        </a:defRPr>
      </a:lvl6pPr>
      <a:lvl7pPr marL="2971800" indent="-228600" algn="ctr" defTabSz="449263" rtl="0" eaLnBrk="0" fontAlgn="base" hangingPunct="0">
        <a:spcBef>
          <a:spcPct val="0"/>
        </a:spcBef>
        <a:spcAft>
          <a:spcPct val="0"/>
        </a:spcAft>
        <a:buClr>
          <a:srgbClr val="000000"/>
        </a:buClr>
        <a:buSzPct val="100000"/>
        <a:buFont typeface="Times New Roman" pitchFamily="16" charset="0"/>
        <a:defRPr sz="4400" b="1">
          <a:solidFill>
            <a:srgbClr val="000066"/>
          </a:solidFill>
          <a:latin typeface="Arial" charset="0"/>
          <a:cs typeface="Arial" charset="0"/>
        </a:defRPr>
      </a:lvl7pPr>
      <a:lvl8pPr marL="3429000" indent="-228600" algn="ctr" defTabSz="449263" rtl="0" eaLnBrk="0" fontAlgn="base" hangingPunct="0">
        <a:spcBef>
          <a:spcPct val="0"/>
        </a:spcBef>
        <a:spcAft>
          <a:spcPct val="0"/>
        </a:spcAft>
        <a:buClr>
          <a:srgbClr val="000000"/>
        </a:buClr>
        <a:buSzPct val="100000"/>
        <a:buFont typeface="Times New Roman" pitchFamily="16" charset="0"/>
        <a:defRPr sz="4400" b="1">
          <a:solidFill>
            <a:srgbClr val="000066"/>
          </a:solidFill>
          <a:latin typeface="Arial" charset="0"/>
          <a:cs typeface="Arial" charset="0"/>
        </a:defRPr>
      </a:lvl8pPr>
      <a:lvl9pPr marL="3886200" indent="-228600" algn="ctr" defTabSz="449263" rtl="0" eaLnBrk="0" fontAlgn="base" hangingPunct="0">
        <a:spcBef>
          <a:spcPct val="0"/>
        </a:spcBef>
        <a:spcAft>
          <a:spcPct val="0"/>
        </a:spcAft>
        <a:buClr>
          <a:srgbClr val="000000"/>
        </a:buClr>
        <a:buSzPct val="100000"/>
        <a:buFont typeface="Times New Roman" pitchFamily="16" charset="0"/>
        <a:defRPr sz="4400" b="1">
          <a:solidFill>
            <a:srgbClr val="000066"/>
          </a:solidFill>
          <a:latin typeface="Arial" charset="0"/>
          <a:cs typeface="Arial" charset="0"/>
        </a:defRPr>
      </a:lvl9pPr>
    </p:titleStyle>
    <p:bodyStyle>
      <a:lvl1pPr marL="342900" indent="-342900" algn="just" defTabSz="449263" rtl="0" eaLnBrk="0" fontAlgn="base" hangingPunct="0">
        <a:spcBef>
          <a:spcPts val="800"/>
        </a:spcBef>
        <a:spcAft>
          <a:spcPct val="0"/>
        </a:spcAft>
        <a:buClr>
          <a:srgbClr val="000000"/>
        </a:buClr>
        <a:buSzPct val="100000"/>
        <a:buFont typeface="Times New Roman" pitchFamily="18" charset="0"/>
        <a:buChar char="•"/>
        <a:defRPr sz="3200">
          <a:solidFill>
            <a:srgbClr val="000066"/>
          </a:solidFill>
          <a:latin typeface="+mn-lt"/>
          <a:ea typeface="+mn-ea"/>
          <a:cs typeface="+mn-cs"/>
        </a:defRPr>
      </a:lvl1pPr>
      <a:lvl2pPr marL="742950" indent="-285750" algn="just" defTabSz="449263" rtl="0" eaLnBrk="0" fontAlgn="base" hangingPunct="0">
        <a:spcBef>
          <a:spcPts val="700"/>
        </a:spcBef>
        <a:spcAft>
          <a:spcPct val="0"/>
        </a:spcAft>
        <a:buClr>
          <a:srgbClr val="000000"/>
        </a:buClr>
        <a:buSzPct val="100000"/>
        <a:buFont typeface="Times New Roman" pitchFamily="18" charset="0"/>
        <a:buChar char="–"/>
        <a:defRPr sz="2800">
          <a:solidFill>
            <a:srgbClr val="006699"/>
          </a:solidFill>
          <a:latin typeface="+mn-lt"/>
          <a:cs typeface="+mn-cs"/>
        </a:defRPr>
      </a:lvl2pPr>
      <a:lvl3pPr marL="1143000" indent="-228600" algn="just" defTabSz="449263" rtl="0" eaLnBrk="0" fontAlgn="base" hangingPunct="0">
        <a:spcBef>
          <a:spcPts val="600"/>
        </a:spcBef>
        <a:spcAft>
          <a:spcPct val="0"/>
        </a:spcAft>
        <a:buClr>
          <a:srgbClr val="000000"/>
        </a:buClr>
        <a:buSzPct val="100000"/>
        <a:buFont typeface="Times New Roman" pitchFamily="18" charset="0"/>
        <a:buChar char="•"/>
        <a:defRPr sz="2400">
          <a:solidFill>
            <a:srgbClr val="333399"/>
          </a:solidFill>
          <a:latin typeface="+mn-lt"/>
          <a:cs typeface="+mn-cs"/>
        </a:defRPr>
      </a:lvl3pPr>
      <a:lvl4pPr marL="1600200" indent="-228600" algn="just" defTabSz="449263" rtl="0" eaLnBrk="0" fontAlgn="base" hangingPunct="0">
        <a:spcBef>
          <a:spcPts val="500"/>
        </a:spcBef>
        <a:spcAft>
          <a:spcPct val="0"/>
        </a:spcAft>
        <a:buClr>
          <a:srgbClr val="000000"/>
        </a:buClr>
        <a:buSzPct val="100000"/>
        <a:buFont typeface="Times New Roman" pitchFamily="18" charset="0"/>
        <a:buChar char="–"/>
        <a:defRPr sz="2000">
          <a:solidFill>
            <a:srgbClr val="000000"/>
          </a:solidFill>
          <a:latin typeface="+mn-lt"/>
          <a:cs typeface="+mn-cs"/>
        </a:defRPr>
      </a:lvl4pPr>
      <a:lvl5pPr marL="2057400" indent="-228600" algn="just" defTabSz="449263" rtl="0" eaLnBrk="0" fontAlgn="base" hangingPunct="0">
        <a:spcBef>
          <a:spcPts val="500"/>
        </a:spcBef>
        <a:spcAft>
          <a:spcPct val="0"/>
        </a:spcAft>
        <a:buClr>
          <a:srgbClr val="000000"/>
        </a:buClr>
        <a:buSzPct val="100000"/>
        <a:buFont typeface="Times New Roman" pitchFamily="18" charset="0"/>
        <a:buChar char="»"/>
        <a:defRPr sz="2000">
          <a:solidFill>
            <a:srgbClr val="000000"/>
          </a:solidFill>
          <a:latin typeface="+mn-lt"/>
          <a:cs typeface="+mn-cs"/>
        </a:defRPr>
      </a:lvl5pPr>
      <a:lvl6pPr marL="2514600" indent="-228600" algn="just"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6pPr>
      <a:lvl7pPr marL="2971800" indent="-228600" algn="just"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7pPr>
      <a:lvl8pPr marL="3429000" indent="-228600" algn="just"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8pPr>
      <a:lvl9pPr marL="3886200" indent="-228600" algn="just"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10" name="Table 9"/>
          <p:cNvGraphicFramePr>
            <a:graphicFrameLocks noGrp="1"/>
          </p:cNvGraphicFramePr>
          <p:nvPr/>
        </p:nvGraphicFramePr>
        <p:xfrm>
          <a:off x="785786" y="357166"/>
          <a:ext cx="7215238" cy="736092"/>
        </p:xfrm>
        <a:graphic>
          <a:graphicData uri="http://schemas.openxmlformats.org/drawingml/2006/table">
            <a:tbl>
              <a:tblPr/>
              <a:tblGrid>
                <a:gridCol w="3057762"/>
                <a:gridCol w="1098920"/>
                <a:gridCol w="3058556"/>
              </a:tblGrid>
              <a:tr h="526415">
                <a:tc>
                  <a:txBody>
                    <a:bodyPr/>
                    <a:lstStyle/>
                    <a:p>
                      <a:pPr marL="0" marR="0" algn="ctr">
                        <a:lnSpc>
                          <a:spcPct val="115000"/>
                        </a:lnSpc>
                        <a:spcBef>
                          <a:spcPts val="0"/>
                        </a:spcBef>
                        <a:spcAft>
                          <a:spcPts val="0"/>
                        </a:spcAft>
                      </a:pPr>
                      <a:r>
                        <a:rPr lang="tr-TR" sz="1050" b="1" dirty="0">
                          <a:latin typeface="Times New Roman"/>
                          <a:ea typeface="Times New Roman"/>
                          <a:cs typeface="Times New Roman"/>
                        </a:rPr>
                        <a:t>STATISTICAL</a:t>
                      </a:r>
                      <a:r>
                        <a:rPr lang="en-US" sz="1050" b="1" dirty="0">
                          <a:latin typeface="Times New Roman"/>
                          <a:ea typeface="Times New Roman"/>
                          <a:cs typeface="Times New Roman"/>
                        </a:rPr>
                        <a:t>, ECONOMIC AND SOCIAL RESEARCH AND TRAINING CENTRE</a:t>
                      </a:r>
                      <a:br>
                        <a:rPr lang="en-US" sz="1050" b="1" dirty="0">
                          <a:latin typeface="Times New Roman"/>
                          <a:ea typeface="Times New Roman"/>
                          <a:cs typeface="Times New Roman"/>
                        </a:rPr>
                      </a:br>
                      <a:r>
                        <a:rPr lang="en-US" sz="1050" b="1" dirty="0">
                          <a:latin typeface="Times New Roman"/>
                          <a:ea typeface="Times New Roman"/>
                          <a:cs typeface="Times New Roman"/>
                        </a:rPr>
                        <a:t>FOR ISLAMIC COUNTRIES</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endParaRPr lang="en-US" sz="1050" b="1" dirty="0">
                        <a:latin typeface="Times New Roman"/>
                        <a:ea typeface="Times New Roman"/>
                        <a:cs typeface="Times New Roman"/>
                      </a:endParaRP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fr-FR" sz="1050" b="1" dirty="0">
                          <a:latin typeface="Times New Roman"/>
                          <a:ea typeface="Times New Roman"/>
                          <a:cs typeface="Times New Roman"/>
                        </a:rPr>
                        <a:t>CENTRE DE RECHERCHES STASTISTIQUES ECONOMIQUES ET SOCIALES ET DE FORMATION POUR LES PAYS ISLAMIQUES</a:t>
                      </a:r>
                      <a:endParaRPr lang="en-US" sz="1050" b="1" dirty="0">
                        <a:latin typeface="Times New Roman"/>
                        <a:ea typeface="Times New Roman"/>
                        <a:cs typeface="Times New Roman"/>
                      </a:endParaRPr>
                    </a:p>
                  </a:txBody>
                  <a:tcPr marL="0" marR="0" marT="0" marB="0" anchor="ctr">
                    <a:lnL>
                      <a:noFill/>
                    </a:lnL>
                    <a:lnR>
                      <a:noFill/>
                    </a:lnR>
                    <a:lnT>
                      <a:noFill/>
                    </a:lnT>
                    <a:lnB>
                      <a:noFill/>
                    </a:lnB>
                  </a:tcPr>
                </a:tc>
              </a:tr>
              <a:tr h="31115">
                <a:tc gridSpan="3">
                  <a:txBody>
                    <a:bodyPr/>
                    <a:lstStyle/>
                    <a:p>
                      <a:pPr marL="0" marR="0" algn="ctr" rtl="1">
                        <a:lnSpc>
                          <a:spcPct val="115000"/>
                        </a:lnSpc>
                        <a:spcBef>
                          <a:spcPts val="0"/>
                        </a:spcBef>
                        <a:spcAft>
                          <a:spcPts val="0"/>
                        </a:spcAft>
                      </a:pPr>
                      <a:r>
                        <a:rPr lang="ar-SA" sz="1050" b="1" dirty="0">
                          <a:latin typeface="Times New Roman"/>
                          <a:ea typeface="Times New Roman"/>
                          <a:cs typeface="Times New Roman"/>
                        </a:rPr>
                        <a:t>مركز الأبحاث الإحصائية والاقتصادية والاجتماعية والتدريب للدول الإسلامية (مركز أنقرة)</a:t>
                      </a:r>
                      <a:endParaRPr lang="en-US" sz="1050" b="1" dirty="0">
                        <a:latin typeface="Times New Roman"/>
                        <a:ea typeface="Times New Roman"/>
                        <a:cs typeface="Times New Roman"/>
                      </a:endParaRPr>
                    </a:p>
                  </a:txBody>
                  <a:tcPr marL="0" marR="0" marT="0" marB="0">
                    <a:lnL>
                      <a:noFill/>
                    </a:lnL>
                    <a:lnR>
                      <a:noFill/>
                    </a:lnR>
                    <a:lnT>
                      <a:noFill/>
                    </a:lnT>
                    <a:lnB>
                      <a:noFill/>
                    </a:lnB>
                  </a:tcPr>
                </a:tc>
                <a:tc hMerge="1">
                  <a:txBody>
                    <a:bodyPr/>
                    <a:lstStyle/>
                    <a:p>
                      <a:endParaRPr lang="en-US"/>
                    </a:p>
                  </a:txBody>
                  <a:tcPr/>
                </a:tc>
                <a:tc hMerge="1">
                  <a:txBody>
                    <a:bodyPr/>
                    <a:lstStyle/>
                    <a:p>
                      <a:endParaRPr lang="en-US"/>
                    </a:p>
                  </a:txBody>
                  <a:tcPr/>
                </a:tc>
              </a:tr>
            </a:tbl>
          </a:graphicData>
        </a:graphic>
      </p:graphicFrame>
      <p:sp>
        <p:nvSpPr>
          <p:cNvPr id="2050" name="Text Box 1"/>
          <p:cNvSpPr txBox="1">
            <a:spLocks noChangeArrowheads="1"/>
          </p:cNvSpPr>
          <p:nvPr/>
        </p:nvSpPr>
        <p:spPr bwMode="auto">
          <a:xfrm>
            <a:off x="0" y="6308725"/>
            <a:ext cx="1116013" cy="549275"/>
          </a:xfrm>
          <a:prstGeom prst="rect">
            <a:avLst/>
          </a:prstGeom>
          <a:noFill/>
          <a:ln w="9525">
            <a:noFill/>
            <a:round/>
            <a:headEnd/>
            <a:tailEnd/>
          </a:ln>
        </p:spPr>
        <p:txBody>
          <a:bodyPr lIns="90000" tIns="46800" rIns="90000" bIns="46800"/>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2BEA65DC-EC3F-449E-AD2D-9F1689F35F57}" type="datetime5">
              <a:rPr lang="en-US" sz="1200">
                <a:solidFill>
                  <a:srgbClr val="FAA362"/>
                </a:solidFill>
              </a:rPr>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31-Aug-16</a:t>
            </a:fld>
            <a:endParaRPr lang="en-US" sz="1200">
              <a:solidFill>
                <a:srgbClr val="FAA362"/>
              </a:solidFill>
            </a:endParaRPr>
          </a:p>
        </p:txBody>
      </p:sp>
      <p:sp>
        <p:nvSpPr>
          <p:cNvPr id="2051" name="Text Box 2"/>
          <p:cNvSpPr txBox="1">
            <a:spLocks noChangeArrowheads="1"/>
          </p:cNvSpPr>
          <p:nvPr/>
        </p:nvSpPr>
        <p:spPr bwMode="auto">
          <a:xfrm>
            <a:off x="1116013" y="6308725"/>
            <a:ext cx="7127875" cy="549275"/>
          </a:xfrm>
          <a:prstGeom prst="rect">
            <a:avLst/>
          </a:prstGeom>
          <a:noFill/>
          <a:ln w="9525">
            <a:noFill/>
            <a:round/>
            <a:headEnd/>
            <a:tailEnd/>
          </a:ln>
        </p:spPr>
        <p:txBody>
          <a:bodyPr lIns="90000" tIns="46800" rIns="90000" bIns="46800"/>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200" dirty="0">
                <a:solidFill>
                  <a:srgbClr val="FDAA03"/>
                </a:solidFill>
              </a:rPr>
              <a:t>Uganda Bureau of Statistics ¤ Plot 9 Colville Street, Kampala Uganda ¤ Website: www.ubos.org </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200" dirty="0">
                <a:solidFill>
                  <a:srgbClr val="FDAA03"/>
                </a:solidFill>
              </a:rPr>
              <a:t>Tel: +256(0)-41-4706000 ¤ E-mail: ubos@ubos.org</a:t>
            </a:r>
          </a:p>
        </p:txBody>
      </p:sp>
      <p:sp>
        <p:nvSpPr>
          <p:cNvPr id="2052" name="Text Box 3"/>
          <p:cNvSpPr txBox="1">
            <a:spLocks noChangeArrowheads="1"/>
          </p:cNvSpPr>
          <p:nvPr/>
        </p:nvSpPr>
        <p:spPr bwMode="auto">
          <a:xfrm>
            <a:off x="8243888" y="6308725"/>
            <a:ext cx="900112" cy="549275"/>
          </a:xfrm>
          <a:prstGeom prst="rect">
            <a:avLst/>
          </a:prstGeom>
          <a:noFill/>
          <a:ln w="9525">
            <a:noFill/>
            <a:round/>
            <a:headEnd/>
            <a:tailEnd/>
          </a:ln>
        </p:spPr>
        <p:txBody>
          <a:bodyPr lIns="90000" tIns="46800" rIns="90000" bIns="46800"/>
          <a:lstStyle/>
          <a:p>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FCEB502C-7D37-4809-B0A6-DC46A43E750B}" type="slidenum">
              <a:rPr lang="en-US" sz="1400">
                <a:solidFill>
                  <a:srgbClr val="FAA362"/>
                </a:solidFill>
              </a:rPr>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a:t>
            </a:fld>
            <a:endParaRPr lang="en-US" sz="1400">
              <a:solidFill>
                <a:srgbClr val="FAA362"/>
              </a:solidFill>
            </a:endParaRPr>
          </a:p>
        </p:txBody>
      </p:sp>
      <p:sp>
        <p:nvSpPr>
          <p:cNvPr id="2053" name="Text Box 4"/>
          <p:cNvSpPr txBox="1">
            <a:spLocks noChangeArrowheads="1"/>
          </p:cNvSpPr>
          <p:nvPr/>
        </p:nvSpPr>
        <p:spPr bwMode="auto">
          <a:xfrm>
            <a:off x="714348" y="1357298"/>
            <a:ext cx="8143932" cy="1285884"/>
          </a:xfrm>
          <a:prstGeom prst="rect">
            <a:avLst/>
          </a:prstGeom>
          <a:noFill/>
          <a:ln w="9525">
            <a:noFill/>
            <a:round/>
            <a:headEnd/>
            <a:tailEnd/>
          </a:ln>
        </p:spPr>
        <p:txBody>
          <a:bodyPr lIns="90000" tIns="46800" rIns="90000" bIns="468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3600" b="1" dirty="0" smtClean="0">
                <a:solidFill>
                  <a:srgbClr val="C00000"/>
                </a:solidFill>
                <a:effectLst>
                  <a:outerShdw blurRad="38100" dist="38100" dir="2700000" algn="tl">
                    <a:srgbClr val="000000">
                      <a:alpha val="43137"/>
                    </a:srgbClr>
                  </a:outerShdw>
                </a:effectLst>
              </a:rPr>
              <a:t>Tourism Statistics </a:t>
            </a:r>
            <a:r>
              <a:rPr lang="en-GB" sz="36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Training</a:t>
            </a:r>
            <a:r>
              <a:rPr lang="en-GB" sz="3600" b="1" dirty="0" smtClean="0">
                <a:solidFill>
                  <a:srgbClr val="C00000"/>
                </a:solidFill>
                <a:effectLst>
                  <a:outerShdw blurRad="38100" dist="38100" dir="2700000" algn="tl">
                    <a:srgbClr val="000000">
                      <a:alpha val="43137"/>
                    </a:srgbClr>
                  </a:outerShdw>
                </a:effectLst>
              </a:rPr>
              <a:t> </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3600" b="1" dirty="0" smtClean="0">
                <a:solidFill>
                  <a:srgbClr val="C00000"/>
                </a:solidFill>
                <a:effectLst>
                  <a:outerShdw blurRad="38100" dist="38100" dir="2700000" algn="tl">
                    <a:srgbClr val="000000">
                      <a:alpha val="43137"/>
                    </a:srgbClr>
                  </a:outerShdw>
                </a:effectLst>
              </a:rPr>
              <a:t>Gambia</a:t>
            </a:r>
            <a:endParaRPr lang="en-US" sz="3600" b="1" dirty="0">
              <a:solidFill>
                <a:srgbClr val="C00000"/>
              </a:solidFill>
              <a:effectLst>
                <a:outerShdw blurRad="38100" dist="38100" dir="2700000" algn="tl">
                  <a:srgbClr val="000000">
                    <a:alpha val="43137"/>
                  </a:srgbClr>
                </a:outerShdw>
              </a:effectLst>
            </a:endParaRPr>
          </a:p>
        </p:txBody>
      </p:sp>
      <p:sp>
        <p:nvSpPr>
          <p:cNvPr id="2054" name="Text Box 5"/>
          <p:cNvSpPr txBox="1">
            <a:spLocks noChangeArrowheads="1"/>
          </p:cNvSpPr>
          <p:nvPr/>
        </p:nvSpPr>
        <p:spPr bwMode="auto">
          <a:xfrm>
            <a:off x="727178" y="2857496"/>
            <a:ext cx="7938368" cy="3357586"/>
          </a:xfrm>
          <a:prstGeom prst="rect">
            <a:avLst/>
          </a:prstGeom>
          <a:noFill/>
          <a:ln w="9525">
            <a:noFill/>
            <a:round/>
            <a:headEnd/>
            <a:tailEnd/>
          </a:ln>
        </p:spPr>
        <p:txBody>
          <a:bodyPr lIns="90000" tIns="46800" rIns="90000" bIns="46800"/>
          <a:lstStyle/>
          <a:p>
            <a:pPr algn="ctr" eaLnBrk="0" hangingPunct="0">
              <a:lnSpc>
                <a:spcPct val="120000"/>
              </a:lnSpc>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600" b="1" dirty="0" smtClean="0">
                <a:solidFill>
                  <a:schemeClr val="accent2"/>
                </a:solidFill>
                <a:latin typeface="Times New Roman" pitchFamily="18" charset="0"/>
                <a:cs typeface="Times New Roman" pitchFamily="18" charset="0"/>
              </a:rPr>
              <a:t>Statistics Capacity Building (StatCaB) Programme</a:t>
            </a:r>
          </a:p>
          <a:p>
            <a:pPr algn="ctr" eaLnBrk="0" hangingPunct="0">
              <a:lnSpc>
                <a:spcPct val="120000"/>
              </a:lnSpc>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600" b="1" dirty="0" smtClean="0">
                <a:solidFill>
                  <a:schemeClr val="accent2"/>
                </a:solidFill>
                <a:latin typeface="Times New Roman" pitchFamily="18" charset="0"/>
                <a:cs typeface="Times New Roman" pitchFamily="18" charset="0"/>
              </a:rPr>
              <a:t>Under the Sponsorship of </a:t>
            </a:r>
            <a:endParaRPr lang="en-US" sz="1600" b="1" dirty="0">
              <a:solidFill>
                <a:schemeClr val="accent2"/>
              </a:solidFill>
              <a:latin typeface="Times New Roman" pitchFamily="18" charset="0"/>
              <a:cs typeface="Times New Roman" pitchFamily="18" charset="0"/>
            </a:endParaRPr>
          </a:p>
          <a:p>
            <a:pPr algn="ctr" eaLnBrk="0" hangingPunct="0">
              <a:lnSpc>
                <a:spcPct val="120000"/>
              </a:lnSpc>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600" b="1" dirty="0" smtClean="0">
                <a:solidFill>
                  <a:schemeClr val="accent2"/>
                </a:solidFill>
                <a:latin typeface="Times New Roman" pitchFamily="18" charset="0"/>
                <a:cs typeface="Times New Roman" pitchFamily="18" charset="0"/>
              </a:rPr>
              <a:t>Statistical , Economic and social Research and Training Center for Islamic Countries</a:t>
            </a:r>
            <a:endParaRPr lang="en-US" sz="1600" b="1" dirty="0">
              <a:solidFill>
                <a:schemeClr val="accent2"/>
              </a:solidFill>
              <a:latin typeface="Times New Roman" pitchFamily="18" charset="0"/>
              <a:cs typeface="Times New Roman" pitchFamily="18" charset="0"/>
            </a:endParaRPr>
          </a:p>
          <a:p>
            <a:pPr algn="ct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sz="1600" b="1" dirty="0" smtClean="0">
              <a:solidFill>
                <a:schemeClr val="accent2"/>
              </a:solidFill>
              <a:latin typeface="Times New Roman" pitchFamily="18" charset="0"/>
              <a:cs typeface="Times New Roman" pitchFamily="18" charset="0"/>
            </a:endParaRPr>
          </a:p>
          <a:p>
            <a:pPr algn="ct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sz="1600" b="1" dirty="0" smtClean="0">
              <a:solidFill>
                <a:schemeClr val="accent2"/>
              </a:solidFill>
              <a:latin typeface="Times New Roman" pitchFamily="18" charset="0"/>
              <a:cs typeface="Times New Roman" pitchFamily="18" charset="0"/>
            </a:endParaRPr>
          </a:p>
          <a:p>
            <a:pPr algn="ct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600" b="1" dirty="0" smtClean="0">
                <a:solidFill>
                  <a:schemeClr val="accent2"/>
                </a:solidFill>
                <a:latin typeface="Times New Roman" pitchFamily="18" charset="0"/>
                <a:cs typeface="Times New Roman" pitchFamily="18" charset="0"/>
              </a:rPr>
              <a:t>Accommodation  and Tour Operator </a:t>
            </a:r>
          </a:p>
          <a:p>
            <a:pPr algn="ct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sz="1600" b="1" dirty="0" smtClean="0">
              <a:solidFill>
                <a:schemeClr val="accent2"/>
              </a:solidFill>
              <a:latin typeface="Times New Roman" pitchFamily="18" charset="0"/>
              <a:cs typeface="Times New Roman" pitchFamily="18" charset="0"/>
            </a:endParaRPr>
          </a:p>
          <a:p>
            <a:pPr algn="ctr" eaLnBrk="0" hangingPunct="0">
              <a:lnSpc>
                <a:spcPct val="12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600" b="1" dirty="0" smtClean="0">
                <a:solidFill>
                  <a:schemeClr val="accent2"/>
                </a:solidFill>
                <a:latin typeface="Times New Roman" pitchFamily="18" charset="0"/>
                <a:cs typeface="Times New Roman" pitchFamily="18" charset="0"/>
              </a:rPr>
              <a:t>Koire Yunus Lugya </a:t>
            </a:r>
          </a:p>
          <a:p>
            <a:pPr algn="ctr" eaLnBrk="0" hangingPunct="0">
              <a:lnSpc>
                <a:spcPct val="12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600" b="1" dirty="0" smtClean="0">
                <a:solidFill>
                  <a:schemeClr val="accent2"/>
                </a:solidFill>
                <a:latin typeface="Times New Roman" pitchFamily="18" charset="0"/>
                <a:cs typeface="Times New Roman" pitchFamily="18" charset="0"/>
              </a:rPr>
              <a:t>(M. Demo, B.Statistics  Makerer e University)</a:t>
            </a:r>
          </a:p>
          <a:p>
            <a:pPr algn="ctr" eaLnBrk="0" hangingPunct="0">
              <a:lnSpc>
                <a:spcPct val="12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600" b="1" dirty="0" smtClean="0">
                <a:solidFill>
                  <a:schemeClr val="accent2"/>
                </a:solidFill>
                <a:latin typeface="Times New Roman" pitchFamily="18" charset="0"/>
                <a:cs typeface="Times New Roman" pitchFamily="18" charset="0"/>
              </a:rPr>
              <a:t>Uganda Bureau of Statistics</a:t>
            </a:r>
          </a:p>
          <a:p>
            <a:pPr algn="ct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sz="1600" b="1" dirty="0" smtClean="0">
              <a:solidFill>
                <a:srgbClr val="0000FF"/>
              </a:solidFill>
              <a:latin typeface="Times New Roman" pitchFamily="18" charset="0"/>
              <a:cs typeface="Times New Roman" pitchFamily="18" charset="0"/>
            </a:endParaRPr>
          </a:p>
          <a:p>
            <a:pPr algn="ct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600" b="1" dirty="0" smtClean="0">
                <a:solidFill>
                  <a:srgbClr val="0000FF"/>
                </a:solidFill>
                <a:latin typeface="Times New Roman" pitchFamily="18" charset="0"/>
                <a:cs typeface="Times New Roman" pitchFamily="18" charset="0"/>
              </a:rPr>
              <a:t>22</a:t>
            </a:r>
            <a:r>
              <a:rPr lang="en-US" sz="1600" b="1" baseline="30000" dirty="0" smtClean="0">
                <a:solidFill>
                  <a:srgbClr val="0000FF"/>
                </a:solidFill>
                <a:latin typeface="Times New Roman" pitchFamily="18" charset="0"/>
                <a:cs typeface="Times New Roman" pitchFamily="18" charset="0"/>
              </a:rPr>
              <a:t>nd</a:t>
            </a:r>
            <a:r>
              <a:rPr lang="en-US" sz="1600" b="1" dirty="0" smtClean="0">
                <a:solidFill>
                  <a:srgbClr val="0000FF"/>
                </a:solidFill>
                <a:latin typeface="Times New Roman" pitchFamily="18" charset="0"/>
                <a:cs typeface="Times New Roman" pitchFamily="18" charset="0"/>
              </a:rPr>
              <a:t> August 2016</a:t>
            </a:r>
            <a:endParaRPr lang="en-US" sz="1600" b="1" dirty="0">
              <a:solidFill>
                <a:srgbClr val="0000FF"/>
              </a:solidFill>
              <a:latin typeface="Times New Roman" pitchFamily="18" charset="0"/>
              <a:cs typeface="Times New Roman" pitchFamily="18" charset="0"/>
            </a:endParaRPr>
          </a:p>
          <a:p>
            <a:pPr algn="ct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sz="2400" dirty="0" smtClean="0">
              <a:solidFill>
                <a:schemeClr val="accent2"/>
              </a:solidFill>
            </a:endParaRPr>
          </a:p>
          <a:p>
            <a:pPr>
              <a:lnSpc>
                <a:spcPct val="80000"/>
              </a:lnSpc>
              <a:spcBef>
                <a:spcPts val="45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b="1" dirty="0">
              <a:solidFill>
                <a:srgbClr val="0000FF"/>
              </a:solidFill>
            </a:endParaRPr>
          </a:p>
          <a:p>
            <a:pPr algn="ctr">
              <a:lnSpc>
                <a:spcPct val="80000"/>
              </a:lnSpc>
              <a:spcBef>
                <a:spcPts val="45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b="1" dirty="0">
              <a:solidFill>
                <a:srgbClr val="0000FF"/>
              </a:solidFill>
            </a:endParaRPr>
          </a:p>
          <a:p>
            <a:pPr algn="ctr">
              <a:lnSpc>
                <a:spcPct val="80000"/>
              </a:lnSpc>
              <a:spcBef>
                <a:spcPts val="35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sz="1400" b="1" dirty="0">
              <a:solidFill>
                <a:srgbClr val="0000FF"/>
              </a:solidFill>
            </a:endParaRPr>
          </a:p>
        </p:txBody>
      </p:sp>
      <p:sp>
        <p:nvSpPr>
          <p:cNvPr id="2055" name="Rectangle 6"/>
          <p:cNvSpPr>
            <a:spLocks noChangeArrowheads="1"/>
          </p:cNvSpPr>
          <p:nvPr/>
        </p:nvSpPr>
        <p:spPr bwMode="auto">
          <a:xfrm>
            <a:off x="1000100" y="214290"/>
            <a:ext cx="7086600" cy="838200"/>
          </a:xfrm>
          <a:prstGeom prst="rect">
            <a:avLst/>
          </a:prstGeom>
          <a:noFill/>
          <a:ln w="9525">
            <a:noFill/>
            <a:round/>
            <a:headEnd/>
            <a:tailEnd/>
          </a:ln>
        </p:spPr>
        <p:txBody>
          <a:bodyPr lIns="90000" tIns="46800" rIns="90000" bIns="468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sz="3200" b="1" dirty="0">
              <a:solidFill>
                <a:srgbClr val="333399"/>
              </a:solidFill>
            </a:endParaRPr>
          </a:p>
        </p:txBody>
      </p:sp>
      <p:pic>
        <p:nvPicPr>
          <p:cNvPr id="1027" name="Picture 3" descr="sesricLogo_thumb"/>
          <p:cNvPicPr>
            <a:picLocks noChangeAspect="1" noChangeArrowheads="1"/>
          </p:cNvPicPr>
          <p:nvPr/>
        </p:nvPicPr>
        <p:blipFill>
          <a:blip r:embed="rId3" cstate="print"/>
          <a:srcRect/>
          <a:stretch>
            <a:fillRect/>
          </a:stretch>
        </p:blipFill>
        <p:spPr bwMode="auto">
          <a:xfrm>
            <a:off x="3714744" y="285728"/>
            <a:ext cx="1143008" cy="542925"/>
          </a:xfrm>
          <a:prstGeom prst="rect">
            <a:avLst/>
          </a:prstGeom>
          <a:noFill/>
        </p:spPr>
      </p:pic>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Text Box 1"/>
          <p:cNvSpPr txBox="1">
            <a:spLocks noChangeArrowheads="1"/>
          </p:cNvSpPr>
          <p:nvPr/>
        </p:nvSpPr>
        <p:spPr bwMode="auto">
          <a:xfrm>
            <a:off x="0" y="6308725"/>
            <a:ext cx="1116013" cy="549275"/>
          </a:xfrm>
          <a:prstGeom prst="rect">
            <a:avLst/>
          </a:prstGeom>
          <a:noFill/>
          <a:ln w="9525">
            <a:noFill/>
            <a:round/>
            <a:headEnd/>
            <a:tailEnd/>
          </a:ln>
        </p:spPr>
        <p:txBody>
          <a:bodyPr lIns="90000" tIns="46800" rIns="90000" bIns="46800"/>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C45A8813-1D89-40C8-9A6A-7FDAA8DB47C8}" type="datetime5">
              <a:rPr lang="en-US" sz="1200">
                <a:solidFill>
                  <a:srgbClr val="FAA362"/>
                </a:solidFill>
              </a:rPr>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31-Aug-16</a:t>
            </a:fld>
            <a:endParaRPr lang="en-US" sz="1200">
              <a:solidFill>
                <a:srgbClr val="FAA362"/>
              </a:solidFill>
            </a:endParaRPr>
          </a:p>
        </p:txBody>
      </p:sp>
      <p:sp>
        <p:nvSpPr>
          <p:cNvPr id="4099" name="Text Box 2"/>
          <p:cNvSpPr txBox="1">
            <a:spLocks noChangeArrowheads="1"/>
          </p:cNvSpPr>
          <p:nvPr/>
        </p:nvSpPr>
        <p:spPr bwMode="auto">
          <a:xfrm>
            <a:off x="1116013" y="6308725"/>
            <a:ext cx="7127875" cy="549275"/>
          </a:xfrm>
          <a:prstGeom prst="rect">
            <a:avLst/>
          </a:prstGeom>
          <a:noFill/>
          <a:ln w="9525">
            <a:noFill/>
            <a:round/>
            <a:headEnd/>
            <a:tailEnd/>
          </a:ln>
        </p:spPr>
        <p:txBody>
          <a:bodyPr lIns="90000" tIns="46800" rIns="90000" bIns="46800"/>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200" dirty="0">
                <a:solidFill>
                  <a:srgbClr val="FDAA03"/>
                </a:solidFill>
              </a:rPr>
              <a:t>Uganda Bureau of Statistics ¤ Plot 9 Colville Street, Kampala Uganda ¤ Website: www.ubos.org </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200" dirty="0">
                <a:solidFill>
                  <a:srgbClr val="FDAA03"/>
                </a:solidFill>
              </a:rPr>
              <a:t>Tel: +256(0)-41-4706000 ¤ E-mail: ubos@ubos.org</a:t>
            </a:r>
          </a:p>
        </p:txBody>
      </p:sp>
      <p:sp>
        <p:nvSpPr>
          <p:cNvPr id="4100" name="Text Box 3"/>
          <p:cNvSpPr txBox="1">
            <a:spLocks noChangeArrowheads="1"/>
          </p:cNvSpPr>
          <p:nvPr/>
        </p:nvSpPr>
        <p:spPr bwMode="auto">
          <a:xfrm>
            <a:off x="8243888" y="6308725"/>
            <a:ext cx="900112" cy="549275"/>
          </a:xfrm>
          <a:prstGeom prst="rect">
            <a:avLst/>
          </a:prstGeom>
          <a:noFill/>
          <a:ln w="9525">
            <a:noFill/>
            <a:round/>
            <a:headEnd/>
            <a:tailEnd/>
          </a:ln>
        </p:spPr>
        <p:txBody>
          <a:bodyPr lIns="90000" tIns="46800" rIns="90000" bIns="46800"/>
          <a:lstStyle/>
          <a:p>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BD91BC21-D891-4B72-809D-90BD1F714F3F}" type="slidenum">
              <a:rPr lang="en-US" sz="1400">
                <a:solidFill>
                  <a:srgbClr val="FAA362"/>
                </a:solidFill>
              </a:rPr>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10</a:t>
            </a:fld>
            <a:endParaRPr lang="en-US" sz="1400">
              <a:solidFill>
                <a:srgbClr val="FAA362"/>
              </a:solidFill>
            </a:endParaRPr>
          </a:p>
        </p:txBody>
      </p:sp>
      <p:sp>
        <p:nvSpPr>
          <p:cNvPr id="4102" name="Text Box 5"/>
          <p:cNvSpPr txBox="1">
            <a:spLocks noChangeArrowheads="1"/>
          </p:cNvSpPr>
          <p:nvPr/>
        </p:nvSpPr>
        <p:spPr bwMode="auto">
          <a:xfrm>
            <a:off x="465138" y="1428736"/>
            <a:ext cx="8229600" cy="4672027"/>
          </a:xfrm>
          <a:prstGeom prst="rect">
            <a:avLst/>
          </a:prstGeom>
          <a:noFill/>
          <a:ln w="9525">
            <a:noFill/>
            <a:miter lim="800000"/>
            <a:headEnd/>
            <a:tailEnd/>
          </a:ln>
        </p:spPr>
        <p:txBody>
          <a:bodyPr lIns="90000" tIns="46800" rIns="90000" bIns="46800"/>
          <a:lstStyle/>
          <a:p>
            <a:pPr marL="444500" lvl="1" indent="-266700" algn="just" eaLnBrk="0" hangingPunct="0">
              <a:spcBef>
                <a:spcPts val="0"/>
              </a:spcBef>
              <a:buFont typeface="Times New Roman" pitchFamily="18" charset="0"/>
              <a:buChar char="–"/>
              <a:tabLst>
                <a:tab pos="342900" algn="l"/>
                <a:tab pos="444500"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pPr>
            <a:endParaRPr lang="en-GB" sz="1400" b="1" dirty="0" smtClean="0">
              <a:solidFill>
                <a:schemeClr val="tx1"/>
              </a:solidFill>
              <a:latin typeface="+mn-lt"/>
              <a:cs typeface="+mn-cs"/>
            </a:endParaRPr>
          </a:p>
          <a:p>
            <a:pPr marL="444500" lvl="1" indent="-266700" algn="just" eaLnBrk="0" hangingPunct="0">
              <a:spcBef>
                <a:spcPts val="0"/>
              </a:spcBef>
              <a:buFont typeface="Times New Roman" pitchFamily="18" charset="0"/>
              <a:buChar char="–"/>
              <a:tabLst>
                <a:tab pos="342900" algn="l"/>
                <a:tab pos="444500"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pPr>
            <a:r>
              <a:rPr lang="en-GB" sz="2400" dirty="0" smtClean="0">
                <a:solidFill>
                  <a:schemeClr val="tx1"/>
                </a:solidFill>
                <a:latin typeface="Times New Roman" pitchFamily="18" charset="0"/>
                <a:cs typeface="Times New Roman" pitchFamily="18" charset="0"/>
              </a:rPr>
              <a:t>Accommodation surveys normal covers the following tax registered private  and public establishment that provide temporary (short stay) accommodation </a:t>
            </a:r>
          </a:p>
          <a:p>
            <a:pPr marL="1301750" lvl="3" indent="-498475" algn="just" eaLnBrk="0" hangingPunct="0">
              <a:spcBef>
                <a:spcPts val="0"/>
              </a:spcBef>
              <a:buFont typeface="Times New Roman" pitchFamily="18" charset="0"/>
              <a:buChar char="–"/>
              <a:tabLst>
                <a:tab pos="342900" algn="l"/>
                <a:tab pos="444500"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pPr>
            <a:endParaRPr lang="en-GB" sz="2400" dirty="0" smtClean="0">
              <a:solidFill>
                <a:schemeClr val="tx1"/>
              </a:solidFill>
              <a:latin typeface="Times New Roman" pitchFamily="18" charset="0"/>
              <a:cs typeface="Times New Roman" pitchFamily="18" charset="0"/>
            </a:endParaRPr>
          </a:p>
          <a:p>
            <a:pPr marL="1301750" lvl="3" indent="-498475" algn="just" eaLnBrk="0" hangingPunct="0">
              <a:spcBef>
                <a:spcPts val="0"/>
              </a:spcBef>
              <a:buFont typeface="Wingdings" pitchFamily="2" charset="2"/>
              <a:buChar char="ü"/>
              <a:tabLst>
                <a:tab pos="342900" algn="l"/>
                <a:tab pos="444500"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pPr>
            <a:r>
              <a:rPr lang="en-US" sz="2400" dirty="0" smtClean="0">
                <a:solidFill>
                  <a:schemeClr val="tx1"/>
                </a:solidFill>
                <a:latin typeface="Times New Roman" pitchFamily="18" charset="0"/>
                <a:cs typeface="Times New Roman" pitchFamily="18" charset="0"/>
              </a:rPr>
              <a:t>Town Hotel/Vacation Hotel </a:t>
            </a:r>
          </a:p>
          <a:p>
            <a:pPr marL="1301750" lvl="3" indent="-498475" algn="just" eaLnBrk="0" hangingPunct="0">
              <a:spcBef>
                <a:spcPts val="0"/>
              </a:spcBef>
              <a:buFont typeface="Wingdings" pitchFamily="2" charset="2"/>
              <a:buChar char="ü"/>
              <a:tabLst>
                <a:tab pos="342900" algn="l"/>
                <a:tab pos="444500"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pPr>
            <a:r>
              <a:rPr lang="en-US" sz="2400" dirty="0" smtClean="0">
                <a:solidFill>
                  <a:schemeClr val="tx1"/>
                </a:solidFill>
                <a:latin typeface="Times New Roman" pitchFamily="18" charset="0"/>
                <a:cs typeface="Times New Roman" pitchFamily="18" charset="0"/>
              </a:rPr>
              <a:t>Motel</a:t>
            </a:r>
          </a:p>
          <a:p>
            <a:pPr marL="1301750" lvl="3" indent="-498475" algn="just" eaLnBrk="0" hangingPunct="0">
              <a:spcBef>
                <a:spcPts val="0"/>
              </a:spcBef>
              <a:buFont typeface="Wingdings" pitchFamily="2" charset="2"/>
              <a:buChar char="ü"/>
              <a:tabLst>
                <a:tab pos="342900" algn="l"/>
                <a:tab pos="444500"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pPr>
            <a:r>
              <a:rPr lang="en-US" sz="2400" dirty="0" smtClean="0">
                <a:solidFill>
                  <a:schemeClr val="tx1"/>
                </a:solidFill>
                <a:latin typeface="Times New Roman" pitchFamily="18" charset="0"/>
                <a:cs typeface="Times New Roman" pitchFamily="18" charset="0"/>
              </a:rPr>
              <a:t>Lodges</a:t>
            </a:r>
          </a:p>
          <a:p>
            <a:pPr marL="1301750" lvl="3" indent="-498475" algn="just" eaLnBrk="0" hangingPunct="0">
              <a:spcBef>
                <a:spcPts val="0"/>
              </a:spcBef>
              <a:buFont typeface="Wingdings" pitchFamily="2" charset="2"/>
              <a:buChar char="ü"/>
              <a:tabLst>
                <a:tab pos="342900" algn="l"/>
                <a:tab pos="444500"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pPr>
            <a:r>
              <a:rPr lang="en-US" sz="2400" dirty="0" smtClean="0">
                <a:solidFill>
                  <a:schemeClr val="tx1"/>
                </a:solidFill>
                <a:latin typeface="Times New Roman" pitchFamily="18" charset="0"/>
                <a:cs typeface="Times New Roman" pitchFamily="18" charset="0"/>
              </a:rPr>
              <a:t>Cottages </a:t>
            </a:r>
          </a:p>
          <a:p>
            <a:pPr marL="1301750" lvl="3" indent="-498475" algn="just" eaLnBrk="0" hangingPunct="0">
              <a:spcBef>
                <a:spcPts val="0"/>
              </a:spcBef>
              <a:buFont typeface="Wingdings" pitchFamily="2" charset="2"/>
              <a:buChar char="ü"/>
              <a:tabLst>
                <a:tab pos="342900" algn="l"/>
                <a:tab pos="444500"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pPr>
            <a:r>
              <a:rPr lang="en-US" sz="2400" dirty="0" smtClean="0">
                <a:solidFill>
                  <a:schemeClr val="tx1"/>
                </a:solidFill>
                <a:latin typeface="Times New Roman" pitchFamily="18" charset="0"/>
                <a:cs typeface="Times New Roman" pitchFamily="18" charset="0"/>
              </a:rPr>
              <a:t>Campsite </a:t>
            </a:r>
          </a:p>
          <a:p>
            <a:pPr marL="1301750" lvl="3" indent="-498475" algn="just" eaLnBrk="0" hangingPunct="0">
              <a:spcBef>
                <a:spcPts val="0"/>
              </a:spcBef>
              <a:buFont typeface="Wingdings" pitchFamily="2" charset="2"/>
              <a:buChar char="ü"/>
              <a:tabLst>
                <a:tab pos="342900" algn="l"/>
                <a:tab pos="444500"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pPr>
            <a:r>
              <a:rPr lang="en-US" sz="2400" dirty="0" smtClean="0">
                <a:solidFill>
                  <a:schemeClr val="tx1"/>
                </a:solidFill>
                <a:latin typeface="Times New Roman" pitchFamily="18" charset="0"/>
                <a:cs typeface="Times New Roman" pitchFamily="18" charset="0"/>
              </a:rPr>
              <a:t>Villas </a:t>
            </a:r>
          </a:p>
          <a:p>
            <a:pPr marL="1301750" lvl="3" indent="-498475" algn="just" eaLnBrk="0" hangingPunct="0">
              <a:spcBef>
                <a:spcPts val="0"/>
              </a:spcBef>
              <a:buFont typeface="Wingdings" pitchFamily="2" charset="2"/>
              <a:buChar char="ü"/>
              <a:tabLst>
                <a:tab pos="342900" algn="l"/>
                <a:tab pos="444500"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pPr>
            <a:r>
              <a:rPr lang="en-US" sz="2400" dirty="0" smtClean="0">
                <a:solidFill>
                  <a:schemeClr val="tx1"/>
                </a:solidFill>
                <a:latin typeface="Times New Roman" pitchFamily="18" charset="0"/>
                <a:cs typeface="Times New Roman" pitchFamily="18" charset="0"/>
              </a:rPr>
              <a:t>Guest House </a:t>
            </a:r>
          </a:p>
          <a:p>
            <a:pPr marL="1301750" lvl="3" indent="-498475" algn="just" eaLnBrk="0" hangingPunct="0">
              <a:spcBef>
                <a:spcPts val="0"/>
              </a:spcBef>
              <a:buFont typeface="Wingdings" pitchFamily="2" charset="2"/>
              <a:buChar char="ü"/>
              <a:tabLst>
                <a:tab pos="342900" algn="l"/>
                <a:tab pos="444500"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pPr>
            <a:r>
              <a:rPr lang="en-US" sz="2400" dirty="0" smtClean="0">
                <a:solidFill>
                  <a:schemeClr val="tx1"/>
                </a:solidFill>
                <a:latin typeface="Times New Roman" pitchFamily="18" charset="0"/>
                <a:cs typeface="Times New Roman" pitchFamily="18" charset="0"/>
              </a:rPr>
              <a:t>Apartment  and Hostel/Dormitory </a:t>
            </a:r>
            <a:endParaRPr lang="en-GB" sz="2400" dirty="0" smtClean="0">
              <a:solidFill>
                <a:schemeClr val="tx1"/>
              </a:solidFill>
              <a:latin typeface="Times New Roman" pitchFamily="18" charset="0"/>
              <a:cs typeface="Times New Roman" pitchFamily="18" charset="0"/>
            </a:endParaRPr>
          </a:p>
          <a:p>
            <a:pPr marL="444500" lvl="1" indent="-266700" algn="just" eaLnBrk="0" hangingPunct="0">
              <a:spcBef>
                <a:spcPts val="0"/>
              </a:spcBef>
              <a:buFont typeface="Times New Roman" pitchFamily="18" charset="0"/>
              <a:buChar char="–"/>
              <a:tabLst>
                <a:tab pos="342900" algn="l"/>
                <a:tab pos="444500"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pPr>
            <a:endParaRPr lang="en-GB" sz="1400" b="1" dirty="0" smtClean="0">
              <a:solidFill>
                <a:schemeClr val="tx1"/>
              </a:solidFill>
              <a:latin typeface="+mn-lt"/>
              <a:cs typeface="+mn-cs"/>
            </a:endParaRPr>
          </a:p>
        </p:txBody>
      </p:sp>
      <p:sp>
        <p:nvSpPr>
          <p:cNvPr id="7" name="Text Box 4"/>
          <p:cNvSpPr txBox="1">
            <a:spLocks noChangeArrowheads="1"/>
          </p:cNvSpPr>
          <p:nvPr/>
        </p:nvSpPr>
        <p:spPr bwMode="auto">
          <a:xfrm>
            <a:off x="914400" y="285750"/>
            <a:ext cx="7162800" cy="928688"/>
          </a:xfrm>
          <a:prstGeom prst="rect">
            <a:avLst/>
          </a:prstGeom>
          <a:noFill/>
          <a:ln w="9525">
            <a:noFill/>
            <a:round/>
            <a:headEnd/>
            <a:tailEnd/>
          </a:ln>
        </p:spPr>
        <p:txBody>
          <a:bodyPr lIns="90000" tIns="46800" rIns="90000" bIns="468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4000" b="1" dirty="0" smtClean="0">
                <a:solidFill>
                  <a:srgbClr val="000066"/>
                </a:solidFill>
                <a:latin typeface="Times New Roman" pitchFamily="18" charset="0"/>
                <a:cs typeface="Times New Roman" pitchFamily="18" charset="0"/>
              </a:rPr>
              <a:t>Scope of accommodation survey</a:t>
            </a:r>
            <a:endParaRPr lang="en-US" sz="4000" b="1" dirty="0">
              <a:solidFill>
                <a:schemeClr val="accent6">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4065865160"/>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Methodology</a:t>
            </a:r>
            <a:endParaRPr lang="en-GB" dirty="0"/>
          </a:p>
        </p:txBody>
      </p:sp>
      <p:sp>
        <p:nvSpPr>
          <p:cNvPr id="3" name="Content Placeholder 2"/>
          <p:cNvSpPr>
            <a:spLocks noGrp="1"/>
          </p:cNvSpPr>
          <p:nvPr>
            <p:ph idx="1"/>
          </p:nvPr>
        </p:nvSpPr>
        <p:spPr/>
        <p:txBody>
          <a:bodyPr/>
          <a:lstStyle/>
          <a:p>
            <a:pPr marL="0" indent="0">
              <a:buNone/>
            </a:pPr>
            <a:r>
              <a:rPr lang="en-GB" sz="2400" b="1" dirty="0" smtClean="0">
                <a:solidFill>
                  <a:schemeClr val="tx1"/>
                </a:solidFill>
                <a:latin typeface="Times New Roman" pitchFamily="18" charset="0"/>
                <a:cs typeface="Times New Roman" pitchFamily="18" charset="0"/>
              </a:rPr>
              <a:t>Other accommodation related issues. </a:t>
            </a:r>
            <a:endParaRPr lang="en-GB" sz="2400" b="1" dirty="0" smtClean="0">
              <a:solidFill>
                <a:schemeClr val="tx1"/>
              </a:solidFill>
              <a:latin typeface="Times New Roman" pitchFamily="18" charset="0"/>
              <a:cs typeface="Times New Roman" pitchFamily="18" charset="0"/>
            </a:endParaRPr>
          </a:p>
          <a:p>
            <a:pPr>
              <a:buFont typeface="Wingdings" panose="05000000000000000000" pitchFamily="2" charset="2"/>
              <a:buChar char="ü"/>
            </a:pPr>
            <a:r>
              <a:rPr lang="en-GB" sz="2400" dirty="0" smtClean="0">
                <a:solidFill>
                  <a:schemeClr val="tx1"/>
                </a:solidFill>
                <a:latin typeface="Times New Roman" pitchFamily="18" charset="0"/>
                <a:cs typeface="Times New Roman" pitchFamily="18" charset="0"/>
              </a:rPr>
              <a:t>Accommodation grading and classification</a:t>
            </a:r>
          </a:p>
          <a:p>
            <a:pPr>
              <a:buFont typeface="Wingdings" panose="05000000000000000000" pitchFamily="2" charset="2"/>
              <a:buChar char="ü"/>
            </a:pPr>
            <a:r>
              <a:rPr lang="en-GB" sz="2400" dirty="0" smtClean="0">
                <a:solidFill>
                  <a:schemeClr val="tx1"/>
                </a:solidFill>
                <a:latin typeface="Times New Roman" pitchFamily="18" charset="0"/>
                <a:cs typeface="Times New Roman" pitchFamily="18" charset="0"/>
              </a:rPr>
              <a:t>The accommodation module, were the we have no detailed accommodation data in the business register</a:t>
            </a:r>
          </a:p>
          <a:p>
            <a:pPr>
              <a:buFont typeface="Wingdings" panose="05000000000000000000" pitchFamily="2" charset="2"/>
              <a:buChar char="ü"/>
            </a:pPr>
            <a:r>
              <a:rPr lang="en-GB" sz="2400" dirty="0" smtClean="0">
                <a:solidFill>
                  <a:schemeClr val="tx1"/>
                </a:solidFill>
                <a:latin typeface="Times New Roman" pitchFamily="18" charset="0"/>
                <a:cs typeface="Times New Roman" pitchFamily="18" charset="0"/>
              </a:rPr>
              <a:t>Sampling based on number of rooms as opposed to turn over</a:t>
            </a:r>
            <a:r>
              <a:rPr lang="en-GB" sz="2400" dirty="0" smtClean="0">
                <a:latin typeface="Times New Roman" pitchFamily="18" charset="0"/>
                <a:cs typeface="Times New Roman" pitchFamily="18" charset="0"/>
              </a:rPr>
              <a:t>. </a:t>
            </a:r>
            <a:endParaRPr lang="en-GB" sz="2400" dirty="0">
              <a:latin typeface="Times New Roman" pitchFamily="18" charset="0"/>
              <a:cs typeface="Times New Roman" pitchFamily="18" charset="0"/>
            </a:endParaRPr>
          </a:p>
        </p:txBody>
      </p:sp>
      <p:sp>
        <p:nvSpPr>
          <p:cNvPr id="4" name="Date Placeholder 3"/>
          <p:cNvSpPr>
            <a:spLocks noGrp="1"/>
          </p:cNvSpPr>
          <p:nvPr>
            <p:ph type="dt" idx="10"/>
          </p:nvPr>
        </p:nvSpPr>
        <p:spPr/>
        <p:txBody>
          <a:bodyPr/>
          <a:lstStyle/>
          <a:p>
            <a:pPr>
              <a:defRPr/>
            </a:pPr>
            <a:r>
              <a:rPr lang="en-US" smtClean="0"/>
              <a:t>12/13/11</a:t>
            </a:r>
            <a:endParaRPr lang="en-US"/>
          </a:p>
        </p:txBody>
      </p:sp>
      <p:sp>
        <p:nvSpPr>
          <p:cNvPr id="5" name="Footer Placeholder 4"/>
          <p:cNvSpPr>
            <a:spLocks noGrp="1"/>
          </p:cNvSpPr>
          <p:nvPr>
            <p:ph type="ftr" idx="11"/>
          </p:nvPr>
        </p:nvSpPr>
        <p:spPr/>
        <p:txBody>
          <a:bodyPr/>
          <a:lstStyle/>
          <a:p>
            <a:pPr>
              <a:defRPr/>
            </a:pPr>
            <a:r>
              <a:rPr lang="en-US" sz="1200" dirty="0" smtClean="0"/>
              <a:t>Uganda Bureau of Statistics ¤ Plot 9 Colville Street, Kampala Uganda ¤ Website: www.ubos.org </a:t>
            </a:r>
          </a:p>
          <a:p>
            <a:pPr>
              <a:defRPr/>
            </a:pPr>
            <a:r>
              <a:rPr lang="en-US" sz="1200" dirty="0" smtClean="0"/>
              <a:t>Tel: +256(0)-41-4706000 ¤ E-mail: ubos@ubos.org</a:t>
            </a:r>
            <a:endParaRPr lang="en-US" sz="1200" dirty="0"/>
          </a:p>
        </p:txBody>
      </p:sp>
    </p:spTree>
    <p:extLst>
      <p:ext uri="{BB962C8B-B14F-4D97-AF65-F5344CB8AC3E}">
        <p14:creationId xmlns:p14="http://schemas.microsoft.com/office/powerpoint/2010/main" val="41905848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Times New Roman" pitchFamily="18" charset="0"/>
                <a:cs typeface="Times New Roman" pitchFamily="18" charset="0"/>
              </a:rPr>
              <a:t>Methodology (cont’d)</a:t>
            </a:r>
            <a:endParaRPr lang="en-GB"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GB" sz="2400" dirty="0" smtClean="0">
                <a:latin typeface="Times New Roman" panose="02020603050405020304" pitchFamily="18" charset="0"/>
                <a:cs typeface="Times New Roman" panose="02020603050405020304" pitchFamily="18" charset="0"/>
              </a:rPr>
              <a:t>Accommodation surveys are based on samples drawn from a population of hotels and related accommodation establishments </a:t>
            </a:r>
          </a:p>
          <a:p>
            <a:r>
              <a:rPr lang="en-GB" sz="2400" dirty="0" smtClean="0">
                <a:latin typeface="Times New Roman" panose="02020603050405020304" pitchFamily="18" charset="0"/>
                <a:cs typeface="Times New Roman" panose="02020603050405020304" pitchFamily="18" charset="0"/>
              </a:rPr>
              <a:t>These surveys are conducted from a sample drawn from a business register of all enterprises </a:t>
            </a:r>
            <a:r>
              <a:rPr lang="en-GB" sz="2400" dirty="0" smtClean="0">
                <a:latin typeface="Times New Roman" panose="02020603050405020304" pitchFamily="18" charset="0"/>
                <a:cs typeface="Times New Roman" panose="02020603050405020304" pitchFamily="18" charset="0"/>
              </a:rPr>
              <a:t>obtained from a census of Business </a:t>
            </a:r>
            <a:r>
              <a:rPr lang="en-GB" sz="2400" dirty="0">
                <a:latin typeface="Times New Roman" panose="02020603050405020304" pitchFamily="18" charset="0"/>
                <a:cs typeface="Times New Roman" panose="02020603050405020304" pitchFamily="18" charset="0"/>
              </a:rPr>
              <a:t>E</a:t>
            </a:r>
            <a:r>
              <a:rPr lang="en-GB" sz="2400" dirty="0" smtClean="0">
                <a:latin typeface="Times New Roman" panose="02020603050405020304" pitchFamily="18" charset="0"/>
                <a:cs typeface="Times New Roman" panose="02020603050405020304" pitchFamily="18" charset="0"/>
              </a:rPr>
              <a:t>stablishment (</a:t>
            </a:r>
            <a:r>
              <a:rPr lang="en-GB" sz="2400" dirty="0" err="1" smtClean="0">
                <a:latin typeface="Times New Roman" panose="02020603050405020304" pitchFamily="18" charset="0"/>
                <a:cs typeface="Times New Roman" panose="02020603050405020304" pitchFamily="18" charset="0"/>
              </a:rPr>
              <a:t>CoBE</a:t>
            </a:r>
            <a:r>
              <a:rPr lang="en-GB" sz="2400" dirty="0" smtClean="0">
                <a:latin typeface="Times New Roman" panose="02020603050405020304" pitchFamily="18" charset="0"/>
                <a:cs typeface="Times New Roman" panose="02020603050405020304" pitchFamily="18" charset="0"/>
              </a:rPr>
              <a:t>) registered for value added tax (VAT) and income tax. </a:t>
            </a:r>
          </a:p>
          <a:p>
            <a:r>
              <a:rPr lang="en-GB" sz="2400" dirty="0" smtClean="0">
                <a:latin typeface="Times New Roman" panose="02020603050405020304" pitchFamily="18" charset="0"/>
                <a:cs typeface="Times New Roman" panose="02020603050405020304" pitchFamily="18" charset="0"/>
              </a:rPr>
              <a:t>The enterprises are first stratified at 5-digit level according to the ISIC and then by size of enterprises. All large enterprises are completely enumerated. Turnover is used  as the measure of size for stratification (stratified simple random sampling)</a:t>
            </a:r>
            <a:endParaRPr lang="en-GB"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idx="10"/>
          </p:nvPr>
        </p:nvSpPr>
        <p:spPr/>
        <p:txBody>
          <a:bodyPr/>
          <a:lstStyle/>
          <a:p>
            <a:pPr>
              <a:defRPr/>
            </a:pPr>
            <a:r>
              <a:rPr lang="en-US" smtClean="0"/>
              <a:t>12/13/11</a:t>
            </a:r>
            <a:endParaRPr lang="en-US"/>
          </a:p>
        </p:txBody>
      </p:sp>
      <p:sp>
        <p:nvSpPr>
          <p:cNvPr id="5" name="Footer Placeholder 4"/>
          <p:cNvSpPr>
            <a:spLocks noGrp="1"/>
          </p:cNvSpPr>
          <p:nvPr>
            <p:ph type="ftr" idx="11"/>
          </p:nvPr>
        </p:nvSpPr>
        <p:spPr/>
        <p:txBody>
          <a:bodyPr/>
          <a:lstStyle/>
          <a:p>
            <a:pPr>
              <a:defRPr/>
            </a:pPr>
            <a:r>
              <a:rPr lang="en-US" sz="1400" dirty="0" smtClean="0"/>
              <a:t>Uganda Bureau of Statistics ¤ Plot 9 Colville Street, Kampala Uganda ¤ Website: www.ubos.org ,Tel: +256(0)-41-4706000 ¤ E-mail: ubos@ubos.org</a:t>
            </a:r>
            <a:endParaRPr lang="en-US" sz="1400" dirty="0"/>
          </a:p>
        </p:txBody>
      </p:sp>
    </p:spTree>
    <p:extLst>
      <p:ext uri="{BB962C8B-B14F-4D97-AF65-F5344CB8AC3E}">
        <p14:creationId xmlns:p14="http://schemas.microsoft.com/office/powerpoint/2010/main" val="36221565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Times New Roman" pitchFamily="18" charset="0"/>
                <a:cs typeface="Times New Roman" pitchFamily="18" charset="0"/>
              </a:rPr>
              <a:t>Methodology (cont’d)</a:t>
            </a:r>
            <a:endParaRPr lang="en-GB"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GB" sz="2400" dirty="0">
                <a:latin typeface="Times New Roman" pitchFamily="18" charset="0"/>
                <a:cs typeface="Times New Roman" pitchFamily="18" charset="0"/>
              </a:rPr>
              <a:t>The establishments are sub divided into 2/3 size groups according to turnover. All large and medium enterprises (size group one and two) are completely enumerated. </a:t>
            </a:r>
          </a:p>
          <a:p>
            <a:r>
              <a:rPr lang="en-GB" sz="2400" dirty="0">
                <a:latin typeface="Times New Roman" pitchFamily="18" charset="0"/>
                <a:cs typeface="Times New Roman" pitchFamily="18" charset="0"/>
              </a:rPr>
              <a:t>Simple random sampling is applied to size group three (small) establishments. The total income of the large and medium enterprises (size group one and two) is added to the weighted totals of size groups three to reflect the total income</a:t>
            </a:r>
            <a:r>
              <a:rPr lang="en-GB" sz="2400" dirty="0" smtClean="0">
                <a:latin typeface="Times New Roman" pitchFamily="18" charset="0"/>
                <a:cs typeface="Times New Roman" pitchFamily="18" charset="0"/>
              </a:rPr>
              <a:t>.</a:t>
            </a:r>
          </a:p>
          <a:p>
            <a:r>
              <a:rPr lang="en-GB" sz="2400" dirty="0" smtClean="0">
                <a:latin typeface="Times New Roman" pitchFamily="18" charset="0"/>
                <a:cs typeface="Times New Roman" pitchFamily="18" charset="0"/>
              </a:rPr>
              <a:t> </a:t>
            </a:r>
            <a:endParaRPr lang="en-GB" sz="2400" dirty="0">
              <a:latin typeface="Times New Roman" pitchFamily="18" charset="0"/>
              <a:cs typeface="Times New Roman" pitchFamily="18" charset="0"/>
            </a:endParaRPr>
          </a:p>
        </p:txBody>
      </p:sp>
      <p:sp>
        <p:nvSpPr>
          <p:cNvPr id="4" name="Date Placeholder 3"/>
          <p:cNvSpPr>
            <a:spLocks noGrp="1"/>
          </p:cNvSpPr>
          <p:nvPr>
            <p:ph type="dt" idx="10"/>
          </p:nvPr>
        </p:nvSpPr>
        <p:spPr/>
        <p:txBody>
          <a:bodyPr/>
          <a:lstStyle/>
          <a:p>
            <a:pPr>
              <a:defRPr/>
            </a:pPr>
            <a:r>
              <a:rPr lang="en-US" smtClean="0"/>
              <a:t>12/13/11</a:t>
            </a:r>
            <a:endParaRPr lang="en-US"/>
          </a:p>
        </p:txBody>
      </p:sp>
      <p:sp>
        <p:nvSpPr>
          <p:cNvPr id="5" name="Footer Placeholder 4"/>
          <p:cNvSpPr>
            <a:spLocks noGrp="1"/>
          </p:cNvSpPr>
          <p:nvPr>
            <p:ph type="ftr" idx="11"/>
          </p:nvPr>
        </p:nvSpPr>
        <p:spPr/>
        <p:txBody>
          <a:bodyPr/>
          <a:lstStyle/>
          <a:p>
            <a:pPr>
              <a:defRPr/>
            </a:pPr>
            <a:r>
              <a:rPr lang="en-US" sz="1400" dirty="0" smtClean="0"/>
              <a:t>Uganda Bureau of Statistics ¤ Plot 9 Colville Street, Kampala Uganda ¤ Website: www.ubos.org  ,Tel: +256(0)-41-4706000 ¤ E-mail: ubos@ubos.org</a:t>
            </a:r>
            <a:endParaRPr lang="en-US" sz="1400" dirty="0"/>
          </a:p>
        </p:txBody>
      </p:sp>
      <p:graphicFrame>
        <p:nvGraphicFramePr>
          <p:cNvPr id="10" name="Table 9"/>
          <p:cNvGraphicFramePr>
            <a:graphicFrameLocks noGrp="1"/>
          </p:cNvGraphicFramePr>
          <p:nvPr>
            <p:extLst>
              <p:ext uri="{D42A27DB-BD31-4B8C-83A1-F6EECF244321}">
                <p14:modId xmlns:p14="http://schemas.microsoft.com/office/powerpoint/2010/main" val="1877276558"/>
              </p:ext>
            </p:extLst>
          </p:nvPr>
        </p:nvGraphicFramePr>
        <p:xfrm>
          <a:off x="899592" y="4581128"/>
          <a:ext cx="7493199" cy="1584960"/>
        </p:xfrm>
        <a:graphic>
          <a:graphicData uri="http://schemas.openxmlformats.org/drawingml/2006/table">
            <a:tbl>
              <a:tblPr firstRow="1" bandRow="1">
                <a:tableStyleId>{5C22544A-7EE6-4342-B048-85BDC9FD1C3A}</a:tableStyleId>
              </a:tblPr>
              <a:tblGrid>
                <a:gridCol w="2315086"/>
                <a:gridCol w="1428760"/>
                <a:gridCol w="1876053"/>
                <a:gridCol w="1873300"/>
              </a:tblGrid>
              <a:tr h="321105">
                <a:tc>
                  <a:txBody>
                    <a:bodyPr/>
                    <a:lstStyle/>
                    <a:p>
                      <a:r>
                        <a:rPr lang="en-GB" sz="2000" dirty="0" smtClean="0">
                          <a:solidFill>
                            <a:srgbClr val="000066"/>
                          </a:solidFill>
                          <a:latin typeface="Times New Roman" panose="02020603050405020304" pitchFamily="18" charset="0"/>
                          <a:ea typeface="+mn-ea"/>
                          <a:cs typeface="Times New Roman" panose="02020603050405020304" pitchFamily="18" charset="0"/>
                        </a:rPr>
                        <a:t>Establishment size</a:t>
                      </a:r>
                      <a:endParaRPr lang="en-GB" sz="2000" dirty="0">
                        <a:solidFill>
                          <a:srgbClr val="000066"/>
                        </a:solidFill>
                        <a:latin typeface="Times New Roman" panose="02020603050405020304" pitchFamily="18" charset="0"/>
                        <a:ea typeface="+mn-ea"/>
                        <a:cs typeface="Times New Roman" panose="02020603050405020304" pitchFamily="18" charset="0"/>
                      </a:endParaRPr>
                    </a:p>
                  </a:txBody>
                  <a:tcPr marL="68580" marR="68580" marT="0" marB="0">
                    <a:noFill/>
                  </a:tcPr>
                </a:tc>
                <a:tc>
                  <a:txBody>
                    <a:bodyPr/>
                    <a:lstStyle/>
                    <a:p>
                      <a:pPr marL="0" algn="l" defTabSz="914400" rtl="0" eaLnBrk="1" latinLnBrk="0" hangingPunct="1"/>
                      <a:r>
                        <a:rPr lang="en-GB" sz="2000" b="1" kern="1200" dirty="0" smtClean="0">
                          <a:solidFill>
                            <a:srgbClr val="000066"/>
                          </a:solidFill>
                          <a:latin typeface="Times New Roman" panose="02020603050405020304" pitchFamily="18" charset="0"/>
                          <a:ea typeface="+mn-ea"/>
                          <a:cs typeface="Times New Roman" panose="02020603050405020304" pitchFamily="18" charset="0"/>
                        </a:rPr>
                        <a:t>Cluster</a:t>
                      </a:r>
                      <a:endParaRPr lang="en-GB" sz="2000" b="1" kern="1200" dirty="0">
                        <a:solidFill>
                          <a:srgbClr val="000066"/>
                        </a:solidFill>
                        <a:latin typeface="Times New Roman" panose="02020603050405020304" pitchFamily="18" charset="0"/>
                        <a:ea typeface="+mn-ea"/>
                        <a:cs typeface="Times New Roman" panose="02020603050405020304" pitchFamily="18" charset="0"/>
                      </a:endParaRPr>
                    </a:p>
                  </a:txBody>
                  <a:tcPr>
                    <a:noFill/>
                  </a:tcPr>
                </a:tc>
                <a:tc>
                  <a:txBody>
                    <a:bodyPr/>
                    <a:lstStyle/>
                    <a:p>
                      <a:pPr marL="0" algn="l" defTabSz="914400" rtl="0" eaLnBrk="1" latinLnBrk="0" hangingPunct="1"/>
                      <a:r>
                        <a:rPr lang="en-GB" sz="2000" b="1" kern="1200" dirty="0" smtClean="0">
                          <a:solidFill>
                            <a:srgbClr val="000066"/>
                          </a:solidFill>
                          <a:latin typeface="Times New Roman" panose="02020603050405020304" pitchFamily="18" charset="0"/>
                          <a:ea typeface="+mn-ea"/>
                          <a:cs typeface="Times New Roman" panose="02020603050405020304" pitchFamily="18" charset="0"/>
                        </a:rPr>
                        <a:t>Lower bound</a:t>
                      </a:r>
                      <a:endParaRPr lang="en-GB" sz="2000" b="1" kern="1200" dirty="0">
                        <a:solidFill>
                          <a:srgbClr val="000066"/>
                        </a:solidFill>
                        <a:latin typeface="Times New Roman" panose="02020603050405020304" pitchFamily="18" charset="0"/>
                        <a:ea typeface="+mn-ea"/>
                        <a:cs typeface="Times New Roman" panose="02020603050405020304" pitchFamily="18" charset="0"/>
                      </a:endParaRPr>
                    </a:p>
                  </a:txBody>
                  <a:tcPr>
                    <a:noFill/>
                  </a:tcPr>
                </a:tc>
                <a:tc>
                  <a:txBody>
                    <a:bodyPr/>
                    <a:lstStyle/>
                    <a:p>
                      <a:pPr marL="0" algn="l" defTabSz="914400" rtl="0" eaLnBrk="1" latinLnBrk="0" hangingPunct="1"/>
                      <a:r>
                        <a:rPr lang="en-GB" sz="2000" b="1" kern="1200" dirty="0" smtClean="0">
                          <a:solidFill>
                            <a:srgbClr val="000066"/>
                          </a:solidFill>
                          <a:latin typeface="Times New Roman" panose="02020603050405020304" pitchFamily="18" charset="0"/>
                          <a:ea typeface="+mn-ea"/>
                          <a:cs typeface="Times New Roman" panose="02020603050405020304" pitchFamily="18" charset="0"/>
                        </a:rPr>
                        <a:t>Upper bound</a:t>
                      </a:r>
                      <a:endParaRPr lang="en-GB" sz="2000" b="1" kern="1200" dirty="0">
                        <a:solidFill>
                          <a:srgbClr val="000066"/>
                        </a:solidFill>
                        <a:latin typeface="Times New Roman" panose="02020603050405020304" pitchFamily="18" charset="0"/>
                        <a:ea typeface="+mn-ea"/>
                        <a:cs typeface="Times New Roman" panose="02020603050405020304" pitchFamily="18" charset="0"/>
                      </a:endParaRPr>
                    </a:p>
                  </a:txBody>
                  <a:tcPr>
                    <a:noFill/>
                  </a:tcPr>
                </a:tc>
              </a:tr>
              <a:tr h="321105">
                <a:tc>
                  <a:txBody>
                    <a:bodyPr/>
                    <a:lstStyle/>
                    <a:p>
                      <a:pPr>
                        <a:spcAft>
                          <a:spcPts val="0"/>
                        </a:spcAft>
                      </a:pPr>
                      <a:r>
                        <a:rPr lang="en-GB" sz="2000" b="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Big</a:t>
                      </a:r>
                      <a:endParaRPr lang="en-GB" sz="2000" b="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r>
                        <a:rPr lang="en-GB" sz="2000" dirty="0" smtClean="0">
                          <a:solidFill>
                            <a:schemeClr val="tx1"/>
                          </a:solidFill>
                          <a:latin typeface="Times New Roman" panose="02020603050405020304" pitchFamily="18" charset="0"/>
                          <a:cs typeface="Times New Roman" panose="02020603050405020304" pitchFamily="18" charset="0"/>
                        </a:rPr>
                        <a:t>Cluster_1</a:t>
                      </a:r>
                      <a:endParaRPr lang="en-GB" sz="2000" dirty="0">
                        <a:solidFill>
                          <a:schemeClr val="tx1"/>
                        </a:solidFill>
                        <a:latin typeface="Times New Roman" panose="02020603050405020304" pitchFamily="18" charset="0"/>
                        <a:cs typeface="Times New Roman" panose="02020603050405020304" pitchFamily="18" charset="0"/>
                      </a:endParaRPr>
                    </a:p>
                  </a:txBody>
                  <a:tcPr>
                    <a:noFill/>
                  </a:tcPr>
                </a:tc>
                <a:tc>
                  <a:txBody>
                    <a:bodyPr/>
                    <a:lstStyle/>
                    <a:p>
                      <a:endParaRPr lang="en-GB" sz="2000" dirty="0">
                        <a:solidFill>
                          <a:schemeClr val="tx1"/>
                        </a:solidFill>
                        <a:latin typeface="Times New Roman" panose="02020603050405020304" pitchFamily="18" charset="0"/>
                        <a:cs typeface="Times New Roman" panose="02020603050405020304" pitchFamily="18" charset="0"/>
                      </a:endParaRPr>
                    </a:p>
                  </a:txBody>
                  <a:tcPr>
                    <a:noFill/>
                  </a:tcPr>
                </a:tc>
                <a:tc>
                  <a:txBody>
                    <a:bodyPr/>
                    <a:lstStyle/>
                    <a:p>
                      <a:endParaRPr lang="en-GB" sz="2000" dirty="0">
                        <a:solidFill>
                          <a:schemeClr val="tx1"/>
                        </a:solidFill>
                        <a:latin typeface="Times New Roman" panose="02020603050405020304" pitchFamily="18" charset="0"/>
                        <a:cs typeface="Times New Roman" panose="02020603050405020304" pitchFamily="18" charset="0"/>
                      </a:endParaRPr>
                    </a:p>
                  </a:txBody>
                  <a:tcPr>
                    <a:noFill/>
                  </a:tcPr>
                </a:tc>
              </a:tr>
              <a:tr h="332830">
                <a:tc>
                  <a:txBody>
                    <a:bodyPr/>
                    <a:lstStyle/>
                    <a:p>
                      <a:pPr>
                        <a:spcAft>
                          <a:spcPts val="0"/>
                        </a:spcAft>
                      </a:pPr>
                      <a:r>
                        <a:rPr lang="en-GB"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Medium </a:t>
                      </a:r>
                      <a:endParaRPr lang="en-GB"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dirty="0" smtClean="0">
                          <a:solidFill>
                            <a:schemeClr val="tx1"/>
                          </a:solidFill>
                          <a:latin typeface="Times New Roman" panose="02020603050405020304" pitchFamily="18" charset="0"/>
                          <a:cs typeface="Times New Roman" panose="02020603050405020304" pitchFamily="18" charset="0"/>
                        </a:rPr>
                        <a:t>Cluster_2</a:t>
                      </a:r>
                      <a:endParaRPr lang="en-GB" sz="2000" dirty="0">
                        <a:solidFill>
                          <a:schemeClr val="tx1"/>
                        </a:solidFill>
                        <a:latin typeface="Times New Roman" panose="02020603050405020304" pitchFamily="18" charset="0"/>
                        <a:cs typeface="Times New Roman" panose="02020603050405020304" pitchFamily="18" charset="0"/>
                      </a:endParaRPr>
                    </a:p>
                  </a:txBody>
                  <a:tcPr>
                    <a:noFill/>
                  </a:tcPr>
                </a:tc>
                <a:tc>
                  <a:txBody>
                    <a:bodyPr/>
                    <a:lstStyle/>
                    <a:p>
                      <a:endParaRPr lang="en-GB" sz="2000" dirty="0">
                        <a:solidFill>
                          <a:schemeClr val="tx1"/>
                        </a:solidFill>
                        <a:latin typeface="Times New Roman" panose="02020603050405020304" pitchFamily="18" charset="0"/>
                        <a:cs typeface="Times New Roman" panose="02020603050405020304" pitchFamily="18" charset="0"/>
                      </a:endParaRPr>
                    </a:p>
                  </a:txBody>
                  <a:tcPr>
                    <a:noFill/>
                  </a:tcPr>
                </a:tc>
                <a:tc>
                  <a:txBody>
                    <a:bodyPr/>
                    <a:lstStyle/>
                    <a:p>
                      <a:endParaRPr lang="en-GB" sz="2000" dirty="0">
                        <a:solidFill>
                          <a:schemeClr val="tx1"/>
                        </a:solidFill>
                        <a:latin typeface="Times New Roman" panose="02020603050405020304" pitchFamily="18" charset="0"/>
                        <a:cs typeface="Times New Roman" panose="02020603050405020304" pitchFamily="18" charset="0"/>
                      </a:endParaRPr>
                    </a:p>
                  </a:txBody>
                  <a:tcPr>
                    <a:noFill/>
                  </a:tcPr>
                </a:tc>
              </a:tr>
              <a:tr h="321105">
                <a:tc>
                  <a:txBody>
                    <a:bodyPr/>
                    <a:lstStyle/>
                    <a:p>
                      <a:pPr>
                        <a:spcAft>
                          <a:spcPts val="0"/>
                        </a:spcAft>
                      </a:pPr>
                      <a:r>
                        <a:rPr lang="en-GB"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small</a:t>
                      </a:r>
                      <a:endParaRPr lang="en-GB"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dirty="0" smtClean="0">
                          <a:solidFill>
                            <a:schemeClr val="tx1"/>
                          </a:solidFill>
                          <a:latin typeface="Times New Roman" panose="02020603050405020304" pitchFamily="18" charset="0"/>
                          <a:cs typeface="Times New Roman" panose="02020603050405020304" pitchFamily="18" charset="0"/>
                        </a:rPr>
                        <a:t>Cluster_3</a:t>
                      </a:r>
                      <a:endParaRPr lang="en-GB" sz="2000" dirty="0">
                        <a:solidFill>
                          <a:schemeClr val="tx1"/>
                        </a:solidFill>
                        <a:latin typeface="Times New Roman" panose="02020603050405020304" pitchFamily="18" charset="0"/>
                        <a:cs typeface="Times New Roman" panose="02020603050405020304" pitchFamily="18" charset="0"/>
                      </a:endParaRPr>
                    </a:p>
                  </a:txBody>
                  <a:tcPr>
                    <a:noFill/>
                  </a:tcPr>
                </a:tc>
                <a:tc>
                  <a:txBody>
                    <a:bodyPr/>
                    <a:lstStyle/>
                    <a:p>
                      <a:endParaRPr lang="en-GB" sz="2000" dirty="0">
                        <a:solidFill>
                          <a:schemeClr val="tx1"/>
                        </a:solidFill>
                        <a:latin typeface="Times New Roman" panose="02020603050405020304" pitchFamily="18" charset="0"/>
                        <a:cs typeface="Times New Roman" panose="02020603050405020304" pitchFamily="18" charset="0"/>
                      </a:endParaRPr>
                    </a:p>
                  </a:txBody>
                  <a:tcPr>
                    <a:noFill/>
                  </a:tcPr>
                </a:tc>
                <a:tc>
                  <a:txBody>
                    <a:bodyPr/>
                    <a:lstStyle/>
                    <a:p>
                      <a:endParaRPr lang="en-GB" sz="2000" dirty="0">
                        <a:solidFill>
                          <a:schemeClr val="tx1"/>
                        </a:solidFill>
                        <a:latin typeface="Times New Roman" panose="02020603050405020304" pitchFamily="18" charset="0"/>
                        <a:cs typeface="Times New Roman" panose="02020603050405020304" pitchFamily="18" charset="0"/>
                      </a:endParaRPr>
                    </a:p>
                  </a:txBody>
                  <a:tcPr>
                    <a:noFill/>
                  </a:tcPr>
                </a:tc>
              </a:tr>
            </a:tbl>
          </a:graphicData>
        </a:graphic>
      </p:graphicFrame>
    </p:spTree>
    <p:extLst>
      <p:ext uri="{BB962C8B-B14F-4D97-AF65-F5344CB8AC3E}">
        <p14:creationId xmlns:p14="http://schemas.microsoft.com/office/powerpoint/2010/main" val="39113203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Times New Roman" pitchFamily="18" charset="0"/>
                <a:cs typeface="Times New Roman" pitchFamily="18" charset="0"/>
              </a:rPr>
              <a:t>Methodology (cont’d)</a:t>
            </a:r>
            <a:endParaRPr lang="en-GB" dirty="0"/>
          </a:p>
        </p:txBody>
      </p:sp>
      <p:sp>
        <p:nvSpPr>
          <p:cNvPr id="3" name="Content Placeholder 2"/>
          <p:cNvSpPr>
            <a:spLocks noGrp="1"/>
          </p:cNvSpPr>
          <p:nvPr>
            <p:ph idx="1"/>
          </p:nvPr>
        </p:nvSpPr>
        <p:spPr/>
        <p:txBody>
          <a:bodyPr/>
          <a:lstStyle/>
          <a:p>
            <a:r>
              <a:rPr lang="en-GB" sz="2400" dirty="0" smtClean="0">
                <a:latin typeface="Times New Roman" panose="02020603050405020304" pitchFamily="18" charset="0"/>
                <a:cs typeface="Times New Roman" panose="02020603050405020304" pitchFamily="18" charset="0"/>
              </a:rPr>
              <a:t>Sample weight are generated and used for cluster that are not </a:t>
            </a:r>
            <a:r>
              <a:rPr lang="en-GB" sz="2400" dirty="0">
                <a:latin typeface="Times New Roman" panose="02020603050405020304" pitchFamily="18" charset="0"/>
                <a:cs typeface="Times New Roman" panose="02020603050405020304" pitchFamily="18" charset="0"/>
              </a:rPr>
              <a:t>completely enumerated, the weights to produce estimates are the inverse ratio of the sampling fraction, modified to take account of non-response in the survey. Stratum estimates are calculated and then aggregated with the completely enumerated stratum to form subgroup estimates. </a:t>
            </a:r>
            <a:endParaRPr lang="en-GB" sz="2400" dirty="0" smtClean="0">
              <a:latin typeface="Times New Roman" panose="02020603050405020304" pitchFamily="18" charset="0"/>
              <a:cs typeface="Times New Roman" panose="02020603050405020304" pitchFamily="18" charset="0"/>
            </a:endParaRPr>
          </a:p>
          <a:p>
            <a:r>
              <a:rPr lang="en-GB" sz="2400" dirty="0" err="1" smtClean="0">
                <a:latin typeface="Times New Roman" panose="02020603050405020304" pitchFamily="18" charset="0"/>
                <a:cs typeface="Times New Roman" panose="02020603050405020304" pitchFamily="18" charset="0"/>
              </a:rPr>
              <a:t>Note:This</a:t>
            </a:r>
            <a:r>
              <a:rPr lang="en-GB" sz="2400" dirty="0" smtClean="0">
                <a:latin typeface="Times New Roman" panose="02020603050405020304" pitchFamily="18" charset="0"/>
                <a:cs typeface="Times New Roman" panose="02020603050405020304" pitchFamily="18" charset="0"/>
              </a:rPr>
              <a:t> is a procedures in </a:t>
            </a:r>
            <a:r>
              <a:rPr lang="en-GB" sz="2400" dirty="0">
                <a:latin typeface="Times New Roman" panose="02020603050405020304" pitchFamily="18" charset="0"/>
                <a:cs typeface="Times New Roman" panose="02020603050405020304" pitchFamily="18" charset="0"/>
              </a:rPr>
              <a:t>line with </a:t>
            </a:r>
            <a:r>
              <a:rPr lang="en-GB" sz="2400" dirty="0" smtClean="0">
                <a:latin typeface="Times New Roman" panose="02020603050405020304" pitchFamily="18" charset="0"/>
                <a:cs typeface="Times New Roman" panose="02020603050405020304" pitchFamily="18" charset="0"/>
              </a:rPr>
              <a:t>international </a:t>
            </a:r>
            <a:r>
              <a:rPr lang="en-GB" sz="2400" dirty="0">
                <a:latin typeface="Times New Roman" panose="02020603050405020304" pitchFamily="18" charset="0"/>
                <a:cs typeface="Times New Roman" panose="02020603050405020304" pitchFamily="18" charset="0"/>
              </a:rPr>
              <a:t>best practice.</a:t>
            </a:r>
          </a:p>
        </p:txBody>
      </p:sp>
      <p:sp>
        <p:nvSpPr>
          <p:cNvPr id="4" name="Date Placeholder 3"/>
          <p:cNvSpPr>
            <a:spLocks noGrp="1"/>
          </p:cNvSpPr>
          <p:nvPr>
            <p:ph type="dt" idx="10"/>
          </p:nvPr>
        </p:nvSpPr>
        <p:spPr/>
        <p:txBody>
          <a:bodyPr/>
          <a:lstStyle/>
          <a:p>
            <a:pPr>
              <a:defRPr/>
            </a:pPr>
            <a:r>
              <a:rPr lang="en-US" smtClean="0"/>
              <a:t>12/13/11</a:t>
            </a:r>
            <a:endParaRPr lang="en-US"/>
          </a:p>
        </p:txBody>
      </p:sp>
      <p:sp>
        <p:nvSpPr>
          <p:cNvPr id="5" name="Footer Placeholder 4"/>
          <p:cNvSpPr>
            <a:spLocks noGrp="1"/>
          </p:cNvSpPr>
          <p:nvPr>
            <p:ph type="ftr" idx="11"/>
          </p:nvPr>
        </p:nvSpPr>
        <p:spPr>
          <a:xfrm>
            <a:off x="1116013" y="6308725"/>
            <a:ext cx="7123112" cy="549275"/>
          </a:xfrm>
        </p:spPr>
        <p:txBody>
          <a:bodyPr/>
          <a:lstStyle/>
          <a:p>
            <a:pPr>
              <a:defRPr/>
            </a:pPr>
            <a:r>
              <a:rPr lang="en-US" sz="1200" dirty="0" smtClean="0"/>
              <a:t>Uganda Bureau of Statistics ¤ Plot 9 Colville Street, Kampala Uganda ¤ Website: www.ubos.org </a:t>
            </a:r>
          </a:p>
          <a:p>
            <a:pPr>
              <a:defRPr/>
            </a:pPr>
            <a:r>
              <a:rPr lang="en-US" sz="1200" dirty="0" smtClean="0"/>
              <a:t>Tel: +256(0)-41-4706000 ¤ E-mail: ubos@ubos.org</a:t>
            </a:r>
            <a:endParaRPr lang="en-US" sz="1200" dirty="0"/>
          </a:p>
        </p:txBody>
      </p:sp>
    </p:spTree>
    <p:extLst>
      <p:ext uri="{BB962C8B-B14F-4D97-AF65-F5344CB8AC3E}">
        <p14:creationId xmlns:p14="http://schemas.microsoft.com/office/powerpoint/2010/main" val="31164371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457200" lvl="1">
              <a:spcBef>
                <a:spcPts val="0"/>
              </a:spcBef>
            </a:pPr>
            <a:r>
              <a:rPr lang="en-GB" sz="3200" dirty="0">
                <a:solidFill>
                  <a:schemeClr val="tx1"/>
                </a:solidFill>
                <a:latin typeface="+mn-lt"/>
                <a:cs typeface="+mn-cs"/>
              </a:rPr>
              <a:t>The relevance of statistics in tourism development </a:t>
            </a:r>
          </a:p>
        </p:txBody>
      </p:sp>
      <p:sp>
        <p:nvSpPr>
          <p:cNvPr id="3" name="Content Placeholder 2"/>
          <p:cNvSpPr>
            <a:spLocks noGrp="1"/>
          </p:cNvSpPr>
          <p:nvPr>
            <p:ph idx="1"/>
          </p:nvPr>
        </p:nvSpPr>
        <p:spPr>
          <a:xfrm>
            <a:off x="457200" y="1600200"/>
            <a:ext cx="8224838" cy="4637112"/>
          </a:xfrm>
        </p:spPr>
        <p:txBody>
          <a:bodyPr/>
          <a:lstStyle/>
          <a:p>
            <a:r>
              <a:rPr lang="en-GB" sz="2400" dirty="0" smtClean="0">
                <a:solidFill>
                  <a:schemeClr val="tx1"/>
                </a:solidFill>
                <a:latin typeface="Times New Roman" pitchFamily="18" charset="0"/>
                <a:cs typeface="Times New Roman" pitchFamily="18" charset="0"/>
              </a:rPr>
              <a:t>The </a:t>
            </a:r>
            <a:r>
              <a:rPr lang="en-GB" sz="2400" dirty="0">
                <a:solidFill>
                  <a:schemeClr val="tx1"/>
                </a:solidFill>
                <a:latin typeface="Times New Roman" pitchFamily="18" charset="0"/>
                <a:cs typeface="Times New Roman" pitchFamily="18" charset="0"/>
              </a:rPr>
              <a:t>objective of national statistical system is to provide:</a:t>
            </a:r>
          </a:p>
          <a:p>
            <a:pPr lvl="1">
              <a:spcBef>
                <a:spcPts val="0"/>
              </a:spcBef>
            </a:pPr>
            <a:r>
              <a:rPr lang="en-GB" sz="2400" dirty="0" smtClean="0">
                <a:solidFill>
                  <a:schemeClr val="tx1"/>
                </a:solidFill>
                <a:latin typeface="Times New Roman" pitchFamily="18" charset="0"/>
                <a:cs typeface="Times New Roman" pitchFamily="18" charset="0"/>
              </a:rPr>
              <a:t>relevant, </a:t>
            </a:r>
          </a:p>
          <a:p>
            <a:pPr lvl="1">
              <a:spcBef>
                <a:spcPts val="0"/>
              </a:spcBef>
            </a:pPr>
            <a:r>
              <a:rPr lang="en-GB" sz="2400" dirty="0" smtClean="0">
                <a:solidFill>
                  <a:schemeClr val="tx1"/>
                </a:solidFill>
                <a:latin typeface="Times New Roman" pitchFamily="18" charset="0"/>
                <a:cs typeface="Times New Roman" pitchFamily="18" charset="0"/>
              </a:rPr>
              <a:t>comprehensive ,</a:t>
            </a:r>
          </a:p>
          <a:p>
            <a:pPr lvl="1">
              <a:spcBef>
                <a:spcPts val="0"/>
              </a:spcBef>
            </a:pPr>
            <a:r>
              <a:rPr lang="en-GB" sz="2400" dirty="0" smtClean="0">
                <a:solidFill>
                  <a:schemeClr val="tx1"/>
                </a:solidFill>
                <a:latin typeface="Times New Roman" pitchFamily="18" charset="0"/>
                <a:cs typeface="Times New Roman" pitchFamily="18" charset="0"/>
              </a:rPr>
              <a:t>accurate </a:t>
            </a:r>
          </a:p>
          <a:p>
            <a:pPr lvl="1">
              <a:spcBef>
                <a:spcPts val="0"/>
              </a:spcBef>
            </a:pPr>
            <a:r>
              <a:rPr lang="en-GB" sz="2400" dirty="0" smtClean="0">
                <a:solidFill>
                  <a:schemeClr val="tx1"/>
                </a:solidFill>
                <a:latin typeface="Times New Roman" pitchFamily="18" charset="0"/>
                <a:cs typeface="Times New Roman" pitchFamily="18" charset="0"/>
              </a:rPr>
              <a:t>and objective statistical informatio</a:t>
            </a:r>
            <a:r>
              <a:rPr lang="en-GB" sz="2400" dirty="0" smtClean="0">
                <a:latin typeface="Times New Roman" pitchFamily="18" charset="0"/>
                <a:cs typeface="Times New Roman" pitchFamily="18" charset="0"/>
              </a:rPr>
              <a:t>n </a:t>
            </a:r>
          </a:p>
          <a:p>
            <a:r>
              <a:rPr lang="en-GB" sz="2400" dirty="0">
                <a:solidFill>
                  <a:schemeClr val="tx1"/>
                </a:solidFill>
                <a:latin typeface="Times New Roman" pitchFamily="18" charset="0"/>
                <a:cs typeface="Times New Roman" pitchFamily="18" charset="0"/>
              </a:rPr>
              <a:t>Generally, statistics are invaluable for monitoring the country’s economic and social conditions, the planning  and private sector programmes and investment, policy debates and advocacy  </a:t>
            </a:r>
          </a:p>
        </p:txBody>
      </p:sp>
      <p:sp>
        <p:nvSpPr>
          <p:cNvPr id="4" name="Date Placeholder 3"/>
          <p:cNvSpPr>
            <a:spLocks noGrp="1"/>
          </p:cNvSpPr>
          <p:nvPr>
            <p:ph type="dt" idx="10"/>
          </p:nvPr>
        </p:nvSpPr>
        <p:spPr/>
        <p:txBody>
          <a:bodyPr/>
          <a:lstStyle/>
          <a:p>
            <a:pPr>
              <a:defRPr/>
            </a:pPr>
            <a:r>
              <a:rPr lang="en-US" smtClean="0"/>
              <a:t>12/13/11</a:t>
            </a:r>
            <a:endParaRPr lang="en-US"/>
          </a:p>
        </p:txBody>
      </p:sp>
      <p:sp>
        <p:nvSpPr>
          <p:cNvPr id="5" name="Footer Placeholder 4"/>
          <p:cNvSpPr>
            <a:spLocks noGrp="1"/>
          </p:cNvSpPr>
          <p:nvPr>
            <p:ph type="ftr" idx="11"/>
          </p:nvPr>
        </p:nvSpPr>
        <p:spPr/>
        <p:txBody>
          <a:bodyPr/>
          <a:lstStyle/>
          <a:p>
            <a:pPr>
              <a:defRPr/>
            </a:pPr>
            <a:r>
              <a:rPr lang="en-US" sz="1200" dirty="0" smtClean="0"/>
              <a:t>Uganda Bureau of Statistics ¤ Plot 9 Colville Street, Kampala Uganda ¤ Website: www.ubos.org </a:t>
            </a:r>
          </a:p>
          <a:p>
            <a:pPr>
              <a:defRPr/>
            </a:pPr>
            <a:r>
              <a:rPr lang="en-US" sz="1200" dirty="0" smtClean="0"/>
              <a:t>Tel: +256(0)-41-4706000 ¤ E-mail: ubos@ubos.org</a:t>
            </a:r>
            <a:endParaRPr lang="en-US" sz="1200" dirty="0"/>
          </a:p>
        </p:txBody>
      </p:sp>
      <p:sp>
        <p:nvSpPr>
          <p:cNvPr id="6" name="Rectangle 5"/>
          <p:cNvSpPr/>
          <p:nvPr/>
        </p:nvSpPr>
        <p:spPr>
          <a:xfrm>
            <a:off x="8989073" y="1436172"/>
            <a:ext cx="325730" cy="369332"/>
          </a:xfrm>
          <a:prstGeom prst="rect">
            <a:avLst/>
          </a:prstGeom>
        </p:spPr>
        <p:txBody>
          <a:bodyPr wrap="none">
            <a:spAutoFit/>
          </a:bodyPr>
          <a:lstStyle/>
          <a:p>
            <a:r>
              <a:rPr lang="en-GB" dirty="0">
                <a:solidFill>
                  <a:schemeClr val="tx1"/>
                </a:solidFill>
              </a:rPr>
              <a:t>T</a:t>
            </a:r>
            <a:endParaRPr lang="en-GB" dirty="0"/>
          </a:p>
        </p:txBody>
      </p:sp>
    </p:spTree>
    <p:extLst>
      <p:ext uri="{BB962C8B-B14F-4D97-AF65-F5344CB8AC3E}">
        <p14:creationId xmlns:p14="http://schemas.microsoft.com/office/powerpoint/2010/main" val="39841450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Modeling accommodation data from censuses</a:t>
            </a:r>
            <a:endParaRPr lang="en-GB" sz="3200" dirty="0"/>
          </a:p>
        </p:txBody>
      </p:sp>
      <p:sp>
        <p:nvSpPr>
          <p:cNvPr id="3" name="Content Placeholder 2"/>
          <p:cNvSpPr>
            <a:spLocks noGrp="1"/>
          </p:cNvSpPr>
          <p:nvPr>
            <p:ph idx="1"/>
          </p:nvPr>
        </p:nvSpPr>
        <p:spPr/>
        <p:txBody>
          <a:bodyPr/>
          <a:lstStyle/>
          <a:p>
            <a:pPr>
              <a:buNone/>
            </a:pPr>
            <a:r>
              <a:rPr lang="en-GB" sz="2400" dirty="0" smtClean="0">
                <a:latin typeface="Times New Roman" panose="02020603050405020304" pitchFamily="18" charset="0"/>
                <a:cs typeface="Times New Roman" panose="02020603050405020304" pitchFamily="18" charset="0"/>
              </a:rPr>
              <a:t>  Accommodation statistics surveys requires sampling frames </a:t>
            </a:r>
          </a:p>
          <a:p>
            <a:pPr lvl="1"/>
            <a:r>
              <a:rPr lang="en-GB" sz="2400" dirty="0" smtClean="0">
                <a:solidFill>
                  <a:srgbClr val="000066"/>
                </a:solidFill>
                <a:latin typeface="Times New Roman" panose="02020603050405020304" pitchFamily="18" charset="0"/>
                <a:cs typeface="Times New Roman" panose="02020603050405020304" pitchFamily="18" charset="0"/>
              </a:rPr>
              <a:t>Business inquires survey</a:t>
            </a:r>
          </a:p>
          <a:p>
            <a:pPr lvl="1"/>
            <a:r>
              <a:rPr lang="en-GB" sz="2400" dirty="0" smtClean="0">
                <a:solidFill>
                  <a:srgbClr val="000066"/>
                </a:solidFill>
                <a:latin typeface="Times New Roman" panose="02020603050405020304" pitchFamily="18" charset="0"/>
                <a:cs typeface="Times New Roman" panose="02020603050405020304" pitchFamily="18" charset="0"/>
              </a:rPr>
              <a:t>Lists of Accommodation facilities from accommodation  survey (modelled  from  censuses)</a:t>
            </a:r>
          </a:p>
          <a:p>
            <a:pPr lvl="2">
              <a:buFont typeface="Wingdings" pitchFamily="2" charset="2"/>
              <a:buChar char="ü"/>
            </a:pPr>
            <a:r>
              <a:rPr lang="en-GB" dirty="0" smtClean="0">
                <a:solidFill>
                  <a:srgbClr val="000066"/>
                </a:solidFill>
                <a:latin typeface="Times New Roman" panose="02020603050405020304" pitchFamily="18" charset="0"/>
                <a:cs typeface="Times New Roman" panose="02020603050405020304" pitchFamily="18" charset="0"/>
              </a:rPr>
              <a:t>Names of establishments </a:t>
            </a:r>
          </a:p>
          <a:p>
            <a:pPr lvl="2">
              <a:buFont typeface="Wingdings" pitchFamily="2" charset="2"/>
              <a:buChar char="ü"/>
            </a:pPr>
            <a:r>
              <a:rPr lang="en-GB" dirty="0" smtClean="0">
                <a:solidFill>
                  <a:srgbClr val="000066"/>
                </a:solidFill>
                <a:latin typeface="Times New Roman" panose="02020603050405020304" pitchFamily="18" charset="0"/>
                <a:cs typeface="Times New Roman" panose="02020603050405020304" pitchFamily="18" charset="0"/>
              </a:rPr>
              <a:t>Geographical  location and spread</a:t>
            </a:r>
          </a:p>
          <a:p>
            <a:pPr lvl="2">
              <a:buFont typeface="Wingdings" pitchFamily="2" charset="2"/>
              <a:buChar char="ü"/>
            </a:pPr>
            <a:r>
              <a:rPr lang="en-GB" dirty="0" smtClean="0">
                <a:solidFill>
                  <a:srgbClr val="000066"/>
                </a:solidFill>
                <a:latin typeface="Times New Roman" panose="02020603050405020304" pitchFamily="18" charset="0"/>
                <a:cs typeface="Times New Roman" panose="02020603050405020304" pitchFamily="18" charset="0"/>
              </a:rPr>
              <a:t>Type of accommodation facility</a:t>
            </a:r>
          </a:p>
          <a:p>
            <a:pPr lvl="2">
              <a:buFont typeface="Wingdings" pitchFamily="2" charset="2"/>
              <a:buChar char="ü"/>
            </a:pPr>
            <a:r>
              <a:rPr lang="en-GB" dirty="0" smtClean="0">
                <a:solidFill>
                  <a:srgbClr val="000066"/>
                </a:solidFill>
                <a:latin typeface="Times New Roman" panose="02020603050405020304" pitchFamily="18" charset="0"/>
                <a:cs typeface="Times New Roman" panose="02020603050405020304" pitchFamily="18" charset="0"/>
              </a:rPr>
              <a:t>The employment status by gender</a:t>
            </a:r>
          </a:p>
          <a:p>
            <a:pPr lvl="2">
              <a:buFont typeface="Wingdings" pitchFamily="2" charset="2"/>
              <a:buChar char="ü"/>
            </a:pPr>
            <a:r>
              <a:rPr lang="en-GB" dirty="0" smtClean="0">
                <a:solidFill>
                  <a:srgbClr val="000066"/>
                </a:solidFill>
                <a:latin typeface="Times New Roman" panose="02020603050405020304" pitchFamily="18" charset="0"/>
                <a:cs typeface="Times New Roman" panose="02020603050405020304" pitchFamily="18" charset="0"/>
              </a:rPr>
              <a:t>Services offered by accommodation facilities</a:t>
            </a:r>
          </a:p>
          <a:p>
            <a:pPr lvl="2">
              <a:buFont typeface="Wingdings" pitchFamily="2" charset="2"/>
              <a:buChar char="ü"/>
            </a:pPr>
            <a:r>
              <a:rPr lang="en-GB" dirty="0" smtClean="0">
                <a:solidFill>
                  <a:srgbClr val="000066"/>
                </a:solidFill>
                <a:latin typeface="Times New Roman" panose="02020603050405020304" pitchFamily="18" charset="0"/>
                <a:cs typeface="Times New Roman" panose="02020603050405020304" pitchFamily="18" charset="0"/>
              </a:rPr>
              <a:t>Accommodation statistics (no. of rooms and beds  by accommodation type)</a:t>
            </a:r>
          </a:p>
          <a:p>
            <a:pPr lvl="1"/>
            <a:endParaRPr lang="en-GB" sz="2400" dirty="0" smtClean="0">
              <a:solidFill>
                <a:srgbClr val="000066"/>
              </a:solidFill>
              <a:latin typeface="Times New Roman" panose="02020603050405020304" pitchFamily="18" charset="0"/>
              <a:cs typeface="Times New Roman" panose="02020603050405020304" pitchFamily="18" charset="0"/>
            </a:endParaRPr>
          </a:p>
          <a:p>
            <a:pPr lvl="1">
              <a:buNone/>
            </a:pPr>
            <a:endParaRPr lang="en-GB" sz="2400" dirty="0" smtClean="0">
              <a:solidFill>
                <a:srgbClr val="000066"/>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idx="10"/>
          </p:nvPr>
        </p:nvSpPr>
        <p:spPr/>
        <p:txBody>
          <a:bodyPr/>
          <a:lstStyle/>
          <a:p>
            <a:pPr>
              <a:defRPr/>
            </a:pPr>
            <a:r>
              <a:rPr lang="en-US" smtClean="0"/>
              <a:t>12/13/11</a:t>
            </a:r>
            <a:endParaRPr lang="en-US"/>
          </a:p>
        </p:txBody>
      </p:sp>
      <p:sp>
        <p:nvSpPr>
          <p:cNvPr id="5" name="Footer Placeholder 4"/>
          <p:cNvSpPr>
            <a:spLocks noGrp="1"/>
          </p:cNvSpPr>
          <p:nvPr>
            <p:ph type="ftr" idx="11"/>
          </p:nvPr>
        </p:nvSpPr>
        <p:spPr>
          <a:xfrm>
            <a:off x="1357290" y="6357958"/>
            <a:ext cx="7123112" cy="958036"/>
          </a:xfrm>
        </p:spPr>
        <p:txBody>
          <a:bodyPr/>
          <a:lstStyle/>
          <a:p>
            <a:pPr>
              <a:defRPr/>
            </a:pPr>
            <a:r>
              <a:rPr lang="en-US" sz="1200" dirty="0" smtClean="0"/>
              <a:t>Uganda Bureau of Statistics ¤ Plot 9 Colville Street, Kampala Uganda ¤ Website: www.ubos.org </a:t>
            </a:r>
          </a:p>
          <a:p>
            <a:pPr>
              <a:defRPr/>
            </a:pPr>
            <a:r>
              <a:rPr lang="en-US" sz="1200" dirty="0" smtClean="0"/>
              <a:t>Tel: +256(0)-41-4706000 ¤ E-mail: ubos@ubos.org</a:t>
            </a:r>
            <a:endParaRPr lang="en-US" sz="1200" dirty="0"/>
          </a:p>
        </p:txBody>
      </p:sp>
    </p:spTree>
    <p:extLst>
      <p:ext uri="{BB962C8B-B14F-4D97-AF65-F5344CB8AC3E}">
        <p14:creationId xmlns:p14="http://schemas.microsoft.com/office/powerpoint/2010/main" val="21016564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Survey on tour operators</a:t>
            </a:r>
            <a:endParaRPr lang="en-US" dirty="0"/>
          </a:p>
        </p:txBody>
      </p:sp>
      <p:sp>
        <p:nvSpPr>
          <p:cNvPr id="3" name="Content Placeholder 2"/>
          <p:cNvSpPr>
            <a:spLocks noGrp="1"/>
          </p:cNvSpPr>
          <p:nvPr>
            <p:ph idx="1"/>
          </p:nvPr>
        </p:nvSpPr>
        <p:spPr/>
        <p:txBody>
          <a:bodyPr/>
          <a:lstStyle/>
          <a:p>
            <a:pPr marL="623888" lvl="2" indent="-388938">
              <a:buNone/>
            </a:pPr>
            <a:r>
              <a:rPr lang="en-US" b="1" dirty="0" smtClean="0">
                <a:solidFill>
                  <a:srgbClr val="000066"/>
                </a:solidFill>
                <a:latin typeface="Times New Roman" panose="02020603050405020304" pitchFamily="18" charset="0"/>
                <a:cs typeface="Times New Roman" panose="02020603050405020304" pitchFamily="18" charset="0"/>
              </a:rPr>
              <a:t>Number of travelers handled in a given period </a:t>
            </a:r>
          </a:p>
          <a:p>
            <a:pPr marL="692150" lvl="2" indent="-525463">
              <a:buFont typeface="Wingdings" pitchFamily="2" charset="2"/>
              <a:buChar char="ü"/>
            </a:pPr>
            <a:r>
              <a:rPr lang="en-US" dirty="0" smtClean="0">
                <a:solidFill>
                  <a:srgbClr val="000066"/>
                </a:solidFill>
                <a:latin typeface="Times New Roman" panose="02020603050405020304" pitchFamily="18" charset="0"/>
                <a:cs typeface="Times New Roman" panose="02020603050405020304" pitchFamily="18" charset="0"/>
              </a:rPr>
              <a:t>Record the number of resident tourists handled </a:t>
            </a:r>
          </a:p>
          <a:p>
            <a:pPr marL="692150" lvl="2" indent="-525463">
              <a:buFont typeface="Wingdings" pitchFamily="2" charset="2"/>
              <a:buChar char="ü"/>
            </a:pPr>
            <a:r>
              <a:rPr lang="en-US" dirty="0" smtClean="0">
                <a:solidFill>
                  <a:srgbClr val="000066"/>
                </a:solidFill>
                <a:latin typeface="Times New Roman" panose="02020603050405020304" pitchFamily="18" charset="0"/>
                <a:cs typeface="Times New Roman" panose="02020603050405020304" pitchFamily="18" charset="0"/>
              </a:rPr>
              <a:t>Record the number of non-resident tourists handled </a:t>
            </a:r>
          </a:p>
          <a:p>
            <a:pPr marL="692150" lvl="2" indent="-525463">
              <a:buFont typeface="Wingdings" pitchFamily="2" charset="2"/>
              <a:buChar char="ü"/>
            </a:pPr>
            <a:r>
              <a:rPr lang="en-US" dirty="0" smtClean="0">
                <a:solidFill>
                  <a:srgbClr val="000066"/>
                </a:solidFill>
                <a:latin typeface="Times New Roman" panose="02020603050405020304" pitchFamily="18" charset="0"/>
                <a:cs typeface="Times New Roman" panose="02020603050405020304" pitchFamily="18" charset="0"/>
              </a:rPr>
              <a:t>Record the number of resident same day visitors handled</a:t>
            </a:r>
          </a:p>
          <a:p>
            <a:pPr marL="692150" lvl="2" indent="-525463">
              <a:buFont typeface="Wingdings" pitchFamily="2" charset="2"/>
              <a:buChar char="ü"/>
            </a:pPr>
            <a:r>
              <a:rPr lang="en-US" dirty="0" smtClean="0">
                <a:solidFill>
                  <a:srgbClr val="000066"/>
                </a:solidFill>
                <a:latin typeface="Times New Roman" panose="02020603050405020304" pitchFamily="18" charset="0"/>
                <a:cs typeface="Times New Roman" panose="02020603050405020304" pitchFamily="18" charset="0"/>
              </a:rPr>
              <a:t>Record the number of non resident same day visitors handled.</a:t>
            </a:r>
          </a:p>
          <a:p>
            <a:pPr marL="692150" lvl="2" indent="-525463">
              <a:buFont typeface="Wingdings" pitchFamily="2" charset="2"/>
              <a:buChar char="ü"/>
            </a:pPr>
            <a:endParaRPr lang="en-US" b="1" dirty="0" smtClean="0">
              <a:solidFill>
                <a:srgbClr val="000066"/>
              </a:solidFill>
              <a:latin typeface="Times New Roman" panose="02020603050405020304" pitchFamily="18" charset="0"/>
              <a:cs typeface="Times New Roman" panose="02020603050405020304" pitchFamily="18" charset="0"/>
            </a:endParaRPr>
          </a:p>
          <a:p>
            <a:pPr marL="623888" lvl="2" indent="-388938">
              <a:buNone/>
            </a:pPr>
            <a:r>
              <a:rPr lang="en-US" b="1" dirty="0" smtClean="0">
                <a:solidFill>
                  <a:srgbClr val="000066"/>
                </a:solidFill>
                <a:latin typeface="Times New Roman" panose="02020603050405020304" pitchFamily="18" charset="0"/>
                <a:cs typeface="Times New Roman" panose="02020603050405020304" pitchFamily="18" charset="0"/>
              </a:rPr>
              <a:t>Number of visitors by Country of Origin</a:t>
            </a:r>
          </a:p>
          <a:p>
            <a:pPr marL="692150" lvl="2" indent="-525463">
              <a:buFont typeface="Wingdings" pitchFamily="2" charset="2"/>
              <a:buChar char="ü"/>
            </a:pPr>
            <a:r>
              <a:rPr lang="en-US" dirty="0" smtClean="0">
                <a:solidFill>
                  <a:srgbClr val="000066"/>
                </a:solidFill>
                <a:latin typeface="Times New Roman" panose="02020603050405020304" pitchFamily="18" charset="0"/>
                <a:cs typeface="Times New Roman" panose="02020603050405020304" pitchFamily="18" charset="0"/>
              </a:rPr>
              <a:t> The country of origin of the visitors handled and their corresponding numbers.</a:t>
            </a:r>
          </a:p>
          <a:p>
            <a:pPr marL="692150" lvl="2" indent="-525463">
              <a:buFont typeface="Wingdings" pitchFamily="2" charset="2"/>
              <a:buChar char="ü"/>
            </a:pPr>
            <a:r>
              <a:rPr lang="en-US" dirty="0" smtClean="0">
                <a:solidFill>
                  <a:srgbClr val="000066"/>
                </a:solidFill>
                <a:latin typeface="Times New Roman" panose="02020603050405020304" pitchFamily="18" charset="0"/>
                <a:cs typeface="Times New Roman" panose="02020603050405020304" pitchFamily="18" charset="0"/>
              </a:rPr>
              <a:t>Note : if  country not known include under “others”</a:t>
            </a:r>
          </a:p>
          <a:p>
            <a:pPr marL="623888" lvl="2" indent="-388938">
              <a:buNone/>
            </a:pPr>
            <a:endParaRPr lang="en-US" dirty="0" smtClean="0">
              <a:solidFill>
                <a:srgbClr val="000066"/>
              </a:solidFill>
              <a:latin typeface="Times New Roman" panose="02020603050405020304" pitchFamily="18" charset="0"/>
              <a:cs typeface="Times New Roman" panose="02020603050405020304" pitchFamily="18" charset="0"/>
            </a:endParaRPr>
          </a:p>
          <a:p>
            <a:pPr marL="623888" lvl="2" indent="-388938">
              <a:buNone/>
            </a:pPr>
            <a:endParaRPr lang="en-US" dirty="0" smtClean="0">
              <a:solidFill>
                <a:srgbClr val="000066"/>
              </a:solidFill>
              <a:latin typeface="Times New Roman" panose="02020603050405020304" pitchFamily="18" charset="0"/>
              <a:cs typeface="Times New Roman" panose="02020603050405020304" pitchFamily="18" charset="0"/>
            </a:endParaRPr>
          </a:p>
          <a:p>
            <a:pPr marL="623888" lvl="2" indent="-388938">
              <a:buNone/>
            </a:pPr>
            <a:endParaRPr lang="en-US" dirty="0" smtClean="0">
              <a:solidFill>
                <a:srgbClr val="000066"/>
              </a:solidFill>
              <a:latin typeface="Times New Roman" panose="02020603050405020304" pitchFamily="18" charset="0"/>
              <a:cs typeface="Times New Roman" panose="02020603050405020304" pitchFamily="18" charset="0"/>
            </a:endParaRPr>
          </a:p>
          <a:p>
            <a:pPr marL="623888" lvl="2" indent="-388938">
              <a:buNone/>
            </a:pPr>
            <a:endParaRPr lang="en-US" dirty="0" smtClean="0">
              <a:solidFill>
                <a:srgbClr val="000066"/>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idx="10"/>
          </p:nvPr>
        </p:nvSpPr>
        <p:spPr/>
        <p:txBody>
          <a:bodyPr/>
          <a:lstStyle/>
          <a:p>
            <a:pPr>
              <a:defRPr/>
            </a:pPr>
            <a:r>
              <a:rPr lang="en-US" smtClean="0"/>
              <a:t>12/13/11</a:t>
            </a:r>
            <a:endParaRPr lang="en-US"/>
          </a:p>
        </p:txBody>
      </p:sp>
      <p:sp>
        <p:nvSpPr>
          <p:cNvPr id="5" name="Footer Placeholder 4"/>
          <p:cNvSpPr>
            <a:spLocks noGrp="1"/>
          </p:cNvSpPr>
          <p:nvPr>
            <p:ph type="ftr" idx="11"/>
          </p:nvPr>
        </p:nvSpPr>
        <p:spPr/>
        <p:txBody>
          <a:bodyPr/>
          <a:lstStyle/>
          <a:p>
            <a:pPr>
              <a:defRPr/>
            </a:pPr>
            <a:r>
              <a:rPr lang="en-US" sz="1200" dirty="0" smtClean="0"/>
              <a:t>Uganda Bureau of Statistics ¤ Plot 9 Colville Street, Kampala Uganda ¤ Website: www.ubos.org </a:t>
            </a:r>
          </a:p>
          <a:p>
            <a:pPr>
              <a:defRPr/>
            </a:pPr>
            <a:r>
              <a:rPr lang="en-US" sz="1200" dirty="0" smtClean="0"/>
              <a:t>Tel: +256(0)-41-4706000 ¤ E-mail: ubos@ubos.org</a:t>
            </a:r>
            <a:endParaRPr lang="en-US" sz="12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Survey on tour operators( cont’d)</a:t>
            </a:r>
            <a:endParaRPr lang="en-US" dirty="0"/>
          </a:p>
        </p:txBody>
      </p:sp>
      <p:sp>
        <p:nvSpPr>
          <p:cNvPr id="3" name="Content Placeholder 2"/>
          <p:cNvSpPr>
            <a:spLocks noGrp="1"/>
          </p:cNvSpPr>
          <p:nvPr>
            <p:ph idx="1"/>
          </p:nvPr>
        </p:nvSpPr>
        <p:spPr/>
        <p:txBody>
          <a:bodyPr/>
          <a:lstStyle/>
          <a:p>
            <a:pPr marL="692150" lvl="2" indent="-525463">
              <a:buNone/>
            </a:pPr>
            <a:r>
              <a:rPr lang="en-US" b="1" dirty="0" smtClean="0">
                <a:solidFill>
                  <a:srgbClr val="000066"/>
                </a:solidFill>
                <a:latin typeface="Times New Roman" panose="02020603050405020304" pitchFamily="18" charset="0"/>
                <a:cs typeface="Times New Roman" panose="02020603050405020304" pitchFamily="18" charset="0"/>
              </a:rPr>
              <a:t>Number of visitors by Categories of packages offered</a:t>
            </a:r>
          </a:p>
          <a:p>
            <a:pPr marL="692150" lvl="2" indent="-525463">
              <a:buFont typeface="Wingdings" pitchFamily="2" charset="2"/>
              <a:buChar char="ü"/>
            </a:pPr>
            <a:r>
              <a:rPr lang="en-US" dirty="0" smtClean="0">
                <a:solidFill>
                  <a:srgbClr val="000066"/>
                </a:solidFill>
                <a:latin typeface="Times New Roman" panose="02020603050405020304" pitchFamily="18" charset="0"/>
                <a:cs typeface="Times New Roman" panose="02020603050405020304" pitchFamily="18" charset="0"/>
              </a:rPr>
              <a:t>The number of visitors by categories of packages offered by the Tour and Travel Operators</a:t>
            </a:r>
          </a:p>
          <a:p>
            <a:pPr marL="692150" lvl="2" indent="-525463">
              <a:buFont typeface="Wingdings" pitchFamily="2" charset="2"/>
              <a:buChar char="ü"/>
            </a:pPr>
            <a:r>
              <a:rPr lang="en-US" dirty="0" smtClean="0">
                <a:solidFill>
                  <a:srgbClr val="000066"/>
                </a:solidFill>
                <a:latin typeface="Times New Roman" panose="02020603050405020304" pitchFamily="18" charset="0"/>
                <a:cs typeface="Times New Roman" panose="02020603050405020304" pitchFamily="18" charset="0"/>
              </a:rPr>
              <a:t>Record the numbers of visitors according to the products outlined in the question. </a:t>
            </a:r>
          </a:p>
          <a:p>
            <a:pPr marL="692150" lvl="2" indent="-525463">
              <a:buNone/>
            </a:pPr>
            <a:r>
              <a:rPr lang="en-US" dirty="0" smtClean="0">
                <a:solidFill>
                  <a:srgbClr val="000066"/>
                </a:solidFill>
                <a:latin typeface="Times New Roman" panose="02020603050405020304" pitchFamily="18" charset="0"/>
                <a:cs typeface="Times New Roman" panose="02020603050405020304" pitchFamily="18" charset="0"/>
              </a:rPr>
              <a:t> </a:t>
            </a:r>
          </a:p>
          <a:p>
            <a:pPr marL="692150" lvl="2" indent="-525463">
              <a:buNone/>
            </a:pPr>
            <a:r>
              <a:rPr lang="en-US" dirty="0" smtClean="0">
                <a:solidFill>
                  <a:srgbClr val="000066"/>
                </a:solidFill>
                <a:latin typeface="Times New Roman" panose="02020603050405020304" pitchFamily="18" charset="0"/>
                <a:cs typeface="Times New Roman" panose="02020603050405020304" pitchFamily="18" charset="0"/>
              </a:rPr>
              <a:t> </a:t>
            </a:r>
            <a:r>
              <a:rPr lang="en-US" b="1" dirty="0" smtClean="0">
                <a:solidFill>
                  <a:srgbClr val="000066"/>
                </a:solidFill>
                <a:latin typeface="Times New Roman" panose="02020603050405020304" pitchFamily="18" charset="0"/>
                <a:cs typeface="Times New Roman" panose="02020603050405020304" pitchFamily="18" charset="0"/>
              </a:rPr>
              <a:t>Employment</a:t>
            </a:r>
          </a:p>
          <a:p>
            <a:pPr marL="692150" lvl="2" indent="-525463">
              <a:buFont typeface="Wingdings" pitchFamily="2" charset="2"/>
              <a:buChar char="ü"/>
            </a:pPr>
            <a:r>
              <a:rPr lang="en-US" dirty="0" smtClean="0">
                <a:solidFill>
                  <a:srgbClr val="000066"/>
                </a:solidFill>
                <a:latin typeface="Times New Roman" panose="02020603050405020304" pitchFamily="18" charset="0"/>
                <a:cs typeface="Times New Roman" panose="02020603050405020304" pitchFamily="18" charset="0"/>
              </a:rPr>
              <a:t>Number of staff employed by the tour operator company</a:t>
            </a:r>
          </a:p>
          <a:p>
            <a:pPr marL="692150" lvl="2" indent="-525463">
              <a:buFont typeface="Wingdings" pitchFamily="2" charset="2"/>
              <a:buChar char="ü"/>
            </a:pPr>
            <a:r>
              <a:rPr lang="en-US" dirty="0" smtClean="0">
                <a:solidFill>
                  <a:srgbClr val="000066"/>
                </a:solidFill>
                <a:latin typeface="Times New Roman" panose="02020603050405020304" pitchFamily="18" charset="0"/>
                <a:cs typeface="Times New Roman" panose="02020603050405020304" pitchFamily="18" charset="0"/>
              </a:rPr>
              <a:t> Employment status (Fulltime &amp; part time basis, position in the organization according to the given categories).</a:t>
            </a:r>
          </a:p>
          <a:p>
            <a:pPr marL="692150" lvl="2" indent="-525463">
              <a:buFont typeface="Wingdings" pitchFamily="2" charset="2"/>
              <a:buChar char="ü"/>
            </a:pPr>
            <a:r>
              <a:rPr lang="en-US" dirty="0" smtClean="0">
                <a:solidFill>
                  <a:srgbClr val="000066"/>
                </a:solidFill>
                <a:latin typeface="Times New Roman" panose="02020603050405020304" pitchFamily="18" charset="0"/>
                <a:cs typeface="Times New Roman" panose="02020603050405020304" pitchFamily="18" charset="0"/>
              </a:rPr>
              <a:t>Gender in a given period of time</a:t>
            </a:r>
          </a:p>
          <a:p>
            <a:r>
              <a:rPr lang="en-US" b="1" dirty="0" smtClean="0"/>
              <a:t> </a:t>
            </a:r>
            <a:endParaRPr lang="en-US" sz="3600" dirty="0" smtClean="0"/>
          </a:p>
          <a:p>
            <a:pPr marL="692150" lvl="2" indent="-525463">
              <a:buFont typeface="Wingdings" pitchFamily="2" charset="2"/>
              <a:buChar char="ü"/>
            </a:pPr>
            <a:endParaRPr lang="en-US" sz="2000" dirty="0" smtClean="0"/>
          </a:p>
          <a:p>
            <a:pPr marL="692150" lvl="2" indent="-525463">
              <a:buNone/>
            </a:pPr>
            <a:endParaRPr lang="en-US" dirty="0" smtClean="0">
              <a:solidFill>
                <a:srgbClr val="000066"/>
              </a:solidFill>
              <a:latin typeface="Times New Roman" panose="02020603050405020304" pitchFamily="18" charset="0"/>
              <a:cs typeface="Times New Roman" panose="02020603050405020304" pitchFamily="18" charset="0"/>
            </a:endParaRPr>
          </a:p>
          <a:p>
            <a:pPr marL="623888" lvl="2" indent="-388938">
              <a:buNone/>
            </a:pPr>
            <a:endParaRPr lang="en-US" dirty="0" smtClean="0">
              <a:solidFill>
                <a:srgbClr val="000066"/>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idx="10"/>
          </p:nvPr>
        </p:nvSpPr>
        <p:spPr/>
        <p:txBody>
          <a:bodyPr/>
          <a:lstStyle/>
          <a:p>
            <a:pPr>
              <a:defRPr/>
            </a:pPr>
            <a:r>
              <a:rPr lang="en-US" smtClean="0"/>
              <a:t>12/13/11</a:t>
            </a:r>
            <a:endParaRPr lang="en-US"/>
          </a:p>
        </p:txBody>
      </p:sp>
      <p:sp>
        <p:nvSpPr>
          <p:cNvPr id="5" name="Footer Placeholder 4"/>
          <p:cNvSpPr>
            <a:spLocks noGrp="1"/>
          </p:cNvSpPr>
          <p:nvPr>
            <p:ph type="ftr" idx="11"/>
          </p:nvPr>
        </p:nvSpPr>
        <p:spPr/>
        <p:txBody>
          <a:bodyPr/>
          <a:lstStyle/>
          <a:p>
            <a:pPr>
              <a:defRPr/>
            </a:pPr>
            <a:r>
              <a:rPr lang="en-US" dirty="0" smtClean="0"/>
              <a:t>Uganda Bureau of Statistics ¤ Plot 9 Colville Street, Kampala Uganda ¤ Website: www.ubos.org </a:t>
            </a:r>
          </a:p>
          <a:p>
            <a:pPr>
              <a:defRPr/>
            </a:pPr>
            <a:r>
              <a:rPr lang="en-US" dirty="0" smtClean="0"/>
              <a:t>Tel: +256(0)-41-4706000 ¤ E-mail: ubos@ubos.org</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Survey on tour operators( cont’d)</a:t>
            </a:r>
            <a:endParaRPr lang="en-US" dirty="0"/>
          </a:p>
        </p:txBody>
      </p:sp>
      <p:sp>
        <p:nvSpPr>
          <p:cNvPr id="3" name="Content Placeholder 2"/>
          <p:cNvSpPr>
            <a:spLocks noGrp="1"/>
          </p:cNvSpPr>
          <p:nvPr>
            <p:ph idx="1"/>
          </p:nvPr>
        </p:nvSpPr>
        <p:spPr/>
        <p:txBody>
          <a:bodyPr/>
          <a:lstStyle/>
          <a:p>
            <a:pPr>
              <a:buNone/>
            </a:pPr>
            <a:r>
              <a:rPr lang="en-US" sz="2400" dirty="0" smtClean="0">
                <a:latin typeface="Times New Roman" panose="02020603050405020304" pitchFamily="18" charset="0"/>
                <a:cs typeface="Times New Roman" panose="02020603050405020304" pitchFamily="18" charset="0"/>
              </a:rPr>
              <a:t>   </a:t>
            </a:r>
            <a:r>
              <a:rPr lang="en-US" sz="2400" b="1" dirty="0" smtClean="0">
                <a:latin typeface="Times New Roman" panose="02020603050405020304" pitchFamily="18" charset="0"/>
                <a:cs typeface="Times New Roman" panose="02020603050405020304" pitchFamily="18" charset="0"/>
              </a:rPr>
              <a:t>Operators receipts and expenditure</a:t>
            </a:r>
          </a:p>
          <a:p>
            <a:pPr marL="692150" lvl="2" indent="-525463">
              <a:buFont typeface="Wingdings" pitchFamily="2" charset="2"/>
              <a:buChar char="ü"/>
            </a:pPr>
            <a:r>
              <a:rPr lang="en-US" dirty="0" smtClean="0">
                <a:solidFill>
                  <a:srgbClr val="000066"/>
                </a:solidFill>
                <a:latin typeface="Times New Roman" panose="02020603050405020304" pitchFamily="18" charset="0"/>
                <a:cs typeface="Times New Roman" panose="02020603050405020304" pitchFamily="18" charset="0"/>
              </a:rPr>
              <a:t>Expenditures made by visitors who traveled on a package tour arranged by the Tour and Travel company</a:t>
            </a:r>
          </a:p>
          <a:p>
            <a:pPr marL="692150" lvl="2" indent="-525463">
              <a:buFont typeface="Wingdings" pitchFamily="2" charset="2"/>
              <a:buChar char="ü"/>
            </a:pPr>
            <a:r>
              <a:rPr lang="en-US" sz="2400" dirty="0" smtClean="0">
                <a:latin typeface="Times New Roman" panose="02020603050405020304" pitchFamily="18" charset="0"/>
                <a:cs typeface="Times New Roman" panose="02020603050405020304" pitchFamily="18" charset="0"/>
              </a:rPr>
              <a:t>Expenditures made on behalf of the </a:t>
            </a:r>
            <a:r>
              <a:rPr lang="en-US" sz="2400" dirty="0" smtClean="0">
                <a:solidFill>
                  <a:srgbClr val="333399"/>
                </a:solidFill>
                <a:latin typeface="Times New Roman" panose="02020603050405020304" pitchFamily="18" charset="0"/>
                <a:cs typeface="Times New Roman" panose="02020603050405020304" pitchFamily="18" charset="0"/>
              </a:rPr>
              <a:t>domestic, inbound and outbound v</a:t>
            </a:r>
            <a:r>
              <a:rPr lang="en-US" sz="2400" dirty="0" smtClean="0">
                <a:latin typeface="Times New Roman" panose="02020603050405020304" pitchFamily="18" charset="0"/>
                <a:cs typeface="Times New Roman" panose="02020603050405020304" pitchFamily="18" charset="0"/>
              </a:rPr>
              <a:t>isitors by the handling Tour and travel company.</a:t>
            </a:r>
          </a:p>
          <a:p>
            <a:pPr marL="692150" lvl="2" indent="-525463">
              <a:buNone/>
            </a:pPr>
            <a:endParaRPr lang="en-US" sz="2400" dirty="0" smtClean="0">
              <a:latin typeface="Times New Roman" panose="02020603050405020304" pitchFamily="18" charset="0"/>
              <a:cs typeface="Times New Roman" panose="02020603050405020304" pitchFamily="18" charset="0"/>
            </a:endParaRPr>
          </a:p>
          <a:p>
            <a:pPr marL="692150" lvl="2" indent="-525463">
              <a:buNone/>
            </a:pPr>
            <a:r>
              <a:rPr lang="en-US" b="1" dirty="0" smtClean="0">
                <a:solidFill>
                  <a:srgbClr val="000066"/>
                </a:solidFill>
                <a:latin typeface="Times New Roman" panose="02020603050405020304" pitchFamily="18" charset="0"/>
                <a:ea typeface="+mn-ea"/>
                <a:cs typeface="Times New Roman" panose="02020603050405020304" pitchFamily="18" charset="0"/>
              </a:rPr>
              <a:t>Total expenditure, number of visitors and days for domestic      tourism</a:t>
            </a:r>
          </a:p>
          <a:p>
            <a:pPr marL="692150" lvl="2" indent="-525463">
              <a:buFont typeface="Wingdings" pitchFamily="2" charset="2"/>
              <a:buChar char="ü"/>
            </a:pPr>
            <a:r>
              <a:rPr lang="en-US" dirty="0" smtClean="0">
                <a:solidFill>
                  <a:srgbClr val="000066"/>
                </a:solidFill>
                <a:latin typeface="Times New Roman" panose="02020603050405020304" pitchFamily="18" charset="0"/>
                <a:ea typeface="+mn-ea"/>
                <a:cs typeface="Times New Roman" panose="02020603050405020304" pitchFamily="18" charset="0"/>
              </a:rPr>
              <a:t>Capture</a:t>
            </a:r>
            <a:r>
              <a:rPr lang="en-US" b="1" dirty="0" smtClean="0">
                <a:solidFill>
                  <a:srgbClr val="000066"/>
                </a:solidFill>
                <a:latin typeface="Times New Roman" panose="02020603050405020304" pitchFamily="18" charset="0"/>
                <a:ea typeface="+mn-ea"/>
                <a:cs typeface="Times New Roman" panose="02020603050405020304" pitchFamily="18" charset="0"/>
              </a:rPr>
              <a:t> </a:t>
            </a:r>
            <a:r>
              <a:rPr lang="en-US" sz="2400" dirty="0" smtClean="0">
                <a:solidFill>
                  <a:srgbClr val="333399"/>
                </a:solidFill>
                <a:latin typeface="Times New Roman" panose="02020603050405020304" pitchFamily="18" charset="0"/>
                <a:cs typeface="Times New Roman" panose="02020603050405020304" pitchFamily="18" charset="0"/>
              </a:rPr>
              <a:t>the total amount of money the Tour and Travel Operator received from his/her clients in the </a:t>
            </a:r>
            <a:r>
              <a:rPr lang="en-US" dirty="0" smtClean="0">
                <a:latin typeface="Times New Roman" panose="02020603050405020304" pitchFamily="18" charset="0"/>
                <a:cs typeface="Times New Roman" panose="02020603050405020304" pitchFamily="18" charset="0"/>
              </a:rPr>
              <a:t>given period(say quarter, year)</a:t>
            </a:r>
            <a:r>
              <a:rPr lang="en-US" sz="2400" dirty="0" smtClean="0">
                <a:solidFill>
                  <a:srgbClr val="333399"/>
                </a:solidFill>
                <a:latin typeface="Times New Roman" panose="02020603050405020304" pitchFamily="18" charset="0"/>
                <a:cs typeface="Times New Roman" panose="02020603050405020304" pitchFamily="18" charset="0"/>
              </a:rPr>
              <a:t>, after selling the domestic package tours</a:t>
            </a:r>
          </a:p>
          <a:p>
            <a:pPr>
              <a:buNone/>
            </a:pPr>
            <a:endParaRPr lang="en-US" sz="2400" dirty="0" smtClean="0">
              <a:latin typeface="Times New Roman" panose="02020603050405020304" pitchFamily="18" charset="0"/>
              <a:cs typeface="Times New Roman" panose="02020603050405020304" pitchFamily="18" charset="0"/>
            </a:endParaRPr>
          </a:p>
          <a:p>
            <a:pPr>
              <a:buNone/>
            </a:pPr>
            <a:endParaRPr lang="en-US" sz="3600" dirty="0" smtClean="0"/>
          </a:p>
          <a:p>
            <a:pPr marL="692150" lvl="2" indent="-525463">
              <a:buNone/>
            </a:pPr>
            <a:endParaRPr lang="en-US" sz="3600" dirty="0" smtClean="0"/>
          </a:p>
          <a:p>
            <a:pPr marL="692150" lvl="2" indent="-525463">
              <a:buFont typeface="Wingdings" pitchFamily="2" charset="2"/>
              <a:buChar char="ü"/>
            </a:pPr>
            <a:endParaRPr lang="en-US" sz="2000" dirty="0" smtClean="0"/>
          </a:p>
          <a:p>
            <a:pPr marL="692150" lvl="2" indent="-525463">
              <a:buNone/>
            </a:pPr>
            <a:endParaRPr lang="en-US" dirty="0" smtClean="0">
              <a:solidFill>
                <a:srgbClr val="000066"/>
              </a:solidFill>
              <a:latin typeface="Times New Roman" panose="02020603050405020304" pitchFamily="18" charset="0"/>
              <a:cs typeface="Times New Roman" panose="02020603050405020304" pitchFamily="18" charset="0"/>
            </a:endParaRPr>
          </a:p>
          <a:p>
            <a:pPr marL="623888" lvl="2" indent="-388938">
              <a:buNone/>
            </a:pPr>
            <a:endParaRPr lang="en-US" dirty="0" smtClean="0">
              <a:solidFill>
                <a:srgbClr val="000066"/>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idx="10"/>
          </p:nvPr>
        </p:nvSpPr>
        <p:spPr/>
        <p:txBody>
          <a:bodyPr/>
          <a:lstStyle/>
          <a:p>
            <a:pPr>
              <a:defRPr/>
            </a:pPr>
            <a:r>
              <a:rPr lang="en-US" smtClean="0"/>
              <a:t>12/13/11</a:t>
            </a:r>
            <a:endParaRPr lang="en-US"/>
          </a:p>
        </p:txBody>
      </p:sp>
      <p:sp>
        <p:nvSpPr>
          <p:cNvPr id="5" name="Footer Placeholder 4"/>
          <p:cNvSpPr>
            <a:spLocks noGrp="1"/>
          </p:cNvSpPr>
          <p:nvPr>
            <p:ph type="ftr" idx="11"/>
          </p:nvPr>
        </p:nvSpPr>
        <p:spPr>
          <a:xfrm>
            <a:off x="1071538" y="6400006"/>
            <a:ext cx="7408864" cy="457994"/>
          </a:xfrm>
        </p:spPr>
        <p:txBody>
          <a:bodyPr/>
          <a:lstStyle/>
          <a:p>
            <a:pPr>
              <a:defRPr/>
            </a:pPr>
            <a:r>
              <a:rPr lang="en-US" sz="1200" dirty="0" smtClean="0"/>
              <a:t>www.ubos.org Uganda Bureau of Statistics ¤ Plot 9 Colville Street, Kampala Uganda ¤ Website: </a:t>
            </a:r>
          </a:p>
          <a:p>
            <a:pPr>
              <a:defRPr/>
            </a:pPr>
            <a:r>
              <a:rPr lang="en-US" sz="1200" dirty="0" smtClean="0"/>
              <a:t>Tel: +256(0)-41-4706000 ¤ E-mail: ubos@ubos.org</a:t>
            </a:r>
            <a:endParaRPr lang="en-US" sz="1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Text Box 1"/>
          <p:cNvSpPr txBox="1">
            <a:spLocks noChangeArrowheads="1"/>
          </p:cNvSpPr>
          <p:nvPr/>
        </p:nvSpPr>
        <p:spPr bwMode="auto">
          <a:xfrm>
            <a:off x="0" y="6308725"/>
            <a:ext cx="1116013" cy="549275"/>
          </a:xfrm>
          <a:prstGeom prst="rect">
            <a:avLst/>
          </a:prstGeom>
          <a:noFill/>
          <a:ln w="9525">
            <a:noFill/>
            <a:round/>
            <a:headEnd/>
            <a:tailEnd/>
          </a:ln>
        </p:spPr>
        <p:txBody>
          <a:bodyPr lIns="90000" tIns="46800" rIns="90000" bIns="46800"/>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6A0D9B8B-D4F4-4AAE-9656-EA9AF9F3374A}" type="datetime5">
              <a:rPr lang="en-US" sz="1200">
                <a:solidFill>
                  <a:srgbClr val="FAA362"/>
                </a:solidFill>
              </a:rPr>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31-Aug-16</a:t>
            </a:fld>
            <a:endParaRPr lang="en-US" sz="1200">
              <a:solidFill>
                <a:srgbClr val="FAA362"/>
              </a:solidFill>
            </a:endParaRPr>
          </a:p>
        </p:txBody>
      </p:sp>
      <p:sp>
        <p:nvSpPr>
          <p:cNvPr id="3075" name="Text Box 2"/>
          <p:cNvSpPr txBox="1">
            <a:spLocks noChangeArrowheads="1"/>
          </p:cNvSpPr>
          <p:nvPr/>
        </p:nvSpPr>
        <p:spPr bwMode="auto">
          <a:xfrm>
            <a:off x="1116013" y="6308725"/>
            <a:ext cx="7127875" cy="549275"/>
          </a:xfrm>
          <a:prstGeom prst="rect">
            <a:avLst/>
          </a:prstGeom>
          <a:noFill/>
          <a:ln w="9525">
            <a:noFill/>
            <a:round/>
            <a:headEnd/>
            <a:tailEnd/>
          </a:ln>
        </p:spPr>
        <p:txBody>
          <a:bodyPr lIns="90000" tIns="46800" rIns="90000" bIns="46800"/>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200" dirty="0">
                <a:solidFill>
                  <a:srgbClr val="FDAA03"/>
                </a:solidFill>
              </a:rPr>
              <a:t>Uganda Bureau of Statistics ¤ Plot 9 Colville Street, Kampala Uganda ¤ Website: www.ubos.org </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200" dirty="0">
                <a:solidFill>
                  <a:srgbClr val="FDAA03"/>
                </a:solidFill>
              </a:rPr>
              <a:t>Tel: +256(0)-41-4706000 ¤ E-mail: ubos@ubos.org</a:t>
            </a:r>
          </a:p>
        </p:txBody>
      </p:sp>
      <p:sp>
        <p:nvSpPr>
          <p:cNvPr id="3076" name="Text Box 3"/>
          <p:cNvSpPr txBox="1">
            <a:spLocks noChangeArrowheads="1"/>
          </p:cNvSpPr>
          <p:nvPr/>
        </p:nvSpPr>
        <p:spPr bwMode="auto">
          <a:xfrm>
            <a:off x="8243888" y="6308725"/>
            <a:ext cx="900112" cy="549275"/>
          </a:xfrm>
          <a:prstGeom prst="rect">
            <a:avLst/>
          </a:prstGeom>
          <a:noFill/>
          <a:ln w="9525">
            <a:noFill/>
            <a:round/>
            <a:headEnd/>
            <a:tailEnd/>
          </a:ln>
        </p:spPr>
        <p:txBody>
          <a:bodyPr lIns="90000" tIns="46800" rIns="90000" bIns="46800"/>
          <a:lstStyle/>
          <a:p>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4551AB77-993F-4B52-9264-5776B3769ECA}" type="slidenum">
              <a:rPr lang="en-US" sz="1400">
                <a:solidFill>
                  <a:srgbClr val="FAA362"/>
                </a:solidFill>
              </a:rPr>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2</a:t>
            </a:fld>
            <a:endParaRPr lang="en-US" sz="1400">
              <a:solidFill>
                <a:srgbClr val="FAA362"/>
              </a:solidFill>
            </a:endParaRPr>
          </a:p>
        </p:txBody>
      </p:sp>
      <p:sp>
        <p:nvSpPr>
          <p:cNvPr id="3077" name="Text Box 4"/>
          <p:cNvSpPr txBox="1">
            <a:spLocks noChangeArrowheads="1"/>
          </p:cNvSpPr>
          <p:nvPr/>
        </p:nvSpPr>
        <p:spPr bwMode="auto">
          <a:xfrm>
            <a:off x="1905000" y="274638"/>
            <a:ext cx="5867400" cy="1020762"/>
          </a:xfrm>
          <a:prstGeom prst="rect">
            <a:avLst/>
          </a:prstGeom>
          <a:noFill/>
          <a:ln w="9525">
            <a:noFill/>
            <a:round/>
            <a:headEnd/>
            <a:tailEnd/>
          </a:ln>
        </p:spPr>
        <p:txBody>
          <a:bodyPr lIns="90000" tIns="46800" rIns="90000" bIns="468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4000" b="1" dirty="0">
                <a:solidFill>
                  <a:srgbClr val="000066"/>
                </a:solidFill>
                <a:latin typeface="Times New Roman" pitchFamily="18" charset="0"/>
                <a:cs typeface="Times New Roman" pitchFamily="18" charset="0"/>
              </a:rPr>
              <a:t>Contents</a:t>
            </a:r>
          </a:p>
        </p:txBody>
      </p:sp>
      <p:sp>
        <p:nvSpPr>
          <p:cNvPr id="3078" name="Text Box 5"/>
          <p:cNvSpPr txBox="1">
            <a:spLocks noChangeArrowheads="1"/>
          </p:cNvSpPr>
          <p:nvPr/>
        </p:nvSpPr>
        <p:spPr bwMode="auto">
          <a:xfrm>
            <a:off x="586201" y="1412776"/>
            <a:ext cx="8229600" cy="4707160"/>
          </a:xfrm>
          <a:prstGeom prst="rect">
            <a:avLst/>
          </a:prstGeom>
          <a:noFill/>
          <a:ln w="9525">
            <a:noFill/>
            <a:round/>
            <a:headEnd/>
            <a:tailEnd/>
          </a:ln>
        </p:spPr>
        <p:txBody>
          <a:bodyPr lIns="90000" tIns="46800" rIns="90000" bIns="46800"/>
          <a:lstStyle/>
          <a:p>
            <a:pPr marL="609600" indent="-604838" algn="just">
              <a:lnSpc>
                <a:spcPct val="90000"/>
              </a:lnSpc>
              <a:spcBef>
                <a:spcPts val="25"/>
              </a:spcBef>
              <a:buClrTx/>
              <a:buFontTx/>
              <a:buNone/>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a:pPr>
            <a:endParaRPr lang="en-US" sz="300" b="1" dirty="0">
              <a:solidFill>
                <a:schemeClr val="accent6">
                  <a:lumMod val="50000"/>
                </a:schemeClr>
              </a:solidFill>
            </a:endParaRPr>
          </a:p>
          <a:p>
            <a:pPr lvl="1">
              <a:lnSpc>
                <a:spcPct val="130000"/>
              </a:lnSpc>
              <a:buFont typeface="Wingdings" pitchFamily="2" charset="2"/>
              <a:buChar char="ü"/>
              <a:defRPr/>
            </a:pPr>
            <a:r>
              <a:rPr lang="en-GB" sz="2400" dirty="0" smtClean="0">
                <a:solidFill>
                  <a:schemeClr val="accent6">
                    <a:lumMod val="50000"/>
                  </a:schemeClr>
                </a:solidFill>
                <a:latin typeface="Times New Roman" pitchFamily="18" charset="0"/>
                <a:cs typeface="Times New Roman" pitchFamily="18" charset="0"/>
              </a:rPr>
              <a:t>Background </a:t>
            </a:r>
            <a:endParaRPr lang="en-GB" sz="2400" dirty="0">
              <a:solidFill>
                <a:schemeClr val="accent6">
                  <a:lumMod val="50000"/>
                </a:schemeClr>
              </a:solidFill>
              <a:latin typeface="Times New Roman" pitchFamily="18" charset="0"/>
              <a:cs typeface="Times New Roman" pitchFamily="18" charset="0"/>
            </a:endParaRPr>
          </a:p>
          <a:p>
            <a:pPr lvl="1">
              <a:lnSpc>
                <a:spcPct val="130000"/>
              </a:lnSpc>
              <a:buFont typeface="Wingdings" pitchFamily="2" charset="2"/>
              <a:buChar char="ü"/>
              <a:defRPr/>
            </a:pPr>
            <a:r>
              <a:rPr lang="en-GB" sz="2400" dirty="0" smtClean="0">
                <a:solidFill>
                  <a:schemeClr val="accent6">
                    <a:lumMod val="50000"/>
                  </a:schemeClr>
                </a:solidFill>
                <a:latin typeface="Times New Roman" pitchFamily="18" charset="0"/>
                <a:cs typeface="Times New Roman" pitchFamily="18" charset="0"/>
              </a:rPr>
              <a:t>Indicator definition </a:t>
            </a:r>
          </a:p>
          <a:p>
            <a:pPr lvl="1">
              <a:lnSpc>
                <a:spcPct val="130000"/>
              </a:lnSpc>
              <a:buFont typeface="Wingdings" pitchFamily="2" charset="2"/>
              <a:buChar char="ü"/>
              <a:defRPr/>
            </a:pPr>
            <a:r>
              <a:rPr lang="en-GB" sz="2400" dirty="0" smtClean="0">
                <a:solidFill>
                  <a:schemeClr val="accent6">
                    <a:lumMod val="50000"/>
                  </a:schemeClr>
                </a:solidFill>
                <a:latin typeface="Times New Roman" pitchFamily="18" charset="0"/>
                <a:cs typeface="Times New Roman" pitchFamily="18" charset="0"/>
              </a:rPr>
              <a:t>Scope of coverage</a:t>
            </a:r>
          </a:p>
          <a:p>
            <a:pPr lvl="1">
              <a:lnSpc>
                <a:spcPct val="130000"/>
              </a:lnSpc>
              <a:buFont typeface="Wingdings" pitchFamily="2" charset="2"/>
              <a:buChar char="ü"/>
              <a:defRPr/>
            </a:pPr>
            <a:r>
              <a:rPr lang="en-GB" sz="2400" dirty="0" smtClean="0">
                <a:solidFill>
                  <a:schemeClr val="accent6">
                    <a:lumMod val="50000"/>
                  </a:schemeClr>
                </a:solidFill>
                <a:latin typeface="Times New Roman" pitchFamily="18" charset="0"/>
                <a:cs typeface="Times New Roman" pitchFamily="18" charset="0"/>
              </a:rPr>
              <a:t>Data sources </a:t>
            </a:r>
          </a:p>
          <a:p>
            <a:pPr lvl="1">
              <a:lnSpc>
                <a:spcPct val="130000"/>
              </a:lnSpc>
              <a:buFont typeface="Wingdings" pitchFamily="2" charset="2"/>
              <a:buChar char="ü"/>
              <a:defRPr/>
            </a:pPr>
            <a:r>
              <a:rPr lang="en-GB" sz="2400" dirty="0" smtClean="0">
                <a:solidFill>
                  <a:schemeClr val="accent6">
                    <a:lumMod val="50000"/>
                  </a:schemeClr>
                </a:solidFill>
                <a:latin typeface="Times New Roman" pitchFamily="18" charset="0"/>
                <a:cs typeface="Times New Roman" pitchFamily="18" charset="0"/>
              </a:rPr>
              <a:t>The compilation methodology</a:t>
            </a:r>
          </a:p>
          <a:p>
            <a:pPr lvl="1">
              <a:lnSpc>
                <a:spcPct val="130000"/>
              </a:lnSpc>
              <a:buFont typeface="Wingdings" pitchFamily="2" charset="2"/>
              <a:buChar char="ü"/>
              <a:defRPr/>
            </a:pPr>
            <a:r>
              <a:rPr lang="en-GB" sz="2400" dirty="0" smtClean="0">
                <a:solidFill>
                  <a:schemeClr val="accent6">
                    <a:lumMod val="50000"/>
                  </a:schemeClr>
                </a:solidFill>
                <a:latin typeface="Times New Roman" pitchFamily="18" charset="0"/>
                <a:cs typeface="Times New Roman" pitchFamily="18" charset="0"/>
              </a:rPr>
              <a:t>Best practises </a:t>
            </a:r>
          </a:p>
          <a:p>
            <a:pPr lvl="1">
              <a:lnSpc>
                <a:spcPct val="130000"/>
              </a:lnSpc>
              <a:buFont typeface="Wingdings" pitchFamily="2" charset="2"/>
              <a:buChar char="ü"/>
              <a:defRPr/>
            </a:pPr>
            <a:r>
              <a:rPr lang="en-GB" sz="2400" dirty="0" smtClean="0">
                <a:solidFill>
                  <a:schemeClr val="accent6">
                    <a:lumMod val="50000"/>
                  </a:schemeClr>
                </a:solidFill>
                <a:latin typeface="Times New Roman" pitchFamily="18" charset="0"/>
                <a:cs typeface="Times New Roman" pitchFamily="18" charset="0"/>
              </a:rPr>
              <a:t>Challenges and recommendations</a:t>
            </a:r>
            <a:endParaRPr lang="en-GB" sz="2400" dirty="0">
              <a:solidFill>
                <a:schemeClr val="accent6">
                  <a:lumMod val="50000"/>
                </a:schemeClr>
              </a:solidFill>
              <a:latin typeface="Times New Roman" pitchFamily="18" charset="0"/>
              <a:cs typeface="Times New Roman" pitchFamily="18" charset="0"/>
            </a:endParaRPr>
          </a:p>
          <a:p>
            <a:pPr marL="985838" lvl="1" indent="-528638" algn="just">
              <a:lnSpc>
                <a:spcPct val="90000"/>
              </a:lnSpc>
              <a:spcBef>
                <a:spcPts val="600"/>
              </a:spcBef>
              <a:buClr>
                <a:srgbClr val="000066"/>
              </a:buClr>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a:pPr>
            <a:endParaRPr lang="en-US" sz="2400" b="1" dirty="0">
              <a:solidFill>
                <a:schemeClr val="accent6">
                  <a:lumMod val="50000"/>
                </a:schemeClr>
              </a:solidFill>
            </a:endParaRP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8588"/>
            <a:ext cx="8224838" cy="1300148"/>
          </a:xfrm>
        </p:spPr>
        <p:txBody>
          <a:bodyPr/>
          <a:lstStyle/>
          <a:p>
            <a:r>
              <a:rPr lang="en-US" dirty="0" smtClean="0"/>
              <a:t>Survey on tour operators         (Cont’d)</a:t>
            </a:r>
            <a:endParaRPr lang="en-US" dirty="0"/>
          </a:p>
        </p:txBody>
      </p:sp>
      <p:sp>
        <p:nvSpPr>
          <p:cNvPr id="3" name="Content Placeholder 2"/>
          <p:cNvSpPr>
            <a:spLocks noGrp="1"/>
          </p:cNvSpPr>
          <p:nvPr>
            <p:ph idx="1"/>
          </p:nvPr>
        </p:nvSpPr>
        <p:spPr>
          <a:xfrm>
            <a:off x="457200" y="1428736"/>
            <a:ext cx="8224838" cy="5462602"/>
          </a:xfrm>
        </p:spPr>
        <p:txBody>
          <a:bodyPr/>
          <a:lstStyle/>
          <a:p>
            <a:pPr marL="457200" lvl="2" indent="-457200">
              <a:spcBef>
                <a:spcPts val="800"/>
              </a:spcBef>
              <a:buFont typeface="Wingdings" pitchFamily="2" charset="2"/>
              <a:buChar char="ü"/>
            </a:pPr>
            <a:r>
              <a:rPr lang="en-US" dirty="0" smtClean="0">
                <a:solidFill>
                  <a:srgbClr val="000066"/>
                </a:solidFill>
                <a:latin typeface="Times New Roman" panose="02020603050405020304" pitchFamily="18" charset="0"/>
                <a:ea typeface="+mn-ea"/>
                <a:cs typeface="Times New Roman" panose="02020603050405020304" pitchFamily="18" charset="0"/>
              </a:rPr>
              <a:t>The total revenues received should be strictly only from the domestic visitors</a:t>
            </a:r>
          </a:p>
          <a:p>
            <a:pPr marL="457200" lvl="2" indent="-457200">
              <a:spcBef>
                <a:spcPts val="800"/>
              </a:spcBef>
              <a:buNone/>
            </a:pPr>
            <a:r>
              <a:rPr lang="en-US" dirty="0" smtClean="0">
                <a:solidFill>
                  <a:srgbClr val="000066"/>
                </a:solidFill>
                <a:latin typeface="Times New Roman" panose="02020603050405020304" pitchFamily="18" charset="0"/>
                <a:ea typeface="+mn-ea"/>
                <a:cs typeface="Times New Roman" panose="02020603050405020304" pitchFamily="18" charset="0"/>
              </a:rPr>
              <a:t>      </a:t>
            </a:r>
            <a:r>
              <a:rPr lang="en-US" b="1" dirty="0" smtClean="0">
                <a:solidFill>
                  <a:srgbClr val="000066"/>
                </a:solidFill>
                <a:latin typeface="Times New Roman" panose="02020603050405020304" pitchFamily="18" charset="0"/>
                <a:ea typeface="+mn-ea"/>
                <a:cs typeface="Times New Roman" panose="02020603050405020304" pitchFamily="18" charset="0"/>
              </a:rPr>
              <a:t>Note: </a:t>
            </a:r>
            <a:r>
              <a:rPr lang="en-US" dirty="0" smtClean="0">
                <a:solidFill>
                  <a:srgbClr val="000066"/>
                </a:solidFill>
                <a:latin typeface="Times New Roman" panose="02020603050405020304" pitchFamily="18" charset="0"/>
                <a:ea typeface="+mn-ea"/>
                <a:cs typeface="Times New Roman" panose="02020603050405020304" pitchFamily="18" charset="0"/>
              </a:rPr>
              <a:t>If package tour sold to domestic visitor includes moving out of the country, record all the expenditure for that particular package tour to (Question 6,iii) as Outbound.</a:t>
            </a:r>
          </a:p>
          <a:p>
            <a:pPr marL="457200" lvl="2" indent="-457200">
              <a:spcBef>
                <a:spcPts val="800"/>
              </a:spcBef>
              <a:buFont typeface="Wingdings" pitchFamily="2" charset="2"/>
              <a:buChar char="ü"/>
            </a:pPr>
            <a:r>
              <a:rPr lang="en-US" dirty="0" smtClean="0">
                <a:solidFill>
                  <a:srgbClr val="000066"/>
                </a:solidFill>
                <a:latin typeface="Times New Roman" panose="02020603050405020304" pitchFamily="18" charset="0"/>
                <a:ea typeface="+mn-ea"/>
                <a:cs typeface="Times New Roman" panose="02020603050405020304" pitchFamily="18" charset="0"/>
              </a:rPr>
              <a:t> Record the break down expenditure by categories outlined    in the table starting with the expenditure the Tour and travel operator spent on;</a:t>
            </a:r>
          </a:p>
          <a:p>
            <a:pPr marL="1428750" lvl="4" indent="-514350">
              <a:spcBef>
                <a:spcPts val="800"/>
              </a:spcBef>
              <a:buFont typeface="+mj-lt"/>
              <a:buAutoNum type="romanLcPeriod"/>
            </a:pPr>
            <a:r>
              <a:rPr lang="en-US" sz="2400" dirty="0" smtClean="0">
                <a:solidFill>
                  <a:srgbClr val="000066"/>
                </a:solidFill>
                <a:latin typeface="Times New Roman" panose="02020603050405020304" pitchFamily="18" charset="0"/>
                <a:ea typeface="+mn-ea"/>
                <a:cs typeface="Times New Roman" panose="02020603050405020304" pitchFamily="18" charset="0"/>
              </a:rPr>
              <a:t>Accommodation</a:t>
            </a:r>
          </a:p>
          <a:p>
            <a:pPr marL="1428750" lvl="4" indent="-514350">
              <a:spcBef>
                <a:spcPts val="800"/>
              </a:spcBef>
              <a:buFont typeface="+mj-lt"/>
              <a:buAutoNum type="romanLcPeriod"/>
            </a:pPr>
            <a:r>
              <a:rPr lang="en-US" sz="2400" dirty="0" smtClean="0">
                <a:solidFill>
                  <a:srgbClr val="000066"/>
                </a:solidFill>
                <a:latin typeface="Times New Roman" panose="02020603050405020304" pitchFamily="18" charset="0"/>
                <a:ea typeface="+mn-ea"/>
                <a:cs typeface="Times New Roman" panose="02020603050405020304" pitchFamily="18" charset="0"/>
              </a:rPr>
              <a:t> Food and beverage serving services</a:t>
            </a:r>
          </a:p>
          <a:p>
            <a:pPr marL="692150" lvl="2" indent="-525463">
              <a:buNone/>
            </a:pPr>
            <a:endParaRPr lang="en-US" sz="3600" dirty="0" smtClean="0"/>
          </a:p>
          <a:p>
            <a:pPr marL="692150" lvl="2" indent="-525463">
              <a:buFont typeface="Wingdings" pitchFamily="2" charset="2"/>
              <a:buChar char="ü"/>
            </a:pPr>
            <a:endParaRPr lang="en-US" sz="2000" dirty="0" smtClean="0"/>
          </a:p>
          <a:p>
            <a:pPr marL="692150" lvl="2" indent="-525463">
              <a:buNone/>
            </a:pPr>
            <a:endParaRPr lang="en-US" dirty="0" smtClean="0">
              <a:solidFill>
                <a:srgbClr val="000066"/>
              </a:solidFill>
              <a:latin typeface="Times New Roman" panose="02020603050405020304" pitchFamily="18" charset="0"/>
              <a:cs typeface="Times New Roman" panose="02020603050405020304" pitchFamily="18" charset="0"/>
            </a:endParaRPr>
          </a:p>
          <a:p>
            <a:pPr marL="623888" lvl="2" indent="-388938">
              <a:buNone/>
            </a:pPr>
            <a:endParaRPr lang="en-US" dirty="0" smtClean="0">
              <a:solidFill>
                <a:srgbClr val="000066"/>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idx="10"/>
          </p:nvPr>
        </p:nvSpPr>
        <p:spPr/>
        <p:txBody>
          <a:bodyPr/>
          <a:lstStyle/>
          <a:p>
            <a:pPr>
              <a:defRPr/>
            </a:pPr>
            <a:r>
              <a:rPr lang="en-US" smtClean="0"/>
              <a:t>12/13/11</a:t>
            </a:r>
            <a:endParaRPr lang="en-US"/>
          </a:p>
        </p:txBody>
      </p:sp>
      <p:sp>
        <p:nvSpPr>
          <p:cNvPr id="5" name="Footer Placeholder 4"/>
          <p:cNvSpPr>
            <a:spLocks noGrp="1"/>
          </p:cNvSpPr>
          <p:nvPr>
            <p:ph type="ftr" idx="11"/>
          </p:nvPr>
        </p:nvSpPr>
        <p:spPr/>
        <p:txBody>
          <a:bodyPr/>
          <a:lstStyle/>
          <a:p>
            <a:pPr>
              <a:defRPr/>
            </a:pPr>
            <a:r>
              <a:rPr lang="en-US" sz="1200" dirty="0" smtClean="0"/>
              <a:t>Uganda Bureau of Statistics ¤ Plot 9 Colville Street, Kampala Uganda ¤ Website: www.ubos.org </a:t>
            </a:r>
          </a:p>
          <a:p>
            <a:pPr>
              <a:defRPr/>
            </a:pPr>
            <a:r>
              <a:rPr lang="en-US" sz="1200" dirty="0" smtClean="0"/>
              <a:t>Tel: +256(0)-41-4706000 ¤ E-mail: ubos@ubos.org</a:t>
            </a:r>
            <a:endParaRPr lang="en-US" sz="12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Survey on tour operators( cont’d)</a:t>
            </a:r>
            <a:endParaRPr lang="en-US" dirty="0"/>
          </a:p>
        </p:txBody>
      </p:sp>
      <p:sp>
        <p:nvSpPr>
          <p:cNvPr id="3" name="Content Placeholder 2"/>
          <p:cNvSpPr>
            <a:spLocks noGrp="1"/>
          </p:cNvSpPr>
          <p:nvPr>
            <p:ph idx="1"/>
          </p:nvPr>
        </p:nvSpPr>
        <p:spPr>
          <a:xfrm>
            <a:off x="457200" y="1000108"/>
            <a:ext cx="8224838" cy="5891230"/>
          </a:xfrm>
        </p:spPr>
        <p:txBody>
          <a:bodyPr/>
          <a:lstStyle/>
          <a:p>
            <a:pPr marL="692150" lvl="2" indent="-525463">
              <a:buFont typeface="Wingdings" pitchFamily="2" charset="2"/>
              <a:buChar char="ü"/>
            </a:pPr>
            <a:endParaRPr lang="en-US" dirty="0" smtClean="0">
              <a:solidFill>
                <a:srgbClr val="000066"/>
              </a:solidFill>
              <a:latin typeface="Times New Roman" panose="02020603050405020304" pitchFamily="18" charset="0"/>
              <a:cs typeface="Times New Roman" panose="02020603050405020304" pitchFamily="18" charset="0"/>
            </a:endParaRPr>
          </a:p>
          <a:p>
            <a:pPr marL="1428750" lvl="4" indent="-514350">
              <a:spcBef>
                <a:spcPts val="800"/>
              </a:spcBef>
              <a:buFont typeface="+mj-lt"/>
              <a:buAutoNum type="romanLcPeriod" startAt="3"/>
            </a:pPr>
            <a:r>
              <a:rPr lang="en-US" sz="2400" dirty="0" smtClean="0">
                <a:solidFill>
                  <a:srgbClr val="000066"/>
                </a:solidFill>
                <a:latin typeface="Times New Roman" panose="02020603050405020304" pitchFamily="18" charset="0"/>
                <a:ea typeface="+mn-ea"/>
                <a:cs typeface="Times New Roman" panose="02020603050405020304" pitchFamily="18" charset="0"/>
              </a:rPr>
              <a:t>Passenger transport services</a:t>
            </a:r>
          </a:p>
          <a:p>
            <a:pPr marL="1428750" lvl="4" indent="-514350">
              <a:spcBef>
                <a:spcPts val="800"/>
              </a:spcBef>
              <a:buFont typeface="+mj-lt"/>
              <a:buAutoNum type="romanLcPeriod" startAt="3"/>
            </a:pPr>
            <a:r>
              <a:rPr lang="en-US" sz="2400" dirty="0" smtClean="0">
                <a:solidFill>
                  <a:srgbClr val="000066"/>
                </a:solidFill>
                <a:latin typeface="Times New Roman" panose="02020603050405020304" pitchFamily="18" charset="0"/>
                <a:ea typeface="+mn-ea"/>
                <a:cs typeface="Times New Roman" panose="02020603050405020304" pitchFamily="18" charset="0"/>
              </a:rPr>
              <a:t>Tourist guide services</a:t>
            </a:r>
          </a:p>
          <a:p>
            <a:pPr marL="1428750" lvl="4" indent="-514350">
              <a:spcBef>
                <a:spcPts val="800"/>
              </a:spcBef>
              <a:buFont typeface="+mj-lt"/>
              <a:buAutoNum type="romanLcPeriod" startAt="3"/>
            </a:pPr>
            <a:r>
              <a:rPr lang="en-US" sz="2400" dirty="0" smtClean="0">
                <a:solidFill>
                  <a:srgbClr val="000066"/>
                </a:solidFill>
                <a:latin typeface="Times New Roman" panose="02020603050405020304" pitchFamily="18" charset="0"/>
                <a:ea typeface="+mn-ea"/>
                <a:cs typeface="Times New Roman" panose="02020603050405020304" pitchFamily="18" charset="0"/>
              </a:rPr>
              <a:t>Cultural services</a:t>
            </a:r>
          </a:p>
          <a:p>
            <a:pPr marL="1428750" lvl="4" indent="-514350">
              <a:spcBef>
                <a:spcPts val="800"/>
              </a:spcBef>
              <a:buFont typeface="+mj-lt"/>
              <a:buAutoNum type="romanLcPeriod" startAt="3"/>
            </a:pPr>
            <a:r>
              <a:rPr lang="en-US" sz="2400" dirty="0" smtClean="0">
                <a:solidFill>
                  <a:srgbClr val="000066"/>
                </a:solidFill>
                <a:latin typeface="Times New Roman" panose="02020603050405020304" pitchFamily="18" charset="0"/>
                <a:ea typeface="+mn-ea"/>
                <a:cs typeface="Times New Roman" panose="02020603050405020304" pitchFamily="18" charset="0"/>
              </a:rPr>
              <a:t>Recreation and other entertainment services, </a:t>
            </a:r>
          </a:p>
          <a:p>
            <a:pPr marL="1428750" lvl="4" indent="-514350">
              <a:spcBef>
                <a:spcPts val="800"/>
              </a:spcBef>
              <a:buFont typeface="+mj-lt"/>
              <a:buAutoNum type="romanLcPeriod" startAt="3"/>
            </a:pPr>
            <a:r>
              <a:rPr lang="en-US" sz="2400" dirty="0" smtClean="0">
                <a:solidFill>
                  <a:srgbClr val="000066"/>
                </a:solidFill>
                <a:latin typeface="Times New Roman" panose="02020603050405020304" pitchFamily="18" charset="0"/>
                <a:ea typeface="+mn-ea"/>
                <a:cs typeface="Times New Roman" panose="02020603050405020304" pitchFamily="18" charset="0"/>
              </a:rPr>
              <a:t>miscellaneous tourism Services </a:t>
            </a:r>
          </a:p>
          <a:p>
            <a:pPr marL="1428750" lvl="4" indent="-514350">
              <a:spcBef>
                <a:spcPts val="800"/>
              </a:spcBef>
              <a:buFont typeface="+mj-lt"/>
              <a:buAutoNum type="romanLcPeriod" startAt="3"/>
            </a:pPr>
            <a:r>
              <a:rPr lang="en-US" sz="2400" dirty="0" smtClean="0">
                <a:solidFill>
                  <a:srgbClr val="000066"/>
                </a:solidFill>
                <a:latin typeface="Times New Roman" panose="02020603050405020304" pitchFamily="18" charset="0"/>
                <a:ea typeface="+mn-ea"/>
                <a:cs typeface="Times New Roman" panose="02020603050405020304" pitchFamily="18" charset="0"/>
              </a:rPr>
              <a:t>Other related expenditures on behalf of his/her clients.</a:t>
            </a:r>
          </a:p>
          <a:p>
            <a:pPr>
              <a:buFont typeface="Wingdings" pitchFamily="2" charset="2"/>
              <a:buChar char="ü"/>
            </a:pPr>
            <a:r>
              <a:rPr lang="en-US" sz="2400" dirty="0" smtClean="0">
                <a:latin typeface="Times New Roman" panose="02020603050405020304" pitchFamily="18" charset="0"/>
                <a:cs typeface="Times New Roman" panose="02020603050405020304" pitchFamily="18" charset="0"/>
              </a:rPr>
              <a:t>Record the number of visitors who received any particular service (from i-viii) plus the number of nights where applicable in the second and third column of table 6-ii respectively</a:t>
            </a:r>
            <a:r>
              <a:rPr lang="en-US" sz="2400" dirty="0" smtClean="0"/>
              <a:t>.</a:t>
            </a:r>
          </a:p>
          <a:p>
            <a:pPr>
              <a:buNone/>
            </a:pPr>
            <a:r>
              <a:rPr lang="en-US" sz="2400" b="1" dirty="0" smtClean="0"/>
              <a:t> </a:t>
            </a:r>
            <a:endParaRPr lang="en-US" sz="2400" dirty="0" smtClean="0"/>
          </a:p>
          <a:p>
            <a:pPr>
              <a:buNone/>
            </a:pPr>
            <a:r>
              <a:rPr lang="en-US" sz="2400" b="1" dirty="0" smtClean="0"/>
              <a:t> </a:t>
            </a:r>
            <a:endParaRPr lang="en-US" sz="2400" dirty="0" smtClean="0"/>
          </a:p>
          <a:p>
            <a:pPr>
              <a:buNone/>
            </a:pPr>
            <a:r>
              <a:rPr lang="en-US" sz="2400" b="1" dirty="0" smtClean="0"/>
              <a:t> </a:t>
            </a:r>
            <a:endParaRPr lang="en-US" sz="2400" dirty="0" smtClean="0"/>
          </a:p>
          <a:p>
            <a:pPr>
              <a:buFont typeface="Wingdings" pitchFamily="2" charset="2"/>
              <a:buChar char="ü"/>
            </a:pPr>
            <a:endParaRPr lang="en-US" sz="2400" dirty="0" smtClean="0">
              <a:latin typeface="Times New Roman" panose="02020603050405020304" pitchFamily="18" charset="0"/>
              <a:cs typeface="Times New Roman" panose="02020603050405020304" pitchFamily="18" charset="0"/>
            </a:endParaRPr>
          </a:p>
          <a:p>
            <a:pPr>
              <a:buNone/>
            </a:pPr>
            <a:endParaRPr lang="en-US" sz="3600" dirty="0" smtClean="0"/>
          </a:p>
          <a:p>
            <a:pPr marL="692150" lvl="2" indent="-525463">
              <a:buNone/>
            </a:pPr>
            <a:endParaRPr lang="en-US" sz="3600" dirty="0" smtClean="0"/>
          </a:p>
          <a:p>
            <a:pPr marL="692150" lvl="2" indent="-525463">
              <a:buFont typeface="Wingdings" pitchFamily="2" charset="2"/>
              <a:buChar char="ü"/>
            </a:pPr>
            <a:endParaRPr lang="en-US" sz="2000" dirty="0" smtClean="0"/>
          </a:p>
          <a:p>
            <a:pPr marL="692150" lvl="2" indent="-525463">
              <a:buNone/>
            </a:pPr>
            <a:endParaRPr lang="en-US" dirty="0" smtClean="0">
              <a:solidFill>
                <a:srgbClr val="000066"/>
              </a:solidFill>
              <a:latin typeface="Times New Roman" panose="02020603050405020304" pitchFamily="18" charset="0"/>
              <a:cs typeface="Times New Roman" panose="02020603050405020304" pitchFamily="18" charset="0"/>
            </a:endParaRPr>
          </a:p>
          <a:p>
            <a:pPr marL="623888" lvl="2" indent="-388938">
              <a:buNone/>
            </a:pPr>
            <a:endParaRPr lang="en-US" dirty="0" smtClean="0">
              <a:solidFill>
                <a:srgbClr val="000066"/>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idx="10"/>
          </p:nvPr>
        </p:nvSpPr>
        <p:spPr/>
        <p:txBody>
          <a:bodyPr/>
          <a:lstStyle/>
          <a:p>
            <a:pPr>
              <a:defRPr/>
            </a:pPr>
            <a:r>
              <a:rPr lang="en-US" dirty="0" smtClean="0"/>
              <a:t>12/13/1</a:t>
            </a:r>
            <a:endParaRPr lang="en-US" dirty="0"/>
          </a:p>
        </p:txBody>
      </p:sp>
      <p:sp>
        <p:nvSpPr>
          <p:cNvPr id="5" name="Footer Placeholder 4"/>
          <p:cNvSpPr>
            <a:spLocks noGrp="1"/>
          </p:cNvSpPr>
          <p:nvPr>
            <p:ph type="ftr" idx="11"/>
          </p:nvPr>
        </p:nvSpPr>
        <p:spPr>
          <a:xfrm>
            <a:off x="1142976" y="6286520"/>
            <a:ext cx="7123112" cy="571480"/>
          </a:xfrm>
        </p:spPr>
        <p:txBody>
          <a:bodyPr/>
          <a:lstStyle/>
          <a:p>
            <a:pPr>
              <a:defRPr/>
            </a:pPr>
            <a:r>
              <a:rPr lang="en-US" sz="1200" dirty="0" smtClean="0"/>
              <a:t>Uganda Bureau of Statistics ¤ Plot 9 Colville Street, Kampala Uganda ¤ Website: www.ubos.org </a:t>
            </a:r>
          </a:p>
          <a:p>
            <a:pPr>
              <a:defRPr/>
            </a:pPr>
            <a:r>
              <a:rPr lang="en-US" sz="1200" dirty="0" smtClean="0"/>
              <a:t>Tel: +256(0)-41-4706000 ¤ E-mail: ubos@ubos.org</a:t>
            </a:r>
            <a:endParaRPr lang="en-US" sz="12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Survey on tour operators( cont’d)</a:t>
            </a:r>
            <a:endParaRPr lang="en-US" dirty="0"/>
          </a:p>
        </p:txBody>
      </p:sp>
      <p:sp>
        <p:nvSpPr>
          <p:cNvPr id="3" name="Content Placeholder 2"/>
          <p:cNvSpPr>
            <a:spLocks noGrp="1"/>
          </p:cNvSpPr>
          <p:nvPr>
            <p:ph idx="1"/>
          </p:nvPr>
        </p:nvSpPr>
        <p:spPr>
          <a:xfrm>
            <a:off x="457200" y="1571612"/>
            <a:ext cx="8224838" cy="5319726"/>
          </a:xfrm>
        </p:spPr>
        <p:txBody>
          <a:bodyPr/>
          <a:lstStyle/>
          <a:p>
            <a:pPr>
              <a:buNone/>
            </a:pPr>
            <a:r>
              <a:rPr lang="en-US" dirty="0" smtClean="0">
                <a:latin typeface="Times New Roman" panose="02020603050405020304" pitchFamily="18" charset="0"/>
                <a:cs typeface="Times New Roman" panose="02020603050405020304" pitchFamily="18" charset="0"/>
              </a:rPr>
              <a:t>   </a:t>
            </a:r>
            <a:r>
              <a:rPr lang="en-US" sz="2400" b="1" dirty="0" smtClean="0">
                <a:latin typeface="Times New Roman" panose="02020603050405020304" pitchFamily="18" charset="0"/>
                <a:cs typeface="Times New Roman" panose="02020603050405020304" pitchFamily="18" charset="0"/>
              </a:rPr>
              <a:t>Total expenditure and number of visitors and days for Inbound tourism</a:t>
            </a:r>
          </a:p>
          <a:p>
            <a:pPr>
              <a:buFont typeface="Wingdings" pitchFamily="2" charset="2"/>
              <a:buChar char="ü"/>
            </a:pPr>
            <a:r>
              <a:rPr lang="en-US" sz="2400" dirty="0" smtClean="0">
                <a:latin typeface="Times New Roman" panose="02020603050405020304" pitchFamily="18" charset="0"/>
                <a:cs typeface="Times New Roman" panose="02020603050405020304" pitchFamily="18" charset="0"/>
              </a:rPr>
              <a:t>Capture the total revenues the Tour and Travel Operator received from his/her clients in a given period of time, after selling all the Inbound package tours. </a:t>
            </a:r>
          </a:p>
          <a:p>
            <a:pPr>
              <a:buFont typeface="Wingdings" pitchFamily="2" charset="2"/>
              <a:buChar char="ü"/>
            </a:pPr>
            <a:r>
              <a:rPr lang="en-US" sz="2400" dirty="0" smtClean="0">
                <a:latin typeface="Times New Roman" panose="02020603050405020304" pitchFamily="18" charset="0"/>
                <a:cs typeface="Times New Roman" panose="02020603050405020304" pitchFamily="18" charset="0"/>
              </a:rPr>
              <a:t>Record the break down expenditure by category outlined in the table starting with the expenditure the Tour and travel operator spent on ;</a:t>
            </a:r>
          </a:p>
          <a:p>
            <a:pPr marL="1428750" lvl="2" indent="-514350">
              <a:buFont typeface="+mj-lt"/>
              <a:buAutoNum type="romanLcPeriod"/>
            </a:pPr>
            <a:r>
              <a:rPr lang="en-US" dirty="0" smtClean="0">
                <a:solidFill>
                  <a:srgbClr val="000066"/>
                </a:solidFill>
                <a:latin typeface="Times New Roman" panose="02020603050405020304" pitchFamily="18" charset="0"/>
                <a:ea typeface="+mn-ea"/>
                <a:cs typeface="Times New Roman" panose="02020603050405020304" pitchFamily="18" charset="0"/>
              </a:rPr>
              <a:t>Accommodation</a:t>
            </a:r>
          </a:p>
          <a:p>
            <a:pPr marL="1428750" lvl="2" indent="-514350">
              <a:buFont typeface="+mj-lt"/>
              <a:buAutoNum type="romanLcPeriod"/>
            </a:pPr>
            <a:r>
              <a:rPr lang="en-US" dirty="0" smtClean="0">
                <a:solidFill>
                  <a:srgbClr val="000066"/>
                </a:solidFill>
                <a:latin typeface="Times New Roman" panose="02020603050405020304" pitchFamily="18" charset="0"/>
                <a:cs typeface="Times New Roman" panose="02020603050405020304" pitchFamily="18" charset="0"/>
              </a:rPr>
              <a:t>Food and beverage serving services</a:t>
            </a:r>
          </a:p>
          <a:p>
            <a:pPr marL="1428750" lvl="2" indent="-514350">
              <a:buFont typeface="+mj-lt"/>
              <a:buAutoNum type="romanLcPeriod"/>
            </a:pPr>
            <a:r>
              <a:rPr lang="en-US" dirty="0" smtClean="0">
                <a:solidFill>
                  <a:srgbClr val="000066"/>
                </a:solidFill>
                <a:latin typeface="Times New Roman" panose="02020603050405020304" pitchFamily="18" charset="0"/>
                <a:cs typeface="Times New Roman" panose="02020603050405020304" pitchFamily="18" charset="0"/>
              </a:rPr>
              <a:t>Passenger transport services</a:t>
            </a:r>
          </a:p>
          <a:p>
            <a:pPr lvl="2">
              <a:buFont typeface="Wingdings" pitchFamily="2" charset="2"/>
              <a:buChar char="ü"/>
            </a:pPr>
            <a:endParaRPr lang="en-US" dirty="0" smtClean="0">
              <a:solidFill>
                <a:srgbClr val="000066"/>
              </a:solidFill>
              <a:latin typeface="Times New Roman" panose="02020603050405020304" pitchFamily="18" charset="0"/>
              <a:ea typeface="+mn-ea"/>
              <a:cs typeface="Times New Roman" panose="02020603050405020304" pitchFamily="18" charset="0"/>
            </a:endParaRPr>
          </a:p>
          <a:p>
            <a:pPr>
              <a:buNone/>
            </a:pPr>
            <a:endParaRPr lang="en-US" sz="2400" dirty="0" smtClean="0"/>
          </a:p>
          <a:p>
            <a:pPr>
              <a:buFont typeface="Wingdings" pitchFamily="2" charset="2"/>
              <a:buChar char="ü"/>
            </a:pPr>
            <a:endParaRPr lang="en-US" sz="2400" dirty="0" smtClean="0">
              <a:latin typeface="Times New Roman" panose="02020603050405020304" pitchFamily="18" charset="0"/>
              <a:cs typeface="Times New Roman" panose="02020603050405020304" pitchFamily="18" charset="0"/>
            </a:endParaRPr>
          </a:p>
          <a:p>
            <a:pPr>
              <a:buNone/>
            </a:pPr>
            <a:endParaRPr lang="en-US" sz="3600" dirty="0" smtClean="0"/>
          </a:p>
          <a:p>
            <a:pPr marL="692150" lvl="2" indent="-525463">
              <a:buNone/>
            </a:pPr>
            <a:endParaRPr lang="en-US" sz="3600" dirty="0" smtClean="0"/>
          </a:p>
          <a:p>
            <a:pPr marL="692150" lvl="2" indent="-525463">
              <a:buFont typeface="Wingdings" pitchFamily="2" charset="2"/>
              <a:buChar char="ü"/>
            </a:pPr>
            <a:endParaRPr lang="en-US" sz="2000" dirty="0" smtClean="0"/>
          </a:p>
          <a:p>
            <a:pPr marL="692150" lvl="2" indent="-525463">
              <a:buNone/>
            </a:pPr>
            <a:endParaRPr lang="en-US" dirty="0" smtClean="0">
              <a:solidFill>
                <a:srgbClr val="000066"/>
              </a:solidFill>
              <a:latin typeface="Times New Roman" panose="02020603050405020304" pitchFamily="18" charset="0"/>
              <a:cs typeface="Times New Roman" panose="02020603050405020304" pitchFamily="18" charset="0"/>
            </a:endParaRPr>
          </a:p>
          <a:p>
            <a:pPr marL="623888" lvl="2" indent="-388938">
              <a:buNone/>
            </a:pPr>
            <a:endParaRPr lang="en-US" dirty="0" smtClean="0">
              <a:solidFill>
                <a:srgbClr val="000066"/>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idx="10"/>
          </p:nvPr>
        </p:nvSpPr>
        <p:spPr/>
        <p:txBody>
          <a:bodyPr/>
          <a:lstStyle/>
          <a:p>
            <a:pPr>
              <a:defRPr/>
            </a:pPr>
            <a:r>
              <a:rPr lang="en-US" dirty="0" smtClean="0"/>
              <a:t>12/13/1</a:t>
            </a:r>
            <a:endParaRPr lang="en-US" dirty="0"/>
          </a:p>
        </p:txBody>
      </p:sp>
      <p:sp>
        <p:nvSpPr>
          <p:cNvPr id="5" name="Footer Placeholder 4"/>
          <p:cNvSpPr>
            <a:spLocks noGrp="1"/>
          </p:cNvSpPr>
          <p:nvPr>
            <p:ph type="ftr" idx="11"/>
          </p:nvPr>
        </p:nvSpPr>
        <p:spPr>
          <a:xfrm>
            <a:off x="1142976" y="6286520"/>
            <a:ext cx="7123112" cy="571480"/>
          </a:xfrm>
        </p:spPr>
        <p:txBody>
          <a:bodyPr/>
          <a:lstStyle/>
          <a:p>
            <a:pPr>
              <a:defRPr/>
            </a:pPr>
            <a:r>
              <a:rPr lang="en-US" sz="1200" dirty="0" smtClean="0"/>
              <a:t>Uganda Bureau of Statistics ¤ Plot 9 Colville Street, Kampala Uganda ¤ Website: www.ubos.org </a:t>
            </a:r>
          </a:p>
          <a:p>
            <a:pPr>
              <a:defRPr/>
            </a:pPr>
            <a:r>
              <a:rPr lang="en-US" sz="1200" dirty="0" smtClean="0"/>
              <a:t>Tel: +256(0)-41-4706000 ¤ E-mail: ubos@ubos.org</a:t>
            </a:r>
            <a:endParaRPr lang="en-US" sz="12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Survey on tour operators( cont’d)</a:t>
            </a:r>
            <a:endParaRPr lang="en-US" dirty="0"/>
          </a:p>
        </p:txBody>
      </p:sp>
      <p:sp>
        <p:nvSpPr>
          <p:cNvPr id="3" name="Content Placeholder 2"/>
          <p:cNvSpPr>
            <a:spLocks noGrp="1"/>
          </p:cNvSpPr>
          <p:nvPr>
            <p:ph idx="1"/>
          </p:nvPr>
        </p:nvSpPr>
        <p:spPr>
          <a:xfrm>
            <a:off x="214282" y="1428736"/>
            <a:ext cx="8224838" cy="5114924"/>
          </a:xfrm>
        </p:spPr>
        <p:txBody>
          <a:bodyPr/>
          <a:lstStyle/>
          <a:p>
            <a:pPr marL="1428750" lvl="2" indent="-514350">
              <a:buFont typeface="+mj-lt"/>
              <a:buAutoNum type="romanLcPeriod" startAt="4"/>
            </a:pPr>
            <a:r>
              <a:rPr lang="en-US" dirty="0" smtClean="0">
                <a:solidFill>
                  <a:srgbClr val="000066"/>
                </a:solidFill>
                <a:latin typeface="Times New Roman" panose="02020603050405020304" pitchFamily="18" charset="0"/>
                <a:ea typeface="+mn-ea"/>
                <a:cs typeface="Times New Roman" panose="02020603050405020304" pitchFamily="18" charset="0"/>
              </a:rPr>
              <a:t>Tourist guide services</a:t>
            </a:r>
          </a:p>
          <a:p>
            <a:pPr marL="1428750" lvl="2" indent="-514350">
              <a:buFont typeface="+mj-lt"/>
              <a:buAutoNum type="romanLcPeriod" startAt="4"/>
            </a:pPr>
            <a:r>
              <a:rPr lang="en-US" dirty="0" smtClean="0">
                <a:solidFill>
                  <a:srgbClr val="000066"/>
                </a:solidFill>
                <a:latin typeface="Times New Roman" panose="02020603050405020304" pitchFamily="18" charset="0"/>
                <a:ea typeface="+mn-ea"/>
                <a:cs typeface="Times New Roman" panose="02020603050405020304" pitchFamily="18" charset="0"/>
              </a:rPr>
              <a:t>Cultural services</a:t>
            </a:r>
          </a:p>
          <a:p>
            <a:pPr marL="1428750" lvl="2" indent="-514350">
              <a:buFont typeface="+mj-lt"/>
              <a:buAutoNum type="romanLcPeriod" startAt="4"/>
            </a:pPr>
            <a:r>
              <a:rPr lang="en-US" dirty="0" smtClean="0">
                <a:solidFill>
                  <a:srgbClr val="000066"/>
                </a:solidFill>
                <a:latin typeface="Times New Roman" panose="02020603050405020304" pitchFamily="18" charset="0"/>
                <a:ea typeface="+mn-ea"/>
                <a:cs typeface="Times New Roman" panose="02020603050405020304" pitchFamily="18" charset="0"/>
              </a:rPr>
              <a:t>Recreation and other entertainment services</a:t>
            </a:r>
          </a:p>
          <a:p>
            <a:pPr marL="1428750" lvl="2" indent="-514350">
              <a:buFont typeface="+mj-lt"/>
              <a:buAutoNum type="romanLcPeriod" startAt="4"/>
            </a:pPr>
            <a:r>
              <a:rPr lang="en-US" dirty="0" smtClean="0">
                <a:solidFill>
                  <a:srgbClr val="000066"/>
                </a:solidFill>
                <a:latin typeface="Times New Roman" panose="02020603050405020304" pitchFamily="18" charset="0"/>
                <a:ea typeface="+mn-ea"/>
                <a:cs typeface="Times New Roman" panose="02020603050405020304" pitchFamily="18" charset="0"/>
              </a:rPr>
              <a:t>Miscellaneous tourism Services </a:t>
            </a:r>
          </a:p>
          <a:p>
            <a:pPr marL="1428750" lvl="2" indent="-514350">
              <a:buFont typeface="+mj-lt"/>
              <a:buAutoNum type="romanLcPeriod" startAt="4"/>
            </a:pPr>
            <a:r>
              <a:rPr lang="en-US" dirty="0" smtClean="0">
                <a:solidFill>
                  <a:srgbClr val="000066"/>
                </a:solidFill>
                <a:latin typeface="Times New Roman" panose="02020603050405020304" pitchFamily="18" charset="0"/>
                <a:ea typeface="+mn-ea"/>
                <a:cs typeface="Times New Roman" panose="02020603050405020304" pitchFamily="18" charset="0"/>
              </a:rPr>
              <a:t> Other related expenditures on behalf of his/her clients. </a:t>
            </a:r>
          </a:p>
          <a:p>
            <a:pPr>
              <a:buFont typeface="Wingdings" pitchFamily="2" charset="2"/>
              <a:buChar char="ü"/>
            </a:pPr>
            <a:r>
              <a:rPr lang="en-US" sz="2400" dirty="0" smtClean="0">
                <a:latin typeface="Times New Roman" panose="02020603050405020304" pitchFamily="18" charset="0"/>
                <a:cs typeface="Times New Roman" panose="02020603050405020304" pitchFamily="18" charset="0"/>
              </a:rPr>
              <a:t>Record the number of visitors who received any particular service (from i-viii) plus the number of nights where applicable in the second and third column of table 6-ii respectively.</a:t>
            </a:r>
          </a:p>
          <a:p>
            <a:pPr>
              <a:buNone/>
            </a:pPr>
            <a:endParaRPr lang="en-US" sz="2400" dirty="0" smtClean="0"/>
          </a:p>
          <a:p>
            <a:pPr>
              <a:buNone/>
            </a:pPr>
            <a:endParaRPr lang="en-US" sz="2400" dirty="0" smtClean="0">
              <a:latin typeface="Times New Roman" panose="02020603050405020304" pitchFamily="18" charset="0"/>
              <a:cs typeface="Times New Roman" panose="02020603050405020304" pitchFamily="18" charset="0"/>
            </a:endParaRPr>
          </a:p>
          <a:p>
            <a:pPr>
              <a:buNone/>
            </a:pPr>
            <a:endParaRPr lang="en-US" sz="2400" dirty="0" smtClean="0"/>
          </a:p>
          <a:p>
            <a:pPr>
              <a:buNone/>
            </a:pPr>
            <a:r>
              <a:rPr lang="en-US" sz="2400" b="1" dirty="0" smtClean="0"/>
              <a:t> </a:t>
            </a:r>
            <a:endParaRPr lang="en-US" sz="2400" dirty="0" smtClean="0"/>
          </a:p>
          <a:p>
            <a:pPr>
              <a:buFont typeface="Wingdings" pitchFamily="2" charset="2"/>
              <a:buChar char="ü"/>
            </a:pPr>
            <a:endParaRPr lang="en-US" sz="2400" dirty="0" smtClean="0">
              <a:latin typeface="Times New Roman" panose="02020603050405020304" pitchFamily="18" charset="0"/>
              <a:cs typeface="Times New Roman" panose="02020603050405020304" pitchFamily="18" charset="0"/>
            </a:endParaRPr>
          </a:p>
          <a:p>
            <a:pPr>
              <a:buNone/>
            </a:pPr>
            <a:endParaRPr lang="en-US" sz="3600" dirty="0" smtClean="0"/>
          </a:p>
          <a:p>
            <a:pPr marL="692150" lvl="2" indent="-525463">
              <a:buNone/>
            </a:pPr>
            <a:endParaRPr lang="en-US" sz="3600" dirty="0" smtClean="0"/>
          </a:p>
          <a:p>
            <a:pPr marL="692150" lvl="2" indent="-525463">
              <a:buFont typeface="Wingdings" pitchFamily="2" charset="2"/>
              <a:buChar char="ü"/>
            </a:pPr>
            <a:endParaRPr lang="en-US" sz="2000" dirty="0" smtClean="0"/>
          </a:p>
          <a:p>
            <a:pPr marL="692150" lvl="2" indent="-525463">
              <a:buNone/>
            </a:pPr>
            <a:endParaRPr lang="en-US" dirty="0" smtClean="0">
              <a:solidFill>
                <a:srgbClr val="000066"/>
              </a:solidFill>
              <a:latin typeface="Times New Roman" panose="02020603050405020304" pitchFamily="18" charset="0"/>
              <a:cs typeface="Times New Roman" panose="02020603050405020304" pitchFamily="18" charset="0"/>
            </a:endParaRPr>
          </a:p>
          <a:p>
            <a:pPr marL="623888" lvl="2" indent="-388938">
              <a:buNone/>
            </a:pPr>
            <a:endParaRPr lang="en-US" dirty="0" smtClean="0">
              <a:solidFill>
                <a:srgbClr val="000066"/>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idx="10"/>
          </p:nvPr>
        </p:nvSpPr>
        <p:spPr/>
        <p:txBody>
          <a:bodyPr/>
          <a:lstStyle/>
          <a:p>
            <a:pPr>
              <a:defRPr/>
            </a:pPr>
            <a:r>
              <a:rPr lang="en-US" dirty="0" smtClean="0"/>
              <a:t>12/13/1</a:t>
            </a:r>
            <a:endParaRPr lang="en-US" dirty="0"/>
          </a:p>
        </p:txBody>
      </p:sp>
      <p:sp>
        <p:nvSpPr>
          <p:cNvPr id="5" name="Footer Placeholder 4"/>
          <p:cNvSpPr>
            <a:spLocks noGrp="1"/>
          </p:cNvSpPr>
          <p:nvPr>
            <p:ph type="ftr" idx="11"/>
          </p:nvPr>
        </p:nvSpPr>
        <p:spPr>
          <a:xfrm>
            <a:off x="1142976" y="6286520"/>
            <a:ext cx="7123112" cy="571480"/>
          </a:xfrm>
        </p:spPr>
        <p:txBody>
          <a:bodyPr/>
          <a:lstStyle/>
          <a:p>
            <a:pPr>
              <a:defRPr/>
            </a:pPr>
            <a:r>
              <a:rPr lang="en-US" sz="1200" dirty="0" smtClean="0"/>
              <a:t>Uganda Bureau of Statistics ¤ Plot 9 Colville Street, Kampala Uganda ¤ Website: www.ubos.org </a:t>
            </a:r>
          </a:p>
          <a:p>
            <a:pPr>
              <a:defRPr/>
            </a:pPr>
            <a:r>
              <a:rPr lang="en-US" sz="1200" dirty="0" smtClean="0"/>
              <a:t>Tel: +256(0)-41-4706000 ¤ E-mail: ubos@ubos.org</a:t>
            </a:r>
            <a:endParaRPr lang="en-US" sz="12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Survey on tour operators( cont’d)</a:t>
            </a:r>
            <a:endParaRPr lang="en-US" dirty="0"/>
          </a:p>
        </p:txBody>
      </p:sp>
      <p:sp>
        <p:nvSpPr>
          <p:cNvPr id="3" name="Content Placeholder 2"/>
          <p:cNvSpPr>
            <a:spLocks noGrp="1"/>
          </p:cNvSpPr>
          <p:nvPr>
            <p:ph idx="1"/>
          </p:nvPr>
        </p:nvSpPr>
        <p:spPr>
          <a:xfrm>
            <a:off x="500034" y="1566862"/>
            <a:ext cx="8224838" cy="5291138"/>
          </a:xfrm>
        </p:spPr>
        <p:txBody>
          <a:bodyPr/>
          <a:lstStyle/>
          <a:p>
            <a:pPr>
              <a:buNone/>
            </a:pPr>
            <a:r>
              <a:rPr lang="en-US" sz="2400" dirty="0" smtClean="0"/>
              <a:t>    </a:t>
            </a:r>
            <a:r>
              <a:rPr lang="en-US" sz="2400" b="1" dirty="0" smtClean="0">
                <a:latin typeface="Times New Roman" panose="02020603050405020304" pitchFamily="18" charset="0"/>
                <a:cs typeface="Times New Roman" panose="02020603050405020304" pitchFamily="18" charset="0"/>
              </a:rPr>
              <a:t>Total expenditure and number of visitors and days for Outbound tourism</a:t>
            </a:r>
          </a:p>
          <a:p>
            <a:pPr>
              <a:buFont typeface="Wingdings" pitchFamily="2" charset="2"/>
              <a:buChar char="ü"/>
            </a:pPr>
            <a:r>
              <a:rPr lang="en-US" sz="2400" dirty="0" smtClean="0">
                <a:latin typeface="Times New Roman" panose="02020603050405020304" pitchFamily="18" charset="0"/>
                <a:cs typeface="Times New Roman" panose="02020603050405020304" pitchFamily="18" charset="0"/>
              </a:rPr>
              <a:t>Capture the total revenues the Tour and Travel Operator   received from his/her clients in the year 2009, after selling all the Outbound package tours (strictly to residents of Uganda). </a:t>
            </a:r>
          </a:p>
          <a:p>
            <a:pPr>
              <a:buFont typeface="Wingdings" pitchFamily="2" charset="2"/>
              <a:buChar char="ü"/>
            </a:pPr>
            <a:r>
              <a:rPr lang="en-US" sz="2400" dirty="0" smtClean="0">
                <a:latin typeface="Times New Roman" panose="02020603050405020304" pitchFamily="18" charset="0"/>
                <a:cs typeface="Times New Roman" panose="02020603050405020304" pitchFamily="18" charset="0"/>
              </a:rPr>
              <a:t>Record the break down expenditure by categories outlined in the table starting with the expenditure the Tour and travel operator spent on;</a:t>
            </a:r>
          </a:p>
          <a:p>
            <a:pPr marL="1428750" lvl="4" indent="-514350">
              <a:spcBef>
                <a:spcPts val="800"/>
              </a:spcBef>
              <a:buFont typeface="+mj-lt"/>
              <a:buAutoNum type="romanLcPeriod"/>
            </a:pPr>
            <a:r>
              <a:rPr lang="en-US" sz="2400" dirty="0" smtClean="0">
                <a:solidFill>
                  <a:srgbClr val="000066"/>
                </a:solidFill>
                <a:latin typeface="Times New Roman" panose="02020603050405020304" pitchFamily="18" charset="0"/>
                <a:ea typeface="+mn-ea"/>
                <a:cs typeface="Times New Roman" panose="02020603050405020304" pitchFamily="18" charset="0"/>
              </a:rPr>
              <a:t>Accommodation</a:t>
            </a:r>
          </a:p>
          <a:p>
            <a:pPr marL="1428750" lvl="4" indent="-514350">
              <a:spcBef>
                <a:spcPts val="800"/>
              </a:spcBef>
              <a:buFont typeface="+mj-lt"/>
              <a:buAutoNum type="romanLcPeriod"/>
            </a:pPr>
            <a:r>
              <a:rPr lang="en-US" sz="2400" dirty="0" smtClean="0">
                <a:solidFill>
                  <a:srgbClr val="000066"/>
                </a:solidFill>
                <a:latin typeface="Times New Roman" panose="02020603050405020304" pitchFamily="18" charset="0"/>
                <a:ea typeface="+mn-ea"/>
                <a:cs typeface="Times New Roman" panose="02020603050405020304" pitchFamily="18" charset="0"/>
              </a:rPr>
              <a:t>Food and beverage serving services</a:t>
            </a:r>
          </a:p>
          <a:p>
            <a:pPr marL="1428750" lvl="4" indent="-514350">
              <a:spcBef>
                <a:spcPts val="800"/>
              </a:spcBef>
              <a:buFont typeface="+mj-lt"/>
              <a:buAutoNum type="romanLcPeriod"/>
            </a:pPr>
            <a:r>
              <a:rPr lang="en-US" sz="2400" dirty="0" smtClean="0">
                <a:solidFill>
                  <a:srgbClr val="000066"/>
                </a:solidFill>
                <a:latin typeface="Times New Roman" panose="02020603050405020304" pitchFamily="18" charset="0"/>
                <a:ea typeface="+mn-ea"/>
                <a:cs typeface="Times New Roman" panose="02020603050405020304" pitchFamily="18" charset="0"/>
              </a:rPr>
              <a:t>Passenger transport services</a:t>
            </a:r>
          </a:p>
          <a:p>
            <a:pPr marL="1257300" lvl="4" indent="-342900">
              <a:spcBef>
                <a:spcPts val="800"/>
              </a:spcBef>
              <a:buFont typeface="Wingdings" pitchFamily="2" charset="2"/>
              <a:buChar char="ü"/>
            </a:pPr>
            <a:endParaRPr lang="en-US" sz="2400" dirty="0" smtClean="0">
              <a:solidFill>
                <a:srgbClr val="000066"/>
              </a:solidFill>
              <a:latin typeface="Times New Roman" panose="02020603050405020304" pitchFamily="18" charset="0"/>
              <a:ea typeface="+mn-ea"/>
              <a:cs typeface="Times New Roman" panose="02020603050405020304" pitchFamily="18" charset="0"/>
            </a:endParaRPr>
          </a:p>
          <a:p>
            <a:pPr>
              <a:buNone/>
            </a:pPr>
            <a:endParaRPr lang="en-US" sz="2400" dirty="0" smtClean="0">
              <a:latin typeface="Times New Roman" panose="02020603050405020304" pitchFamily="18" charset="0"/>
              <a:cs typeface="Times New Roman" panose="02020603050405020304" pitchFamily="18" charset="0"/>
            </a:endParaRPr>
          </a:p>
          <a:p>
            <a:pPr>
              <a:buNone/>
            </a:pPr>
            <a:endParaRPr lang="en-US" sz="2400" dirty="0" smtClean="0"/>
          </a:p>
          <a:p>
            <a:pPr>
              <a:buNone/>
            </a:pPr>
            <a:r>
              <a:rPr lang="en-US" sz="2400" b="1" dirty="0" smtClean="0"/>
              <a:t> </a:t>
            </a:r>
            <a:endParaRPr lang="en-US" sz="2400" dirty="0" smtClean="0"/>
          </a:p>
          <a:p>
            <a:pPr>
              <a:buFont typeface="Wingdings" pitchFamily="2" charset="2"/>
              <a:buChar char="ü"/>
            </a:pPr>
            <a:endParaRPr lang="en-US" sz="2400" dirty="0" smtClean="0">
              <a:latin typeface="Times New Roman" panose="02020603050405020304" pitchFamily="18" charset="0"/>
              <a:cs typeface="Times New Roman" panose="02020603050405020304" pitchFamily="18" charset="0"/>
            </a:endParaRPr>
          </a:p>
          <a:p>
            <a:pPr>
              <a:buNone/>
            </a:pPr>
            <a:endParaRPr lang="en-US" sz="3600" dirty="0" smtClean="0"/>
          </a:p>
          <a:p>
            <a:pPr marL="692150" lvl="2" indent="-525463">
              <a:buNone/>
            </a:pPr>
            <a:endParaRPr lang="en-US" sz="3600" dirty="0" smtClean="0"/>
          </a:p>
          <a:p>
            <a:pPr marL="692150" lvl="2" indent="-525463">
              <a:buFont typeface="Wingdings" pitchFamily="2" charset="2"/>
              <a:buChar char="ü"/>
            </a:pPr>
            <a:endParaRPr lang="en-US" sz="2000" dirty="0" smtClean="0"/>
          </a:p>
          <a:p>
            <a:pPr marL="692150" lvl="2" indent="-525463">
              <a:buNone/>
            </a:pPr>
            <a:endParaRPr lang="en-US" dirty="0" smtClean="0">
              <a:solidFill>
                <a:srgbClr val="000066"/>
              </a:solidFill>
              <a:latin typeface="Times New Roman" panose="02020603050405020304" pitchFamily="18" charset="0"/>
              <a:cs typeface="Times New Roman" panose="02020603050405020304" pitchFamily="18" charset="0"/>
            </a:endParaRPr>
          </a:p>
          <a:p>
            <a:pPr marL="623888" lvl="2" indent="-388938">
              <a:buNone/>
            </a:pPr>
            <a:endParaRPr lang="en-US" dirty="0" smtClean="0">
              <a:solidFill>
                <a:srgbClr val="000066"/>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idx="10"/>
          </p:nvPr>
        </p:nvSpPr>
        <p:spPr/>
        <p:txBody>
          <a:bodyPr/>
          <a:lstStyle/>
          <a:p>
            <a:pPr>
              <a:defRPr/>
            </a:pPr>
            <a:r>
              <a:rPr lang="en-US" dirty="0" smtClean="0"/>
              <a:t>12/13/1</a:t>
            </a:r>
            <a:endParaRPr lang="en-US" dirty="0"/>
          </a:p>
        </p:txBody>
      </p:sp>
      <p:sp>
        <p:nvSpPr>
          <p:cNvPr id="5" name="Footer Placeholder 4"/>
          <p:cNvSpPr>
            <a:spLocks noGrp="1"/>
          </p:cNvSpPr>
          <p:nvPr>
            <p:ph type="ftr" idx="11"/>
          </p:nvPr>
        </p:nvSpPr>
        <p:spPr>
          <a:xfrm>
            <a:off x="1142976" y="6286520"/>
            <a:ext cx="7123112" cy="571480"/>
          </a:xfrm>
        </p:spPr>
        <p:txBody>
          <a:bodyPr/>
          <a:lstStyle/>
          <a:p>
            <a:pPr>
              <a:defRPr/>
            </a:pPr>
            <a:r>
              <a:rPr lang="en-US" sz="1200" dirty="0" smtClean="0"/>
              <a:t>Uganda Bureau of Statistics ¤ Plot 9 Colville Street, Kampala Uganda ¤ Website: www.ubos.org </a:t>
            </a:r>
          </a:p>
          <a:p>
            <a:pPr>
              <a:defRPr/>
            </a:pPr>
            <a:r>
              <a:rPr lang="en-US" sz="1200" dirty="0" smtClean="0"/>
              <a:t>Tel: +256(0)-41-4706000 ¤ E-mail: ubos@ubos.org</a:t>
            </a:r>
            <a:endParaRPr lang="en-US" sz="12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Survey on tour operators( cont’d)</a:t>
            </a:r>
            <a:endParaRPr lang="en-US" dirty="0"/>
          </a:p>
        </p:txBody>
      </p:sp>
      <p:sp>
        <p:nvSpPr>
          <p:cNvPr id="3" name="Content Placeholder 2"/>
          <p:cNvSpPr>
            <a:spLocks noGrp="1"/>
          </p:cNvSpPr>
          <p:nvPr>
            <p:ph idx="1"/>
          </p:nvPr>
        </p:nvSpPr>
        <p:spPr/>
        <p:txBody>
          <a:bodyPr/>
          <a:lstStyle/>
          <a:p>
            <a:pPr marL="1428750" lvl="2" indent="-514350">
              <a:buFont typeface="+mj-lt"/>
              <a:buAutoNum type="romanLcPeriod" startAt="4"/>
            </a:pPr>
            <a:r>
              <a:rPr lang="en-US" dirty="0" smtClean="0">
                <a:solidFill>
                  <a:srgbClr val="000066"/>
                </a:solidFill>
                <a:latin typeface="Times New Roman" panose="02020603050405020304" pitchFamily="18" charset="0"/>
                <a:ea typeface="+mn-ea"/>
                <a:cs typeface="Times New Roman" panose="02020603050405020304" pitchFamily="18" charset="0"/>
              </a:rPr>
              <a:t>Tourist guide services</a:t>
            </a:r>
          </a:p>
          <a:p>
            <a:pPr marL="1428750" lvl="2" indent="-514350">
              <a:buFont typeface="+mj-lt"/>
              <a:buAutoNum type="romanLcPeriod" startAt="4"/>
            </a:pPr>
            <a:r>
              <a:rPr lang="en-US" dirty="0" smtClean="0">
                <a:solidFill>
                  <a:srgbClr val="000066"/>
                </a:solidFill>
                <a:latin typeface="Times New Roman" panose="02020603050405020304" pitchFamily="18" charset="0"/>
                <a:ea typeface="+mn-ea"/>
                <a:cs typeface="Times New Roman" panose="02020603050405020304" pitchFamily="18" charset="0"/>
              </a:rPr>
              <a:t>Cultural services</a:t>
            </a:r>
          </a:p>
          <a:p>
            <a:pPr marL="1428750" lvl="2" indent="-514350">
              <a:buFont typeface="+mj-lt"/>
              <a:buAutoNum type="romanLcPeriod" startAt="4"/>
            </a:pPr>
            <a:r>
              <a:rPr lang="en-US" dirty="0" smtClean="0">
                <a:solidFill>
                  <a:srgbClr val="000066"/>
                </a:solidFill>
                <a:latin typeface="Times New Roman" panose="02020603050405020304" pitchFamily="18" charset="0"/>
                <a:ea typeface="+mn-ea"/>
                <a:cs typeface="Times New Roman" panose="02020603050405020304" pitchFamily="18" charset="0"/>
              </a:rPr>
              <a:t>Recreation and other entertainment services</a:t>
            </a:r>
          </a:p>
          <a:p>
            <a:pPr marL="1428750" lvl="2" indent="-514350">
              <a:buFont typeface="+mj-lt"/>
              <a:buAutoNum type="romanLcPeriod" startAt="4"/>
            </a:pPr>
            <a:r>
              <a:rPr lang="en-US" dirty="0" smtClean="0">
                <a:solidFill>
                  <a:srgbClr val="000066"/>
                </a:solidFill>
                <a:latin typeface="Times New Roman" panose="02020603050405020304" pitchFamily="18" charset="0"/>
                <a:ea typeface="+mn-ea"/>
                <a:cs typeface="Times New Roman" panose="02020603050405020304" pitchFamily="18" charset="0"/>
              </a:rPr>
              <a:t>Miscellaneous tourism Services </a:t>
            </a:r>
          </a:p>
          <a:p>
            <a:pPr marL="1428750" lvl="2" indent="-514350">
              <a:buFont typeface="+mj-lt"/>
              <a:buAutoNum type="romanLcPeriod" startAt="4"/>
            </a:pPr>
            <a:r>
              <a:rPr lang="en-US" dirty="0" smtClean="0">
                <a:solidFill>
                  <a:srgbClr val="000066"/>
                </a:solidFill>
                <a:latin typeface="Times New Roman" panose="02020603050405020304" pitchFamily="18" charset="0"/>
                <a:ea typeface="+mn-ea"/>
                <a:cs typeface="Times New Roman" panose="02020603050405020304" pitchFamily="18" charset="0"/>
              </a:rPr>
              <a:t>Other related expenditures on behalf of his/her clients</a:t>
            </a:r>
            <a:r>
              <a:rPr lang="en-US" sz="1600" dirty="0" smtClean="0">
                <a:latin typeface="Times New Roman" panose="02020603050405020304" pitchFamily="18" charset="0"/>
                <a:cs typeface="Times New Roman" panose="02020603050405020304" pitchFamily="18" charset="0"/>
              </a:rPr>
              <a:t>.</a:t>
            </a:r>
          </a:p>
          <a:p>
            <a:pPr>
              <a:buFont typeface="Wingdings" pitchFamily="2" charset="2"/>
              <a:buChar char="ü"/>
            </a:pPr>
            <a:r>
              <a:rPr lang="en-US" sz="2400" dirty="0" smtClean="0">
                <a:latin typeface="Times New Roman" panose="02020603050405020304" pitchFamily="18" charset="0"/>
                <a:cs typeface="Times New Roman" panose="02020603050405020304" pitchFamily="18" charset="0"/>
              </a:rPr>
              <a:t>Record the number of visitors who received any particular service (i-viii) plus the number of nights where applicable in the second and third column of table 6-iii respectively.</a:t>
            </a:r>
          </a:p>
          <a:p>
            <a:pPr>
              <a:buNone/>
            </a:pPr>
            <a:endParaRPr lang="en-US" sz="2400" dirty="0" smtClean="0">
              <a:latin typeface="Times New Roman" panose="02020603050405020304" pitchFamily="18" charset="0"/>
              <a:cs typeface="Times New Roman" panose="02020603050405020304" pitchFamily="18" charset="0"/>
            </a:endParaRPr>
          </a:p>
          <a:p>
            <a:pPr>
              <a:buNone/>
            </a:pPr>
            <a:endParaRPr lang="en-US" sz="2400" dirty="0" smtClean="0">
              <a:latin typeface="Times New Roman" panose="02020603050405020304" pitchFamily="18" charset="0"/>
              <a:cs typeface="Times New Roman" panose="02020603050405020304" pitchFamily="18" charset="0"/>
            </a:endParaRPr>
          </a:p>
          <a:p>
            <a:pPr>
              <a:buFont typeface="Wingdings" pitchFamily="2" charset="2"/>
              <a:buChar char="ü"/>
            </a:pPr>
            <a:endParaRPr lang="en-US" sz="2400" dirty="0" smtClean="0">
              <a:latin typeface="Times New Roman" panose="02020603050405020304" pitchFamily="18" charset="0"/>
              <a:cs typeface="Times New Roman" panose="02020603050405020304" pitchFamily="18" charset="0"/>
            </a:endParaRPr>
          </a:p>
          <a:p>
            <a:pPr>
              <a:buNone/>
            </a:pPr>
            <a:endParaRPr lang="en-US" sz="3600" dirty="0" smtClean="0"/>
          </a:p>
          <a:p>
            <a:pPr marL="692150" lvl="2" indent="-525463">
              <a:buNone/>
            </a:pPr>
            <a:endParaRPr lang="en-US" sz="3600" dirty="0" smtClean="0"/>
          </a:p>
          <a:p>
            <a:pPr marL="692150" lvl="2" indent="-525463">
              <a:buFont typeface="Wingdings" pitchFamily="2" charset="2"/>
              <a:buChar char="ü"/>
            </a:pPr>
            <a:endParaRPr lang="en-US" sz="2000" dirty="0" smtClean="0"/>
          </a:p>
          <a:p>
            <a:pPr marL="692150" lvl="2" indent="-525463">
              <a:buNone/>
            </a:pPr>
            <a:endParaRPr lang="en-US" dirty="0" smtClean="0">
              <a:solidFill>
                <a:srgbClr val="000066"/>
              </a:solidFill>
              <a:latin typeface="Times New Roman" panose="02020603050405020304" pitchFamily="18" charset="0"/>
              <a:cs typeface="Times New Roman" panose="02020603050405020304" pitchFamily="18" charset="0"/>
            </a:endParaRPr>
          </a:p>
          <a:p>
            <a:pPr marL="623888" lvl="2" indent="-388938">
              <a:buNone/>
            </a:pPr>
            <a:endParaRPr lang="en-US" dirty="0" smtClean="0">
              <a:solidFill>
                <a:srgbClr val="000066"/>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idx="10"/>
          </p:nvPr>
        </p:nvSpPr>
        <p:spPr/>
        <p:txBody>
          <a:bodyPr/>
          <a:lstStyle/>
          <a:p>
            <a:pPr>
              <a:defRPr/>
            </a:pPr>
            <a:r>
              <a:rPr lang="en-US" dirty="0" smtClean="0"/>
              <a:t>12/13/1</a:t>
            </a:r>
            <a:endParaRPr lang="en-US" dirty="0"/>
          </a:p>
        </p:txBody>
      </p:sp>
      <p:sp>
        <p:nvSpPr>
          <p:cNvPr id="5" name="Footer Placeholder 4"/>
          <p:cNvSpPr>
            <a:spLocks noGrp="1"/>
          </p:cNvSpPr>
          <p:nvPr>
            <p:ph type="ftr" idx="11"/>
          </p:nvPr>
        </p:nvSpPr>
        <p:spPr>
          <a:xfrm>
            <a:off x="1142976" y="6286520"/>
            <a:ext cx="7123112" cy="571480"/>
          </a:xfrm>
        </p:spPr>
        <p:txBody>
          <a:bodyPr/>
          <a:lstStyle/>
          <a:p>
            <a:pPr>
              <a:defRPr/>
            </a:pPr>
            <a:r>
              <a:rPr lang="en-US" sz="1200" dirty="0" smtClean="0"/>
              <a:t>Uganda Bureau of Statistics ¤ Plot 9 Colville Street, Kampala Uganda ¤ Website: www.ubos.org </a:t>
            </a:r>
          </a:p>
          <a:p>
            <a:pPr>
              <a:defRPr/>
            </a:pPr>
            <a:r>
              <a:rPr lang="en-US" sz="1200" dirty="0" smtClean="0"/>
              <a:t>Tel: +256(0)-41-4706000 ¤ E-mail: ubos@ubos.org</a:t>
            </a:r>
            <a:endParaRPr lang="en-US" sz="12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Survey on tour operators( cont’d)</a:t>
            </a:r>
            <a:endParaRPr lang="en-US" dirty="0"/>
          </a:p>
        </p:txBody>
      </p:sp>
      <p:sp>
        <p:nvSpPr>
          <p:cNvPr id="3" name="Content Placeholder 2"/>
          <p:cNvSpPr>
            <a:spLocks noGrp="1"/>
          </p:cNvSpPr>
          <p:nvPr>
            <p:ph idx="1"/>
          </p:nvPr>
        </p:nvSpPr>
        <p:spPr/>
        <p:txBody>
          <a:bodyPr/>
          <a:lstStyle/>
          <a:p>
            <a:pPr>
              <a:buNone/>
            </a:pPr>
            <a:r>
              <a:rPr lang="en-US" sz="2400" b="1" dirty="0" smtClean="0">
                <a:latin typeface="Times New Roman" panose="02020603050405020304" pitchFamily="18" charset="0"/>
                <a:cs typeface="Times New Roman" panose="02020603050405020304" pitchFamily="18" charset="0"/>
              </a:rPr>
              <a:t>Percentage of expenditures that take place in a country</a:t>
            </a:r>
          </a:p>
          <a:p>
            <a:pPr>
              <a:buFont typeface="Wingdings" pitchFamily="2" charset="2"/>
              <a:buChar char="ü"/>
            </a:pPr>
            <a:r>
              <a:rPr lang="en-US" sz="2400" dirty="0" smtClean="0">
                <a:latin typeface="Times New Roman" panose="02020603050405020304" pitchFamily="18" charset="0"/>
                <a:cs typeface="Times New Roman" panose="02020603050405020304" pitchFamily="18" charset="0"/>
              </a:rPr>
              <a:t>We intend to distinguish components of expenditure which take place in the country of reference from the expenditure outside the economic territory in a given period of time for the inbound and outbound package expenditure. </a:t>
            </a:r>
          </a:p>
          <a:p>
            <a:pPr>
              <a:buFont typeface="Wingdings" pitchFamily="2" charset="2"/>
              <a:buChar char="ü"/>
            </a:pPr>
            <a:r>
              <a:rPr lang="en-US" sz="2400" dirty="0" smtClean="0">
                <a:latin typeface="Times New Roman" panose="02020603050405020304" pitchFamily="18" charset="0"/>
                <a:cs typeface="Times New Roman" panose="02020603050405020304" pitchFamily="18" charset="0"/>
              </a:rPr>
              <a:t>Record the percentage Inbound expenditure that takes place in the country of reference from the overall revenues received by each category i.e. accommodation, food and beverage etc.</a:t>
            </a:r>
          </a:p>
          <a:p>
            <a:pPr>
              <a:buFont typeface="Wingdings" pitchFamily="2" charset="2"/>
              <a:buChar char="ü"/>
            </a:pPr>
            <a:r>
              <a:rPr lang="en-US" sz="2400" dirty="0" smtClean="0">
                <a:latin typeface="Times New Roman" panose="02020603050405020304" pitchFamily="18" charset="0"/>
                <a:cs typeface="Times New Roman" panose="02020603050405020304" pitchFamily="18" charset="0"/>
              </a:rPr>
              <a:t>Record the percentage Outbound expenditure that only took place in the country of reference from the overall amount of money received by each category.</a:t>
            </a:r>
          </a:p>
          <a:p>
            <a:pPr>
              <a:buFont typeface="Wingdings" pitchFamily="2" charset="2"/>
              <a:buChar char="ü"/>
            </a:pPr>
            <a:endParaRPr lang="en-US" sz="2400" dirty="0" smtClean="0">
              <a:latin typeface="Times New Roman" panose="02020603050405020304" pitchFamily="18" charset="0"/>
              <a:cs typeface="Times New Roman" panose="02020603050405020304" pitchFamily="18" charset="0"/>
            </a:endParaRPr>
          </a:p>
          <a:p>
            <a:pPr>
              <a:buFont typeface="Wingdings" pitchFamily="2" charset="2"/>
              <a:buChar char="ü"/>
            </a:pPr>
            <a:endParaRPr lang="en-US" sz="2400" dirty="0" smtClean="0">
              <a:latin typeface="Times New Roman" panose="02020603050405020304" pitchFamily="18" charset="0"/>
              <a:cs typeface="Times New Roman" panose="02020603050405020304" pitchFamily="18" charset="0"/>
            </a:endParaRPr>
          </a:p>
          <a:p>
            <a:pPr>
              <a:buNone/>
            </a:pPr>
            <a:endParaRPr lang="en-US" sz="2400" dirty="0" smtClean="0">
              <a:latin typeface="Times New Roman" panose="02020603050405020304" pitchFamily="18" charset="0"/>
              <a:cs typeface="Times New Roman" panose="02020603050405020304" pitchFamily="18" charset="0"/>
            </a:endParaRPr>
          </a:p>
          <a:p>
            <a:pPr>
              <a:buNone/>
            </a:pPr>
            <a:endParaRPr lang="en-US" sz="2400" dirty="0" smtClean="0">
              <a:latin typeface="Times New Roman" panose="02020603050405020304" pitchFamily="18" charset="0"/>
              <a:cs typeface="Times New Roman" panose="02020603050405020304" pitchFamily="18" charset="0"/>
            </a:endParaRPr>
          </a:p>
          <a:p>
            <a:pPr>
              <a:buNone/>
            </a:pPr>
            <a:endParaRPr lang="en-US" sz="2400" dirty="0" smtClean="0">
              <a:latin typeface="Times New Roman" panose="02020603050405020304" pitchFamily="18" charset="0"/>
              <a:cs typeface="Times New Roman" panose="02020603050405020304" pitchFamily="18" charset="0"/>
            </a:endParaRPr>
          </a:p>
          <a:p>
            <a:pPr>
              <a:buNone/>
            </a:pPr>
            <a:endParaRPr lang="en-US" sz="3600" dirty="0" smtClean="0"/>
          </a:p>
          <a:p>
            <a:pPr marL="692150" lvl="2" indent="-525463">
              <a:buNone/>
            </a:pPr>
            <a:endParaRPr lang="en-US" sz="3600" dirty="0" smtClean="0"/>
          </a:p>
          <a:p>
            <a:pPr marL="692150" lvl="2" indent="-525463">
              <a:buFont typeface="Wingdings" pitchFamily="2" charset="2"/>
              <a:buChar char="ü"/>
            </a:pPr>
            <a:endParaRPr lang="en-US" sz="2000" dirty="0" smtClean="0"/>
          </a:p>
          <a:p>
            <a:pPr marL="692150" lvl="2" indent="-525463">
              <a:buNone/>
            </a:pPr>
            <a:endParaRPr lang="en-US" dirty="0" smtClean="0">
              <a:solidFill>
                <a:srgbClr val="000066"/>
              </a:solidFill>
              <a:latin typeface="Times New Roman" panose="02020603050405020304" pitchFamily="18" charset="0"/>
              <a:cs typeface="Times New Roman" panose="02020603050405020304" pitchFamily="18" charset="0"/>
            </a:endParaRPr>
          </a:p>
          <a:p>
            <a:pPr marL="623888" lvl="2" indent="-388938">
              <a:buNone/>
            </a:pPr>
            <a:endParaRPr lang="en-US" dirty="0" smtClean="0">
              <a:solidFill>
                <a:srgbClr val="000066"/>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idx="10"/>
          </p:nvPr>
        </p:nvSpPr>
        <p:spPr/>
        <p:txBody>
          <a:bodyPr/>
          <a:lstStyle/>
          <a:p>
            <a:pPr>
              <a:defRPr/>
            </a:pPr>
            <a:r>
              <a:rPr lang="en-US" dirty="0" smtClean="0"/>
              <a:t>12/13/1</a:t>
            </a:r>
            <a:endParaRPr lang="en-US" dirty="0"/>
          </a:p>
        </p:txBody>
      </p:sp>
      <p:sp>
        <p:nvSpPr>
          <p:cNvPr id="5" name="Footer Placeholder 4"/>
          <p:cNvSpPr>
            <a:spLocks noGrp="1"/>
          </p:cNvSpPr>
          <p:nvPr>
            <p:ph type="ftr" idx="11"/>
          </p:nvPr>
        </p:nvSpPr>
        <p:spPr>
          <a:xfrm>
            <a:off x="1142976" y="6286520"/>
            <a:ext cx="7123112" cy="571480"/>
          </a:xfrm>
        </p:spPr>
        <p:txBody>
          <a:bodyPr/>
          <a:lstStyle/>
          <a:p>
            <a:pPr>
              <a:defRPr/>
            </a:pPr>
            <a:r>
              <a:rPr lang="en-US" sz="1200" dirty="0" smtClean="0"/>
              <a:t>Uganda Bureau of Statistics ¤ Plot 9 Colville Street, Kampala Uganda ¤ Website: www.ubos.org </a:t>
            </a:r>
          </a:p>
          <a:p>
            <a:pPr>
              <a:defRPr/>
            </a:pPr>
            <a:r>
              <a:rPr lang="en-US" sz="1200" dirty="0" smtClean="0"/>
              <a:t>Tel: +256(0)-41-4706000 ¤ E-mail: ubos@ubos.org</a:t>
            </a:r>
            <a:endParaRPr lang="en-US" sz="12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Survey on tour operators( cont’d)</a:t>
            </a:r>
            <a:endParaRPr lang="en-US" dirty="0"/>
          </a:p>
        </p:txBody>
      </p:sp>
      <p:sp>
        <p:nvSpPr>
          <p:cNvPr id="3" name="Content Placeholder 2"/>
          <p:cNvSpPr>
            <a:spLocks noGrp="1"/>
          </p:cNvSpPr>
          <p:nvPr>
            <p:ph idx="1"/>
          </p:nvPr>
        </p:nvSpPr>
        <p:spPr/>
        <p:txBody>
          <a:bodyPr/>
          <a:lstStyle/>
          <a:p>
            <a:pPr>
              <a:buNone/>
            </a:pPr>
            <a:r>
              <a:rPr lang="en-US" sz="2400" b="1" dirty="0" smtClean="0"/>
              <a:t> </a:t>
            </a:r>
            <a:r>
              <a:rPr lang="en-US" sz="2400" b="1" dirty="0" smtClean="0">
                <a:latin typeface="Times New Roman" panose="02020603050405020304" pitchFamily="18" charset="0"/>
                <a:cs typeface="Times New Roman" panose="02020603050405020304" pitchFamily="18" charset="0"/>
              </a:rPr>
              <a:t>Total annual receipts in a given period of time</a:t>
            </a:r>
          </a:p>
          <a:p>
            <a:pPr>
              <a:buFont typeface="Wingdings" pitchFamily="2" charset="2"/>
              <a:buChar char="ü"/>
            </a:pPr>
            <a:r>
              <a:rPr lang="en-US" sz="2400" dirty="0" smtClean="0">
                <a:latin typeface="Times New Roman" panose="02020603050405020304" pitchFamily="18" charset="0"/>
                <a:cs typeface="Times New Roman" panose="02020603050405020304" pitchFamily="18" charset="0"/>
              </a:rPr>
              <a:t>Record the total revenues the Tour and Travel Operator received from his/her clients in a given period of time, after selling the Domestic, Inbound and Outbound package tours.</a:t>
            </a:r>
          </a:p>
          <a:p>
            <a:pPr>
              <a:buNone/>
            </a:pPr>
            <a:r>
              <a:rPr lang="en-US" sz="2400" dirty="0" smtClean="0">
                <a:latin typeface="Times New Roman" panose="02020603050405020304" pitchFamily="18" charset="0"/>
                <a:cs typeface="Times New Roman" panose="02020603050405020304" pitchFamily="18" charset="0"/>
              </a:rPr>
              <a:t> </a:t>
            </a:r>
            <a:r>
              <a:rPr lang="en-US" sz="2400" b="1" dirty="0" smtClean="0">
                <a:latin typeface="Times New Roman" panose="02020603050405020304" pitchFamily="18" charset="0"/>
                <a:cs typeface="Times New Roman" panose="02020603050405020304" pitchFamily="18" charset="0"/>
              </a:rPr>
              <a:t>Organization ownership</a:t>
            </a:r>
          </a:p>
          <a:p>
            <a:pPr>
              <a:buFont typeface="Wingdings" pitchFamily="2" charset="2"/>
              <a:buChar char="ü"/>
            </a:pPr>
            <a:r>
              <a:rPr lang="en-US" sz="2400" dirty="0" smtClean="0">
                <a:latin typeface="Times New Roman" panose="02020603050405020304" pitchFamily="18" charset="0"/>
                <a:cs typeface="Times New Roman" panose="02020603050405020304" pitchFamily="18" charset="0"/>
              </a:rPr>
              <a:t>Establish information on the ownership of the organization.</a:t>
            </a:r>
          </a:p>
          <a:p>
            <a:pPr>
              <a:buNone/>
            </a:pPr>
            <a:r>
              <a:rPr lang="en-US" sz="2400" dirty="0" smtClean="0">
                <a:latin typeface="Times New Roman" panose="02020603050405020304" pitchFamily="18" charset="0"/>
                <a:cs typeface="Times New Roman" panose="02020603050405020304" pitchFamily="18" charset="0"/>
              </a:rPr>
              <a:t> </a:t>
            </a:r>
          </a:p>
          <a:p>
            <a:pPr>
              <a:buNone/>
            </a:pPr>
            <a:endParaRPr lang="en-US" sz="2400" b="1" dirty="0" smtClean="0">
              <a:latin typeface="Times New Roman" panose="02020603050405020304" pitchFamily="18" charset="0"/>
              <a:cs typeface="Times New Roman" panose="02020603050405020304" pitchFamily="18" charset="0"/>
            </a:endParaRPr>
          </a:p>
          <a:p>
            <a:pPr>
              <a:buNone/>
            </a:pPr>
            <a:endParaRPr lang="en-US" sz="2400" dirty="0" smtClean="0"/>
          </a:p>
          <a:p>
            <a:pPr>
              <a:buNone/>
            </a:pPr>
            <a:endParaRPr lang="en-US" sz="2400" dirty="0" smtClean="0">
              <a:latin typeface="Times New Roman" panose="02020603050405020304" pitchFamily="18" charset="0"/>
              <a:cs typeface="Times New Roman" panose="02020603050405020304" pitchFamily="18" charset="0"/>
            </a:endParaRPr>
          </a:p>
          <a:p>
            <a:pPr>
              <a:buFont typeface="Wingdings" pitchFamily="2" charset="2"/>
              <a:buChar char="ü"/>
            </a:pPr>
            <a:endParaRPr lang="en-US" sz="2400" dirty="0" smtClean="0">
              <a:latin typeface="Times New Roman" panose="02020603050405020304" pitchFamily="18" charset="0"/>
              <a:cs typeface="Times New Roman" panose="02020603050405020304" pitchFamily="18" charset="0"/>
            </a:endParaRPr>
          </a:p>
          <a:p>
            <a:pPr>
              <a:buNone/>
            </a:pPr>
            <a:endParaRPr lang="en-US" sz="2400" dirty="0" smtClean="0">
              <a:latin typeface="Times New Roman" panose="02020603050405020304" pitchFamily="18" charset="0"/>
              <a:cs typeface="Times New Roman" panose="02020603050405020304" pitchFamily="18" charset="0"/>
            </a:endParaRPr>
          </a:p>
          <a:p>
            <a:pPr>
              <a:buNone/>
            </a:pPr>
            <a:endParaRPr lang="en-US" sz="2400" dirty="0" smtClean="0">
              <a:latin typeface="Times New Roman" panose="02020603050405020304" pitchFamily="18" charset="0"/>
              <a:cs typeface="Times New Roman" panose="02020603050405020304" pitchFamily="18" charset="0"/>
            </a:endParaRPr>
          </a:p>
          <a:p>
            <a:pPr>
              <a:buNone/>
            </a:pPr>
            <a:endParaRPr lang="en-US" sz="2400" dirty="0" smtClean="0">
              <a:latin typeface="Times New Roman" panose="02020603050405020304" pitchFamily="18" charset="0"/>
              <a:cs typeface="Times New Roman" panose="02020603050405020304" pitchFamily="18" charset="0"/>
            </a:endParaRPr>
          </a:p>
          <a:p>
            <a:pPr>
              <a:buNone/>
            </a:pPr>
            <a:endParaRPr lang="en-US" sz="3600" dirty="0" smtClean="0"/>
          </a:p>
          <a:p>
            <a:pPr marL="692150" lvl="2" indent="-525463">
              <a:buNone/>
            </a:pPr>
            <a:endParaRPr lang="en-US" sz="3600" dirty="0" smtClean="0"/>
          </a:p>
          <a:p>
            <a:pPr marL="692150" lvl="2" indent="-525463">
              <a:buFont typeface="Wingdings" pitchFamily="2" charset="2"/>
              <a:buChar char="ü"/>
            </a:pPr>
            <a:endParaRPr lang="en-US" sz="2000" dirty="0" smtClean="0"/>
          </a:p>
          <a:p>
            <a:pPr marL="692150" lvl="2" indent="-525463">
              <a:buNone/>
            </a:pPr>
            <a:endParaRPr lang="en-US" dirty="0" smtClean="0">
              <a:solidFill>
                <a:srgbClr val="000066"/>
              </a:solidFill>
              <a:latin typeface="Times New Roman" panose="02020603050405020304" pitchFamily="18" charset="0"/>
              <a:cs typeface="Times New Roman" panose="02020603050405020304" pitchFamily="18" charset="0"/>
            </a:endParaRPr>
          </a:p>
          <a:p>
            <a:pPr marL="623888" lvl="2" indent="-388938">
              <a:buNone/>
            </a:pPr>
            <a:endParaRPr lang="en-US" dirty="0" smtClean="0">
              <a:solidFill>
                <a:srgbClr val="000066"/>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idx="10"/>
          </p:nvPr>
        </p:nvSpPr>
        <p:spPr/>
        <p:txBody>
          <a:bodyPr/>
          <a:lstStyle/>
          <a:p>
            <a:pPr>
              <a:defRPr/>
            </a:pPr>
            <a:r>
              <a:rPr lang="en-US" dirty="0" smtClean="0"/>
              <a:t>12/13/1</a:t>
            </a:r>
            <a:endParaRPr lang="en-US" dirty="0"/>
          </a:p>
        </p:txBody>
      </p:sp>
      <p:sp>
        <p:nvSpPr>
          <p:cNvPr id="5" name="Footer Placeholder 4"/>
          <p:cNvSpPr>
            <a:spLocks noGrp="1"/>
          </p:cNvSpPr>
          <p:nvPr>
            <p:ph type="ftr" idx="11"/>
          </p:nvPr>
        </p:nvSpPr>
        <p:spPr>
          <a:xfrm>
            <a:off x="1142976" y="6286520"/>
            <a:ext cx="7123112" cy="571480"/>
          </a:xfrm>
        </p:spPr>
        <p:txBody>
          <a:bodyPr/>
          <a:lstStyle/>
          <a:p>
            <a:pPr>
              <a:defRPr/>
            </a:pPr>
            <a:r>
              <a:rPr lang="en-US" sz="1200" dirty="0" smtClean="0"/>
              <a:t>Uganda Bureau of Statistics ¤ Plot 9 Colville Street, Kampala Uganda ¤ Website: www.ubos.org </a:t>
            </a:r>
          </a:p>
          <a:p>
            <a:pPr>
              <a:defRPr/>
            </a:pPr>
            <a:r>
              <a:rPr lang="en-US" sz="1200" dirty="0" smtClean="0"/>
              <a:t>Tel: +256(0)-41-4706000 ¤ E-mail: ubos@ubos.org</a:t>
            </a:r>
            <a:endParaRPr lang="en-US" sz="12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 </a:t>
            </a:r>
            <a:endParaRPr lang="en-US" dirty="0"/>
          </a:p>
        </p:txBody>
      </p:sp>
      <p:sp>
        <p:nvSpPr>
          <p:cNvPr id="3" name="Content Placeholder 2"/>
          <p:cNvSpPr>
            <a:spLocks noGrp="1"/>
          </p:cNvSpPr>
          <p:nvPr>
            <p:ph idx="1"/>
          </p:nvPr>
        </p:nvSpPr>
        <p:spPr/>
        <p:txBody>
          <a:bodyPr/>
          <a:lstStyle/>
          <a:p>
            <a:r>
              <a:rPr lang="en-US" sz="2400" dirty="0" smtClean="0">
                <a:latin typeface="Times New Roman" pitchFamily="18" charset="0"/>
                <a:cs typeface="Times New Roman" pitchFamily="18" charset="0"/>
              </a:rPr>
              <a:t>Low participation by most large (well established) accommodation facilities in Accommodation surveys (private facilities)</a:t>
            </a:r>
          </a:p>
          <a:p>
            <a:r>
              <a:rPr lang="en-US" sz="2400" dirty="0" smtClean="0">
                <a:latin typeface="Times New Roman" pitchFamily="18" charset="0"/>
                <a:cs typeface="Times New Roman" pitchFamily="18" charset="0"/>
              </a:rPr>
              <a:t>Inadequate information on facility expenditure </a:t>
            </a:r>
          </a:p>
          <a:p>
            <a:r>
              <a:rPr lang="en-US" sz="2400" dirty="0" smtClean="0">
                <a:latin typeface="Times New Roman" pitchFamily="18" charset="0"/>
                <a:cs typeface="Times New Roman" pitchFamily="18" charset="0"/>
              </a:rPr>
              <a:t>Insufficient data on beds and rooms in establishments.</a:t>
            </a:r>
          </a:p>
          <a:p>
            <a:r>
              <a:rPr lang="en-US" sz="2400" dirty="0" smtClean="0">
                <a:latin typeface="Times New Roman" pitchFamily="18" charset="0"/>
                <a:cs typeface="Times New Roman" pitchFamily="18" charset="0"/>
              </a:rPr>
              <a:t>Incomplete returns  </a:t>
            </a:r>
          </a:p>
          <a:p>
            <a:endParaRPr lang="en-US" dirty="0"/>
          </a:p>
        </p:txBody>
      </p:sp>
      <p:sp>
        <p:nvSpPr>
          <p:cNvPr id="4" name="Date Placeholder 3"/>
          <p:cNvSpPr>
            <a:spLocks noGrp="1"/>
          </p:cNvSpPr>
          <p:nvPr>
            <p:ph type="dt" idx="10"/>
          </p:nvPr>
        </p:nvSpPr>
        <p:spPr/>
        <p:txBody>
          <a:bodyPr/>
          <a:lstStyle/>
          <a:p>
            <a:pPr>
              <a:defRPr/>
            </a:pPr>
            <a:r>
              <a:rPr lang="en-US" smtClean="0"/>
              <a:t>12/13/11</a:t>
            </a:r>
            <a:endParaRPr lang="en-US"/>
          </a:p>
        </p:txBody>
      </p:sp>
      <p:sp>
        <p:nvSpPr>
          <p:cNvPr id="5" name="Footer Placeholder 4"/>
          <p:cNvSpPr>
            <a:spLocks noGrp="1"/>
          </p:cNvSpPr>
          <p:nvPr>
            <p:ph type="ftr" idx="11"/>
          </p:nvPr>
        </p:nvSpPr>
        <p:spPr>
          <a:xfrm>
            <a:off x="1116013" y="6308725"/>
            <a:ext cx="7123112" cy="549275"/>
          </a:xfrm>
        </p:spPr>
        <p:txBody>
          <a:bodyPr/>
          <a:lstStyle/>
          <a:p>
            <a:pPr>
              <a:defRPr/>
            </a:pPr>
            <a:r>
              <a:rPr lang="en-US" sz="1400" dirty="0" smtClean="0"/>
              <a:t>Uganda Bureau of Statistics ¤ Plot 9 Colville Street, Kampala Uganda ¤ Website: www.ubos.org , Tel: +256(0)-41-4706000 ¤ E-mail: ubos@ubos.org</a:t>
            </a:r>
            <a:endParaRPr lang="en-US" sz="14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Text Box 1"/>
          <p:cNvSpPr txBox="1">
            <a:spLocks noChangeArrowheads="1"/>
          </p:cNvSpPr>
          <p:nvPr/>
        </p:nvSpPr>
        <p:spPr bwMode="auto">
          <a:xfrm>
            <a:off x="0" y="6308725"/>
            <a:ext cx="1116013" cy="549275"/>
          </a:xfrm>
          <a:prstGeom prst="rect">
            <a:avLst/>
          </a:prstGeom>
          <a:noFill/>
          <a:ln w="9525">
            <a:noFill/>
            <a:round/>
            <a:headEnd/>
            <a:tailEnd/>
          </a:ln>
        </p:spPr>
        <p:txBody>
          <a:bodyPr lIns="90000" tIns="46800" rIns="90000" bIns="46800"/>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F319B400-6DCA-4C88-A5EF-E1A2357527B5}" type="datetime5">
              <a:rPr lang="en-US" sz="1200">
                <a:solidFill>
                  <a:srgbClr val="FAA362"/>
                </a:solidFill>
              </a:rPr>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31-Aug-16</a:t>
            </a:fld>
            <a:endParaRPr lang="en-US" sz="1200">
              <a:solidFill>
                <a:srgbClr val="FAA362"/>
              </a:solidFill>
            </a:endParaRPr>
          </a:p>
        </p:txBody>
      </p:sp>
      <p:sp>
        <p:nvSpPr>
          <p:cNvPr id="22531" name="Text Box 2"/>
          <p:cNvSpPr txBox="1">
            <a:spLocks noChangeArrowheads="1"/>
          </p:cNvSpPr>
          <p:nvPr/>
        </p:nvSpPr>
        <p:spPr bwMode="auto">
          <a:xfrm>
            <a:off x="1116013" y="6308725"/>
            <a:ext cx="7127875" cy="549275"/>
          </a:xfrm>
          <a:prstGeom prst="rect">
            <a:avLst/>
          </a:prstGeom>
          <a:noFill/>
          <a:ln w="9525">
            <a:noFill/>
            <a:round/>
            <a:headEnd/>
            <a:tailEnd/>
          </a:ln>
        </p:spPr>
        <p:txBody>
          <a:bodyPr lIns="90000" tIns="46800" rIns="90000" bIns="46800"/>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200">
                <a:solidFill>
                  <a:srgbClr val="FDAA03"/>
                </a:solidFill>
              </a:rPr>
              <a:t>Uganda Bureau of Statistics ¤ Plot 9 Colville Street, Kampala Uganda ¤ Website: www.ubos.org </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200">
                <a:solidFill>
                  <a:srgbClr val="FDAA03"/>
                </a:solidFill>
              </a:rPr>
              <a:t>Tel: +256(0)-41-4706000 ¤ E-mail: ubos@ubos.org</a:t>
            </a:r>
          </a:p>
        </p:txBody>
      </p:sp>
      <p:sp>
        <p:nvSpPr>
          <p:cNvPr id="22532" name="Text Box 3"/>
          <p:cNvSpPr txBox="1">
            <a:spLocks noChangeArrowheads="1"/>
          </p:cNvSpPr>
          <p:nvPr/>
        </p:nvSpPr>
        <p:spPr bwMode="auto">
          <a:xfrm>
            <a:off x="8243888" y="6308725"/>
            <a:ext cx="900112" cy="549275"/>
          </a:xfrm>
          <a:prstGeom prst="rect">
            <a:avLst/>
          </a:prstGeom>
          <a:noFill/>
          <a:ln w="9525">
            <a:noFill/>
            <a:round/>
            <a:headEnd/>
            <a:tailEnd/>
          </a:ln>
        </p:spPr>
        <p:txBody>
          <a:bodyPr lIns="90000" tIns="46800" rIns="90000" bIns="46800"/>
          <a:lstStyle/>
          <a:p>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8E14D44D-111E-4105-A41E-8D61FA6D25C0}" type="slidenum">
              <a:rPr lang="en-US" sz="1400">
                <a:solidFill>
                  <a:srgbClr val="FAA362"/>
                </a:solidFill>
              </a:rPr>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29</a:t>
            </a:fld>
            <a:endParaRPr lang="en-US" sz="1400">
              <a:solidFill>
                <a:srgbClr val="FAA362"/>
              </a:solidFill>
            </a:endParaRPr>
          </a:p>
        </p:txBody>
      </p:sp>
      <p:sp>
        <p:nvSpPr>
          <p:cNvPr id="22533" name="Text Box 4"/>
          <p:cNvSpPr txBox="1">
            <a:spLocks noChangeArrowheads="1"/>
          </p:cNvSpPr>
          <p:nvPr/>
        </p:nvSpPr>
        <p:spPr bwMode="auto">
          <a:xfrm>
            <a:off x="685800" y="1600200"/>
            <a:ext cx="7848600" cy="4525963"/>
          </a:xfrm>
          <a:prstGeom prst="rect">
            <a:avLst/>
          </a:prstGeom>
          <a:noFill/>
          <a:ln w="9525">
            <a:noFill/>
            <a:round/>
            <a:headEnd/>
            <a:tailEnd/>
          </a:ln>
        </p:spPr>
        <p:txBody>
          <a:bodyPr wrap="none" anchor="ctr"/>
          <a:lstStyle/>
          <a:p>
            <a:endParaRPr lang="en-US"/>
          </a:p>
        </p:txBody>
      </p:sp>
      <p:sp>
        <p:nvSpPr>
          <p:cNvPr id="22534" name="Text Box 5"/>
          <p:cNvSpPr txBox="1">
            <a:spLocks noChangeArrowheads="1"/>
          </p:cNvSpPr>
          <p:nvPr/>
        </p:nvSpPr>
        <p:spPr bwMode="auto">
          <a:xfrm>
            <a:off x="457200" y="128588"/>
            <a:ext cx="8228013" cy="1157287"/>
          </a:xfrm>
          <a:prstGeom prst="rect">
            <a:avLst/>
          </a:prstGeom>
          <a:noFill/>
          <a:ln w="9525">
            <a:noFill/>
            <a:round/>
            <a:headEnd/>
            <a:tailEnd/>
          </a:ln>
        </p:spPr>
        <p:txBody>
          <a:bodyPr lIns="90000" tIns="46800" rIns="90000" bIns="468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sz="4400" b="1">
              <a:solidFill>
                <a:srgbClr val="000066"/>
              </a:solidFill>
            </a:endParaRPr>
          </a:p>
        </p:txBody>
      </p:sp>
      <p:sp>
        <p:nvSpPr>
          <p:cNvPr id="22535" name="Text Box 6"/>
          <p:cNvSpPr txBox="1">
            <a:spLocks noChangeArrowheads="1"/>
          </p:cNvSpPr>
          <p:nvPr/>
        </p:nvSpPr>
        <p:spPr bwMode="auto">
          <a:xfrm>
            <a:off x="474663" y="1600200"/>
            <a:ext cx="8228012" cy="3922713"/>
          </a:xfrm>
          <a:prstGeom prst="rect">
            <a:avLst/>
          </a:prstGeom>
          <a:noFill/>
          <a:ln w="9525">
            <a:noFill/>
            <a:round/>
            <a:headEnd/>
            <a:tailEnd/>
          </a:ln>
        </p:spPr>
        <p:txBody>
          <a:bodyPr lIns="90000" tIns="46800" rIns="90000" bIns="46800"/>
          <a:lstStyle/>
          <a:p>
            <a:pPr algn="just">
              <a:spcBef>
                <a:spcPts val="800"/>
              </a:spcBef>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endParaRPr lang="en-US" sz="2000" dirty="0">
              <a:solidFill>
                <a:srgbClr val="000066"/>
              </a:solidFill>
            </a:endParaRPr>
          </a:p>
          <a:p>
            <a:pPr algn="just">
              <a:spcBef>
                <a:spcPts val="800"/>
              </a:spcBef>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endParaRPr lang="en-US" sz="2000" dirty="0">
              <a:solidFill>
                <a:srgbClr val="000066"/>
              </a:solidFill>
            </a:endParaRPr>
          </a:p>
          <a:p>
            <a:pPr algn="ctr">
              <a:spcBef>
                <a:spcPts val="800"/>
              </a:spcBef>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US" sz="5400" b="1" dirty="0" smtClean="0">
                <a:solidFill>
                  <a:srgbClr val="000066"/>
                </a:solidFill>
              </a:rPr>
              <a:t>Thank</a:t>
            </a:r>
            <a:r>
              <a:rPr lang="en-US" sz="6000" b="1" dirty="0" smtClean="0">
                <a:solidFill>
                  <a:srgbClr val="000066"/>
                </a:solidFill>
              </a:rPr>
              <a:t> </a:t>
            </a:r>
            <a:r>
              <a:rPr lang="en-US" sz="6000" b="1" dirty="0">
                <a:solidFill>
                  <a:srgbClr val="000066"/>
                </a:solidFill>
              </a:rPr>
              <a:t>you </a:t>
            </a:r>
          </a:p>
        </p:txBody>
      </p:sp>
    </p:spTree>
    <p:extLst>
      <p:ext uri="{BB962C8B-B14F-4D97-AF65-F5344CB8AC3E}">
        <p14:creationId xmlns:p14="http://schemas.microsoft.com/office/powerpoint/2010/main" val="11125671"/>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Text Box 1"/>
          <p:cNvSpPr txBox="1">
            <a:spLocks noChangeArrowheads="1"/>
          </p:cNvSpPr>
          <p:nvPr/>
        </p:nvSpPr>
        <p:spPr bwMode="auto">
          <a:xfrm>
            <a:off x="0" y="6308725"/>
            <a:ext cx="1116013" cy="549275"/>
          </a:xfrm>
          <a:prstGeom prst="rect">
            <a:avLst/>
          </a:prstGeom>
          <a:noFill/>
          <a:ln w="9525">
            <a:noFill/>
            <a:round/>
            <a:headEnd/>
            <a:tailEnd/>
          </a:ln>
        </p:spPr>
        <p:txBody>
          <a:bodyPr lIns="90000" tIns="46800" rIns="90000" bIns="46800"/>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4B8857C6-AB3E-4E88-A524-22D3C4AAFA3E}" type="datetime5">
              <a:rPr lang="en-US" sz="1200">
                <a:solidFill>
                  <a:srgbClr val="FAA362"/>
                </a:solidFill>
                <a:latin typeface="Times New Roman" pitchFamily="18" charset="0"/>
                <a:cs typeface="Times New Roman" pitchFamily="18" charset="0"/>
              </a:rPr>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31-Aug-16</a:t>
            </a:fld>
            <a:endParaRPr lang="en-US" sz="1200">
              <a:solidFill>
                <a:srgbClr val="FAA362"/>
              </a:solidFill>
              <a:latin typeface="Times New Roman" pitchFamily="18" charset="0"/>
              <a:cs typeface="Times New Roman" pitchFamily="18" charset="0"/>
            </a:endParaRPr>
          </a:p>
        </p:txBody>
      </p:sp>
      <p:sp>
        <p:nvSpPr>
          <p:cNvPr id="5123" name="Text Box 2"/>
          <p:cNvSpPr txBox="1">
            <a:spLocks noChangeArrowheads="1"/>
          </p:cNvSpPr>
          <p:nvPr/>
        </p:nvSpPr>
        <p:spPr bwMode="auto">
          <a:xfrm>
            <a:off x="1116013" y="6308725"/>
            <a:ext cx="7127875" cy="549275"/>
          </a:xfrm>
          <a:prstGeom prst="rect">
            <a:avLst/>
          </a:prstGeom>
          <a:noFill/>
          <a:ln w="9525">
            <a:noFill/>
            <a:round/>
            <a:headEnd/>
            <a:tailEnd/>
          </a:ln>
        </p:spPr>
        <p:txBody>
          <a:bodyPr lIns="90000" tIns="46800" rIns="90000" bIns="46800"/>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200" dirty="0">
                <a:solidFill>
                  <a:srgbClr val="FDAA03"/>
                </a:solidFill>
                <a:latin typeface="Times New Roman" pitchFamily="18" charset="0"/>
                <a:cs typeface="Times New Roman" pitchFamily="18" charset="0"/>
              </a:rPr>
              <a:t>Uganda Bureau of Statistics ¤ Plot 9 Colville Street, Kampala Uganda ¤ Website: www.ubos.org </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200" dirty="0">
                <a:solidFill>
                  <a:srgbClr val="FDAA03"/>
                </a:solidFill>
                <a:latin typeface="Times New Roman" pitchFamily="18" charset="0"/>
                <a:cs typeface="Times New Roman" pitchFamily="18" charset="0"/>
              </a:rPr>
              <a:t>Tel: +256(0)-41-4706000 ¤ E-mail: ubos@ubos.org</a:t>
            </a:r>
          </a:p>
        </p:txBody>
      </p:sp>
      <p:sp>
        <p:nvSpPr>
          <p:cNvPr id="5124" name="Text Box 3"/>
          <p:cNvSpPr txBox="1">
            <a:spLocks noChangeArrowheads="1"/>
          </p:cNvSpPr>
          <p:nvPr/>
        </p:nvSpPr>
        <p:spPr bwMode="auto">
          <a:xfrm>
            <a:off x="8243888" y="6308725"/>
            <a:ext cx="900112" cy="549275"/>
          </a:xfrm>
          <a:prstGeom prst="rect">
            <a:avLst/>
          </a:prstGeom>
          <a:noFill/>
          <a:ln w="9525">
            <a:noFill/>
            <a:round/>
            <a:headEnd/>
            <a:tailEnd/>
          </a:ln>
        </p:spPr>
        <p:txBody>
          <a:bodyPr lIns="90000" tIns="46800" rIns="90000" bIns="46800"/>
          <a:lstStyle/>
          <a:p>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54981912-2198-4DBD-9129-EFE631E72386}" type="slidenum">
              <a:rPr lang="en-US" sz="1400">
                <a:solidFill>
                  <a:srgbClr val="FAA362"/>
                </a:solidFill>
                <a:latin typeface="Times New Roman" pitchFamily="18" charset="0"/>
                <a:cs typeface="Times New Roman" pitchFamily="18" charset="0"/>
              </a:rPr>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3</a:t>
            </a:fld>
            <a:endParaRPr lang="en-US" sz="1400">
              <a:solidFill>
                <a:srgbClr val="FAA362"/>
              </a:solidFill>
              <a:latin typeface="Times New Roman" pitchFamily="18" charset="0"/>
              <a:cs typeface="Times New Roman" pitchFamily="18" charset="0"/>
            </a:endParaRPr>
          </a:p>
        </p:txBody>
      </p:sp>
      <p:sp>
        <p:nvSpPr>
          <p:cNvPr id="4101" name="Text Box 4"/>
          <p:cNvSpPr txBox="1">
            <a:spLocks noChangeArrowheads="1"/>
          </p:cNvSpPr>
          <p:nvPr/>
        </p:nvSpPr>
        <p:spPr bwMode="auto">
          <a:xfrm>
            <a:off x="914400" y="285750"/>
            <a:ext cx="7162800" cy="928688"/>
          </a:xfrm>
          <a:prstGeom prst="rect">
            <a:avLst/>
          </a:prstGeom>
          <a:noFill/>
          <a:ln w="9525">
            <a:noFill/>
            <a:round/>
            <a:headEnd/>
            <a:tailEnd/>
          </a:ln>
        </p:spPr>
        <p:txBody>
          <a:bodyPr lIns="90000" tIns="46800" rIns="90000" bIns="46800" anchor="ctr"/>
          <a:lstStyle/>
          <a:p>
            <a:pPr algn="ctr" eaLnBrk="0" hangingPunct="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4000" b="1" dirty="0" smtClean="0">
                <a:solidFill>
                  <a:srgbClr val="000066"/>
                </a:solidFill>
                <a:latin typeface="Times New Roman" pitchFamily="18" charset="0"/>
                <a:ea typeface="+mj-ea"/>
                <a:cs typeface="Times New Roman" pitchFamily="18" charset="0"/>
              </a:rPr>
              <a:t>Background</a:t>
            </a:r>
            <a:endParaRPr lang="en-US" sz="4000" b="1" dirty="0">
              <a:solidFill>
                <a:srgbClr val="000066"/>
              </a:solidFill>
              <a:latin typeface="Times New Roman" pitchFamily="18" charset="0"/>
              <a:ea typeface="+mj-ea"/>
              <a:cs typeface="Times New Roman" pitchFamily="18" charset="0"/>
            </a:endParaRPr>
          </a:p>
        </p:txBody>
      </p:sp>
      <p:sp>
        <p:nvSpPr>
          <p:cNvPr id="4102" name="Text Box 5"/>
          <p:cNvSpPr txBox="1">
            <a:spLocks noChangeArrowheads="1"/>
          </p:cNvSpPr>
          <p:nvPr/>
        </p:nvSpPr>
        <p:spPr bwMode="auto">
          <a:xfrm>
            <a:off x="464344" y="1214422"/>
            <a:ext cx="8229600" cy="5094303"/>
          </a:xfrm>
          <a:prstGeom prst="rect">
            <a:avLst/>
          </a:prstGeom>
          <a:noFill/>
          <a:ln w="9525">
            <a:noFill/>
            <a:miter lim="800000"/>
            <a:headEnd/>
            <a:tailEnd/>
          </a:ln>
        </p:spPr>
        <p:txBody>
          <a:bodyPr lIns="90000" tIns="46800" rIns="90000" bIns="46800"/>
          <a:lstStyle/>
          <a:p>
            <a:pPr marL="166688" lvl="1" indent="68263" algn="just">
              <a:spcBef>
                <a:spcPts val="500"/>
              </a:spcBef>
              <a:buClrTx/>
              <a:tabLst>
                <a:tab pos="290513" algn="l"/>
                <a:tab pos="342900"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pPr>
            <a:endParaRPr lang="en-US" sz="2400" dirty="0" smtClean="0">
              <a:solidFill>
                <a:schemeClr val="accent6">
                  <a:lumMod val="50000"/>
                </a:schemeClr>
              </a:solidFill>
              <a:latin typeface="Times New Roman" pitchFamily="18" charset="0"/>
              <a:cs typeface="Times New Roman" pitchFamily="18" charset="0"/>
            </a:endParaRPr>
          </a:p>
          <a:p>
            <a:pPr marL="234950" lvl="1" indent="0" algn="just">
              <a:spcBef>
                <a:spcPts val="500"/>
              </a:spcBef>
              <a:buClrTx/>
              <a:tabLst>
                <a:tab pos="290513" algn="l"/>
                <a:tab pos="342900"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pPr>
            <a:r>
              <a:rPr lang="en-US" sz="2400" dirty="0" smtClean="0">
                <a:solidFill>
                  <a:schemeClr val="accent6">
                    <a:lumMod val="50000"/>
                  </a:schemeClr>
                </a:solidFill>
                <a:latin typeface="Times New Roman" pitchFamily="18" charset="0"/>
                <a:cs typeface="Times New Roman" pitchFamily="18" charset="0"/>
              </a:rPr>
              <a:t>The tourism sector has intrinsic interdependent linkage with other sectors of the economy , thereby being a source of livelihood to a large portion of our communities. There is therefore need to plan adequately for the sector. Which inevitably calls for comparable , timely , reliable and accurate data both at national and regional levels</a:t>
            </a:r>
          </a:p>
          <a:p>
            <a:pPr marL="234950" lvl="1" indent="0" algn="just">
              <a:spcBef>
                <a:spcPts val="500"/>
              </a:spcBef>
              <a:buClrTx/>
              <a:tabLst>
                <a:tab pos="290513" algn="l"/>
                <a:tab pos="342900"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pPr>
            <a:r>
              <a:rPr lang="en-US" sz="2400" dirty="0" smtClean="0">
                <a:solidFill>
                  <a:schemeClr val="accent6">
                    <a:lumMod val="50000"/>
                  </a:schemeClr>
                </a:solidFill>
                <a:latin typeface="Times New Roman" pitchFamily="18" charset="0"/>
                <a:cs typeface="Times New Roman" pitchFamily="18" charset="0"/>
              </a:rPr>
              <a:t>  </a:t>
            </a:r>
          </a:p>
          <a:p>
            <a:pPr marL="234950" lvl="1" indent="0" algn="just">
              <a:spcBef>
                <a:spcPts val="500"/>
              </a:spcBef>
              <a:buClrTx/>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pPr>
            <a:r>
              <a:rPr lang="en-GB" sz="2400" dirty="0" smtClean="0">
                <a:solidFill>
                  <a:schemeClr val="accent6">
                    <a:lumMod val="50000"/>
                  </a:schemeClr>
                </a:solidFill>
                <a:latin typeface="Times New Roman" pitchFamily="18" charset="0"/>
                <a:cs typeface="Times New Roman" pitchFamily="18" charset="0"/>
              </a:rPr>
              <a:t>Accommodation surveys are regular (monthly/quarterly) surveys that cover a sample of public and private establishments that provide temporary (short-stay) accommodation services.</a:t>
            </a:r>
          </a:p>
          <a:p>
            <a:pPr marL="17100" lvl="1" indent="0" algn="just">
              <a:spcBef>
                <a:spcPts val="500"/>
              </a:spcBef>
              <a:buClrTx/>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pPr>
            <a:endParaRPr lang="en-GB" sz="2400" dirty="0">
              <a:solidFill>
                <a:schemeClr val="accent6">
                  <a:lumMod val="50000"/>
                </a:schemeClr>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Text Box 1"/>
          <p:cNvSpPr txBox="1">
            <a:spLocks noChangeArrowheads="1"/>
          </p:cNvSpPr>
          <p:nvPr/>
        </p:nvSpPr>
        <p:spPr bwMode="auto">
          <a:xfrm>
            <a:off x="0" y="6308725"/>
            <a:ext cx="1116013" cy="549275"/>
          </a:xfrm>
          <a:prstGeom prst="rect">
            <a:avLst/>
          </a:prstGeom>
          <a:noFill/>
          <a:ln w="9525">
            <a:noFill/>
            <a:round/>
            <a:headEnd/>
            <a:tailEnd/>
          </a:ln>
        </p:spPr>
        <p:txBody>
          <a:bodyPr lIns="90000" tIns="46800" rIns="90000" bIns="46800"/>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4B8857C6-AB3E-4E88-A524-22D3C4AAFA3E}" type="datetime5">
              <a:rPr lang="en-US" sz="1200">
                <a:solidFill>
                  <a:srgbClr val="FAA362"/>
                </a:solidFill>
                <a:latin typeface="Times New Roman" pitchFamily="18" charset="0"/>
                <a:cs typeface="Times New Roman" pitchFamily="18" charset="0"/>
              </a:rPr>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31-Aug-16</a:t>
            </a:fld>
            <a:endParaRPr lang="en-US" sz="1200">
              <a:solidFill>
                <a:srgbClr val="FAA362"/>
              </a:solidFill>
              <a:latin typeface="Times New Roman" pitchFamily="18" charset="0"/>
              <a:cs typeface="Times New Roman" pitchFamily="18" charset="0"/>
            </a:endParaRPr>
          </a:p>
        </p:txBody>
      </p:sp>
      <p:sp>
        <p:nvSpPr>
          <p:cNvPr id="5123" name="Text Box 2"/>
          <p:cNvSpPr txBox="1">
            <a:spLocks noChangeArrowheads="1"/>
          </p:cNvSpPr>
          <p:nvPr/>
        </p:nvSpPr>
        <p:spPr bwMode="auto">
          <a:xfrm>
            <a:off x="1116013" y="6308725"/>
            <a:ext cx="7127875" cy="549275"/>
          </a:xfrm>
          <a:prstGeom prst="rect">
            <a:avLst/>
          </a:prstGeom>
          <a:noFill/>
          <a:ln w="9525">
            <a:noFill/>
            <a:round/>
            <a:headEnd/>
            <a:tailEnd/>
          </a:ln>
        </p:spPr>
        <p:txBody>
          <a:bodyPr lIns="90000" tIns="46800" rIns="90000" bIns="46800"/>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200" dirty="0">
                <a:solidFill>
                  <a:srgbClr val="FDAA03"/>
                </a:solidFill>
                <a:latin typeface="Times New Roman" pitchFamily="18" charset="0"/>
                <a:cs typeface="Times New Roman" pitchFamily="18" charset="0"/>
              </a:rPr>
              <a:t>Uganda Bureau of Statistics ¤ Plot 9 Colville Street, Kampala Uganda ¤ Website: www.ubos.org </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200" dirty="0">
                <a:solidFill>
                  <a:srgbClr val="FDAA03"/>
                </a:solidFill>
                <a:latin typeface="Times New Roman" pitchFamily="18" charset="0"/>
                <a:cs typeface="Times New Roman" pitchFamily="18" charset="0"/>
              </a:rPr>
              <a:t>Tel: +256(0)-41-4706000 ¤ E-mail: ubos@ubos.org</a:t>
            </a:r>
          </a:p>
        </p:txBody>
      </p:sp>
      <p:sp>
        <p:nvSpPr>
          <p:cNvPr id="5124" name="Text Box 3"/>
          <p:cNvSpPr txBox="1">
            <a:spLocks noChangeArrowheads="1"/>
          </p:cNvSpPr>
          <p:nvPr/>
        </p:nvSpPr>
        <p:spPr bwMode="auto">
          <a:xfrm>
            <a:off x="8243888" y="6308725"/>
            <a:ext cx="900112" cy="549275"/>
          </a:xfrm>
          <a:prstGeom prst="rect">
            <a:avLst/>
          </a:prstGeom>
          <a:noFill/>
          <a:ln w="9525">
            <a:noFill/>
            <a:round/>
            <a:headEnd/>
            <a:tailEnd/>
          </a:ln>
        </p:spPr>
        <p:txBody>
          <a:bodyPr lIns="90000" tIns="46800" rIns="90000" bIns="46800"/>
          <a:lstStyle/>
          <a:p>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54981912-2198-4DBD-9129-EFE631E72386}" type="slidenum">
              <a:rPr lang="en-US" sz="1400">
                <a:solidFill>
                  <a:srgbClr val="FAA362"/>
                </a:solidFill>
                <a:latin typeface="Times New Roman" pitchFamily="18" charset="0"/>
                <a:cs typeface="Times New Roman" pitchFamily="18" charset="0"/>
              </a:rPr>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4</a:t>
            </a:fld>
            <a:endParaRPr lang="en-US" sz="1400">
              <a:solidFill>
                <a:srgbClr val="FAA362"/>
              </a:solidFill>
              <a:latin typeface="Times New Roman" pitchFamily="18" charset="0"/>
              <a:cs typeface="Times New Roman" pitchFamily="18" charset="0"/>
            </a:endParaRPr>
          </a:p>
        </p:txBody>
      </p:sp>
      <p:sp>
        <p:nvSpPr>
          <p:cNvPr id="4101" name="Text Box 4"/>
          <p:cNvSpPr txBox="1">
            <a:spLocks noChangeArrowheads="1"/>
          </p:cNvSpPr>
          <p:nvPr/>
        </p:nvSpPr>
        <p:spPr bwMode="auto">
          <a:xfrm>
            <a:off x="914400" y="285750"/>
            <a:ext cx="7162800" cy="928688"/>
          </a:xfrm>
          <a:prstGeom prst="rect">
            <a:avLst/>
          </a:prstGeom>
          <a:noFill/>
          <a:ln w="9525">
            <a:noFill/>
            <a:round/>
            <a:headEnd/>
            <a:tailEnd/>
          </a:ln>
        </p:spPr>
        <p:txBody>
          <a:bodyPr lIns="90000" tIns="46800" rIns="90000" bIns="46800" anchor="ctr"/>
          <a:lstStyle/>
          <a:p>
            <a:pPr algn="ctr" eaLnBrk="0" hangingPunct="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4000" b="1" dirty="0" smtClean="0">
                <a:solidFill>
                  <a:srgbClr val="000066"/>
                </a:solidFill>
                <a:latin typeface="Times New Roman" pitchFamily="18" charset="0"/>
                <a:ea typeface="+mj-ea"/>
                <a:cs typeface="Times New Roman" pitchFamily="18" charset="0"/>
              </a:rPr>
              <a:t>Background (Cont’d)</a:t>
            </a:r>
            <a:endParaRPr lang="en-US" sz="4000" b="1" dirty="0">
              <a:solidFill>
                <a:srgbClr val="000066"/>
              </a:solidFill>
              <a:latin typeface="Times New Roman" pitchFamily="18" charset="0"/>
              <a:ea typeface="+mj-ea"/>
              <a:cs typeface="Times New Roman" pitchFamily="18" charset="0"/>
            </a:endParaRPr>
          </a:p>
        </p:txBody>
      </p:sp>
      <p:sp>
        <p:nvSpPr>
          <p:cNvPr id="4102" name="Text Box 5"/>
          <p:cNvSpPr txBox="1">
            <a:spLocks noChangeArrowheads="1"/>
          </p:cNvSpPr>
          <p:nvPr/>
        </p:nvSpPr>
        <p:spPr bwMode="auto">
          <a:xfrm>
            <a:off x="464344" y="1430189"/>
            <a:ext cx="8229600" cy="4878536"/>
          </a:xfrm>
          <a:prstGeom prst="rect">
            <a:avLst/>
          </a:prstGeom>
          <a:noFill/>
          <a:ln w="9525">
            <a:noFill/>
            <a:miter lim="800000"/>
            <a:headEnd/>
            <a:tailEnd/>
          </a:ln>
        </p:spPr>
        <p:txBody>
          <a:bodyPr lIns="90000" tIns="46800" rIns="90000" bIns="46800"/>
          <a:lstStyle/>
          <a:p>
            <a:pPr marL="17100" lvl="1" indent="0">
              <a:lnSpc>
                <a:spcPct val="150000"/>
              </a:lnSpc>
              <a:spcBef>
                <a:spcPts val="500"/>
              </a:spcBef>
              <a:buClrTx/>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pPr>
            <a:r>
              <a:rPr lang="en-GB" sz="2400" b="1" dirty="0" smtClean="0">
                <a:solidFill>
                  <a:schemeClr val="accent6">
                    <a:lumMod val="50000"/>
                  </a:schemeClr>
                </a:solidFill>
                <a:latin typeface="Times New Roman" pitchFamily="18" charset="0"/>
                <a:cs typeface="Times New Roman" pitchFamily="18" charset="0"/>
              </a:rPr>
              <a:t>Purpose of survey</a:t>
            </a:r>
          </a:p>
          <a:p>
            <a:pPr marL="234950" lvl="1" indent="0" algn="just">
              <a:spcBef>
                <a:spcPts val="500"/>
              </a:spcBef>
              <a:buClrTx/>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pPr>
            <a:r>
              <a:rPr lang="en-GB" sz="2400" dirty="0" smtClean="0">
                <a:solidFill>
                  <a:schemeClr val="accent6">
                    <a:lumMod val="50000"/>
                  </a:schemeClr>
                </a:solidFill>
                <a:latin typeface="Times New Roman" pitchFamily="18" charset="0"/>
                <a:cs typeface="Times New Roman" pitchFamily="18" charset="0"/>
              </a:rPr>
              <a:t>The results of accommodation surveys are used in compiling:</a:t>
            </a:r>
          </a:p>
          <a:p>
            <a:pPr marL="234950" lvl="1" indent="111125" algn="just">
              <a:spcBef>
                <a:spcPts val="500"/>
              </a:spcBef>
              <a:buClrTx/>
              <a:buFont typeface="Wingdings" pitchFamily="2" charset="2"/>
              <a:buChar char="ü"/>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pPr>
            <a:r>
              <a:rPr lang="en-GB" sz="2400" dirty="0" smtClean="0">
                <a:solidFill>
                  <a:schemeClr val="accent6">
                    <a:lumMod val="50000"/>
                  </a:schemeClr>
                </a:solidFill>
                <a:latin typeface="Times New Roman" pitchFamily="18" charset="0"/>
                <a:cs typeface="Times New Roman" pitchFamily="18" charset="0"/>
              </a:rPr>
              <a:t> estimates of the tourism satellite accounts (TSA) </a:t>
            </a:r>
          </a:p>
          <a:p>
            <a:pPr marL="234950" lvl="1" indent="222250" algn="just">
              <a:spcBef>
                <a:spcPts val="500"/>
              </a:spcBef>
              <a:buClrTx/>
              <a:buFont typeface="Wingdings" pitchFamily="2" charset="2"/>
              <a:buChar char="ü"/>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pPr>
            <a:r>
              <a:rPr lang="en-GB" sz="2400" dirty="0" smtClean="0">
                <a:solidFill>
                  <a:schemeClr val="accent6">
                    <a:lumMod val="50000"/>
                  </a:schemeClr>
                </a:solidFill>
                <a:latin typeface="Times New Roman" pitchFamily="18" charset="0"/>
                <a:cs typeface="Times New Roman" pitchFamily="18" charset="0"/>
              </a:rPr>
              <a:t>and the gross domestic product (GDP) and its components, which are used to develop and monitor government policies </a:t>
            </a:r>
          </a:p>
          <a:p>
            <a:pPr marL="234950" lvl="1" indent="222250" algn="just">
              <a:spcBef>
                <a:spcPts val="500"/>
              </a:spcBef>
              <a:buClrTx/>
              <a:buFont typeface="Wingdings" pitchFamily="2" charset="2"/>
              <a:buChar char="ü"/>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pPr>
            <a:r>
              <a:rPr lang="en-GB" sz="2400" dirty="0" smtClean="0">
                <a:solidFill>
                  <a:schemeClr val="accent6">
                    <a:lumMod val="50000"/>
                  </a:schemeClr>
                </a:solidFill>
                <a:latin typeface="Times New Roman" pitchFamily="18" charset="0"/>
                <a:cs typeface="Times New Roman" pitchFamily="18" charset="0"/>
              </a:rPr>
              <a:t>  The statistics are also used in the analysis of accommodation establishment business and industry performance.</a:t>
            </a:r>
          </a:p>
          <a:p>
            <a:pPr marL="17100" lvl="1" indent="0" algn="just">
              <a:spcBef>
                <a:spcPts val="500"/>
              </a:spcBef>
              <a:buClrTx/>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pPr>
            <a:endParaRPr lang="en-GB" sz="2400" dirty="0">
              <a:solidFill>
                <a:schemeClr val="accent6">
                  <a:lumMod val="50000"/>
                </a:schemeClr>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8588"/>
            <a:ext cx="8224838" cy="1228710"/>
          </a:xfrm>
        </p:spPr>
        <p:txBody>
          <a:bodyPr/>
          <a:lstStyle/>
          <a:p>
            <a:pPr lvl="1"/>
            <a:r>
              <a:rPr lang="en-GB" dirty="0" smtClean="0">
                <a:solidFill>
                  <a:schemeClr val="accent6">
                    <a:lumMod val="50000"/>
                  </a:schemeClr>
                </a:solidFill>
                <a:latin typeface="Times New Roman" pitchFamily="18" charset="0"/>
                <a:cs typeface="Times New Roman" pitchFamily="18" charset="0"/>
              </a:rPr>
              <a:t/>
            </a:r>
            <a:br>
              <a:rPr lang="en-GB" dirty="0" smtClean="0">
                <a:solidFill>
                  <a:schemeClr val="accent6">
                    <a:lumMod val="50000"/>
                  </a:schemeClr>
                </a:solidFill>
                <a:latin typeface="Times New Roman" pitchFamily="18" charset="0"/>
                <a:cs typeface="Times New Roman" pitchFamily="18" charset="0"/>
              </a:rPr>
            </a:br>
            <a:r>
              <a:rPr lang="en-GB" dirty="0" smtClean="0">
                <a:solidFill>
                  <a:schemeClr val="accent6">
                    <a:lumMod val="50000"/>
                  </a:schemeClr>
                </a:solidFill>
                <a:latin typeface="Times New Roman" pitchFamily="18" charset="0"/>
                <a:cs typeface="Times New Roman" pitchFamily="18" charset="0"/>
              </a:rPr>
              <a:t>Purpose of survey (Cont’d)</a:t>
            </a:r>
            <a:br>
              <a:rPr lang="en-GB" dirty="0" smtClean="0">
                <a:solidFill>
                  <a:schemeClr val="accent6">
                    <a:lumMod val="50000"/>
                  </a:schemeClr>
                </a:solidFill>
                <a:latin typeface="Times New Roman" pitchFamily="18" charset="0"/>
                <a:cs typeface="Times New Roman" pitchFamily="18" charset="0"/>
              </a:rPr>
            </a:br>
            <a:endParaRPr lang="en-US" sz="7200" dirty="0"/>
          </a:p>
        </p:txBody>
      </p:sp>
      <p:sp>
        <p:nvSpPr>
          <p:cNvPr id="3" name="Content Placeholder 2"/>
          <p:cNvSpPr>
            <a:spLocks noGrp="1"/>
          </p:cNvSpPr>
          <p:nvPr>
            <p:ph idx="1"/>
          </p:nvPr>
        </p:nvSpPr>
        <p:spPr/>
        <p:txBody>
          <a:bodyPr/>
          <a:lstStyle/>
          <a:p>
            <a:pPr marL="234950" lvl="1">
              <a:spcBef>
                <a:spcPts val="500"/>
              </a:spcBef>
              <a:buClrTx/>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pPr>
            <a:r>
              <a:rPr lang="en-US" sz="2400" kern="1200" dirty="0" smtClean="0">
                <a:solidFill>
                  <a:schemeClr val="accent6">
                    <a:lumMod val="50000"/>
                  </a:schemeClr>
                </a:solidFill>
                <a:latin typeface="Times New Roman" pitchFamily="18" charset="0"/>
                <a:ea typeface="+mn-ea"/>
                <a:cs typeface="Times New Roman" pitchFamily="18" charset="0"/>
              </a:rPr>
              <a:t>The broad objective is to generate quantitative information on accommodation facilities in a country. The specific objectives include:</a:t>
            </a:r>
          </a:p>
          <a:p>
            <a:pPr marL="635000" lvl="2">
              <a:spcBef>
                <a:spcPts val="500"/>
              </a:spcBef>
              <a:buClrTx/>
              <a:buFont typeface="Wingdings" pitchFamily="2" charset="2"/>
              <a:buChar char="ü"/>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pPr>
            <a:r>
              <a:rPr lang="en-US" kern="1200" dirty="0" smtClean="0">
                <a:solidFill>
                  <a:schemeClr val="accent6">
                    <a:lumMod val="50000"/>
                  </a:schemeClr>
                </a:solidFill>
                <a:latin typeface="Times New Roman" pitchFamily="18" charset="0"/>
                <a:ea typeface="+mn-ea"/>
                <a:cs typeface="Times New Roman" pitchFamily="18" charset="0"/>
              </a:rPr>
              <a:t>Compute room and bed occupancy rates.</a:t>
            </a:r>
          </a:p>
          <a:p>
            <a:pPr marL="635000" lvl="2">
              <a:spcBef>
                <a:spcPts val="500"/>
              </a:spcBef>
              <a:buClrTx/>
              <a:buFont typeface="Wingdings" pitchFamily="2" charset="2"/>
              <a:buChar char="ü"/>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pPr>
            <a:r>
              <a:rPr lang="en-US" kern="1200" dirty="0" smtClean="0">
                <a:solidFill>
                  <a:schemeClr val="accent6">
                    <a:lumMod val="50000"/>
                  </a:schemeClr>
                </a:solidFill>
                <a:latin typeface="Times New Roman" pitchFamily="18" charset="0"/>
                <a:ea typeface="+mn-ea"/>
                <a:cs typeface="Times New Roman" pitchFamily="18" charset="0"/>
              </a:rPr>
              <a:t>Estimate the no. of people employed in the sector  by gender, employment status ( permanent , temporary, causal  or managerial , house keeping , trainer (interns)).</a:t>
            </a:r>
          </a:p>
          <a:p>
            <a:pPr marL="635000" lvl="2">
              <a:spcBef>
                <a:spcPts val="500"/>
              </a:spcBef>
              <a:buClrTx/>
              <a:buFont typeface="Wingdings" pitchFamily="2" charset="2"/>
              <a:buChar char="ü"/>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pPr>
            <a:r>
              <a:rPr lang="en-US" kern="1200" dirty="0" smtClean="0">
                <a:solidFill>
                  <a:schemeClr val="accent6">
                    <a:lumMod val="50000"/>
                  </a:schemeClr>
                </a:solidFill>
                <a:latin typeface="Times New Roman" pitchFamily="18" charset="0"/>
                <a:ea typeface="+mn-ea"/>
                <a:cs typeface="Times New Roman" pitchFamily="18" charset="0"/>
              </a:rPr>
              <a:t>Estimate the no. of bedrooms and beds by accommodation facilities (hotels, guest houses lodge etc)</a:t>
            </a:r>
          </a:p>
          <a:p>
            <a:pPr marL="635000" lvl="2">
              <a:spcBef>
                <a:spcPts val="500"/>
              </a:spcBef>
              <a:buClrTx/>
              <a:buFont typeface="Wingdings" pitchFamily="2" charset="2"/>
              <a:buChar char="ü"/>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pPr>
            <a:r>
              <a:rPr lang="en-US" kern="1200" dirty="0" smtClean="0">
                <a:solidFill>
                  <a:schemeClr val="accent6">
                    <a:lumMod val="50000"/>
                  </a:schemeClr>
                </a:solidFill>
                <a:latin typeface="Times New Roman" pitchFamily="18" charset="0"/>
                <a:ea typeface="+mn-ea"/>
                <a:cs typeface="Times New Roman" pitchFamily="18" charset="0"/>
              </a:rPr>
              <a:t>Estimate income from the sector.</a:t>
            </a:r>
          </a:p>
          <a:p>
            <a:pPr marL="635000" lvl="2">
              <a:spcBef>
                <a:spcPts val="500"/>
              </a:spcBef>
              <a:buClrTx/>
              <a:buFont typeface="Wingdings" pitchFamily="2" charset="2"/>
              <a:buChar char="ü"/>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pPr>
            <a:r>
              <a:rPr lang="en-US" kern="1200" dirty="0" smtClean="0">
                <a:solidFill>
                  <a:schemeClr val="accent6">
                    <a:lumMod val="50000"/>
                  </a:schemeClr>
                </a:solidFill>
                <a:latin typeface="Times New Roman" pitchFamily="18" charset="0"/>
                <a:ea typeface="+mn-ea"/>
                <a:cs typeface="Times New Roman" pitchFamily="18" charset="0"/>
              </a:rPr>
              <a:t>Update  the lists of accommodation facilities by admin unit (region , district , sub county etc.)</a:t>
            </a:r>
          </a:p>
          <a:p>
            <a:pPr marL="635000" lvl="2">
              <a:spcBef>
                <a:spcPts val="500"/>
              </a:spcBef>
              <a:buClr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pPr>
            <a:r>
              <a:rPr lang="en-US" kern="1200" dirty="0" smtClean="0">
                <a:solidFill>
                  <a:schemeClr val="accent6">
                    <a:lumMod val="50000"/>
                  </a:schemeClr>
                </a:solidFill>
                <a:latin typeface="Times New Roman" pitchFamily="18" charset="0"/>
                <a:ea typeface="+mn-ea"/>
                <a:cs typeface="Times New Roman" pitchFamily="18" charset="0"/>
              </a:rPr>
              <a:t>     </a:t>
            </a:r>
          </a:p>
          <a:p>
            <a:pPr marL="635000" lvl="2">
              <a:spcBef>
                <a:spcPts val="500"/>
              </a:spcBef>
              <a:buClrTx/>
              <a:buFont typeface="Wingdings" pitchFamily="2" charset="2"/>
              <a:buChar char="ü"/>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pPr>
            <a:endParaRPr lang="en-US" kern="1200" dirty="0" smtClean="0">
              <a:solidFill>
                <a:schemeClr val="accent6">
                  <a:lumMod val="50000"/>
                </a:schemeClr>
              </a:solidFill>
              <a:latin typeface="Times New Roman" pitchFamily="18" charset="0"/>
              <a:ea typeface="+mn-ea"/>
              <a:cs typeface="Times New Roman" pitchFamily="18" charset="0"/>
            </a:endParaRPr>
          </a:p>
          <a:p>
            <a:pPr marL="234950" lvl="1">
              <a:spcBef>
                <a:spcPts val="500"/>
              </a:spcBef>
              <a:buClrTx/>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pPr>
            <a:endParaRPr lang="en-US" sz="2400" kern="1200" dirty="0" smtClean="0">
              <a:solidFill>
                <a:schemeClr val="accent6">
                  <a:lumMod val="50000"/>
                </a:schemeClr>
              </a:solidFill>
              <a:latin typeface="Times New Roman" pitchFamily="18" charset="0"/>
              <a:ea typeface="+mn-ea"/>
              <a:cs typeface="Times New Roman" pitchFamily="18" charset="0"/>
            </a:endParaRPr>
          </a:p>
          <a:p>
            <a:pPr marL="234950" lvl="1">
              <a:spcBef>
                <a:spcPts val="500"/>
              </a:spcBef>
              <a:buClrTx/>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pPr>
            <a:r>
              <a:rPr lang="en-US" sz="2400" kern="1200" dirty="0" smtClean="0">
                <a:solidFill>
                  <a:schemeClr val="accent6">
                    <a:lumMod val="50000"/>
                  </a:schemeClr>
                </a:solidFill>
                <a:latin typeface="Times New Roman" pitchFamily="18" charset="0"/>
                <a:ea typeface="+mn-ea"/>
                <a:cs typeface="Times New Roman" pitchFamily="18" charset="0"/>
              </a:rPr>
              <a:t> </a:t>
            </a:r>
          </a:p>
        </p:txBody>
      </p:sp>
      <p:sp>
        <p:nvSpPr>
          <p:cNvPr id="4" name="Date Placeholder 3"/>
          <p:cNvSpPr>
            <a:spLocks noGrp="1"/>
          </p:cNvSpPr>
          <p:nvPr>
            <p:ph type="dt" idx="10"/>
          </p:nvPr>
        </p:nvSpPr>
        <p:spPr/>
        <p:txBody>
          <a:bodyPr/>
          <a:lstStyle/>
          <a:p>
            <a:pPr>
              <a:defRPr/>
            </a:pPr>
            <a:r>
              <a:rPr lang="en-US" smtClean="0"/>
              <a:t>12/13/11</a:t>
            </a:r>
            <a:endParaRPr lang="en-US"/>
          </a:p>
        </p:txBody>
      </p:sp>
      <p:sp>
        <p:nvSpPr>
          <p:cNvPr id="5" name="Footer Placeholder 4"/>
          <p:cNvSpPr>
            <a:spLocks noGrp="1"/>
          </p:cNvSpPr>
          <p:nvPr>
            <p:ph type="ftr" idx="11"/>
          </p:nvPr>
        </p:nvSpPr>
        <p:spPr>
          <a:xfrm>
            <a:off x="1116013" y="6308725"/>
            <a:ext cx="7123112" cy="549275"/>
          </a:xfrm>
        </p:spPr>
        <p:txBody>
          <a:bodyPr/>
          <a:lstStyle/>
          <a:p>
            <a:pPr>
              <a:defRPr/>
            </a:pPr>
            <a:r>
              <a:rPr lang="en-US" sz="1200" dirty="0" smtClean="0"/>
              <a:t>Uganda Bureau of Statistics ¤ Plot 9 Colville Street, Kampala Uganda ¤ Website: www.ubos.org </a:t>
            </a:r>
          </a:p>
          <a:p>
            <a:pPr>
              <a:defRPr/>
            </a:pPr>
            <a:r>
              <a:rPr lang="en-US" sz="1200" dirty="0" smtClean="0"/>
              <a:t>Tel: +256(0)-41-4706000 ¤ E-mail: ubos@ubos.org</a:t>
            </a:r>
            <a:endParaRPr lang="en-US" sz="1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latin typeface="Times New Roman" pitchFamily="18" charset="0"/>
                <a:cs typeface="Times New Roman" pitchFamily="18" charset="0"/>
              </a:rPr>
              <a:t>Indicator definitions</a:t>
            </a:r>
            <a:endParaRPr lang="en-GB" sz="40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buFont typeface="Wingdings" pitchFamily="2" charset="2"/>
              <a:buChar char="ü"/>
            </a:pPr>
            <a:r>
              <a:rPr lang="en-GB" sz="2400" b="1" dirty="0">
                <a:latin typeface="Times New Roman" panose="02020603050405020304" pitchFamily="18" charset="0"/>
                <a:cs typeface="Times New Roman" panose="02020603050405020304" pitchFamily="18" charset="0"/>
              </a:rPr>
              <a:t>Average rate per stay unit </a:t>
            </a:r>
            <a:r>
              <a:rPr lang="en-GB" sz="2400" dirty="0">
                <a:latin typeface="Times New Roman" panose="02020603050405020304" pitchFamily="18" charset="0"/>
                <a:cs typeface="Times New Roman" panose="02020603050405020304" pitchFamily="18" charset="0"/>
              </a:rPr>
              <a:t>(i.e. rate per room in a hotel or powered site in a caravan park) is calculated by dividing the total income from accommodation by the number of stay unit nights sold in the survey period</a:t>
            </a:r>
            <a:r>
              <a:rPr lang="en-GB" sz="2400" dirty="0"/>
              <a:t>. </a:t>
            </a:r>
            <a:endParaRPr lang="en-GB" sz="2400" dirty="0" smtClean="0"/>
          </a:p>
          <a:p>
            <a:pPr>
              <a:buFont typeface="Wingdings" pitchFamily="2" charset="2"/>
              <a:buChar char="ü"/>
            </a:pPr>
            <a:r>
              <a:rPr lang="en-GB" sz="2400" b="1" dirty="0">
                <a:latin typeface="Times New Roman" panose="02020603050405020304" pitchFamily="18" charset="0"/>
                <a:cs typeface="Times New Roman" panose="02020603050405020304" pitchFamily="18" charset="0"/>
              </a:rPr>
              <a:t>An enterprise or part of an enterprise </a:t>
            </a:r>
            <a:r>
              <a:rPr lang="en-GB" sz="2400" dirty="0">
                <a:latin typeface="Times New Roman" panose="02020603050405020304" pitchFamily="18" charset="0"/>
                <a:cs typeface="Times New Roman" panose="02020603050405020304" pitchFamily="18" charset="0"/>
              </a:rPr>
              <a:t>that is situated in a single location and in which only a single (non-ancillary) productive activity is carried out or in which the principal productive activity accounts for most of the value </a:t>
            </a:r>
            <a:r>
              <a:rPr lang="en-GB" sz="2400" dirty="0" smtClean="0">
                <a:latin typeface="Times New Roman" panose="02020603050405020304" pitchFamily="18" charset="0"/>
                <a:cs typeface="Times New Roman" panose="02020603050405020304" pitchFamily="18" charset="0"/>
              </a:rPr>
              <a:t>added</a:t>
            </a:r>
          </a:p>
          <a:p>
            <a:pPr>
              <a:buFont typeface="Wingdings" pitchFamily="2" charset="2"/>
              <a:buChar char="ü"/>
            </a:pPr>
            <a:r>
              <a:rPr lang="en-GB" sz="2400" b="1" dirty="0" smtClean="0">
                <a:latin typeface="Times New Roman" panose="02020603050405020304" pitchFamily="18" charset="0"/>
                <a:cs typeface="Times New Roman" panose="02020603050405020304" pitchFamily="18" charset="0"/>
              </a:rPr>
              <a:t>Income </a:t>
            </a:r>
            <a:r>
              <a:rPr lang="en-GB" sz="2400" b="1" dirty="0">
                <a:latin typeface="Times New Roman" panose="02020603050405020304" pitchFamily="18" charset="0"/>
                <a:cs typeface="Times New Roman" panose="02020603050405020304" pitchFamily="18" charset="0"/>
              </a:rPr>
              <a:t>from amounts charged for stay units</a:t>
            </a:r>
            <a:r>
              <a:rPr lang="en-GB" sz="2400" dirty="0">
                <a:latin typeface="Times New Roman" panose="02020603050405020304" pitchFamily="18" charset="0"/>
                <a:cs typeface="Times New Roman" panose="02020603050405020304" pitchFamily="18" charset="0"/>
              </a:rPr>
              <a:t>. ‘Other’ </a:t>
            </a:r>
            <a:r>
              <a:rPr lang="en-GB" sz="2400" dirty="0" smtClean="0">
                <a:latin typeface="Times New Roman" panose="02020603050405020304" pitchFamily="18" charset="0"/>
                <a:cs typeface="Times New Roman" panose="02020603050405020304" pitchFamily="18" charset="0"/>
              </a:rPr>
              <a:t>incomes </a:t>
            </a:r>
            <a:r>
              <a:rPr lang="en-GB" sz="2400" dirty="0">
                <a:latin typeface="Times New Roman" panose="02020603050405020304" pitchFamily="18" charset="0"/>
                <a:cs typeface="Times New Roman" panose="02020603050405020304" pitchFamily="18" charset="0"/>
              </a:rPr>
              <a:t>is excluded </a:t>
            </a:r>
            <a:r>
              <a:rPr lang="en-GB" sz="2400" dirty="0" smtClean="0">
                <a:latin typeface="Times New Roman" panose="02020603050405020304" pitchFamily="18" charset="0"/>
                <a:cs typeface="Times New Roman" panose="02020603050405020304" pitchFamily="18" charset="0"/>
              </a:rPr>
              <a:t>(say incomes </a:t>
            </a:r>
            <a:r>
              <a:rPr lang="en-GB" sz="2400" dirty="0">
                <a:latin typeface="Times New Roman" panose="02020603050405020304" pitchFamily="18" charset="0"/>
                <a:cs typeface="Times New Roman" panose="02020603050405020304" pitchFamily="18" charset="0"/>
              </a:rPr>
              <a:t>from </a:t>
            </a:r>
            <a:r>
              <a:rPr lang="en-GB" sz="2400" dirty="0" smtClean="0">
                <a:latin typeface="Times New Roman" panose="02020603050405020304" pitchFamily="18" charset="0"/>
                <a:cs typeface="Times New Roman" panose="02020603050405020304" pitchFamily="18" charset="0"/>
              </a:rPr>
              <a:t>meals, bar and tobacco sales).</a:t>
            </a:r>
            <a:endParaRPr lang="en-GB" sz="24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idx="10"/>
          </p:nvPr>
        </p:nvSpPr>
        <p:spPr/>
        <p:txBody>
          <a:bodyPr/>
          <a:lstStyle/>
          <a:p>
            <a:pPr>
              <a:defRPr/>
            </a:pPr>
            <a:r>
              <a:rPr lang="en-US" smtClean="0"/>
              <a:t>12/13/11</a:t>
            </a:r>
            <a:endParaRPr lang="en-US"/>
          </a:p>
        </p:txBody>
      </p:sp>
      <p:sp>
        <p:nvSpPr>
          <p:cNvPr id="5" name="Footer Placeholder 4"/>
          <p:cNvSpPr>
            <a:spLocks noGrp="1"/>
          </p:cNvSpPr>
          <p:nvPr>
            <p:ph type="ftr" idx="11"/>
          </p:nvPr>
        </p:nvSpPr>
        <p:spPr/>
        <p:txBody>
          <a:bodyPr/>
          <a:lstStyle/>
          <a:p>
            <a:pPr>
              <a:defRPr/>
            </a:pPr>
            <a:r>
              <a:rPr lang="en-US" sz="1200" dirty="0" smtClean="0"/>
              <a:t>Uganda Bureau of Statistics ¤ Plot 9 Colville Street, Kampala Uganda ¤ Website: www.ubos.org </a:t>
            </a:r>
          </a:p>
          <a:p>
            <a:pPr>
              <a:defRPr/>
            </a:pPr>
            <a:r>
              <a:rPr lang="en-US" sz="1200" dirty="0" smtClean="0"/>
              <a:t>Tel: +256(0)-41-4706000 ¤ E-mail: ubos@ubos.org</a:t>
            </a:r>
            <a:endParaRPr lang="en-US" sz="1200" dirty="0"/>
          </a:p>
        </p:txBody>
      </p:sp>
    </p:spTree>
    <p:extLst>
      <p:ext uri="{BB962C8B-B14F-4D97-AF65-F5344CB8AC3E}">
        <p14:creationId xmlns:p14="http://schemas.microsoft.com/office/powerpoint/2010/main" val="30344000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a:latin typeface="Times New Roman" pitchFamily="18" charset="0"/>
                <a:cs typeface="Times New Roman" pitchFamily="18" charset="0"/>
              </a:rPr>
              <a:t>Indicator </a:t>
            </a:r>
            <a:r>
              <a:rPr lang="en-GB" sz="4000" dirty="0" smtClean="0">
                <a:latin typeface="Times New Roman" pitchFamily="18" charset="0"/>
                <a:cs typeface="Times New Roman" pitchFamily="18" charset="0"/>
              </a:rPr>
              <a:t>definitions (cont’d)</a:t>
            </a:r>
            <a:endParaRPr lang="en-GB" sz="40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GB" sz="2400" b="1" dirty="0">
                <a:latin typeface="Times New Roman" pitchFamily="18" charset="0"/>
                <a:cs typeface="Times New Roman" pitchFamily="18" charset="0"/>
              </a:rPr>
              <a:t>Occupancy </a:t>
            </a:r>
            <a:r>
              <a:rPr lang="en-GB" sz="2400" b="1" dirty="0" smtClean="0">
                <a:latin typeface="Times New Roman" pitchFamily="18" charset="0"/>
                <a:cs typeface="Times New Roman" pitchFamily="18" charset="0"/>
              </a:rPr>
              <a:t>rate: </a:t>
            </a:r>
            <a:r>
              <a:rPr lang="en-GB" sz="2400" dirty="0" smtClean="0">
                <a:latin typeface="Times New Roman" pitchFamily="18" charset="0"/>
                <a:cs typeface="Times New Roman" pitchFamily="18" charset="0"/>
              </a:rPr>
              <a:t>The </a:t>
            </a:r>
            <a:r>
              <a:rPr lang="en-GB" sz="2400" dirty="0">
                <a:latin typeface="Times New Roman" pitchFamily="18" charset="0"/>
                <a:cs typeface="Times New Roman" pitchFamily="18" charset="0"/>
              </a:rPr>
              <a:t>number of stay unit nights sold, divided by the product of the number of stay units available and the number of days in the survey period, expressed as a percentage</a:t>
            </a:r>
            <a:r>
              <a:rPr lang="en-GB" sz="2400" dirty="0" smtClean="0">
                <a:latin typeface="Times New Roman" pitchFamily="18" charset="0"/>
                <a:cs typeface="Times New Roman" pitchFamily="18" charset="0"/>
              </a:rPr>
              <a:t>.</a:t>
            </a:r>
          </a:p>
          <a:p>
            <a:pPr algn="l"/>
            <a:r>
              <a:rPr lang="en-US" sz="2400" b="1" dirty="0" smtClean="0">
                <a:latin typeface="Times New Roman" pitchFamily="18" charset="0"/>
                <a:cs typeface="Times New Roman" pitchFamily="18" charset="0"/>
              </a:rPr>
              <a:t>Bedrooms Available: </a:t>
            </a:r>
            <a:r>
              <a:rPr lang="en-US" sz="2400" dirty="0" smtClean="0">
                <a:latin typeface="Times New Roman" pitchFamily="18" charset="0"/>
                <a:cs typeface="Times New Roman" pitchFamily="18" charset="0"/>
              </a:rPr>
              <a:t>Total number of bedrooms available for commercial accommodation  in a specific period of time e.g. calendar year.</a:t>
            </a:r>
          </a:p>
          <a:p>
            <a:pPr algn="l"/>
            <a:r>
              <a:rPr lang="en-US" sz="2400" b="1" dirty="0" smtClean="0">
                <a:latin typeface="Times New Roman" pitchFamily="18" charset="0"/>
                <a:cs typeface="Times New Roman" pitchFamily="18" charset="0"/>
              </a:rPr>
              <a:t>Bedrooms Occupied: </a:t>
            </a:r>
            <a:r>
              <a:rPr lang="en-US" sz="2400" dirty="0" smtClean="0">
                <a:latin typeface="Times New Roman" pitchFamily="18" charset="0"/>
                <a:cs typeface="Times New Roman" pitchFamily="18" charset="0"/>
              </a:rPr>
              <a:t>Total number of bedrooms occupied for commercial accommodation  in a specific period of time e.g. calendar year.</a:t>
            </a:r>
          </a:p>
          <a:p>
            <a:endParaRPr lang="en-GB" sz="2400" dirty="0">
              <a:latin typeface="Times New Roman" pitchFamily="18" charset="0"/>
              <a:cs typeface="Times New Roman" pitchFamily="18" charset="0"/>
            </a:endParaRPr>
          </a:p>
        </p:txBody>
      </p:sp>
      <p:sp>
        <p:nvSpPr>
          <p:cNvPr id="4" name="Date Placeholder 3"/>
          <p:cNvSpPr>
            <a:spLocks noGrp="1"/>
          </p:cNvSpPr>
          <p:nvPr>
            <p:ph type="dt" idx="10"/>
          </p:nvPr>
        </p:nvSpPr>
        <p:spPr/>
        <p:txBody>
          <a:bodyPr/>
          <a:lstStyle/>
          <a:p>
            <a:pPr>
              <a:defRPr/>
            </a:pPr>
            <a:r>
              <a:rPr lang="en-US" smtClean="0"/>
              <a:t>12/13/11</a:t>
            </a:r>
            <a:endParaRPr lang="en-US"/>
          </a:p>
        </p:txBody>
      </p:sp>
      <p:sp>
        <p:nvSpPr>
          <p:cNvPr id="5" name="Footer Placeholder 4"/>
          <p:cNvSpPr>
            <a:spLocks noGrp="1"/>
          </p:cNvSpPr>
          <p:nvPr>
            <p:ph type="ftr" idx="11"/>
          </p:nvPr>
        </p:nvSpPr>
        <p:spPr/>
        <p:txBody>
          <a:bodyPr/>
          <a:lstStyle/>
          <a:p>
            <a:pPr>
              <a:defRPr/>
            </a:pPr>
            <a:r>
              <a:rPr lang="en-US" sz="1200" dirty="0" smtClean="0"/>
              <a:t>Uganda Bureau of Statistics ¤ Plot 9 Colville Street, Kampala Uganda ¤ Website: www.ubos.org </a:t>
            </a:r>
          </a:p>
          <a:p>
            <a:pPr>
              <a:defRPr/>
            </a:pPr>
            <a:r>
              <a:rPr lang="en-US" sz="1200" dirty="0" smtClean="0"/>
              <a:t>Tel: +256(0)-41-4706000 ¤ E-mail: ubos@ubos.org</a:t>
            </a:r>
            <a:endParaRPr lang="en-US" sz="1200" dirty="0"/>
          </a:p>
        </p:txBody>
      </p:sp>
    </p:spTree>
    <p:extLst>
      <p:ext uri="{BB962C8B-B14F-4D97-AF65-F5344CB8AC3E}">
        <p14:creationId xmlns:p14="http://schemas.microsoft.com/office/powerpoint/2010/main" val="38999255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Indicator </a:t>
            </a:r>
            <a:r>
              <a:rPr lang="en-GB" dirty="0" smtClean="0"/>
              <a:t>definitions (cont’d)</a:t>
            </a:r>
            <a:endParaRPr lang="en-GB" dirty="0"/>
          </a:p>
        </p:txBody>
      </p:sp>
      <p:sp>
        <p:nvSpPr>
          <p:cNvPr id="3" name="Content Placeholder 2"/>
          <p:cNvSpPr>
            <a:spLocks noGrp="1"/>
          </p:cNvSpPr>
          <p:nvPr>
            <p:ph idx="1"/>
          </p:nvPr>
        </p:nvSpPr>
        <p:spPr/>
        <p:txBody>
          <a:bodyPr/>
          <a:lstStyle/>
          <a:p>
            <a:pPr algn="l"/>
            <a:r>
              <a:rPr lang="en-US" sz="2400" b="1" dirty="0" smtClean="0">
                <a:latin typeface="Times New Roman" pitchFamily="18" charset="0"/>
                <a:cs typeface="Times New Roman" pitchFamily="18" charset="0"/>
              </a:rPr>
              <a:t>Bedrooms occupancy rate :</a:t>
            </a:r>
            <a:r>
              <a:rPr lang="en-US" sz="2400" dirty="0" smtClean="0">
                <a:latin typeface="Times New Roman" pitchFamily="18" charset="0"/>
                <a:cs typeface="Times New Roman" pitchFamily="18" charset="0"/>
              </a:rPr>
              <a:t>Percentage of bedrooms occupied over the available bedrooms for accommodation for a specific period of time.</a:t>
            </a:r>
          </a:p>
          <a:p>
            <a:pPr algn="l"/>
            <a:r>
              <a:rPr lang="en-US" sz="2400" b="1" dirty="0" smtClean="0">
                <a:latin typeface="Times New Roman" pitchFamily="18" charset="0"/>
                <a:cs typeface="Times New Roman" pitchFamily="18" charset="0"/>
              </a:rPr>
              <a:t>Bed nights available: </a:t>
            </a:r>
            <a:r>
              <a:rPr lang="en-US" sz="2400" dirty="0" smtClean="0">
                <a:latin typeface="Times New Roman" pitchFamily="18" charset="0"/>
                <a:cs typeface="Times New Roman" pitchFamily="18" charset="0"/>
              </a:rPr>
              <a:t>Total number of bed space available for commercial accommodation for a specific period of time e.g. calendar year.</a:t>
            </a:r>
          </a:p>
          <a:p>
            <a:pPr algn="l"/>
            <a:r>
              <a:rPr lang="en-US" sz="2400" b="1" dirty="0" smtClean="0">
                <a:latin typeface="Times New Roman" pitchFamily="18" charset="0"/>
                <a:cs typeface="Times New Roman" pitchFamily="18" charset="0"/>
              </a:rPr>
              <a:t>Bed nights occupied: </a:t>
            </a:r>
            <a:r>
              <a:rPr lang="en-US" sz="2400" dirty="0" smtClean="0">
                <a:latin typeface="Times New Roman" pitchFamily="18" charset="0"/>
                <a:cs typeface="Times New Roman" pitchFamily="18" charset="0"/>
              </a:rPr>
              <a:t>Total number of bed nights occupied for commercial accommodation for a specific period of time e.g. calendar year.</a:t>
            </a:r>
          </a:p>
          <a:p>
            <a:pPr algn="l"/>
            <a:r>
              <a:rPr lang="en-US" sz="2400" b="1" dirty="0" smtClean="0">
                <a:latin typeface="Times New Roman" pitchFamily="18" charset="0"/>
                <a:cs typeface="Times New Roman" pitchFamily="18" charset="0"/>
              </a:rPr>
              <a:t>Bed occupancy rate: </a:t>
            </a:r>
            <a:r>
              <a:rPr lang="en-US" sz="2400" dirty="0" smtClean="0">
                <a:latin typeface="Times New Roman" pitchFamily="18" charset="0"/>
                <a:cs typeface="Times New Roman" pitchFamily="18" charset="0"/>
              </a:rPr>
              <a:t>The percentage of bed nights occupied over bed space available for a specific period of time.</a:t>
            </a:r>
          </a:p>
          <a:p>
            <a:endParaRPr lang="en-GB" sz="2400" dirty="0" smtClean="0">
              <a:latin typeface="Times New Roman" pitchFamily="18" charset="0"/>
              <a:cs typeface="Times New Roman" pitchFamily="18" charset="0"/>
            </a:endParaRPr>
          </a:p>
          <a:p>
            <a:endParaRPr lang="en-GB" sz="2400" dirty="0" smtClean="0">
              <a:latin typeface="Times New Roman" pitchFamily="18" charset="0"/>
              <a:cs typeface="Times New Roman" pitchFamily="18" charset="0"/>
            </a:endParaRPr>
          </a:p>
          <a:p>
            <a:endParaRPr lang="en-GB" sz="2400" dirty="0" smtClean="0">
              <a:latin typeface="Times New Roman" pitchFamily="18" charset="0"/>
              <a:cs typeface="Times New Roman" pitchFamily="18" charset="0"/>
            </a:endParaRPr>
          </a:p>
          <a:p>
            <a:endParaRPr lang="en-GB" sz="2400" dirty="0">
              <a:latin typeface="Times New Roman" pitchFamily="18" charset="0"/>
              <a:cs typeface="Times New Roman" pitchFamily="18" charset="0"/>
            </a:endParaRPr>
          </a:p>
        </p:txBody>
      </p:sp>
      <p:sp>
        <p:nvSpPr>
          <p:cNvPr id="4" name="Date Placeholder 3"/>
          <p:cNvSpPr>
            <a:spLocks noGrp="1"/>
          </p:cNvSpPr>
          <p:nvPr>
            <p:ph type="dt" idx="10"/>
          </p:nvPr>
        </p:nvSpPr>
        <p:spPr/>
        <p:txBody>
          <a:bodyPr/>
          <a:lstStyle/>
          <a:p>
            <a:pPr>
              <a:defRPr/>
            </a:pPr>
            <a:r>
              <a:rPr lang="en-US" smtClean="0"/>
              <a:t>12/13/11</a:t>
            </a:r>
            <a:endParaRPr lang="en-US"/>
          </a:p>
        </p:txBody>
      </p:sp>
      <p:sp>
        <p:nvSpPr>
          <p:cNvPr id="5" name="Footer Placeholder 4"/>
          <p:cNvSpPr>
            <a:spLocks noGrp="1"/>
          </p:cNvSpPr>
          <p:nvPr>
            <p:ph type="ftr" idx="11"/>
          </p:nvPr>
        </p:nvSpPr>
        <p:spPr/>
        <p:txBody>
          <a:bodyPr/>
          <a:lstStyle/>
          <a:p>
            <a:pPr>
              <a:defRPr/>
            </a:pPr>
            <a:r>
              <a:rPr lang="en-US" sz="1200" dirty="0" smtClean="0"/>
              <a:t>Uganda Bureau of Statistics ¤ Plot 9 Colville Street, Kampala Uganda ¤ Website: www.ubos.org </a:t>
            </a:r>
          </a:p>
          <a:p>
            <a:pPr>
              <a:defRPr/>
            </a:pPr>
            <a:r>
              <a:rPr lang="en-US" sz="1200" dirty="0" smtClean="0"/>
              <a:t>Tel: +256(0)-41-4706000 ¤ E-mail: ubos@ubos.org</a:t>
            </a:r>
            <a:endParaRPr lang="en-US" sz="1200" dirty="0"/>
          </a:p>
        </p:txBody>
      </p:sp>
    </p:spTree>
    <p:extLst>
      <p:ext uri="{BB962C8B-B14F-4D97-AF65-F5344CB8AC3E}">
        <p14:creationId xmlns:p14="http://schemas.microsoft.com/office/powerpoint/2010/main" val="38999255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Times New Roman" pitchFamily="18" charset="0"/>
                <a:cs typeface="Times New Roman" pitchFamily="18" charset="0"/>
              </a:rPr>
              <a:t>Indicator definitions (cont’d)</a:t>
            </a:r>
            <a:endParaRPr lang="en-GB"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GB" sz="2400" b="1" dirty="0" smtClean="0">
                <a:latin typeface="Times New Roman" pitchFamily="18" charset="0"/>
                <a:cs typeface="Times New Roman" pitchFamily="18" charset="0"/>
              </a:rPr>
              <a:t>Stay unit: </a:t>
            </a:r>
            <a:r>
              <a:rPr lang="en-GB" sz="2400" dirty="0" smtClean="0">
                <a:latin typeface="Times New Roman" pitchFamily="18" charset="0"/>
                <a:cs typeface="Times New Roman" pitchFamily="18" charset="0"/>
              </a:rPr>
              <a:t>The unit of accommodation available to be charged out to guests, for example, a powered site in a caravan park or a room in a hotel. </a:t>
            </a:r>
          </a:p>
          <a:p>
            <a:r>
              <a:rPr lang="en-GB" sz="2400" b="1" dirty="0" smtClean="0">
                <a:latin typeface="Times New Roman" pitchFamily="18" charset="0"/>
                <a:cs typeface="Times New Roman" pitchFamily="18" charset="0"/>
              </a:rPr>
              <a:t>Stay unit nights sold</a:t>
            </a:r>
            <a:r>
              <a:rPr lang="en-GB" sz="2400" dirty="0" smtClean="0">
                <a:latin typeface="Times New Roman" pitchFamily="18" charset="0"/>
                <a:cs typeface="Times New Roman" pitchFamily="18" charset="0"/>
              </a:rPr>
              <a:t>: The total number of stay units occupied on each night during the survey period. </a:t>
            </a:r>
          </a:p>
          <a:p>
            <a:r>
              <a:rPr lang="en-GB" sz="2400" dirty="0" smtClean="0">
                <a:latin typeface="Times New Roman" pitchFamily="18" charset="0"/>
                <a:cs typeface="Times New Roman" pitchFamily="18" charset="0"/>
              </a:rPr>
              <a:t>Includes income from accommodation, income from restaurant and bar sales and ‘other’ income. 	</a:t>
            </a:r>
          </a:p>
          <a:p>
            <a:r>
              <a:rPr lang="en-GB" sz="2400" b="1" dirty="0" smtClean="0">
                <a:latin typeface="Times New Roman" pitchFamily="18" charset="0"/>
                <a:cs typeface="Times New Roman" pitchFamily="18" charset="0"/>
              </a:rPr>
              <a:t>Total income: </a:t>
            </a:r>
            <a:r>
              <a:rPr lang="en-GB" sz="2400" dirty="0" smtClean="0">
                <a:latin typeface="Times New Roman" pitchFamily="18" charset="0"/>
                <a:cs typeface="Times New Roman" pitchFamily="18" charset="0"/>
              </a:rPr>
              <a:t>Includes </a:t>
            </a:r>
            <a:r>
              <a:rPr lang="en-GB" sz="2400" dirty="0">
                <a:latin typeface="Times New Roman" pitchFamily="18" charset="0"/>
                <a:cs typeface="Times New Roman" pitchFamily="18" charset="0"/>
              </a:rPr>
              <a:t>income from accommodation, income from restaurant and bar sales and ‘other’ income</a:t>
            </a:r>
            <a:r>
              <a:rPr lang="en-GB" dirty="0">
                <a:latin typeface="Times New Roman" pitchFamily="18" charset="0"/>
                <a:cs typeface="Times New Roman" pitchFamily="18" charset="0"/>
              </a:rPr>
              <a:t>.</a:t>
            </a:r>
          </a:p>
        </p:txBody>
      </p:sp>
      <p:sp>
        <p:nvSpPr>
          <p:cNvPr id="4" name="Date Placeholder 3"/>
          <p:cNvSpPr>
            <a:spLocks noGrp="1"/>
          </p:cNvSpPr>
          <p:nvPr>
            <p:ph type="dt" idx="10"/>
          </p:nvPr>
        </p:nvSpPr>
        <p:spPr/>
        <p:txBody>
          <a:bodyPr/>
          <a:lstStyle/>
          <a:p>
            <a:pPr>
              <a:defRPr/>
            </a:pPr>
            <a:r>
              <a:rPr lang="en-US" smtClean="0"/>
              <a:t>12/13/11</a:t>
            </a:r>
            <a:endParaRPr lang="en-US"/>
          </a:p>
        </p:txBody>
      </p:sp>
      <p:sp>
        <p:nvSpPr>
          <p:cNvPr id="5" name="Footer Placeholder 4"/>
          <p:cNvSpPr>
            <a:spLocks noGrp="1"/>
          </p:cNvSpPr>
          <p:nvPr>
            <p:ph type="ftr" idx="11"/>
          </p:nvPr>
        </p:nvSpPr>
        <p:spPr/>
        <p:txBody>
          <a:bodyPr/>
          <a:lstStyle/>
          <a:p>
            <a:pPr>
              <a:defRPr/>
            </a:pPr>
            <a:r>
              <a:rPr lang="en-US" sz="1200" dirty="0" smtClean="0"/>
              <a:t>Uganda Bureau of Statistics ¤ Plot 9 Colville Street, Kampala Uganda ¤ Website: www.ubos.org </a:t>
            </a:r>
          </a:p>
          <a:p>
            <a:pPr>
              <a:defRPr/>
            </a:pPr>
            <a:r>
              <a:rPr lang="en-US" sz="1200" dirty="0" smtClean="0"/>
              <a:t>Tel: +256(0)-41-4706000 ¤ E-mail: ubos@ubos.org</a:t>
            </a:r>
            <a:endParaRPr lang="en-US" sz="1200" dirty="0"/>
          </a:p>
        </p:txBody>
      </p:sp>
    </p:spTree>
    <p:extLst>
      <p:ext uri="{BB962C8B-B14F-4D97-AF65-F5344CB8AC3E}">
        <p14:creationId xmlns:p14="http://schemas.microsoft.com/office/powerpoint/2010/main" val="6618774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9D0B006AA36EB409B10E8596C1D14B7" ma:contentTypeVersion="0" ma:contentTypeDescription="Create a new document." ma:contentTypeScope="" ma:versionID="5655e1634f4bba1cd7cdf60e8f751112">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2934A495-9007-483D-B9C9-1563FED5E643}">
  <ds:schemaRefs>
    <ds:schemaRef ds:uri="http://schemas.microsoft.com/sharepoint/v3/contenttype/forms"/>
  </ds:schemaRefs>
</ds:datastoreItem>
</file>

<file path=customXml/itemProps2.xml><?xml version="1.0" encoding="utf-8"?>
<ds:datastoreItem xmlns:ds="http://schemas.openxmlformats.org/officeDocument/2006/customXml" ds:itemID="{97CA5319-EC6C-4073-8C0D-4EBB3CE3B00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59C0C5B5-D96F-4E86-8667-593BE544C1BF}">
  <ds:schemaRefs>
    <ds:schemaRef ds:uri="http://www.w3.org/XML/1998/namespace"/>
    <ds:schemaRef ds:uri="http://schemas.microsoft.com/office/2006/documentManagement/types"/>
    <ds:schemaRef ds:uri="http://schemas.microsoft.com/office/2006/metadata/properties"/>
    <ds:schemaRef ds:uri="http://schemas.openxmlformats.org/package/2006/metadata/core-properties"/>
    <ds:schemaRef ds:uri="http://purl.org/dc/terms/"/>
    <ds:schemaRef ds:uri="http://purl.org/dc/elements/1.1/"/>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7353</TotalTime>
  <Words>2818</Words>
  <Application>Microsoft Office PowerPoint</Application>
  <PresentationFormat>On-screen Show (4:3)</PresentationFormat>
  <Paragraphs>381</Paragraphs>
  <Slides>29</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Calibri</vt:lpstr>
      <vt:lpstr>Times New Roman</vt:lpstr>
      <vt:lpstr>Wingdings</vt:lpstr>
      <vt:lpstr>Office Theme</vt:lpstr>
      <vt:lpstr>PowerPoint Presentation</vt:lpstr>
      <vt:lpstr>PowerPoint Presentation</vt:lpstr>
      <vt:lpstr>PowerPoint Presentation</vt:lpstr>
      <vt:lpstr>PowerPoint Presentation</vt:lpstr>
      <vt:lpstr> Purpose of survey (Cont’d) </vt:lpstr>
      <vt:lpstr>Indicator definitions</vt:lpstr>
      <vt:lpstr>Indicator definitions (cont’d)</vt:lpstr>
      <vt:lpstr>Indicator definitions (cont’d)</vt:lpstr>
      <vt:lpstr>Indicator definitions (cont’d)</vt:lpstr>
      <vt:lpstr>PowerPoint Presentation</vt:lpstr>
      <vt:lpstr>Methodology</vt:lpstr>
      <vt:lpstr>Methodology (cont’d)</vt:lpstr>
      <vt:lpstr>Methodology (cont’d)</vt:lpstr>
      <vt:lpstr>Methodology (cont’d)</vt:lpstr>
      <vt:lpstr>The relevance of statistics in tourism development </vt:lpstr>
      <vt:lpstr>Modeling accommodation data from censuses</vt:lpstr>
      <vt:lpstr>Survey on tour operators</vt:lpstr>
      <vt:lpstr>Survey on tour operators( cont’d)</vt:lpstr>
      <vt:lpstr>Survey on tour operators( cont’d)</vt:lpstr>
      <vt:lpstr>Survey on tour operators         (Cont’d)</vt:lpstr>
      <vt:lpstr>Survey on tour operators( cont’d)</vt:lpstr>
      <vt:lpstr>Survey on tour operators( cont’d)</vt:lpstr>
      <vt:lpstr>Survey on tour operators( cont’d)</vt:lpstr>
      <vt:lpstr>Survey on tour operators( cont’d)</vt:lpstr>
      <vt:lpstr>Survey on tour operators( cont’d)</vt:lpstr>
      <vt:lpstr>Survey on tour operators( cont’d)</vt:lpstr>
      <vt:lpstr>Survey on tour operators( cont’d)</vt:lpstr>
      <vt:lpstr>Challenges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koire Y Lugya</dc:creator>
  <cp:lastModifiedBy>Yunus Koire</cp:lastModifiedBy>
  <cp:revision>489</cp:revision>
  <cp:lastPrinted>2015-10-16T06:47:56Z</cp:lastPrinted>
  <dcterms:created xsi:type="dcterms:W3CDTF">2010-11-01T07:55:41Z</dcterms:created>
  <dcterms:modified xsi:type="dcterms:W3CDTF">2016-08-31T12:50:45Z</dcterms:modified>
</cp:coreProperties>
</file>