
<file path=[Content_Types].xml><?xml version="1.0" encoding="utf-8"?>
<Types xmlns="http://schemas.openxmlformats.org/package/2006/content-types">
  <Override PartName="/ppt/notesSlides/notesSlide2.xml" ContentType="application/vnd.openxmlformats-officedocument.presentationml.notesSlide+xml"/>
  <Override PartName="/ppt/theme/themeOverride12.xml" ContentType="application/vnd.openxmlformats-officedocument.themeOverride+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theme/themeOverride5.xml" ContentType="application/vnd.openxmlformats-officedocument.themeOverride+xml"/>
  <Override PartName="/ppt/theme/theme1.xml" ContentType="application/vnd.openxmlformats-officedocument.theme+xml"/>
  <Override PartName="/ppt/slideLayouts/slideLayout2.xml" ContentType="application/vnd.openxmlformats-officedocument.presentationml.slideLayout+xml"/>
  <Override PartName="/ppt/charts/chart17.xml" ContentType="application/vnd.openxmlformats-officedocument.drawingml.chart+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theme/themeOverride1.xml" ContentType="application/vnd.openxmlformats-officedocument.themeOverride+xml"/>
  <Override PartName="/ppt/charts/chart13.xml" ContentType="application/vnd.openxmlformats-officedocument.drawingml.chart+xml"/>
  <Override PartName="/ppt/notesSlides/notesSlide16.xml" ContentType="application/vnd.openxmlformats-officedocument.presentationml.notesSlide+xml"/>
  <Override PartName="/ppt/charts/chart24.xml" ContentType="application/vnd.openxmlformats-officedocument.drawingml.char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harts/chart9.xml" ContentType="application/vnd.openxmlformats-officedocument.drawingml.chart+xml"/>
  <Override PartName="/ppt/charts/chart11.xml" ContentType="application/vnd.openxmlformats-officedocument.drawingml.chart+xml"/>
  <Override PartName="/ppt/notesSlides/notesSlide14.xml" ContentType="application/vnd.openxmlformats-officedocument.presentationml.notesSlide+xml"/>
  <Override PartName="/ppt/charts/chart22.xml" ContentType="application/vnd.openxmlformats-officedocument.drawingml.chart+xml"/>
  <Override PartName="/ppt/charts/chart7.xml" ContentType="application/vnd.openxmlformats-officedocument.drawingml.chart+xml"/>
  <Override PartName="/ppt/notesSlides/notesSlide9.xml" ContentType="application/vnd.openxmlformats-officedocument.presentationml.notesSlide+xml"/>
  <Override PartName="/ppt/notesSlides/notesSlide12.xml" ContentType="application/vnd.openxmlformats-officedocument.presentationml.notesSlide+xml"/>
  <Override PartName="/ppt/charts/chart20.xml" ContentType="application/vnd.openxmlformats-officedocument.drawingml.chart+xml"/>
  <Override PartName="/ppt/theme/themeOverride17.xml" ContentType="application/vnd.openxmlformats-officedocument.themeOverride+xml"/>
  <Override PartName="/ppt/notesSlides/notesSlide21.xml" ContentType="application/vnd.openxmlformats-officedocument.presentationml.notesSlide+xml"/>
  <Override PartName="/ppt/charts/chart3.xml" ContentType="application/vnd.openxmlformats-officedocument.drawingml.chart+xml"/>
  <Override PartName="/ppt/charts/chart5.xml" ContentType="application/vnd.openxmlformats-officedocument.drawingml.chart+xml"/>
  <Override PartName="/ppt/notesSlides/notesSlide7.xml" ContentType="application/vnd.openxmlformats-officedocument.presentationml.notesSlide+xml"/>
  <Override PartName="/ppt/notesSlides/notesSlide10.xml" ContentType="application/vnd.openxmlformats-officedocument.presentationml.notesSlide+xml"/>
  <Override PartName="/ppt/theme/themeOverride15.xml" ContentType="application/vnd.openxmlformats-officedocument.themeOverr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notesSlides/notesSlide5.xml" ContentType="application/vnd.openxmlformats-officedocument.presentationml.notesSlide+xml"/>
  <Override PartName="/ppt/theme/themeOverride13.xml" ContentType="application/vnd.openxmlformats-officedocument.themeOverride+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theme/themeOverride8.xml" ContentType="application/vnd.openxmlformats-officedocument.themeOverride+xml"/>
  <Override PartName="/ppt/theme/themeOverride11.xml" ContentType="application/vnd.openxmlformats-officedocument.themeOverr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theme/themeOverride6.xml" ContentType="application/vnd.openxmlformats-officedocument.themeOverride+xml"/>
  <Override PartName="/ppt/drawings/drawing1.xml" ContentType="application/vnd.openxmlformats-officedocument.drawingml.chartshapes+xml"/>
  <Override PartName="/ppt/charts/chart18.xml" ContentType="application/vnd.openxmlformats-officedocument.drawingml.chart+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theme/themeOverride4.xml" ContentType="application/vnd.openxmlformats-officedocument.themeOverride+xml"/>
  <Override PartName="/ppt/charts/chart16.xml" ContentType="application/vnd.openxmlformats-officedocument.drawingml.chart+xml"/>
  <Override PartName="/ppt/charts/chart25.xml" ContentType="application/vnd.openxmlformats-officedocument.drawingml.chart+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theme/themeOverride2.xml" ContentType="application/vnd.openxmlformats-officedocument.themeOverride+xml"/>
  <Override PartName="/ppt/charts/chart14.xml" ContentType="application/vnd.openxmlformats-officedocument.drawingml.chart+xml"/>
  <Override PartName="/ppt/charts/chart23.xml" ContentType="application/vnd.openxmlformats-officedocument.drawingml.char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charts/chart8.xml" ContentType="application/vnd.openxmlformats-officedocument.drawingml.chart+xml"/>
  <Override PartName="/ppt/charts/chart12.xml" ContentType="application/vnd.openxmlformats-officedocument.drawingml.chart+xml"/>
  <Override PartName="/ppt/notesSlides/notesSlide13.xml" ContentType="application/vnd.openxmlformats-officedocument.presentationml.notesSlide+xml"/>
  <Override PartName="/ppt/charts/chart21.xml" ContentType="application/vnd.openxmlformats-officedocument.drawingml.chart+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charts/chart6.xml" ContentType="application/vnd.openxmlformats-officedocument.drawingml.chart+xml"/>
  <Override PartName="/ppt/notesSlides/notesSlide8.xml" ContentType="application/vnd.openxmlformats-officedocument.presentationml.notesSlide+xml"/>
  <Override PartName="/ppt/charts/chart10.xml" ContentType="application/vnd.openxmlformats-officedocument.drawingml.chart+xml"/>
  <Override PartName="/ppt/notesSlides/notesSlide11.xml" ContentType="application/vnd.openxmlformats-officedocument.presentationml.notesSlide+xml"/>
  <Override PartName="/ppt/theme/themeOverride18.xml" ContentType="application/vnd.openxmlformats-officedocument.themeOverride+xml"/>
  <Override PartName="/ppt/notesSlides/notesSlide20.xml" ContentType="application/vnd.openxmlformats-officedocument.presentationml.notesSlide+xml"/>
  <Override PartName="/ppt/charts/chart4.xml" ContentType="application/vnd.openxmlformats-officedocument.drawingml.chart+xml"/>
  <Override PartName="/ppt/notesSlides/notesSlide6.xml" ContentType="application/vnd.openxmlformats-officedocument.presentationml.notesSlide+xml"/>
  <Override PartName="/ppt/theme/themeOverride16.xml" ContentType="application/vnd.openxmlformats-officedocument.themeOverr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charts/chart2.xml" ContentType="application/vnd.openxmlformats-officedocument.drawingml.chart+xml"/>
  <Override PartName="/ppt/theme/themeOverride9.xml" ContentType="application/vnd.openxmlformats-officedocument.themeOverride+xml"/>
  <Override PartName="/ppt/theme/themeOverride14.xml" ContentType="application/vnd.openxmlformats-officedocument.themeOverr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theme/themeOverride7.xml" ContentType="application/vnd.openxmlformats-officedocument.themeOverride+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theme/theme3.xml" ContentType="application/vnd.openxmlformats-officedocument.theme+xml"/>
  <Override PartName="/ppt/theme/themeOverride10.xml" ContentType="application/vnd.openxmlformats-officedocument.themeOverride+xml"/>
  <Override PartName="/ppt/charts/chart19.xml" ContentType="application/vnd.openxmlformats-officedocument.drawingml.chart+xml"/>
  <Override PartName="/ppt/slides/slide2.xml" ContentType="application/vnd.openxmlformats-officedocument.presentationml.slide+xml"/>
  <Override PartName="/ppt/slides/slide16.xml" ContentType="application/vnd.openxmlformats-officedocument.presentationml.slide+xml"/>
  <Override PartName="/ppt/theme/themeOverride3.xml" ContentType="application/vnd.openxmlformats-officedocument.themeOverride+xml"/>
  <Override PartName="/ppt/notesSlides/notesSlide18.xml" ContentType="application/vnd.openxmlformats-officedocument.presentationml.notesSlide+xml"/>
  <Default Extension="rels" ContentType="application/vnd.openxmlformats-package.relationships+xml"/>
  <Override PartName="/ppt/charts/chart15.xml" ContentType="application/vnd.openxmlformats-officedocument.drawingml.char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handoutMasterIdLst>
    <p:handoutMasterId r:id="rId25"/>
  </p:handoutMasterIdLst>
  <p:sldIdLst>
    <p:sldId id="283" r:id="rId2"/>
    <p:sldId id="299" r:id="rId3"/>
    <p:sldId id="259" r:id="rId4"/>
    <p:sldId id="264" r:id="rId5"/>
    <p:sldId id="306" r:id="rId6"/>
    <p:sldId id="297" r:id="rId7"/>
    <p:sldId id="307" r:id="rId8"/>
    <p:sldId id="308" r:id="rId9"/>
    <p:sldId id="309" r:id="rId10"/>
    <p:sldId id="310" r:id="rId11"/>
    <p:sldId id="311" r:id="rId12"/>
    <p:sldId id="312" r:id="rId13"/>
    <p:sldId id="313" r:id="rId14"/>
    <p:sldId id="314" r:id="rId15"/>
    <p:sldId id="322" r:id="rId16"/>
    <p:sldId id="323" r:id="rId17"/>
    <p:sldId id="315" r:id="rId18"/>
    <p:sldId id="316" r:id="rId19"/>
    <p:sldId id="317" r:id="rId20"/>
    <p:sldId id="321" r:id="rId21"/>
    <p:sldId id="318" r:id="rId22"/>
    <p:sldId id="280" r:id="rId23"/>
  </p:sldIdLst>
  <p:sldSz cx="9144000" cy="6858000" type="screen4x3"/>
  <p:notesSz cx="6735763" cy="98663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66FF66"/>
    <a:srgbClr val="C00000"/>
    <a:srgbClr val="33CC33"/>
    <a:srgbClr val="00B0F0"/>
    <a:srgbClr val="391509"/>
    <a:srgbClr val="FFCC66"/>
    <a:srgbClr val="E7E2B9"/>
    <a:srgbClr val="CC6600"/>
    <a:srgbClr val="ECE5B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8" autoAdjust="0"/>
    <p:restoredTop sz="87874" autoAdjust="0"/>
  </p:normalViewPr>
  <p:slideViewPr>
    <p:cSldViewPr>
      <p:cViewPr varScale="1">
        <p:scale>
          <a:sx n="69" d="100"/>
          <a:sy n="69" d="100"/>
        </p:scale>
        <p:origin x="-1200" y="-10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notesViewPr>
    <p:cSldViewPr>
      <p:cViewPr varScale="1">
        <p:scale>
          <a:sx n="57" d="100"/>
          <a:sy n="57" d="100"/>
        </p:scale>
        <p:origin x="-2862" y="-84"/>
      </p:cViewPr>
      <p:guideLst>
        <p:guide orient="horz" pos="3108"/>
        <p:guide pos="2122"/>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charts/_rels/chart1.xml.rels><?xml version="1.0" encoding="UTF-8" standalone="yes"?>
<Relationships xmlns="http://schemas.openxmlformats.org/package/2006/relationships"><Relationship Id="rId2" Type="http://schemas.openxmlformats.org/officeDocument/2006/relationships/oleObject" Target="file:///C:\Users\cem\Desktop\gender\Presentation%20ct-gender%20workshop%202016\Gender%20Report%20Final-Cihat\gender%20reports%20final%20dataset%202016.xlsx" TargetMode="External"/><Relationship Id="rId1" Type="http://schemas.openxmlformats.org/officeDocument/2006/relationships/themeOverride" Target="../theme/themeOverride1.xml"/></Relationships>
</file>

<file path=ppt/charts/_rels/chart10.xml.rels><?xml version="1.0" encoding="UTF-8" standalone="yes"?>
<Relationships xmlns="http://schemas.openxmlformats.org/package/2006/relationships"><Relationship Id="rId2" Type="http://schemas.openxmlformats.org/officeDocument/2006/relationships/oleObject" Target="file:///C:\Users\ZZS\Desktop\WOMEN\DATA_GENDER_ZZS_20150428.xlsx" TargetMode="External"/><Relationship Id="rId1" Type="http://schemas.openxmlformats.org/officeDocument/2006/relationships/themeOverride" Target="../theme/themeOverride10.xml"/></Relationships>
</file>

<file path=ppt/charts/_rels/chart11.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oleObject" Target="file:///C:\Users\cem\Desktop\gender\Gender%20Report%20Final-Cihat\gender%20reports%20final%20dataset%202016.xlsx" TargetMode="External"/><Relationship Id="rId1" Type="http://schemas.openxmlformats.org/officeDocument/2006/relationships/themeOverride" Target="../theme/themeOverride11.xml"/></Relationships>
</file>

<file path=ppt/charts/_rels/chart12.xml.rels><?xml version="1.0" encoding="UTF-8" standalone="yes"?>
<Relationships xmlns="http://schemas.openxmlformats.org/package/2006/relationships"><Relationship Id="rId2" Type="http://schemas.openxmlformats.org/officeDocument/2006/relationships/oleObject" Target="file:///C:\Users\cem\Desktop\gender\Gender%20Report%20Final-Cihat\gender%20reports%20final%20dataset%202016.xlsx" TargetMode="External"/><Relationship Id="rId1" Type="http://schemas.openxmlformats.org/officeDocument/2006/relationships/themeOverride" Target="../theme/themeOverride12.xml"/></Relationships>
</file>

<file path=ppt/charts/_rels/chart13.xml.rels><?xml version="1.0" encoding="UTF-8" standalone="yes"?>
<Relationships xmlns="http://schemas.openxmlformats.org/package/2006/relationships"><Relationship Id="rId2" Type="http://schemas.openxmlformats.org/officeDocument/2006/relationships/oleObject" Target="file:///C:\Users\cem\Desktop\gender\Gender%20Report%20Final-Cihat\gender%20reports%20final%20dataset%202016.xlsx" TargetMode="External"/><Relationship Id="rId1" Type="http://schemas.openxmlformats.org/officeDocument/2006/relationships/themeOverride" Target="../theme/themeOverride13.xml"/></Relationships>
</file>

<file path=ppt/charts/_rels/chart14.xml.rels><?xml version="1.0" encoding="UTF-8" standalone="yes"?>
<Relationships xmlns="http://schemas.openxmlformats.org/package/2006/relationships"><Relationship Id="rId2" Type="http://schemas.openxmlformats.org/officeDocument/2006/relationships/oleObject" Target="file:///C:\Users\cem\Desktop\gender\Gender%20Report%20Final-Cihat\gender%20reports%20final%20dataset%202016.xlsx" TargetMode="External"/><Relationship Id="rId1" Type="http://schemas.openxmlformats.org/officeDocument/2006/relationships/themeOverride" Target="../theme/themeOverride14.xml"/></Relationships>
</file>

<file path=ppt/charts/_rels/chart15.xml.rels><?xml version="1.0" encoding="UTF-8" standalone="yes"?>
<Relationships xmlns="http://schemas.openxmlformats.org/package/2006/relationships"><Relationship Id="rId2" Type="http://schemas.openxmlformats.org/officeDocument/2006/relationships/oleObject" Target="file:///C:\Users\ZZS\Desktop\WOMEN\DATA_GENDER_ZZS_20150428.xlsx" TargetMode="External"/><Relationship Id="rId1" Type="http://schemas.openxmlformats.org/officeDocument/2006/relationships/themeOverride" Target="../theme/themeOverride15.xml"/></Relationships>
</file>

<file path=ppt/charts/_rels/chart16.xml.rels><?xml version="1.0" encoding="UTF-8" standalone="yes"?>
<Relationships xmlns="http://schemas.openxmlformats.org/package/2006/relationships"><Relationship Id="rId2" Type="http://schemas.openxmlformats.org/officeDocument/2006/relationships/oleObject" Target="file:///C:\Users\cem\Desktop\gender\Gender%20Report%20Final-Cihat\gender%20reports%20final%20dataset%202016.xlsx" TargetMode="External"/><Relationship Id="rId1" Type="http://schemas.openxmlformats.org/officeDocument/2006/relationships/themeOverride" Target="../theme/themeOverride16.xml"/></Relationships>
</file>

<file path=ppt/charts/_rels/chart17.xml.rels><?xml version="1.0" encoding="UTF-8" standalone="yes"?>
<Relationships xmlns="http://schemas.openxmlformats.org/package/2006/relationships"><Relationship Id="rId1" Type="http://schemas.openxmlformats.org/officeDocument/2006/relationships/oleObject" Target="file:///C:\Users\cem\Desktop\gender\Gender%20Report%20Final-Cihat\gender%20reports%20final%20dataset%202016.xlsx" TargetMode="External"/></Relationships>
</file>

<file path=ppt/charts/_rels/chart18.xml.rels><?xml version="1.0" encoding="UTF-8" standalone="yes"?>
<Relationships xmlns="http://schemas.openxmlformats.org/package/2006/relationships"><Relationship Id="rId1" Type="http://schemas.openxmlformats.org/officeDocument/2006/relationships/oleObject" Target="file:///C:\Users\cem\Desktop\gender\Gender%20Report%20Final-Cihat\gender%20reports%20final%20dataset%202016.xlsx" TargetMode="External"/></Relationships>
</file>

<file path=ppt/charts/_rels/chart19.xml.rels><?xml version="1.0" encoding="UTF-8" standalone="yes"?>
<Relationships xmlns="http://schemas.openxmlformats.org/package/2006/relationships"><Relationship Id="rId1" Type="http://schemas.openxmlformats.org/officeDocument/2006/relationships/oleObject" Target="file:///C:\Users\cem\Desktop\gender\Gender%20Report%20Final-Cihat\gender%20reports%20final%20dataset%202016.xlsx" TargetMode="External"/></Relationships>
</file>

<file path=ppt/charts/_rels/chart2.xml.rels><?xml version="1.0" encoding="UTF-8" standalone="yes"?>
<Relationships xmlns="http://schemas.openxmlformats.org/package/2006/relationships"><Relationship Id="rId2" Type="http://schemas.openxmlformats.org/officeDocument/2006/relationships/oleObject" Target="file:///C:\Users\cem\Desktop\gender\Presentation%20ct-gender%20workshop%202016\Gender%20Report%20Final-Cihat\gender%20reports%20final%20dataset%202016.xlsx" TargetMode="External"/><Relationship Id="rId1" Type="http://schemas.openxmlformats.org/officeDocument/2006/relationships/themeOverride" Target="../theme/themeOverride2.xml"/></Relationships>
</file>

<file path=ppt/charts/_rels/chart20.xml.rels><?xml version="1.0" encoding="UTF-8" standalone="yes"?>
<Relationships xmlns="http://schemas.openxmlformats.org/package/2006/relationships"><Relationship Id="rId1" Type="http://schemas.openxmlformats.org/officeDocument/2006/relationships/oleObject" Target="file:///C:\Users\ZZS\Desktop\WOMEN\DATA_GENDER_ZZS_20150428.xlsx" TargetMode="External"/></Relationships>
</file>

<file path=ppt/charts/_rels/chart21.xml.rels><?xml version="1.0" encoding="UTF-8" standalone="yes"?>
<Relationships xmlns="http://schemas.openxmlformats.org/package/2006/relationships"><Relationship Id="rId1" Type="http://schemas.openxmlformats.org/officeDocument/2006/relationships/oleObject" Target="file:///C:\Users\cem\Desktop\gender\Gender%20Report%20Final-Cihat\gender%20reports%20final%20dataset%202016.xlsx" TargetMode="External"/></Relationships>
</file>

<file path=ppt/charts/_rels/chart22.xml.rels><?xml version="1.0" encoding="UTF-8" standalone="yes"?>
<Relationships xmlns="http://schemas.openxmlformats.org/package/2006/relationships"><Relationship Id="rId1" Type="http://schemas.openxmlformats.org/officeDocument/2006/relationships/oleObject" Target="file:///C:\Users\cem\Desktop\gender\Gender%20Report%20Final-Cihat\gender%20reports%20final%20dataset%202016.xlsx" TargetMode="External"/></Relationships>
</file>

<file path=ppt/charts/_rels/chart23.xml.rels><?xml version="1.0" encoding="UTF-8" standalone="yes"?>
<Relationships xmlns="http://schemas.openxmlformats.org/package/2006/relationships"><Relationship Id="rId1" Type="http://schemas.openxmlformats.org/officeDocument/2006/relationships/oleObject" Target="file:///C:\Users\cem\Desktop\gender\Gender%20Report%20Final-Cihat\gender%20reports%20final%20dataset%202016.xlsx" TargetMode="External"/></Relationships>
</file>

<file path=ppt/charts/_rels/chart24.xml.rels><?xml version="1.0" encoding="UTF-8" standalone="yes"?>
<Relationships xmlns="http://schemas.openxmlformats.org/package/2006/relationships"><Relationship Id="rId2" Type="http://schemas.openxmlformats.org/officeDocument/2006/relationships/oleObject" Target="file:///C:\Users\cem\Desktop\gender\Gender%20Report%20Final-Cihat\gender%20reports%20final%20dataset%202016.xlsx" TargetMode="External"/><Relationship Id="rId1" Type="http://schemas.openxmlformats.org/officeDocument/2006/relationships/themeOverride" Target="../theme/themeOverride17.xml"/></Relationships>
</file>

<file path=ppt/charts/_rels/chart25.xml.rels><?xml version="1.0" encoding="UTF-8" standalone="yes"?>
<Relationships xmlns="http://schemas.openxmlformats.org/package/2006/relationships"><Relationship Id="rId2" Type="http://schemas.openxmlformats.org/officeDocument/2006/relationships/oleObject" Target="file:///C:\Users\cem\Desktop\gender\Gender%20Report%20Final-Cihat\gender%20reports%20final%20dataset%202016.xlsx" TargetMode="External"/><Relationship Id="rId1" Type="http://schemas.openxmlformats.org/officeDocument/2006/relationships/themeOverride" Target="../theme/themeOverride18.xml"/></Relationships>
</file>

<file path=ppt/charts/_rels/chart3.xml.rels><?xml version="1.0" encoding="UTF-8" standalone="yes"?>
<Relationships xmlns="http://schemas.openxmlformats.org/package/2006/relationships"><Relationship Id="rId2" Type="http://schemas.openxmlformats.org/officeDocument/2006/relationships/oleObject" Target="file:///C:\Users\cem\Desktop\gender\Presentation%20ct-gender%20workshop%202016\Gender%20Report%20Final-Cihat\gender%20reports%20final%20dataset%202016.xlsx" TargetMode="External"/><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2" Type="http://schemas.openxmlformats.org/officeDocument/2006/relationships/oleObject" Target="file:///C:\Users\ZZS\Desktop\WOMEN\DATA_GENDER_ZZS_20150428.xlsx" TargetMode="External"/><Relationship Id="rId1" Type="http://schemas.openxmlformats.org/officeDocument/2006/relationships/themeOverride" Target="../theme/themeOverride4.xml"/></Relationships>
</file>

<file path=ppt/charts/_rels/chart5.xml.rels><?xml version="1.0" encoding="UTF-8" standalone="yes"?>
<Relationships xmlns="http://schemas.openxmlformats.org/package/2006/relationships"><Relationship Id="rId2" Type="http://schemas.openxmlformats.org/officeDocument/2006/relationships/oleObject" Target="file:///C:\Users\cem\Desktop\gender\Presentation%20ct-gender%20workshop%202016\Gender%20Report%20Final-Cihat\gender%20reports%20final%20dataset%202016.xlsx" TargetMode="External"/><Relationship Id="rId1" Type="http://schemas.openxmlformats.org/officeDocument/2006/relationships/themeOverride" Target="../theme/themeOverride5.xml"/></Relationships>
</file>

<file path=ppt/charts/_rels/chart6.xml.rels><?xml version="1.0" encoding="UTF-8" standalone="yes"?>
<Relationships xmlns="http://schemas.openxmlformats.org/package/2006/relationships"><Relationship Id="rId2" Type="http://schemas.openxmlformats.org/officeDocument/2006/relationships/oleObject" Target="file:///C:\Users\cem\Desktop\gender\Presentation%20ct-gender%20workshop%202016\Gender%20Report%20Final-Cihat\gender%20reports%20final%20dataset%202016.xlsx" TargetMode="External"/><Relationship Id="rId1" Type="http://schemas.openxmlformats.org/officeDocument/2006/relationships/themeOverride" Target="../theme/themeOverride6.xml"/></Relationships>
</file>

<file path=ppt/charts/_rels/chart7.xml.rels><?xml version="1.0" encoding="UTF-8" standalone="yes"?>
<Relationships xmlns="http://schemas.openxmlformats.org/package/2006/relationships"><Relationship Id="rId2" Type="http://schemas.openxmlformats.org/officeDocument/2006/relationships/oleObject" Target="file:///C:\Users\cem\Desktop\gender\Presentation%20ct-gender%20workshop%202016\Gender%20Report%20Final-Cihat\gender%20reports%20final%20dataset%202016.xlsx" TargetMode="External"/><Relationship Id="rId1" Type="http://schemas.openxmlformats.org/officeDocument/2006/relationships/themeOverride" Target="../theme/themeOverride7.xml"/></Relationships>
</file>

<file path=ppt/charts/_rels/chart8.xml.rels><?xml version="1.0" encoding="UTF-8" standalone="yes"?>
<Relationships xmlns="http://schemas.openxmlformats.org/package/2006/relationships"><Relationship Id="rId2" Type="http://schemas.openxmlformats.org/officeDocument/2006/relationships/oleObject" Target="file:///C:\Users\cem\Desktop\gender\Presentation%20ct-gender%20workshop%202016\Gender%20Report%20Final-Cihat\gender%20reports%20final%20dataset%202016.xlsx" TargetMode="External"/><Relationship Id="rId1" Type="http://schemas.openxmlformats.org/officeDocument/2006/relationships/themeOverride" Target="../theme/themeOverride8.xml"/></Relationships>
</file>

<file path=ppt/charts/_rels/chart9.xml.rels><?xml version="1.0" encoding="UTF-8" standalone="yes"?>
<Relationships xmlns="http://schemas.openxmlformats.org/package/2006/relationships"><Relationship Id="rId2" Type="http://schemas.openxmlformats.org/officeDocument/2006/relationships/oleObject" Target="file:///C:\Users\cem\Desktop\gender\Presentation%20ct-gender%20workshop%202016\Gender%20Report%20Final-Cihat\gender%20reports%20final%20dataset%202016.xlsx" TargetMode="External"/><Relationship Id="rId1" Type="http://schemas.openxmlformats.org/officeDocument/2006/relationships/themeOverride" Target="../theme/themeOverride9.xml"/></Relationships>
</file>

<file path=ppt/charts/chart1.xml><?xml version="1.0" encoding="utf-8"?>
<c:chartSpace xmlns:c="http://schemas.openxmlformats.org/drawingml/2006/chart" xmlns:a="http://schemas.openxmlformats.org/drawingml/2006/main" xmlns:r="http://schemas.openxmlformats.org/officeDocument/2006/relationships">
  <c:lang val="en-US"/>
  <c:clrMapOvr bg1="lt1" tx1="dk1" bg2="lt2" tx2="dk2" accent1="accent1" accent2="accent2" accent3="accent3" accent4="accent4" accent5="accent5" accent6="accent6" hlink="hlink" folHlink="folHlink"/>
  <c:chart>
    <c:autoTitleDeleted val="1"/>
    <c:plotArea>
      <c:layout>
        <c:manualLayout>
          <c:layoutTarget val="inner"/>
          <c:xMode val="edge"/>
          <c:yMode val="edge"/>
          <c:x val="2.6716319444444501E-2"/>
          <c:y val="2.7134571141570286E-2"/>
          <c:w val="0.94089166666666812"/>
          <c:h val="0.77448148148148188"/>
        </c:manualLayout>
      </c:layout>
      <c:barChart>
        <c:barDir val="col"/>
        <c:grouping val="clustered"/>
        <c:ser>
          <c:idx val="0"/>
          <c:order val="0"/>
          <c:tx>
            <c:strRef>
              <c:f>'2.1'!$C$3</c:f>
              <c:strCache>
                <c:ptCount val="1"/>
                <c:pt idx="0">
                  <c:v>2006</c:v>
                </c:pt>
              </c:strCache>
            </c:strRef>
          </c:tx>
          <c:spPr>
            <a:solidFill>
              <a:srgbClr val="F79646">
                <a:lumMod val="60000"/>
                <a:lumOff val="40000"/>
              </a:srgbClr>
            </a:solidFill>
          </c:spPr>
          <c:dLbls>
            <c:numFmt formatCode="#,##0.00" sourceLinked="0"/>
            <c:showVal val="1"/>
          </c:dLbls>
          <c:cat>
            <c:strRef>
              <c:f>'2.1'!$A$4:$A$7</c:f>
              <c:strCache>
                <c:ptCount val="4"/>
                <c:pt idx="0">
                  <c:v>OIC</c:v>
                </c:pt>
                <c:pt idx="1">
                  <c:v>Non-OIC
Developing</c:v>
                </c:pt>
                <c:pt idx="2">
                  <c:v>Developed</c:v>
                </c:pt>
                <c:pt idx="3">
                  <c:v>World</c:v>
                </c:pt>
              </c:strCache>
            </c:strRef>
          </c:cat>
          <c:val>
            <c:numRef>
              <c:f>'2.1'!$C$4:$C$7</c:f>
              <c:numCache>
                <c:formatCode>General</c:formatCode>
                <c:ptCount val="4"/>
                <c:pt idx="0">
                  <c:v>0.60224642857142863</c:v>
                </c:pt>
                <c:pt idx="1">
                  <c:v>0.66460425531915113</c:v>
                </c:pt>
                <c:pt idx="2">
                  <c:v>0.70080277777777777</c:v>
                </c:pt>
                <c:pt idx="3">
                  <c:v>0.66061441441441671</c:v>
                </c:pt>
              </c:numCache>
            </c:numRef>
          </c:val>
        </c:ser>
        <c:ser>
          <c:idx val="1"/>
          <c:order val="1"/>
          <c:tx>
            <c:strRef>
              <c:f>'2.1'!$D$3</c:f>
              <c:strCache>
                <c:ptCount val="1"/>
                <c:pt idx="0">
                  <c:v>2015</c:v>
                </c:pt>
              </c:strCache>
            </c:strRef>
          </c:tx>
          <c:spPr>
            <a:solidFill>
              <a:srgbClr val="9BBB59">
                <a:lumMod val="75000"/>
              </a:srgbClr>
            </a:solidFill>
            <a:scene3d>
              <a:camera prst="orthographicFront"/>
              <a:lightRig rig="threePt" dir="t"/>
            </a:scene3d>
            <a:sp3d>
              <a:bevelT w="0" h="0"/>
            </a:sp3d>
          </c:spPr>
          <c:dLbls>
            <c:numFmt formatCode="#,##0.00" sourceLinked="0"/>
            <c:showVal val="1"/>
          </c:dLbls>
          <c:cat>
            <c:strRef>
              <c:f>'2.1'!$A$4:$A$7</c:f>
              <c:strCache>
                <c:ptCount val="4"/>
                <c:pt idx="0">
                  <c:v>OIC</c:v>
                </c:pt>
                <c:pt idx="1">
                  <c:v>Non-OIC
Developing</c:v>
                </c:pt>
                <c:pt idx="2">
                  <c:v>Developed</c:v>
                </c:pt>
                <c:pt idx="3">
                  <c:v>World</c:v>
                </c:pt>
              </c:strCache>
            </c:strRef>
          </c:cat>
          <c:val>
            <c:numRef>
              <c:f>'2.1'!$D$4:$D$7</c:f>
              <c:numCache>
                <c:formatCode>General</c:formatCode>
                <c:ptCount val="4"/>
                <c:pt idx="0">
                  <c:v>0.64061904761904953</c:v>
                </c:pt>
                <c:pt idx="1">
                  <c:v>0.70185294117647079</c:v>
                </c:pt>
                <c:pt idx="2">
                  <c:v>0.74691428571428553</c:v>
                </c:pt>
                <c:pt idx="3">
                  <c:v>0.69645833333333473</c:v>
                </c:pt>
              </c:numCache>
            </c:numRef>
          </c:val>
        </c:ser>
        <c:gapWidth val="80"/>
        <c:axId val="38637952"/>
        <c:axId val="38639488"/>
      </c:barChart>
      <c:catAx>
        <c:axId val="38637952"/>
        <c:scaling>
          <c:orientation val="minMax"/>
        </c:scaling>
        <c:axPos val="b"/>
        <c:tickLblPos val="nextTo"/>
        <c:txPr>
          <a:bodyPr/>
          <a:lstStyle/>
          <a:p>
            <a:pPr>
              <a:defRPr sz="800"/>
            </a:pPr>
            <a:endParaRPr lang="en-US"/>
          </a:p>
        </c:txPr>
        <c:crossAx val="38639488"/>
        <c:crosses val="autoZero"/>
        <c:auto val="1"/>
        <c:lblAlgn val="ctr"/>
        <c:lblOffset val="0"/>
      </c:catAx>
      <c:valAx>
        <c:axId val="38639488"/>
        <c:scaling>
          <c:orientation val="minMax"/>
          <c:max val="0.85000000000000064"/>
          <c:min val="0.45"/>
        </c:scaling>
        <c:delete val="1"/>
        <c:axPos val="l"/>
        <c:majorGridlines>
          <c:spPr>
            <a:ln>
              <a:solidFill>
                <a:sysClr val="window" lastClr="FFFFFF">
                  <a:lumMod val="85000"/>
                </a:sysClr>
              </a:solidFill>
              <a:prstDash val="sysDot"/>
            </a:ln>
          </c:spPr>
        </c:majorGridlines>
        <c:numFmt formatCode="General" sourceLinked="1"/>
        <c:tickLblPos val="none"/>
        <c:crossAx val="38637952"/>
        <c:crosses val="autoZero"/>
        <c:crossBetween val="between"/>
        <c:majorUnit val="0.1"/>
      </c:valAx>
      <c:spPr>
        <a:solidFill>
          <a:sysClr val="window" lastClr="FFFFFF"/>
        </a:solidFill>
      </c:spPr>
    </c:plotArea>
    <c:legend>
      <c:legendPos val="r"/>
      <c:layout>
        <c:manualLayout>
          <c:xMode val="edge"/>
          <c:yMode val="edge"/>
          <c:x val="1.6962668542349721E-2"/>
          <c:y val="2.1336057180633288E-2"/>
          <c:w val="0.4649955529171505"/>
          <c:h val="9.2554808046886081E-2"/>
        </c:manualLayout>
      </c:layout>
      <c:txPr>
        <a:bodyPr/>
        <a:lstStyle/>
        <a:p>
          <a:pPr>
            <a:defRPr sz="1000"/>
          </a:pPr>
          <a:endParaRPr lang="en-US"/>
        </a:p>
      </c:txPr>
    </c:legend>
    <c:plotVisOnly val="1"/>
    <c:dispBlanksAs val="gap"/>
  </c:chart>
  <c:spPr>
    <a:solidFill>
      <a:srgbClr val="4F81BD">
        <a:lumMod val="20000"/>
        <a:lumOff val="80000"/>
      </a:srgbClr>
    </a:solidFill>
    <a:ln>
      <a:noFill/>
    </a:ln>
  </c:spPr>
  <c:txPr>
    <a:bodyPr/>
    <a:lstStyle/>
    <a:p>
      <a:pPr>
        <a:defRPr sz="900" b="1">
          <a:latin typeface="+mj-lt"/>
        </a:defRPr>
      </a:pPr>
      <a:endParaRPr lang="en-US"/>
    </a:p>
  </c:txPr>
  <c:externalData r:id="rId2"/>
</c:chartSpace>
</file>

<file path=ppt/charts/chart10.xml><?xml version="1.0" encoding="utf-8"?>
<c:chartSpace xmlns:c="http://schemas.openxmlformats.org/drawingml/2006/chart" xmlns:a="http://schemas.openxmlformats.org/drawingml/2006/main" xmlns:r="http://schemas.openxmlformats.org/officeDocument/2006/relationships">
  <c:lang val="en-US"/>
  <c:clrMapOvr bg1="lt1" tx1="dk1" bg2="lt2" tx2="dk2" accent1="accent1" accent2="accent2" accent3="accent3" accent4="accent4" accent5="accent5" accent6="accent6" hlink="hlink" folHlink="folHlink"/>
  <c:chart>
    <c:autoTitleDeleted val="1"/>
    <c:plotArea>
      <c:layout>
        <c:manualLayout>
          <c:layoutTarget val="inner"/>
          <c:xMode val="edge"/>
          <c:yMode val="edge"/>
          <c:x val="2.4730341880341955E-2"/>
          <c:y val="0.16640333333333449"/>
          <c:w val="0.94175897435897782"/>
          <c:h val="0.67706000000000233"/>
        </c:manualLayout>
      </c:layout>
      <c:barChart>
        <c:barDir val="col"/>
        <c:grouping val="clustered"/>
        <c:ser>
          <c:idx val="0"/>
          <c:order val="0"/>
          <c:tx>
            <c:strRef>
              <c:f>'4.1'!$B$1</c:f>
              <c:strCache>
                <c:ptCount val="1"/>
                <c:pt idx="0">
                  <c:v>Physical Violence</c:v>
                </c:pt>
              </c:strCache>
            </c:strRef>
          </c:tx>
          <c:spPr>
            <a:solidFill>
              <a:srgbClr val="9BBB59"/>
            </a:solidFill>
          </c:spPr>
          <c:dLbls>
            <c:numFmt formatCode="#,##0.0" sourceLinked="0"/>
            <c:txPr>
              <a:bodyPr/>
              <a:lstStyle/>
              <a:p>
                <a:pPr>
                  <a:defRPr lang="tr-TR" sz="1000"/>
                </a:pPr>
                <a:endParaRPr lang="en-US"/>
              </a:p>
            </c:txPr>
            <c:showVal val="1"/>
          </c:dLbls>
          <c:cat>
            <c:strRef>
              <c:f>'4.1'!$A$2:$A$5</c:f>
              <c:strCache>
                <c:ptCount val="4"/>
                <c:pt idx="0">
                  <c:v>OIC</c:v>
                </c:pt>
                <c:pt idx="1">
                  <c:v>Non-OIC Developing</c:v>
                </c:pt>
                <c:pt idx="2">
                  <c:v>Developed</c:v>
                </c:pt>
                <c:pt idx="3">
                  <c:v>World</c:v>
                </c:pt>
              </c:strCache>
            </c:strRef>
          </c:cat>
          <c:val>
            <c:numRef>
              <c:f>'4.1'!$B$2:$B$5</c:f>
              <c:numCache>
                <c:formatCode>0.00</c:formatCode>
                <c:ptCount val="4"/>
                <c:pt idx="0">
                  <c:v>14.393333333333334</c:v>
                </c:pt>
                <c:pt idx="1">
                  <c:v>16.07954545454545</c:v>
                </c:pt>
                <c:pt idx="2">
                  <c:v>4.4105263157894754</c:v>
                </c:pt>
                <c:pt idx="3">
                  <c:v>12.91282051282052</c:v>
                </c:pt>
              </c:numCache>
            </c:numRef>
          </c:val>
        </c:ser>
        <c:ser>
          <c:idx val="1"/>
          <c:order val="1"/>
          <c:tx>
            <c:strRef>
              <c:f>'4.1'!$C$1</c:f>
              <c:strCache>
                <c:ptCount val="1"/>
                <c:pt idx="0">
                  <c:v>Sexual Violence</c:v>
                </c:pt>
              </c:strCache>
            </c:strRef>
          </c:tx>
          <c:spPr>
            <a:solidFill>
              <a:srgbClr val="8064A2"/>
            </a:solidFill>
          </c:spPr>
          <c:dLbls>
            <c:numFmt formatCode="#,##0.0" sourceLinked="0"/>
            <c:txPr>
              <a:bodyPr/>
              <a:lstStyle/>
              <a:p>
                <a:pPr>
                  <a:defRPr lang="tr-TR" sz="1000"/>
                </a:pPr>
                <a:endParaRPr lang="en-US"/>
              </a:p>
            </c:txPr>
            <c:showVal val="1"/>
          </c:dLbls>
          <c:cat>
            <c:strRef>
              <c:f>'4.1'!$A$2:$A$5</c:f>
              <c:strCache>
                <c:ptCount val="4"/>
                <c:pt idx="0">
                  <c:v>OIC</c:v>
                </c:pt>
                <c:pt idx="1">
                  <c:v>Non-OIC Developing</c:v>
                </c:pt>
                <c:pt idx="2">
                  <c:v>Developed</c:v>
                </c:pt>
                <c:pt idx="3">
                  <c:v>World</c:v>
                </c:pt>
              </c:strCache>
            </c:strRef>
          </c:cat>
          <c:val>
            <c:numRef>
              <c:f>'4.1'!$C$2:$C$5</c:f>
              <c:numCache>
                <c:formatCode>0.00</c:formatCode>
                <c:ptCount val="4"/>
                <c:pt idx="0">
                  <c:v>7.2642857142856965</c:v>
                </c:pt>
                <c:pt idx="1">
                  <c:v>9.2378048780487827</c:v>
                </c:pt>
                <c:pt idx="2">
                  <c:v>2.1777777777777989</c:v>
                </c:pt>
                <c:pt idx="3">
                  <c:v>7.1184931506849329</c:v>
                </c:pt>
              </c:numCache>
            </c:numRef>
          </c:val>
        </c:ser>
        <c:ser>
          <c:idx val="2"/>
          <c:order val="2"/>
          <c:tx>
            <c:strRef>
              <c:f>'4.1'!$D$1</c:f>
              <c:strCache>
                <c:ptCount val="1"/>
                <c:pt idx="0">
                  <c:v>Abuse During Pregnancy</c:v>
                </c:pt>
              </c:strCache>
            </c:strRef>
          </c:tx>
          <c:spPr>
            <a:solidFill>
              <a:srgbClr val="F79646"/>
            </a:solidFill>
          </c:spPr>
          <c:dLbls>
            <c:numFmt formatCode="#,##0.0" sourceLinked="0"/>
            <c:txPr>
              <a:bodyPr/>
              <a:lstStyle/>
              <a:p>
                <a:pPr>
                  <a:defRPr lang="tr-TR" sz="1000"/>
                </a:pPr>
                <a:endParaRPr lang="en-US"/>
              </a:p>
            </c:txPr>
            <c:showVal val="1"/>
          </c:dLbls>
          <c:cat>
            <c:strRef>
              <c:f>'4.1'!$A$2:$A$5</c:f>
              <c:strCache>
                <c:ptCount val="4"/>
                <c:pt idx="0">
                  <c:v>OIC</c:v>
                </c:pt>
                <c:pt idx="1">
                  <c:v>Non-OIC Developing</c:v>
                </c:pt>
                <c:pt idx="2">
                  <c:v>Developed</c:v>
                </c:pt>
                <c:pt idx="3">
                  <c:v>World</c:v>
                </c:pt>
              </c:strCache>
            </c:strRef>
          </c:cat>
          <c:val>
            <c:numRef>
              <c:f>'4.1'!$D$2:$D$5</c:f>
              <c:numCache>
                <c:formatCode>0.00</c:formatCode>
                <c:ptCount val="4"/>
                <c:pt idx="0">
                  <c:v>7.7777777777777777</c:v>
                </c:pt>
                <c:pt idx="1">
                  <c:v>7.1599999999999966</c:v>
                </c:pt>
                <c:pt idx="2">
                  <c:v>4.875</c:v>
                </c:pt>
                <c:pt idx="3">
                  <c:v>7.0767441860465103</c:v>
                </c:pt>
              </c:numCache>
            </c:numRef>
          </c:val>
        </c:ser>
        <c:gapWidth val="80"/>
        <c:axId val="41985536"/>
        <c:axId val="41987072"/>
      </c:barChart>
      <c:catAx>
        <c:axId val="41985536"/>
        <c:scaling>
          <c:orientation val="minMax"/>
        </c:scaling>
        <c:axPos val="b"/>
        <c:tickLblPos val="nextTo"/>
        <c:txPr>
          <a:bodyPr/>
          <a:lstStyle/>
          <a:p>
            <a:pPr>
              <a:defRPr lang="tr-TR"/>
            </a:pPr>
            <a:endParaRPr lang="en-US"/>
          </a:p>
        </c:txPr>
        <c:crossAx val="41987072"/>
        <c:crosses val="autoZero"/>
        <c:auto val="1"/>
        <c:lblAlgn val="ctr"/>
        <c:lblOffset val="100"/>
      </c:catAx>
      <c:valAx>
        <c:axId val="41987072"/>
        <c:scaling>
          <c:orientation val="minMax"/>
          <c:max val="25"/>
        </c:scaling>
        <c:delete val="1"/>
        <c:axPos val="l"/>
        <c:numFmt formatCode="General" sourceLinked="0"/>
        <c:tickLblPos val="none"/>
        <c:crossAx val="41985536"/>
        <c:crosses val="autoZero"/>
        <c:crossBetween val="between"/>
      </c:valAx>
      <c:spPr>
        <a:solidFill>
          <a:sysClr val="window" lastClr="FFFFFF"/>
        </a:solidFill>
      </c:spPr>
    </c:plotArea>
    <c:legend>
      <c:legendPos val="r"/>
      <c:layout>
        <c:manualLayout>
          <c:xMode val="edge"/>
          <c:yMode val="edge"/>
          <c:x val="3.964270091238601E-2"/>
          <c:y val="0"/>
          <c:w val="0.94752609048869063"/>
          <c:h val="0.18934172580279449"/>
        </c:manualLayout>
      </c:layout>
      <c:txPr>
        <a:bodyPr/>
        <a:lstStyle/>
        <a:p>
          <a:pPr>
            <a:defRPr lang="tr-TR" sz="1000"/>
          </a:pPr>
          <a:endParaRPr lang="en-US"/>
        </a:p>
      </c:txPr>
    </c:legend>
    <c:plotVisOnly val="1"/>
    <c:dispBlanksAs val="gap"/>
  </c:chart>
  <c:spPr>
    <a:solidFill>
      <a:srgbClr val="4F81BD">
        <a:lumMod val="20000"/>
        <a:lumOff val="80000"/>
      </a:srgbClr>
    </a:solidFill>
    <a:ln>
      <a:noFill/>
    </a:ln>
  </c:spPr>
  <c:txPr>
    <a:bodyPr/>
    <a:lstStyle/>
    <a:p>
      <a:pPr>
        <a:defRPr sz="900" b="1">
          <a:latin typeface="+mj-lt"/>
        </a:defRPr>
      </a:pPr>
      <a:endParaRPr lang="en-US"/>
    </a:p>
  </c:txPr>
  <c:externalData r:id="rId2"/>
</c:chartSpace>
</file>

<file path=ppt/charts/chart11.xml><?xml version="1.0" encoding="utf-8"?>
<c:chartSpace xmlns:c="http://schemas.openxmlformats.org/drawingml/2006/chart" xmlns:a="http://schemas.openxmlformats.org/drawingml/2006/main" xmlns:r="http://schemas.openxmlformats.org/officeDocument/2006/relationships">
  <c:date1904 val="1"/>
  <c:lang val="en-US"/>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3518747514191702E-2"/>
          <c:y val="4.771065920567772E-2"/>
          <c:w val="0.82804976583809375"/>
          <c:h val="0.80671316548394356"/>
        </c:manualLayout>
      </c:layout>
      <c:barChart>
        <c:barDir val="col"/>
        <c:grouping val="clustered"/>
        <c:ser>
          <c:idx val="0"/>
          <c:order val="0"/>
          <c:tx>
            <c:strRef>
              <c:f>'4.2'!$B$2</c:f>
              <c:strCache>
                <c:ptCount val="1"/>
                <c:pt idx="0">
                  <c:v>2006-2014</c:v>
                </c:pt>
              </c:strCache>
            </c:strRef>
          </c:tx>
          <c:spPr>
            <a:solidFill>
              <a:srgbClr val="9BBB59"/>
            </a:solidFill>
          </c:spPr>
          <c:dLbls>
            <c:numFmt formatCode="#,##0.0" sourceLinked="0"/>
            <c:txPr>
              <a:bodyPr/>
              <a:lstStyle/>
              <a:p>
                <a:pPr>
                  <a:defRPr sz="1000" b="1">
                    <a:solidFill>
                      <a:sysClr val="windowText" lastClr="000000"/>
                    </a:solidFill>
                  </a:defRPr>
                </a:pPr>
                <a:endParaRPr lang="en-US"/>
              </a:p>
            </c:txPr>
            <c:dLblPos val="outEnd"/>
            <c:showVal val="1"/>
          </c:dLbls>
          <c:cat>
            <c:strRef>
              <c:f>'4.2'!$A$3:$A$5</c:f>
              <c:strCache>
                <c:ptCount val="3"/>
                <c:pt idx="0">
                  <c:v>OIC</c:v>
                </c:pt>
                <c:pt idx="1">
                  <c:v>Non-OIC Developing</c:v>
                </c:pt>
                <c:pt idx="2">
                  <c:v>World</c:v>
                </c:pt>
              </c:strCache>
            </c:strRef>
          </c:cat>
          <c:val>
            <c:numRef>
              <c:f>'4.2'!$B$3:$B$5</c:f>
              <c:numCache>
                <c:formatCode>0.0</c:formatCode>
                <c:ptCount val="3"/>
                <c:pt idx="0">
                  <c:v>27.074193548387086</c:v>
                </c:pt>
                <c:pt idx="1">
                  <c:v>16.8</c:v>
                </c:pt>
                <c:pt idx="2">
                  <c:v>21.7</c:v>
                </c:pt>
              </c:numCache>
            </c:numRef>
          </c:val>
        </c:ser>
        <c:axId val="43453056"/>
        <c:axId val="43475328"/>
      </c:barChart>
      <c:catAx>
        <c:axId val="43453056"/>
        <c:scaling>
          <c:orientation val="minMax"/>
        </c:scaling>
        <c:axPos val="b"/>
        <c:tickLblPos val="nextTo"/>
        <c:crossAx val="43475328"/>
        <c:crosses val="autoZero"/>
        <c:auto val="1"/>
        <c:lblAlgn val="ctr"/>
        <c:lblOffset val="100"/>
      </c:catAx>
      <c:valAx>
        <c:axId val="43475328"/>
        <c:scaling>
          <c:orientation val="minMax"/>
          <c:max val="35"/>
          <c:min val="10"/>
        </c:scaling>
        <c:delete val="1"/>
        <c:axPos val="l"/>
        <c:numFmt formatCode="General" sourceLinked="0"/>
        <c:tickLblPos val="none"/>
        <c:crossAx val="43453056"/>
        <c:crosses val="autoZero"/>
        <c:crossBetween val="between"/>
        <c:majorUnit val="5"/>
      </c:valAx>
      <c:spPr>
        <a:solidFill>
          <a:sysClr val="window" lastClr="FFFFFF"/>
        </a:solidFill>
      </c:spPr>
    </c:plotArea>
    <c:plotVisOnly val="1"/>
    <c:dispBlanksAs val="gap"/>
  </c:chart>
  <c:spPr>
    <a:solidFill>
      <a:srgbClr val="4F81BD">
        <a:lumMod val="20000"/>
        <a:lumOff val="80000"/>
      </a:srgbClr>
    </a:solidFill>
    <a:ln>
      <a:noFill/>
    </a:ln>
  </c:spPr>
  <c:txPr>
    <a:bodyPr/>
    <a:lstStyle/>
    <a:p>
      <a:pPr>
        <a:defRPr sz="900" b="1">
          <a:latin typeface="+mj-lt"/>
        </a:defRPr>
      </a:pPr>
      <a:endParaRPr lang="en-US"/>
    </a:p>
  </c:txPr>
  <c:externalData r:id="rId2"/>
  <c:userShapes r:id="rId3"/>
</c:chartSpace>
</file>

<file path=ppt/charts/chart12.xml><?xml version="1.0" encoding="utf-8"?>
<c:chartSpace xmlns:c="http://schemas.openxmlformats.org/drawingml/2006/chart" xmlns:a="http://schemas.openxmlformats.org/drawingml/2006/main" xmlns:r="http://schemas.openxmlformats.org/officeDocument/2006/relationships">
  <c:lang val="en-US"/>
  <c:clrMapOvr bg1="lt1" tx1="dk1" bg2="lt2" tx2="dk2" accent1="accent1" accent2="accent2" accent3="accent3" accent4="accent4" accent5="accent5" accent6="accent6" hlink="hlink" folHlink="folHlink"/>
  <c:chart>
    <c:autoTitleDeleted val="1"/>
    <c:plotArea>
      <c:layout>
        <c:manualLayout>
          <c:layoutTarget val="inner"/>
          <c:xMode val="edge"/>
          <c:yMode val="edge"/>
          <c:x val="2.3568147731533557E-2"/>
          <c:y val="0.14601606417767454"/>
          <c:w val="0.96058721826438365"/>
          <c:h val="0.65431166666666662"/>
        </c:manualLayout>
      </c:layout>
      <c:barChart>
        <c:barDir val="col"/>
        <c:grouping val="clustered"/>
        <c:ser>
          <c:idx val="0"/>
          <c:order val="0"/>
          <c:tx>
            <c:strRef>
              <c:f>'4.3'!$B$2</c:f>
              <c:strCache>
                <c:ptCount val="1"/>
                <c:pt idx="0">
                  <c:v>Average</c:v>
                </c:pt>
              </c:strCache>
            </c:strRef>
          </c:tx>
          <c:spPr>
            <a:solidFill>
              <a:srgbClr val="9BBB59"/>
            </a:solidFill>
          </c:spPr>
          <c:dLbls>
            <c:numFmt formatCode="#,##0.0" sourceLinked="0"/>
            <c:txPr>
              <a:bodyPr/>
              <a:lstStyle/>
              <a:p>
                <a:pPr>
                  <a:defRPr sz="1000"/>
                </a:pPr>
                <a:endParaRPr lang="en-US"/>
              </a:p>
            </c:txPr>
            <c:showVal val="1"/>
          </c:dLbls>
          <c:cat>
            <c:strRef>
              <c:f>'4.3'!$A$3:$A$5</c:f>
              <c:strCache>
                <c:ptCount val="3"/>
                <c:pt idx="0">
                  <c:v>OIC</c:v>
                </c:pt>
                <c:pt idx="1">
                  <c:v>Non-OIC Developing</c:v>
                </c:pt>
                <c:pt idx="2">
                  <c:v>World</c:v>
                </c:pt>
              </c:strCache>
            </c:strRef>
          </c:cat>
          <c:val>
            <c:numRef>
              <c:f>'4.3'!$B$3:$B$5</c:f>
              <c:numCache>
                <c:formatCode>0.0</c:formatCode>
                <c:ptCount val="3"/>
                <c:pt idx="0">
                  <c:v>49.186363636363645</c:v>
                </c:pt>
                <c:pt idx="1">
                  <c:v>38.671428571428528</c:v>
                </c:pt>
                <c:pt idx="2">
                  <c:v>46.648275862069006</c:v>
                </c:pt>
              </c:numCache>
            </c:numRef>
          </c:val>
        </c:ser>
        <c:ser>
          <c:idx val="1"/>
          <c:order val="1"/>
          <c:tx>
            <c:strRef>
              <c:f>'4.3'!$C$2</c:f>
              <c:strCache>
                <c:ptCount val="1"/>
                <c:pt idx="0">
                  <c:v>Urban</c:v>
                </c:pt>
              </c:strCache>
            </c:strRef>
          </c:tx>
          <c:spPr>
            <a:solidFill>
              <a:srgbClr val="8064A2"/>
            </a:solidFill>
          </c:spPr>
          <c:dLbls>
            <c:numFmt formatCode="#,##0.0" sourceLinked="0"/>
            <c:txPr>
              <a:bodyPr/>
              <a:lstStyle/>
              <a:p>
                <a:pPr>
                  <a:defRPr sz="1000"/>
                </a:pPr>
                <a:endParaRPr lang="en-US"/>
              </a:p>
            </c:txPr>
            <c:showVal val="1"/>
          </c:dLbls>
          <c:cat>
            <c:strRef>
              <c:f>'4.3'!$A$3:$A$5</c:f>
              <c:strCache>
                <c:ptCount val="3"/>
                <c:pt idx="0">
                  <c:v>OIC</c:v>
                </c:pt>
                <c:pt idx="1">
                  <c:v>Non-OIC Developing</c:v>
                </c:pt>
                <c:pt idx="2">
                  <c:v>World</c:v>
                </c:pt>
              </c:strCache>
            </c:strRef>
          </c:cat>
          <c:val>
            <c:numRef>
              <c:f>'4.3'!$C$3:$C$5</c:f>
              <c:numCache>
                <c:formatCode>0.0</c:formatCode>
                <c:ptCount val="3"/>
                <c:pt idx="0">
                  <c:v>47.489473684210438</c:v>
                </c:pt>
                <c:pt idx="1">
                  <c:v>33.071428571428513</c:v>
                </c:pt>
                <c:pt idx="2">
                  <c:v>43.60769230769224</c:v>
                </c:pt>
              </c:numCache>
            </c:numRef>
          </c:val>
        </c:ser>
        <c:ser>
          <c:idx val="2"/>
          <c:order val="2"/>
          <c:tx>
            <c:strRef>
              <c:f>'4.3'!$D$2</c:f>
              <c:strCache>
                <c:ptCount val="1"/>
                <c:pt idx="0">
                  <c:v>Rural</c:v>
                </c:pt>
              </c:strCache>
            </c:strRef>
          </c:tx>
          <c:spPr>
            <a:solidFill>
              <a:srgbClr val="F79646"/>
            </a:solidFill>
          </c:spPr>
          <c:dLbls>
            <c:numFmt formatCode="#,##0.0" sourceLinked="0"/>
            <c:txPr>
              <a:bodyPr/>
              <a:lstStyle/>
              <a:p>
                <a:pPr>
                  <a:defRPr sz="1000"/>
                </a:pPr>
                <a:endParaRPr lang="en-US"/>
              </a:p>
            </c:txPr>
            <c:showVal val="1"/>
          </c:dLbls>
          <c:cat>
            <c:strRef>
              <c:f>'4.3'!$A$3:$A$5</c:f>
              <c:strCache>
                <c:ptCount val="3"/>
                <c:pt idx="0">
                  <c:v>OIC</c:v>
                </c:pt>
                <c:pt idx="1">
                  <c:v>Non-OIC Developing</c:v>
                </c:pt>
                <c:pt idx="2">
                  <c:v>World</c:v>
                </c:pt>
              </c:strCache>
            </c:strRef>
          </c:cat>
          <c:val>
            <c:numRef>
              <c:f>'4.3'!$D$3:$D$5</c:f>
              <c:numCache>
                <c:formatCode>0.0</c:formatCode>
                <c:ptCount val="3"/>
                <c:pt idx="0">
                  <c:v>51.057894736842023</c:v>
                </c:pt>
                <c:pt idx="1">
                  <c:v>43.214285714285715</c:v>
                </c:pt>
                <c:pt idx="2">
                  <c:v>48.946153846153926</c:v>
                </c:pt>
              </c:numCache>
            </c:numRef>
          </c:val>
        </c:ser>
        <c:gapWidth val="80"/>
        <c:axId val="43546880"/>
        <c:axId val="43675648"/>
      </c:barChart>
      <c:catAx>
        <c:axId val="43546880"/>
        <c:scaling>
          <c:orientation val="minMax"/>
        </c:scaling>
        <c:axPos val="b"/>
        <c:tickLblPos val="nextTo"/>
        <c:crossAx val="43675648"/>
        <c:crosses val="autoZero"/>
        <c:auto val="1"/>
        <c:lblAlgn val="ctr"/>
        <c:lblOffset val="100"/>
      </c:catAx>
      <c:valAx>
        <c:axId val="43675648"/>
        <c:scaling>
          <c:orientation val="minMax"/>
          <c:max val="70"/>
          <c:min val="20"/>
        </c:scaling>
        <c:delete val="1"/>
        <c:axPos val="l"/>
        <c:numFmt formatCode="0.0" sourceLinked="1"/>
        <c:tickLblPos val="none"/>
        <c:crossAx val="43546880"/>
        <c:crosses val="autoZero"/>
        <c:crossBetween val="between"/>
        <c:majorUnit val="10"/>
      </c:valAx>
      <c:spPr>
        <a:solidFill>
          <a:sysClr val="window" lastClr="FFFFFF"/>
        </a:solidFill>
      </c:spPr>
    </c:plotArea>
    <c:legend>
      <c:legendPos val="r"/>
      <c:layout>
        <c:manualLayout>
          <c:xMode val="edge"/>
          <c:yMode val="edge"/>
          <c:x val="0.1038805045202683"/>
          <c:y val="0"/>
          <c:w val="0.84951594592342627"/>
          <c:h val="0.12246929781925407"/>
        </c:manualLayout>
      </c:layout>
      <c:txPr>
        <a:bodyPr/>
        <a:lstStyle/>
        <a:p>
          <a:pPr>
            <a:defRPr sz="1000"/>
          </a:pPr>
          <a:endParaRPr lang="en-US"/>
        </a:p>
      </c:txPr>
    </c:legend>
    <c:plotVisOnly val="1"/>
    <c:dispBlanksAs val="gap"/>
  </c:chart>
  <c:spPr>
    <a:solidFill>
      <a:srgbClr val="4F81BD">
        <a:lumMod val="20000"/>
        <a:lumOff val="80000"/>
      </a:srgbClr>
    </a:solidFill>
    <a:ln>
      <a:noFill/>
    </a:ln>
  </c:spPr>
  <c:txPr>
    <a:bodyPr/>
    <a:lstStyle/>
    <a:p>
      <a:pPr>
        <a:defRPr sz="900" b="1">
          <a:latin typeface="+mj-lt"/>
        </a:defRPr>
      </a:pPr>
      <a:endParaRPr lang="en-US"/>
    </a:p>
  </c:txPr>
  <c:externalData r:id="rId2"/>
</c:chartSpace>
</file>

<file path=ppt/charts/chart13.xml><?xml version="1.0" encoding="utf-8"?>
<c:chartSpace xmlns:c="http://schemas.openxmlformats.org/drawingml/2006/chart" xmlns:a="http://schemas.openxmlformats.org/drawingml/2006/main" xmlns:r="http://schemas.openxmlformats.org/officeDocument/2006/relationships">
  <c:date1904 val="1"/>
  <c:lang val="en-US"/>
  <c:clrMapOvr bg1="lt1" tx1="dk1" bg2="lt2" tx2="dk2" accent1="accent1" accent2="accent2" accent3="accent3" accent4="accent4" accent5="accent5" accent6="accent6" hlink="hlink" folHlink="folHlink"/>
  <c:chart>
    <c:autoTitleDeleted val="1"/>
    <c:plotArea>
      <c:layout>
        <c:manualLayout>
          <c:layoutTarget val="inner"/>
          <c:xMode val="edge"/>
          <c:yMode val="edge"/>
          <c:x val="3.1721481481481476E-2"/>
          <c:y val="0.14168555555555537"/>
          <c:w val="0.936522962962961"/>
          <c:h val="0.70097555555555691"/>
        </c:manualLayout>
      </c:layout>
      <c:barChart>
        <c:barDir val="col"/>
        <c:grouping val="clustered"/>
        <c:ser>
          <c:idx val="1"/>
          <c:order val="0"/>
          <c:tx>
            <c:strRef>
              <c:f>'4.4'!$B$2</c:f>
              <c:strCache>
                <c:ptCount val="1"/>
                <c:pt idx="0">
                  <c:v>Female</c:v>
                </c:pt>
              </c:strCache>
            </c:strRef>
          </c:tx>
          <c:spPr>
            <a:solidFill>
              <a:srgbClr val="C0504D">
                <a:lumMod val="60000"/>
                <a:lumOff val="40000"/>
              </a:srgbClr>
            </a:solidFill>
          </c:spPr>
          <c:dLbls>
            <c:numFmt formatCode="#,##0.0" sourceLinked="0"/>
            <c:showVal val="1"/>
          </c:dLbls>
          <c:cat>
            <c:strRef>
              <c:f>'4.4'!$A$3:$A$6</c:f>
              <c:strCache>
                <c:ptCount val="4"/>
                <c:pt idx="0">
                  <c:v>OIC</c:v>
                </c:pt>
                <c:pt idx="1">
                  <c:v>Non-OIC Developing</c:v>
                </c:pt>
                <c:pt idx="2">
                  <c:v>Developed</c:v>
                </c:pt>
                <c:pt idx="3">
                  <c:v>World</c:v>
                </c:pt>
              </c:strCache>
            </c:strRef>
          </c:cat>
          <c:val>
            <c:numRef>
              <c:f>'4.4'!$B$3:$B$6</c:f>
              <c:numCache>
                <c:formatCode>0.0</c:formatCode>
                <c:ptCount val="4"/>
                <c:pt idx="0">
                  <c:v>23.067924528301887</c:v>
                </c:pt>
                <c:pt idx="1">
                  <c:v>23.761797752809002</c:v>
                </c:pt>
                <c:pt idx="2">
                  <c:v>29.547500000000007</c:v>
                </c:pt>
                <c:pt idx="3">
                  <c:v>24.865027322404377</c:v>
                </c:pt>
              </c:numCache>
            </c:numRef>
          </c:val>
        </c:ser>
        <c:ser>
          <c:idx val="0"/>
          <c:order val="1"/>
          <c:tx>
            <c:strRef>
              <c:f>'4.4'!$C$2</c:f>
              <c:strCache>
                <c:ptCount val="1"/>
                <c:pt idx="0">
                  <c:v>Male</c:v>
                </c:pt>
              </c:strCache>
            </c:strRef>
          </c:tx>
          <c:spPr>
            <a:solidFill>
              <a:srgbClr val="1F497D">
                <a:lumMod val="60000"/>
                <a:lumOff val="40000"/>
              </a:srgbClr>
            </a:solidFill>
          </c:spPr>
          <c:dLbls>
            <c:numFmt formatCode="#,##0.0" sourceLinked="0"/>
            <c:showVal val="1"/>
          </c:dLbls>
          <c:cat>
            <c:strRef>
              <c:f>'4.4'!$A$3:$A$6</c:f>
              <c:strCache>
                <c:ptCount val="4"/>
                <c:pt idx="0">
                  <c:v>OIC</c:v>
                </c:pt>
                <c:pt idx="1">
                  <c:v>Non-OIC Developing</c:v>
                </c:pt>
                <c:pt idx="2">
                  <c:v>Developed</c:v>
                </c:pt>
                <c:pt idx="3">
                  <c:v>World</c:v>
                </c:pt>
              </c:strCache>
            </c:strRef>
          </c:cat>
          <c:val>
            <c:numRef>
              <c:f>'4.4'!$C$3:$C$6</c:f>
              <c:numCache>
                <c:formatCode>0.0</c:formatCode>
                <c:ptCount val="4"/>
                <c:pt idx="0">
                  <c:v>27.586046511627842</c:v>
                </c:pt>
                <c:pt idx="1">
                  <c:v>27.397468354430391</c:v>
                </c:pt>
                <c:pt idx="2">
                  <c:v>31.827500000000004</c:v>
                </c:pt>
                <c:pt idx="3">
                  <c:v>28.575000000000006</c:v>
                </c:pt>
              </c:numCache>
            </c:numRef>
          </c:val>
        </c:ser>
        <c:gapWidth val="80"/>
        <c:axId val="43709184"/>
        <c:axId val="43710720"/>
      </c:barChart>
      <c:catAx>
        <c:axId val="43709184"/>
        <c:scaling>
          <c:orientation val="minMax"/>
        </c:scaling>
        <c:axPos val="b"/>
        <c:tickLblPos val="nextTo"/>
        <c:crossAx val="43710720"/>
        <c:crosses val="autoZero"/>
        <c:auto val="1"/>
        <c:lblAlgn val="ctr"/>
        <c:lblOffset val="100"/>
      </c:catAx>
      <c:valAx>
        <c:axId val="43710720"/>
        <c:scaling>
          <c:orientation val="minMax"/>
          <c:max val="40"/>
          <c:min val="10"/>
        </c:scaling>
        <c:delete val="1"/>
        <c:axPos val="l"/>
        <c:majorGridlines>
          <c:spPr>
            <a:ln>
              <a:noFill/>
              <a:prstDash val="dash"/>
            </a:ln>
          </c:spPr>
        </c:majorGridlines>
        <c:numFmt formatCode="0.0" sourceLinked="1"/>
        <c:tickLblPos val="none"/>
        <c:crossAx val="43709184"/>
        <c:crosses val="autoZero"/>
        <c:crossBetween val="between"/>
      </c:valAx>
      <c:spPr>
        <a:solidFill>
          <a:sysClr val="window" lastClr="FFFFFF"/>
        </a:solidFill>
      </c:spPr>
    </c:plotArea>
    <c:legend>
      <c:legendPos val="r"/>
      <c:layout>
        <c:manualLayout>
          <c:xMode val="edge"/>
          <c:yMode val="edge"/>
          <c:x val="6.1575555555555418E-2"/>
          <c:y val="2.116666666666667E-2"/>
          <c:w val="0.88228194444444441"/>
          <c:h val="0.12246929781925407"/>
        </c:manualLayout>
      </c:layout>
      <c:txPr>
        <a:bodyPr/>
        <a:lstStyle/>
        <a:p>
          <a:pPr>
            <a:defRPr sz="1000"/>
          </a:pPr>
          <a:endParaRPr lang="en-US"/>
        </a:p>
      </c:txPr>
    </c:legend>
    <c:plotVisOnly val="1"/>
    <c:dispBlanksAs val="gap"/>
  </c:chart>
  <c:spPr>
    <a:solidFill>
      <a:srgbClr val="4F81BD">
        <a:lumMod val="20000"/>
        <a:lumOff val="80000"/>
      </a:srgbClr>
    </a:solidFill>
    <a:ln>
      <a:noFill/>
    </a:ln>
  </c:spPr>
  <c:txPr>
    <a:bodyPr/>
    <a:lstStyle/>
    <a:p>
      <a:pPr>
        <a:defRPr sz="900" b="1">
          <a:latin typeface="+mj-lt"/>
        </a:defRPr>
      </a:pPr>
      <a:endParaRPr lang="en-US"/>
    </a:p>
  </c:txPr>
  <c:externalData r:id="rId2"/>
</c:chartSpace>
</file>

<file path=ppt/charts/chart14.xml><?xml version="1.0" encoding="utf-8"?>
<c:chartSpace xmlns:c="http://schemas.openxmlformats.org/drawingml/2006/chart" xmlns:a="http://schemas.openxmlformats.org/drawingml/2006/main" xmlns:r="http://schemas.openxmlformats.org/officeDocument/2006/relationships">
  <c:lang val="en-US"/>
  <c:clrMapOvr bg1="lt1" tx1="dk1" bg2="lt2" tx2="dk2" accent1="accent1" accent2="accent2" accent3="accent3" accent4="accent4" accent5="accent5" accent6="accent6" hlink="hlink" folHlink="folHlink"/>
  <c:chart>
    <c:autoTitleDeleted val="1"/>
    <c:plotArea>
      <c:layout>
        <c:manualLayout>
          <c:layoutTarget val="inner"/>
          <c:xMode val="edge"/>
          <c:yMode val="edge"/>
          <c:x val="2.9920212765957441E-2"/>
          <c:y val="0.14168555555555537"/>
          <c:w val="0.95048226950354608"/>
          <c:h val="0.65864222222222346"/>
        </c:manualLayout>
      </c:layout>
      <c:barChart>
        <c:barDir val="col"/>
        <c:grouping val="clustered"/>
        <c:ser>
          <c:idx val="0"/>
          <c:order val="0"/>
          <c:tx>
            <c:strRef>
              <c:f>'4.5'!$B$1</c:f>
              <c:strCache>
                <c:ptCount val="1"/>
                <c:pt idx="0">
                  <c:v>Married by 15</c:v>
                </c:pt>
              </c:strCache>
            </c:strRef>
          </c:tx>
          <c:spPr>
            <a:solidFill>
              <a:srgbClr val="8064A2"/>
            </a:solidFill>
          </c:spPr>
          <c:dLbls>
            <c:numFmt formatCode="#,##0.0" sourceLinked="0"/>
            <c:showVal val="1"/>
          </c:dLbls>
          <c:cat>
            <c:strRef>
              <c:f>'4.5'!$A$2:$A$5</c:f>
              <c:strCache>
                <c:ptCount val="4"/>
                <c:pt idx="0">
                  <c:v>OIC</c:v>
                </c:pt>
                <c:pt idx="1">
                  <c:v>Non-OIC
Developing</c:v>
                </c:pt>
                <c:pt idx="2">
                  <c:v>Developed</c:v>
                </c:pt>
                <c:pt idx="3">
                  <c:v>World</c:v>
                </c:pt>
              </c:strCache>
            </c:strRef>
          </c:cat>
          <c:val>
            <c:numRef>
              <c:f>'4.5'!$B$2:$B$5</c:f>
              <c:numCache>
                <c:formatCode>0.0</c:formatCode>
                <c:ptCount val="4"/>
                <c:pt idx="0">
                  <c:v>7.2333333333333432</c:v>
                </c:pt>
                <c:pt idx="1">
                  <c:v>4.8281690140845104</c:v>
                </c:pt>
                <c:pt idx="2">
                  <c:v>3.8</c:v>
                </c:pt>
                <c:pt idx="3">
                  <c:v>5.7816666666666725</c:v>
                </c:pt>
              </c:numCache>
            </c:numRef>
          </c:val>
        </c:ser>
        <c:ser>
          <c:idx val="1"/>
          <c:order val="1"/>
          <c:tx>
            <c:strRef>
              <c:f>'4.5'!$C$1</c:f>
              <c:strCache>
                <c:ptCount val="1"/>
                <c:pt idx="0">
                  <c:v>Married by 18</c:v>
                </c:pt>
              </c:strCache>
            </c:strRef>
          </c:tx>
          <c:spPr>
            <a:solidFill>
              <a:srgbClr val="C0504D">
                <a:lumMod val="60000"/>
                <a:lumOff val="40000"/>
              </a:srgbClr>
            </a:solidFill>
          </c:spPr>
          <c:dLbls>
            <c:numFmt formatCode="#,##0.0" sourceLinked="0"/>
            <c:showVal val="1"/>
          </c:dLbls>
          <c:cat>
            <c:strRef>
              <c:f>'4.5'!$A$2:$A$5</c:f>
              <c:strCache>
                <c:ptCount val="4"/>
                <c:pt idx="0">
                  <c:v>OIC</c:v>
                </c:pt>
                <c:pt idx="1">
                  <c:v>Non-OIC
Developing</c:v>
                </c:pt>
                <c:pt idx="2">
                  <c:v>Developed</c:v>
                </c:pt>
                <c:pt idx="3">
                  <c:v>World</c:v>
                </c:pt>
              </c:strCache>
            </c:strRef>
          </c:cat>
          <c:val>
            <c:numRef>
              <c:f>'4.5'!$C$2:$C$5</c:f>
              <c:numCache>
                <c:formatCode>0.0</c:formatCode>
                <c:ptCount val="4"/>
                <c:pt idx="0">
                  <c:v>25.814285714285749</c:v>
                </c:pt>
                <c:pt idx="1">
                  <c:v>22.55833333333327</c:v>
                </c:pt>
                <c:pt idx="2">
                  <c:v>22.2</c:v>
                </c:pt>
                <c:pt idx="3">
                  <c:v>23.86311475409839</c:v>
                </c:pt>
              </c:numCache>
            </c:numRef>
          </c:val>
        </c:ser>
        <c:gapWidth val="50"/>
        <c:axId val="43809792"/>
        <c:axId val="43713280"/>
      </c:barChart>
      <c:catAx>
        <c:axId val="43809792"/>
        <c:scaling>
          <c:orientation val="minMax"/>
        </c:scaling>
        <c:axPos val="b"/>
        <c:tickLblPos val="nextTo"/>
        <c:crossAx val="43713280"/>
        <c:crosses val="autoZero"/>
        <c:auto val="1"/>
        <c:lblAlgn val="ctr"/>
        <c:lblOffset val="100"/>
      </c:catAx>
      <c:valAx>
        <c:axId val="43713280"/>
        <c:scaling>
          <c:orientation val="minMax"/>
          <c:max val="35"/>
        </c:scaling>
        <c:delete val="1"/>
        <c:axPos val="l"/>
        <c:numFmt formatCode="0.0" sourceLinked="1"/>
        <c:tickLblPos val="none"/>
        <c:crossAx val="43809792"/>
        <c:crosses val="autoZero"/>
        <c:crossBetween val="between"/>
      </c:valAx>
      <c:spPr>
        <a:solidFill>
          <a:sysClr val="window" lastClr="FFFFFF"/>
        </a:solidFill>
      </c:spPr>
    </c:plotArea>
    <c:legend>
      <c:legendPos val="r"/>
      <c:layout>
        <c:manualLayout>
          <c:xMode val="edge"/>
          <c:yMode val="edge"/>
          <c:x val="4.5123522458628884E-2"/>
          <c:y val="0"/>
          <c:w val="0.90289036643025999"/>
          <c:h val="0.12246929781925407"/>
        </c:manualLayout>
      </c:layout>
      <c:txPr>
        <a:bodyPr/>
        <a:lstStyle/>
        <a:p>
          <a:pPr>
            <a:defRPr sz="1000"/>
          </a:pPr>
          <a:endParaRPr lang="en-US"/>
        </a:p>
      </c:txPr>
    </c:legend>
    <c:plotVisOnly val="1"/>
    <c:dispBlanksAs val="gap"/>
  </c:chart>
  <c:spPr>
    <a:solidFill>
      <a:srgbClr val="4F81BD">
        <a:lumMod val="20000"/>
        <a:lumOff val="80000"/>
      </a:srgbClr>
    </a:solidFill>
    <a:ln>
      <a:noFill/>
    </a:ln>
  </c:spPr>
  <c:txPr>
    <a:bodyPr/>
    <a:lstStyle/>
    <a:p>
      <a:pPr>
        <a:defRPr sz="900" b="1">
          <a:latin typeface="+mj-lt"/>
        </a:defRPr>
      </a:pPr>
      <a:endParaRPr lang="en-US"/>
    </a:p>
  </c:txPr>
  <c:externalData r:id="rId2"/>
</c:chartSpace>
</file>

<file path=ppt/charts/chart15.xml><?xml version="1.0" encoding="utf-8"?>
<c:chartSpace xmlns:c="http://schemas.openxmlformats.org/drawingml/2006/chart" xmlns:a="http://schemas.openxmlformats.org/drawingml/2006/main" xmlns:r="http://schemas.openxmlformats.org/officeDocument/2006/relationships">
  <c:lang val="en-US"/>
  <c:clrMapOvr bg1="lt1" tx1="dk1" bg2="lt2" tx2="dk2" accent1="accent1" accent2="accent2" accent3="accent3" accent4="accent4" accent5="accent5" accent6="accent6" hlink="hlink" folHlink="folHlink"/>
  <c:chart>
    <c:autoTitleDeleted val="1"/>
    <c:plotArea>
      <c:layout>
        <c:manualLayout>
          <c:layoutTarget val="inner"/>
          <c:xMode val="edge"/>
          <c:yMode val="edge"/>
          <c:x val="2.6875026038411957E-2"/>
          <c:y val="0.15413444444444552"/>
          <c:w val="0.94242420254571546"/>
          <c:h val="0.62565611111111263"/>
        </c:manualLayout>
      </c:layout>
      <c:barChart>
        <c:barDir val="col"/>
        <c:grouping val="clustered"/>
        <c:ser>
          <c:idx val="1"/>
          <c:order val="0"/>
          <c:tx>
            <c:strRef>
              <c:f>'4.6'!$C$2</c:f>
              <c:strCache>
                <c:ptCount val="1"/>
                <c:pt idx="0">
                  <c:v>Crude Divorce Rate</c:v>
                </c:pt>
              </c:strCache>
            </c:strRef>
          </c:tx>
          <c:spPr>
            <a:solidFill>
              <a:srgbClr val="8064A2"/>
            </a:solidFill>
          </c:spPr>
          <c:dLbls>
            <c:txPr>
              <a:bodyPr/>
              <a:lstStyle/>
              <a:p>
                <a:pPr>
                  <a:defRPr lang="tr-TR" sz="1050"/>
                </a:pPr>
                <a:endParaRPr lang="en-US"/>
              </a:p>
            </c:txPr>
            <c:showVal val="1"/>
          </c:dLbls>
          <c:cat>
            <c:strRef>
              <c:f>'4.6'!$A$3:$A$6</c:f>
              <c:strCache>
                <c:ptCount val="4"/>
                <c:pt idx="0">
                  <c:v>OIC</c:v>
                </c:pt>
                <c:pt idx="1">
                  <c:v>Non-OIC
Developing</c:v>
                </c:pt>
                <c:pt idx="2">
                  <c:v>Developed</c:v>
                </c:pt>
                <c:pt idx="3">
                  <c:v>World</c:v>
                </c:pt>
              </c:strCache>
            </c:strRef>
          </c:cat>
          <c:val>
            <c:numRef>
              <c:f>'4.6'!$C$3:$C$6</c:f>
              <c:numCache>
                <c:formatCode>0.00</c:formatCode>
                <c:ptCount val="4"/>
                <c:pt idx="0">
                  <c:v>1.447058823529412</c:v>
                </c:pt>
                <c:pt idx="1">
                  <c:v>1.422619047619041</c:v>
                </c:pt>
                <c:pt idx="2">
                  <c:v>2.1105263157894742</c:v>
                </c:pt>
                <c:pt idx="3">
                  <c:v>1.6963917525773178</c:v>
                </c:pt>
              </c:numCache>
            </c:numRef>
          </c:val>
        </c:ser>
        <c:ser>
          <c:idx val="0"/>
          <c:order val="1"/>
          <c:tx>
            <c:strRef>
              <c:f>'4.6'!$B$2</c:f>
              <c:strCache>
                <c:ptCount val="1"/>
                <c:pt idx="0">
                  <c:v>Crude Marriage Rate</c:v>
                </c:pt>
              </c:strCache>
            </c:strRef>
          </c:tx>
          <c:spPr>
            <a:solidFill>
              <a:srgbClr val="C0504D">
                <a:lumMod val="60000"/>
                <a:lumOff val="40000"/>
              </a:srgbClr>
            </a:solidFill>
          </c:spPr>
          <c:dLbls>
            <c:txPr>
              <a:bodyPr/>
              <a:lstStyle/>
              <a:p>
                <a:pPr>
                  <a:defRPr lang="tr-TR" sz="1050"/>
                </a:pPr>
                <a:endParaRPr lang="en-US"/>
              </a:p>
            </c:txPr>
            <c:showVal val="1"/>
          </c:dLbls>
          <c:cat>
            <c:strRef>
              <c:f>'4.6'!$A$3:$A$6</c:f>
              <c:strCache>
                <c:ptCount val="4"/>
                <c:pt idx="0">
                  <c:v>OIC</c:v>
                </c:pt>
                <c:pt idx="1">
                  <c:v>Non-OIC
Developing</c:v>
                </c:pt>
                <c:pt idx="2">
                  <c:v>Developed</c:v>
                </c:pt>
                <c:pt idx="3">
                  <c:v>World</c:v>
                </c:pt>
              </c:strCache>
            </c:strRef>
          </c:cat>
          <c:val>
            <c:numRef>
              <c:f>'4.6'!$B$3:$B$6</c:f>
              <c:numCache>
                <c:formatCode>0.00</c:formatCode>
                <c:ptCount val="4"/>
                <c:pt idx="0">
                  <c:v>8.4470588235294137</c:v>
                </c:pt>
                <c:pt idx="1">
                  <c:v>5.95</c:v>
                </c:pt>
                <c:pt idx="2">
                  <c:v>4.831578947368409</c:v>
                </c:pt>
                <c:pt idx="3">
                  <c:v>5.9494845360824646</c:v>
                </c:pt>
              </c:numCache>
            </c:numRef>
          </c:val>
        </c:ser>
        <c:gapWidth val="60"/>
        <c:axId val="43960576"/>
        <c:axId val="43843584"/>
      </c:barChart>
      <c:catAx>
        <c:axId val="43960576"/>
        <c:scaling>
          <c:orientation val="minMax"/>
        </c:scaling>
        <c:axPos val="b"/>
        <c:tickLblPos val="nextTo"/>
        <c:txPr>
          <a:bodyPr/>
          <a:lstStyle/>
          <a:p>
            <a:pPr>
              <a:defRPr lang="tr-TR" sz="1100"/>
            </a:pPr>
            <a:endParaRPr lang="en-US"/>
          </a:p>
        </c:txPr>
        <c:crossAx val="43843584"/>
        <c:crosses val="autoZero"/>
        <c:auto val="1"/>
        <c:lblAlgn val="ctr"/>
        <c:lblOffset val="100"/>
      </c:catAx>
      <c:valAx>
        <c:axId val="43843584"/>
        <c:scaling>
          <c:orientation val="minMax"/>
          <c:max val="11"/>
        </c:scaling>
        <c:delete val="1"/>
        <c:axPos val="l"/>
        <c:numFmt formatCode="0.00" sourceLinked="1"/>
        <c:tickLblPos val="none"/>
        <c:crossAx val="43960576"/>
        <c:crosses val="autoZero"/>
        <c:crossBetween val="between"/>
        <c:majorUnit val="1"/>
      </c:valAx>
      <c:spPr>
        <a:solidFill>
          <a:sysClr val="window" lastClr="FFFFFF"/>
        </a:solidFill>
      </c:spPr>
    </c:plotArea>
    <c:legend>
      <c:legendPos val="r"/>
      <c:layout>
        <c:manualLayout>
          <c:xMode val="edge"/>
          <c:yMode val="edge"/>
          <c:x val="3.2207222222222408E-2"/>
          <c:y val="0"/>
          <c:w val="0.93361138888888962"/>
          <c:h val="0.18109750170117636"/>
        </c:manualLayout>
      </c:layout>
      <c:txPr>
        <a:bodyPr/>
        <a:lstStyle/>
        <a:p>
          <a:pPr>
            <a:defRPr lang="tr-TR" sz="1200"/>
          </a:pPr>
          <a:endParaRPr lang="en-US"/>
        </a:p>
      </c:txPr>
    </c:legend>
    <c:plotVisOnly val="1"/>
    <c:dispBlanksAs val="gap"/>
  </c:chart>
  <c:spPr>
    <a:solidFill>
      <a:srgbClr val="4F81BD">
        <a:lumMod val="20000"/>
        <a:lumOff val="80000"/>
      </a:srgbClr>
    </a:solidFill>
    <a:ln>
      <a:noFill/>
    </a:ln>
  </c:spPr>
  <c:txPr>
    <a:bodyPr/>
    <a:lstStyle/>
    <a:p>
      <a:pPr>
        <a:defRPr sz="900" b="1">
          <a:latin typeface="+mj-lt"/>
        </a:defRPr>
      </a:pPr>
      <a:endParaRPr lang="en-US"/>
    </a:p>
  </c:txPr>
  <c:externalData r:id="rId2"/>
</c:chartSpace>
</file>

<file path=ppt/charts/chart16.xml><?xml version="1.0" encoding="utf-8"?>
<c:chartSpace xmlns:c="http://schemas.openxmlformats.org/drawingml/2006/chart" xmlns:a="http://schemas.openxmlformats.org/drawingml/2006/main" xmlns:r="http://schemas.openxmlformats.org/officeDocument/2006/relationships">
  <c:date1904 val="1"/>
  <c:lang val="en-US"/>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651947918274918"/>
          <c:y val="0.23293170284087727"/>
          <c:w val="0.83573825330657292"/>
          <c:h val="0.63597128122156044"/>
        </c:manualLayout>
      </c:layout>
      <c:lineChart>
        <c:grouping val="standard"/>
        <c:ser>
          <c:idx val="0"/>
          <c:order val="0"/>
          <c:tx>
            <c:strRef>
              <c:f>'4.7'!$A$10</c:f>
              <c:strCache>
                <c:ptCount val="1"/>
                <c:pt idx="0">
                  <c:v>OIC</c:v>
                </c:pt>
              </c:strCache>
            </c:strRef>
          </c:tx>
          <c:spPr>
            <a:ln>
              <a:solidFill>
                <a:srgbClr val="9BBB59"/>
              </a:solidFill>
            </a:ln>
          </c:spPr>
          <c:marker>
            <c:symbol val="none"/>
          </c:marker>
          <c:cat>
            <c:numRef>
              <c:f>'4.7'!$B$9:$F$9</c:f>
              <c:numCache>
                <c:formatCode>General</c:formatCode>
                <c:ptCount val="5"/>
                <c:pt idx="0">
                  <c:v>2010</c:v>
                </c:pt>
                <c:pt idx="1">
                  <c:v>2011</c:v>
                </c:pt>
                <c:pt idx="2">
                  <c:v>2012</c:v>
                </c:pt>
                <c:pt idx="3">
                  <c:v>2013</c:v>
                </c:pt>
                <c:pt idx="4">
                  <c:v>2014</c:v>
                </c:pt>
              </c:numCache>
            </c:numRef>
          </c:cat>
          <c:val>
            <c:numRef>
              <c:f>'4.7'!$B$10:$F$10</c:f>
              <c:numCache>
                <c:formatCode>0.0</c:formatCode>
                <c:ptCount val="5"/>
                <c:pt idx="0">
                  <c:v>1.506619347257141</c:v>
                </c:pt>
                <c:pt idx="1">
                  <c:v>1.5428652871733319</c:v>
                </c:pt>
                <c:pt idx="2">
                  <c:v>1.5764318962642854</c:v>
                </c:pt>
                <c:pt idx="3">
                  <c:v>1.6273904809571418</c:v>
                </c:pt>
                <c:pt idx="4">
                  <c:v>1.66229675546071</c:v>
                </c:pt>
              </c:numCache>
            </c:numRef>
          </c:val>
        </c:ser>
        <c:ser>
          <c:idx val="1"/>
          <c:order val="1"/>
          <c:tx>
            <c:strRef>
              <c:f>'4.7'!$A$11</c:f>
              <c:strCache>
                <c:ptCount val="1"/>
                <c:pt idx="0">
                  <c:v>Non-OIC Developing</c:v>
                </c:pt>
              </c:strCache>
            </c:strRef>
          </c:tx>
          <c:spPr>
            <a:ln>
              <a:solidFill>
                <a:srgbClr val="F79646"/>
              </a:solidFill>
            </a:ln>
          </c:spPr>
          <c:marker>
            <c:symbol val="none"/>
          </c:marker>
          <c:cat>
            <c:numRef>
              <c:f>'4.7'!$B$9:$F$9</c:f>
              <c:numCache>
                <c:formatCode>General</c:formatCode>
                <c:ptCount val="5"/>
                <c:pt idx="0">
                  <c:v>2010</c:v>
                </c:pt>
                <c:pt idx="1">
                  <c:v>2011</c:v>
                </c:pt>
                <c:pt idx="2">
                  <c:v>2012</c:v>
                </c:pt>
                <c:pt idx="3">
                  <c:v>2013</c:v>
                </c:pt>
                <c:pt idx="4">
                  <c:v>2014</c:v>
                </c:pt>
              </c:numCache>
            </c:numRef>
          </c:cat>
          <c:val>
            <c:numRef>
              <c:f>'4.7'!$B$11:$F$11</c:f>
              <c:numCache>
                <c:formatCode>0.0</c:formatCode>
                <c:ptCount val="5"/>
                <c:pt idx="0">
                  <c:v>2.0046168490880953</c:v>
                </c:pt>
                <c:pt idx="1">
                  <c:v>2.1270599461000002</c:v>
                </c:pt>
                <c:pt idx="2">
                  <c:v>2.1112396078621631</c:v>
                </c:pt>
                <c:pt idx="3">
                  <c:v>2.1046765322967751</c:v>
                </c:pt>
                <c:pt idx="4">
                  <c:v>2.3879536723222232</c:v>
                </c:pt>
              </c:numCache>
            </c:numRef>
          </c:val>
        </c:ser>
        <c:ser>
          <c:idx val="2"/>
          <c:order val="2"/>
          <c:tx>
            <c:strRef>
              <c:f>'4.7'!$A$12</c:f>
              <c:strCache>
                <c:ptCount val="1"/>
                <c:pt idx="0">
                  <c:v>Developed</c:v>
                </c:pt>
              </c:strCache>
            </c:strRef>
          </c:tx>
          <c:spPr>
            <a:ln>
              <a:solidFill>
                <a:srgbClr val="8064A2"/>
              </a:solidFill>
            </a:ln>
          </c:spPr>
          <c:marker>
            <c:symbol val="none"/>
          </c:marker>
          <c:cat>
            <c:numRef>
              <c:f>'4.7'!$B$9:$F$9</c:f>
              <c:numCache>
                <c:formatCode>General</c:formatCode>
                <c:ptCount val="5"/>
                <c:pt idx="0">
                  <c:v>2010</c:v>
                </c:pt>
                <c:pt idx="1">
                  <c:v>2011</c:v>
                </c:pt>
                <c:pt idx="2">
                  <c:v>2012</c:v>
                </c:pt>
                <c:pt idx="3">
                  <c:v>2013</c:v>
                </c:pt>
                <c:pt idx="4">
                  <c:v>2014</c:v>
                </c:pt>
              </c:numCache>
            </c:numRef>
          </c:cat>
          <c:val>
            <c:numRef>
              <c:f>'4.7'!$B$12:$F$12</c:f>
              <c:numCache>
                <c:formatCode>0.0</c:formatCode>
                <c:ptCount val="5"/>
                <c:pt idx="0">
                  <c:v>2.1022966877548388</c:v>
                </c:pt>
                <c:pt idx="1">
                  <c:v>2.0657072884032255</c:v>
                </c:pt>
                <c:pt idx="2">
                  <c:v>2.0567736177862068</c:v>
                </c:pt>
                <c:pt idx="3">
                  <c:v>2.1456080846708327</c:v>
                </c:pt>
                <c:pt idx="4">
                  <c:v>2.02</c:v>
                </c:pt>
              </c:numCache>
            </c:numRef>
          </c:val>
        </c:ser>
        <c:ser>
          <c:idx val="3"/>
          <c:order val="3"/>
          <c:tx>
            <c:strRef>
              <c:f>'4.7'!$A$13</c:f>
              <c:strCache>
                <c:ptCount val="1"/>
                <c:pt idx="0">
                  <c:v>World</c:v>
                </c:pt>
              </c:strCache>
            </c:strRef>
          </c:tx>
          <c:spPr>
            <a:ln>
              <a:solidFill>
                <a:srgbClr val="0070C0"/>
              </a:solidFill>
            </a:ln>
          </c:spPr>
          <c:marker>
            <c:symbol val="none"/>
          </c:marker>
          <c:cat>
            <c:numRef>
              <c:f>'4.7'!$B$9:$F$9</c:f>
              <c:numCache>
                <c:formatCode>General</c:formatCode>
                <c:ptCount val="5"/>
                <c:pt idx="0">
                  <c:v>2010</c:v>
                </c:pt>
                <c:pt idx="1">
                  <c:v>2011</c:v>
                </c:pt>
                <c:pt idx="2">
                  <c:v>2012</c:v>
                </c:pt>
                <c:pt idx="3">
                  <c:v>2013</c:v>
                </c:pt>
                <c:pt idx="4">
                  <c:v>2014</c:v>
                </c:pt>
              </c:numCache>
            </c:numRef>
          </c:cat>
          <c:val>
            <c:numRef>
              <c:f>'4.7'!$B$13:$F$13</c:f>
              <c:numCache>
                <c:formatCode>0.0</c:formatCode>
                <c:ptCount val="5"/>
                <c:pt idx="0">
                  <c:v>1.9634480060193171</c:v>
                </c:pt>
                <c:pt idx="1">
                  <c:v>2.003307311575298</c:v>
                </c:pt>
                <c:pt idx="2">
                  <c:v>2.0023330673197552</c:v>
                </c:pt>
                <c:pt idx="3">
                  <c:v>2.0239642938114311</c:v>
                </c:pt>
                <c:pt idx="4">
                  <c:v>2.1338564375666667</c:v>
                </c:pt>
              </c:numCache>
            </c:numRef>
          </c:val>
        </c:ser>
        <c:marker val="1"/>
        <c:axId val="43902464"/>
        <c:axId val="43904000"/>
      </c:lineChart>
      <c:catAx>
        <c:axId val="43902464"/>
        <c:scaling>
          <c:orientation val="minMax"/>
        </c:scaling>
        <c:axPos val="b"/>
        <c:numFmt formatCode="General" sourceLinked="1"/>
        <c:tickLblPos val="nextTo"/>
        <c:txPr>
          <a:bodyPr/>
          <a:lstStyle/>
          <a:p>
            <a:pPr>
              <a:defRPr sz="900"/>
            </a:pPr>
            <a:endParaRPr lang="en-US"/>
          </a:p>
        </c:txPr>
        <c:crossAx val="43904000"/>
        <c:crosses val="autoZero"/>
        <c:auto val="1"/>
        <c:lblAlgn val="ctr"/>
        <c:lblOffset val="100"/>
      </c:catAx>
      <c:valAx>
        <c:axId val="43904000"/>
        <c:scaling>
          <c:orientation val="minMax"/>
          <c:min val="1"/>
        </c:scaling>
        <c:axPos val="l"/>
        <c:majorGridlines>
          <c:spPr>
            <a:ln>
              <a:solidFill>
                <a:sysClr val="window" lastClr="FFFFFF">
                  <a:lumMod val="75000"/>
                </a:sysClr>
              </a:solidFill>
              <a:prstDash val="dash"/>
            </a:ln>
          </c:spPr>
        </c:majorGridlines>
        <c:numFmt formatCode="#,##0.0" sourceLinked="0"/>
        <c:tickLblPos val="nextTo"/>
        <c:crossAx val="43902464"/>
        <c:crosses val="autoZero"/>
        <c:crossBetween val="between"/>
      </c:valAx>
      <c:spPr>
        <a:solidFill>
          <a:sysClr val="window" lastClr="FFFFFF"/>
        </a:solidFill>
      </c:spPr>
    </c:plotArea>
    <c:legend>
      <c:legendPos val="r"/>
      <c:layout>
        <c:manualLayout>
          <c:xMode val="edge"/>
          <c:yMode val="edge"/>
          <c:x val="1.4651652742462769E-2"/>
          <c:y val="3.2286065238160285E-3"/>
          <c:w val="0.97282738023166648"/>
          <c:h val="0.16685104661745373"/>
        </c:manualLayout>
      </c:layout>
      <c:txPr>
        <a:bodyPr/>
        <a:lstStyle/>
        <a:p>
          <a:pPr>
            <a:defRPr sz="900"/>
          </a:pPr>
          <a:endParaRPr lang="en-US"/>
        </a:p>
      </c:txPr>
    </c:legend>
    <c:plotVisOnly val="1"/>
    <c:dispBlanksAs val="gap"/>
  </c:chart>
  <c:spPr>
    <a:solidFill>
      <a:srgbClr val="4F81BD">
        <a:lumMod val="20000"/>
        <a:lumOff val="80000"/>
      </a:srgbClr>
    </a:solidFill>
    <a:ln>
      <a:noFill/>
    </a:ln>
  </c:spPr>
  <c:txPr>
    <a:bodyPr/>
    <a:lstStyle/>
    <a:p>
      <a:pPr>
        <a:defRPr sz="900" b="1">
          <a:latin typeface="+mj-lt"/>
        </a:defRPr>
      </a:pPr>
      <a:endParaRPr lang="en-US"/>
    </a:p>
  </c:txPr>
  <c:externalData r:id="rId2"/>
</c:chartSpace>
</file>

<file path=ppt/charts/chart17.xml><?xml version="1.0" encoding="utf-8"?>
<c:chartSpace xmlns:c="http://schemas.openxmlformats.org/drawingml/2006/chart" xmlns:a="http://schemas.openxmlformats.org/drawingml/2006/main" xmlns:r="http://schemas.openxmlformats.org/officeDocument/2006/relationships">
  <c:lang val="en-US"/>
  <c:chart>
    <c:plotArea>
      <c:layout>
        <c:manualLayout>
          <c:layoutTarget val="inner"/>
          <c:xMode val="edge"/>
          <c:yMode val="edge"/>
          <c:x val="3.2728444444444442E-2"/>
          <c:y val="0.13127094017094021"/>
          <c:w val="0.93622711111111112"/>
          <c:h val="0.39099222055411487"/>
        </c:manualLayout>
      </c:layout>
      <c:barChart>
        <c:barDir val="col"/>
        <c:grouping val="clustered"/>
        <c:ser>
          <c:idx val="0"/>
          <c:order val="0"/>
          <c:tx>
            <c:strRef>
              <c:f>'5.2'!$A$8</c:f>
              <c:strCache>
                <c:ptCount val="1"/>
                <c:pt idx="0">
                  <c:v>2000</c:v>
                </c:pt>
              </c:strCache>
            </c:strRef>
          </c:tx>
          <c:spPr>
            <a:solidFill>
              <a:srgbClr val="4F81BD"/>
            </a:solidFill>
            <a:ln w="25400">
              <a:noFill/>
            </a:ln>
          </c:spPr>
          <c:dLbls>
            <c:numFmt formatCode="#,##0.0" sourceLinked="0"/>
            <c:txPr>
              <a:bodyPr/>
              <a:lstStyle/>
              <a:p>
                <a:pPr>
                  <a:defRPr sz="900">
                    <a:latin typeface="+mj-lt"/>
                  </a:defRPr>
                </a:pPr>
                <a:endParaRPr lang="en-US"/>
              </a:p>
            </c:txPr>
            <c:dLblPos val="outEnd"/>
            <c:showVal val="1"/>
          </c:dLbls>
          <c:cat>
            <c:multiLvlStrRef>
              <c:f>'5.2'!$B$6:$I$7</c:f>
              <c:multiLvlStrCache>
                <c:ptCount val="8"/>
                <c:lvl>
                  <c:pt idx="0">
                    <c:v>OIC</c:v>
                  </c:pt>
                  <c:pt idx="1">
                    <c:v>Non-OIC Developing</c:v>
                  </c:pt>
                  <c:pt idx="2">
                    <c:v>Developed</c:v>
                  </c:pt>
                  <c:pt idx="3">
                    <c:v>World</c:v>
                  </c:pt>
                  <c:pt idx="4">
                    <c:v>OIC</c:v>
                  </c:pt>
                  <c:pt idx="5">
                    <c:v>Non-OIC Developing</c:v>
                  </c:pt>
                  <c:pt idx="6">
                    <c:v>Developed</c:v>
                  </c:pt>
                  <c:pt idx="7">
                    <c:v>World</c:v>
                  </c:pt>
                </c:lvl>
                <c:lvl>
                  <c:pt idx="0">
                    <c:v>FEMALE</c:v>
                  </c:pt>
                  <c:pt idx="4">
                    <c:v>MALE</c:v>
                  </c:pt>
                </c:lvl>
              </c:multiLvlStrCache>
            </c:multiLvlStrRef>
          </c:cat>
          <c:val>
            <c:numRef>
              <c:f>'5.2'!$B$8:$I$8</c:f>
              <c:numCache>
                <c:formatCode>0.0</c:formatCode>
                <c:ptCount val="8"/>
                <c:pt idx="0">
                  <c:v>41.720000000000013</c:v>
                </c:pt>
                <c:pt idx="1">
                  <c:v>60.190000000000012</c:v>
                </c:pt>
                <c:pt idx="2">
                  <c:v>62.01</c:v>
                </c:pt>
                <c:pt idx="3">
                  <c:v>55.190000000000012</c:v>
                </c:pt>
                <c:pt idx="4">
                  <c:v>78.900000000000006</c:v>
                </c:pt>
                <c:pt idx="5">
                  <c:v>79.8</c:v>
                </c:pt>
                <c:pt idx="6">
                  <c:v>79.599999999999994</c:v>
                </c:pt>
                <c:pt idx="7">
                  <c:v>79.5</c:v>
                </c:pt>
              </c:numCache>
            </c:numRef>
          </c:val>
        </c:ser>
        <c:ser>
          <c:idx val="1"/>
          <c:order val="1"/>
          <c:tx>
            <c:strRef>
              <c:f>'5.2'!$A$9</c:f>
              <c:strCache>
                <c:ptCount val="1"/>
                <c:pt idx="0">
                  <c:v>2014</c:v>
                </c:pt>
              </c:strCache>
            </c:strRef>
          </c:tx>
          <c:spPr>
            <a:solidFill>
              <a:srgbClr val="C0504D"/>
            </a:solidFill>
            <a:ln w="25400">
              <a:noFill/>
            </a:ln>
          </c:spPr>
          <c:dLbls>
            <c:numFmt formatCode="#,##0.0" sourceLinked="0"/>
            <c:txPr>
              <a:bodyPr/>
              <a:lstStyle/>
              <a:p>
                <a:pPr>
                  <a:defRPr sz="900" b="1">
                    <a:latin typeface="+mj-lt"/>
                  </a:defRPr>
                </a:pPr>
                <a:endParaRPr lang="en-US"/>
              </a:p>
            </c:txPr>
            <c:showVal val="1"/>
          </c:dLbls>
          <c:cat>
            <c:multiLvlStrRef>
              <c:f>'5.2'!$B$6:$I$7</c:f>
              <c:multiLvlStrCache>
                <c:ptCount val="8"/>
                <c:lvl>
                  <c:pt idx="0">
                    <c:v>OIC</c:v>
                  </c:pt>
                  <c:pt idx="1">
                    <c:v>Non-OIC Developing</c:v>
                  </c:pt>
                  <c:pt idx="2">
                    <c:v>Developed</c:v>
                  </c:pt>
                  <c:pt idx="3">
                    <c:v>World</c:v>
                  </c:pt>
                  <c:pt idx="4">
                    <c:v>OIC</c:v>
                  </c:pt>
                  <c:pt idx="5">
                    <c:v>Non-OIC Developing</c:v>
                  </c:pt>
                  <c:pt idx="6">
                    <c:v>Developed</c:v>
                  </c:pt>
                  <c:pt idx="7">
                    <c:v>World</c:v>
                  </c:pt>
                </c:lvl>
                <c:lvl>
                  <c:pt idx="0">
                    <c:v>FEMALE</c:v>
                  </c:pt>
                  <c:pt idx="4">
                    <c:v>MALE</c:v>
                  </c:pt>
                </c:lvl>
              </c:multiLvlStrCache>
            </c:multiLvlStrRef>
          </c:cat>
          <c:val>
            <c:numRef>
              <c:f>'5.2'!$B$9:$I$9</c:f>
              <c:numCache>
                <c:formatCode>0.0</c:formatCode>
                <c:ptCount val="8"/>
                <c:pt idx="0">
                  <c:v>46.577193126343843</c:v>
                </c:pt>
                <c:pt idx="1">
                  <c:v>61.595698941138536</c:v>
                </c:pt>
                <c:pt idx="2">
                  <c:v>68.611110793219666</c:v>
                </c:pt>
                <c:pt idx="3">
                  <c:v>58.35107525958805</c:v>
                </c:pt>
                <c:pt idx="4">
                  <c:v>79.61403488694576</c:v>
                </c:pt>
                <c:pt idx="5">
                  <c:v>79.072043347102309</c:v>
                </c:pt>
                <c:pt idx="6">
                  <c:v>79.508333418104286</c:v>
                </c:pt>
                <c:pt idx="7">
                  <c:v>79.322580768216042</c:v>
                </c:pt>
              </c:numCache>
            </c:numRef>
          </c:val>
        </c:ser>
        <c:gapWidth val="50"/>
        <c:axId val="43938560"/>
        <c:axId val="43940096"/>
      </c:barChart>
      <c:catAx>
        <c:axId val="43938560"/>
        <c:scaling>
          <c:orientation val="minMax"/>
        </c:scaling>
        <c:axPos val="b"/>
        <c:numFmt formatCode="General" sourceLinked="1"/>
        <c:tickLblPos val="nextTo"/>
        <c:spPr>
          <a:ln w="3175">
            <a:solidFill>
              <a:srgbClr val="808080"/>
            </a:solidFill>
            <a:prstDash val="solid"/>
          </a:ln>
        </c:spPr>
        <c:txPr>
          <a:bodyPr rot="-5400000" vert="horz"/>
          <a:lstStyle/>
          <a:p>
            <a:pPr>
              <a:defRPr sz="1000" b="0" i="0" u="none" strike="noStrike" baseline="0">
                <a:solidFill>
                  <a:srgbClr val="000000"/>
                </a:solidFill>
                <a:latin typeface="+mj-lt"/>
                <a:ea typeface="Calibri"/>
                <a:cs typeface="Calibri"/>
              </a:defRPr>
            </a:pPr>
            <a:endParaRPr lang="en-US"/>
          </a:p>
        </c:txPr>
        <c:crossAx val="43940096"/>
        <c:crosses val="autoZero"/>
        <c:auto val="1"/>
        <c:lblAlgn val="ctr"/>
        <c:lblOffset val="0"/>
        <c:tickLblSkip val="1"/>
      </c:catAx>
      <c:valAx>
        <c:axId val="43940096"/>
        <c:scaling>
          <c:orientation val="minMax"/>
          <c:max val="120"/>
        </c:scaling>
        <c:delete val="1"/>
        <c:axPos val="l"/>
        <c:numFmt formatCode="0.0" sourceLinked="1"/>
        <c:tickLblPos val="none"/>
        <c:crossAx val="43938560"/>
        <c:crosses val="autoZero"/>
        <c:crossBetween val="between"/>
      </c:valAx>
      <c:spPr>
        <a:solidFill>
          <a:srgbClr val="FFFFFF"/>
        </a:solidFill>
        <a:ln w="25400">
          <a:noFill/>
        </a:ln>
      </c:spPr>
    </c:plotArea>
    <c:legend>
      <c:legendPos val="t"/>
      <c:layout>
        <c:manualLayout>
          <c:xMode val="edge"/>
          <c:yMode val="edge"/>
          <c:x val="0.1091125860373648"/>
          <c:y val="2.9629629629629676E-2"/>
          <c:w val="0.78916733333333333"/>
          <c:h val="8.9811995722757068E-2"/>
        </c:manualLayout>
      </c:layout>
      <c:spPr>
        <a:noFill/>
        <a:ln w="25400">
          <a:noFill/>
        </a:ln>
      </c:spPr>
      <c:txPr>
        <a:bodyPr/>
        <a:lstStyle/>
        <a:p>
          <a:pPr>
            <a:defRPr sz="1050" b="0" i="0" u="none" strike="noStrike" baseline="0">
              <a:solidFill>
                <a:srgbClr val="000000"/>
              </a:solidFill>
              <a:latin typeface="+mj-lt"/>
              <a:ea typeface="Calibri"/>
              <a:cs typeface="Calibri"/>
            </a:defRPr>
          </a:pPr>
          <a:endParaRPr lang="en-US"/>
        </a:p>
      </c:txPr>
    </c:legend>
    <c:plotVisOnly val="1"/>
    <c:dispBlanksAs val="gap"/>
  </c:chart>
  <c:spPr>
    <a:solidFill>
      <a:schemeClr val="accent1">
        <a:lumMod val="20000"/>
        <a:lumOff val="80000"/>
      </a:schemeClr>
    </a:solidFill>
    <a:ln w="3175">
      <a:noFill/>
      <a:prstDash val="solid"/>
    </a:ln>
  </c:spPr>
  <c:txPr>
    <a:bodyPr/>
    <a:lstStyle/>
    <a:p>
      <a:pPr>
        <a:defRPr sz="1000" b="0" i="0" u="none" strike="noStrike" baseline="0">
          <a:solidFill>
            <a:srgbClr val="000000"/>
          </a:solidFill>
          <a:latin typeface="Calibri"/>
          <a:ea typeface="Calibri"/>
          <a:cs typeface="Calibri"/>
        </a:defRPr>
      </a:pPr>
      <a:endParaRPr lang="en-US"/>
    </a:p>
  </c:txPr>
  <c:externalData r:id="rId1"/>
</c:chartSpace>
</file>

<file path=ppt/charts/chart18.xml><?xml version="1.0" encoding="utf-8"?>
<c:chartSpace xmlns:c="http://schemas.openxmlformats.org/drawingml/2006/chart" xmlns:a="http://schemas.openxmlformats.org/drawingml/2006/main" xmlns:r="http://schemas.openxmlformats.org/officeDocument/2006/relationships">
  <c:date1904 val="1"/>
  <c:lang val="en-US"/>
  <c:chart>
    <c:plotArea>
      <c:layout>
        <c:manualLayout>
          <c:layoutTarget val="inner"/>
          <c:xMode val="edge"/>
          <c:yMode val="edge"/>
          <c:x val="5.7911609043997316E-2"/>
          <c:y val="0.136327654875492"/>
          <c:w val="0.91474672808756052"/>
          <c:h val="0.71150427350427492"/>
        </c:manualLayout>
      </c:layout>
      <c:lineChart>
        <c:grouping val="standard"/>
        <c:ser>
          <c:idx val="0"/>
          <c:order val="0"/>
          <c:tx>
            <c:strRef>
              <c:f>'5.4'!$A$2</c:f>
              <c:strCache>
                <c:ptCount val="1"/>
                <c:pt idx="0">
                  <c:v>Adult, Female</c:v>
                </c:pt>
              </c:strCache>
            </c:strRef>
          </c:tx>
          <c:spPr>
            <a:ln>
              <a:solidFill>
                <a:schemeClr val="accent2"/>
              </a:solidFill>
            </a:ln>
          </c:spPr>
          <c:marker>
            <c:symbol val="none"/>
          </c:marker>
          <c:cat>
            <c:numRef>
              <c:f>'5.4'!$B$1:$P$1</c:f>
              <c:numCache>
                <c:formatCode>General</c:formatCode>
                <c:ptCount val="1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numCache>
            </c:numRef>
          </c:cat>
          <c:val>
            <c:numRef>
              <c:f>'5.4'!$B$2:$P$2</c:f>
              <c:numCache>
                <c:formatCode>General</c:formatCode>
                <c:ptCount val="15"/>
                <c:pt idx="0">
                  <c:v>13.248076967321893</c:v>
                </c:pt>
                <c:pt idx="1">
                  <c:v>13.561538442969322</c:v>
                </c:pt>
                <c:pt idx="2">
                  <c:v>13.096428531089014</c:v>
                </c:pt>
                <c:pt idx="3">
                  <c:v>13.342857126678737</c:v>
                </c:pt>
                <c:pt idx="4">
                  <c:v>12.708928546735205</c:v>
                </c:pt>
                <c:pt idx="5">
                  <c:v>12.789285699171677</c:v>
                </c:pt>
                <c:pt idx="6">
                  <c:v>12.503571427294165</c:v>
                </c:pt>
                <c:pt idx="7">
                  <c:v>12.08214283841</c:v>
                </c:pt>
                <c:pt idx="8">
                  <c:v>12.028571411967278</c:v>
                </c:pt>
                <c:pt idx="9">
                  <c:v>12.176785656384071</c:v>
                </c:pt>
                <c:pt idx="10">
                  <c:v>12.180357132639203</c:v>
                </c:pt>
                <c:pt idx="11">
                  <c:v>12.432142934628912</c:v>
                </c:pt>
                <c:pt idx="12">
                  <c:v>12.307142823934552</c:v>
                </c:pt>
                <c:pt idx="13">
                  <c:v>12.266071366412293</c:v>
                </c:pt>
                <c:pt idx="14" formatCode="0.0">
                  <c:v>12.166071431977398</c:v>
                </c:pt>
              </c:numCache>
            </c:numRef>
          </c:val>
        </c:ser>
        <c:ser>
          <c:idx val="1"/>
          <c:order val="1"/>
          <c:tx>
            <c:strRef>
              <c:f>'5.4'!$A$3</c:f>
              <c:strCache>
                <c:ptCount val="1"/>
                <c:pt idx="0">
                  <c:v>Adult, Male</c:v>
                </c:pt>
              </c:strCache>
            </c:strRef>
          </c:tx>
          <c:spPr>
            <a:ln>
              <a:solidFill>
                <a:schemeClr val="accent1"/>
              </a:solidFill>
            </a:ln>
          </c:spPr>
          <c:marker>
            <c:symbol val="none"/>
          </c:marker>
          <c:cat>
            <c:numRef>
              <c:f>'5.4'!$B$1:$P$1</c:f>
              <c:numCache>
                <c:formatCode>General</c:formatCode>
                <c:ptCount val="1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numCache>
            </c:numRef>
          </c:cat>
          <c:val>
            <c:numRef>
              <c:f>'5.4'!$B$3:$P$3</c:f>
              <c:numCache>
                <c:formatCode>General</c:formatCode>
                <c:ptCount val="15"/>
                <c:pt idx="0">
                  <c:v>8.6269230730831499</c:v>
                </c:pt>
                <c:pt idx="1">
                  <c:v>8.9788461582591896</c:v>
                </c:pt>
                <c:pt idx="2">
                  <c:v>8.8821428942361216</c:v>
                </c:pt>
                <c:pt idx="3">
                  <c:v>9.1053571118307985</c:v>
                </c:pt>
                <c:pt idx="4">
                  <c:v>8.7625000098986483</c:v>
                </c:pt>
                <c:pt idx="5">
                  <c:v>8.3964286031467648</c:v>
                </c:pt>
                <c:pt idx="6">
                  <c:v>8.1678571051784772</c:v>
                </c:pt>
                <c:pt idx="7">
                  <c:v>8.0410713715744606</c:v>
                </c:pt>
                <c:pt idx="8">
                  <c:v>7.9767857126093418</c:v>
                </c:pt>
                <c:pt idx="9">
                  <c:v>7.9660714243405684</c:v>
                </c:pt>
                <c:pt idx="10">
                  <c:v>7.8374999881322882</c:v>
                </c:pt>
                <c:pt idx="11">
                  <c:v>7.9357142568166745</c:v>
                </c:pt>
                <c:pt idx="12">
                  <c:v>7.8982142712920789</c:v>
                </c:pt>
                <c:pt idx="13">
                  <c:v>7.8767857206985337</c:v>
                </c:pt>
                <c:pt idx="14" formatCode="0.0">
                  <c:v>7.8999999927889037</c:v>
                </c:pt>
              </c:numCache>
            </c:numRef>
          </c:val>
        </c:ser>
        <c:ser>
          <c:idx val="2"/>
          <c:order val="2"/>
          <c:tx>
            <c:strRef>
              <c:f>'5.4'!$A$5</c:f>
              <c:strCache>
                <c:ptCount val="1"/>
                <c:pt idx="0">
                  <c:v>Youth, Female</c:v>
                </c:pt>
              </c:strCache>
            </c:strRef>
          </c:tx>
          <c:spPr>
            <a:ln>
              <a:solidFill>
                <a:schemeClr val="accent2"/>
              </a:solidFill>
              <a:prstDash val="dash"/>
            </a:ln>
          </c:spPr>
          <c:marker>
            <c:symbol val="none"/>
          </c:marker>
          <c:cat>
            <c:numRef>
              <c:f>'5.4'!$B$1:$P$1</c:f>
              <c:numCache>
                <c:formatCode>General</c:formatCode>
                <c:ptCount val="1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numCache>
            </c:numRef>
          </c:cat>
          <c:val>
            <c:numRef>
              <c:f>'5.4'!$B$5:$P$5</c:f>
              <c:numCache>
                <c:formatCode>General</c:formatCode>
                <c:ptCount val="15"/>
                <c:pt idx="0">
                  <c:v>23.050000057730763</c:v>
                </c:pt>
                <c:pt idx="1">
                  <c:v>23.390384576653826</c:v>
                </c:pt>
                <c:pt idx="2">
                  <c:v>22.864285547818493</c:v>
                </c:pt>
                <c:pt idx="3">
                  <c:v>23.212499925068443</c:v>
                </c:pt>
                <c:pt idx="4">
                  <c:v>22.785714347447634</c:v>
                </c:pt>
                <c:pt idx="5">
                  <c:v>23.139285641057175</c:v>
                </c:pt>
                <c:pt idx="6">
                  <c:v>22.719643037234029</c:v>
                </c:pt>
                <c:pt idx="7">
                  <c:v>22.180357247591022</c:v>
                </c:pt>
                <c:pt idx="8">
                  <c:v>22.348214302744189</c:v>
                </c:pt>
                <c:pt idx="9">
                  <c:v>22.821428426674458</c:v>
                </c:pt>
                <c:pt idx="10">
                  <c:v>22.969642796686692</c:v>
                </c:pt>
                <c:pt idx="11">
                  <c:v>23.882143038724099</c:v>
                </c:pt>
                <c:pt idx="12">
                  <c:v>23.910714269748752</c:v>
                </c:pt>
                <c:pt idx="13">
                  <c:v>23.939285598695278</c:v>
                </c:pt>
                <c:pt idx="14" formatCode="0.0">
                  <c:v>23.871428572705785</c:v>
                </c:pt>
              </c:numCache>
            </c:numRef>
          </c:val>
        </c:ser>
        <c:ser>
          <c:idx val="3"/>
          <c:order val="3"/>
          <c:tx>
            <c:strRef>
              <c:f>'5.4'!$A$6</c:f>
              <c:strCache>
                <c:ptCount val="1"/>
                <c:pt idx="0">
                  <c:v>Youth, Male</c:v>
                </c:pt>
              </c:strCache>
            </c:strRef>
          </c:tx>
          <c:spPr>
            <a:ln>
              <a:solidFill>
                <a:schemeClr val="accent1"/>
              </a:solidFill>
              <a:prstDash val="dash"/>
            </a:ln>
          </c:spPr>
          <c:marker>
            <c:symbol val="none"/>
          </c:marker>
          <c:cat>
            <c:numRef>
              <c:f>'5.4'!$B$1:$P$1</c:f>
              <c:numCache>
                <c:formatCode>General</c:formatCode>
                <c:ptCount val="1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numCache>
            </c:numRef>
          </c:cat>
          <c:val>
            <c:numRef>
              <c:f>'5.4'!$B$6:$P$6</c:f>
              <c:numCache>
                <c:formatCode>General</c:formatCode>
                <c:ptCount val="15"/>
                <c:pt idx="0">
                  <c:v>16.788461461663218</c:v>
                </c:pt>
                <c:pt idx="1">
                  <c:v>17.513461501552531</c:v>
                </c:pt>
                <c:pt idx="2">
                  <c:v>17.68214291334148</c:v>
                </c:pt>
                <c:pt idx="3">
                  <c:v>17.82142868425165</c:v>
                </c:pt>
                <c:pt idx="4">
                  <c:v>17.310714376824226</c:v>
                </c:pt>
                <c:pt idx="5">
                  <c:v>16.642857221620435</c:v>
                </c:pt>
                <c:pt idx="6">
                  <c:v>16.448214430894172</c:v>
                </c:pt>
                <c:pt idx="7">
                  <c:v>16.216071451348931</c:v>
                </c:pt>
                <c:pt idx="8">
                  <c:v>16.207142970923794</c:v>
                </c:pt>
                <c:pt idx="9">
                  <c:v>16.067857323480549</c:v>
                </c:pt>
                <c:pt idx="10">
                  <c:v>16.185714452394414</c:v>
                </c:pt>
                <c:pt idx="11">
                  <c:v>16.705357266323869</c:v>
                </c:pt>
                <c:pt idx="12">
                  <c:v>16.610714318496864</c:v>
                </c:pt>
                <c:pt idx="13">
                  <c:v>16.605357302618891</c:v>
                </c:pt>
                <c:pt idx="14" formatCode="0.0">
                  <c:v>16.732142865657789</c:v>
                </c:pt>
              </c:numCache>
            </c:numRef>
          </c:val>
        </c:ser>
        <c:marker val="1"/>
        <c:axId val="43999232"/>
        <c:axId val="44000768"/>
      </c:lineChart>
      <c:catAx>
        <c:axId val="43999232"/>
        <c:scaling>
          <c:orientation val="minMax"/>
        </c:scaling>
        <c:axPos val="b"/>
        <c:numFmt formatCode="General" sourceLinked="1"/>
        <c:tickLblPos val="nextTo"/>
        <c:spPr>
          <a:ln w="3175">
            <a:solidFill>
              <a:srgbClr val="808080"/>
            </a:solidFill>
            <a:prstDash val="solid"/>
          </a:ln>
        </c:spPr>
        <c:txPr>
          <a:bodyPr rot="0" vert="horz"/>
          <a:lstStyle/>
          <a:p>
            <a:pPr>
              <a:defRPr/>
            </a:pPr>
            <a:endParaRPr lang="en-US"/>
          </a:p>
        </c:txPr>
        <c:crossAx val="44000768"/>
        <c:crosses val="autoZero"/>
        <c:auto val="1"/>
        <c:lblAlgn val="ctr"/>
        <c:lblOffset val="100"/>
      </c:catAx>
      <c:valAx>
        <c:axId val="44000768"/>
        <c:scaling>
          <c:orientation val="minMax"/>
        </c:scaling>
        <c:axPos val="l"/>
        <c:majorGridlines>
          <c:spPr>
            <a:ln w="3175">
              <a:solidFill>
                <a:schemeClr val="bg1">
                  <a:lumMod val="85000"/>
                </a:schemeClr>
              </a:solidFill>
              <a:prstDash val="sysDot"/>
            </a:ln>
          </c:spPr>
        </c:majorGridlines>
        <c:numFmt formatCode="0" sourceLinked="0"/>
        <c:tickLblPos val="nextTo"/>
        <c:spPr>
          <a:ln w="3175">
            <a:solidFill>
              <a:srgbClr val="808080"/>
            </a:solidFill>
            <a:prstDash val="solid"/>
          </a:ln>
        </c:spPr>
        <c:txPr>
          <a:bodyPr rot="0" vert="horz"/>
          <a:lstStyle/>
          <a:p>
            <a:pPr>
              <a:defRPr/>
            </a:pPr>
            <a:endParaRPr lang="en-US"/>
          </a:p>
        </c:txPr>
        <c:crossAx val="43999232"/>
        <c:crossesAt val="1"/>
        <c:crossBetween val="between"/>
      </c:valAx>
      <c:spPr>
        <a:solidFill>
          <a:srgbClr val="FFFFFF"/>
        </a:solidFill>
        <a:ln w="25400">
          <a:noFill/>
        </a:ln>
      </c:spPr>
    </c:plotArea>
    <c:legend>
      <c:legendPos val="t"/>
      <c:layout/>
      <c:spPr>
        <a:noFill/>
        <a:ln w="25400">
          <a:noFill/>
        </a:ln>
      </c:spPr>
    </c:legend>
    <c:plotVisOnly val="1"/>
    <c:dispBlanksAs val="gap"/>
  </c:chart>
  <c:spPr>
    <a:solidFill>
      <a:schemeClr val="accent1">
        <a:lumMod val="20000"/>
        <a:lumOff val="80000"/>
      </a:schemeClr>
    </a:solidFill>
    <a:ln w="3175">
      <a:noFill/>
      <a:prstDash val="solid"/>
    </a:ln>
  </c:spPr>
  <c:txPr>
    <a:bodyPr/>
    <a:lstStyle/>
    <a:p>
      <a:pPr>
        <a:defRPr sz="1000" b="0" i="0" u="none" strike="noStrike" baseline="0">
          <a:solidFill>
            <a:srgbClr val="000000"/>
          </a:solidFill>
          <a:latin typeface="+mj-lt"/>
          <a:ea typeface="Calibri"/>
          <a:cs typeface="Calibri"/>
        </a:defRPr>
      </a:pPr>
      <a:endParaRPr lang="en-US"/>
    </a:p>
  </c:txPr>
  <c:externalData r:id="rId1"/>
</c:chartSpace>
</file>

<file path=ppt/charts/chart19.xml><?xml version="1.0" encoding="utf-8"?>
<c:chartSpace xmlns:c="http://schemas.openxmlformats.org/drawingml/2006/chart" xmlns:a="http://schemas.openxmlformats.org/drawingml/2006/main" xmlns:r="http://schemas.openxmlformats.org/officeDocument/2006/relationships">
  <c:lang val="en-US"/>
  <c:chart>
    <c:plotArea>
      <c:layout>
        <c:manualLayout>
          <c:layoutTarget val="inner"/>
          <c:xMode val="edge"/>
          <c:yMode val="edge"/>
          <c:x val="2.7718333333333341E-2"/>
          <c:y val="0.10948777777777778"/>
          <c:w val="0.94456349206349322"/>
          <c:h val="0.46180888888888988"/>
        </c:manualLayout>
      </c:layout>
      <c:barChart>
        <c:barDir val="col"/>
        <c:grouping val="stacked"/>
        <c:ser>
          <c:idx val="0"/>
          <c:order val="0"/>
          <c:tx>
            <c:strRef>
              <c:f>'5.5'!$A$10</c:f>
              <c:strCache>
                <c:ptCount val="1"/>
                <c:pt idx="0">
                  <c:v>Agriculture (%)</c:v>
                </c:pt>
              </c:strCache>
            </c:strRef>
          </c:tx>
          <c:spPr>
            <a:solidFill>
              <a:srgbClr val="4F81BD"/>
            </a:solidFill>
            <a:ln w="25400">
              <a:noFill/>
            </a:ln>
          </c:spPr>
          <c:dLbls>
            <c:txPr>
              <a:bodyPr/>
              <a:lstStyle/>
              <a:p>
                <a:pPr>
                  <a:defRPr b="1">
                    <a:latin typeface="+mj-lt"/>
                  </a:defRPr>
                </a:pPr>
                <a:endParaRPr lang="en-US"/>
              </a:p>
            </c:txPr>
            <c:showVal val="1"/>
          </c:dLbls>
          <c:cat>
            <c:multiLvlStrRef>
              <c:f>'5.5'!$B$8:$I$9</c:f>
              <c:multiLvlStrCache>
                <c:ptCount val="8"/>
                <c:lvl>
                  <c:pt idx="0">
                    <c:v>OIC</c:v>
                  </c:pt>
                  <c:pt idx="1">
                    <c:v>Non-OIC Dev.</c:v>
                  </c:pt>
                  <c:pt idx="2">
                    <c:v>Developed</c:v>
                  </c:pt>
                  <c:pt idx="3">
                    <c:v>World</c:v>
                  </c:pt>
                  <c:pt idx="4">
                    <c:v>OIC</c:v>
                  </c:pt>
                  <c:pt idx="5">
                    <c:v>Non-OIC Dev.</c:v>
                  </c:pt>
                  <c:pt idx="6">
                    <c:v>Developed</c:v>
                  </c:pt>
                  <c:pt idx="7">
                    <c:v>World</c:v>
                  </c:pt>
                </c:lvl>
                <c:lvl>
                  <c:pt idx="0">
                    <c:v>FEMALE</c:v>
                  </c:pt>
                  <c:pt idx="4">
                    <c:v>MALE</c:v>
                  </c:pt>
                </c:lvl>
              </c:multiLvlStrCache>
            </c:multiLvlStrRef>
          </c:cat>
          <c:val>
            <c:numRef>
              <c:f>'5.5'!$B$10:$I$10</c:f>
              <c:numCache>
                <c:formatCode>0.0</c:formatCode>
                <c:ptCount val="8"/>
                <c:pt idx="0">
                  <c:v>23.800000109842877</c:v>
                </c:pt>
                <c:pt idx="1">
                  <c:v>11.835714391831839</c:v>
                </c:pt>
                <c:pt idx="2">
                  <c:v>2.5571428281920312</c:v>
                </c:pt>
                <c:pt idx="3">
                  <c:v>9.1148148689557029</c:v>
                </c:pt>
                <c:pt idx="4">
                  <c:v>13.657143175601966</c:v>
                </c:pt>
                <c:pt idx="5">
                  <c:v>15.850000066889679</c:v>
                </c:pt>
                <c:pt idx="6">
                  <c:v>5.0750000029802331</c:v>
                </c:pt>
                <c:pt idx="7">
                  <c:v>9.8679245946542462</c:v>
                </c:pt>
              </c:numCache>
            </c:numRef>
          </c:val>
        </c:ser>
        <c:ser>
          <c:idx val="1"/>
          <c:order val="1"/>
          <c:tx>
            <c:strRef>
              <c:f>'5.5'!$A$11</c:f>
              <c:strCache>
                <c:ptCount val="1"/>
                <c:pt idx="0">
                  <c:v>Industry (%)</c:v>
                </c:pt>
              </c:strCache>
            </c:strRef>
          </c:tx>
          <c:spPr>
            <a:solidFill>
              <a:srgbClr val="C0504D"/>
            </a:solidFill>
            <a:ln w="25400">
              <a:noFill/>
            </a:ln>
          </c:spPr>
          <c:dLbls>
            <c:numFmt formatCode="#,##0.0" sourceLinked="0"/>
            <c:txPr>
              <a:bodyPr/>
              <a:lstStyle/>
              <a:p>
                <a:pPr>
                  <a:defRPr b="1">
                    <a:latin typeface="+mj-lt"/>
                  </a:defRPr>
                </a:pPr>
                <a:endParaRPr lang="en-US"/>
              </a:p>
            </c:txPr>
            <c:showVal val="1"/>
          </c:dLbls>
          <c:cat>
            <c:multiLvlStrRef>
              <c:f>'5.5'!$B$8:$I$9</c:f>
              <c:multiLvlStrCache>
                <c:ptCount val="8"/>
                <c:lvl>
                  <c:pt idx="0">
                    <c:v>OIC</c:v>
                  </c:pt>
                  <c:pt idx="1">
                    <c:v>Non-OIC Dev.</c:v>
                  </c:pt>
                  <c:pt idx="2">
                    <c:v>Developed</c:v>
                  </c:pt>
                  <c:pt idx="3">
                    <c:v>World</c:v>
                  </c:pt>
                  <c:pt idx="4">
                    <c:v>OIC</c:v>
                  </c:pt>
                  <c:pt idx="5">
                    <c:v>Non-OIC Dev.</c:v>
                  </c:pt>
                  <c:pt idx="6">
                    <c:v>Developed</c:v>
                  </c:pt>
                  <c:pt idx="7">
                    <c:v>World</c:v>
                  </c:pt>
                </c:lvl>
                <c:lvl>
                  <c:pt idx="0">
                    <c:v>FEMALE</c:v>
                  </c:pt>
                  <c:pt idx="4">
                    <c:v>MALE</c:v>
                  </c:pt>
                </c:lvl>
              </c:multiLvlStrCache>
            </c:multiLvlStrRef>
          </c:cat>
          <c:val>
            <c:numRef>
              <c:f>'5.5'!$B$11:$I$11</c:f>
              <c:numCache>
                <c:formatCode>0.0</c:formatCode>
                <c:ptCount val="8"/>
                <c:pt idx="0">
                  <c:v>11.514285530362812</c:v>
                </c:pt>
                <c:pt idx="1">
                  <c:v>14.666666812366934</c:v>
                </c:pt>
                <c:pt idx="2">
                  <c:v>11.017241395752999</c:v>
                </c:pt>
                <c:pt idx="3">
                  <c:v>12.29814818170334</c:v>
                </c:pt>
                <c:pt idx="4">
                  <c:v>27.02857153756273</c:v>
                </c:pt>
                <c:pt idx="5">
                  <c:v>30.372222476535324</c:v>
                </c:pt>
                <c:pt idx="6">
                  <c:v>31.658620669923955</c:v>
                </c:pt>
                <c:pt idx="7">
                  <c:v>30.629629717932787</c:v>
                </c:pt>
              </c:numCache>
            </c:numRef>
          </c:val>
        </c:ser>
        <c:ser>
          <c:idx val="2"/>
          <c:order val="2"/>
          <c:tx>
            <c:strRef>
              <c:f>'5.5'!$A$12</c:f>
              <c:strCache>
                <c:ptCount val="1"/>
                <c:pt idx="0">
                  <c:v>Services (%)</c:v>
                </c:pt>
              </c:strCache>
            </c:strRef>
          </c:tx>
          <c:spPr>
            <a:solidFill>
              <a:srgbClr val="9BBB59"/>
            </a:solidFill>
            <a:ln w="25400">
              <a:noFill/>
            </a:ln>
          </c:spPr>
          <c:dLbls>
            <c:numFmt formatCode="#,##0.0" sourceLinked="0"/>
            <c:txPr>
              <a:bodyPr/>
              <a:lstStyle/>
              <a:p>
                <a:pPr>
                  <a:defRPr b="1">
                    <a:latin typeface="+mj-lt"/>
                  </a:defRPr>
                </a:pPr>
                <a:endParaRPr lang="en-US"/>
              </a:p>
            </c:txPr>
            <c:showVal val="1"/>
          </c:dLbls>
          <c:cat>
            <c:multiLvlStrRef>
              <c:f>'5.5'!$B$8:$I$9</c:f>
              <c:multiLvlStrCache>
                <c:ptCount val="8"/>
                <c:lvl>
                  <c:pt idx="0">
                    <c:v>OIC</c:v>
                  </c:pt>
                  <c:pt idx="1">
                    <c:v>Non-OIC Dev.</c:v>
                  </c:pt>
                  <c:pt idx="2">
                    <c:v>Developed</c:v>
                  </c:pt>
                  <c:pt idx="3">
                    <c:v>World</c:v>
                  </c:pt>
                  <c:pt idx="4">
                    <c:v>OIC</c:v>
                  </c:pt>
                  <c:pt idx="5">
                    <c:v>Non-OIC Dev.</c:v>
                  </c:pt>
                  <c:pt idx="6">
                    <c:v>Developed</c:v>
                  </c:pt>
                  <c:pt idx="7">
                    <c:v>World</c:v>
                  </c:pt>
                </c:lvl>
                <c:lvl>
                  <c:pt idx="0">
                    <c:v>FEMALE</c:v>
                  </c:pt>
                  <c:pt idx="4">
                    <c:v>MALE</c:v>
                  </c:pt>
                </c:lvl>
              </c:multiLvlStrCache>
            </c:multiLvlStrRef>
          </c:cat>
          <c:val>
            <c:numRef>
              <c:f>'5.5'!$B$12:$I$12</c:f>
              <c:numCache>
                <c:formatCode>0.0</c:formatCode>
                <c:ptCount val="8"/>
                <c:pt idx="0">
                  <c:v>64.671427999223951</c:v>
                </c:pt>
                <c:pt idx="1">
                  <c:v>69.749998940361877</c:v>
                </c:pt>
                <c:pt idx="2">
                  <c:v>83.434482969086744</c:v>
                </c:pt>
                <c:pt idx="3">
                  <c:v>76.44074042638141</c:v>
                </c:pt>
                <c:pt idx="4">
                  <c:v>59.328572409493574</c:v>
                </c:pt>
                <c:pt idx="5">
                  <c:v>52.672222667270226</c:v>
                </c:pt>
                <c:pt idx="6">
                  <c:v>61.041379468194329</c:v>
                </c:pt>
                <c:pt idx="7">
                  <c:v>58.029629989906596</c:v>
                </c:pt>
              </c:numCache>
            </c:numRef>
          </c:val>
        </c:ser>
        <c:gapWidth val="80"/>
        <c:overlap val="100"/>
        <c:axId val="44147456"/>
        <c:axId val="44148992"/>
      </c:barChart>
      <c:catAx>
        <c:axId val="44147456"/>
        <c:scaling>
          <c:orientation val="minMax"/>
        </c:scaling>
        <c:axPos val="b"/>
        <c:numFmt formatCode="General" sourceLinked="1"/>
        <c:tickLblPos val="nextTo"/>
        <c:spPr>
          <a:ln w="3175">
            <a:solidFill>
              <a:srgbClr val="808080"/>
            </a:solidFill>
            <a:prstDash val="solid"/>
          </a:ln>
        </c:spPr>
        <c:txPr>
          <a:bodyPr rot="-5400000" vert="horz"/>
          <a:lstStyle/>
          <a:p>
            <a:pPr>
              <a:defRPr sz="1000" b="1" i="0" u="none" strike="noStrike" baseline="0">
                <a:solidFill>
                  <a:srgbClr val="000000"/>
                </a:solidFill>
                <a:latin typeface="+mj-lt"/>
                <a:ea typeface="Calibri"/>
                <a:cs typeface="Calibri"/>
              </a:defRPr>
            </a:pPr>
            <a:endParaRPr lang="en-US"/>
          </a:p>
        </c:txPr>
        <c:crossAx val="44148992"/>
        <c:crosses val="autoZero"/>
        <c:auto val="1"/>
        <c:lblAlgn val="ctr"/>
        <c:lblOffset val="100"/>
      </c:catAx>
      <c:valAx>
        <c:axId val="44148992"/>
        <c:scaling>
          <c:orientation val="minMax"/>
          <c:max val="100"/>
        </c:scaling>
        <c:delete val="1"/>
        <c:axPos val="l"/>
        <c:numFmt formatCode="0.0" sourceLinked="1"/>
        <c:tickLblPos val="none"/>
        <c:crossAx val="44147456"/>
        <c:crosses val="autoZero"/>
        <c:crossBetween val="between"/>
      </c:valAx>
      <c:spPr>
        <a:solidFill>
          <a:srgbClr val="FFFFFF"/>
        </a:solidFill>
        <a:ln w="25400">
          <a:noFill/>
        </a:ln>
      </c:spPr>
    </c:plotArea>
    <c:legend>
      <c:legendPos val="t"/>
      <c:layout>
        <c:manualLayout>
          <c:xMode val="edge"/>
          <c:yMode val="edge"/>
          <c:x val="5.2744444444444503E-2"/>
          <c:y val="2.3518518518518518E-2"/>
          <c:w val="0.88275166666666671"/>
          <c:h val="8.2797777777777734E-2"/>
        </c:manualLayout>
      </c:layout>
      <c:spPr>
        <a:noFill/>
        <a:ln w="25400">
          <a:noFill/>
        </a:ln>
      </c:spPr>
      <c:txPr>
        <a:bodyPr/>
        <a:lstStyle/>
        <a:p>
          <a:pPr>
            <a:defRPr sz="1000" b="0" i="0" u="none" strike="noStrike" baseline="0">
              <a:solidFill>
                <a:srgbClr val="000000"/>
              </a:solidFill>
              <a:latin typeface="+mj-lt"/>
              <a:ea typeface="Calibri"/>
              <a:cs typeface="Calibri"/>
            </a:defRPr>
          </a:pPr>
          <a:endParaRPr lang="en-US"/>
        </a:p>
      </c:txPr>
    </c:legend>
    <c:plotVisOnly val="1"/>
    <c:dispBlanksAs val="gap"/>
  </c:chart>
  <c:spPr>
    <a:solidFill>
      <a:schemeClr val="accent1">
        <a:lumMod val="20000"/>
        <a:lumOff val="80000"/>
      </a:schemeClr>
    </a:solidFill>
    <a:ln w="3175">
      <a:noFill/>
      <a:prstDash val="solid"/>
    </a:ln>
  </c:spPr>
  <c:txPr>
    <a:bodyPr/>
    <a:lstStyle/>
    <a:p>
      <a:pPr>
        <a:defRPr sz="1000" b="0" i="0" u="none" strike="noStrike" baseline="0">
          <a:solidFill>
            <a:srgbClr val="000000"/>
          </a:solidFill>
          <a:latin typeface="Calibri"/>
          <a:ea typeface="Calibri"/>
          <a:cs typeface="Calibri"/>
        </a:defRPr>
      </a:pPr>
      <a:endParaRPr lang="en-US"/>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clrMapOvr bg1="lt1" tx1="dk1" bg2="lt2" tx2="dk2" accent1="accent1" accent2="accent2" accent3="accent3" accent4="accent4" accent5="accent5" accent6="accent6" hlink="hlink" folHlink="folHlink"/>
  <c:chart>
    <c:autoTitleDeleted val="1"/>
    <c:plotArea>
      <c:layout>
        <c:manualLayout>
          <c:layoutTarget val="inner"/>
          <c:xMode val="edge"/>
          <c:yMode val="edge"/>
          <c:x val="5.9943737086055812E-2"/>
          <c:y val="0.19795498084291246"/>
          <c:w val="0.86911288416075649"/>
          <c:h val="0.70136206896551656"/>
        </c:manualLayout>
      </c:layout>
      <c:lineChart>
        <c:grouping val="standard"/>
        <c:ser>
          <c:idx val="0"/>
          <c:order val="0"/>
          <c:tx>
            <c:strRef>
              <c:f>'2.1'!$A$14</c:f>
              <c:strCache>
                <c:ptCount val="1"/>
                <c:pt idx="0">
                  <c:v>OIC</c:v>
                </c:pt>
              </c:strCache>
            </c:strRef>
          </c:tx>
          <c:spPr>
            <a:ln>
              <a:solidFill>
                <a:srgbClr val="9BBB59">
                  <a:lumMod val="75000"/>
                </a:srgbClr>
              </a:solidFill>
            </a:ln>
          </c:spPr>
          <c:marker>
            <c:symbol val="none"/>
          </c:marker>
          <c:cat>
            <c:numRef>
              <c:f>'2.1'!$B$13:$K$13</c:f>
              <c:numCache>
                <c:formatCode>General</c:formatCode>
                <c:ptCount val="10"/>
                <c:pt idx="0">
                  <c:v>2006</c:v>
                </c:pt>
                <c:pt idx="1">
                  <c:v>2007</c:v>
                </c:pt>
                <c:pt idx="2">
                  <c:v>2008</c:v>
                </c:pt>
                <c:pt idx="3">
                  <c:v>2009</c:v>
                </c:pt>
                <c:pt idx="4">
                  <c:v>2010</c:v>
                </c:pt>
                <c:pt idx="5">
                  <c:v>2011</c:v>
                </c:pt>
                <c:pt idx="6">
                  <c:v>2012</c:v>
                </c:pt>
                <c:pt idx="7">
                  <c:v>2013</c:v>
                </c:pt>
                <c:pt idx="8">
                  <c:v>2014</c:v>
                </c:pt>
                <c:pt idx="9">
                  <c:v>2015</c:v>
                </c:pt>
              </c:numCache>
            </c:numRef>
          </c:cat>
          <c:val>
            <c:numRef>
              <c:f>'2.1'!$B$14:$K$14</c:f>
              <c:numCache>
                <c:formatCode>General</c:formatCode>
                <c:ptCount val="10"/>
                <c:pt idx="0">
                  <c:v>0.60224642857142863</c:v>
                </c:pt>
                <c:pt idx="1">
                  <c:v>0.61488888888889004</c:v>
                </c:pt>
                <c:pt idx="2">
                  <c:v>0.62127027027027149</c:v>
                </c:pt>
                <c:pt idx="3">
                  <c:v>0.62466410256410443</c:v>
                </c:pt>
                <c:pt idx="4">
                  <c:v>0.62301707317073163</c:v>
                </c:pt>
                <c:pt idx="5">
                  <c:v>0.62614634146341464</c:v>
                </c:pt>
                <c:pt idx="6">
                  <c:v>0.63105250000000013</c:v>
                </c:pt>
                <c:pt idx="7">
                  <c:v>0.63011538461538463</c:v>
                </c:pt>
                <c:pt idx="8">
                  <c:v>0.63538947368421184</c:v>
                </c:pt>
                <c:pt idx="9">
                  <c:v>0.64061904761904953</c:v>
                </c:pt>
              </c:numCache>
            </c:numRef>
          </c:val>
        </c:ser>
        <c:ser>
          <c:idx val="1"/>
          <c:order val="1"/>
          <c:tx>
            <c:strRef>
              <c:f>'2.1'!$A$15</c:f>
              <c:strCache>
                <c:ptCount val="1"/>
                <c:pt idx="0">
                  <c:v>Non-OIC Developing</c:v>
                </c:pt>
              </c:strCache>
            </c:strRef>
          </c:tx>
          <c:spPr>
            <a:ln>
              <a:solidFill>
                <a:srgbClr val="F79646">
                  <a:lumMod val="75000"/>
                </a:srgbClr>
              </a:solidFill>
            </a:ln>
          </c:spPr>
          <c:marker>
            <c:symbol val="none"/>
          </c:marker>
          <c:cat>
            <c:numRef>
              <c:f>'2.1'!$B$13:$K$13</c:f>
              <c:numCache>
                <c:formatCode>General</c:formatCode>
                <c:ptCount val="10"/>
                <c:pt idx="0">
                  <c:v>2006</c:v>
                </c:pt>
                <c:pt idx="1">
                  <c:v>2007</c:v>
                </c:pt>
                <c:pt idx="2">
                  <c:v>2008</c:v>
                </c:pt>
                <c:pt idx="3">
                  <c:v>2009</c:v>
                </c:pt>
                <c:pt idx="4">
                  <c:v>2010</c:v>
                </c:pt>
                <c:pt idx="5">
                  <c:v>2011</c:v>
                </c:pt>
                <c:pt idx="6">
                  <c:v>2012</c:v>
                </c:pt>
                <c:pt idx="7">
                  <c:v>2013</c:v>
                </c:pt>
                <c:pt idx="8">
                  <c:v>2014</c:v>
                </c:pt>
                <c:pt idx="9">
                  <c:v>2015</c:v>
                </c:pt>
              </c:numCache>
            </c:numRef>
          </c:cat>
          <c:val>
            <c:numRef>
              <c:f>'2.1'!$B$15:$K$15</c:f>
              <c:numCache>
                <c:formatCode>General</c:formatCode>
                <c:ptCount val="10"/>
                <c:pt idx="0">
                  <c:v>0.66460425531915113</c:v>
                </c:pt>
                <c:pt idx="1">
                  <c:v>0.67076274509803913</c:v>
                </c:pt>
                <c:pt idx="2">
                  <c:v>0.6807365384615387</c:v>
                </c:pt>
                <c:pt idx="3">
                  <c:v>0.68646481481481481</c:v>
                </c:pt>
                <c:pt idx="4">
                  <c:v>0.68654814814814835</c:v>
                </c:pt>
                <c:pt idx="5">
                  <c:v>0.68678727272727291</c:v>
                </c:pt>
                <c:pt idx="6">
                  <c:v>0.69158245614035052</c:v>
                </c:pt>
                <c:pt idx="7">
                  <c:v>0.69415423728813719</c:v>
                </c:pt>
                <c:pt idx="8">
                  <c:v>0.6996389830508476</c:v>
                </c:pt>
                <c:pt idx="9">
                  <c:v>0.70185294117647079</c:v>
                </c:pt>
              </c:numCache>
            </c:numRef>
          </c:val>
        </c:ser>
        <c:ser>
          <c:idx val="2"/>
          <c:order val="2"/>
          <c:tx>
            <c:strRef>
              <c:f>'2.1'!$A$16</c:f>
              <c:strCache>
                <c:ptCount val="1"/>
                <c:pt idx="0">
                  <c:v>Developed</c:v>
                </c:pt>
              </c:strCache>
            </c:strRef>
          </c:tx>
          <c:spPr>
            <a:ln>
              <a:solidFill>
                <a:srgbClr val="8064A2"/>
              </a:solidFill>
            </a:ln>
          </c:spPr>
          <c:marker>
            <c:symbol val="none"/>
          </c:marker>
          <c:cat>
            <c:numRef>
              <c:f>'2.1'!$B$13:$K$13</c:f>
              <c:numCache>
                <c:formatCode>General</c:formatCode>
                <c:ptCount val="10"/>
                <c:pt idx="0">
                  <c:v>2006</c:v>
                </c:pt>
                <c:pt idx="1">
                  <c:v>2007</c:v>
                </c:pt>
                <c:pt idx="2">
                  <c:v>2008</c:v>
                </c:pt>
                <c:pt idx="3">
                  <c:v>2009</c:v>
                </c:pt>
                <c:pt idx="4">
                  <c:v>2010</c:v>
                </c:pt>
                <c:pt idx="5">
                  <c:v>2011</c:v>
                </c:pt>
                <c:pt idx="6">
                  <c:v>2012</c:v>
                </c:pt>
                <c:pt idx="7">
                  <c:v>2013</c:v>
                </c:pt>
                <c:pt idx="8">
                  <c:v>2014</c:v>
                </c:pt>
                <c:pt idx="9">
                  <c:v>2015</c:v>
                </c:pt>
              </c:numCache>
            </c:numRef>
          </c:cat>
          <c:val>
            <c:numRef>
              <c:f>'2.1'!$B$16:$K$16</c:f>
              <c:numCache>
                <c:formatCode>General</c:formatCode>
                <c:ptCount val="10"/>
                <c:pt idx="0">
                  <c:v>0.70080277777777777</c:v>
                </c:pt>
                <c:pt idx="1">
                  <c:v>0.70886944444444544</c:v>
                </c:pt>
                <c:pt idx="2">
                  <c:v>0.71596944444444555</c:v>
                </c:pt>
                <c:pt idx="3">
                  <c:v>0.71892500000000126</c:v>
                </c:pt>
                <c:pt idx="4">
                  <c:v>0.72394166666666793</c:v>
                </c:pt>
                <c:pt idx="5">
                  <c:v>0.72436666666666649</c:v>
                </c:pt>
                <c:pt idx="6">
                  <c:v>0.72828611111111108</c:v>
                </c:pt>
                <c:pt idx="7">
                  <c:v>0.73124999999999984</c:v>
                </c:pt>
                <c:pt idx="8">
                  <c:v>0.73618055555555562</c:v>
                </c:pt>
                <c:pt idx="9">
                  <c:v>0.74691428571428553</c:v>
                </c:pt>
              </c:numCache>
            </c:numRef>
          </c:val>
        </c:ser>
        <c:ser>
          <c:idx val="3"/>
          <c:order val="3"/>
          <c:tx>
            <c:strRef>
              <c:f>'2.1'!$A$17</c:f>
              <c:strCache>
                <c:ptCount val="1"/>
                <c:pt idx="0">
                  <c:v>World</c:v>
                </c:pt>
              </c:strCache>
            </c:strRef>
          </c:tx>
          <c:spPr>
            <a:ln>
              <a:solidFill>
                <a:srgbClr val="00B0F0"/>
              </a:solidFill>
            </a:ln>
          </c:spPr>
          <c:marker>
            <c:symbol val="none"/>
          </c:marker>
          <c:cat>
            <c:numRef>
              <c:f>'2.1'!$B$13:$K$13</c:f>
              <c:numCache>
                <c:formatCode>General</c:formatCode>
                <c:ptCount val="10"/>
                <c:pt idx="0">
                  <c:v>2006</c:v>
                </c:pt>
                <c:pt idx="1">
                  <c:v>2007</c:v>
                </c:pt>
                <c:pt idx="2">
                  <c:v>2008</c:v>
                </c:pt>
                <c:pt idx="3">
                  <c:v>2009</c:v>
                </c:pt>
                <c:pt idx="4">
                  <c:v>2010</c:v>
                </c:pt>
                <c:pt idx="5">
                  <c:v>2011</c:v>
                </c:pt>
                <c:pt idx="6">
                  <c:v>2012</c:v>
                </c:pt>
                <c:pt idx="7">
                  <c:v>2013</c:v>
                </c:pt>
                <c:pt idx="8">
                  <c:v>2014</c:v>
                </c:pt>
                <c:pt idx="9">
                  <c:v>2015</c:v>
                </c:pt>
              </c:numCache>
            </c:numRef>
          </c:cat>
          <c:val>
            <c:numRef>
              <c:f>'2.1'!$B$17:$K$17</c:f>
              <c:numCache>
                <c:formatCode>General</c:formatCode>
                <c:ptCount val="10"/>
                <c:pt idx="0">
                  <c:v>0.66061441441441671</c:v>
                </c:pt>
                <c:pt idx="1">
                  <c:v>0.6655626016260161</c:v>
                </c:pt>
                <c:pt idx="2">
                  <c:v>0.6732816000000017</c:v>
                </c:pt>
                <c:pt idx="3">
                  <c:v>0.6768395348837225</c:v>
                </c:pt>
                <c:pt idx="4">
                  <c:v>0.67694045801526859</c:v>
                </c:pt>
                <c:pt idx="5">
                  <c:v>0.67820075757575882</c:v>
                </c:pt>
                <c:pt idx="6">
                  <c:v>0.68331278195488632</c:v>
                </c:pt>
                <c:pt idx="7">
                  <c:v>0.68548208955223722</c:v>
                </c:pt>
                <c:pt idx="8">
                  <c:v>0.69117293233082822</c:v>
                </c:pt>
                <c:pt idx="9">
                  <c:v>0.69645833333333362</c:v>
                </c:pt>
              </c:numCache>
            </c:numRef>
          </c:val>
        </c:ser>
        <c:marker val="1"/>
        <c:axId val="40836480"/>
        <c:axId val="40862848"/>
      </c:lineChart>
      <c:catAx>
        <c:axId val="40836480"/>
        <c:scaling>
          <c:orientation val="minMax"/>
        </c:scaling>
        <c:axPos val="b"/>
        <c:numFmt formatCode="General" sourceLinked="1"/>
        <c:tickLblPos val="nextTo"/>
        <c:txPr>
          <a:bodyPr/>
          <a:lstStyle/>
          <a:p>
            <a:pPr>
              <a:defRPr sz="700" b="1"/>
            </a:pPr>
            <a:endParaRPr lang="en-US"/>
          </a:p>
        </c:txPr>
        <c:crossAx val="40862848"/>
        <c:crosses val="autoZero"/>
        <c:auto val="1"/>
        <c:lblAlgn val="ctr"/>
        <c:lblOffset val="0"/>
        <c:tickLblSkip val="1"/>
      </c:catAx>
      <c:valAx>
        <c:axId val="40862848"/>
        <c:scaling>
          <c:orientation val="minMax"/>
          <c:max val="0.75000000000000155"/>
          <c:min val="0.55000000000000004"/>
        </c:scaling>
        <c:axPos val="l"/>
        <c:majorGridlines>
          <c:spPr>
            <a:ln>
              <a:solidFill>
                <a:sysClr val="window" lastClr="FFFFFF">
                  <a:lumMod val="65000"/>
                </a:sysClr>
              </a:solidFill>
              <a:prstDash val="dash"/>
            </a:ln>
          </c:spPr>
        </c:majorGridlines>
        <c:numFmt formatCode="#,##0.00" sourceLinked="0"/>
        <c:tickLblPos val="nextTo"/>
        <c:crossAx val="40836480"/>
        <c:crosses val="autoZero"/>
        <c:crossBetween val="between"/>
        <c:majorUnit val="5.0000000000000024E-2"/>
      </c:valAx>
      <c:spPr>
        <a:solidFill>
          <a:sysClr val="window" lastClr="FFFFFF"/>
        </a:solidFill>
        <a:ln>
          <a:prstDash val="sysDot"/>
        </a:ln>
      </c:spPr>
    </c:plotArea>
    <c:legend>
      <c:legendPos val="t"/>
      <c:layout>
        <c:manualLayout>
          <c:xMode val="edge"/>
          <c:yMode val="edge"/>
          <c:x val="8.8092022479985908E-3"/>
          <c:y val="1.8161398467432997E-2"/>
          <c:w val="0.99119079775200147"/>
          <c:h val="0.1330469822816899"/>
        </c:manualLayout>
      </c:layout>
      <c:txPr>
        <a:bodyPr/>
        <a:lstStyle/>
        <a:p>
          <a:pPr>
            <a:defRPr sz="900"/>
          </a:pPr>
          <a:endParaRPr lang="en-US"/>
        </a:p>
      </c:txPr>
    </c:legend>
    <c:plotVisOnly val="1"/>
    <c:dispBlanksAs val="gap"/>
  </c:chart>
  <c:spPr>
    <a:solidFill>
      <a:srgbClr val="4F81BD">
        <a:lumMod val="20000"/>
        <a:lumOff val="80000"/>
      </a:srgbClr>
    </a:solidFill>
    <a:ln>
      <a:noFill/>
    </a:ln>
  </c:spPr>
  <c:txPr>
    <a:bodyPr/>
    <a:lstStyle/>
    <a:p>
      <a:pPr>
        <a:defRPr sz="900" b="1">
          <a:latin typeface="+mj-lt"/>
        </a:defRPr>
      </a:pPr>
      <a:endParaRPr lang="en-US"/>
    </a:p>
  </c:txPr>
  <c:externalData r:id="rId2"/>
</c:chartSpace>
</file>

<file path=ppt/charts/chart20.xml><?xml version="1.0" encoding="utf-8"?>
<c:chartSpace xmlns:c="http://schemas.openxmlformats.org/drawingml/2006/chart" xmlns:a="http://schemas.openxmlformats.org/drawingml/2006/main" xmlns:r="http://schemas.openxmlformats.org/officeDocument/2006/relationships">
  <c:lang val="en-US"/>
  <c:chart>
    <c:autoTitleDeleted val="1"/>
    <c:plotArea>
      <c:layout>
        <c:manualLayout>
          <c:layoutTarget val="inner"/>
          <c:xMode val="edge"/>
          <c:yMode val="edge"/>
          <c:x val="0.19107740740740836"/>
          <c:y val="0.220012045134583"/>
          <c:w val="0.64214330301161204"/>
          <c:h val="0.74077372621502646"/>
        </c:manualLayout>
      </c:layout>
      <c:pieChart>
        <c:varyColors val="1"/>
        <c:ser>
          <c:idx val="0"/>
          <c:order val="0"/>
          <c:dPt>
            <c:idx val="0"/>
            <c:spPr>
              <a:solidFill>
                <a:schemeClr val="accent3"/>
              </a:solidFill>
            </c:spPr>
          </c:dPt>
          <c:dPt>
            <c:idx val="1"/>
            <c:spPr>
              <a:solidFill>
                <a:schemeClr val="accent1"/>
              </a:solidFill>
            </c:spPr>
          </c:dPt>
          <c:dPt>
            <c:idx val="2"/>
            <c:spPr>
              <a:solidFill>
                <a:schemeClr val="accent2">
                  <a:lumMod val="60000"/>
                  <a:lumOff val="40000"/>
                </a:schemeClr>
              </a:solidFill>
            </c:spPr>
          </c:dPt>
          <c:dLbls>
            <c:numFmt formatCode="0.0%" sourceLinked="0"/>
            <c:txPr>
              <a:bodyPr/>
              <a:lstStyle/>
              <a:p>
                <a:pPr>
                  <a:defRPr lang="tr-TR" sz="1050" b="1">
                    <a:latin typeface="+mj-lt"/>
                  </a:defRPr>
                </a:pPr>
                <a:endParaRPr lang="en-US"/>
              </a:p>
            </c:txPr>
            <c:showPercent val="1"/>
            <c:showLeaderLines val="1"/>
          </c:dLbls>
          <c:cat>
            <c:strRef>
              <c:f>'5.7'!$A$2:$C$2</c:f>
              <c:strCache>
                <c:ptCount val="3"/>
                <c:pt idx="0">
                  <c:v>&lt;12 weeks</c:v>
                </c:pt>
                <c:pt idx="1">
                  <c:v>12 to &lt;14 weeks</c:v>
                </c:pt>
                <c:pt idx="2">
                  <c:v>14 weeks or more</c:v>
                </c:pt>
              </c:strCache>
            </c:strRef>
          </c:cat>
          <c:val>
            <c:numRef>
              <c:f>'5.7'!$A$3:$C$3</c:f>
              <c:numCache>
                <c:formatCode>General</c:formatCode>
                <c:ptCount val="3"/>
                <c:pt idx="0">
                  <c:v>17</c:v>
                </c:pt>
                <c:pt idx="1">
                  <c:v>7</c:v>
                </c:pt>
                <c:pt idx="2">
                  <c:v>26</c:v>
                </c:pt>
              </c:numCache>
            </c:numRef>
          </c:val>
        </c:ser>
        <c:dLbls>
          <c:showPercent val="1"/>
        </c:dLbls>
        <c:firstSliceAng val="0"/>
      </c:pieChart>
      <c:spPr>
        <a:noFill/>
      </c:spPr>
    </c:plotArea>
    <c:legend>
      <c:legendPos val="t"/>
      <c:layout>
        <c:manualLayout>
          <c:xMode val="edge"/>
          <c:yMode val="edge"/>
          <c:x val="0"/>
          <c:y val="3.0676328502415692E-2"/>
          <c:w val="1"/>
          <c:h val="0.17414331723027401"/>
        </c:manualLayout>
      </c:layout>
      <c:txPr>
        <a:bodyPr/>
        <a:lstStyle/>
        <a:p>
          <a:pPr>
            <a:defRPr lang="tr-TR" sz="1200" b="1">
              <a:latin typeface="+mj-lt"/>
            </a:defRPr>
          </a:pPr>
          <a:endParaRPr lang="en-US"/>
        </a:p>
      </c:txPr>
    </c:legend>
    <c:plotVisOnly val="1"/>
    <c:dispBlanksAs val="zero"/>
  </c:chart>
  <c:spPr>
    <a:solidFill>
      <a:schemeClr val="accent1">
        <a:lumMod val="20000"/>
        <a:lumOff val="80000"/>
      </a:schemeClr>
    </a:solidFill>
    <a:ln>
      <a:noFill/>
    </a:ln>
  </c:spPr>
  <c:externalData r:id="rId1"/>
</c:chartSpace>
</file>

<file path=ppt/charts/chart21.xml><?xml version="1.0" encoding="utf-8"?>
<c:chartSpace xmlns:c="http://schemas.openxmlformats.org/drawingml/2006/chart" xmlns:a="http://schemas.openxmlformats.org/drawingml/2006/main" xmlns:r="http://schemas.openxmlformats.org/officeDocument/2006/relationships">
  <c:lang val="en-US"/>
  <c:chart>
    <c:autoTitleDeleted val="1"/>
    <c:plotArea>
      <c:layout/>
      <c:barChart>
        <c:barDir val="col"/>
        <c:grouping val="clustered"/>
        <c:ser>
          <c:idx val="0"/>
          <c:order val="0"/>
          <c:tx>
            <c:strRef>
              <c:f>'5.6'!$B$2</c:f>
              <c:strCache>
                <c:ptCount val="1"/>
                <c:pt idx="0">
                  <c:v>Column2</c:v>
                </c:pt>
              </c:strCache>
            </c:strRef>
          </c:tx>
          <c:spPr>
            <a:solidFill>
              <a:schemeClr val="accent2">
                <a:lumMod val="60000"/>
                <a:lumOff val="40000"/>
              </a:schemeClr>
            </a:solidFill>
          </c:spPr>
          <c:dPt>
            <c:idx val="17"/>
            <c:spPr>
              <a:solidFill>
                <a:schemeClr val="accent3"/>
              </a:solidFill>
            </c:spPr>
          </c:dPt>
          <c:cat>
            <c:strRef>
              <c:f>'5.6'!$A$3:$A$39</c:f>
              <c:strCache>
                <c:ptCount val="37"/>
                <c:pt idx="0">
                  <c:v>Albania</c:v>
                </c:pt>
                <c:pt idx="1">
                  <c:v>Gambia</c:v>
                </c:pt>
                <c:pt idx="2">
                  <c:v>Malaysia</c:v>
                </c:pt>
                <c:pt idx="3">
                  <c:v>Bahrain</c:v>
                </c:pt>
                <c:pt idx="4">
                  <c:v>Qatar</c:v>
                </c:pt>
                <c:pt idx="5">
                  <c:v>UAE</c:v>
                </c:pt>
                <c:pt idx="6">
                  <c:v>Benin</c:v>
                </c:pt>
                <c:pt idx="7">
                  <c:v>Tajikistan</c:v>
                </c:pt>
                <c:pt idx="8">
                  <c:v>Egypt</c:v>
                </c:pt>
                <c:pt idx="9">
                  <c:v>Kazakhstan</c:v>
                </c:pt>
                <c:pt idx="10">
                  <c:v>Nigeria</c:v>
                </c:pt>
                <c:pt idx="11">
                  <c:v>Oman</c:v>
                </c:pt>
                <c:pt idx="12">
                  <c:v>Azerbaijan</c:v>
                </c:pt>
                <c:pt idx="13">
                  <c:v>Cameroon</c:v>
                </c:pt>
                <c:pt idx="14">
                  <c:v>Kyrgyzstan</c:v>
                </c:pt>
                <c:pt idx="15">
                  <c:v>Algeria</c:v>
                </c:pt>
                <c:pt idx="16">
                  <c:v>Senegal</c:v>
                </c:pt>
                <c:pt idx="17">
                  <c:v>OIC</c:v>
                </c:pt>
                <c:pt idx="18">
                  <c:v>Kuwait</c:v>
                </c:pt>
                <c:pt idx="19">
                  <c:v>Mali</c:v>
                </c:pt>
                <c:pt idx="20">
                  <c:v>Burkina Faso</c:v>
                </c:pt>
                <c:pt idx="21">
                  <c:v>Cote d'Ivoire</c:v>
                </c:pt>
                <c:pt idx="22">
                  <c:v>Indonesia</c:v>
                </c:pt>
                <c:pt idx="23">
                  <c:v>Tunisia</c:v>
                </c:pt>
                <c:pt idx="24">
                  <c:v>Guyana</c:v>
                </c:pt>
                <c:pt idx="25">
                  <c:v>Mauritania</c:v>
                </c:pt>
                <c:pt idx="26">
                  <c:v>Turkey</c:v>
                </c:pt>
                <c:pt idx="27">
                  <c:v>Chad</c:v>
                </c:pt>
                <c:pt idx="28">
                  <c:v>Guinea</c:v>
                </c:pt>
                <c:pt idx="29">
                  <c:v>Jordan</c:v>
                </c:pt>
                <c:pt idx="30">
                  <c:v>Lebanon</c:v>
                </c:pt>
                <c:pt idx="31">
                  <c:v>Mozambique</c:v>
                </c:pt>
                <c:pt idx="32">
                  <c:v>Pakistan</c:v>
                </c:pt>
                <c:pt idx="33">
                  <c:v>Saudi Arabia </c:v>
                </c:pt>
                <c:pt idx="34">
                  <c:v>Iran</c:v>
                </c:pt>
                <c:pt idx="35">
                  <c:v>Morocco</c:v>
                </c:pt>
                <c:pt idx="36">
                  <c:v>Bangladesh</c:v>
                </c:pt>
              </c:strCache>
            </c:strRef>
          </c:cat>
          <c:val>
            <c:numRef>
              <c:f>'5.6'!$B$3:$B$39</c:f>
              <c:numCache>
                <c:formatCode>0.000</c:formatCode>
                <c:ptCount val="37"/>
                <c:pt idx="0">
                  <c:v>0.81</c:v>
                </c:pt>
                <c:pt idx="1">
                  <c:v>0.81</c:v>
                </c:pt>
                <c:pt idx="2">
                  <c:v>0.81</c:v>
                </c:pt>
                <c:pt idx="3">
                  <c:v>0.8</c:v>
                </c:pt>
                <c:pt idx="4">
                  <c:v>0.79</c:v>
                </c:pt>
                <c:pt idx="5">
                  <c:v>0.77000000000000091</c:v>
                </c:pt>
                <c:pt idx="6">
                  <c:v>0.7600000000000009</c:v>
                </c:pt>
                <c:pt idx="7">
                  <c:v>0.7600000000000009</c:v>
                </c:pt>
                <c:pt idx="8">
                  <c:v>0.75000000000000089</c:v>
                </c:pt>
                <c:pt idx="9">
                  <c:v>0.73000000000000065</c:v>
                </c:pt>
                <c:pt idx="10">
                  <c:v>0.73000000000000065</c:v>
                </c:pt>
                <c:pt idx="11">
                  <c:v>0.73000000000000065</c:v>
                </c:pt>
                <c:pt idx="12">
                  <c:v>0.72000000000000064</c:v>
                </c:pt>
                <c:pt idx="13">
                  <c:v>0.71000000000000063</c:v>
                </c:pt>
                <c:pt idx="14">
                  <c:v>0.71000000000000063</c:v>
                </c:pt>
                <c:pt idx="15">
                  <c:v>0.70000000000000062</c:v>
                </c:pt>
                <c:pt idx="16">
                  <c:v>0.69000000000000061</c:v>
                </c:pt>
                <c:pt idx="17">
                  <c:v>0.68055555555555569</c:v>
                </c:pt>
                <c:pt idx="18">
                  <c:v>0.67000000000000104</c:v>
                </c:pt>
                <c:pt idx="19">
                  <c:v>0.67000000000000104</c:v>
                </c:pt>
                <c:pt idx="20">
                  <c:v>0.66000000000000103</c:v>
                </c:pt>
                <c:pt idx="21">
                  <c:v>0.66000000000000103</c:v>
                </c:pt>
                <c:pt idx="22">
                  <c:v>0.65000000000000102</c:v>
                </c:pt>
                <c:pt idx="23">
                  <c:v>0.65000000000000102</c:v>
                </c:pt>
                <c:pt idx="24">
                  <c:v>0.63000000000000089</c:v>
                </c:pt>
                <c:pt idx="25">
                  <c:v>0.62000000000000077</c:v>
                </c:pt>
                <c:pt idx="26">
                  <c:v>0.62000000000000077</c:v>
                </c:pt>
                <c:pt idx="27">
                  <c:v>0.61000000000000065</c:v>
                </c:pt>
                <c:pt idx="28">
                  <c:v>0.61000000000000065</c:v>
                </c:pt>
                <c:pt idx="29">
                  <c:v>0.61000000000000065</c:v>
                </c:pt>
                <c:pt idx="30">
                  <c:v>0.61000000000000065</c:v>
                </c:pt>
                <c:pt idx="31">
                  <c:v>0.61000000000000065</c:v>
                </c:pt>
                <c:pt idx="32">
                  <c:v>0.61000000000000065</c:v>
                </c:pt>
                <c:pt idx="33">
                  <c:v>0.60000000000000064</c:v>
                </c:pt>
                <c:pt idx="34">
                  <c:v>0.59</c:v>
                </c:pt>
                <c:pt idx="35">
                  <c:v>0.52</c:v>
                </c:pt>
                <c:pt idx="36">
                  <c:v>0.52</c:v>
                </c:pt>
              </c:numCache>
            </c:numRef>
          </c:val>
        </c:ser>
        <c:gapWidth val="80"/>
        <c:axId val="44267392"/>
        <c:axId val="44268928"/>
      </c:barChart>
      <c:catAx>
        <c:axId val="44267392"/>
        <c:scaling>
          <c:orientation val="minMax"/>
        </c:scaling>
        <c:axPos val="b"/>
        <c:numFmt formatCode="General" sourceLinked="1"/>
        <c:tickLblPos val="nextTo"/>
        <c:txPr>
          <a:bodyPr rot="-3000000" vert="horz"/>
          <a:lstStyle/>
          <a:p>
            <a:pPr>
              <a:defRPr sz="1000" b="0" i="0" u="none" strike="noStrike" baseline="0">
                <a:solidFill>
                  <a:srgbClr val="000000"/>
                </a:solidFill>
                <a:latin typeface="+mj-lt"/>
                <a:ea typeface="Calibri"/>
                <a:cs typeface="Calibri"/>
              </a:defRPr>
            </a:pPr>
            <a:endParaRPr lang="en-US"/>
          </a:p>
        </c:txPr>
        <c:crossAx val="44268928"/>
        <c:crosses val="autoZero"/>
        <c:lblAlgn val="ctr"/>
        <c:lblOffset val="0"/>
        <c:tickLblSkip val="1"/>
      </c:catAx>
      <c:valAx>
        <c:axId val="44268928"/>
        <c:scaling>
          <c:orientation val="minMax"/>
          <c:min val="0.30000000000000032"/>
        </c:scaling>
        <c:axPos val="l"/>
        <c:majorGridlines>
          <c:spPr>
            <a:ln>
              <a:solidFill>
                <a:schemeClr val="bg1">
                  <a:lumMod val="85000"/>
                </a:schemeClr>
              </a:solidFill>
              <a:prstDash val="sysDot"/>
            </a:ln>
          </c:spPr>
        </c:majorGridlines>
        <c:numFmt formatCode="0.000" sourceLinked="1"/>
        <c:tickLblPos val="nextTo"/>
        <c:txPr>
          <a:bodyPr rot="0" vert="horz"/>
          <a:lstStyle/>
          <a:p>
            <a:pPr>
              <a:defRPr sz="1050" b="0" i="0" u="none" strike="noStrike" baseline="0">
                <a:solidFill>
                  <a:srgbClr val="000000"/>
                </a:solidFill>
                <a:latin typeface="+mj-lt"/>
                <a:ea typeface="Calibri"/>
                <a:cs typeface="Calibri"/>
              </a:defRPr>
            </a:pPr>
            <a:endParaRPr lang="en-US"/>
          </a:p>
        </c:txPr>
        <c:crossAx val="44267392"/>
        <c:crosses val="autoZero"/>
        <c:crossBetween val="between"/>
      </c:valAx>
    </c:plotArea>
    <c:plotVisOnly val="1"/>
    <c:dispBlanksAs val="zero"/>
  </c:chart>
  <c:spPr>
    <a:solidFill>
      <a:schemeClr val="accent1">
        <a:lumMod val="20000"/>
        <a:lumOff val="80000"/>
      </a:schemeClr>
    </a:solidFill>
    <a:ln>
      <a:noFill/>
    </a:ln>
  </c:spPr>
  <c:txPr>
    <a:bodyPr/>
    <a:lstStyle/>
    <a:p>
      <a:pPr>
        <a:defRPr sz="1000" b="0" i="0" u="none" strike="noStrike" baseline="0">
          <a:solidFill>
            <a:srgbClr val="000000"/>
          </a:solidFill>
          <a:latin typeface="Calibri"/>
          <a:ea typeface="Calibri"/>
          <a:cs typeface="Calibri"/>
        </a:defRPr>
      </a:pPr>
      <a:endParaRPr lang="en-US"/>
    </a:p>
  </c:txPr>
  <c:externalData r:id="rId1"/>
</c:chartSpace>
</file>

<file path=ppt/charts/chart22.xml><?xml version="1.0" encoding="utf-8"?>
<c:chartSpace xmlns:c="http://schemas.openxmlformats.org/drawingml/2006/chart" xmlns:a="http://schemas.openxmlformats.org/drawingml/2006/main" xmlns:r="http://schemas.openxmlformats.org/officeDocument/2006/relationships">
  <c:lang val="en-US"/>
  <c:chart>
    <c:plotArea>
      <c:layout>
        <c:manualLayout>
          <c:layoutTarget val="inner"/>
          <c:xMode val="edge"/>
          <c:yMode val="edge"/>
          <c:x val="0.13441836279898994"/>
          <c:y val="0.15826589384660297"/>
          <c:w val="0.78665398900609118"/>
          <c:h val="0.61414500000000138"/>
        </c:manualLayout>
      </c:layout>
      <c:barChart>
        <c:barDir val="col"/>
        <c:grouping val="clustered"/>
        <c:ser>
          <c:idx val="1"/>
          <c:order val="0"/>
          <c:tx>
            <c:v>Women MP</c:v>
          </c:tx>
          <c:spPr>
            <a:solidFill>
              <a:schemeClr val="accent2">
                <a:lumMod val="60000"/>
                <a:lumOff val="40000"/>
              </a:schemeClr>
            </a:solidFill>
          </c:spPr>
          <c:cat>
            <c:strRef>
              <c:f>'6.3'!$D$4:$D$7</c:f>
              <c:strCache>
                <c:ptCount val="4"/>
                <c:pt idx="0">
                  <c:v>OIC</c:v>
                </c:pt>
                <c:pt idx="1">
                  <c:v>World</c:v>
                </c:pt>
                <c:pt idx="2">
                  <c:v>Non-OIC Developing</c:v>
                </c:pt>
                <c:pt idx="3">
                  <c:v>Developed</c:v>
                </c:pt>
              </c:strCache>
            </c:strRef>
          </c:cat>
          <c:val>
            <c:numRef>
              <c:f>'6.3'!$F$4:$F$7</c:f>
              <c:numCache>
                <c:formatCode>#,##0</c:formatCode>
                <c:ptCount val="4"/>
                <c:pt idx="0">
                  <c:v>1845</c:v>
                </c:pt>
                <c:pt idx="1">
                  <c:v>8510</c:v>
                </c:pt>
                <c:pt idx="2">
                  <c:v>4452</c:v>
                </c:pt>
                <c:pt idx="3">
                  <c:v>2213</c:v>
                </c:pt>
              </c:numCache>
            </c:numRef>
          </c:val>
        </c:ser>
        <c:gapWidth val="70"/>
        <c:axId val="44212992"/>
        <c:axId val="44214912"/>
      </c:barChart>
      <c:lineChart>
        <c:grouping val="standard"/>
        <c:ser>
          <c:idx val="2"/>
          <c:order val="1"/>
          <c:tx>
            <c:v>Women, % of MP</c:v>
          </c:tx>
          <c:spPr>
            <a:ln>
              <a:noFill/>
            </a:ln>
          </c:spPr>
          <c:marker>
            <c:symbol val="triangle"/>
            <c:size val="8"/>
            <c:spPr>
              <a:solidFill>
                <a:schemeClr val="tx2"/>
              </a:solidFill>
              <a:ln>
                <a:noFill/>
              </a:ln>
            </c:spPr>
          </c:marker>
          <c:cat>
            <c:strRef>
              <c:f>'6.3'!$D$4:$D$7</c:f>
              <c:strCache>
                <c:ptCount val="4"/>
                <c:pt idx="0">
                  <c:v>OIC</c:v>
                </c:pt>
                <c:pt idx="1">
                  <c:v>World</c:v>
                </c:pt>
                <c:pt idx="2">
                  <c:v>Non-OIC Developing</c:v>
                </c:pt>
                <c:pt idx="3">
                  <c:v>Developed</c:v>
                </c:pt>
              </c:strCache>
            </c:strRef>
          </c:cat>
          <c:val>
            <c:numRef>
              <c:f>'6.3'!$G$4:$G$7</c:f>
              <c:numCache>
                <c:formatCode>0.00</c:formatCode>
                <c:ptCount val="4"/>
                <c:pt idx="0">
                  <c:v>18.341783477482853</c:v>
                </c:pt>
                <c:pt idx="1">
                  <c:v>22.368836084533669</c:v>
                </c:pt>
                <c:pt idx="2">
                  <c:v>22.242206235011949</c:v>
                </c:pt>
                <c:pt idx="3">
                  <c:v>27.77010917304553</c:v>
                </c:pt>
              </c:numCache>
            </c:numRef>
          </c:val>
        </c:ser>
        <c:marker val="1"/>
        <c:axId val="44222336"/>
        <c:axId val="44220800"/>
      </c:lineChart>
      <c:catAx>
        <c:axId val="44212992"/>
        <c:scaling>
          <c:orientation val="minMax"/>
        </c:scaling>
        <c:axPos val="b"/>
        <c:tickLblPos val="nextTo"/>
        <c:txPr>
          <a:bodyPr/>
          <a:lstStyle/>
          <a:p>
            <a:pPr>
              <a:defRPr sz="900" b="1">
                <a:latin typeface="Times New Roman" panose="02020603050405020304" pitchFamily="18" charset="0"/>
                <a:cs typeface="Times New Roman" panose="02020603050405020304" pitchFamily="18" charset="0"/>
              </a:defRPr>
            </a:pPr>
            <a:endParaRPr lang="en-US"/>
          </a:p>
        </c:txPr>
        <c:crossAx val="44214912"/>
        <c:crosses val="autoZero"/>
        <c:auto val="1"/>
        <c:lblAlgn val="ctr"/>
        <c:lblOffset val="100"/>
      </c:catAx>
      <c:valAx>
        <c:axId val="44214912"/>
        <c:scaling>
          <c:orientation val="minMax"/>
          <c:max val="10000"/>
          <c:min val="0"/>
        </c:scaling>
        <c:axPos val="l"/>
        <c:majorGridlines>
          <c:spPr>
            <a:ln>
              <a:prstDash val="sysDot"/>
            </a:ln>
          </c:spPr>
        </c:majorGridlines>
        <c:numFmt formatCode="#,##0" sourceLinked="1"/>
        <c:tickLblPos val="nextTo"/>
        <c:txPr>
          <a:bodyPr/>
          <a:lstStyle/>
          <a:p>
            <a:pPr>
              <a:defRPr sz="900">
                <a:latin typeface="Times New Roman" panose="02020603050405020304" pitchFamily="18" charset="0"/>
                <a:cs typeface="Times New Roman" panose="02020603050405020304" pitchFamily="18" charset="0"/>
              </a:defRPr>
            </a:pPr>
            <a:endParaRPr lang="en-US"/>
          </a:p>
        </c:txPr>
        <c:crossAx val="44212992"/>
        <c:crosses val="autoZero"/>
        <c:crossBetween val="between"/>
        <c:majorUnit val="2000"/>
      </c:valAx>
      <c:valAx>
        <c:axId val="44220800"/>
        <c:scaling>
          <c:orientation val="minMax"/>
          <c:max val="30"/>
          <c:min val="0"/>
        </c:scaling>
        <c:axPos val="r"/>
        <c:numFmt formatCode="0" sourceLinked="0"/>
        <c:tickLblPos val="nextTo"/>
        <c:txPr>
          <a:bodyPr/>
          <a:lstStyle/>
          <a:p>
            <a:pPr>
              <a:defRPr sz="900">
                <a:latin typeface="Times New Roman" panose="02020603050405020304" pitchFamily="18" charset="0"/>
                <a:cs typeface="Times New Roman" panose="02020603050405020304" pitchFamily="18" charset="0"/>
              </a:defRPr>
            </a:pPr>
            <a:endParaRPr lang="en-US"/>
          </a:p>
        </c:txPr>
        <c:crossAx val="44222336"/>
        <c:crosses val="max"/>
        <c:crossBetween val="between"/>
        <c:majorUnit val="6"/>
      </c:valAx>
      <c:catAx>
        <c:axId val="44222336"/>
        <c:scaling>
          <c:orientation val="minMax"/>
        </c:scaling>
        <c:delete val="1"/>
        <c:axPos val="b"/>
        <c:tickLblPos val="none"/>
        <c:crossAx val="44220800"/>
        <c:crosses val="autoZero"/>
        <c:auto val="1"/>
        <c:lblAlgn val="ctr"/>
        <c:lblOffset val="100"/>
      </c:catAx>
    </c:plotArea>
    <c:legend>
      <c:legendPos val="t"/>
      <c:layout>
        <c:manualLayout>
          <c:xMode val="edge"/>
          <c:yMode val="edge"/>
          <c:x val="3.572008296510055E-3"/>
          <c:y val="3.3762324857291122E-3"/>
          <c:w val="0.99088339788229796"/>
          <c:h val="0.10107247010790316"/>
        </c:manualLayout>
      </c:layout>
      <c:txPr>
        <a:bodyPr/>
        <a:lstStyle/>
        <a:p>
          <a:pPr>
            <a:defRPr b="1"/>
          </a:pPr>
          <a:endParaRPr lang="en-US"/>
        </a:p>
      </c:txPr>
    </c:legend>
    <c:plotVisOnly val="1"/>
    <c:dispBlanksAs val="gap"/>
  </c:chart>
  <c:spPr>
    <a:solidFill>
      <a:schemeClr val="accent1">
        <a:lumMod val="20000"/>
        <a:lumOff val="80000"/>
      </a:schemeClr>
    </a:solidFill>
    <a:ln>
      <a:noFill/>
    </a:ln>
  </c:spPr>
  <c:externalData r:id="rId1"/>
</c:chartSpace>
</file>

<file path=ppt/charts/chart23.xml><?xml version="1.0" encoding="utf-8"?>
<c:chartSpace xmlns:c="http://schemas.openxmlformats.org/drawingml/2006/chart" xmlns:a="http://schemas.openxmlformats.org/drawingml/2006/main" xmlns:r="http://schemas.openxmlformats.org/officeDocument/2006/relationships">
  <c:lang val="en-US"/>
  <c:chart>
    <c:autoTitleDeleted val="1"/>
    <c:plotArea>
      <c:layout>
        <c:manualLayout>
          <c:layoutTarget val="inner"/>
          <c:xMode val="edge"/>
          <c:yMode val="edge"/>
          <c:x val="1.7136563457193034E-2"/>
          <c:y val="3.1592039800995023E-2"/>
          <c:w val="0.97285878875413689"/>
          <c:h val="0.39103686868686954"/>
        </c:manualLayout>
      </c:layout>
      <c:barChart>
        <c:barDir val="col"/>
        <c:grouping val="clustered"/>
        <c:ser>
          <c:idx val="1"/>
          <c:order val="0"/>
          <c:spPr>
            <a:solidFill>
              <a:schemeClr val="tx2"/>
            </a:solidFill>
          </c:spPr>
          <c:dPt>
            <c:idx val="3"/>
            <c:spPr>
              <a:solidFill>
                <a:schemeClr val="accent2">
                  <a:lumMod val="40000"/>
                  <a:lumOff val="60000"/>
                </a:schemeClr>
              </a:solidFill>
            </c:spPr>
          </c:dPt>
          <c:dPt>
            <c:idx val="6"/>
            <c:spPr>
              <a:solidFill>
                <a:schemeClr val="accent2">
                  <a:lumMod val="40000"/>
                  <a:lumOff val="60000"/>
                </a:schemeClr>
              </a:solidFill>
            </c:spPr>
          </c:dPt>
          <c:dPt>
            <c:idx val="8"/>
            <c:spPr>
              <a:solidFill>
                <a:schemeClr val="accent2">
                  <a:lumMod val="40000"/>
                  <a:lumOff val="60000"/>
                </a:schemeClr>
              </a:solidFill>
            </c:spPr>
          </c:dPt>
          <c:dPt>
            <c:idx val="13"/>
            <c:spPr>
              <a:solidFill>
                <a:schemeClr val="accent2">
                  <a:lumMod val="40000"/>
                  <a:lumOff val="60000"/>
                </a:schemeClr>
              </a:solidFill>
            </c:spPr>
          </c:dPt>
          <c:dLbls>
            <c:numFmt formatCode="#,##0.0" sourceLinked="0"/>
            <c:txPr>
              <a:bodyPr rot="-3300000"/>
              <a:lstStyle/>
              <a:p>
                <a:pPr>
                  <a:defRPr b="1">
                    <a:latin typeface="Times New Roman" panose="02020603050405020304" pitchFamily="18" charset="0"/>
                    <a:cs typeface="Times New Roman" panose="02020603050405020304" pitchFamily="18" charset="0"/>
                  </a:defRPr>
                </a:pPr>
                <a:endParaRPr lang="en-US"/>
              </a:p>
            </c:txPr>
            <c:showVal val="1"/>
          </c:dLbls>
          <c:cat>
            <c:strRef>
              <c:f>'6.7'!$T$7:$T$38</c:f>
              <c:strCache>
                <c:ptCount val="32"/>
                <c:pt idx="0">
                  <c:v>Kazakhstan 2008</c:v>
                </c:pt>
                <c:pt idx="1">
                  <c:v>Suriname 2013</c:v>
                </c:pt>
                <c:pt idx="2">
                  <c:v>Kyrgyz Republic 2006</c:v>
                </c:pt>
                <c:pt idx="3">
                  <c:v>Non-OIC dev.</c:v>
                </c:pt>
                <c:pt idx="4">
                  <c:v>Brunei  2014</c:v>
                </c:pt>
                <c:pt idx="5">
                  <c:v>Uganda 2003</c:v>
                </c:pt>
                <c:pt idx="6">
                  <c:v>Developed</c:v>
                </c:pt>
                <c:pt idx="7">
                  <c:v>Burkina Faso 2006</c:v>
                </c:pt>
                <c:pt idx="8">
                  <c:v>World</c:v>
                </c:pt>
                <c:pt idx="9">
                  <c:v>Guyana 2002 </c:v>
                </c:pt>
                <c:pt idx="10">
                  <c:v>Malaysia 2010</c:v>
                </c:pt>
                <c:pt idx="11">
                  <c:v>Indonesia 2013</c:v>
                </c:pt>
                <c:pt idx="12">
                  <c:v>Albania 2009</c:v>
                </c:pt>
                <c:pt idx="13">
                  <c:v>OIC</c:v>
                </c:pt>
                <c:pt idx="14">
                  <c:v>Maldives 2006</c:v>
                </c:pt>
                <c:pt idx="15">
                  <c:v>Kuwait 2005</c:v>
                </c:pt>
                <c:pt idx="16">
                  <c:v>Iran 2008</c:v>
                </c:pt>
                <c:pt idx="17">
                  <c:v>Morocco 2008</c:v>
                </c:pt>
                <c:pt idx="18">
                  <c:v>Qatar 2013</c:v>
                </c:pt>
                <c:pt idx="19">
                  <c:v>Algeria 2013</c:v>
                </c:pt>
                <c:pt idx="20">
                  <c:v>Bahrain 2004</c:v>
                </c:pt>
                <c:pt idx="21">
                  <c:v>Turkey 2010</c:v>
                </c:pt>
                <c:pt idx="22">
                  <c:v>UAE 2008</c:v>
                </c:pt>
                <c:pt idx="23">
                  <c:v>Palestine 2008</c:v>
                </c:pt>
                <c:pt idx="24">
                  <c:v>Lebanon 2007</c:v>
                </c:pt>
                <c:pt idx="25">
                  <c:v>Azerbaijan 2008</c:v>
                </c:pt>
                <c:pt idx="26">
                  <c:v>Egypt 2012</c:v>
                </c:pt>
                <c:pt idx="27">
                  <c:v>Saudi Arabia 2012</c:v>
                </c:pt>
                <c:pt idx="28">
                  <c:v>Bangladesh 2010</c:v>
                </c:pt>
                <c:pt idx="29">
                  <c:v>Yemen 2009</c:v>
                </c:pt>
                <c:pt idx="30">
                  <c:v>Jordan 2004</c:v>
                </c:pt>
                <c:pt idx="31">
                  <c:v>Pakistan 2008</c:v>
                </c:pt>
              </c:strCache>
            </c:strRef>
          </c:cat>
          <c:val>
            <c:numRef>
              <c:f>'6.7'!$V$7:$V$38</c:f>
              <c:numCache>
                <c:formatCode>General</c:formatCode>
                <c:ptCount val="32"/>
                <c:pt idx="0">
                  <c:v>38.362664685991149</c:v>
                </c:pt>
                <c:pt idx="1">
                  <c:v>35.807026540203758</c:v>
                </c:pt>
                <c:pt idx="2">
                  <c:v>35.162599530063403</c:v>
                </c:pt>
                <c:pt idx="3">
                  <c:v>34.018929545011048</c:v>
                </c:pt>
                <c:pt idx="4">
                  <c:v>33.745313076925996</c:v>
                </c:pt>
                <c:pt idx="5">
                  <c:v>33.333332181552812</c:v>
                </c:pt>
                <c:pt idx="6">
                  <c:v>31.503273896155132</c:v>
                </c:pt>
                <c:pt idx="7">
                  <c:v>30.950955003984522</c:v>
                </c:pt>
                <c:pt idx="8">
                  <c:v>29.499394717882836</c:v>
                </c:pt>
                <c:pt idx="9">
                  <c:v>25.437250082063802</c:v>
                </c:pt>
                <c:pt idx="10">
                  <c:v>24.991045140508401</c:v>
                </c:pt>
                <c:pt idx="11">
                  <c:v>23.152317548112286</c:v>
                </c:pt>
                <c:pt idx="12">
                  <c:v>22.466308984208986</c:v>
                </c:pt>
                <c:pt idx="13">
                  <c:v>16.490638514812336</c:v>
                </c:pt>
                <c:pt idx="14">
                  <c:v>14.2616423358944</c:v>
                </c:pt>
                <c:pt idx="15">
                  <c:v>13.8639616443236</c:v>
                </c:pt>
                <c:pt idx="16">
                  <c:v>13.279678068410488</c:v>
                </c:pt>
                <c:pt idx="17">
                  <c:v>12.7946730321272</c:v>
                </c:pt>
                <c:pt idx="18">
                  <c:v>12.217824744610388</c:v>
                </c:pt>
                <c:pt idx="19">
                  <c:v>10.6060606060606</c:v>
                </c:pt>
                <c:pt idx="20">
                  <c:v>10.58823453985231</c:v>
                </c:pt>
                <c:pt idx="21">
                  <c:v>10.04487258989089</c:v>
                </c:pt>
                <c:pt idx="22">
                  <c:v>9.9455164238901492</c:v>
                </c:pt>
                <c:pt idx="23">
                  <c:v>9.8816011792368599</c:v>
                </c:pt>
                <c:pt idx="24">
                  <c:v>8.4392256303426496</c:v>
                </c:pt>
                <c:pt idx="25">
                  <c:v>7.1278826855052442</c:v>
                </c:pt>
                <c:pt idx="26">
                  <c:v>7.1234799844111114</c:v>
                </c:pt>
                <c:pt idx="27">
                  <c:v>6.8037247717687297</c:v>
                </c:pt>
                <c:pt idx="28">
                  <c:v>5.3861899364415944</c:v>
                </c:pt>
                <c:pt idx="29">
                  <c:v>5.1581174531381695</c:v>
                </c:pt>
                <c:pt idx="30">
                  <c:v>5.1433390577581095</c:v>
                </c:pt>
                <c:pt idx="31">
                  <c:v>2.9671210906174847</c:v>
                </c:pt>
              </c:numCache>
            </c:numRef>
          </c:val>
        </c:ser>
        <c:gapWidth val="80"/>
        <c:axId val="44453248"/>
        <c:axId val="44463232"/>
      </c:barChart>
      <c:catAx>
        <c:axId val="44453248"/>
        <c:scaling>
          <c:orientation val="minMax"/>
        </c:scaling>
        <c:axPos val="b"/>
        <c:numFmt formatCode="General" sourceLinked="1"/>
        <c:tickLblPos val="nextTo"/>
        <c:txPr>
          <a:bodyPr rot="-5400000" vert="horz"/>
          <a:lstStyle/>
          <a:p>
            <a:pPr>
              <a:defRPr>
                <a:latin typeface="Times New Roman" panose="02020603050405020304" pitchFamily="18" charset="0"/>
                <a:cs typeface="Times New Roman" panose="02020603050405020304" pitchFamily="18" charset="0"/>
              </a:defRPr>
            </a:pPr>
            <a:endParaRPr lang="en-US"/>
          </a:p>
        </c:txPr>
        <c:crossAx val="44463232"/>
        <c:crosses val="autoZero"/>
        <c:auto val="1"/>
        <c:lblAlgn val="ctr"/>
        <c:lblOffset val="0"/>
        <c:tickLblSkip val="1"/>
      </c:catAx>
      <c:valAx>
        <c:axId val="44463232"/>
        <c:scaling>
          <c:orientation val="minMax"/>
          <c:max val="60"/>
        </c:scaling>
        <c:delete val="1"/>
        <c:axPos val="l"/>
        <c:numFmt formatCode="General" sourceLinked="1"/>
        <c:tickLblPos val="none"/>
        <c:crossAx val="44453248"/>
        <c:crosses val="autoZero"/>
        <c:crossBetween val="between"/>
      </c:valAx>
    </c:plotArea>
    <c:plotVisOnly val="1"/>
    <c:dispBlanksAs val="gap"/>
  </c:chart>
  <c:spPr>
    <a:solidFill>
      <a:schemeClr val="accent1">
        <a:lumMod val="20000"/>
        <a:lumOff val="80000"/>
      </a:schemeClr>
    </a:solidFill>
    <a:ln>
      <a:noFill/>
    </a:ln>
  </c:spPr>
  <c:externalData r:id="rId1"/>
</c:chartSpace>
</file>

<file path=ppt/charts/chart24.xml><?xml version="1.0" encoding="utf-8"?>
<c:chartSpace xmlns:c="http://schemas.openxmlformats.org/drawingml/2006/chart" xmlns:a="http://schemas.openxmlformats.org/drawingml/2006/main" xmlns:r="http://schemas.openxmlformats.org/officeDocument/2006/relationships">
  <c:lang val="en-US"/>
  <c:clrMapOvr bg1="lt1" tx1="dk1" bg2="lt2" tx2="dk2" accent1="accent1" accent2="accent2" accent3="accent3" accent4="accent4" accent5="accent5" accent6="accent6" hlink="hlink" folHlink="folHlink"/>
  <c:chart>
    <c:autoTitleDeleted val="1"/>
    <c:plotArea>
      <c:layout>
        <c:manualLayout>
          <c:layoutTarget val="inner"/>
          <c:xMode val="edge"/>
          <c:yMode val="edge"/>
          <c:x val="3.5895555555555611E-2"/>
          <c:y val="3.0420764878438637E-2"/>
          <c:w val="0.93417259259259355"/>
          <c:h val="0.75741999999999998"/>
        </c:manualLayout>
      </c:layout>
      <c:barChart>
        <c:barDir val="col"/>
        <c:grouping val="clustered"/>
        <c:ser>
          <c:idx val="0"/>
          <c:order val="0"/>
          <c:spPr>
            <a:solidFill>
              <a:srgbClr val="9BBB59"/>
            </a:solidFill>
          </c:spPr>
          <c:dPt>
            <c:idx val="0"/>
            <c:spPr>
              <a:solidFill>
                <a:srgbClr val="00B050"/>
              </a:solidFill>
            </c:spPr>
          </c:dPt>
          <c:dPt>
            <c:idx val="2"/>
            <c:spPr>
              <a:solidFill>
                <a:srgbClr val="0070C0"/>
              </a:solidFill>
            </c:spPr>
          </c:dPt>
          <c:dPt>
            <c:idx val="3"/>
            <c:spPr>
              <a:solidFill>
                <a:srgbClr val="FF0000"/>
              </a:solidFill>
            </c:spPr>
          </c:dPt>
          <c:dLbls>
            <c:numFmt formatCode="#,##0.00" sourceLinked="0"/>
            <c:txPr>
              <a:bodyPr/>
              <a:lstStyle/>
              <a:p>
                <a:pPr>
                  <a:defRPr sz="1000" b="1">
                    <a:solidFill>
                      <a:sysClr val="windowText" lastClr="000000"/>
                    </a:solidFill>
                  </a:defRPr>
                </a:pPr>
                <a:endParaRPr lang="en-US"/>
              </a:p>
            </c:txPr>
            <c:dLblPos val="outEnd"/>
            <c:showVal val="1"/>
          </c:dLbls>
          <c:cat>
            <c:strRef>
              <c:f>'C:\Users\cem\Desktop\gender\Gender Report Final-Cihat\nev gender\[NGO CHAPTER 7.xlsx]Sheet2'!$O$3:$O$6</c:f>
              <c:strCache>
                <c:ptCount val="4"/>
                <c:pt idx="0">
                  <c:v>OIC</c:v>
                </c:pt>
                <c:pt idx="1">
                  <c:v>Non-OIC Dev.</c:v>
                </c:pt>
                <c:pt idx="2">
                  <c:v>Developed</c:v>
                </c:pt>
                <c:pt idx="3">
                  <c:v>World</c:v>
                </c:pt>
              </c:strCache>
            </c:strRef>
          </c:cat>
          <c:val>
            <c:numRef>
              <c:f>'C:\Users\cem\Desktop\gender\Gender Report Final-Cihat\nev gender\[NGO CHAPTER 7.xlsx]Sheet2'!$P$3:$P$6</c:f>
              <c:numCache>
                <c:formatCode>General</c:formatCode>
                <c:ptCount val="4"/>
                <c:pt idx="0">
                  <c:v>0.34888888888888958</c:v>
                </c:pt>
                <c:pt idx="1">
                  <c:v>0.4779569892473125</c:v>
                </c:pt>
                <c:pt idx="2">
                  <c:v>0.7566666666666666</c:v>
                </c:pt>
                <c:pt idx="3">
                  <c:v>0.46732026143790922</c:v>
                </c:pt>
              </c:numCache>
            </c:numRef>
          </c:val>
        </c:ser>
        <c:gapWidth val="80"/>
        <c:axId val="44473344"/>
        <c:axId val="44397312"/>
      </c:barChart>
      <c:catAx>
        <c:axId val="44473344"/>
        <c:scaling>
          <c:orientation val="minMax"/>
        </c:scaling>
        <c:axPos val="b"/>
        <c:tickLblPos val="nextTo"/>
        <c:crossAx val="44397312"/>
        <c:crosses val="autoZero"/>
        <c:auto val="1"/>
        <c:lblAlgn val="ctr"/>
        <c:lblOffset val="100"/>
      </c:catAx>
      <c:valAx>
        <c:axId val="44397312"/>
        <c:scaling>
          <c:orientation val="minMax"/>
        </c:scaling>
        <c:delete val="1"/>
        <c:axPos val="l"/>
        <c:numFmt formatCode="General" sourceLinked="0"/>
        <c:tickLblPos val="none"/>
        <c:crossAx val="44473344"/>
        <c:crosses val="autoZero"/>
        <c:crossBetween val="between"/>
      </c:valAx>
      <c:spPr>
        <a:solidFill>
          <a:sysClr val="window" lastClr="FFFFFF"/>
        </a:solidFill>
      </c:spPr>
    </c:plotArea>
    <c:plotVisOnly val="1"/>
    <c:dispBlanksAs val="gap"/>
  </c:chart>
  <c:spPr>
    <a:solidFill>
      <a:srgbClr val="4F81BD">
        <a:lumMod val="20000"/>
        <a:lumOff val="80000"/>
      </a:srgbClr>
    </a:solidFill>
    <a:ln>
      <a:noFill/>
    </a:ln>
  </c:spPr>
  <c:txPr>
    <a:bodyPr/>
    <a:lstStyle/>
    <a:p>
      <a:pPr>
        <a:defRPr sz="900" b="1">
          <a:latin typeface="+mj-lt"/>
        </a:defRPr>
      </a:pPr>
      <a:endParaRPr lang="en-US"/>
    </a:p>
  </c:txPr>
  <c:externalData r:id="rId2"/>
</c:chartSpace>
</file>

<file path=ppt/charts/chart25.xml><?xml version="1.0" encoding="utf-8"?>
<c:chartSpace xmlns:c="http://schemas.openxmlformats.org/drawingml/2006/chart" xmlns:a="http://schemas.openxmlformats.org/drawingml/2006/main" xmlns:r="http://schemas.openxmlformats.org/officeDocument/2006/relationships">
  <c:date1904 val="1"/>
  <c:lang val="en-US"/>
  <c:clrMapOvr bg1="lt1" tx1="dk1" bg2="lt2" tx2="dk2" accent1="accent1" accent2="accent2" accent3="accent3" accent4="accent4" accent5="accent5" accent6="accent6" hlink="hlink" folHlink="folHlink"/>
  <c:chart>
    <c:autoTitleDeleted val="1"/>
    <c:plotArea>
      <c:layout>
        <c:manualLayout>
          <c:layoutTarget val="inner"/>
          <c:xMode val="edge"/>
          <c:yMode val="edge"/>
          <c:x val="3.5895555555555611E-2"/>
          <c:y val="3.0420764878438637E-2"/>
          <c:w val="0.93417259259259355"/>
          <c:h val="0.75741999999999998"/>
        </c:manualLayout>
      </c:layout>
      <c:barChart>
        <c:barDir val="col"/>
        <c:grouping val="clustered"/>
        <c:ser>
          <c:idx val="0"/>
          <c:order val="0"/>
          <c:spPr>
            <a:solidFill>
              <a:srgbClr val="9BBB59"/>
            </a:solidFill>
          </c:spPr>
          <c:dPt>
            <c:idx val="0"/>
            <c:spPr>
              <a:solidFill>
                <a:srgbClr val="00B050"/>
              </a:solidFill>
            </c:spPr>
          </c:dPt>
          <c:dPt>
            <c:idx val="2"/>
            <c:spPr>
              <a:solidFill>
                <a:srgbClr val="0070C0"/>
              </a:solidFill>
            </c:spPr>
          </c:dPt>
          <c:dPt>
            <c:idx val="3"/>
            <c:spPr>
              <a:solidFill>
                <a:srgbClr val="FF0000"/>
              </a:solidFill>
            </c:spPr>
          </c:dPt>
          <c:dLbls>
            <c:dLbl>
              <c:idx val="0"/>
              <c:numFmt formatCode="#,##0.00" sourceLinked="0"/>
              <c:spPr/>
              <c:txPr>
                <a:bodyPr/>
                <a:lstStyle/>
                <a:p>
                  <a:pPr>
                    <a:defRPr sz="1000" b="1">
                      <a:solidFill>
                        <a:sysClr val="windowText" lastClr="000000"/>
                      </a:solidFill>
                    </a:defRPr>
                  </a:pPr>
                  <a:endParaRPr lang="en-US"/>
                </a:p>
              </c:txPr>
            </c:dLbl>
            <c:dLbl>
              <c:idx val="1"/>
              <c:numFmt formatCode="#,##0.00" sourceLinked="0"/>
              <c:spPr/>
              <c:txPr>
                <a:bodyPr/>
                <a:lstStyle/>
                <a:p>
                  <a:pPr>
                    <a:defRPr sz="1000" b="1">
                      <a:solidFill>
                        <a:sysClr val="windowText" lastClr="000000"/>
                      </a:solidFill>
                    </a:defRPr>
                  </a:pPr>
                  <a:endParaRPr lang="en-US"/>
                </a:p>
              </c:txPr>
            </c:dLbl>
            <c:dLbl>
              <c:idx val="2"/>
              <c:numFmt formatCode="#,##0.00" sourceLinked="0"/>
              <c:spPr/>
              <c:txPr>
                <a:bodyPr/>
                <a:lstStyle/>
                <a:p>
                  <a:pPr>
                    <a:defRPr sz="1000" b="1">
                      <a:solidFill>
                        <a:sysClr val="windowText" lastClr="000000"/>
                      </a:solidFill>
                    </a:defRPr>
                  </a:pPr>
                  <a:endParaRPr lang="en-US"/>
                </a:p>
              </c:txPr>
            </c:dLbl>
            <c:dLbl>
              <c:idx val="3"/>
              <c:numFmt formatCode="#,##0.00" sourceLinked="0"/>
              <c:spPr/>
              <c:txPr>
                <a:bodyPr/>
                <a:lstStyle/>
                <a:p>
                  <a:pPr>
                    <a:defRPr sz="1000" b="1">
                      <a:solidFill>
                        <a:sysClr val="windowText" lastClr="000000"/>
                      </a:solidFill>
                    </a:defRPr>
                  </a:pPr>
                  <a:endParaRPr lang="en-US"/>
                </a:p>
              </c:txPr>
            </c:dLbl>
            <c:txPr>
              <a:bodyPr/>
              <a:lstStyle/>
              <a:p>
                <a:pPr>
                  <a:defRPr sz="1000" b="1">
                    <a:solidFill>
                      <a:sysClr val="windowText" lastClr="000000"/>
                    </a:solidFill>
                  </a:defRPr>
                </a:pPr>
                <a:endParaRPr lang="en-US"/>
              </a:p>
            </c:txPr>
            <c:dLblPos val="outEnd"/>
            <c:showVal val="1"/>
          </c:dLbls>
          <c:cat>
            <c:strRef>
              <c:f>'C:\Users\cem\Desktop\gender\Gender Report Final-Cihat\nev gender\[NGO CHAPTER 7.xlsx]Sheet1'!$O$3:$O$6</c:f>
              <c:strCache>
                <c:ptCount val="4"/>
                <c:pt idx="0">
                  <c:v>OIC</c:v>
                </c:pt>
                <c:pt idx="1">
                  <c:v>Non-OIC Dev.</c:v>
                </c:pt>
                <c:pt idx="2">
                  <c:v>Developed</c:v>
                </c:pt>
                <c:pt idx="3">
                  <c:v>World</c:v>
                </c:pt>
              </c:strCache>
            </c:strRef>
          </c:cat>
          <c:val>
            <c:numRef>
              <c:f>'C:\Users\cem\Desktop\gender\Gender Report Final-Cihat\nev gender\[NGO CHAPTER 7.xlsx]Sheet1'!$P$3:$P$6</c:f>
              <c:numCache>
                <c:formatCode>General</c:formatCode>
                <c:ptCount val="4"/>
                <c:pt idx="0">
                  <c:v>0.41666666666666713</c:v>
                </c:pt>
                <c:pt idx="1">
                  <c:v>0.48118279569892514</c:v>
                </c:pt>
                <c:pt idx="2">
                  <c:v>0.70666666666666667</c:v>
                </c:pt>
                <c:pt idx="3">
                  <c:v>0.4843137254901963</c:v>
                </c:pt>
              </c:numCache>
            </c:numRef>
          </c:val>
        </c:ser>
        <c:gapWidth val="80"/>
        <c:axId val="44624512"/>
        <c:axId val="44499328"/>
      </c:barChart>
      <c:catAx>
        <c:axId val="44624512"/>
        <c:scaling>
          <c:orientation val="minMax"/>
        </c:scaling>
        <c:axPos val="b"/>
        <c:tickLblPos val="nextTo"/>
        <c:crossAx val="44499328"/>
        <c:crosses val="autoZero"/>
        <c:auto val="1"/>
        <c:lblAlgn val="ctr"/>
        <c:lblOffset val="100"/>
      </c:catAx>
      <c:valAx>
        <c:axId val="44499328"/>
        <c:scaling>
          <c:orientation val="minMax"/>
        </c:scaling>
        <c:delete val="1"/>
        <c:axPos val="l"/>
        <c:numFmt formatCode="General" sourceLinked="0"/>
        <c:tickLblPos val="none"/>
        <c:crossAx val="44624512"/>
        <c:crosses val="autoZero"/>
        <c:crossBetween val="between"/>
      </c:valAx>
      <c:spPr>
        <a:solidFill>
          <a:sysClr val="window" lastClr="FFFFFF"/>
        </a:solidFill>
      </c:spPr>
    </c:plotArea>
    <c:plotVisOnly val="1"/>
    <c:dispBlanksAs val="gap"/>
  </c:chart>
  <c:spPr>
    <a:solidFill>
      <a:srgbClr val="4F81BD">
        <a:lumMod val="20000"/>
        <a:lumOff val="80000"/>
      </a:srgbClr>
    </a:solidFill>
    <a:ln>
      <a:noFill/>
    </a:ln>
  </c:spPr>
  <c:txPr>
    <a:bodyPr/>
    <a:lstStyle/>
    <a:p>
      <a:pPr>
        <a:defRPr sz="900" b="1">
          <a:latin typeface="+mj-lt"/>
        </a:defRPr>
      </a:pPr>
      <a:endParaRPr lang="en-US"/>
    </a:p>
  </c:txPr>
  <c:externalData r:id="rId2"/>
</c:chartSpace>
</file>

<file path=ppt/charts/chart3.xml><?xml version="1.0" encoding="utf-8"?>
<c:chartSpace xmlns:c="http://schemas.openxmlformats.org/drawingml/2006/chart" xmlns:a="http://schemas.openxmlformats.org/drawingml/2006/main" xmlns:r="http://schemas.openxmlformats.org/officeDocument/2006/relationships">
  <c:lang val="en-US"/>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2253774129297671"/>
          <c:y val="7.2530864197530909E-2"/>
          <c:w val="0.7439516204091533"/>
          <c:h val="0.85027222222222221"/>
        </c:manualLayout>
      </c:layout>
      <c:barChart>
        <c:barDir val="bar"/>
        <c:grouping val="clustered"/>
        <c:ser>
          <c:idx val="0"/>
          <c:order val="0"/>
          <c:spPr>
            <a:solidFill>
              <a:srgbClr val="F79646"/>
            </a:solidFill>
          </c:spPr>
          <c:dPt>
            <c:idx val="0"/>
            <c:spPr>
              <a:solidFill>
                <a:srgbClr val="9BBB59"/>
              </a:solidFill>
            </c:spPr>
          </c:dPt>
          <c:dPt>
            <c:idx val="1"/>
            <c:spPr>
              <a:solidFill>
                <a:srgbClr val="9BBB59"/>
              </a:solidFill>
            </c:spPr>
          </c:dPt>
          <c:dPt>
            <c:idx val="2"/>
            <c:spPr>
              <a:solidFill>
                <a:srgbClr val="9BBB59"/>
              </a:solidFill>
            </c:spPr>
          </c:dPt>
          <c:dPt>
            <c:idx val="3"/>
            <c:spPr>
              <a:solidFill>
                <a:srgbClr val="9BBB59"/>
              </a:solidFill>
            </c:spPr>
          </c:dPt>
          <c:dLbls>
            <c:showVal val="1"/>
          </c:dLbls>
          <c:cat>
            <c:strRef>
              <c:f>'2.2'!$A$3:$A$12</c:f>
              <c:strCache>
                <c:ptCount val="10"/>
                <c:pt idx="0">
                  <c:v> Mozambique</c:v>
                </c:pt>
                <c:pt idx="1">
                  <c:v> Kazakhstan</c:v>
                </c:pt>
                <c:pt idx="2">
                  <c:v>Uganda</c:v>
                </c:pt>
                <c:pt idx="3">
                  <c:v>Bangladesh</c:v>
                </c:pt>
                <c:pt idx="6">
                  <c:v>Chad</c:v>
                </c:pt>
                <c:pt idx="7">
                  <c:v>Iran</c:v>
                </c:pt>
                <c:pt idx="8">
                  <c:v>Pakistan</c:v>
                </c:pt>
                <c:pt idx="9">
                  <c:v>Yemen</c:v>
                </c:pt>
              </c:strCache>
            </c:strRef>
          </c:cat>
          <c:val>
            <c:numRef>
              <c:f>'2.2'!$B$3:$B$12</c:f>
              <c:numCache>
                <c:formatCode>0.00</c:formatCode>
                <c:ptCount val="10"/>
                <c:pt idx="0">
                  <c:v>0.74100000000000099</c:v>
                </c:pt>
                <c:pt idx="1">
                  <c:v>0.71900000000000064</c:v>
                </c:pt>
                <c:pt idx="2">
                  <c:v>0.70800000000000063</c:v>
                </c:pt>
                <c:pt idx="3">
                  <c:v>0.70400000000000063</c:v>
                </c:pt>
                <c:pt idx="6">
                  <c:v>0.58000000000000007</c:v>
                </c:pt>
                <c:pt idx="7">
                  <c:v>0.58000000000000007</c:v>
                </c:pt>
                <c:pt idx="8">
                  <c:v>0.55900000000000005</c:v>
                </c:pt>
                <c:pt idx="9">
                  <c:v>0.48400000000000032</c:v>
                </c:pt>
              </c:numCache>
            </c:numRef>
          </c:val>
        </c:ser>
        <c:gapWidth val="80"/>
        <c:axId val="40929536"/>
        <c:axId val="40767488"/>
      </c:barChart>
      <c:catAx>
        <c:axId val="40929536"/>
        <c:scaling>
          <c:orientation val="minMax"/>
        </c:scaling>
        <c:axPos val="l"/>
        <c:tickLblPos val="nextTo"/>
        <c:crossAx val="40767488"/>
        <c:crosses val="autoZero"/>
        <c:auto val="1"/>
        <c:lblAlgn val="ctr"/>
        <c:lblOffset val="0"/>
        <c:tickLblSkip val="1"/>
      </c:catAx>
      <c:valAx>
        <c:axId val="40767488"/>
        <c:scaling>
          <c:orientation val="minMax"/>
          <c:max val="0.85000000000000064"/>
          <c:min val="0.35000000000000031"/>
        </c:scaling>
        <c:delete val="1"/>
        <c:axPos val="b"/>
        <c:numFmt formatCode="General" sourceLinked="0"/>
        <c:tickLblPos val="none"/>
        <c:crossAx val="40929536"/>
        <c:crosses val="autoZero"/>
        <c:crossBetween val="between"/>
        <c:majorUnit val="5.0000000000000024E-2"/>
      </c:valAx>
      <c:spPr>
        <a:solidFill>
          <a:sysClr val="window" lastClr="FFFFFF"/>
        </a:solidFill>
      </c:spPr>
    </c:plotArea>
    <c:plotVisOnly val="1"/>
    <c:dispBlanksAs val="gap"/>
  </c:chart>
  <c:spPr>
    <a:solidFill>
      <a:srgbClr val="4F81BD">
        <a:lumMod val="20000"/>
        <a:lumOff val="80000"/>
      </a:srgbClr>
    </a:solidFill>
    <a:ln>
      <a:noFill/>
    </a:ln>
  </c:spPr>
  <c:txPr>
    <a:bodyPr/>
    <a:lstStyle/>
    <a:p>
      <a:pPr>
        <a:defRPr sz="900" b="1">
          <a:latin typeface="+mj-lt"/>
        </a:defRPr>
      </a:pPr>
      <a:endParaRPr lang="en-US"/>
    </a:p>
  </c:txPr>
  <c:externalData r:id="rId2"/>
</c:chartSpace>
</file>

<file path=ppt/charts/chart4.xml><?xml version="1.0" encoding="utf-8"?>
<c:chartSpace xmlns:c="http://schemas.openxmlformats.org/drawingml/2006/chart" xmlns:a="http://schemas.openxmlformats.org/drawingml/2006/main" xmlns:r="http://schemas.openxmlformats.org/officeDocument/2006/relationships">
  <c:lang val="en-US"/>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8868368055555632"/>
          <c:y val="7.2530864197530909E-2"/>
          <c:w val="0.67780590277778219"/>
          <c:h val="0.84385777777777804"/>
        </c:manualLayout>
      </c:layout>
      <c:barChart>
        <c:barDir val="bar"/>
        <c:grouping val="clustered"/>
        <c:ser>
          <c:idx val="0"/>
          <c:order val="0"/>
          <c:spPr>
            <a:solidFill>
              <a:srgbClr val="F79646"/>
            </a:solidFill>
          </c:spPr>
          <c:dPt>
            <c:idx val="0"/>
            <c:spPr>
              <a:solidFill>
                <a:srgbClr val="9BBB59"/>
              </a:solidFill>
            </c:spPr>
          </c:dPt>
          <c:dPt>
            <c:idx val="1"/>
            <c:spPr>
              <a:solidFill>
                <a:srgbClr val="9BBB59"/>
              </a:solidFill>
            </c:spPr>
          </c:dPt>
          <c:dPt>
            <c:idx val="2"/>
            <c:spPr>
              <a:solidFill>
                <a:srgbClr val="9BBB59"/>
              </a:solidFill>
            </c:spPr>
          </c:dPt>
          <c:dPt>
            <c:idx val="3"/>
            <c:spPr>
              <a:solidFill>
                <a:srgbClr val="9BBB59"/>
              </a:solidFill>
            </c:spPr>
          </c:dPt>
          <c:dLbls>
            <c:dLbl>
              <c:idx val="0"/>
              <c:layout/>
              <c:tx>
                <c:rich>
                  <a:bodyPr/>
                  <a:lstStyle/>
                  <a:p>
                    <a:r>
                      <a:rPr lang="en-US"/>
                      <a:t>0.7</a:t>
                    </a:r>
                    <a:r>
                      <a:rPr lang="tr-TR"/>
                      <a:t>2</a:t>
                    </a:r>
                    <a:endParaRPr lang="en-US"/>
                  </a:p>
                </c:rich>
              </c:tx>
              <c:showVal val="1"/>
            </c:dLbl>
            <c:dLbl>
              <c:idx val="1"/>
              <c:layout/>
              <c:tx>
                <c:rich>
                  <a:bodyPr/>
                  <a:lstStyle/>
                  <a:p>
                    <a:r>
                      <a:rPr lang="en-US"/>
                      <a:t>0.54</a:t>
                    </a:r>
                  </a:p>
                </c:rich>
              </c:tx>
              <c:showVal val="1"/>
            </c:dLbl>
            <c:dLbl>
              <c:idx val="2"/>
              <c:layout/>
              <c:tx>
                <c:rich>
                  <a:bodyPr/>
                  <a:lstStyle/>
                  <a:p>
                    <a:r>
                      <a:rPr lang="en-US"/>
                      <a:t>0.5</a:t>
                    </a:r>
                    <a:r>
                      <a:rPr lang="tr-TR"/>
                      <a:t>3</a:t>
                    </a:r>
                    <a:endParaRPr lang="en-US"/>
                  </a:p>
                </c:rich>
              </c:tx>
              <c:showVal val="1"/>
            </c:dLbl>
            <c:dLbl>
              <c:idx val="3"/>
              <c:layout/>
              <c:tx>
                <c:rich>
                  <a:bodyPr/>
                  <a:lstStyle/>
                  <a:p>
                    <a:r>
                      <a:rPr lang="en-US"/>
                      <a:t>0.5</a:t>
                    </a:r>
                    <a:r>
                      <a:rPr lang="tr-TR"/>
                      <a:t>3</a:t>
                    </a:r>
                    <a:endParaRPr lang="en-US"/>
                  </a:p>
                </c:rich>
              </c:tx>
              <c:showVal val="1"/>
            </c:dLbl>
            <c:dLbl>
              <c:idx val="5"/>
              <c:layout/>
              <c:tx>
                <c:rich>
                  <a:bodyPr/>
                  <a:lstStyle/>
                  <a:p>
                    <a:r>
                      <a:rPr lang="en-US"/>
                      <a:t>0.1</a:t>
                    </a:r>
                    <a:r>
                      <a:rPr lang="tr-TR"/>
                      <a:t>6</a:t>
                    </a:r>
                    <a:endParaRPr lang="en-US"/>
                  </a:p>
                </c:rich>
              </c:tx>
              <c:showVal val="1"/>
            </c:dLbl>
            <c:dLbl>
              <c:idx val="6"/>
              <c:layout/>
              <c:tx>
                <c:rich>
                  <a:bodyPr/>
                  <a:lstStyle/>
                  <a:p>
                    <a:r>
                      <a:rPr lang="en-US"/>
                      <a:t>0.</a:t>
                    </a:r>
                    <a:r>
                      <a:rPr lang="tr-TR"/>
                      <a:t>10</a:t>
                    </a:r>
                    <a:endParaRPr lang="en-US"/>
                  </a:p>
                </c:rich>
              </c:tx>
              <c:showVal val="1"/>
            </c:dLbl>
            <c:dLbl>
              <c:idx val="7"/>
              <c:layout/>
              <c:tx>
                <c:rich>
                  <a:bodyPr/>
                  <a:lstStyle/>
                  <a:p>
                    <a:r>
                      <a:rPr lang="en-US"/>
                      <a:t>0.07</a:t>
                    </a:r>
                  </a:p>
                </c:rich>
              </c:tx>
              <c:showVal val="1"/>
            </c:dLbl>
            <c:dLbl>
              <c:idx val="8"/>
              <c:layout/>
              <c:tx>
                <c:rich>
                  <a:bodyPr/>
                  <a:lstStyle/>
                  <a:p>
                    <a:r>
                      <a:rPr lang="en-US"/>
                      <a:t>0.0</a:t>
                    </a:r>
                    <a:r>
                      <a:rPr lang="tr-TR"/>
                      <a:t>7</a:t>
                    </a:r>
                    <a:endParaRPr lang="en-US"/>
                  </a:p>
                </c:rich>
              </c:tx>
              <c:showVal val="1"/>
            </c:dLbl>
            <c:txPr>
              <a:bodyPr/>
              <a:lstStyle/>
              <a:p>
                <a:pPr>
                  <a:defRPr lang="tr-TR"/>
                </a:pPr>
                <a:endParaRPr lang="en-US"/>
              </a:p>
            </c:txPr>
            <c:showVal val="1"/>
          </c:dLbls>
          <c:cat>
            <c:strRef>
              <c:f>'2.3'!$A$16:$A$24</c:f>
              <c:strCache>
                <c:ptCount val="9"/>
                <c:pt idx="0">
                  <c:v>Brunei </c:v>
                </c:pt>
                <c:pt idx="1">
                  <c:v>UAE</c:v>
                </c:pt>
                <c:pt idx="2">
                  <c:v>Kyrgyzstan</c:v>
                </c:pt>
                <c:pt idx="3">
                  <c:v>Qatar</c:v>
                </c:pt>
                <c:pt idx="5">
                  <c:v>Yemen</c:v>
                </c:pt>
                <c:pt idx="6">
                  <c:v>Suriname</c:v>
                </c:pt>
                <c:pt idx="7">
                  <c:v>Nigeria</c:v>
                </c:pt>
                <c:pt idx="8">
                  <c:v>Somalia</c:v>
                </c:pt>
              </c:strCache>
            </c:strRef>
          </c:cat>
          <c:val>
            <c:numRef>
              <c:f>'2.3'!$B$16:$B$24</c:f>
              <c:numCache>
                <c:formatCode>0.000</c:formatCode>
                <c:ptCount val="9"/>
                <c:pt idx="0">
                  <c:v>0.71709932416058531</c:v>
                </c:pt>
                <c:pt idx="1">
                  <c:v>0.5415880522172235</c:v>
                </c:pt>
                <c:pt idx="2">
                  <c:v>0.53062568015565703</c:v>
                </c:pt>
                <c:pt idx="3">
                  <c:v>0.52792195255475982</c:v>
                </c:pt>
                <c:pt idx="5">
                  <c:v>0.15900612424525901</c:v>
                </c:pt>
                <c:pt idx="6">
                  <c:v>9.8039215690000028E-2</c:v>
                </c:pt>
                <c:pt idx="7">
                  <c:v>7.2805139189999993E-2</c:v>
                </c:pt>
                <c:pt idx="8">
                  <c:v>6.7765567770000021E-2</c:v>
                </c:pt>
              </c:numCache>
            </c:numRef>
          </c:val>
        </c:ser>
        <c:gapWidth val="80"/>
        <c:axId val="40900096"/>
        <c:axId val="40901632"/>
      </c:barChart>
      <c:catAx>
        <c:axId val="40900096"/>
        <c:scaling>
          <c:orientation val="minMax"/>
        </c:scaling>
        <c:axPos val="l"/>
        <c:tickLblPos val="nextTo"/>
        <c:txPr>
          <a:bodyPr/>
          <a:lstStyle/>
          <a:p>
            <a:pPr>
              <a:defRPr lang="tr-TR" sz="1000"/>
            </a:pPr>
            <a:endParaRPr lang="en-US"/>
          </a:p>
        </c:txPr>
        <c:crossAx val="40901632"/>
        <c:crosses val="autoZero"/>
        <c:auto val="1"/>
        <c:lblAlgn val="ctr"/>
        <c:lblOffset val="100"/>
      </c:catAx>
      <c:valAx>
        <c:axId val="40901632"/>
        <c:scaling>
          <c:orientation val="minMax"/>
          <c:max val="0.9"/>
        </c:scaling>
        <c:delete val="1"/>
        <c:axPos val="b"/>
        <c:numFmt formatCode="General" sourceLinked="0"/>
        <c:tickLblPos val="none"/>
        <c:crossAx val="40900096"/>
        <c:crosses val="autoZero"/>
        <c:crossBetween val="between"/>
        <c:majorUnit val="0.1"/>
      </c:valAx>
      <c:spPr>
        <a:solidFill>
          <a:sysClr val="window" lastClr="FFFFFF"/>
        </a:solidFill>
      </c:spPr>
    </c:plotArea>
    <c:plotVisOnly val="1"/>
    <c:dispBlanksAs val="gap"/>
  </c:chart>
  <c:spPr>
    <a:solidFill>
      <a:srgbClr val="F79646">
        <a:lumMod val="20000"/>
        <a:lumOff val="80000"/>
      </a:srgbClr>
    </a:solidFill>
    <a:ln>
      <a:noFill/>
    </a:ln>
  </c:spPr>
  <c:txPr>
    <a:bodyPr/>
    <a:lstStyle/>
    <a:p>
      <a:pPr>
        <a:defRPr sz="900" b="1">
          <a:latin typeface="+mj-lt"/>
        </a:defRPr>
      </a:pPr>
      <a:endParaRPr lang="en-US"/>
    </a:p>
  </c:txPr>
  <c:externalData r:id="rId2"/>
</c:chartSpace>
</file>

<file path=ppt/charts/chart5.xml><?xml version="1.0" encoding="utf-8"?>
<c:chartSpace xmlns:c="http://schemas.openxmlformats.org/drawingml/2006/chart" xmlns:a="http://schemas.openxmlformats.org/drawingml/2006/main" xmlns:r="http://schemas.openxmlformats.org/officeDocument/2006/relationships">
  <c:date1904 val="1"/>
  <c:lang val="en-US"/>
  <c:clrMapOvr bg1="lt1" tx1="dk1" bg2="lt2" tx2="dk2" accent1="accent1" accent2="accent2" accent3="accent3" accent4="accent4" accent5="accent5" accent6="accent6" hlink="hlink" folHlink="folHlink"/>
  <c:chart>
    <c:autoTitleDeleted val="1"/>
    <c:plotArea>
      <c:layout>
        <c:manualLayout>
          <c:layoutTarget val="inner"/>
          <c:xMode val="edge"/>
          <c:yMode val="edge"/>
          <c:x val="2.8193611111111114E-2"/>
          <c:y val="2.7134571141570276E-2"/>
          <c:w val="0.94537833333333365"/>
          <c:h val="0.75599444444444674"/>
        </c:manualLayout>
      </c:layout>
      <c:barChart>
        <c:barDir val="col"/>
        <c:grouping val="clustered"/>
        <c:ser>
          <c:idx val="0"/>
          <c:order val="0"/>
          <c:spPr>
            <a:solidFill>
              <a:srgbClr val="C0504D">
                <a:lumMod val="60000"/>
                <a:lumOff val="40000"/>
              </a:srgbClr>
            </a:solidFill>
          </c:spPr>
          <c:dLbls>
            <c:txPr>
              <a:bodyPr/>
              <a:lstStyle/>
              <a:p>
                <a:pPr>
                  <a:defRPr sz="1000">
                    <a:solidFill>
                      <a:sysClr val="windowText" lastClr="000000"/>
                    </a:solidFill>
                  </a:defRPr>
                </a:pPr>
                <a:endParaRPr lang="en-US"/>
              </a:p>
            </c:txPr>
            <c:dLblPos val="outEnd"/>
            <c:showVal val="1"/>
          </c:dLbls>
          <c:cat>
            <c:strRef>
              <c:f>'2.3'!$A$3:$A$6</c:f>
              <c:strCache>
                <c:ptCount val="4"/>
                <c:pt idx="0">
                  <c:v>OIC</c:v>
                </c:pt>
                <c:pt idx="1">
                  <c:v>Non-OIC
Developing</c:v>
                </c:pt>
                <c:pt idx="2">
                  <c:v>Developed </c:v>
                </c:pt>
                <c:pt idx="3">
                  <c:v>World</c:v>
                </c:pt>
              </c:strCache>
            </c:strRef>
          </c:cat>
          <c:val>
            <c:numRef>
              <c:f>'2.3'!$B$3:$B$6</c:f>
              <c:numCache>
                <c:formatCode>0.00</c:formatCode>
                <c:ptCount val="4"/>
                <c:pt idx="0">
                  <c:v>0.37265104992560172</c:v>
                </c:pt>
                <c:pt idx="1">
                  <c:v>0.39781374162792416</c:v>
                </c:pt>
                <c:pt idx="2">
                  <c:v>0.59928759347791039</c:v>
                </c:pt>
                <c:pt idx="3">
                  <c:v>0.43062771176209624</c:v>
                </c:pt>
              </c:numCache>
            </c:numRef>
          </c:val>
        </c:ser>
        <c:gapWidth val="80"/>
        <c:axId val="41552128"/>
        <c:axId val="41586688"/>
      </c:barChart>
      <c:catAx>
        <c:axId val="41552128"/>
        <c:scaling>
          <c:orientation val="minMax"/>
        </c:scaling>
        <c:axPos val="b"/>
        <c:tickLblPos val="nextTo"/>
        <c:crossAx val="41586688"/>
        <c:crosses val="autoZero"/>
        <c:auto val="1"/>
        <c:lblAlgn val="ctr"/>
        <c:lblOffset val="0"/>
        <c:tickLblSkip val="1"/>
      </c:catAx>
      <c:valAx>
        <c:axId val="41586688"/>
        <c:scaling>
          <c:orientation val="minMax"/>
          <c:min val="0.2"/>
        </c:scaling>
        <c:delete val="1"/>
        <c:axPos val="l"/>
        <c:numFmt formatCode="General" sourceLinked="0"/>
        <c:tickLblPos val="none"/>
        <c:crossAx val="41552128"/>
        <c:crosses val="autoZero"/>
        <c:crossBetween val="between"/>
        <c:majorUnit val="0.1"/>
      </c:valAx>
      <c:spPr>
        <a:solidFill>
          <a:sysClr val="window" lastClr="FFFFFF"/>
        </a:solidFill>
      </c:spPr>
    </c:plotArea>
    <c:plotVisOnly val="1"/>
    <c:dispBlanksAs val="gap"/>
  </c:chart>
  <c:spPr>
    <a:solidFill>
      <a:srgbClr val="4F81BD">
        <a:lumMod val="20000"/>
        <a:lumOff val="80000"/>
      </a:srgbClr>
    </a:solidFill>
    <a:ln>
      <a:noFill/>
    </a:ln>
  </c:spPr>
  <c:txPr>
    <a:bodyPr/>
    <a:lstStyle/>
    <a:p>
      <a:pPr>
        <a:defRPr sz="900" b="1">
          <a:latin typeface="+mj-lt"/>
        </a:defRPr>
      </a:pPr>
      <a:endParaRPr lang="en-US"/>
    </a:p>
  </c:txPr>
  <c:externalData r:id="rId2"/>
</c:chartSpace>
</file>

<file path=ppt/charts/chart6.xml><?xml version="1.0" encoding="utf-8"?>
<c:chartSpace xmlns:c="http://schemas.openxmlformats.org/drawingml/2006/chart" xmlns:a="http://schemas.openxmlformats.org/drawingml/2006/main" xmlns:r="http://schemas.openxmlformats.org/officeDocument/2006/relationships">
  <c:date1904 val="1"/>
  <c:lang val="en-US"/>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3871572871572846E-2"/>
          <c:y val="3.8763131313131305E-2"/>
          <c:w val="0.91846753246753243"/>
          <c:h val="0.7605466666666667"/>
        </c:manualLayout>
      </c:layout>
      <c:barChart>
        <c:barDir val="col"/>
        <c:grouping val="clustered"/>
        <c:ser>
          <c:idx val="1"/>
          <c:order val="0"/>
          <c:tx>
            <c:strRef>
              <c:f>'3.1'!$B$2</c:f>
              <c:strCache>
                <c:ptCount val="1"/>
                <c:pt idx="0">
                  <c:v>Female</c:v>
                </c:pt>
              </c:strCache>
            </c:strRef>
          </c:tx>
          <c:spPr>
            <a:solidFill>
              <a:srgbClr val="C0504D">
                <a:lumMod val="60000"/>
                <a:lumOff val="40000"/>
              </a:srgbClr>
            </a:solidFill>
          </c:spPr>
          <c:dLbls>
            <c:numFmt formatCode="#,##0.0" sourceLinked="0"/>
            <c:showVal val="1"/>
          </c:dLbls>
          <c:cat>
            <c:strRef>
              <c:f>'3.1'!$A$3:$A$6</c:f>
              <c:strCache>
                <c:ptCount val="4"/>
                <c:pt idx="0">
                  <c:v>OIC</c:v>
                </c:pt>
                <c:pt idx="1">
                  <c:v>Non-OIC
Developing</c:v>
                </c:pt>
                <c:pt idx="2">
                  <c:v>Developed</c:v>
                </c:pt>
                <c:pt idx="3">
                  <c:v>World</c:v>
                </c:pt>
              </c:strCache>
            </c:strRef>
          </c:cat>
          <c:val>
            <c:numRef>
              <c:f>'3.1'!$B$3:$B$6</c:f>
              <c:numCache>
                <c:formatCode>0.0</c:formatCode>
                <c:ptCount val="4"/>
                <c:pt idx="0">
                  <c:v>70.362660545454489</c:v>
                </c:pt>
                <c:pt idx="1">
                  <c:v>85.672509354838496</c:v>
                </c:pt>
                <c:pt idx="2">
                  <c:v>97.68092666666665</c:v>
                </c:pt>
                <c:pt idx="3">
                  <c:v>81.310380124999767</c:v>
                </c:pt>
              </c:numCache>
            </c:numRef>
          </c:val>
        </c:ser>
        <c:ser>
          <c:idx val="0"/>
          <c:order val="1"/>
          <c:tx>
            <c:strRef>
              <c:f>'3.1'!$C$2</c:f>
              <c:strCache>
                <c:ptCount val="1"/>
                <c:pt idx="0">
                  <c:v>Male</c:v>
                </c:pt>
              </c:strCache>
            </c:strRef>
          </c:tx>
          <c:spPr>
            <a:solidFill>
              <a:srgbClr val="1F497D">
                <a:lumMod val="60000"/>
                <a:lumOff val="40000"/>
              </a:srgbClr>
            </a:solidFill>
          </c:spPr>
          <c:dLbls>
            <c:numFmt formatCode="#,##0.0" sourceLinked="0"/>
            <c:showVal val="1"/>
          </c:dLbls>
          <c:cat>
            <c:strRef>
              <c:f>'3.1'!$A$3:$A$6</c:f>
              <c:strCache>
                <c:ptCount val="4"/>
                <c:pt idx="0">
                  <c:v>OIC</c:v>
                </c:pt>
                <c:pt idx="1">
                  <c:v>Non-OIC
Developing</c:v>
                </c:pt>
                <c:pt idx="2">
                  <c:v>Developed</c:v>
                </c:pt>
                <c:pt idx="3">
                  <c:v>World</c:v>
                </c:pt>
              </c:strCache>
            </c:strRef>
          </c:cat>
          <c:val>
            <c:numRef>
              <c:f>'3.1'!$C$3:$C$6</c:f>
              <c:numCache>
                <c:formatCode>0.0</c:formatCode>
                <c:ptCount val="4"/>
                <c:pt idx="0">
                  <c:v>81.194597818181606</c:v>
                </c:pt>
                <c:pt idx="1">
                  <c:v>89.762102365591389</c:v>
                </c:pt>
                <c:pt idx="2">
                  <c:v>98.627018333333154</c:v>
                </c:pt>
                <c:pt idx="3">
                  <c:v>87.481891375000032</c:v>
                </c:pt>
              </c:numCache>
            </c:numRef>
          </c:val>
        </c:ser>
        <c:gapWidth val="50"/>
        <c:axId val="41210240"/>
        <c:axId val="41211776"/>
      </c:barChart>
      <c:catAx>
        <c:axId val="41210240"/>
        <c:scaling>
          <c:orientation val="minMax"/>
        </c:scaling>
        <c:axPos val="b"/>
        <c:tickLblPos val="nextTo"/>
        <c:crossAx val="41211776"/>
        <c:crosses val="autoZero"/>
        <c:auto val="1"/>
        <c:lblAlgn val="ctr"/>
        <c:lblOffset val="0"/>
        <c:tickLblSkip val="1"/>
      </c:catAx>
      <c:valAx>
        <c:axId val="41211776"/>
        <c:scaling>
          <c:orientation val="minMax"/>
          <c:max val="120"/>
          <c:min val="50"/>
        </c:scaling>
        <c:delete val="1"/>
        <c:axPos val="l"/>
        <c:numFmt formatCode="General" sourceLinked="0"/>
        <c:tickLblPos val="none"/>
        <c:crossAx val="41210240"/>
        <c:crosses val="autoZero"/>
        <c:crossBetween val="between"/>
        <c:majorUnit val="10"/>
      </c:valAx>
      <c:spPr>
        <a:solidFill>
          <a:sysClr val="window" lastClr="FFFFFF"/>
        </a:solidFill>
      </c:spPr>
    </c:plotArea>
    <c:legend>
      <c:legendPos val="r"/>
      <c:layout>
        <c:manualLayout>
          <c:xMode val="edge"/>
          <c:yMode val="edge"/>
          <c:x val="2.7403267973856338E-2"/>
          <c:y val="5.7727272727272724E-2"/>
          <c:w val="0.44079019607843123"/>
          <c:h val="0.11774083795081172"/>
        </c:manualLayout>
      </c:layout>
      <c:txPr>
        <a:bodyPr/>
        <a:lstStyle/>
        <a:p>
          <a:pPr>
            <a:defRPr sz="1000"/>
          </a:pPr>
          <a:endParaRPr lang="en-US"/>
        </a:p>
      </c:txPr>
    </c:legend>
    <c:plotVisOnly val="1"/>
    <c:dispBlanksAs val="gap"/>
  </c:chart>
  <c:spPr>
    <a:solidFill>
      <a:srgbClr val="4F81BD">
        <a:lumMod val="20000"/>
        <a:lumOff val="80000"/>
      </a:srgbClr>
    </a:solidFill>
    <a:ln>
      <a:noFill/>
    </a:ln>
  </c:spPr>
  <c:txPr>
    <a:bodyPr/>
    <a:lstStyle/>
    <a:p>
      <a:pPr>
        <a:defRPr sz="900" b="1">
          <a:latin typeface="+mj-lt"/>
        </a:defRPr>
      </a:pPr>
      <a:endParaRPr lang="en-US"/>
    </a:p>
  </c:txPr>
  <c:externalData r:id="rId2"/>
</c:chartSpace>
</file>

<file path=ppt/charts/chart7.xml><?xml version="1.0" encoding="utf-8"?>
<c:chartSpace xmlns:c="http://schemas.openxmlformats.org/drawingml/2006/chart" xmlns:a="http://schemas.openxmlformats.org/drawingml/2006/main" xmlns:r="http://schemas.openxmlformats.org/officeDocument/2006/relationships">
  <c:date1904 val="1"/>
  <c:lang val="en-US"/>
  <c:clrMapOvr bg1="lt1" tx1="dk1" bg2="lt2" tx2="dk2" accent1="accent1" accent2="accent2" accent3="accent3" accent4="accent4" accent5="accent5" accent6="accent6" hlink="hlink" folHlink="folHlink"/>
  <c:chart>
    <c:autoTitleDeleted val="1"/>
    <c:plotArea>
      <c:layout>
        <c:manualLayout>
          <c:layoutTarget val="inner"/>
          <c:xMode val="edge"/>
          <c:yMode val="edge"/>
          <c:x val="2.4758363537891088E-2"/>
          <c:y val="3.333333333333334E-2"/>
          <c:w val="0.94173098154397383"/>
          <c:h val="0.78178485838779965"/>
        </c:manualLayout>
      </c:layout>
      <c:barChart>
        <c:barDir val="col"/>
        <c:grouping val="clustered"/>
        <c:ser>
          <c:idx val="1"/>
          <c:order val="0"/>
          <c:tx>
            <c:strRef>
              <c:f>'3.2'!$B$2</c:f>
              <c:strCache>
                <c:ptCount val="1"/>
                <c:pt idx="0">
                  <c:v>Female</c:v>
                </c:pt>
              </c:strCache>
            </c:strRef>
          </c:tx>
          <c:spPr>
            <a:solidFill>
              <a:srgbClr val="C0504D">
                <a:lumMod val="60000"/>
                <a:lumOff val="40000"/>
              </a:srgbClr>
            </a:solidFill>
          </c:spPr>
          <c:dLbls>
            <c:numFmt formatCode="#,##0.0" sourceLinked="0"/>
            <c:showVal val="1"/>
          </c:dLbls>
          <c:cat>
            <c:strRef>
              <c:f>'3.2'!$A$3:$A$6</c:f>
              <c:strCache>
                <c:ptCount val="4"/>
                <c:pt idx="0">
                  <c:v>OIC</c:v>
                </c:pt>
                <c:pt idx="1">
                  <c:v>Non-OIC
Developing</c:v>
                </c:pt>
                <c:pt idx="2">
                  <c:v>Developed</c:v>
                </c:pt>
                <c:pt idx="3">
                  <c:v>World</c:v>
                </c:pt>
              </c:strCache>
            </c:strRef>
          </c:cat>
          <c:val>
            <c:numRef>
              <c:f>'3.2'!$B$3:$B$6</c:f>
              <c:numCache>
                <c:formatCode>0.0</c:formatCode>
                <c:ptCount val="4"/>
                <c:pt idx="0">
                  <c:v>82.844518909090894</c:v>
                </c:pt>
                <c:pt idx="1">
                  <c:v>92.78709173913046</c:v>
                </c:pt>
                <c:pt idx="2">
                  <c:v>99.783652500000017</c:v>
                </c:pt>
                <c:pt idx="3">
                  <c:v>89.875879308175925</c:v>
                </c:pt>
              </c:numCache>
            </c:numRef>
          </c:val>
        </c:ser>
        <c:ser>
          <c:idx val="0"/>
          <c:order val="1"/>
          <c:tx>
            <c:strRef>
              <c:f>'3.2'!$C$2</c:f>
              <c:strCache>
                <c:ptCount val="1"/>
                <c:pt idx="0">
                  <c:v>Male</c:v>
                </c:pt>
              </c:strCache>
            </c:strRef>
          </c:tx>
          <c:spPr>
            <a:solidFill>
              <a:srgbClr val="1F497D">
                <a:lumMod val="60000"/>
                <a:lumOff val="40000"/>
              </a:srgbClr>
            </a:solidFill>
          </c:spPr>
          <c:dLbls>
            <c:numFmt formatCode="#,##0.0" sourceLinked="0"/>
            <c:showVal val="1"/>
          </c:dLbls>
          <c:cat>
            <c:strRef>
              <c:f>'3.2'!$A$3:$A$6</c:f>
              <c:strCache>
                <c:ptCount val="4"/>
                <c:pt idx="0">
                  <c:v>OIC</c:v>
                </c:pt>
                <c:pt idx="1">
                  <c:v>Non-OIC
Developing</c:v>
                </c:pt>
                <c:pt idx="2">
                  <c:v>Developed</c:v>
                </c:pt>
                <c:pt idx="3">
                  <c:v>World</c:v>
                </c:pt>
              </c:strCache>
            </c:strRef>
          </c:cat>
          <c:val>
            <c:numRef>
              <c:f>'3.2'!$C$3:$C$6</c:f>
              <c:numCache>
                <c:formatCode>0.0</c:formatCode>
                <c:ptCount val="4"/>
                <c:pt idx="0">
                  <c:v>87.266970545454427</c:v>
                </c:pt>
                <c:pt idx="1">
                  <c:v>93.380061304347834</c:v>
                </c:pt>
                <c:pt idx="2">
                  <c:v>99.666170000000008</c:v>
                </c:pt>
                <c:pt idx="3">
                  <c:v>91.739893459119585</c:v>
                </c:pt>
              </c:numCache>
            </c:numRef>
          </c:val>
        </c:ser>
        <c:gapWidth val="50"/>
        <c:axId val="41695872"/>
        <c:axId val="41709952"/>
      </c:barChart>
      <c:catAx>
        <c:axId val="41695872"/>
        <c:scaling>
          <c:orientation val="minMax"/>
        </c:scaling>
        <c:axPos val="b"/>
        <c:tickLblPos val="nextTo"/>
        <c:crossAx val="41709952"/>
        <c:crosses val="autoZero"/>
        <c:auto val="1"/>
        <c:lblAlgn val="ctr"/>
        <c:lblOffset val="0"/>
        <c:tickLblSkip val="1"/>
      </c:catAx>
      <c:valAx>
        <c:axId val="41709952"/>
        <c:scaling>
          <c:orientation val="minMax"/>
          <c:max val="120"/>
          <c:min val="50"/>
        </c:scaling>
        <c:delete val="1"/>
        <c:axPos val="l"/>
        <c:numFmt formatCode="General" sourceLinked="0"/>
        <c:tickLblPos val="none"/>
        <c:crossAx val="41695872"/>
        <c:crosses val="autoZero"/>
        <c:crossBetween val="between"/>
      </c:valAx>
      <c:spPr>
        <a:solidFill>
          <a:sysClr val="window" lastClr="FFFFFF"/>
        </a:solidFill>
      </c:spPr>
    </c:plotArea>
    <c:legend>
      <c:legendPos val="r"/>
      <c:layout>
        <c:manualLayout>
          <c:xMode val="edge"/>
          <c:yMode val="edge"/>
          <c:x val="2.6063408740574202E-2"/>
          <c:y val="7.4360082304526953E-2"/>
          <c:w val="0.45309833971902935"/>
          <c:h val="0.112596805029001"/>
        </c:manualLayout>
      </c:layout>
      <c:txPr>
        <a:bodyPr/>
        <a:lstStyle/>
        <a:p>
          <a:pPr>
            <a:defRPr sz="1000"/>
          </a:pPr>
          <a:endParaRPr lang="en-US"/>
        </a:p>
      </c:txPr>
    </c:legend>
    <c:plotVisOnly val="1"/>
    <c:dispBlanksAs val="gap"/>
  </c:chart>
  <c:spPr>
    <a:solidFill>
      <a:srgbClr val="4F81BD">
        <a:lumMod val="20000"/>
        <a:lumOff val="80000"/>
      </a:srgbClr>
    </a:solidFill>
    <a:ln>
      <a:noFill/>
    </a:ln>
  </c:spPr>
  <c:txPr>
    <a:bodyPr/>
    <a:lstStyle/>
    <a:p>
      <a:pPr>
        <a:defRPr sz="900" b="1">
          <a:latin typeface="+mj-lt"/>
        </a:defRPr>
      </a:pPr>
      <a:endParaRPr lang="en-US"/>
    </a:p>
  </c:txPr>
  <c:externalData r:id="rId2"/>
</c:chartSpace>
</file>

<file path=ppt/charts/chart8.xml><?xml version="1.0" encoding="utf-8"?>
<c:chartSpace xmlns:c="http://schemas.openxmlformats.org/drawingml/2006/chart" xmlns:a="http://schemas.openxmlformats.org/drawingml/2006/main" xmlns:r="http://schemas.openxmlformats.org/officeDocument/2006/relationships">
  <c:date1904 val="1"/>
  <c:lang val="en-US"/>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7440833333333334E-2"/>
          <c:y val="9.3662222222222577E-2"/>
          <c:w val="0.89394222222222219"/>
          <c:h val="0.59201277777777606"/>
        </c:manualLayout>
      </c:layout>
      <c:barChart>
        <c:barDir val="col"/>
        <c:grouping val="clustered"/>
        <c:ser>
          <c:idx val="1"/>
          <c:order val="0"/>
          <c:tx>
            <c:strRef>
              <c:f>'3.11'!$D$1</c:f>
              <c:strCache>
                <c:ptCount val="1"/>
                <c:pt idx="0">
                  <c:v>Female</c:v>
                </c:pt>
              </c:strCache>
            </c:strRef>
          </c:tx>
          <c:spPr>
            <a:solidFill>
              <a:srgbClr val="C0504D">
                <a:lumMod val="60000"/>
                <a:lumOff val="40000"/>
              </a:srgbClr>
            </a:solidFill>
          </c:spPr>
          <c:cat>
            <c:multiLvlStrRef>
              <c:f>'3.11'!$A$2:$B$9</c:f>
              <c:multiLvlStrCache>
                <c:ptCount val="8"/>
                <c:lvl>
                  <c:pt idx="0">
                    <c:v>2008</c:v>
                  </c:pt>
                  <c:pt idx="1">
                    <c:v>2014</c:v>
                  </c:pt>
                  <c:pt idx="2">
                    <c:v>2008</c:v>
                  </c:pt>
                  <c:pt idx="3">
                    <c:v>2014</c:v>
                  </c:pt>
                  <c:pt idx="4">
                    <c:v>2008</c:v>
                  </c:pt>
                  <c:pt idx="5">
                    <c:v>2014</c:v>
                  </c:pt>
                  <c:pt idx="6">
                    <c:v>2008</c:v>
                  </c:pt>
                  <c:pt idx="7">
                    <c:v>2014</c:v>
                  </c:pt>
                </c:lvl>
                <c:lvl>
                  <c:pt idx="0">
                    <c:v>OIC</c:v>
                  </c:pt>
                  <c:pt idx="2">
                    <c:v>Non-OIC Developing</c:v>
                  </c:pt>
                  <c:pt idx="4">
                    <c:v>Developed</c:v>
                  </c:pt>
                  <c:pt idx="6">
                    <c:v>World</c:v>
                  </c:pt>
                </c:lvl>
              </c:multiLvlStrCache>
            </c:multiLvlStrRef>
          </c:cat>
          <c:val>
            <c:numRef>
              <c:f>'3.11'!$D$2:$D$9</c:f>
              <c:numCache>
                <c:formatCode>0.0</c:formatCode>
                <c:ptCount val="8"/>
                <c:pt idx="0">
                  <c:v>66.950947368420898</c:v>
                </c:pt>
                <c:pt idx="1">
                  <c:v>68.878350877192744</c:v>
                </c:pt>
                <c:pt idx="2">
                  <c:v>71.156047619047612</c:v>
                </c:pt>
                <c:pt idx="3">
                  <c:v>73.214759615384622</c:v>
                </c:pt>
                <c:pt idx="4">
                  <c:v>81.973725000000002</c:v>
                </c:pt>
                <c:pt idx="5">
                  <c:v>83.179763157894484</c:v>
                </c:pt>
                <c:pt idx="6">
                  <c:v>72.111574257425758</c:v>
                </c:pt>
                <c:pt idx="7">
                  <c:v>73.875537688442208</c:v>
                </c:pt>
              </c:numCache>
            </c:numRef>
          </c:val>
        </c:ser>
        <c:ser>
          <c:idx val="0"/>
          <c:order val="1"/>
          <c:tx>
            <c:strRef>
              <c:f>'3.11'!$C$1</c:f>
              <c:strCache>
                <c:ptCount val="1"/>
                <c:pt idx="0">
                  <c:v>Male</c:v>
                </c:pt>
              </c:strCache>
            </c:strRef>
          </c:tx>
          <c:spPr>
            <a:solidFill>
              <a:srgbClr val="0070C0"/>
            </a:solidFill>
          </c:spPr>
          <c:cat>
            <c:multiLvlStrRef>
              <c:f>'3.11'!$A$2:$B$9</c:f>
              <c:multiLvlStrCache>
                <c:ptCount val="8"/>
                <c:lvl>
                  <c:pt idx="0">
                    <c:v>2008</c:v>
                  </c:pt>
                  <c:pt idx="1">
                    <c:v>2014</c:v>
                  </c:pt>
                  <c:pt idx="2">
                    <c:v>2008</c:v>
                  </c:pt>
                  <c:pt idx="3">
                    <c:v>2014</c:v>
                  </c:pt>
                  <c:pt idx="4">
                    <c:v>2008</c:v>
                  </c:pt>
                  <c:pt idx="5">
                    <c:v>2014</c:v>
                  </c:pt>
                  <c:pt idx="6">
                    <c:v>2008</c:v>
                  </c:pt>
                  <c:pt idx="7">
                    <c:v>2014</c:v>
                  </c:pt>
                </c:lvl>
                <c:lvl>
                  <c:pt idx="0">
                    <c:v>OIC</c:v>
                  </c:pt>
                  <c:pt idx="2">
                    <c:v>Non-OIC Developing</c:v>
                  </c:pt>
                  <c:pt idx="4">
                    <c:v>Developed</c:v>
                  </c:pt>
                  <c:pt idx="6">
                    <c:v>World</c:v>
                  </c:pt>
                </c:lvl>
              </c:multiLvlStrCache>
            </c:multiLvlStrRef>
          </c:cat>
          <c:val>
            <c:numRef>
              <c:f>'3.11'!$C$2:$C$9</c:f>
              <c:numCache>
                <c:formatCode>0.0</c:formatCode>
                <c:ptCount val="8"/>
                <c:pt idx="0">
                  <c:v>63.455280701754283</c:v>
                </c:pt>
                <c:pt idx="1">
                  <c:v>65.191596491228097</c:v>
                </c:pt>
                <c:pt idx="2">
                  <c:v>66.066485714285648</c:v>
                </c:pt>
                <c:pt idx="3">
                  <c:v>68.086230769230767</c:v>
                </c:pt>
                <c:pt idx="4">
                  <c:v>76.04334999999999</c:v>
                </c:pt>
                <c:pt idx="5">
                  <c:v>77.775394736842088</c:v>
                </c:pt>
                <c:pt idx="6">
                  <c:v>67.305277227722598</c:v>
                </c:pt>
                <c:pt idx="7">
                  <c:v>69.107306532663074</c:v>
                </c:pt>
              </c:numCache>
            </c:numRef>
          </c:val>
        </c:ser>
        <c:ser>
          <c:idx val="2"/>
          <c:order val="2"/>
          <c:tx>
            <c:strRef>
              <c:f>'3.11'!$E$1</c:f>
              <c:strCache>
                <c:ptCount val="1"/>
                <c:pt idx="0">
                  <c:v>Gender Gap</c:v>
                </c:pt>
              </c:strCache>
            </c:strRef>
          </c:tx>
          <c:spPr>
            <a:solidFill>
              <a:srgbClr val="9BBB59"/>
            </a:solidFill>
          </c:spPr>
          <c:cat>
            <c:multiLvlStrRef>
              <c:f>'3.11'!$A$2:$B$9</c:f>
              <c:multiLvlStrCache>
                <c:ptCount val="8"/>
                <c:lvl>
                  <c:pt idx="0">
                    <c:v>2008</c:v>
                  </c:pt>
                  <c:pt idx="1">
                    <c:v>2014</c:v>
                  </c:pt>
                  <c:pt idx="2">
                    <c:v>2008</c:v>
                  </c:pt>
                  <c:pt idx="3">
                    <c:v>2014</c:v>
                  </c:pt>
                  <c:pt idx="4">
                    <c:v>2008</c:v>
                  </c:pt>
                  <c:pt idx="5">
                    <c:v>2014</c:v>
                  </c:pt>
                  <c:pt idx="6">
                    <c:v>2008</c:v>
                  </c:pt>
                  <c:pt idx="7">
                    <c:v>2014</c:v>
                  </c:pt>
                </c:lvl>
                <c:lvl>
                  <c:pt idx="0">
                    <c:v>OIC</c:v>
                  </c:pt>
                  <c:pt idx="2">
                    <c:v>Non-OIC Developing</c:v>
                  </c:pt>
                  <c:pt idx="4">
                    <c:v>Developed</c:v>
                  </c:pt>
                  <c:pt idx="6">
                    <c:v>World</c:v>
                  </c:pt>
                </c:lvl>
              </c:multiLvlStrCache>
            </c:multiLvlStrRef>
          </c:cat>
          <c:val>
            <c:numRef>
              <c:f>'3.11'!$E$2:$E$9</c:f>
              <c:numCache>
                <c:formatCode>0.0</c:formatCode>
                <c:ptCount val="8"/>
                <c:pt idx="0">
                  <c:v>3.4956666666666827</c:v>
                </c:pt>
                <c:pt idx="1">
                  <c:v>3.6867543859648877</c:v>
                </c:pt>
                <c:pt idx="2">
                  <c:v>5.0895619047619114</c:v>
                </c:pt>
                <c:pt idx="3">
                  <c:v>5.1285288461538645</c:v>
                </c:pt>
                <c:pt idx="4">
                  <c:v>5.9303750000000122</c:v>
                </c:pt>
                <c:pt idx="5">
                  <c:v>5.4043684210526823</c:v>
                </c:pt>
                <c:pt idx="6">
                  <c:v>4.8062970297030034</c:v>
                </c:pt>
                <c:pt idx="7">
                  <c:v>4.7682311557789063</c:v>
                </c:pt>
              </c:numCache>
            </c:numRef>
          </c:val>
        </c:ser>
        <c:axId val="41830272"/>
        <c:axId val="41831808"/>
      </c:barChart>
      <c:catAx>
        <c:axId val="41830272"/>
        <c:scaling>
          <c:orientation val="minMax"/>
        </c:scaling>
        <c:axPos val="b"/>
        <c:tickLblPos val="nextTo"/>
        <c:crossAx val="41831808"/>
        <c:crosses val="autoZero"/>
        <c:auto val="1"/>
        <c:lblAlgn val="ctr"/>
        <c:lblOffset val="100"/>
      </c:catAx>
      <c:valAx>
        <c:axId val="41831808"/>
        <c:scaling>
          <c:orientation val="minMax"/>
        </c:scaling>
        <c:axPos val="l"/>
        <c:majorGridlines>
          <c:spPr>
            <a:ln>
              <a:solidFill>
                <a:sysClr val="window" lastClr="FFFFFF">
                  <a:lumMod val="85000"/>
                </a:sysClr>
              </a:solidFill>
              <a:prstDash val="dash"/>
            </a:ln>
          </c:spPr>
        </c:majorGridlines>
        <c:numFmt formatCode="0.0" sourceLinked="1"/>
        <c:tickLblPos val="nextTo"/>
        <c:crossAx val="41830272"/>
        <c:crosses val="autoZero"/>
        <c:crossBetween val="between"/>
      </c:valAx>
      <c:spPr>
        <a:solidFill>
          <a:sysClr val="window" lastClr="FFFFFF"/>
        </a:solidFill>
      </c:spPr>
    </c:plotArea>
    <c:legend>
      <c:legendPos val="r"/>
      <c:layout>
        <c:manualLayout>
          <c:xMode val="edge"/>
          <c:yMode val="edge"/>
          <c:x val="8.0926944444444565E-2"/>
          <c:y val="0"/>
          <c:w val="0.85793000000000064"/>
          <c:h val="8.6461067366579228E-2"/>
        </c:manualLayout>
      </c:layout>
      <c:txPr>
        <a:bodyPr/>
        <a:lstStyle/>
        <a:p>
          <a:pPr>
            <a:defRPr sz="1000"/>
          </a:pPr>
          <a:endParaRPr lang="en-US"/>
        </a:p>
      </c:txPr>
    </c:legend>
    <c:plotVisOnly val="1"/>
    <c:dispBlanksAs val="gap"/>
  </c:chart>
  <c:spPr>
    <a:solidFill>
      <a:srgbClr val="4F81BD">
        <a:lumMod val="20000"/>
        <a:lumOff val="80000"/>
      </a:srgbClr>
    </a:solidFill>
    <a:ln>
      <a:noFill/>
    </a:ln>
  </c:spPr>
  <c:txPr>
    <a:bodyPr/>
    <a:lstStyle/>
    <a:p>
      <a:pPr>
        <a:defRPr sz="900" b="1">
          <a:latin typeface="+mj-lt"/>
        </a:defRPr>
      </a:pPr>
      <a:endParaRPr lang="en-US"/>
    </a:p>
  </c:txPr>
  <c:externalData r:id="rId2"/>
</c:chartSpace>
</file>

<file path=ppt/charts/chart9.xml><?xml version="1.0" encoding="utf-8"?>
<c:chartSpace xmlns:c="http://schemas.openxmlformats.org/drawingml/2006/chart" xmlns:a="http://schemas.openxmlformats.org/drawingml/2006/main" xmlns:r="http://schemas.openxmlformats.org/officeDocument/2006/relationships">
  <c:lang val="en-US"/>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0172696034479504E-2"/>
          <c:y val="0.13269532917381868"/>
          <c:w val="0.86426805555555564"/>
          <c:h val="0.65019055555555716"/>
        </c:manualLayout>
      </c:layout>
      <c:barChart>
        <c:barDir val="col"/>
        <c:grouping val="clustered"/>
        <c:ser>
          <c:idx val="0"/>
          <c:order val="0"/>
          <c:tx>
            <c:strRef>
              <c:f>'3.13'!$B$1</c:f>
              <c:strCache>
                <c:ptCount val="1"/>
                <c:pt idx="0">
                  <c:v>2007</c:v>
                </c:pt>
              </c:strCache>
            </c:strRef>
          </c:tx>
          <c:spPr>
            <a:solidFill>
              <a:srgbClr val="9BBB59">
                <a:lumMod val="75000"/>
              </a:srgbClr>
            </a:solidFill>
          </c:spPr>
          <c:cat>
            <c:strRef>
              <c:f>'3.13'!$A$2:$A$5</c:f>
              <c:strCache>
                <c:ptCount val="4"/>
                <c:pt idx="0">
                  <c:v>OIC</c:v>
                </c:pt>
                <c:pt idx="1">
                  <c:v>Non-OIC
Developing</c:v>
                </c:pt>
                <c:pt idx="2">
                  <c:v>Developed</c:v>
                </c:pt>
                <c:pt idx="3">
                  <c:v>World</c:v>
                </c:pt>
              </c:strCache>
            </c:strRef>
          </c:cat>
          <c:val>
            <c:numRef>
              <c:f>'3.13'!$B$2:$B$5</c:f>
              <c:numCache>
                <c:formatCode>0.00</c:formatCode>
                <c:ptCount val="4"/>
                <c:pt idx="0">
                  <c:v>3.9148421052631486</c:v>
                </c:pt>
                <c:pt idx="1">
                  <c:v>2.9376962616822442</c:v>
                </c:pt>
                <c:pt idx="2">
                  <c:v>1.6752794871794845</c:v>
                </c:pt>
                <c:pt idx="3">
                  <c:v>2.9695339901477817</c:v>
                </c:pt>
              </c:numCache>
            </c:numRef>
          </c:val>
        </c:ser>
        <c:ser>
          <c:idx val="1"/>
          <c:order val="1"/>
          <c:tx>
            <c:strRef>
              <c:f>'3.13'!$C$1</c:f>
              <c:strCache>
                <c:ptCount val="1"/>
                <c:pt idx="0">
                  <c:v>2010</c:v>
                </c:pt>
              </c:strCache>
            </c:strRef>
          </c:tx>
          <c:spPr>
            <a:solidFill>
              <a:srgbClr val="F79646">
                <a:lumMod val="75000"/>
              </a:srgbClr>
            </a:solidFill>
          </c:spPr>
          <c:cat>
            <c:strRef>
              <c:f>'3.13'!$A$2:$A$5</c:f>
              <c:strCache>
                <c:ptCount val="4"/>
                <c:pt idx="0">
                  <c:v>OIC</c:v>
                </c:pt>
                <c:pt idx="1">
                  <c:v>Non-OIC
Developing</c:v>
                </c:pt>
                <c:pt idx="2">
                  <c:v>Developed</c:v>
                </c:pt>
                <c:pt idx="3">
                  <c:v>World</c:v>
                </c:pt>
              </c:strCache>
            </c:strRef>
          </c:cat>
          <c:val>
            <c:numRef>
              <c:f>'3.13'!$C$2:$C$5</c:f>
              <c:numCache>
                <c:formatCode>0.00</c:formatCode>
                <c:ptCount val="4"/>
                <c:pt idx="0">
                  <c:v>3.7995087719298239</c:v>
                </c:pt>
                <c:pt idx="1">
                  <c:v>2.8398428571428567</c:v>
                </c:pt>
                <c:pt idx="2">
                  <c:v>1.6971512820512822</c:v>
                </c:pt>
                <c:pt idx="3">
                  <c:v>2.8902706467661687</c:v>
                </c:pt>
              </c:numCache>
            </c:numRef>
          </c:val>
        </c:ser>
        <c:ser>
          <c:idx val="2"/>
          <c:order val="2"/>
          <c:tx>
            <c:strRef>
              <c:f>'3.13'!$D$1</c:f>
              <c:strCache>
                <c:ptCount val="1"/>
                <c:pt idx="0">
                  <c:v>2014</c:v>
                </c:pt>
              </c:strCache>
            </c:strRef>
          </c:tx>
          <c:spPr>
            <a:solidFill>
              <a:srgbClr val="8064A2">
                <a:lumMod val="75000"/>
              </a:srgbClr>
            </a:solidFill>
          </c:spPr>
          <c:cat>
            <c:strRef>
              <c:f>'3.13'!$A$2:$A$5</c:f>
              <c:strCache>
                <c:ptCount val="4"/>
                <c:pt idx="0">
                  <c:v>OIC</c:v>
                </c:pt>
                <c:pt idx="1">
                  <c:v>Non-OIC
Developing</c:v>
                </c:pt>
                <c:pt idx="2">
                  <c:v>Developed</c:v>
                </c:pt>
                <c:pt idx="3">
                  <c:v>World</c:v>
                </c:pt>
              </c:strCache>
            </c:strRef>
          </c:cat>
          <c:val>
            <c:numRef>
              <c:f>'3.13'!$D$2:$D$5</c:f>
              <c:numCache>
                <c:formatCode>0.00</c:formatCode>
                <c:ptCount val="4"/>
                <c:pt idx="0">
                  <c:v>3.6309122807017542</c:v>
                </c:pt>
                <c:pt idx="1">
                  <c:v>2.7129326923076942</c:v>
                </c:pt>
                <c:pt idx="2">
                  <c:v>1.6455000000000006</c:v>
                </c:pt>
                <c:pt idx="3">
                  <c:v>2.7664074999999997</c:v>
                </c:pt>
              </c:numCache>
            </c:numRef>
          </c:val>
        </c:ser>
        <c:gapWidth val="80"/>
        <c:axId val="41877888"/>
        <c:axId val="41879424"/>
      </c:barChart>
      <c:catAx>
        <c:axId val="41877888"/>
        <c:scaling>
          <c:orientation val="minMax"/>
        </c:scaling>
        <c:axPos val="b"/>
        <c:tickLblPos val="nextTo"/>
        <c:crossAx val="41879424"/>
        <c:crosses val="autoZero"/>
        <c:auto val="1"/>
        <c:lblAlgn val="ctr"/>
        <c:lblOffset val="100"/>
      </c:catAx>
      <c:valAx>
        <c:axId val="41879424"/>
        <c:scaling>
          <c:orientation val="minMax"/>
          <c:max val="4.5"/>
        </c:scaling>
        <c:axPos val="l"/>
        <c:majorGridlines>
          <c:spPr>
            <a:ln>
              <a:solidFill>
                <a:sysClr val="window" lastClr="FFFFFF">
                  <a:lumMod val="85000"/>
                </a:sysClr>
              </a:solidFill>
              <a:prstDash val="dash"/>
            </a:ln>
          </c:spPr>
        </c:majorGridlines>
        <c:numFmt formatCode="#,##0.0" sourceLinked="0"/>
        <c:tickLblPos val="nextTo"/>
        <c:crossAx val="41877888"/>
        <c:crosses val="autoZero"/>
        <c:crossBetween val="between"/>
        <c:majorUnit val="0.5"/>
      </c:valAx>
      <c:spPr>
        <a:solidFill>
          <a:sysClr val="window" lastClr="FFFFFF"/>
        </a:solidFill>
      </c:spPr>
    </c:plotArea>
    <c:legend>
      <c:legendPos val="r"/>
      <c:layout>
        <c:manualLayout>
          <c:xMode val="edge"/>
          <c:yMode val="edge"/>
          <c:x val="9.0066594552422691E-2"/>
          <c:y val="1.931888143611683E-2"/>
          <c:w val="0.87085264313301092"/>
          <c:h val="0.10922631210891058"/>
        </c:manualLayout>
      </c:layout>
      <c:txPr>
        <a:bodyPr/>
        <a:lstStyle/>
        <a:p>
          <a:pPr>
            <a:defRPr sz="1000"/>
          </a:pPr>
          <a:endParaRPr lang="en-US"/>
        </a:p>
      </c:txPr>
    </c:legend>
    <c:plotVisOnly val="1"/>
    <c:dispBlanksAs val="gap"/>
  </c:chart>
  <c:spPr>
    <a:solidFill>
      <a:srgbClr val="4F81BD">
        <a:lumMod val="20000"/>
        <a:lumOff val="80000"/>
      </a:srgbClr>
    </a:solidFill>
    <a:ln>
      <a:noFill/>
    </a:ln>
  </c:spPr>
  <c:txPr>
    <a:bodyPr/>
    <a:lstStyle/>
    <a:p>
      <a:pPr>
        <a:defRPr sz="900" b="1">
          <a:latin typeface="+mj-lt"/>
        </a:defRPr>
      </a:pPr>
      <a:endParaRPr lang="en-US"/>
    </a:p>
  </c:txPr>
  <c:externalData r:id="rId2"/>
</c:chartSpace>
</file>

<file path=ppt/drawings/drawing1.xml><?xml version="1.0" encoding="utf-8"?>
<c:userShapes xmlns:c="http://schemas.openxmlformats.org/drawingml/2006/chart">
  <cdr:relSizeAnchor xmlns:cdr="http://schemas.openxmlformats.org/drawingml/2006/chartDrawing">
    <cdr:from>
      <cdr:x>0.11111</cdr:x>
      <cdr:y>0.1248</cdr:y>
    </cdr:from>
    <cdr:to>
      <cdr:x>0.15954</cdr:x>
      <cdr:y>0.31758</cdr:y>
    </cdr:to>
    <cdr:cxnSp macro="">
      <cdr:nvCxnSpPr>
        <cdr:cNvPr id="2" name="Straight Arrow Connector 1"/>
        <cdr:cNvCxnSpPr/>
      </cdr:nvCxnSpPr>
      <cdr:spPr>
        <a:xfrm xmlns:a="http://schemas.openxmlformats.org/drawingml/2006/main">
          <a:off x="457200" y="228600"/>
          <a:ext cx="199278" cy="353120"/>
        </a:xfrm>
        <a:prstGeom xmlns:a="http://schemas.openxmlformats.org/drawingml/2006/main" prst="straightConnector1">
          <a:avLst/>
        </a:prstGeom>
        <a:noFill xmlns:a="http://schemas.openxmlformats.org/drawingml/2006/main"/>
        <a:ln xmlns:a="http://schemas.openxmlformats.org/drawingml/2006/main" w="57150" cap="flat" cmpd="sng" algn="ctr">
          <a:solidFill>
            <a:srgbClr val="C00000"/>
          </a:solidFill>
          <a:prstDash val="solid"/>
          <a:tailEnd type="arrow"/>
        </a:ln>
        <a:effectLst xmlns:a="http://schemas.openxmlformats.org/drawingml/2006/mai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8151" cy="493080"/>
          </a:xfrm>
          <a:prstGeom prst="rect">
            <a:avLst/>
          </a:prstGeom>
        </p:spPr>
        <p:txBody>
          <a:bodyPr vert="horz" lIns="90608" tIns="45304" rIns="90608" bIns="45304" rtlCol="0"/>
          <a:lstStyle>
            <a:lvl1pPr algn="l">
              <a:defRPr sz="1200"/>
            </a:lvl1pPr>
          </a:lstStyle>
          <a:p>
            <a:endParaRPr lang="en-US"/>
          </a:p>
        </p:txBody>
      </p:sp>
      <p:sp>
        <p:nvSpPr>
          <p:cNvPr id="3" name="Date Placeholder 2"/>
          <p:cNvSpPr>
            <a:spLocks noGrp="1"/>
          </p:cNvSpPr>
          <p:nvPr>
            <p:ph type="dt" sz="quarter" idx="1"/>
          </p:nvPr>
        </p:nvSpPr>
        <p:spPr>
          <a:xfrm>
            <a:off x="3816043" y="0"/>
            <a:ext cx="2918150" cy="493080"/>
          </a:xfrm>
          <a:prstGeom prst="rect">
            <a:avLst/>
          </a:prstGeom>
        </p:spPr>
        <p:txBody>
          <a:bodyPr vert="horz" lIns="90608" tIns="45304" rIns="90608" bIns="45304" rtlCol="0"/>
          <a:lstStyle>
            <a:lvl1pPr algn="r">
              <a:defRPr sz="1200"/>
            </a:lvl1pPr>
          </a:lstStyle>
          <a:p>
            <a:fld id="{AACCA257-CB51-4AE5-9D71-65B22B78F66F}" type="datetimeFigureOut">
              <a:rPr lang="en-US" smtClean="0"/>
              <a:pPr/>
              <a:t>10/2/2016</a:t>
            </a:fld>
            <a:endParaRPr lang="en-US"/>
          </a:p>
        </p:txBody>
      </p:sp>
      <p:sp>
        <p:nvSpPr>
          <p:cNvPr id="4" name="Footer Placeholder 3"/>
          <p:cNvSpPr>
            <a:spLocks noGrp="1"/>
          </p:cNvSpPr>
          <p:nvPr>
            <p:ph type="ftr" sz="quarter" idx="2"/>
          </p:nvPr>
        </p:nvSpPr>
        <p:spPr>
          <a:xfrm>
            <a:off x="0" y="9371659"/>
            <a:ext cx="2918151" cy="493079"/>
          </a:xfrm>
          <a:prstGeom prst="rect">
            <a:avLst/>
          </a:prstGeom>
        </p:spPr>
        <p:txBody>
          <a:bodyPr vert="horz" lIns="90608" tIns="45304" rIns="90608" bIns="45304" rtlCol="0" anchor="b"/>
          <a:lstStyle>
            <a:lvl1pPr algn="l">
              <a:defRPr sz="1200"/>
            </a:lvl1pPr>
          </a:lstStyle>
          <a:p>
            <a:endParaRPr lang="en-US"/>
          </a:p>
        </p:txBody>
      </p:sp>
      <p:sp>
        <p:nvSpPr>
          <p:cNvPr id="5" name="Slide Number Placeholder 4"/>
          <p:cNvSpPr>
            <a:spLocks noGrp="1"/>
          </p:cNvSpPr>
          <p:nvPr>
            <p:ph type="sldNum" sz="quarter" idx="3"/>
          </p:nvPr>
        </p:nvSpPr>
        <p:spPr>
          <a:xfrm>
            <a:off x="3816043" y="9371659"/>
            <a:ext cx="2918150" cy="493079"/>
          </a:xfrm>
          <a:prstGeom prst="rect">
            <a:avLst/>
          </a:prstGeom>
        </p:spPr>
        <p:txBody>
          <a:bodyPr vert="horz" lIns="90608" tIns="45304" rIns="90608" bIns="45304" rtlCol="0" anchor="b"/>
          <a:lstStyle>
            <a:lvl1pPr algn="r">
              <a:defRPr sz="1200"/>
            </a:lvl1pPr>
          </a:lstStyle>
          <a:p>
            <a:fld id="{00FE7F90-424F-40AC-9A7D-57851A771898}" type="slidenum">
              <a:rPr lang="en-US" smtClean="0"/>
              <a:pPr/>
              <a:t>‹#›</a:t>
            </a:fld>
            <a:endParaRPr lang="en-US"/>
          </a:p>
        </p:txBody>
      </p:sp>
    </p:spTree>
    <p:extLst>
      <p:ext uri="{BB962C8B-B14F-4D97-AF65-F5344CB8AC3E}">
        <p14:creationId xmlns:p14="http://schemas.microsoft.com/office/powerpoint/2010/main" xmlns="" val="52057265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8831" cy="493316"/>
          </a:xfrm>
          <a:prstGeom prst="rect">
            <a:avLst/>
          </a:prstGeom>
        </p:spPr>
        <p:txBody>
          <a:bodyPr vert="horz" lIns="90608" tIns="45304" rIns="90608" bIns="45304" rtlCol="0"/>
          <a:lstStyle>
            <a:lvl1pPr algn="l">
              <a:defRPr sz="1200"/>
            </a:lvl1pPr>
          </a:lstStyle>
          <a:p>
            <a:endParaRPr lang="en-US"/>
          </a:p>
        </p:txBody>
      </p:sp>
      <p:sp>
        <p:nvSpPr>
          <p:cNvPr id="3" name="Date Placeholder 2"/>
          <p:cNvSpPr>
            <a:spLocks noGrp="1"/>
          </p:cNvSpPr>
          <p:nvPr>
            <p:ph type="dt" idx="1"/>
          </p:nvPr>
        </p:nvSpPr>
        <p:spPr>
          <a:xfrm>
            <a:off x="3815374" y="0"/>
            <a:ext cx="2918831" cy="493316"/>
          </a:xfrm>
          <a:prstGeom prst="rect">
            <a:avLst/>
          </a:prstGeom>
        </p:spPr>
        <p:txBody>
          <a:bodyPr vert="horz" lIns="90608" tIns="45304" rIns="90608" bIns="45304" rtlCol="0"/>
          <a:lstStyle>
            <a:lvl1pPr algn="r">
              <a:defRPr sz="1200"/>
            </a:lvl1pPr>
          </a:lstStyle>
          <a:p>
            <a:fld id="{16704B61-AB00-4CFF-B1D9-9123346EC335}" type="datetimeFigureOut">
              <a:rPr lang="en-US" smtClean="0"/>
              <a:pPr/>
              <a:t>10/2/2016</a:t>
            </a:fld>
            <a:endParaRPr lang="en-US"/>
          </a:p>
        </p:txBody>
      </p:sp>
      <p:sp>
        <p:nvSpPr>
          <p:cNvPr id="4" name="Slide Image Placeholder 3"/>
          <p:cNvSpPr>
            <a:spLocks noGrp="1" noRot="1" noChangeAspect="1"/>
          </p:cNvSpPr>
          <p:nvPr>
            <p:ph type="sldImg" idx="2"/>
          </p:nvPr>
        </p:nvSpPr>
        <p:spPr>
          <a:xfrm>
            <a:off x="903288" y="739775"/>
            <a:ext cx="4929187" cy="3698875"/>
          </a:xfrm>
          <a:prstGeom prst="rect">
            <a:avLst/>
          </a:prstGeom>
          <a:noFill/>
          <a:ln w="12700">
            <a:solidFill>
              <a:prstClr val="black"/>
            </a:solidFill>
          </a:ln>
        </p:spPr>
        <p:txBody>
          <a:bodyPr vert="horz" lIns="90608" tIns="45304" rIns="90608" bIns="45304" rtlCol="0" anchor="ctr"/>
          <a:lstStyle/>
          <a:p>
            <a:endParaRPr lang="en-US"/>
          </a:p>
        </p:txBody>
      </p:sp>
      <p:sp>
        <p:nvSpPr>
          <p:cNvPr id="5" name="Notes Placeholder 4"/>
          <p:cNvSpPr>
            <a:spLocks noGrp="1"/>
          </p:cNvSpPr>
          <p:nvPr>
            <p:ph type="body" sz="quarter" idx="3"/>
          </p:nvPr>
        </p:nvSpPr>
        <p:spPr>
          <a:xfrm>
            <a:off x="673577" y="4686499"/>
            <a:ext cx="5388610" cy="4439841"/>
          </a:xfrm>
          <a:prstGeom prst="rect">
            <a:avLst/>
          </a:prstGeom>
        </p:spPr>
        <p:txBody>
          <a:bodyPr vert="horz" lIns="90608" tIns="45304" rIns="90608" bIns="45304"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371285"/>
            <a:ext cx="2918831" cy="493316"/>
          </a:xfrm>
          <a:prstGeom prst="rect">
            <a:avLst/>
          </a:prstGeom>
        </p:spPr>
        <p:txBody>
          <a:bodyPr vert="horz" lIns="90608" tIns="45304" rIns="90608" bIns="45304" rtlCol="0" anchor="b"/>
          <a:lstStyle>
            <a:lvl1pPr algn="l">
              <a:defRPr sz="1200"/>
            </a:lvl1pPr>
          </a:lstStyle>
          <a:p>
            <a:endParaRPr lang="en-US"/>
          </a:p>
        </p:txBody>
      </p:sp>
      <p:sp>
        <p:nvSpPr>
          <p:cNvPr id="7" name="Slide Number Placeholder 6"/>
          <p:cNvSpPr>
            <a:spLocks noGrp="1"/>
          </p:cNvSpPr>
          <p:nvPr>
            <p:ph type="sldNum" sz="quarter" idx="5"/>
          </p:nvPr>
        </p:nvSpPr>
        <p:spPr>
          <a:xfrm>
            <a:off x="3815374" y="9371285"/>
            <a:ext cx="2918831" cy="493316"/>
          </a:xfrm>
          <a:prstGeom prst="rect">
            <a:avLst/>
          </a:prstGeom>
        </p:spPr>
        <p:txBody>
          <a:bodyPr vert="horz" lIns="90608" tIns="45304" rIns="90608" bIns="45304" rtlCol="0" anchor="b"/>
          <a:lstStyle>
            <a:lvl1pPr algn="r">
              <a:defRPr sz="1200"/>
            </a:lvl1pPr>
          </a:lstStyle>
          <a:p>
            <a:fld id="{E539949D-768B-42F0-8668-0523C0B4182B}" type="slidenum">
              <a:rPr lang="en-US" smtClean="0"/>
              <a:pPr/>
              <a:t>‹#›</a:t>
            </a:fld>
            <a:endParaRPr lang="en-US"/>
          </a:p>
        </p:txBody>
      </p:sp>
    </p:spTree>
    <p:extLst>
      <p:ext uri="{BB962C8B-B14F-4D97-AF65-F5344CB8AC3E}">
        <p14:creationId xmlns:p14="http://schemas.microsoft.com/office/powerpoint/2010/main" xmlns="" val="20096768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E539949D-768B-42F0-8668-0523C0B4182B}" type="slidenum">
              <a:rPr lang="en-US" smtClean="0"/>
              <a:pPr/>
              <a:t>1</a:t>
            </a:fld>
            <a:endParaRPr lang="en-US" dirty="0"/>
          </a:p>
        </p:txBody>
      </p:sp>
    </p:spTree>
    <p:extLst>
      <p:ext uri="{BB962C8B-B14F-4D97-AF65-F5344CB8AC3E}">
        <p14:creationId xmlns:p14="http://schemas.microsoft.com/office/powerpoint/2010/main" xmlns="" val="15091762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E539949D-768B-42F0-8668-0523C0B4182B}" type="slidenum">
              <a:rPr lang="en-US" smtClean="0"/>
              <a:pPr/>
              <a:t>10</a:t>
            </a:fld>
            <a:endParaRPr lang="en-US"/>
          </a:p>
        </p:txBody>
      </p:sp>
    </p:spTree>
    <p:extLst>
      <p:ext uri="{BB962C8B-B14F-4D97-AF65-F5344CB8AC3E}">
        <p14:creationId xmlns:p14="http://schemas.microsoft.com/office/powerpoint/2010/main" xmlns="" val="37046925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E539949D-768B-42F0-8668-0523C0B4182B}" type="slidenum">
              <a:rPr lang="en-US" smtClean="0"/>
              <a:pPr/>
              <a:t>11</a:t>
            </a:fld>
            <a:endParaRPr lang="en-US"/>
          </a:p>
        </p:txBody>
      </p:sp>
    </p:spTree>
    <p:extLst>
      <p:ext uri="{BB962C8B-B14F-4D97-AF65-F5344CB8AC3E}">
        <p14:creationId xmlns:p14="http://schemas.microsoft.com/office/powerpoint/2010/main" xmlns="" val="37046925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E539949D-768B-42F0-8668-0523C0B4182B}" type="slidenum">
              <a:rPr lang="en-US" smtClean="0"/>
              <a:pPr/>
              <a:t>12</a:t>
            </a:fld>
            <a:endParaRPr lang="en-US"/>
          </a:p>
        </p:txBody>
      </p:sp>
    </p:spTree>
    <p:extLst>
      <p:ext uri="{BB962C8B-B14F-4D97-AF65-F5344CB8AC3E}">
        <p14:creationId xmlns:p14="http://schemas.microsoft.com/office/powerpoint/2010/main" xmlns="" val="37046925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dirty="0" smtClean="0"/>
              <a:t>As a result of concentration in</a:t>
            </a:r>
            <a:r>
              <a:rPr lang="tr-TR" baseline="0" dirty="0" smtClean="0"/>
              <a:t> agriculture and services sectors that allow more shadow economy, wage inequality in the OIC group is high amon men and women that disfavour women. 0 is </a:t>
            </a:r>
            <a:r>
              <a:rPr lang="tr-TR" baseline="0" dirty="0" err="1" smtClean="0"/>
              <a:t>perfect</a:t>
            </a:r>
            <a:r>
              <a:rPr lang="tr-TR" baseline="0" dirty="0" smtClean="0"/>
              <a:t> </a:t>
            </a:r>
            <a:r>
              <a:rPr lang="tr-TR" baseline="0" dirty="0" err="1" smtClean="0"/>
              <a:t>equality</a:t>
            </a:r>
            <a:endParaRPr lang="tr-TR" baseline="0" dirty="0" smtClean="0"/>
          </a:p>
          <a:p>
            <a:r>
              <a:rPr lang="tr-TR" baseline="0" dirty="0" smtClean="0"/>
              <a:t>The highest equality is seen in Malaysia and the highest inequality recorded in Suriname according to Global Gender Report 2014.</a:t>
            </a:r>
            <a:endParaRPr lang="tr-TR" dirty="0"/>
          </a:p>
        </p:txBody>
      </p:sp>
      <p:sp>
        <p:nvSpPr>
          <p:cNvPr id="4" name="Slide Number Placeholder 3"/>
          <p:cNvSpPr>
            <a:spLocks noGrp="1"/>
          </p:cNvSpPr>
          <p:nvPr>
            <p:ph type="sldNum" sz="quarter" idx="10"/>
          </p:nvPr>
        </p:nvSpPr>
        <p:spPr/>
        <p:txBody>
          <a:bodyPr/>
          <a:lstStyle/>
          <a:p>
            <a:fld id="{E539949D-768B-42F0-8668-0523C0B4182B}" type="slidenum">
              <a:rPr lang="en-US" smtClean="0"/>
              <a:pPr/>
              <a:t>13</a:t>
            </a:fld>
            <a:endParaRPr lang="en-US"/>
          </a:p>
        </p:txBody>
      </p:sp>
    </p:spTree>
    <p:extLst>
      <p:ext uri="{BB962C8B-B14F-4D97-AF65-F5344CB8AC3E}">
        <p14:creationId xmlns:p14="http://schemas.microsoft.com/office/powerpoint/2010/main" xmlns="" val="37046925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dirty="0" smtClean="0"/>
              <a:t>Senegal</a:t>
            </a:r>
            <a:r>
              <a:rPr lang="tr-TR" baseline="0" dirty="0" smtClean="0"/>
              <a:t> has the highest percentage of Women in Single (lower house) Parliamenterian System that 42.7 of all Representatives are women. In Malaysia (among Senate or Upper House) 28.8 of all Representatives are women.</a:t>
            </a:r>
          </a:p>
          <a:p>
            <a:endParaRPr lang="tr-TR" baseline="0" dirty="0" smtClean="0"/>
          </a:p>
          <a:p>
            <a:r>
              <a:rPr lang="tr-TR" baseline="0" dirty="0" smtClean="0"/>
              <a:t>The share of women ministers in the cabinets of OIC is equal to 12.4% where the world average of 17.7%. </a:t>
            </a:r>
          </a:p>
          <a:p>
            <a:endParaRPr lang="tr-TR" baseline="0" dirty="0" smtClean="0"/>
          </a:p>
          <a:p>
            <a:r>
              <a:rPr lang="tr-TR" baseline="0" dirty="0" smtClean="0"/>
              <a:t>The OIC avearage is 15.6% where the average of the world is 28.8% in terms of the share of female legislators, senior officials and managers as a percentage of total.</a:t>
            </a:r>
            <a:endParaRPr lang="tr-TR" dirty="0"/>
          </a:p>
        </p:txBody>
      </p:sp>
      <p:sp>
        <p:nvSpPr>
          <p:cNvPr id="4" name="Slide Number Placeholder 3"/>
          <p:cNvSpPr>
            <a:spLocks noGrp="1"/>
          </p:cNvSpPr>
          <p:nvPr>
            <p:ph type="sldNum" sz="quarter" idx="10"/>
          </p:nvPr>
        </p:nvSpPr>
        <p:spPr/>
        <p:txBody>
          <a:bodyPr/>
          <a:lstStyle/>
          <a:p>
            <a:fld id="{E539949D-768B-42F0-8668-0523C0B4182B}" type="slidenum">
              <a:rPr lang="en-US" smtClean="0"/>
              <a:pPr/>
              <a:t>14</a:t>
            </a:fld>
            <a:endParaRPr lang="en-US"/>
          </a:p>
        </p:txBody>
      </p:sp>
    </p:spTree>
    <p:extLst>
      <p:ext uri="{BB962C8B-B14F-4D97-AF65-F5344CB8AC3E}">
        <p14:creationId xmlns:p14="http://schemas.microsoft.com/office/powerpoint/2010/main" xmlns="" val="37046925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E539949D-768B-42F0-8668-0523C0B4182B}" type="slidenum">
              <a:rPr lang="en-US" smtClean="0"/>
              <a:pPr/>
              <a:t>15</a:t>
            </a:fld>
            <a:endParaRPr lang="en-US"/>
          </a:p>
        </p:txBody>
      </p:sp>
    </p:spTree>
    <p:extLst>
      <p:ext uri="{BB962C8B-B14F-4D97-AF65-F5344CB8AC3E}">
        <p14:creationId xmlns:p14="http://schemas.microsoft.com/office/powerpoint/2010/main" xmlns="" val="37046925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baseline="0" dirty="0" smtClean="0">
                <a:solidFill>
                  <a:schemeClr val="tx1"/>
                </a:solidFill>
                <a:latin typeface="+mn-lt"/>
                <a:ea typeface="+mn-ea"/>
                <a:cs typeface="+mn-cs"/>
              </a:rPr>
              <a:t>Heritage Foundation of Pakistan </a:t>
            </a:r>
            <a:endParaRPr lang="tr-TR" dirty="0"/>
          </a:p>
        </p:txBody>
      </p:sp>
      <p:sp>
        <p:nvSpPr>
          <p:cNvPr id="4" name="Slide Number Placeholder 3"/>
          <p:cNvSpPr>
            <a:spLocks noGrp="1"/>
          </p:cNvSpPr>
          <p:nvPr>
            <p:ph type="sldNum" sz="quarter" idx="10"/>
          </p:nvPr>
        </p:nvSpPr>
        <p:spPr/>
        <p:txBody>
          <a:bodyPr/>
          <a:lstStyle/>
          <a:p>
            <a:fld id="{E539949D-768B-42F0-8668-0523C0B4182B}" type="slidenum">
              <a:rPr lang="en-US" smtClean="0"/>
              <a:pPr/>
              <a:t>16</a:t>
            </a:fld>
            <a:endParaRPr lang="en-US"/>
          </a:p>
        </p:txBody>
      </p:sp>
    </p:spTree>
    <p:extLst>
      <p:ext uri="{BB962C8B-B14F-4D97-AF65-F5344CB8AC3E}">
        <p14:creationId xmlns:p14="http://schemas.microsoft.com/office/powerpoint/2010/main" xmlns="" val="37046925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E539949D-768B-42F0-8668-0523C0B4182B}" type="slidenum">
              <a:rPr lang="en-US" smtClean="0"/>
              <a:pPr/>
              <a:t>17</a:t>
            </a:fld>
            <a:endParaRPr lang="en-US"/>
          </a:p>
        </p:txBody>
      </p:sp>
    </p:spTree>
    <p:extLst>
      <p:ext uri="{BB962C8B-B14F-4D97-AF65-F5344CB8AC3E}">
        <p14:creationId xmlns:p14="http://schemas.microsoft.com/office/powerpoint/2010/main" xmlns="" val="370469256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E539949D-768B-42F0-8668-0523C0B4182B}" type="slidenum">
              <a:rPr lang="en-US" smtClean="0"/>
              <a:pPr/>
              <a:t>18</a:t>
            </a:fld>
            <a:endParaRPr lang="en-US"/>
          </a:p>
        </p:txBody>
      </p:sp>
    </p:spTree>
    <p:extLst>
      <p:ext uri="{BB962C8B-B14F-4D97-AF65-F5344CB8AC3E}">
        <p14:creationId xmlns:p14="http://schemas.microsoft.com/office/powerpoint/2010/main" xmlns="" val="370469256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lnSpc>
                <a:spcPct val="114000"/>
              </a:lnSpc>
              <a:buFont typeface="Arial" panose="020B0604020202020204" pitchFamily="34" charset="0"/>
              <a:buChar char="•"/>
              <a:defRPr/>
            </a:pPr>
            <a:r>
              <a:rPr lang="tr-TR" sz="1200" b="1" kern="1200" dirty="0" smtClean="0">
                <a:solidFill>
                  <a:schemeClr val="tx1"/>
                </a:solidFill>
                <a:latin typeface="+mn-lt"/>
                <a:ea typeface="+mn-ea"/>
                <a:cs typeface="+mn-cs"/>
              </a:rPr>
              <a:t>Carrying out national diagnostic studies to find out the root-causes of the positive trends seen in divorce rates and draw national policies based on these findings.</a:t>
            </a:r>
          </a:p>
          <a:p>
            <a:pPr marL="285750" indent="-285750">
              <a:lnSpc>
                <a:spcPct val="114000"/>
              </a:lnSpc>
              <a:buFont typeface="Arial" panose="020B0604020202020204" pitchFamily="34" charset="0"/>
              <a:buChar char="•"/>
              <a:defRPr/>
            </a:pPr>
            <a:r>
              <a:rPr lang="tr-TR" sz="1200" b="1" kern="1200" dirty="0" smtClean="0">
                <a:solidFill>
                  <a:schemeClr val="tx1"/>
                </a:solidFill>
                <a:latin typeface="+mn-lt"/>
                <a:ea typeface="+mn-ea"/>
                <a:cs typeface="+mn-cs"/>
              </a:rPr>
              <a:t>Adopting a zero-tolerance policy against violence and implementing national campaings to increase public awareness and offering state-of-art solutions to women (e.g. Distributing panic buttons, building protection houses for women etc.)</a:t>
            </a:r>
          </a:p>
          <a:p>
            <a:pPr marL="285750" indent="-285750">
              <a:lnSpc>
                <a:spcPct val="114000"/>
              </a:lnSpc>
              <a:buFont typeface="Arial" panose="020B0604020202020204" pitchFamily="34" charset="0"/>
              <a:buChar char="•"/>
              <a:defRPr/>
            </a:pPr>
            <a:r>
              <a:rPr lang="tr-TR" sz="1200" b="1" kern="1200" dirty="0" smtClean="0">
                <a:solidFill>
                  <a:schemeClr val="tx1"/>
                </a:solidFill>
                <a:latin typeface="+mn-lt"/>
                <a:ea typeface="+mn-ea"/>
                <a:cs typeface="+mn-cs"/>
              </a:rPr>
              <a:t>All in all, to develop a national action plan to be able to  address and include all different dimensions with key performance indicators for timely asssessment and evaluation of policies.</a:t>
            </a:r>
          </a:p>
          <a:p>
            <a:endParaRPr lang="tr-TR" dirty="0"/>
          </a:p>
        </p:txBody>
      </p:sp>
      <p:sp>
        <p:nvSpPr>
          <p:cNvPr id="4" name="Slide Number Placeholder 3"/>
          <p:cNvSpPr>
            <a:spLocks noGrp="1"/>
          </p:cNvSpPr>
          <p:nvPr>
            <p:ph type="sldNum" sz="quarter" idx="10"/>
          </p:nvPr>
        </p:nvSpPr>
        <p:spPr/>
        <p:txBody>
          <a:bodyPr/>
          <a:lstStyle/>
          <a:p>
            <a:fld id="{E539949D-768B-42F0-8668-0523C0B4182B}" type="slidenum">
              <a:rPr lang="en-US" smtClean="0"/>
              <a:pPr/>
              <a:t>19</a:t>
            </a:fld>
            <a:endParaRPr lang="en-US"/>
          </a:p>
        </p:txBody>
      </p:sp>
    </p:spTree>
    <p:extLst>
      <p:ext uri="{BB962C8B-B14F-4D97-AF65-F5344CB8AC3E}">
        <p14:creationId xmlns:p14="http://schemas.microsoft.com/office/powerpoint/2010/main" xmlns="" val="37046925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noProof="0" dirty="0"/>
          </a:p>
        </p:txBody>
      </p:sp>
      <p:sp>
        <p:nvSpPr>
          <p:cNvPr id="4" name="Slide Number Placeholder 3"/>
          <p:cNvSpPr>
            <a:spLocks noGrp="1"/>
          </p:cNvSpPr>
          <p:nvPr>
            <p:ph type="sldNum" sz="quarter" idx="10"/>
          </p:nvPr>
        </p:nvSpPr>
        <p:spPr/>
        <p:txBody>
          <a:bodyPr/>
          <a:lstStyle/>
          <a:p>
            <a:fld id="{E539949D-768B-42F0-8668-0523C0B4182B}" type="slidenum">
              <a:rPr lang="en-US" smtClean="0"/>
              <a:pPr/>
              <a:t>2</a:t>
            </a:fld>
            <a:endParaRPr lang="en-US" dirty="0"/>
          </a:p>
        </p:txBody>
      </p:sp>
    </p:spTree>
    <p:extLst>
      <p:ext uri="{BB962C8B-B14F-4D97-AF65-F5344CB8AC3E}">
        <p14:creationId xmlns:p14="http://schemas.microsoft.com/office/powerpoint/2010/main" xmlns="" val="133110414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E539949D-768B-42F0-8668-0523C0B4182B}" type="slidenum">
              <a:rPr lang="en-US" smtClean="0"/>
              <a:pPr/>
              <a:t>20</a:t>
            </a:fld>
            <a:endParaRPr lang="en-US"/>
          </a:p>
        </p:txBody>
      </p:sp>
    </p:spTree>
    <p:extLst>
      <p:ext uri="{BB962C8B-B14F-4D97-AF65-F5344CB8AC3E}">
        <p14:creationId xmlns:p14="http://schemas.microsoft.com/office/powerpoint/2010/main" xmlns="" val="370469256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E539949D-768B-42F0-8668-0523C0B4182B}" type="slidenum">
              <a:rPr lang="en-US" smtClean="0"/>
              <a:pPr/>
              <a:t>21</a:t>
            </a:fld>
            <a:endParaRPr lang="en-US"/>
          </a:p>
        </p:txBody>
      </p:sp>
    </p:spTree>
    <p:extLst>
      <p:ext uri="{BB962C8B-B14F-4D97-AF65-F5344CB8AC3E}">
        <p14:creationId xmlns:p14="http://schemas.microsoft.com/office/powerpoint/2010/main" xmlns="" val="370469256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a:p>
        </p:txBody>
      </p:sp>
      <p:sp>
        <p:nvSpPr>
          <p:cNvPr id="4" name="Slide Number Placeholder 3"/>
          <p:cNvSpPr>
            <a:spLocks noGrp="1"/>
          </p:cNvSpPr>
          <p:nvPr>
            <p:ph type="sldNum" sz="quarter" idx="10"/>
          </p:nvPr>
        </p:nvSpPr>
        <p:spPr/>
        <p:txBody>
          <a:bodyPr/>
          <a:lstStyle/>
          <a:p>
            <a:fld id="{E539949D-768B-42F0-8668-0523C0B4182B}" type="slidenum">
              <a:rPr lang="en-US" smtClean="0"/>
              <a:pPr/>
              <a:t>22</a:t>
            </a:fld>
            <a:endParaRPr lang="en-US"/>
          </a:p>
        </p:txBody>
      </p:sp>
    </p:spTree>
    <p:extLst>
      <p:ext uri="{BB962C8B-B14F-4D97-AF65-F5344CB8AC3E}">
        <p14:creationId xmlns:p14="http://schemas.microsoft.com/office/powerpoint/2010/main" xmlns="" val="16099110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chemeClr val="bg1">
                    <a:lumMod val="95000"/>
                  </a:schemeClr>
                </a:solidFill>
                <a:latin typeface="Palatino Linotype" pitchFamily="18" charset="0"/>
              </a:rPr>
              <a:t>Workshop on the Role of Women in the Development of OIC Member</a:t>
            </a:r>
            <a:r>
              <a:rPr lang="tr-TR" sz="1200" baseline="0" dirty="0" smtClean="0">
                <a:solidFill>
                  <a:schemeClr val="bg1">
                    <a:lumMod val="95000"/>
                  </a:schemeClr>
                </a:solidFill>
                <a:latin typeface="Palatino Linotype" pitchFamily="18" charset="0"/>
              </a:rPr>
              <a:t> </a:t>
            </a:r>
            <a:r>
              <a:rPr lang="en-US" sz="1200" dirty="0" smtClean="0">
                <a:solidFill>
                  <a:schemeClr val="bg1">
                    <a:lumMod val="95000"/>
                  </a:schemeClr>
                </a:solidFill>
                <a:latin typeface="Palatino Linotype" pitchFamily="18" charset="0"/>
              </a:rPr>
              <a:t>States</a:t>
            </a:r>
            <a:r>
              <a:rPr lang="tr-TR" sz="1200" dirty="0" smtClean="0">
                <a:solidFill>
                  <a:schemeClr val="bg1">
                    <a:lumMod val="95000"/>
                  </a:schemeClr>
                </a:solidFill>
                <a:latin typeface="Palatino Linotype" pitchFamily="18" charset="0"/>
              </a:rPr>
              <a:t>, 3-4 </a:t>
            </a:r>
            <a:r>
              <a:rPr lang="tr-TR" sz="1200" dirty="0" err="1" smtClean="0">
                <a:solidFill>
                  <a:schemeClr val="bg1">
                    <a:lumMod val="95000"/>
                  </a:schemeClr>
                </a:solidFill>
                <a:latin typeface="Palatino Linotype" pitchFamily="18" charset="0"/>
              </a:rPr>
              <a:t>October</a:t>
            </a:r>
            <a:r>
              <a:rPr lang="tr-TR" sz="1200" dirty="0" smtClean="0">
                <a:solidFill>
                  <a:schemeClr val="bg1">
                    <a:lumMod val="95000"/>
                  </a:schemeClr>
                </a:solidFill>
                <a:latin typeface="Palatino Linotype" pitchFamily="18" charset="0"/>
              </a:rPr>
              <a:t> 2016, Ankara, </a:t>
            </a:r>
            <a:r>
              <a:rPr lang="tr-TR" sz="1200" dirty="0" err="1" smtClean="0">
                <a:solidFill>
                  <a:schemeClr val="bg1">
                    <a:lumMod val="95000"/>
                  </a:schemeClr>
                </a:solidFill>
                <a:latin typeface="Palatino Linotype" pitchFamily="18" charset="0"/>
              </a:rPr>
              <a:t>Republic</a:t>
            </a:r>
            <a:r>
              <a:rPr lang="tr-TR" sz="1200" dirty="0" smtClean="0">
                <a:solidFill>
                  <a:schemeClr val="bg1">
                    <a:lumMod val="95000"/>
                  </a:schemeClr>
                </a:solidFill>
                <a:latin typeface="Palatino Linotype" pitchFamily="18" charset="0"/>
              </a:rPr>
              <a:t> of </a:t>
            </a:r>
            <a:r>
              <a:rPr lang="tr-TR" sz="1200" dirty="0" err="1" smtClean="0">
                <a:solidFill>
                  <a:schemeClr val="bg1">
                    <a:lumMod val="95000"/>
                  </a:schemeClr>
                </a:solidFill>
                <a:latin typeface="Palatino Linotype" pitchFamily="18" charset="0"/>
              </a:rPr>
              <a:t>Turkey</a:t>
            </a:r>
            <a:endParaRPr lang="en-US" sz="1200" dirty="0" smtClean="0">
              <a:solidFill>
                <a:schemeClr val="bg1"/>
              </a:solidFill>
              <a:latin typeface="Palatino Linotype"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tr-TR" sz="1200" dirty="0" smtClean="0">
              <a:solidFill>
                <a:schemeClr val="bg1">
                  <a:lumMod val="95000"/>
                </a:schemeClr>
              </a:solidFill>
              <a:latin typeface="Palatino Linotype"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tr-TR" sz="1200" dirty="0" smtClean="0">
              <a:solidFill>
                <a:schemeClr val="bg1">
                  <a:lumMod val="95000"/>
                </a:schemeClr>
              </a:solidFill>
              <a:latin typeface="Palatino Linotype" pitchFamily="18" charset="0"/>
            </a:endParaRPr>
          </a:p>
          <a:p>
            <a:endParaRPr lang="tr-TR" dirty="0"/>
          </a:p>
        </p:txBody>
      </p:sp>
      <p:sp>
        <p:nvSpPr>
          <p:cNvPr id="4" name="Slide Number Placeholder 3"/>
          <p:cNvSpPr>
            <a:spLocks noGrp="1"/>
          </p:cNvSpPr>
          <p:nvPr>
            <p:ph type="sldNum" sz="quarter" idx="10"/>
          </p:nvPr>
        </p:nvSpPr>
        <p:spPr/>
        <p:txBody>
          <a:bodyPr/>
          <a:lstStyle/>
          <a:p>
            <a:fld id="{E539949D-768B-42F0-8668-0523C0B4182B}" type="slidenum">
              <a:rPr lang="en-US" smtClean="0"/>
              <a:pPr/>
              <a:t>3</a:t>
            </a:fld>
            <a:endParaRPr lang="en-US"/>
          </a:p>
        </p:txBody>
      </p:sp>
    </p:spTree>
    <p:extLst>
      <p:ext uri="{BB962C8B-B14F-4D97-AF65-F5344CB8AC3E}">
        <p14:creationId xmlns:p14="http://schemas.microsoft.com/office/powerpoint/2010/main" xmlns="" val="35287389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E539949D-768B-42F0-8668-0523C0B4182B}" type="slidenum">
              <a:rPr lang="en-US" smtClean="0"/>
              <a:pPr/>
              <a:t>4</a:t>
            </a:fld>
            <a:endParaRPr lang="en-US"/>
          </a:p>
        </p:txBody>
      </p:sp>
    </p:spTree>
    <p:extLst>
      <p:ext uri="{BB962C8B-B14F-4D97-AF65-F5344CB8AC3E}">
        <p14:creationId xmlns:p14="http://schemas.microsoft.com/office/powerpoint/2010/main" xmlns="" val="7342598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E539949D-768B-42F0-8668-0523C0B4182B}" type="slidenum">
              <a:rPr lang="en-US" smtClean="0"/>
              <a:pPr/>
              <a:t>5</a:t>
            </a:fld>
            <a:endParaRPr lang="en-US"/>
          </a:p>
        </p:txBody>
      </p:sp>
    </p:spTree>
    <p:extLst>
      <p:ext uri="{BB962C8B-B14F-4D97-AF65-F5344CB8AC3E}">
        <p14:creationId xmlns:p14="http://schemas.microsoft.com/office/powerpoint/2010/main" xmlns="" val="7342598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E539949D-768B-42F0-8668-0523C0B4182B}" type="slidenum">
              <a:rPr lang="en-US" smtClean="0"/>
              <a:pPr/>
              <a:t>6</a:t>
            </a:fld>
            <a:endParaRPr lang="en-US"/>
          </a:p>
        </p:txBody>
      </p:sp>
    </p:spTree>
    <p:extLst>
      <p:ext uri="{BB962C8B-B14F-4D97-AF65-F5344CB8AC3E}">
        <p14:creationId xmlns:p14="http://schemas.microsoft.com/office/powerpoint/2010/main" xmlns="" val="37046925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dirty="0" smtClean="0"/>
              <a:t>Women in Lebonan</a:t>
            </a:r>
            <a:r>
              <a:rPr lang="tr-TR" baseline="0" dirty="0" smtClean="0"/>
              <a:t> is living the most (82 years) . The lowest life exp. For women seen in Sierra Leone (45.5 years).</a:t>
            </a:r>
          </a:p>
          <a:p>
            <a:endParaRPr lang="tr-TR" sz="700" baseline="0" dirty="0" smtClean="0"/>
          </a:p>
          <a:p>
            <a:r>
              <a:rPr lang="tr-TR" baseline="0" dirty="0" smtClean="0"/>
              <a:t>However, in the OIC Group, on average,  Still as of 2012,  fertility rate is the highest when compared to other country groups (2.2 times higher than the average of developed countries). And prenatal care coverage is still lower than the average of the world. </a:t>
            </a:r>
          </a:p>
          <a:p>
            <a:endParaRPr lang="tr-TR" sz="600" baseline="0" dirty="0" smtClean="0"/>
          </a:p>
          <a:p>
            <a:r>
              <a:rPr lang="tr-TR" baseline="0" dirty="0" smtClean="0"/>
              <a:t>Almost 38 % all of births happen without attendance of any skilled health staff. Therefore, despite showing significant progress, Maternal Mortality Rate is almost 27 times higher when compared to developed countries.</a:t>
            </a:r>
            <a:endParaRPr lang="tr-TR" dirty="0"/>
          </a:p>
        </p:txBody>
      </p:sp>
      <p:sp>
        <p:nvSpPr>
          <p:cNvPr id="4" name="Slide Number Placeholder 3"/>
          <p:cNvSpPr>
            <a:spLocks noGrp="1"/>
          </p:cNvSpPr>
          <p:nvPr>
            <p:ph type="sldNum" sz="quarter" idx="10"/>
          </p:nvPr>
        </p:nvSpPr>
        <p:spPr/>
        <p:txBody>
          <a:bodyPr/>
          <a:lstStyle/>
          <a:p>
            <a:fld id="{E539949D-768B-42F0-8668-0523C0B4182B}" type="slidenum">
              <a:rPr lang="en-US" smtClean="0"/>
              <a:pPr/>
              <a:t>7</a:t>
            </a:fld>
            <a:endParaRPr lang="en-US"/>
          </a:p>
        </p:txBody>
      </p:sp>
    </p:spTree>
    <p:extLst>
      <p:ext uri="{BB962C8B-B14F-4D97-AF65-F5344CB8AC3E}">
        <p14:creationId xmlns:p14="http://schemas.microsoft.com/office/powerpoint/2010/main" xmlns="" val="37046925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OIC countries host more than 750 million women that represent 48.4% of their total population. According to United World (2013), more than 370 million women in OIC member countries live without legal protection from violence. </a:t>
            </a:r>
            <a:endParaRPr lang="tr-TR" sz="1200" kern="1200" dirty="0" smtClean="0">
              <a:solidFill>
                <a:schemeClr val="tx1"/>
              </a:solidFill>
              <a:effectLst/>
              <a:latin typeface="+mn-lt"/>
              <a:ea typeface="+mn-ea"/>
              <a:cs typeface="+mn-cs"/>
            </a:endParaRPr>
          </a:p>
          <a:p>
            <a:endParaRPr lang="tr-TR"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539949D-768B-42F0-8668-0523C0B4182B}" type="slidenum">
              <a:rPr lang="en-US" smtClean="0"/>
              <a:pPr/>
              <a:t>8</a:t>
            </a:fld>
            <a:endParaRPr lang="en-US"/>
          </a:p>
        </p:txBody>
      </p:sp>
    </p:spTree>
    <p:extLst>
      <p:ext uri="{BB962C8B-B14F-4D97-AF65-F5344CB8AC3E}">
        <p14:creationId xmlns:p14="http://schemas.microsoft.com/office/powerpoint/2010/main" xmlns="" val="37046925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smtClean="0">
                <a:solidFill>
                  <a:srgbClr val="FF0000"/>
                </a:solidFill>
              </a:rPr>
              <a:t>Female Genital Mutilation/Cutting </a:t>
            </a:r>
            <a:r>
              <a:rPr lang="tr-TR" sz="1200" b="1" dirty="0" smtClean="0">
                <a:solidFill>
                  <a:srgbClr val="FF0000"/>
                </a:solidFill>
              </a:rPr>
              <a:t> is seen in 29 countries in the</a:t>
            </a:r>
            <a:r>
              <a:rPr lang="tr-TR" sz="1200" b="1" baseline="0" dirty="0" smtClean="0">
                <a:solidFill>
                  <a:srgbClr val="FF0000"/>
                </a:solidFill>
              </a:rPr>
              <a:t> world where 22 are OIC member countries. It is traumatic procedure that negatively affects physical and mental health of women throughout their entire life.</a:t>
            </a:r>
          </a:p>
          <a:p>
            <a:endParaRPr lang="tr-TR" sz="1200" b="1" baseline="0" dirty="0" smtClean="0">
              <a:solidFill>
                <a:srgbClr val="FF0000"/>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tr-TR" sz="1200" b="1" baseline="0" dirty="0" smtClean="0">
                <a:solidFill>
                  <a:srgbClr val="FF0000"/>
                </a:solidFill>
              </a:rPr>
              <a:t>In the OIC Group Age at First Marriage is lowest both for male and female. Child Marriage refers to the marriage before 18 according to UN. Child marriage is a serious issue that needs to be addressed , which mostly hit vulnerable girls and leads to life-long negative consequences from health to participation into labour market.</a:t>
            </a:r>
          </a:p>
          <a:p>
            <a:r>
              <a:rPr lang="tr-TR" sz="1200" b="1" baseline="0" dirty="0" smtClean="0">
                <a:solidFill>
                  <a:srgbClr val="FF0000"/>
                </a:solidFill>
              </a:rPr>
              <a:t>In the OIC Group marriage before 15 and 18 is more prevalent when compared to all country groups.  </a:t>
            </a:r>
          </a:p>
          <a:p>
            <a:endParaRPr lang="tr-TR" dirty="0"/>
          </a:p>
        </p:txBody>
      </p:sp>
      <p:sp>
        <p:nvSpPr>
          <p:cNvPr id="4" name="Slide Number Placeholder 3"/>
          <p:cNvSpPr>
            <a:spLocks noGrp="1"/>
          </p:cNvSpPr>
          <p:nvPr>
            <p:ph type="sldNum" sz="quarter" idx="10"/>
          </p:nvPr>
        </p:nvSpPr>
        <p:spPr/>
        <p:txBody>
          <a:bodyPr/>
          <a:lstStyle/>
          <a:p>
            <a:fld id="{E539949D-768B-42F0-8668-0523C0B4182B}" type="slidenum">
              <a:rPr lang="en-US" smtClean="0"/>
              <a:pPr/>
              <a:t>9</a:t>
            </a:fld>
            <a:endParaRPr lang="en-US"/>
          </a:p>
        </p:txBody>
      </p:sp>
    </p:spTree>
    <p:extLst>
      <p:ext uri="{BB962C8B-B14F-4D97-AF65-F5344CB8AC3E}">
        <p14:creationId xmlns:p14="http://schemas.microsoft.com/office/powerpoint/2010/main" xmlns="" val="37046925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CA79150-239F-4478-B75F-5CC580E17316}" type="datetimeFigureOut">
              <a:rPr lang="en-US" smtClean="0"/>
              <a:pPr/>
              <a:t>10/2/2016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ED2F52-E6C8-4154-B18B-5A25422DABFD}" type="slidenum">
              <a:rPr lang="en-US" smtClean="0"/>
              <a:pPr/>
              <a:t>‹#›</a:t>
            </a:fld>
            <a:endParaRPr lang="en-US"/>
          </a:p>
        </p:txBody>
      </p:sp>
    </p:spTree>
    <p:extLst>
      <p:ext uri="{BB962C8B-B14F-4D97-AF65-F5344CB8AC3E}">
        <p14:creationId xmlns:p14="http://schemas.microsoft.com/office/powerpoint/2010/main" xmlns="" val="9093647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CA79150-239F-4478-B75F-5CC580E17316}" type="datetimeFigureOut">
              <a:rPr lang="en-US" smtClean="0"/>
              <a:pPr/>
              <a:t>10/2/2016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ED2F52-E6C8-4154-B18B-5A25422DABFD}" type="slidenum">
              <a:rPr lang="en-US" smtClean="0"/>
              <a:pPr/>
              <a:t>‹#›</a:t>
            </a:fld>
            <a:endParaRPr lang="en-US"/>
          </a:p>
        </p:txBody>
      </p:sp>
    </p:spTree>
    <p:extLst>
      <p:ext uri="{BB962C8B-B14F-4D97-AF65-F5344CB8AC3E}">
        <p14:creationId xmlns:p14="http://schemas.microsoft.com/office/powerpoint/2010/main" xmlns="" val="40772515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CA79150-239F-4478-B75F-5CC580E17316}" type="datetimeFigureOut">
              <a:rPr lang="en-US" smtClean="0"/>
              <a:pPr/>
              <a:t>10/2/2016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ED2F52-E6C8-4154-B18B-5A25422DABFD}" type="slidenum">
              <a:rPr lang="en-US" smtClean="0"/>
              <a:pPr/>
              <a:t>‹#›</a:t>
            </a:fld>
            <a:endParaRPr lang="en-US"/>
          </a:p>
        </p:txBody>
      </p:sp>
    </p:spTree>
    <p:extLst>
      <p:ext uri="{BB962C8B-B14F-4D97-AF65-F5344CB8AC3E}">
        <p14:creationId xmlns:p14="http://schemas.microsoft.com/office/powerpoint/2010/main" xmlns="" val="11799717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CA79150-239F-4478-B75F-5CC580E17316}" type="datetimeFigureOut">
              <a:rPr lang="en-US" smtClean="0"/>
              <a:pPr/>
              <a:t>10/2/2016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ED2F52-E6C8-4154-B18B-5A25422DABFD}" type="slidenum">
              <a:rPr lang="en-US" smtClean="0"/>
              <a:pPr/>
              <a:t>‹#›</a:t>
            </a:fld>
            <a:endParaRPr lang="en-US"/>
          </a:p>
        </p:txBody>
      </p:sp>
    </p:spTree>
    <p:extLst>
      <p:ext uri="{BB962C8B-B14F-4D97-AF65-F5344CB8AC3E}">
        <p14:creationId xmlns:p14="http://schemas.microsoft.com/office/powerpoint/2010/main" xmlns="" val="296141434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CA79150-239F-4478-B75F-5CC580E17316}" type="datetimeFigureOut">
              <a:rPr lang="en-US" smtClean="0"/>
              <a:pPr/>
              <a:t>10/2/2016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ED2F52-E6C8-4154-B18B-5A25422DABFD}" type="slidenum">
              <a:rPr lang="en-US" smtClean="0"/>
              <a:pPr/>
              <a:t>‹#›</a:t>
            </a:fld>
            <a:endParaRPr lang="en-US"/>
          </a:p>
        </p:txBody>
      </p:sp>
    </p:spTree>
    <p:extLst>
      <p:ext uri="{BB962C8B-B14F-4D97-AF65-F5344CB8AC3E}">
        <p14:creationId xmlns:p14="http://schemas.microsoft.com/office/powerpoint/2010/main" xmlns="" val="25519457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CA79150-239F-4478-B75F-5CC580E17316}" type="datetimeFigureOut">
              <a:rPr lang="en-US" smtClean="0"/>
              <a:pPr/>
              <a:t>10/2/2016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ED2F52-E6C8-4154-B18B-5A25422DABFD}" type="slidenum">
              <a:rPr lang="en-US" smtClean="0"/>
              <a:pPr/>
              <a:t>‹#›</a:t>
            </a:fld>
            <a:endParaRPr lang="en-US"/>
          </a:p>
        </p:txBody>
      </p:sp>
    </p:spTree>
    <p:extLst>
      <p:ext uri="{BB962C8B-B14F-4D97-AF65-F5344CB8AC3E}">
        <p14:creationId xmlns:p14="http://schemas.microsoft.com/office/powerpoint/2010/main" xmlns="" val="28295997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CA79150-239F-4478-B75F-5CC580E17316}" type="datetimeFigureOut">
              <a:rPr lang="en-US" smtClean="0"/>
              <a:pPr/>
              <a:t>10/2/2016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2ED2F52-E6C8-4154-B18B-5A25422DABFD}" type="slidenum">
              <a:rPr lang="en-US" smtClean="0"/>
              <a:pPr/>
              <a:t>‹#›</a:t>
            </a:fld>
            <a:endParaRPr lang="en-US"/>
          </a:p>
        </p:txBody>
      </p:sp>
    </p:spTree>
    <p:extLst>
      <p:ext uri="{BB962C8B-B14F-4D97-AF65-F5344CB8AC3E}">
        <p14:creationId xmlns:p14="http://schemas.microsoft.com/office/powerpoint/2010/main" xmlns="" val="33437924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CA79150-239F-4478-B75F-5CC580E17316}" type="datetimeFigureOut">
              <a:rPr lang="en-US" smtClean="0"/>
              <a:pPr/>
              <a:t>10/2/2016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2ED2F52-E6C8-4154-B18B-5A25422DABFD}" type="slidenum">
              <a:rPr lang="en-US" smtClean="0"/>
              <a:pPr/>
              <a:t>‹#›</a:t>
            </a:fld>
            <a:endParaRPr lang="en-US"/>
          </a:p>
        </p:txBody>
      </p:sp>
    </p:spTree>
    <p:extLst>
      <p:ext uri="{BB962C8B-B14F-4D97-AF65-F5344CB8AC3E}">
        <p14:creationId xmlns:p14="http://schemas.microsoft.com/office/powerpoint/2010/main" xmlns="" val="38812364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CA79150-239F-4478-B75F-5CC580E17316}" type="datetimeFigureOut">
              <a:rPr lang="en-US" smtClean="0"/>
              <a:pPr/>
              <a:t>10/2/2016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2ED2F52-E6C8-4154-B18B-5A25422DABFD}" type="slidenum">
              <a:rPr lang="en-US" smtClean="0"/>
              <a:pPr/>
              <a:t>‹#›</a:t>
            </a:fld>
            <a:endParaRPr lang="en-US"/>
          </a:p>
        </p:txBody>
      </p:sp>
    </p:spTree>
    <p:extLst>
      <p:ext uri="{BB962C8B-B14F-4D97-AF65-F5344CB8AC3E}">
        <p14:creationId xmlns:p14="http://schemas.microsoft.com/office/powerpoint/2010/main" xmlns="" val="20178872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CA79150-239F-4478-B75F-5CC580E17316}" type="datetimeFigureOut">
              <a:rPr lang="en-US" smtClean="0"/>
              <a:pPr/>
              <a:t>10/2/2016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ED2F52-E6C8-4154-B18B-5A25422DABFD}" type="slidenum">
              <a:rPr lang="en-US" smtClean="0"/>
              <a:pPr/>
              <a:t>‹#›</a:t>
            </a:fld>
            <a:endParaRPr lang="en-US"/>
          </a:p>
        </p:txBody>
      </p:sp>
    </p:spTree>
    <p:extLst>
      <p:ext uri="{BB962C8B-B14F-4D97-AF65-F5344CB8AC3E}">
        <p14:creationId xmlns:p14="http://schemas.microsoft.com/office/powerpoint/2010/main" xmlns="" val="21016301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CA79150-239F-4478-B75F-5CC580E17316}" type="datetimeFigureOut">
              <a:rPr lang="en-US" smtClean="0"/>
              <a:pPr/>
              <a:t>10/2/2016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ED2F52-E6C8-4154-B18B-5A25422DABFD}" type="slidenum">
              <a:rPr lang="en-US" smtClean="0"/>
              <a:pPr/>
              <a:t>‹#›</a:t>
            </a:fld>
            <a:endParaRPr lang="en-US"/>
          </a:p>
        </p:txBody>
      </p:sp>
    </p:spTree>
    <p:extLst>
      <p:ext uri="{BB962C8B-B14F-4D97-AF65-F5344CB8AC3E}">
        <p14:creationId xmlns:p14="http://schemas.microsoft.com/office/powerpoint/2010/main" xmlns="" val="28221751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CA79150-239F-4478-B75F-5CC580E17316}" type="datetimeFigureOut">
              <a:rPr lang="en-US" smtClean="0"/>
              <a:pPr/>
              <a:t>10/2/2016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2ED2F52-E6C8-4154-B18B-5A25422DABFD}" type="slidenum">
              <a:rPr lang="en-US" smtClean="0"/>
              <a:pPr/>
              <a:t>‹#›</a:t>
            </a:fld>
            <a:endParaRPr lang="en-US"/>
          </a:p>
        </p:txBody>
      </p:sp>
    </p:spTree>
    <p:extLst>
      <p:ext uri="{BB962C8B-B14F-4D97-AF65-F5344CB8AC3E}">
        <p14:creationId xmlns:p14="http://schemas.microsoft.com/office/powerpoint/2010/main" xmlns="" val="9468347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chart" Target="../charts/chart16.xml"/><Relationship Id="rId4" Type="http://schemas.openxmlformats.org/officeDocument/2006/relationships/chart" Target="../charts/chart15.xml"/></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chart" Target="../charts/chart18.xml"/><Relationship Id="rId4" Type="http://schemas.openxmlformats.org/officeDocument/2006/relationships/chart" Target="../charts/chart17.xml"/></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chart" Target="../charts/chart19.xml"/></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chart" Target="../charts/chart21.xml"/><Relationship Id="rId4" Type="http://schemas.openxmlformats.org/officeDocument/2006/relationships/chart" Target="../charts/chart20.xml"/></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chart" Target="../charts/chart23.xml"/><Relationship Id="rId4" Type="http://schemas.openxmlformats.org/officeDocument/2006/relationships/chart" Target="../charts/chart22.xml"/></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chart" Target="../charts/chart25.xml"/><Relationship Id="rId4" Type="http://schemas.openxmlformats.org/officeDocument/2006/relationships/chart" Target="../charts/chart24.xml"/></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chart" Target="../charts/chart3.xml"/><Relationship Id="rId5" Type="http://schemas.openxmlformats.org/officeDocument/2006/relationships/chart" Target="../charts/chart2.xml"/><Relationship Id="rId4" Type="http://schemas.openxmlformats.org/officeDocument/2006/relationships/chart" Target="../charts/chart1.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chart" Target="../charts/chart5.xml"/><Relationship Id="rId4" Type="http://schemas.openxmlformats.org/officeDocument/2006/relationships/chart" Target="../charts/chart4.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chart" Target="../charts/chart7.xml"/><Relationship Id="rId4" Type="http://schemas.openxmlformats.org/officeDocument/2006/relationships/chart" Target="../charts/chart6.xml"/></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chart" Target="../charts/chart9.xml"/><Relationship Id="rId4" Type="http://schemas.openxmlformats.org/officeDocument/2006/relationships/chart" Target="../charts/chart8.xml"/></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chart" Target="../charts/chart11.xml"/><Relationship Id="rId4" Type="http://schemas.openxmlformats.org/officeDocument/2006/relationships/chart" Target="../charts/chart10.xml"/></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chart" Target="../charts/chart14.xml"/><Relationship Id="rId5" Type="http://schemas.openxmlformats.org/officeDocument/2006/relationships/chart" Target="../charts/chart13.xml"/><Relationship Id="rId4" Type="http://schemas.openxmlformats.org/officeDocument/2006/relationships/chart" Target="../charts/char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0" y="0"/>
            <a:ext cx="9144000" cy="6858000"/>
          </a:xfrm>
          <a:prstGeom prst="rect">
            <a:avLst/>
          </a:prstGeom>
          <a:solidFill>
            <a:schemeClr val="accent5">
              <a:lumMod val="75000"/>
            </a:schemeClr>
          </a:solidFill>
        </p:spPr>
        <p:txBody>
          <a:bodyPr vert="horz" lIns="45720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US" sz="2400" dirty="0">
              <a:solidFill>
                <a:schemeClr val="bg1">
                  <a:lumMod val="95000"/>
                </a:schemeClr>
              </a:solidFill>
              <a:latin typeface="Palatino Linotype" pitchFamily="18" charset="0"/>
            </a:endParaRPr>
          </a:p>
        </p:txBody>
      </p:sp>
      <p:sp>
        <p:nvSpPr>
          <p:cNvPr id="2" name="Title 1"/>
          <p:cNvSpPr>
            <a:spLocks noGrp="1"/>
          </p:cNvSpPr>
          <p:nvPr>
            <p:ph type="ctrTitle"/>
          </p:nvPr>
        </p:nvSpPr>
        <p:spPr>
          <a:xfrm>
            <a:off x="457200" y="-304800"/>
            <a:ext cx="8001000" cy="2514600"/>
          </a:xfrm>
        </p:spPr>
        <p:txBody>
          <a:bodyPr>
            <a:normAutofit/>
          </a:bodyPr>
          <a:lstStyle/>
          <a:p>
            <a:r>
              <a:rPr lang="en-US" sz="3600" cap="small" dirty="0">
                <a:solidFill>
                  <a:schemeClr val="bg1"/>
                </a:solidFill>
                <a:latin typeface="Palatino Linotype" pitchFamily="18" charset="0"/>
              </a:rPr>
              <a:t>State of Gender </a:t>
            </a:r>
            <a:r>
              <a:rPr lang="en-US" sz="3200" cap="small" dirty="0">
                <a:solidFill>
                  <a:schemeClr val="bg1"/>
                </a:solidFill>
                <a:latin typeface="Palatino Linotype" pitchFamily="18" charset="0"/>
              </a:rPr>
              <a:t/>
            </a:r>
            <a:br>
              <a:rPr lang="en-US" sz="3200" cap="small" dirty="0">
                <a:solidFill>
                  <a:schemeClr val="bg1"/>
                </a:solidFill>
                <a:latin typeface="Palatino Linotype" pitchFamily="18" charset="0"/>
              </a:rPr>
            </a:br>
            <a:r>
              <a:rPr lang="en-US" sz="3200" cap="small" dirty="0">
                <a:solidFill>
                  <a:schemeClr val="bg1"/>
                </a:solidFill>
                <a:latin typeface="Palatino Linotype" pitchFamily="18" charset="0"/>
              </a:rPr>
              <a:t>in OIC </a:t>
            </a:r>
            <a:r>
              <a:rPr lang="en-US" sz="3200" cap="small" dirty="0" smtClean="0">
                <a:solidFill>
                  <a:schemeClr val="bg1"/>
                </a:solidFill>
                <a:latin typeface="Palatino Linotype" pitchFamily="18" charset="0"/>
              </a:rPr>
              <a:t>Countries</a:t>
            </a:r>
            <a:r>
              <a:rPr lang="tr-TR" sz="3200" cap="small" dirty="0" smtClean="0">
                <a:solidFill>
                  <a:schemeClr val="bg1"/>
                </a:solidFill>
                <a:latin typeface="Palatino Linotype" pitchFamily="18" charset="0"/>
              </a:rPr>
              <a:t>: </a:t>
            </a:r>
            <a:br>
              <a:rPr lang="tr-TR" sz="3200" cap="small" dirty="0" smtClean="0">
                <a:solidFill>
                  <a:schemeClr val="bg1"/>
                </a:solidFill>
                <a:latin typeface="Palatino Linotype" pitchFamily="18" charset="0"/>
              </a:rPr>
            </a:br>
            <a:r>
              <a:rPr lang="tr-TR" sz="2400" cap="small" dirty="0" err="1" smtClean="0">
                <a:solidFill>
                  <a:schemeClr val="bg1"/>
                </a:solidFill>
                <a:latin typeface="Palatino Linotype" pitchFamily="18" charset="0"/>
              </a:rPr>
              <a:t>Prospects</a:t>
            </a:r>
            <a:r>
              <a:rPr lang="tr-TR" sz="2400" cap="small" dirty="0" smtClean="0">
                <a:solidFill>
                  <a:schemeClr val="bg1"/>
                </a:solidFill>
                <a:latin typeface="Palatino Linotype" pitchFamily="18" charset="0"/>
              </a:rPr>
              <a:t> </a:t>
            </a:r>
            <a:r>
              <a:rPr lang="tr-TR" sz="2400" cap="small" dirty="0" err="1" smtClean="0">
                <a:solidFill>
                  <a:schemeClr val="bg1"/>
                </a:solidFill>
                <a:latin typeface="Palatino Linotype" pitchFamily="18" charset="0"/>
              </a:rPr>
              <a:t>and</a:t>
            </a:r>
            <a:r>
              <a:rPr lang="tr-TR" sz="2400" cap="small" dirty="0" smtClean="0">
                <a:solidFill>
                  <a:schemeClr val="bg1"/>
                </a:solidFill>
                <a:latin typeface="Palatino Linotype" pitchFamily="18" charset="0"/>
              </a:rPr>
              <a:t> </a:t>
            </a:r>
            <a:r>
              <a:rPr lang="tr-TR" sz="2400" cap="small" dirty="0" err="1" smtClean="0">
                <a:solidFill>
                  <a:schemeClr val="bg1"/>
                </a:solidFill>
                <a:latin typeface="Palatino Linotype" pitchFamily="18" charset="0"/>
              </a:rPr>
              <a:t>Challenges</a:t>
            </a:r>
            <a:endParaRPr lang="en-US" sz="3200" cap="small" dirty="0">
              <a:solidFill>
                <a:schemeClr val="bg1"/>
              </a:solidFill>
              <a:latin typeface="Palatino Linotype" pitchFamily="18" charset="0"/>
            </a:endParaRPr>
          </a:p>
        </p:txBody>
      </p:sp>
      <p:sp>
        <p:nvSpPr>
          <p:cNvPr id="3" name="Subtitle 2"/>
          <p:cNvSpPr>
            <a:spLocks noGrp="1"/>
          </p:cNvSpPr>
          <p:nvPr>
            <p:ph type="subTitle" idx="1"/>
          </p:nvPr>
        </p:nvSpPr>
        <p:spPr>
          <a:xfrm>
            <a:off x="1371600" y="3886200"/>
            <a:ext cx="6400800" cy="533400"/>
          </a:xfrm>
        </p:spPr>
        <p:txBody>
          <a:bodyPr>
            <a:normAutofit/>
          </a:bodyPr>
          <a:lstStyle/>
          <a:p>
            <a:endParaRPr lang="en-US" sz="2400" i="1" dirty="0">
              <a:solidFill>
                <a:schemeClr val="bg1"/>
              </a:solidFill>
              <a:latin typeface="Palatino Linotype" pitchFamily="18" charset="0"/>
            </a:endParaRPr>
          </a:p>
        </p:txBody>
      </p:sp>
      <p:cxnSp>
        <p:nvCxnSpPr>
          <p:cNvPr id="10" name="Straight Connector 9"/>
          <p:cNvCxnSpPr/>
          <p:nvPr/>
        </p:nvCxnSpPr>
        <p:spPr>
          <a:xfrm flipH="1">
            <a:off x="-4482" y="5334000"/>
            <a:ext cx="9144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5" name="Subtitle 2"/>
          <p:cNvSpPr txBox="1">
            <a:spLocks/>
          </p:cNvSpPr>
          <p:nvPr/>
        </p:nvSpPr>
        <p:spPr>
          <a:xfrm>
            <a:off x="0" y="3810000"/>
            <a:ext cx="9139518" cy="1524000"/>
          </a:xfrm>
          <a:prstGeom prst="rect">
            <a:avLst/>
          </a:prstGeom>
          <a:solidFill>
            <a:schemeClr val="accent3">
              <a:lumMod val="75000"/>
            </a:schemeClr>
          </a:solidFill>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sz="1600" b="1" cap="small" dirty="0" smtClean="0">
                <a:solidFill>
                  <a:schemeClr val="bg1"/>
                </a:solidFill>
                <a:latin typeface="Palatino Linotype" pitchFamily="18" charset="0"/>
              </a:rPr>
              <a:t>Statistical, Economic And Social Research And Training Centre For Islamic Countries</a:t>
            </a:r>
            <a:r>
              <a:rPr lang="tr-TR" sz="1600" b="1" cap="small" dirty="0" smtClean="0">
                <a:solidFill>
                  <a:schemeClr val="bg1"/>
                </a:solidFill>
                <a:latin typeface="Palatino Linotype" pitchFamily="18" charset="0"/>
              </a:rPr>
              <a:t> (SESRIC)</a:t>
            </a:r>
          </a:p>
          <a:p>
            <a:endParaRPr lang="en-US" sz="1400" b="1" cap="small" dirty="0" smtClean="0">
              <a:solidFill>
                <a:schemeClr val="bg1"/>
              </a:solidFill>
              <a:latin typeface="Palatino Linotype" pitchFamily="18" charset="0"/>
            </a:endParaRPr>
          </a:p>
          <a:p>
            <a:r>
              <a:rPr lang="en-US" sz="1600" b="1" cap="small" spc="150" dirty="0" smtClean="0">
                <a:solidFill>
                  <a:schemeClr val="bg1"/>
                </a:solidFill>
                <a:latin typeface="Palatino Linotype" pitchFamily="18" charset="0"/>
              </a:rPr>
              <a:t>Organization Of Islamic Cooperation</a:t>
            </a:r>
            <a:r>
              <a:rPr lang="tr-TR" sz="1600" b="1" cap="small" spc="150" dirty="0" smtClean="0">
                <a:solidFill>
                  <a:schemeClr val="bg1"/>
                </a:solidFill>
                <a:latin typeface="Palatino Linotype" pitchFamily="18" charset="0"/>
              </a:rPr>
              <a:t> (OIC)</a:t>
            </a:r>
            <a:endParaRPr lang="en-US" sz="1600" b="1" cap="small" spc="150" dirty="0">
              <a:solidFill>
                <a:schemeClr val="bg1"/>
              </a:solidFill>
              <a:latin typeface="Palatino Linotype" pitchFamily="18" charset="0"/>
            </a:endParaRPr>
          </a:p>
        </p:txBody>
      </p:sp>
      <p:cxnSp>
        <p:nvCxnSpPr>
          <p:cNvPr id="18" name="Straight Connector 17"/>
          <p:cNvCxnSpPr/>
          <p:nvPr/>
        </p:nvCxnSpPr>
        <p:spPr>
          <a:xfrm flipH="1">
            <a:off x="0" y="3810000"/>
            <a:ext cx="9144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Title 1"/>
          <p:cNvSpPr txBox="1">
            <a:spLocks/>
          </p:cNvSpPr>
          <p:nvPr/>
        </p:nvSpPr>
        <p:spPr>
          <a:xfrm>
            <a:off x="-4482" y="5867400"/>
            <a:ext cx="9144000" cy="990600"/>
          </a:xfrm>
          <a:prstGeom prst="rect">
            <a:avLst/>
          </a:prstGeom>
          <a:solidFill>
            <a:schemeClr val="tx2">
              <a:lumMod val="75000"/>
            </a:schemeClr>
          </a:solidFill>
        </p:spPr>
        <p:txBody>
          <a:bodyPr vert="horz" lIns="45720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600" b="1" dirty="0" smtClean="0">
                <a:solidFill>
                  <a:schemeClr val="bg1">
                    <a:lumMod val="95000"/>
                  </a:schemeClr>
                </a:solidFill>
                <a:latin typeface="Palatino Linotype" pitchFamily="18" charset="0"/>
              </a:rPr>
              <a:t>Workshop on the Role of Women in the Development of OIC Member States</a:t>
            </a:r>
            <a:endParaRPr lang="tr-TR" sz="1600" b="1" dirty="0" smtClean="0">
              <a:solidFill>
                <a:schemeClr val="bg1">
                  <a:lumMod val="95000"/>
                </a:schemeClr>
              </a:solidFill>
              <a:latin typeface="Palatino Linotype" pitchFamily="18" charset="0"/>
            </a:endParaRPr>
          </a:p>
          <a:p>
            <a:r>
              <a:rPr lang="tr-TR" sz="1600" b="1" dirty="0" smtClean="0">
                <a:solidFill>
                  <a:schemeClr val="bg1">
                    <a:lumMod val="95000"/>
                  </a:schemeClr>
                </a:solidFill>
                <a:latin typeface="Palatino Linotype" pitchFamily="18" charset="0"/>
              </a:rPr>
              <a:t>3-4 </a:t>
            </a:r>
            <a:r>
              <a:rPr lang="tr-TR" sz="1600" b="1" dirty="0" err="1" smtClean="0">
                <a:solidFill>
                  <a:schemeClr val="bg1">
                    <a:lumMod val="95000"/>
                  </a:schemeClr>
                </a:solidFill>
                <a:latin typeface="Palatino Linotype" pitchFamily="18" charset="0"/>
              </a:rPr>
              <a:t>October</a:t>
            </a:r>
            <a:r>
              <a:rPr lang="tr-TR" sz="1600" b="1" dirty="0" smtClean="0">
                <a:solidFill>
                  <a:schemeClr val="bg1">
                    <a:lumMod val="95000"/>
                  </a:schemeClr>
                </a:solidFill>
                <a:latin typeface="Palatino Linotype" pitchFamily="18" charset="0"/>
              </a:rPr>
              <a:t> 2016,</a:t>
            </a:r>
          </a:p>
          <a:p>
            <a:r>
              <a:rPr lang="tr-TR" sz="1600" b="1" dirty="0" smtClean="0">
                <a:solidFill>
                  <a:schemeClr val="bg1">
                    <a:lumMod val="95000"/>
                  </a:schemeClr>
                </a:solidFill>
                <a:latin typeface="Palatino Linotype" pitchFamily="18" charset="0"/>
              </a:rPr>
              <a:t>Ankara, </a:t>
            </a:r>
            <a:r>
              <a:rPr lang="tr-TR" sz="1600" b="1" dirty="0" err="1" smtClean="0">
                <a:solidFill>
                  <a:schemeClr val="bg1">
                    <a:lumMod val="95000"/>
                  </a:schemeClr>
                </a:solidFill>
                <a:latin typeface="Palatino Linotype" pitchFamily="18" charset="0"/>
              </a:rPr>
              <a:t>Republic</a:t>
            </a:r>
            <a:r>
              <a:rPr lang="tr-TR" sz="1600" b="1" dirty="0" smtClean="0">
                <a:solidFill>
                  <a:schemeClr val="bg1">
                    <a:lumMod val="95000"/>
                  </a:schemeClr>
                </a:solidFill>
                <a:latin typeface="Palatino Linotype" pitchFamily="18" charset="0"/>
              </a:rPr>
              <a:t> of </a:t>
            </a:r>
            <a:r>
              <a:rPr lang="tr-TR" sz="1600" b="1" dirty="0" err="1" smtClean="0">
                <a:solidFill>
                  <a:schemeClr val="bg1">
                    <a:lumMod val="95000"/>
                  </a:schemeClr>
                </a:solidFill>
                <a:latin typeface="Palatino Linotype" pitchFamily="18" charset="0"/>
              </a:rPr>
              <a:t>Turkey</a:t>
            </a:r>
            <a:endParaRPr lang="en-US" sz="1600" b="1" dirty="0">
              <a:solidFill>
                <a:schemeClr val="bg1"/>
              </a:solidFill>
              <a:latin typeface="Palatino Linotype" pitchFamily="18" charset="0"/>
            </a:endParaRPr>
          </a:p>
        </p:txBody>
      </p:sp>
      <p:sp>
        <p:nvSpPr>
          <p:cNvPr id="4" name="TextBox 3"/>
          <p:cNvSpPr txBox="1"/>
          <p:nvPr/>
        </p:nvSpPr>
        <p:spPr>
          <a:xfrm>
            <a:off x="2762428" y="5410200"/>
            <a:ext cx="3429000" cy="400110"/>
          </a:xfrm>
          <a:prstGeom prst="rect">
            <a:avLst/>
          </a:prstGeom>
          <a:noFill/>
        </p:spPr>
        <p:txBody>
          <a:bodyPr wrap="square" rtlCol="0">
            <a:spAutoFit/>
          </a:bodyPr>
          <a:lstStyle/>
          <a:p>
            <a:pPr algn="ctr"/>
            <a:r>
              <a:rPr lang="tr-TR" sz="2000" cap="small" dirty="0" smtClean="0">
                <a:solidFill>
                  <a:schemeClr val="bg1"/>
                </a:solidFill>
                <a:latin typeface="Palatino Linotype" pitchFamily="18" charset="0"/>
                <a:ea typeface="+mj-ea"/>
                <a:cs typeface="+mj-cs"/>
              </a:rPr>
              <a:t>DR. CEM TINTIN</a:t>
            </a:r>
          </a:p>
        </p:txBody>
      </p:sp>
      <p:grpSp>
        <p:nvGrpSpPr>
          <p:cNvPr id="17" name="Group 16"/>
          <p:cNvGrpSpPr/>
          <p:nvPr/>
        </p:nvGrpSpPr>
        <p:grpSpPr>
          <a:xfrm>
            <a:off x="2590800" y="1828800"/>
            <a:ext cx="4049730" cy="1752601"/>
            <a:chOff x="2590800" y="609600"/>
            <a:chExt cx="4049730" cy="1752601"/>
          </a:xfrm>
        </p:grpSpPr>
        <p:pic>
          <p:nvPicPr>
            <p:cNvPr id="19" name="Content Placeholder 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4908989" y="609600"/>
              <a:ext cx="1731541" cy="1752601"/>
            </a:xfrm>
            <a:prstGeom prst="rect">
              <a:avLst/>
            </a:prstGeom>
          </p:spPr>
        </p:pic>
        <p:pic>
          <p:nvPicPr>
            <p:cNvPr id="20" name="Picture 2" descr="https://encrypted-tbn3.gstatic.com/images?q=tbn:ANd9GcQ5ZVFAQkFjBzRnm3CccGzkdnDVPzaH0eeCIm6KbP2rNMoNuij3"/>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590800" y="609600"/>
              <a:ext cx="1828800" cy="1752601"/>
            </a:xfrm>
            <a:prstGeom prst="rect">
              <a:avLst/>
            </a:prstGeom>
            <a:noFill/>
            <a:extLst>
              <a:ext uri="{909E8E84-426E-40DD-AFC4-6F175D3DCCD1}">
                <a14:hiddenFill xmlns:a14="http://schemas.microsoft.com/office/drawing/2010/main" xmlns="">
                  <a:solidFill>
                    <a:srgbClr val="FFFFFF"/>
                  </a:solidFill>
                </a14:hiddenFill>
              </a:ext>
            </a:extLst>
          </p:spPr>
        </p:pic>
      </p:grpSp>
    </p:spTree>
    <p:extLst>
      <p:ext uri="{BB962C8B-B14F-4D97-AF65-F5344CB8AC3E}">
        <p14:creationId xmlns:p14="http://schemas.microsoft.com/office/powerpoint/2010/main" xmlns="" val="166793100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p:cNvSpPr>
            <a:spLocks noGrp="1"/>
          </p:cNvSpPr>
          <p:nvPr>
            <p:ph type="title"/>
          </p:nvPr>
        </p:nvSpPr>
        <p:spPr>
          <a:xfrm>
            <a:off x="0" y="76200"/>
            <a:ext cx="9144000" cy="597756"/>
          </a:xfrm>
          <a:solidFill>
            <a:schemeClr val="tx2">
              <a:lumMod val="75000"/>
            </a:schemeClr>
          </a:solidFill>
        </p:spPr>
        <p:txBody>
          <a:bodyPr lIns="457200">
            <a:normAutofit/>
          </a:bodyPr>
          <a:lstStyle/>
          <a:p>
            <a:pPr algn="l"/>
            <a:r>
              <a:rPr lang="tr-TR" sz="2400" dirty="0">
                <a:solidFill>
                  <a:srgbClr val="FFC000"/>
                </a:solidFill>
              </a:rPr>
              <a:t>4. </a:t>
            </a:r>
            <a:r>
              <a:rPr lang="en-US" sz="2400" dirty="0">
                <a:solidFill>
                  <a:srgbClr val="FFC000"/>
                </a:solidFill>
              </a:rPr>
              <a:t>Violence Against Women in the Family and Work</a:t>
            </a:r>
          </a:p>
        </p:txBody>
      </p:sp>
      <p:sp>
        <p:nvSpPr>
          <p:cNvPr id="11" name="Title 1"/>
          <p:cNvSpPr txBox="1">
            <a:spLocks/>
          </p:cNvSpPr>
          <p:nvPr/>
        </p:nvSpPr>
        <p:spPr>
          <a:xfrm>
            <a:off x="-4482" y="6629400"/>
            <a:ext cx="9144000" cy="228600"/>
          </a:xfrm>
          <a:prstGeom prst="rect">
            <a:avLst/>
          </a:prstGeom>
          <a:solidFill>
            <a:schemeClr val="tx2">
              <a:lumMod val="75000"/>
            </a:schemeClr>
          </a:solidFill>
        </p:spPr>
        <p:txBody>
          <a:bodyPr vert="horz" lIns="45720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spcBef>
                <a:spcPts val="0"/>
              </a:spcBef>
              <a:defRPr/>
            </a:pPr>
            <a:r>
              <a:rPr lang="en-US" sz="1000" dirty="0" smtClean="0">
                <a:solidFill>
                  <a:schemeClr val="bg1">
                    <a:lumMod val="95000"/>
                  </a:schemeClr>
                </a:solidFill>
                <a:latin typeface="Palatino Linotype" pitchFamily="18" charset="0"/>
              </a:rPr>
              <a:t>Workshop on the Role of Women in the Development of OIC Member</a:t>
            </a:r>
            <a:r>
              <a:rPr lang="tr-TR" sz="1000" dirty="0" smtClean="0">
                <a:solidFill>
                  <a:schemeClr val="bg1">
                    <a:lumMod val="95000"/>
                  </a:schemeClr>
                </a:solidFill>
                <a:latin typeface="Palatino Linotype" pitchFamily="18" charset="0"/>
              </a:rPr>
              <a:t> </a:t>
            </a:r>
            <a:r>
              <a:rPr lang="en-US" sz="1000" dirty="0" smtClean="0">
                <a:solidFill>
                  <a:schemeClr val="bg1">
                    <a:lumMod val="95000"/>
                  </a:schemeClr>
                </a:solidFill>
                <a:latin typeface="Palatino Linotype" pitchFamily="18" charset="0"/>
              </a:rPr>
              <a:t>States</a:t>
            </a:r>
            <a:r>
              <a:rPr lang="tr-TR" sz="1000" dirty="0" smtClean="0">
                <a:solidFill>
                  <a:schemeClr val="bg1">
                    <a:lumMod val="95000"/>
                  </a:schemeClr>
                </a:solidFill>
                <a:latin typeface="Palatino Linotype" pitchFamily="18" charset="0"/>
              </a:rPr>
              <a:t>, 3-4 </a:t>
            </a:r>
            <a:r>
              <a:rPr lang="tr-TR" sz="1000" dirty="0" err="1" smtClean="0">
                <a:solidFill>
                  <a:schemeClr val="bg1">
                    <a:lumMod val="95000"/>
                  </a:schemeClr>
                </a:solidFill>
                <a:latin typeface="Palatino Linotype" pitchFamily="18" charset="0"/>
              </a:rPr>
              <a:t>October</a:t>
            </a:r>
            <a:r>
              <a:rPr lang="tr-TR" sz="1000" dirty="0" smtClean="0">
                <a:solidFill>
                  <a:schemeClr val="bg1">
                    <a:lumMod val="95000"/>
                  </a:schemeClr>
                </a:solidFill>
                <a:latin typeface="Palatino Linotype" pitchFamily="18" charset="0"/>
              </a:rPr>
              <a:t> 2016, Ankara, </a:t>
            </a:r>
            <a:r>
              <a:rPr lang="tr-TR" sz="1000" dirty="0" err="1" smtClean="0">
                <a:solidFill>
                  <a:schemeClr val="bg1">
                    <a:lumMod val="95000"/>
                  </a:schemeClr>
                </a:solidFill>
                <a:latin typeface="Palatino Linotype" pitchFamily="18" charset="0"/>
              </a:rPr>
              <a:t>Republic</a:t>
            </a:r>
            <a:r>
              <a:rPr lang="tr-TR" sz="1000" dirty="0" smtClean="0">
                <a:solidFill>
                  <a:schemeClr val="bg1">
                    <a:lumMod val="95000"/>
                  </a:schemeClr>
                </a:solidFill>
                <a:latin typeface="Palatino Linotype" pitchFamily="18" charset="0"/>
              </a:rPr>
              <a:t> of </a:t>
            </a:r>
            <a:r>
              <a:rPr lang="tr-TR" sz="1000" dirty="0" err="1" smtClean="0">
                <a:solidFill>
                  <a:schemeClr val="bg1">
                    <a:lumMod val="95000"/>
                  </a:schemeClr>
                </a:solidFill>
                <a:latin typeface="Palatino Linotype" pitchFamily="18" charset="0"/>
              </a:rPr>
              <a:t>Turkey</a:t>
            </a:r>
            <a:endParaRPr lang="en-US" sz="1000" dirty="0" smtClean="0">
              <a:solidFill>
                <a:schemeClr val="bg1"/>
              </a:solidFill>
              <a:latin typeface="Palatino Linotype" pitchFamily="18" charset="0"/>
            </a:endParaRPr>
          </a:p>
        </p:txBody>
      </p:sp>
      <p:sp>
        <p:nvSpPr>
          <p:cNvPr id="10" name="Slide Number Placeholder 9"/>
          <p:cNvSpPr>
            <a:spLocks noGrp="1"/>
          </p:cNvSpPr>
          <p:nvPr>
            <p:ph type="sldNum" sz="quarter" idx="12"/>
          </p:nvPr>
        </p:nvSpPr>
        <p:spPr/>
        <p:txBody>
          <a:bodyPr/>
          <a:lstStyle/>
          <a:p>
            <a:fld id="{02ED2F52-E6C8-4154-B18B-5A25422DABFD}" type="slidenum">
              <a:rPr lang="en-US" smtClean="0"/>
              <a:pPr/>
              <a:t>10</a:t>
            </a:fld>
            <a:endParaRPr lang="en-US" dirty="0"/>
          </a:p>
        </p:txBody>
      </p:sp>
      <p:pic>
        <p:nvPicPr>
          <p:cNvPr id="28" name="Content Placeholder 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8509477" y="152400"/>
            <a:ext cx="457413" cy="457200"/>
          </a:xfrm>
          <a:prstGeom prst="rect">
            <a:avLst/>
          </a:prstGeom>
        </p:spPr>
      </p:pic>
      <p:sp>
        <p:nvSpPr>
          <p:cNvPr id="27" name="TextBox 1"/>
          <p:cNvSpPr txBox="1"/>
          <p:nvPr/>
        </p:nvSpPr>
        <p:spPr>
          <a:xfrm>
            <a:off x="4953000" y="673956"/>
            <a:ext cx="3657600" cy="447440"/>
          </a:xfrm>
          <a:prstGeom prst="rect">
            <a:avLst/>
          </a:prstGeom>
          <a:solidFill>
            <a:schemeClr val="bg1"/>
          </a:solidFill>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400" b="1" dirty="0">
                <a:solidFill>
                  <a:srgbClr val="FF0000"/>
                </a:solidFill>
              </a:rPr>
              <a:t>Figure 4.6. Crude Marriage and Divorce </a:t>
            </a:r>
            <a:r>
              <a:rPr lang="en-US" sz="1400" b="1" dirty="0" smtClean="0">
                <a:solidFill>
                  <a:srgbClr val="FF0000"/>
                </a:solidFill>
              </a:rPr>
              <a:t>Rates</a:t>
            </a:r>
            <a:r>
              <a:rPr lang="tr-TR" sz="1400" b="1" dirty="0" smtClean="0">
                <a:solidFill>
                  <a:srgbClr val="FF0000"/>
                </a:solidFill>
              </a:rPr>
              <a:t>, 2007-2011</a:t>
            </a:r>
            <a:endParaRPr lang="en-US" sz="1400" dirty="0">
              <a:solidFill>
                <a:srgbClr val="FF0000"/>
              </a:solidFill>
              <a:latin typeface="Palatino LT Std Light" pitchFamily="18" charset="0"/>
            </a:endParaRPr>
          </a:p>
        </p:txBody>
      </p:sp>
      <p:sp>
        <p:nvSpPr>
          <p:cNvPr id="12" name="TextBox 11"/>
          <p:cNvSpPr txBox="1"/>
          <p:nvPr/>
        </p:nvSpPr>
        <p:spPr>
          <a:xfrm>
            <a:off x="304800" y="1447800"/>
            <a:ext cx="4435972" cy="1200329"/>
          </a:xfrm>
          <a:prstGeom prst="rect">
            <a:avLst/>
          </a:prstGeom>
          <a:solidFill>
            <a:schemeClr val="accent5">
              <a:lumMod val="20000"/>
              <a:lumOff val="80000"/>
            </a:schemeClr>
          </a:solidFill>
        </p:spPr>
        <p:txBody>
          <a:bodyPr wrap="square" rtlCol="0">
            <a:spAutoFit/>
          </a:bodyPr>
          <a:lstStyle/>
          <a:p>
            <a:pPr marL="285750" indent="-285750" algn="just">
              <a:lnSpc>
                <a:spcPct val="150000"/>
              </a:lnSpc>
              <a:buFont typeface="Wingdings" pitchFamily="2" charset="2"/>
              <a:buChar char="q"/>
            </a:pPr>
            <a:r>
              <a:rPr lang="tr-TR" sz="1600" b="1" dirty="0" smtClean="0">
                <a:latin typeface="+mj-lt"/>
              </a:rPr>
              <a:t>OIC Countries, on average, has a higher crude marriage rate (8.45) and a lower crude divorce rate (1.45).</a:t>
            </a:r>
            <a:endParaRPr lang="en-US" sz="1600" b="1" dirty="0">
              <a:solidFill>
                <a:srgbClr val="FF0000"/>
              </a:solidFill>
              <a:latin typeface="+mj-lt"/>
            </a:endParaRPr>
          </a:p>
        </p:txBody>
      </p:sp>
      <p:sp>
        <p:nvSpPr>
          <p:cNvPr id="13" name="TextBox 12"/>
          <p:cNvSpPr txBox="1"/>
          <p:nvPr/>
        </p:nvSpPr>
        <p:spPr>
          <a:xfrm>
            <a:off x="304800" y="4038600"/>
            <a:ext cx="4399076" cy="2262927"/>
          </a:xfrm>
          <a:prstGeom prst="rect">
            <a:avLst/>
          </a:prstGeom>
          <a:solidFill>
            <a:schemeClr val="accent5">
              <a:lumMod val="20000"/>
              <a:lumOff val="80000"/>
            </a:schemeClr>
          </a:solidFill>
        </p:spPr>
        <p:txBody>
          <a:bodyPr wrap="square" rtlCol="0">
            <a:spAutoFit/>
          </a:bodyPr>
          <a:lstStyle/>
          <a:p>
            <a:pPr marL="285750" indent="-285750">
              <a:lnSpc>
                <a:spcPct val="130000"/>
              </a:lnSpc>
              <a:buFont typeface="Wingdings" pitchFamily="2" charset="2"/>
              <a:buChar char="q"/>
            </a:pPr>
            <a:r>
              <a:rPr lang="tr-TR" sz="1550" b="1" dirty="0" smtClean="0">
                <a:latin typeface="+mj-lt"/>
              </a:rPr>
              <a:t>However, the trends in divorce rate in the OIC group is alarming that jumped </a:t>
            </a:r>
            <a:r>
              <a:rPr lang="tr-TR" sz="1550" b="1" dirty="0" err="1" smtClean="0">
                <a:latin typeface="+mj-lt"/>
              </a:rPr>
              <a:t>from</a:t>
            </a:r>
            <a:r>
              <a:rPr lang="tr-TR" sz="1550" b="1" dirty="0" smtClean="0">
                <a:latin typeface="+mj-lt"/>
              </a:rPr>
              <a:t> 1.5 in 2010 </a:t>
            </a:r>
            <a:r>
              <a:rPr lang="tr-TR" sz="1550" b="1" dirty="0" err="1" smtClean="0">
                <a:latin typeface="+mj-lt"/>
              </a:rPr>
              <a:t>to</a:t>
            </a:r>
            <a:r>
              <a:rPr lang="tr-TR" sz="1550" b="1" dirty="0" smtClean="0">
                <a:latin typeface="+mj-lt"/>
              </a:rPr>
              <a:t> </a:t>
            </a:r>
            <a:r>
              <a:rPr lang="tr-TR" sz="1550" b="1" dirty="0" smtClean="0">
                <a:solidFill>
                  <a:srgbClr val="FF0000"/>
                </a:solidFill>
                <a:latin typeface="+mj-lt"/>
              </a:rPr>
              <a:t>1.7 </a:t>
            </a:r>
            <a:r>
              <a:rPr lang="tr-TR" sz="1550" b="1" dirty="0" smtClean="0">
                <a:latin typeface="+mj-lt"/>
              </a:rPr>
              <a:t>in 2014 incidence of divorce per 1000 population.  </a:t>
            </a:r>
          </a:p>
          <a:p>
            <a:pPr>
              <a:lnSpc>
                <a:spcPct val="130000"/>
              </a:lnSpc>
            </a:pPr>
            <a:endParaRPr lang="tr-TR" sz="1550" b="1" dirty="0" smtClean="0">
              <a:latin typeface="+mj-lt"/>
            </a:endParaRPr>
          </a:p>
          <a:p>
            <a:pPr marL="285750" indent="-285750">
              <a:lnSpc>
                <a:spcPct val="130000"/>
              </a:lnSpc>
              <a:buFont typeface="Wingdings" pitchFamily="2" charset="2"/>
              <a:buChar char="q"/>
            </a:pPr>
            <a:r>
              <a:rPr lang="tr-TR" sz="1550" b="1" dirty="0" smtClean="0">
                <a:latin typeface="+mj-lt"/>
              </a:rPr>
              <a:t>It is a high risk factor for the unity and well-being of family structure in the Islamic World.</a:t>
            </a:r>
          </a:p>
        </p:txBody>
      </p:sp>
      <p:sp>
        <p:nvSpPr>
          <p:cNvPr id="16" name="TextBox 15"/>
          <p:cNvSpPr txBox="1"/>
          <p:nvPr/>
        </p:nvSpPr>
        <p:spPr>
          <a:xfrm>
            <a:off x="304800" y="752064"/>
            <a:ext cx="2971800" cy="369332"/>
          </a:xfrm>
          <a:prstGeom prst="rect">
            <a:avLst/>
          </a:prstGeom>
          <a:solidFill>
            <a:schemeClr val="accent5">
              <a:lumMod val="20000"/>
              <a:lumOff val="80000"/>
            </a:schemeClr>
          </a:solidFill>
        </p:spPr>
        <p:txBody>
          <a:bodyPr wrap="square" rtlCol="0">
            <a:spAutoFit/>
          </a:bodyPr>
          <a:lstStyle/>
          <a:p>
            <a:r>
              <a:rPr lang="tr-TR" b="1" dirty="0" smtClean="0">
                <a:solidFill>
                  <a:srgbClr val="FF0000"/>
                </a:solidFill>
                <a:latin typeface="+mj-lt"/>
              </a:rPr>
              <a:t>Divorce and Marriage</a:t>
            </a:r>
            <a:endParaRPr lang="en-US" b="1" dirty="0">
              <a:solidFill>
                <a:srgbClr val="FF0000"/>
              </a:solidFill>
              <a:latin typeface="+mj-lt"/>
            </a:endParaRPr>
          </a:p>
        </p:txBody>
      </p:sp>
      <p:sp>
        <p:nvSpPr>
          <p:cNvPr id="2" name="Rectangle 1"/>
          <p:cNvSpPr/>
          <p:nvPr/>
        </p:nvSpPr>
        <p:spPr>
          <a:xfrm>
            <a:off x="4648200" y="3352800"/>
            <a:ext cx="4572000" cy="307777"/>
          </a:xfrm>
          <a:prstGeom prst="rect">
            <a:avLst/>
          </a:prstGeom>
        </p:spPr>
        <p:txBody>
          <a:bodyPr>
            <a:spAutoFit/>
          </a:bodyPr>
          <a:lstStyle/>
          <a:p>
            <a:pPr algn="ctr"/>
            <a:r>
              <a:rPr lang="en-GB" sz="1400" b="1" dirty="0">
                <a:solidFill>
                  <a:srgbClr val="FF0000"/>
                </a:solidFill>
              </a:rPr>
              <a:t>Figure </a:t>
            </a:r>
            <a:r>
              <a:rPr lang="tr-TR" sz="1400" b="1" dirty="0" smtClean="0">
                <a:solidFill>
                  <a:srgbClr val="FF0000"/>
                </a:solidFill>
              </a:rPr>
              <a:t>4.7</a:t>
            </a:r>
            <a:r>
              <a:rPr lang="en-GB" sz="1400" b="1" dirty="0" smtClean="0">
                <a:solidFill>
                  <a:srgbClr val="FF0000"/>
                </a:solidFill>
              </a:rPr>
              <a:t>. </a:t>
            </a:r>
            <a:r>
              <a:rPr lang="en-US" sz="1400" b="1" dirty="0">
                <a:solidFill>
                  <a:srgbClr val="FF0000"/>
                </a:solidFill>
              </a:rPr>
              <a:t>Change in Divorce Rates between </a:t>
            </a:r>
            <a:r>
              <a:rPr lang="en-US" sz="1400" b="1" dirty="0" smtClean="0">
                <a:solidFill>
                  <a:srgbClr val="FF0000"/>
                </a:solidFill>
              </a:rPr>
              <a:t>20</a:t>
            </a:r>
            <a:r>
              <a:rPr lang="tr-TR" sz="1400" b="1" dirty="0" smtClean="0">
                <a:solidFill>
                  <a:srgbClr val="FF0000"/>
                </a:solidFill>
              </a:rPr>
              <a:t>10-2014</a:t>
            </a:r>
            <a:endParaRPr lang="en-US" sz="1400" dirty="0">
              <a:solidFill>
                <a:srgbClr val="FF0000"/>
              </a:solidFill>
              <a:latin typeface="Palatino LT Std Light" pitchFamily="18" charset="0"/>
            </a:endParaRPr>
          </a:p>
        </p:txBody>
      </p:sp>
      <p:graphicFrame>
        <p:nvGraphicFramePr>
          <p:cNvPr id="17" name="Chart 16"/>
          <p:cNvGraphicFramePr/>
          <p:nvPr>
            <p:extLst>
              <p:ext uri="{D42A27DB-BD31-4B8C-83A1-F6EECF244321}">
                <p14:modId xmlns:p14="http://schemas.microsoft.com/office/powerpoint/2010/main" xmlns="" val="130968754"/>
              </p:ext>
            </p:extLst>
          </p:nvPr>
        </p:nvGraphicFramePr>
        <p:xfrm>
          <a:off x="5029201" y="1295400"/>
          <a:ext cx="4110318" cy="1981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5" name="Chart 2"/>
          <p:cNvGraphicFramePr>
            <a:graphicFrameLocks/>
          </p:cNvGraphicFramePr>
          <p:nvPr/>
        </p:nvGraphicFramePr>
        <p:xfrm>
          <a:off x="5257800" y="3657600"/>
          <a:ext cx="3886200" cy="266995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xmlns="" val="258003416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p:cNvSpPr>
            <a:spLocks noGrp="1"/>
          </p:cNvSpPr>
          <p:nvPr>
            <p:ph type="title"/>
          </p:nvPr>
        </p:nvSpPr>
        <p:spPr>
          <a:xfrm>
            <a:off x="0" y="76200"/>
            <a:ext cx="9144000" cy="597756"/>
          </a:xfrm>
          <a:solidFill>
            <a:schemeClr val="tx2">
              <a:lumMod val="75000"/>
            </a:schemeClr>
          </a:solidFill>
        </p:spPr>
        <p:txBody>
          <a:bodyPr lIns="457200">
            <a:normAutofit/>
          </a:bodyPr>
          <a:lstStyle/>
          <a:p>
            <a:pPr algn="l"/>
            <a:r>
              <a:rPr lang="tr-TR" sz="2400" b="1" dirty="0" smtClean="0">
                <a:solidFill>
                  <a:srgbClr val="FFC000"/>
                </a:solidFill>
              </a:rPr>
              <a:t>5. </a:t>
            </a:r>
            <a:r>
              <a:rPr lang="en-US" sz="2400" b="1" dirty="0" smtClean="0">
                <a:solidFill>
                  <a:srgbClr val="FFC000"/>
                </a:solidFill>
              </a:rPr>
              <a:t>Social Security</a:t>
            </a:r>
            <a:r>
              <a:rPr lang="tr-TR" sz="2400" b="1" dirty="0" smtClean="0">
                <a:solidFill>
                  <a:srgbClr val="FFC000"/>
                </a:solidFill>
              </a:rPr>
              <a:t> </a:t>
            </a:r>
            <a:r>
              <a:rPr lang="tr-TR" sz="2400" b="1" dirty="0" err="1" smtClean="0">
                <a:solidFill>
                  <a:srgbClr val="FFC000"/>
                </a:solidFill>
              </a:rPr>
              <a:t>and</a:t>
            </a:r>
            <a:r>
              <a:rPr lang="tr-TR" sz="2400" b="1" dirty="0" smtClean="0">
                <a:solidFill>
                  <a:srgbClr val="FFC000"/>
                </a:solidFill>
              </a:rPr>
              <a:t> </a:t>
            </a:r>
            <a:r>
              <a:rPr lang="en-US" sz="2400" b="1" dirty="0" smtClean="0">
                <a:solidFill>
                  <a:srgbClr val="FFC000"/>
                </a:solidFill>
              </a:rPr>
              <a:t>Women</a:t>
            </a:r>
            <a:endParaRPr lang="en-US" sz="2400" b="1" dirty="0">
              <a:solidFill>
                <a:srgbClr val="FFC000"/>
              </a:solidFill>
            </a:endParaRPr>
          </a:p>
        </p:txBody>
      </p:sp>
      <p:sp>
        <p:nvSpPr>
          <p:cNvPr id="11" name="Title 1"/>
          <p:cNvSpPr txBox="1">
            <a:spLocks/>
          </p:cNvSpPr>
          <p:nvPr/>
        </p:nvSpPr>
        <p:spPr>
          <a:xfrm>
            <a:off x="-4482" y="6629400"/>
            <a:ext cx="9144000" cy="228600"/>
          </a:xfrm>
          <a:prstGeom prst="rect">
            <a:avLst/>
          </a:prstGeom>
          <a:solidFill>
            <a:schemeClr val="tx2">
              <a:lumMod val="75000"/>
            </a:schemeClr>
          </a:solidFill>
        </p:spPr>
        <p:txBody>
          <a:bodyPr vert="horz" lIns="45720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spcBef>
                <a:spcPts val="0"/>
              </a:spcBef>
              <a:defRPr/>
            </a:pPr>
            <a:r>
              <a:rPr lang="en-US" sz="1000" dirty="0" smtClean="0">
                <a:solidFill>
                  <a:schemeClr val="bg1">
                    <a:lumMod val="95000"/>
                  </a:schemeClr>
                </a:solidFill>
                <a:latin typeface="Palatino Linotype" pitchFamily="18" charset="0"/>
              </a:rPr>
              <a:t>Workshop on the Role of Women in the Development of OIC Member</a:t>
            </a:r>
            <a:r>
              <a:rPr lang="tr-TR" sz="1000" dirty="0" smtClean="0">
                <a:solidFill>
                  <a:schemeClr val="bg1">
                    <a:lumMod val="95000"/>
                  </a:schemeClr>
                </a:solidFill>
                <a:latin typeface="Palatino Linotype" pitchFamily="18" charset="0"/>
              </a:rPr>
              <a:t> </a:t>
            </a:r>
            <a:r>
              <a:rPr lang="en-US" sz="1000" dirty="0" smtClean="0">
                <a:solidFill>
                  <a:schemeClr val="bg1">
                    <a:lumMod val="95000"/>
                  </a:schemeClr>
                </a:solidFill>
                <a:latin typeface="Palatino Linotype" pitchFamily="18" charset="0"/>
              </a:rPr>
              <a:t>States</a:t>
            </a:r>
            <a:r>
              <a:rPr lang="tr-TR" sz="1000" dirty="0" smtClean="0">
                <a:solidFill>
                  <a:schemeClr val="bg1">
                    <a:lumMod val="95000"/>
                  </a:schemeClr>
                </a:solidFill>
                <a:latin typeface="Palatino Linotype" pitchFamily="18" charset="0"/>
              </a:rPr>
              <a:t>, 3-4 </a:t>
            </a:r>
            <a:r>
              <a:rPr lang="tr-TR" sz="1000" dirty="0" err="1" smtClean="0">
                <a:solidFill>
                  <a:schemeClr val="bg1">
                    <a:lumMod val="95000"/>
                  </a:schemeClr>
                </a:solidFill>
                <a:latin typeface="Palatino Linotype" pitchFamily="18" charset="0"/>
              </a:rPr>
              <a:t>October</a:t>
            </a:r>
            <a:r>
              <a:rPr lang="tr-TR" sz="1000" dirty="0" smtClean="0">
                <a:solidFill>
                  <a:schemeClr val="bg1">
                    <a:lumMod val="95000"/>
                  </a:schemeClr>
                </a:solidFill>
                <a:latin typeface="Palatino Linotype" pitchFamily="18" charset="0"/>
              </a:rPr>
              <a:t> 2016, Ankara, </a:t>
            </a:r>
            <a:r>
              <a:rPr lang="tr-TR" sz="1000" dirty="0" err="1" smtClean="0">
                <a:solidFill>
                  <a:schemeClr val="bg1">
                    <a:lumMod val="95000"/>
                  </a:schemeClr>
                </a:solidFill>
                <a:latin typeface="Palatino Linotype" pitchFamily="18" charset="0"/>
              </a:rPr>
              <a:t>Republic</a:t>
            </a:r>
            <a:r>
              <a:rPr lang="tr-TR" sz="1000" dirty="0" smtClean="0">
                <a:solidFill>
                  <a:schemeClr val="bg1">
                    <a:lumMod val="95000"/>
                  </a:schemeClr>
                </a:solidFill>
                <a:latin typeface="Palatino Linotype" pitchFamily="18" charset="0"/>
              </a:rPr>
              <a:t> of </a:t>
            </a:r>
            <a:r>
              <a:rPr lang="tr-TR" sz="1000" dirty="0" err="1" smtClean="0">
                <a:solidFill>
                  <a:schemeClr val="bg1">
                    <a:lumMod val="95000"/>
                  </a:schemeClr>
                </a:solidFill>
                <a:latin typeface="Palatino Linotype" pitchFamily="18" charset="0"/>
              </a:rPr>
              <a:t>Turkey</a:t>
            </a:r>
            <a:endParaRPr lang="en-US" sz="1000" dirty="0" smtClean="0">
              <a:solidFill>
                <a:schemeClr val="bg1"/>
              </a:solidFill>
              <a:latin typeface="Palatino Linotype" pitchFamily="18" charset="0"/>
            </a:endParaRPr>
          </a:p>
        </p:txBody>
      </p:sp>
      <p:sp>
        <p:nvSpPr>
          <p:cNvPr id="10" name="Slide Number Placeholder 9"/>
          <p:cNvSpPr>
            <a:spLocks noGrp="1"/>
          </p:cNvSpPr>
          <p:nvPr>
            <p:ph type="sldNum" sz="quarter" idx="12"/>
          </p:nvPr>
        </p:nvSpPr>
        <p:spPr/>
        <p:txBody>
          <a:bodyPr/>
          <a:lstStyle/>
          <a:p>
            <a:fld id="{02ED2F52-E6C8-4154-B18B-5A25422DABFD}" type="slidenum">
              <a:rPr lang="en-US" smtClean="0"/>
              <a:pPr/>
              <a:t>11</a:t>
            </a:fld>
            <a:endParaRPr lang="en-US" dirty="0"/>
          </a:p>
        </p:txBody>
      </p:sp>
      <p:pic>
        <p:nvPicPr>
          <p:cNvPr id="28" name="Content Placeholder 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8509477" y="152400"/>
            <a:ext cx="457413" cy="457200"/>
          </a:xfrm>
          <a:prstGeom prst="rect">
            <a:avLst/>
          </a:prstGeom>
        </p:spPr>
      </p:pic>
      <p:sp>
        <p:nvSpPr>
          <p:cNvPr id="27" name="TextBox 1"/>
          <p:cNvSpPr txBox="1"/>
          <p:nvPr/>
        </p:nvSpPr>
        <p:spPr>
          <a:xfrm>
            <a:off x="1081794" y="1100554"/>
            <a:ext cx="7162800" cy="447440"/>
          </a:xfrm>
          <a:prstGeom prst="rect">
            <a:avLst/>
          </a:prstGeom>
          <a:solidFill>
            <a:schemeClr val="bg1"/>
          </a:solidFill>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tr-TR" sz="1400" b="1" dirty="0" smtClean="0">
                <a:solidFill>
                  <a:srgbClr val="FF0000"/>
                </a:solidFill>
              </a:rPr>
              <a:t>Fi</a:t>
            </a:r>
            <a:r>
              <a:rPr lang="en-US" sz="1400" b="1" dirty="0" err="1" smtClean="0">
                <a:solidFill>
                  <a:srgbClr val="FF0000"/>
                </a:solidFill>
              </a:rPr>
              <a:t>gure</a:t>
            </a:r>
            <a:r>
              <a:rPr lang="en-US" sz="1400" b="1" dirty="0" smtClean="0">
                <a:solidFill>
                  <a:srgbClr val="FF0000"/>
                </a:solidFill>
              </a:rPr>
              <a:t> </a:t>
            </a:r>
            <a:r>
              <a:rPr lang="en-US" sz="1400" b="1" dirty="0">
                <a:solidFill>
                  <a:srgbClr val="FF0000"/>
                </a:solidFill>
              </a:rPr>
              <a:t>5.2. </a:t>
            </a:r>
            <a:r>
              <a:rPr lang="en-US" sz="1400" b="1" dirty="0" err="1">
                <a:solidFill>
                  <a:srgbClr val="FF0000"/>
                </a:solidFill>
              </a:rPr>
              <a:t>Labour</a:t>
            </a:r>
            <a:r>
              <a:rPr lang="en-US" sz="1400" b="1" dirty="0">
                <a:solidFill>
                  <a:srgbClr val="FF0000"/>
                </a:solidFill>
              </a:rPr>
              <a:t> Force Participation Rate (%), by sex and country groups, 2000 vs. </a:t>
            </a:r>
            <a:r>
              <a:rPr lang="tr-TR" sz="1400" b="1" dirty="0" smtClean="0">
                <a:solidFill>
                  <a:srgbClr val="FF0000"/>
                </a:solidFill>
              </a:rPr>
              <a:t>2014</a:t>
            </a:r>
            <a:endParaRPr lang="en-US" sz="1400" dirty="0">
              <a:solidFill>
                <a:srgbClr val="FF0000"/>
              </a:solidFill>
              <a:latin typeface="Palatino LT Std Light" pitchFamily="18" charset="0"/>
            </a:endParaRPr>
          </a:p>
        </p:txBody>
      </p:sp>
      <p:sp>
        <p:nvSpPr>
          <p:cNvPr id="12" name="TextBox 11"/>
          <p:cNvSpPr txBox="1"/>
          <p:nvPr/>
        </p:nvSpPr>
        <p:spPr>
          <a:xfrm>
            <a:off x="127582" y="762000"/>
            <a:ext cx="8787817" cy="338554"/>
          </a:xfrm>
          <a:prstGeom prst="rect">
            <a:avLst/>
          </a:prstGeom>
          <a:solidFill>
            <a:schemeClr val="accent5">
              <a:lumMod val="20000"/>
              <a:lumOff val="80000"/>
            </a:schemeClr>
          </a:solidFill>
        </p:spPr>
        <p:txBody>
          <a:bodyPr wrap="square" rtlCol="0">
            <a:spAutoFit/>
          </a:bodyPr>
          <a:lstStyle/>
          <a:p>
            <a:pPr marL="285750" indent="-285750" algn="just">
              <a:buFont typeface="Wingdings" pitchFamily="2" charset="2"/>
              <a:buChar char="q"/>
            </a:pPr>
            <a:r>
              <a:rPr lang="tr-TR" sz="1600" b="1" dirty="0">
                <a:latin typeface="+mj-lt"/>
              </a:rPr>
              <a:t>Labour Force Participation</a:t>
            </a:r>
            <a:r>
              <a:rPr lang="tr-TR" sz="1600" b="1" dirty="0" smtClean="0">
                <a:latin typeface="+mj-lt"/>
              </a:rPr>
              <a:t> Rate of Female in the OIC Group is the lowest but it is on the rise.</a:t>
            </a:r>
            <a:endParaRPr lang="en-US" sz="1600" b="1" dirty="0">
              <a:solidFill>
                <a:srgbClr val="FF0000"/>
              </a:solidFill>
              <a:latin typeface="+mj-lt"/>
            </a:endParaRPr>
          </a:p>
        </p:txBody>
      </p:sp>
      <p:sp>
        <p:nvSpPr>
          <p:cNvPr id="13" name="TextBox 12"/>
          <p:cNvSpPr txBox="1"/>
          <p:nvPr/>
        </p:nvSpPr>
        <p:spPr>
          <a:xfrm>
            <a:off x="48126" y="3657600"/>
            <a:ext cx="8914282" cy="712503"/>
          </a:xfrm>
          <a:prstGeom prst="rect">
            <a:avLst/>
          </a:prstGeom>
          <a:solidFill>
            <a:schemeClr val="accent6">
              <a:lumMod val="60000"/>
              <a:lumOff val="40000"/>
            </a:schemeClr>
          </a:solidFill>
        </p:spPr>
        <p:txBody>
          <a:bodyPr wrap="square" rtlCol="0">
            <a:spAutoFit/>
          </a:bodyPr>
          <a:lstStyle/>
          <a:p>
            <a:pPr marL="285750" indent="-285750">
              <a:lnSpc>
                <a:spcPct val="130000"/>
              </a:lnSpc>
              <a:buFont typeface="Wingdings" pitchFamily="2" charset="2"/>
              <a:buChar char="q"/>
            </a:pPr>
            <a:r>
              <a:rPr lang="tr-TR" sz="1550" b="1" dirty="0" smtClean="0">
                <a:latin typeface="+mj-lt"/>
              </a:rPr>
              <a:t>Unemployment seen among Women is higher than unemployment seen among Men. </a:t>
            </a:r>
          </a:p>
          <a:p>
            <a:pPr marL="285750" indent="-285750">
              <a:lnSpc>
                <a:spcPct val="130000"/>
              </a:lnSpc>
              <a:buFont typeface="Wingdings" pitchFamily="2" charset="2"/>
              <a:buChar char="q"/>
            </a:pPr>
            <a:r>
              <a:rPr lang="tr-TR" sz="1550" b="1" dirty="0" smtClean="0">
                <a:latin typeface="+mj-lt"/>
              </a:rPr>
              <a:t>Young Girls are more disadvantaged in job-search that they suffer the most in terms of unemployment.</a:t>
            </a:r>
          </a:p>
        </p:txBody>
      </p:sp>
      <p:sp>
        <p:nvSpPr>
          <p:cNvPr id="2" name="Rectangle 1"/>
          <p:cNvSpPr/>
          <p:nvPr/>
        </p:nvSpPr>
        <p:spPr>
          <a:xfrm>
            <a:off x="1138518" y="4360478"/>
            <a:ext cx="7238999" cy="307777"/>
          </a:xfrm>
          <a:prstGeom prst="rect">
            <a:avLst/>
          </a:prstGeom>
        </p:spPr>
        <p:txBody>
          <a:bodyPr wrap="square">
            <a:spAutoFit/>
          </a:bodyPr>
          <a:lstStyle/>
          <a:p>
            <a:pPr algn="ctr"/>
            <a:r>
              <a:rPr lang="en-US" sz="1400" b="1" dirty="0">
                <a:solidFill>
                  <a:srgbClr val="FF0000"/>
                </a:solidFill>
              </a:rPr>
              <a:t>Figure 5.4. Adult and Youth Unemployment Rates(%) in OIC Member Countries, by Sex</a:t>
            </a:r>
            <a:endParaRPr lang="en-US" sz="1400" dirty="0">
              <a:solidFill>
                <a:srgbClr val="FF0000"/>
              </a:solidFill>
              <a:latin typeface="Palatino LT Std Light" pitchFamily="18" charset="0"/>
            </a:endParaRPr>
          </a:p>
        </p:txBody>
      </p:sp>
      <p:graphicFrame>
        <p:nvGraphicFramePr>
          <p:cNvPr id="16" name="Chart 20"/>
          <p:cNvGraphicFramePr>
            <a:graphicFrameLocks/>
          </p:cNvGraphicFramePr>
          <p:nvPr/>
        </p:nvGraphicFramePr>
        <p:xfrm>
          <a:off x="1600200" y="1371600"/>
          <a:ext cx="6400800" cy="21981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7" name="Chart 4"/>
          <p:cNvGraphicFramePr>
            <a:graphicFrameLocks/>
          </p:cNvGraphicFramePr>
          <p:nvPr/>
        </p:nvGraphicFramePr>
        <p:xfrm>
          <a:off x="1752600" y="4648199"/>
          <a:ext cx="6172200" cy="1803401"/>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xmlns="" val="205245986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p:cNvSpPr>
            <a:spLocks noGrp="1"/>
          </p:cNvSpPr>
          <p:nvPr>
            <p:ph type="title"/>
          </p:nvPr>
        </p:nvSpPr>
        <p:spPr>
          <a:xfrm>
            <a:off x="0" y="76200"/>
            <a:ext cx="9144000" cy="597756"/>
          </a:xfrm>
          <a:solidFill>
            <a:schemeClr val="tx2">
              <a:lumMod val="75000"/>
            </a:schemeClr>
          </a:solidFill>
        </p:spPr>
        <p:txBody>
          <a:bodyPr lIns="457200">
            <a:normAutofit/>
          </a:bodyPr>
          <a:lstStyle/>
          <a:p>
            <a:pPr algn="l"/>
            <a:r>
              <a:rPr lang="tr-TR" sz="2400" b="1" dirty="0" smtClean="0">
                <a:solidFill>
                  <a:srgbClr val="FFC000"/>
                </a:solidFill>
              </a:rPr>
              <a:t>5. </a:t>
            </a:r>
            <a:r>
              <a:rPr lang="en-US" sz="2400" b="1" dirty="0" smtClean="0">
                <a:solidFill>
                  <a:srgbClr val="FFC000"/>
                </a:solidFill>
              </a:rPr>
              <a:t>Social Security</a:t>
            </a:r>
            <a:r>
              <a:rPr lang="tr-TR" sz="2400" b="1" dirty="0" smtClean="0">
                <a:solidFill>
                  <a:srgbClr val="FFC000"/>
                </a:solidFill>
              </a:rPr>
              <a:t> </a:t>
            </a:r>
            <a:r>
              <a:rPr lang="tr-TR" sz="2400" b="1" dirty="0" err="1" smtClean="0">
                <a:solidFill>
                  <a:srgbClr val="FFC000"/>
                </a:solidFill>
              </a:rPr>
              <a:t>and</a:t>
            </a:r>
            <a:r>
              <a:rPr lang="tr-TR" sz="2400" b="1" dirty="0" smtClean="0">
                <a:solidFill>
                  <a:srgbClr val="FFC000"/>
                </a:solidFill>
              </a:rPr>
              <a:t> </a:t>
            </a:r>
            <a:r>
              <a:rPr lang="en-US" sz="2400" b="1" dirty="0" smtClean="0">
                <a:solidFill>
                  <a:srgbClr val="FFC000"/>
                </a:solidFill>
              </a:rPr>
              <a:t>Women</a:t>
            </a:r>
            <a:endParaRPr lang="en-US" sz="2400" dirty="0">
              <a:solidFill>
                <a:srgbClr val="FFC000"/>
              </a:solidFill>
            </a:endParaRPr>
          </a:p>
        </p:txBody>
      </p:sp>
      <p:sp>
        <p:nvSpPr>
          <p:cNvPr id="11" name="Title 1"/>
          <p:cNvSpPr txBox="1">
            <a:spLocks/>
          </p:cNvSpPr>
          <p:nvPr/>
        </p:nvSpPr>
        <p:spPr>
          <a:xfrm>
            <a:off x="-4482" y="6629400"/>
            <a:ext cx="9144000" cy="228600"/>
          </a:xfrm>
          <a:prstGeom prst="rect">
            <a:avLst/>
          </a:prstGeom>
          <a:solidFill>
            <a:schemeClr val="tx2">
              <a:lumMod val="75000"/>
            </a:schemeClr>
          </a:solidFill>
        </p:spPr>
        <p:txBody>
          <a:bodyPr vert="horz" lIns="45720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spcBef>
                <a:spcPts val="0"/>
              </a:spcBef>
              <a:defRPr/>
            </a:pPr>
            <a:r>
              <a:rPr lang="en-US" sz="1000" dirty="0" smtClean="0">
                <a:solidFill>
                  <a:schemeClr val="bg1">
                    <a:lumMod val="95000"/>
                  </a:schemeClr>
                </a:solidFill>
                <a:latin typeface="Palatino Linotype" pitchFamily="18" charset="0"/>
              </a:rPr>
              <a:t>Workshop on the Role of Women in the Development of OIC Member</a:t>
            </a:r>
            <a:r>
              <a:rPr lang="tr-TR" sz="1000" dirty="0" smtClean="0">
                <a:solidFill>
                  <a:schemeClr val="bg1">
                    <a:lumMod val="95000"/>
                  </a:schemeClr>
                </a:solidFill>
                <a:latin typeface="Palatino Linotype" pitchFamily="18" charset="0"/>
              </a:rPr>
              <a:t> </a:t>
            </a:r>
            <a:r>
              <a:rPr lang="en-US" sz="1000" dirty="0" smtClean="0">
                <a:solidFill>
                  <a:schemeClr val="bg1">
                    <a:lumMod val="95000"/>
                  </a:schemeClr>
                </a:solidFill>
                <a:latin typeface="Palatino Linotype" pitchFamily="18" charset="0"/>
              </a:rPr>
              <a:t>States</a:t>
            </a:r>
            <a:r>
              <a:rPr lang="tr-TR" sz="1000" dirty="0" smtClean="0">
                <a:solidFill>
                  <a:schemeClr val="bg1">
                    <a:lumMod val="95000"/>
                  </a:schemeClr>
                </a:solidFill>
                <a:latin typeface="Palatino Linotype" pitchFamily="18" charset="0"/>
              </a:rPr>
              <a:t>, 3-4 </a:t>
            </a:r>
            <a:r>
              <a:rPr lang="tr-TR" sz="1000" dirty="0" err="1" smtClean="0">
                <a:solidFill>
                  <a:schemeClr val="bg1">
                    <a:lumMod val="95000"/>
                  </a:schemeClr>
                </a:solidFill>
                <a:latin typeface="Palatino Linotype" pitchFamily="18" charset="0"/>
              </a:rPr>
              <a:t>October</a:t>
            </a:r>
            <a:r>
              <a:rPr lang="tr-TR" sz="1000" dirty="0" smtClean="0">
                <a:solidFill>
                  <a:schemeClr val="bg1">
                    <a:lumMod val="95000"/>
                  </a:schemeClr>
                </a:solidFill>
                <a:latin typeface="Palatino Linotype" pitchFamily="18" charset="0"/>
              </a:rPr>
              <a:t> 2016, Ankara, </a:t>
            </a:r>
            <a:r>
              <a:rPr lang="tr-TR" sz="1000" dirty="0" err="1" smtClean="0">
                <a:solidFill>
                  <a:schemeClr val="bg1">
                    <a:lumMod val="95000"/>
                  </a:schemeClr>
                </a:solidFill>
                <a:latin typeface="Palatino Linotype" pitchFamily="18" charset="0"/>
              </a:rPr>
              <a:t>Republic</a:t>
            </a:r>
            <a:r>
              <a:rPr lang="tr-TR" sz="1000" dirty="0" smtClean="0">
                <a:solidFill>
                  <a:schemeClr val="bg1">
                    <a:lumMod val="95000"/>
                  </a:schemeClr>
                </a:solidFill>
                <a:latin typeface="Palatino Linotype" pitchFamily="18" charset="0"/>
              </a:rPr>
              <a:t> of </a:t>
            </a:r>
            <a:r>
              <a:rPr lang="tr-TR" sz="1000" dirty="0" err="1" smtClean="0">
                <a:solidFill>
                  <a:schemeClr val="bg1">
                    <a:lumMod val="95000"/>
                  </a:schemeClr>
                </a:solidFill>
                <a:latin typeface="Palatino Linotype" pitchFamily="18" charset="0"/>
              </a:rPr>
              <a:t>Turkey</a:t>
            </a:r>
            <a:endParaRPr lang="en-US" sz="1000" dirty="0" smtClean="0">
              <a:solidFill>
                <a:schemeClr val="bg1"/>
              </a:solidFill>
              <a:latin typeface="Palatino Linotype" pitchFamily="18" charset="0"/>
            </a:endParaRPr>
          </a:p>
        </p:txBody>
      </p:sp>
      <p:sp>
        <p:nvSpPr>
          <p:cNvPr id="10" name="Slide Number Placeholder 9"/>
          <p:cNvSpPr>
            <a:spLocks noGrp="1"/>
          </p:cNvSpPr>
          <p:nvPr>
            <p:ph type="sldNum" sz="quarter" idx="12"/>
          </p:nvPr>
        </p:nvSpPr>
        <p:spPr/>
        <p:txBody>
          <a:bodyPr/>
          <a:lstStyle/>
          <a:p>
            <a:fld id="{02ED2F52-E6C8-4154-B18B-5A25422DABFD}" type="slidenum">
              <a:rPr lang="en-US" smtClean="0"/>
              <a:pPr/>
              <a:t>12</a:t>
            </a:fld>
            <a:endParaRPr lang="en-US" dirty="0"/>
          </a:p>
        </p:txBody>
      </p:sp>
      <p:pic>
        <p:nvPicPr>
          <p:cNvPr id="28" name="Content Placeholder 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8509477" y="152400"/>
            <a:ext cx="457413" cy="457200"/>
          </a:xfrm>
          <a:prstGeom prst="rect">
            <a:avLst/>
          </a:prstGeom>
        </p:spPr>
      </p:pic>
      <p:sp>
        <p:nvSpPr>
          <p:cNvPr id="27" name="TextBox 1"/>
          <p:cNvSpPr txBox="1"/>
          <p:nvPr/>
        </p:nvSpPr>
        <p:spPr>
          <a:xfrm>
            <a:off x="1249208" y="2286000"/>
            <a:ext cx="7162800" cy="447440"/>
          </a:xfrm>
          <a:prstGeom prst="rect">
            <a:avLst/>
          </a:prstGeom>
          <a:solidFill>
            <a:schemeClr val="bg1"/>
          </a:solidFill>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400" b="1" dirty="0">
                <a:solidFill>
                  <a:srgbClr val="FF0000"/>
                </a:solidFill>
              </a:rPr>
              <a:t>Figure 5.5. Sectoral Distribution of Employed Persons, by country groups and sex, </a:t>
            </a:r>
            <a:r>
              <a:rPr lang="tr-TR" sz="1400" b="1" dirty="0" smtClean="0">
                <a:solidFill>
                  <a:srgbClr val="FF0000"/>
                </a:solidFill>
              </a:rPr>
              <a:t>2014</a:t>
            </a:r>
            <a:endParaRPr lang="en-US" sz="1400" dirty="0">
              <a:solidFill>
                <a:srgbClr val="FF0000"/>
              </a:solidFill>
              <a:latin typeface="Palatino LT Std Light" pitchFamily="18" charset="0"/>
            </a:endParaRPr>
          </a:p>
        </p:txBody>
      </p:sp>
      <p:sp>
        <p:nvSpPr>
          <p:cNvPr id="13" name="TextBox 12"/>
          <p:cNvSpPr txBox="1"/>
          <p:nvPr/>
        </p:nvSpPr>
        <p:spPr>
          <a:xfrm>
            <a:off x="110377" y="838200"/>
            <a:ext cx="8914282" cy="1332673"/>
          </a:xfrm>
          <a:prstGeom prst="rect">
            <a:avLst/>
          </a:prstGeom>
          <a:solidFill>
            <a:schemeClr val="accent6">
              <a:lumMod val="60000"/>
              <a:lumOff val="40000"/>
            </a:schemeClr>
          </a:solidFill>
        </p:spPr>
        <p:txBody>
          <a:bodyPr wrap="square" rtlCol="0">
            <a:spAutoFit/>
          </a:bodyPr>
          <a:lstStyle/>
          <a:p>
            <a:pPr marL="285750" indent="-285750">
              <a:lnSpc>
                <a:spcPct val="130000"/>
              </a:lnSpc>
              <a:buFont typeface="Wingdings" pitchFamily="2" charset="2"/>
              <a:buChar char="q"/>
            </a:pPr>
            <a:r>
              <a:rPr lang="tr-TR" sz="1550" b="1" dirty="0" smtClean="0">
                <a:latin typeface="+mj-lt"/>
              </a:rPr>
              <a:t>Working Women in OIC Countries are more concentrated in agriculture compared to Non-OIC Developing countries and the world average.</a:t>
            </a:r>
          </a:p>
          <a:p>
            <a:pPr marL="285750" indent="-285750">
              <a:lnSpc>
                <a:spcPct val="130000"/>
              </a:lnSpc>
              <a:buFont typeface="Wingdings" pitchFamily="2" charset="2"/>
              <a:buChar char="q"/>
            </a:pPr>
            <a:r>
              <a:rPr lang="tr-TR" sz="1550" b="1" dirty="0" smtClean="0">
                <a:latin typeface="+mj-lt"/>
              </a:rPr>
              <a:t>The share of industry is </a:t>
            </a:r>
            <a:r>
              <a:rPr lang="tr-TR" sz="1550" b="1" dirty="0" err="1" smtClean="0">
                <a:latin typeface="+mj-lt"/>
              </a:rPr>
              <a:t>only</a:t>
            </a:r>
            <a:r>
              <a:rPr lang="tr-TR" sz="1550" b="1" dirty="0" smtClean="0">
                <a:latin typeface="+mj-lt"/>
              </a:rPr>
              <a:t> 11.5% in terms of employment of women whereas services sector gets the lion share of 64.7 % in the OIC group.</a:t>
            </a:r>
          </a:p>
        </p:txBody>
      </p:sp>
      <p:graphicFrame>
        <p:nvGraphicFramePr>
          <p:cNvPr id="9" name="Chart 17"/>
          <p:cNvGraphicFramePr>
            <a:graphicFrameLocks/>
          </p:cNvGraphicFramePr>
          <p:nvPr/>
        </p:nvGraphicFramePr>
        <p:xfrm>
          <a:off x="838200" y="2895600"/>
          <a:ext cx="7391400" cy="31242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xmlns="" val="198662419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p:cNvSpPr>
            <a:spLocks noGrp="1"/>
          </p:cNvSpPr>
          <p:nvPr>
            <p:ph type="title"/>
          </p:nvPr>
        </p:nvSpPr>
        <p:spPr>
          <a:xfrm>
            <a:off x="0" y="76200"/>
            <a:ext cx="9144000" cy="597756"/>
          </a:xfrm>
          <a:solidFill>
            <a:schemeClr val="tx2">
              <a:lumMod val="75000"/>
            </a:schemeClr>
          </a:solidFill>
        </p:spPr>
        <p:txBody>
          <a:bodyPr lIns="457200">
            <a:normAutofit/>
          </a:bodyPr>
          <a:lstStyle/>
          <a:p>
            <a:pPr algn="l"/>
            <a:r>
              <a:rPr lang="tr-TR" sz="2400" b="1" dirty="0" smtClean="0">
                <a:solidFill>
                  <a:srgbClr val="FFC000"/>
                </a:solidFill>
              </a:rPr>
              <a:t>5. </a:t>
            </a:r>
            <a:r>
              <a:rPr lang="en-US" sz="2400" b="1" dirty="0" smtClean="0">
                <a:solidFill>
                  <a:srgbClr val="FFC000"/>
                </a:solidFill>
              </a:rPr>
              <a:t>Social Security</a:t>
            </a:r>
            <a:r>
              <a:rPr lang="tr-TR" sz="2400" b="1" dirty="0" smtClean="0">
                <a:solidFill>
                  <a:srgbClr val="FFC000"/>
                </a:solidFill>
              </a:rPr>
              <a:t> </a:t>
            </a:r>
            <a:r>
              <a:rPr lang="tr-TR" sz="2400" b="1" dirty="0" err="1" smtClean="0">
                <a:solidFill>
                  <a:srgbClr val="FFC000"/>
                </a:solidFill>
              </a:rPr>
              <a:t>and</a:t>
            </a:r>
            <a:r>
              <a:rPr lang="tr-TR" sz="2400" b="1" dirty="0" smtClean="0">
                <a:solidFill>
                  <a:srgbClr val="FFC000"/>
                </a:solidFill>
              </a:rPr>
              <a:t> </a:t>
            </a:r>
            <a:r>
              <a:rPr lang="en-US" sz="2400" b="1" dirty="0" smtClean="0">
                <a:solidFill>
                  <a:srgbClr val="FFC000"/>
                </a:solidFill>
              </a:rPr>
              <a:t>Women</a:t>
            </a:r>
            <a:endParaRPr lang="en-US" sz="2400" dirty="0">
              <a:solidFill>
                <a:srgbClr val="FFC000"/>
              </a:solidFill>
            </a:endParaRPr>
          </a:p>
        </p:txBody>
      </p:sp>
      <p:sp>
        <p:nvSpPr>
          <p:cNvPr id="11" name="Title 1"/>
          <p:cNvSpPr txBox="1">
            <a:spLocks/>
          </p:cNvSpPr>
          <p:nvPr/>
        </p:nvSpPr>
        <p:spPr>
          <a:xfrm>
            <a:off x="-4482" y="6629400"/>
            <a:ext cx="9144000" cy="228600"/>
          </a:xfrm>
          <a:prstGeom prst="rect">
            <a:avLst/>
          </a:prstGeom>
          <a:solidFill>
            <a:schemeClr val="tx2">
              <a:lumMod val="75000"/>
            </a:schemeClr>
          </a:solidFill>
        </p:spPr>
        <p:txBody>
          <a:bodyPr vert="horz" lIns="45720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spcBef>
                <a:spcPts val="0"/>
              </a:spcBef>
              <a:defRPr/>
            </a:pPr>
            <a:r>
              <a:rPr lang="en-US" sz="1000" dirty="0" smtClean="0">
                <a:solidFill>
                  <a:schemeClr val="bg1">
                    <a:lumMod val="95000"/>
                  </a:schemeClr>
                </a:solidFill>
                <a:latin typeface="Palatino Linotype" pitchFamily="18" charset="0"/>
              </a:rPr>
              <a:t>Workshop on the Role of Women in the Development of OIC Member</a:t>
            </a:r>
            <a:r>
              <a:rPr lang="tr-TR" sz="1000" dirty="0" smtClean="0">
                <a:solidFill>
                  <a:schemeClr val="bg1">
                    <a:lumMod val="95000"/>
                  </a:schemeClr>
                </a:solidFill>
                <a:latin typeface="Palatino Linotype" pitchFamily="18" charset="0"/>
              </a:rPr>
              <a:t> </a:t>
            </a:r>
            <a:r>
              <a:rPr lang="en-US" sz="1000" dirty="0" smtClean="0">
                <a:solidFill>
                  <a:schemeClr val="bg1">
                    <a:lumMod val="95000"/>
                  </a:schemeClr>
                </a:solidFill>
                <a:latin typeface="Palatino Linotype" pitchFamily="18" charset="0"/>
              </a:rPr>
              <a:t>States</a:t>
            </a:r>
            <a:r>
              <a:rPr lang="tr-TR" sz="1000" dirty="0" smtClean="0">
                <a:solidFill>
                  <a:schemeClr val="bg1">
                    <a:lumMod val="95000"/>
                  </a:schemeClr>
                </a:solidFill>
                <a:latin typeface="Palatino Linotype" pitchFamily="18" charset="0"/>
              </a:rPr>
              <a:t>, 3-4 </a:t>
            </a:r>
            <a:r>
              <a:rPr lang="tr-TR" sz="1000" dirty="0" err="1" smtClean="0">
                <a:solidFill>
                  <a:schemeClr val="bg1">
                    <a:lumMod val="95000"/>
                  </a:schemeClr>
                </a:solidFill>
                <a:latin typeface="Palatino Linotype" pitchFamily="18" charset="0"/>
              </a:rPr>
              <a:t>October</a:t>
            </a:r>
            <a:r>
              <a:rPr lang="tr-TR" sz="1000" dirty="0" smtClean="0">
                <a:solidFill>
                  <a:schemeClr val="bg1">
                    <a:lumMod val="95000"/>
                  </a:schemeClr>
                </a:solidFill>
                <a:latin typeface="Palatino Linotype" pitchFamily="18" charset="0"/>
              </a:rPr>
              <a:t> 2016, Ankara, </a:t>
            </a:r>
            <a:r>
              <a:rPr lang="tr-TR" sz="1000" dirty="0" err="1" smtClean="0">
                <a:solidFill>
                  <a:schemeClr val="bg1">
                    <a:lumMod val="95000"/>
                  </a:schemeClr>
                </a:solidFill>
                <a:latin typeface="Palatino Linotype" pitchFamily="18" charset="0"/>
              </a:rPr>
              <a:t>Republic</a:t>
            </a:r>
            <a:r>
              <a:rPr lang="tr-TR" sz="1000" dirty="0" smtClean="0">
                <a:solidFill>
                  <a:schemeClr val="bg1">
                    <a:lumMod val="95000"/>
                  </a:schemeClr>
                </a:solidFill>
                <a:latin typeface="Palatino Linotype" pitchFamily="18" charset="0"/>
              </a:rPr>
              <a:t> of </a:t>
            </a:r>
            <a:r>
              <a:rPr lang="tr-TR" sz="1000" dirty="0" err="1" smtClean="0">
                <a:solidFill>
                  <a:schemeClr val="bg1">
                    <a:lumMod val="95000"/>
                  </a:schemeClr>
                </a:solidFill>
                <a:latin typeface="Palatino Linotype" pitchFamily="18" charset="0"/>
              </a:rPr>
              <a:t>Turkey</a:t>
            </a:r>
            <a:endParaRPr lang="en-US" sz="1000" dirty="0" smtClean="0">
              <a:solidFill>
                <a:schemeClr val="bg1"/>
              </a:solidFill>
              <a:latin typeface="Palatino Linotype" pitchFamily="18" charset="0"/>
            </a:endParaRPr>
          </a:p>
        </p:txBody>
      </p:sp>
      <p:sp>
        <p:nvSpPr>
          <p:cNvPr id="10" name="Slide Number Placeholder 9"/>
          <p:cNvSpPr>
            <a:spLocks noGrp="1"/>
          </p:cNvSpPr>
          <p:nvPr>
            <p:ph type="sldNum" sz="quarter" idx="12"/>
          </p:nvPr>
        </p:nvSpPr>
        <p:spPr/>
        <p:txBody>
          <a:bodyPr/>
          <a:lstStyle/>
          <a:p>
            <a:fld id="{02ED2F52-E6C8-4154-B18B-5A25422DABFD}" type="slidenum">
              <a:rPr lang="en-US" smtClean="0"/>
              <a:pPr/>
              <a:t>13</a:t>
            </a:fld>
            <a:endParaRPr lang="en-US" dirty="0"/>
          </a:p>
        </p:txBody>
      </p:sp>
      <p:pic>
        <p:nvPicPr>
          <p:cNvPr id="28" name="Content Placeholder 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8509477" y="152400"/>
            <a:ext cx="457413" cy="457200"/>
          </a:xfrm>
          <a:prstGeom prst="rect">
            <a:avLst/>
          </a:prstGeom>
        </p:spPr>
      </p:pic>
      <p:sp>
        <p:nvSpPr>
          <p:cNvPr id="27" name="TextBox 1"/>
          <p:cNvSpPr txBox="1"/>
          <p:nvPr/>
        </p:nvSpPr>
        <p:spPr>
          <a:xfrm>
            <a:off x="1081794" y="1084577"/>
            <a:ext cx="7162800" cy="447440"/>
          </a:xfrm>
          <a:prstGeom prst="rect">
            <a:avLst/>
          </a:prstGeom>
          <a:solidFill>
            <a:schemeClr val="bg1"/>
          </a:solidFill>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400" b="1" dirty="0">
                <a:solidFill>
                  <a:srgbClr val="FF0000"/>
                </a:solidFill>
              </a:rPr>
              <a:t>Figure 5.6. Wage Equality between Women and Men for Similar Work, </a:t>
            </a:r>
            <a:r>
              <a:rPr lang="tr-TR" sz="1400" b="1" dirty="0" smtClean="0">
                <a:solidFill>
                  <a:srgbClr val="FF0000"/>
                </a:solidFill>
              </a:rPr>
              <a:t>2015</a:t>
            </a:r>
            <a:endParaRPr lang="en-US" sz="1400" dirty="0">
              <a:solidFill>
                <a:srgbClr val="FF0000"/>
              </a:solidFill>
              <a:latin typeface="Palatino LT Std Light" pitchFamily="18" charset="0"/>
            </a:endParaRPr>
          </a:p>
        </p:txBody>
      </p:sp>
      <p:sp>
        <p:nvSpPr>
          <p:cNvPr id="12" name="TextBox 11"/>
          <p:cNvSpPr txBox="1"/>
          <p:nvPr/>
        </p:nvSpPr>
        <p:spPr>
          <a:xfrm>
            <a:off x="127582" y="762000"/>
            <a:ext cx="8787817" cy="338554"/>
          </a:xfrm>
          <a:prstGeom prst="rect">
            <a:avLst/>
          </a:prstGeom>
          <a:solidFill>
            <a:schemeClr val="accent3">
              <a:lumMod val="60000"/>
              <a:lumOff val="40000"/>
            </a:schemeClr>
          </a:solidFill>
        </p:spPr>
        <p:txBody>
          <a:bodyPr wrap="square" rtlCol="0">
            <a:spAutoFit/>
          </a:bodyPr>
          <a:lstStyle/>
          <a:p>
            <a:pPr marL="285750" indent="-285750" algn="just">
              <a:buFont typeface="Wingdings" pitchFamily="2" charset="2"/>
              <a:buChar char="q"/>
            </a:pPr>
            <a:r>
              <a:rPr lang="tr-TR" sz="1600" b="1" dirty="0" smtClean="0">
                <a:latin typeface="+mj-lt"/>
              </a:rPr>
              <a:t> Wage Inequality is very high in the OIC Countries among Men and Women.</a:t>
            </a:r>
            <a:endParaRPr lang="en-US" sz="1600" b="1" dirty="0">
              <a:solidFill>
                <a:srgbClr val="FF0000"/>
              </a:solidFill>
              <a:latin typeface="+mj-lt"/>
            </a:endParaRPr>
          </a:p>
        </p:txBody>
      </p:sp>
      <p:sp>
        <p:nvSpPr>
          <p:cNvPr id="13" name="TextBox 12"/>
          <p:cNvSpPr txBox="1"/>
          <p:nvPr/>
        </p:nvSpPr>
        <p:spPr>
          <a:xfrm>
            <a:off x="48126" y="3429000"/>
            <a:ext cx="8914282" cy="712503"/>
          </a:xfrm>
          <a:prstGeom prst="rect">
            <a:avLst/>
          </a:prstGeom>
          <a:solidFill>
            <a:schemeClr val="accent6">
              <a:lumMod val="60000"/>
              <a:lumOff val="40000"/>
            </a:schemeClr>
          </a:solidFill>
        </p:spPr>
        <p:txBody>
          <a:bodyPr wrap="square" rtlCol="0">
            <a:spAutoFit/>
          </a:bodyPr>
          <a:lstStyle/>
          <a:p>
            <a:pPr marL="285750" indent="-285750">
              <a:lnSpc>
                <a:spcPct val="130000"/>
              </a:lnSpc>
              <a:buFont typeface="Wingdings" pitchFamily="2" charset="2"/>
              <a:buChar char="q"/>
            </a:pPr>
            <a:r>
              <a:rPr lang="tr-TR" sz="1550" b="1" dirty="0" smtClean="0">
                <a:latin typeface="+mj-lt"/>
              </a:rPr>
              <a:t>The right to have a minimum 12-week Maternity Leave stipulated by the ILO stays as a challenge in 17 out of 50 data available OIC Countries.</a:t>
            </a:r>
          </a:p>
        </p:txBody>
      </p:sp>
      <p:sp>
        <p:nvSpPr>
          <p:cNvPr id="2" name="Rectangle 1"/>
          <p:cNvSpPr/>
          <p:nvPr/>
        </p:nvSpPr>
        <p:spPr>
          <a:xfrm>
            <a:off x="1081794" y="4081811"/>
            <a:ext cx="7238999" cy="307777"/>
          </a:xfrm>
          <a:prstGeom prst="rect">
            <a:avLst/>
          </a:prstGeom>
        </p:spPr>
        <p:txBody>
          <a:bodyPr wrap="square">
            <a:spAutoFit/>
          </a:bodyPr>
          <a:lstStyle/>
          <a:p>
            <a:pPr algn="ctr"/>
            <a:r>
              <a:rPr lang="en-US" sz="1400" b="1" dirty="0">
                <a:solidFill>
                  <a:srgbClr val="FF0000"/>
                </a:solidFill>
              </a:rPr>
              <a:t>Distribution of 50 OIC Countries by legislated length of maternity leave*, 2013</a:t>
            </a:r>
            <a:endParaRPr lang="en-US" sz="1400" dirty="0">
              <a:solidFill>
                <a:srgbClr val="FF0000"/>
              </a:solidFill>
              <a:latin typeface="Palatino LT Std Light" pitchFamily="18" charset="0"/>
            </a:endParaRPr>
          </a:p>
        </p:txBody>
      </p:sp>
      <p:graphicFrame>
        <p:nvGraphicFramePr>
          <p:cNvPr id="17" name="Chart 16"/>
          <p:cNvGraphicFramePr/>
          <p:nvPr>
            <p:extLst>
              <p:ext uri="{D42A27DB-BD31-4B8C-83A1-F6EECF244321}">
                <p14:modId xmlns:p14="http://schemas.microsoft.com/office/powerpoint/2010/main" xmlns="" val="2032059053"/>
              </p:ext>
            </p:extLst>
          </p:nvPr>
        </p:nvGraphicFramePr>
        <p:xfrm>
          <a:off x="2667000" y="4389588"/>
          <a:ext cx="3429000" cy="208741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8" name="Chart 1"/>
          <p:cNvGraphicFramePr>
            <a:graphicFrameLocks/>
          </p:cNvGraphicFramePr>
          <p:nvPr/>
        </p:nvGraphicFramePr>
        <p:xfrm>
          <a:off x="914400" y="1371600"/>
          <a:ext cx="7543800" cy="183175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xmlns="" val="389018540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p:cNvSpPr>
            <a:spLocks noGrp="1"/>
          </p:cNvSpPr>
          <p:nvPr>
            <p:ph type="title"/>
          </p:nvPr>
        </p:nvSpPr>
        <p:spPr>
          <a:xfrm>
            <a:off x="0" y="76200"/>
            <a:ext cx="9144000" cy="597756"/>
          </a:xfrm>
          <a:solidFill>
            <a:schemeClr val="tx2">
              <a:lumMod val="75000"/>
            </a:schemeClr>
          </a:solidFill>
        </p:spPr>
        <p:txBody>
          <a:bodyPr lIns="457200">
            <a:normAutofit/>
          </a:bodyPr>
          <a:lstStyle/>
          <a:p>
            <a:pPr algn="l"/>
            <a:r>
              <a:rPr lang="tr-TR" sz="2400" dirty="0" smtClean="0">
                <a:solidFill>
                  <a:srgbClr val="FFC000"/>
                </a:solidFill>
              </a:rPr>
              <a:t>6. </a:t>
            </a:r>
            <a:r>
              <a:rPr lang="en-US" sz="2400" dirty="0" smtClean="0">
                <a:solidFill>
                  <a:srgbClr val="FFC000"/>
                </a:solidFill>
              </a:rPr>
              <a:t>Role </a:t>
            </a:r>
            <a:r>
              <a:rPr lang="en-US" sz="2400" dirty="0">
                <a:solidFill>
                  <a:srgbClr val="FFC000"/>
                </a:solidFill>
              </a:rPr>
              <a:t>of Women in Decision-Making</a:t>
            </a:r>
          </a:p>
        </p:txBody>
      </p:sp>
      <p:sp>
        <p:nvSpPr>
          <p:cNvPr id="11" name="Title 1"/>
          <p:cNvSpPr txBox="1">
            <a:spLocks/>
          </p:cNvSpPr>
          <p:nvPr/>
        </p:nvSpPr>
        <p:spPr>
          <a:xfrm>
            <a:off x="-4482" y="6629400"/>
            <a:ext cx="9144000" cy="228600"/>
          </a:xfrm>
          <a:prstGeom prst="rect">
            <a:avLst/>
          </a:prstGeom>
          <a:solidFill>
            <a:schemeClr val="tx2">
              <a:lumMod val="75000"/>
            </a:schemeClr>
          </a:solidFill>
        </p:spPr>
        <p:txBody>
          <a:bodyPr vert="horz" lIns="45720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spcBef>
                <a:spcPts val="0"/>
              </a:spcBef>
              <a:defRPr/>
            </a:pPr>
            <a:r>
              <a:rPr lang="en-US" sz="1000" dirty="0" smtClean="0">
                <a:solidFill>
                  <a:schemeClr val="bg1">
                    <a:lumMod val="95000"/>
                  </a:schemeClr>
                </a:solidFill>
                <a:latin typeface="Palatino Linotype" pitchFamily="18" charset="0"/>
              </a:rPr>
              <a:t>Workshop on the Role of Women in the Development of OIC Member</a:t>
            </a:r>
            <a:r>
              <a:rPr lang="tr-TR" sz="1000" dirty="0" smtClean="0">
                <a:solidFill>
                  <a:schemeClr val="bg1">
                    <a:lumMod val="95000"/>
                  </a:schemeClr>
                </a:solidFill>
                <a:latin typeface="Palatino Linotype" pitchFamily="18" charset="0"/>
              </a:rPr>
              <a:t> </a:t>
            </a:r>
            <a:r>
              <a:rPr lang="en-US" sz="1000" dirty="0" smtClean="0">
                <a:solidFill>
                  <a:schemeClr val="bg1">
                    <a:lumMod val="95000"/>
                  </a:schemeClr>
                </a:solidFill>
                <a:latin typeface="Palatino Linotype" pitchFamily="18" charset="0"/>
              </a:rPr>
              <a:t>States</a:t>
            </a:r>
            <a:r>
              <a:rPr lang="tr-TR" sz="1000" dirty="0" smtClean="0">
                <a:solidFill>
                  <a:schemeClr val="bg1">
                    <a:lumMod val="95000"/>
                  </a:schemeClr>
                </a:solidFill>
                <a:latin typeface="Palatino Linotype" pitchFamily="18" charset="0"/>
              </a:rPr>
              <a:t>, 3-4 </a:t>
            </a:r>
            <a:r>
              <a:rPr lang="tr-TR" sz="1000" dirty="0" err="1" smtClean="0">
                <a:solidFill>
                  <a:schemeClr val="bg1">
                    <a:lumMod val="95000"/>
                  </a:schemeClr>
                </a:solidFill>
                <a:latin typeface="Palatino Linotype" pitchFamily="18" charset="0"/>
              </a:rPr>
              <a:t>October</a:t>
            </a:r>
            <a:r>
              <a:rPr lang="tr-TR" sz="1000" dirty="0" smtClean="0">
                <a:solidFill>
                  <a:schemeClr val="bg1">
                    <a:lumMod val="95000"/>
                  </a:schemeClr>
                </a:solidFill>
                <a:latin typeface="Palatino Linotype" pitchFamily="18" charset="0"/>
              </a:rPr>
              <a:t> 2016, Ankara, </a:t>
            </a:r>
            <a:r>
              <a:rPr lang="tr-TR" sz="1000" dirty="0" err="1" smtClean="0">
                <a:solidFill>
                  <a:schemeClr val="bg1">
                    <a:lumMod val="95000"/>
                  </a:schemeClr>
                </a:solidFill>
                <a:latin typeface="Palatino Linotype" pitchFamily="18" charset="0"/>
              </a:rPr>
              <a:t>Republic</a:t>
            </a:r>
            <a:r>
              <a:rPr lang="tr-TR" sz="1000" dirty="0" smtClean="0">
                <a:solidFill>
                  <a:schemeClr val="bg1">
                    <a:lumMod val="95000"/>
                  </a:schemeClr>
                </a:solidFill>
                <a:latin typeface="Palatino Linotype" pitchFamily="18" charset="0"/>
              </a:rPr>
              <a:t> of </a:t>
            </a:r>
            <a:r>
              <a:rPr lang="tr-TR" sz="1000" dirty="0" err="1" smtClean="0">
                <a:solidFill>
                  <a:schemeClr val="bg1">
                    <a:lumMod val="95000"/>
                  </a:schemeClr>
                </a:solidFill>
                <a:latin typeface="Palatino Linotype" pitchFamily="18" charset="0"/>
              </a:rPr>
              <a:t>Turkey</a:t>
            </a:r>
            <a:endParaRPr lang="en-US" sz="1000" dirty="0" smtClean="0">
              <a:solidFill>
                <a:schemeClr val="bg1"/>
              </a:solidFill>
              <a:latin typeface="Palatino Linotype" pitchFamily="18" charset="0"/>
            </a:endParaRPr>
          </a:p>
        </p:txBody>
      </p:sp>
      <p:sp>
        <p:nvSpPr>
          <p:cNvPr id="10" name="Slide Number Placeholder 9"/>
          <p:cNvSpPr>
            <a:spLocks noGrp="1"/>
          </p:cNvSpPr>
          <p:nvPr>
            <p:ph type="sldNum" sz="quarter" idx="12"/>
          </p:nvPr>
        </p:nvSpPr>
        <p:spPr/>
        <p:txBody>
          <a:bodyPr/>
          <a:lstStyle/>
          <a:p>
            <a:fld id="{02ED2F52-E6C8-4154-B18B-5A25422DABFD}" type="slidenum">
              <a:rPr lang="en-US" smtClean="0"/>
              <a:pPr/>
              <a:t>14</a:t>
            </a:fld>
            <a:endParaRPr lang="en-US" dirty="0"/>
          </a:p>
        </p:txBody>
      </p:sp>
      <p:pic>
        <p:nvPicPr>
          <p:cNvPr id="28" name="Content Placeholder 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8509477" y="152400"/>
            <a:ext cx="457413" cy="457200"/>
          </a:xfrm>
          <a:prstGeom prst="rect">
            <a:avLst/>
          </a:prstGeom>
        </p:spPr>
      </p:pic>
      <p:sp>
        <p:nvSpPr>
          <p:cNvPr id="27" name="TextBox 1"/>
          <p:cNvSpPr txBox="1"/>
          <p:nvPr/>
        </p:nvSpPr>
        <p:spPr>
          <a:xfrm>
            <a:off x="5256194" y="726980"/>
            <a:ext cx="3710695" cy="447440"/>
          </a:xfrm>
          <a:prstGeom prst="rect">
            <a:avLst/>
          </a:prstGeom>
          <a:solidFill>
            <a:schemeClr val="bg1"/>
          </a:solidFill>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400" b="1" dirty="0">
                <a:solidFill>
                  <a:srgbClr val="FF0000"/>
                </a:solidFill>
              </a:rPr>
              <a:t>Figure 6.3. Seats Held by the Women in National Parliaments of OIC </a:t>
            </a:r>
            <a:r>
              <a:rPr lang="en-US" sz="1400" b="1" dirty="0" smtClean="0">
                <a:solidFill>
                  <a:srgbClr val="FF0000"/>
                </a:solidFill>
              </a:rPr>
              <a:t>Countries</a:t>
            </a:r>
            <a:endParaRPr lang="en-US" sz="1400" dirty="0">
              <a:solidFill>
                <a:srgbClr val="FF0000"/>
              </a:solidFill>
              <a:latin typeface="Palatino LT Std Light" pitchFamily="18" charset="0"/>
            </a:endParaRPr>
          </a:p>
        </p:txBody>
      </p:sp>
      <p:sp>
        <p:nvSpPr>
          <p:cNvPr id="12" name="TextBox 11"/>
          <p:cNvSpPr txBox="1"/>
          <p:nvPr/>
        </p:nvSpPr>
        <p:spPr>
          <a:xfrm>
            <a:off x="127582" y="1036320"/>
            <a:ext cx="5191156" cy="584775"/>
          </a:xfrm>
          <a:prstGeom prst="rect">
            <a:avLst/>
          </a:prstGeom>
          <a:solidFill>
            <a:schemeClr val="accent3">
              <a:lumMod val="60000"/>
              <a:lumOff val="40000"/>
            </a:schemeClr>
          </a:solidFill>
        </p:spPr>
        <p:txBody>
          <a:bodyPr wrap="square" rtlCol="0">
            <a:spAutoFit/>
          </a:bodyPr>
          <a:lstStyle/>
          <a:p>
            <a:pPr marL="285750" indent="-285750" algn="just">
              <a:buFont typeface="Wingdings" pitchFamily="2" charset="2"/>
              <a:buChar char="q"/>
            </a:pPr>
            <a:r>
              <a:rPr lang="tr-TR" sz="1600" b="1" dirty="0" smtClean="0">
                <a:latin typeface="+mj-lt"/>
              </a:rPr>
              <a:t> Women are Underepresented in the Parliaments of OIC Countries compared to non-OIC developing countries.</a:t>
            </a:r>
            <a:endParaRPr lang="en-US" sz="1600" b="1" dirty="0">
              <a:solidFill>
                <a:srgbClr val="FF0000"/>
              </a:solidFill>
              <a:latin typeface="+mj-lt"/>
            </a:endParaRPr>
          </a:p>
        </p:txBody>
      </p:sp>
      <p:sp>
        <p:nvSpPr>
          <p:cNvPr id="13" name="TextBox 12"/>
          <p:cNvSpPr txBox="1"/>
          <p:nvPr/>
        </p:nvSpPr>
        <p:spPr>
          <a:xfrm>
            <a:off x="127583" y="2438400"/>
            <a:ext cx="5128612" cy="1332673"/>
          </a:xfrm>
          <a:prstGeom prst="rect">
            <a:avLst/>
          </a:prstGeom>
          <a:solidFill>
            <a:schemeClr val="accent6">
              <a:lumMod val="60000"/>
              <a:lumOff val="40000"/>
            </a:schemeClr>
          </a:solidFill>
        </p:spPr>
        <p:txBody>
          <a:bodyPr wrap="square" rtlCol="0">
            <a:spAutoFit/>
          </a:bodyPr>
          <a:lstStyle/>
          <a:p>
            <a:pPr marL="285750" indent="-285750" algn="just">
              <a:lnSpc>
                <a:spcPct val="130000"/>
              </a:lnSpc>
              <a:buFont typeface="Wingdings" pitchFamily="2" charset="2"/>
              <a:buChar char="q"/>
            </a:pPr>
            <a:r>
              <a:rPr lang="tr-TR" sz="1550" b="1" dirty="0" smtClean="0">
                <a:latin typeface="+mj-lt"/>
              </a:rPr>
              <a:t>The number of Female Legislators, Senior Officials and Managers are far from being sufficent in the OIC Group (16.5%) that these </a:t>
            </a:r>
            <a:r>
              <a:rPr lang="tr-TR" sz="1550" b="1" dirty="0" smtClean="0">
                <a:solidFill>
                  <a:srgbClr val="FF0000"/>
                </a:solidFill>
                <a:latin typeface="+mj-lt"/>
              </a:rPr>
              <a:t>Female</a:t>
            </a:r>
            <a:r>
              <a:rPr lang="tr-TR" sz="1550" b="1" dirty="0" smtClean="0">
                <a:latin typeface="+mj-lt"/>
              </a:rPr>
              <a:t> decision-makers are underrepresented in their  respective institutions.</a:t>
            </a:r>
          </a:p>
        </p:txBody>
      </p:sp>
      <p:sp>
        <p:nvSpPr>
          <p:cNvPr id="3" name="Rectangle 2"/>
          <p:cNvSpPr/>
          <p:nvPr/>
        </p:nvSpPr>
        <p:spPr>
          <a:xfrm>
            <a:off x="304800" y="3878867"/>
            <a:ext cx="9220200" cy="338554"/>
          </a:xfrm>
          <a:prstGeom prst="rect">
            <a:avLst/>
          </a:prstGeom>
        </p:spPr>
        <p:txBody>
          <a:bodyPr wrap="square">
            <a:spAutoFit/>
          </a:bodyPr>
          <a:lstStyle/>
          <a:p>
            <a:r>
              <a:rPr lang="en-GB" sz="1600" b="1" dirty="0">
                <a:solidFill>
                  <a:srgbClr val="FF0000"/>
                </a:solidFill>
              </a:rPr>
              <a:t>Figure 6.7. Female Legislators, Senior Officials and Managers (% of total)</a:t>
            </a:r>
            <a:endParaRPr lang="tr-TR" sz="1600" b="1" dirty="0">
              <a:solidFill>
                <a:srgbClr val="FF0000"/>
              </a:solidFill>
            </a:endParaRPr>
          </a:p>
        </p:txBody>
      </p:sp>
      <p:graphicFrame>
        <p:nvGraphicFramePr>
          <p:cNvPr id="16" name="Chart 1"/>
          <p:cNvGraphicFramePr>
            <a:graphicFrameLocks/>
          </p:cNvGraphicFramePr>
          <p:nvPr/>
        </p:nvGraphicFramePr>
        <p:xfrm>
          <a:off x="5562600" y="1295400"/>
          <a:ext cx="3581400" cy="24384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9" name="Chart 1"/>
          <p:cNvGraphicFramePr>
            <a:graphicFrameLocks/>
          </p:cNvGraphicFramePr>
          <p:nvPr/>
        </p:nvGraphicFramePr>
        <p:xfrm>
          <a:off x="381000" y="4267200"/>
          <a:ext cx="8534400" cy="2209799"/>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xmlns="" val="58579637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p:cNvSpPr>
            <a:spLocks noGrp="1"/>
          </p:cNvSpPr>
          <p:nvPr>
            <p:ph type="title"/>
          </p:nvPr>
        </p:nvSpPr>
        <p:spPr>
          <a:xfrm>
            <a:off x="0" y="76200"/>
            <a:ext cx="9144000" cy="597756"/>
          </a:xfrm>
          <a:solidFill>
            <a:schemeClr val="tx2">
              <a:lumMod val="75000"/>
            </a:schemeClr>
          </a:solidFill>
        </p:spPr>
        <p:txBody>
          <a:bodyPr lIns="457200">
            <a:normAutofit/>
          </a:bodyPr>
          <a:lstStyle/>
          <a:p>
            <a:pPr algn="l"/>
            <a:r>
              <a:rPr lang="tr-TR" sz="2400" dirty="0" smtClean="0">
                <a:solidFill>
                  <a:srgbClr val="FFC000"/>
                </a:solidFill>
              </a:rPr>
              <a:t>7. </a:t>
            </a:r>
            <a:r>
              <a:rPr lang="en-US" sz="2400" dirty="0" smtClean="0">
                <a:solidFill>
                  <a:srgbClr val="FFC000"/>
                </a:solidFill>
              </a:rPr>
              <a:t>Role of NGOs in Addressing Women Issues</a:t>
            </a:r>
            <a:endParaRPr lang="tr-TR" sz="2400" dirty="0">
              <a:solidFill>
                <a:srgbClr val="FFC000"/>
              </a:solidFill>
            </a:endParaRPr>
          </a:p>
        </p:txBody>
      </p:sp>
      <p:sp>
        <p:nvSpPr>
          <p:cNvPr id="11" name="Title 1"/>
          <p:cNvSpPr txBox="1">
            <a:spLocks/>
          </p:cNvSpPr>
          <p:nvPr/>
        </p:nvSpPr>
        <p:spPr>
          <a:xfrm>
            <a:off x="-4482" y="6629400"/>
            <a:ext cx="9144000" cy="228600"/>
          </a:xfrm>
          <a:prstGeom prst="rect">
            <a:avLst/>
          </a:prstGeom>
          <a:solidFill>
            <a:schemeClr val="tx2">
              <a:lumMod val="75000"/>
            </a:schemeClr>
          </a:solidFill>
        </p:spPr>
        <p:txBody>
          <a:bodyPr vert="horz" lIns="45720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spcBef>
                <a:spcPts val="0"/>
              </a:spcBef>
              <a:defRPr/>
            </a:pPr>
            <a:r>
              <a:rPr lang="en-US" sz="1000" dirty="0" smtClean="0">
                <a:solidFill>
                  <a:schemeClr val="bg1">
                    <a:lumMod val="95000"/>
                  </a:schemeClr>
                </a:solidFill>
                <a:latin typeface="Palatino Linotype" pitchFamily="18" charset="0"/>
              </a:rPr>
              <a:t>Workshop on the Role of Women in the Development of OIC Member</a:t>
            </a:r>
            <a:r>
              <a:rPr lang="tr-TR" sz="1000" dirty="0" smtClean="0">
                <a:solidFill>
                  <a:schemeClr val="bg1">
                    <a:lumMod val="95000"/>
                  </a:schemeClr>
                </a:solidFill>
                <a:latin typeface="Palatino Linotype" pitchFamily="18" charset="0"/>
              </a:rPr>
              <a:t> </a:t>
            </a:r>
            <a:r>
              <a:rPr lang="en-US" sz="1000" dirty="0" smtClean="0">
                <a:solidFill>
                  <a:schemeClr val="bg1">
                    <a:lumMod val="95000"/>
                  </a:schemeClr>
                </a:solidFill>
                <a:latin typeface="Palatino Linotype" pitchFamily="18" charset="0"/>
              </a:rPr>
              <a:t>States</a:t>
            </a:r>
            <a:r>
              <a:rPr lang="tr-TR" sz="1000" dirty="0" smtClean="0">
                <a:solidFill>
                  <a:schemeClr val="bg1">
                    <a:lumMod val="95000"/>
                  </a:schemeClr>
                </a:solidFill>
                <a:latin typeface="Palatino Linotype" pitchFamily="18" charset="0"/>
              </a:rPr>
              <a:t>, 3-4 </a:t>
            </a:r>
            <a:r>
              <a:rPr lang="tr-TR" sz="1000" dirty="0" err="1" smtClean="0">
                <a:solidFill>
                  <a:schemeClr val="bg1">
                    <a:lumMod val="95000"/>
                  </a:schemeClr>
                </a:solidFill>
                <a:latin typeface="Palatino Linotype" pitchFamily="18" charset="0"/>
              </a:rPr>
              <a:t>October</a:t>
            </a:r>
            <a:r>
              <a:rPr lang="tr-TR" sz="1000" dirty="0" smtClean="0">
                <a:solidFill>
                  <a:schemeClr val="bg1">
                    <a:lumMod val="95000"/>
                  </a:schemeClr>
                </a:solidFill>
                <a:latin typeface="Palatino Linotype" pitchFamily="18" charset="0"/>
              </a:rPr>
              <a:t> 2016, Ankara, </a:t>
            </a:r>
            <a:r>
              <a:rPr lang="tr-TR" sz="1000" dirty="0" err="1" smtClean="0">
                <a:solidFill>
                  <a:schemeClr val="bg1">
                    <a:lumMod val="95000"/>
                  </a:schemeClr>
                </a:solidFill>
                <a:latin typeface="Palatino Linotype" pitchFamily="18" charset="0"/>
              </a:rPr>
              <a:t>Republic</a:t>
            </a:r>
            <a:r>
              <a:rPr lang="tr-TR" sz="1000" dirty="0" smtClean="0">
                <a:solidFill>
                  <a:schemeClr val="bg1">
                    <a:lumMod val="95000"/>
                  </a:schemeClr>
                </a:solidFill>
                <a:latin typeface="Palatino Linotype" pitchFamily="18" charset="0"/>
              </a:rPr>
              <a:t> of </a:t>
            </a:r>
            <a:r>
              <a:rPr lang="tr-TR" sz="1000" dirty="0" err="1" smtClean="0">
                <a:solidFill>
                  <a:schemeClr val="bg1">
                    <a:lumMod val="95000"/>
                  </a:schemeClr>
                </a:solidFill>
                <a:latin typeface="Palatino Linotype" pitchFamily="18" charset="0"/>
              </a:rPr>
              <a:t>Turkey</a:t>
            </a:r>
            <a:endParaRPr lang="en-US" sz="1000" dirty="0" smtClean="0">
              <a:solidFill>
                <a:schemeClr val="bg1"/>
              </a:solidFill>
              <a:latin typeface="Palatino Linotype" pitchFamily="18" charset="0"/>
            </a:endParaRPr>
          </a:p>
        </p:txBody>
      </p:sp>
      <p:sp>
        <p:nvSpPr>
          <p:cNvPr id="10" name="Slide Number Placeholder 9"/>
          <p:cNvSpPr>
            <a:spLocks noGrp="1"/>
          </p:cNvSpPr>
          <p:nvPr>
            <p:ph type="sldNum" sz="quarter" idx="12"/>
          </p:nvPr>
        </p:nvSpPr>
        <p:spPr/>
        <p:txBody>
          <a:bodyPr/>
          <a:lstStyle/>
          <a:p>
            <a:fld id="{02ED2F52-E6C8-4154-B18B-5A25422DABFD}" type="slidenum">
              <a:rPr lang="en-US" smtClean="0"/>
              <a:pPr/>
              <a:t>15</a:t>
            </a:fld>
            <a:endParaRPr lang="en-US" dirty="0"/>
          </a:p>
        </p:txBody>
      </p:sp>
      <p:pic>
        <p:nvPicPr>
          <p:cNvPr id="28" name="Content Placeholder 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8509477" y="152400"/>
            <a:ext cx="457413" cy="457200"/>
          </a:xfrm>
          <a:prstGeom prst="rect">
            <a:avLst/>
          </a:prstGeom>
        </p:spPr>
      </p:pic>
      <p:sp>
        <p:nvSpPr>
          <p:cNvPr id="12" name="TextBox 11"/>
          <p:cNvSpPr txBox="1"/>
          <p:nvPr/>
        </p:nvSpPr>
        <p:spPr>
          <a:xfrm>
            <a:off x="200224" y="990600"/>
            <a:ext cx="8797541" cy="712503"/>
          </a:xfrm>
          <a:prstGeom prst="rect">
            <a:avLst/>
          </a:prstGeom>
          <a:solidFill>
            <a:schemeClr val="accent3">
              <a:lumMod val="60000"/>
              <a:lumOff val="40000"/>
            </a:schemeClr>
          </a:solidFill>
        </p:spPr>
        <p:txBody>
          <a:bodyPr wrap="square" rtlCol="0">
            <a:spAutoFit/>
          </a:bodyPr>
          <a:lstStyle/>
          <a:p>
            <a:pPr marL="285750" indent="-285750" algn="just">
              <a:lnSpc>
                <a:spcPct val="130000"/>
              </a:lnSpc>
              <a:buFont typeface="Wingdings" pitchFamily="2" charset="2"/>
              <a:buChar char="q"/>
            </a:pPr>
            <a:r>
              <a:rPr lang="tr-TR" sz="1550" b="1" dirty="0" smtClean="0">
                <a:latin typeface="+mj-lt"/>
              </a:rPr>
              <a:t>NGOs became more influential all across the globe including OIC Counties in the field of women empowerment and family well-being. </a:t>
            </a:r>
            <a:endParaRPr lang="en-US" sz="1550" b="1" dirty="0">
              <a:latin typeface="+mj-lt"/>
            </a:endParaRPr>
          </a:p>
        </p:txBody>
      </p:sp>
      <p:sp>
        <p:nvSpPr>
          <p:cNvPr id="16" name="TextBox 15"/>
          <p:cNvSpPr txBox="1"/>
          <p:nvPr/>
        </p:nvSpPr>
        <p:spPr>
          <a:xfrm>
            <a:off x="200225" y="1981200"/>
            <a:ext cx="8797540" cy="402418"/>
          </a:xfrm>
          <a:prstGeom prst="rect">
            <a:avLst/>
          </a:prstGeom>
          <a:solidFill>
            <a:schemeClr val="accent3">
              <a:lumMod val="60000"/>
              <a:lumOff val="40000"/>
            </a:schemeClr>
          </a:solidFill>
        </p:spPr>
        <p:txBody>
          <a:bodyPr wrap="square" rtlCol="0">
            <a:spAutoFit/>
          </a:bodyPr>
          <a:lstStyle/>
          <a:p>
            <a:pPr marL="285750" indent="-285750" algn="just">
              <a:lnSpc>
                <a:spcPct val="130000"/>
              </a:lnSpc>
              <a:buFont typeface="Wingdings" pitchFamily="2" charset="2"/>
              <a:buChar char="q"/>
            </a:pPr>
            <a:r>
              <a:rPr lang="tr-TR" sz="1550" b="1" dirty="0" smtClean="0">
                <a:latin typeface="+mj-lt"/>
              </a:rPr>
              <a:t>Different approaches adopted by NGOs ‘empowerment’ vs. ‘Rights-based’.</a:t>
            </a:r>
            <a:endParaRPr lang="tr-TR" sz="1550" b="1" dirty="0">
              <a:latin typeface="+mj-lt"/>
            </a:endParaRPr>
          </a:p>
        </p:txBody>
      </p:sp>
      <p:sp>
        <p:nvSpPr>
          <p:cNvPr id="20" name="TextBox 19"/>
          <p:cNvSpPr txBox="1"/>
          <p:nvPr/>
        </p:nvSpPr>
        <p:spPr>
          <a:xfrm>
            <a:off x="200225" y="2667000"/>
            <a:ext cx="8797540" cy="712503"/>
          </a:xfrm>
          <a:prstGeom prst="rect">
            <a:avLst/>
          </a:prstGeom>
          <a:solidFill>
            <a:schemeClr val="accent3">
              <a:lumMod val="60000"/>
              <a:lumOff val="40000"/>
            </a:schemeClr>
          </a:solidFill>
        </p:spPr>
        <p:txBody>
          <a:bodyPr wrap="square" rtlCol="0">
            <a:spAutoFit/>
          </a:bodyPr>
          <a:lstStyle/>
          <a:p>
            <a:pPr marL="285750" indent="-285750" algn="just">
              <a:lnSpc>
                <a:spcPct val="130000"/>
              </a:lnSpc>
              <a:buFont typeface="Wingdings" pitchFamily="2" charset="2"/>
              <a:buChar char="q"/>
            </a:pPr>
            <a:r>
              <a:rPr lang="tr-TR" sz="1550" b="1" dirty="0" smtClean="0">
                <a:latin typeface="+mj-lt"/>
              </a:rPr>
              <a:t>From provision of training to microcredits in OIC Countries there are many successful NGOs in different fields of women empowerment. For instance: Nijera Kori (Bangladesh), Action Aid (Uganda).</a:t>
            </a:r>
          </a:p>
        </p:txBody>
      </p:sp>
      <p:sp>
        <p:nvSpPr>
          <p:cNvPr id="15" name="TextBox 14"/>
          <p:cNvSpPr txBox="1"/>
          <p:nvPr/>
        </p:nvSpPr>
        <p:spPr>
          <a:xfrm>
            <a:off x="200225" y="3733800"/>
            <a:ext cx="8837251" cy="712503"/>
          </a:xfrm>
          <a:prstGeom prst="rect">
            <a:avLst/>
          </a:prstGeom>
          <a:solidFill>
            <a:schemeClr val="accent3">
              <a:lumMod val="60000"/>
              <a:lumOff val="40000"/>
            </a:schemeClr>
          </a:solidFill>
        </p:spPr>
        <p:txBody>
          <a:bodyPr wrap="square" rtlCol="0">
            <a:spAutoFit/>
          </a:bodyPr>
          <a:lstStyle/>
          <a:p>
            <a:pPr marL="285750" indent="-285750" algn="just">
              <a:lnSpc>
                <a:spcPct val="130000"/>
              </a:lnSpc>
              <a:buFont typeface="Wingdings" pitchFamily="2" charset="2"/>
              <a:buChar char="q"/>
            </a:pPr>
            <a:r>
              <a:rPr lang="tr-TR" sz="1550" b="1" dirty="0" smtClean="0">
                <a:latin typeface="+mj-lt"/>
              </a:rPr>
              <a:t>However, NGOs in OIC Countries need more sources (financial and human) to be more impactful on empowering women </a:t>
            </a:r>
            <a:r>
              <a:rPr lang="tr-TR" sz="1550" b="1" dirty="0">
                <a:latin typeface="+mj-lt"/>
              </a:rPr>
              <a:t>and strengthening </a:t>
            </a:r>
            <a:r>
              <a:rPr lang="tr-TR" sz="1550" b="1" dirty="0" smtClean="0">
                <a:latin typeface="+mj-lt"/>
              </a:rPr>
              <a:t>the familly well-being.</a:t>
            </a:r>
            <a:endParaRPr lang="tr-TR" sz="1550" b="1" dirty="0">
              <a:latin typeface="+mj-lt"/>
            </a:endParaRPr>
          </a:p>
        </p:txBody>
      </p:sp>
      <p:sp>
        <p:nvSpPr>
          <p:cNvPr id="13" name="TextBox 12"/>
          <p:cNvSpPr txBox="1"/>
          <p:nvPr/>
        </p:nvSpPr>
        <p:spPr>
          <a:xfrm>
            <a:off x="200225" y="4724400"/>
            <a:ext cx="8837252" cy="1022588"/>
          </a:xfrm>
          <a:prstGeom prst="rect">
            <a:avLst/>
          </a:prstGeom>
          <a:solidFill>
            <a:schemeClr val="accent3">
              <a:lumMod val="60000"/>
              <a:lumOff val="40000"/>
            </a:schemeClr>
          </a:solidFill>
        </p:spPr>
        <p:txBody>
          <a:bodyPr wrap="square" rtlCol="0">
            <a:spAutoFit/>
          </a:bodyPr>
          <a:lstStyle/>
          <a:p>
            <a:pPr marL="285750" indent="-285750" algn="just">
              <a:lnSpc>
                <a:spcPct val="130000"/>
              </a:lnSpc>
              <a:buFont typeface="Wingdings" pitchFamily="2" charset="2"/>
              <a:buChar char="q"/>
            </a:pPr>
            <a:r>
              <a:rPr lang="tr-TR" sz="1550" b="1" dirty="0" smtClean="0">
                <a:latin typeface="+mj-lt"/>
              </a:rPr>
              <a:t>It is also part of the responsibility operating in OIC Countries to take local conditions carefully into consideration in order to reach their goals in </a:t>
            </a:r>
            <a:r>
              <a:rPr lang="tr-TR" sz="1550" b="1" dirty="0"/>
              <a:t>empowering women and </a:t>
            </a:r>
            <a:r>
              <a:rPr lang="tr-TR" sz="1550" b="1" dirty="0" smtClean="0"/>
              <a:t>strengthening </a:t>
            </a:r>
            <a:r>
              <a:rPr lang="tr-TR" sz="1550" b="1" dirty="0"/>
              <a:t>the familly </a:t>
            </a:r>
            <a:r>
              <a:rPr lang="tr-TR" sz="1550" b="1" dirty="0" smtClean="0"/>
              <a:t>well-being.</a:t>
            </a:r>
            <a:endParaRPr lang="tr-TR" sz="1550" b="1" dirty="0">
              <a:latin typeface="+mj-lt"/>
            </a:endParaRPr>
          </a:p>
        </p:txBody>
      </p:sp>
    </p:spTree>
    <p:extLst>
      <p:ext uri="{BB962C8B-B14F-4D97-AF65-F5344CB8AC3E}">
        <p14:creationId xmlns:p14="http://schemas.microsoft.com/office/powerpoint/2010/main" xmlns="" val="316917503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p:cNvSpPr>
            <a:spLocks noGrp="1"/>
          </p:cNvSpPr>
          <p:nvPr>
            <p:ph type="title"/>
          </p:nvPr>
        </p:nvSpPr>
        <p:spPr>
          <a:xfrm>
            <a:off x="0" y="76200"/>
            <a:ext cx="9144000" cy="597756"/>
          </a:xfrm>
          <a:solidFill>
            <a:schemeClr val="tx2">
              <a:lumMod val="75000"/>
            </a:schemeClr>
          </a:solidFill>
        </p:spPr>
        <p:txBody>
          <a:bodyPr lIns="457200">
            <a:normAutofit/>
          </a:bodyPr>
          <a:lstStyle/>
          <a:p>
            <a:pPr algn="l"/>
            <a:r>
              <a:rPr lang="tr-TR" sz="2400" dirty="0" smtClean="0">
                <a:solidFill>
                  <a:srgbClr val="FFC000"/>
                </a:solidFill>
              </a:rPr>
              <a:t>7. </a:t>
            </a:r>
            <a:r>
              <a:rPr lang="en-US" sz="2400" dirty="0" smtClean="0">
                <a:solidFill>
                  <a:srgbClr val="FFC000"/>
                </a:solidFill>
              </a:rPr>
              <a:t>Role of NGOs in Addressing Women Issues</a:t>
            </a:r>
            <a:endParaRPr lang="tr-TR" sz="2400" dirty="0">
              <a:solidFill>
                <a:srgbClr val="FFC000"/>
              </a:solidFill>
            </a:endParaRPr>
          </a:p>
        </p:txBody>
      </p:sp>
      <p:sp>
        <p:nvSpPr>
          <p:cNvPr id="11" name="Title 1"/>
          <p:cNvSpPr txBox="1">
            <a:spLocks/>
          </p:cNvSpPr>
          <p:nvPr/>
        </p:nvSpPr>
        <p:spPr>
          <a:xfrm>
            <a:off x="-4482" y="6629400"/>
            <a:ext cx="9144000" cy="228600"/>
          </a:xfrm>
          <a:prstGeom prst="rect">
            <a:avLst/>
          </a:prstGeom>
          <a:solidFill>
            <a:schemeClr val="tx2">
              <a:lumMod val="75000"/>
            </a:schemeClr>
          </a:solidFill>
        </p:spPr>
        <p:txBody>
          <a:bodyPr vert="horz" lIns="45720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spcBef>
                <a:spcPts val="0"/>
              </a:spcBef>
              <a:defRPr/>
            </a:pPr>
            <a:r>
              <a:rPr lang="en-US" sz="1000" dirty="0" smtClean="0">
                <a:solidFill>
                  <a:schemeClr val="bg1">
                    <a:lumMod val="95000"/>
                  </a:schemeClr>
                </a:solidFill>
                <a:latin typeface="Palatino Linotype" pitchFamily="18" charset="0"/>
              </a:rPr>
              <a:t>Workshop on the Role of Women in the Development of OIC Member</a:t>
            </a:r>
            <a:r>
              <a:rPr lang="tr-TR" sz="1000" dirty="0" smtClean="0">
                <a:solidFill>
                  <a:schemeClr val="bg1">
                    <a:lumMod val="95000"/>
                  </a:schemeClr>
                </a:solidFill>
                <a:latin typeface="Palatino Linotype" pitchFamily="18" charset="0"/>
              </a:rPr>
              <a:t> </a:t>
            </a:r>
            <a:r>
              <a:rPr lang="en-US" sz="1000" dirty="0" smtClean="0">
                <a:solidFill>
                  <a:schemeClr val="bg1">
                    <a:lumMod val="95000"/>
                  </a:schemeClr>
                </a:solidFill>
                <a:latin typeface="Palatino Linotype" pitchFamily="18" charset="0"/>
              </a:rPr>
              <a:t>States</a:t>
            </a:r>
            <a:r>
              <a:rPr lang="tr-TR" sz="1000" dirty="0" smtClean="0">
                <a:solidFill>
                  <a:schemeClr val="bg1">
                    <a:lumMod val="95000"/>
                  </a:schemeClr>
                </a:solidFill>
                <a:latin typeface="Palatino Linotype" pitchFamily="18" charset="0"/>
              </a:rPr>
              <a:t>, 3-4 </a:t>
            </a:r>
            <a:r>
              <a:rPr lang="tr-TR" sz="1000" dirty="0" err="1" smtClean="0">
                <a:solidFill>
                  <a:schemeClr val="bg1">
                    <a:lumMod val="95000"/>
                  </a:schemeClr>
                </a:solidFill>
                <a:latin typeface="Palatino Linotype" pitchFamily="18" charset="0"/>
              </a:rPr>
              <a:t>October</a:t>
            </a:r>
            <a:r>
              <a:rPr lang="tr-TR" sz="1000" dirty="0" smtClean="0">
                <a:solidFill>
                  <a:schemeClr val="bg1">
                    <a:lumMod val="95000"/>
                  </a:schemeClr>
                </a:solidFill>
                <a:latin typeface="Palatino Linotype" pitchFamily="18" charset="0"/>
              </a:rPr>
              <a:t> 2016, Ankara, </a:t>
            </a:r>
            <a:r>
              <a:rPr lang="tr-TR" sz="1000" dirty="0" err="1" smtClean="0">
                <a:solidFill>
                  <a:schemeClr val="bg1">
                    <a:lumMod val="95000"/>
                  </a:schemeClr>
                </a:solidFill>
                <a:latin typeface="Palatino Linotype" pitchFamily="18" charset="0"/>
              </a:rPr>
              <a:t>Republic</a:t>
            </a:r>
            <a:r>
              <a:rPr lang="tr-TR" sz="1000" dirty="0" smtClean="0">
                <a:solidFill>
                  <a:schemeClr val="bg1">
                    <a:lumMod val="95000"/>
                  </a:schemeClr>
                </a:solidFill>
                <a:latin typeface="Palatino Linotype" pitchFamily="18" charset="0"/>
              </a:rPr>
              <a:t> of </a:t>
            </a:r>
            <a:r>
              <a:rPr lang="tr-TR" sz="1000" dirty="0" err="1" smtClean="0">
                <a:solidFill>
                  <a:schemeClr val="bg1">
                    <a:lumMod val="95000"/>
                  </a:schemeClr>
                </a:solidFill>
                <a:latin typeface="Palatino Linotype" pitchFamily="18" charset="0"/>
              </a:rPr>
              <a:t>Turkey</a:t>
            </a:r>
            <a:endParaRPr lang="en-US" sz="1000" dirty="0" smtClean="0">
              <a:solidFill>
                <a:schemeClr val="bg1"/>
              </a:solidFill>
              <a:latin typeface="Palatino Linotype" pitchFamily="18" charset="0"/>
            </a:endParaRPr>
          </a:p>
        </p:txBody>
      </p:sp>
      <p:sp>
        <p:nvSpPr>
          <p:cNvPr id="10" name="Slide Number Placeholder 9"/>
          <p:cNvSpPr>
            <a:spLocks noGrp="1"/>
          </p:cNvSpPr>
          <p:nvPr>
            <p:ph type="sldNum" sz="quarter" idx="12"/>
          </p:nvPr>
        </p:nvSpPr>
        <p:spPr/>
        <p:txBody>
          <a:bodyPr/>
          <a:lstStyle/>
          <a:p>
            <a:fld id="{02ED2F52-E6C8-4154-B18B-5A25422DABFD}" type="slidenum">
              <a:rPr lang="en-US" smtClean="0"/>
              <a:pPr/>
              <a:t>16</a:t>
            </a:fld>
            <a:endParaRPr lang="en-US" dirty="0"/>
          </a:p>
        </p:txBody>
      </p:sp>
      <p:pic>
        <p:nvPicPr>
          <p:cNvPr id="28" name="Content Placeholder 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8509477" y="152400"/>
            <a:ext cx="457413" cy="457200"/>
          </a:xfrm>
          <a:prstGeom prst="rect">
            <a:avLst/>
          </a:prstGeom>
        </p:spPr>
      </p:pic>
      <p:sp>
        <p:nvSpPr>
          <p:cNvPr id="12" name="TextBox 11"/>
          <p:cNvSpPr txBox="1"/>
          <p:nvPr/>
        </p:nvSpPr>
        <p:spPr>
          <a:xfrm>
            <a:off x="200224" y="838200"/>
            <a:ext cx="8943776" cy="1172629"/>
          </a:xfrm>
          <a:prstGeom prst="rect">
            <a:avLst/>
          </a:prstGeom>
          <a:solidFill>
            <a:schemeClr val="accent3">
              <a:lumMod val="60000"/>
              <a:lumOff val="40000"/>
            </a:schemeClr>
          </a:solidFill>
        </p:spPr>
        <p:txBody>
          <a:bodyPr wrap="square" rtlCol="0">
            <a:spAutoFit/>
          </a:bodyPr>
          <a:lstStyle/>
          <a:p>
            <a:pPr marL="285750" indent="-285750" algn="just">
              <a:lnSpc>
                <a:spcPct val="130000"/>
              </a:lnSpc>
              <a:buFont typeface="Wingdings" pitchFamily="2" charset="2"/>
              <a:buChar char="q"/>
            </a:pPr>
            <a:r>
              <a:rPr lang="tr-TR" b="1" dirty="0" err="1" smtClean="0">
                <a:latin typeface="+mj-lt"/>
              </a:rPr>
              <a:t>Weak</a:t>
            </a:r>
            <a:r>
              <a:rPr lang="tr-TR" b="1" dirty="0" smtClean="0">
                <a:latin typeface="+mj-lt"/>
              </a:rPr>
              <a:t> Legal </a:t>
            </a:r>
            <a:r>
              <a:rPr lang="tr-TR" b="1" dirty="0" err="1" smtClean="0">
                <a:latin typeface="+mj-lt"/>
              </a:rPr>
              <a:t>Context</a:t>
            </a:r>
            <a:r>
              <a:rPr lang="tr-TR" b="1" dirty="0" smtClean="0">
                <a:latin typeface="+mj-lt"/>
              </a:rPr>
              <a:t> </a:t>
            </a:r>
            <a:r>
              <a:rPr lang="tr-TR" b="1" dirty="0" err="1" smtClean="0">
                <a:latin typeface="+mj-lt"/>
              </a:rPr>
              <a:t>and</a:t>
            </a:r>
            <a:r>
              <a:rPr lang="tr-TR" b="1" dirty="0" smtClean="0">
                <a:latin typeface="+mj-lt"/>
              </a:rPr>
              <a:t> </a:t>
            </a:r>
            <a:r>
              <a:rPr lang="tr-TR" b="1" dirty="0" err="1" smtClean="0">
                <a:latin typeface="+mj-lt"/>
              </a:rPr>
              <a:t>Improper</a:t>
            </a:r>
            <a:r>
              <a:rPr lang="tr-TR" b="1" dirty="0" smtClean="0">
                <a:latin typeface="+mj-lt"/>
              </a:rPr>
              <a:t> </a:t>
            </a:r>
            <a:r>
              <a:rPr lang="tr-TR" b="1" dirty="0" err="1" smtClean="0">
                <a:latin typeface="+mj-lt"/>
              </a:rPr>
              <a:t>Public</a:t>
            </a:r>
            <a:r>
              <a:rPr lang="tr-TR" b="1" dirty="0" smtClean="0">
                <a:latin typeface="+mj-lt"/>
              </a:rPr>
              <a:t> </a:t>
            </a:r>
            <a:r>
              <a:rPr lang="tr-TR" b="1" dirty="0" err="1" smtClean="0">
                <a:latin typeface="+mj-lt"/>
              </a:rPr>
              <a:t>Image</a:t>
            </a:r>
            <a:r>
              <a:rPr lang="tr-TR" b="1" dirty="0" smtClean="0">
                <a:latin typeface="+mj-lt"/>
              </a:rPr>
              <a:t> of </a:t>
            </a:r>
            <a:r>
              <a:rPr lang="tr-TR" b="1" dirty="0" err="1" smtClean="0">
                <a:latin typeface="+mj-lt"/>
              </a:rPr>
              <a:t>NGOs</a:t>
            </a:r>
            <a:r>
              <a:rPr lang="tr-TR" b="1" dirty="0" smtClean="0">
                <a:latin typeface="+mj-lt"/>
              </a:rPr>
              <a:t> in OIC </a:t>
            </a:r>
            <a:r>
              <a:rPr lang="tr-TR" b="1" dirty="0" err="1" smtClean="0">
                <a:latin typeface="+mj-lt"/>
              </a:rPr>
              <a:t>countries</a:t>
            </a:r>
            <a:r>
              <a:rPr lang="tr-TR" b="1" dirty="0" smtClean="0">
                <a:latin typeface="+mj-lt"/>
              </a:rPr>
              <a:t> </a:t>
            </a:r>
            <a:r>
              <a:rPr lang="tr-TR" b="1" dirty="0" err="1" smtClean="0">
                <a:latin typeface="+mj-lt"/>
              </a:rPr>
              <a:t>negatively</a:t>
            </a:r>
            <a:r>
              <a:rPr lang="tr-TR" b="1" dirty="0" smtClean="0">
                <a:latin typeface="+mj-lt"/>
              </a:rPr>
              <a:t> </a:t>
            </a:r>
            <a:r>
              <a:rPr lang="tr-TR" b="1" dirty="0" err="1" smtClean="0">
                <a:latin typeface="+mj-lt"/>
              </a:rPr>
              <a:t>affect</a:t>
            </a:r>
            <a:r>
              <a:rPr lang="tr-TR" b="1" dirty="0" smtClean="0">
                <a:latin typeface="+mj-lt"/>
              </a:rPr>
              <a:t> </a:t>
            </a:r>
            <a:r>
              <a:rPr lang="tr-TR" b="1" dirty="0" err="1" smtClean="0">
                <a:latin typeface="+mj-lt"/>
              </a:rPr>
              <a:t>the</a:t>
            </a:r>
            <a:r>
              <a:rPr lang="tr-TR" b="1" dirty="0" smtClean="0">
                <a:latin typeface="+mj-lt"/>
              </a:rPr>
              <a:t> </a:t>
            </a:r>
            <a:r>
              <a:rPr lang="tr-TR" b="1" dirty="0" err="1" smtClean="0">
                <a:latin typeface="+mj-lt"/>
              </a:rPr>
              <a:t>success</a:t>
            </a:r>
            <a:r>
              <a:rPr lang="tr-TR" b="1" dirty="0" smtClean="0">
                <a:latin typeface="+mj-lt"/>
              </a:rPr>
              <a:t> </a:t>
            </a:r>
            <a:r>
              <a:rPr lang="tr-TR" b="1" dirty="0" err="1" smtClean="0">
                <a:latin typeface="+mj-lt"/>
              </a:rPr>
              <a:t>and</a:t>
            </a:r>
            <a:r>
              <a:rPr lang="tr-TR" b="1" dirty="0" smtClean="0">
                <a:latin typeface="+mj-lt"/>
              </a:rPr>
              <a:t> </a:t>
            </a:r>
            <a:r>
              <a:rPr lang="tr-TR" b="1" dirty="0" err="1" smtClean="0">
                <a:latin typeface="+mj-lt"/>
              </a:rPr>
              <a:t>scope</a:t>
            </a:r>
            <a:r>
              <a:rPr lang="tr-TR" b="1" dirty="0" smtClean="0">
                <a:latin typeface="+mj-lt"/>
              </a:rPr>
              <a:t> of </a:t>
            </a:r>
            <a:r>
              <a:rPr lang="tr-TR" b="1" dirty="0" err="1" smtClean="0">
                <a:latin typeface="+mj-lt"/>
              </a:rPr>
              <a:t>operations</a:t>
            </a:r>
            <a:r>
              <a:rPr lang="tr-TR" b="1" dirty="0" smtClean="0">
                <a:latin typeface="+mj-lt"/>
              </a:rPr>
              <a:t> of </a:t>
            </a:r>
            <a:r>
              <a:rPr lang="tr-TR" b="1" dirty="0" err="1" smtClean="0">
                <a:latin typeface="+mj-lt"/>
              </a:rPr>
              <a:t>NGOs</a:t>
            </a:r>
            <a:r>
              <a:rPr lang="tr-TR" b="1" dirty="0" smtClean="0">
                <a:latin typeface="+mj-lt"/>
              </a:rPr>
              <a:t> </a:t>
            </a:r>
            <a:r>
              <a:rPr lang="tr-TR" b="1" dirty="0" err="1" smtClean="0">
                <a:latin typeface="+mj-lt"/>
              </a:rPr>
              <a:t>working</a:t>
            </a:r>
            <a:r>
              <a:rPr lang="tr-TR" b="1" dirty="0" smtClean="0">
                <a:latin typeface="+mj-lt"/>
              </a:rPr>
              <a:t> in </a:t>
            </a:r>
            <a:r>
              <a:rPr lang="tr-TR" b="1" dirty="0" err="1" smtClean="0">
                <a:latin typeface="+mj-lt"/>
              </a:rPr>
              <a:t>the</a:t>
            </a:r>
            <a:r>
              <a:rPr lang="tr-TR" b="1" dirty="0" smtClean="0">
                <a:latin typeface="+mj-lt"/>
              </a:rPr>
              <a:t> domain of </a:t>
            </a:r>
            <a:r>
              <a:rPr lang="tr-TR" b="1" dirty="0" err="1" smtClean="0">
                <a:latin typeface="+mj-lt"/>
              </a:rPr>
              <a:t>gender</a:t>
            </a:r>
            <a:r>
              <a:rPr lang="tr-TR" b="1" dirty="0" smtClean="0">
                <a:latin typeface="+mj-lt"/>
              </a:rPr>
              <a:t> </a:t>
            </a:r>
            <a:r>
              <a:rPr lang="tr-TR" b="1" dirty="0" err="1" smtClean="0">
                <a:latin typeface="+mj-lt"/>
              </a:rPr>
              <a:t>issues</a:t>
            </a:r>
            <a:r>
              <a:rPr lang="tr-TR" b="1" dirty="0" smtClean="0">
                <a:latin typeface="+mj-lt"/>
              </a:rPr>
              <a:t> </a:t>
            </a:r>
            <a:r>
              <a:rPr lang="tr-TR" b="1" dirty="0" err="1" smtClean="0">
                <a:latin typeface="+mj-lt"/>
              </a:rPr>
              <a:t>and</a:t>
            </a:r>
            <a:r>
              <a:rPr lang="tr-TR" b="1" dirty="0" smtClean="0">
                <a:latin typeface="+mj-lt"/>
              </a:rPr>
              <a:t>  </a:t>
            </a:r>
            <a:r>
              <a:rPr lang="tr-TR" b="1" dirty="0" err="1" smtClean="0">
                <a:latin typeface="+mj-lt"/>
              </a:rPr>
              <a:t>empowerment</a:t>
            </a:r>
            <a:r>
              <a:rPr lang="tr-TR" b="1" dirty="0" smtClean="0">
                <a:latin typeface="+mj-lt"/>
              </a:rPr>
              <a:t> of </a:t>
            </a:r>
            <a:r>
              <a:rPr lang="tr-TR" b="1" dirty="0" err="1" smtClean="0">
                <a:latin typeface="+mj-lt"/>
              </a:rPr>
              <a:t>women</a:t>
            </a:r>
            <a:r>
              <a:rPr lang="tr-TR" b="1" dirty="0" smtClean="0">
                <a:latin typeface="+mj-lt"/>
              </a:rPr>
              <a:t>.</a:t>
            </a:r>
            <a:endParaRPr lang="en-US" b="1" dirty="0">
              <a:latin typeface="+mj-lt"/>
            </a:endParaRPr>
          </a:p>
        </p:txBody>
      </p:sp>
      <p:sp>
        <p:nvSpPr>
          <p:cNvPr id="17" name="16 Dikdörtgen"/>
          <p:cNvSpPr/>
          <p:nvPr/>
        </p:nvSpPr>
        <p:spPr>
          <a:xfrm>
            <a:off x="228600" y="2286000"/>
            <a:ext cx="3827523" cy="338554"/>
          </a:xfrm>
          <a:prstGeom prst="rect">
            <a:avLst/>
          </a:prstGeom>
        </p:spPr>
        <p:txBody>
          <a:bodyPr wrap="none">
            <a:spAutoFit/>
          </a:bodyPr>
          <a:lstStyle/>
          <a:p>
            <a:r>
              <a:rPr lang="en-US" sz="1600" b="1" dirty="0" smtClean="0">
                <a:solidFill>
                  <a:srgbClr val="FF0000"/>
                </a:solidFill>
                <a:latin typeface="+mj-lt"/>
              </a:rPr>
              <a:t>Figure 7.2. NGO Legal Context Scores, 2013</a:t>
            </a:r>
            <a:endParaRPr lang="en-US" sz="1600" b="1" dirty="0">
              <a:solidFill>
                <a:srgbClr val="FF0000"/>
              </a:solidFill>
              <a:latin typeface="+mj-lt"/>
            </a:endParaRPr>
          </a:p>
        </p:txBody>
      </p:sp>
      <p:graphicFrame>
        <p:nvGraphicFramePr>
          <p:cNvPr id="18" name="Chart 1"/>
          <p:cNvGraphicFramePr>
            <a:graphicFrameLocks/>
          </p:cNvGraphicFramePr>
          <p:nvPr/>
        </p:nvGraphicFramePr>
        <p:xfrm>
          <a:off x="0" y="2895600"/>
          <a:ext cx="4267200" cy="2743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9" name="Chart 1"/>
          <p:cNvGraphicFramePr>
            <a:graphicFrameLocks/>
          </p:cNvGraphicFramePr>
          <p:nvPr/>
        </p:nvGraphicFramePr>
        <p:xfrm>
          <a:off x="4572000" y="2895600"/>
          <a:ext cx="4572000" cy="2743200"/>
        </p:xfrm>
        <a:graphic>
          <a:graphicData uri="http://schemas.openxmlformats.org/drawingml/2006/chart">
            <c:chart xmlns:c="http://schemas.openxmlformats.org/drawingml/2006/chart" xmlns:r="http://schemas.openxmlformats.org/officeDocument/2006/relationships" r:id="rId5"/>
          </a:graphicData>
        </a:graphic>
      </p:graphicFrame>
      <p:sp>
        <p:nvSpPr>
          <p:cNvPr id="21" name="20 Dikdörtgen"/>
          <p:cNvSpPr/>
          <p:nvPr/>
        </p:nvSpPr>
        <p:spPr>
          <a:xfrm>
            <a:off x="4953000" y="2286000"/>
            <a:ext cx="3477555" cy="338554"/>
          </a:xfrm>
          <a:prstGeom prst="rect">
            <a:avLst/>
          </a:prstGeom>
        </p:spPr>
        <p:txBody>
          <a:bodyPr wrap="none">
            <a:spAutoFit/>
          </a:bodyPr>
          <a:lstStyle/>
          <a:p>
            <a:r>
              <a:rPr lang="en-US" sz="1600" b="1" dirty="0" smtClean="0">
                <a:solidFill>
                  <a:srgbClr val="FF0000"/>
                </a:solidFill>
                <a:latin typeface="+mj-lt"/>
              </a:rPr>
              <a:t>Figure 7.3. Public Image of NGOs, 2013</a:t>
            </a:r>
          </a:p>
        </p:txBody>
      </p:sp>
    </p:spTree>
    <p:extLst>
      <p:ext uri="{BB962C8B-B14F-4D97-AF65-F5344CB8AC3E}">
        <p14:creationId xmlns:p14="http://schemas.microsoft.com/office/powerpoint/2010/main" xmlns="" val="316917503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p:cNvSpPr>
            <a:spLocks noGrp="1"/>
          </p:cNvSpPr>
          <p:nvPr>
            <p:ph type="title"/>
          </p:nvPr>
        </p:nvSpPr>
        <p:spPr>
          <a:xfrm>
            <a:off x="0" y="76200"/>
            <a:ext cx="9144000" cy="597756"/>
          </a:xfrm>
          <a:solidFill>
            <a:schemeClr val="tx2">
              <a:lumMod val="75000"/>
            </a:schemeClr>
          </a:solidFill>
        </p:spPr>
        <p:txBody>
          <a:bodyPr lIns="457200">
            <a:normAutofit/>
          </a:bodyPr>
          <a:lstStyle/>
          <a:p>
            <a:pPr algn="l"/>
            <a:r>
              <a:rPr lang="tr-TR" sz="2400" dirty="0">
                <a:solidFill>
                  <a:srgbClr val="FFC000"/>
                </a:solidFill>
              </a:rPr>
              <a:t>8. Concluding Remarks</a:t>
            </a:r>
          </a:p>
        </p:txBody>
      </p:sp>
      <p:sp>
        <p:nvSpPr>
          <p:cNvPr id="11" name="Title 1"/>
          <p:cNvSpPr txBox="1">
            <a:spLocks/>
          </p:cNvSpPr>
          <p:nvPr/>
        </p:nvSpPr>
        <p:spPr>
          <a:xfrm>
            <a:off x="-4482" y="6629400"/>
            <a:ext cx="9144000" cy="228600"/>
          </a:xfrm>
          <a:prstGeom prst="rect">
            <a:avLst/>
          </a:prstGeom>
          <a:solidFill>
            <a:schemeClr val="tx2">
              <a:lumMod val="75000"/>
            </a:schemeClr>
          </a:solidFill>
        </p:spPr>
        <p:txBody>
          <a:bodyPr vert="horz" lIns="45720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spcBef>
                <a:spcPts val="0"/>
              </a:spcBef>
              <a:defRPr/>
            </a:pPr>
            <a:r>
              <a:rPr lang="en-US" sz="1000" dirty="0" smtClean="0">
                <a:solidFill>
                  <a:schemeClr val="bg1">
                    <a:lumMod val="95000"/>
                  </a:schemeClr>
                </a:solidFill>
                <a:latin typeface="Palatino Linotype" pitchFamily="18" charset="0"/>
              </a:rPr>
              <a:t>Workshop on the Role of Women in the Development of OIC Member</a:t>
            </a:r>
            <a:r>
              <a:rPr lang="tr-TR" sz="1000" dirty="0" smtClean="0">
                <a:solidFill>
                  <a:schemeClr val="bg1">
                    <a:lumMod val="95000"/>
                  </a:schemeClr>
                </a:solidFill>
                <a:latin typeface="Palatino Linotype" pitchFamily="18" charset="0"/>
              </a:rPr>
              <a:t> </a:t>
            </a:r>
            <a:r>
              <a:rPr lang="en-US" sz="1000" dirty="0" smtClean="0">
                <a:solidFill>
                  <a:schemeClr val="bg1">
                    <a:lumMod val="95000"/>
                  </a:schemeClr>
                </a:solidFill>
                <a:latin typeface="Palatino Linotype" pitchFamily="18" charset="0"/>
              </a:rPr>
              <a:t>States</a:t>
            </a:r>
            <a:r>
              <a:rPr lang="tr-TR" sz="1000" dirty="0" smtClean="0">
                <a:solidFill>
                  <a:schemeClr val="bg1">
                    <a:lumMod val="95000"/>
                  </a:schemeClr>
                </a:solidFill>
                <a:latin typeface="Palatino Linotype" pitchFamily="18" charset="0"/>
              </a:rPr>
              <a:t>, 3-4 </a:t>
            </a:r>
            <a:r>
              <a:rPr lang="tr-TR" sz="1000" dirty="0" err="1" smtClean="0">
                <a:solidFill>
                  <a:schemeClr val="bg1">
                    <a:lumMod val="95000"/>
                  </a:schemeClr>
                </a:solidFill>
                <a:latin typeface="Palatino Linotype" pitchFamily="18" charset="0"/>
              </a:rPr>
              <a:t>October</a:t>
            </a:r>
            <a:r>
              <a:rPr lang="tr-TR" sz="1000" dirty="0" smtClean="0">
                <a:solidFill>
                  <a:schemeClr val="bg1">
                    <a:lumMod val="95000"/>
                  </a:schemeClr>
                </a:solidFill>
                <a:latin typeface="Palatino Linotype" pitchFamily="18" charset="0"/>
              </a:rPr>
              <a:t> 2016, Ankara, </a:t>
            </a:r>
            <a:r>
              <a:rPr lang="tr-TR" sz="1000" dirty="0" err="1" smtClean="0">
                <a:solidFill>
                  <a:schemeClr val="bg1">
                    <a:lumMod val="95000"/>
                  </a:schemeClr>
                </a:solidFill>
                <a:latin typeface="Palatino Linotype" pitchFamily="18" charset="0"/>
              </a:rPr>
              <a:t>Republic</a:t>
            </a:r>
            <a:r>
              <a:rPr lang="tr-TR" sz="1000" dirty="0" smtClean="0">
                <a:solidFill>
                  <a:schemeClr val="bg1">
                    <a:lumMod val="95000"/>
                  </a:schemeClr>
                </a:solidFill>
                <a:latin typeface="Palatino Linotype" pitchFamily="18" charset="0"/>
              </a:rPr>
              <a:t> of </a:t>
            </a:r>
            <a:r>
              <a:rPr lang="tr-TR" sz="1000" dirty="0" err="1" smtClean="0">
                <a:solidFill>
                  <a:schemeClr val="bg1">
                    <a:lumMod val="95000"/>
                  </a:schemeClr>
                </a:solidFill>
                <a:latin typeface="Palatino Linotype" pitchFamily="18" charset="0"/>
              </a:rPr>
              <a:t>Turkey</a:t>
            </a:r>
            <a:endParaRPr lang="en-US" sz="1000" dirty="0" smtClean="0">
              <a:solidFill>
                <a:schemeClr val="bg1"/>
              </a:solidFill>
              <a:latin typeface="Palatino Linotype" pitchFamily="18" charset="0"/>
            </a:endParaRPr>
          </a:p>
        </p:txBody>
      </p:sp>
      <p:sp>
        <p:nvSpPr>
          <p:cNvPr id="10" name="Slide Number Placeholder 9"/>
          <p:cNvSpPr>
            <a:spLocks noGrp="1"/>
          </p:cNvSpPr>
          <p:nvPr>
            <p:ph type="sldNum" sz="quarter" idx="12"/>
          </p:nvPr>
        </p:nvSpPr>
        <p:spPr/>
        <p:txBody>
          <a:bodyPr/>
          <a:lstStyle/>
          <a:p>
            <a:fld id="{02ED2F52-E6C8-4154-B18B-5A25422DABFD}" type="slidenum">
              <a:rPr lang="en-US" smtClean="0"/>
              <a:pPr/>
              <a:t>17</a:t>
            </a:fld>
            <a:endParaRPr lang="en-US" dirty="0"/>
          </a:p>
        </p:txBody>
      </p:sp>
      <p:pic>
        <p:nvPicPr>
          <p:cNvPr id="28" name="Content Placeholder 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8509477" y="152400"/>
            <a:ext cx="457413" cy="457200"/>
          </a:xfrm>
          <a:prstGeom prst="rect">
            <a:avLst/>
          </a:prstGeom>
        </p:spPr>
      </p:pic>
      <p:sp>
        <p:nvSpPr>
          <p:cNvPr id="12" name="TextBox 11"/>
          <p:cNvSpPr txBox="1"/>
          <p:nvPr/>
        </p:nvSpPr>
        <p:spPr>
          <a:xfrm>
            <a:off x="212256" y="1447800"/>
            <a:ext cx="8797541" cy="706604"/>
          </a:xfrm>
          <a:prstGeom prst="rect">
            <a:avLst/>
          </a:prstGeom>
          <a:solidFill>
            <a:schemeClr val="accent3">
              <a:lumMod val="60000"/>
              <a:lumOff val="40000"/>
            </a:schemeClr>
          </a:solidFill>
        </p:spPr>
        <p:txBody>
          <a:bodyPr wrap="square" rtlCol="0">
            <a:spAutoFit/>
          </a:bodyPr>
          <a:lstStyle/>
          <a:p>
            <a:pPr marL="285750" indent="-285750" algn="just">
              <a:lnSpc>
                <a:spcPct val="130000"/>
              </a:lnSpc>
              <a:buFont typeface="Wingdings" pitchFamily="2" charset="2"/>
              <a:buChar char="q"/>
            </a:pPr>
            <a:r>
              <a:rPr lang="tr-TR" sz="1550" b="1" dirty="0">
                <a:latin typeface="+mj-lt"/>
              </a:rPr>
              <a:t>OIC </a:t>
            </a:r>
            <a:r>
              <a:rPr lang="tr-TR" sz="1550" b="1" dirty="0" smtClean="0">
                <a:latin typeface="+mj-lt"/>
              </a:rPr>
              <a:t>Countries, </a:t>
            </a:r>
            <a:r>
              <a:rPr lang="tr-TR" sz="1550" b="1" dirty="0">
                <a:latin typeface="+mj-lt"/>
              </a:rPr>
              <a:t>on </a:t>
            </a:r>
            <a:r>
              <a:rPr lang="tr-TR" sz="1550" b="1" dirty="0" smtClean="0">
                <a:latin typeface="+mj-lt"/>
              </a:rPr>
              <a:t>average, </a:t>
            </a:r>
            <a:r>
              <a:rPr lang="tr-TR" sz="1550" b="1" dirty="0">
                <a:latin typeface="+mj-lt"/>
              </a:rPr>
              <a:t>achieved to improve the state of women and family well-being in many dimensions from education, and employment to the delivery health services.</a:t>
            </a:r>
            <a:endParaRPr lang="en-US" sz="1550" b="1" dirty="0">
              <a:latin typeface="+mj-lt"/>
            </a:endParaRPr>
          </a:p>
        </p:txBody>
      </p:sp>
      <p:sp>
        <p:nvSpPr>
          <p:cNvPr id="16" name="TextBox 15"/>
          <p:cNvSpPr txBox="1"/>
          <p:nvPr/>
        </p:nvSpPr>
        <p:spPr>
          <a:xfrm>
            <a:off x="200660" y="2286000"/>
            <a:ext cx="8711725" cy="1026691"/>
          </a:xfrm>
          <a:prstGeom prst="rect">
            <a:avLst/>
          </a:prstGeom>
          <a:solidFill>
            <a:schemeClr val="accent3">
              <a:lumMod val="60000"/>
              <a:lumOff val="40000"/>
            </a:schemeClr>
          </a:solidFill>
        </p:spPr>
        <p:txBody>
          <a:bodyPr wrap="square" rtlCol="0">
            <a:spAutoFit/>
          </a:bodyPr>
          <a:lstStyle/>
          <a:p>
            <a:pPr marL="285750" indent="-285750" algn="just">
              <a:lnSpc>
                <a:spcPct val="130000"/>
              </a:lnSpc>
              <a:buFont typeface="Wingdings" pitchFamily="2" charset="2"/>
              <a:buChar char="q"/>
            </a:pPr>
            <a:r>
              <a:rPr lang="tr-TR" sz="1550" b="1" dirty="0">
                <a:latin typeface="+mj-lt"/>
              </a:rPr>
              <a:t>As a result, OIC countries witnessed significant improvements in the</a:t>
            </a:r>
            <a:r>
              <a:rPr lang="tr-TR" sz="1550" b="1" dirty="0" smtClean="0">
                <a:latin typeface="+mj-lt"/>
              </a:rPr>
              <a:t> </a:t>
            </a:r>
            <a:r>
              <a:rPr lang="en-US" sz="1550" b="1" dirty="0" err="1" smtClean="0">
                <a:latin typeface="+mj-lt"/>
              </a:rPr>
              <a:t>literac</a:t>
            </a:r>
            <a:r>
              <a:rPr lang="tr-TR" sz="1550" b="1" dirty="0" smtClean="0">
                <a:latin typeface="+mj-lt"/>
              </a:rPr>
              <a:t>y </a:t>
            </a:r>
            <a:r>
              <a:rPr lang="tr-TR" sz="1550" b="1" dirty="0">
                <a:latin typeface="+mj-lt"/>
              </a:rPr>
              <a:t>rates,</a:t>
            </a:r>
            <a:r>
              <a:rPr lang="en-US" sz="1550" b="1" dirty="0">
                <a:latin typeface="+mj-lt"/>
              </a:rPr>
              <a:t> enrolment </a:t>
            </a:r>
            <a:r>
              <a:rPr lang="tr-TR" sz="1550" b="1" dirty="0">
                <a:latin typeface="+mj-lt"/>
              </a:rPr>
              <a:t>and life expectancy of</a:t>
            </a:r>
            <a:r>
              <a:rPr lang="en-US" sz="1550" b="1" dirty="0">
                <a:latin typeface="+mj-lt"/>
              </a:rPr>
              <a:t> female population </a:t>
            </a:r>
            <a:r>
              <a:rPr lang="tr-TR" sz="1550" b="1" dirty="0">
                <a:latin typeface="+mj-lt"/>
              </a:rPr>
              <a:t>and major reductions in maternal mortality rates. Therefore, the gaps between </a:t>
            </a:r>
            <a:r>
              <a:rPr lang="en-US" sz="1550" b="1" dirty="0">
                <a:latin typeface="+mj-lt"/>
              </a:rPr>
              <a:t>the global average</a:t>
            </a:r>
            <a:r>
              <a:rPr lang="tr-TR" sz="1550" b="1" dirty="0">
                <a:latin typeface="+mj-lt"/>
              </a:rPr>
              <a:t> and the OIC average narrowed down in several indicators.</a:t>
            </a:r>
          </a:p>
        </p:txBody>
      </p:sp>
      <p:sp>
        <p:nvSpPr>
          <p:cNvPr id="20" name="TextBox 19"/>
          <p:cNvSpPr txBox="1"/>
          <p:nvPr/>
        </p:nvSpPr>
        <p:spPr>
          <a:xfrm>
            <a:off x="186222" y="3429000"/>
            <a:ext cx="8642686" cy="1022588"/>
          </a:xfrm>
          <a:prstGeom prst="rect">
            <a:avLst/>
          </a:prstGeom>
          <a:solidFill>
            <a:schemeClr val="accent3">
              <a:lumMod val="60000"/>
              <a:lumOff val="40000"/>
            </a:schemeClr>
          </a:solidFill>
        </p:spPr>
        <p:txBody>
          <a:bodyPr wrap="square" rtlCol="0">
            <a:spAutoFit/>
          </a:bodyPr>
          <a:lstStyle/>
          <a:p>
            <a:pPr marL="285750" indent="-285750" algn="just">
              <a:lnSpc>
                <a:spcPct val="130000"/>
              </a:lnSpc>
              <a:buFont typeface="Wingdings" pitchFamily="2" charset="2"/>
              <a:buChar char="q"/>
            </a:pPr>
            <a:r>
              <a:rPr lang="tr-TR" sz="1550" b="1" dirty="0" smtClean="0">
                <a:latin typeface="+mj-lt"/>
              </a:rPr>
              <a:t>Many OIC countries also saw some remarkable positive changes in terms of employment of women in labour markets of the OIC counrtries in different sectors and in terms of designating women in decision-making positions both at public and private circles. </a:t>
            </a:r>
          </a:p>
        </p:txBody>
      </p:sp>
      <p:sp>
        <p:nvSpPr>
          <p:cNvPr id="21" name="TextBox 20"/>
          <p:cNvSpPr txBox="1"/>
          <p:nvPr/>
        </p:nvSpPr>
        <p:spPr>
          <a:xfrm>
            <a:off x="0" y="789100"/>
            <a:ext cx="3764782" cy="338554"/>
          </a:xfrm>
          <a:prstGeom prst="rect">
            <a:avLst/>
          </a:prstGeom>
          <a:solidFill>
            <a:srgbClr val="FFFF00"/>
          </a:solidFill>
        </p:spPr>
        <p:txBody>
          <a:bodyPr wrap="square" rtlCol="0">
            <a:spAutoFit/>
          </a:bodyPr>
          <a:lstStyle/>
          <a:p>
            <a:pPr algn="just"/>
            <a:r>
              <a:rPr lang="tr-TR" sz="1600" b="1" dirty="0" smtClean="0">
                <a:latin typeface="+mj-lt"/>
              </a:rPr>
              <a:t>On the Positive Side</a:t>
            </a:r>
            <a:endParaRPr lang="en-US" sz="1600" b="1" dirty="0">
              <a:solidFill>
                <a:srgbClr val="FF0000"/>
              </a:solidFill>
              <a:latin typeface="+mj-lt"/>
            </a:endParaRPr>
          </a:p>
        </p:txBody>
      </p:sp>
      <p:sp>
        <p:nvSpPr>
          <p:cNvPr id="15" name="TextBox 14"/>
          <p:cNvSpPr txBox="1"/>
          <p:nvPr/>
        </p:nvSpPr>
        <p:spPr>
          <a:xfrm>
            <a:off x="212256" y="4648200"/>
            <a:ext cx="8711725" cy="1346779"/>
          </a:xfrm>
          <a:prstGeom prst="rect">
            <a:avLst/>
          </a:prstGeom>
          <a:solidFill>
            <a:schemeClr val="accent3">
              <a:lumMod val="60000"/>
              <a:lumOff val="40000"/>
            </a:schemeClr>
          </a:solidFill>
        </p:spPr>
        <p:txBody>
          <a:bodyPr wrap="square" rtlCol="0">
            <a:spAutoFit/>
          </a:bodyPr>
          <a:lstStyle/>
          <a:p>
            <a:pPr marL="285750" indent="-285750" algn="just">
              <a:lnSpc>
                <a:spcPct val="130000"/>
              </a:lnSpc>
              <a:buFont typeface="Wingdings" pitchFamily="2" charset="2"/>
              <a:buChar char="q"/>
            </a:pPr>
            <a:r>
              <a:rPr lang="tr-TR" sz="1550" b="1" dirty="0">
                <a:latin typeface="+mj-lt"/>
              </a:rPr>
              <a:t>Moreover, many OIC countries started to allow civil society organisations to function and actively support NGOs</a:t>
            </a:r>
            <a:r>
              <a:rPr lang="tr-TR" sz="1550" b="1" dirty="0" smtClean="0">
                <a:latin typeface="+mj-lt"/>
              </a:rPr>
              <a:t> working </a:t>
            </a:r>
            <a:r>
              <a:rPr lang="tr-TR" sz="1550" b="1" dirty="0">
                <a:latin typeface="+mj-lt"/>
              </a:rPr>
              <a:t>on empowerment of women and family-well being. In this regard, it is possible to say that women in OIC countries are in a relatively better position as of 2015 when compared to the 2000s.</a:t>
            </a:r>
          </a:p>
        </p:txBody>
      </p:sp>
    </p:spTree>
    <p:extLst>
      <p:ext uri="{BB962C8B-B14F-4D97-AF65-F5344CB8AC3E}">
        <p14:creationId xmlns:p14="http://schemas.microsoft.com/office/powerpoint/2010/main" xmlns="" val="397734141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p:cNvSpPr>
            <a:spLocks noGrp="1"/>
          </p:cNvSpPr>
          <p:nvPr>
            <p:ph type="title"/>
          </p:nvPr>
        </p:nvSpPr>
        <p:spPr>
          <a:xfrm>
            <a:off x="0" y="76200"/>
            <a:ext cx="9144000" cy="597756"/>
          </a:xfrm>
          <a:solidFill>
            <a:schemeClr val="tx2">
              <a:lumMod val="75000"/>
            </a:schemeClr>
          </a:solidFill>
        </p:spPr>
        <p:txBody>
          <a:bodyPr lIns="457200">
            <a:normAutofit/>
          </a:bodyPr>
          <a:lstStyle/>
          <a:p>
            <a:pPr algn="l"/>
            <a:r>
              <a:rPr lang="tr-TR" sz="2400" dirty="0">
                <a:solidFill>
                  <a:srgbClr val="FFC000"/>
                </a:solidFill>
              </a:rPr>
              <a:t>8. Concluding Remarks</a:t>
            </a:r>
          </a:p>
        </p:txBody>
      </p:sp>
      <p:sp>
        <p:nvSpPr>
          <p:cNvPr id="11" name="Title 1"/>
          <p:cNvSpPr txBox="1">
            <a:spLocks/>
          </p:cNvSpPr>
          <p:nvPr/>
        </p:nvSpPr>
        <p:spPr>
          <a:xfrm>
            <a:off x="-4482" y="6629400"/>
            <a:ext cx="9144000" cy="228600"/>
          </a:xfrm>
          <a:prstGeom prst="rect">
            <a:avLst/>
          </a:prstGeom>
          <a:solidFill>
            <a:schemeClr val="tx2">
              <a:lumMod val="75000"/>
            </a:schemeClr>
          </a:solidFill>
        </p:spPr>
        <p:txBody>
          <a:bodyPr vert="horz" lIns="45720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spcBef>
                <a:spcPts val="0"/>
              </a:spcBef>
              <a:defRPr/>
            </a:pPr>
            <a:r>
              <a:rPr lang="en-US" sz="1000" dirty="0" smtClean="0">
                <a:solidFill>
                  <a:schemeClr val="bg1">
                    <a:lumMod val="95000"/>
                  </a:schemeClr>
                </a:solidFill>
                <a:latin typeface="Palatino Linotype" pitchFamily="18" charset="0"/>
              </a:rPr>
              <a:t>Workshop on the Role of Women in the Development of OIC Member</a:t>
            </a:r>
            <a:r>
              <a:rPr lang="tr-TR" sz="1000" dirty="0" smtClean="0">
                <a:solidFill>
                  <a:schemeClr val="bg1">
                    <a:lumMod val="95000"/>
                  </a:schemeClr>
                </a:solidFill>
                <a:latin typeface="Palatino Linotype" pitchFamily="18" charset="0"/>
              </a:rPr>
              <a:t> </a:t>
            </a:r>
            <a:r>
              <a:rPr lang="en-US" sz="1000" dirty="0" smtClean="0">
                <a:solidFill>
                  <a:schemeClr val="bg1">
                    <a:lumMod val="95000"/>
                  </a:schemeClr>
                </a:solidFill>
                <a:latin typeface="Palatino Linotype" pitchFamily="18" charset="0"/>
              </a:rPr>
              <a:t>States</a:t>
            </a:r>
            <a:r>
              <a:rPr lang="tr-TR" sz="1000" dirty="0" smtClean="0">
                <a:solidFill>
                  <a:schemeClr val="bg1">
                    <a:lumMod val="95000"/>
                  </a:schemeClr>
                </a:solidFill>
                <a:latin typeface="Palatino Linotype" pitchFamily="18" charset="0"/>
              </a:rPr>
              <a:t>, 3-4 </a:t>
            </a:r>
            <a:r>
              <a:rPr lang="tr-TR" sz="1000" dirty="0" err="1" smtClean="0">
                <a:solidFill>
                  <a:schemeClr val="bg1">
                    <a:lumMod val="95000"/>
                  </a:schemeClr>
                </a:solidFill>
                <a:latin typeface="Palatino Linotype" pitchFamily="18" charset="0"/>
              </a:rPr>
              <a:t>October</a:t>
            </a:r>
            <a:r>
              <a:rPr lang="tr-TR" sz="1000" dirty="0" smtClean="0">
                <a:solidFill>
                  <a:schemeClr val="bg1">
                    <a:lumMod val="95000"/>
                  </a:schemeClr>
                </a:solidFill>
                <a:latin typeface="Palatino Linotype" pitchFamily="18" charset="0"/>
              </a:rPr>
              <a:t> 2016, Ankara, </a:t>
            </a:r>
            <a:r>
              <a:rPr lang="tr-TR" sz="1000" dirty="0" err="1" smtClean="0">
                <a:solidFill>
                  <a:schemeClr val="bg1">
                    <a:lumMod val="95000"/>
                  </a:schemeClr>
                </a:solidFill>
                <a:latin typeface="Palatino Linotype" pitchFamily="18" charset="0"/>
              </a:rPr>
              <a:t>Republic</a:t>
            </a:r>
            <a:r>
              <a:rPr lang="tr-TR" sz="1000" dirty="0" smtClean="0">
                <a:solidFill>
                  <a:schemeClr val="bg1">
                    <a:lumMod val="95000"/>
                  </a:schemeClr>
                </a:solidFill>
                <a:latin typeface="Palatino Linotype" pitchFamily="18" charset="0"/>
              </a:rPr>
              <a:t> of </a:t>
            </a:r>
            <a:r>
              <a:rPr lang="tr-TR" sz="1000" dirty="0" err="1" smtClean="0">
                <a:solidFill>
                  <a:schemeClr val="bg1">
                    <a:lumMod val="95000"/>
                  </a:schemeClr>
                </a:solidFill>
                <a:latin typeface="Palatino Linotype" pitchFamily="18" charset="0"/>
              </a:rPr>
              <a:t>Turkey</a:t>
            </a:r>
            <a:endParaRPr lang="en-US" sz="1000" dirty="0" smtClean="0">
              <a:solidFill>
                <a:schemeClr val="bg1"/>
              </a:solidFill>
              <a:latin typeface="Palatino Linotype" pitchFamily="18" charset="0"/>
            </a:endParaRPr>
          </a:p>
        </p:txBody>
      </p:sp>
      <p:sp>
        <p:nvSpPr>
          <p:cNvPr id="10" name="Slide Number Placeholder 9"/>
          <p:cNvSpPr>
            <a:spLocks noGrp="1"/>
          </p:cNvSpPr>
          <p:nvPr>
            <p:ph type="sldNum" sz="quarter" idx="12"/>
          </p:nvPr>
        </p:nvSpPr>
        <p:spPr/>
        <p:txBody>
          <a:bodyPr/>
          <a:lstStyle/>
          <a:p>
            <a:fld id="{02ED2F52-E6C8-4154-B18B-5A25422DABFD}" type="slidenum">
              <a:rPr lang="en-US" smtClean="0"/>
              <a:pPr/>
              <a:t>18</a:t>
            </a:fld>
            <a:endParaRPr lang="en-US" dirty="0"/>
          </a:p>
        </p:txBody>
      </p:sp>
      <p:pic>
        <p:nvPicPr>
          <p:cNvPr id="28" name="Content Placeholder 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8509477" y="152400"/>
            <a:ext cx="457413" cy="457200"/>
          </a:xfrm>
          <a:prstGeom prst="rect">
            <a:avLst/>
          </a:prstGeom>
        </p:spPr>
      </p:pic>
      <p:sp>
        <p:nvSpPr>
          <p:cNvPr id="12" name="TextBox 11"/>
          <p:cNvSpPr txBox="1"/>
          <p:nvPr/>
        </p:nvSpPr>
        <p:spPr>
          <a:xfrm>
            <a:off x="233111" y="1195821"/>
            <a:ext cx="8797541" cy="1952842"/>
          </a:xfrm>
          <a:prstGeom prst="rect">
            <a:avLst/>
          </a:prstGeom>
          <a:solidFill>
            <a:schemeClr val="accent6">
              <a:lumMod val="40000"/>
              <a:lumOff val="60000"/>
            </a:schemeClr>
          </a:solidFill>
        </p:spPr>
        <p:txBody>
          <a:bodyPr wrap="square" rtlCol="0">
            <a:spAutoFit/>
          </a:bodyPr>
          <a:lstStyle/>
          <a:p>
            <a:pPr marL="285750" indent="-285750" algn="just">
              <a:lnSpc>
                <a:spcPct val="130000"/>
              </a:lnSpc>
              <a:buFont typeface="Wingdings" pitchFamily="2" charset="2"/>
              <a:buChar char="q"/>
            </a:pPr>
            <a:r>
              <a:rPr lang="tr-TR" sz="1550" b="1" dirty="0" smtClean="0">
                <a:latin typeface="+mj-lt"/>
              </a:rPr>
              <a:t>Although OIC Countries, </a:t>
            </a:r>
            <a:r>
              <a:rPr lang="tr-TR" sz="1550" b="1" dirty="0">
                <a:latin typeface="+mj-lt"/>
              </a:rPr>
              <a:t>on </a:t>
            </a:r>
            <a:r>
              <a:rPr lang="tr-TR" sz="1550" b="1" dirty="0" smtClean="0">
                <a:latin typeface="+mj-lt"/>
              </a:rPr>
              <a:t>average, </a:t>
            </a:r>
            <a:r>
              <a:rPr lang="tr-TR" sz="1550" b="1" dirty="0">
                <a:latin typeface="+mj-lt"/>
              </a:rPr>
              <a:t>achieved to improve the state of women and family well-being in many dimensions from </a:t>
            </a:r>
            <a:r>
              <a:rPr lang="tr-TR" sz="1550" b="1" dirty="0" smtClean="0">
                <a:latin typeface="+mj-lt"/>
              </a:rPr>
              <a:t>education </a:t>
            </a:r>
            <a:r>
              <a:rPr lang="tr-TR" sz="1550" b="1" dirty="0">
                <a:latin typeface="+mj-lt"/>
              </a:rPr>
              <a:t>and employment to the delivery </a:t>
            </a:r>
            <a:r>
              <a:rPr lang="tr-TR" sz="1550" b="1" dirty="0" smtClean="0">
                <a:latin typeface="+mj-lt"/>
              </a:rPr>
              <a:t>of health services, the OIC averages still lag behind the global averages and the average of non-OIC developing countries as well as the average of developed countries. </a:t>
            </a:r>
            <a:r>
              <a:rPr lang="tr-TR" sz="1550" b="1" dirty="0"/>
              <a:t>For instance in health sector, </a:t>
            </a:r>
            <a:r>
              <a:rPr lang="tr-TR" sz="1550" b="1" dirty="0" smtClean="0"/>
              <a:t> in terms of the </a:t>
            </a:r>
            <a:r>
              <a:rPr lang="tr-TR" sz="1550" b="1" dirty="0"/>
              <a:t>coverage of prenatal care,  </a:t>
            </a:r>
            <a:r>
              <a:rPr lang="tr-TR" sz="1550" b="1" dirty="0">
                <a:solidFill>
                  <a:srgbClr val="FF0000"/>
                </a:solidFill>
              </a:rPr>
              <a:t>a</a:t>
            </a:r>
            <a:r>
              <a:rPr lang="en-US" sz="1550" b="1" dirty="0" err="1">
                <a:solidFill>
                  <a:srgbClr val="FF0000"/>
                </a:solidFill>
              </a:rPr>
              <a:t>lmost</a:t>
            </a:r>
            <a:r>
              <a:rPr lang="en-US" sz="1550" b="1" dirty="0">
                <a:solidFill>
                  <a:srgbClr val="FF0000"/>
                </a:solidFill>
              </a:rPr>
              <a:t> </a:t>
            </a:r>
            <a:r>
              <a:rPr lang="tr-TR" sz="1550" b="1" dirty="0" smtClean="0">
                <a:solidFill>
                  <a:srgbClr val="FF0000"/>
                </a:solidFill>
              </a:rPr>
              <a:t>27</a:t>
            </a:r>
            <a:r>
              <a:rPr lang="en-US" sz="1550" b="1" dirty="0" smtClean="0">
                <a:solidFill>
                  <a:srgbClr val="FF0000"/>
                </a:solidFill>
              </a:rPr>
              <a:t> </a:t>
            </a:r>
            <a:r>
              <a:rPr lang="en-US" sz="1550" b="1" dirty="0"/>
              <a:t>% all of births happen without attendance of any skilled health staff</a:t>
            </a:r>
            <a:r>
              <a:rPr lang="tr-TR" sz="1550" b="1" dirty="0"/>
              <a:t> in the OIC group</a:t>
            </a:r>
            <a:r>
              <a:rPr lang="en-US" sz="1550" b="1" dirty="0"/>
              <a:t>. Maternal Mortality Rate is almost </a:t>
            </a:r>
            <a:r>
              <a:rPr lang="en-US" sz="1550" b="1" dirty="0">
                <a:solidFill>
                  <a:srgbClr val="FF0000"/>
                </a:solidFill>
              </a:rPr>
              <a:t>27 times </a:t>
            </a:r>
            <a:r>
              <a:rPr lang="en-US" sz="1550" b="1" dirty="0"/>
              <a:t>higher when compared to developed countries</a:t>
            </a:r>
            <a:r>
              <a:rPr lang="en-US" sz="1550" b="1" dirty="0" smtClean="0"/>
              <a:t>.</a:t>
            </a:r>
            <a:endParaRPr lang="en-US" sz="1550" b="1" dirty="0"/>
          </a:p>
        </p:txBody>
      </p:sp>
      <p:sp>
        <p:nvSpPr>
          <p:cNvPr id="13" name="TextBox 12"/>
          <p:cNvSpPr txBox="1"/>
          <p:nvPr/>
        </p:nvSpPr>
        <p:spPr>
          <a:xfrm>
            <a:off x="29678" y="757168"/>
            <a:ext cx="3576918" cy="386516"/>
          </a:xfrm>
          <a:prstGeom prst="rect">
            <a:avLst/>
          </a:prstGeom>
          <a:solidFill>
            <a:srgbClr val="FF0000"/>
          </a:solidFill>
        </p:spPr>
        <p:txBody>
          <a:bodyPr wrap="square" rtlCol="0">
            <a:spAutoFit/>
          </a:bodyPr>
          <a:lstStyle/>
          <a:p>
            <a:pPr algn="just">
              <a:lnSpc>
                <a:spcPct val="130000"/>
              </a:lnSpc>
            </a:pPr>
            <a:r>
              <a:rPr lang="tr-TR" sz="1600" b="1" dirty="0" smtClean="0">
                <a:solidFill>
                  <a:srgbClr val="FFFF00"/>
                </a:solidFill>
                <a:latin typeface="+mj-lt"/>
              </a:rPr>
              <a:t>On the Negative Side</a:t>
            </a:r>
          </a:p>
        </p:txBody>
      </p:sp>
      <p:sp>
        <p:nvSpPr>
          <p:cNvPr id="20" name="TextBox 19"/>
          <p:cNvSpPr txBox="1"/>
          <p:nvPr/>
        </p:nvSpPr>
        <p:spPr>
          <a:xfrm>
            <a:off x="246746" y="3270984"/>
            <a:ext cx="8783906" cy="1332673"/>
          </a:xfrm>
          <a:prstGeom prst="rect">
            <a:avLst/>
          </a:prstGeom>
          <a:solidFill>
            <a:schemeClr val="accent6">
              <a:lumMod val="40000"/>
              <a:lumOff val="60000"/>
            </a:schemeClr>
          </a:solidFill>
        </p:spPr>
        <p:txBody>
          <a:bodyPr wrap="square" rtlCol="0">
            <a:spAutoFit/>
          </a:bodyPr>
          <a:lstStyle/>
          <a:p>
            <a:pPr marL="285750" indent="-285750" algn="just">
              <a:lnSpc>
                <a:spcPct val="130000"/>
              </a:lnSpc>
              <a:buFont typeface="Wingdings" pitchFamily="2" charset="2"/>
              <a:buChar char="q"/>
            </a:pPr>
            <a:r>
              <a:rPr lang="tr-TR" sz="1550" b="1" dirty="0" smtClean="0">
                <a:latin typeface="+mj-lt"/>
              </a:rPr>
              <a:t>Violence against women in OIC Group still remains as a major challenge where only some limited development was recorded. In particular, child marriage, female genital cutting, physical and sexual violence, abuse during pregnancy are among the most common forms of violence that OIC Countries need to address urgently that threaten the family unity and health status of women.</a:t>
            </a:r>
          </a:p>
        </p:txBody>
      </p:sp>
      <p:sp>
        <p:nvSpPr>
          <p:cNvPr id="15" name="TextBox 14"/>
          <p:cNvSpPr txBox="1"/>
          <p:nvPr/>
        </p:nvSpPr>
        <p:spPr>
          <a:xfrm>
            <a:off x="233112" y="4724400"/>
            <a:ext cx="8768270" cy="712503"/>
          </a:xfrm>
          <a:prstGeom prst="rect">
            <a:avLst/>
          </a:prstGeom>
          <a:solidFill>
            <a:schemeClr val="accent6">
              <a:lumMod val="40000"/>
              <a:lumOff val="60000"/>
            </a:schemeClr>
          </a:solidFill>
        </p:spPr>
        <p:txBody>
          <a:bodyPr wrap="square" rtlCol="0">
            <a:spAutoFit/>
          </a:bodyPr>
          <a:lstStyle/>
          <a:p>
            <a:pPr marL="285750" indent="-285750" algn="just">
              <a:lnSpc>
                <a:spcPct val="130000"/>
              </a:lnSpc>
              <a:buFont typeface="Wingdings" pitchFamily="2" charset="2"/>
              <a:buChar char="q"/>
            </a:pPr>
            <a:r>
              <a:rPr lang="tr-TR" sz="1550" b="1" dirty="0" smtClean="0">
                <a:latin typeface="+mj-lt"/>
              </a:rPr>
              <a:t>Another alarming trend that poses a risk on </a:t>
            </a:r>
            <a:r>
              <a:rPr lang="tr-TR" sz="1550" b="1" dirty="0" err="1" smtClean="0">
                <a:latin typeface="+mj-lt"/>
              </a:rPr>
              <a:t>the</a:t>
            </a:r>
            <a:r>
              <a:rPr lang="tr-TR" sz="1550" b="1" dirty="0" smtClean="0">
                <a:latin typeface="+mj-lt"/>
              </a:rPr>
              <a:t> </a:t>
            </a:r>
            <a:r>
              <a:rPr lang="tr-TR" sz="1550" b="1" dirty="0" err="1" smtClean="0">
                <a:latin typeface="+mj-lt"/>
              </a:rPr>
              <a:t>state</a:t>
            </a:r>
            <a:r>
              <a:rPr lang="tr-TR" sz="1550" b="1" dirty="0" smtClean="0">
                <a:latin typeface="+mj-lt"/>
              </a:rPr>
              <a:t> of </a:t>
            </a:r>
            <a:r>
              <a:rPr lang="tr-TR" sz="1550" b="1" dirty="0" err="1" smtClean="0">
                <a:latin typeface="+mj-lt"/>
              </a:rPr>
              <a:t>women</a:t>
            </a:r>
            <a:r>
              <a:rPr lang="tr-TR" sz="1550" b="1" dirty="0" smtClean="0">
                <a:latin typeface="+mj-lt"/>
              </a:rPr>
              <a:t> </a:t>
            </a:r>
            <a:r>
              <a:rPr lang="tr-TR" sz="1550" b="1" dirty="0" err="1" smtClean="0">
                <a:latin typeface="+mj-lt"/>
              </a:rPr>
              <a:t>and</a:t>
            </a:r>
            <a:r>
              <a:rPr lang="tr-TR" sz="1550" b="1" dirty="0" smtClean="0">
                <a:latin typeface="+mj-lt"/>
              </a:rPr>
              <a:t> </a:t>
            </a:r>
            <a:r>
              <a:rPr lang="tr-TR" sz="1550" b="1" dirty="0" err="1" smtClean="0">
                <a:latin typeface="+mj-lt"/>
              </a:rPr>
              <a:t>family</a:t>
            </a:r>
            <a:r>
              <a:rPr lang="tr-TR" sz="1550" b="1" dirty="0" smtClean="0">
                <a:latin typeface="+mj-lt"/>
              </a:rPr>
              <a:t> </a:t>
            </a:r>
            <a:r>
              <a:rPr lang="tr-TR" sz="1550" b="1" dirty="0" err="1" smtClean="0">
                <a:latin typeface="+mj-lt"/>
              </a:rPr>
              <a:t>unity</a:t>
            </a:r>
            <a:r>
              <a:rPr lang="tr-TR" sz="1550" b="1" dirty="0" smtClean="0">
                <a:latin typeface="+mj-lt"/>
              </a:rPr>
              <a:t> in OIC Countries is the positive trend seen in divorce rates, which needs to be included into the agenda of policy-makers.</a:t>
            </a:r>
            <a:endParaRPr lang="tr-TR" sz="1550" b="1" dirty="0">
              <a:latin typeface="+mj-lt"/>
            </a:endParaRPr>
          </a:p>
        </p:txBody>
      </p:sp>
      <p:sp>
        <p:nvSpPr>
          <p:cNvPr id="19" name="TextBox 18"/>
          <p:cNvSpPr txBox="1"/>
          <p:nvPr/>
        </p:nvSpPr>
        <p:spPr>
          <a:xfrm>
            <a:off x="233112" y="5533055"/>
            <a:ext cx="8754632" cy="712503"/>
          </a:xfrm>
          <a:prstGeom prst="rect">
            <a:avLst/>
          </a:prstGeom>
          <a:solidFill>
            <a:schemeClr val="accent6">
              <a:lumMod val="40000"/>
              <a:lumOff val="60000"/>
            </a:schemeClr>
          </a:solidFill>
        </p:spPr>
        <p:txBody>
          <a:bodyPr wrap="square" rtlCol="0">
            <a:spAutoFit/>
          </a:bodyPr>
          <a:lstStyle/>
          <a:p>
            <a:pPr marL="285750" indent="-285750" algn="just">
              <a:lnSpc>
                <a:spcPct val="130000"/>
              </a:lnSpc>
              <a:buFont typeface="Wingdings" pitchFamily="2" charset="2"/>
              <a:buChar char="q"/>
            </a:pPr>
            <a:r>
              <a:rPr lang="tr-TR" sz="1550" b="1" dirty="0" smtClean="0">
                <a:latin typeface="+mj-lt"/>
              </a:rPr>
              <a:t>NGOs operating in OIC countries on women empowerment issues have their </a:t>
            </a:r>
            <a:r>
              <a:rPr lang="tr-TR" sz="1550" b="1" dirty="0" err="1" smtClean="0">
                <a:latin typeface="+mj-lt"/>
              </a:rPr>
              <a:t>own</a:t>
            </a:r>
            <a:r>
              <a:rPr lang="tr-TR" sz="1550" b="1" dirty="0" smtClean="0">
                <a:latin typeface="+mj-lt"/>
              </a:rPr>
              <a:t> </a:t>
            </a:r>
            <a:r>
              <a:rPr lang="tr-TR" sz="1550" b="1" dirty="0" err="1" smtClean="0">
                <a:latin typeface="+mj-lt"/>
              </a:rPr>
              <a:t>challenges</a:t>
            </a:r>
            <a:r>
              <a:rPr lang="tr-TR" sz="1550" b="1" dirty="0" smtClean="0">
                <a:latin typeface="+mj-lt"/>
              </a:rPr>
              <a:t> </a:t>
            </a:r>
            <a:r>
              <a:rPr lang="tr-TR" sz="1550" b="1" dirty="0" err="1" smtClean="0">
                <a:latin typeface="+mj-lt"/>
              </a:rPr>
              <a:t>such</a:t>
            </a:r>
            <a:r>
              <a:rPr lang="tr-TR" sz="1550" b="1" dirty="0" smtClean="0">
                <a:latin typeface="+mj-lt"/>
              </a:rPr>
              <a:t> as weak financial sources, lack of legal arrangements,  and </a:t>
            </a:r>
            <a:r>
              <a:rPr lang="tr-TR" sz="1550" b="1" dirty="0" err="1" smtClean="0">
                <a:latin typeface="+mj-lt"/>
              </a:rPr>
              <a:t>social</a:t>
            </a:r>
            <a:r>
              <a:rPr lang="tr-TR" sz="1550" b="1" dirty="0" smtClean="0">
                <a:latin typeface="+mj-lt"/>
              </a:rPr>
              <a:t> </a:t>
            </a:r>
            <a:r>
              <a:rPr lang="tr-TR" sz="1550" b="1" dirty="0" err="1" smtClean="0">
                <a:latin typeface="+mj-lt"/>
              </a:rPr>
              <a:t>barriers</a:t>
            </a:r>
            <a:r>
              <a:rPr lang="tr-TR" sz="1550" b="1" dirty="0" smtClean="0">
                <a:latin typeface="+mj-lt"/>
              </a:rPr>
              <a:t> (e.g. </a:t>
            </a:r>
            <a:r>
              <a:rPr lang="tr-TR" sz="1550" b="1" dirty="0" err="1" smtClean="0">
                <a:latin typeface="+mj-lt"/>
              </a:rPr>
              <a:t>public</a:t>
            </a:r>
            <a:r>
              <a:rPr lang="tr-TR" sz="1550" b="1" dirty="0" smtClean="0">
                <a:latin typeface="+mj-lt"/>
              </a:rPr>
              <a:t> </a:t>
            </a:r>
            <a:r>
              <a:rPr lang="tr-TR" sz="1550" b="1" dirty="0" err="1" smtClean="0">
                <a:latin typeface="+mj-lt"/>
              </a:rPr>
              <a:t>image</a:t>
            </a:r>
            <a:r>
              <a:rPr lang="tr-TR" sz="1550" b="1" dirty="0" smtClean="0">
                <a:latin typeface="+mj-lt"/>
              </a:rPr>
              <a:t>).</a:t>
            </a:r>
            <a:endParaRPr lang="tr-TR" sz="1550" b="1" dirty="0">
              <a:latin typeface="+mj-lt"/>
            </a:endParaRPr>
          </a:p>
        </p:txBody>
      </p:sp>
    </p:spTree>
    <p:extLst>
      <p:ext uri="{BB962C8B-B14F-4D97-AF65-F5344CB8AC3E}">
        <p14:creationId xmlns:p14="http://schemas.microsoft.com/office/powerpoint/2010/main" xmlns="" val="422073469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p:cNvSpPr>
            <a:spLocks noGrp="1"/>
          </p:cNvSpPr>
          <p:nvPr>
            <p:ph type="title"/>
          </p:nvPr>
        </p:nvSpPr>
        <p:spPr>
          <a:xfrm>
            <a:off x="0" y="76200"/>
            <a:ext cx="9144000" cy="597756"/>
          </a:xfrm>
          <a:solidFill>
            <a:schemeClr val="tx2">
              <a:lumMod val="75000"/>
            </a:schemeClr>
          </a:solidFill>
        </p:spPr>
        <p:txBody>
          <a:bodyPr lIns="457200" numCol="1">
            <a:normAutofit/>
          </a:bodyPr>
          <a:lstStyle/>
          <a:p>
            <a:pPr algn="l"/>
            <a:r>
              <a:rPr lang="tr-TR" sz="2400" dirty="0">
                <a:solidFill>
                  <a:srgbClr val="FFC000"/>
                </a:solidFill>
              </a:rPr>
              <a:t>9. Policy Implications</a:t>
            </a:r>
          </a:p>
        </p:txBody>
      </p:sp>
      <p:sp>
        <p:nvSpPr>
          <p:cNvPr id="11" name="Title 1"/>
          <p:cNvSpPr txBox="1">
            <a:spLocks/>
          </p:cNvSpPr>
          <p:nvPr/>
        </p:nvSpPr>
        <p:spPr>
          <a:xfrm>
            <a:off x="-4482" y="6629400"/>
            <a:ext cx="9144000" cy="228600"/>
          </a:xfrm>
          <a:prstGeom prst="rect">
            <a:avLst/>
          </a:prstGeom>
          <a:solidFill>
            <a:schemeClr val="tx2">
              <a:lumMod val="75000"/>
            </a:schemeClr>
          </a:solidFill>
        </p:spPr>
        <p:txBody>
          <a:bodyPr vert="horz" lIns="457200" tIns="45720" rIns="91440" bIns="45720" numCol="1"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spcBef>
                <a:spcPts val="0"/>
              </a:spcBef>
              <a:defRPr/>
            </a:pPr>
            <a:r>
              <a:rPr lang="en-US" sz="1000" dirty="0" smtClean="0">
                <a:solidFill>
                  <a:schemeClr val="bg1">
                    <a:lumMod val="95000"/>
                  </a:schemeClr>
                </a:solidFill>
                <a:latin typeface="Palatino Linotype" pitchFamily="18" charset="0"/>
              </a:rPr>
              <a:t>Workshop on the Role of Women in the Development of OIC Member</a:t>
            </a:r>
            <a:r>
              <a:rPr lang="tr-TR" sz="1000" dirty="0" smtClean="0">
                <a:solidFill>
                  <a:schemeClr val="bg1">
                    <a:lumMod val="95000"/>
                  </a:schemeClr>
                </a:solidFill>
                <a:latin typeface="Palatino Linotype" pitchFamily="18" charset="0"/>
              </a:rPr>
              <a:t> </a:t>
            </a:r>
            <a:r>
              <a:rPr lang="en-US" sz="1000" dirty="0" smtClean="0">
                <a:solidFill>
                  <a:schemeClr val="bg1">
                    <a:lumMod val="95000"/>
                  </a:schemeClr>
                </a:solidFill>
                <a:latin typeface="Palatino Linotype" pitchFamily="18" charset="0"/>
              </a:rPr>
              <a:t>States</a:t>
            </a:r>
            <a:r>
              <a:rPr lang="tr-TR" sz="1000" dirty="0" smtClean="0">
                <a:solidFill>
                  <a:schemeClr val="bg1">
                    <a:lumMod val="95000"/>
                  </a:schemeClr>
                </a:solidFill>
                <a:latin typeface="Palatino Linotype" pitchFamily="18" charset="0"/>
              </a:rPr>
              <a:t>, 3-4 </a:t>
            </a:r>
            <a:r>
              <a:rPr lang="tr-TR" sz="1000" dirty="0" err="1" smtClean="0">
                <a:solidFill>
                  <a:schemeClr val="bg1">
                    <a:lumMod val="95000"/>
                  </a:schemeClr>
                </a:solidFill>
                <a:latin typeface="Palatino Linotype" pitchFamily="18" charset="0"/>
              </a:rPr>
              <a:t>October</a:t>
            </a:r>
            <a:r>
              <a:rPr lang="tr-TR" sz="1000" dirty="0" smtClean="0">
                <a:solidFill>
                  <a:schemeClr val="bg1">
                    <a:lumMod val="95000"/>
                  </a:schemeClr>
                </a:solidFill>
                <a:latin typeface="Palatino Linotype" pitchFamily="18" charset="0"/>
              </a:rPr>
              <a:t> 2016, Ankara, </a:t>
            </a:r>
            <a:r>
              <a:rPr lang="tr-TR" sz="1000" dirty="0" err="1" smtClean="0">
                <a:solidFill>
                  <a:schemeClr val="bg1">
                    <a:lumMod val="95000"/>
                  </a:schemeClr>
                </a:solidFill>
                <a:latin typeface="Palatino Linotype" pitchFamily="18" charset="0"/>
              </a:rPr>
              <a:t>Republic</a:t>
            </a:r>
            <a:r>
              <a:rPr lang="tr-TR" sz="1000" dirty="0" smtClean="0">
                <a:solidFill>
                  <a:schemeClr val="bg1">
                    <a:lumMod val="95000"/>
                  </a:schemeClr>
                </a:solidFill>
                <a:latin typeface="Palatino Linotype" pitchFamily="18" charset="0"/>
              </a:rPr>
              <a:t> of </a:t>
            </a:r>
            <a:r>
              <a:rPr lang="tr-TR" sz="1000" dirty="0" err="1" smtClean="0">
                <a:solidFill>
                  <a:schemeClr val="bg1">
                    <a:lumMod val="95000"/>
                  </a:schemeClr>
                </a:solidFill>
                <a:latin typeface="Palatino Linotype" pitchFamily="18" charset="0"/>
              </a:rPr>
              <a:t>Turkey</a:t>
            </a:r>
            <a:endParaRPr lang="en-US" sz="1000" dirty="0" smtClean="0">
              <a:solidFill>
                <a:schemeClr val="bg1"/>
              </a:solidFill>
              <a:latin typeface="Palatino Linotype" pitchFamily="18" charset="0"/>
            </a:endParaRPr>
          </a:p>
        </p:txBody>
      </p:sp>
      <p:sp>
        <p:nvSpPr>
          <p:cNvPr id="10" name="Slide Number Placeholder 9"/>
          <p:cNvSpPr>
            <a:spLocks noGrp="1"/>
          </p:cNvSpPr>
          <p:nvPr>
            <p:ph type="sldNum" sz="quarter" idx="12"/>
          </p:nvPr>
        </p:nvSpPr>
        <p:spPr/>
        <p:txBody>
          <a:bodyPr numCol="1"/>
          <a:lstStyle/>
          <a:p>
            <a:fld id="{02ED2F52-E6C8-4154-B18B-5A25422DABFD}" type="slidenum">
              <a:rPr lang="en-US" smtClean="0"/>
              <a:pPr/>
              <a:t>19</a:t>
            </a:fld>
            <a:endParaRPr lang="en-US" dirty="0"/>
          </a:p>
        </p:txBody>
      </p:sp>
      <p:pic>
        <p:nvPicPr>
          <p:cNvPr id="28" name="Content Placeholder 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8509477" y="152400"/>
            <a:ext cx="457413" cy="457200"/>
          </a:xfrm>
          <a:prstGeom prst="rect">
            <a:avLst/>
          </a:prstGeom>
        </p:spPr>
      </p:pic>
      <p:sp>
        <p:nvSpPr>
          <p:cNvPr id="13" name="TextBox 12"/>
          <p:cNvSpPr txBox="1"/>
          <p:nvPr/>
        </p:nvSpPr>
        <p:spPr>
          <a:xfrm>
            <a:off x="29678" y="757168"/>
            <a:ext cx="3576918" cy="412421"/>
          </a:xfrm>
          <a:prstGeom prst="rect">
            <a:avLst/>
          </a:prstGeom>
          <a:solidFill>
            <a:schemeClr val="tx2">
              <a:lumMod val="60000"/>
              <a:lumOff val="40000"/>
            </a:schemeClr>
          </a:solidFill>
        </p:spPr>
        <p:txBody>
          <a:bodyPr wrap="square" numCol="1" rtlCol="0">
            <a:spAutoFit/>
          </a:bodyPr>
          <a:lstStyle/>
          <a:p>
            <a:pPr algn="just">
              <a:lnSpc>
                <a:spcPct val="130000"/>
              </a:lnSpc>
            </a:pPr>
            <a:r>
              <a:rPr lang="tr-TR" sz="1600" b="1" dirty="0" smtClean="0">
                <a:solidFill>
                  <a:srgbClr val="FFFF00"/>
                </a:solidFill>
                <a:latin typeface="+mj-lt"/>
              </a:rPr>
              <a:t>At the National Level  (I)</a:t>
            </a:r>
          </a:p>
        </p:txBody>
      </p:sp>
      <p:sp>
        <p:nvSpPr>
          <p:cNvPr id="20" name="TextBox 19"/>
          <p:cNvSpPr txBox="1"/>
          <p:nvPr/>
        </p:nvSpPr>
        <p:spPr>
          <a:xfrm>
            <a:off x="203783" y="1219200"/>
            <a:ext cx="8534400" cy="5144998"/>
          </a:xfrm>
          <a:prstGeom prst="rect">
            <a:avLst/>
          </a:prstGeom>
          <a:solidFill>
            <a:schemeClr val="accent6">
              <a:lumMod val="40000"/>
              <a:lumOff val="60000"/>
            </a:schemeClr>
          </a:solidFill>
        </p:spPr>
        <p:txBody>
          <a:bodyPr wrap="square" numCol="1" rtlCol="0">
            <a:spAutoFit/>
          </a:bodyPr>
          <a:lstStyle/>
          <a:p>
            <a:pPr marL="285750" lvl="0" indent="-285750">
              <a:lnSpc>
                <a:spcPct val="114000"/>
              </a:lnSpc>
              <a:buFont typeface="Arial" panose="020B0604020202020204" pitchFamily="34" charset="0"/>
              <a:buChar char="•"/>
              <a:defRPr/>
            </a:pPr>
            <a:r>
              <a:rPr lang="tr-TR" b="1" dirty="0">
                <a:latin typeface="+mj-lt"/>
              </a:rPr>
              <a:t>Enlarging the coverage of health services and training more health staff for the health of mother and newborn. Re-addressing the high fertility rates seen especially among adolescents aged between 15-19 years.</a:t>
            </a:r>
          </a:p>
          <a:p>
            <a:pPr lvl="0">
              <a:lnSpc>
                <a:spcPct val="114000"/>
              </a:lnSpc>
              <a:defRPr/>
            </a:pPr>
            <a:endParaRPr lang="tr-TR" b="1" dirty="0" smtClean="0">
              <a:latin typeface="+mj-lt"/>
            </a:endParaRPr>
          </a:p>
          <a:p>
            <a:pPr marL="285750" indent="-285750">
              <a:lnSpc>
                <a:spcPct val="114000"/>
              </a:lnSpc>
              <a:buFont typeface="Arial" panose="020B0604020202020204" pitchFamily="34" charset="0"/>
              <a:buChar char="•"/>
              <a:defRPr/>
            </a:pPr>
            <a:r>
              <a:rPr lang="tr-TR" b="1" dirty="0" smtClean="0">
                <a:latin typeface="+mj-lt"/>
              </a:rPr>
              <a:t>Investing </a:t>
            </a:r>
            <a:r>
              <a:rPr lang="tr-TR" b="1" dirty="0">
                <a:latin typeface="+mj-lt"/>
              </a:rPr>
              <a:t>into education, especially into vocational education and training (VET) programmes to empower </a:t>
            </a:r>
            <a:r>
              <a:rPr lang="tr-TR" b="1" dirty="0" smtClean="0">
                <a:latin typeface="+mj-lt"/>
              </a:rPr>
              <a:t>women.</a:t>
            </a:r>
          </a:p>
          <a:p>
            <a:pPr>
              <a:lnSpc>
                <a:spcPct val="114000"/>
              </a:lnSpc>
              <a:defRPr/>
            </a:pPr>
            <a:endParaRPr lang="tr-TR" b="1" dirty="0" smtClean="0">
              <a:latin typeface="+mj-lt"/>
            </a:endParaRPr>
          </a:p>
          <a:p>
            <a:pPr marL="285750" indent="-285750">
              <a:lnSpc>
                <a:spcPct val="114000"/>
              </a:lnSpc>
              <a:buFont typeface="Arial" panose="020B0604020202020204" pitchFamily="34" charset="0"/>
              <a:buChar char="•"/>
              <a:defRPr/>
            </a:pPr>
            <a:r>
              <a:rPr lang="tr-TR" b="1" dirty="0" smtClean="0">
                <a:latin typeface="+mj-lt"/>
              </a:rPr>
              <a:t>Encouraging </a:t>
            </a:r>
            <a:r>
              <a:rPr lang="tr-TR" b="1" dirty="0">
                <a:latin typeface="+mj-lt"/>
              </a:rPr>
              <a:t>women to be more active in politics through cooperating with national political </a:t>
            </a:r>
            <a:r>
              <a:rPr lang="tr-TR" b="1" dirty="0" smtClean="0">
                <a:latin typeface="+mj-lt"/>
              </a:rPr>
              <a:t>parties.</a:t>
            </a:r>
          </a:p>
          <a:p>
            <a:pPr>
              <a:lnSpc>
                <a:spcPct val="114000"/>
              </a:lnSpc>
              <a:defRPr/>
            </a:pPr>
            <a:endParaRPr lang="tr-TR" b="1" dirty="0" smtClean="0">
              <a:latin typeface="+mj-lt"/>
            </a:endParaRPr>
          </a:p>
          <a:p>
            <a:pPr marL="285750" indent="-285750">
              <a:lnSpc>
                <a:spcPct val="114000"/>
              </a:lnSpc>
              <a:buFont typeface="Arial" panose="020B0604020202020204" pitchFamily="34" charset="0"/>
              <a:buChar char="•"/>
              <a:defRPr/>
            </a:pPr>
            <a:r>
              <a:rPr lang="tr-TR" b="1" dirty="0" smtClean="0">
                <a:latin typeface="+mj-lt"/>
              </a:rPr>
              <a:t>Supporting (both financially and non-financially) NGOs and collaborating with them to empower women and strengthen the family well-being in  OIC Countries.</a:t>
            </a:r>
          </a:p>
          <a:p>
            <a:pPr>
              <a:lnSpc>
                <a:spcPct val="114000"/>
              </a:lnSpc>
              <a:defRPr/>
            </a:pPr>
            <a:endParaRPr lang="tr-TR" b="1" dirty="0" smtClean="0">
              <a:latin typeface="+mj-lt"/>
            </a:endParaRPr>
          </a:p>
          <a:p>
            <a:pPr marL="285750" indent="-285750">
              <a:lnSpc>
                <a:spcPct val="114000"/>
              </a:lnSpc>
              <a:buFont typeface="Arial" panose="020B0604020202020204" pitchFamily="34" charset="0"/>
              <a:buChar char="•"/>
              <a:defRPr/>
            </a:pPr>
            <a:r>
              <a:rPr lang="tr-TR" b="1" dirty="0" smtClean="0">
                <a:latin typeface="+mj-lt"/>
              </a:rPr>
              <a:t>Cooperating with the private sector for positive discrimination of women both in terms of employment and assignments of women into decision-making positions.</a:t>
            </a:r>
          </a:p>
          <a:p>
            <a:pPr>
              <a:lnSpc>
                <a:spcPct val="114000"/>
              </a:lnSpc>
              <a:defRPr/>
            </a:pPr>
            <a:endParaRPr lang="en-US" b="1" dirty="0">
              <a:latin typeface="+mj-lt"/>
            </a:endParaRPr>
          </a:p>
        </p:txBody>
      </p:sp>
    </p:spTree>
    <p:extLst>
      <p:ext uri="{BB962C8B-B14F-4D97-AF65-F5344CB8AC3E}">
        <p14:creationId xmlns:p14="http://schemas.microsoft.com/office/powerpoint/2010/main" xmlns="" val="71836193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142875" y="142875"/>
            <a:ext cx="8858250" cy="549821"/>
          </a:xfrm>
          <a:prstGeom prst="rect">
            <a:avLst/>
          </a:prstGeom>
          <a:solidFill>
            <a:schemeClr val="tx2">
              <a:lumMod val="20000"/>
              <a:lumOff val="80000"/>
            </a:schemeClr>
          </a:solidFill>
          <a:ln>
            <a:solidFill>
              <a:srgbClr val="FFC000"/>
            </a:solidFill>
          </a:ln>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tr-TR" sz="3200" b="1" i="0" u="none" strike="noStrike" kern="0" cap="none" spc="0" normalizeH="0" baseline="0" noProof="0" dirty="0" smtClean="0">
                <a:ln>
                  <a:noFill/>
                </a:ln>
                <a:effectLst/>
                <a:uLnTx/>
                <a:uFillTx/>
                <a:latin typeface="Palatino Linotype" pitchFamily="18" charset="0"/>
                <a:ea typeface="+mj-ea"/>
                <a:cs typeface="+mj-cs"/>
              </a:rPr>
              <a:t>Outline</a:t>
            </a:r>
            <a:endParaRPr kumimoji="0" lang="en-GB" sz="3200" b="1" i="0" u="none" strike="noStrike" kern="0" cap="none" spc="0" normalizeH="0" baseline="0" noProof="0" dirty="0" smtClean="0">
              <a:ln>
                <a:noFill/>
              </a:ln>
              <a:effectLst/>
              <a:uLnTx/>
              <a:uFillTx/>
              <a:latin typeface="Palatino Linotype" pitchFamily="18" charset="0"/>
              <a:ea typeface="+mj-ea"/>
              <a:cs typeface="+mj-cs"/>
            </a:endParaRPr>
          </a:p>
        </p:txBody>
      </p:sp>
      <p:sp>
        <p:nvSpPr>
          <p:cNvPr id="2" name="Rectangle 1"/>
          <p:cNvSpPr/>
          <p:nvPr/>
        </p:nvSpPr>
        <p:spPr>
          <a:xfrm>
            <a:off x="197367" y="762000"/>
            <a:ext cx="9099033" cy="7879080"/>
          </a:xfrm>
          <a:prstGeom prst="rect">
            <a:avLst/>
          </a:prstGeom>
        </p:spPr>
        <p:txBody>
          <a:bodyPr wrap="square">
            <a:spAutoFit/>
          </a:bodyPr>
          <a:lstStyle/>
          <a:p>
            <a:r>
              <a:rPr lang="en-US" sz="2300" b="1" dirty="0" smtClean="0">
                <a:latin typeface="Palatino Linotype" pitchFamily="18" charset="0"/>
              </a:rPr>
              <a:t>1. Introduction</a:t>
            </a:r>
          </a:p>
          <a:p>
            <a:endParaRPr lang="en-US" sz="2300" b="1" dirty="0" smtClean="0">
              <a:latin typeface="Palatino Linotype" pitchFamily="18" charset="0"/>
            </a:endParaRPr>
          </a:p>
          <a:p>
            <a:r>
              <a:rPr lang="en-US" sz="2300" b="1" dirty="0" smtClean="0">
                <a:latin typeface="Palatino Linotype" pitchFamily="18" charset="0"/>
              </a:rPr>
              <a:t>2. Overall State of Gender</a:t>
            </a:r>
            <a:endParaRPr lang="tr-TR" sz="2300" b="1" dirty="0" smtClean="0">
              <a:latin typeface="Palatino Linotype" pitchFamily="18" charset="0"/>
            </a:endParaRPr>
          </a:p>
          <a:p>
            <a:endParaRPr lang="en-US" sz="2300" b="1" dirty="0" smtClean="0">
              <a:latin typeface="Palatino Linotype" pitchFamily="18" charset="0"/>
            </a:endParaRPr>
          </a:p>
          <a:p>
            <a:r>
              <a:rPr lang="en-US" sz="2300" b="1" dirty="0" smtClean="0">
                <a:latin typeface="Palatino Linotype" pitchFamily="18" charset="0"/>
              </a:rPr>
              <a:t>3. Education and Health Status of Women</a:t>
            </a:r>
          </a:p>
          <a:p>
            <a:endParaRPr lang="en-US" sz="2300" b="1" i="1" dirty="0" smtClean="0">
              <a:latin typeface="Palatino Linotype" pitchFamily="18" charset="0"/>
            </a:endParaRPr>
          </a:p>
          <a:p>
            <a:r>
              <a:rPr lang="en-US" sz="2300" b="1" dirty="0" smtClean="0">
                <a:latin typeface="Palatino Linotype" pitchFamily="18" charset="0"/>
              </a:rPr>
              <a:t>4. Violence Against Women in the Family and Work</a:t>
            </a:r>
          </a:p>
          <a:p>
            <a:endParaRPr lang="en-US" sz="2300" b="1" dirty="0" smtClean="0">
              <a:latin typeface="Palatino Linotype" pitchFamily="18" charset="0"/>
            </a:endParaRPr>
          </a:p>
          <a:p>
            <a:r>
              <a:rPr lang="en-US" sz="2300" b="1" dirty="0" smtClean="0">
                <a:latin typeface="Palatino Linotype" pitchFamily="18" charset="0"/>
              </a:rPr>
              <a:t>5. Social Security</a:t>
            </a:r>
            <a:r>
              <a:rPr lang="tr-TR" sz="2300" b="1" dirty="0" smtClean="0">
                <a:latin typeface="Palatino Linotype" pitchFamily="18" charset="0"/>
              </a:rPr>
              <a:t> </a:t>
            </a:r>
            <a:r>
              <a:rPr lang="tr-TR" sz="2300" b="1" dirty="0" err="1" smtClean="0">
                <a:latin typeface="Palatino Linotype" pitchFamily="18" charset="0"/>
              </a:rPr>
              <a:t>and</a:t>
            </a:r>
            <a:r>
              <a:rPr lang="en-US" sz="2300" b="1" dirty="0" smtClean="0">
                <a:latin typeface="Palatino Linotype" pitchFamily="18" charset="0"/>
              </a:rPr>
              <a:t> Women</a:t>
            </a:r>
            <a:endParaRPr lang="tr-TR" sz="2300" b="1" dirty="0" smtClean="0">
              <a:latin typeface="Palatino Linotype" pitchFamily="18" charset="0"/>
            </a:endParaRPr>
          </a:p>
          <a:p>
            <a:endParaRPr lang="en-US" sz="2300" b="1" dirty="0" smtClean="0">
              <a:latin typeface="Palatino Linotype" pitchFamily="18" charset="0"/>
            </a:endParaRPr>
          </a:p>
          <a:p>
            <a:r>
              <a:rPr lang="en-US" sz="2300" b="1" dirty="0" smtClean="0">
                <a:latin typeface="Palatino Linotype" pitchFamily="18" charset="0"/>
              </a:rPr>
              <a:t>6. Role of Women in Decision-Making</a:t>
            </a:r>
          </a:p>
          <a:p>
            <a:endParaRPr lang="en-US" sz="2300" b="1" dirty="0" smtClean="0"/>
          </a:p>
          <a:p>
            <a:r>
              <a:rPr lang="en-US" sz="2300" b="1" dirty="0" smtClean="0">
                <a:latin typeface="Palatino Linotype" pitchFamily="18" charset="0"/>
              </a:rPr>
              <a:t>7. </a:t>
            </a:r>
            <a:r>
              <a:rPr lang="tr-TR" sz="2300" b="1" dirty="0" smtClean="0">
                <a:latin typeface="Palatino Linotype" pitchFamily="18" charset="0"/>
              </a:rPr>
              <a:t>Role of </a:t>
            </a:r>
            <a:r>
              <a:rPr lang="en-US" sz="2300" b="1" dirty="0" smtClean="0">
                <a:latin typeface="Palatino Linotype" pitchFamily="18" charset="0"/>
              </a:rPr>
              <a:t>NGOs</a:t>
            </a:r>
            <a:r>
              <a:rPr lang="tr-TR" sz="2300" b="1" dirty="0" smtClean="0">
                <a:latin typeface="Palatino Linotype" pitchFamily="18" charset="0"/>
              </a:rPr>
              <a:t> in </a:t>
            </a:r>
            <a:r>
              <a:rPr lang="tr-TR" sz="2300" b="1" dirty="0" err="1" smtClean="0">
                <a:latin typeface="Palatino Linotype" pitchFamily="18" charset="0"/>
              </a:rPr>
              <a:t>Addressing</a:t>
            </a:r>
            <a:r>
              <a:rPr lang="tr-TR" sz="2300" b="1" dirty="0" smtClean="0">
                <a:latin typeface="Palatino Linotype" pitchFamily="18" charset="0"/>
              </a:rPr>
              <a:t> </a:t>
            </a:r>
            <a:r>
              <a:rPr lang="tr-TR" sz="2300" b="1" dirty="0" err="1" smtClean="0">
                <a:latin typeface="Palatino Linotype" pitchFamily="18" charset="0"/>
              </a:rPr>
              <a:t>Women</a:t>
            </a:r>
            <a:r>
              <a:rPr lang="tr-TR" sz="2300" b="1" dirty="0" smtClean="0">
                <a:latin typeface="Palatino Linotype" pitchFamily="18" charset="0"/>
              </a:rPr>
              <a:t> </a:t>
            </a:r>
            <a:r>
              <a:rPr lang="tr-TR" sz="2300" b="1" dirty="0" err="1" smtClean="0">
                <a:latin typeface="Palatino Linotype" pitchFamily="18" charset="0"/>
              </a:rPr>
              <a:t>Issues</a:t>
            </a:r>
            <a:endParaRPr lang="en-US" sz="2300" b="1" dirty="0" smtClean="0">
              <a:latin typeface="Palatino Linotype" pitchFamily="18" charset="0"/>
            </a:endParaRPr>
          </a:p>
          <a:p>
            <a:endParaRPr lang="en-US" sz="2300" b="1" dirty="0" smtClean="0">
              <a:latin typeface="Palatino Linotype" pitchFamily="18" charset="0"/>
            </a:endParaRPr>
          </a:p>
          <a:p>
            <a:r>
              <a:rPr lang="en-US" sz="2300" b="1" dirty="0" smtClean="0">
                <a:latin typeface="Palatino Linotype" pitchFamily="18" charset="0"/>
              </a:rPr>
              <a:t>8. Concluding Remarks</a:t>
            </a:r>
          </a:p>
          <a:p>
            <a:endParaRPr lang="en-US" sz="2300" b="1" dirty="0" smtClean="0">
              <a:latin typeface="Palatino Linotype" pitchFamily="18" charset="0"/>
            </a:endParaRPr>
          </a:p>
          <a:p>
            <a:r>
              <a:rPr lang="en-US" sz="2300" b="1" dirty="0" smtClean="0">
                <a:latin typeface="Palatino Linotype" pitchFamily="18" charset="0"/>
              </a:rPr>
              <a:t>9. Policy Implications</a:t>
            </a:r>
          </a:p>
          <a:p>
            <a:endParaRPr lang="en-US" sz="2300" b="1" dirty="0" smtClean="0">
              <a:latin typeface="Palatino Linotype" pitchFamily="18" charset="0"/>
            </a:endParaRPr>
          </a:p>
          <a:p>
            <a:endParaRPr lang="en-US" sz="2300" b="1" dirty="0" smtClean="0"/>
          </a:p>
          <a:p>
            <a:endParaRPr lang="en-US" sz="2300" b="1" dirty="0" smtClean="0"/>
          </a:p>
          <a:p>
            <a:endParaRPr lang="en-US" sz="2300" b="1" i="1" dirty="0" smtClean="0"/>
          </a:p>
          <a:p>
            <a:endParaRPr lang="en-US" sz="2300" b="1" i="1" dirty="0">
              <a:latin typeface="Palatino Linotype" pitchFamily="18" charset="0"/>
            </a:endParaRPr>
          </a:p>
        </p:txBody>
      </p:sp>
    </p:spTree>
    <p:extLst>
      <p:ext uri="{BB962C8B-B14F-4D97-AF65-F5344CB8AC3E}">
        <p14:creationId xmlns:p14="http://schemas.microsoft.com/office/powerpoint/2010/main" xmlns="" val="435612056"/>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p:cNvSpPr>
            <a:spLocks noGrp="1"/>
          </p:cNvSpPr>
          <p:nvPr>
            <p:ph type="title"/>
          </p:nvPr>
        </p:nvSpPr>
        <p:spPr>
          <a:xfrm>
            <a:off x="0" y="76200"/>
            <a:ext cx="9144000" cy="597756"/>
          </a:xfrm>
          <a:solidFill>
            <a:schemeClr val="tx2">
              <a:lumMod val="75000"/>
            </a:schemeClr>
          </a:solidFill>
        </p:spPr>
        <p:txBody>
          <a:bodyPr lIns="457200" numCol="1">
            <a:normAutofit/>
          </a:bodyPr>
          <a:lstStyle/>
          <a:p>
            <a:pPr algn="l"/>
            <a:r>
              <a:rPr lang="tr-TR" sz="2400" dirty="0">
                <a:solidFill>
                  <a:srgbClr val="FFC000"/>
                </a:solidFill>
              </a:rPr>
              <a:t>9. Policy Implications</a:t>
            </a:r>
          </a:p>
        </p:txBody>
      </p:sp>
      <p:sp>
        <p:nvSpPr>
          <p:cNvPr id="11" name="Title 1"/>
          <p:cNvSpPr txBox="1">
            <a:spLocks/>
          </p:cNvSpPr>
          <p:nvPr/>
        </p:nvSpPr>
        <p:spPr>
          <a:xfrm>
            <a:off x="-4482" y="6629400"/>
            <a:ext cx="9144000" cy="228600"/>
          </a:xfrm>
          <a:prstGeom prst="rect">
            <a:avLst/>
          </a:prstGeom>
          <a:solidFill>
            <a:schemeClr val="tx2">
              <a:lumMod val="75000"/>
            </a:schemeClr>
          </a:solidFill>
        </p:spPr>
        <p:txBody>
          <a:bodyPr vert="horz" lIns="457200" tIns="45720" rIns="91440" bIns="45720" numCol="1"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spcBef>
                <a:spcPts val="0"/>
              </a:spcBef>
              <a:defRPr/>
            </a:pPr>
            <a:r>
              <a:rPr lang="en-US" sz="1000" dirty="0" smtClean="0">
                <a:solidFill>
                  <a:schemeClr val="bg1">
                    <a:lumMod val="95000"/>
                  </a:schemeClr>
                </a:solidFill>
                <a:latin typeface="Palatino Linotype" pitchFamily="18" charset="0"/>
              </a:rPr>
              <a:t>Workshop on the Role of Women in the Development of OIC Member</a:t>
            </a:r>
            <a:r>
              <a:rPr lang="tr-TR" sz="1000" dirty="0" smtClean="0">
                <a:solidFill>
                  <a:schemeClr val="bg1">
                    <a:lumMod val="95000"/>
                  </a:schemeClr>
                </a:solidFill>
                <a:latin typeface="Palatino Linotype" pitchFamily="18" charset="0"/>
              </a:rPr>
              <a:t> </a:t>
            </a:r>
            <a:r>
              <a:rPr lang="en-US" sz="1000" dirty="0" smtClean="0">
                <a:solidFill>
                  <a:schemeClr val="bg1">
                    <a:lumMod val="95000"/>
                  </a:schemeClr>
                </a:solidFill>
                <a:latin typeface="Palatino Linotype" pitchFamily="18" charset="0"/>
              </a:rPr>
              <a:t>States</a:t>
            </a:r>
            <a:r>
              <a:rPr lang="tr-TR" sz="1000" dirty="0" smtClean="0">
                <a:solidFill>
                  <a:schemeClr val="bg1">
                    <a:lumMod val="95000"/>
                  </a:schemeClr>
                </a:solidFill>
                <a:latin typeface="Palatino Linotype" pitchFamily="18" charset="0"/>
              </a:rPr>
              <a:t>, 3-4 </a:t>
            </a:r>
            <a:r>
              <a:rPr lang="tr-TR" sz="1000" dirty="0" err="1" smtClean="0">
                <a:solidFill>
                  <a:schemeClr val="bg1">
                    <a:lumMod val="95000"/>
                  </a:schemeClr>
                </a:solidFill>
                <a:latin typeface="Palatino Linotype" pitchFamily="18" charset="0"/>
              </a:rPr>
              <a:t>October</a:t>
            </a:r>
            <a:r>
              <a:rPr lang="tr-TR" sz="1000" dirty="0" smtClean="0">
                <a:solidFill>
                  <a:schemeClr val="bg1">
                    <a:lumMod val="95000"/>
                  </a:schemeClr>
                </a:solidFill>
                <a:latin typeface="Palatino Linotype" pitchFamily="18" charset="0"/>
              </a:rPr>
              <a:t> 2016, Ankara, </a:t>
            </a:r>
            <a:r>
              <a:rPr lang="tr-TR" sz="1000" dirty="0" err="1" smtClean="0">
                <a:solidFill>
                  <a:schemeClr val="bg1">
                    <a:lumMod val="95000"/>
                  </a:schemeClr>
                </a:solidFill>
                <a:latin typeface="Palatino Linotype" pitchFamily="18" charset="0"/>
              </a:rPr>
              <a:t>Republic</a:t>
            </a:r>
            <a:r>
              <a:rPr lang="tr-TR" sz="1000" dirty="0" smtClean="0">
                <a:solidFill>
                  <a:schemeClr val="bg1">
                    <a:lumMod val="95000"/>
                  </a:schemeClr>
                </a:solidFill>
                <a:latin typeface="Palatino Linotype" pitchFamily="18" charset="0"/>
              </a:rPr>
              <a:t> of </a:t>
            </a:r>
            <a:r>
              <a:rPr lang="tr-TR" sz="1000" dirty="0" err="1" smtClean="0">
                <a:solidFill>
                  <a:schemeClr val="bg1">
                    <a:lumMod val="95000"/>
                  </a:schemeClr>
                </a:solidFill>
                <a:latin typeface="Palatino Linotype" pitchFamily="18" charset="0"/>
              </a:rPr>
              <a:t>Turkey</a:t>
            </a:r>
            <a:endParaRPr lang="en-US" sz="1000" dirty="0" smtClean="0">
              <a:solidFill>
                <a:schemeClr val="bg1"/>
              </a:solidFill>
              <a:latin typeface="Palatino Linotype" pitchFamily="18" charset="0"/>
            </a:endParaRPr>
          </a:p>
        </p:txBody>
      </p:sp>
      <p:sp>
        <p:nvSpPr>
          <p:cNvPr id="10" name="Slide Number Placeholder 9"/>
          <p:cNvSpPr>
            <a:spLocks noGrp="1"/>
          </p:cNvSpPr>
          <p:nvPr>
            <p:ph type="sldNum" sz="quarter" idx="12"/>
          </p:nvPr>
        </p:nvSpPr>
        <p:spPr/>
        <p:txBody>
          <a:bodyPr numCol="1"/>
          <a:lstStyle/>
          <a:p>
            <a:fld id="{02ED2F52-E6C8-4154-B18B-5A25422DABFD}" type="slidenum">
              <a:rPr lang="en-US" smtClean="0"/>
              <a:pPr/>
              <a:t>20</a:t>
            </a:fld>
            <a:endParaRPr lang="en-US" dirty="0"/>
          </a:p>
        </p:txBody>
      </p:sp>
      <p:pic>
        <p:nvPicPr>
          <p:cNvPr id="28" name="Content Placeholder 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8509477" y="152400"/>
            <a:ext cx="457413" cy="457200"/>
          </a:xfrm>
          <a:prstGeom prst="rect">
            <a:avLst/>
          </a:prstGeom>
        </p:spPr>
      </p:pic>
      <p:sp>
        <p:nvSpPr>
          <p:cNvPr id="13" name="TextBox 12"/>
          <p:cNvSpPr txBox="1"/>
          <p:nvPr/>
        </p:nvSpPr>
        <p:spPr>
          <a:xfrm>
            <a:off x="29678" y="757168"/>
            <a:ext cx="3576918" cy="412421"/>
          </a:xfrm>
          <a:prstGeom prst="rect">
            <a:avLst/>
          </a:prstGeom>
          <a:solidFill>
            <a:schemeClr val="tx2">
              <a:lumMod val="60000"/>
              <a:lumOff val="40000"/>
            </a:schemeClr>
          </a:solidFill>
        </p:spPr>
        <p:txBody>
          <a:bodyPr wrap="square" numCol="1" rtlCol="0">
            <a:spAutoFit/>
          </a:bodyPr>
          <a:lstStyle/>
          <a:p>
            <a:pPr algn="just">
              <a:lnSpc>
                <a:spcPct val="130000"/>
              </a:lnSpc>
            </a:pPr>
            <a:r>
              <a:rPr lang="tr-TR" sz="1600" b="1" dirty="0" smtClean="0">
                <a:solidFill>
                  <a:srgbClr val="FFFF00"/>
                </a:solidFill>
                <a:latin typeface="+mj-lt"/>
              </a:rPr>
              <a:t>At the National Level   (II)</a:t>
            </a:r>
          </a:p>
        </p:txBody>
      </p:sp>
      <p:sp>
        <p:nvSpPr>
          <p:cNvPr id="20" name="TextBox 19"/>
          <p:cNvSpPr txBox="1"/>
          <p:nvPr/>
        </p:nvSpPr>
        <p:spPr>
          <a:xfrm>
            <a:off x="195762" y="1524000"/>
            <a:ext cx="8534400" cy="3243658"/>
          </a:xfrm>
          <a:prstGeom prst="rect">
            <a:avLst/>
          </a:prstGeom>
          <a:solidFill>
            <a:schemeClr val="accent6">
              <a:lumMod val="40000"/>
              <a:lumOff val="60000"/>
            </a:schemeClr>
          </a:solidFill>
        </p:spPr>
        <p:txBody>
          <a:bodyPr wrap="square" numCol="1" rtlCol="0">
            <a:spAutoFit/>
          </a:bodyPr>
          <a:lstStyle/>
          <a:p>
            <a:pPr marL="285750" indent="-285750">
              <a:lnSpc>
                <a:spcPct val="114000"/>
              </a:lnSpc>
              <a:buFont typeface="Arial" panose="020B0604020202020204" pitchFamily="34" charset="0"/>
              <a:buChar char="•"/>
              <a:defRPr/>
            </a:pPr>
            <a:r>
              <a:rPr lang="tr-TR" b="1" dirty="0"/>
              <a:t>Carrying out national diagnostic studies to find out the root-causes of the positive trends seen in divorce rates and draw national policies based on these findings</a:t>
            </a:r>
            <a:r>
              <a:rPr lang="tr-TR" b="1" dirty="0" smtClean="0"/>
              <a:t>.</a:t>
            </a:r>
          </a:p>
          <a:p>
            <a:pPr>
              <a:lnSpc>
                <a:spcPct val="114000"/>
              </a:lnSpc>
              <a:defRPr/>
            </a:pPr>
            <a:endParaRPr lang="tr-TR" b="1" dirty="0"/>
          </a:p>
          <a:p>
            <a:pPr marL="285750" indent="-285750">
              <a:lnSpc>
                <a:spcPct val="114000"/>
              </a:lnSpc>
              <a:buFont typeface="Arial" panose="020B0604020202020204" pitchFamily="34" charset="0"/>
              <a:buChar char="•"/>
              <a:defRPr/>
            </a:pPr>
            <a:r>
              <a:rPr lang="tr-TR" b="1" dirty="0"/>
              <a:t>Adopting a zero-tolerance policy against violence and implementing national </a:t>
            </a:r>
            <a:r>
              <a:rPr lang="tr-TR" b="1" dirty="0" smtClean="0"/>
              <a:t>campaigns </a:t>
            </a:r>
            <a:r>
              <a:rPr lang="tr-TR" b="1" dirty="0"/>
              <a:t>to increase public awareness and offering state-of-art solutions to women (e.g. </a:t>
            </a:r>
            <a:r>
              <a:rPr lang="tr-TR" b="1" dirty="0" smtClean="0"/>
              <a:t>distributing </a:t>
            </a:r>
            <a:r>
              <a:rPr lang="tr-TR" b="1" dirty="0"/>
              <a:t>panic buttons, building protection houses for women etc</a:t>
            </a:r>
            <a:r>
              <a:rPr lang="tr-TR" b="1" dirty="0" smtClean="0"/>
              <a:t>.)</a:t>
            </a:r>
          </a:p>
          <a:p>
            <a:pPr>
              <a:lnSpc>
                <a:spcPct val="114000"/>
              </a:lnSpc>
              <a:defRPr/>
            </a:pPr>
            <a:endParaRPr lang="tr-TR" b="1" dirty="0" smtClean="0"/>
          </a:p>
          <a:p>
            <a:pPr marL="285750" indent="-285750">
              <a:lnSpc>
                <a:spcPct val="114000"/>
              </a:lnSpc>
              <a:buFont typeface="Arial" panose="020B0604020202020204" pitchFamily="34" charset="0"/>
              <a:buChar char="•"/>
              <a:defRPr/>
            </a:pPr>
            <a:r>
              <a:rPr lang="tr-TR" b="1" dirty="0" smtClean="0"/>
              <a:t>Developing </a:t>
            </a:r>
            <a:r>
              <a:rPr lang="tr-TR" b="1" dirty="0"/>
              <a:t>a national action </a:t>
            </a:r>
            <a:r>
              <a:rPr lang="tr-TR" b="1" dirty="0" smtClean="0"/>
              <a:t>plan (including all different dimensions)  with key performance indicators (for </a:t>
            </a:r>
            <a:r>
              <a:rPr lang="tr-TR" b="1" dirty="0"/>
              <a:t>timely asssessment and evaluation of</a:t>
            </a:r>
            <a:r>
              <a:rPr lang="tr-TR" b="1" dirty="0" smtClean="0"/>
              <a:t>  gender policies).</a:t>
            </a:r>
            <a:endParaRPr lang="tr-TR" b="1" dirty="0"/>
          </a:p>
          <a:p>
            <a:pPr>
              <a:lnSpc>
                <a:spcPct val="114000"/>
              </a:lnSpc>
              <a:defRPr/>
            </a:pPr>
            <a:endParaRPr lang="en-US" b="1" dirty="0">
              <a:latin typeface="+mj-lt"/>
            </a:endParaRPr>
          </a:p>
        </p:txBody>
      </p:sp>
    </p:spTree>
    <p:extLst>
      <p:ext uri="{BB962C8B-B14F-4D97-AF65-F5344CB8AC3E}">
        <p14:creationId xmlns:p14="http://schemas.microsoft.com/office/powerpoint/2010/main" xmlns="" val="413725513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p:cNvSpPr>
            <a:spLocks noGrp="1"/>
          </p:cNvSpPr>
          <p:nvPr>
            <p:ph type="title"/>
          </p:nvPr>
        </p:nvSpPr>
        <p:spPr>
          <a:xfrm>
            <a:off x="0" y="76200"/>
            <a:ext cx="9144000" cy="597756"/>
          </a:xfrm>
          <a:solidFill>
            <a:schemeClr val="tx2">
              <a:lumMod val="75000"/>
            </a:schemeClr>
          </a:solidFill>
        </p:spPr>
        <p:txBody>
          <a:bodyPr lIns="457200">
            <a:normAutofit/>
          </a:bodyPr>
          <a:lstStyle/>
          <a:p>
            <a:pPr algn="l"/>
            <a:r>
              <a:rPr lang="tr-TR" sz="2400" dirty="0">
                <a:solidFill>
                  <a:srgbClr val="FFC000"/>
                </a:solidFill>
              </a:rPr>
              <a:t>9. Policy </a:t>
            </a:r>
            <a:r>
              <a:rPr lang="tr-TR" sz="2400" dirty="0" smtClean="0">
                <a:solidFill>
                  <a:srgbClr val="FFC000"/>
                </a:solidFill>
              </a:rPr>
              <a:t>Implications </a:t>
            </a:r>
            <a:endParaRPr lang="tr-TR" sz="2400" dirty="0">
              <a:solidFill>
                <a:srgbClr val="FFC000"/>
              </a:solidFill>
            </a:endParaRPr>
          </a:p>
        </p:txBody>
      </p:sp>
      <p:sp>
        <p:nvSpPr>
          <p:cNvPr id="11" name="Title 1"/>
          <p:cNvSpPr txBox="1">
            <a:spLocks/>
          </p:cNvSpPr>
          <p:nvPr/>
        </p:nvSpPr>
        <p:spPr>
          <a:xfrm>
            <a:off x="-4482" y="6629400"/>
            <a:ext cx="9144000" cy="228600"/>
          </a:xfrm>
          <a:prstGeom prst="rect">
            <a:avLst/>
          </a:prstGeom>
          <a:solidFill>
            <a:schemeClr val="tx2">
              <a:lumMod val="75000"/>
            </a:schemeClr>
          </a:solidFill>
        </p:spPr>
        <p:txBody>
          <a:bodyPr vert="horz" lIns="45720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spcBef>
                <a:spcPts val="0"/>
              </a:spcBef>
              <a:defRPr/>
            </a:pPr>
            <a:r>
              <a:rPr lang="en-US" sz="1000" dirty="0" smtClean="0">
                <a:solidFill>
                  <a:schemeClr val="bg1">
                    <a:lumMod val="95000"/>
                  </a:schemeClr>
                </a:solidFill>
                <a:latin typeface="Palatino Linotype" pitchFamily="18" charset="0"/>
              </a:rPr>
              <a:t>Workshop on the Role of Women in the Development of OIC Member</a:t>
            </a:r>
            <a:r>
              <a:rPr lang="tr-TR" sz="1000" dirty="0" smtClean="0">
                <a:solidFill>
                  <a:schemeClr val="bg1">
                    <a:lumMod val="95000"/>
                  </a:schemeClr>
                </a:solidFill>
                <a:latin typeface="Palatino Linotype" pitchFamily="18" charset="0"/>
              </a:rPr>
              <a:t> </a:t>
            </a:r>
            <a:r>
              <a:rPr lang="en-US" sz="1000" dirty="0" smtClean="0">
                <a:solidFill>
                  <a:schemeClr val="bg1">
                    <a:lumMod val="95000"/>
                  </a:schemeClr>
                </a:solidFill>
                <a:latin typeface="Palatino Linotype" pitchFamily="18" charset="0"/>
              </a:rPr>
              <a:t>States</a:t>
            </a:r>
            <a:r>
              <a:rPr lang="tr-TR" sz="1000" dirty="0" smtClean="0">
                <a:solidFill>
                  <a:schemeClr val="bg1">
                    <a:lumMod val="95000"/>
                  </a:schemeClr>
                </a:solidFill>
                <a:latin typeface="Palatino Linotype" pitchFamily="18" charset="0"/>
              </a:rPr>
              <a:t>, 3-4 </a:t>
            </a:r>
            <a:r>
              <a:rPr lang="tr-TR" sz="1000" dirty="0" err="1" smtClean="0">
                <a:solidFill>
                  <a:schemeClr val="bg1">
                    <a:lumMod val="95000"/>
                  </a:schemeClr>
                </a:solidFill>
                <a:latin typeface="Palatino Linotype" pitchFamily="18" charset="0"/>
              </a:rPr>
              <a:t>October</a:t>
            </a:r>
            <a:r>
              <a:rPr lang="tr-TR" sz="1000" dirty="0" smtClean="0">
                <a:solidFill>
                  <a:schemeClr val="bg1">
                    <a:lumMod val="95000"/>
                  </a:schemeClr>
                </a:solidFill>
                <a:latin typeface="Palatino Linotype" pitchFamily="18" charset="0"/>
              </a:rPr>
              <a:t> 2016, Ankara, </a:t>
            </a:r>
            <a:r>
              <a:rPr lang="tr-TR" sz="1000" dirty="0" err="1" smtClean="0">
                <a:solidFill>
                  <a:schemeClr val="bg1">
                    <a:lumMod val="95000"/>
                  </a:schemeClr>
                </a:solidFill>
                <a:latin typeface="Palatino Linotype" pitchFamily="18" charset="0"/>
              </a:rPr>
              <a:t>Republic</a:t>
            </a:r>
            <a:r>
              <a:rPr lang="tr-TR" sz="1000" dirty="0" smtClean="0">
                <a:solidFill>
                  <a:schemeClr val="bg1">
                    <a:lumMod val="95000"/>
                  </a:schemeClr>
                </a:solidFill>
                <a:latin typeface="Palatino Linotype" pitchFamily="18" charset="0"/>
              </a:rPr>
              <a:t> of </a:t>
            </a:r>
            <a:r>
              <a:rPr lang="tr-TR" sz="1000" dirty="0" err="1" smtClean="0">
                <a:solidFill>
                  <a:schemeClr val="bg1">
                    <a:lumMod val="95000"/>
                  </a:schemeClr>
                </a:solidFill>
                <a:latin typeface="Palatino Linotype" pitchFamily="18" charset="0"/>
              </a:rPr>
              <a:t>Turkey</a:t>
            </a:r>
            <a:endParaRPr lang="en-US" sz="1000" dirty="0" smtClean="0">
              <a:solidFill>
                <a:schemeClr val="bg1"/>
              </a:solidFill>
              <a:latin typeface="Palatino Linotype" pitchFamily="18" charset="0"/>
            </a:endParaRPr>
          </a:p>
        </p:txBody>
      </p:sp>
      <p:sp>
        <p:nvSpPr>
          <p:cNvPr id="10" name="Slide Number Placeholder 9"/>
          <p:cNvSpPr>
            <a:spLocks noGrp="1"/>
          </p:cNvSpPr>
          <p:nvPr>
            <p:ph type="sldNum" sz="quarter" idx="12"/>
          </p:nvPr>
        </p:nvSpPr>
        <p:spPr/>
        <p:txBody>
          <a:bodyPr/>
          <a:lstStyle/>
          <a:p>
            <a:fld id="{02ED2F52-E6C8-4154-B18B-5A25422DABFD}" type="slidenum">
              <a:rPr lang="en-US" smtClean="0"/>
              <a:pPr/>
              <a:t>21</a:t>
            </a:fld>
            <a:endParaRPr lang="en-US" dirty="0"/>
          </a:p>
        </p:txBody>
      </p:sp>
      <p:pic>
        <p:nvPicPr>
          <p:cNvPr id="28" name="Content Placeholder 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8509477" y="152400"/>
            <a:ext cx="457413" cy="457200"/>
          </a:xfrm>
          <a:prstGeom prst="rect">
            <a:avLst/>
          </a:prstGeom>
        </p:spPr>
      </p:pic>
      <p:sp>
        <p:nvSpPr>
          <p:cNvPr id="13" name="TextBox 12"/>
          <p:cNvSpPr txBox="1"/>
          <p:nvPr/>
        </p:nvSpPr>
        <p:spPr>
          <a:xfrm>
            <a:off x="29678" y="757168"/>
            <a:ext cx="3576918" cy="412421"/>
          </a:xfrm>
          <a:prstGeom prst="rect">
            <a:avLst/>
          </a:prstGeom>
          <a:solidFill>
            <a:schemeClr val="accent3">
              <a:lumMod val="75000"/>
            </a:schemeClr>
          </a:solidFill>
        </p:spPr>
        <p:txBody>
          <a:bodyPr wrap="square" rtlCol="0">
            <a:spAutoFit/>
          </a:bodyPr>
          <a:lstStyle/>
          <a:p>
            <a:pPr algn="just">
              <a:lnSpc>
                <a:spcPct val="130000"/>
              </a:lnSpc>
            </a:pPr>
            <a:r>
              <a:rPr lang="tr-TR" sz="1600" b="1" dirty="0" smtClean="0">
                <a:solidFill>
                  <a:srgbClr val="FFFF00"/>
                </a:solidFill>
                <a:latin typeface="+mj-lt"/>
              </a:rPr>
              <a:t>At the OIC </a:t>
            </a:r>
            <a:r>
              <a:rPr lang="tr-TR" sz="1600" b="1" dirty="0" err="1" smtClean="0">
                <a:solidFill>
                  <a:srgbClr val="FFFF00"/>
                </a:solidFill>
                <a:latin typeface="+mj-lt"/>
              </a:rPr>
              <a:t>Level</a:t>
            </a:r>
            <a:endParaRPr lang="tr-TR" sz="1600" b="1" dirty="0" smtClean="0">
              <a:solidFill>
                <a:srgbClr val="FFFF00"/>
              </a:solidFill>
              <a:latin typeface="+mj-lt"/>
            </a:endParaRPr>
          </a:p>
        </p:txBody>
      </p:sp>
      <p:sp>
        <p:nvSpPr>
          <p:cNvPr id="20" name="TextBox 19"/>
          <p:cNvSpPr txBox="1"/>
          <p:nvPr/>
        </p:nvSpPr>
        <p:spPr>
          <a:xfrm>
            <a:off x="0" y="1143000"/>
            <a:ext cx="8783906" cy="3416320"/>
          </a:xfrm>
          <a:prstGeom prst="rect">
            <a:avLst/>
          </a:prstGeom>
          <a:solidFill>
            <a:schemeClr val="accent6">
              <a:lumMod val="40000"/>
              <a:lumOff val="60000"/>
            </a:schemeClr>
          </a:solidFill>
        </p:spPr>
        <p:txBody>
          <a:bodyPr wrap="square" rtlCol="0">
            <a:spAutoFit/>
          </a:bodyPr>
          <a:lstStyle/>
          <a:p>
            <a:pPr marL="400050" indent="-400050" algn="just">
              <a:lnSpc>
                <a:spcPct val="150000"/>
              </a:lnSpc>
            </a:pPr>
            <a:r>
              <a:rPr lang="tr-TR" sz="1600" b="1" dirty="0" smtClean="0">
                <a:solidFill>
                  <a:srgbClr val="FF0000"/>
                </a:solidFill>
              </a:rPr>
              <a:t>I.     </a:t>
            </a:r>
            <a:r>
              <a:rPr lang="en-US" sz="1600" b="1" dirty="0" smtClean="0"/>
              <a:t>OIC Ten-Year </a:t>
            </a:r>
            <a:r>
              <a:rPr lang="en-US" sz="1600" b="1" dirty="0" err="1" smtClean="0"/>
              <a:t>Programme</a:t>
            </a:r>
            <a:r>
              <a:rPr lang="en-US" sz="1600" b="1" dirty="0" smtClean="0"/>
              <a:t> of Action, 2005: recommended that attention should be paid to</a:t>
            </a:r>
            <a:endParaRPr lang="tr-TR" sz="1600" b="1" dirty="0" smtClean="0"/>
          </a:p>
          <a:p>
            <a:pPr marL="400050" indent="-400050" algn="just">
              <a:lnSpc>
                <a:spcPct val="150000"/>
              </a:lnSpc>
            </a:pPr>
            <a:r>
              <a:rPr lang="tr-TR" sz="1600" b="1" dirty="0" smtClean="0"/>
              <a:t>       </a:t>
            </a:r>
            <a:r>
              <a:rPr lang="en-US" sz="1600" b="1" dirty="0" smtClean="0"/>
              <a:t> the </a:t>
            </a:r>
            <a:r>
              <a:rPr lang="tr-TR" sz="1600" b="1" dirty="0" smtClean="0"/>
              <a:t> </a:t>
            </a:r>
            <a:r>
              <a:rPr lang="en-US" sz="1600" b="1" dirty="0" smtClean="0"/>
              <a:t>rights of women and the needs of the youth and families in the world.</a:t>
            </a:r>
          </a:p>
          <a:p>
            <a:pPr algn="just">
              <a:lnSpc>
                <a:spcPct val="150000"/>
              </a:lnSpc>
            </a:pPr>
            <a:r>
              <a:rPr lang="en-US" sz="1600" b="1" dirty="0" smtClean="0"/>
              <a:t>	a) Establishment of dedicated department at the OIC GS on family and women affairs.</a:t>
            </a:r>
          </a:p>
          <a:p>
            <a:pPr algn="just">
              <a:lnSpc>
                <a:spcPct val="150000"/>
              </a:lnSpc>
            </a:pPr>
            <a:r>
              <a:rPr lang="en-US" sz="1600" b="1" dirty="0" smtClean="0"/>
              <a:t>	b) Establishment of a specialized body of the OIC on Women Advancement in Cairo.</a:t>
            </a:r>
          </a:p>
          <a:p>
            <a:pPr algn="just">
              <a:lnSpc>
                <a:spcPct val="150000"/>
              </a:lnSpc>
            </a:pPr>
            <a:r>
              <a:rPr lang="en-US" sz="1600" b="1" dirty="0" smtClean="0"/>
              <a:t>	</a:t>
            </a:r>
          </a:p>
          <a:p>
            <a:pPr algn="just">
              <a:lnSpc>
                <a:spcPct val="150000"/>
              </a:lnSpc>
            </a:pPr>
            <a:r>
              <a:rPr lang="en-US" sz="1600" b="1" dirty="0" smtClean="0">
                <a:solidFill>
                  <a:srgbClr val="FF0000"/>
                </a:solidFill>
              </a:rPr>
              <a:t>II.      </a:t>
            </a:r>
            <a:r>
              <a:rPr lang="en-US" sz="1600" b="1" dirty="0" smtClean="0"/>
              <a:t>OPAAW (OIC Plan of Action for the Advancement of Women), 2008</a:t>
            </a:r>
          </a:p>
          <a:p>
            <a:pPr algn="just">
              <a:lnSpc>
                <a:spcPct val="150000"/>
              </a:lnSpc>
            </a:pPr>
            <a:r>
              <a:rPr lang="en-US" sz="1600" b="1" dirty="0" smtClean="0">
                <a:solidFill>
                  <a:srgbClr val="FF0000"/>
                </a:solidFill>
              </a:rPr>
              <a:t>III.    </a:t>
            </a:r>
            <a:r>
              <a:rPr lang="en-US" sz="1600" b="1" dirty="0" smtClean="0"/>
              <a:t>OIC Ten-Year </a:t>
            </a:r>
            <a:r>
              <a:rPr lang="en-US" sz="1600" b="1" dirty="0" err="1" smtClean="0"/>
              <a:t>Programme</a:t>
            </a:r>
            <a:r>
              <a:rPr lang="en-US" sz="1600" b="1" dirty="0" smtClean="0"/>
              <a:t> of Action, 2016-2025:</a:t>
            </a:r>
          </a:p>
          <a:p>
            <a:pPr algn="just">
              <a:lnSpc>
                <a:spcPct val="150000"/>
              </a:lnSpc>
            </a:pPr>
            <a:r>
              <a:rPr lang="en-US" sz="1600" b="1" dirty="0" smtClean="0">
                <a:solidFill>
                  <a:srgbClr val="FF0000"/>
                </a:solidFill>
              </a:rPr>
              <a:t>IV.   </a:t>
            </a:r>
            <a:r>
              <a:rPr lang="en-US" sz="1600" b="1" dirty="0" smtClean="0"/>
              <a:t>5 Ministerial Conferences held on Women between 2006 and 2015 (Istanbul-Cairo-Tehran-Jakarta- Baku).  ***The Conference in Baku (2014) called for a meeting of experts to assess OPAAW.</a:t>
            </a:r>
          </a:p>
        </p:txBody>
      </p:sp>
      <p:sp>
        <p:nvSpPr>
          <p:cNvPr id="9" name="TextBox 8"/>
          <p:cNvSpPr txBox="1"/>
          <p:nvPr/>
        </p:nvSpPr>
        <p:spPr>
          <a:xfrm>
            <a:off x="0" y="5257800"/>
            <a:ext cx="8783906" cy="1200329"/>
          </a:xfrm>
          <a:prstGeom prst="rect">
            <a:avLst/>
          </a:prstGeom>
          <a:solidFill>
            <a:srgbClr val="66FF66"/>
          </a:solidFill>
        </p:spPr>
        <p:txBody>
          <a:bodyPr wrap="square" rtlCol="0">
            <a:spAutoFit/>
          </a:bodyPr>
          <a:lstStyle/>
          <a:p>
            <a:pPr algn="just">
              <a:lnSpc>
                <a:spcPct val="150000"/>
              </a:lnSpc>
            </a:pPr>
            <a:r>
              <a:rPr lang="en-US" sz="1600" b="1" dirty="0" smtClean="0"/>
              <a:t>V.  After 8 years of its adoption, the OPAAW document needs to be assessed and updated by taking changing needs of women living in OIC countries into  account.</a:t>
            </a:r>
          </a:p>
          <a:p>
            <a:pPr algn="just">
              <a:lnSpc>
                <a:spcPct val="150000"/>
              </a:lnSpc>
            </a:pPr>
            <a:endParaRPr lang="en-US" sz="1600" b="1" dirty="0"/>
          </a:p>
        </p:txBody>
      </p:sp>
    </p:spTree>
    <p:extLst>
      <p:ext uri="{BB962C8B-B14F-4D97-AF65-F5344CB8AC3E}">
        <p14:creationId xmlns:p14="http://schemas.microsoft.com/office/powerpoint/2010/main" xmlns="" val="267778566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txBox="1">
            <a:spLocks/>
          </p:cNvSpPr>
          <p:nvPr/>
        </p:nvSpPr>
        <p:spPr>
          <a:xfrm>
            <a:off x="228600" y="533400"/>
            <a:ext cx="8686800" cy="6019800"/>
          </a:xfrm>
          <a:prstGeom prst="roundRect">
            <a:avLst/>
          </a:prstGeom>
          <a:noFill/>
          <a:ln>
            <a:noFill/>
          </a:ln>
        </p:spPr>
        <p:txBody>
          <a:bodyPr vert="horz" lIns="91440" tIns="45720" rIns="91440" bIns="45720" rtlCol="0">
            <a:normAutofit fontScale="92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4000" b="1" cap="small" spc="500" dirty="0" smtClean="0">
                <a:latin typeface="Palatino Linotype" pitchFamily="18" charset="0"/>
              </a:rPr>
              <a:t>Thank You</a:t>
            </a:r>
            <a:r>
              <a:rPr lang="tr-TR" sz="4000" b="1" cap="small" spc="500" dirty="0" smtClean="0">
                <a:latin typeface="Palatino Linotype" pitchFamily="18" charset="0"/>
              </a:rPr>
              <a:t>!</a:t>
            </a:r>
            <a:endParaRPr lang="en-US" sz="4000" b="1" cap="small" spc="500" dirty="0" smtClean="0">
              <a:latin typeface="Palatino Linotype" pitchFamily="18" charset="0"/>
            </a:endParaRPr>
          </a:p>
          <a:p>
            <a:pPr marL="0" indent="0" algn="ctr">
              <a:buNone/>
            </a:pPr>
            <a:endParaRPr lang="en-US" sz="2000" spc="500" dirty="0" smtClean="0">
              <a:latin typeface="+mj-lt"/>
            </a:endParaRPr>
          </a:p>
          <a:p>
            <a:pPr marL="0" indent="0" algn="ctr">
              <a:buNone/>
            </a:pPr>
            <a:endParaRPr lang="en-US" sz="2000" spc="500" dirty="0" smtClean="0">
              <a:latin typeface="+mj-lt"/>
            </a:endParaRPr>
          </a:p>
          <a:p>
            <a:pPr marL="0" indent="0" algn="ctr">
              <a:buNone/>
            </a:pPr>
            <a:endParaRPr lang="en-US" sz="2000" spc="500" dirty="0" smtClean="0">
              <a:latin typeface="+mj-lt"/>
            </a:endParaRPr>
          </a:p>
          <a:p>
            <a:pPr marL="0" indent="0" algn="ctr">
              <a:buNone/>
            </a:pPr>
            <a:endParaRPr lang="en-US" sz="1600" b="1" spc="500" dirty="0" smtClean="0">
              <a:latin typeface="+mj-lt"/>
            </a:endParaRPr>
          </a:p>
          <a:p>
            <a:pPr marL="0" indent="0" algn="ctr">
              <a:buNone/>
            </a:pPr>
            <a:endParaRPr lang="en-US" sz="1600" b="1" spc="500" dirty="0" smtClean="0">
              <a:latin typeface="+mj-lt"/>
            </a:endParaRPr>
          </a:p>
          <a:p>
            <a:pPr marL="0" indent="0" algn="ctr">
              <a:buNone/>
            </a:pPr>
            <a:endParaRPr lang="en-US" sz="1600" b="1" spc="500" dirty="0" smtClean="0">
              <a:latin typeface="+mj-lt"/>
            </a:endParaRPr>
          </a:p>
          <a:p>
            <a:pPr marL="0" indent="0" algn="ctr">
              <a:buNone/>
            </a:pPr>
            <a:endParaRPr lang="en-US" sz="1600" b="1" spc="500" dirty="0" smtClean="0">
              <a:latin typeface="+mj-lt"/>
            </a:endParaRPr>
          </a:p>
          <a:p>
            <a:pPr marL="0" indent="0" algn="ctr">
              <a:buNone/>
            </a:pPr>
            <a:endParaRPr lang="en-US" sz="1600" b="1" spc="500" dirty="0" smtClean="0">
              <a:latin typeface="+mj-lt"/>
            </a:endParaRPr>
          </a:p>
          <a:p>
            <a:pPr marL="0" indent="0" algn="ctr">
              <a:buNone/>
            </a:pPr>
            <a:endParaRPr lang="en-US" sz="2400" b="1" cap="small" spc="500" dirty="0" smtClean="0">
              <a:latin typeface="Palatino Linotype" pitchFamily="18" charset="0"/>
            </a:endParaRPr>
          </a:p>
          <a:p>
            <a:pPr marL="0" indent="0" algn="ctr">
              <a:buNone/>
            </a:pPr>
            <a:endParaRPr lang="tr-TR" sz="2000" spc="500" dirty="0" smtClean="0">
              <a:latin typeface="Palatino Linotype" pitchFamily="18" charset="0"/>
            </a:endParaRPr>
          </a:p>
          <a:p>
            <a:pPr marL="0" indent="0" algn="ctr">
              <a:buNone/>
            </a:pPr>
            <a:endParaRPr lang="tr-TR" sz="2000" spc="500" dirty="0" smtClean="0">
              <a:latin typeface="Palatino Linotype" pitchFamily="18" charset="0"/>
            </a:endParaRPr>
          </a:p>
          <a:p>
            <a:pPr marL="0" indent="0" algn="ctr">
              <a:buNone/>
            </a:pPr>
            <a:r>
              <a:rPr lang="en-US" sz="2400" b="1" dirty="0">
                <a:ln w="1905"/>
                <a:effectLst>
                  <a:innerShdw blurRad="69850" dist="43180" dir="5400000">
                    <a:srgbClr val="000000">
                      <a:alpha val="65000"/>
                    </a:srgbClr>
                  </a:innerShdw>
                </a:effectLst>
                <a:latin typeface="Calibri" pitchFamily="34" charset="0"/>
              </a:rPr>
              <a:t>Statistical, Economic </a:t>
            </a:r>
            <a:r>
              <a:rPr lang="tr-TR" sz="2400" b="1" dirty="0" smtClean="0">
                <a:ln w="1905"/>
                <a:effectLst>
                  <a:innerShdw blurRad="69850" dist="43180" dir="5400000">
                    <a:srgbClr val="000000">
                      <a:alpha val="65000"/>
                    </a:srgbClr>
                  </a:innerShdw>
                </a:effectLst>
                <a:latin typeface="Calibri" pitchFamily="34" charset="0"/>
              </a:rPr>
              <a:t>a</a:t>
            </a:r>
            <a:r>
              <a:rPr lang="en-US" sz="2400" b="1" dirty="0" err="1" smtClean="0">
                <a:ln w="1905"/>
                <a:effectLst>
                  <a:innerShdw blurRad="69850" dist="43180" dir="5400000">
                    <a:srgbClr val="000000">
                      <a:alpha val="65000"/>
                    </a:srgbClr>
                  </a:innerShdw>
                </a:effectLst>
                <a:latin typeface="Calibri" pitchFamily="34" charset="0"/>
              </a:rPr>
              <a:t>nd</a:t>
            </a:r>
            <a:r>
              <a:rPr lang="en-US" sz="2400" b="1" dirty="0" smtClean="0">
                <a:ln w="1905"/>
                <a:effectLst>
                  <a:innerShdw blurRad="69850" dist="43180" dir="5400000">
                    <a:srgbClr val="000000">
                      <a:alpha val="65000"/>
                    </a:srgbClr>
                  </a:innerShdw>
                </a:effectLst>
                <a:latin typeface="Calibri" pitchFamily="34" charset="0"/>
              </a:rPr>
              <a:t> </a:t>
            </a:r>
            <a:r>
              <a:rPr lang="en-US" sz="2400" b="1" dirty="0">
                <a:ln w="1905"/>
                <a:effectLst>
                  <a:innerShdw blurRad="69850" dist="43180" dir="5400000">
                    <a:srgbClr val="000000">
                      <a:alpha val="65000"/>
                    </a:srgbClr>
                  </a:innerShdw>
                </a:effectLst>
                <a:latin typeface="Calibri" pitchFamily="34" charset="0"/>
              </a:rPr>
              <a:t>Social Research </a:t>
            </a:r>
            <a:r>
              <a:rPr lang="tr-TR" sz="2400" b="1" dirty="0" smtClean="0">
                <a:ln w="1905"/>
                <a:effectLst>
                  <a:innerShdw blurRad="69850" dist="43180" dir="5400000">
                    <a:srgbClr val="000000">
                      <a:alpha val="65000"/>
                    </a:srgbClr>
                  </a:innerShdw>
                </a:effectLst>
                <a:latin typeface="Calibri" pitchFamily="34" charset="0"/>
              </a:rPr>
              <a:t>a</a:t>
            </a:r>
            <a:r>
              <a:rPr lang="en-US" sz="2400" b="1" dirty="0" err="1" smtClean="0">
                <a:ln w="1905"/>
                <a:effectLst>
                  <a:innerShdw blurRad="69850" dist="43180" dir="5400000">
                    <a:srgbClr val="000000">
                      <a:alpha val="65000"/>
                    </a:srgbClr>
                  </a:innerShdw>
                </a:effectLst>
                <a:latin typeface="Calibri" pitchFamily="34" charset="0"/>
              </a:rPr>
              <a:t>nd</a:t>
            </a:r>
            <a:r>
              <a:rPr lang="en-US" sz="2400" b="1" dirty="0" smtClean="0">
                <a:ln w="1905"/>
                <a:effectLst>
                  <a:innerShdw blurRad="69850" dist="43180" dir="5400000">
                    <a:srgbClr val="000000">
                      <a:alpha val="65000"/>
                    </a:srgbClr>
                  </a:innerShdw>
                </a:effectLst>
                <a:latin typeface="Calibri" pitchFamily="34" charset="0"/>
              </a:rPr>
              <a:t> </a:t>
            </a:r>
            <a:r>
              <a:rPr lang="en-US" sz="2400" b="1" dirty="0">
                <a:ln w="1905"/>
                <a:effectLst>
                  <a:innerShdw blurRad="69850" dist="43180" dir="5400000">
                    <a:srgbClr val="000000">
                      <a:alpha val="65000"/>
                    </a:srgbClr>
                  </a:innerShdw>
                </a:effectLst>
                <a:latin typeface="Calibri" pitchFamily="34" charset="0"/>
              </a:rPr>
              <a:t>Training Centre For Islamic Countries (SESRIC)</a:t>
            </a:r>
          </a:p>
          <a:p>
            <a:pPr marL="0" indent="0" algn="ctr">
              <a:buNone/>
            </a:pPr>
            <a:endParaRPr lang="en-US" sz="3100" b="1" dirty="0">
              <a:ln w="1905"/>
              <a:effectLst>
                <a:innerShdw blurRad="69850" dist="43180" dir="5400000">
                  <a:srgbClr val="000000">
                    <a:alpha val="65000"/>
                  </a:srgbClr>
                </a:innerShdw>
              </a:effectLst>
              <a:latin typeface="Calibri" pitchFamily="34" charset="0"/>
            </a:endParaRPr>
          </a:p>
          <a:p>
            <a:pPr marL="0" indent="0" algn="ctr">
              <a:buNone/>
            </a:pPr>
            <a:r>
              <a:rPr lang="tr-TR" sz="3100" b="1" dirty="0">
                <a:ln w="1905"/>
                <a:effectLst>
                  <a:innerShdw blurRad="69850" dist="43180" dir="5400000">
                    <a:srgbClr val="000000">
                      <a:alpha val="65000"/>
                    </a:srgbClr>
                  </a:innerShdw>
                </a:effectLst>
                <a:latin typeface="Calibri" pitchFamily="34" charset="0"/>
              </a:rPr>
              <a:t>O</a:t>
            </a:r>
            <a:r>
              <a:rPr lang="en-US" sz="3100" b="1" dirty="0" err="1" smtClean="0">
                <a:ln w="1905"/>
                <a:effectLst>
                  <a:innerShdw blurRad="69850" dist="43180" dir="5400000">
                    <a:srgbClr val="000000">
                      <a:alpha val="65000"/>
                    </a:srgbClr>
                  </a:innerShdw>
                </a:effectLst>
                <a:latin typeface="Calibri" pitchFamily="34" charset="0"/>
              </a:rPr>
              <a:t>rgani</a:t>
            </a:r>
            <a:r>
              <a:rPr lang="tr-TR" sz="3100" b="1" dirty="0" smtClean="0">
                <a:ln w="1905"/>
                <a:effectLst>
                  <a:innerShdw blurRad="69850" dist="43180" dir="5400000">
                    <a:srgbClr val="000000">
                      <a:alpha val="65000"/>
                    </a:srgbClr>
                  </a:innerShdw>
                </a:effectLst>
                <a:latin typeface="Calibri" pitchFamily="34" charset="0"/>
              </a:rPr>
              <a:t>s</a:t>
            </a:r>
            <a:r>
              <a:rPr lang="en-US" sz="3100" b="1" dirty="0" err="1" smtClean="0">
                <a:ln w="1905"/>
                <a:effectLst>
                  <a:innerShdw blurRad="69850" dist="43180" dir="5400000">
                    <a:srgbClr val="000000">
                      <a:alpha val="65000"/>
                    </a:srgbClr>
                  </a:innerShdw>
                </a:effectLst>
                <a:latin typeface="Calibri" pitchFamily="34" charset="0"/>
              </a:rPr>
              <a:t>ation</a:t>
            </a:r>
            <a:r>
              <a:rPr lang="en-US" sz="3100" b="1" dirty="0" smtClean="0">
                <a:ln w="1905"/>
                <a:effectLst>
                  <a:innerShdw blurRad="69850" dist="43180" dir="5400000">
                    <a:srgbClr val="000000">
                      <a:alpha val="65000"/>
                    </a:srgbClr>
                  </a:innerShdw>
                </a:effectLst>
                <a:latin typeface="Calibri" pitchFamily="34" charset="0"/>
              </a:rPr>
              <a:t> </a:t>
            </a:r>
            <a:r>
              <a:rPr lang="tr-TR" sz="3100" b="1" dirty="0">
                <a:ln w="1905"/>
                <a:effectLst>
                  <a:innerShdw blurRad="69850" dist="43180" dir="5400000">
                    <a:srgbClr val="000000">
                      <a:alpha val="65000"/>
                    </a:srgbClr>
                  </a:innerShdw>
                </a:effectLst>
                <a:latin typeface="Calibri" pitchFamily="34" charset="0"/>
              </a:rPr>
              <a:t>o</a:t>
            </a:r>
            <a:r>
              <a:rPr lang="en-US" sz="3100" b="1" dirty="0">
                <a:ln w="1905"/>
                <a:effectLst>
                  <a:innerShdw blurRad="69850" dist="43180" dir="5400000">
                    <a:srgbClr val="000000">
                      <a:alpha val="65000"/>
                    </a:srgbClr>
                  </a:innerShdw>
                </a:effectLst>
                <a:latin typeface="Calibri" pitchFamily="34" charset="0"/>
              </a:rPr>
              <a:t>f Islamic Cooperation (OIC</a:t>
            </a:r>
            <a:r>
              <a:rPr lang="en-US" sz="3100" b="1" dirty="0" smtClean="0">
                <a:ln w="1905"/>
                <a:effectLst>
                  <a:innerShdw blurRad="69850" dist="43180" dir="5400000">
                    <a:srgbClr val="000000">
                      <a:alpha val="65000"/>
                    </a:srgbClr>
                  </a:innerShdw>
                </a:effectLst>
                <a:latin typeface="Calibri" pitchFamily="34" charset="0"/>
              </a:rPr>
              <a:t>)</a:t>
            </a:r>
            <a:endParaRPr lang="en-US" sz="2300" b="1" spc="500" dirty="0" smtClean="0">
              <a:latin typeface="+mj-lt"/>
            </a:endParaRPr>
          </a:p>
          <a:p>
            <a:pPr marL="0" indent="0" algn="ctr">
              <a:buNone/>
            </a:pPr>
            <a:endParaRPr lang="en-US" sz="1600" b="1" spc="500" dirty="0" smtClean="0">
              <a:latin typeface="+mj-lt"/>
            </a:endParaRPr>
          </a:p>
          <a:p>
            <a:pPr marL="0" indent="0" algn="ctr">
              <a:buNone/>
            </a:pPr>
            <a:endParaRPr lang="en-US" sz="3600" spc="500" dirty="0" smtClean="0">
              <a:latin typeface="+mj-lt"/>
            </a:endParaRPr>
          </a:p>
          <a:p>
            <a:pPr marL="0" indent="0" algn="ctr">
              <a:buNone/>
            </a:pPr>
            <a:endParaRPr lang="en-US" sz="3600" spc="500" dirty="0">
              <a:latin typeface="+mj-lt"/>
            </a:endParaRPr>
          </a:p>
          <a:p>
            <a:pPr marL="0" indent="0" algn="ctr">
              <a:buNone/>
            </a:pPr>
            <a:endParaRPr lang="en-US" sz="3600" spc="500" dirty="0" smtClean="0">
              <a:latin typeface="+mj-lt"/>
            </a:endParaRPr>
          </a:p>
          <a:p>
            <a:pPr marL="0" indent="0" algn="ctr">
              <a:buNone/>
            </a:pPr>
            <a:endParaRPr lang="en-US" sz="3600" spc="500" dirty="0">
              <a:latin typeface="+mj-lt"/>
            </a:endParaRPr>
          </a:p>
        </p:txBody>
      </p:sp>
      <p:sp>
        <p:nvSpPr>
          <p:cNvPr id="4" name="Title 1"/>
          <p:cNvSpPr txBox="1">
            <a:spLocks/>
          </p:cNvSpPr>
          <p:nvPr/>
        </p:nvSpPr>
        <p:spPr>
          <a:xfrm>
            <a:off x="-4482" y="6096000"/>
            <a:ext cx="9148482" cy="762000"/>
          </a:xfrm>
          <a:prstGeom prst="rect">
            <a:avLst/>
          </a:prstGeom>
          <a:gradFill flip="none" rotWithShape="1">
            <a:gsLst>
              <a:gs pos="0">
                <a:srgbClr val="00B050">
                  <a:shade val="30000"/>
                  <a:satMod val="115000"/>
                </a:srgbClr>
              </a:gs>
              <a:gs pos="50000">
                <a:srgbClr val="00B050">
                  <a:shade val="67500"/>
                  <a:satMod val="115000"/>
                </a:srgbClr>
              </a:gs>
              <a:gs pos="100000">
                <a:srgbClr val="00B050">
                  <a:shade val="100000"/>
                  <a:satMod val="115000"/>
                </a:srgbClr>
              </a:gs>
            </a:gsLst>
            <a:lin ang="10800000" scaled="1"/>
            <a:tileRect/>
          </a:gradFill>
        </p:spPr>
        <p:txBody>
          <a:bodyPr vert="horz" lIns="45720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600" b="1" dirty="0" smtClean="0">
                <a:solidFill>
                  <a:schemeClr val="bg1">
                    <a:lumMod val="95000"/>
                  </a:schemeClr>
                </a:solidFill>
                <a:latin typeface="Palatino Linotype" pitchFamily="18" charset="0"/>
              </a:rPr>
              <a:t>Workshop on the Role of Women in the Development of OIC Member States</a:t>
            </a:r>
          </a:p>
          <a:p>
            <a:r>
              <a:rPr lang="en-US" sz="1600" b="1" dirty="0" smtClean="0">
                <a:solidFill>
                  <a:schemeClr val="bg1">
                    <a:lumMod val="95000"/>
                  </a:schemeClr>
                </a:solidFill>
                <a:latin typeface="Palatino Linotype" pitchFamily="18" charset="0"/>
              </a:rPr>
              <a:t>3-4 </a:t>
            </a:r>
            <a:r>
              <a:rPr lang="tr-TR" sz="1600" b="1" dirty="0" err="1" smtClean="0">
                <a:solidFill>
                  <a:schemeClr val="bg1">
                    <a:lumMod val="95000"/>
                  </a:schemeClr>
                </a:solidFill>
                <a:latin typeface="Palatino Linotype" pitchFamily="18" charset="0"/>
              </a:rPr>
              <a:t>October</a:t>
            </a:r>
            <a:r>
              <a:rPr lang="en-US" sz="1600" b="1" dirty="0" smtClean="0">
                <a:solidFill>
                  <a:schemeClr val="bg1">
                    <a:lumMod val="95000"/>
                  </a:schemeClr>
                </a:solidFill>
                <a:latin typeface="Palatino Linotype" pitchFamily="18" charset="0"/>
              </a:rPr>
              <a:t> 2016,</a:t>
            </a:r>
          </a:p>
          <a:p>
            <a:r>
              <a:rPr lang="en-US" sz="1600" b="1" dirty="0" smtClean="0">
                <a:solidFill>
                  <a:schemeClr val="bg1">
                    <a:lumMod val="95000"/>
                  </a:schemeClr>
                </a:solidFill>
                <a:latin typeface="Palatino Linotype" pitchFamily="18" charset="0"/>
              </a:rPr>
              <a:t>Ankara, Republic of Turkey</a:t>
            </a:r>
            <a:endParaRPr lang="tr-TR" sz="1600" b="1" dirty="0"/>
          </a:p>
        </p:txBody>
      </p:sp>
      <p:grpSp>
        <p:nvGrpSpPr>
          <p:cNvPr id="5" name="Group 4"/>
          <p:cNvGrpSpPr/>
          <p:nvPr/>
        </p:nvGrpSpPr>
        <p:grpSpPr>
          <a:xfrm>
            <a:off x="2590800" y="1828800"/>
            <a:ext cx="4049730" cy="1752601"/>
            <a:chOff x="2590800" y="609600"/>
            <a:chExt cx="4049730" cy="1752601"/>
          </a:xfrm>
        </p:grpSpPr>
        <p:pic>
          <p:nvPicPr>
            <p:cNvPr id="8" name="Content Placeholder 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4908989" y="609600"/>
              <a:ext cx="1731541" cy="1752601"/>
            </a:xfrm>
            <a:prstGeom prst="rect">
              <a:avLst/>
            </a:prstGeom>
          </p:spPr>
        </p:pic>
        <p:pic>
          <p:nvPicPr>
            <p:cNvPr id="9" name="Picture 2" descr="https://encrypted-tbn3.gstatic.com/images?q=tbn:ANd9GcQ5ZVFAQkFjBzRnm3CccGzkdnDVPzaH0eeCIm6KbP2rNMoNuij3"/>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590800" y="609600"/>
              <a:ext cx="1828800" cy="1752601"/>
            </a:xfrm>
            <a:prstGeom prst="rect">
              <a:avLst/>
            </a:prstGeom>
            <a:noFill/>
            <a:extLst>
              <a:ext uri="{909E8E84-426E-40DD-AFC4-6F175D3DCCD1}">
                <a14:hiddenFill xmlns:a14="http://schemas.microsoft.com/office/drawing/2010/main" xmlns="">
                  <a:solidFill>
                    <a:srgbClr val="FFFFFF"/>
                  </a:solidFill>
                </a14:hiddenFill>
              </a:ext>
            </a:extLst>
          </p:spPr>
        </p:pic>
      </p:grpSp>
    </p:spTree>
    <p:extLst>
      <p:ext uri="{BB962C8B-B14F-4D97-AF65-F5344CB8AC3E}">
        <p14:creationId xmlns:p14="http://schemas.microsoft.com/office/powerpoint/2010/main" xmlns="" val="250019397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4482" y="6629400"/>
            <a:ext cx="9144000" cy="228600"/>
          </a:xfrm>
          <a:prstGeom prst="rect">
            <a:avLst/>
          </a:prstGeom>
          <a:solidFill>
            <a:schemeClr val="tx2">
              <a:lumMod val="75000"/>
            </a:schemeClr>
          </a:solidFill>
        </p:spPr>
        <p:txBody>
          <a:bodyPr vert="horz" lIns="45720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spcBef>
                <a:spcPts val="0"/>
              </a:spcBef>
              <a:defRPr/>
            </a:pPr>
            <a:r>
              <a:rPr lang="en-US" sz="1000" dirty="0" smtClean="0">
                <a:solidFill>
                  <a:schemeClr val="bg1">
                    <a:lumMod val="95000"/>
                  </a:schemeClr>
                </a:solidFill>
                <a:latin typeface="Palatino Linotype" pitchFamily="18" charset="0"/>
              </a:rPr>
              <a:t>Workshop on the Role of Women in the Development of OIC Member</a:t>
            </a:r>
            <a:r>
              <a:rPr lang="tr-TR" sz="1000" dirty="0" smtClean="0">
                <a:solidFill>
                  <a:schemeClr val="bg1">
                    <a:lumMod val="95000"/>
                  </a:schemeClr>
                </a:solidFill>
                <a:latin typeface="Palatino Linotype" pitchFamily="18" charset="0"/>
              </a:rPr>
              <a:t> </a:t>
            </a:r>
            <a:r>
              <a:rPr lang="en-US" sz="1000" dirty="0" smtClean="0">
                <a:solidFill>
                  <a:schemeClr val="bg1">
                    <a:lumMod val="95000"/>
                  </a:schemeClr>
                </a:solidFill>
                <a:latin typeface="Palatino Linotype" pitchFamily="18" charset="0"/>
              </a:rPr>
              <a:t>States</a:t>
            </a:r>
            <a:r>
              <a:rPr lang="tr-TR" sz="1000" dirty="0" smtClean="0">
                <a:solidFill>
                  <a:schemeClr val="bg1">
                    <a:lumMod val="95000"/>
                  </a:schemeClr>
                </a:solidFill>
                <a:latin typeface="Palatino Linotype" pitchFamily="18" charset="0"/>
              </a:rPr>
              <a:t>, 3-4 </a:t>
            </a:r>
            <a:r>
              <a:rPr lang="tr-TR" sz="1000" dirty="0" err="1" smtClean="0">
                <a:solidFill>
                  <a:schemeClr val="bg1">
                    <a:lumMod val="95000"/>
                  </a:schemeClr>
                </a:solidFill>
                <a:latin typeface="Palatino Linotype" pitchFamily="18" charset="0"/>
              </a:rPr>
              <a:t>October</a:t>
            </a:r>
            <a:r>
              <a:rPr lang="tr-TR" sz="1000" dirty="0" smtClean="0">
                <a:solidFill>
                  <a:schemeClr val="bg1">
                    <a:lumMod val="95000"/>
                  </a:schemeClr>
                </a:solidFill>
                <a:latin typeface="Palatino Linotype" pitchFamily="18" charset="0"/>
              </a:rPr>
              <a:t> 2016, Ankara, </a:t>
            </a:r>
            <a:r>
              <a:rPr lang="tr-TR" sz="1000" dirty="0" err="1" smtClean="0">
                <a:solidFill>
                  <a:schemeClr val="bg1">
                    <a:lumMod val="95000"/>
                  </a:schemeClr>
                </a:solidFill>
                <a:latin typeface="Palatino Linotype" pitchFamily="18" charset="0"/>
              </a:rPr>
              <a:t>Republic</a:t>
            </a:r>
            <a:r>
              <a:rPr lang="tr-TR" sz="1000" dirty="0" smtClean="0">
                <a:solidFill>
                  <a:schemeClr val="bg1">
                    <a:lumMod val="95000"/>
                  </a:schemeClr>
                </a:solidFill>
                <a:latin typeface="Palatino Linotype" pitchFamily="18" charset="0"/>
              </a:rPr>
              <a:t> of </a:t>
            </a:r>
            <a:r>
              <a:rPr lang="tr-TR" sz="1000" dirty="0" err="1" smtClean="0">
                <a:solidFill>
                  <a:schemeClr val="bg1">
                    <a:lumMod val="95000"/>
                  </a:schemeClr>
                </a:solidFill>
                <a:latin typeface="Palatino Linotype" pitchFamily="18" charset="0"/>
              </a:rPr>
              <a:t>Turkey</a:t>
            </a:r>
            <a:endParaRPr lang="en-US" sz="1000" dirty="0" smtClean="0">
              <a:solidFill>
                <a:schemeClr val="bg1"/>
              </a:solidFill>
              <a:latin typeface="Palatino Linotype" pitchFamily="18" charset="0"/>
            </a:endParaRPr>
          </a:p>
        </p:txBody>
      </p:sp>
      <p:sp>
        <p:nvSpPr>
          <p:cNvPr id="10" name="Title 1"/>
          <p:cNvSpPr txBox="1">
            <a:spLocks/>
          </p:cNvSpPr>
          <p:nvPr/>
        </p:nvSpPr>
        <p:spPr>
          <a:xfrm>
            <a:off x="0" y="76200"/>
            <a:ext cx="9144000" cy="609600"/>
          </a:xfrm>
          <a:prstGeom prst="rect">
            <a:avLst/>
          </a:prstGeom>
          <a:solidFill>
            <a:schemeClr val="tx2">
              <a:lumMod val="75000"/>
            </a:schemeClr>
          </a:solidFill>
        </p:spPr>
        <p:txBody>
          <a:bodyPr vert="horz" lIns="45720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tr-TR" sz="2400" dirty="0" smtClean="0">
                <a:solidFill>
                  <a:srgbClr val="FFC000"/>
                </a:solidFill>
              </a:rPr>
              <a:t>1. Introduction</a:t>
            </a:r>
            <a:endParaRPr lang="en-US" sz="2400" dirty="0">
              <a:solidFill>
                <a:schemeClr val="bg1">
                  <a:lumMod val="95000"/>
                </a:schemeClr>
              </a:solidFill>
            </a:endParaRPr>
          </a:p>
        </p:txBody>
      </p:sp>
      <p:sp>
        <p:nvSpPr>
          <p:cNvPr id="2" name="Title 1"/>
          <p:cNvSpPr>
            <a:spLocks noGrp="1"/>
          </p:cNvSpPr>
          <p:nvPr>
            <p:ph type="title"/>
          </p:nvPr>
        </p:nvSpPr>
        <p:spPr/>
        <p:txBody>
          <a:bodyPr/>
          <a:lstStyle/>
          <a:p>
            <a:endParaRPr lang="tr-TR" dirty="0"/>
          </a:p>
        </p:txBody>
      </p:sp>
      <p:sp>
        <p:nvSpPr>
          <p:cNvPr id="15" name="Slide Number Placeholder 14"/>
          <p:cNvSpPr>
            <a:spLocks noGrp="1"/>
          </p:cNvSpPr>
          <p:nvPr>
            <p:ph type="sldNum" sz="quarter" idx="12"/>
          </p:nvPr>
        </p:nvSpPr>
        <p:spPr/>
        <p:txBody>
          <a:bodyPr/>
          <a:lstStyle/>
          <a:p>
            <a:fld id="{02ED2F52-E6C8-4154-B18B-5A25422DABFD}" type="slidenum">
              <a:rPr lang="en-US" smtClean="0"/>
              <a:pPr/>
              <a:t>3</a:t>
            </a:fld>
            <a:endParaRPr lang="en-US" dirty="0"/>
          </a:p>
        </p:txBody>
      </p:sp>
      <p:pic>
        <p:nvPicPr>
          <p:cNvPr id="14" name="Content Placeholder 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8548756" y="152400"/>
            <a:ext cx="457413" cy="457200"/>
          </a:xfrm>
          <a:prstGeom prst="rect">
            <a:avLst/>
          </a:prstGeom>
        </p:spPr>
      </p:pic>
      <p:sp>
        <p:nvSpPr>
          <p:cNvPr id="17" name="Content Placeholder 2"/>
          <p:cNvSpPr txBox="1">
            <a:spLocks/>
          </p:cNvSpPr>
          <p:nvPr/>
        </p:nvSpPr>
        <p:spPr>
          <a:xfrm>
            <a:off x="457200" y="1600200"/>
            <a:ext cx="8229600" cy="4648200"/>
          </a:xfrm>
          <a:prstGeom prst="rect">
            <a:avLst/>
          </a:prstGeom>
          <a:solidFill>
            <a:schemeClr val="accent5">
              <a:lumMod val="20000"/>
              <a:lumOff val="80000"/>
            </a:schemeClr>
          </a:solidFill>
        </p:spPr>
        <p:txBody>
          <a:bodyPr vert="horz" lIns="91440" tIns="45720" rIns="91440" bIns="45720" rtlCol="0">
            <a:normAutofit fontScale="32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tr-TR" sz="5100" b="1" dirty="0" smtClean="0">
                <a:solidFill>
                  <a:srgbClr val="FF0000"/>
                </a:solidFill>
              </a:rPr>
              <a:t>Aim of </a:t>
            </a:r>
            <a:r>
              <a:rPr lang="tr-TR" sz="5100" b="1" dirty="0" err="1" smtClean="0">
                <a:solidFill>
                  <a:srgbClr val="FF0000"/>
                </a:solidFill>
              </a:rPr>
              <a:t>the</a:t>
            </a:r>
            <a:r>
              <a:rPr lang="tr-TR" sz="5100" b="1" dirty="0" smtClean="0">
                <a:solidFill>
                  <a:srgbClr val="FF0000"/>
                </a:solidFill>
              </a:rPr>
              <a:t> </a:t>
            </a:r>
            <a:r>
              <a:rPr lang="tr-TR" sz="5100" b="1" dirty="0" err="1" smtClean="0">
                <a:solidFill>
                  <a:srgbClr val="FF0000"/>
                </a:solidFill>
              </a:rPr>
              <a:t>Report</a:t>
            </a:r>
            <a:endParaRPr lang="tr-TR" sz="5100" b="1" dirty="0" smtClean="0">
              <a:solidFill>
                <a:srgbClr val="FF0000"/>
              </a:solidFill>
            </a:endParaRPr>
          </a:p>
          <a:p>
            <a:pPr marL="0" indent="0">
              <a:buNone/>
            </a:pPr>
            <a:endParaRPr lang="tr-TR" sz="3400" dirty="0" smtClean="0"/>
          </a:p>
          <a:p>
            <a:pPr marL="400050" lvl="1" indent="0" algn="just">
              <a:lnSpc>
                <a:spcPct val="170000"/>
              </a:lnSpc>
              <a:buFont typeface="Wingdings" pitchFamily="2" charset="2"/>
              <a:buChar char="Ø"/>
            </a:pPr>
            <a:r>
              <a:rPr lang="tr-TR" sz="6200" dirty="0" smtClean="0"/>
              <a:t>  </a:t>
            </a:r>
            <a:r>
              <a:rPr lang="tr-TR" sz="6200" dirty="0" err="1" smtClean="0"/>
              <a:t>The</a:t>
            </a:r>
            <a:r>
              <a:rPr lang="tr-TR" sz="6200" dirty="0" smtClean="0"/>
              <a:t> </a:t>
            </a:r>
            <a:r>
              <a:rPr lang="tr-TR" sz="6200" dirty="0" err="1" smtClean="0"/>
              <a:t>Report</a:t>
            </a:r>
            <a:r>
              <a:rPr lang="tr-TR" sz="6200" dirty="0" smtClean="0"/>
              <a:t> </a:t>
            </a:r>
            <a:r>
              <a:rPr lang="tr-TR" sz="6200" dirty="0" err="1" smtClean="0"/>
              <a:t>aims</a:t>
            </a:r>
            <a:r>
              <a:rPr lang="tr-TR" sz="6200" dirty="0" smtClean="0"/>
              <a:t> </a:t>
            </a:r>
            <a:r>
              <a:rPr lang="tr-TR" sz="6200" dirty="0" err="1" smtClean="0"/>
              <a:t>to</a:t>
            </a:r>
            <a:r>
              <a:rPr lang="tr-TR" sz="6200" dirty="0" smtClean="0"/>
              <a:t> </a:t>
            </a:r>
            <a:r>
              <a:rPr lang="tr-TR" sz="6200" dirty="0" err="1" smtClean="0"/>
              <a:t>investigate</a:t>
            </a:r>
            <a:r>
              <a:rPr lang="tr-TR" sz="6200" dirty="0" smtClean="0"/>
              <a:t> </a:t>
            </a:r>
            <a:r>
              <a:rPr lang="tr-TR" sz="6200" dirty="0" err="1" smtClean="0"/>
              <a:t>the</a:t>
            </a:r>
            <a:r>
              <a:rPr lang="tr-TR" sz="6200" dirty="0" smtClean="0"/>
              <a:t> </a:t>
            </a:r>
            <a:r>
              <a:rPr lang="tr-TR" sz="6200" dirty="0" smtClean="0"/>
              <a:t>state of </a:t>
            </a:r>
            <a:r>
              <a:rPr lang="tr-TR" sz="6200" dirty="0" err="1" smtClean="0"/>
              <a:t>women</a:t>
            </a:r>
            <a:r>
              <a:rPr lang="tr-TR" sz="6200" dirty="0" smtClean="0"/>
              <a:t> in OIC Member States in </a:t>
            </a:r>
            <a:r>
              <a:rPr lang="tr-TR" sz="6200" dirty="0" err="1" smtClean="0"/>
              <a:t>comparative</a:t>
            </a:r>
            <a:r>
              <a:rPr lang="tr-TR" sz="6200" dirty="0" smtClean="0"/>
              <a:t> </a:t>
            </a:r>
            <a:r>
              <a:rPr lang="tr-TR" sz="6200" dirty="0" err="1" smtClean="0"/>
              <a:t>perspective</a:t>
            </a:r>
            <a:r>
              <a:rPr lang="tr-TR" sz="6200" dirty="0" smtClean="0"/>
              <a:t>, </a:t>
            </a:r>
            <a:r>
              <a:rPr lang="en-GB" sz="6200" dirty="0" smtClean="0"/>
              <a:t>assess </a:t>
            </a:r>
            <a:r>
              <a:rPr lang="en-GB" sz="6200" dirty="0" smtClean="0"/>
              <a:t>the current state of gender and </a:t>
            </a:r>
            <a:r>
              <a:rPr lang="en-GB" sz="6200" dirty="0" smtClean="0"/>
              <a:t>reveal </a:t>
            </a:r>
            <a:r>
              <a:rPr lang="en-GB" sz="6200" dirty="0" smtClean="0"/>
              <a:t>key challenges of women living in OIC member countries. </a:t>
            </a:r>
            <a:endParaRPr lang="tr-TR" sz="6200" dirty="0" smtClean="0"/>
          </a:p>
          <a:p>
            <a:pPr marL="400050" lvl="1" indent="0" algn="just">
              <a:lnSpc>
                <a:spcPct val="170000"/>
              </a:lnSpc>
              <a:buNone/>
            </a:pPr>
            <a:endParaRPr lang="tr-TR" sz="5500" dirty="0" smtClean="0"/>
          </a:p>
          <a:p>
            <a:pPr marL="400050" lvl="1" indent="0" algn="just">
              <a:lnSpc>
                <a:spcPct val="170000"/>
              </a:lnSpc>
              <a:buFont typeface="Wingdings" pitchFamily="2" charset="2"/>
              <a:buChar char="Ø"/>
            </a:pPr>
            <a:r>
              <a:rPr lang="tr-TR" sz="6200" dirty="0" smtClean="0"/>
              <a:t> </a:t>
            </a:r>
            <a:r>
              <a:rPr lang="en-GB" sz="6200" dirty="0" smtClean="0"/>
              <a:t>The </a:t>
            </a:r>
            <a:r>
              <a:rPr lang="tr-TR" sz="6200" dirty="0" smtClean="0"/>
              <a:t>R</a:t>
            </a:r>
            <a:r>
              <a:rPr lang="en-GB" sz="6200" dirty="0" err="1" smtClean="0"/>
              <a:t>eport</a:t>
            </a:r>
            <a:r>
              <a:rPr lang="en-GB" sz="6200" dirty="0" smtClean="0"/>
              <a:t> also provides concrete policy-recommendations to policy-makers in addressing the problems of women with a view to ensure their full and equal participation into socio-economic life</a:t>
            </a:r>
            <a:r>
              <a:rPr lang="tr-TR" sz="6200" dirty="0" smtClean="0"/>
              <a:t> as </a:t>
            </a:r>
            <a:r>
              <a:rPr lang="tr-TR" sz="6200" dirty="0" err="1" smtClean="0"/>
              <a:t>well</a:t>
            </a:r>
            <a:r>
              <a:rPr lang="tr-TR" sz="6200" dirty="0" smtClean="0"/>
              <a:t> as </a:t>
            </a:r>
            <a:r>
              <a:rPr lang="tr-TR" sz="6200" dirty="0" err="1" smtClean="0"/>
              <a:t>to</a:t>
            </a:r>
            <a:r>
              <a:rPr lang="tr-TR" sz="6200" dirty="0" smtClean="0"/>
              <a:t> </a:t>
            </a:r>
            <a:r>
              <a:rPr lang="tr-TR" sz="6200" dirty="0" err="1" smtClean="0"/>
              <a:t>the</a:t>
            </a:r>
            <a:r>
              <a:rPr lang="tr-TR" sz="6200" dirty="0" smtClean="0"/>
              <a:t> </a:t>
            </a:r>
            <a:r>
              <a:rPr lang="tr-TR" sz="6200" dirty="0" err="1" smtClean="0"/>
              <a:t>development</a:t>
            </a:r>
            <a:r>
              <a:rPr lang="tr-TR" sz="6200" dirty="0" smtClean="0"/>
              <a:t> </a:t>
            </a:r>
            <a:r>
              <a:rPr lang="tr-TR" sz="6200" dirty="0" err="1" smtClean="0"/>
              <a:t>process</a:t>
            </a:r>
            <a:r>
              <a:rPr lang="tr-TR" sz="6200" dirty="0" smtClean="0"/>
              <a:t> of </a:t>
            </a:r>
            <a:r>
              <a:rPr lang="tr-TR" sz="6200" dirty="0" err="1" smtClean="0"/>
              <a:t>their</a:t>
            </a:r>
            <a:r>
              <a:rPr lang="tr-TR" sz="6200" dirty="0" smtClean="0"/>
              <a:t> </a:t>
            </a:r>
            <a:r>
              <a:rPr lang="tr-TR" sz="6200" dirty="0" err="1" smtClean="0"/>
              <a:t>respective</a:t>
            </a:r>
            <a:r>
              <a:rPr lang="tr-TR" sz="6200" dirty="0" smtClean="0"/>
              <a:t> </a:t>
            </a:r>
            <a:r>
              <a:rPr lang="tr-TR" sz="6200" dirty="0" err="1" smtClean="0"/>
              <a:t>countries</a:t>
            </a:r>
            <a:r>
              <a:rPr lang="tr-TR" sz="6200" dirty="0" smtClean="0"/>
              <a:t>.</a:t>
            </a:r>
          </a:p>
          <a:p>
            <a:pPr marL="0" indent="0" algn="just">
              <a:lnSpc>
                <a:spcPct val="170000"/>
              </a:lnSpc>
              <a:buNone/>
            </a:pPr>
            <a:endParaRPr lang="tr-TR" sz="4500" dirty="0" smtClean="0"/>
          </a:p>
        </p:txBody>
      </p:sp>
    </p:spTree>
    <p:extLst>
      <p:ext uri="{BB962C8B-B14F-4D97-AF65-F5344CB8AC3E}">
        <p14:creationId xmlns:p14="http://schemas.microsoft.com/office/powerpoint/2010/main" xmlns="" val="196377277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p:cNvSpPr>
            <a:spLocks noGrp="1"/>
          </p:cNvSpPr>
          <p:nvPr>
            <p:ph type="title"/>
          </p:nvPr>
        </p:nvSpPr>
        <p:spPr>
          <a:xfrm>
            <a:off x="0" y="76200"/>
            <a:ext cx="9144000" cy="609600"/>
          </a:xfrm>
          <a:solidFill>
            <a:schemeClr val="tx2">
              <a:lumMod val="75000"/>
            </a:schemeClr>
          </a:solidFill>
        </p:spPr>
        <p:txBody>
          <a:bodyPr lIns="457200">
            <a:normAutofit/>
          </a:bodyPr>
          <a:lstStyle/>
          <a:p>
            <a:pPr algn="l"/>
            <a:r>
              <a:rPr lang="en-US" sz="2400" dirty="0">
                <a:solidFill>
                  <a:srgbClr val="FFC000"/>
                </a:solidFill>
              </a:rPr>
              <a:t>2. Overall State of </a:t>
            </a:r>
            <a:r>
              <a:rPr lang="en-US" sz="2400" dirty="0" smtClean="0">
                <a:solidFill>
                  <a:srgbClr val="FFC000"/>
                </a:solidFill>
              </a:rPr>
              <a:t>Gender</a:t>
            </a:r>
            <a:endParaRPr lang="en-US" sz="2400" dirty="0">
              <a:solidFill>
                <a:srgbClr val="FFC000"/>
              </a:solidFill>
            </a:endParaRPr>
          </a:p>
        </p:txBody>
      </p:sp>
      <p:sp>
        <p:nvSpPr>
          <p:cNvPr id="11" name="Title 1"/>
          <p:cNvSpPr txBox="1">
            <a:spLocks/>
          </p:cNvSpPr>
          <p:nvPr/>
        </p:nvSpPr>
        <p:spPr>
          <a:xfrm>
            <a:off x="-4482" y="6629400"/>
            <a:ext cx="9144000" cy="228600"/>
          </a:xfrm>
          <a:prstGeom prst="rect">
            <a:avLst/>
          </a:prstGeom>
          <a:solidFill>
            <a:schemeClr val="tx2">
              <a:lumMod val="75000"/>
            </a:schemeClr>
          </a:solidFill>
        </p:spPr>
        <p:txBody>
          <a:bodyPr vert="horz" lIns="45720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spcBef>
                <a:spcPts val="0"/>
              </a:spcBef>
              <a:defRPr/>
            </a:pPr>
            <a:r>
              <a:rPr lang="en-US" sz="1000" dirty="0" smtClean="0">
                <a:solidFill>
                  <a:schemeClr val="bg1">
                    <a:lumMod val="95000"/>
                  </a:schemeClr>
                </a:solidFill>
                <a:latin typeface="Palatino Linotype" pitchFamily="18" charset="0"/>
              </a:rPr>
              <a:t>Workshop on the Role of Women in the Development of OIC Member</a:t>
            </a:r>
            <a:r>
              <a:rPr lang="tr-TR" sz="1000" dirty="0" smtClean="0">
                <a:solidFill>
                  <a:schemeClr val="bg1">
                    <a:lumMod val="95000"/>
                  </a:schemeClr>
                </a:solidFill>
                <a:latin typeface="Palatino Linotype" pitchFamily="18" charset="0"/>
              </a:rPr>
              <a:t> </a:t>
            </a:r>
            <a:r>
              <a:rPr lang="en-US" sz="1000" dirty="0" smtClean="0">
                <a:solidFill>
                  <a:schemeClr val="bg1">
                    <a:lumMod val="95000"/>
                  </a:schemeClr>
                </a:solidFill>
                <a:latin typeface="Palatino Linotype" pitchFamily="18" charset="0"/>
              </a:rPr>
              <a:t>States</a:t>
            </a:r>
            <a:r>
              <a:rPr lang="tr-TR" sz="1000" dirty="0" smtClean="0">
                <a:solidFill>
                  <a:schemeClr val="bg1">
                    <a:lumMod val="95000"/>
                  </a:schemeClr>
                </a:solidFill>
                <a:latin typeface="Palatino Linotype" pitchFamily="18" charset="0"/>
              </a:rPr>
              <a:t>, 3-4 </a:t>
            </a:r>
            <a:r>
              <a:rPr lang="tr-TR" sz="1000" dirty="0" err="1" smtClean="0">
                <a:solidFill>
                  <a:schemeClr val="bg1">
                    <a:lumMod val="95000"/>
                  </a:schemeClr>
                </a:solidFill>
                <a:latin typeface="Palatino Linotype" pitchFamily="18" charset="0"/>
              </a:rPr>
              <a:t>October</a:t>
            </a:r>
            <a:r>
              <a:rPr lang="tr-TR" sz="1000" dirty="0" smtClean="0">
                <a:solidFill>
                  <a:schemeClr val="bg1">
                    <a:lumMod val="95000"/>
                  </a:schemeClr>
                </a:solidFill>
                <a:latin typeface="Palatino Linotype" pitchFamily="18" charset="0"/>
              </a:rPr>
              <a:t> 2016, Ankara, </a:t>
            </a:r>
            <a:r>
              <a:rPr lang="tr-TR" sz="1000" dirty="0" err="1" smtClean="0">
                <a:solidFill>
                  <a:schemeClr val="bg1">
                    <a:lumMod val="95000"/>
                  </a:schemeClr>
                </a:solidFill>
                <a:latin typeface="Palatino Linotype" pitchFamily="18" charset="0"/>
              </a:rPr>
              <a:t>Republic</a:t>
            </a:r>
            <a:r>
              <a:rPr lang="tr-TR" sz="1000" dirty="0" smtClean="0">
                <a:solidFill>
                  <a:schemeClr val="bg1">
                    <a:lumMod val="95000"/>
                  </a:schemeClr>
                </a:solidFill>
                <a:latin typeface="Palatino Linotype" pitchFamily="18" charset="0"/>
              </a:rPr>
              <a:t> of </a:t>
            </a:r>
            <a:r>
              <a:rPr lang="tr-TR" sz="1000" dirty="0" err="1" smtClean="0">
                <a:solidFill>
                  <a:schemeClr val="bg1">
                    <a:lumMod val="95000"/>
                  </a:schemeClr>
                </a:solidFill>
                <a:latin typeface="Palatino Linotype" pitchFamily="18" charset="0"/>
              </a:rPr>
              <a:t>Turkey</a:t>
            </a:r>
            <a:endParaRPr lang="en-US" sz="1000" dirty="0" smtClean="0">
              <a:solidFill>
                <a:schemeClr val="bg1"/>
              </a:solidFill>
              <a:latin typeface="Palatino Linotype" pitchFamily="18" charset="0"/>
            </a:endParaRPr>
          </a:p>
        </p:txBody>
      </p:sp>
      <p:sp>
        <p:nvSpPr>
          <p:cNvPr id="10" name="Slide Number Placeholder 9"/>
          <p:cNvSpPr>
            <a:spLocks noGrp="1"/>
          </p:cNvSpPr>
          <p:nvPr>
            <p:ph type="sldNum" sz="quarter" idx="12"/>
          </p:nvPr>
        </p:nvSpPr>
        <p:spPr/>
        <p:txBody>
          <a:bodyPr/>
          <a:lstStyle/>
          <a:p>
            <a:fld id="{02ED2F52-E6C8-4154-B18B-5A25422DABFD}" type="slidenum">
              <a:rPr lang="en-US" smtClean="0"/>
              <a:pPr/>
              <a:t>4</a:t>
            </a:fld>
            <a:endParaRPr lang="en-US" dirty="0"/>
          </a:p>
        </p:txBody>
      </p:sp>
      <p:pic>
        <p:nvPicPr>
          <p:cNvPr id="28" name="Content Placeholder 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8548756" y="152400"/>
            <a:ext cx="457413" cy="457200"/>
          </a:xfrm>
          <a:prstGeom prst="rect">
            <a:avLst/>
          </a:prstGeom>
        </p:spPr>
      </p:pic>
      <p:sp>
        <p:nvSpPr>
          <p:cNvPr id="2" name="Rectangle 1"/>
          <p:cNvSpPr/>
          <p:nvPr/>
        </p:nvSpPr>
        <p:spPr>
          <a:xfrm>
            <a:off x="119538" y="901682"/>
            <a:ext cx="4223862" cy="2908489"/>
          </a:xfrm>
          <a:prstGeom prst="rect">
            <a:avLst/>
          </a:prstGeom>
          <a:solidFill>
            <a:schemeClr val="bg1">
              <a:lumMod val="95000"/>
            </a:schemeClr>
          </a:solidFill>
        </p:spPr>
        <p:txBody>
          <a:bodyPr wrap="square">
            <a:spAutoFit/>
          </a:bodyPr>
          <a:lstStyle/>
          <a:p>
            <a:r>
              <a:rPr lang="tr-TR" b="1" dirty="0" smtClean="0">
                <a:solidFill>
                  <a:srgbClr val="FF0000"/>
                </a:solidFill>
              </a:rPr>
              <a:t>G</a:t>
            </a:r>
            <a:r>
              <a:rPr lang="en-GB" b="1" dirty="0" smtClean="0">
                <a:solidFill>
                  <a:srgbClr val="FF0000"/>
                </a:solidFill>
              </a:rPr>
              <a:t>ender </a:t>
            </a:r>
            <a:r>
              <a:rPr lang="tr-TR" b="1" dirty="0" smtClean="0">
                <a:solidFill>
                  <a:srgbClr val="FF0000"/>
                </a:solidFill>
              </a:rPr>
              <a:t>G</a:t>
            </a:r>
            <a:r>
              <a:rPr lang="en-GB" b="1" dirty="0" err="1" smtClean="0">
                <a:solidFill>
                  <a:srgbClr val="FF0000"/>
                </a:solidFill>
              </a:rPr>
              <a:t>ap</a:t>
            </a:r>
            <a:r>
              <a:rPr lang="en-GB" b="1" dirty="0" smtClean="0">
                <a:solidFill>
                  <a:srgbClr val="FF0000"/>
                </a:solidFill>
              </a:rPr>
              <a:t> </a:t>
            </a:r>
            <a:r>
              <a:rPr lang="tr-TR" b="1" dirty="0" smtClean="0">
                <a:solidFill>
                  <a:srgbClr val="FF0000"/>
                </a:solidFill>
              </a:rPr>
              <a:t>I</a:t>
            </a:r>
            <a:r>
              <a:rPr lang="en-GB" b="1" dirty="0" err="1" smtClean="0">
                <a:solidFill>
                  <a:srgbClr val="FF0000"/>
                </a:solidFill>
              </a:rPr>
              <a:t>ndex</a:t>
            </a:r>
            <a:r>
              <a:rPr lang="tr-TR" b="1" dirty="0" smtClean="0">
                <a:solidFill>
                  <a:srgbClr val="FF0000"/>
                </a:solidFill>
              </a:rPr>
              <a:t> of WEF</a:t>
            </a:r>
          </a:p>
          <a:p>
            <a:endParaRPr lang="tr-TR" sz="1050" dirty="0">
              <a:solidFill>
                <a:srgbClr val="FF0000"/>
              </a:solidFill>
              <a:latin typeface="Palatino Linotype" pitchFamily="18" charset="0"/>
            </a:endParaRPr>
          </a:p>
          <a:p>
            <a:r>
              <a:rPr lang="tr-TR" dirty="0" smtClean="0"/>
              <a:t>It </a:t>
            </a:r>
            <a:r>
              <a:rPr lang="en-GB" dirty="0" err="1" smtClean="0"/>
              <a:t>captur</a:t>
            </a:r>
            <a:r>
              <a:rPr lang="tr-TR" dirty="0" smtClean="0"/>
              <a:t>es </a:t>
            </a:r>
            <a:r>
              <a:rPr lang="en-GB" dirty="0" smtClean="0"/>
              <a:t>the </a:t>
            </a:r>
            <a:r>
              <a:rPr lang="en-GB" dirty="0"/>
              <a:t>magnitude of gender-based disparities and tracking the progress on this track</a:t>
            </a:r>
            <a:r>
              <a:rPr lang="en-GB" dirty="0" smtClean="0"/>
              <a:t>.</a:t>
            </a:r>
            <a:endParaRPr lang="tr-TR" dirty="0" smtClean="0"/>
          </a:p>
          <a:p>
            <a:endParaRPr lang="tr-TR" sz="1050" dirty="0" smtClean="0"/>
          </a:p>
          <a:p>
            <a:r>
              <a:rPr lang="tr-TR" u="sng" dirty="0" smtClean="0"/>
              <a:t>It </a:t>
            </a:r>
            <a:r>
              <a:rPr lang="en-GB" u="sng" dirty="0" smtClean="0"/>
              <a:t>covers </a:t>
            </a:r>
            <a:r>
              <a:rPr lang="en-GB" u="sng" dirty="0"/>
              <a:t>four main dimensions:</a:t>
            </a:r>
            <a:endParaRPr lang="tr-TR" u="sng" dirty="0"/>
          </a:p>
          <a:p>
            <a:r>
              <a:rPr lang="en-GB" dirty="0"/>
              <a:t>a) economic participation </a:t>
            </a:r>
            <a:r>
              <a:rPr lang="en-GB" dirty="0" smtClean="0"/>
              <a:t>and</a:t>
            </a:r>
            <a:r>
              <a:rPr lang="tr-TR" dirty="0" smtClean="0"/>
              <a:t> </a:t>
            </a:r>
            <a:r>
              <a:rPr lang="en-GB" dirty="0" smtClean="0"/>
              <a:t>opportunity</a:t>
            </a:r>
            <a:r>
              <a:rPr lang="en-GB" dirty="0"/>
              <a:t>;</a:t>
            </a:r>
            <a:endParaRPr lang="tr-TR" dirty="0"/>
          </a:p>
          <a:p>
            <a:r>
              <a:rPr lang="en-GB" dirty="0"/>
              <a:t>b) educational attainment;</a:t>
            </a:r>
            <a:endParaRPr lang="tr-TR" dirty="0"/>
          </a:p>
          <a:p>
            <a:r>
              <a:rPr lang="en-GB" dirty="0"/>
              <a:t>c) health survival; and</a:t>
            </a:r>
            <a:endParaRPr lang="tr-TR" dirty="0"/>
          </a:p>
          <a:p>
            <a:r>
              <a:rPr lang="en-GB" dirty="0"/>
              <a:t>d) political empowerment</a:t>
            </a:r>
            <a:r>
              <a:rPr lang="en-GB" dirty="0" smtClean="0"/>
              <a:t>.</a:t>
            </a:r>
            <a:endParaRPr lang="tr-TR" dirty="0"/>
          </a:p>
        </p:txBody>
      </p:sp>
      <p:sp>
        <p:nvSpPr>
          <p:cNvPr id="4" name="Rectangle 3"/>
          <p:cNvSpPr/>
          <p:nvPr/>
        </p:nvSpPr>
        <p:spPr>
          <a:xfrm>
            <a:off x="4343400" y="759022"/>
            <a:ext cx="4572000" cy="307777"/>
          </a:xfrm>
          <a:prstGeom prst="rect">
            <a:avLst/>
          </a:prstGeom>
        </p:spPr>
        <p:txBody>
          <a:bodyPr>
            <a:spAutoFit/>
          </a:bodyPr>
          <a:lstStyle/>
          <a:p>
            <a:r>
              <a:rPr lang="en-US" sz="1400" b="1" dirty="0">
                <a:solidFill>
                  <a:srgbClr val="FF0000"/>
                </a:solidFill>
              </a:rPr>
              <a:t>Figure 2.1. Global Gender Gap Index Scores in the </a:t>
            </a:r>
            <a:r>
              <a:rPr lang="en-US" sz="1400" b="1" dirty="0" smtClean="0">
                <a:solidFill>
                  <a:srgbClr val="FF0000"/>
                </a:solidFill>
              </a:rPr>
              <a:t>World </a:t>
            </a:r>
            <a:endParaRPr lang="tr-TR" sz="1400" b="1" dirty="0">
              <a:solidFill>
                <a:srgbClr val="FF0000"/>
              </a:solidFill>
            </a:endParaRPr>
          </a:p>
        </p:txBody>
      </p:sp>
      <p:graphicFrame>
        <p:nvGraphicFramePr>
          <p:cNvPr id="13" name="Chart 1"/>
          <p:cNvGraphicFramePr>
            <a:graphicFrameLocks/>
          </p:cNvGraphicFramePr>
          <p:nvPr/>
        </p:nvGraphicFramePr>
        <p:xfrm>
          <a:off x="4953000" y="1143000"/>
          <a:ext cx="3810000" cy="25908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5" name="Chart 2"/>
          <p:cNvGraphicFramePr>
            <a:graphicFrameLocks/>
          </p:cNvGraphicFramePr>
          <p:nvPr/>
        </p:nvGraphicFramePr>
        <p:xfrm>
          <a:off x="533400" y="3962400"/>
          <a:ext cx="3962400" cy="2225589"/>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6" name="Chart 1"/>
          <p:cNvGraphicFramePr>
            <a:graphicFrameLocks/>
          </p:cNvGraphicFramePr>
          <p:nvPr/>
        </p:nvGraphicFramePr>
        <p:xfrm>
          <a:off x="5029200" y="3810000"/>
          <a:ext cx="3600000" cy="2361975"/>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xmlns="" val="60237574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p:cNvSpPr>
            <a:spLocks noGrp="1"/>
          </p:cNvSpPr>
          <p:nvPr>
            <p:ph type="title"/>
          </p:nvPr>
        </p:nvSpPr>
        <p:spPr>
          <a:xfrm>
            <a:off x="0" y="76200"/>
            <a:ext cx="9144000" cy="609600"/>
          </a:xfrm>
          <a:solidFill>
            <a:schemeClr val="tx2">
              <a:lumMod val="75000"/>
            </a:schemeClr>
          </a:solidFill>
        </p:spPr>
        <p:txBody>
          <a:bodyPr lIns="457200">
            <a:normAutofit/>
          </a:bodyPr>
          <a:lstStyle/>
          <a:p>
            <a:pPr algn="l"/>
            <a:r>
              <a:rPr lang="en-US" sz="2400" dirty="0">
                <a:solidFill>
                  <a:srgbClr val="FFC000"/>
                </a:solidFill>
              </a:rPr>
              <a:t>2. Overall State of </a:t>
            </a:r>
            <a:r>
              <a:rPr lang="en-US" sz="2400" dirty="0" smtClean="0">
                <a:solidFill>
                  <a:srgbClr val="FFC000"/>
                </a:solidFill>
              </a:rPr>
              <a:t>Gender</a:t>
            </a:r>
            <a:endParaRPr lang="en-US" sz="2400" dirty="0">
              <a:solidFill>
                <a:srgbClr val="FFC000"/>
              </a:solidFill>
            </a:endParaRPr>
          </a:p>
        </p:txBody>
      </p:sp>
      <p:sp>
        <p:nvSpPr>
          <p:cNvPr id="11" name="Title 1"/>
          <p:cNvSpPr txBox="1">
            <a:spLocks/>
          </p:cNvSpPr>
          <p:nvPr/>
        </p:nvSpPr>
        <p:spPr>
          <a:xfrm>
            <a:off x="-4482" y="6629400"/>
            <a:ext cx="9144000" cy="228600"/>
          </a:xfrm>
          <a:prstGeom prst="rect">
            <a:avLst/>
          </a:prstGeom>
          <a:solidFill>
            <a:schemeClr val="tx2">
              <a:lumMod val="75000"/>
            </a:schemeClr>
          </a:solidFill>
        </p:spPr>
        <p:txBody>
          <a:bodyPr vert="horz" lIns="45720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spcBef>
                <a:spcPts val="0"/>
              </a:spcBef>
              <a:defRPr/>
            </a:pPr>
            <a:r>
              <a:rPr lang="en-US" sz="1000" dirty="0" smtClean="0">
                <a:solidFill>
                  <a:schemeClr val="bg1">
                    <a:lumMod val="95000"/>
                  </a:schemeClr>
                </a:solidFill>
                <a:latin typeface="Palatino Linotype" pitchFamily="18" charset="0"/>
              </a:rPr>
              <a:t>Workshop on the Role of Women in the Development of OIC Member</a:t>
            </a:r>
            <a:r>
              <a:rPr lang="tr-TR" sz="1000" dirty="0" smtClean="0">
                <a:solidFill>
                  <a:schemeClr val="bg1">
                    <a:lumMod val="95000"/>
                  </a:schemeClr>
                </a:solidFill>
                <a:latin typeface="Palatino Linotype" pitchFamily="18" charset="0"/>
              </a:rPr>
              <a:t> </a:t>
            </a:r>
            <a:r>
              <a:rPr lang="en-US" sz="1000" dirty="0" smtClean="0">
                <a:solidFill>
                  <a:schemeClr val="bg1">
                    <a:lumMod val="95000"/>
                  </a:schemeClr>
                </a:solidFill>
                <a:latin typeface="Palatino Linotype" pitchFamily="18" charset="0"/>
              </a:rPr>
              <a:t>States</a:t>
            </a:r>
            <a:r>
              <a:rPr lang="tr-TR" sz="1000" dirty="0" smtClean="0">
                <a:solidFill>
                  <a:schemeClr val="bg1">
                    <a:lumMod val="95000"/>
                  </a:schemeClr>
                </a:solidFill>
                <a:latin typeface="Palatino Linotype" pitchFamily="18" charset="0"/>
              </a:rPr>
              <a:t>, 3-4 </a:t>
            </a:r>
            <a:r>
              <a:rPr lang="tr-TR" sz="1000" dirty="0" err="1" smtClean="0">
                <a:solidFill>
                  <a:schemeClr val="bg1">
                    <a:lumMod val="95000"/>
                  </a:schemeClr>
                </a:solidFill>
                <a:latin typeface="Palatino Linotype" pitchFamily="18" charset="0"/>
              </a:rPr>
              <a:t>October</a:t>
            </a:r>
            <a:r>
              <a:rPr lang="tr-TR" sz="1000" dirty="0" smtClean="0">
                <a:solidFill>
                  <a:schemeClr val="bg1">
                    <a:lumMod val="95000"/>
                  </a:schemeClr>
                </a:solidFill>
                <a:latin typeface="Palatino Linotype" pitchFamily="18" charset="0"/>
              </a:rPr>
              <a:t> 2016, Ankara, </a:t>
            </a:r>
            <a:r>
              <a:rPr lang="tr-TR" sz="1000" dirty="0" err="1" smtClean="0">
                <a:solidFill>
                  <a:schemeClr val="bg1">
                    <a:lumMod val="95000"/>
                  </a:schemeClr>
                </a:solidFill>
                <a:latin typeface="Palatino Linotype" pitchFamily="18" charset="0"/>
              </a:rPr>
              <a:t>Republic</a:t>
            </a:r>
            <a:r>
              <a:rPr lang="tr-TR" sz="1000" dirty="0" smtClean="0">
                <a:solidFill>
                  <a:schemeClr val="bg1">
                    <a:lumMod val="95000"/>
                  </a:schemeClr>
                </a:solidFill>
                <a:latin typeface="Palatino Linotype" pitchFamily="18" charset="0"/>
              </a:rPr>
              <a:t> of </a:t>
            </a:r>
            <a:r>
              <a:rPr lang="tr-TR" sz="1000" dirty="0" err="1" smtClean="0">
                <a:solidFill>
                  <a:schemeClr val="bg1">
                    <a:lumMod val="95000"/>
                  </a:schemeClr>
                </a:solidFill>
                <a:latin typeface="Palatino Linotype" pitchFamily="18" charset="0"/>
              </a:rPr>
              <a:t>Turkey</a:t>
            </a:r>
            <a:endParaRPr lang="en-US" sz="1000" dirty="0" smtClean="0">
              <a:solidFill>
                <a:schemeClr val="bg1"/>
              </a:solidFill>
              <a:latin typeface="Palatino Linotype" pitchFamily="18" charset="0"/>
            </a:endParaRPr>
          </a:p>
        </p:txBody>
      </p:sp>
      <p:sp>
        <p:nvSpPr>
          <p:cNvPr id="10" name="Slide Number Placeholder 9"/>
          <p:cNvSpPr>
            <a:spLocks noGrp="1"/>
          </p:cNvSpPr>
          <p:nvPr>
            <p:ph type="sldNum" sz="quarter" idx="12"/>
          </p:nvPr>
        </p:nvSpPr>
        <p:spPr/>
        <p:txBody>
          <a:bodyPr/>
          <a:lstStyle/>
          <a:p>
            <a:fld id="{02ED2F52-E6C8-4154-B18B-5A25422DABFD}" type="slidenum">
              <a:rPr lang="en-US" smtClean="0"/>
              <a:pPr/>
              <a:t>5</a:t>
            </a:fld>
            <a:endParaRPr lang="en-US" dirty="0"/>
          </a:p>
        </p:txBody>
      </p:sp>
      <p:pic>
        <p:nvPicPr>
          <p:cNvPr id="28" name="Content Placeholder 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8548756" y="152400"/>
            <a:ext cx="457413" cy="457200"/>
          </a:xfrm>
          <a:prstGeom prst="rect">
            <a:avLst/>
          </a:prstGeom>
        </p:spPr>
      </p:pic>
      <p:sp>
        <p:nvSpPr>
          <p:cNvPr id="2" name="Rectangle 1"/>
          <p:cNvSpPr/>
          <p:nvPr/>
        </p:nvSpPr>
        <p:spPr>
          <a:xfrm>
            <a:off x="119538" y="901682"/>
            <a:ext cx="4300062" cy="3462486"/>
          </a:xfrm>
          <a:prstGeom prst="rect">
            <a:avLst/>
          </a:prstGeom>
          <a:solidFill>
            <a:schemeClr val="bg1">
              <a:lumMod val="95000"/>
            </a:schemeClr>
          </a:solidFill>
        </p:spPr>
        <p:txBody>
          <a:bodyPr wrap="square">
            <a:spAutoFit/>
          </a:bodyPr>
          <a:lstStyle/>
          <a:p>
            <a:r>
              <a:rPr lang="tr-TR" b="1" dirty="0" smtClean="0">
                <a:solidFill>
                  <a:srgbClr val="FF0000"/>
                </a:solidFill>
              </a:rPr>
              <a:t>G</a:t>
            </a:r>
            <a:r>
              <a:rPr lang="en-GB" b="1" dirty="0" smtClean="0">
                <a:solidFill>
                  <a:srgbClr val="FF0000"/>
                </a:solidFill>
              </a:rPr>
              <a:t>ender </a:t>
            </a:r>
            <a:r>
              <a:rPr lang="tr-TR" b="1" dirty="0" smtClean="0">
                <a:solidFill>
                  <a:srgbClr val="FF0000"/>
                </a:solidFill>
              </a:rPr>
              <a:t>Equality I</a:t>
            </a:r>
            <a:r>
              <a:rPr lang="en-GB" b="1" dirty="0" err="1" smtClean="0">
                <a:solidFill>
                  <a:srgbClr val="FF0000"/>
                </a:solidFill>
              </a:rPr>
              <a:t>ndex</a:t>
            </a:r>
            <a:r>
              <a:rPr lang="tr-TR" b="1" dirty="0" smtClean="0">
                <a:solidFill>
                  <a:srgbClr val="FF0000"/>
                </a:solidFill>
              </a:rPr>
              <a:t> of CIVICUS (2013)</a:t>
            </a:r>
          </a:p>
          <a:p>
            <a:endParaRPr lang="tr-TR" sz="1050" dirty="0">
              <a:solidFill>
                <a:srgbClr val="FF0000"/>
              </a:solidFill>
              <a:latin typeface="Palatino Linotype" pitchFamily="18" charset="0"/>
            </a:endParaRPr>
          </a:p>
          <a:p>
            <a:r>
              <a:rPr lang="tr-TR" dirty="0" smtClean="0"/>
              <a:t>It </a:t>
            </a:r>
            <a:r>
              <a:rPr lang="en-GB" dirty="0" err="1" smtClean="0"/>
              <a:t>captur</a:t>
            </a:r>
            <a:r>
              <a:rPr lang="tr-TR" dirty="0" smtClean="0"/>
              <a:t>es </a:t>
            </a:r>
            <a:r>
              <a:rPr lang="en-GB" dirty="0" smtClean="0"/>
              <a:t>the </a:t>
            </a:r>
            <a:r>
              <a:rPr lang="en-GB" dirty="0"/>
              <a:t>magnitude of gender-based disparities and tracking the progress on this track</a:t>
            </a:r>
            <a:r>
              <a:rPr lang="en-GB" dirty="0" smtClean="0"/>
              <a:t>.</a:t>
            </a:r>
            <a:endParaRPr lang="tr-TR" dirty="0" smtClean="0"/>
          </a:p>
          <a:p>
            <a:endParaRPr lang="tr-TR" sz="1050" dirty="0" smtClean="0"/>
          </a:p>
          <a:p>
            <a:r>
              <a:rPr lang="tr-TR" u="sng" dirty="0" smtClean="0"/>
              <a:t>It </a:t>
            </a:r>
            <a:r>
              <a:rPr lang="en-GB" u="sng" dirty="0" smtClean="0"/>
              <a:t>covers </a:t>
            </a:r>
            <a:r>
              <a:rPr lang="tr-TR" u="sng" dirty="0" smtClean="0"/>
              <a:t>three</a:t>
            </a:r>
            <a:r>
              <a:rPr lang="en-GB" u="sng" dirty="0" smtClean="0"/>
              <a:t> </a:t>
            </a:r>
            <a:r>
              <a:rPr lang="en-GB" u="sng" dirty="0"/>
              <a:t>main dimensions</a:t>
            </a:r>
            <a:r>
              <a:rPr lang="en-GB" u="sng" dirty="0" smtClean="0"/>
              <a:t>:</a:t>
            </a:r>
            <a:endParaRPr lang="tr-TR" u="sng" dirty="0" smtClean="0"/>
          </a:p>
          <a:p>
            <a:endParaRPr lang="tr-TR" u="sng" dirty="0"/>
          </a:p>
          <a:p>
            <a:pPr marL="342900" indent="-342900">
              <a:buAutoNum type="alphaLcParenR"/>
            </a:pPr>
            <a:r>
              <a:rPr lang="tr-TR" dirty="0" smtClean="0"/>
              <a:t>Seats in National Parliaments (% female)</a:t>
            </a:r>
            <a:endParaRPr lang="tr-TR" dirty="0"/>
          </a:p>
          <a:p>
            <a:endParaRPr lang="tr-TR" dirty="0"/>
          </a:p>
          <a:p>
            <a:r>
              <a:rPr lang="en-GB" dirty="0"/>
              <a:t>b</a:t>
            </a:r>
            <a:r>
              <a:rPr lang="en-GB" dirty="0" smtClean="0"/>
              <a:t>)</a:t>
            </a:r>
            <a:r>
              <a:rPr lang="tr-TR" dirty="0" smtClean="0"/>
              <a:t> </a:t>
            </a:r>
            <a:r>
              <a:rPr lang="en-GB" dirty="0" smtClean="0"/>
              <a:t> </a:t>
            </a:r>
            <a:r>
              <a:rPr lang="tr-TR" dirty="0" smtClean="0"/>
              <a:t>Gender Inequality Index of UNDP</a:t>
            </a:r>
          </a:p>
          <a:p>
            <a:endParaRPr lang="tr-TR" dirty="0"/>
          </a:p>
          <a:p>
            <a:r>
              <a:rPr lang="en-GB" dirty="0"/>
              <a:t>c) </a:t>
            </a:r>
            <a:r>
              <a:rPr lang="tr-TR" dirty="0" smtClean="0"/>
              <a:t> Gender Equity Index of Social Watch</a:t>
            </a:r>
            <a:endParaRPr lang="tr-TR" dirty="0"/>
          </a:p>
        </p:txBody>
      </p:sp>
      <p:sp>
        <p:nvSpPr>
          <p:cNvPr id="4" name="Rectangle 3"/>
          <p:cNvSpPr/>
          <p:nvPr/>
        </p:nvSpPr>
        <p:spPr>
          <a:xfrm>
            <a:off x="4567518" y="1065425"/>
            <a:ext cx="4796118" cy="307777"/>
          </a:xfrm>
          <a:prstGeom prst="rect">
            <a:avLst/>
          </a:prstGeom>
        </p:spPr>
        <p:txBody>
          <a:bodyPr wrap="square">
            <a:spAutoFit/>
          </a:bodyPr>
          <a:lstStyle/>
          <a:p>
            <a:r>
              <a:rPr lang="en-US" sz="1400" b="1" dirty="0">
                <a:solidFill>
                  <a:srgbClr val="FF0000"/>
                </a:solidFill>
              </a:rPr>
              <a:t>Figure </a:t>
            </a:r>
            <a:r>
              <a:rPr lang="en-US" sz="1400" b="1" dirty="0" smtClean="0">
                <a:solidFill>
                  <a:srgbClr val="FF0000"/>
                </a:solidFill>
              </a:rPr>
              <a:t>2.</a:t>
            </a:r>
            <a:r>
              <a:rPr lang="tr-TR" sz="1400" b="1" dirty="0" smtClean="0">
                <a:solidFill>
                  <a:srgbClr val="FF0000"/>
                </a:solidFill>
              </a:rPr>
              <a:t>3</a:t>
            </a:r>
            <a:r>
              <a:rPr lang="en-US" sz="1400" b="1" dirty="0" smtClean="0">
                <a:solidFill>
                  <a:srgbClr val="FF0000"/>
                </a:solidFill>
              </a:rPr>
              <a:t>. </a:t>
            </a:r>
            <a:r>
              <a:rPr lang="en-US" sz="1400" b="1" dirty="0">
                <a:solidFill>
                  <a:srgbClr val="FF0000"/>
                </a:solidFill>
              </a:rPr>
              <a:t>Global Gender </a:t>
            </a:r>
            <a:r>
              <a:rPr lang="tr-TR" sz="1400" b="1" dirty="0" smtClean="0">
                <a:solidFill>
                  <a:srgbClr val="FF0000"/>
                </a:solidFill>
              </a:rPr>
              <a:t>Equality</a:t>
            </a:r>
            <a:r>
              <a:rPr lang="en-US" sz="1400" b="1" dirty="0" smtClean="0">
                <a:solidFill>
                  <a:srgbClr val="FF0000"/>
                </a:solidFill>
              </a:rPr>
              <a:t> </a:t>
            </a:r>
            <a:r>
              <a:rPr lang="en-US" sz="1400" b="1" dirty="0">
                <a:solidFill>
                  <a:srgbClr val="FF0000"/>
                </a:solidFill>
              </a:rPr>
              <a:t>Index Scores in the </a:t>
            </a:r>
            <a:r>
              <a:rPr lang="en-US" sz="1400" b="1" dirty="0" smtClean="0">
                <a:solidFill>
                  <a:srgbClr val="FF0000"/>
                </a:solidFill>
              </a:rPr>
              <a:t>World </a:t>
            </a:r>
            <a:endParaRPr lang="tr-TR" sz="1400" b="1" dirty="0">
              <a:solidFill>
                <a:srgbClr val="FF0000"/>
              </a:solidFill>
            </a:endParaRPr>
          </a:p>
        </p:txBody>
      </p:sp>
      <p:graphicFrame>
        <p:nvGraphicFramePr>
          <p:cNvPr id="16" name="Chart 15"/>
          <p:cNvGraphicFramePr/>
          <p:nvPr>
            <p:extLst>
              <p:ext uri="{D42A27DB-BD31-4B8C-83A1-F6EECF244321}">
                <p14:modId xmlns:p14="http://schemas.microsoft.com/office/powerpoint/2010/main" xmlns="" val="1855421000"/>
              </p:ext>
            </p:extLst>
          </p:nvPr>
        </p:nvGraphicFramePr>
        <p:xfrm>
          <a:off x="233413" y="4453375"/>
          <a:ext cx="4191000" cy="217602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2" name="Chart 1"/>
          <p:cNvGraphicFramePr>
            <a:graphicFrameLocks/>
          </p:cNvGraphicFramePr>
          <p:nvPr/>
        </p:nvGraphicFramePr>
        <p:xfrm>
          <a:off x="4800600" y="1524000"/>
          <a:ext cx="4114800" cy="24384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xmlns="" val="411200848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p:cNvSpPr>
            <a:spLocks noGrp="1"/>
          </p:cNvSpPr>
          <p:nvPr>
            <p:ph type="title"/>
          </p:nvPr>
        </p:nvSpPr>
        <p:spPr>
          <a:xfrm>
            <a:off x="0" y="76200"/>
            <a:ext cx="9144000" cy="609600"/>
          </a:xfrm>
          <a:solidFill>
            <a:schemeClr val="tx2">
              <a:lumMod val="75000"/>
            </a:schemeClr>
          </a:solidFill>
        </p:spPr>
        <p:txBody>
          <a:bodyPr lIns="457200">
            <a:normAutofit/>
          </a:bodyPr>
          <a:lstStyle/>
          <a:p>
            <a:pPr algn="l"/>
            <a:r>
              <a:rPr lang="en-US" sz="2400" dirty="0">
                <a:solidFill>
                  <a:srgbClr val="FFC000"/>
                </a:solidFill>
              </a:rPr>
              <a:t>3. Education and Health Status of Women</a:t>
            </a:r>
          </a:p>
        </p:txBody>
      </p:sp>
      <p:sp>
        <p:nvSpPr>
          <p:cNvPr id="11" name="Title 1"/>
          <p:cNvSpPr txBox="1">
            <a:spLocks/>
          </p:cNvSpPr>
          <p:nvPr/>
        </p:nvSpPr>
        <p:spPr>
          <a:xfrm>
            <a:off x="-4482" y="6629400"/>
            <a:ext cx="9144000" cy="228600"/>
          </a:xfrm>
          <a:prstGeom prst="rect">
            <a:avLst/>
          </a:prstGeom>
          <a:solidFill>
            <a:schemeClr val="tx2">
              <a:lumMod val="75000"/>
            </a:schemeClr>
          </a:solidFill>
        </p:spPr>
        <p:txBody>
          <a:bodyPr vert="horz" lIns="45720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spcBef>
                <a:spcPts val="0"/>
              </a:spcBef>
              <a:defRPr/>
            </a:pPr>
            <a:r>
              <a:rPr lang="en-US" sz="1000" dirty="0" smtClean="0">
                <a:solidFill>
                  <a:schemeClr val="bg1">
                    <a:lumMod val="95000"/>
                  </a:schemeClr>
                </a:solidFill>
                <a:latin typeface="Palatino Linotype" pitchFamily="18" charset="0"/>
              </a:rPr>
              <a:t>Workshop on the Role of Women in the Development of OIC Member</a:t>
            </a:r>
            <a:r>
              <a:rPr lang="tr-TR" sz="1000" dirty="0" smtClean="0">
                <a:solidFill>
                  <a:schemeClr val="bg1">
                    <a:lumMod val="95000"/>
                  </a:schemeClr>
                </a:solidFill>
                <a:latin typeface="Palatino Linotype" pitchFamily="18" charset="0"/>
              </a:rPr>
              <a:t> </a:t>
            </a:r>
            <a:r>
              <a:rPr lang="en-US" sz="1000" dirty="0" smtClean="0">
                <a:solidFill>
                  <a:schemeClr val="bg1">
                    <a:lumMod val="95000"/>
                  </a:schemeClr>
                </a:solidFill>
                <a:latin typeface="Palatino Linotype" pitchFamily="18" charset="0"/>
              </a:rPr>
              <a:t>States</a:t>
            </a:r>
            <a:r>
              <a:rPr lang="tr-TR" sz="1000" dirty="0" smtClean="0">
                <a:solidFill>
                  <a:schemeClr val="bg1">
                    <a:lumMod val="95000"/>
                  </a:schemeClr>
                </a:solidFill>
                <a:latin typeface="Palatino Linotype" pitchFamily="18" charset="0"/>
              </a:rPr>
              <a:t>, 3-4 </a:t>
            </a:r>
            <a:r>
              <a:rPr lang="tr-TR" sz="1000" dirty="0" err="1" smtClean="0">
                <a:solidFill>
                  <a:schemeClr val="bg1">
                    <a:lumMod val="95000"/>
                  </a:schemeClr>
                </a:solidFill>
                <a:latin typeface="Palatino Linotype" pitchFamily="18" charset="0"/>
              </a:rPr>
              <a:t>October</a:t>
            </a:r>
            <a:r>
              <a:rPr lang="tr-TR" sz="1000" dirty="0" smtClean="0">
                <a:solidFill>
                  <a:schemeClr val="bg1">
                    <a:lumMod val="95000"/>
                  </a:schemeClr>
                </a:solidFill>
                <a:latin typeface="Palatino Linotype" pitchFamily="18" charset="0"/>
              </a:rPr>
              <a:t> 2016, Ankara, </a:t>
            </a:r>
            <a:r>
              <a:rPr lang="tr-TR" sz="1000" dirty="0" err="1" smtClean="0">
                <a:solidFill>
                  <a:schemeClr val="bg1">
                    <a:lumMod val="95000"/>
                  </a:schemeClr>
                </a:solidFill>
                <a:latin typeface="Palatino Linotype" pitchFamily="18" charset="0"/>
              </a:rPr>
              <a:t>Republic</a:t>
            </a:r>
            <a:r>
              <a:rPr lang="tr-TR" sz="1000" dirty="0" smtClean="0">
                <a:solidFill>
                  <a:schemeClr val="bg1">
                    <a:lumMod val="95000"/>
                  </a:schemeClr>
                </a:solidFill>
                <a:latin typeface="Palatino Linotype" pitchFamily="18" charset="0"/>
              </a:rPr>
              <a:t> of </a:t>
            </a:r>
            <a:r>
              <a:rPr lang="tr-TR" sz="1000" dirty="0" err="1" smtClean="0">
                <a:solidFill>
                  <a:schemeClr val="bg1">
                    <a:lumMod val="95000"/>
                  </a:schemeClr>
                </a:solidFill>
                <a:latin typeface="Palatino Linotype" pitchFamily="18" charset="0"/>
              </a:rPr>
              <a:t>Turkey</a:t>
            </a:r>
            <a:endParaRPr lang="en-US" sz="1000" dirty="0" smtClean="0">
              <a:solidFill>
                <a:schemeClr val="bg1"/>
              </a:solidFill>
              <a:latin typeface="Palatino Linotype" pitchFamily="18" charset="0"/>
            </a:endParaRPr>
          </a:p>
        </p:txBody>
      </p:sp>
      <p:sp>
        <p:nvSpPr>
          <p:cNvPr id="10" name="Slide Number Placeholder 9"/>
          <p:cNvSpPr>
            <a:spLocks noGrp="1"/>
          </p:cNvSpPr>
          <p:nvPr>
            <p:ph type="sldNum" sz="quarter" idx="12"/>
          </p:nvPr>
        </p:nvSpPr>
        <p:spPr/>
        <p:txBody>
          <a:bodyPr/>
          <a:lstStyle/>
          <a:p>
            <a:fld id="{02ED2F52-E6C8-4154-B18B-5A25422DABFD}" type="slidenum">
              <a:rPr lang="en-US" smtClean="0"/>
              <a:pPr/>
              <a:t>6</a:t>
            </a:fld>
            <a:endParaRPr lang="en-US" dirty="0"/>
          </a:p>
        </p:txBody>
      </p:sp>
      <p:pic>
        <p:nvPicPr>
          <p:cNvPr id="28" name="Content Placeholder 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8548756" y="152400"/>
            <a:ext cx="457413" cy="457200"/>
          </a:xfrm>
          <a:prstGeom prst="rect">
            <a:avLst/>
          </a:prstGeom>
        </p:spPr>
      </p:pic>
      <p:sp>
        <p:nvSpPr>
          <p:cNvPr id="27" name="TextBox 1"/>
          <p:cNvSpPr txBox="1"/>
          <p:nvPr/>
        </p:nvSpPr>
        <p:spPr>
          <a:xfrm>
            <a:off x="4953000" y="761342"/>
            <a:ext cx="3657600" cy="483425"/>
          </a:xfrm>
          <a:prstGeom prst="rect">
            <a:avLst/>
          </a:prstGeom>
          <a:solidFill>
            <a:schemeClr val="bg1"/>
          </a:solidFill>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GB" sz="1400" b="1" dirty="0">
                <a:solidFill>
                  <a:srgbClr val="FF0000"/>
                </a:solidFill>
              </a:rPr>
              <a:t>Figure 3.1. Adult Literacy Rates </a:t>
            </a:r>
            <a:r>
              <a:rPr lang="en-GB" sz="1400" b="1" dirty="0" smtClean="0">
                <a:solidFill>
                  <a:srgbClr val="FF0000"/>
                </a:solidFill>
              </a:rPr>
              <a:t>(%),</a:t>
            </a:r>
            <a:r>
              <a:rPr lang="tr-TR" sz="1400" b="1" dirty="0">
                <a:solidFill>
                  <a:srgbClr val="FF0000"/>
                </a:solidFill>
              </a:rPr>
              <a:t> </a:t>
            </a:r>
            <a:r>
              <a:rPr lang="tr-TR" sz="1400" b="1" dirty="0" smtClean="0">
                <a:solidFill>
                  <a:srgbClr val="FF0000"/>
                </a:solidFill>
              </a:rPr>
              <a:t>2010-15</a:t>
            </a:r>
            <a:endParaRPr lang="en-US" sz="1400" dirty="0">
              <a:solidFill>
                <a:srgbClr val="FF0000"/>
              </a:solidFill>
              <a:latin typeface="Palatino LT Std Light" pitchFamily="18" charset="0"/>
            </a:endParaRPr>
          </a:p>
        </p:txBody>
      </p:sp>
      <p:sp>
        <p:nvSpPr>
          <p:cNvPr id="12" name="TextBox 11"/>
          <p:cNvSpPr txBox="1"/>
          <p:nvPr/>
        </p:nvSpPr>
        <p:spPr>
          <a:xfrm>
            <a:off x="131546" y="1208782"/>
            <a:ext cx="4435972" cy="1077218"/>
          </a:xfrm>
          <a:prstGeom prst="rect">
            <a:avLst/>
          </a:prstGeom>
          <a:solidFill>
            <a:schemeClr val="accent5">
              <a:lumMod val="20000"/>
              <a:lumOff val="80000"/>
            </a:schemeClr>
          </a:solidFill>
        </p:spPr>
        <p:txBody>
          <a:bodyPr wrap="square" rtlCol="0">
            <a:spAutoFit/>
          </a:bodyPr>
          <a:lstStyle/>
          <a:p>
            <a:pPr marL="285750" indent="-285750">
              <a:buFont typeface="Wingdings" pitchFamily="2" charset="2"/>
              <a:buChar char="q"/>
            </a:pPr>
            <a:r>
              <a:rPr lang="tr-TR" sz="1600" dirty="0" smtClean="0">
                <a:latin typeface="+mj-lt"/>
              </a:rPr>
              <a:t>Both </a:t>
            </a:r>
            <a:r>
              <a:rPr lang="tr-TR" sz="1600" b="1" dirty="0" smtClean="0">
                <a:latin typeface="+mj-lt"/>
              </a:rPr>
              <a:t>Adult Literacy</a:t>
            </a:r>
            <a:r>
              <a:rPr lang="tr-TR" sz="1600" dirty="0" smtClean="0">
                <a:latin typeface="+mj-lt"/>
              </a:rPr>
              <a:t> and </a:t>
            </a:r>
            <a:r>
              <a:rPr lang="tr-TR" sz="1600" b="1" dirty="0" smtClean="0">
                <a:latin typeface="+mj-lt"/>
              </a:rPr>
              <a:t>Youth Literacy </a:t>
            </a:r>
            <a:r>
              <a:rPr lang="tr-TR" sz="1600" dirty="0" smtClean="0">
                <a:latin typeface="+mj-lt"/>
              </a:rPr>
              <a:t>Rates of Female Population in OIC Countries are relatively lower when compared to Male Population.</a:t>
            </a:r>
            <a:endParaRPr lang="en-US" sz="1600" dirty="0">
              <a:latin typeface="+mj-lt"/>
            </a:endParaRPr>
          </a:p>
        </p:txBody>
      </p:sp>
      <p:sp>
        <p:nvSpPr>
          <p:cNvPr id="13" name="TextBox 12"/>
          <p:cNvSpPr txBox="1"/>
          <p:nvPr/>
        </p:nvSpPr>
        <p:spPr>
          <a:xfrm>
            <a:off x="168442" y="2362200"/>
            <a:ext cx="4399076" cy="3947235"/>
          </a:xfrm>
          <a:prstGeom prst="rect">
            <a:avLst/>
          </a:prstGeom>
          <a:solidFill>
            <a:schemeClr val="accent3">
              <a:lumMod val="40000"/>
              <a:lumOff val="60000"/>
            </a:schemeClr>
          </a:solidFill>
        </p:spPr>
        <p:txBody>
          <a:bodyPr wrap="square" rtlCol="0">
            <a:spAutoFit/>
          </a:bodyPr>
          <a:lstStyle/>
          <a:p>
            <a:pPr marL="285750" indent="-285750">
              <a:buFont typeface="Wingdings" pitchFamily="2" charset="2"/>
              <a:buChar char="q"/>
            </a:pPr>
            <a:r>
              <a:rPr lang="tr-TR" sz="1550" b="1" dirty="0"/>
              <a:t>Some Other Highlights on </a:t>
            </a:r>
            <a:r>
              <a:rPr lang="tr-TR" sz="1550" b="1" dirty="0" smtClean="0"/>
              <a:t>Education</a:t>
            </a:r>
            <a:endParaRPr lang="tr-TR" sz="1550" dirty="0" smtClean="0">
              <a:latin typeface="+mj-lt"/>
            </a:endParaRPr>
          </a:p>
          <a:p>
            <a:r>
              <a:rPr lang="tr-TR" sz="1550" dirty="0" smtClean="0">
                <a:latin typeface="+mj-lt"/>
              </a:rPr>
              <a:t>	In OIC Countries, on average:</a:t>
            </a:r>
          </a:p>
          <a:p>
            <a:pPr marL="285750" indent="-285750">
              <a:buFont typeface="Wingdings" pitchFamily="2" charset="2"/>
              <a:buChar char="q"/>
            </a:pPr>
            <a:endParaRPr lang="en-US" sz="1000" dirty="0" smtClean="0">
              <a:latin typeface="+mj-lt"/>
            </a:endParaRPr>
          </a:p>
          <a:p>
            <a:pPr marL="742950" lvl="1" indent="-285750">
              <a:buFont typeface="Wingdings" pitchFamily="2" charset="2"/>
              <a:buChar char="q"/>
            </a:pPr>
            <a:r>
              <a:rPr lang="tr-TR" sz="1550" dirty="0" smtClean="0">
                <a:latin typeface="+mj-lt"/>
              </a:rPr>
              <a:t>In Primary Education and Secondary Education, a small disparity exists in favour of boys in terms of </a:t>
            </a:r>
            <a:r>
              <a:rPr lang="tr-TR" sz="1550" b="1" dirty="0">
                <a:latin typeface="+mj-lt"/>
              </a:rPr>
              <a:t>Gross Enrolment </a:t>
            </a:r>
            <a:r>
              <a:rPr lang="tr-TR" sz="1550" b="1" dirty="0" smtClean="0">
                <a:latin typeface="+mj-lt"/>
              </a:rPr>
              <a:t>Rates.</a:t>
            </a:r>
          </a:p>
          <a:p>
            <a:pPr lvl="1"/>
            <a:endParaRPr lang="tr-TR" sz="1550" dirty="0" smtClean="0">
              <a:latin typeface="+mj-lt"/>
            </a:endParaRPr>
          </a:p>
          <a:p>
            <a:pPr marL="742950" lvl="1" indent="-285750">
              <a:buFont typeface="Wingdings" pitchFamily="2" charset="2"/>
              <a:buChar char="q"/>
            </a:pPr>
            <a:r>
              <a:rPr lang="tr-TR" sz="1550" dirty="0" smtClean="0">
                <a:latin typeface="+mj-lt"/>
              </a:rPr>
              <a:t>Completion </a:t>
            </a:r>
            <a:r>
              <a:rPr lang="tr-TR" sz="1550" dirty="0">
                <a:latin typeface="+mj-lt"/>
              </a:rPr>
              <a:t>Rate </a:t>
            </a:r>
            <a:r>
              <a:rPr lang="tr-TR" sz="1550" dirty="0" smtClean="0">
                <a:latin typeface="+mj-lt"/>
              </a:rPr>
              <a:t>of Male  Pop.  is relatively higher in Primary Education.  In secondary education Female Pop. has </a:t>
            </a:r>
            <a:r>
              <a:rPr lang="tr-TR" sz="1550" b="1" dirty="0" smtClean="0">
                <a:latin typeface="+mj-lt"/>
              </a:rPr>
              <a:t>a higher </a:t>
            </a:r>
            <a:r>
              <a:rPr lang="tr-TR" sz="1550" dirty="0" smtClean="0">
                <a:latin typeface="+mj-lt"/>
              </a:rPr>
              <a:t>completion rate .</a:t>
            </a:r>
          </a:p>
          <a:p>
            <a:pPr marL="742950" lvl="1" indent="-285750">
              <a:buFont typeface="Wingdings" pitchFamily="2" charset="2"/>
              <a:buChar char="q"/>
            </a:pPr>
            <a:endParaRPr lang="tr-TR" sz="1550" dirty="0" smtClean="0">
              <a:latin typeface="+mj-lt"/>
            </a:endParaRPr>
          </a:p>
          <a:p>
            <a:pPr marL="742950" lvl="1" indent="-285750">
              <a:buFont typeface="Wingdings" pitchFamily="2" charset="2"/>
              <a:buChar char="q"/>
            </a:pPr>
            <a:r>
              <a:rPr lang="tr-TR" sz="1550" dirty="0">
                <a:latin typeface="+mj-lt"/>
              </a:rPr>
              <a:t>Female </a:t>
            </a:r>
            <a:r>
              <a:rPr lang="tr-TR" sz="1550" dirty="0" smtClean="0">
                <a:latin typeface="+mj-lt"/>
              </a:rPr>
              <a:t>population also has  </a:t>
            </a:r>
            <a:r>
              <a:rPr lang="tr-TR" sz="1550" b="1" dirty="0" smtClean="0">
                <a:latin typeface="+mj-lt"/>
              </a:rPr>
              <a:t>a  higher transition rate </a:t>
            </a:r>
            <a:r>
              <a:rPr lang="tr-TR" sz="1550" dirty="0" smtClean="0">
                <a:latin typeface="+mj-lt"/>
              </a:rPr>
              <a:t>to </a:t>
            </a:r>
            <a:r>
              <a:rPr lang="tr-TR" sz="1550" dirty="0">
                <a:latin typeface="+mj-lt"/>
              </a:rPr>
              <a:t>secondary </a:t>
            </a:r>
            <a:r>
              <a:rPr lang="tr-TR" sz="1550" dirty="0" smtClean="0">
                <a:latin typeface="+mj-lt"/>
              </a:rPr>
              <a:t>education and a lower repetition rate in primary education.</a:t>
            </a:r>
            <a:endParaRPr lang="tr-TR" sz="1550" dirty="0">
              <a:latin typeface="+mj-lt"/>
            </a:endParaRPr>
          </a:p>
          <a:p>
            <a:pPr marL="742950" lvl="1" indent="-285750">
              <a:buFont typeface="Wingdings" pitchFamily="2" charset="2"/>
              <a:buChar char="q"/>
            </a:pPr>
            <a:endParaRPr lang="en-US" sz="800" dirty="0" smtClean="0">
              <a:latin typeface="+mj-lt"/>
            </a:endParaRPr>
          </a:p>
        </p:txBody>
      </p:sp>
      <p:sp>
        <p:nvSpPr>
          <p:cNvPr id="16" name="TextBox 15"/>
          <p:cNvSpPr txBox="1"/>
          <p:nvPr/>
        </p:nvSpPr>
        <p:spPr>
          <a:xfrm>
            <a:off x="304800" y="752064"/>
            <a:ext cx="1371600" cy="369332"/>
          </a:xfrm>
          <a:prstGeom prst="rect">
            <a:avLst/>
          </a:prstGeom>
          <a:solidFill>
            <a:schemeClr val="accent5">
              <a:lumMod val="20000"/>
              <a:lumOff val="80000"/>
            </a:schemeClr>
          </a:solidFill>
        </p:spPr>
        <p:txBody>
          <a:bodyPr wrap="square" rtlCol="0">
            <a:spAutoFit/>
          </a:bodyPr>
          <a:lstStyle/>
          <a:p>
            <a:r>
              <a:rPr lang="tr-TR" b="1" dirty="0" smtClean="0">
                <a:solidFill>
                  <a:srgbClr val="FF0000"/>
                </a:solidFill>
                <a:latin typeface="+mj-lt"/>
              </a:rPr>
              <a:t>Education</a:t>
            </a:r>
            <a:endParaRPr lang="en-US" b="1" dirty="0">
              <a:solidFill>
                <a:srgbClr val="FF0000"/>
              </a:solidFill>
              <a:latin typeface="+mj-lt"/>
            </a:endParaRPr>
          </a:p>
        </p:txBody>
      </p:sp>
      <p:sp>
        <p:nvSpPr>
          <p:cNvPr id="2" name="Rectangle 1"/>
          <p:cNvSpPr/>
          <p:nvPr/>
        </p:nvSpPr>
        <p:spPr>
          <a:xfrm>
            <a:off x="4648200" y="3581400"/>
            <a:ext cx="4572000" cy="307777"/>
          </a:xfrm>
          <a:prstGeom prst="rect">
            <a:avLst/>
          </a:prstGeom>
        </p:spPr>
        <p:txBody>
          <a:bodyPr>
            <a:spAutoFit/>
          </a:bodyPr>
          <a:lstStyle/>
          <a:p>
            <a:pPr algn="ctr"/>
            <a:r>
              <a:rPr lang="en-GB" sz="1400" b="1" dirty="0">
                <a:solidFill>
                  <a:srgbClr val="FF0000"/>
                </a:solidFill>
              </a:rPr>
              <a:t>Figure </a:t>
            </a:r>
            <a:r>
              <a:rPr lang="en-GB" sz="1400" b="1" dirty="0" smtClean="0">
                <a:solidFill>
                  <a:srgbClr val="FF0000"/>
                </a:solidFill>
              </a:rPr>
              <a:t>3.</a:t>
            </a:r>
            <a:r>
              <a:rPr lang="tr-TR" sz="1400" b="1" dirty="0">
                <a:solidFill>
                  <a:srgbClr val="FF0000"/>
                </a:solidFill>
              </a:rPr>
              <a:t>2</a:t>
            </a:r>
            <a:r>
              <a:rPr lang="en-GB" sz="1400" b="1" dirty="0" smtClean="0">
                <a:solidFill>
                  <a:srgbClr val="FF0000"/>
                </a:solidFill>
              </a:rPr>
              <a:t>. </a:t>
            </a:r>
            <a:r>
              <a:rPr lang="tr-TR" sz="1400" b="1" dirty="0" smtClean="0">
                <a:solidFill>
                  <a:srgbClr val="FF0000"/>
                </a:solidFill>
              </a:rPr>
              <a:t>Youth </a:t>
            </a:r>
            <a:r>
              <a:rPr lang="en-GB" sz="1400" b="1" dirty="0" smtClean="0">
                <a:solidFill>
                  <a:srgbClr val="FF0000"/>
                </a:solidFill>
              </a:rPr>
              <a:t>Literacy </a:t>
            </a:r>
            <a:r>
              <a:rPr lang="en-GB" sz="1400" b="1" dirty="0">
                <a:solidFill>
                  <a:srgbClr val="FF0000"/>
                </a:solidFill>
              </a:rPr>
              <a:t>Rates (%),</a:t>
            </a:r>
            <a:r>
              <a:rPr lang="tr-TR" sz="1400" b="1" dirty="0">
                <a:solidFill>
                  <a:srgbClr val="FF0000"/>
                </a:solidFill>
              </a:rPr>
              <a:t> </a:t>
            </a:r>
            <a:r>
              <a:rPr lang="tr-TR" sz="1400" b="1" dirty="0" smtClean="0">
                <a:solidFill>
                  <a:srgbClr val="FF0000"/>
                </a:solidFill>
              </a:rPr>
              <a:t>2010-15</a:t>
            </a:r>
            <a:endParaRPr lang="en-US" sz="1400" dirty="0">
              <a:solidFill>
                <a:srgbClr val="FF0000"/>
              </a:solidFill>
              <a:latin typeface="Palatino LT Std Light" pitchFamily="18" charset="0"/>
            </a:endParaRPr>
          </a:p>
        </p:txBody>
      </p:sp>
      <p:graphicFrame>
        <p:nvGraphicFramePr>
          <p:cNvPr id="15" name="Chart 1"/>
          <p:cNvGraphicFramePr>
            <a:graphicFrameLocks/>
          </p:cNvGraphicFramePr>
          <p:nvPr/>
        </p:nvGraphicFramePr>
        <p:xfrm>
          <a:off x="5029200" y="1066800"/>
          <a:ext cx="3581400" cy="230165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9" name="Chart 1"/>
          <p:cNvGraphicFramePr>
            <a:graphicFrameLocks/>
          </p:cNvGraphicFramePr>
          <p:nvPr/>
        </p:nvGraphicFramePr>
        <p:xfrm>
          <a:off x="5105400" y="3962400"/>
          <a:ext cx="3505200" cy="25146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xmlns="" val="311223422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p:cNvSpPr>
            <a:spLocks noGrp="1"/>
          </p:cNvSpPr>
          <p:nvPr>
            <p:ph type="title"/>
          </p:nvPr>
        </p:nvSpPr>
        <p:spPr>
          <a:xfrm>
            <a:off x="0" y="76200"/>
            <a:ext cx="9144000" cy="597756"/>
          </a:xfrm>
          <a:solidFill>
            <a:schemeClr val="tx2">
              <a:lumMod val="75000"/>
            </a:schemeClr>
          </a:solidFill>
        </p:spPr>
        <p:txBody>
          <a:bodyPr lIns="457200">
            <a:normAutofit/>
          </a:bodyPr>
          <a:lstStyle/>
          <a:p>
            <a:pPr algn="l"/>
            <a:r>
              <a:rPr lang="en-US" sz="2400" dirty="0">
                <a:solidFill>
                  <a:srgbClr val="FFC000"/>
                </a:solidFill>
              </a:rPr>
              <a:t>3. Education and Health Status of Women</a:t>
            </a:r>
          </a:p>
        </p:txBody>
      </p:sp>
      <p:sp>
        <p:nvSpPr>
          <p:cNvPr id="11" name="Title 1"/>
          <p:cNvSpPr txBox="1">
            <a:spLocks/>
          </p:cNvSpPr>
          <p:nvPr/>
        </p:nvSpPr>
        <p:spPr>
          <a:xfrm>
            <a:off x="-4482" y="6629400"/>
            <a:ext cx="9144000" cy="228600"/>
          </a:xfrm>
          <a:prstGeom prst="rect">
            <a:avLst/>
          </a:prstGeom>
          <a:solidFill>
            <a:schemeClr val="tx2">
              <a:lumMod val="75000"/>
            </a:schemeClr>
          </a:solidFill>
        </p:spPr>
        <p:txBody>
          <a:bodyPr vert="horz" lIns="45720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spcBef>
                <a:spcPts val="0"/>
              </a:spcBef>
              <a:defRPr/>
            </a:pPr>
            <a:r>
              <a:rPr lang="en-US" sz="1000" dirty="0" smtClean="0">
                <a:solidFill>
                  <a:schemeClr val="bg1">
                    <a:lumMod val="95000"/>
                  </a:schemeClr>
                </a:solidFill>
                <a:latin typeface="Palatino Linotype" pitchFamily="18" charset="0"/>
              </a:rPr>
              <a:t>Workshop on the Role of Women in the Development of OIC Member</a:t>
            </a:r>
            <a:r>
              <a:rPr lang="tr-TR" sz="1000" dirty="0" smtClean="0">
                <a:solidFill>
                  <a:schemeClr val="bg1">
                    <a:lumMod val="95000"/>
                  </a:schemeClr>
                </a:solidFill>
                <a:latin typeface="Palatino Linotype" pitchFamily="18" charset="0"/>
              </a:rPr>
              <a:t> </a:t>
            </a:r>
            <a:r>
              <a:rPr lang="en-US" sz="1000" dirty="0" smtClean="0">
                <a:solidFill>
                  <a:schemeClr val="bg1">
                    <a:lumMod val="95000"/>
                  </a:schemeClr>
                </a:solidFill>
                <a:latin typeface="Palatino Linotype" pitchFamily="18" charset="0"/>
              </a:rPr>
              <a:t>States</a:t>
            </a:r>
            <a:r>
              <a:rPr lang="tr-TR" sz="1000" dirty="0" smtClean="0">
                <a:solidFill>
                  <a:schemeClr val="bg1">
                    <a:lumMod val="95000"/>
                  </a:schemeClr>
                </a:solidFill>
                <a:latin typeface="Palatino Linotype" pitchFamily="18" charset="0"/>
              </a:rPr>
              <a:t>, 3-4 </a:t>
            </a:r>
            <a:r>
              <a:rPr lang="tr-TR" sz="1000" dirty="0" err="1" smtClean="0">
                <a:solidFill>
                  <a:schemeClr val="bg1">
                    <a:lumMod val="95000"/>
                  </a:schemeClr>
                </a:solidFill>
                <a:latin typeface="Palatino Linotype" pitchFamily="18" charset="0"/>
              </a:rPr>
              <a:t>October</a:t>
            </a:r>
            <a:r>
              <a:rPr lang="tr-TR" sz="1000" dirty="0" smtClean="0">
                <a:solidFill>
                  <a:schemeClr val="bg1">
                    <a:lumMod val="95000"/>
                  </a:schemeClr>
                </a:solidFill>
                <a:latin typeface="Palatino Linotype" pitchFamily="18" charset="0"/>
              </a:rPr>
              <a:t> 2016, Ankara, </a:t>
            </a:r>
            <a:r>
              <a:rPr lang="tr-TR" sz="1000" dirty="0" err="1" smtClean="0">
                <a:solidFill>
                  <a:schemeClr val="bg1">
                    <a:lumMod val="95000"/>
                  </a:schemeClr>
                </a:solidFill>
                <a:latin typeface="Palatino Linotype" pitchFamily="18" charset="0"/>
              </a:rPr>
              <a:t>Republic</a:t>
            </a:r>
            <a:r>
              <a:rPr lang="tr-TR" sz="1000" dirty="0" smtClean="0">
                <a:solidFill>
                  <a:schemeClr val="bg1">
                    <a:lumMod val="95000"/>
                  </a:schemeClr>
                </a:solidFill>
                <a:latin typeface="Palatino Linotype" pitchFamily="18" charset="0"/>
              </a:rPr>
              <a:t> of </a:t>
            </a:r>
            <a:r>
              <a:rPr lang="tr-TR" sz="1000" dirty="0" err="1" smtClean="0">
                <a:solidFill>
                  <a:schemeClr val="bg1">
                    <a:lumMod val="95000"/>
                  </a:schemeClr>
                </a:solidFill>
                <a:latin typeface="Palatino Linotype" pitchFamily="18" charset="0"/>
              </a:rPr>
              <a:t>Turkey</a:t>
            </a:r>
            <a:endParaRPr lang="en-US" sz="1000" dirty="0" smtClean="0">
              <a:solidFill>
                <a:schemeClr val="bg1"/>
              </a:solidFill>
              <a:latin typeface="Palatino Linotype" pitchFamily="18" charset="0"/>
            </a:endParaRPr>
          </a:p>
        </p:txBody>
      </p:sp>
      <p:sp>
        <p:nvSpPr>
          <p:cNvPr id="10" name="Slide Number Placeholder 9"/>
          <p:cNvSpPr>
            <a:spLocks noGrp="1"/>
          </p:cNvSpPr>
          <p:nvPr>
            <p:ph type="sldNum" sz="quarter" idx="12"/>
          </p:nvPr>
        </p:nvSpPr>
        <p:spPr/>
        <p:txBody>
          <a:bodyPr/>
          <a:lstStyle/>
          <a:p>
            <a:fld id="{02ED2F52-E6C8-4154-B18B-5A25422DABFD}" type="slidenum">
              <a:rPr lang="en-US" smtClean="0"/>
              <a:pPr/>
              <a:t>7</a:t>
            </a:fld>
            <a:endParaRPr lang="en-US" dirty="0"/>
          </a:p>
        </p:txBody>
      </p:sp>
      <p:pic>
        <p:nvPicPr>
          <p:cNvPr id="28" name="Content Placeholder 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8509477" y="152400"/>
            <a:ext cx="457413" cy="457200"/>
          </a:xfrm>
          <a:prstGeom prst="rect">
            <a:avLst/>
          </a:prstGeom>
        </p:spPr>
      </p:pic>
      <p:sp>
        <p:nvSpPr>
          <p:cNvPr id="27" name="TextBox 1"/>
          <p:cNvSpPr txBox="1"/>
          <p:nvPr/>
        </p:nvSpPr>
        <p:spPr>
          <a:xfrm>
            <a:off x="4953000" y="673956"/>
            <a:ext cx="3657600" cy="447440"/>
          </a:xfrm>
          <a:prstGeom prst="rect">
            <a:avLst/>
          </a:prstGeom>
          <a:solidFill>
            <a:schemeClr val="bg1"/>
          </a:solidFill>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GB" sz="1400" b="1" dirty="0">
                <a:solidFill>
                  <a:srgbClr val="FF0000"/>
                </a:solidFill>
              </a:rPr>
              <a:t>Figure </a:t>
            </a:r>
            <a:r>
              <a:rPr lang="en-GB" sz="1400" b="1" dirty="0" smtClean="0">
                <a:solidFill>
                  <a:srgbClr val="FF0000"/>
                </a:solidFill>
              </a:rPr>
              <a:t>3.</a:t>
            </a:r>
            <a:r>
              <a:rPr lang="tr-TR" sz="1400" b="1" dirty="0" smtClean="0">
                <a:solidFill>
                  <a:srgbClr val="FF0000"/>
                </a:solidFill>
              </a:rPr>
              <a:t>1</a:t>
            </a:r>
            <a:r>
              <a:rPr lang="en-GB" sz="1400" b="1" dirty="0" smtClean="0">
                <a:solidFill>
                  <a:srgbClr val="FF0000"/>
                </a:solidFill>
              </a:rPr>
              <a:t>1</a:t>
            </a:r>
            <a:r>
              <a:rPr lang="en-GB" sz="1400" b="1" dirty="0">
                <a:solidFill>
                  <a:srgbClr val="FF0000"/>
                </a:solidFill>
              </a:rPr>
              <a:t>. </a:t>
            </a:r>
            <a:r>
              <a:rPr lang="tr-TR" sz="1400" b="1" dirty="0" smtClean="0">
                <a:solidFill>
                  <a:srgbClr val="FF0000"/>
                </a:solidFill>
              </a:rPr>
              <a:t>Life Expectancy at Birth</a:t>
            </a:r>
            <a:endParaRPr lang="en-US" sz="1400" dirty="0">
              <a:solidFill>
                <a:srgbClr val="FF0000"/>
              </a:solidFill>
              <a:latin typeface="Palatino LT Std Light" pitchFamily="18" charset="0"/>
            </a:endParaRPr>
          </a:p>
        </p:txBody>
      </p:sp>
      <p:sp>
        <p:nvSpPr>
          <p:cNvPr id="12" name="TextBox 11"/>
          <p:cNvSpPr txBox="1"/>
          <p:nvPr/>
        </p:nvSpPr>
        <p:spPr>
          <a:xfrm>
            <a:off x="131546" y="1208782"/>
            <a:ext cx="4435972" cy="1077218"/>
          </a:xfrm>
          <a:prstGeom prst="rect">
            <a:avLst/>
          </a:prstGeom>
          <a:solidFill>
            <a:schemeClr val="accent5">
              <a:lumMod val="20000"/>
              <a:lumOff val="80000"/>
            </a:schemeClr>
          </a:solidFill>
        </p:spPr>
        <p:txBody>
          <a:bodyPr wrap="square" rtlCol="0">
            <a:spAutoFit/>
          </a:bodyPr>
          <a:lstStyle/>
          <a:p>
            <a:pPr marL="285750" indent="-285750">
              <a:buFont typeface="Wingdings" pitchFamily="2" charset="2"/>
              <a:buChar char="q"/>
            </a:pPr>
            <a:r>
              <a:rPr lang="tr-TR" sz="1600" dirty="0" smtClean="0">
                <a:latin typeface="+mj-lt"/>
              </a:rPr>
              <a:t>For Male Pop. </a:t>
            </a:r>
            <a:r>
              <a:rPr lang="tr-TR" sz="1600" b="1" dirty="0" smtClean="0">
                <a:latin typeface="+mj-lt"/>
              </a:rPr>
              <a:t>Life Expectancy at Birth </a:t>
            </a:r>
            <a:r>
              <a:rPr lang="tr-TR" sz="1600" dirty="0" smtClean="0">
                <a:latin typeface="+mj-lt"/>
              </a:rPr>
              <a:t>in OIC Countries rose </a:t>
            </a:r>
            <a:r>
              <a:rPr lang="tr-TR" sz="1600" dirty="0" err="1" smtClean="0">
                <a:latin typeface="+mj-lt"/>
              </a:rPr>
              <a:t>from</a:t>
            </a:r>
            <a:r>
              <a:rPr lang="tr-TR" sz="1600" dirty="0" smtClean="0">
                <a:latin typeface="+mj-lt"/>
              </a:rPr>
              <a:t> 63.5 </a:t>
            </a:r>
            <a:r>
              <a:rPr lang="tr-TR" sz="1600" dirty="0" err="1" smtClean="0">
                <a:latin typeface="+mj-lt"/>
              </a:rPr>
              <a:t>to</a:t>
            </a:r>
            <a:r>
              <a:rPr lang="tr-TR" sz="1600" dirty="0" smtClean="0">
                <a:latin typeface="+mj-lt"/>
              </a:rPr>
              <a:t> 65.2 years </a:t>
            </a:r>
            <a:r>
              <a:rPr lang="tr-TR" sz="1600" dirty="0" err="1" smtClean="0">
                <a:latin typeface="+mj-lt"/>
              </a:rPr>
              <a:t>between</a:t>
            </a:r>
            <a:r>
              <a:rPr lang="tr-TR" sz="1600" dirty="0" smtClean="0">
                <a:latin typeface="+mj-lt"/>
              </a:rPr>
              <a:t> 2008 and 2014. In the same period, it increased </a:t>
            </a:r>
            <a:r>
              <a:rPr lang="tr-TR" sz="1600" dirty="0" err="1" smtClean="0">
                <a:latin typeface="+mj-lt"/>
              </a:rPr>
              <a:t>from</a:t>
            </a:r>
            <a:r>
              <a:rPr lang="tr-TR" sz="1600" dirty="0" smtClean="0">
                <a:latin typeface="+mj-lt"/>
              </a:rPr>
              <a:t> </a:t>
            </a:r>
            <a:r>
              <a:rPr lang="tr-TR" sz="1600" b="1" dirty="0" smtClean="0">
                <a:latin typeface="+mj-lt"/>
              </a:rPr>
              <a:t>67 </a:t>
            </a:r>
            <a:r>
              <a:rPr lang="tr-TR" sz="1600" b="1" dirty="0" err="1" smtClean="0">
                <a:latin typeface="+mj-lt"/>
              </a:rPr>
              <a:t>to</a:t>
            </a:r>
            <a:r>
              <a:rPr lang="tr-TR" sz="1600" b="1" dirty="0" smtClean="0">
                <a:latin typeface="+mj-lt"/>
              </a:rPr>
              <a:t> 68.9 </a:t>
            </a:r>
            <a:r>
              <a:rPr lang="tr-TR" sz="1600" dirty="0" smtClean="0">
                <a:latin typeface="+mj-lt"/>
              </a:rPr>
              <a:t>years for </a:t>
            </a:r>
            <a:r>
              <a:rPr lang="tr-TR" sz="1600" b="1" dirty="0" smtClean="0">
                <a:solidFill>
                  <a:srgbClr val="FF0000"/>
                </a:solidFill>
                <a:latin typeface="+mj-lt"/>
              </a:rPr>
              <a:t>Female Pop.</a:t>
            </a:r>
            <a:endParaRPr lang="en-US" sz="1600" b="1" dirty="0">
              <a:solidFill>
                <a:srgbClr val="FF0000"/>
              </a:solidFill>
              <a:latin typeface="+mj-lt"/>
            </a:endParaRPr>
          </a:p>
        </p:txBody>
      </p:sp>
      <p:sp>
        <p:nvSpPr>
          <p:cNvPr id="13" name="TextBox 12"/>
          <p:cNvSpPr txBox="1"/>
          <p:nvPr/>
        </p:nvSpPr>
        <p:spPr>
          <a:xfrm>
            <a:off x="168442" y="2362200"/>
            <a:ext cx="4399076" cy="4201150"/>
          </a:xfrm>
          <a:prstGeom prst="rect">
            <a:avLst/>
          </a:prstGeom>
          <a:solidFill>
            <a:schemeClr val="accent3">
              <a:lumMod val="40000"/>
              <a:lumOff val="60000"/>
            </a:schemeClr>
          </a:solidFill>
        </p:spPr>
        <p:txBody>
          <a:bodyPr wrap="square" rtlCol="0">
            <a:spAutoFit/>
          </a:bodyPr>
          <a:lstStyle/>
          <a:p>
            <a:pPr marL="285750" indent="-285750">
              <a:buFont typeface="Wingdings" pitchFamily="2" charset="2"/>
              <a:buChar char="q"/>
            </a:pPr>
            <a:r>
              <a:rPr lang="tr-TR" sz="1550" b="1" dirty="0" smtClean="0">
                <a:latin typeface="+mj-lt"/>
              </a:rPr>
              <a:t>Some Other Highlights on Health</a:t>
            </a:r>
          </a:p>
          <a:p>
            <a:pPr lvl="1"/>
            <a:endParaRPr lang="tr-TR" sz="1550" dirty="0"/>
          </a:p>
          <a:p>
            <a:pPr marL="742950" lvl="1" indent="-285750">
              <a:buFont typeface="Wingdings" pitchFamily="2" charset="2"/>
              <a:buChar char="q"/>
            </a:pPr>
            <a:r>
              <a:rPr lang="tr-TR" sz="1550" dirty="0" smtClean="0"/>
              <a:t>Fertility Rate of Women living in OIC Countries, on average,  is declining over time. (Possible Reasons: Family-Planning policies, Increasing divorce rates,  Rising  Marriage Age of Women, i.e. Late marriage).</a:t>
            </a:r>
          </a:p>
          <a:p>
            <a:pPr lvl="1"/>
            <a:endParaRPr lang="tr-TR" sz="700" dirty="0"/>
          </a:p>
          <a:p>
            <a:pPr marL="742950" lvl="1" indent="-285750">
              <a:buFont typeface="Wingdings" pitchFamily="2" charset="2"/>
              <a:buChar char="q"/>
            </a:pPr>
            <a:r>
              <a:rPr lang="tr-TR" sz="1550" dirty="0"/>
              <a:t>Adult Mortality Rate for Female Population  and Maternal Mortality Ratio were going down, on average, thanks to the major national and international efforts such as increasing the number of births attendded by </a:t>
            </a:r>
            <a:r>
              <a:rPr lang="tr-TR" sz="1550" b="1" dirty="0">
                <a:solidFill>
                  <a:srgbClr val="FF0000"/>
                </a:solidFill>
              </a:rPr>
              <a:t>skilled health staff </a:t>
            </a:r>
            <a:r>
              <a:rPr lang="tr-TR" sz="1550" dirty="0"/>
              <a:t>and delivering more </a:t>
            </a:r>
            <a:r>
              <a:rPr lang="tr-TR" sz="1550" b="1" dirty="0" smtClean="0">
                <a:solidFill>
                  <a:srgbClr val="FF0000"/>
                </a:solidFill>
              </a:rPr>
              <a:t>compherensive prenatal </a:t>
            </a:r>
            <a:r>
              <a:rPr lang="tr-TR" sz="1550" b="1" dirty="0">
                <a:solidFill>
                  <a:srgbClr val="FF0000"/>
                </a:solidFill>
              </a:rPr>
              <a:t>care </a:t>
            </a:r>
            <a:r>
              <a:rPr lang="tr-TR" sz="1550" dirty="0"/>
              <a:t>to female population.</a:t>
            </a:r>
          </a:p>
          <a:p>
            <a:pPr marL="742950" lvl="1" indent="-285750">
              <a:buFont typeface="Wingdings" pitchFamily="2" charset="2"/>
              <a:buChar char="q"/>
            </a:pPr>
            <a:endParaRPr lang="en-US" sz="900" dirty="0" smtClean="0">
              <a:latin typeface="+mj-lt"/>
            </a:endParaRPr>
          </a:p>
        </p:txBody>
      </p:sp>
      <p:sp>
        <p:nvSpPr>
          <p:cNvPr id="16" name="TextBox 15"/>
          <p:cNvSpPr txBox="1"/>
          <p:nvPr/>
        </p:nvSpPr>
        <p:spPr>
          <a:xfrm>
            <a:off x="304800" y="752064"/>
            <a:ext cx="1371600" cy="369332"/>
          </a:xfrm>
          <a:prstGeom prst="rect">
            <a:avLst/>
          </a:prstGeom>
          <a:solidFill>
            <a:schemeClr val="accent5">
              <a:lumMod val="20000"/>
              <a:lumOff val="80000"/>
            </a:schemeClr>
          </a:solidFill>
        </p:spPr>
        <p:txBody>
          <a:bodyPr wrap="square" rtlCol="0">
            <a:spAutoFit/>
          </a:bodyPr>
          <a:lstStyle/>
          <a:p>
            <a:r>
              <a:rPr lang="tr-TR" b="1" dirty="0" smtClean="0">
                <a:solidFill>
                  <a:srgbClr val="FF0000"/>
                </a:solidFill>
                <a:latin typeface="+mj-lt"/>
              </a:rPr>
              <a:t>Health</a:t>
            </a:r>
            <a:endParaRPr lang="en-US" b="1" dirty="0">
              <a:solidFill>
                <a:srgbClr val="FF0000"/>
              </a:solidFill>
              <a:latin typeface="+mj-lt"/>
            </a:endParaRPr>
          </a:p>
        </p:txBody>
      </p:sp>
      <p:sp>
        <p:nvSpPr>
          <p:cNvPr id="2" name="Rectangle 1"/>
          <p:cNvSpPr/>
          <p:nvPr/>
        </p:nvSpPr>
        <p:spPr>
          <a:xfrm>
            <a:off x="4648200" y="3352800"/>
            <a:ext cx="4572000" cy="307777"/>
          </a:xfrm>
          <a:prstGeom prst="rect">
            <a:avLst/>
          </a:prstGeom>
        </p:spPr>
        <p:txBody>
          <a:bodyPr>
            <a:spAutoFit/>
          </a:bodyPr>
          <a:lstStyle/>
          <a:p>
            <a:pPr algn="ctr"/>
            <a:r>
              <a:rPr lang="en-GB" sz="1400" b="1" dirty="0">
                <a:solidFill>
                  <a:srgbClr val="FF0000"/>
                </a:solidFill>
              </a:rPr>
              <a:t>Figure </a:t>
            </a:r>
            <a:r>
              <a:rPr lang="en-GB" sz="1400" b="1" dirty="0" smtClean="0">
                <a:solidFill>
                  <a:srgbClr val="FF0000"/>
                </a:solidFill>
              </a:rPr>
              <a:t>3.</a:t>
            </a:r>
            <a:r>
              <a:rPr lang="tr-TR" sz="1400" b="1" dirty="0" smtClean="0">
                <a:solidFill>
                  <a:srgbClr val="FF0000"/>
                </a:solidFill>
              </a:rPr>
              <a:t>13</a:t>
            </a:r>
            <a:r>
              <a:rPr lang="en-GB" sz="1400" b="1" dirty="0" smtClean="0">
                <a:solidFill>
                  <a:srgbClr val="FF0000"/>
                </a:solidFill>
              </a:rPr>
              <a:t>. </a:t>
            </a:r>
            <a:r>
              <a:rPr lang="tr-TR" sz="1400" b="1" dirty="0" smtClean="0">
                <a:solidFill>
                  <a:srgbClr val="FF0000"/>
                </a:solidFill>
              </a:rPr>
              <a:t>Fertility Rate (Births Per Women)</a:t>
            </a:r>
            <a:endParaRPr lang="en-US" sz="1400" dirty="0">
              <a:solidFill>
                <a:srgbClr val="FF0000"/>
              </a:solidFill>
              <a:latin typeface="Palatino LT Std Light" pitchFamily="18" charset="0"/>
            </a:endParaRPr>
          </a:p>
        </p:txBody>
      </p:sp>
      <p:graphicFrame>
        <p:nvGraphicFramePr>
          <p:cNvPr id="17" name="Chart 1"/>
          <p:cNvGraphicFramePr>
            <a:graphicFrameLocks/>
          </p:cNvGraphicFramePr>
          <p:nvPr/>
        </p:nvGraphicFramePr>
        <p:xfrm>
          <a:off x="4800600" y="914400"/>
          <a:ext cx="4191000" cy="2362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8" name="Chart 1"/>
          <p:cNvGraphicFramePr>
            <a:graphicFrameLocks/>
          </p:cNvGraphicFramePr>
          <p:nvPr/>
        </p:nvGraphicFramePr>
        <p:xfrm>
          <a:off x="4953000" y="3810000"/>
          <a:ext cx="3962400" cy="25146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xmlns="" val="290121183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p:cNvSpPr>
            <a:spLocks noGrp="1"/>
          </p:cNvSpPr>
          <p:nvPr>
            <p:ph type="title"/>
          </p:nvPr>
        </p:nvSpPr>
        <p:spPr>
          <a:xfrm>
            <a:off x="0" y="76200"/>
            <a:ext cx="9144000" cy="597756"/>
          </a:xfrm>
          <a:solidFill>
            <a:schemeClr val="tx2">
              <a:lumMod val="75000"/>
            </a:schemeClr>
          </a:solidFill>
        </p:spPr>
        <p:txBody>
          <a:bodyPr lIns="457200">
            <a:normAutofit/>
          </a:bodyPr>
          <a:lstStyle/>
          <a:p>
            <a:pPr algn="l"/>
            <a:r>
              <a:rPr lang="tr-TR" sz="2400" dirty="0" smtClean="0">
                <a:solidFill>
                  <a:srgbClr val="FFC000"/>
                </a:solidFill>
              </a:rPr>
              <a:t>4. </a:t>
            </a:r>
            <a:r>
              <a:rPr lang="en-US" sz="2400" dirty="0" smtClean="0">
                <a:solidFill>
                  <a:srgbClr val="FFC000"/>
                </a:solidFill>
              </a:rPr>
              <a:t>Violence </a:t>
            </a:r>
            <a:r>
              <a:rPr lang="en-US" sz="2400" dirty="0">
                <a:solidFill>
                  <a:srgbClr val="FFC000"/>
                </a:solidFill>
              </a:rPr>
              <a:t>Against Women in the Family and Work</a:t>
            </a:r>
          </a:p>
        </p:txBody>
      </p:sp>
      <p:sp>
        <p:nvSpPr>
          <p:cNvPr id="11" name="Title 1"/>
          <p:cNvSpPr txBox="1">
            <a:spLocks/>
          </p:cNvSpPr>
          <p:nvPr/>
        </p:nvSpPr>
        <p:spPr>
          <a:xfrm>
            <a:off x="-4482" y="6629400"/>
            <a:ext cx="9144000" cy="228600"/>
          </a:xfrm>
          <a:prstGeom prst="rect">
            <a:avLst/>
          </a:prstGeom>
          <a:solidFill>
            <a:schemeClr val="tx2">
              <a:lumMod val="75000"/>
            </a:schemeClr>
          </a:solidFill>
        </p:spPr>
        <p:txBody>
          <a:bodyPr vert="horz" lIns="45720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spcBef>
                <a:spcPts val="0"/>
              </a:spcBef>
              <a:defRPr/>
            </a:pPr>
            <a:r>
              <a:rPr lang="en-US" sz="1000" dirty="0" smtClean="0">
                <a:solidFill>
                  <a:schemeClr val="bg1">
                    <a:lumMod val="95000"/>
                  </a:schemeClr>
                </a:solidFill>
                <a:latin typeface="Palatino Linotype" pitchFamily="18" charset="0"/>
              </a:rPr>
              <a:t>Workshop on the Role of Women in the Development of OIC Member</a:t>
            </a:r>
            <a:r>
              <a:rPr lang="tr-TR" sz="1000" dirty="0" smtClean="0">
                <a:solidFill>
                  <a:schemeClr val="bg1">
                    <a:lumMod val="95000"/>
                  </a:schemeClr>
                </a:solidFill>
                <a:latin typeface="Palatino Linotype" pitchFamily="18" charset="0"/>
              </a:rPr>
              <a:t> </a:t>
            </a:r>
            <a:r>
              <a:rPr lang="en-US" sz="1000" dirty="0" smtClean="0">
                <a:solidFill>
                  <a:schemeClr val="bg1">
                    <a:lumMod val="95000"/>
                  </a:schemeClr>
                </a:solidFill>
                <a:latin typeface="Palatino Linotype" pitchFamily="18" charset="0"/>
              </a:rPr>
              <a:t>States</a:t>
            </a:r>
            <a:r>
              <a:rPr lang="tr-TR" sz="1000" dirty="0" smtClean="0">
                <a:solidFill>
                  <a:schemeClr val="bg1">
                    <a:lumMod val="95000"/>
                  </a:schemeClr>
                </a:solidFill>
                <a:latin typeface="Palatino Linotype" pitchFamily="18" charset="0"/>
              </a:rPr>
              <a:t>, 3-4 </a:t>
            </a:r>
            <a:r>
              <a:rPr lang="tr-TR" sz="1000" dirty="0" err="1" smtClean="0">
                <a:solidFill>
                  <a:schemeClr val="bg1">
                    <a:lumMod val="95000"/>
                  </a:schemeClr>
                </a:solidFill>
                <a:latin typeface="Palatino Linotype" pitchFamily="18" charset="0"/>
              </a:rPr>
              <a:t>October</a:t>
            </a:r>
            <a:r>
              <a:rPr lang="tr-TR" sz="1000" dirty="0" smtClean="0">
                <a:solidFill>
                  <a:schemeClr val="bg1">
                    <a:lumMod val="95000"/>
                  </a:schemeClr>
                </a:solidFill>
                <a:latin typeface="Palatino Linotype" pitchFamily="18" charset="0"/>
              </a:rPr>
              <a:t> 2016, Ankara, </a:t>
            </a:r>
            <a:r>
              <a:rPr lang="tr-TR" sz="1000" dirty="0" err="1" smtClean="0">
                <a:solidFill>
                  <a:schemeClr val="bg1">
                    <a:lumMod val="95000"/>
                  </a:schemeClr>
                </a:solidFill>
                <a:latin typeface="Palatino Linotype" pitchFamily="18" charset="0"/>
              </a:rPr>
              <a:t>Republic</a:t>
            </a:r>
            <a:r>
              <a:rPr lang="tr-TR" sz="1000" dirty="0" smtClean="0">
                <a:solidFill>
                  <a:schemeClr val="bg1">
                    <a:lumMod val="95000"/>
                  </a:schemeClr>
                </a:solidFill>
                <a:latin typeface="Palatino Linotype" pitchFamily="18" charset="0"/>
              </a:rPr>
              <a:t> of </a:t>
            </a:r>
            <a:r>
              <a:rPr lang="tr-TR" sz="1000" dirty="0" err="1" smtClean="0">
                <a:solidFill>
                  <a:schemeClr val="bg1">
                    <a:lumMod val="95000"/>
                  </a:schemeClr>
                </a:solidFill>
                <a:latin typeface="Palatino Linotype" pitchFamily="18" charset="0"/>
              </a:rPr>
              <a:t>Turkey</a:t>
            </a:r>
            <a:endParaRPr lang="en-US" sz="1000" dirty="0" smtClean="0">
              <a:solidFill>
                <a:schemeClr val="bg1"/>
              </a:solidFill>
              <a:latin typeface="Palatino Linotype" pitchFamily="18" charset="0"/>
            </a:endParaRPr>
          </a:p>
        </p:txBody>
      </p:sp>
      <p:sp>
        <p:nvSpPr>
          <p:cNvPr id="10" name="Slide Number Placeholder 9"/>
          <p:cNvSpPr>
            <a:spLocks noGrp="1"/>
          </p:cNvSpPr>
          <p:nvPr>
            <p:ph type="sldNum" sz="quarter" idx="12"/>
          </p:nvPr>
        </p:nvSpPr>
        <p:spPr/>
        <p:txBody>
          <a:bodyPr/>
          <a:lstStyle/>
          <a:p>
            <a:fld id="{02ED2F52-E6C8-4154-B18B-5A25422DABFD}" type="slidenum">
              <a:rPr lang="en-US" smtClean="0"/>
              <a:pPr/>
              <a:t>8</a:t>
            </a:fld>
            <a:endParaRPr lang="en-US" dirty="0"/>
          </a:p>
        </p:txBody>
      </p:sp>
      <p:pic>
        <p:nvPicPr>
          <p:cNvPr id="28" name="Content Placeholder 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8509477" y="152400"/>
            <a:ext cx="457413" cy="457200"/>
          </a:xfrm>
          <a:prstGeom prst="rect">
            <a:avLst/>
          </a:prstGeom>
        </p:spPr>
      </p:pic>
      <p:sp>
        <p:nvSpPr>
          <p:cNvPr id="27" name="TextBox 1"/>
          <p:cNvSpPr txBox="1"/>
          <p:nvPr/>
        </p:nvSpPr>
        <p:spPr>
          <a:xfrm>
            <a:off x="609600" y="2039779"/>
            <a:ext cx="3657600" cy="447440"/>
          </a:xfrm>
          <a:prstGeom prst="rect">
            <a:avLst/>
          </a:prstGeom>
          <a:solidFill>
            <a:schemeClr val="bg1"/>
          </a:solidFill>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GB" sz="1400" b="1" dirty="0">
                <a:solidFill>
                  <a:srgbClr val="FF0000"/>
                </a:solidFill>
              </a:rPr>
              <a:t>Figure 4.1. Intimate Partner Violence (%), 2012</a:t>
            </a:r>
            <a:endParaRPr lang="en-US" sz="1400" dirty="0">
              <a:solidFill>
                <a:srgbClr val="FF0000"/>
              </a:solidFill>
              <a:latin typeface="Palatino LT Std Light" pitchFamily="18" charset="0"/>
            </a:endParaRPr>
          </a:p>
        </p:txBody>
      </p:sp>
      <p:sp>
        <p:nvSpPr>
          <p:cNvPr id="12" name="TextBox 11"/>
          <p:cNvSpPr txBox="1"/>
          <p:nvPr/>
        </p:nvSpPr>
        <p:spPr>
          <a:xfrm>
            <a:off x="0" y="1066800"/>
            <a:ext cx="8763000" cy="1000274"/>
          </a:xfrm>
          <a:prstGeom prst="rect">
            <a:avLst/>
          </a:prstGeom>
          <a:solidFill>
            <a:schemeClr val="accent6">
              <a:lumMod val="20000"/>
              <a:lumOff val="80000"/>
            </a:schemeClr>
          </a:solidFill>
        </p:spPr>
        <p:txBody>
          <a:bodyPr wrap="square" rtlCol="0">
            <a:spAutoFit/>
          </a:bodyPr>
          <a:lstStyle/>
          <a:p>
            <a:r>
              <a:rPr lang="tr-TR" sz="1600" dirty="0" smtClean="0">
                <a:latin typeface="+mj-lt"/>
              </a:rPr>
              <a:t>In developing countries, including the OIC Group, Violence against women is more common when compared to the average of developed countries and the world average.</a:t>
            </a:r>
          </a:p>
          <a:p>
            <a:endParaRPr lang="tr-TR" sz="1100" dirty="0" smtClean="0">
              <a:latin typeface="+mj-lt"/>
            </a:endParaRPr>
          </a:p>
          <a:p>
            <a:r>
              <a:rPr lang="tr-TR" sz="1600" dirty="0" smtClean="0"/>
              <a:t>Among 3 types of Violence: Physical Violence is the most prevalent one in the OIC Group. </a:t>
            </a:r>
            <a:endParaRPr lang="tr-TR" sz="1600" dirty="0" smtClean="0">
              <a:latin typeface="+mj-lt"/>
            </a:endParaRPr>
          </a:p>
        </p:txBody>
      </p:sp>
      <p:sp>
        <p:nvSpPr>
          <p:cNvPr id="16" name="TextBox 15"/>
          <p:cNvSpPr txBox="1"/>
          <p:nvPr/>
        </p:nvSpPr>
        <p:spPr>
          <a:xfrm>
            <a:off x="304800" y="685800"/>
            <a:ext cx="1371600" cy="369332"/>
          </a:xfrm>
          <a:prstGeom prst="rect">
            <a:avLst/>
          </a:prstGeom>
          <a:solidFill>
            <a:schemeClr val="accent5">
              <a:lumMod val="20000"/>
              <a:lumOff val="80000"/>
            </a:schemeClr>
          </a:solidFill>
        </p:spPr>
        <p:txBody>
          <a:bodyPr wrap="square" rtlCol="0">
            <a:spAutoFit/>
          </a:bodyPr>
          <a:lstStyle/>
          <a:p>
            <a:r>
              <a:rPr lang="tr-TR" b="1" dirty="0" smtClean="0">
                <a:solidFill>
                  <a:srgbClr val="FF0000"/>
                </a:solidFill>
                <a:latin typeface="+mj-lt"/>
              </a:rPr>
              <a:t>Violence</a:t>
            </a:r>
            <a:endParaRPr lang="en-US" b="1" dirty="0">
              <a:solidFill>
                <a:srgbClr val="FF0000"/>
              </a:solidFill>
              <a:latin typeface="+mj-lt"/>
            </a:endParaRPr>
          </a:p>
        </p:txBody>
      </p:sp>
      <p:graphicFrame>
        <p:nvGraphicFramePr>
          <p:cNvPr id="17" name="Chart 16"/>
          <p:cNvGraphicFramePr/>
          <p:nvPr>
            <p:extLst>
              <p:ext uri="{D42A27DB-BD31-4B8C-83A1-F6EECF244321}">
                <p14:modId xmlns:p14="http://schemas.microsoft.com/office/powerpoint/2010/main" xmlns="" val="3594186388"/>
              </p:ext>
            </p:extLst>
          </p:nvPr>
        </p:nvGraphicFramePr>
        <p:xfrm>
          <a:off x="228600" y="2291059"/>
          <a:ext cx="7924800" cy="1799590"/>
        </p:xfrm>
        <a:graphic>
          <a:graphicData uri="http://schemas.openxmlformats.org/drawingml/2006/chart">
            <c:chart xmlns:c="http://schemas.openxmlformats.org/drawingml/2006/chart" xmlns:r="http://schemas.openxmlformats.org/officeDocument/2006/relationships" r:id="rId4"/>
          </a:graphicData>
        </a:graphic>
      </p:graphicFrame>
      <p:sp>
        <p:nvSpPr>
          <p:cNvPr id="18" name="TextBox 17"/>
          <p:cNvSpPr txBox="1"/>
          <p:nvPr/>
        </p:nvSpPr>
        <p:spPr>
          <a:xfrm>
            <a:off x="-11701" y="4396529"/>
            <a:ext cx="4506715" cy="830997"/>
          </a:xfrm>
          <a:prstGeom prst="rect">
            <a:avLst/>
          </a:prstGeom>
          <a:solidFill>
            <a:schemeClr val="accent2">
              <a:lumMod val="20000"/>
              <a:lumOff val="80000"/>
            </a:schemeClr>
          </a:solidFill>
        </p:spPr>
        <p:txBody>
          <a:bodyPr wrap="square" rtlCol="0">
            <a:spAutoFit/>
          </a:bodyPr>
          <a:lstStyle/>
          <a:p>
            <a:pPr marL="285750" indent="-285750">
              <a:buFont typeface="Wingdings" pitchFamily="2" charset="2"/>
              <a:buChar char="q"/>
            </a:pPr>
            <a:r>
              <a:rPr lang="en-US" sz="1600" b="1" dirty="0" smtClean="0">
                <a:solidFill>
                  <a:srgbClr val="FF0000"/>
                </a:solidFill>
                <a:latin typeface="+mj-lt"/>
              </a:rPr>
              <a:t>Perception of women in the OIC group against Violence is slightly different than seen in non-OIC developing countries.</a:t>
            </a:r>
            <a:endParaRPr lang="en-US" sz="1600" b="1" dirty="0">
              <a:solidFill>
                <a:srgbClr val="FF0000"/>
              </a:solidFill>
              <a:latin typeface="+mj-lt"/>
            </a:endParaRPr>
          </a:p>
        </p:txBody>
      </p:sp>
      <p:sp>
        <p:nvSpPr>
          <p:cNvPr id="3" name="Rectangle 2"/>
          <p:cNvSpPr/>
          <p:nvPr/>
        </p:nvSpPr>
        <p:spPr>
          <a:xfrm>
            <a:off x="4581625" y="4196333"/>
            <a:ext cx="4557893" cy="507831"/>
          </a:xfrm>
          <a:prstGeom prst="rect">
            <a:avLst/>
          </a:prstGeom>
          <a:solidFill>
            <a:schemeClr val="accent3">
              <a:lumMod val="40000"/>
              <a:lumOff val="60000"/>
            </a:schemeClr>
          </a:solidFill>
        </p:spPr>
        <p:txBody>
          <a:bodyPr wrap="square">
            <a:spAutoFit/>
          </a:bodyPr>
          <a:lstStyle/>
          <a:p>
            <a:r>
              <a:rPr lang="en-GB" sz="1350" b="1" dirty="0">
                <a:solidFill>
                  <a:srgbClr val="FF0000"/>
                </a:solidFill>
              </a:rPr>
              <a:t>Figure 4.2. Women Who Believe a Husband is Justified in Beating His </a:t>
            </a:r>
            <a:r>
              <a:rPr lang="en-GB" sz="1350" b="1" dirty="0" smtClean="0">
                <a:solidFill>
                  <a:srgbClr val="FF0000"/>
                </a:solidFill>
              </a:rPr>
              <a:t>Wife</a:t>
            </a:r>
            <a:r>
              <a:rPr lang="tr-TR" sz="1350" b="1" dirty="0">
                <a:solidFill>
                  <a:srgbClr val="FF0000"/>
                </a:solidFill>
              </a:rPr>
              <a:t> </a:t>
            </a:r>
            <a:r>
              <a:rPr lang="en-GB" sz="1350" b="1" dirty="0" smtClean="0">
                <a:solidFill>
                  <a:srgbClr val="FF0000"/>
                </a:solidFill>
              </a:rPr>
              <a:t>When </a:t>
            </a:r>
            <a:r>
              <a:rPr lang="en-GB" sz="1350" b="1" dirty="0">
                <a:solidFill>
                  <a:srgbClr val="FF0000"/>
                </a:solidFill>
              </a:rPr>
              <a:t>She Argues with Him (%), </a:t>
            </a:r>
            <a:r>
              <a:rPr lang="tr-TR" sz="1350" b="1" dirty="0" smtClean="0">
                <a:solidFill>
                  <a:srgbClr val="FF0000"/>
                </a:solidFill>
              </a:rPr>
              <a:t>2006-2014</a:t>
            </a:r>
            <a:endParaRPr lang="tr-TR" sz="1350" b="1" dirty="0">
              <a:solidFill>
                <a:srgbClr val="FF0000"/>
              </a:solidFill>
            </a:endParaRPr>
          </a:p>
        </p:txBody>
      </p:sp>
      <p:graphicFrame>
        <p:nvGraphicFramePr>
          <p:cNvPr id="13" name="Chart 1"/>
          <p:cNvGraphicFramePr>
            <a:graphicFrameLocks/>
          </p:cNvGraphicFramePr>
          <p:nvPr/>
        </p:nvGraphicFramePr>
        <p:xfrm>
          <a:off x="4800600" y="4724400"/>
          <a:ext cx="4114800" cy="183175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xmlns="" val="177374598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p:cNvSpPr>
            <a:spLocks noGrp="1"/>
          </p:cNvSpPr>
          <p:nvPr>
            <p:ph type="title"/>
          </p:nvPr>
        </p:nvSpPr>
        <p:spPr>
          <a:xfrm>
            <a:off x="0" y="76200"/>
            <a:ext cx="9144000" cy="597756"/>
          </a:xfrm>
          <a:solidFill>
            <a:schemeClr val="tx2">
              <a:lumMod val="75000"/>
            </a:schemeClr>
          </a:solidFill>
        </p:spPr>
        <p:txBody>
          <a:bodyPr lIns="457200">
            <a:normAutofit/>
          </a:bodyPr>
          <a:lstStyle/>
          <a:p>
            <a:pPr algn="l"/>
            <a:r>
              <a:rPr lang="tr-TR" sz="2400" dirty="0">
                <a:solidFill>
                  <a:srgbClr val="FFC000"/>
                </a:solidFill>
              </a:rPr>
              <a:t>4. </a:t>
            </a:r>
            <a:r>
              <a:rPr lang="en-US" sz="2400" dirty="0">
                <a:solidFill>
                  <a:srgbClr val="FFC000"/>
                </a:solidFill>
              </a:rPr>
              <a:t>Violence Against Women in the Family and Work</a:t>
            </a:r>
          </a:p>
        </p:txBody>
      </p:sp>
      <p:sp>
        <p:nvSpPr>
          <p:cNvPr id="11" name="Title 1"/>
          <p:cNvSpPr txBox="1">
            <a:spLocks/>
          </p:cNvSpPr>
          <p:nvPr/>
        </p:nvSpPr>
        <p:spPr>
          <a:xfrm>
            <a:off x="-4482" y="6629400"/>
            <a:ext cx="9144000" cy="228600"/>
          </a:xfrm>
          <a:prstGeom prst="rect">
            <a:avLst/>
          </a:prstGeom>
          <a:solidFill>
            <a:schemeClr val="tx2">
              <a:lumMod val="75000"/>
            </a:schemeClr>
          </a:solidFill>
        </p:spPr>
        <p:txBody>
          <a:bodyPr vert="horz" lIns="45720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spcBef>
                <a:spcPts val="0"/>
              </a:spcBef>
              <a:defRPr/>
            </a:pPr>
            <a:r>
              <a:rPr lang="en-US" sz="1000" dirty="0" smtClean="0">
                <a:solidFill>
                  <a:schemeClr val="bg1">
                    <a:lumMod val="95000"/>
                  </a:schemeClr>
                </a:solidFill>
                <a:latin typeface="Palatino Linotype" pitchFamily="18" charset="0"/>
              </a:rPr>
              <a:t>Workshop on the Role of Women in the Development of OIC Member</a:t>
            </a:r>
            <a:r>
              <a:rPr lang="tr-TR" sz="1000" dirty="0" smtClean="0">
                <a:solidFill>
                  <a:schemeClr val="bg1">
                    <a:lumMod val="95000"/>
                  </a:schemeClr>
                </a:solidFill>
                <a:latin typeface="Palatino Linotype" pitchFamily="18" charset="0"/>
              </a:rPr>
              <a:t> </a:t>
            </a:r>
            <a:r>
              <a:rPr lang="en-US" sz="1000" dirty="0" smtClean="0">
                <a:solidFill>
                  <a:schemeClr val="bg1">
                    <a:lumMod val="95000"/>
                  </a:schemeClr>
                </a:solidFill>
                <a:latin typeface="Palatino Linotype" pitchFamily="18" charset="0"/>
              </a:rPr>
              <a:t>States</a:t>
            </a:r>
            <a:r>
              <a:rPr lang="tr-TR" sz="1000" dirty="0" smtClean="0">
                <a:solidFill>
                  <a:schemeClr val="bg1">
                    <a:lumMod val="95000"/>
                  </a:schemeClr>
                </a:solidFill>
                <a:latin typeface="Palatino Linotype" pitchFamily="18" charset="0"/>
              </a:rPr>
              <a:t>, 3-4 </a:t>
            </a:r>
            <a:r>
              <a:rPr lang="tr-TR" sz="1000" dirty="0" err="1" smtClean="0">
                <a:solidFill>
                  <a:schemeClr val="bg1">
                    <a:lumMod val="95000"/>
                  </a:schemeClr>
                </a:solidFill>
                <a:latin typeface="Palatino Linotype" pitchFamily="18" charset="0"/>
              </a:rPr>
              <a:t>October</a:t>
            </a:r>
            <a:r>
              <a:rPr lang="tr-TR" sz="1000" dirty="0" smtClean="0">
                <a:solidFill>
                  <a:schemeClr val="bg1">
                    <a:lumMod val="95000"/>
                  </a:schemeClr>
                </a:solidFill>
                <a:latin typeface="Palatino Linotype" pitchFamily="18" charset="0"/>
              </a:rPr>
              <a:t> 2016, Ankara, </a:t>
            </a:r>
            <a:r>
              <a:rPr lang="tr-TR" sz="1000" dirty="0" err="1" smtClean="0">
                <a:solidFill>
                  <a:schemeClr val="bg1">
                    <a:lumMod val="95000"/>
                  </a:schemeClr>
                </a:solidFill>
                <a:latin typeface="Palatino Linotype" pitchFamily="18" charset="0"/>
              </a:rPr>
              <a:t>Republic</a:t>
            </a:r>
            <a:r>
              <a:rPr lang="tr-TR" sz="1000" dirty="0" smtClean="0">
                <a:solidFill>
                  <a:schemeClr val="bg1">
                    <a:lumMod val="95000"/>
                  </a:schemeClr>
                </a:solidFill>
                <a:latin typeface="Palatino Linotype" pitchFamily="18" charset="0"/>
              </a:rPr>
              <a:t> of </a:t>
            </a:r>
            <a:r>
              <a:rPr lang="tr-TR" sz="1000" dirty="0" err="1" smtClean="0">
                <a:solidFill>
                  <a:schemeClr val="bg1">
                    <a:lumMod val="95000"/>
                  </a:schemeClr>
                </a:solidFill>
                <a:latin typeface="Palatino Linotype" pitchFamily="18" charset="0"/>
              </a:rPr>
              <a:t>Turkey</a:t>
            </a:r>
            <a:endParaRPr lang="en-US" sz="1000" dirty="0" smtClean="0">
              <a:solidFill>
                <a:schemeClr val="bg1"/>
              </a:solidFill>
              <a:latin typeface="Palatino Linotype" pitchFamily="18" charset="0"/>
            </a:endParaRPr>
          </a:p>
        </p:txBody>
      </p:sp>
      <p:sp>
        <p:nvSpPr>
          <p:cNvPr id="10" name="Slide Number Placeholder 9"/>
          <p:cNvSpPr>
            <a:spLocks noGrp="1"/>
          </p:cNvSpPr>
          <p:nvPr>
            <p:ph type="sldNum" sz="quarter" idx="12"/>
          </p:nvPr>
        </p:nvSpPr>
        <p:spPr/>
        <p:txBody>
          <a:bodyPr/>
          <a:lstStyle/>
          <a:p>
            <a:fld id="{02ED2F52-E6C8-4154-B18B-5A25422DABFD}" type="slidenum">
              <a:rPr lang="en-US" smtClean="0"/>
              <a:pPr/>
              <a:t>9</a:t>
            </a:fld>
            <a:endParaRPr lang="en-US" dirty="0"/>
          </a:p>
        </p:txBody>
      </p:sp>
      <p:pic>
        <p:nvPicPr>
          <p:cNvPr id="28" name="Content Placeholder 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8509477" y="152400"/>
            <a:ext cx="457413" cy="457200"/>
          </a:xfrm>
          <a:prstGeom prst="rect">
            <a:avLst/>
          </a:prstGeom>
        </p:spPr>
      </p:pic>
      <p:sp>
        <p:nvSpPr>
          <p:cNvPr id="27" name="TextBox 1"/>
          <p:cNvSpPr txBox="1"/>
          <p:nvPr/>
        </p:nvSpPr>
        <p:spPr>
          <a:xfrm>
            <a:off x="533400" y="1121396"/>
            <a:ext cx="7671277" cy="447440"/>
          </a:xfrm>
          <a:prstGeom prst="rect">
            <a:avLst/>
          </a:prstGeom>
          <a:solidFill>
            <a:schemeClr val="bg1"/>
          </a:solidFill>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400" b="1" dirty="0">
                <a:solidFill>
                  <a:srgbClr val="FF0000"/>
                </a:solidFill>
              </a:rPr>
              <a:t>Figure 4.3. Female Genital Mutilation/Cutting (FGM/C) Prevalence among Girls and Women Aged 15 to 49 Years (%), </a:t>
            </a:r>
            <a:r>
              <a:rPr lang="en-US" sz="1400" b="1" dirty="0" smtClean="0">
                <a:solidFill>
                  <a:srgbClr val="FF0000"/>
                </a:solidFill>
              </a:rPr>
              <a:t>201</a:t>
            </a:r>
            <a:r>
              <a:rPr lang="tr-TR" sz="1400" b="1" dirty="0" smtClean="0">
                <a:solidFill>
                  <a:srgbClr val="FF0000"/>
                </a:solidFill>
              </a:rPr>
              <a:t>5</a:t>
            </a:r>
            <a:endParaRPr lang="en-US" sz="1400" dirty="0">
              <a:solidFill>
                <a:srgbClr val="FF0000"/>
              </a:solidFill>
              <a:latin typeface="Palatino LT Std Light" pitchFamily="18" charset="0"/>
            </a:endParaRPr>
          </a:p>
        </p:txBody>
      </p:sp>
      <p:sp>
        <p:nvSpPr>
          <p:cNvPr id="16" name="TextBox 15"/>
          <p:cNvSpPr txBox="1"/>
          <p:nvPr/>
        </p:nvSpPr>
        <p:spPr>
          <a:xfrm>
            <a:off x="304800" y="752064"/>
            <a:ext cx="1371600" cy="369332"/>
          </a:xfrm>
          <a:prstGeom prst="rect">
            <a:avLst/>
          </a:prstGeom>
          <a:solidFill>
            <a:schemeClr val="accent5">
              <a:lumMod val="20000"/>
              <a:lumOff val="80000"/>
            </a:schemeClr>
          </a:solidFill>
        </p:spPr>
        <p:txBody>
          <a:bodyPr wrap="square" rtlCol="0">
            <a:spAutoFit/>
          </a:bodyPr>
          <a:lstStyle/>
          <a:p>
            <a:r>
              <a:rPr lang="tr-TR" b="1" dirty="0" smtClean="0">
                <a:solidFill>
                  <a:srgbClr val="FF0000"/>
                </a:solidFill>
                <a:latin typeface="+mj-lt"/>
              </a:rPr>
              <a:t>Violence</a:t>
            </a:r>
            <a:endParaRPr lang="en-US" b="1" dirty="0">
              <a:solidFill>
                <a:srgbClr val="FF0000"/>
              </a:solidFill>
              <a:latin typeface="+mj-lt"/>
            </a:endParaRPr>
          </a:p>
        </p:txBody>
      </p:sp>
      <p:sp>
        <p:nvSpPr>
          <p:cNvPr id="2" name="Rectangle 1"/>
          <p:cNvSpPr/>
          <p:nvPr/>
        </p:nvSpPr>
        <p:spPr>
          <a:xfrm>
            <a:off x="19251" y="3657600"/>
            <a:ext cx="4572000" cy="307777"/>
          </a:xfrm>
          <a:prstGeom prst="rect">
            <a:avLst/>
          </a:prstGeom>
        </p:spPr>
        <p:txBody>
          <a:bodyPr>
            <a:spAutoFit/>
          </a:bodyPr>
          <a:lstStyle/>
          <a:p>
            <a:pPr algn="ctr"/>
            <a:r>
              <a:rPr lang="en-US" sz="1400" b="1" dirty="0">
                <a:solidFill>
                  <a:srgbClr val="FF0000"/>
                </a:solidFill>
              </a:rPr>
              <a:t>Figure 4.4. Age at First Marriage, </a:t>
            </a:r>
            <a:r>
              <a:rPr lang="tr-TR" sz="1400" b="1" dirty="0" smtClean="0">
                <a:solidFill>
                  <a:srgbClr val="FF0000"/>
                </a:solidFill>
              </a:rPr>
              <a:t>2006-2014</a:t>
            </a:r>
            <a:endParaRPr lang="en-US" sz="1400" dirty="0">
              <a:solidFill>
                <a:srgbClr val="FF0000"/>
              </a:solidFill>
              <a:latin typeface="Palatino LT Std Light" pitchFamily="18" charset="0"/>
            </a:endParaRPr>
          </a:p>
        </p:txBody>
      </p:sp>
      <p:sp>
        <p:nvSpPr>
          <p:cNvPr id="4" name="Rectangle 3"/>
          <p:cNvSpPr/>
          <p:nvPr/>
        </p:nvSpPr>
        <p:spPr>
          <a:xfrm>
            <a:off x="5158798" y="3665208"/>
            <a:ext cx="3295389" cy="307777"/>
          </a:xfrm>
          <a:prstGeom prst="rect">
            <a:avLst/>
          </a:prstGeom>
        </p:spPr>
        <p:txBody>
          <a:bodyPr wrap="none">
            <a:spAutoFit/>
          </a:bodyPr>
          <a:lstStyle/>
          <a:p>
            <a:r>
              <a:rPr lang="tr-TR" sz="1400" b="1" dirty="0">
                <a:solidFill>
                  <a:srgbClr val="FF0000"/>
                </a:solidFill>
              </a:rPr>
              <a:t>Figure 4.5. Child Marriage </a:t>
            </a:r>
            <a:r>
              <a:rPr lang="tr-TR" sz="1400" b="1" dirty="0" smtClean="0">
                <a:solidFill>
                  <a:srgbClr val="FF0000"/>
                </a:solidFill>
              </a:rPr>
              <a:t>(%), 2005-2014 </a:t>
            </a:r>
            <a:endParaRPr lang="tr-TR" sz="1400" b="1" dirty="0">
              <a:solidFill>
                <a:srgbClr val="FF0000"/>
              </a:solidFill>
            </a:endParaRPr>
          </a:p>
        </p:txBody>
      </p:sp>
      <p:graphicFrame>
        <p:nvGraphicFramePr>
          <p:cNvPr id="13" name="Chart 1"/>
          <p:cNvGraphicFramePr>
            <a:graphicFrameLocks/>
          </p:cNvGraphicFramePr>
          <p:nvPr/>
        </p:nvGraphicFramePr>
        <p:xfrm>
          <a:off x="1905000" y="1752600"/>
          <a:ext cx="5184847" cy="180560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5" name="Chart 1"/>
          <p:cNvGraphicFramePr>
            <a:graphicFrameLocks/>
          </p:cNvGraphicFramePr>
          <p:nvPr/>
        </p:nvGraphicFramePr>
        <p:xfrm>
          <a:off x="533401" y="4495800"/>
          <a:ext cx="4038599" cy="183175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9" name="Chart 1"/>
          <p:cNvGraphicFramePr>
            <a:graphicFrameLocks/>
          </p:cNvGraphicFramePr>
          <p:nvPr/>
        </p:nvGraphicFramePr>
        <p:xfrm>
          <a:off x="4953000" y="4267200"/>
          <a:ext cx="3581400" cy="2057400"/>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xmlns="" val="381947091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4934</TotalTime>
  <Words>3133</Words>
  <Application>Microsoft Office PowerPoint</Application>
  <PresentationFormat>Ekran Gösterisi (4:3)</PresentationFormat>
  <Paragraphs>286</Paragraphs>
  <Slides>22</Slides>
  <Notes>22</Notes>
  <HiddenSlides>0</HiddenSlides>
  <MMClips>0</MMClips>
  <ScaleCrop>false</ScaleCrop>
  <HeadingPairs>
    <vt:vector size="4" baseType="variant">
      <vt:variant>
        <vt:lpstr>Tema</vt:lpstr>
      </vt:variant>
      <vt:variant>
        <vt:i4>1</vt:i4>
      </vt:variant>
      <vt:variant>
        <vt:lpstr>Slayt Başlıkları</vt:lpstr>
      </vt:variant>
      <vt:variant>
        <vt:i4>22</vt:i4>
      </vt:variant>
    </vt:vector>
  </HeadingPairs>
  <TitlesOfParts>
    <vt:vector size="23" baseType="lpstr">
      <vt:lpstr>Office Theme</vt:lpstr>
      <vt:lpstr>State of Gender  in OIC Countries:  Prospects and Challenges</vt:lpstr>
      <vt:lpstr>Slayt 2</vt:lpstr>
      <vt:lpstr>Slayt 3</vt:lpstr>
      <vt:lpstr>2. Overall State of Gender</vt:lpstr>
      <vt:lpstr>2. Overall State of Gender</vt:lpstr>
      <vt:lpstr>3. Education and Health Status of Women</vt:lpstr>
      <vt:lpstr>3. Education and Health Status of Women</vt:lpstr>
      <vt:lpstr>4. Violence Against Women in the Family and Work</vt:lpstr>
      <vt:lpstr>4. Violence Against Women in the Family and Work</vt:lpstr>
      <vt:lpstr>4. Violence Against Women in the Family and Work</vt:lpstr>
      <vt:lpstr>5. Social Security and Women</vt:lpstr>
      <vt:lpstr>5. Social Security and Women</vt:lpstr>
      <vt:lpstr>5. Social Security and Women</vt:lpstr>
      <vt:lpstr>6. Role of Women in Decision-Making</vt:lpstr>
      <vt:lpstr>7. Role of NGOs in Addressing Women Issues</vt:lpstr>
      <vt:lpstr>7. Role of NGOs in Addressing Women Issues</vt:lpstr>
      <vt:lpstr>8. Concluding Remarks</vt:lpstr>
      <vt:lpstr>8. Concluding Remarks</vt:lpstr>
      <vt:lpstr>9. Policy Implications</vt:lpstr>
      <vt:lpstr>9. Policy Implications</vt:lpstr>
      <vt:lpstr>9. Policy Implications </vt:lpstr>
      <vt:lpstr>Slayt 22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International Tourism in OIC Member Countries</dc:title>
  <dc:creator>Umut Unal</dc:creator>
  <cp:lastModifiedBy>cem</cp:lastModifiedBy>
  <cp:revision>501</cp:revision>
  <cp:lastPrinted>2014-10-24T12:13:22Z</cp:lastPrinted>
  <dcterms:created xsi:type="dcterms:W3CDTF">2015-11-03T04:57:16Z</dcterms:created>
  <dcterms:modified xsi:type="dcterms:W3CDTF">2016-10-02T20:16:26Z</dcterms:modified>
</cp:coreProperties>
</file>