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326" r:id="rId3"/>
    <p:sldId id="329" r:id="rId4"/>
    <p:sldId id="327" r:id="rId5"/>
    <p:sldId id="328" r:id="rId6"/>
    <p:sldId id="330" r:id="rId7"/>
    <p:sldId id="280" r:id="rId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66FF66"/>
    <a:srgbClr val="C00000"/>
    <a:srgbClr val="33CC33"/>
    <a:srgbClr val="00B0F0"/>
    <a:srgbClr val="391509"/>
    <a:srgbClr val="FFCC66"/>
    <a:srgbClr val="E7E2B9"/>
    <a:srgbClr val="CC6600"/>
    <a:srgbClr val="ECE5BF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860" autoAdjust="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08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AACCA257-CB51-4AE5-9D71-65B22B78F66F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00FE7F90-424F-40AC-9A7D-57851A771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2057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16704B61-AB00-4CFF-B1D9-9123346EC335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E539949D-768B-42F0-8668-0523C0B41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96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0917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2873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dirty="0" err="1" smtClean="0"/>
              <a:t>After</a:t>
            </a:r>
            <a:r>
              <a:rPr lang="tr-TR" sz="1200" b="1" dirty="0" smtClean="0"/>
              <a:t> 8 </a:t>
            </a:r>
            <a:r>
              <a:rPr lang="tr-TR" sz="1200" b="1" dirty="0" err="1" smtClean="0"/>
              <a:t>years</a:t>
            </a:r>
            <a:r>
              <a:rPr lang="tr-TR" sz="1200" b="1" dirty="0" smtClean="0"/>
              <a:t> of </a:t>
            </a:r>
            <a:r>
              <a:rPr lang="tr-TR" sz="1200" b="1" dirty="0" err="1" smtClean="0"/>
              <a:t>its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adoption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the</a:t>
            </a:r>
            <a:r>
              <a:rPr lang="tr-TR" sz="1200" b="1" dirty="0" smtClean="0"/>
              <a:t> OPAAW </a:t>
            </a:r>
            <a:r>
              <a:rPr lang="tr-TR" sz="1200" b="1" dirty="0" err="1" smtClean="0"/>
              <a:t>document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needs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to</a:t>
            </a:r>
            <a:r>
              <a:rPr lang="tr-TR" sz="1200" b="1" dirty="0" smtClean="0"/>
              <a:t> be </a:t>
            </a:r>
            <a:r>
              <a:rPr lang="tr-TR" sz="1200" b="1" dirty="0" err="1" smtClean="0"/>
              <a:t>assessed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updated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by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taking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needs</a:t>
            </a:r>
            <a:r>
              <a:rPr lang="tr-TR" sz="1200" b="1" dirty="0" smtClean="0"/>
              <a:t> of </a:t>
            </a:r>
            <a:r>
              <a:rPr lang="tr-TR" sz="1200" b="1" dirty="0" err="1" smtClean="0"/>
              <a:t>women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living</a:t>
            </a:r>
            <a:r>
              <a:rPr lang="tr-TR" sz="1200" b="1" dirty="0" smtClean="0"/>
              <a:t> in OIC </a:t>
            </a:r>
            <a:r>
              <a:rPr lang="tr-TR" sz="1200" b="1" dirty="0" err="1" smtClean="0"/>
              <a:t>countries</a:t>
            </a:r>
            <a:r>
              <a:rPr lang="tr-TR" sz="1200" b="1" dirty="0" smtClean="0"/>
              <a:t>  </a:t>
            </a:r>
            <a:r>
              <a:rPr lang="tr-TR" sz="1200" b="1" dirty="0" err="1" smtClean="0"/>
              <a:t>into</a:t>
            </a:r>
            <a:r>
              <a:rPr lang="tr-TR" sz="1200" b="1" dirty="0" smtClean="0"/>
              <a:t>  </a:t>
            </a:r>
            <a:r>
              <a:rPr lang="tr-TR" sz="1200" b="1" dirty="0" err="1" smtClean="0"/>
              <a:t>account</a:t>
            </a:r>
            <a:r>
              <a:rPr lang="tr-TR" sz="1200" b="1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2873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469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469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r>
              <a:rPr lang="tr-TR" dirty="0" smtClean="0"/>
              <a:t>: </a:t>
            </a:r>
            <a:r>
              <a:rPr lang="tr-TR" dirty="0" err="1" smtClean="0"/>
              <a:t>Reorientation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axis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)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OPAAW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building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up</a:t>
            </a:r>
            <a:r>
              <a:rPr lang="tr-TR" baseline="0" dirty="0" smtClean="0"/>
              <a:t> an 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Assessment</a:t>
            </a:r>
            <a:r>
              <a:rPr lang="tr-TR" sz="1200" b="1" dirty="0" smtClean="0"/>
              <a:t> </a:t>
            </a:r>
            <a:r>
              <a:rPr lang="en-US" sz="1200" b="1" dirty="0" smtClean="0"/>
              <a:t>implementation</a:t>
            </a:r>
            <a:r>
              <a:rPr lang="tr-TR" sz="1200" b="1" baseline="0" dirty="0" smtClean="0"/>
              <a:t> </a:t>
            </a:r>
            <a:r>
              <a:rPr lang="tr-TR" sz="1200" b="1" baseline="0" dirty="0" err="1" smtClean="0"/>
              <a:t>matrix</a:t>
            </a:r>
            <a:r>
              <a:rPr lang="tr-TR" sz="1200" b="1" baseline="0" dirty="0" smtClean="0"/>
              <a:t> </a:t>
            </a:r>
            <a:r>
              <a:rPr lang="tr-TR" sz="1200" b="1" baseline="0" dirty="0" err="1" smtClean="0"/>
              <a:t>with</a:t>
            </a:r>
            <a:r>
              <a:rPr lang="tr-TR" sz="1200" b="1" baseline="0" dirty="0" smtClean="0"/>
              <a:t> </a:t>
            </a:r>
            <a:r>
              <a:rPr lang="tr-TR" sz="1200" b="1" baseline="0" dirty="0" err="1" smtClean="0"/>
              <a:t>measurable</a:t>
            </a:r>
            <a:r>
              <a:rPr lang="tr-TR" sz="1200" b="1" baseline="0" dirty="0" smtClean="0"/>
              <a:t> </a:t>
            </a:r>
            <a:r>
              <a:rPr lang="tr-TR" sz="1200" b="1" baseline="0" dirty="0" err="1" smtClean="0"/>
              <a:t>indicators</a:t>
            </a:r>
            <a:r>
              <a:rPr lang="tr-TR" sz="1200" b="1" baseline="0" dirty="0" smtClean="0"/>
              <a:t> </a:t>
            </a:r>
            <a:r>
              <a:rPr lang="tr-TR" sz="1200" b="1" baseline="0" dirty="0" err="1" smtClean="0"/>
              <a:t>and</a:t>
            </a:r>
            <a:r>
              <a:rPr lang="tr-TR" sz="1200" b="1" baseline="0" dirty="0" smtClean="0"/>
              <a:t> time-</a:t>
            </a:r>
            <a:r>
              <a:rPr lang="tr-TR" sz="1200" b="1" baseline="0" dirty="0" err="1" smtClean="0"/>
              <a:t>frame</a:t>
            </a:r>
            <a:r>
              <a:rPr lang="tr-TR" sz="1200" b="1" baseline="0" dirty="0" smtClean="0"/>
              <a:t>.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469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949D-768B-42F0-8668-0523C0B418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0991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936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72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7997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14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519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2959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437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812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1788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16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221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9150-239F-4478-B75F-5CC580E1731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2F52-E6C8-4154-B18B-5A25422D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468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bg1">
                  <a:lumMod val="9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400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581191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0" y="38100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75282" cy="3657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Process</a:t>
            </a: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of </a:t>
            </a:r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Updating</a:t>
            </a: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</a:p>
          <a:p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the</a:t>
            </a:r>
            <a:r>
              <a:rPr lang="tr-TR" sz="3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OIC Plan of Action for the Advancement of Women (OPAAW) </a:t>
            </a:r>
            <a:r>
              <a:rPr lang="tr-TR" sz="36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Document</a:t>
            </a:r>
            <a:endParaRPr lang="en-US" sz="3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782" y="5943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cap="small" dirty="0" smtClean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DR. CEM TINTIN</a:t>
            </a:r>
          </a:p>
          <a:p>
            <a:pPr algn="ctr"/>
            <a:r>
              <a:rPr lang="tr-TR" sz="2000" i="1" cap="small" dirty="0" smtClean="0">
                <a:solidFill>
                  <a:schemeClr val="bg1"/>
                </a:solidFill>
                <a:latin typeface="Mongolian Baiti" pitchFamily="66" charset="0"/>
                <a:ea typeface="+mj-ea"/>
                <a:cs typeface="Mongolian Baiti" pitchFamily="66" charset="0"/>
              </a:rPr>
              <a:t>SESRIC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5814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 States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3-4 </a:t>
            </a:r>
            <a:r>
              <a:rPr lang="tr-TR" sz="2000" b="1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October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2016,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Ankara, Republic of Turkey</a:t>
            </a:r>
            <a:endParaRPr lang="tr-TR" sz="20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67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States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3-4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November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2016, Ankara,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Republic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of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Turkey</a:t>
            </a:r>
            <a:endParaRPr lang="en-US" sz="10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solidFill>
                  <a:srgbClr val="FFC000"/>
                </a:solidFill>
              </a:rPr>
              <a:t>1. 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666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3400" b="1" dirty="0" smtClean="0">
                <a:solidFill>
                  <a:srgbClr val="FF0000"/>
                </a:solidFill>
              </a:rPr>
              <a:t>Some Key </a:t>
            </a:r>
            <a:r>
              <a:rPr lang="tr-TR" sz="3600" b="1" dirty="0" smtClean="0">
                <a:solidFill>
                  <a:srgbClr val="002060"/>
                </a:solidFill>
              </a:rPr>
              <a:t>International Efforts </a:t>
            </a:r>
            <a:r>
              <a:rPr lang="tr-TR" sz="3400" b="1" dirty="0" smtClean="0">
                <a:solidFill>
                  <a:srgbClr val="FF0000"/>
                </a:solidFill>
              </a:rPr>
              <a:t>on Gender Equality, Women Empowerment </a:t>
            </a:r>
            <a:r>
              <a:rPr lang="tr-TR" sz="3400" b="1" dirty="0">
                <a:solidFill>
                  <a:srgbClr val="FF0000"/>
                </a:solidFill>
              </a:rPr>
              <a:t>and Family Well-Being</a:t>
            </a:r>
          </a:p>
          <a:p>
            <a:pPr marL="0" indent="0">
              <a:buNone/>
            </a:pPr>
            <a:endParaRPr lang="tr-TR" sz="27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b="1" dirty="0"/>
              <a:t>UN Beijing </a:t>
            </a:r>
            <a:r>
              <a:rPr lang="tr-TR" b="1" dirty="0" smtClean="0"/>
              <a:t>Declaration, 1995</a:t>
            </a:r>
          </a:p>
          <a:p>
            <a:pPr algn="just">
              <a:lnSpc>
                <a:spcPct val="150000"/>
              </a:lnSpc>
            </a:pPr>
            <a:r>
              <a:rPr lang="tr-TR" b="1" dirty="0" err="1" smtClean="0"/>
              <a:t>MDGs</a:t>
            </a:r>
            <a:r>
              <a:rPr lang="tr-TR" b="1" dirty="0" smtClean="0"/>
              <a:t>, 2000  (</a:t>
            </a:r>
            <a:r>
              <a:rPr lang="tr-TR" b="1" dirty="0" err="1" smtClean="0"/>
              <a:t>Goal</a:t>
            </a:r>
            <a:r>
              <a:rPr lang="tr-TR" b="1" dirty="0" smtClean="0"/>
              <a:t>#3)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SDGs, 2016    (</a:t>
            </a:r>
            <a:r>
              <a:rPr lang="tr-TR" b="1" dirty="0" err="1" smtClean="0"/>
              <a:t>Goal</a:t>
            </a:r>
            <a:r>
              <a:rPr lang="tr-TR" b="1" dirty="0" smtClean="0"/>
              <a:t>#5)</a:t>
            </a:r>
            <a:endParaRPr lang="tr-TR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2718" y="3581400"/>
            <a:ext cx="8229600" cy="274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1900" b="1" dirty="0">
                <a:solidFill>
                  <a:srgbClr val="FF0000"/>
                </a:solidFill>
              </a:rPr>
              <a:t>Some Key </a:t>
            </a:r>
            <a:r>
              <a:rPr lang="tr-TR" sz="2000" b="1" dirty="0">
                <a:solidFill>
                  <a:srgbClr val="002060"/>
                </a:solidFill>
              </a:rPr>
              <a:t>OIC </a:t>
            </a:r>
            <a:r>
              <a:rPr lang="tr-TR" sz="2000" b="1" dirty="0" smtClean="0">
                <a:solidFill>
                  <a:srgbClr val="002060"/>
                </a:solidFill>
              </a:rPr>
              <a:t>Efforts </a:t>
            </a:r>
            <a:r>
              <a:rPr lang="tr-TR" sz="1900" b="1" dirty="0" smtClean="0">
                <a:solidFill>
                  <a:srgbClr val="FF0000"/>
                </a:solidFill>
              </a:rPr>
              <a:t>on </a:t>
            </a:r>
            <a:r>
              <a:rPr lang="tr-TR" sz="1900" b="1" dirty="0">
                <a:solidFill>
                  <a:srgbClr val="FF0000"/>
                </a:solidFill>
              </a:rPr>
              <a:t>Gender Equality and Women </a:t>
            </a:r>
            <a:r>
              <a:rPr lang="tr-TR" sz="1900" b="1" dirty="0" smtClean="0">
                <a:solidFill>
                  <a:srgbClr val="FF0000"/>
                </a:solidFill>
              </a:rPr>
              <a:t>Empowerment and Family Well-Being</a:t>
            </a:r>
            <a:endParaRPr lang="tr-TR" sz="19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2100" b="1" dirty="0"/>
              <a:t>OIC Ten-Year Programme of Action, </a:t>
            </a:r>
            <a:r>
              <a:rPr lang="tr-TR" sz="2100" b="1" dirty="0" smtClean="0"/>
              <a:t>2005</a:t>
            </a:r>
            <a:endParaRPr lang="tr-TR" sz="2100" b="1" dirty="0"/>
          </a:p>
          <a:p>
            <a:pPr algn="just">
              <a:lnSpc>
                <a:spcPct val="150000"/>
              </a:lnSpc>
            </a:pPr>
            <a:r>
              <a:rPr lang="tr-TR" sz="2100" b="1" dirty="0" smtClean="0"/>
              <a:t>5 </a:t>
            </a:r>
            <a:r>
              <a:rPr lang="tr-TR" sz="2100" b="1" dirty="0"/>
              <a:t>Ministerial </a:t>
            </a:r>
            <a:r>
              <a:rPr lang="tr-TR" sz="2100" b="1" dirty="0" smtClean="0"/>
              <a:t>Conferences </a:t>
            </a:r>
            <a:r>
              <a:rPr lang="tr-TR" sz="2100" b="1" dirty="0"/>
              <a:t>on Women </a:t>
            </a:r>
            <a:r>
              <a:rPr lang="tr-TR" sz="2100" b="1" dirty="0" smtClean="0"/>
              <a:t>(between </a:t>
            </a:r>
            <a:r>
              <a:rPr lang="tr-TR" sz="2100" b="1" dirty="0"/>
              <a:t>2006 and </a:t>
            </a:r>
            <a:r>
              <a:rPr lang="tr-TR" sz="2100" b="1" dirty="0" smtClean="0"/>
              <a:t>2015)</a:t>
            </a:r>
          </a:p>
          <a:p>
            <a:pPr algn="just">
              <a:lnSpc>
                <a:spcPct val="150000"/>
              </a:lnSpc>
            </a:pPr>
            <a:r>
              <a:rPr lang="tr-TR" sz="2100" b="1" dirty="0" smtClean="0"/>
              <a:t>OPAAW, 2008</a:t>
            </a:r>
          </a:p>
          <a:p>
            <a:pPr algn="just">
              <a:lnSpc>
                <a:spcPct val="150000"/>
              </a:lnSpc>
            </a:pPr>
            <a:endParaRPr lang="tr-TR" sz="21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37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States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3-4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November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2016, Ankara,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Republic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of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Turkey</a:t>
            </a:r>
            <a:endParaRPr lang="en-US" sz="10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dirty="0" smtClean="0">
                <a:solidFill>
                  <a:srgbClr val="FFC000"/>
                </a:solidFill>
              </a:rPr>
              <a:t>1. 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3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3600" b="1" dirty="0" smtClean="0"/>
              <a:t>*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Conference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Baku</a:t>
            </a:r>
            <a:r>
              <a:rPr lang="tr-TR" sz="3600" b="1" dirty="0" smtClean="0"/>
              <a:t> (2014) </a:t>
            </a:r>
            <a:r>
              <a:rPr lang="tr-TR" sz="3600" b="1" dirty="0" err="1" smtClean="0"/>
              <a:t>called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a </a:t>
            </a:r>
            <a:r>
              <a:rPr lang="tr-TR" sz="3600" b="1" dirty="0" err="1" smtClean="0"/>
              <a:t>meeting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experts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assess</a:t>
            </a:r>
            <a:r>
              <a:rPr lang="tr-TR" sz="3600" b="1" dirty="0" smtClean="0"/>
              <a:t> OPAAW </a:t>
            </a:r>
            <a:r>
              <a:rPr lang="tr-TR" sz="3600" b="1" dirty="0" err="1" smtClean="0"/>
              <a:t>with</a:t>
            </a:r>
            <a:r>
              <a:rPr lang="tr-TR" sz="3600" b="1" dirty="0" smtClean="0"/>
              <a:t> a </a:t>
            </a:r>
            <a:r>
              <a:rPr lang="tr-TR" sz="3600" b="1" dirty="0" err="1" smtClean="0"/>
              <a:t>view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submit</a:t>
            </a:r>
            <a:r>
              <a:rPr lang="tr-TR" sz="3600" b="1" dirty="0" smtClean="0"/>
              <a:t> an </a:t>
            </a:r>
            <a:r>
              <a:rPr lang="tr-TR" sz="3600" b="1" dirty="0" err="1" smtClean="0"/>
              <a:t>Updated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version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en-US" sz="3600" b="1" dirty="0" smtClean="0"/>
              <a:t>Sixth Session of the Ministerial Conference on the Role of Women in the Development of OIC Member States</a:t>
            </a:r>
            <a:r>
              <a:rPr lang="tr-TR" sz="3600" b="1" dirty="0" smtClean="0"/>
              <a:t> in 2016.</a:t>
            </a:r>
            <a:endParaRPr lang="tr-TR" sz="2700" b="1" dirty="0" smtClean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756" y="152400"/>
            <a:ext cx="457413" cy="45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37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97756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tr-TR" sz="2400" dirty="0" smtClean="0">
                <a:solidFill>
                  <a:srgbClr val="FFC000"/>
                </a:solidFill>
              </a:rPr>
              <a:t>2. </a:t>
            </a:r>
            <a:r>
              <a:rPr lang="tr-TR" sz="2400" dirty="0" err="1" smtClean="0">
                <a:solidFill>
                  <a:srgbClr val="FFC000"/>
                </a:solidFill>
              </a:rPr>
              <a:t>Principles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Intergovernmental Experts Group Meeting,</a:t>
            </a:r>
            <a:r>
              <a:rPr lang="tr-TR" sz="1000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3-4 November 2015, Jeddah, Kingdom of Saudi Arabia</a:t>
            </a:r>
            <a:endParaRPr lang="tr-TR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477" y="152400"/>
            <a:ext cx="457413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327" y="1295400"/>
            <a:ext cx="878390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err="1" smtClean="0"/>
              <a:t>Principles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followed</a:t>
            </a:r>
            <a:r>
              <a:rPr lang="tr-TR" sz="2400" b="1" dirty="0" smtClean="0"/>
              <a:t> in the Assessment of OPAAW:</a:t>
            </a:r>
          </a:p>
          <a:p>
            <a:pPr algn="just">
              <a:lnSpc>
                <a:spcPct val="150000"/>
              </a:lnSpc>
            </a:pPr>
            <a:endParaRPr lang="tr-TR" sz="1600" b="1" dirty="0" smtClean="0"/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1.  Assessment of OPAAW needs to be done with all stakeholders: OIC GS, OIC organs, Member States, Media, Civil Society, and OIC partners.</a:t>
            </a:r>
          </a:p>
          <a:p>
            <a:pPr algn="just">
              <a:lnSpc>
                <a:spcPct val="150000"/>
              </a:lnSpc>
            </a:pPr>
            <a:endParaRPr lang="tr-TR" sz="1600" b="1" dirty="0" smtClean="0"/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2.  It has to be done through comparative analytical method by taking into account sectoral plans, and national indicators.</a:t>
            </a:r>
          </a:p>
          <a:p>
            <a:pPr algn="just">
              <a:lnSpc>
                <a:spcPct val="150000"/>
              </a:lnSpc>
            </a:pPr>
            <a:endParaRPr lang="tr-TR" sz="1600" b="1" dirty="0"/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3.  The realized contribution of OIC GS and OIC institutions in the implementation of OPAAW needs to be assessed: expert group meetings, Ministerial meetings, declarations, statements, resolutions.</a:t>
            </a:r>
            <a:endParaRPr lang="tr-TR" sz="1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26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97756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tr-TR" sz="2400" dirty="0" smtClean="0">
                <a:solidFill>
                  <a:srgbClr val="FFC000"/>
                </a:solidFill>
              </a:rPr>
              <a:t>3. </a:t>
            </a:r>
            <a:r>
              <a:rPr lang="tr-TR" sz="2400" dirty="0" err="1" smtClean="0">
                <a:solidFill>
                  <a:srgbClr val="FFC000"/>
                </a:solidFill>
              </a:rPr>
              <a:t>Assessment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States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3-4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November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2016, Ankara,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Republic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of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Turkey</a:t>
            </a:r>
            <a:endParaRPr lang="en-US" sz="10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477" y="152400"/>
            <a:ext cx="457413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984" y="1447800"/>
            <a:ext cx="8783906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u="sng" dirty="0" smtClean="0"/>
              <a:t>The </a:t>
            </a:r>
            <a:r>
              <a:rPr lang="tr-TR" sz="1600" b="1" u="sng" dirty="0" err="1" smtClean="0"/>
              <a:t>asssessment</a:t>
            </a:r>
            <a:r>
              <a:rPr lang="tr-TR" sz="1600" b="1" u="sng" dirty="0" smtClean="0"/>
              <a:t> of OPAAW </a:t>
            </a:r>
            <a:r>
              <a:rPr lang="tr-TR" sz="1600" b="1" u="sng" dirty="0" err="1" smtClean="0"/>
              <a:t>focused</a:t>
            </a:r>
            <a:r>
              <a:rPr lang="tr-TR" sz="1600" b="1" u="sng" dirty="0" smtClean="0"/>
              <a:t> on </a:t>
            </a:r>
            <a:r>
              <a:rPr lang="tr-TR" sz="1600" b="1" u="sng" dirty="0" err="1" smtClean="0"/>
              <a:t>the</a:t>
            </a:r>
            <a:r>
              <a:rPr lang="tr-TR" sz="1600" b="1" u="sng" dirty="0" smtClean="0"/>
              <a:t>:</a:t>
            </a:r>
          </a:p>
          <a:p>
            <a:pPr algn="just">
              <a:lnSpc>
                <a:spcPct val="150000"/>
              </a:lnSpc>
            </a:pPr>
            <a:endParaRPr lang="tr-TR" sz="1600" b="1" u="sng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 smtClean="0"/>
              <a:t>Vision </a:t>
            </a:r>
            <a:r>
              <a:rPr lang="en-US" sz="1600" b="1" dirty="0"/>
              <a:t>and objectives of OPAAW, its clarity and agreement with the overall vision of the </a:t>
            </a:r>
            <a:r>
              <a:rPr lang="en-US" sz="1600" b="1" dirty="0" smtClean="0"/>
              <a:t>OIC </a:t>
            </a:r>
            <a:r>
              <a:rPr lang="en-US" sz="1600" b="1" dirty="0"/>
              <a:t>in the context of the 2nd </a:t>
            </a:r>
            <a:r>
              <a:rPr lang="en-US" sz="1600" b="1" dirty="0" smtClean="0"/>
              <a:t>TYPOA.</a:t>
            </a:r>
            <a:endParaRPr lang="tr-TR" sz="1600" b="1" dirty="0" smtClean="0"/>
          </a:p>
          <a:p>
            <a:pPr algn="just">
              <a:lnSpc>
                <a:spcPct val="150000"/>
              </a:lnSpc>
            </a:pPr>
            <a:endParaRPr lang="tr-TR" sz="1600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 smtClean="0"/>
              <a:t>Challenges </a:t>
            </a:r>
            <a:r>
              <a:rPr lang="en-US" sz="1600" b="1" dirty="0"/>
              <a:t>facing relevant parties in the implementation of OPAAW (General </a:t>
            </a:r>
            <a:r>
              <a:rPr lang="en-US" sz="1600" b="1" dirty="0" smtClean="0"/>
              <a:t>Secretariat, Member </a:t>
            </a:r>
            <a:r>
              <a:rPr lang="en-US" sz="1600" b="1" dirty="0"/>
              <a:t>States, OIC institutions</a:t>
            </a:r>
            <a:r>
              <a:rPr lang="en-US" sz="1600" b="1" dirty="0" smtClean="0"/>
              <a:t>).</a:t>
            </a:r>
            <a:endParaRPr lang="tr-TR" sz="1600" b="1" dirty="0" smtClean="0"/>
          </a:p>
          <a:p>
            <a:pPr algn="just">
              <a:lnSpc>
                <a:spcPct val="150000"/>
              </a:lnSpc>
            </a:pPr>
            <a:endParaRPr lang="tr-TR" sz="1600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 smtClean="0"/>
              <a:t>Need </a:t>
            </a:r>
            <a:r>
              <a:rPr lang="en-US" sz="1600" b="1" dirty="0"/>
              <a:t>for giving effect to partnership in the implementation of OPAAW and realization of </a:t>
            </a:r>
            <a:r>
              <a:rPr lang="en-US" sz="1600" b="1" dirty="0" smtClean="0"/>
              <a:t>the </a:t>
            </a:r>
            <a:r>
              <a:rPr lang="en-US" sz="1600" b="1" dirty="0"/>
              <a:t>OIC’s objectives on women </a:t>
            </a:r>
            <a:r>
              <a:rPr lang="en-US" sz="1600" b="1" dirty="0" smtClean="0"/>
              <a:t>advancement.</a:t>
            </a:r>
            <a:endParaRPr lang="tr-TR" sz="1600" b="1" dirty="0" smtClean="0"/>
          </a:p>
          <a:p>
            <a:pPr algn="just">
              <a:lnSpc>
                <a:spcPct val="150000"/>
              </a:lnSpc>
            </a:pPr>
            <a:endParaRPr lang="tr-TR" sz="1600" b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 smtClean="0"/>
              <a:t>Usefulness </a:t>
            </a:r>
            <a:r>
              <a:rPr lang="en-US" sz="1600" b="1" dirty="0"/>
              <a:t>of the OPAAW implementation mechanism.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tr-TR" sz="1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14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97756"/>
          </a:xfrm>
          <a:solidFill>
            <a:schemeClr val="tx2">
              <a:lumMod val="75000"/>
            </a:schemeClr>
          </a:solidFill>
        </p:spPr>
        <p:txBody>
          <a:bodyPr lIns="457200">
            <a:normAutofit/>
          </a:bodyPr>
          <a:lstStyle/>
          <a:p>
            <a:pPr algn="l"/>
            <a:r>
              <a:rPr lang="tr-TR" sz="2400" dirty="0" smtClean="0">
                <a:solidFill>
                  <a:srgbClr val="FFC000"/>
                </a:solidFill>
              </a:rPr>
              <a:t>4. </a:t>
            </a:r>
            <a:r>
              <a:rPr lang="tr-TR" sz="2400" dirty="0" err="1" smtClean="0">
                <a:solidFill>
                  <a:srgbClr val="FFC000"/>
                </a:solidFill>
              </a:rPr>
              <a:t>Meetings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and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Contributions</a:t>
            </a:r>
            <a:r>
              <a:rPr lang="tr-TR" sz="2400" dirty="0" smtClean="0">
                <a:solidFill>
                  <a:srgbClr val="FFC000"/>
                </a:solidFill>
              </a:rPr>
              <a:t> of OIC MS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States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, 3-4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November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2016, Ankara,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Republic</a:t>
            </a:r>
            <a:r>
              <a:rPr lang="tr-TR" sz="1000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of </a:t>
            </a:r>
            <a:r>
              <a:rPr lang="tr-TR" sz="1000" dirty="0" err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Turkey</a:t>
            </a:r>
            <a:endParaRPr lang="en-US" sz="10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2F52-E6C8-4154-B18B-5A25422DAB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477" y="152400"/>
            <a:ext cx="457413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762000"/>
            <a:ext cx="8305800" cy="5678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u="sng" dirty="0" err="1" smtClean="0"/>
              <a:t>Realized</a:t>
            </a:r>
            <a:r>
              <a:rPr lang="tr-TR" sz="1600" b="1" u="sng" dirty="0" smtClean="0"/>
              <a:t> </a:t>
            </a:r>
            <a:r>
              <a:rPr lang="tr-TR" sz="1600" b="1" u="sng" dirty="0" err="1" smtClean="0"/>
              <a:t>Meetings</a:t>
            </a:r>
            <a:r>
              <a:rPr lang="tr-TR" sz="1600" b="1" u="sng" dirty="0" smtClean="0"/>
              <a:t> on </a:t>
            </a:r>
            <a:r>
              <a:rPr lang="tr-TR" sz="1600" b="1" u="sng" dirty="0" err="1" smtClean="0"/>
              <a:t>updating</a:t>
            </a:r>
            <a:r>
              <a:rPr lang="tr-TR" sz="1600" b="1" u="sng" dirty="0" smtClean="0"/>
              <a:t> </a:t>
            </a:r>
            <a:r>
              <a:rPr lang="tr-TR" sz="1600" b="1" u="sng" dirty="0" err="1" smtClean="0"/>
              <a:t>the</a:t>
            </a:r>
            <a:r>
              <a:rPr lang="tr-TR" sz="1600" b="1" u="sng" dirty="0" smtClean="0"/>
              <a:t> OPAAW</a:t>
            </a:r>
          </a:p>
          <a:p>
            <a:pPr algn="just">
              <a:lnSpc>
                <a:spcPct val="150000"/>
              </a:lnSpc>
            </a:pPr>
            <a:endParaRPr lang="tr-TR" sz="1600" b="1" u="sng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/>
              <a:t>OIC Intergovernmental Group of Experts Meeting on the Review of OPAAW that was held in Jeddah on 3-4 November 2015 </a:t>
            </a:r>
            <a:r>
              <a:rPr lang="tr-TR" sz="1600" b="1" dirty="0" smtClean="0"/>
              <a:t> (</a:t>
            </a:r>
            <a:r>
              <a:rPr lang="tr-TR" sz="1600" b="1" dirty="0" err="1" smtClean="0"/>
              <a:t>hosted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OIC GS)</a:t>
            </a:r>
          </a:p>
          <a:p>
            <a:pPr marL="342900" indent="-342900" algn="just">
              <a:lnSpc>
                <a:spcPct val="150000"/>
              </a:lnSpc>
            </a:pPr>
            <a:endParaRPr lang="tr-TR" sz="1200" b="1" dirty="0" smtClean="0"/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en-GB" sz="1600" b="1" dirty="0" smtClean="0"/>
              <a:t>OIC Workshop for Reviewing the OPAAW that was held in Istanbul on 28-29 January 2016</a:t>
            </a:r>
            <a:r>
              <a:rPr lang="tr-TR" sz="1600" b="1" dirty="0" smtClean="0"/>
              <a:t> (</a:t>
            </a:r>
            <a:r>
              <a:rPr lang="tr-TR" sz="1600" b="1" dirty="0" err="1" smtClean="0"/>
              <a:t>hosted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by</a:t>
            </a:r>
            <a:r>
              <a:rPr lang="tr-TR" sz="1600" b="1" dirty="0" smtClean="0"/>
              <a:t> IRCICA)</a:t>
            </a:r>
          </a:p>
          <a:p>
            <a:pPr marL="342900" indent="-342900" algn="just">
              <a:lnSpc>
                <a:spcPct val="150000"/>
              </a:lnSpc>
            </a:pPr>
            <a:endParaRPr lang="tr-TR" sz="1600" dirty="0" smtClean="0"/>
          </a:p>
          <a:p>
            <a:pPr marL="342900" indent="-342900" algn="just">
              <a:lnSpc>
                <a:spcPct val="150000"/>
              </a:lnSpc>
            </a:pPr>
            <a:r>
              <a:rPr lang="tr-TR" sz="1600" b="1" dirty="0" smtClean="0"/>
              <a:t>3.  	</a:t>
            </a:r>
            <a:r>
              <a:rPr lang="tr-TR" sz="1600" b="1" dirty="0" err="1" smtClean="0"/>
              <a:t>Contributions</a:t>
            </a:r>
            <a:r>
              <a:rPr lang="tr-TR" sz="1600" b="1" dirty="0" smtClean="0"/>
              <a:t> of OIC </a:t>
            </a:r>
            <a:r>
              <a:rPr lang="tr-TR" sz="1600" b="1" dirty="0" err="1" smtClean="0"/>
              <a:t>Member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States</a:t>
            </a:r>
            <a:r>
              <a:rPr lang="tr-TR" sz="1600" b="1" dirty="0" smtClean="0"/>
              <a:t> on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Updated</a:t>
            </a:r>
            <a:r>
              <a:rPr lang="tr-TR" sz="1600" b="1" dirty="0" smtClean="0"/>
              <a:t> OPAAW </a:t>
            </a:r>
            <a:r>
              <a:rPr lang="tr-TR" sz="1600" b="1" dirty="0" err="1" smtClean="0"/>
              <a:t>through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note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verbales</a:t>
            </a:r>
            <a:r>
              <a:rPr lang="tr-TR" sz="1600" b="1" dirty="0" smtClean="0"/>
              <a:t> (</a:t>
            </a:r>
            <a:r>
              <a:rPr lang="tr-TR" sz="1600" b="1" dirty="0" err="1" smtClean="0"/>
              <a:t>diplomatic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channels</a:t>
            </a:r>
            <a:r>
              <a:rPr lang="tr-TR" sz="1600" b="1" dirty="0" smtClean="0"/>
              <a:t>)</a:t>
            </a:r>
          </a:p>
          <a:p>
            <a:pPr marL="342900" indent="-342900" algn="just">
              <a:lnSpc>
                <a:spcPct val="150000"/>
              </a:lnSpc>
            </a:pPr>
            <a:endParaRPr lang="tr-TR" sz="1600" dirty="0" smtClean="0"/>
          </a:p>
          <a:p>
            <a:pPr marL="342900" indent="-342900" algn="just">
              <a:lnSpc>
                <a:spcPct val="150000"/>
              </a:lnSpc>
            </a:pPr>
            <a:r>
              <a:rPr lang="tr-TR" sz="1600" b="1" dirty="0" smtClean="0"/>
              <a:t>4.	Final </a:t>
            </a:r>
            <a:r>
              <a:rPr lang="tr-TR" sz="1600" b="1" dirty="0" err="1" smtClean="0"/>
              <a:t>Editing</a:t>
            </a:r>
            <a:r>
              <a:rPr lang="tr-TR" sz="1600" b="1" dirty="0" smtClean="0"/>
              <a:t> of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 </a:t>
            </a:r>
            <a:r>
              <a:rPr lang="tr-TR" sz="1600" b="1" dirty="0" err="1" smtClean="0"/>
              <a:t>Updated</a:t>
            </a:r>
            <a:r>
              <a:rPr lang="tr-TR" sz="1600" b="1" dirty="0" smtClean="0"/>
              <a:t> OPAAW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be </a:t>
            </a:r>
            <a:r>
              <a:rPr lang="tr-TR" sz="1600" b="1" dirty="0" err="1" smtClean="0"/>
              <a:t>submitted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</a:t>
            </a:r>
            <a:r>
              <a:rPr lang="en-US" sz="1600" b="1" dirty="0" smtClean="0"/>
              <a:t>Sixth Session of the Ministerial Conference on the Role of Women in the Development of OIC Member States</a:t>
            </a:r>
            <a:r>
              <a:rPr lang="tr-TR" sz="1600" b="1" dirty="0" smtClean="0"/>
              <a:t>  </a:t>
            </a:r>
            <a:r>
              <a:rPr lang="tr-TR" sz="1600" b="1" dirty="0" err="1" smtClean="0"/>
              <a:t>that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will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take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place</a:t>
            </a:r>
            <a:r>
              <a:rPr lang="tr-TR" sz="1600" b="1" dirty="0" smtClean="0"/>
              <a:t> 1-3 </a:t>
            </a:r>
            <a:r>
              <a:rPr lang="tr-TR" sz="1600" b="1" dirty="0" err="1" smtClean="0"/>
              <a:t>November</a:t>
            </a:r>
            <a:r>
              <a:rPr lang="tr-TR" sz="1600" b="1" dirty="0" smtClean="0"/>
              <a:t> 2016 in </a:t>
            </a:r>
            <a:r>
              <a:rPr lang="tr-TR" sz="1600" b="1" dirty="0" err="1" smtClean="0"/>
              <a:t>Istanbul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Republic</a:t>
            </a:r>
            <a:r>
              <a:rPr lang="tr-TR" sz="1600" b="1" dirty="0" smtClean="0"/>
              <a:t> of </a:t>
            </a:r>
            <a:r>
              <a:rPr lang="tr-TR" sz="1600" b="1" dirty="0" err="1" smtClean="0"/>
              <a:t>Turkey</a:t>
            </a:r>
            <a:r>
              <a:rPr lang="tr-TR" sz="1600" b="1" dirty="0" smtClean="0"/>
              <a:t>.</a:t>
            </a:r>
          </a:p>
          <a:p>
            <a:pPr marL="342900" indent="-342900" algn="just">
              <a:lnSpc>
                <a:spcPct val="150000"/>
              </a:lnSpc>
            </a:pPr>
            <a:endParaRPr lang="tr-TR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14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33400"/>
            <a:ext cx="8686800" cy="6019800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4000" b="1" cap="small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tr-TR" sz="4000" b="1" cap="small" spc="500" dirty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tr-TR" sz="4000" b="1" cap="small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n-US" sz="4000" b="1" cap="small" spc="500" dirty="0" smtClean="0">
                <a:latin typeface="Palatino Linotype" pitchFamily="18" charset="0"/>
              </a:rPr>
              <a:t>Thank You</a:t>
            </a:r>
            <a:r>
              <a:rPr lang="tr-TR" sz="4000" b="1" cap="small" spc="500" dirty="0" smtClean="0">
                <a:latin typeface="Palatino Linotype" pitchFamily="18" charset="0"/>
              </a:rPr>
              <a:t>!</a:t>
            </a:r>
            <a:endParaRPr lang="en-US" sz="4000" b="1" cap="small" spc="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20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  <a:p>
            <a:pPr marL="0" indent="0" algn="ctr">
              <a:buNone/>
            </a:pPr>
            <a:endParaRPr lang="en-US" sz="3600" spc="500" dirty="0" smtClean="0">
              <a:latin typeface="+mj-lt"/>
            </a:endParaRPr>
          </a:p>
          <a:p>
            <a:pPr marL="0" indent="0" algn="ctr">
              <a:buNone/>
            </a:pPr>
            <a:endParaRPr lang="en-US" sz="3600" spc="5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482" y="563880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vert="horz" lIns="4572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Workshop on the Role of Women in the Development of OIC Member States</a:t>
            </a: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3-4 </a:t>
            </a:r>
            <a:r>
              <a:rPr lang="tr-TR" sz="1600" b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October</a:t>
            </a:r>
            <a:r>
              <a:rPr lang="en-US" sz="1600" b="1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2016,</a:t>
            </a: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rPr>
              <a:t>Ankara, Republic of Turkey</a:t>
            </a:r>
            <a:endParaRPr lang="tr-TR" sz="16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0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603</Words>
  <Application>Microsoft Office PowerPoint</Application>
  <PresentationFormat>Ekran Gösterisi (4:3)</PresentationFormat>
  <Paragraphs>79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Office Theme</vt:lpstr>
      <vt:lpstr>Slayt 1</vt:lpstr>
      <vt:lpstr>Slayt 2</vt:lpstr>
      <vt:lpstr>Slayt 3</vt:lpstr>
      <vt:lpstr>2. Principles</vt:lpstr>
      <vt:lpstr>3. Assessment</vt:lpstr>
      <vt:lpstr>4. Meetings and Contributions of OIC MS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Tourism in OIC Member Countries</dc:title>
  <dc:creator>Umut Unal</dc:creator>
  <cp:lastModifiedBy>cem</cp:lastModifiedBy>
  <cp:revision>474</cp:revision>
  <cp:lastPrinted>2014-10-24T12:13:22Z</cp:lastPrinted>
  <dcterms:created xsi:type="dcterms:W3CDTF">2015-11-04T05:35:22Z</dcterms:created>
  <dcterms:modified xsi:type="dcterms:W3CDTF">2016-10-02T18:18:48Z</dcterms:modified>
</cp:coreProperties>
</file>