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81" r:id="rId3"/>
    <p:sldId id="256" r:id="rId4"/>
    <p:sldId id="266" r:id="rId5"/>
    <p:sldId id="285" r:id="rId6"/>
    <p:sldId id="286" r:id="rId7"/>
    <p:sldId id="257" r:id="rId8"/>
    <p:sldId id="259" r:id="rId9"/>
    <p:sldId id="260" r:id="rId10"/>
    <p:sldId id="261" r:id="rId11"/>
    <p:sldId id="262" r:id="rId12"/>
    <p:sldId id="263" r:id="rId13"/>
    <p:sldId id="264" r:id="rId14"/>
    <p:sldId id="265" r:id="rId15"/>
    <p:sldId id="273" r:id="rId16"/>
    <p:sldId id="274" r:id="rId17"/>
    <p:sldId id="275" r:id="rId18"/>
    <p:sldId id="276" r:id="rId19"/>
    <p:sldId id="277" r:id="rId20"/>
    <p:sldId id="278" r:id="rId21"/>
    <p:sldId id="279" r:id="rId22"/>
    <p:sldId id="280"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0" clrIdx="0">
    <p:extLst>
      <p:ext uri="{19B8F6BF-5375-455C-9EA6-DF929625EA0E}">
        <p15:presenceInfo xmlns:p15="http://schemas.microsoft.com/office/powerpoint/2012/main" xmlns=""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7C6"/>
    <a:srgbClr val="DC312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p:scale>
          <a:sx n="118" d="100"/>
          <a:sy n="118" d="100"/>
        </p:scale>
        <p:origin x="-282"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BACF7-C11F-439C-AED1-0020CD225EB5}" type="doc">
      <dgm:prSet loTypeId="urn:microsoft.com/office/officeart/2005/8/layout/equation2" loCatId="process" qsTypeId="urn:microsoft.com/office/officeart/2005/8/quickstyle/simple1" qsCatId="simple" csTypeId="urn:microsoft.com/office/officeart/2005/8/colors/colorful2" csCatId="colorful" phldr="1"/>
      <dgm:spPr/>
    </dgm:pt>
    <dgm:pt modelId="{6D4D5396-9FE4-42C6-A22D-0D5CF348C222}">
      <dgm:prSet phldrT="[Text]" custT="1"/>
      <dgm:spPr>
        <a:ln w="12700"/>
      </dgm:spPr>
      <dgm:t>
        <a:bodyPr/>
        <a:lstStyle/>
        <a:p>
          <a:r>
            <a:rPr lang="en-US" sz="1600" b="1" i="0" dirty="0">
              <a:latin typeface="Times New Roman" panose="02020603050405020304" pitchFamily="18" charset="0"/>
              <a:cs typeface="Times New Roman" panose="02020603050405020304" pitchFamily="18" charset="0"/>
            </a:rPr>
            <a:t>Legislative</a:t>
          </a:r>
        </a:p>
        <a:p>
          <a:r>
            <a:rPr lang="en-US" sz="1600" b="1" i="0" dirty="0">
              <a:latin typeface="Times New Roman" panose="02020603050405020304" pitchFamily="18" charset="0"/>
              <a:cs typeface="Times New Roman" panose="02020603050405020304" pitchFamily="18" charset="0"/>
            </a:rPr>
            <a:t>tool</a:t>
          </a:r>
        </a:p>
      </dgm:t>
    </dgm:pt>
    <dgm:pt modelId="{486C98C5-40B3-4B38-9F1B-FFDB32FEB4D5}" type="parTrans" cxnId="{E34A137E-B8C9-4404-BC49-5BF497F0AEC7}">
      <dgm:prSet/>
      <dgm:spPr/>
      <dgm:t>
        <a:bodyPr/>
        <a:lstStyle/>
        <a:p>
          <a:endParaRPr lang="en-US"/>
        </a:p>
      </dgm:t>
    </dgm:pt>
    <dgm:pt modelId="{BD66E2BE-F6DF-431E-ABBE-57438C172CDC}" type="sibTrans" cxnId="{E34A137E-B8C9-4404-BC49-5BF497F0AEC7}">
      <dgm:prSet/>
      <dgm:spPr/>
      <dgm:t>
        <a:bodyPr/>
        <a:lstStyle/>
        <a:p>
          <a:endParaRPr lang="en-US"/>
        </a:p>
      </dgm:t>
    </dgm:pt>
    <dgm:pt modelId="{0EE722A4-D9AC-410F-B112-DCB0C9319A03}">
      <dgm:prSet phldrT="[Text]" custT="1"/>
      <dgm:spPr>
        <a:ln w="12700"/>
      </dgm:spPr>
      <dgm:t>
        <a:bodyPr/>
        <a:lstStyle/>
        <a:p>
          <a:r>
            <a:rPr lang="en-US" sz="1600" b="1" i="0" dirty="0">
              <a:latin typeface="Times New Roman" panose="02020603050405020304" pitchFamily="18" charset="0"/>
              <a:cs typeface="Times New Roman" panose="02020603050405020304" pitchFamily="18" charset="0"/>
            </a:rPr>
            <a:t>Scientific tool</a:t>
          </a:r>
        </a:p>
      </dgm:t>
    </dgm:pt>
    <dgm:pt modelId="{0BB6024F-87D2-4CDA-BB01-33DB594E99C3}" type="parTrans" cxnId="{ACA690E9-CC4E-4800-B75C-01FB770D2778}">
      <dgm:prSet/>
      <dgm:spPr/>
      <dgm:t>
        <a:bodyPr/>
        <a:lstStyle/>
        <a:p>
          <a:endParaRPr lang="en-US"/>
        </a:p>
      </dgm:t>
    </dgm:pt>
    <dgm:pt modelId="{EAC2C40F-7E81-4FEB-AD12-3A36D6CAE979}" type="sibTrans" cxnId="{ACA690E9-CC4E-4800-B75C-01FB770D2778}">
      <dgm:prSet/>
      <dgm:spPr>
        <a:ln w="19050"/>
      </dgm:spPr>
      <dgm:t>
        <a:bodyPr/>
        <a:lstStyle/>
        <a:p>
          <a:endParaRPr lang="en-US"/>
        </a:p>
      </dgm:t>
    </dgm:pt>
    <dgm:pt modelId="{18ED5047-3C44-4751-B58A-FF09A501C657}">
      <dgm:prSet phldrT="[Text]" custT="1"/>
      <dgm:spPr>
        <a:ln w="12700"/>
      </dgm:spPr>
      <dgm:t>
        <a:bodyPr/>
        <a:lstStyle/>
        <a:p>
          <a:r>
            <a:rPr lang="en-US" sz="2000" b="1" i="0" dirty="0">
              <a:solidFill>
                <a:schemeClr val="tx1"/>
              </a:solidFill>
              <a:latin typeface="Times New Roman" panose="02020603050405020304" pitchFamily="18" charset="0"/>
              <a:cs typeface="Times New Roman" panose="02020603050405020304" pitchFamily="18" charset="0"/>
            </a:rPr>
            <a:t>EIA (Environmental Impact Assessment)</a:t>
          </a:r>
        </a:p>
      </dgm:t>
    </dgm:pt>
    <dgm:pt modelId="{FB44FCE9-E3EB-4184-961F-229AA6972502}" type="parTrans" cxnId="{AD765320-1430-40B7-8F49-F28E4726E19F}">
      <dgm:prSet/>
      <dgm:spPr/>
      <dgm:t>
        <a:bodyPr/>
        <a:lstStyle/>
        <a:p>
          <a:endParaRPr lang="en-US"/>
        </a:p>
      </dgm:t>
    </dgm:pt>
    <dgm:pt modelId="{3EC86373-B84B-4A2A-A6DE-2CFB85739DF1}" type="sibTrans" cxnId="{AD765320-1430-40B7-8F49-F28E4726E19F}">
      <dgm:prSet/>
      <dgm:spPr/>
      <dgm:t>
        <a:bodyPr/>
        <a:lstStyle/>
        <a:p>
          <a:endParaRPr lang="en-US"/>
        </a:p>
      </dgm:t>
    </dgm:pt>
    <dgm:pt modelId="{064770F8-5BE3-4C81-B6BC-1EEDA12FE7A9}" type="pres">
      <dgm:prSet presAssocID="{B07BACF7-C11F-439C-AED1-0020CD225EB5}" presName="Name0" presStyleCnt="0">
        <dgm:presLayoutVars>
          <dgm:dir/>
          <dgm:resizeHandles val="exact"/>
        </dgm:presLayoutVars>
      </dgm:prSet>
      <dgm:spPr/>
    </dgm:pt>
    <dgm:pt modelId="{30F540BD-7E65-4EAE-8AF8-C360E4772347}" type="pres">
      <dgm:prSet presAssocID="{B07BACF7-C11F-439C-AED1-0020CD225EB5}" presName="vNodes" presStyleCnt="0"/>
      <dgm:spPr/>
    </dgm:pt>
    <dgm:pt modelId="{AD285095-D7DC-4C99-AA3E-5F55FBB0836E}" type="pres">
      <dgm:prSet presAssocID="{6D4D5396-9FE4-42C6-A22D-0D5CF348C222}" presName="node" presStyleLbl="node1" presStyleIdx="0" presStyleCnt="3" custScaleX="163093" custScaleY="147170">
        <dgm:presLayoutVars>
          <dgm:bulletEnabled val="1"/>
        </dgm:presLayoutVars>
      </dgm:prSet>
      <dgm:spPr/>
      <dgm:t>
        <a:bodyPr/>
        <a:lstStyle/>
        <a:p>
          <a:endParaRPr lang="en-US"/>
        </a:p>
      </dgm:t>
    </dgm:pt>
    <dgm:pt modelId="{12E933C6-82D2-4D8F-BA85-3C194067D2AC}" type="pres">
      <dgm:prSet presAssocID="{BD66E2BE-F6DF-431E-ABBE-57438C172CDC}" presName="spacerT" presStyleCnt="0"/>
      <dgm:spPr/>
    </dgm:pt>
    <dgm:pt modelId="{DDB3B16E-78CF-4495-862D-A982D7A90DAB}" type="pres">
      <dgm:prSet presAssocID="{BD66E2BE-F6DF-431E-ABBE-57438C172CDC}" presName="sibTrans" presStyleLbl="sibTrans2D1" presStyleIdx="0" presStyleCnt="2"/>
      <dgm:spPr/>
      <dgm:t>
        <a:bodyPr/>
        <a:lstStyle/>
        <a:p>
          <a:endParaRPr lang="en-US"/>
        </a:p>
      </dgm:t>
    </dgm:pt>
    <dgm:pt modelId="{AD395056-7EF8-47DD-81BF-FACDE2FF9C50}" type="pres">
      <dgm:prSet presAssocID="{BD66E2BE-F6DF-431E-ABBE-57438C172CDC}" presName="spacerB" presStyleCnt="0"/>
      <dgm:spPr/>
    </dgm:pt>
    <dgm:pt modelId="{D3603B90-3AC6-40EA-B899-4423A0A7D340}" type="pres">
      <dgm:prSet presAssocID="{0EE722A4-D9AC-410F-B112-DCB0C9319A03}" presName="node" presStyleLbl="node1" presStyleIdx="1" presStyleCnt="3" custScaleX="153097" custScaleY="150127">
        <dgm:presLayoutVars>
          <dgm:bulletEnabled val="1"/>
        </dgm:presLayoutVars>
      </dgm:prSet>
      <dgm:spPr/>
      <dgm:t>
        <a:bodyPr/>
        <a:lstStyle/>
        <a:p>
          <a:endParaRPr lang="en-US"/>
        </a:p>
      </dgm:t>
    </dgm:pt>
    <dgm:pt modelId="{6D5B9739-EC6F-4BFF-A18E-3D0DB4C56D73}" type="pres">
      <dgm:prSet presAssocID="{B07BACF7-C11F-439C-AED1-0020CD225EB5}" presName="sibTransLast" presStyleLbl="sibTrans2D1" presStyleIdx="1" presStyleCnt="2"/>
      <dgm:spPr/>
      <dgm:t>
        <a:bodyPr/>
        <a:lstStyle/>
        <a:p>
          <a:endParaRPr lang="en-US"/>
        </a:p>
      </dgm:t>
    </dgm:pt>
    <dgm:pt modelId="{7AC4092D-7352-4134-A41A-88CC256A6786}" type="pres">
      <dgm:prSet presAssocID="{B07BACF7-C11F-439C-AED1-0020CD225EB5}" presName="connectorText" presStyleLbl="sibTrans2D1" presStyleIdx="1" presStyleCnt="2"/>
      <dgm:spPr/>
      <dgm:t>
        <a:bodyPr/>
        <a:lstStyle/>
        <a:p>
          <a:endParaRPr lang="en-US"/>
        </a:p>
      </dgm:t>
    </dgm:pt>
    <dgm:pt modelId="{0D8D4957-596F-499A-ABF4-00B7A543DC69}" type="pres">
      <dgm:prSet presAssocID="{B07BACF7-C11F-439C-AED1-0020CD225EB5}" presName="lastNode" presStyleLbl="node1" presStyleIdx="2" presStyleCnt="3" custScaleX="115720" custScaleY="112782">
        <dgm:presLayoutVars>
          <dgm:bulletEnabled val="1"/>
        </dgm:presLayoutVars>
      </dgm:prSet>
      <dgm:spPr/>
      <dgm:t>
        <a:bodyPr/>
        <a:lstStyle/>
        <a:p>
          <a:endParaRPr lang="en-US"/>
        </a:p>
      </dgm:t>
    </dgm:pt>
  </dgm:ptLst>
  <dgm:cxnLst>
    <dgm:cxn modelId="{26BC4B15-6D85-400E-9E90-2ADCD4CF110F}" type="presOf" srcId="{B07BACF7-C11F-439C-AED1-0020CD225EB5}" destId="{064770F8-5BE3-4C81-B6BC-1EEDA12FE7A9}" srcOrd="0" destOrd="0" presId="urn:microsoft.com/office/officeart/2005/8/layout/equation2"/>
    <dgm:cxn modelId="{324AF315-F97C-4CF0-B58C-259ED9577FBD}" type="presOf" srcId="{6D4D5396-9FE4-42C6-A22D-0D5CF348C222}" destId="{AD285095-D7DC-4C99-AA3E-5F55FBB0836E}" srcOrd="0" destOrd="0" presId="urn:microsoft.com/office/officeart/2005/8/layout/equation2"/>
    <dgm:cxn modelId="{FCF47A92-1920-4A42-9EA7-845548FE6E42}" type="presOf" srcId="{BD66E2BE-F6DF-431E-ABBE-57438C172CDC}" destId="{DDB3B16E-78CF-4495-862D-A982D7A90DAB}" srcOrd="0" destOrd="0" presId="urn:microsoft.com/office/officeart/2005/8/layout/equation2"/>
    <dgm:cxn modelId="{4F61A0C6-3BDC-4F11-903B-385A2AE4F494}" type="presOf" srcId="{0EE722A4-D9AC-410F-B112-DCB0C9319A03}" destId="{D3603B90-3AC6-40EA-B899-4423A0A7D340}" srcOrd="0" destOrd="0" presId="urn:microsoft.com/office/officeart/2005/8/layout/equation2"/>
    <dgm:cxn modelId="{4475DFCD-EF7B-4C77-A6B4-8C52EA2D4B01}" type="presOf" srcId="{18ED5047-3C44-4751-B58A-FF09A501C657}" destId="{0D8D4957-596F-499A-ABF4-00B7A543DC69}" srcOrd="0" destOrd="0" presId="urn:microsoft.com/office/officeart/2005/8/layout/equation2"/>
    <dgm:cxn modelId="{E34A137E-B8C9-4404-BC49-5BF497F0AEC7}" srcId="{B07BACF7-C11F-439C-AED1-0020CD225EB5}" destId="{6D4D5396-9FE4-42C6-A22D-0D5CF348C222}" srcOrd="0" destOrd="0" parTransId="{486C98C5-40B3-4B38-9F1B-FFDB32FEB4D5}" sibTransId="{BD66E2BE-F6DF-431E-ABBE-57438C172CDC}"/>
    <dgm:cxn modelId="{2E1011E9-036F-4ECE-B19B-1CBAC177C514}" type="presOf" srcId="{EAC2C40F-7E81-4FEB-AD12-3A36D6CAE979}" destId="{6D5B9739-EC6F-4BFF-A18E-3D0DB4C56D73}" srcOrd="0" destOrd="0" presId="urn:microsoft.com/office/officeart/2005/8/layout/equation2"/>
    <dgm:cxn modelId="{0C479280-A030-49E3-9D9C-6876F319F401}" type="presOf" srcId="{EAC2C40F-7E81-4FEB-AD12-3A36D6CAE979}" destId="{7AC4092D-7352-4134-A41A-88CC256A6786}" srcOrd="1" destOrd="0" presId="urn:microsoft.com/office/officeart/2005/8/layout/equation2"/>
    <dgm:cxn modelId="{AD765320-1430-40B7-8F49-F28E4726E19F}" srcId="{B07BACF7-C11F-439C-AED1-0020CD225EB5}" destId="{18ED5047-3C44-4751-B58A-FF09A501C657}" srcOrd="2" destOrd="0" parTransId="{FB44FCE9-E3EB-4184-961F-229AA6972502}" sibTransId="{3EC86373-B84B-4A2A-A6DE-2CFB85739DF1}"/>
    <dgm:cxn modelId="{ACA690E9-CC4E-4800-B75C-01FB770D2778}" srcId="{B07BACF7-C11F-439C-AED1-0020CD225EB5}" destId="{0EE722A4-D9AC-410F-B112-DCB0C9319A03}" srcOrd="1" destOrd="0" parTransId="{0BB6024F-87D2-4CDA-BB01-33DB594E99C3}" sibTransId="{EAC2C40F-7E81-4FEB-AD12-3A36D6CAE979}"/>
    <dgm:cxn modelId="{4B3BE5C9-97CE-4AA0-805A-15BA0DF144ED}" type="presParOf" srcId="{064770F8-5BE3-4C81-B6BC-1EEDA12FE7A9}" destId="{30F540BD-7E65-4EAE-8AF8-C360E4772347}" srcOrd="0" destOrd="0" presId="urn:microsoft.com/office/officeart/2005/8/layout/equation2"/>
    <dgm:cxn modelId="{1BA660E8-9512-4FA6-A580-6BEB15F69252}" type="presParOf" srcId="{30F540BD-7E65-4EAE-8AF8-C360E4772347}" destId="{AD285095-D7DC-4C99-AA3E-5F55FBB0836E}" srcOrd="0" destOrd="0" presId="urn:microsoft.com/office/officeart/2005/8/layout/equation2"/>
    <dgm:cxn modelId="{54EE4106-63AC-4E53-AEE8-6D1A277B88C1}" type="presParOf" srcId="{30F540BD-7E65-4EAE-8AF8-C360E4772347}" destId="{12E933C6-82D2-4D8F-BA85-3C194067D2AC}" srcOrd="1" destOrd="0" presId="urn:microsoft.com/office/officeart/2005/8/layout/equation2"/>
    <dgm:cxn modelId="{29CE8C8D-6C52-4F00-87BD-989AB8BDB2C9}" type="presParOf" srcId="{30F540BD-7E65-4EAE-8AF8-C360E4772347}" destId="{DDB3B16E-78CF-4495-862D-A982D7A90DAB}" srcOrd="2" destOrd="0" presId="urn:microsoft.com/office/officeart/2005/8/layout/equation2"/>
    <dgm:cxn modelId="{0C054817-C30C-4A64-9381-73132653682A}" type="presParOf" srcId="{30F540BD-7E65-4EAE-8AF8-C360E4772347}" destId="{AD395056-7EF8-47DD-81BF-FACDE2FF9C50}" srcOrd="3" destOrd="0" presId="urn:microsoft.com/office/officeart/2005/8/layout/equation2"/>
    <dgm:cxn modelId="{402F9EB9-0572-4CA0-98F1-61A470D38378}" type="presParOf" srcId="{30F540BD-7E65-4EAE-8AF8-C360E4772347}" destId="{D3603B90-3AC6-40EA-B899-4423A0A7D340}" srcOrd="4" destOrd="0" presId="urn:microsoft.com/office/officeart/2005/8/layout/equation2"/>
    <dgm:cxn modelId="{8B09A69F-6D7F-44C6-8D61-78D84A6F3A47}" type="presParOf" srcId="{064770F8-5BE3-4C81-B6BC-1EEDA12FE7A9}" destId="{6D5B9739-EC6F-4BFF-A18E-3D0DB4C56D73}" srcOrd="1" destOrd="0" presId="urn:microsoft.com/office/officeart/2005/8/layout/equation2"/>
    <dgm:cxn modelId="{963EF839-CA15-44BF-B023-7F6255EB4265}" type="presParOf" srcId="{6D5B9739-EC6F-4BFF-A18E-3D0DB4C56D73}" destId="{7AC4092D-7352-4134-A41A-88CC256A6786}" srcOrd="0" destOrd="0" presId="urn:microsoft.com/office/officeart/2005/8/layout/equation2"/>
    <dgm:cxn modelId="{DA98A4E1-DE81-4C7A-B123-1D1C57D2DD45}" type="presParOf" srcId="{064770F8-5BE3-4C81-B6BC-1EEDA12FE7A9}" destId="{0D8D4957-596F-499A-ABF4-00B7A543DC6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1FC6CA-6E26-4AE8-AC16-9979717AAB3F}" type="doc">
      <dgm:prSet loTypeId="urn:microsoft.com/office/officeart/2005/8/layout/chevron1" loCatId="process" qsTypeId="urn:microsoft.com/office/officeart/2005/8/quickstyle/simple1" qsCatId="simple" csTypeId="urn:microsoft.com/office/officeart/2005/8/colors/colorful4" csCatId="colorful" phldr="1"/>
      <dgm:spPr/>
    </dgm:pt>
    <dgm:pt modelId="{B938329B-9A27-4AC2-B464-86338808FE4F}">
      <dgm:prSet phldrT="[Text]" custT="1"/>
      <dgm:spPr>
        <a:ln w="28575"/>
      </dgm:spPr>
      <dgm:t>
        <a:bodyPr/>
        <a:lstStyle/>
        <a:p>
          <a:r>
            <a:rPr lang="en-US" sz="2400" b="0" i="0" dirty="0">
              <a:solidFill>
                <a:schemeClr val="tx1"/>
              </a:solidFill>
              <a:latin typeface="Times New Roman" panose="02020603050405020304" pitchFamily="18" charset="0"/>
              <a:cs typeface="Times New Roman" panose="02020603050405020304" pitchFamily="18" charset="0"/>
            </a:rPr>
            <a:t>Court actions brought by NGOs</a:t>
          </a:r>
        </a:p>
      </dgm:t>
    </dgm:pt>
    <dgm:pt modelId="{5EB6001C-318B-4E70-B8EC-A19E4C34DB2F}" type="parTrans" cxnId="{368E833F-F0D3-4F38-994A-CB25E721348B}">
      <dgm:prSet/>
      <dgm:spPr/>
      <dgm:t>
        <a:bodyPr/>
        <a:lstStyle/>
        <a:p>
          <a:endParaRPr lang="en-US"/>
        </a:p>
      </dgm:t>
    </dgm:pt>
    <dgm:pt modelId="{8E708562-DBE8-4A79-A53B-848D4B00785D}" type="sibTrans" cxnId="{368E833F-F0D3-4F38-994A-CB25E721348B}">
      <dgm:prSet/>
      <dgm:spPr/>
      <dgm:t>
        <a:bodyPr/>
        <a:lstStyle/>
        <a:p>
          <a:endParaRPr lang="en-US"/>
        </a:p>
      </dgm:t>
    </dgm:pt>
    <dgm:pt modelId="{FD640D76-FF95-4D14-8F39-AB132072D45E}">
      <dgm:prSet phldrT="[Text]" custT="1"/>
      <dgm:spPr>
        <a:ln w="28575"/>
      </dgm:spPr>
      <dgm:t>
        <a:bodyPr/>
        <a:lstStyle/>
        <a:p>
          <a:r>
            <a:rPr lang="en-US" sz="2400" b="0" i="0" dirty="0">
              <a:solidFill>
                <a:schemeClr val="tx1"/>
              </a:solidFill>
              <a:latin typeface="Times New Roman" panose="02020603050405020304" pitchFamily="18" charset="0"/>
              <a:cs typeface="Times New Roman" panose="02020603050405020304" pitchFamily="18" charset="0"/>
            </a:rPr>
            <a:t>Inter- department/agency coordination</a:t>
          </a:r>
        </a:p>
      </dgm:t>
    </dgm:pt>
    <dgm:pt modelId="{69CD4F13-1B3F-4002-A957-6A8EEB73B754}" type="parTrans" cxnId="{331D7EE1-5AFC-42F9-AD00-FD1C1732FB4E}">
      <dgm:prSet/>
      <dgm:spPr/>
      <dgm:t>
        <a:bodyPr/>
        <a:lstStyle/>
        <a:p>
          <a:endParaRPr lang="en-US"/>
        </a:p>
      </dgm:t>
    </dgm:pt>
    <dgm:pt modelId="{0E927A6E-F506-45B2-8813-2CB91D51759B}" type="sibTrans" cxnId="{331D7EE1-5AFC-42F9-AD00-FD1C1732FB4E}">
      <dgm:prSet/>
      <dgm:spPr/>
      <dgm:t>
        <a:bodyPr/>
        <a:lstStyle/>
        <a:p>
          <a:endParaRPr lang="en-US"/>
        </a:p>
      </dgm:t>
    </dgm:pt>
    <dgm:pt modelId="{98D97137-5D20-4B46-81E1-CBD35999D400}">
      <dgm:prSet phldrT="[Text]"/>
      <dgm:spPr>
        <a:ln w="28575"/>
      </dgm:spPr>
      <dgm:t>
        <a:bodyPr/>
        <a:lstStyle/>
        <a:p>
          <a:r>
            <a:rPr lang="en-US" b="0" i="0" dirty="0">
              <a:solidFill>
                <a:schemeClr val="tx1"/>
              </a:solidFill>
              <a:latin typeface="Times New Roman" panose="02020603050405020304" pitchFamily="18" charset="0"/>
              <a:cs typeface="Times New Roman" panose="02020603050405020304" pitchFamily="18" charset="0"/>
            </a:rPr>
            <a:t>Public participation in decision making</a:t>
          </a:r>
        </a:p>
      </dgm:t>
    </dgm:pt>
    <dgm:pt modelId="{2E008E51-7E3C-4FD9-851F-F677DD200399}" type="parTrans" cxnId="{7CC37CEE-87E6-4461-9C7E-A76C0289ECA4}">
      <dgm:prSet/>
      <dgm:spPr/>
      <dgm:t>
        <a:bodyPr/>
        <a:lstStyle/>
        <a:p>
          <a:endParaRPr lang="en-US"/>
        </a:p>
      </dgm:t>
    </dgm:pt>
    <dgm:pt modelId="{94F562D3-46D0-4B22-A2C3-009E0F87D424}" type="sibTrans" cxnId="{7CC37CEE-87E6-4461-9C7E-A76C0289ECA4}">
      <dgm:prSet/>
      <dgm:spPr/>
      <dgm:t>
        <a:bodyPr/>
        <a:lstStyle/>
        <a:p>
          <a:endParaRPr lang="en-US"/>
        </a:p>
      </dgm:t>
    </dgm:pt>
    <dgm:pt modelId="{518A794A-32F7-41C8-9F3A-829CFD23747F}" type="pres">
      <dgm:prSet presAssocID="{841FC6CA-6E26-4AE8-AC16-9979717AAB3F}" presName="Name0" presStyleCnt="0">
        <dgm:presLayoutVars>
          <dgm:dir/>
          <dgm:animLvl val="lvl"/>
          <dgm:resizeHandles val="exact"/>
        </dgm:presLayoutVars>
      </dgm:prSet>
      <dgm:spPr/>
    </dgm:pt>
    <dgm:pt modelId="{6381E88C-7D87-402F-A676-A87E5739E332}" type="pres">
      <dgm:prSet presAssocID="{B938329B-9A27-4AC2-B464-86338808FE4F}" presName="parTxOnly" presStyleLbl="node1" presStyleIdx="0" presStyleCnt="3" custScaleX="85836">
        <dgm:presLayoutVars>
          <dgm:chMax val="0"/>
          <dgm:chPref val="0"/>
          <dgm:bulletEnabled val="1"/>
        </dgm:presLayoutVars>
      </dgm:prSet>
      <dgm:spPr/>
      <dgm:t>
        <a:bodyPr/>
        <a:lstStyle/>
        <a:p>
          <a:endParaRPr lang="en-US"/>
        </a:p>
      </dgm:t>
    </dgm:pt>
    <dgm:pt modelId="{2E327044-1649-4BFE-8114-FF14818FF4C7}" type="pres">
      <dgm:prSet presAssocID="{8E708562-DBE8-4A79-A53B-848D4B00785D}" presName="parTxOnlySpace" presStyleCnt="0"/>
      <dgm:spPr/>
    </dgm:pt>
    <dgm:pt modelId="{7ACD8FB8-65F8-45AB-B932-786FA60390DC}" type="pres">
      <dgm:prSet presAssocID="{FD640D76-FF95-4D14-8F39-AB132072D45E}" presName="parTxOnly" presStyleLbl="node1" presStyleIdx="1" presStyleCnt="3" custScaleX="109930">
        <dgm:presLayoutVars>
          <dgm:chMax val="0"/>
          <dgm:chPref val="0"/>
          <dgm:bulletEnabled val="1"/>
        </dgm:presLayoutVars>
      </dgm:prSet>
      <dgm:spPr/>
      <dgm:t>
        <a:bodyPr/>
        <a:lstStyle/>
        <a:p>
          <a:endParaRPr lang="en-US"/>
        </a:p>
      </dgm:t>
    </dgm:pt>
    <dgm:pt modelId="{B85D09AA-268E-4389-B41F-FAEB41787C93}" type="pres">
      <dgm:prSet presAssocID="{0E927A6E-F506-45B2-8813-2CB91D51759B}" presName="parTxOnlySpace" presStyleCnt="0"/>
      <dgm:spPr/>
    </dgm:pt>
    <dgm:pt modelId="{A6ABFA42-2933-474D-9C8C-C2B0DB5D4ED3}" type="pres">
      <dgm:prSet presAssocID="{98D97137-5D20-4B46-81E1-CBD35999D400}" presName="parTxOnly" presStyleLbl="node1" presStyleIdx="2" presStyleCnt="3">
        <dgm:presLayoutVars>
          <dgm:chMax val="0"/>
          <dgm:chPref val="0"/>
          <dgm:bulletEnabled val="1"/>
        </dgm:presLayoutVars>
      </dgm:prSet>
      <dgm:spPr/>
      <dgm:t>
        <a:bodyPr/>
        <a:lstStyle/>
        <a:p>
          <a:endParaRPr lang="en-US"/>
        </a:p>
      </dgm:t>
    </dgm:pt>
  </dgm:ptLst>
  <dgm:cxnLst>
    <dgm:cxn modelId="{368E833F-F0D3-4F38-994A-CB25E721348B}" srcId="{841FC6CA-6E26-4AE8-AC16-9979717AAB3F}" destId="{B938329B-9A27-4AC2-B464-86338808FE4F}" srcOrd="0" destOrd="0" parTransId="{5EB6001C-318B-4E70-B8EC-A19E4C34DB2F}" sibTransId="{8E708562-DBE8-4A79-A53B-848D4B00785D}"/>
    <dgm:cxn modelId="{7CC37CEE-87E6-4461-9C7E-A76C0289ECA4}" srcId="{841FC6CA-6E26-4AE8-AC16-9979717AAB3F}" destId="{98D97137-5D20-4B46-81E1-CBD35999D400}" srcOrd="2" destOrd="0" parTransId="{2E008E51-7E3C-4FD9-851F-F677DD200399}" sibTransId="{94F562D3-46D0-4B22-A2C3-009E0F87D424}"/>
    <dgm:cxn modelId="{DB936F2F-8920-4779-9848-4A1F3305D1C6}" type="presOf" srcId="{FD640D76-FF95-4D14-8F39-AB132072D45E}" destId="{7ACD8FB8-65F8-45AB-B932-786FA60390DC}" srcOrd="0" destOrd="0" presId="urn:microsoft.com/office/officeart/2005/8/layout/chevron1"/>
    <dgm:cxn modelId="{73FC198A-7194-4B24-B67F-FF8439697CA2}" type="presOf" srcId="{B938329B-9A27-4AC2-B464-86338808FE4F}" destId="{6381E88C-7D87-402F-A676-A87E5739E332}" srcOrd="0" destOrd="0" presId="urn:microsoft.com/office/officeart/2005/8/layout/chevron1"/>
    <dgm:cxn modelId="{9BB946D7-FA04-4D8B-9888-B2679787A7F9}" type="presOf" srcId="{841FC6CA-6E26-4AE8-AC16-9979717AAB3F}" destId="{518A794A-32F7-41C8-9F3A-829CFD23747F}" srcOrd="0" destOrd="0" presId="urn:microsoft.com/office/officeart/2005/8/layout/chevron1"/>
    <dgm:cxn modelId="{331D7EE1-5AFC-42F9-AD00-FD1C1732FB4E}" srcId="{841FC6CA-6E26-4AE8-AC16-9979717AAB3F}" destId="{FD640D76-FF95-4D14-8F39-AB132072D45E}" srcOrd="1" destOrd="0" parTransId="{69CD4F13-1B3F-4002-A957-6A8EEB73B754}" sibTransId="{0E927A6E-F506-45B2-8813-2CB91D51759B}"/>
    <dgm:cxn modelId="{9E55E49F-B499-43F8-AE78-D55B96EB43D8}" type="presOf" srcId="{98D97137-5D20-4B46-81E1-CBD35999D400}" destId="{A6ABFA42-2933-474D-9C8C-C2B0DB5D4ED3}" srcOrd="0" destOrd="0" presId="urn:microsoft.com/office/officeart/2005/8/layout/chevron1"/>
    <dgm:cxn modelId="{BA7C9203-55BC-464E-B119-380C1ED7AF6E}" type="presParOf" srcId="{518A794A-32F7-41C8-9F3A-829CFD23747F}" destId="{6381E88C-7D87-402F-A676-A87E5739E332}" srcOrd="0" destOrd="0" presId="urn:microsoft.com/office/officeart/2005/8/layout/chevron1"/>
    <dgm:cxn modelId="{8DBD41F5-32C1-40F3-BA08-9FDEA72A3A99}" type="presParOf" srcId="{518A794A-32F7-41C8-9F3A-829CFD23747F}" destId="{2E327044-1649-4BFE-8114-FF14818FF4C7}" srcOrd="1" destOrd="0" presId="urn:microsoft.com/office/officeart/2005/8/layout/chevron1"/>
    <dgm:cxn modelId="{D536A52D-4A32-4FD6-9A01-ECCF91891A3E}" type="presParOf" srcId="{518A794A-32F7-41C8-9F3A-829CFD23747F}" destId="{7ACD8FB8-65F8-45AB-B932-786FA60390DC}" srcOrd="2" destOrd="0" presId="urn:microsoft.com/office/officeart/2005/8/layout/chevron1"/>
    <dgm:cxn modelId="{4E1E8858-F416-41B1-8C32-275322536A0F}" type="presParOf" srcId="{518A794A-32F7-41C8-9F3A-829CFD23747F}" destId="{B85D09AA-268E-4389-B41F-FAEB41787C93}" srcOrd="3" destOrd="0" presId="urn:microsoft.com/office/officeart/2005/8/layout/chevron1"/>
    <dgm:cxn modelId="{D0E9C509-B737-4FD3-9B38-BEA7A5F228C7}" type="presParOf" srcId="{518A794A-32F7-41C8-9F3A-829CFD23747F}" destId="{A6ABFA42-2933-474D-9C8C-C2B0DB5D4ED3}"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737EF4-A43E-4B57-AE45-E790BB7BAAF8}"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829A1628-5AE5-4143-928C-6F75B958549B}">
      <dgm:prSet phldrT="[Text]" custT="1"/>
      <dgm:spPr>
        <a:ln w="28575"/>
      </dgm:spPr>
      <dgm:t>
        <a:bodyPr/>
        <a:lstStyle/>
        <a:p>
          <a:r>
            <a:rPr lang="en-US" sz="2800" b="1" i="0" u="sng" dirty="0">
              <a:solidFill>
                <a:schemeClr val="tx1"/>
              </a:solidFill>
              <a:latin typeface="Times New Roman" panose="02020603050405020304" pitchFamily="18" charset="0"/>
              <a:cs typeface="Times New Roman" panose="02020603050405020304" pitchFamily="18" charset="0"/>
            </a:rPr>
            <a:t>EIA works Best when…</a:t>
          </a:r>
        </a:p>
      </dgm:t>
    </dgm:pt>
    <dgm:pt modelId="{5AE93500-AF1A-4C11-83EB-3C177784E57B}" type="parTrans" cxnId="{AA7633D6-67F5-47F0-BA33-6DAC4E7F9930}">
      <dgm:prSet/>
      <dgm:spPr/>
      <dgm:t>
        <a:bodyPr/>
        <a:lstStyle/>
        <a:p>
          <a:endParaRPr lang="en-US"/>
        </a:p>
      </dgm:t>
    </dgm:pt>
    <dgm:pt modelId="{330733A8-58D8-40B9-8989-ACDD3046FABA}" type="sibTrans" cxnId="{AA7633D6-67F5-47F0-BA33-6DAC4E7F9930}">
      <dgm:prSet/>
      <dgm:spPr/>
      <dgm:t>
        <a:bodyPr/>
        <a:lstStyle/>
        <a:p>
          <a:endParaRPr lang="en-US"/>
        </a:p>
      </dgm:t>
    </dgm:pt>
    <dgm:pt modelId="{A36A38C7-CC68-4E49-B98A-9017266797CE}">
      <dgm:prSet phldrT="[Text]" custT="1"/>
      <dgm:spPr>
        <a:ln w="28575"/>
      </dgm:spPr>
      <dgm:t>
        <a:bodyPr/>
        <a:lstStyle/>
        <a:p>
          <a:r>
            <a:rPr lang="en-US" sz="2000" b="0" i="0" dirty="0">
              <a:solidFill>
                <a:schemeClr val="tx1"/>
              </a:solidFill>
              <a:latin typeface="Times New Roman" panose="02020603050405020304" pitchFamily="18" charset="0"/>
              <a:cs typeface="Times New Roman" panose="02020603050405020304" pitchFamily="18" charset="0"/>
            </a:rPr>
            <a:t>Where An EIS is prepared…</a:t>
          </a:r>
        </a:p>
      </dgm:t>
    </dgm:pt>
    <dgm:pt modelId="{B79A0D6A-D422-4483-AB33-08D366ED1C46}" type="parTrans" cxnId="{68F1C687-F1BC-451A-B9B4-5A94D5F65049}">
      <dgm:prSet/>
      <dgm:spPr/>
      <dgm:t>
        <a:bodyPr/>
        <a:lstStyle/>
        <a:p>
          <a:endParaRPr lang="en-US"/>
        </a:p>
      </dgm:t>
    </dgm:pt>
    <dgm:pt modelId="{C897AD14-5403-47D2-90B1-EF0B0E530798}" type="sibTrans" cxnId="{68F1C687-F1BC-451A-B9B4-5A94D5F65049}">
      <dgm:prSet/>
      <dgm:spPr/>
      <dgm:t>
        <a:bodyPr/>
        <a:lstStyle/>
        <a:p>
          <a:endParaRPr lang="en-US"/>
        </a:p>
      </dgm:t>
    </dgm:pt>
    <dgm:pt modelId="{6DA92E01-1034-4ED1-9A63-173FB1C53574}">
      <dgm:prSet phldrT="[Text]" custT="1"/>
      <dgm:spPr>
        <a:ln w="28575"/>
      </dgm:spPr>
      <dgm:t>
        <a:bodyPr/>
        <a:lstStyle/>
        <a:p>
          <a:r>
            <a:rPr lang="en-US" sz="2000" b="0" i="0" dirty="0">
              <a:solidFill>
                <a:schemeClr val="tx1"/>
              </a:solidFill>
              <a:latin typeface="Times New Roman" panose="02020603050405020304" pitchFamily="18" charset="0"/>
              <a:cs typeface="Times New Roman" panose="02020603050405020304" pitchFamily="18" charset="0"/>
            </a:rPr>
            <a:t>There is a specific legal requirement for its application…</a:t>
          </a:r>
        </a:p>
      </dgm:t>
    </dgm:pt>
    <dgm:pt modelId="{BBEA89A8-EDC0-4EAB-9159-2CF2175ED960}" type="parTrans" cxnId="{F37D447D-52E3-460F-86FC-6EE9DF5E901F}">
      <dgm:prSet/>
      <dgm:spPr/>
      <dgm:t>
        <a:bodyPr/>
        <a:lstStyle/>
        <a:p>
          <a:endParaRPr lang="en-US"/>
        </a:p>
      </dgm:t>
    </dgm:pt>
    <dgm:pt modelId="{0A9353F4-7459-4CDF-8759-CD26A2CCBCF1}" type="sibTrans" cxnId="{F37D447D-52E3-460F-86FC-6EE9DF5E901F}">
      <dgm:prSet/>
      <dgm:spPr/>
      <dgm:t>
        <a:bodyPr/>
        <a:lstStyle/>
        <a:p>
          <a:endParaRPr lang="en-US"/>
        </a:p>
      </dgm:t>
    </dgm:pt>
    <dgm:pt modelId="{614D41EC-D040-4D29-9F7F-E6D444F2D68D}">
      <dgm:prSet phldrT="[Text]" custT="1"/>
      <dgm:spPr>
        <a:ln w="28575"/>
      </dgm:spPr>
      <dgm:t>
        <a:bodyPr/>
        <a:lstStyle/>
        <a:p>
          <a:r>
            <a:rPr lang="en-US" sz="2000" b="0" i="0" dirty="0">
              <a:solidFill>
                <a:schemeClr val="tx1"/>
              </a:solidFill>
              <a:latin typeface="Times New Roman" panose="02020603050405020304" pitchFamily="18" charset="0"/>
              <a:cs typeface="Times New Roman" panose="02020603050405020304" pitchFamily="18" charset="0"/>
            </a:rPr>
            <a:t>Where authorities are accountable for taking its results into consideration in decision making…</a:t>
          </a:r>
        </a:p>
      </dgm:t>
    </dgm:pt>
    <dgm:pt modelId="{7112C4D5-AC52-4AE7-A26A-7B5A1DE932B8}" type="parTrans" cxnId="{E9978442-E334-4ACE-AD4D-7E10F3D9545E}">
      <dgm:prSet/>
      <dgm:spPr/>
      <dgm:t>
        <a:bodyPr/>
        <a:lstStyle/>
        <a:p>
          <a:endParaRPr lang="en-US"/>
        </a:p>
      </dgm:t>
    </dgm:pt>
    <dgm:pt modelId="{5D00B573-39DE-4D25-86A2-2A380B372985}" type="sibTrans" cxnId="{E9978442-E334-4ACE-AD4D-7E10F3D9545E}">
      <dgm:prSet/>
      <dgm:spPr/>
      <dgm:t>
        <a:bodyPr/>
        <a:lstStyle/>
        <a:p>
          <a:endParaRPr lang="en-US"/>
        </a:p>
      </dgm:t>
    </dgm:pt>
    <dgm:pt modelId="{9BB04457-D6DE-42F6-83DC-FF5A1095C917}" type="pres">
      <dgm:prSet presAssocID="{4E737EF4-A43E-4B57-AE45-E790BB7BAAF8}" presName="cycle" presStyleCnt="0">
        <dgm:presLayoutVars>
          <dgm:chMax val="1"/>
          <dgm:dir/>
          <dgm:animLvl val="ctr"/>
          <dgm:resizeHandles val="exact"/>
        </dgm:presLayoutVars>
      </dgm:prSet>
      <dgm:spPr/>
      <dgm:t>
        <a:bodyPr/>
        <a:lstStyle/>
        <a:p>
          <a:endParaRPr lang="en-US"/>
        </a:p>
      </dgm:t>
    </dgm:pt>
    <dgm:pt modelId="{478EF967-44C5-401E-83A1-7DE1424E32DF}" type="pres">
      <dgm:prSet presAssocID="{829A1628-5AE5-4143-928C-6F75B958549B}" presName="centerShape" presStyleLbl="node0" presStyleIdx="0" presStyleCnt="1"/>
      <dgm:spPr/>
      <dgm:t>
        <a:bodyPr/>
        <a:lstStyle/>
        <a:p>
          <a:endParaRPr lang="en-US"/>
        </a:p>
      </dgm:t>
    </dgm:pt>
    <dgm:pt modelId="{4F2FB695-F884-45C6-9497-7E642E6A8549}" type="pres">
      <dgm:prSet presAssocID="{B79A0D6A-D422-4483-AB33-08D366ED1C46}" presName="parTrans" presStyleLbl="bgSibTrans2D1" presStyleIdx="0" presStyleCnt="3"/>
      <dgm:spPr/>
      <dgm:t>
        <a:bodyPr/>
        <a:lstStyle/>
        <a:p>
          <a:endParaRPr lang="en-US"/>
        </a:p>
      </dgm:t>
    </dgm:pt>
    <dgm:pt modelId="{A7BD9CAA-1529-4BC8-9465-B04B634624EB}" type="pres">
      <dgm:prSet presAssocID="{A36A38C7-CC68-4E49-B98A-9017266797CE}" presName="node" presStyleLbl="node1" presStyleIdx="0" presStyleCnt="3">
        <dgm:presLayoutVars>
          <dgm:bulletEnabled val="1"/>
        </dgm:presLayoutVars>
      </dgm:prSet>
      <dgm:spPr/>
      <dgm:t>
        <a:bodyPr/>
        <a:lstStyle/>
        <a:p>
          <a:endParaRPr lang="en-US"/>
        </a:p>
      </dgm:t>
    </dgm:pt>
    <dgm:pt modelId="{7746F726-BD53-4B6E-8684-BC58A3B4ABDD}" type="pres">
      <dgm:prSet presAssocID="{BBEA89A8-EDC0-4EAB-9159-2CF2175ED960}" presName="parTrans" presStyleLbl="bgSibTrans2D1" presStyleIdx="1" presStyleCnt="3"/>
      <dgm:spPr/>
      <dgm:t>
        <a:bodyPr/>
        <a:lstStyle/>
        <a:p>
          <a:endParaRPr lang="en-US"/>
        </a:p>
      </dgm:t>
    </dgm:pt>
    <dgm:pt modelId="{F705E6BE-A9C4-4265-836A-AC156F27A80B}" type="pres">
      <dgm:prSet presAssocID="{6DA92E01-1034-4ED1-9A63-173FB1C53574}" presName="node" presStyleLbl="node1" presStyleIdx="1" presStyleCnt="3">
        <dgm:presLayoutVars>
          <dgm:bulletEnabled val="1"/>
        </dgm:presLayoutVars>
      </dgm:prSet>
      <dgm:spPr/>
      <dgm:t>
        <a:bodyPr/>
        <a:lstStyle/>
        <a:p>
          <a:endParaRPr lang="en-US"/>
        </a:p>
      </dgm:t>
    </dgm:pt>
    <dgm:pt modelId="{D5418BD8-50F9-4FFE-A760-A99514F4ECF7}" type="pres">
      <dgm:prSet presAssocID="{7112C4D5-AC52-4AE7-A26A-7B5A1DE932B8}" presName="parTrans" presStyleLbl="bgSibTrans2D1" presStyleIdx="2" presStyleCnt="3"/>
      <dgm:spPr/>
      <dgm:t>
        <a:bodyPr/>
        <a:lstStyle/>
        <a:p>
          <a:endParaRPr lang="en-US"/>
        </a:p>
      </dgm:t>
    </dgm:pt>
    <dgm:pt modelId="{822B7A2E-CFAF-4311-A5B2-29A7B69D15F9}" type="pres">
      <dgm:prSet presAssocID="{614D41EC-D040-4D29-9F7F-E6D444F2D68D}" presName="node" presStyleLbl="node1" presStyleIdx="2" presStyleCnt="3" custScaleX="106228" custScaleY="153221">
        <dgm:presLayoutVars>
          <dgm:bulletEnabled val="1"/>
        </dgm:presLayoutVars>
      </dgm:prSet>
      <dgm:spPr/>
      <dgm:t>
        <a:bodyPr/>
        <a:lstStyle/>
        <a:p>
          <a:endParaRPr lang="en-US"/>
        </a:p>
      </dgm:t>
    </dgm:pt>
  </dgm:ptLst>
  <dgm:cxnLst>
    <dgm:cxn modelId="{68F1C687-F1BC-451A-B9B4-5A94D5F65049}" srcId="{829A1628-5AE5-4143-928C-6F75B958549B}" destId="{A36A38C7-CC68-4E49-B98A-9017266797CE}" srcOrd="0" destOrd="0" parTransId="{B79A0D6A-D422-4483-AB33-08D366ED1C46}" sibTransId="{C897AD14-5403-47D2-90B1-EF0B0E530798}"/>
    <dgm:cxn modelId="{1721CF24-F7AA-41A3-966C-FBD3D5019612}" type="presOf" srcId="{4E737EF4-A43E-4B57-AE45-E790BB7BAAF8}" destId="{9BB04457-D6DE-42F6-83DC-FF5A1095C917}" srcOrd="0" destOrd="0" presId="urn:microsoft.com/office/officeart/2005/8/layout/radial4"/>
    <dgm:cxn modelId="{EFEBFA38-E3FA-4632-8313-614EBA79F4E1}" type="presOf" srcId="{BBEA89A8-EDC0-4EAB-9159-2CF2175ED960}" destId="{7746F726-BD53-4B6E-8684-BC58A3B4ABDD}" srcOrd="0" destOrd="0" presId="urn:microsoft.com/office/officeart/2005/8/layout/radial4"/>
    <dgm:cxn modelId="{E9978442-E334-4ACE-AD4D-7E10F3D9545E}" srcId="{829A1628-5AE5-4143-928C-6F75B958549B}" destId="{614D41EC-D040-4D29-9F7F-E6D444F2D68D}" srcOrd="2" destOrd="0" parTransId="{7112C4D5-AC52-4AE7-A26A-7B5A1DE932B8}" sibTransId="{5D00B573-39DE-4D25-86A2-2A380B372985}"/>
    <dgm:cxn modelId="{36D87C50-A748-45A9-8EC2-F14E76E7512D}" type="presOf" srcId="{6DA92E01-1034-4ED1-9A63-173FB1C53574}" destId="{F705E6BE-A9C4-4265-836A-AC156F27A80B}" srcOrd="0" destOrd="0" presId="urn:microsoft.com/office/officeart/2005/8/layout/radial4"/>
    <dgm:cxn modelId="{90E30D94-7C8C-47EA-A22C-39370B80BB70}" type="presOf" srcId="{7112C4D5-AC52-4AE7-A26A-7B5A1DE932B8}" destId="{D5418BD8-50F9-4FFE-A760-A99514F4ECF7}" srcOrd="0" destOrd="0" presId="urn:microsoft.com/office/officeart/2005/8/layout/radial4"/>
    <dgm:cxn modelId="{F37D447D-52E3-460F-86FC-6EE9DF5E901F}" srcId="{829A1628-5AE5-4143-928C-6F75B958549B}" destId="{6DA92E01-1034-4ED1-9A63-173FB1C53574}" srcOrd="1" destOrd="0" parTransId="{BBEA89A8-EDC0-4EAB-9159-2CF2175ED960}" sibTransId="{0A9353F4-7459-4CDF-8759-CD26A2CCBCF1}"/>
    <dgm:cxn modelId="{B6E1E8AA-BE5D-475F-BA42-4E37C6CE9082}" type="presOf" srcId="{B79A0D6A-D422-4483-AB33-08D366ED1C46}" destId="{4F2FB695-F884-45C6-9497-7E642E6A8549}" srcOrd="0" destOrd="0" presId="urn:microsoft.com/office/officeart/2005/8/layout/radial4"/>
    <dgm:cxn modelId="{FE6864CA-4520-442C-9BB7-FA94562D3767}" type="presOf" srcId="{614D41EC-D040-4D29-9F7F-E6D444F2D68D}" destId="{822B7A2E-CFAF-4311-A5B2-29A7B69D15F9}" srcOrd="0" destOrd="0" presId="urn:microsoft.com/office/officeart/2005/8/layout/radial4"/>
    <dgm:cxn modelId="{0AAC6DEF-D634-4619-A9F8-4A5AD2AC20CD}" type="presOf" srcId="{829A1628-5AE5-4143-928C-6F75B958549B}" destId="{478EF967-44C5-401E-83A1-7DE1424E32DF}" srcOrd="0" destOrd="0" presId="urn:microsoft.com/office/officeart/2005/8/layout/radial4"/>
    <dgm:cxn modelId="{AE6E9F11-7448-4D43-AB67-8355EA96B237}" type="presOf" srcId="{A36A38C7-CC68-4E49-B98A-9017266797CE}" destId="{A7BD9CAA-1529-4BC8-9465-B04B634624EB}" srcOrd="0" destOrd="0" presId="urn:microsoft.com/office/officeart/2005/8/layout/radial4"/>
    <dgm:cxn modelId="{AA7633D6-67F5-47F0-BA33-6DAC4E7F9930}" srcId="{4E737EF4-A43E-4B57-AE45-E790BB7BAAF8}" destId="{829A1628-5AE5-4143-928C-6F75B958549B}" srcOrd="0" destOrd="0" parTransId="{5AE93500-AF1A-4C11-83EB-3C177784E57B}" sibTransId="{330733A8-58D8-40B9-8989-ACDD3046FABA}"/>
    <dgm:cxn modelId="{9712875B-3AD2-4B47-B776-59D011AEFACD}" type="presParOf" srcId="{9BB04457-D6DE-42F6-83DC-FF5A1095C917}" destId="{478EF967-44C5-401E-83A1-7DE1424E32DF}" srcOrd="0" destOrd="0" presId="urn:microsoft.com/office/officeart/2005/8/layout/radial4"/>
    <dgm:cxn modelId="{8D5EFF1E-7BF4-49D4-8E31-BC379C55A437}" type="presParOf" srcId="{9BB04457-D6DE-42F6-83DC-FF5A1095C917}" destId="{4F2FB695-F884-45C6-9497-7E642E6A8549}" srcOrd="1" destOrd="0" presId="urn:microsoft.com/office/officeart/2005/8/layout/radial4"/>
    <dgm:cxn modelId="{BD9ADC07-E300-4CAF-969A-119CBF9DDC84}" type="presParOf" srcId="{9BB04457-D6DE-42F6-83DC-FF5A1095C917}" destId="{A7BD9CAA-1529-4BC8-9465-B04B634624EB}" srcOrd="2" destOrd="0" presId="urn:microsoft.com/office/officeart/2005/8/layout/radial4"/>
    <dgm:cxn modelId="{EB9E9E94-84B1-4B1A-93AC-DC28E5CFA754}" type="presParOf" srcId="{9BB04457-D6DE-42F6-83DC-FF5A1095C917}" destId="{7746F726-BD53-4B6E-8684-BC58A3B4ABDD}" srcOrd="3" destOrd="0" presId="urn:microsoft.com/office/officeart/2005/8/layout/radial4"/>
    <dgm:cxn modelId="{4118A286-3DA9-4BD1-B459-32133DD8F49B}" type="presParOf" srcId="{9BB04457-D6DE-42F6-83DC-FF5A1095C917}" destId="{F705E6BE-A9C4-4265-836A-AC156F27A80B}" srcOrd="4" destOrd="0" presId="urn:microsoft.com/office/officeart/2005/8/layout/radial4"/>
    <dgm:cxn modelId="{77EA8910-5C56-4248-A890-3B69E8ACAF27}" type="presParOf" srcId="{9BB04457-D6DE-42F6-83DC-FF5A1095C917}" destId="{D5418BD8-50F9-4FFE-A760-A99514F4ECF7}" srcOrd="5" destOrd="0" presId="urn:microsoft.com/office/officeart/2005/8/layout/radial4"/>
    <dgm:cxn modelId="{6A309742-C062-4ECD-A444-6B988B16FBCE}" type="presParOf" srcId="{9BB04457-D6DE-42F6-83DC-FF5A1095C917}" destId="{822B7A2E-CFAF-4311-A5B2-29A7B69D15F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5095-D7DC-4C99-AA3E-5F55FBB0836E}">
      <dsp:nvSpPr>
        <dsp:cNvPr id="0" name=""/>
        <dsp:cNvSpPr/>
      </dsp:nvSpPr>
      <dsp:spPr>
        <a:xfrm>
          <a:off x="576153" y="115"/>
          <a:ext cx="1466935" cy="1323716"/>
        </a:xfrm>
        <a:prstGeom prst="ellipse">
          <a:avLst/>
        </a:prstGeom>
        <a:solidFill>
          <a:schemeClr val="accent2">
            <a:hueOff val="0"/>
            <a:satOff val="0"/>
            <a:lumOff val="0"/>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a:latin typeface="Times New Roman" panose="02020603050405020304" pitchFamily="18" charset="0"/>
              <a:cs typeface="Times New Roman" panose="02020603050405020304" pitchFamily="18" charset="0"/>
            </a:rPr>
            <a:t>Legislative</a:t>
          </a:r>
        </a:p>
        <a:p>
          <a:pPr lvl="0" algn="ctr" defTabSz="711200">
            <a:lnSpc>
              <a:spcPct val="90000"/>
            </a:lnSpc>
            <a:spcBef>
              <a:spcPct val="0"/>
            </a:spcBef>
            <a:spcAft>
              <a:spcPct val="35000"/>
            </a:spcAft>
          </a:pPr>
          <a:r>
            <a:rPr lang="en-US" sz="1600" b="1" i="0" kern="1200" dirty="0">
              <a:latin typeface="Times New Roman" panose="02020603050405020304" pitchFamily="18" charset="0"/>
              <a:cs typeface="Times New Roman" panose="02020603050405020304" pitchFamily="18" charset="0"/>
            </a:rPr>
            <a:t>tool</a:t>
          </a:r>
        </a:p>
      </dsp:txBody>
      <dsp:txXfrm>
        <a:off x="790981" y="193969"/>
        <a:ext cx="1037279" cy="936008"/>
      </dsp:txXfrm>
    </dsp:sp>
    <dsp:sp modelId="{DDB3B16E-78CF-4495-862D-A982D7A90DAB}">
      <dsp:nvSpPr>
        <dsp:cNvPr id="0" name=""/>
        <dsp:cNvSpPr/>
      </dsp:nvSpPr>
      <dsp:spPr>
        <a:xfrm>
          <a:off x="1048781" y="1396867"/>
          <a:ext cx="521679" cy="521679"/>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117930" y="1596357"/>
        <a:ext cx="383381" cy="122699"/>
      </dsp:txXfrm>
    </dsp:sp>
    <dsp:sp modelId="{D3603B90-3AC6-40EA-B899-4423A0A7D340}">
      <dsp:nvSpPr>
        <dsp:cNvPr id="0" name=""/>
        <dsp:cNvSpPr/>
      </dsp:nvSpPr>
      <dsp:spPr>
        <a:xfrm>
          <a:off x="621108" y="1991582"/>
          <a:ext cx="1377027" cy="1350313"/>
        </a:xfrm>
        <a:prstGeom prst="ellipse">
          <a:avLst/>
        </a:prstGeom>
        <a:solidFill>
          <a:schemeClr val="accent2">
            <a:hueOff val="-727682"/>
            <a:satOff val="-41964"/>
            <a:lumOff val="4314"/>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i="0" kern="1200" dirty="0">
              <a:latin typeface="Times New Roman" panose="02020603050405020304" pitchFamily="18" charset="0"/>
              <a:cs typeface="Times New Roman" panose="02020603050405020304" pitchFamily="18" charset="0"/>
            </a:rPr>
            <a:t>Scientific tool</a:t>
          </a:r>
        </a:p>
      </dsp:txBody>
      <dsp:txXfrm>
        <a:off x="822769" y="2189331"/>
        <a:ext cx="973705" cy="954815"/>
      </dsp:txXfrm>
    </dsp:sp>
    <dsp:sp modelId="{6D5B9739-EC6F-4BFF-A18E-3D0DB4C56D73}">
      <dsp:nvSpPr>
        <dsp:cNvPr id="0" name=""/>
        <dsp:cNvSpPr/>
      </dsp:nvSpPr>
      <dsp:spPr>
        <a:xfrm>
          <a:off x="2178006" y="1503708"/>
          <a:ext cx="286024" cy="334594"/>
        </a:xfrm>
        <a:prstGeom prst="rightArrow">
          <a:avLst>
            <a:gd name="adj1" fmla="val 60000"/>
            <a:gd name="adj2" fmla="val 50000"/>
          </a:avLst>
        </a:prstGeom>
        <a:solidFill>
          <a:schemeClr val="accent2">
            <a:hueOff val="-1455363"/>
            <a:satOff val="-83928"/>
            <a:lumOff val="8628"/>
            <a:alphaOff val="0"/>
          </a:schemeClr>
        </a:solidFill>
        <a:ln w="19050">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178006" y="1570627"/>
        <a:ext cx="200217" cy="200756"/>
      </dsp:txXfrm>
    </dsp:sp>
    <dsp:sp modelId="{0D8D4957-596F-499A-ABF4-00B7A543DC69}">
      <dsp:nvSpPr>
        <dsp:cNvPr id="0" name=""/>
        <dsp:cNvSpPr/>
      </dsp:nvSpPr>
      <dsp:spPr>
        <a:xfrm>
          <a:off x="2582758" y="656591"/>
          <a:ext cx="2081681" cy="2028829"/>
        </a:xfrm>
        <a:prstGeom prst="ellipse">
          <a:avLst/>
        </a:prstGeom>
        <a:solidFill>
          <a:schemeClr val="accent2">
            <a:hueOff val="-1455363"/>
            <a:satOff val="-83928"/>
            <a:lumOff val="8628"/>
            <a:alphaOff val="0"/>
          </a:scheme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a:solidFill>
                <a:schemeClr val="tx1"/>
              </a:solidFill>
              <a:latin typeface="Times New Roman" panose="02020603050405020304" pitchFamily="18" charset="0"/>
              <a:cs typeface="Times New Roman" panose="02020603050405020304" pitchFamily="18" charset="0"/>
            </a:rPr>
            <a:t>EIA (Environmental Impact Assessment)</a:t>
          </a:r>
        </a:p>
      </dsp:txBody>
      <dsp:txXfrm>
        <a:off x="2887613" y="953706"/>
        <a:ext cx="1471971" cy="1434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1E88C-7D87-402F-A676-A87E5739E332}">
      <dsp:nvSpPr>
        <dsp:cNvPr id="0" name=""/>
        <dsp:cNvSpPr/>
      </dsp:nvSpPr>
      <dsp:spPr>
        <a:xfrm>
          <a:off x="4527" y="440590"/>
          <a:ext cx="3175147" cy="1479634"/>
        </a:xfrm>
        <a:prstGeom prst="chevron">
          <a:avLst/>
        </a:prstGeom>
        <a:solidFill>
          <a:schemeClr val="accent4">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0" i="0" kern="1200" dirty="0">
              <a:solidFill>
                <a:schemeClr val="tx1"/>
              </a:solidFill>
              <a:latin typeface="Times New Roman" panose="02020603050405020304" pitchFamily="18" charset="0"/>
              <a:cs typeface="Times New Roman" panose="02020603050405020304" pitchFamily="18" charset="0"/>
            </a:rPr>
            <a:t>Court actions brought by NGOs</a:t>
          </a:r>
        </a:p>
      </dsp:txBody>
      <dsp:txXfrm>
        <a:off x="744344" y="440590"/>
        <a:ext cx="1695513" cy="1479634"/>
      </dsp:txXfrm>
    </dsp:sp>
    <dsp:sp modelId="{7ACD8FB8-65F8-45AB-B932-786FA60390DC}">
      <dsp:nvSpPr>
        <dsp:cNvPr id="0" name=""/>
        <dsp:cNvSpPr/>
      </dsp:nvSpPr>
      <dsp:spPr>
        <a:xfrm>
          <a:off x="2809766" y="440590"/>
          <a:ext cx="4066405" cy="1479634"/>
        </a:xfrm>
        <a:prstGeom prst="chevron">
          <a:avLst/>
        </a:prstGeom>
        <a:solidFill>
          <a:schemeClr val="accent4">
            <a:hueOff val="4900445"/>
            <a:satOff val="-20388"/>
            <a:lumOff val="4804"/>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0" i="0" kern="1200" dirty="0">
              <a:solidFill>
                <a:schemeClr val="tx1"/>
              </a:solidFill>
              <a:latin typeface="Times New Roman" panose="02020603050405020304" pitchFamily="18" charset="0"/>
              <a:cs typeface="Times New Roman" panose="02020603050405020304" pitchFamily="18" charset="0"/>
            </a:rPr>
            <a:t>Inter- department/agency coordination</a:t>
          </a:r>
        </a:p>
      </dsp:txBody>
      <dsp:txXfrm>
        <a:off x="3549583" y="440590"/>
        <a:ext cx="2586771" cy="1479634"/>
      </dsp:txXfrm>
    </dsp:sp>
    <dsp:sp modelId="{A6ABFA42-2933-474D-9C8C-C2B0DB5D4ED3}">
      <dsp:nvSpPr>
        <dsp:cNvPr id="0" name=""/>
        <dsp:cNvSpPr/>
      </dsp:nvSpPr>
      <dsp:spPr>
        <a:xfrm>
          <a:off x="6506263" y="440590"/>
          <a:ext cx="3699086" cy="1479634"/>
        </a:xfrm>
        <a:prstGeom prst="chevron">
          <a:avLst/>
        </a:prstGeom>
        <a:solidFill>
          <a:schemeClr val="accent4">
            <a:hueOff val="9800891"/>
            <a:satOff val="-40777"/>
            <a:lumOff val="9608"/>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lvl="0" algn="ctr" defTabSz="1155700">
            <a:lnSpc>
              <a:spcPct val="90000"/>
            </a:lnSpc>
            <a:spcBef>
              <a:spcPct val="0"/>
            </a:spcBef>
            <a:spcAft>
              <a:spcPct val="35000"/>
            </a:spcAft>
          </a:pPr>
          <a:r>
            <a:rPr lang="en-US" sz="2600" b="0" i="0" kern="1200" dirty="0">
              <a:solidFill>
                <a:schemeClr val="tx1"/>
              </a:solidFill>
              <a:latin typeface="Times New Roman" panose="02020603050405020304" pitchFamily="18" charset="0"/>
              <a:cs typeface="Times New Roman" panose="02020603050405020304" pitchFamily="18" charset="0"/>
            </a:rPr>
            <a:t>Public participation in decision making</a:t>
          </a:r>
        </a:p>
      </dsp:txBody>
      <dsp:txXfrm>
        <a:off x="7246080" y="440590"/>
        <a:ext cx="2219452" cy="1479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BB955-C225-4B5A-96F6-30456A727CC9}" type="datetimeFigureOut">
              <a:rPr lang="en-US" smtClean="0"/>
              <a:t>6/15/2017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E9D24-8054-4906-B3F3-242EBFE43B7E}" type="slidenum">
              <a:rPr lang="en-US" smtClean="0"/>
              <a:t>‹#›</a:t>
            </a:fld>
            <a:endParaRPr lang="en-US"/>
          </a:p>
        </p:txBody>
      </p:sp>
    </p:spTree>
    <p:extLst>
      <p:ext uri="{BB962C8B-B14F-4D97-AF65-F5344CB8AC3E}">
        <p14:creationId xmlns:p14="http://schemas.microsoft.com/office/powerpoint/2010/main" val="3509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ucn.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kern="1200" dirty="0">
                <a:solidFill>
                  <a:schemeClr val="tx1"/>
                </a:solidFill>
                <a:effectLst/>
                <a:latin typeface="+mn-lt"/>
                <a:ea typeface="+mn-ea"/>
                <a:cs typeface="+mn-cs"/>
              </a:rPr>
              <a:t>Environmental impact assessment (EIA) is required, in one form or another, in more than half the nations of the world. predictions of how human actions affect the environment are as old as recorded history, the contemporary usage of ‘environmental impact assessment’ has its origins in the U.S. National Environmental Policy Act of 1969 (NEPA). The impetus for that law was the widespread recognition,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Environmental Impact Assessment (EIA) provides assistance to make the decisions for sustainable development. </a:t>
            </a:r>
            <a:r>
              <a:rPr lang="en-US" sz="1200" kern="1200">
                <a:solidFill>
                  <a:schemeClr val="tx1"/>
                </a:solidFill>
                <a:effectLst/>
                <a:latin typeface="+mn-lt"/>
                <a:ea typeface="+mn-ea"/>
                <a:cs typeface="+mn-cs"/>
              </a:rPr>
              <a:t>Due to distinctive cultures and political patterns the unification of environmental considerations into the decision-making process varies between developed countries and developing countries</a:t>
            </a:r>
          </a:p>
          <a:p>
            <a:endParaRPr lang="en-US" sz="1050" dirty="0"/>
          </a:p>
        </p:txBody>
      </p:sp>
      <p:sp>
        <p:nvSpPr>
          <p:cNvPr id="4" name="Slide Number Placeholder 3"/>
          <p:cNvSpPr>
            <a:spLocks noGrp="1"/>
          </p:cNvSpPr>
          <p:nvPr>
            <p:ph type="sldNum" sz="quarter" idx="10"/>
          </p:nvPr>
        </p:nvSpPr>
        <p:spPr/>
        <p:txBody>
          <a:bodyPr/>
          <a:lstStyle/>
          <a:p>
            <a:fld id="{7CCE9D24-8054-4906-B3F3-242EBFE43B7E}" type="slidenum">
              <a:rPr lang="en-US" smtClean="0"/>
              <a:t>4</a:t>
            </a:fld>
            <a:endParaRPr lang="en-US"/>
          </a:p>
        </p:txBody>
      </p:sp>
    </p:spTree>
    <p:extLst>
      <p:ext uri="{BB962C8B-B14F-4D97-AF65-F5344CB8AC3E}">
        <p14:creationId xmlns:p14="http://schemas.microsoft.com/office/powerpoint/2010/main" val="3597976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project proponents do not view EIA as useful. Rather, project proponents often view EIA as a requirement to be completed, a hurdle to be jumped along the way to project implementation. This particular hurdle imposes risks on project proponents because EIA often forces </a:t>
            </a:r>
            <a:r>
              <a:rPr lang="en-US" sz="900" u="sng" kern="1200" dirty="0">
                <a:solidFill>
                  <a:schemeClr val="tx1"/>
                </a:solidFill>
                <a:effectLst/>
                <a:latin typeface="+mn-lt"/>
                <a:ea typeface="+mn-ea"/>
                <a:cs typeface="+mn-cs"/>
              </a:rPr>
              <a:t>a public disclosure </a:t>
            </a:r>
            <a:r>
              <a:rPr lang="en-US" sz="900" kern="1200" dirty="0">
                <a:solidFill>
                  <a:schemeClr val="tx1"/>
                </a:solidFill>
                <a:effectLst/>
                <a:latin typeface="+mn-lt"/>
                <a:ea typeface="+mn-ea"/>
                <a:cs typeface="+mn-cs"/>
              </a:rPr>
              <a:t>of impacts, and the information on impacts can strengthen the hand of a project’s opponents.</a:t>
            </a:r>
          </a:p>
          <a:p>
            <a:endParaRPr lang="en-US" dirty="0"/>
          </a:p>
        </p:txBody>
      </p:sp>
      <p:sp>
        <p:nvSpPr>
          <p:cNvPr id="4" name="Slide Number Placeholder 3"/>
          <p:cNvSpPr>
            <a:spLocks noGrp="1"/>
          </p:cNvSpPr>
          <p:nvPr>
            <p:ph type="sldNum" sz="quarter" idx="10"/>
          </p:nvPr>
        </p:nvSpPr>
        <p:spPr/>
        <p:txBody>
          <a:bodyPr/>
          <a:lstStyle/>
          <a:p>
            <a:fld id="{7CCE9D24-8054-4906-B3F3-242EBFE43B7E}" type="slidenum">
              <a:rPr lang="en-US" smtClean="0"/>
              <a:t>5</a:t>
            </a:fld>
            <a:endParaRPr lang="en-US"/>
          </a:p>
        </p:txBody>
      </p:sp>
    </p:spTree>
    <p:extLst>
      <p:ext uri="{BB962C8B-B14F-4D97-AF65-F5344CB8AC3E}">
        <p14:creationId xmlns:p14="http://schemas.microsoft.com/office/powerpoint/2010/main" val="3447090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E9D24-8054-4906-B3F3-242EBFE43B7E}" type="slidenum">
              <a:rPr lang="en-US" smtClean="0"/>
              <a:t>7</a:t>
            </a:fld>
            <a:endParaRPr lang="en-US"/>
          </a:p>
        </p:txBody>
      </p:sp>
    </p:spTree>
    <p:extLst>
      <p:ext uri="{BB962C8B-B14F-4D97-AF65-F5344CB8AC3E}">
        <p14:creationId xmlns:p14="http://schemas.microsoft.com/office/powerpoint/2010/main" val="146131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UNEP=</a:t>
            </a:r>
            <a:r>
              <a:rPr lang="en-US" sz="1200" b="0" i="0" kern="1200" dirty="0">
                <a:solidFill>
                  <a:schemeClr val="tx1"/>
                </a:solidFill>
                <a:effectLst/>
                <a:latin typeface="+mn-lt"/>
                <a:ea typeface="+mn-ea"/>
                <a:cs typeface="+mn-cs"/>
              </a:rPr>
              <a:t>United Nations Environment Program, UNDP=</a:t>
            </a:r>
            <a:r>
              <a:rPr lang="en-US" sz="1200" b="1" i="0" kern="1200" dirty="0">
                <a:solidFill>
                  <a:schemeClr val="tx1"/>
                </a:solidFill>
                <a:effectLst/>
                <a:latin typeface="+mn-lt"/>
                <a:ea typeface="+mn-ea"/>
                <a:cs typeface="+mn-cs"/>
              </a:rPr>
              <a:t>United Nations Development Program, IUCN=</a:t>
            </a:r>
            <a:r>
              <a:rPr lang="en-US" sz="1200" b="0" i="0" u="sng" kern="1200" dirty="0">
                <a:solidFill>
                  <a:schemeClr val="tx1"/>
                </a:solidFill>
                <a:effectLst/>
                <a:latin typeface="+mn-lt"/>
                <a:ea typeface="+mn-ea"/>
                <a:cs typeface="+mn-cs"/>
                <a:hlinkClick r:id="rId3"/>
              </a:rPr>
              <a:t>International Union for Conservation of Nature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CCE9D24-8054-4906-B3F3-242EBFE43B7E}" type="slidenum">
              <a:rPr lang="en-US" smtClean="0"/>
              <a:t>14</a:t>
            </a:fld>
            <a:endParaRPr lang="en-US"/>
          </a:p>
        </p:txBody>
      </p:sp>
    </p:spTree>
    <p:extLst>
      <p:ext uri="{BB962C8B-B14F-4D97-AF65-F5344CB8AC3E}">
        <p14:creationId xmlns:p14="http://schemas.microsoft.com/office/powerpoint/2010/main" val="82560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example, like many other developing countries Pakistan introduced environmental laws in 1980's but its long-term commitment with environmental protection is yet not able to back up because the environmental issues are not given greater emphasis.</a:t>
            </a:r>
            <a:endParaRPr lang="en-US" dirty="0"/>
          </a:p>
        </p:txBody>
      </p:sp>
      <p:sp>
        <p:nvSpPr>
          <p:cNvPr id="4" name="Slide Number Placeholder 3"/>
          <p:cNvSpPr>
            <a:spLocks noGrp="1"/>
          </p:cNvSpPr>
          <p:nvPr>
            <p:ph type="sldNum" sz="quarter" idx="10"/>
          </p:nvPr>
        </p:nvSpPr>
        <p:spPr/>
        <p:txBody>
          <a:bodyPr/>
          <a:lstStyle/>
          <a:p>
            <a:fld id="{7CCE9D24-8054-4906-B3F3-242EBFE43B7E}" type="slidenum">
              <a:rPr lang="en-US" smtClean="0"/>
              <a:t>15</a:t>
            </a:fld>
            <a:endParaRPr lang="en-US"/>
          </a:p>
        </p:txBody>
      </p:sp>
    </p:spTree>
    <p:extLst>
      <p:ext uri="{BB962C8B-B14F-4D97-AF65-F5344CB8AC3E}">
        <p14:creationId xmlns:p14="http://schemas.microsoft.com/office/powerpoint/2010/main" val="2025157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342518-C1C6-49F0-A17B-EC6023E1E4B8}"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346217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342518-C1C6-49F0-A17B-EC6023E1E4B8}"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174793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342518-C1C6-49F0-A17B-EC6023E1E4B8}"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50690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342518-C1C6-49F0-A17B-EC6023E1E4B8}"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396011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342518-C1C6-49F0-A17B-EC6023E1E4B8}" type="datetimeFigureOut">
              <a:rPr lang="en-US" smtClean="0"/>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225950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342518-C1C6-49F0-A17B-EC6023E1E4B8}"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271057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342518-C1C6-49F0-A17B-EC6023E1E4B8}" type="datetimeFigureOut">
              <a:rPr lang="en-US" smtClean="0"/>
              <a:t>6/15/2017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414177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342518-C1C6-49F0-A17B-EC6023E1E4B8}" type="datetimeFigureOut">
              <a:rPr lang="en-US" smtClean="0"/>
              <a:t>6/15/2017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284975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42518-C1C6-49F0-A17B-EC6023E1E4B8}" type="datetimeFigureOut">
              <a:rPr lang="en-US" smtClean="0"/>
              <a:t>6/15/2017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130888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342518-C1C6-49F0-A17B-EC6023E1E4B8}"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25751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342518-C1C6-49F0-A17B-EC6023E1E4B8}" type="datetimeFigureOut">
              <a:rPr lang="en-US" smtClean="0"/>
              <a:t>6/15/2017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B1A11-673F-4250-82B2-D8C7FCB2ABC0}" type="slidenum">
              <a:rPr lang="en-US" smtClean="0"/>
              <a:t>‹#›</a:t>
            </a:fld>
            <a:endParaRPr lang="en-US"/>
          </a:p>
        </p:txBody>
      </p:sp>
    </p:spTree>
    <p:extLst>
      <p:ext uri="{BB962C8B-B14F-4D97-AF65-F5344CB8AC3E}">
        <p14:creationId xmlns:p14="http://schemas.microsoft.com/office/powerpoint/2010/main" val="1228662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42518-C1C6-49F0-A17B-EC6023E1E4B8}" type="datetimeFigureOut">
              <a:rPr lang="en-US" smtClean="0"/>
              <a:t>6/15/2017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5B1A11-673F-4250-82B2-D8C7FCB2ABC0}" type="slidenum">
              <a:rPr lang="en-US" smtClean="0"/>
              <a:t>‹#›</a:t>
            </a:fld>
            <a:endParaRPr lang="en-US"/>
          </a:p>
        </p:txBody>
      </p:sp>
    </p:spTree>
    <p:extLst>
      <p:ext uri="{BB962C8B-B14F-4D97-AF65-F5344CB8AC3E}">
        <p14:creationId xmlns:p14="http://schemas.microsoft.com/office/powerpoint/2010/main" val="387145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ismill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07" y="1336675"/>
            <a:ext cx="11604568" cy="418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74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471"/>
            <a:ext cx="10515600" cy="931147"/>
          </a:xfrm>
          <a:solidFill>
            <a:srgbClr val="00B050"/>
          </a:solidFill>
          <a:ln w="28575">
            <a:solidFill>
              <a:schemeClr val="tx1"/>
            </a:solidFill>
          </a:ln>
        </p:spPr>
        <p:txBody>
          <a:bodyPr>
            <a:noAutofit/>
          </a:bodyPr>
          <a:lstStyle/>
          <a:p>
            <a:pPr algn="ctr"/>
            <a:r>
              <a:rPr lang="en-US" sz="2800" b="1" dirty="0">
                <a:latin typeface="Times New Roman" panose="02020603050405020304" pitchFamily="18" charset="0"/>
                <a:cs typeface="Times New Roman" panose="02020603050405020304" pitchFamily="18" charset="0"/>
              </a:rPr>
              <a:t>Table 2: Comparative Review of the EIA System of Developing and Developed Countries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5718980"/>
              </p:ext>
            </p:extLst>
          </p:nvPr>
        </p:nvGraphicFramePr>
        <p:xfrm>
          <a:off x="838200" y="1386196"/>
          <a:ext cx="10515600" cy="5133226"/>
        </p:xfrm>
        <a:graphic>
          <a:graphicData uri="http://schemas.openxmlformats.org/drawingml/2006/table">
            <a:tbl>
              <a:tblPr firstRow="1" bandRow="1">
                <a:tableStyleId>{5C22544A-7EE6-4342-B048-85BDC9FD1C3A}</a:tableStyleId>
              </a:tblPr>
              <a:tblGrid>
                <a:gridCol w="843116">
                  <a:extLst>
                    <a:ext uri="{9D8B030D-6E8A-4147-A177-3AD203B41FA5}">
                      <a16:colId xmlns:a16="http://schemas.microsoft.com/office/drawing/2014/main" xmlns="" val="2867987484"/>
                    </a:ext>
                  </a:extLst>
                </a:gridCol>
                <a:gridCol w="2359742">
                  <a:extLst>
                    <a:ext uri="{9D8B030D-6E8A-4147-A177-3AD203B41FA5}">
                      <a16:colId xmlns:a16="http://schemas.microsoft.com/office/drawing/2014/main" xmlns="" val="1023995042"/>
                    </a:ext>
                  </a:extLst>
                </a:gridCol>
                <a:gridCol w="3583858">
                  <a:extLst>
                    <a:ext uri="{9D8B030D-6E8A-4147-A177-3AD203B41FA5}">
                      <a16:colId xmlns:a16="http://schemas.microsoft.com/office/drawing/2014/main" xmlns="" val="734056486"/>
                    </a:ext>
                  </a:extLst>
                </a:gridCol>
                <a:gridCol w="3728884">
                  <a:extLst>
                    <a:ext uri="{9D8B030D-6E8A-4147-A177-3AD203B41FA5}">
                      <a16:colId xmlns:a16="http://schemas.microsoft.com/office/drawing/2014/main" xmlns="" val="540372872"/>
                    </a:ext>
                  </a:extLst>
                </a:gridCol>
              </a:tblGrid>
              <a:tr h="335629">
                <a:tc>
                  <a:txBody>
                    <a:bodyPr/>
                    <a:lstStyle/>
                    <a:p>
                      <a:pPr algn="just"/>
                      <a:r>
                        <a:rPr lang="en-US" b="1" i="0" dirty="0">
                          <a:latin typeface="Times New Roman" panose="02020603050405020304" pitchFamily="18" charset="0"/>
                          <a:cs typeface="Times New Roman" panose="02020603050405020304" pitchFamily="18" charset="0"/>
                        </a:rPr>
                        <a:t>Sr. No.</a:t>
                      </a:r>
                    </a:p>
                  </a:txBody>
                  <a:tcPr/>
                </a:tc>
                <a:tc>
                  <a:txBody>
                    <a:bodyPr/>
                    <a:lstStyle/>
                    <a:p>
                      <a:pPr algn="just"/>
                      <a:r>
                        <a:rPr lang="en-US" b="1" i="0" dirty="0">
                          <a:latin typeface="Times New Roman" panose="02020603050405020304" pitchFamily="18" charset="0"/>
                          <a:cs typeface="Times New Roman" panose="02020603050405020304" pitchFamily="18" charset="0"/>
                        </a:rPr>
                        <a:t>Criteria</a:t>
                      </a:r>
                    </a:p>
                  </a:txBody>
                  <a:tcPr/>
                </a:tc>
                <a:tc>
                  <a:txBody>
                    <a:bodyPr/>
                    <a:lstStyle/>
                    <a:p>
                      <a:pPr algn="just"/>
                      <a:r>
                        <a:rPr lang="en-US" b="1" i="0" dirty="0">
                          <a:latin typeface="Times New Roman" panose="02020603050405020304" pitchFamily="18" charset="0"/>
                          <a:cs typeface="Times New Roman" panose="02020603050405020304" pitchFamily="18" charset="0"/>
                        </a:rPr>
                        <a:t>Developed Countries</a:t>
                      </a:r>
                    </a:p>
                  </a:txBody>
                  <a:tcPr/>
                </a:tc>
                <a:tc>
                  <a:txBody>
                    <a:bodyPr/>
                    <a:lstStyle/>
                    <a:p>
                      <a:pPr algn="just"/>
                      <a:r>
                        <a:rPr lang="en-US" b="1" i="0" dirty="0">
                          <a:latin typeface="Times New Roman" panose="02020603050405020304" pitchFamily="18" charset="0"/>
                          <a:cs typeface="Times New Roman" panose="02020603050405020304" pitchFamily="18" charset="0"/>
                        </a:rPr>
                        <a:t>Developing Countries</a:t>
                      </a:r>
                    </a:p>
                  </a:txBody>
                  <a:tcPr/>
                </a:tc>
                <a:extLst>
                  <a:ext uri="{0D108BD9-81ED-4DB2-BD59-A6C34878D82A}">
                    <a16:rowId xmlns:a16="http://schemas.microsoft.com/office/drawing/2014/main" xmlns="" val="622000817"/>
                  </a:ext>
                </a:extLst>
              </a:tr>
              <a:tr h="1845962">
                <a:tc>
                  <a:txBody>
                    <a:bodyPr/>
                    <a:lstStyle/>
                    <a:p>
                      <a:pPr algn="just"/>
                      <a:r>
                        <a:rPr lang="en-US" b="0" i="0" dirty="0">
                          <a:latin typeface="Times New Roman" panose="02020603050405020304" pitchFamily="18" charset="0"/>
                          <a:cs typeface="Times New Roman" panose="02020603050405020304" pitchFamily="18" charset="0"/>
                        </a:rPr>
                        <a:t>1</a:t>
                      </a:r>
                    </a:p>
                  </a:txBody>
                  <a:tcPr/>
                </a:tc>
                <a:tc>
                  <a:txBody>
                    <a:bodyPr/>
                    <a:lstStyle/>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Legal provision</a:t>
                      </a:r>
                      <a:endParaRPr lang="en-US" b="0" i="0" dirty="0">
                        <a:latin typeface="Times New Roman" panose="02020603050405020304" pitchFamily="18" charset="0"/>
                        <a:cs typeface="Times New Roman" panose="02020603050405020304" pitchFamily="18" charset="0"/>
                      </a:endParaRPr>
                    </a:p>
                  </a:txBody>
                  <a:tcPr/>
                </a:tc>
                <a:tc>
                  <a:txBody>
                    <a:bodyPr/>
                    <a:lstStyle/>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Comprehensible and specific</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legal provisions are present to</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define EIA clearly.</a:t>
                      </a:r>
                      <a:endParaRPr lang="en-US" b="0" i="0" dirty="0">
                        <a:latin typeface="Times New Roman" panose="02020603050405020304" pitchFamily="18" charset="0"/>
                        <a:cs typeface="Times New Roman" panose="02020603050405020304" pitchFamily="18" charset="0"/>
                      </a:endParaRPr>
                    </a:p>
                  </a:txBody>
                  <a:tcPr/>
                </a:tc>
                <a:tc>
                  <a:txBody>
                    <a:bodyPr/>
                    <a:lstStyle/>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Clearly defined EIA process is rarely</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found in legislation that is mostly</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incorporated into other decision making procedures.</a:t>
                      </a: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38644549"/>
                  </a:ext>
                </a:extLst>
              </a:tr>
              <a:tr h="1594240">
                <a:tc>
                  <a:txBody>
                    <a:bodyPr/>
                    <a:lstStyle/>
                    <a:p>
                      <a:pPr algn="just"/>
                      <a:r>
                        <a:rPr lang="en-US" b="0" i="0" dirty="0">
                          <a:latin typeface="Times New Roman" panose="02020603050405020304" pitchFamily="18" charset="0"/>
                          <a:cs typeface="Times New Roman" panose="02020603050405020304" pitchFamily="18" charset="0"/>
                        </a:rPr>
                        <a:t>2</a:t>
                      </a:r>
                    </a:p>
                  </a:txBody>
                  <a:tcPr/>
                </a:tc>
                <a:tc>
                  <a:txBody>
                    <a:bodyPr/>
                    <a:lstStyle/>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Assessment of</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Environmental impacts</a:t>
                      </a:r>
                      <a:endParaRPr lang="en-US" b="0" i="0" dirty="0">
                        <a:latin typeface="Times New Roman" panose="02020603050405020304" pitchFamily="18" charset="0"/>
                        <a:cs typeface="Times New Roman" panose="02020603050405020304" pitchFamily="18" charset="0"/>
                      </a:endParaRPr>
                    </a:p>
                  </a:txBody>
                  <a:tcPr/>
                </a:tc>
                <a:tc>
                  <a:txBody>
                    <a:bodyPr/>
                    <a:lstStyle/>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Yes, the assessment of</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environmental impacts is carried</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out properly.</a:t>
                      </a:r>
                      <a:endParaRPr lang="en-US" b="0" i="0" dirty="0">
                        <a:latin typeface="Times New Roman" panose="02020603050405020304" pitchFamily="18" charset="0"/>
                        <a:cs typeface="Times New Roman" panose="02020603050405020304" pitchFamily="18" charset="0"/>
                      </a:endParaRPr>
                    </a:p>
                  </a:txBody>
                  <a:tcPr/>
                </a:tc>
                <a:tc>
                  <a:txBody>
                    <a:bodyPr/>
                    <a:lstStyle/>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This is mostly considered in significant projects. The cumulative and indirect environmental impacts are not enclosed.</a:t>
                      </a: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67497838"/>
                  </a:ext>
                </a:extLst>
              </a:tr>
              <a:tr h="1327264">
                <a:tc>
                  <a:txBody>
                    <a:bodyPr/>
                    <a:lstStyle/>
                    <a:p>
                      <a:pPr algn="just"/>
                      <a:r>
                        <a:rPr lang="en-US" b="0" i="0" dirty="0">
                          <a:latin typeface="Times New Roman" panose="02020603050405020304" pitchFamily="18" charset="0"/>
                          <a:cs typeface="Times New Roman" panose="02020603050405020304" pitchFamily="18" charset="0"/>
                        </a:rPr>
                        <a:t>3</a:t>
                      </a:r>
                    </a:p>
                  </a:txBody>
                  <a:tcPr/>
                </a:tc>
                <a:tc>
                  <a:txBody>
                    <a:bodyPr/>
                    <a:lstStyle/>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Alternative actions</a:t>
                      </a:r>
                      <a:endParaRPr lang="en-US" b="0" i="0" dirty="0">
                        <a:latin typeface="Times New Roman" panose="02020603050405020304" pitchFamily="18" charset="0"/>
                        <a:cs typeface="Times New Roman" panose="02020603050405020304" pitchFamily="18" charset="0"/>
                      </a:endParaRPr>
                    </a:p>
                  </a:txBody>
                  <a:tcPr/>
                </a:tc>
                <a:tc>
                  <a:txBody>
                    <a:bodyPr/>
                    <a:lstStyle/>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EIA process demonstrates the</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consideration of alternative</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actions by the proponents.</a:t>
                      </a:r>
                      <a:endParaRPr lang="en-US" b="0" i="0" dirty="0">
                        <a:latin typeface="Times New Roman" panose="02020603050405020304" pitchFamily="18" charset="0"/>
                        <a:cs typeface="Times New Roman" panose="02020603050405020304" pitchFamily="18" charset="0"/>
                      </a:endParaRPr>
                    </a:p>
                  </a:txBody>
                  <a:tcPr/>
                </a:tc>
                <a:tc>
                  <a:txBody>
                    <a:bodyPr/>
                    <a:lstStyle/>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Alternatives like “no-actions” and the</a:t>
                      </a:r>
                    </a:p>
                    <a:p>
                      <a:pPr algn="just"/>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environmentally friendly alternatives are often not considered.</a:t>
                      </a: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32060391"/>
                  </a:ext>
                </a:extLst>
              </a:tr>
            </a:tbl>
          </a:graphicData>
        </a:graphic>
      </p:graphicFrame>
    </p:spTree>
    <p:extLst>
      <p:ext uri="{BB962C8B-B14F-4D97-AF65-F5344CB8AC3E}">
        <p14:creationId xmlns:p14="http://schemas.microsoft.com/office/powerpoint/2010/main" val="170729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3846265"/>
              </p:ext>
            </p:extLst>
          </p:nvPr>
        </p:nvGraphicFramePr>
        <p:xfrm>
          <a:off x="941439" y="251029"/>
          <a:ext cx="10515600" cy="6439408"/>
        </p:xfrm>
        <a:graphic>
          <a:graphicData uri="http://schemas.openxmlformats.org/drawingml/2006/table">
            <a:tbl>
              <a:tblPr firstRow="1" bandRow="1">
                <a:tableStyleId>{5C22544A-7EE6-4342-B048-85BDC9FD1C3A}</a:tableStyleId>
              </a:tblPr>
              <a:tblGrid>
                <a:gridCol w="739877">
                  <a:extLst>
                    <a:ext uri="{9D8B030D-6E8A-4147-A177-3AD203B41FA5}">
                      <a16:colId xmlns:a16="http://schemas.microsoft.com/office/drawing/2014/main" xmlns="" val="1856018176"/>
                    </a:ext>
                  </a:extLst>
                </a:gridCol>
                <a:gridCol w="1992050">
                  <a:extLst>
                    <a:ext uri="{9D8B030D-6E8A-4147-A177-3AD203B41FA5}">
                      <a16:colId xmlns:a16="http://schemas.microsoft.com/office/drawing/2014/main" xmlns="" val="855990455"/>
                    </a:ext>
                  </a:extLst>
                </a:gridCol>
                <a:gridCol w="3686079">
                  <a:extLst>
                    <a:ext uri="{9D8B030D-6E8A-4147-A177-3AD203B41FA5}">
                      <a16:colId xmlns:a16="http://schemas.microsoft.com/office/drawing/2014/main" xmlns="" val="1484155401"/>
                    </a:ext>
                  </a:extLst>
                </a:gridCol>
                <a:gridCol w="4097594">
                  <a:extLst>
                    <a:ext uri="{9D8B030D-6E8A-4147-A177-3AD203B41FA5}">
                      <a16:colId xmlns:a16="http://schemas.microsoft.com/office/drawing/2014/main" xmlns="" val="1435730628"/>
                    </a:ext>
                  </a:extLst>
                </a:gridCol>
              </a:tblGrid>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4</a:t>
                      </a:r>
                    </a:p>
                  </a:txBody>
                  <a:tcPr/>
                </a:tc>
                <a:tc>
                  <a:txBody>
                    <a:bodyPr/>
                    <a:lstStyle/>
                    <a:p>
                      <a:pPr algn="just">
                        <a:lnSpc>
                          <a:spcPct val="150000"/>
                        </a:lnSpc>
                      </a:pPr>
                      <a:r>
                        <a:rPr lang="en-US" sz="1800" b="0" i="0" u="none" strike="noStrike" kern="1200" baseline="0" dirty="0">
                          <a:solidFill>
                            <a:schemeClr val="lt1"/>
                          </a:solidFill>
                          <a:latin typeface="Times New Roman" panose="02020603050405020304" pitchFamily="18" charset="0"/>
                          <a:ea typeface="+mn-ea"/>
                          <a:cs typeface="Times New Roman" panose="02020603050405020304" pitchFamily="18" charset="0"/>
                        </a:rPr>
                        <a:t>Screening</a:t>
                      </a:r>
                      <a:endParaRPr lang="en-US" sz="1800"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en-US" sz="1800" b="0" i="0" u="none" strike="noStrike" kern="1200" baseline="0" dirty="0">
                          <a:solidFill>
                            <a:schemeClr val="lt1"/>
                          </a:solidFill>
                          <a:latin typeface="Times New Roman" panose="02020603050405020304" pitchFamily="18" charset="0"/>
                          <a:ea typeface="+mn-ea"/>
                          <a:cs typeface="Times New Roman" panose="02020603050405020304" pitchFamily="18" charset="0"/>
                        </a:rPr>
                        <a:t>Screening for actions for</a:t>
                      </a:r>
                    </a:p>
                    <a:p>
                      <a:pPr algn="just">
                        <a:lnSpc>
                          <a:spcPct val="150000"/>
                        </a:lnSpc>
                      </a:pPr>
                      <a:r>
                        <a:rPr lang="en-US" sz="1800" b="0" i="0" u="none" strike="noStrike" kern="1200" baseline="0" dirty="0">
                          <a:solidFill>
                            <a:schemeClr val="lt1"/>
                          </a:solidFill>
                          <a:latin typeface="Times New Roman" panose="02020603050405020304" pitchFamily="18" charset="0"/>
                          <a:ea typeface="+mn-ea"/>
                          <a:cs typeface="Times New Roman" panose="02020603050405020304" pitchFamily="18" charset="0"/>
                        </a:rPr>
                        <a:t>environmental significance is</a:t>
                      </a:r>
                    </a:p>
                    <a:p>
                      <a:pPr algn="just">
                        <a:lnSpc>
                          <a:spcPct val="150000"/>
                        </a:lnSpc>
                      </a:pPr>
                      <a:r>
                        <a:rPr lang="en-US" sz="1800" b="0" i="0" u="none" strike="noStrike" kern="1200" baseline="0" dirty="0">
                          <a:solidFill>
                            <a:schemeClr val="lt1"/>
                          </a:solidFill>
                          <a:latin typeface="Times New Roman" panose="02020603050405020304" pitchFamily="18" charset="0"/>
                          <a:ea typeface="+mn-ea"/>
                          <a:cs typeface="Times New Roman" panose="02020603050405020304" pitchFamily="18" charset="0"/>
                        </a:rPr>
                        <a:t>carried out completely.</a:t>
                      </a:r>
                      <a:endParaRPr lang="en-US" sz="1800"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en-US" sz="1800" b="0" i="0" u="none" strike="noStrike" kern="1200" baseline="0" dirty="0">
                          <a:solidFill>
                            <a:schemeClr val="lt1"/>
                          </a:solidFill>
                          <a:latin typeface="Times New Roman" panose="02020603050405020304" pitchFamily="18" charset="0"/>
                          <a:ea typeface="+mn-ea"/>
                          <a:cs typeface="Times New Roman" panose="02020603050405020304" pitchFamily="18" charset="0"/>
                        </a:rPr>
                        <a:t>There are lists of activities, thresholds and</a:t>
                      </a:r>
                    </a:p>
                    <a:p>
                      <a:pPr algn="just">
                        <a:lnSpc>
                          <a:spcPct val="150000"/>
                        </a:lnSpc>
                      </a:pPr>
                      <a:r>
                        <a:rPr lang="en-US" sz="1800" b="0" i="0" u="none" strike="noStrike" kern="1200" baseline="0" dirty="0">
                          <a:solidFill>
                            <a:schemeClr val="lt1"/>
                          </a:solidFill>
                          <a:latin typeface="Times New Roman" panose="02020603050405020304" pitchFamily="18" charset="0"/>
                          <a:ea typeface="+mn-ea"/>
                          <a:cs typeface="Times New Roman" panose="02020603050405020304" pitchFamily="18" charset="0"/>
                        </a:rPr>
                        <a:t>criteria for screening process.</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337048833"/>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5</a:t>
                      </a:r>
                    </a:p>
                  </a:txBody>
                  <a:tcPr/>
                </a:tc>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Scoping</a:t>
                      </a:r>
                      <a:endParaRPr lang="en-US" sz="1800"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Specific guidelines are produced</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for scoping and public</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participation is ensured.</a:t>
                      </a:r>
                      <a:endParaRPr lang="en-US" sz="1800"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In the scoping process the participation of</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public is rare.</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166620469"/>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6</a:t>
                      </a:r>
                    </a:p>
                  </a:txBody>
                  <a:tcPr/>
                </a:tc>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EIA reports content</a:t>
                      </a:r>
                      <a:endParaRPr lang="en-US" sz="1800"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prescribed content</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requirements are present in the</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EIA reports and how to check</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release of inadequate EIA</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reports  exist in the EIA</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reports.</a:t>
                      </a:r>
                      <a:endParaRPr lang="en-US" sz="1800"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According to the requirements of</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development assistance agencies the EIA</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reports are planned.</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8200092"/>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7</a:t>
                      </a:r>
                    </a:p>
                  </a:txBody>
                  <a:tcPr/>
                </a:tc>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Public participation</a:t>
                      </a:r>
                      <a:endParaRPr lang="en-US" sz="1800"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EIA reports are reviewed</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publicly and the proponents</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reply to the raised questions.</a:t>
                      </a:r>
                      <a:endParaRPr lang="en-US" sz="1800"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Public often not involved. The proponents</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rarely respond to the points raised to</a:t>
                      </a:r>
                    </a:p>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improve and review the EIA report</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18572016"/>
                  </a:ext>
                </a:extLst>
              </a:tr>
            </a:tbl>
          </a:graphicData>
        </a:graphic>
      </p:graphicFrame>
    </p:spTree>
    <p:extLst>
      <p:ext uri="{BB962C8B-B14F-4D97-AF65-F5344CB8AC3E}">
        <p14:creationId xmlns:p14="http://schemas.microsoft.com/office/powerpoint/2010/main" val="96959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58842462"/>
              </p:ext>
            </p:extLst>
          </p:nvPr>
        </p:nvGraphicFramePr>
        <p:xfrm>
          <a:off x="867697" y="428164"/>
          <a:ext cx="10515600" cy="5760720"/>
        </p:xfrm>
        <a:graphic>
          <a:graphicData uri="http://schemas.openxmlformats.org/drawingml/2006/table">
            <a:tbl>
              <a:tblPr firstRow="1" bandRow="1">
                <a:tableStyleId>{5C22544A-7EE6-4342-B048-85BDC9FD1C3A}</a:tableStyleId>
              </a:tblPr>
              <a:tblGrid>
                <a:gridCol w="562897">
                  <a:extLst>
                    <a:ext uri="{9D8B030D-6E8A-4147-A177-3AD203B41FA5}">
                      <a16:colId xmlns:a16="http://schemas.microsoft.com/office/drawing/2014/main" xmlns="" val="2391778236"/>
                    </a:ext>
                  </a:extLst>
                </a:gridCol>
                <a:gridCol w="1460090">
                  <a:extLst>
                    <a:ext uri="{9D8B030D-6E8A-4147-A177-3AD203B41FA5}">
                      <a16:colId xmlns:a16="http://schemas.microsoft.com/office/drawing/2014/main" xmlns="" val="1365689815"/>
                    </a:ext>
                  </a:extLst>
                </a:gridCol>
                <a:gridCol w="4011561">
                  <a:extLst>
                    <a:ext uri="{9D8B030D-6E8A-4147-A177-3AD203B41FA5}">
                      <a16:colId xmlns:a16="http://schemas.microsoft.com/office/drawing/2014/main" xmlns="" val="1777264462"/>
                    </a:ext>
                  </a:extLst>
                </a:gridCol>
                <a:gridCol w="4481052">
                  <a:extLst>
                    <a:ext uri="{9D8B030D-6E8A-4147-A177-3AD203B41FA5}">
                      <a16:colId xmlns:a16="http://schemas.microsoft.com/office/drawing/2014/main" xmlns="" val="3623597667"/>
                    </a:ext>
                  </a:extLst>
                </a:gridCol>
              </a:tblGrid>
              <a:tr h="370840">
                <a:tc>
                  <a:txBody>
                    <a:bodyPr/>
                    <a:lstStyle/>
                    <a:p>
                      <a:pPr>
                        <a:lnSpc>
                          <a:spcPct val="150000"/>
                        </a:lnSpc>
                      </a:pPr>
                      <a:r>
                        <a:rPr lang="en-US" sz="2000" b="0" i="0" dirty="0">
                          <a:latin typeface="Times New Roman" panose="02020603050405020304" pitchFamily="18" charset="0"/>
                          <a:cs typeface="Times New Roman" panose="02020603050405020304" pitchFamily="18" charset="0"/>
                        </a:rPr>
                        <a:t>8</a:t>
                      </a:r>
                    </a:p>
                  </a:txBody>
                  <a:tcPr/>
                </a:tc>
                <a:tc>
                  <a:txBody>
                    <a:bodyPr/>
                    <a:lstStyle/>
                    <a:p>
                      <a:pPr>
                        <a:lnSpc>
                          <a:spcPct val="150000"/>
                        </a:lnSpc>
                      </a:pPr>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Review</a:t>
                      </a:r>
                      <a:endParaRPr lang="en-US" sz="2000" b="0" i="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To make a decision on the</a:t>
                      </a:r>
                    </a:p>
                    <a:p>
                      <a:pPr>
                        <a:lnSpc>
                          <a:spcPct val="150000"/>
                        </a:lnSpc>
                      </a:pPr>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action, the findings of the EIA</a:t>
                      </a:r>
                    </a:p>
                    <a:p>
                      <a:pPr>
                        <a:lnSpc>
                          <a:spcPct val="150000"/>
                        </a:lnSpc>
                      </a:pPr>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reports and the reviews are</a:t>
                      </a:r>
                    </a:p>
                    <a:p>
                      <a:pPr>
                        <a:lnSpc>
                          <a:spcPct val="150000"/>
                        </a:lnSpc>
                      </a:pPr>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considered practically.</a:t>
                      </a:r>
                      <a:endParaRPr lang="en-US" sz="2000" b="0" i="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The influence of EIA is just theoretical not the practical.</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82063491"/>
                  </a:ext>
                </a:extLst>
              </a:tr>
              <a:tr h="370840">
                <a:tc>
                  <a:txBody>
                    <a:bodyPr/>
                    <a:lstStyle/>
                    <a:p>
                      <a:pPr>
                        <a:lnSpc>
                          <a:spcPct val="150000"/>
                        </a:lnSpc>
                      </a:pPr>
                      <a:r>
                        <a:rPr lang="en-US" sz="2000" b="0" i="0" dirty="0">
                          <a:latin typeface="Times New Roman" panose="02020603050405020304" pitchFamily="18" charset="0"/>
                          <a:cs typeface="Times New Roman" panose="02020603050405020304" pitchFamily="18" charset="0"/>
                        </a:rPr>
                        <a:t>9</a:t>
                      </a:r>
                    </a:p>
                  </a:txBody>
                  <a:tcPr/>
                </a:tc>
                <a:tc>
                  <a:txBody>
                    <a:bodyPr/>
                    <a:lstStyle/>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Monitoring</a:t>
                      </a:r>
                      <a:endParaRPr lang="en-US" sz="2000" b="0" i="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Monitoring of the impacts of</a:t>
                      </a:r>
                    </a:p>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actions is considered and they</a:t>
                      </a:r>
                    </a:p>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are also linked to the earlier</a:t>
                      </a:r>
                    </a:p>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stages of the EIA process.</a:t>
                      </a:r>
                      <a:endParaRPr lang="en-US" sz="2000" b="0" i="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Monitoring is meeting with few specific</a:t>
                      </a:r>
                    </a:p>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requirements, so the practice of</a:t>
                      </a:r>
                    </a:p>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monitoring is rare.</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05383247"/>
                  </a:ext>
                </a:extLst>
              </a:tr>
              <a:tr h="370840">
                <a:tc>
                  <a:txBody>
                    <a:bodyPr/>
                    <a:lstStyle/>
                    <a:p>
                      <a:pPr>
                        <a:lnSpc>
                          <a:spcPct val="150000"/>
                        </a:lnSpc>
                      </a:pPr>
                      <a:r>
                        <a:rPr lang="en-US" sz="2000" b="0" i="0" dirty="0">
                          <a:latin typeface="Times New Roman" panose="02020603050405020304" pitchFamily="18" charset="0"/>
                          <a:cs typeface="Times New Roman" panose="02020603050405020304" pitchFamily="18" charset="0"/>
                        </a:rPr>
                        <a:t>10</a:t>
                      </a:r>
                    </a:p>
                  </a:txBody>
                  <a:tcPr/>
                </a:tc>
                <a:tc>
                  <a:txBody>
                    <a:bodyPr/>
                    <a:lstStyle/>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Mitigation</a:t>
                      </a:r>
                      <a:endParaRPr lang="en-US" sz="2000" b="0" i="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Mitigation of impacts is</a:t>
                      </a:r>
                    </a:p>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considered at the various stages</a:t>
                      </a:r>
                    </a:p>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of the EIA process in real</a:t>
                      </a:r>
                    </a:p>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practice.</a:t>
                      </a:r>
                      <a:endParaRPr lang="en-US" sz="2000" b="0" i="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Mitigation is considered fully but the</a:t>
                      </a:r>
                    </a:p>
                    <a:p>
                      <a:pPr>
                        <a:lnSpc>
                          <a:spcPct val="150000"/>
                        </a:lnSpc>
                      </a:pPr>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implementation practice is inadequate.</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4775324"/>
                  </a:ext>
                </a:extLst>
              </a:tr>
            </a:tbl>
          </a:graphicData>
        </a:graphic>
      </p:graphicFrame>
      <p:sp>
        <p:nvSpPr>
          <p:cNvPr id="5" name="Footer Placeholder 4"/>
          <p:cNvSpPr>
            <a:spLocks noGrp="1"/>
          </p:cNvSpPr>
          <p:nvPr>
            <p:ph type="ftr" sz="quarter" idx="11"/>
          </p:nvPr>
        </p:nvSpPr>
        <p:spPr>
          <a:xfrm>
            <a:off x="7887929" y="6312105"/>
            <a:ext cx="4114800" cy="365125"/>
          </a:xfrm>
        </p:spPr>
        <p:txBody>
          <a:bodyPr/>
          <a:lstStyle/>
          <a:p>
            <a:r>
              <a:rPr lang="en-US" dirty="0">
                <a:solidFill>
                  <a:schemeClr val="tx1"/>
                </a:solidFill>
                <a:latin typeface="Times New Roman" panose="02020603050405020304" pitchFamily="18" charset="0"/>
                <a:cs typeface="Times New Roman" panose="02020603050405020304" pitchFamily="18" charset="0"/>
              </a:rPr>
              <a:t>Wood (2003b); Lee and George (2000) and OECC (2000)</a:t>
            </a:r>
          </a:p>
        </p:txBody>
      </p:sp>
    </p:spTree>
    <p:extLst>
      <p:ext uri="{BB962C8B-B14F-4D97-AF65-F5344CB8AC3E}">
        <p14:creationId xmlns:p14="http://schemas.microsoft.com/office/powerpoint/2010/main" val="164778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8947106"/>
              </p:ext>
            </p:extLst>
          </p:nvPr>
        </p:nvGraphicFramePr>
        <p:xfrm>
          <a:off x="956187" y="162642"/>
          <a:ext cx="10515600" cy="6156960"/>
        </p:xfrm>
        <a:graphic>
          <a:graphicData uri="http://schemas.openxmlformats.org/drawingml/2006/table">
            <a:tbl>
              <a:tblPr firstRow="1" bandRow="1">
                <a:tableStyleId>{5C22544A-7EE6-4342-B048-85BDC9FD1C3A}</a:tableStyleId>
              </a:tblPr>
              <a:tblGrid>
                <a:gridCol w="951441">
                  <a:extLst>
                    <a:ext uri="{9D8B030D-6E8A-4147-A177-3AD203B41FA5}">
                      <a16:colId xmlns:a16="http://schemas.microsoft.com/office/drawing/2014/main" xmlns="" val="703149811"/>
                    </a:ext>
                  </a:extLst>
                </a:gridCol>
                <a:gridCol w="2885089">
                  <a:extLst>
                    <a:ext uri="{9D8B030D-6E8A-4147-A177-3AD203B41FA5}">
                      <a16:colId xmlns:a16="http://schemas.microsoft.com/office/drawing/2014/main" xmlns="" val="1828155285"/>
                    </a:ext>
                  </a:extLst>
                </a:gridCol>
                <a:gridCol w="3720662">
                  <a:extLst>
                    <a:ext uri="{9D8B030D-6E8A-4147-A177-3AD203B41FA5}">
                      <a16:colId xmlns:a16="http://schemas.microsoft.com/office/drawing/2014/main" xmlns="" val="1365952545"/>
                    </a:ext>
                  </a:extLst>
                </a:gridCol>
                <a:gridCol w="2958408">
                  <a:extLst>
                    <a:ext uri="{9D8B030D-6E8A-4147-A177-3AD203B41FA5}">
                      <a16:colId xmlns:a16="http://schemas.microsoft.com/office/drawing/2014/main" xmlns="" val="2949275012"/>
                    </a:ext>
                  </a:extLst>
                </a:gridCol>
              </a:tblGrid>
              <a:tr h="370840">
                <a:tc>
                  <a:txBody>
                    <a:bodyPr/>
                    <a:lstStyle/>
                    <a:p>
                      <a:r>
                        <a:rPr lang="en-US" sz="2000" b="0" i="0" dirty="0">
                          <a:latin typeface="Times New Roman" panose="02020603050405020304" pitchFamily="18" charset="0"/>
                          <a:cs typeface="Times New Roman" panose="02020603050405020304" pitchFamily="18" charset="0"/>
                        </a:rPr>
                        <a:t>11</a:t>
                      </a:r>
                    </a:p>
                  </a:txBody>
                  <a:tcPr/>
                </a:tc>
                <a:tc>
                  <a:txBody>
                    <a:bodyPr/>
                    <a:lstStyle/>
                    <a:p>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Consultation</a:t>
                      </a:r>
                      <a:endParaRPr lang="en-US" sz="2000" b="0" i="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Consultation and public</a:t>
                      </a:r>
                    </a:p>
                    <a:p>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participation are taken before</a:t>
                      </a:r>
                    </a:p>
                    <a:p>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the publication of EIA reports.</a:t>
                      </a:r>
                      <a:endParaRPr lang="en-US" sz="2000" b="0" i="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In scoping and review process the formal</a:t>
                      </a:r>
                    </a:p>
                    <a:p>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requirements for consultation and public</a:t>
                      </a:r>
                    </a:p>
                    <a:p>
                      <a:r>
                        <a:rPr lang="en-US" sz="2000" b="0" i="0" u="none" strike="noStrike" kern="1200" baseline="0" dirty="0">
                          <a:solidFill>
                            <a:schemeClr val="lt1"/>
                          </a:solidFill>
                          <a:latin typeface="Times New Roman" panose="02020603050405020304" pitchFamily="18" charset="0"/>
                          <a:ea typeface="+mn-ea"/>
                          <a:cs typeface="Times New Roman" panose="02020603050405020304" pitchFamily="18" charset="0"/>
                        </a:rPr>
                        <a:t>participation are almost absent.</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771723159"/>
                  </a:ext>
                </a:extLst>
              </a:tr>
              <a:tr h="370840">
                <a:tc>
                  <a:txBody>
                    <a:bodyPr/>
                    <a:lstStyle/>
                    <a:p>
                      <a:r>
                        <a:rPr lang="en-US" sz="2000" b="0" i="0" dirty="0">
                          <a:latin typeface="Times New Roman" panose="02020603050405020304" pitchFamily="18" charset="0"/>
                          <a:cs typeface="Times New Roman" panose="02020603050405020304" pitchFamily="18" charset="0"/>
                        </a:rPr>
                        <a:t>12</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EIA system monitoring</a:t>
                      </a:r>
                      <a:endParaRPr lang="en-US" sz="2000" b="0" i="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EIS system is monitored</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and amended to include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observations from experiences.</a:t>
                      </a:r>
                      <a:endParaRPr lang="en-US" sz="2000" b="0" i="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monitoring of the EIA system is absent but development assistance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agencies and the gained experience cause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modification in the procedures of EIA.</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06526935"/>
                  </a:ext>
                </a:extLst>
              </a:tr>
              <a:tr h="370840">
                <a:tc>
                  <a:txBody>
                    <a:bodyPr/>
                    <a:lstStyle/>
                    <a:p>
                      <a:r>
                        <a:rPr lang="en-US" sz="2000" b="0" i="0" dirty="0">
                          <a:latin typeface="Times New Roman" panose="02020603050405020304" pitchFamily="18" charset="0"/>
                          <a:cs typeface="Times New Roman" panose="02020603050405020304" pitchFamily="18" charset="0"/>
                        </a:rPr>
                        <a:t>13</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Finance and time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requirements</a:t>
                      </a:r>
                      <a:endParaRPr lang="en-US" sz="2000" b="0" i="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financial and time costs are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accepted.</a:t>
                      </a:r>
                      <a:endParaRPr lang="en-US" sz="2000" b="0" i="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Financial and time costs are not accepted</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98215795"/>
                  </a:ext>
                </a:extLst>
              </a:tr>
              <a:tr h="370840">
                <a:tc>
                  <a:txBody>
                    <a:bodyPr/>
                    <a:lstStyle/>
                    <a:p>
                      <a:r>
                        <a:rPr lang="en-US" sz="2000" b="0" i="0" dirty="0">
                          <a:latin typeface="Times New Roman" panose="02020603050405020304" pitchFamily="18" charset="0"/>
                          <a:cs typeface="Times New Roman" panose="02020603050405020304" pitchFamily="18" charset="0"/>
                        </a:rPr>
                        <a:t>14</a:t>
                      </a: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SEA (strategic</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environmental</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assessment)</a:t>
                      </a:r>
                      <a:endParaRPr lang="en-US" sz="2000" b="0" i="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SEA system is applied well to the</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programs, plans and policies</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and to the projects.</a:t>
                      </a:r>
                      <a:endParaRPr lang="en-US" sz="2000" b="0" i="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Development assistance agencies caused</a:t>
                      </a:r>
                    </a:p>
                    <a:p>
                      <a:r>
                        <a:rPr lang="en-US" sz="20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practice of SEA in some countries.</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89436362"/>
                  </a:ext>
                </a:extLst>
              </a:tr>
            </a:tbl>
          </a:graphicData>
        </a:graphic>
      </p:graphicFrame>
    </p:spTree>
    <p:extLst>
      <p:ext uri="{BB962C8B-B14F-4D97-AF65-F5344CB8AC3E}">
        <p14:creationId xmlns:p14="http://schemas.microsoft.com/office/powerpoint/2010/main" val="3144354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237" y="334128"/>
            <a:ext cx="7658621" cy="673261"/>
          </a:xfrm>
          <a:solidFill>
            <a:srgbClr val="FFC000"/>
          </a:solidFill>
          <a:ln w="28575">
            <a:solidFill>
              <a:schemeClr val="tx1"/>
            </a:solidFill>
          </a:ln>
        </p:spPr>
        <p:txBody>
          <a:bodyPr>
            <a:noAutofit/>
          </a:bodyPr>
          <a:lstStyle/>
          <a:p>
            <a:r>
              <a:rPr lang="en-US" sz="2800" b="1" dirty="0">
                <a:latin typeface="Times New Roman" panose="02020603050405020304" pitchFamily="18" charset="0"/>
                <a:cs typeface="Times New Roman" panose="02020603050405020304" pitchFamily="18" charset="0"/>
              </a:rPr>
              <a:t>EIA by the Development Banks and Aid Agencies</a:t>
            </a:r>
          </a:p>
        </p:txBody>
      </p:sp>
      <p:sp>
        <p:nvSpPr>
          <p:cNvPr id="3" name="Content Placeholder 2"/>
          <p:cNvSpPr>
            <a:spLocks noGrp="1"/>
          </p:cNvSpPr>
          <p:nvPr>
            <p:ph idx="1"/>
          </p:nvPr>
        </p:nvSpPr>
        <p:spPr>
          <a:xfrm>
            <a:off x="838200" y="1425844"/>
            <a:ext cx="10515600" cy="5145437"/>
          </a:xfrm>
        </p:spPr>
        <p:txBody>
          <a:bodyPr>
            <a:noAutofit/>
          </a:bodyPr>
          <a:lstStyle/>
          <a:p>
            <a:pPr algn="just">
              <a:lnSpc>
                <a:spcPct val="100000"/>
              </a:lnSpc>
            </a:pPr>
            <a:r>
              <a:rPr lang="en-US" sz="2400" dirty="0">
                <a:latin typeface="Times New Roman" panose="02020603050405020304" pitchFamily="18" charset="0"/>
                <a:cs typeface="Times New Roman" panose="02020603050405020304" pitchFamily="18" charset="0"/>
              </a:rPr>
              <a:t>The World Bank, African Development Bank, Asian Development Bank, Caribbean Development Bank, Europe Bank for Reconstruction and Development, Inter American Development Bank, Islamic Development Bank and Development Bank of Southern Africa operate globally in their respective regions for development activities.</a:t>
            </a:r>
          </a:p>
          <a:p>
            <a:pPr algn="just">
              <a:lnSpc>
                <a:spcPct val="100000"/>
              </a:lnSpc>
            </a:pPr>
            <a:endParaRPr lang="en-US" sz="2400" dirty="0">
              <a:latin typeface="Times New Roman" panose="02020603050405020304" pitchFamily="18" charset="0"/>
              <a:cs typeface="Times New Roman" panose="02020603050405020304" pitchFamily="18" charset="0"/>
            </a:endParaRPr>
          </a:p>
          <a:p>
            <a:pPr algn="just">
              <a:lnSpc>
                <a:spcPct val="100000"/>
              </a:lnSpc>
            </a:pPr>
            <a:r>
              <a:rPr lang="en-US" sz="2400" dirty="0">
                <a:latin typeface="Times New Roman" panose="02020603050405020304" pitchFamily="18" charset="0"/>
                <a:cs typeface="Times New Roman" panose="02020603050405020304" pitchFamily="18" charset="0"/>
              </a:rPr>
              <a:t>These banks grant loan at preferential interest rates for environmental assessment and development activities.</a:t>
            </a:r>
          </a:p>
          <a:p>
            <a:pPr algn="just">
              <a:lnSpc>
                <a:spcPct val="100000"/>
              </a:lnSpc>
            </a:pPr>
            <a:endParaRPr lang="en-US" sz="2400" dirty="0">
              <a:latin typeface="Times New Roman" panose="02020603050405020304" pitchFamily="18" charset="0"/>
              <a:cs typeface="Times New Roman" panose="02020603050405020304" pitchFamily="18" charset="0"/>
            </a:endParaRPr>
          </a:p>
          <a:p>
            <a:pPr algn="just">
              <a:lnSpc>
                <a:spcPct val="100000"/>
              </a:lnSpc>
            </a:pPr>
            <a:r>
              <a:rPr lang="en-US" sz="2400" dirty="0">
                <a:latin typeface="Times New Roman" panose="02020603050405020304" pitchFamily="18" charset="0"/>
                <a:cs typeface="Times New Roman" panose="02020603050405020304" pitchFamily="18" charset="0"/>
              </a:rPr>
              <a:t>Many of the international bodies such as UNEP, UNDP and IUCN have played an important role to strengthen the EIA in South Asian and rest of the Asian region (George, 2000).</a:t>
            </a:r>
          </a:p>
        </p:txBody>
      </p:sp>
    </p:spTree>
    <p:extLst>
      <p:ext uri="{BB962C8B-B14F-4D97-AF65-F5344CB8AC3E}">
        <p14:creationId xmlns:p14="http://schemas.microsoft.com/office/powerpoint/2010/main" val="223695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963" y="1456840"/>
            <a:ext cx="4972017" cy="5070083"/>
          </a:xfrm>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The priorities of the developing countries are focused more towards the </a:t>
            </a:r>
            <a:r>
              <a:rPr lang="en-US" sz="2400" u="sng" dirty="0">
                <a:latin typeface="Times New Roman" panose="02020603050405020304" pitchFamily="18" charset="0"/>
                <a:cs typeface="Times New Roman" panose="02020603050405020304" pitchFamily="18" charset="0"/>
              </a:rPr>
              <a:t>economic growth</a:t>
            </a:r>
            <a:r>
              <a:rPr lang="en-US" sz="2400" dirty="0">
                <a:latin typeface="Times New Roman" panose="02020603050405020304" pitchFamily="18" charset="0"/>
                <a:cs typeface="Times New Roman" panose="02020603050405020304" pitchFamily="18" charset="0"/>
              </a:rPr>
              <a:t>, controlling</a:t>
            </a:r>
            <a:r>
              <a:rPr lang="en-US" sz="2400" u="sng" dirty="0">
                <a:latin typeface="Times New Roman" panose="02020603050405020304" pitchFamily="18" charset="0"/>
                <a:cs typeface="Times New Roman" panose="02020603050405020304" pitchFamily="18" charset="0"/>
              </a:rPr>
              <a:t> population growth </a:t>
            </a:r>
            <a:r>
              <a:rPr lang="en-US" sz="2400" dirty="0">
                <a:latin typeface="Times New Roman" panose="02020603050405020304" pitchFamily="18" charset="0"/>
                <a:cs typeface="Times New Roman" panose="02020603050405020304" pitchFamily="18" charset="0"/>
              </a:rPr>
              <a:t>and to meet the ever-increasing </a:t>
            </a:r>
            <a:r>
              <a:rPr lang="en-US" sz="2400" u="sng" dirty="0">
                <a:latin typeface="Times New Roman" panose="02020603050405020304" pitchFamily="18" charset="0"/>
                <a:cs typeface="Times New Roman" panose="02020603050405020304" pitchFamily="18" charset="0"/>
              </a:rPr>
              <a:t>energy demands</a:t>
            </a:r>
            <a:r>
              <a:rPr lang="en-US" sz="2400" dirty="0">
                <a:latin typeface="Times New Roman" panose="02020603050405020304" pitchFamily="18" charset="0"/>
                <a:cs typeface="Times New Roman" panose="02020603050405020304" pitchFamily="18" charset="0"/>
              </a:rPr>
              <a:t>.</a:t>
            </a:r>
          </a:p>
          <a:p>
            <a:pPr algn="just">
              <a:lnSpc>
                <a:spcPct val="150000"/>
              </a:lnSpc>
            </a:pPr>
            <a:r>
              <a:rPr lang="en-US" sz="2400" dirty="0">
                <a:latin typeface="Times New Roman" panose="02020603050405020304" pitchFamily="18" charset="0"/>
                <a:cs typeface="Times New Roman" panose="02020603050405020304" pitchFamily="18" charset="0"/>
              </a:rPr>
              <a:t>In this path the environmental concerns fail to get high rank in the governmental agenda.</a:t>
            </a:r>
          </a:p>
        </p:txBody>
      </p:sp>
      <p:sp>
        <p:nvSpPr>
          <p:cNvPr id="6" name="Rectangle: Rounded Corners 5"/>
          <p:cNvSpPr/>
          <p:nvPr/>
        </p:nvSpPr>
        <p:spPr>
          <a:xfrm>
            <a:off x="340963" y="294468"/>
            <a:ext cx="3378630" cy="1162372"/>
          </a:xfrm>
          <a:prstGeom prst="roundRect">
            <a:avLst/>
          </a:prstGeom>
          <a:solidFill>
            <a:schemeClr val="accent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Conclusion &amp; Recommendations </a:t>
            </a:r>
          </a:p>
        </p:txBody>
      </p:sp>
      <p:graphicFrame>
        <p:nvGraphicFramePr>
          <p:cNvPr id="4" name="Content Placeholder 3"/>
          <p:cNvGraphicFramePr>
            <a:graphicFrameLocks/>
          </p:cNvGraphicFramePr>
          <p:nvPr>
            <p:extLst>
              <p:ext uri="{D42A27DB-BD31-4B8C-83A1-F6EECF244321}">
                <p14:modId xmlns:p14="http://schemas.microsoft.com/office/powerpoint/2010/main" val="3088838690"/>
              </p:ext>
            </p:extLst>
          </p:nvPr>
        </p:nvGraphicFramePr>
        <p:xfrm>
          <a:off x="5596759" y="740979"/>
          <a:ext cx="6202459" cy="578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9154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6978"/>
          </a:xfrm>
          <a:solidFill>
            <a:srgbClr val="FFC000"/>
          </a:solidFill>
          <a:ln w="28575">
            <a:solidFill>
              <a:schemeClr val="tx1"/>
            </a:solidFill>
          </a:ln>
        </p:spPr>
        <p:txBody>
          <a:bodyPr>
            <a:normAutofit/>
          </a:bodyPr>
          <a:lstStyle/>
          <a:p>
            <a:pPr algn="ctr"/>
            <a:r>
              <a:rPr lang="en-US" sz="2800" b="1" dirty="0">
                <a:latin typeface="Times New Roman" panose="02020603050405020304" pitchFamily="18" charset="0"/>
                <a:cs typeface="Times New Roman" panose="02020603050405020304" pitchFamily="18" charset="0"/>
              </a:rPr>
              <a:t>Table:3 Existing Problems of the Developing Countries with Recommendations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4442669"/>
              </p:ext>
            </p:extLst>
          </p:nvPr>
        </p:nvGraphicFramePr>
        <p:xfrm>
          <a:off x="838200" y="1708714"/>
          <a:ext cx="10515600" cy="46685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442053943"/>
                    </a:ext>
                  </a:extLst>
                </a:gridCol>
                <a:gridCol w="2568844">
                  <a:extLst>
                    <a:ext uri="{9D8B030D-6E8A-4147-A177-3AD203B41FA5}">
                      <a16:colId xmlns:a16="http://schemas.microsoft.com/office/drawing/2014/main" xmlns="" val="1067943136"/>
                    </a:ext>
                  </a:extLst>
                </a:gridCol>
                <a:gridCol w="4441556">
                  <a:extLst>
                    <a:ext uri="{9D8B030D-6E8A-4147-A177-3AD203B41FA5}">
                      <a16:colId xmlns:a16="http://schemas.microsoft.com/office/drawing/2014/main" xmlns="" val="3078983208"/>
                    </a:ext>
                  </a:extLst>
                </a:gridCol>
              </a:tblGrid>
              <a:tr h="370840">
                <a:tc>
                  <a:txBody>
                    <a:bodyPr/>
                    <a:lstStyle/>
                    <a:p>
                      <a:pPr algn="ctr"/>
                      <a:r>
                        <a:rPr lang="en-US" sz="1800" b="1" i="0" u="none" strike="noStrike" kern="1200" baseline="0" dirty="0">
                          <a:solidFill>
                            <a:schemeClr val="lt1"/>
                          </a:solidFill>
                          <a:latin typeface="Times New Roman" panose="02020603050405020304" pitchFamily="18" charset="0"/>
                          <a:ea typeface="+mn-ea"/>
                          <a:cs typeface="Times New Roman" panose="02020603050405020304" pitchFamily="18" charset="0"/>
                        </a:rPr>
                        <a:t>Existing problems</a:t>
                      </a:r>
                      <a:endParaRPr lang="en-US" b="1" i="0" dirty="0">
                        <a:latin typeface="Times New Roman" panose="02020603050405020304" pitchFamily="18" charset="0"/>
                        <a:cs typeface="Times New Roman" panose="02020603050405020304" pitchFamily="18" charset="0"/>
                      </a:endParaRPr>
                    </a:p>
                  </a:txBody>
                  <a:tcPr/>
                </a:tc>
                <a:tc>
                  <a:txBody>
                    <a:bodyPr/>
                    <a:lstStyle/>
                    <a:p>
                      <a:pPr algn="ctr"/>
                      <a:r>
                        <a:rPr lang="en-US" b="1" i="0" dirty="0">
                          <a:latin typeface="Times New Roman" panose="02020603050405020304" pitchFamily="18" charset="0"/>
                          <a:cs typeface="Times New Roman" panose="02020603050405020304" pitchFamily="18" charset="0"/>
                        </a:rPr>
                        <a:t>Recommendations</a:t>
                      </a:r>
                    </a:p>
                  </a:txBody>
                  <a:tcPr/>
                </a:tc>
                <a:tc>
                  <a:txBody>
                    <a:bodyPr/>
                    <a:lstStyle/>
                    <a:p>
                      <a:pPr algn="ctr"/>
                      <a:r>
                        <a:rPr lang="en-US" b="1" i="0" dirty="0">
                          <a:latin typeface="Times New Roman" panose="02020603050405020304" pitchFamily="18" charset="0"/>
                          <a:cs typeface="Times New Roman" panose="02020603050405020304" pitchFamily="18" charset="0"/>
                        </a:rPr>
                        <a:t>Suggestions</a:t>
                      </a:r>
                    </a:p>
                  </a:txBody>
                  <a:tcPr/>
                </a:tc>
                <a:extLst>
                  <a:ext uri="{0D108BD9-81ED-4DB2-BD59-A6C34878D82A}">
                    <a16:rowId xmlns:a16="http://schemas.microsoft.com/office/drawing/2014/main" xmlns="" val="2919579542"/>
                  </a:ext>
                </a:extLst>
              </a:tr>
              <a:tr h="370840">
                <a:tc>
                  <a:txBody>
                    <a:bodyPr/>
                    <a:lstStyle/>
                    <a:p>
                      <a:pPr algn="just">
                        <a:lnSpc>
                          <a:spcPct val="10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Lack or no monitoring requirements during and after the implementation of project</a:t>
                      </a:r>
                      <a:endParaRPr lang="en-US" b="0" i="0"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Environmental monitoring committee</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0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These committees should consist of representatives of responsible authority, the proponent, key governmental agencies, relevant authority and NGOs.</a:t>
                      </a:r>
                    </a:p>
                    <a:p>
                      <a:pPr marL="285750" indent="-285750" algn="just">
                        <a:lnSpc>
                          <a:spcPct val="100000"/>
                        </a:lnSpc>
                        <a:buFont typeface="Arial" panose="020B0604020202020204" pitchFamily="34" charset="0"/>
                        <a:buChar char="•"/>
                      </a:pPr>
                      <a:endPar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p>
                      <a:pPr marL="285750" indent="-285750" algn="just">
                        <a:lnSpc>
                          <a:spcPct val="10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success of such committees depends on their periodic meetings and further public consultation and giving the authority to director general of the responsible authority, so they can give suitable mitigation measures.</a:t>
                      </a: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44580263"/>
                  </a:ext>
                </a:extLst>
              </a:tr>
              <a:tr h="370840">
                <a:tc>
                  <a:txBody>
                    <a:bodyPr/>
                    <a:lstStyle/>
                    <a:p>
                      <a:pPr algn="just">
                        <a:lnSpc>
                          <a:spcPct val="10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Lack of effective environmental auditing system</a:t>
                      </a:r>
                      <a:endParaRPr lang="en-US" b="0" i="0" dirty="0">
                        <a:latin typeface="Times New Roman" panose="02020603050405020304" pitchFamily="18" charset="0"/>
                        <a:cs typeface="Times New Roman" panose="02020603050405020304" pitchFamily="18" charset="0"/>
                      </a:endParaRPr>
                    </a:p>
                  </a:txBody>
                  <a:tcPr/>
                </a:tc>
                <a:tc>
                  <a:txBody>
                    <a:bodyPr/>
                    <a:lstStyle/>
                    <a:p>
                      <a:pPr algn="just">
                        <a:lnSpc>
                          <a:spcPct val="10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Monitoring and Management plan for risks and hazards Identification</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0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It is carried out by having checklists, questionnaires or rating systems. </a:t>
                      </a:r>
                    </a:p>
                  </a:txBody>
                  <a:tcPr/>
                </a:tc>
                <a:extLst>
                  <a:ext uri="{0D108BD9-81ED-4DB2-BD59-A6C34878D82A}">
                    <a16:rowId xmlns:a16="http://schemas.microsoft.com/office/drawing/2014/main" xmlns="" val="3864880901"/>
                  </a:ext>
                </a:extLst>
              </a:tr>
            </a:tbl>
          </a:graphicData>
        </a:graphic>
      </p:graphicFrame>
    </p:spTree>
    <p:extLst>
      <p:ext uri="{BB962C8B-B14F-4D97-AF65-F5344CB8AC3E}">
        <p14:creationId xmlns:p14="http://schemas.microsoft.com/office/powerpoint/2010/main" val="191711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21893402"/>
              </p:ext>
            </p:extLst>
          </p:nvPr>
        </p:nvGraphicFramePr>
        <p:xfrm>
          <a:off x="914400" y="952140"/>
          <a:ext cx="10461356" cy="5306770"/>
        </p:xfrm>
        <a:graphic>
          <a:graphicData uri="http://schemas.openxmlformats.org/drawingml/2006/table">
            <a:tbl>
              <a:tblPr firstRow="1" bandRow="1">
                <a:tableStyleId>{5C22544A-7EE6-4342-B048-85BDC9FD1C3A}</a:tableStyleId>
              </a:tblPr>
              <a:tblGrid>
                <a:gridCol w="1593583">
                  <a:extLst>
                    <a:ext uri="{9D8B030D-6E8A-4147-A177-3AD203B41FA5}">
                      <a16:colId xmlns:a16="http://schemas.microsoft.com/office/drawing/2014/main" xmlns="" val="740358268"/>
                    </a:ext>
                  </a:extLst>
                </a:gridCol>
                <a:gridCol w="2034646">
                  <a:extLst>
                    <a:ext uri="{9D8B030D-6E8A-4147-A177-3AD203B41FA5}">
                      <a16:colId xmlns:a16="http://schemas.microsoft.com/office/drawing/2014/main" xmlns="" val="2869783030"/>
                    </a:ext>
                  </a:extLst>
                </a:gridCol>
                <a:gridCol w="6833127">
                  <a:extLst>
                    <a:ext uri="{9D8B030D-6E8A-4147-A177-3AD203B41FA5}">
                      <a16:colId xmlns:a16="http://schemas.microsoft.com/office/drawing/2014/main" xmlns="" val="1937494860"/>
                    </a:ext>
                  </a:extLst>
                </a:gridCol>
              </a:tblGrid>
              <a:tr h="389488">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330020652"/>
                  </a:ext>
                </a:extLst>
              </a:tr>
              <a:tr h="4917282">
                <a:tc>
                  <a:txBody>
                    <a:bodyPr/>
                    <a:lstStyle/>
                    <a:p>
                      <a:pPr algn="just">
                        <a:lnSpc>
                          <a:spcPct val="150000"/>
                        </a:lnSpc>
                      </a:pPr>
                      <a:endParaRPr lang="en-US" b="0" i="0">
                        <a:latin typeface="Times New Roman" panose="02020603050405020304" pitchFamily="18" charset="0"/>
                        <a:cs typeface="Times New Roman" panose="02020603050405020304" pitchFamily="18" charset="0"/>
                      </a:endParaRPr>
                    </a:p>
                  </a:txBody>
                  <a:tcPr/>
                </a:tc>
                <a:tc>
                  <a:txBody>
                    <a:bodyPr/>
                    <a:lstStyle/>
                    <a:p>
                      <a:pPr algn="just">
                        <a:lnSpc>
                          <a:spcPct val="150000"/>
                        </a:lnSpc>
                      </a:pPr>
                      <a:endParaRPr lang="en-US" b="0" i="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Time series data should be gathered by monitoring information with the help of which graphs can be analyzed. This graphical illustration will provide statistical significance of variations and rates and directions of change.</a:t>
                      </a:r>
                    </a:p>
                    <a:p>
                      <a:pPr marL="285750" indent="-285750" algn="just">
                        <a:lnSpc>
                          <a:spcPct val="15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For monitoring sufficient funds should be released so that in identification and rectification of environmental impacts, immediate costs can be saved at early stage in the project.</a:t>
                      </a:r>
                    </a:p>
                    <a:p>
                      <a:pPr marL="285750" indent="-285750" algn="just">
                        <a:lnSpc>
                          <a:spcPct val="15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design of the monitoring program should be based on careful thoughts of the necessity of such program for how long and how the results will be used in practice.</a:t>
                      </a:r>
                    </a:p>
                    <a:p>
                      <a:pPr marL="285750" indent="-285750" algn="just">
                        <a:lnSpc>
                          <a:spcPct val="150000"/>
                        </a:lnSpc>
                        <a:buFont typeface="Arial" panose="020B0604020202020204" pitchFamily="34" charset="0"/>
                        <a:buChar char="•"/>
                      </a:pP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39162261"/>
                  </a:ext>
                </a:extLst>
              </a:tr>
            </a:tbl>
          </a:graphicData>
        </a:graphic>
      </p:graphicFrame>
    </p:spTree>
    <p:extLst>
      <p:ext uri="{BB962C8B-B14F-4D97-AF65-F5344CB8AC3E}">
        <p14:creationId xmlns:p14="http://schemas.microsoft.com/office/powerpoint/2010/main" val="1012148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2755410"/>
              </p:ext>
            </p:extLst>
          </p:nvPr>
        </p:nvGraphicFramePr>
        <p:xfrm>
          <a:off x="1038386" y="160244"/>
          <a:ext cx="10352867" cy="6772567"/>
        </p:xfrm>
        <a:graphic>
          <a:graphicData uri="http://schemas.openxmlformats.org/drawingml/2006/table">
            <a:tbl>
              <a:tblPr firstRow="1" bandRow="1">
                <a:tableStyleId>{BDBED569-4797-4DF1-A0F4-6AAB3CD982D8}</a:tableStyleId>
              </a:tblPr>
              <a:tblGrid>
                <a:gridCol w="2882685">
                  <a:extLst>
                    <a:ext uri="{9D8B030D-6E8A-4147-A177-3AD203B41FA5}">
                      <a16:colId xmlns:a16="http://schemas.microsoft.com/office/drawing/2014/main" xmlns="" val="624479329"/>
                    </a:ext>
                  </a:extLst>
                </a:gridCol>
                <a:gridCol w="1952787">
                  <a:extLst>
                    <a:ext uri="{9D8B030D-6E8A-4147-A177-3AD203B41FA5}">
                      <a16:colId xmlns:a16="http://schemas.microsoft.com/office/drawing/2014/main" xmlns="" val="1072144857"/>
                    </a:ext>
                  </a:extLst>
                </a:gridCol>
                <a:gridCol w="5517395">
                  <a:extLst>
                    <a:ext uri="{9D8B030D-6E8A-4147-A177-3AD203B41FA5}">
                      <a16:colId xmlns:a16="http://schemas.microsoft.com/office/drawing/2014/main" xmlns="" val="2922562043"/>
                    </a:ext>
                  </a:extLst>
                </a:gridCol>
              </a:tblGrid>
              <a:tr h="4735524">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Weak public participation</a:t>
                      </a:r>
                    </a:p>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and weak public hearing</a:t>
                      </a:r>
                    </a:p>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system</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Awareness</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Training</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Networking</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Education</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Public hearing system should be strengthened through promotion of volunteerism.</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To make effective and objective involvement in the EIA process, the increase of capacity building of various sectors is necessary such as media, NGOs, academic institutions.</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A judicial activism is also necessary to develop for environment.</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Training and networking of media persons and NGOs. Making institutions and studying the sustainability and environmental related subjects in the running institutions.</a:t>
                      </a: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56547138"/>
                  </a:ext>
                </a:extLst>
              </a:tr>
              <a:tr h="1377607">
                <a:tc>
                  <a:txBody>
                    <a:bodyPr/>
                    <a:lstStyle/>
                    <a:p>
                      <a:pPr algn="just"/>
                      <a:r>
                        <a:rPr lang="en-US" sz="1800" b="0" i="0" u="none" strike="noStrike" kern="1200" baseline="0" dirty="0">
                          <a:latin typeface="Times New Roman" panose="02020603050405020304" pitchFamily="18" charset="0"/>
                          <a:cs typeface="Times New Roman" panose="02020603050405020304" pitchFamily="18" charset="0"/>
                        </a:rPr>
                        <a:t>Lack of effectiveness of EIA system</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Compatibility of EIA with the ground realties</a:t>
                      </a:r>
                    </a:p>
                    <a:p>
                      <a:pPr marL="285750" indent="-285750" algn="just">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Training</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The process steps involved in EIA should be compatible with the likely impacts, scale of development, site sensitivity and community concerns.</a:t>
                      </a:r>
                    </a:p>
                    <a:p>
                      <a:pPr algn="just"/>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66698147"/>
                  </a:ext>
                </a:extLst>
              </a:tr>
              <a:tr h="344402">
                <a:tc gridSpan="3">
                  <a:txBody>
                    <a:bodyPr/>
                    <a:lstStyle/>
                    <a:p>
                      <a:endParaRPr lang="en-US" b="0" i="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6081622"/>
                  </a:ext>
                </a:extLst>
              </a:tr>
            </a:tbl>
          </a:graphicData>
        </a:graphic>
      </p:graphicFrame>
    </p:spTree>
    <p:extLst>
      <p:ext uri="{BB962C8B-B14F-4D97-AF65-F5344CB8AC3E}">
        <p14:creationId xmlns:p14="http://schemas.microsoft.com/office/powerpoint/2010/main" val="1570761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85104127"/>
              </p:ext>
            </p:extLst>
          </p:nvPr>
        </p:nvGraphicFramePr>
        <p:xfrm>
          <a:off x="728421" y="425198"/>
          <a:ext cx="10337369" cy="6265164"/>
        </p:xfrm>
        <a:graphic>
          <a:graphicData uri="http://schemas.openxmlformats.org/drawingml/2006/table">
            <a:tbl>
              <a:tblPr firstRow="1" bandRow="1">
                <a:tableStyleId>{7DF18680-E054-41AD-8BC1-D1AEF772440D}</a:tableStyleId>
              </a:tblPr>
              <a:tblGrid>
                <a:gridCol w="2200759">
                  <a:extLst>
                    <a:ext uri="{9D8B030D-6E8A-4147-A177-3AD203B41FA5}">
                      <a16:colId xmlns:a16="http://schemas.microsoft.com/office/drawing/2014/main" xmlns="" val="3449489204"/>
                    </a:ext>
                  </a:extLst>
                </a:gridCol>
                <a:gridCol w="2433234">
                  <a:extLst>
                    <a:ext uri="{9D8B030D-6E8A-4147-A177-3AD203B41FA5}">
                      <a16:colId xmlns:a16="http://schemas.microsoft.com/office/drawing/2014/main" xmlns="" val="2481574401"/>
                    </a:ext>
                  </a:extLst>
                </a:gridCol>
                <a:gridCol w="5703376">
                  <a:extLst>
                    <a:ext uri="{9D8B030D-6E8A-4147-A177-3AD203B41FA5}">
                      <a16:colId xmlns:a16="http://schemas.microsoft.com/office/drawing/2014/main" xmlns="" val="1789237571"/>
                    </a:ext>
                  </a:extLst>
                </a:gridCol>
              </a:tblGrid>
              <a:tr h="370840">
                <a:tc>
                  <a:txBody>
                    <a:bodyPr/>
                    <a:lstStyle/>
                    <a:p>
                      <a:pPr algn="just">
                        <a:lnSpc>
                          <a:spcPct val="150000"/>
                        </a:lnSpc>
                      </a:pPr>
                      <a:endParaRPr lang="en-US"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Efforts should be done to have preliminary findings at the time of process preparation, so the alternatives can be chosen from an environmental view point.</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Training is necessary to create awareness and understanding.</a:t>
                      </a: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724265286"/>
                  </a:ext>
                </a:extLst>
              </a:tr>
              <a:tr h="370840">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Less trained human</a:t>
                      </a:r>
                    </a:p>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resource and building</a:t>
                      </a:r>
                    </a:p>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capacity</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Training</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Infrastructure</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Consultancy Services</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Check and balance is necessary with a compensatory system for them.</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Their needs are trained human resource, equipment and physical resources to support the monitoring capabilities.</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The consultants should be called on the basis of transparent criteria. Their registration should be renewed annually by the environmental authorities and ministries. A quality assurance system should be assessed</a:t>
                      </a:r>
                    </a:p>
                    <a:p>
                      <a:pPr marL="285750" indent="-285750" algn="just">
                        <a:lnSpc>
                          <a:spcPct val="150000"/>
                        </a:lnSpc>
                        <a:buFont typeface="Arial" panose="020B0604020202020204" pitchFamily="34" charset="0"/>
                        <a:buChar char="•"/>
                      </a:pP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946787012"/>
                  </a:ext>
                </a:extLst>
              </a:tr>
              <a:tr h="37084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38096422"/>
                  </a:ext>
                </a:extLst>
              </a:tr>
            </a:tbl>
          </a:graphicData>
        </a:graphic>
      </p:graphicFrame>
    </p:spTree>
    <p:extLst>
      <p:ext uri="{BB962C8B-B14F-4D97-AF65-F5344CB8AC3E}">
        <p14:creationId xmlns:p14="http://schemas.microsoft.com/office/powerpoint/2010/main" val="308178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ns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277688" cy="34165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ndustries and tre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1593" y="4765271"/>
            <a:ext cx="3720407" cy="20927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bangladeshi man in b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1491" y="0"/>
            <a:ext cx="3380509" cy="33805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hernoby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7688" y="0"/>
            <a:ext cx="3857106" cy="19285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tack emiss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4296318"/>
            <a:ext cx="3840480" cy="25616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tack emissi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471592" y="3380509"/>
            <a:ext cx="3720407" cy="15114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fresh fruits in mark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3840481" y="1928553"/>
            <a:ext cx="3018532" cy="236776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ird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4795" y="-1"/>
            <a:ext cx="2676696" cy="192855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sea lif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9012" y="1795549"/>
            <a:ext cx="2151984" cy="192855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flower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40481" y="4784326"/>
            <a:ext cx="3122032" cy="207367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wild flower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3416531"/>
            <a:ext cx="2277688" cy="87978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fores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77687" y="1928553"/>
            <a:ext cx="1562793" cy="236776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students in field studying near tre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45421" y="3724100"/>
            <a:ext cx="1876221" cy="138476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hilly area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40480" y="4296317"/>
            <a:ext cx="2804940" cy="46895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traffic on road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62513" y="5108863"/>
            <a:ext cx="1509079" cy="178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36576206"/>
              </p:ext>
            </p:extLst>
          </p:nvPr>
        </p:nvGraphicFramePr>
        <p:xfrm>
          <a:off x="867904" y="347706"/>
          <a:ext cx="10771321" cy="6263640"/>
        </p:xfrm>
        <a:graphic>
          <a:graphicData uri="http://schemas.openxmlformats.org/drawingml/2006/table">
            <a:tbl>
              <a:tblPr firstRow="1" bandRow="1">
                <a:tableStyleId>{22838BEF-8BB2-4498-84A7-C5851F593DF1}</a:tableStyleId>
              </a:tblPr>
              <a:tblGrid>
                <a:gridCol w="2585775">
                  <a:extLst>
                    <a:ext uri="{9D8B030D-6E8A-4147-A177-3AD203B41FA5}">
                      <a16:colId xmlns:a16="http://schemas.microsoft.com/office/drawing/2014/main" xmlns="" val="4179362752"/>
                    </a:ext>
                  </a:extLst>
                </a:gridCol>
                <a:gridCol w="2997525">
                  <a:extLst>
                    <a:ext uri="{9D8B030D-6E8A-4147-A177-3AD203B41FA5}">
                      <a16:colId xmlns:a16="http://schemas.microsoft.com/office/drawing/2014/main" xmlns="" val="4253416498"/>
                    </a:ext>
                  </a:extLst>
                </a:gridCol>
                <a:gridCol w="5188021">
                  <a:extLst>
                    <a:ext uri="{9D8B030D-6E8A-4147-A177-3AD203B41FA5}">
                      <a16:colId xmlns:a16="http://schemas.microsoft.com/office/drawing/2014/main" xmlns="" val="2426366350"/>
                    </a:ext>
                  </a:extLst>
                </a:gridCol>
              </a:tblGrid>
              <a:tr h="0">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Effective implementation and enforcement mechanisms is missing or unsatisfactory</a:t>
                      </a:r>
                      <a:endParaRPr lang="en-US" b="0" i="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Strong political will</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Necessary infrastructure</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Participation of local government</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Effective monitoring and</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Evaluation Process</a:t>
                      </a:r>
                      <a:endParaRPr lang="en-US" b="0" i="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For effective implementation and enforcement mechanisms there is need to have strong political will and wish at all level</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To make the EIA system effective there is need to develop the necessary infrastructure</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The participation of local governments and departments at lower level should be made sure.</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The effective implementation of the EIA system is not possible unless there is transparent and fair monitoring and evaluation of the EIA system programs.</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Sectoral guidelines are necessary to make proper and effective implementation of EIA. For example, the dairy form, poultry form, petrol pump and CNG stations.</a:t>
                      </a:r>
                      <a:endParaRPr lang="en-US" b="0" i="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36171561"/>
                  </a:ext>
                </a:extLst>
              </a:tr>
            </a:tbl>
          </a:graphicData>
        </a:graphic>
      </p:graphicFrame>
    </p:spTree>
    <p:extLst>
      <p:ext uri="{BB962C8B-B14F-4D97-AF65-F5344CB8AC3E}">
        <p14:creationId xmlns:p14="http://schemas.microsoft.com/office/powerpoint/2010/main" val="1953032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3846178"/>
              </p:ext>
            </p:extLst>
          </p:nvPr>
        </p:nvGraphicFramePr>
        <p:xfrm>
          <a:off x="1084883" y="511444"/>
          <a:ext cx="9996405" cy="5482844"/>
        </p:xfrm>
        <a:graphic>
          <a:graphicData uri="http://schemas.openxmlformats.org/drawingml/2006/table">
            <a:tbl>
              <a:tblPr firstRow="1" bandRow="1">
                <a:tableStyleId>{BDBED569-4797-4DF1-A0F4-6AAB3CD982D8}</a:tableStyleId>
              </a:tblPr>
              <a:tblGrid>
                <a:gridCol w="1968284">
                  <a:extLst>
                    <a:ext uri="{9D8B030D-6E8A-4147-A177-3AD203B41FA5}">
                      <a16:colId xmlns:a16="http://schemas.microsoft.com/office/drawing/2014/main" xmlns="" val="711150228"/>
                    </a:ext>
                  </a:extLst>
                </a:gridCol>
                <a:gridCol w="2231756">
                  <a:extLst>
                    <a:ext uri="{9D8B030D-6E8A-4147-A177-3AD203B41FA5}">
                      <a16:colId xmlns:a16="http://schemas.microsoft.com/office/drawing/2014/main" xmlns="" val="3883014251"/>
                    </a:ext>
                  </a:extLst>
                </a:gridCol>
                <a:gridCol w="5796365">
                  <a:extLst>
                    <a:ext uri="{9D8B030D-6E8A-4147-A177-3AD203B41FA5}">
                      <a16:colId xmlns:a16="http://schemas.microsoft.com/office/drawing/2014/main" xmlns="" val="834466905"/>
                    </a:ext>
                  </a:extLst>
                </a:gridCol>
              </a:tblGrid>
              <a:tr h="370840">
                <a:tc>
                  <a:txBody>
                    <a:bodyPr/>
                    <a:lstStyle/>
                    <a:p>
                      <a:pPr algn="just">
                        <a:lnSpc>
                          <a:spcPct val="150000"/>
                        </a:lnSpc>
                      </a:pPr>
                      <a:endParaRPr lang="en-US"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The implementation capacity can be increased by undertaking the provisions for necessary monitoring equipment, trained man power, logistics and transport.</a:t>
                      </a:r>
                    </a:p>
                    <a:p>
                      <a:pPr marL="285750" indent="-285750" algn="just">
                        <a:lnSpc>
                          <a:spcPct val="150000"/>
                        </a:lnSpc>
                        <a:buFont typeface="Arial" panose="020B0604020202020204" pitchFamily="34" charset="0"/>
                        <a:buChar char="•"/>
                      </a:pPr>
                      <a:r>
                        <a:rPr lang="en-US" sz="1800" b="0" i="0" u="none" strike="noStrike" kern="1200" baseline="0" dirty="0">
                          <a:latin typeface="Times New Roman" panose="02020603050405020304" pitchFamily="18" charset="0"/>
                          <a:cs typeface="Times New Roman" panose="02020603050405020304" pitchFamily="18" charset="0"/>
                        </a:rPr>
                        <a:t>EIA reports should be reviewed in taking into consideration the environmental costs and long-term social benefits and economics</a:t>
                      </a: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5870921"/>
                  </a:ext>
                </a:extLst>
              </a:tr>
              <a:tr h="370840">
                <a:tc>
                  <a:txBody>
                    <a:bodyPr/>
                    <a:lstStyle/>
                    <a:p>
                      <a:pPr algn="just">
                        <a:lnSpc>
                          <a:spcPct val="150000"/>
                        </a:lnSpc>
                      </a:pPr>
                      <a:r>
                        <a:rPr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Non availability of reliable</a:t>
                      </a:r>
                    </a:p>
                    <a:p>
                      <a:pPr algn="just">
                        <a:lnSpc>
                          <a:spcPct val="150000"/>
                        </a:lnSpc>
                      </a:pPr>
                      <a:r>
                        <a:rPr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baseline data</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Development of online data bank.</a:t>
                      </a:r>
                    </a:p>
                    <a:p>
                      <a:pPr marL="285750" indent="-285750" algn="just">
                        <a:lnSpc>
                          <a:spcPct val="150000"/>
                        </a:lnSpc>
                        <a:buFont typeface="Arial" panose="020B0604020202020204" pitchFamily="34" charset="0"/>
                        <a:buChar char="•"/>
                      </a:pPr>
                      <a:r>
                        <a:rPr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Coordination and cooperation among environmental departments</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Reliable and systematic database of ecological and socio-economic environment is necessary.</a:t>
                      </a:r>
                    </a:p>
                    <a:p>
                      <a:pPr marL="285750" indent="-285750" algn="just">
                        <a:lnSpc>
                          <a:spcPct val="150000"/>
                        </a:lnSpc>
                        <a:buFont typeface="Arial" panose="020B0604020202020204" pitchFamily="34" charset="0"/>
                        <a:buChar char="•"/>
                      </a:pPr>
                      <a:r>
                        <a:rPr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There are needs of coordination of universities, departments of related disciples.</a:t>
                      </a:r>
                    </a:p>
                    <a:p>
                      <a:pPr marL="285750" indent="-285750" algn="just">
                        <a:lnSpc>
                          <a:spcPct val="150000"/>
                        </a:lnSpc>
                        <a:buFont typeface="Arial" panose="020B0604020202020204" pitchFamily="34" charset="0"/>
                        <a:buChar char="•"/>
                      </a:pPr>
                      <a:r>
                        <a:rPr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There is also necessary to develop a district wise data base. The availability can be made easy by making online data bank.</a:t>
                      </a:r>
                      <a:endParaRPr lang="en-US" b="0" i="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268730065"/>
                  </a:ext>
                </a:extLst>
              </a:tr>
            </a:tbl>
          </a:graphicData>
        </a:graphic>
      </p:graphicFrame>
    </p:spTree>
    <p:extLst>
      <p:ext uri="{BB962C8B-B14F-4D97-AF65-F5344CB8AC3E}">
        <p14:creationId xmlns:p14="http://schemas.microsoft.com/office/powerpoint/2010/main" val="4137015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89668029"/>
              </p:ext>
            </p:extLst>
          </p:nvPr>
        </p:nvGraphicFramePr>
        <p:xfrm>
          <a:off x="1038388" y="425198"/>
          <a:ext cx="10337367" cy="5120640"/>
        </p:xfrm>
        <a:graphic>
          <a:graphicData uri="http://schemas.openxmlformats.org/drawingml/2006/table">
            <a:tbl>
              <a:tblPr firstRow="1" bandRow="1">
                <a:tableStyleId>{7DF18680-E054-41AD-8BC1-D1AEF772440D}</a:tableStyleId>
              </a:tblPr>
              <a:tblGrid>
                <a:gridCol w="2743199">
                  <a:extLst>
                    <a:ext uri="{9D8B030D-6E8A-4147-A177-3AD203B41FA5}">
                      <a16:colId xmlns:a16="http://schemas.microsoft.com/office/drawing/2014/main" xmlns="" val="3047705843"/>
                    </a:ext>
                  </a:extLst>
                </a:gridCol>
                <a:gridCol w="2696705">
                  <a:extLst>
                    <a:ext uri="{9D8B030D-6E8A-4147-A177-3AD203B41FA5}">
                      <a16:colId xmlns:a16="http://schemas.microsoft.com/office/drawing/2014/main" xmlns="" val="3835852995"/>
                    </a:ext>
                  </a:extLst>
                </a:gridCol>
                <a:gridCol w="4897463">
                  <a:extLst>
                    <a:ext uri="{9D8B030D-6E8A-4147-A177-3AD203B41FA5}">
                      <a16:colId xmlns:a16="http://schemas.microsoft.com/office/drawing/2014/main" xmlns="" val="921969968"/>
                    </a:ext>
                  </a:extLst>
                </a:gridCol>
              </a:tblGrid>
              <a:tr h="370840">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Lack of institutional mechanisms for the coordination of governmental and public EIA projects</a:t>
                      </a:r>
                      <a:endParaRPr lang="en-US" b="0" i="0" dirty="0">
                        <a:latin typeface="Times New Roman" panose="02020603050405020304" pitchFamily="18" charset="0"/>
                        <a:cs typeface="Times New Roman" panose="02020603050405020304" pitchFamily="18" charset="0"/>
                      </a:endParaRPr>
                    </a:p>
                    <a:p>
                      <a:pPr algn="just">
                        <a:lnSpc>
                          <a:spcPct val="150000"/>
                        </a:lnSpc>
                      </a:pPr>
                      <a:endParaRPr lang="en-US" b="0" i="0" dirty="0">
                        <a:latin typeface="Times New Roman" panose="02020603050405020304" pitchFamily="18" charset="0"/>
                        <a:cs typeface="Times New Roman" panose="02020603050405020304" pitchFamily="18" charset="0"/>
                      </a:endParaRPr>
                    </a:p>
                  </a:txBody>
                  <a:tcPr/>
                </a:tc>
                <a:tc>
                  <a:txBody>
                    <a:bodyPr/>
                    <a:lstStyle/>
                    <a:p>
                      <a:pPr algn="just">
                        <a:lnSpc>
                          <a:spcPct val="150000"/>
                        </a:lnSpc>
                      </a:pPr>
                      <a:endParaRPr lang="en-US" b="0" i="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There are needs of mechanisms of coordination between different departments for environmental screening process.</a:t>
                      </a:r>
                    </a:p>
                    <a:p>
                      <a:pPr marL="285750" indent="-285750" algn="just">
                        <a:lnSpc>
                          <a:spcPct val="150000"/>
                        </a:lnSpc>
                        <a:buFont typeface="Arial" panose="020B0604020202020204" pitchFamily="34" charset="0"/>
                        <a:buChar char="•"/>
                      </a:pPr>
                      <a:r>
                        <a:rPr lang="en-US" sz="1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 staff consisting of skilled professional who are familiar with EIAs is necessary.</a:t>
                      </a:r>
                      <a:endParaRPr lang="en-US" b="0" i="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50889352"/>
                  </a:ext>
                </a:extLst>
              </a:tr>
              <a:tr h="370840">
                <a:tc>
                  <a:txBody>
                    <a:bodyPr/>
                    <a:lstStyle/>
                    <a:p>
                      <a:pPr algn="just">
                        <a:lnSpc>
                          <a:spcPct val="150000"/>
                        </a:lnSpc>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Lack of financial resources</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Environment at top level priorities.</a:t>
                      </a:r>
                    </a:p>
                    <a:p>
                      <a:pPr marL="285750" indent="-285750" algn="just">
                        <a:lnSpc>
                          <a:spcPct val="15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Role of international funding bodies</a:t>
                      </a:r>
                      <a:endParaRPr lang="en-US" b="0" i="0" dirty="0">
                        <a:latin typeface="Times New Roman" panose="02020603050405020304" pitchFamily="18" charset="0"/>
                        <a:cs typeface="Times New Roman" panose="02020603050405020304" pitchFamily="18" charset="0"/>
                      </a:endParaRPr>
                    </a:p>
                  </a:txBody>
                  <a:tcPr/>
                </a:tc>
                <a:tc>
                  <a:txBody>
                    <a:bodyPr/>
                    <a:lstStyle/>
                    <a:p>
                      <a:pPr marL="285750" indent="-285750" algn="just">
                        <a:lnSpc>
                          <a:spcPct val="15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Governments should release sufficient funds for the review process and to monitoring of environmental regulations at the local level.</a:t>
                      </a:r>
                    </a:p>
                    <a:p>
                      <a:pPr marL="285750" indent="-285750" algn="just">
                        <a:lnSpc>
                          <a:spcPct val="150000"/>
                        </a:lnSpc>
                        <a:buFont typeface="Arial" panose="020B0604020202020204" pitchFamily="34" charset="0"/>
                        <a:buChar char="•"/>
                      </a:pPr>
                      <a:r>
                        <a:rPr lang="en-US"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The international donor agencies should participate actively in developing countries in their financial constrains</a:t>
                      </a:r>
                      <a:endParaRPr lang="en-US"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2489789"/>
                  </a:ext>
                </a:extLst>
              </a:tr>
            </a:tbl>
          </a:graphicData>
        </a:graphic>
      </p:graphicFrame>
    </p:spTree>
    <p:extLst>
      <p:ext uri="{BB962C8B-B14F-4D97-AF65-F5344CB8AC3E}">
        <p14:creationId xmlns:p14="http://schemas.microsoft.com/office/powerpoint/2010/main" val="32729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508938" y="1008994"/>
            <a:ext cx="2900855" cy="1198179"/>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Activity</a:t>
            </a:r>
          </a:p>
        </p:txBody>
      </p:sp>
      <p:pic>
        <p:nvPicPr>
          <p:cNvPr id="5122" name="Picture 2" descr="Image result for pencil and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522" y="3468414"/>
            <a:ext cx="7397312" cy="338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71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13489"/>
            <a:ext cx="9144000" cy="2543122"/>
          </a:xfrm>
          <a:solidFill>
            <a:srgbClr val="FF0000"/>
          </a:solidFill>
        </p:spPr>
        <p:txBody>
          <a:bodyPr>
            <a:normAutofit/>
          </a:bodyPr>
          <a:lstStyle/>
          <a:p>
            <a:r>
              <a:rPr lang="en-US" sz="4000" b="1" u="sng" dirty="0">
                <a:latin typeface="Times New Roman" panose="02020603050405020304" pitchFamily="18" charset="0"/>
                <a:cs typeface="Times New Roman" panose="02020603050405020304" pitchFamily="18" charset="0"/>
              </a:rPr>
              <a:t>Common Challenges of EIA and its Implementation</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p>
        </p:txBody>
      </p:sp>
      <p:sp>
        <p:nvSpPr>
          <p:cNvPr id="3" name="Subtitle 2"/>
          <p:cNvSpPr>
            <a:spLocks noGrp="1"/>
          </p:cNvSpPr>
          <p:nvPr>
            <p:ph type="subTitle" idx="1"/>
          </p:nvPr>
        </p:nvSpPr>
        <p:spPr>
          <a:xfrm>
            <a:off x="1673629" y="4438996"/>
            <a:ext cx="9144000" cy="1822017"/>
          </a:xfrm>
        </p:spPr>
        <p:txBody>
          <a:bodyPr>
            <a:normAutofit fontScale="62500" lnSpcReduction="20000"/>
          </a:bodyPr>
          <a:lstStyle/>
          <a:p>
            <a:endParaRPr lang="en-US" dirty="0"/>
          </a:p>
          <a:p>
            <a:r>
              <a:rPr lang="en-US" sz="3400" dirty="0">
                <a:latin typeface="Times New Roman" panose="02020603050405020304" pitchFamily="18" charset="0"/>
                <a:cs typeface="Times New Roman" panose="02020603050405020304" pitchFamily="18" charset="0"/>
              </a:rPr>
              <a:t>Presented By: </a:t>
            </a:r>
            <a:r>
              <a:rPr lang="en-US" sz="4000" b="1" dirty="0" err="1">
                <a:latin typeface="Times New Roman" panose="02020603050405020304" pitchFamily="18" charset="0"/>
                <a:cs typeface="Times New Roman" panose="02020603050405020304" pitchFamily="18" charset="0"/>
              </a:rPr>
              <a:t>Saman</a:t>
            </a:r>
            <a:r>
              <a:rPr lang="en-US" sz="4000" b="1" dirty="0">
                <a:latin typeface="Times New Roman" panose="02020603050405020304" pitchFamily="18" charset="0"/>
                <a:cs typeface="Times New Roman" panose="02020603050405020304" pitchFamily="18" charset="0"/>
              </a:rPr>
              <a:t> Sana</a:t>
            </a:r>
            <a:endParaRPr lang="en-US" sz="3400" b="1"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Lecturer</a:t>
            </a:r>
          </a:p>
          <a:p>
            <a:r>
              <a:rPr lang="en-US" sz="3400" dirty="0">
                <a:latin typeface="Times New Roman" panose="02020603050405020304" pitchFamily="18" charset="0"/>
                <a:cs typeface="Times New Roman" panose="02020603050405020304" pitchFamily="18" charset="0"/>
              </a:rPr>
              <a:t>Department of Environmental Sciences</a:t>
            </a:r>
          </a:p>
          <a:p>
            <a:r>
              <a:rPr lang="en-US" sz="3400" dirty="0">
                <a:latin typeface="Times New Roman" panose="02020603050405020304" pitchFamily="18" charset="0"/>
                <a:cs typeface="Times New Roman" panose="02020603050405020304" pitchFamily="18" charset="0"/>
              </a:rPr>
              <a:t>University of Veterinary and Animal Sciences</a:t>
            </a:r>
          </a:p>
        </p:txBody>
      </p:sp>
      <p:sp>
        <p:nvSpPr>
          <p:cNvPr id="4" name="Oval 3"/>
          <p:cNvSpPr/>
          <p:nvPr/>
        </p:nvSpPr>
        <p:spPr>
          <a:xfrm>
            <a:off x="9529156" y="4438996"/>
            <a:ext cx="2576945" cy="2204402"/>
          </a:xfrm>
          <a:prstGeom prst="ellipse">
            <a:avLst/>
          </a:prstGeom>
          <a:solidFill>
            <a:schemeClr val="tx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May </a:t>
            </a:r>
          </a:p>
          <a:p>
            <a:pPr algn="ctr"/>
            <a:r>
              <a:rPr lang="en-US" sz="2400" b="1" dirty="0">
                <a:latin typeface="Times New Roman" panose="02020603050405020304" pitchFamily="18" charset="0"/>
                <a:cs typeface="Times New Roman" panose="02020603050405020304" pitchFamily="18" charset="0"/>
              </a:rPr>
              <a:t>2017</a:t>
            </a:r>
          </a:p>
        </p:txBody>
      </p:sp>
    </p:spTree>
    <p:extLst>
      <p:ext uri="{BB962C8B-B14F-4D97-AF65-F5344CB8AC3E}">
        <p14:creationId xmlns:p14="http://schemas.microsoft.com/office/powerpoint/2010/main" val="151679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754" y="1450429"/>
            <a:ext cx="7407164" cy="5407572"/>
          </a:xfrm>
        </p:spPr>
        <p:txBody>
          <a:bodyPr>
            <a:normAutofit/>
          </a:bodyPr>
          <a:lstStyle/>
          <a:p>
            <a:pPr marL="342900" indent="-342900" algn="just">
              <a:lnSpc>
                <a:spcPct val="150000"/>
              </a:lnSpc>
            </a:pPr>
            <a:r>
              <a:rPr lang="en-US" sz="2000" dirty="0">
                <a:latin typeface="Times New Roman" panose="02020603050405020304" pitchFamily="18" charset="0"/>
                <a:cs typeface="Times New Roman" panose="02020603050405020304" pitchFamily="18" charset="0"/>
              </a:rPr>
              <a:t>The 33 years evolutionary age of EIA</a:t>
            </a:r>
          </a:p>
          <a:p>
            <a:pPr marL="342900" indent="-342900" algn="just">
              <a:lnSpc>
                <a:spcPct val="150000"/>
              </a:lnSpc>
            </a:pPr>
            <a:r>
              <a:rPr lang="en-US" sz="2000" dirty="0">
                <a:latin typeface="Times New Roman" panose="02020603050405020304" pitchFamily="18" charset="0"/>
                <a:cs typeface="Times New Roman" panose="02020603050405020304" pitchFamily="18" charset="0"/>
              </a:rPr>
              <a:t>This is the process to identify potential affects</a:t>
            </a:r>
          </a:p>
          <a:p>
            <a:pPr algn="just">
              <a:lnSpc>
                <a:spcPct val="150000"/>
              </a:lnSpc>
            </a:pPr>
            <a:r>
              <a:rPr lang="en-US" sz="2000" dirty="0">
                <a:latin typeface="Times New Roman" panose="02020603050405020304" pitchFamily="18" charset="0"/>
                <a:cs typeface="Times New Roman" panose="02020603050405020304" pitchFamily="18" charset="0"/>
              </a:rPr>
              <a:t>It enable the merger of environment and development concerns.</a:t>
            </a:r>
          </a:p>
          <a:p>
            <a:pPr algn="just">
              <a:lnSpc>
                <a:spcPct val="150000"/>
              </a:lnSpc>
            </a:pPr>
            <a:r>
              <a:rPr lang="en-US" sz="2000" dirty="0">
                <a:latin typeface="Times New Roman" panose="02020603050405020304" pitchFamily="18" charset="0"/>
                <a:cs typeface="Times New Roman" panose="02020603050405020304" pitchFamily="18" charset="0"/>
              </a:rPr>
              <a:t>Escalation of interest in sustainable development of land and its valuable resources has accompanied development and environment together</a:t>
            </a:r>
          </a:p>
          <a:p>
            <a:pPr algn="just">
              <a:lnSpc>
                <a:spcPct val="150000"/>
              </a:lnSpc>
            </a:pPr>
            <a:r>
              <a:rPr lang="en-US" sz="2000" dirty="0">
                <a:latin typeface="Times New Roman" panose="02020603050405020304" pitchFamily="18" charset="0"/>
                <a:cs typeface="Times New Roman" panose="02020603050405020304" pitchFamily="18" charset="0"/>
              </a:rPr>
              <a:t>The incorporation of environmental considerations into the decision making process varies from developed countries to developing countries because of diverse set of cultural, economic, social and political patterns</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337310347"/>
              </p:ext>
            </p:extLst>
          </p:nvPr>
        </p:nvGraphicFramePr>
        <p:xfrm>
          <a:off x="7405217" y="3321439"/>
          <a:ext cx="5240593" cy="3342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p:cNvSpPr/>
          <p:nvPr/>
        </p:nvSpPr>
        <p:spPr>
          <a:xfrm>
            <a:off x="428297" y="189186"/>
            <a:ext cx="2803634" cy="9144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Introduction</a:t>
            </a:r>
          </a:p>
        </p:txBody>
      </p:sp>
      <p:pic>
        <p:nvPicPr>
          <p:cNvPr id="6146" name="Picture 2" descr="Image result for e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5508" y="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30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82880" y="249382"/>
            <a:ext cx="7398327" cy="864523"/>
          </a:xfrm>
          <a:prstGeom prst="roundRect">
            <a:avLst/>
          </a:prstGeom>
          <a:solidFill>
            <a:srgbClr val="DC3124"/>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EIA as an Impetus for Administrative Change </a:t>
            </a:r>
          </a:p>
        </p:txBody>
      </p:sp>
      <p:pic>
        <p:nvPicPr>
          <p:cNvPr id="3074" name="Picture 2" descr="Image result for Effects of EIA on Project Pro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3629" y="4940788"/>
            <a:ext cx="2898371" cy="16562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296420179"/>
              </p:ext>
            </p:extLst>
          </p:nvPr>
        </p:nvGraphicFramePr>
        <p:xfrm>
          <a:off x="1629295" y="1113905"/>
          <a:ext cx="10209877" cy="23608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Rounded Corners 6"/>
          <p:cNvSpPr/>
          <p:nvPr/>
        </p:nvSpPr>
        <p:spPr>
          <a:xfrm>
            <a:off x="182880" y="3973483"/>
            <a:ext cx="7398327" cy="931025"/>
          </a:xfrm>
          <a:prstGeom prst="roundRect">
            <a:avLst/>
          </a:prstGeom>
          <a:solidFill>
            <a:srgbClr val="DC3124"/>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Effects of EIA on Project Proponents </a:t>
            </a:r>
          </a:p>
        </p:txBody>
      </p:sp>
      <p:sp>
        <p:nvSpPr>
          <p:cNvPr id="6" name="TextBox 5"/>
          <p:cNvSpPr txBox="1"/>
          <p:nvPr/>
        </p:nvSpPr>
        <p:spPr>
          <a:xfrm>
            <a:off x="1629295" y="5353396"/>
            <a:ext cx="6899850" cy="830997"/>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EIA a hurdle to be jumped along the way to the project implementation…!?</a:t>
            </a:r>
          </a:p>
        </p:txBody>
      </p:sp>
    </p:spTree>
    <p:extLst>
      <p:ext uri="{BB962C8B-B14F-4D97-AF65-F5344CB8AC3E}">
        <p14:creationId xmlns:p14="http://schemas.microsoft.com/office/powerpoint/2010/main" val="253094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027338" y="220143"/>
            <a:ext cx="10497255" cy="883443"/>
          </a:xfrm>
          <a:prstGeom prst="round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latin typeface="Times New Roman" panose="02020603050405020304" pitchFamily="18" charset="0"/>
                <a:cs typeface="Times New Roman" panose="02020603050405020304" pitchFamily="18" charset="0"/>
              </a:rPr>
              <a:t>Perennial Problems In EIA Implementation </a:t>
            </a:r>
          </a:p>
        </p:txBody>
      </p:sp>
      <p:sp>
        <p:nvSpPr>
          <p:cNvPr id="7" name="Rectangle: Rounded Corners 6"/>
          <p:cNvSpPr/>
          <p:nvPr/>
        </p:nvSpPr>
        <p:spPr>
          <a:xfrm>
            <a:off x="914401" y="1387366"/>
            <a:ext cx="5360276" cy="819806"/>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EIA requirements are often avoided</a:t>
            </a:r>
          </a:p>
        </p:txBody>
      </p:sp>
      <p:sp>
        <p:nvSpPr>
          <p:cNvPr id="8" name="Rectangle: Rounded Corners 7"/>
          <p:cNvSpPr/>
          <p:nvPr/>
        </p:nvSpPr>
        <p:spPr>
          <a:xfrm>
            <a:off x="914400" y="2443655"/>
            <a:ext cx="5360277" cy="81980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EIA is often not carefully integrated into planning</a:t>
            </a:r>
          </a:p>
        </p:txBody>
      </p:sp>
      <p:sp>
        <p:nvSpPr>
          <p:cNvPr id="9" name="Rectangle: Rounded Corners 8"/>
          <p:cNvSpPr/>
          <p:nvPr/>
        </p:nvSpPr>
        <p:spPr>
          <a:xfrm>
            <a:off x="914400" y="3499944"/>
            <a:ext cx="5360277" cy="81980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EIA doesn’t ensure environmentally sound projects</a:t>
            </a:r>
          </a:p>
        </p:txBody>
      </p:sp>
      <p:sp>
        <p:nvSpPr>
          <p:cNvPr id="10" name="Rectangle: Rounded Corners 9"/>
          <p:cNvSpPr/>
          <p:nvPr/>
        </p:nvSpPr>
        <p:spPr>
          <a:xfrm>
            <a:off x="914400" y="4556233"/>
            <a:ext cx="5360278" cy="8198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EIA is done primarily for projects, not programs or policies</a:t>
            </a:r>
          </a:p>
        </p:txBody>
      </p:sp>
      <p:sp>
        <p:nvSpPr>
          <p:cNvPr id="11" name="Rectangle: Rounded Corners 10"/>
          <p:cNvSpPr/>
          <p:nvPr/>
        </p:nvSpPr>
        <p:spPr>
          <a:xfrm>
            <a:off x="914398" y="5612522"/>
            <a:ext cx="5360279" cy="819806"/>
          </a:xfrm>
          <a:prstGeom prst="roundRect">
            <a:avLst/>
          </a:prstGeom>
          <a:solidFill>
            <a:srgbClr val="E127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Cumulative impacts are not assessed frequently</a:t>
            </a:r>
          </a:p>
        </p:txBody>
      </p:sp>
      <p:sp>
        <p:nvSpPr>
          <p:cNvPr id="12" name="Rectangle: Rounded Corners 11"/>
          <p:cNvSpPr/>
          <p:nvPr/>
        </p:nvSpPr>
        <p:spPr>
          <a:xfrm>
            <a:off x="6490139" y="1387366"/>
            <a:ext cx="5360276" cy="8198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Public participation in EIA is often inadequate</a:t>
            </a:r>
          </a:p>
        </p:txBody>
      </p:sp>
      <p:sp>
        <p:nvSpPr>
          <p:cNvPr id="13" name="Rectangle: Rounded Corners 12"/>
          <p:cNvSpPr/>
          <p:nvPr/>
        </p:nvSpPr>
        <p:spPr>
          <a:xfrm>
            <a:off x="6490139" y="2420006"/>
            <a:ext cx="5360276" cy="81980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Proposed mitigations may not be implemented</a:t>
            </a:r>
          </a:p>
        </p:txBody>
      </p:sp>
      <p:sp>
        <p:nvSpPr>
          <p:cNvPr id="14" name="Rectangle: Rounded Corners 13"/>
          <p:cNvSpPr/>
          <p:nvPr/>
        </p:nvSpPr>
        <p:spPr>
          <a:xfrm>
            <a:off x="6490139" y="3452646"/>
            <a:ext cx="5360276" cy="819806"/>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Post project monitoring is rarely conducted</a:t>
            </a:r>
          </a:p>
        </p:txBody>
      </p:sp>
      <p:sp>
        <p:nvSpPr>
          <p:cNvPr id="15" name="Rectangle: Rounded Corners 14"/>
          <p:cNvSpPr/>
          <p:nvPr/>
        </p:nvSpPr>
        <p:spPr>
          <a:xfrm>
            <a:off x="6490139" y="4556233"/>
            <a:ext cx="5360276" cy="819806"/>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Assessments of risk and social impacts are often omitted from EIAs</a:t>
            </a:r>
          </a:p>
        </p:txBody>
      </p:sp>
    </p:spTree>
    <p:extLst>
      <p:ext uri="{BB962C8B-B14F-4D97-AF65-F5344CB8AC3E}">
        <p14:creationId xmlns:p14="http://schemas.microsoft.com/office/powerpoint/2010/main" val="22858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88" y="2573900"/>
            <a:ext cx="10832024" cy="1367479"/>
          </a:xfrm>
          <a:solidFill>
            <a:srgbClr val="FFC000"/>
          </a:solidFill>
          <a:ln w="28575">
            <a:solidFill>
              <a:schemeClr val="tx1"/>
            </a:solidFill>
          </a:ln>
        </p:spPr>
        <p:txBody>
          <a:bodyPr>
            <a:normAutofit/>
          </a:bodyPr>
          <a:lstStyle/>
          <a:p>
            <a:pPr algn="ctr"/>
            <a:r>
              <a:rPr lang="en-US" sz="2800" b="1" dirty="0">
                <a:latin typeface="Times New Roman" panose="02020603050405020304" pitchFamily="18" charset="0"/>
                <a:cs typeface="Times New Roman" panose="02020603050405020304" pitchFamily="18" charset="0"/>
              </a:rPr>
              <a:t>Comparative Review of the EIA System in Developed and Developing Countries</a:t>
            </a:r>
          </a:p>
        </p:txBody>
      </p:sp>
    </p:spTree>
    <p:extLst>
      <p:ext uri="{BB962C8B-B14F-4D97-AF65-F5344CB8AC3E}">
        <p14:creationId xmlns:p14="http://schemas.microsoft.com/office/powerpoint/2010/main" val="1857418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3131"/>
            <a:ext cx="10515600" cy="1024224"/>
          </a:xfrm>
          <a:solidFill>
            <a:srgbClr val="FFC000"/>
          </a:solidFill>
          <a:ln w="28575">
            <a:solidFill>
              <a:schemeClr val="tx1"/>
            </a:solidFill>
          </a:ln>
        </p:spPr>
        <p:txBody>
          <a:bodyPr>
            <a:normAutofit/>
          </a:bodyPr>
          <a:lstStyle/>
          <a:p>
            <a:pPr algn="ctr"/>
            <a:r>
              <a:rPr lang="en-US" sz="2800" b="1" dirty="0">
                <a:latin typeface="Times New Roman" panose="02020603050405020304" pitchFamily="18" charset="0"/>
                <a:cs typeface="Times New Roman" panose="02020603050405020304" pitchFamily="18" charset="0"/>
              </a:rPr>
              <a:t>Table 1: Criteria to See the Performance of the EIA System of Developing Countries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633643"/>
              </p:ext>
            </p:extLst>
          </p:nvPr>
        </p:nvGraphicFramePr>
        <p:xfrm>
          <a:off x="838200" y="1562233"/>
          <a:ext cx="10907110" cy="5120640"/>
        </p:xfrm>
        <a:graphic>
          <a:graphicData uri="http://schemas.openxmlformats.org/drawingml/2006/table">
            <a:tbl>
              <a:tblPr firstRow="1" bandRow="1">
                <a:tableStyleId>{93296810-A885-4BE3-A3E7-6D5BEEA58F35}</a:tableStyleId>
              </a:tblPr>
              <a:tblGrid>
                <a:gridCol w="749489">
                  <a:extLst>
                    <a:ext uri="{9D8B030D-6E8A-4147-A177-3AD203B41FA5}">
                      <a16:colId xmlns:a16="http://schemas.microsoft.com/office/drawing/2014/main" xmlns="" val="574995639"/>
                    </a:ext>
                  </a:extLst>
                </a:gridCol>
                <a:gridCol w="10157621">
                  <a:extLst>
                    <a:ext uri="{9D8B030D-6E8A-4147-A177-3AD203B41FA5}">
                      <a16:colId xmlns:a16="http://schemas.microsoft.com/office/drawing/2014/main" xmlns="" val="2078708938"/>
                    </a:ext>
                  </a:extLst>
                </a:gridCol>
              </a:tblGrid>
              <a:tr h="0">
                <a:tc>
                  <a:txBody>
                    <a:bodyPr/>
                    <a:lstStyle/>
                    <a:p>
                      <a:pPr algn="ctr"/>
                      <a:endParaRPr lang="en-US" sz="2400" b="0" i="0" dirty="0">
                        <a:latin typeface="Times New Roman" panose="02020603050405020304" pitchFamily="18" charset="0"/>
                        <a:cs typeface="Times New Roman" panose="02020603050405020304" pitchFamily="18" charset="0"/>
                      </a:endParaRPr>
                    </a:p>
                  </a:txBody>
                  <a:tcPr/>
                </a:tc>
                <a:tc>
                  <a:txBody>
                    <a:bodyPr/>
                    <a:lstStyle/>
                    <a:p>
                      <a:pPr algn="ctr"/>
                      <a:r>
                        <a:rPr lang="en-US" sz="2400" b="1" i="0" dirty="0">
                          <a:latin typeface="Times New Roman" panose="02020603050405020304" pitchFamily="18" charset="0"/>
                          <a:cs typeface="Times New Roman" panose="02020603050405020304" pitchFamily="18" charset="0"/>
                        </a:rPr>
                        <a:t>Criteria</a:t>
                      </a:r>
                    </a:p>
                  </a:txBody>
                  <a:tcPr/>
                </a:tc>
                <a:extLst>
                  <a:ext uri="{0D108BD9-81ED-4DB2-BD59-A6C34878D82A}">
                    <a16:rowId xmlns:a16="http://schemas.microsoft.com/office/drawing/2014/main" xmlns="" val="3633733432"/>
                  </a:ext>
                </a:extLst>
              </a:tr>
              <a:tr h="370840">
                <a:tc>
                  <a:txBody>
                    <a:bodyPr/>
                    <a:lstStyle/>
                    <a:p>
                      <a:pPr>
                        <a:lnSpc>
                          <a:spcPct val="150000"/>
                        </a:lnSpc>
                      </a:pPr>
                      <a:r>
                        <a:rPr lang="en-US" sz="2000" b="0" i="0" dirty="0">
                          <a:latin typeface="Times New Roman" panose="02020603050405020304" pitchFamily="18" charset="0"/>
                          <a:cs typeface="Times New Roman" panose="02020603050405020304" pitchFamily="18" charset="0"/>
                        </a:rPr>
                        <a:t>1</a:t>
                      </a:r>
                    </a:p>
                  </a:txBody>
                  <a:tcPr/>
                </a:tc>
                <a:tc>
                  <a:txBody>
                    <a:bodyPr/>
                    <a:lstStyle/>
                    <a:p>
                      <a:pPr algn="just">
                        <a:lnSpc>
                          <a:spcPct val="150000"/>
                        </a:lnSpc>
                      </a:pPr>
                      <a:r>
                        <a:rPr lang="en-US" sz="2000" b="0" i="0" u="none" strike="noStrike" kern="1200" baseline="0" dirty="0">
                          <a:latin typeface="Times New Roman" panose="02020603050405020304" pitchFamily="18" charset="0"/>
                          <a:cs typeface="Times New Roman" panose="02020603050405020304" pitchFamily="18" charset="0"/>
                        </a:rPr>
                        <a:t>Is the EIA system based on clear and specific legal provisions?</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732646025"/>
                  </a:ext>
                </a:extLst>
              </a:tr>
              <a:tr h="370840">
                <a:tc>
                  <a:txBody>
                    <a:bodyPr/>
                    <a:lstStyle/>
                    <a:p>
                      <a:pPr>
                        <a:lnSpc>
                          <a:spcPct val="150000"/>
                        </a:lnSpc>
                      </a:pPr>
                      <a:r>
                        <a:rPr lang="en-US" sz="2000" b="0" i="0" dirty="0">
                          <a:latin typeface="Times New Roman" panose="02020603050405020304" pitchFamily="18" charset="0"/>
                          <a:cs typeface="Times New Roman" panose="02020603050405020304" pitchFamily="18" charset="0"/>
                        </a:rPr>
                        <a:t>2</a:t>
                      </a:r>
                    </a:p>
                  </a:txBody>
                  <a:tcPr/>
                </a:tc>
                <a:tc>
                  <a:txBody>
                    <a:bodyPr/>
                    <a:lstStyle/>
                    <a:p>
                      <a:pPr algn="just">
                        <a:lnSpc>
                          <a:spcPct val="150000"/>
                        </a:lnSpc>
                      </a:pPr>
                      <a:r>
                        <a:rPr lang="en-US" sz="2000" b="0" i="0" u="none" strike="noStrike" kern="1200" baseline="0" dirty="0">
                          <a:latin typeface="Times New Roman" panose="02020603050405020304" pitchFamily="18" charset="0"/>
                          <a:cs typeface="Times New Roman" panose="02020603050405020304" pitchFamily="18" charset="0"/>
                        </a:rPr>
                        <a:t>The relevant environmental impacts of all significant actions must be assessed?</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56541823"/>
                  </a:ext>
                </a:extLst>
              </a:tr>
              <a:tr h="370840">
                <a:tc>
                  <a:txBody>
                    <a:bodyPr/>
                    <a:lstStyle/>
                    <a:p>
                      <a:pPr>
                        <a:lnSpc>
                          <a:spcPct val="150000"/>
                        </a:lnSpc>
                      </a:pPr>
                      <a:r>
                        <a:rPr lang="en-US" sz="2000" b="0" i="0" dirty="0">
                          <a:latin typeface="Times New Roman" panose="02020603050405020304" pitchFamily="18" charset="0"/>
                          <a:cs typeface="Times New Roman" panose="02020603050405020304" pitchFamily="18" charset="0"/>
                        </a:rPr>
                        <a:t>3</a:t>
                      </a:r>
                    </a:p>
                  </a:txBody>
                  <a:tcPr/>
                </a:tc>
                <a:tc>
                  <a:txBody>
                    <a:bodyPr/>
                    <a:lstStyle/>
                    <a:p>
                      <a:pPr algn="just">
                        <a:lnSpc>
                          <a:spcPct val="150000"/>
                        </a:lnSpc>
                      </a:pPr>
                      <a:r>
                        <a:rPr lang="en-US" sz="2000" b="0" i="0" u="none" strike="noStrike" kern="1200" baseline="0" dirty="0">
                          <a:latin typeface="Times New Roman" panose="02020603050405020304" pitchFamily="18" charset="0"/>
                          <a:cs typeface="Times New Roman" panose="02020603050405020304" pitchFamily="18" charset="0"/>
                        </a:rPr>
                        <a:t>Must the evidence of the consideration, by the proponent, of the environmental impacts of</a:t>
                      </a:r>
                    </a:p>
                    <a:p>
                      <a:pPr algn="just">
                        <a:lnSpc>
                          <a:spcPct val="150000"/>
                        </a:lnSpc>
                      </a:pPr>
                      <a:r>
                        <a:rPr lang="en-US" sz="2000" b="0" i="0" u="none" strike="noStrike" kern="1200" baseline="0" dirty="0">
                          <a:latin typeface="Times New Roman" panose="02020603050405020304" pitchFamily="18" charset="0"/>
                          <a:cs typeface="Times New Roman" panose="02020603050405020304" pitchFamily="18" charset="0"/>
                        </a:rPr>
                        <a:t>reasonable alternative actions be demonstrated in the EIA process?</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01495178"/>
                  </a:ext>
                </a:extLst>
              </a:tr>
              <a:tr h="370840">
                <a:tc>
                  <a:txBody>
                    <a:bodyPr/>
                    <a:lstStyle/>
                    <a:p>
                      <a:pPr>
                        <a:lnSpc>
                          <a:spcPct val="150000"/>
                        </a:lnSpc>
                      </a:pPr>
                      <a:r>
                        <a:rPr lang="en-US" sz="2000" b="0" i="0" dirty="0">
                          <a:latin typeface="Times New Roman" panose="02020603050405020304" pitchFamily="18" charset="0"/>
                          <a:cs typeface="Times New Roman" panose="02020603050405020304" pitchFamily="18" charset="0"/>
                        </a:rPr>
                        <a:t>4</a:t>
                      </a:r>
                    </a:p>
                  </a:txBody>
                  <a:tcPr/>
                </a:tc>
                <a:tc>
                  <a:txBody>
                    <a:bodyPr/>
                    <a:lstStyle/>
                    <a:p>
                      <a:pPr algn="just">
                        <a:lnSpc>
                          <a:spcPct val="150000"/>
                        </a:lnSpc>
                      </a:pPr>
                      <a:r>
                        <a:rPr lang="en-US" sz="2000" b="0" i="0" u="none" strike="noStrike" kern="1200" baseline="0" dirty="0">
                          <a:latin typeface="Times New Roman" panose="02020603050405020304" pitchFamily="18" charset="0"/>
                          <a:cs typeface="Times New Roman" panose="02020603050405020304" pitchFamily="18" charset="0"/>
                        </a:rPr>
                        <a:t>Should the screening of actions for environmental significance take place?</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353607366"/>
                  </a:ext>
                </a:extLst>
              </a:tr>
              <a:tr h="370840">
                <a:tc>
                  <a:txBody>
                    <a:bodyPr/>
                    <a:lstStyle/>
                    <a:p>
                      <a:pPr>
                        <a:lnSpc>
                          <a:spcPct val="150000"/>
                        </a:lnSpc>
                      </a:pPr>
                      <a:r>
                        <a:rPr lang="en-US" sz="2000" b="0" i="0" dirty="0">
                          <a:latin typeface="Times New Roman" panose="02020603050405020304" pitchFamily="18" charset="0"/>
                          <a:cs typeface="Times New Roman" panose="02020603050405020304" pitchFamily="18" charset="0"/>
                        </a:rPr>
                        <a:t>5</a:t>
                      </a:r>
                    </a:p>
                  </a:txBody>
                  <a:tcPr/>
                </a:tc>
                <a:tc>
                  <a:txBody>
                    <a:bodyPr/>
                    <a:lstStyle/>
                    <a:p>
                      <a:pPr algn="just">
                        <a:lnSpc>
                          <a:spcPct val="150000"/>
                        </a:lnSpc>
                      </a:pPr>
                      <a:r>
                        <a:rPr lang="en-US" sz="2000" b="0" i="0" u="none" strike="noStrike" kern="1200" baseline="0" dirty="0">
                          <a:latin typeface="Times New Roman" panose="02020603050405020304" pitchFamily="18" charset="0"/>
                          <a:cs typeface="Times New Roman" panose="02020603050405020304" pitchFamily="18" charset="0"/>
                        </a:rPr>
                        <a:t>Should the scoping of the environmental impacts of actions take place and specific guidelines be</a:t>
                      </a:r>
                    </a:p>
                    <a:p>
                      <a:pPr algn="just">
                        <a:lnSpc>
                          <a:spcPct val="150000"/>
                        </a:lnSpc>
                      </a:pPr>
                      <a:r>
                        <a:rPr lang="en-US" sz="2000" b="0" i="0" u="none" strike="noStrike" kern="1200" baseline="0" dirty="0">
                          <a:latin typeface="Times New Roman" panose="02020603050405020304" pitchFamily="18" charset="0"/>
                          <a:cs typeface="Times New Roman" panose="02020603050405020304" pitchFamily="18" charset="0"/>
                        </a:rPr>
                        <a:t>produced?</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97924656"/>
                  </a:ext>
                </a:extLst>
              </a:tr>
              <a:tr h="370840">
                <a:tc>
                  <a:txBody>
                    <a:bodyPr/>
                    <a:lstStyle/>
                    <a:p>
                      <a:pPr>
                        <a:lnSpc>
                          <a:spcPct val="150000"/>
                        </a:lnSpc>
                      </a:pPr>
                      <a:r>
                        <a:rPr lang="en-US" sz="2000" b="0" i="0" dirty="0">
                          <a:latin typeface="Times New Roman" panose="02020603050405020304" pitchFamily="18" charset="0"/>
                          <a:cs typeface="Times New Roman" panose="02020603050405020304" pitchFamily="18" charset="0"/>
                        </a:rPr>
                        <a:t>6</a:t>
                      </a:r>
                    </a:p>
                  </a:txBody>
                  <a:tcPr/>
                </a:tc>
                <a:tc>
                  <a:txBody>
                    <a:bodyPr/>
                    <a:lstStyle/>
                    <a:p>
                      <a:pPr algn="just">
                        <a:lnSpc>
                          <a:spcPct val="150000"/>
                        </a:lnSpc>
                      </a:pPr>
                      <a:r>
                        <a:rPr lang="en-US" sz="2000" b="0" i="0" u="none" strike="noStrike" kern="1200" baseline="0" dirty="0">
                          <a:latin typeface="Times New Roman" panose="02020603050405020304" pitchFamily="18" charset="0"/>
                          <a:cs typeface="Times New Roman" panose="02020603050405020304" pitchFamily="18" charset="0"/>
                        </a:rPr>
                        <a:t>Must EIA reports meet prescribed content requirements and do checks to prevent the release of</a:t>
                      </a:r>
                    </a:p>
                    <a:p>
                      <a:pPr algn="just">
                        <a:lnSpc>
                          <a:spcPct val="150000"/>
                        </a:lnSpc>
                      </a:pPr>
                      <a:r>
                        <a:rPr lang="en-US" sz="2000" b="0" i="0" u="none" strike="noStrike" kern="1200" baseline="0" dirty="0">
                          <a:latin typeface="Times New Roman" panose="02020603050405020304" pitchFamily="18" charset="0"/>
                          <a:cs typeface="Times New Roman" panose="02020603050405020304" pitchFamily="18" charset="0"/>
                        </a:rPr>
                        <a:t>inadequate EIA reports exist?</a:t>
                      </a:r>
                      <a:endParaRPr lang="en-US" sz="20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03433300"/>
                  </a:ext>
                </a:extLst>
              </a:tr>
            </a:tbl>
          </a:graphicData>
        </a:graphic>
      </p:graphicFrame>
    </p:spTree>
    <p:extLst>
      <p:ext uri="{BB962C8B-B14F-4D97-AF65-F5344CB8AC3E}">
        <p14:creationId xmlns:p14="http://schemas.microsoft.com/office/powerpoint/2010/main" val="63520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38703192"/>
              </p:ext>
            </p:extLst>
          </p:nvPr>
        </p:nvGraphicFramePr>
        <p:xfrm>
          <a:off x="720213" y="389530"/>
          <a:ext cx="10515600" cy="6126480"/>
        </p:xfrm>
        <a:graphic>
          <a:graphicData uri="http://schemas.openxmlformats.org/drawingml/2006/table">
            <a:tbl>
              <a:tblPr firstRow="1" bandRow="1">
                <a:tableStyleId>{93296810-A885-4BE3-A3E7-6D5BEEA58F35}</a:tableStyleId>
              </a:tblPr>
              <a:tblGrid>
                <a:gridCol w="710381">
                  <a:extLst>
                    <a:ext uri="{9D8B030D-6E8A-4147-A177-3AD203B41FA5}">
                      <a16:colId xmlns:a16="http://schemas.microsoft.com/office/drawing/2014/main" xmlns="" val="605955192"/>
                    </a:ext>
                  </a:extLst>
                </a:gridCol>
                <a:gridCol w="9805219">
                  <a:extLst>
                    <a:ext uri="{9D8B030D-6E8A-4147-A177-3AD203B41FA5}">
                      <a16:colId xmlns:a16="http://schemas.microsoft.com/office/drawing/2014/main" xmlns="" val="4289928794"/>
                    </a:ext>
                  </a:extLst>
                </a:gridCol>
              </a:tblGrid>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7</a:t>
                      </a:r>
                    </a:p>
                  </a:txBody>
                  <a:tcPr/>
                </a:tc>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Should the EIA reports be publicly reviewed and the proponent respond to the points rose?</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03875877"/>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8</a:t>
                      </a:r>
                    </a:p>
                  </a:txBody>
                  <a:tcPr/>
                </a:tc>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Must </a:t>
                      </a:r>
                      <a:r>
                        <a:rPr lang="en-US" sz="2000" b="0" i="0" u="none" strike="noStrike" kern="1200" baseline="0" dirty="0">
                          <a:latin typeface="Times New Roman" panose="02020603050405020304" pitchFamily="18" charset="0"/>
                          <a:cs typeface="Times New Roman" panose="02020603050405020304" pitchFamily="18" charset="0"/>
                        </a:rPr>
                        <a:t>the</a:t>
                      </a:r>
                      <a:r>
                        <a:rPr lang="en-US" sz="1800" b="0" i="0" u="none" strike="noStrike" kern="1200" baseline="0" dirty="0">
                          <a:latin typeface="Times New Roman" panose="02020603050405020304" pitchFamily="18" charset="0"/>
                          <a:cs typeface="Times New Roman" panose="02020603050405020304" pitchFamily="18" charset="0"/>
                        </a:rPr>
                        <a:t> findings of the EIA report and the review be a central determinant of the decision on the</a:t>
                      </a:r>
                    </a:p>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action?</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993117840"/>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9</a:t>
                      </a:r>
                    </a:p>
                  </a:txBody>
                  <a:tcPr/>
                </a:tc>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Must the monitoring of action impacts be undertaken and is it linked to the earlier stages of the EIA</a:t>
                      </a:r>
                    </a:p>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process?</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110891184"/>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10</a:t>
                      </a:r>
                    </a:p>
                  </a:txBody>
                  <a:tcPr/>
                </a:tc>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The mitigation of action impacts must be considered at the various stages of the EIA process?</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69513377"/>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11</a:t>
                      </a:r>
                    </a:p>
                  </a:txBody>
                  <a:tcPr/>
                </a:tc>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The consultation and participation must take place prior to, and following, the EIA report</a:t>
                      </a:r>
                    </a:p>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publication?</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74128417"/>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12</a:t>
                      </a:r>
                    </a:p>
                  </a:txBody>
                  <a:tcPr/>
                </a:tc>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The EIA system should be monitored and, if necessary, be amended to incorporate feedback from</a:t>
                      </a:r>
                    </a:p>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experience?</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855172267"/>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13</a:t>
                      </a:r>
                    </a:p>
                  </a:txBody>
                  <a:tcPr/>
                </a:tc>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Are the financial costs and time requirements of the EIA system acceptable to those involved and are</a:t>
                      </a:r>
                    </a:p>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they believed to be outweighed by discernible environmental benefits?</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775449069"/>
                  </a:ext>
                </a:extLst>
              </a:tr>
              <a:tr h="370840">
                <a:tc>
                  <a:txBody>
                    <a:bodyPr/>
                    <a:lstStyle/>
                    <a:p>
                      <a:pPr algn="just">
                        <a:lnSpc>
                          <a:spcPct val="150000"/>
                        </a:lnSpc>
                      </a:pPr>
                      <a:r>
                        <a:rPr lang="en-US" sz="1800" b="0" i="0" dirty="0">
                          <a:latin typeface="Times New Roman" panose="02020603050405020304" pitchFamily="18" charset="0"/>
                          <a:cs typeface="Times New Roman" panose="02020603050405020304" pitchFamily="18" charset="0"/>
                        </a:rPr>
                        <a:t>14</a:t>
                      </a:r>
                    </a:p>
                  </a:txBody>
                  <a:tcPr/>
                </a:tc>
                <a:tc>
                  <a:txBody>
                    <a:bodyPr/>
                    <a:lstStyle/>
                    <a:p>
                      <a:pPr algn="just">
                        <a:lnSpc>
                          <a:spcPct val="150000"/>
                        </a:lnSpc>
                      </a:pPr>
                      <a:r>
                        <a:rPr lang="en-US" sz="1800" b="0" i="0" u="none" strike="noStrike" kern="1200" baseline="0" dirty="0">
                          <a:latin typeface="Times New Roman" panose="02020603050405020304" pitchFamily="18" charset="0"/>
                          <a:cs typeface="Times New Roman" panose="02020603050405020304" pitchFamily="18" charset="0"/>
                        </a:rPr>
                        <a:t>Does the EIA system apply to significant programs, plans and policies, as well as to projects?</a:t>
                      </a:r>
                      <a:endParaRPr lang="en-US" sz="1800" b="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23131295"/>
                  </a:ext>
                </a:extLst>
              </a:tr>
            </a:tbl>
          </a:graphicData>
        </a:graphic>
      </p:graphicFrame>
      <p:sp>
        <p:nvSpPr>
          <p:cNvPr id="5" name="Footer Placeholder 4"/>
          <p:cNvSpPr>
            <a:spLocks noGrp="1"/>
          </p:cNvSpPr>
          <p:nvPr>
            <p:ph type="ftr" sz="quarter" idx="11"/>
          </p:nvPr>
        </p:nvSpPr>
        <p:spPr>
          <a:xfrm>
            <a:off x="10495936" y="6440792"/>
            <a:ext cx="1696064" cy="365125"/>
          </a:xfrm>
        </p:spPr>
        <p:txBody>
          <a:bodyPr/>
          <a:lstStyle/>
          <a:p>
            <a:r>
              <a:rPr lang="en-US" b="1" dirty="0">
                <a:solidFill>
                  <a:schemeClr val="tx1"/>
                </a:solidFill>
              </a:rPr>
              <a:t>Wood (2003b)</a:t>
            </a:r>
          </a:p>
        </p:txBody>
      </p:sp>
    </p:spTree>
    <p:extLst>
      <p:ext uri="{BB962C8B-B14F-4D97-AF65-F5344CB8AC3E}">
        <p14:creationId xmlns:p14="http://schemas.microsoft.com/office/powerpoint/2010/main" val="3406053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3999</TotalTime>
  <Words>2214</Words>
  <Application>Microsoft Office PowerPoint</Application>
  <PresentationFormat>Custom</PresentationFormat>
  <Paragraphs>283</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Common Challenges of EIA and its Implementation </vt:lpstr>
      <vt:lpstr>PowerPoint Presentation</vt:lpstr>
      <vt:lpstr>PowerPoint Presentation</vt:lpstr>
      <vt:lpstr>PowerPoint Presentation</vt:lpstr>
      <vt:lpstr>Comparative Review of the EIA System in Developed and Developing Countries</vt:lpstr>
      <vt:lpstr>Table 1: Criteria to See the Performance of the EIA System of Developing Countries</vt:lpstr>
      <vt:lpstr>PowerPoint Presentation</vt:lpstr>
      <vt:lpstr>Table 2: Comparative Review of the EIA System of Developing and Developed Countries</vt:lpstr>
      <vt:lpstr>PowerPoint Presentation</vt:lpstr>
      <vt:lpstr>PowerPoint Presentation</vt:lpstr>
      <vt:lpstr>PowerPoint Presentation</vt:lpstr>
      <vt:lpstr>EIA by the Development Banks and Aid Agencies</vt:lpstr>
      <vt:lpstr>PowerPoint Presentation</vt:lpstr>
      <vt:lpstr>Table:3 Existing Problems of the Developing Countries with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Alia Sharify</cp:lastModifiedBy>
  <cp:revision>126</cp:revision>
  <dcterms:created xsi:type="dcterms:W3CDTF">2017-05-18T08:39:47Z</dcterms:created>
  <dcterms:modified xsi:type="dcterms:W3CDTF">2017-06-15T12:15:17Z</dcterms:modified>
</cp:coreProperties>
</file>