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710" r:id="rId2"/>
  </p:sldMasterIdLst>
  <p:notesMasterIdLst>
    <p:notesMasterId r:id="rId34"/>
  </p:notesMasterIdLst>
  <p:sldIdLst>
    <p:sldId id="429" r:id="rId3"/>
    <p:sldId id="264" r:id="rId4"/>
    <p:sldId id="427" r:id="rId5"/>
    <p:sldId id="428" r:id="rId6"/>
    <p:sldId id="443" r:id="rId7"/>
    <p:sldId id="467" r:id="rId8"/>
    <p:sldId id="442" r:id="rId9"/>
    <p:sldId id="469" r:id="rId10"/>
    <p:sldId id="446" r:id="rId11"/>
    <p:sldId id="450" r:id="rId12"/>
    <p:sldId id="468" r:id="rId13"/>
    <p:sldId id="456" r:id="rId14"/>
    <p:sldId id="430" r:id="rId15"/>
    <p:sldId id="431" r:id="rId16"/>
    <p:sldId id="457" r:id="rId17"/>
    <p:sldId id="432" r:id="rId18"/>
    <p:sldId id="464" r:id="rId19"/>
    <p:sldId id="330" r:id="rId20"/>
    <p:sldId id="465" r:id="rId21"/>
    <p:sldId id="462" r:id="rId22"/>
    <p:sldId id="463" r:id="rId23"/>
    <p:sldId id="461" r:id="rId24"/>
    <p:sldId id="466" r:id="rId25"/>
    <p:sldId id="293" r:id="rId26"/>
    <p:sldId id="284" r:id="rId27"/>
    <p:sldId id="368" r:id="rId28"/>
    <p:sldId id="440" r:id="rId29"/>
    <p:sldId id="439" r:id="rId30"/>
    <p:sldId id="411" r:id="rId31"/>
    <p:sldId id="412" r:id="rId32"/>
    <p:sldId id="437" r:id="rId33"/>
  </p:sldIdLst>
  <p:sldSz cx="9144000" cy="6858000" type="screen4x3"/>
  <p:notesSz cx="6883400" cy="9906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4660" autoAdjust="0"/>
  </p:normalViewPr>
  <p:slideViewPr>
    <p:cSldViewPr>
      <p:cViewPr>
        <p:scale>
          <a:sx n="80" d="100"/>
          <a:sy n="80" d="100"/>
        </p:scale>
        <p:origin x="-2514" y="-888"/>
      </p:cViewPr>
      <p:guideLst>
        <p:guide orient="horz" pos="2160"/>
        <p:guide pos="2880"/>
      </p:guideLst>
    </p:cSldViewPr>
  </p:slideViewPr>
  <p:outlineViewPr>
    <p:cViewPr>
      <p:scale>
        <a:sx n="33" d="100"/>
        <a:sy n="33" d="100"/>
      </p:scale>
      <p:origin x="0" y="363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Sayfa2!$G$7</c:f>
              <c:strCache>
                <c:ptCount val="1"/>
                <c:pt idx="0">
                  <c:v>ADET</c:v>
                </c:pt>
              </c:strCache>
            </c:strRef>
          </c:tx>
          <c:invertIfNegative val="0"/>
          <c:dLbls>
            <c:dLbl>
              <c:idx val="3"/>
              <c:tx>
                <c:rich>
                  <a:bodyPr/>
                  <a:lstStyle/>
                  <a:p>
                    <a:r>
                      <a:rPr lang="tr-TR" sz="1200" b="1" smtClean="0"/>
                      <a:t>7</a:t>
                    </a:r>
                    <a:endParaRPr lang="en-US"/>
                  </a:p>
                </c:rich>
              </c:tx>
              <c:showLegendKey val="0"/>
              <c:showVal val="1"/>
              <c:showCatName val="0"/>
              <c:showSerName val="0"/>
              <c:showPercent val="0"/>
              <c:showBubbleSize val="0"/>
            </c:dLbl>
            <c:dLbl>
              <c:idx val="4"/>
              <c:layout>
                <c:manualLayout>
                  <c:x val="-7.1694834268641481E-3"/>
                  <c:y val="-3.4809728743589896E-2"/>
                </c:manualLayout>
              </c:layout>
              <c:tx>
                <c:rich>
                  <a:bodyPr/>
                  <a:lstStyle/>
                  <a:p>
                    <a:r>
                      <a:rPr lang="tr-TR" sz="1200" b="1" smtClean="0"/>
                      <a:t>38</a:t>
                    </a:r>
                    <a:endParaRPr lang="en-US"/>
                  </a:p>
                </c:rich>
              </c:tx>
              <c:showLegendKey val="0"/>
              <c:showVal val="1"/>
              <c:showCatName val="0"/>
              <c:showSerName val="0"/>
              <c:showPercent val="0"/>
              <c:showBubbleSize val="0"/>
            </c:dLbl>
            <c:txPr>
              <a:bodyPr/>
              <a:lstStyle/>
              <a:p>
                <a:pPr>
                  <a:defRPr sz="1200" b="1"/>
                </a:pPr>
                <a:endParaRPr lang="en-US"/>
              </a:p>
            </c:txPr>
            <c:showLegendKey val="0"/>
            <c:showVal val="1"/>
            <c:showCatName val="0"/>
            <c:showSerName val="0"/>
            <c:showPercent val="0"/>
            <c:showBubbleSize val="0"/>
            <c:showLeaderLines val="0"/>
          </c:dLbls>
          <c:cat>
            <c:strRef>
              <c:f>Sayfa2!$F$8:$F$12</c:f>
              <c:strCache>
                <c:ptCount val="5"/>
                <c:pt idx="0">
                  <c:v>ÇED Olumlu</c:v>
                </c:pt>
                <c:pt idx="1">
                  <c:v>ÇED Olumsuz</c:v>
                </c:pt>
                <c:pt idx="2">
                  <c:v>İade/İptal Edilen Projeler</c:v>
                </c:pt>
                <c:pt idx="3">
                  <c:v>Mahkeme Süreci Devam Eden</c:v>
                </c:pt>
                <c:pt idx="4">
                  <c:v>Devam Eden Projeler</c:v>
                </c:pt>
              </c:strCache>
            </c:strRef>
          </c:cat>
          <c:val>
            <c:numRef>
              <c:f>Sayfa2!$G$8:$G$12</c:f>
              <c:numCache>
                <c:formatCode>General</c:formatCode>
                <c:ptCount val="5"/>
                <c:pt idx="0">
                  <c:v>306</c:v>
                </c:pt>
                <c:pt idx="1">
                  <c:v>4</c:v>
                </c:pt>
                <c:pt idx="2">
                  <c:v>31</c:v>
                </c:pt>
                <c:pt idx="3">
                  <c:v>20</c:v>
                </c:pt>
                <c:pt idx="4">
                  <c:v>41</c:v>
                </c:pt>
              </c:numCache>
            </c:numRef>
          </c:val>
        </c:ser>
        <c:dLbls>
          <c:showLegendKey val="0"/>
          <c:showVal val="0"/>
          <c:showCatName val="0"/>
          <c:showSerName val="0"/>
          <c:showPercent val="0"/>
          <c:showBubbleSize val="0"/>
        </c:dLbls>
        <c:gapWidth val="150"/>
        <c:axId val="43999744"/>
        <c:axId val="35074560"/>
      </c:barChart>
      <c:catAx>
        <c:axId val="43999744"/>
        <c:scaling>
          <c:orientation val="minMax"/>
        </c:scaling>
        <c:delete val="0"/>
        <c:axPos val="b"/>
        <c:numFmt formatCode="General" sourceLinked="1"/>
        <c:majorTickMark val="out"/>
        <c:minorTickMark val="none"/>
        <c:tickLblPos val="nextTo"/>
        <c:crossAx val="35074560"/>
        <c:crosses val="autoZero"/>
        <c:auto val="1"/>
        <c:lblAlgn val="ctr"/>
        <c:lblOffset val="100"/>
        <c:noMultiLvlLbl val="0"/>
      </c:catAx>
      <c:valAx>
        <c:axId val="35074560"/>
        <c:scaling>
          <c:orientation val="minMax"/>
        </c:scaling>
        <c:delete val="0"/>
        <c:axPos val="l"/>
        <c:majorGridlines/>
        <c:numFmt formatCode="General" sourceLinked="1"/>
        <c:majorTickMark val="out"/>
        <c:minorTickMark val="none"/>
        <c:tickLblPos val="nextTo"/>
        <c:crossAx val="4399974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Sayfa2!$G$27</c:f>
              <c:strCache>
                <c:ptCount val="1"/>
                <c:pt idx="0">
                  <c:v>Devam Eden ÇED Projeleri</c:v>
                </c:pt>
              </c:strCache>
            </c:strRef>
          </c:tx>
          <c:explosion val="25"/>
          <c:dPt>
            <c:idx val="0"/>
            <c:bubble3D val="0"/>
            <c:spPr>
              <a:solidFill>
                <a:schemeClr val="accent6">
                  <a:lumMod val="75000"/>
                </a:schemeClr>
              </a:solidFill>
            </c:spPr>
          </c:dPt>
          <c:dPt>
            <c:idx val="3"/>
            <c:bubble3D val="0"/>
            <c:spPr>
              <a:solidFill>
                <a:srgbClr val="FFC000"/>
              </a:solidFill>
            </c:spPr>
          </c:dPt>
          <c:dLbls>
            <c:dLbl>
              <c:idx val="0"/>
              <c:layout>
                <c:manualLayout>
                  <c:x val="2.0091863517060368E-2"/>
                  <c:y val="-8.6812846310877809E-2"/>
                </c:manualLayout>
              </c:layout>
              <c:tx>
                <c:rich>
                  <a:bodyPr/>
                  <a:lstStyle/>
                  <a:p>
                    <a:pPr>
                      <a:defRPr sz="1500" b="1"/>
                    </a:pPr>
                    <a:r>
                      <a:rPr lang="tr-TR" sz="1500" b="1" dirty="0" smtClean="0"/>
                      <a:t>16</a:t>
                    </a:r>
                    <a:endParaRPr lang="en-US" sz="1500" b="1" dirty="0"/>
                  </a:p>
                </c:rich>
              </c:tx>
              <c:spPr/>
              <c:showLegendKey val="0"/>
              <c:showVal val="1"/>
              <c:showCatName val="0"/>
              <c:showSerName val="0"/>
              <c:showPercent val="0"/>
              <c:showBubbleSize val="0"/>
            </c:dLbl>
            <c:dLbl>
              <c:idx val="1"/>
              <c:layout>
                <c:manualLayout>
                  <c:x val="6.8801809545528142E-2"/>
                  <c:y val="2.7583122423231514E-2"/>
                </c:manualLayout>
              </c:layout>
              <c:spPr/>
              <c:txPr>
                <a:bodyPr/>
                <a:lstStyle/>
                <a:p>
                  <a:pPr>
                    <a:defRPr sz="1500" b="1"/>
                  </a:pPr>
                  <a:endParaRPr lang="en-US"/>
                </a:p>
              </c:txPr>
              <c:showLegendKey val="0"/>
              <c:showVal val="1"/>
              <c:showCatName val="0"/>
              <c:showSerName val="0"/>
              <c:showPercent val="0"/>
              <c:showBubbleSize val="0"/>
            </c:dLbl>
            <c:dLbl>
              <c:idx val="2"/>
              <c:layout>
                <c:manualLayout>
                  <c:x val="5.3882983377077864E-2"/>
                  <c:y val="5.5804899387576552E-2"/>
                </c:manualLayout>
              </c:layout>
              <c:spPr/>
              <c:txPr>
                <a:bodyPr/>
                <a:lstStyle/>
                <a:p>
                  <a:pPr>
                    <a:defRPr sz="1500" b="1"/>
                  </a:pPr>
                  <a:endParaRPr lang="en-US"/>
                </a:p>
              </c:txPr>
              <c:showLegendKey val="0"/>
              <c:showVal val="1"/>
              <c:showCatName val="0"/>
              <c:showSerName val="0"/>
              <c:showPercent val="0"/>
              <c:showBubbleSize val="0"/>
            </c:dLbl>
            <c:dLbl>
              <c:idx val="3"/>
              <c:layout>
                <c:manualLayout>
                  <c:x val="4.3215714823109312E-2"/>
                  <c:y val="-6.8558782661896009E-2"/>
                </c:manualLayout>
              </c:layout>
              <c:tx>
                <c:rich>
                  <a:bodyPr/>
                  <a:lstStyle/>
                  <a:p>
                    <a:pPr>
                      <a:defRPr sz="1500" b="1"/>
                    </a:pPr>
                    <a:r>
                      <a:rPr lang="tr-TR" sz="1500" b="1" dirty="0" smtClean="0"/>
                      <a:t>16</a:t>
                    </a:r>
                  </a:p>
                  <a:p>
                    <a:pPr>
                      <a:defRPr sz="1500" b="1"/>
                    </a:pPr>
                    <a:endParaRPr lang="en-US" sz="1500" b="1" dirty="0"/>
                  </a:p>
                </c:rich>
              </c:tx>
              <c:spPr/>
              <c:showLegendKey val="0"/>
              <c:showVal val="1"/>
              <c:showCatName val="0"/>
              <c:showSerName val="0"/>
              <c:showPercent val="0"/>
              <c:showBubbleSize val="0"/>
            </c:dLbl>
            <c:showLegendKey val="0"/>
            <c:showVal val="1"/>
            <c:showCatName val="0"/>
            <c:showSerName val="0"/>
            <c:showPercent val="0"/>
            <c:showBubbleSize val="0"/>
            <c:showLeaderLines val="1"/>
          </c:dLbls>
          <c:cat>
            <c:strRef>
              <c:f>Sayfa2!$F$28:$F$31</c:f>
              <c:strCache>
                <c:ptCount val="4"/>
                <c:pt idx="0">
                  <c:v>KARAYOLU</c:v>
                </c:pt>
                <c:pt idx="1">
                  <c:v>DEMİRYOLU</c:v>
                </c:pt>
                <c:pt idx="2">
                  <c:v>HAVAALANI</c:v>
                </c:pt>
                <c:pt idx="3">
                  <c:v>KIYI YAPILARI</c:v>
                </c:pt>
              </c:strCache>
            </c:strRef>
          </c:cat>
          <c:val>
            <c:numRef>
              <c:f>Sayfa2!$G$28:$G$31</c:f>
              <c:numCache>
                <c:formatCode>General</c:formatCode>
                <c:ptCount val="4"/>
                <c:pt idx="0">
                  <c:v>17</c:v>
                </c:pt>
                <c:pt idx="1">
                  <c:v>5</c:v>
                </c:pt>
                <c:pt idx="2">
                  <c:v>1</c:v>
                </c:pt>
                <c:pt idx="3">
                  <c:v>16</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6099816881944893"/>
          <c:y val="0.53337661873186082"/>
          <c:w val="0.23209567845288151"/>
          <c:h val="0.28199466408967966"/>
        </c:manualLayout>
      </c:layout>
      <c:overlay val="0"/>
      <c:txPr>
        <a:bodyPr/>
        <a:lstStyle/>
        <a:p>
          <a:pPr>
            <a:defRPr sz="1600" b="1"/>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82807" cy="495300"/>
          </a:xfrm>
          <a:prstGeom prst="rect">
            <a:avLst/>
          </a:prstGeom>
        </p:spPr>
        <p:txBody>
          <a:bodyPr vert="horz" lIns="95939" tIns="47969" rIns="95939" bIns="47969" rtlCol="0"/>
          <a:lstStyle>
            <a:lvl1pPr algn="l">
              <a:defRPr sz="1300"/>
            </a:lvl1pPr>
          </a:lstStyle>
          <a:p>
            <a:endParaRPr lang="tr-TR"/>
          </a:p>
        </p:txBody>
      </p:sp>
      <p:sp>
        <p:nvSpPr>
          <p:cNvPr id="3" name="2 Veri Yer Tutucusu"/>
          <p:cNvSpPr>
            <a:spLocks noGrp="1"/>
          </p:cNvSpPr>
          <p:nvPr>
            <p:ph type="dt" idx="1"/>
          </p:nvPr>
        </p:nvSpPr>
        <p:spPr>
          <a:xfrm>
            <a:off x="3899000" y="0"/>
            <a:ext cx="2982807" cy="495300"/>
          </a:xfrm>
          <a:prstGeom prst="rect">
            <a:avLst/>
          </a:prstGeom>
        </p:spPr>
        <p:txBody>
          <a:bodyPr vert="horz" lIns="95939" tIns="47969" rIns="95939" bIns="47969" rtlCol="0"/>
          <a:lstStyle>
            <a:lvl1pPr algn="r">
              <a:defRPr sz="1300"/>
            </a:lvl1pPr>
          </a:lstStyle>
          <a:p>
            <a:fld id="{80A21507-0CB7-44F6-9C08-253762C1113C}" type="datetimeFigureOut">
              <a:rPr lang="tr-TR" smtClean="0"/>
              <a:pPr/>
              <a:t>15.06.2017</a:t>
            </a:fld>
            <a:endParaRPr lang="tr-TR"/>
          </a:p>
        </p:txBody>
      </p:sp>
      <p:sp>
        <p:nvSpPr>
          <p:cNvPr id="4" name="3 Slayt Görüntüsü Yer Tutucusu"/>
          <p:cNvSpPr>
            <a:spLocks noGrp="1" noRot="1" noChangeAspect="1"/>
          </p:cNvSpPr>
          <p:nvPr>
            <p:ph type="sldImg" idx="2"/>
          </p:nvPr>
        </p:nvSpPr>
        <p:spPr>
          <a:xfrm>
            <a:off x="965200" y="742950"/>
            <a:ext cx="4953000" cy="3714750"/>
          </a:xfrm>
          <a:prstGeom prst="rect">
            <a:avLst/>
          </a:prstGeom>
          <a:noFill/>
          <a:ln w="12700">
            <a:solidFill>
              <a:prstClr val="black"/>
            </a:solidFill>
          </a:ln>
        </p:spPr>
        <p:txBody>
          <a:bodyPr vert="horz" lIns="95939" tIns="47969" rIns="95939" bIns="47969" rtlCol="0" anchor="ctr"/>
          <a:lstStyle/>
          <a:p>
            <a:endParaRPr lang="tr-TR"/>
          </a:p>
        </p:txBody>
      </p:sp>
      <p:sp>
        <p:nvSpPr>
          <p:cNvPr id="5" name="4 Not Yer Tutucusu"/>
          <p:cNvSpPr>
            <a:spLocks noGrp="1"/>
          </p:cNvSpPr>
          <p:nvPr>
            <p:ph type="body" sz="quarter" idx="3"/>
          </p:nvPr>
        </p:nvSpPr>
        <p:spPr>
          <a:xfrm>
            <a:off x="688340" y="4705350"/>
            <a:ext cx="5506720" cy="4457700"/>
          </a:xfrm>
          <a:prstGeom prst="rect">
            <a:avLst/>
          </a:prstGeom>
        </p:spPr>
        <p:txBody>
          <a:bodyPr vert="horz" lIns="95939" tIns="47969" rIns="95939" bIns="47969"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9408981"/>
            <a:ext cx="2982807" cy="495300"/>
          </a:xfrm>
          <a:prstGeom prst="rect">
            <a:avLst/>
          </a:prstGeom>
        </p:spPr>
        <p:txBody>
          <a:bodyPr vert="horz" lIns="95939" tIns="47969" rIns="95939" bIns="47969" rtlCol="0" anchor="b"/>
          <a:lstStyle>
            <a:lvl1pPr algn="l">
              <a:defRPr sz="1300"/>
            </a:lvl1pPr>
          </a:lstStyle>
          <a:p>
            <a:endParaRPr lang="tr-TR"/>
          </a:p>
        </p:txBody>
      </p:sp>
      <p:sp>
        <p:nvSpPr>
          <p:cNvPr id="7" name="6 Slayt Numarası Yer Tutucusu"/>
          <p:cNvSpPr>
            <a:spLocks noGrp="1"/>
          </p:cNvSpPr>
          <p:nvPr>
            <p:ph type="sldNum" sz="quarter" idx="5"/>
          </p:nvPr>
        </p:nvSpPr>
        <p:spPr>
          <a:xfrm>
            <a:off x="3899000" y="9408981"/>
            <a:ext cx="2982807" cy="495300"/>
          </a:xfrm>
          <a:prstGeom prst="rect">
            <a:avLst/>
          </a:prstGeom>
        </p:spPr>
        <p:txBody>
          <a:bodyPr vert="horz" lIns="95939" tIns="47969" rIns="95939" bIns="47969" rtlCol="0" anchor="b"/>
          <a:lstStyle>
            <a:lvl1pPr algn="r">
              <a:defRPr sz="1300"/>
            </a:lvl1pPr>
          </a:lstStyle>
          <a:p>
            <a:fld id="{F3AB8AA9-E36B-4A59-87DF-59F31FB12CEF}" type="slidenum">
              <a:rPr lang="tr-TR" smtClean="0"/>
              <a:pPr/>
              <a:t>‹#›</a:t>
            </a:fld>
            <a:endParaRPr lang="tr-TR"/>
          </a:p>
        </p:txBody>
      </p:sp>
    </p:spTree>
    <p:extLst>
      <p:ext uri="{BB962C8B-B14F-4D97-AF65-F5344CB8AC3E}">
        <p14:creationId xmlns:p14="http://schemas.microsoft.com/office/powerpoint/2010/main" val="149973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761191B7-580C-4D91-BB32-10EDFA201DE9}" type="datetime1">
              <a:rPr lang="tr-TR" smtClean="0"/>
              <a:pPr/>
              <a:t>15.06.2017</a:t>
            </a:fld>
            <a:endParaRPr lang="tr-TR"/>
          </a:p>
        </p:txBody>
      </p:sp>
      <p:sp>
        <p:nvSpPr>
          <p:cNvPr id="5" name="Footer Placeholder 4"/>
          <p:cNvSpPr>
            <a:spLocks noGrp="1"/>
          </p:cNvSpPr>
          <p:nvPr>
            <p:ph type="ftr" sz="quarter" idx="11"/>
          </p:nvPr>
        </p:nvSpPr>
        <p:spPr/>
        <p:txBody>
          <a:bodyPr/>
          <a:lstStyle/>
          <a:p>
            <a:r>
              <a:rPr lang="tr-TR" smtClean="0"/>
              <a:t>ÇED, İzin ve Denetim Genel Müdürlüğü,                  Hizmetiçi Eğitim, 19-21 Kasım 2012, Antalya</a:t>
            </a:r>
            <a:endParaRPr lang="tr-TR"/>
          </a:p>
        </p:txBody>
      </p:sp>
      <p:sp>
        <p:nvSpPr>
          <p:cNvPr id="6" name="Slide Number Placeholder 5"/>
          <p:cNvSpPr>
            <a:spLocks noGrp="1"/>
          </p:cNvSpPr>
          <p:nvPr>
            <p:ph type="sldNum" sz="quarter" idx="12"/>
          </p:nvPr>
        </p:nvSpPr>
        <p:spPr/>
        <p:txBody>
          <a:bodyPr/>
          <a:lstStyle/>
          <a:p>
            <a:fld id="{321BA47F-0607-41E8-9E70-80D4847A877B}" type="slidenum">
              <a:rPr lang="tr-TR" smtClean="0"/>
              <a:pPr/>
              <a:t>‹#›</a:t>
            </a:fld>
            <a:endParaRPr lang="tr-TR"/>
          </a:p>
        </p:txBody>
      </p:sp>
      <p:pic>
        <p:nvPicPr>
          <p:cNvPr id="7" name="Picture 2" descr="C:\Documents and Settings\aysun.bosca\Desktop\csb_logo.png"/>
          <p:cNvPicPr>
            <a:picLocks noChangeAspect="1" noChangeArrowheads="1"/>
          </p:cNvPicPr>
          <p:nvPr userDrawn="1"/>
        </p:nvPicPr>
        <p:blipFill>
          <a:blip r:embed="rId2" cstate="print"/>
          <a:srcRect/>
          <a:stretch>
            <a:fillRect/>
          </a:stretch>
        </p:blipFill>
        <p:spPr bwMode="auto">
          <a:xfrm>
            <a:off x="395536" y="260648"/>
            <a:ext cx="1600200" cy="95250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864EEFDA-E8F5-419B-84A1-02B1019E3814}" type="datetime1">
              <a:rPr lang="tr-TR" smtClean="0"/>
              <a:pPr/>
              <a:t>15.06.2017</a:t>
            </a:fld>
            <a:endParaRPr lang="tr-TR"/>
          </a:p>
        </p:txBody>
      </p:sp>
      <p:sp>
        <p:nvSpPr>
          <p:cNvPr id="5" name="Footer Placeholder 4"/>
          <p:cNvSpPr>
            <a:spLocks noGrp="1"/>
          </p:cNvSpPr>
          <p:nvPr>
            <p:ph type="ftr" sz="quarter" idx="11"/>
          </p:nvPr>
        </p:nvSpPr>
        <p:spPr/>
        <p:txBody>
          <a:bodyPr/>
          <a:lstStyle/>
          <a:p>
            <a:r>
              <a:rPr lang="tr-TR" smtClean="0"/>
              <a:t>ÇED, İzin ve Denetim Genel Müdürlüğü,                  Hizmetiçi Eğitim, 19-21 Kasım 2012, Antalya</a:t>
            </a:r>
            <a:endParaRPr lang="tr-TR"/>
          </a:p>
        </p:txBody>
      </p:sp>
      <p:sp>
        <p:nvSpPr>
          <p:cNvPr id="6" name="Slide Number Placeholder 5"/>
          <p:cNvSpPr>
            <a:spLocks noGrp="1"/>
          </p:cNvSpPr>
          <p:nvPr>
            <p:ph type="sldNum" sz="quarter" idx="12"/>
          </p:nvPr>
        </p:nvSpPr>
        <p:spPr/>
        <p:txBody>
          <a:bodyPr/>
          <a:lstStyle/>
          <a:p>
            <a:fld id="{321BA47F-0607-41E8-9E70-80D4847A877B}"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62C54B4A-8473-4D20-992B-B654CF227853}" type="datetime1">
              <a:rPr lang="tr-TR" smtClean="0"/>
              <a:pPr/>
              <a:t>15.06.2017</a:t>
            </a:fld>
            <a:endParaRPr lang="tr-TR"/>
          </a:p>
        </p:txBody>
      </p:sp>
      <p:sp>
        <p:nvSpPr>
          <p:cNvPr id="5" name="Footer Placeholder 4"/>
          <p:cNvSpPr>
            <a:spLocks noGrp="1"/>
          </p:cNvSpPr>
          <p:nvPr>
            <p:ph type="ftr" sz="quarter" idx="11"/>
          </p:nvPr>
        </p:nvSpPr>
        <p:spPr/>
        <p:txBody>
          <a:bodyPr/>
          <a:lstStyle/>
          <a:p>
            <a:r>
              <a:rPr lang="tr-TR" smtClean="0"/>
              <a:t>ÇED, İzin ve Denetim Genel Müdürlüğü,                  Hizmetiçi Eğitim, 19-21 Kasım 2012, Antalya</a:t>
            </a:r>
            <a:endParaRPr lang="tr-TR"/>
          </a:p>
        </p:txBody>
      </p:sp>
      <p:sp>
        <p:nvSpPr>
          <p:cNvPr id="6" name="Slide Number Placeholder 5"/>
          <p:cNvSpPr>
            <a:spLocks noGrp="1"/>
          </p:cNvSpPr>
          <p:nvPr>
            <p:ph type="sldNum" sz="quarter" idx="12"/>
          </p:nvPr>
        </p:nvSpPr>
        <p:spPr/>
        <p:txBody>
          <a:bodyPr/>
          <a:lstStyle/>
          <a:p>
            <a:fld id="{321BA47F-0607-41E8-9E70-80D4847A877B}"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Documents and Settings\aysun.bosca\Desktop\csb_logo.png"/>
          <p:cNvPicPr>
            <a:picLocks noChangeAspect="1" noChangeArrowheads="1"/>
          </p:cNvPicPr>
          <p:nvPr userDrawn="1"/>
        </p:nvPicPr>
        <p:blipFill>
          <a:blip r:embed="rId2" cstate="print"/>
          <a:srcRect/>
          <a:stretch>
            <a:fillRect/>
          </a:stretch>
        </p:blipFill>
        <p:spPr bwMode="auto">
          <a:xfrm>
            <a:off x="395288" y="260350"/>
            <a:ext cx="1600200" cy="9525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r-TR"/>
          </a:p>
        </p:txBody>
      </p:sp>
      <p:sp>
        <p:nvSpPr>
          <p:cNvPr id="5" name="Date Placeholder 3"/>
          <p:cNvSpPr>
            <a:spLocks noGrp="1"/>
          </p:cNvSpPr>
          <p:nvPr>
            <p:ph type="dt" sz="half" idx="10"/>
          </p:nvPr>
        </p:nvSpPr>
        <p:spPr/>
        <p:txBody>
          <a:bodyPr/>
          <a:lstStyle>
            <a:lvl1pPr>
              <a:defRPr/>
            </a:lvl1pPr>
          </a:lstStyle>
          <a:p>
            <a:pPr>
              <a:defRPr/>
            </a:pPr>
            <a:fld id="{A66562AE-4F51-443A-814C-956D2D4D2546}" type="datetime1">
              <a:rPr lang="tr-TR" smtClean="0">
                <a:solidFill>
                  <a:prstClr val="black">
                    <a:tint val="75000"/>
                  </a:prstClr>
                </a:solidFill>
              </a:rPr>
              <a:pPr>
                <a:defRPr/>
              </a:pPr>
              <a:t>15.06.2017</a:t>
            </a:fld>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ÇED, İzin ve Denetim Genel Müdürlüğü, Hizmetiçi Eğitim, 20-22 Kasım 2012, Antalya</a:t>
            </a:r>
          </a:p>
        </p:txBody>
      </p:sp>
      <p:sp>
        <p:nvSpPr>
          <p:cNvPr id="7" name="Slide Number Placeholder 5"/>
          <p:cNvSpPr>
            <a:spLocks noGrp="1"/>
          </p:cNvSpPr>
          <p:nvPr>
            <p:ph type="sldNum" sz="quarter" idx="12"/>
          </p:nvPr>
        </p:nvSpPr>
        <p:spPr/>
        <p:txBody>
          <a:bodyPr/>
          <a:lstStyle>
            <a:lvl1pPr>
              <a:defRPr/>
            </a:lvl1pPr>
          </a:lstStyle>
          <a:p>
            <a:pPr>
              <a:defRPr/>
            </a:pPr>
            <a:fld id="{DBB8B954-BBF3-447B-A46E-C83441461838}"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061227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pPr>
              <a:defRPr/>
            </a:pPr>
            <a:fld id="{122EF81B-88FE-40CE-93AE-F8DBDC3E280D}" type="datetime1">
              <a:rPr lang="tr-TR" smtClean="0">
                <a:solidFill>
                  <a:prstClr val="black">
                    <a:tint val="75000"/>
                  </a:prstClr>
                </a:solidFill>
              </a:rPr>
              <a:pPr>
                <a:defRPr/>
              </a:pPr>
              <a:t>15.06.2017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ÇED, İzin ve Denetim Genel Müdürlüğü, Hizmetiçi Eğitim, 20-22 Kasım 2012, Antalya</a:t>
            </a:r>
          </a:p>
        </p:txBody>
      </p:sp>
      <p:sp>
        <p:nvSpPr>
          <p:cNvPr id="6" name="Slide Number Placeholder 5"/>
          <p:cNvSpPr>
            <a:spLocks noGrp="1"/>
          </p:cNvSpPr>
          <p:nvPr>
            <p:ph type="sldNum" sz="quarter" idx="12"/>
          </p:nvPr>
        </p:nvSpPr>
        <p:spPr/>
        <p:txBody>
          <a:bodyPr/>
          <a:lstStyle>
            <a:lvl1pPr>
              <a:defRPr/>
            </a:lvl1pPr>
          </a:lstStyle>
          <a:p>
            <a:pPr>
              <a:defRPr/>
            </a:pPr>
            <a:fld id="{0C625688-2923-41C8-903F-0BB292D5E7BA}"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124805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0C33DC3-AC52-4C05-AC9C-BE8C64AC58CA}" type="datetime1">
              <a:rPr lang="tr-TR" smtClean="0">
                <a:solidFill>
                  <a:prstClr val="black">
                    <a:tint val="75000"/>
                  </a:prstClr>
                </a:solidFill>
              </a:rPr>
              <a:pPr>
                <a:defRPr/>
              </a:pPr>
              <a:t>15.06.2017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ÇED, İzin ve Denetim Genel Müdürlüğü, Hizmetiçi Eğitim, 20-22 Kasım 2012, Antalya</a:t>
            </a:r>
          </a:p>
        </p:txBody>
      </p:sp>
      <p:sp>
        <p:nvSpPr>
          <p:cNvPr id="6" name="Slide Number Placeholder 5"/>
          <p:cNvSpPr>
            <a:spLocks noGrp="1"/>
          </p:cNvSpPr>
          <p:nvPr>
            <p:ph type="sldNum" sz="quarter" idx="12"/>
          </p:nvPr>
        </p:nvSpPr>
        <p:spPr/>
        <p:txBody>
          <a:bodyPr/>
          <a:lstStyle>
            <a:lvl1pPr>
              <a:defRPr/>
            </a:lvl1pPr>
          </a:lstStyle>
          <a:p>
            <a:pPr>
              <a:defRPr/>
            </a:pPr>
            <a:fld id="{B5A4B3D4-84E3-4E16-8568-FEADE9F70451}"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964438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3"/>
          <p:cNvSpPr>
            <a:spLocks noGrp="1"/>
          </p:cNvSpPr>
          <p:nvPr>
            <p:ph type="dt" sz="half" idx="10"/>
          </p:nvPr>
        </p:nvSpPr>
        <p:spPr/>
        <p:txBody>
          <a:bodyPr/>
          <a:lstStyle>
            <a:lvl1pPr>
              <a:defRPr/>
            </a:lvl1pPr>
          </a:lstStyle>
          <a:p>
            <a:pPr>
              <a:defRPr/>
            </a:pPr>
            <a:fld id="{31D2816F-2A49-4DAC-AD06-E1407BA85334}" type="datetime1">
              <a:rPr lang="tr-TR" smtClean="0">
                <a:solidFill>
                  <a:prstClr val="black">
                    <a:tint val="75000"/>
                  </a:prstClr>
                </a:solidFill>
              </a:rPr>
              <a:pPr>
                <a:defRPr/>
              </a:pPr>
              <a:t>15.06.2017</a:t>
            </a:fld>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ÇED, İzin ve Denetim Genel Müdürlüğü, Hizmetiçi Eğitim, 20-22 Kasım 2012, Antalya</a:t>
            </a:r>
          </a:p>
        </p:txBody>
      </p:sp>
      <p:sp>
        <p:nvSpPr>
          <p:cNvPr id="7" name="Slide Number Placeholder 5"/>
          <p:cNvSpPr>
            <a:spLocks noGrp="1"/>
          </p:cNvSpPr>
          <p:nvPr>
            <p:ph type="sldNum" sz="quarter" idx="12"/>
          </p:nvPr>
        </p:nvSpPr>
        <p:spPr/>
        <p:txBody>
          <a:bodyPr/>
          <a:lstStyle>
            <a:lvl1pPr>
              <a:defRPr/>
            </a:lvl1pPr>
          </a:lstStyle>
          <a:p>
            <a:pPr>
              <a:defRPr/>
            </a:pPr>
            <a:fld id="{654A3B27-5DCA-40BE-956A-A699B5D53D60}"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677508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3"/>
          <p:cNvSpPr>
            <a:spLocks noGrp="1"/>
          </p:cNvSpPr>
          <p:nvPr>
            <p:ph type="dt" sz="half" idx="10"/>
          </p:nvPr>
        </p:nvSpPr>
        <p:spPr/>
        <p:txBody>
          <a:bodyPr/>
          <a:lstStyle>
            <a:lvl1pPr>
              <a:defRPr/>
            </a:lvl1pPr>
          </a:lstStyle>
          <a:p>
            <a:pPr>
              <a:defRPr/>
            </a:pPr>
            <a:fld id="{2124A963-C254-4520-A741-7725064143A8}" type="datetime1">
              <a:rPr lang="tr-TR" smtClean="0">
                <a:solidFill>
                  <a:prstClr val="black">
                    <a:tint val="75000"/>
                  </a:prstClr>
                </a:solidFill>
              </a:rPr>
              <a:pPr>
                <a:defRPr/>
              </a:pPr>
              <a:t>15.06.2017</a:t>
            </a:fld>
            <a:endParaRPr lang="tr-T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ÇED, İzin ve Denetim Genel Müdürlüğü, Hizmetiçi Eğitim, 20-22 Kasım 2012, Antalya</a:t>
            </a:r>
          </a:p>
        </p:txBody>
      </p:sp>
      <p:sp>
        <p:nvSpPr>
          <p:cNvPr id="9" name="Slide Number Placeholder 5"/>
          <p:cNvSpPr>
            <a:spLocks noGrp="1"/>
          </p:cNvSpPr>
          <p:nvPr>
            <p:ph type="sldNum" sz="quarter" idx="12"/>
          </p:nvPr>
        </p:nvSpPr>
        <p:spPr/>
        <p:txBody>
          <a:bodyPr/>
          <a:lstStyle>
            <a:lvl1pPr>
              <a:defRPr/>
            </a:lvl1pPr>
          </a:lstStyle>
          <a:p>
            <a:pPr>
              <a:defRPr/>
            </a:pPr>
            <a:fld id="{402A2FAC-1FAC-4E48-86B8-2991DA47D9C4}"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054593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fld id="{4EF1440F-89E2-4313-9FCD-E943C6AACFF9}" type="datetime1">
              <a:rPr lang="tr-TR" smtClean="0">
                <a:solidFill>
                  <a:prstClr val="black">
                    <a:tint val="75000"/>
                  </a:prstClr>
                </a:solidFill>
              </a:rPr>
              <a:pPr>
                <a:defRPr/>
              </a:pPr>
              <a:t>15.06.2017</a:t>
            </a:fld>
            <a:endParaRPr lang="tr-T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ÇED, İzin ve Denetim Genel Müdürlüğü, Hizmetiçi Eğitim, 20-22 Kasım 2012, Antalya</a:t>
            </a:r>
          </a:p>
        </p:txBody>
      </p:sp>
      <p:sp>
        <p:nvSpPr>
          <p:cNvPr id="5" name="Slide Number Placeholder 5"/>
          <p:cNvSpPr>
            <a:spLocks noGrp="1"/>
          </p:cNvSpPr>
          <p:nvPr>
            <p:ph type="sldNum" sz="quarter" idx="12"/>
          </p:nvPr>
        </p:nvSpPr>
        <p:spPr/>
        <p:txBody>
          <a:bodyPr/>
          <a:lstStyle>
            <a:lvl1pPr>
              <a:defRPr/>
            </a:lvl1pPr>
          </a:lstStyle>
          <a:p>
            <a:pPr>
              <a:defRPr/>
            </a:pPr>
            <a:fld id="{BEE5C23C-8B8A-4519-A054-1C66B8892DFB}"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656192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ABB8CF-9DCA-4700-A68F-BB4698CD1209}" type="datetime1">
              <a:rPr lang="tr-TR" smtClean="0">
                <a:solidFill>
                  <a:prstClr val="black">
                    <a:tint val="75000"/>
                  </a:prstClr>
                </a:solidFill>
              </a:rPr>
              <a:pPr>
                <a:defRPr/>
              </a:pPr>
              <a:t>15.06.2017</a:t>
            </a:fld>
            <a:endParaRPr lang="tr-T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ÇED, İzin ve Denetim Genel Müdürlüğü, Hizmetiçi Eğitim, 20-22 Kasım 2012, Antalya</a:t>
            </a:r>
          </a:p>
        </p:txBody>
      </p:sp>
      <p:sp>
        <p:nvSpPr>
          <p:cNvPr id="4" name="Slide Number Placeholder 5"/>
          <p:cNvSpPr>
            <a:spLocks noGrp="1"/>
          </p:cNvSpPr>
          <p:nvPr>
            <p:ph type="sldNum" sz="quarter" idx="12"/>
          </p:nvPr>
        </p:nvSpPr>
        <p:spPr/>
        <p:txBody>
          <a:bodyPr/>
          <a:lstStyle>
            <a:lvl1pPr>
              <a:defRPr/>
            </a:lvl1pPr>
          </a:lstStyle>
          <a:p>
            <a:pPr>
              <a:defRPr/>
            </a:pPr>
            <a:fld id="{D702F834-6C1D-4180-886A-534CB686875A}"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683533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8AAD1C-DCC6-400C-A682-69DAD2BDF1BE}" type="datetime1">
              <a:rPr lang="tr-TR" smtClean="0">
                <a:solidFill>
                  <a:prstClr val="black">
                    <a:tint val="75000"/>
                  </a:prstClr>
                </a:solidFill>
              </a:rPr>
              <a:pPr>
                <a:defRPr/>
              </a:pPr>
              <a:t>15.06.2017</a:t>
            </a:fld>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ÇED, İzin ve Denetim Genel Müdürlüğü, Hizmetiçi Eğitim, 20-22 Kasım 2012, Antalya</a:t>
            </a:r>
          </a:p>
        </p:txBody>
      </p:sp>
      <p:sp>
        <p:nvSpPr>
          <p:cNvPr id="7" name="Slide Number Placeholder 5"/>
          <p:cNvSpPr>
            <a:spLocks noGrp="1"/>
          </p:cNvSpPr>
          <p:nvPr>
            <p:ph type="sldNum" sz="quarter" idx="12"/>
          </p:nvPr>
        </p:nvSpPr>
        <p:spPr/>
        <p:txBody>
          <a:bodyPr/>
          <a:lstStyle>
            <a:lvl1pPr>
              <a:defRPr/>
            </a:lvl1pPr>
          </a:lstStyle>
          <a:p>
            <a:pPr>
              <a:defRPr/>
            </a:pPr>
            <a:fld id="{FE630E88-A3C8-437B-B6B3-DCC25F92E295}"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32945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FDF5500C-A013-4D5A-9119-6468C2AE2BB5}" type="datetime1">
              <a:rPr lang="tr-TR" smtClean="0"/>
              <a:pPr/>
              <a:t>15.06.2017</a:t>
            </a:fld>
            <a:endParaRPr lang="tr-TR"/>
          </a:p>
        </p:txBody>
      </p:sp>
      <p:sp>
        <p:nvSpPr>
          <p:cNvPr id="5" name="Footer Placeholder 4"/>
          <p:cNvSpPr>
            <a:spLocks noGrp="1"/>
          </p:cNvSpPr>
          <p:nvPr>
            <p:ph type="ftr" sz="quarter" idx="11"/>
          </p:nvPr>
        </p:nvSpPr>
        <p:spPr/>
        <p:txBody>
          <a:bodyPr/>
          <a:lstStyle/>
          <a:p>
            <a:r>
              <a:rPr lang="tr-TR" smtClean="0"/>
              <a:t>ÇED, İzin ve Denetim Genel Müdürlüğü,                  Hizmetiçi Eğitim, 19-21 Kasım 2012, Antalya</a:t>
            </a:r>
            <a:endParaRPr lang="tr-TR"/>
          </a:p>
        </p:txBody>
      </p:sp>
      <p:sp>
        <p:nvSpPr>
          <p:cNvPr id="6" name="Slide Number Placeholder 5"/>
          <p:cNvSpPr>
            <a:spLocks noGrp="1"/>
          </p:cNvSpPr>
          <p:nvPr>
            <p:ph type="sldNum" sz="quarter" idx="12"/>
          </p:nvPr>
        </p:nvSpPr>
        <p:spPr/>
        <p:txBody>
          <a:bodyPr/>
          <a:lstStyle/>
          <a:p>
            <a:fld id="{321BA47F-0607-41E8-9E70-80D4847A877B}" type="slidenum">
              <a:rPr lang="tr-TR" smtClean="0"/>
              <a:pPr/>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32173BA-F7C7-4E62-973A-FE86F3F0A75A}" type="datetime1">
              <a:rPr lang="tr-TR" smtClean="0">
                <a:solidFill>
                  <a:prstClr val="black">
                    <a:tint val="75000"/>
                  </a:prstClr>
                </a:solidFill>
              </a:rPr>
              <a:pPr>
                <a:defRPr/>
              </a:pPr>
              <a:t>15.06.2017</a:t>
            </a:fld>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ÇED, İzin ve Denetim Genel Müdürlüğü, Hizmetiçi Eğitim, 20-22 Kasım 2012, Antalya</a:t>
            </a:r>
          </a:p>
        </p:txBody>
      </p:sp>
      <p:sp>
        <p:nvSpPr>
          <p:cNvPr id="7" name="Slide Number Placeholder 5"/>
          <p:cNvSpPr>
            <a:spLocks noGrp="1"/>
          </p:cNvSpPr>
          <p:nvPr>
            <p:ph type="sldNum" sz="quarter" idx="12"/>
          </p:nvPr>
        </p:nvSpPr>
        <p:spPr/>
        <p:txBody>
          <a:bodyPr/>
          <a:lstStyle>
            <a:lvl1pPr>
              <a:defRPr/>
            </a:lvl1pPr>
          </a:lstStyle>
          <a:p>
            <a:pPr>
              <a:defRPr/>
            </a:pPr>
            <a:fld id="{D908E1DF-5566-4629-A31C-2C4141EEB2E3}"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991069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pPr>
              <a:defRPr/>
            </a:pPr>
            <a:fld id="{F82E7F9C-986D-4F9F-B823-1B82B3E063FD}" type="datetime1">
              <a:rPr lang="tr-TR" smtClean="0">
                <a:solidFill>
                  <a:prstClr val="black">
                    <a:tint val="75000"/>
                  </a:prstClr>
                </a:solidFill>
              </a:rPr>
              <a:pPr>
                <a:defRPr/>
              </a:pPr>
              <a:t>15.06.2017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ÇED, İzin ve Denetim Genel Müdürlüğü, Hizmetiçi Eğitim, 20-22 Kasım 2012, Antalya</a:t>
            </a:r>
          </a:p>
        </p:txBody>
      </p:sp>
      <p:sp>
        <p:nvSpPr>
          <p:cNvPr id="6" name="Slide Number Placeholder 5"/>
          <p:cNvSpPr>
            <a:spLocks noGrp="1"/>
          </p:cNvSpPr>
          <p:nvPr>
            <p:ph type="sldNum" sz="quarter" idx="12"/>
          </p:nvPr>
        </p:nvSpPr>
        <p:spPr/>
        <p:txBody>
          <a:bodyPr/>
          <a:lstStyle>
            <a:lvl1pPr>
              <a:defRPr/>
            </a:lvl1pPr>
          </a:lstStyle>
          <a:p>
            <a:pPr>
              <a:defRPr/>
            </a:pPr>
            <a:fld id="{CF8E2B4B-F844-4349-A556-4BC39AD5B80F}"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339395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pPr>
              <a:defRPr/>
            </a:pPr>
            <a:fld id="{194DB8F6-FF8A-429E-8E88-4E718FDB03A5}" type="datetime1">
              <a:rPr lang="tr-TR" smtClean="0">
                <a:solidFill>
                  <a:prstClr val="black">
                    <a:tint val="75000"/>
                  </a:prstClr>
                </a:solidFill>
              </a:rPr>
              <a:pPr>
                <a:defRPr/>
              </a:pPr>
              <a:t>15.06.2017</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ÇED, İzin ve Denetim Genel Müdürlüğü, Hizmetiçi Eğitim, 20-22 Kasım 2012, Antalya</a:t>
            </a:r>
          </a:p>
        </p:txBody>
      </p:sp>
      <p:sp>
        <p:nvSpPr>
          <p:cNvPr id="6" name="Slide Number Placeholder 5"/>
          <p:cNvSpPr>
            <a:spLocks noGrp="1"/>
          </p:cNvSpPr>
          <p:nvPr>
            <p:ph type="sldNum" sz="quarter" idx="12"/>
          </p:nvPr>
        </p:nvSpPr>
        <p:spPr/>
        <p:txBody>
          <a:bodyPr/>
          <a:lstStyle>
            <a:lvl1pPr>
              <a:defRPr/>
            </a:lvl1pPr>
          </a:lstStyle>
          <a:p>
            <a:pPr>
              <a:defRPr/>
            </a:pPr>
            <a:fld id="{566ECE1E-1632-4349-81D9-1CEB7B07CB5E}"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979560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457200" y="274638"/>
            <a:ext cx="8240713" cy="580866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5"/>
          <p:cNvSpPr>
            <a:spLocks noGrp="1" noChangeArrowheads="1"/>
          </p:cNvSpPr>
          <p:nvPr>
            <p:ph type="ftr" sz="quarter" idx="10"/>
          </p:nvPr>
        </p:nvSpPr>
        <p:spPr>
          <a:ln/>
        </p:spPr>
        <p:txBody>
          <a:bodyPr/>
          <a:lstStyle>
            <a:lvl1pPr>
              <a:defRPr/>
            </a:lvl1pPr>
          </a:lstStyle>
          <a:p>
            <a:pPr>
              <a:defRPr/>
            </a:pPr>
            <a:r>
              <a:rPr lang="tr-TR" smtClean="0">
                <a:solidFill>
                  <a:prstClr val="black">
                    <a:tint val="75000"/>
                  </a:prstClr>
                </a:solidFill>
              </a:rPr>
              <a:t>ÇED, İzin ve Denetim Genel Müdürlüğü, Hizmetiçi Eğitim, 20-22 Kasım 2012, Antalya</a:t>
            </a:r>
            <a:endParaRPr lang="tr-TR">
              <a:solidFill>
                <a:prstClr val="black">
                  <a:tint val="75000"/>
                </a:prstClr>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F4521907-4F13-4504-8278-6B87BBDCFC0D}"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95447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767F41-AA01-49DD-AE29-0CEB36AF941A}" type="datetime1">
              <a:rPr lang="tr-TR" smtClean="0"/>
              <a:pPr/>
              <a:t>15.06.2017</a:t>
            </a:fld>
            <a:endParaRPr lang="tr-TR"/>
          </a:p>
        </p:txBody>
      </p:sp>
      <p:sp>
        <p:nvSpPr>
          <p:cNvPr id="5" name="Footer Placeholder 4"/>
          <p:cNvSpPr>
            <a:spLocks noGrp="1"/>
          </p:cNvSpPr>
          <p:nvPr>
            <p:ph type="ftr" sz="quarter" idx="11"/>
          </p:nvPr>
        </p:nvSpPr>
        <p:spPr/>
        <p:txBody>
          <a:bodyPr/>
          <a:lstStyle/>
          <a:p>
            <a:r>
              <a:rPr lang="tr-TR" smtClean="0"/>
              <a:t>ÇED, İzin ve Denetim Genel Müdürlüğü,                  Hizmetiçi Eğitim, 19-21 Kasım 2012, Antalya</a:t>
            </a:r>
            <a:endParaRPr lang="tr-TR"/>
          </a:p>
        </p:txBody>
      </p:sp>
      <p:sp>
        <p:nvSpPr>
          <p:cNvPr id="6" name="Slide Number Placeholder 5"/>
          <p:cNvSpPr>
            <a:spLocks noGrp="1"/>
          </p:cNvSpPr>
          <p:nvPr>
            <p:ph type="sldNum" sz="quarter" idx="12"/>
          </p:nvPr>
        </p:nvSpPr>
        <p:spPr/>
        <p:txBody>
          <a:bodyPr/>
          <a:lstStyle/>
          <a:p>
            <a:fld id="{321BA47F-0607-41E8-9E70-80D4847A877B}"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68D5F69C-9B09-4D17-A199-7E2E03D354A3}" type="datetime1">
              <a:rPr lang="tr-TR" smtClean="0"/>
              <a:pPr/>
              <a:t>15.06.2017</a:t>
            </a:fld>
            <a:endParaRPr lang="tr-TR"/>
          </a:p>
        </p:txBody>
      </p:sp>
      <p:sp>
        <p:nvSpPr>
          <p:cNvPr id="6" name="Footer Placeholder 5"/>
          <p:cNvSpPr>
            <a:spLocks noGrp="1"/>
          </p:cNvSpPr>
          <p:nvPr>
            <p:ph type="ftr" sz="quarter" idx="11"/>
          </p:nvPr>
        </p:nvSpPr>
        <p:spPr/>
        <p:txBody>
          <a:bodyPr/>
          <a:lstStyle/>
          <a:p>
            <a:r>
              <a:rPr lang="tr-TR" smtClean="0"/>
              <a:t>ÇED, İzin ve Denetim Genel Müdürlüğü,                  Hizmetiçi Eğitim, 19-21 Kasım 2012, Antalya</a:t>
            </a:r>
            <a:endParaRPr lang="tr-TR"/>
          </a:p>
        </p:txBody>
      </p:sp>
      <p:sp>
        <p:nvSpPr>
          <p:cNvPr id="7" name="Slide Number Placeholder 6"/>
          <p:cNvSpPr>
            <a:spLocks noGrp="1"/>
          </p:cNvSpPr>
          <p:nvPr>
            <p:ph type="sldNum" sz="quarter" idx="12"/>
          </p:nvPr>
        </p:nvSpPr>
        <p:spPr/>
        <p:txBody>
          <a:bodyPr/>
          <a:lstStyle/>
          <a:p>
            <a:fld id="{321BA47F-0607-41E8-9E70-80D4847A877B}"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FC930981-6AF8-4D96-A2F2-A4F6D6AE3EA8}" type="datetime1">
              <a:rPr lang="tr-TR" smtClean="0"/>
              <a:pPr/>
              <a:t>15.06.2017</a:t>
            </a:fld>
            <a:endParaRPr lang="tr-TR"/>
          </a:p>
        </p:txBody>
      </p:sp>
      <p:sp>
        <p:nvSpPr>
          <p:cNvPr id="8" name="Footer Placeholder 7"/>
          <p:cNvSpPr>
            <a:spLocks noGrp="1"/>
          </p:cNvSpPr>
          <p:nvPr>
            <p:ph type="ftr" sz="quarter" idx="11"/>
          </p:nvPr>
        </p:nvSpPr>
        <p:spPr/>
        <p:txBody>
          <a:bodyPr/>
          <a:lstStyle/>
          <a:p>
            <a:r>
              <a:rPr lang="tr-TR" smtClean="0"/>
              <a:t>ÇED, İzin ve Denetim Genel Müdürlüğü,                  Hizmetiçi Eğitim, 19-21 Kasım 2012, Antalya</a:t>
            </a:r>
            <a:endParaRPr lang="tr-TR"/>
          </a:p>
        </p:txBody>
      </p:sp>
      <p:sp>
        <p:nvSpPr>
          <p:cNvPr id="9" name="Slide Number Placeholder 8"/>
          <p:cNvSpPr>
            <a:spLocks noGrp="1"/>
          </p:cNvSpPr>
          <p:nvPr>
            <p:ph type="sldNum" sz="quarter" idx="12"/>
          </p:nvPr>
        </p:nvSpPr>
        <p:spPr/>
        <p:txBody>
          <a:bodyPr/>
          <a:lstStyle/>
          <a:p>
            <a:fld id="{321BA47F-0607-41E8-9E70-80D4847A877B}"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ED4428EA-12D0-4EA0-A485-70D495E50AB9}" type="datetime1">
              <a:rPr lang="tr-TR" smtClean="0"/>
              <a:pPr/>
              <a:t>15.06.2017</a:t>
            </a:fld>
            <a:endParaRPr lang="tr-TR"/>
          </a:p>
        </p:txBody>
      </p:sp>
      <p:sp>
        <p:nvSpPr>
          <p:cNvPr id="4" name="Footer Placeholder 3"/>
          <p:cNvSpPr>
            <a:spLocks noGrp="1"/>
          </p:cNvSpPr>
          <p:nvPr>
            <p:ph type="ftr" sz="quarter" idx="11"/>
          </p:nvPr>
        </p:nvSpPr>
        <p:spPr/>
        <p:txBody>
          <a:bodyPr/>
          <a:lstStyle/>
          <a:p>
            <a:r>
              <a:rPr lang="tr-TR" smtClean="0"/>
              <a:t>ÇED, İzin ve Denetim Genel Müdürlüğü,                  Hizmetiçi Eğitim, 19-21 Kasım 2012, Antalya</a:t>
            </a:r>
            <a:endParaRPr lang="tr-TR"/>
          </a:p>
        </p:txBody>
      </p:sp>
      <p:sp>
        <p:nvSpPr>
          <p:cNvPr id="5" name="Slide Number Placeholder 4"/>
          <p:cNvSpPr>
            <a:spLocks noGrp="1"/>
          </p:cNvSpPr>
          <p:nvPr>
            <p:ph type="sldNum" sz="quarter" idx="12"/>
          </p:nvPr>
        </p:nvSpPr>
        <p:spPr/>
        <p:txBody>
          <a:bodyPr/>
          <a:lstStyle/>
          <a:p>
            <a:fld id="{321BA47F-0607-41E8-9E70-80D4847A877B}"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268E6-FEF7-4C1A-8231-D642ADEF3E90}" type="datetime1">
              <a:rPr lang="tr-TR" smtClean="0"/>
              <a:pPr/>
              <a:t>15.06.2017</a:t>
            </a:fld>
            <a:endParaRPr lang="tr-TR"/>
          </a:p>
        </p:txBody>
      </p:sp>
      <p:sp>
        <p:nvSpPr>
          <p:cNvPr id="3" name="Footer Placeholder 2"/>
          <p:cNvSpPr>
            <a:spLocks noGrp="1"/>
          </p:cNvSpPr>
          <p:nvPr>
            <p:ph type="ftr" sz="quarter" idx="11"/>
          </p:nvPr>
        </p:nvSpPr>
        <p:spPr/>
        <p:txBody>
          <a:bodyPr/>
          <a:lstStyle/>
          <a:p>
            <a:r>
              <a:rPr lang="tr-TR" smtClean="0"/>
              <a:t>ÇED, İzin ve Denetim Genel Müdürlüğü,                  Hizmetiçi Eğitim, 19-21 Kasım 2012, Antalya</a:t>
            </a:r>
            <a:endParaRPr lang="tr-TR"/>
          </a:p>
        </p:txBody>
      </p:sp>
      <p:sp>
        <p:nvSpPr>
          <p:cNvPr id="4" name="Slide Number Placeholder 3"/>
          <p:cNvSpPr>
            <a:spLocks noGrp="1"/>
          </p:cNvSpPr>
          <p:nvPr>
            <p:ph type="sldNum" sz="quarter" idx="12"/>
          </p:nvPr>
        </p:nvSpPr>
        <p:spPr/>
        <p:txBody>
          <a:bodyPr/>
          <a:lstStyle/>
          <a:p>
            <a:fld id="{321BA47F-0607-41E8-9E70-80D4847A877B}"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9D2A56-0BEE-4B93-994D-4E6853EFA3E7}" type="datetime1">
              <a:rPr lang="tr-TR" smtClean="0"/>
              <a:pPr/>
              <a:t>15.06.2017</a:t>
            </a:fld>
            <a:endParaRPr lang="tr-TR"/>
          </a:p>
        </p:txBody>
      </p:sp>
      <p:sp>
        <p:nvSpPr>
          <p:cNvPr id="6" name="Footer Placeholder 5"/>
          <p:cNvSpPr>
            <a:spLocks noGrp="1"/>
          </p:cNvSpPr>
          <p:nvPr>
            <p:ph type="ftr" sz="quarter" idx="11"/>
          </p:nvPr>
        </p:nvSpPr>
        <p:spPr/>
        <p:txBody>
          <a:bodyPr/>
          <a:lstStyle/>
          <a:p>
            <a:r>
              <a:rPr lang="tr-TR" smtClean="0"/>
              <a:t>ÇED, İzin ve Denetim Genel Müdürlüğü,                  Hizmetiçi Eğitim, 19-21 Kasım 2012, Antalya</a:t>
            </a:r>
            <a:endParaRPr lang="tr-TR"/>
          </a:p>
        </p:txBody>
      </p:sp>
      <p:sp>
        <p:nvSpPr>
          <p:cNvPr id="7" name="Slide Number Placeholder 6"/>
          <p:cNvSpPr>
            <a:spLocks noGrp="1"/>
          </p:cNvSpPr>
          <p:nvPr>
            <p:ph type="sldNum" sz="quarter" idx="12"/>
          </p:nvPr>
        </p:nvSpPr>
        <p:spPr/>
        <p:txBody>
          <a:bodyPr/>
          <a:lstStyle/>
          <a:p>
            <a:fld id="{321BA47F-0607-41E8-9E70-80D4847A877B}"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B0A98C-F54F-4E66-8029-AD0C915A8E20}" type="datetime1">
              <a:rPr lang="tr-TR" smtClean="0"/>
              <a:pPr/>
              <a:t>15.06.2017</a:t>
            </a:fld>
            <a:endParaRPr lang="tr-TR"/>
          </a:p>
        </p:txBody>
      </p:sp>
      <p:sp>
        <p:nvSpPr>
          <p:cNvPr id="6" name="Footer Placeholder 5"/>
          <p:cNvSpPr>
            <a:spLocks noGrp="1"/>
          </p:cNvSpPr>
          <p:nvPr>
            <p:ph type="ftr" sz="quarter" idx="11"/>
          </p:nvPr>
        </p:nvSpPr>
        <p:spPr/>
        <p:txBody>
          <a:bodyPr/>
          <a:lstStyle/>
          <a:p>
            <a:r>
              <a:rPr lang="tr-TR" smtClean="0"/>
              <a:t>ÇED, İzin ve Denetim Genel Müdürlüğü,                  Hizmetiçi Eğitim, 19-21 Kasım 2012, Antalya</a:t>
            </a:r>
            <a:endParaRPr lang="tr-TR"/>
          </a:p>
        </p:txBody>
      </p:sp>
      <p:sp>
        <p:nvSpPr>
          <p:cNvPr id="7" name="Slide Number Placeholder 6"/>
          <p:cNvSpPr>
            <a:spLocks noGrp="1"/>
          </p:cNvSpPr>
          <p:nvPr>
            <p:ph type="sldNum" sz="quarter" idx="12"/>
          </p:nvPr>
        </p:nvSpPr>
        <p:spPr/>
        <p:txBody>
          <a:bodyPr/>
          <a:lstStyle/>
          <a:p>
            <a:fld id="{321BA47F-0607-41E8-9E70-80D4847A877B}"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9000"/>
            <a:lum/>
          </a:blip>
          <a:srcRect/>
          <a:stretch>
            <a:fillRect l="10000" t="3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r-T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82C549-670E-461A-8697-82CD7B2FDE55}" type="datetime1">
              <a:rPr lang="tr-TR" smtClean="0"/>
              <a:pPr/>
              <a:t>15.06.2017</a:t>
            </a:fld>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smtClean="0"/>
              <a:t>ÇED, İzin ve Denetim Genel Müdürlüğü,                  Hizmetiçi Eğitim, 19-21 Kasım 2012, Antalya</a:t>
            </a:r>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BA47F-0607-41E8-9E70-80D4847A877B}"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9000"/>
            <a:lum/>
          </a:blip>
          <a:srcRect/>
          <a:stretch>
            <a:fillRect l="10000" t="30000" r="10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tr-TR"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0B3F44C-CF2D-48B1-B8EB-B0DAFC1646EF}" type="datetime1">
              <a:rPr lang="tr-TR" smtClean="0">
                <a:solidFill>
                  <a:prstClr val="black">
                    <a:tint val="75000"/>
                  </a:prstClr>
                </a:solidFill>
              </a:rPr>
              <a:pPr>
                <a:defRPr/>
              </a:pPr>
              <a:t>15.06.2017</a:t>
            </a:fld>
            <a:endParaRPr lang="tr-T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tr-TR">
                <a:solidFill>
                  <a:prstClr val="black">
                    <a:tint val="75000"/>
                  </a:prstClr>
                </a:solidFill>
              </a:rPr>
              <a:t>ÇED, İzin ve Denetim Genel Müdürlüğü, Hizmetiçi Eğitim, 20-22 Kasım 2012, Antalya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A613132-56C5-4F45-9FD9-FE3A237CC1A2}"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51489075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395536" y="548680"/>
            <a:ext cx="8712968" cy="5955574"/>
          </a:xfrm>
          <a:effectLst>
            <a:innerShdw blurRad="63500" dist="50800">
              <a:prstClr val="black">
                <a:alpha val="50000"/>
              </a:prstClr>
            </a:innerShdw>
          </a:effectLst>
        </p:spPr>
        <p:txBody>
          <a:bodyPr>
            <a:normAutofit fontScale="90000"/>
          </a:bodyPr>
          <a:lstStyle/>
          <a:p>
            <a:pPr>
              <a:lnSpc>
                <a:spcPts val="3200"/>
              </a:lnSpc>
              <a:spcBef>
                <a:spcPts val="0"/>
              </a:spcBef>
            </a:pPr>
            <a:r>
              <a:rPr lang="tr-TR" sz="3200" dirty="0" smtClean="0">
                <a:solidFill>
                  <a:srgbClr val="002060"/>
                </a:solidFill>
              </a:rPr>
              <a:t> </a:t>
            </a:r>
            <a:br>
              <a:rPr lang="tr-TR" sz="3200" dirty="0" smtClean="0">
                <a:solidFill>
                  <a:srgbClr val="002060"/>
                </a:solidFill>
              </a:rPr>
            </a:br>
            <a:r>
              <a:rPr lang="tr-TR" sz="3200" dirty="0" smtClean="0">
                <a:solidFill>
                  <a:srgbClr val="002060"/>
                </a:solidFill>
              </a:rPr>
              <a:t>   </a:t>
            </a:r>
            <a:br>
              <a:rPr lang="tr-TR" sz="3200" dirty="0" smtClean="0">
                <a:solidFill>
                  <a:srgbClr val="002060"/>
                </a:solidFill>
              </a:rPr>
            </a:br>
            <a:r>
              <a:rPr lang="tr-TR" sz="3200" dirty="0" smtClean="0">
                <a:solidFill>
                  <a:srgbClr val="002060"/>
                </a:solidFill>
              </a:rPr>
              <a:t/>
            </a:r>
            <a:br>
              <a:rPr lang="tr-TR" sz="3200" dirty="0" smtClean="0">
                <a:solidFill>
                  <a:srgbClr val="002060"/>
                </a:solidFill>
              </a:rPr>
            </a:br>
            <a:r>
              <a:rPr lang="tr-TR" sz="3200" b="1" dirty="0" smtClean="0">
                <a:solidFill>
                  <a:srgbClr val="002060"/>
                </a:solidFill>
                <a:latin typeface="Times New Roman" panose="02020603050405020304" pitchFamily="18" charset="0"/>
                <a:cs typeface="Times New Roman" panose="02020603050405020304" pitchFamily="18" charset="0"/>
              </a:rPr>
              <a:t>ÇED, İZİN VE DENETİM GENEL MÜDÜRLÜĞÜ</a:t>
            </a:r>
            <a:br>
              <a:rPr lang="tr-TR" sz="3200" b="1" dirty="0" smtClean="0">
                <a:solidFill>
                  <a:srgbClr val="002060"/>
                </a:solidFill>
                <a:latin typeface="Times New Roman" panose="02020603050405020304" pitchFamily="18" charset="0"/>
                <a:cs typeface="Times New Roman" panose="02020603050405020304" pitchFamily="18" charset="0"/>
              </a:rPr>
            </a:br>
            <a:r>
              <a:rPr lang="tr-TR" sz="3200" b="1" dirty="0" smtClean="0">
                <a:solidFill>
                  <a:srgbClr val="002060"/>
                </a:solidFill>
              </a:rPr>
              <a:t/>
            </a:r>
            <a:br>
              <a:rPr lang="tr-TR" sz="3200" b="1" dirty="0" smtClean="0">
                <a:solidFill>
                  <a:srgbClr val="002060"/>
                </a:solidFill>
              </a:rPr>
            </a:br>
            <a:r>
              <a:rPr lang="tr-TR" sz="2600" b="1" dirty="0" smtClean="0">
                <a:solidFill>
                  <a:srgbClr val="000066"/>
                </a:solidFill>
                <a:latin typeface="Times New Roman" panose="02020603050405020304" pitchFamily="18" charset="0"/>
                <a:cs typeface="Times New Roman" panose="02020603050405020304" pitchFamily="18" charset="0"/>
              </a:rPr>
              <a:t/>
            </a:r>
            <a:br>
              <a:rPr lang="tr-TR" sz="2600" b="1" dirty="0" smtClean="0">
                <a:solidFill>
                  <a:srgbClr val="000066"/>
                </a:solidFill>
                <a:latin typeface="Times New Roman" panose="02020603050405020304" pitchFamily="18" charset="0"/>
                <a:cs typeface="Times New Roman" panose="02020603050405020304" pitchFamily="18" charset="0"/>
              </a:rPr>
            </a:br>
            <a:r>
              <a:rPr lang="tr-TR" sz="32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ULAŞIM VE KIYI YATIRIMLARI </a:t>
            </a:r>
            <a:br>
              <a:rPr lang="tr-TR" sz="32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tr-TR" sz="32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ŞUBE MÜDÜRLÜĞÜ</a:t>
            </a:r>
            <a:r>
              <a:rPr lang="tr-TR" sz="3200" dirty="0" smtClean="0">
                <a:solidFill>
                  <a:srgbClr val="7030A0"/>
                </a:solidFill>
                <a:latin typeface="Times New Roman" panose="02020603050405020304" pitchFamily="18" charset="0"/>
                <a:cs typeface="Times New Roman" panose="02020603050405020304" pitchFamily="18" charset="0"/>
              </a:rPr>
              <a:t/>
            </a:r>
            <a:br>
              <a:rPr lang="tr-TR" sz="3200" dirty="0" smtClean="0">
                <a:solidFill>
                  <a:srgbClr val="7030A0"/>
                </a:solidFill>
                <a:latin typeface="Times New Roman" panose="02020603050405020304" pitchFamily="18" charset="0"/>
                <a:cs typeface="Times New Roman" panose="02020603050405020304" pitchFamily="18" charset="0"/>
              </a:rPr>
            </a:br>
            <a:r>
              <a:rPr lang="tr-TR" sz="3200" dirty="0" smtClean="0">
                <a:solidFill>
                  <a:srgbClr val="7030A0"/>
                </a:solidFill>
                <a:latin typeface="Times New Roman" panose="02020603050405020304" pitchFamily="18" charset="0"/>
                <a:cs typeface="Times New Roman" panose="02020603050405020304" pitchFamily="18" charset="0"/>
              </a:rPr>
              <a:t/>
            </a:r>
            <a:br>
              <a:rPr lang="tr-TR" sz="3200" dirty="0" smtClean="0">
                <a:solidFill>
                  <a:srgbClr val="7030A0"/>
                </a:solidFill>
                <a:latin typeface="Times New Roman" panose="02020603050405020304" pitchFamily="18" charset="0"/>
                <a:cs typeface="Times New Roman" panose="02020603050405020304" pitchFamily="18" charset="0"/>
              </a:rPr>
            </a:br>
            <a:r>
              <a:rPr lang="tr-TR" sz="3200" dirty="0" smtClean="0">
                <a:solidFill>
                  <a:srgbClr val="7030A0"/>
                </a:solidFill>
                <a:latin typeface="Times New Roman" panose="02020603050405020304" pitchFamily="18" charset="0"/>
                <a:cs typeface="Times New Roman" panose="02020603050405020304" pitchFamily="18" charset="0"/>
              </a:rPr>
              <a:t/>
            </a:r>
            <a:br>
              <a:rPr lang="tr-TR" sz="3200" dirty="0" smtClean="0">
                <a:solidFill>
                  <a:srgbClr val="7030A0"/>
                </a:solidFill>
                <a:latin typeface="Times New Roman" panose="02020603050405020304" pitchFamily="18" charset="0"/>
                <a:cs typeface="Times New Roman" panose="02020603050405020304" pitchFamily="18" charset="0"/>
              </a:rPr>
            </a:br>
            <a:r>
              <a:rPr lang="tr-TR" sz="3200" i="1" dirty="0" smtClean="0"/>
              <a:t/>
            </a:r>
            <a:br>
              <a:rPr lang="tr-TR" sz="3200" i="1" dirty="0" smtClean="0"/>
            </a:br>
            <a:r>
              <a:rPr lang="tr-TR" sz="3200" b="1" dirty="0" smtClean="0">
                <a:solidFill>
                  <a:srgbClr val="002060"/>
                </a:solidFill>
                <a:latin typeface="Times New Roman" panose="02020603050405020304" pitchFamily="18" charset="0"/>
                <a:cs typeface="Times New Roman" panose="02020603050405020304" pitchFamily="18" charset="0"/>
              </a:rPr>
              <a:t>Nuray TOPRAKKARIŞTIRAN</a:t>
            </a:r>
            <a:br>
              <a:rPr lang="tr-TR" sz="3200" b="1" dirty="0" smtClean="0">
                <a:solidFill>
                  <a:srgbClr val="002060"/>
                </a:solidFill>
                <a:latin typeface="Times New Roman" panose="02020603050405020304" pitchFamily="18" charset="0"/>
                <a:cs typeface="Times New Roman" panose="02020603050405020304" pitchFamily="18" charset="0"/>
              </a:rPr>
            </a:br>
            <a:r>
              <a:rPr lang="tr-TR" sz="3200" b="1" dirty="0" smtClean="0">
                <a:solidFill>
                  <a:srgbClr val="002060"/>
                </a:solidFill>
                <a:latin typeface="Times New Roman" panose="02020603050405020304" pitchFamily="18" charset="0"/>
                <a:cs typeface="Times New Roman" panose="02020603050405020304" pitchFamily="18" charset="0"/>
              </a:rPr>
              <a:t>Şube Müdürü </a:t>
            </a:r>
            <a:br>
              <a:rPr lang="tr-TR" sz="3200" b="1" dirty="0" smtClean="0">
                <a:solidFill>
                  <a:srgbClr val="002060"/>
                </a:solidFill>
                <a:latin typeface="Times New Roman" panose="02020603050405020304" pitchFamily="18" charset="0"/>
                <a:cs typeface="Times New Roman" panose="02020603050405020304" pitchFamily="18" charset="0"/>
              </a:rPr>
            </a:br>
            <a:r>
              <a:rPr lang="tr-TR" sz="3200" b="1" dirty="0">
                <a:solidFill>
                  <a:srgbClr val="002060"/>
                </a:solidFill>
                <a:latin typeface="Times New Roman" panose="02020603050405020304" pitchFamily="18" charset="0"/>
                <a:cs typeface="Times New Roman" panose="02020603050405020304" pitchFamily="18" charset="0"/>
              </a:rPr>
              <a:t/>
            </a:r>
            <a:br>
              <a:rPr lang="tr-TR" sz="3200" b="1" dirty="0">
                <a:solidFill>
                  <a:srgbClr val="002060"/>
                </a:solidFill>
                <a:latin typeface="Times New Roman" panose="02020603050405020304" pitchFamily="18" charset="0"/>
                <a:cs typeface="Times New Roman" panose="02020603050405020304" pitchFamily="18" charset="0"/>
              </a:rPr>
            </a:br>
            <a:r>
              <a:rPr lang="tr-TR" sz="3200" b="1" dirty="0" smtClean="0">
                <a:solidFill>
                  <a:srgbClr val="002060"/>
                </a:solidFill>
                <a:latin typeface="Times New Roman" panose="02020603050405020304" pitchFamily="18" charset="0"/>
                <a:cs typeface="Times New Roman" panose="02020603050405020304" pitchFamily="18" charset="0"/>
              </a:rPr>
              <a:t>22-24.05.2017</a:t>
            </a:r>
            <a:br>
              <a:rPr lang="tr-TR" sz="3200" b="1" dirty="0" smtClean="0">
                <a:solidFill>
                  <a:srgbClr val="002060"/>
                </a:solidFill>
                <a:latin typeface="Times New Roman" panose="02020603050405020304" pitchFamily="18" charset="0"/>
                <a:cs typeface="Times New Roman" panose="02020603050405020304" pitchFamily="18" charset="0"/>
              </a:rPr>
            </a:br>
            <a:endParaRPr lang="tr-TR"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538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FDF5500C-A013-4D5A-9119-6468C2AE2BB5}" type="datetime1">
              <a:rPr lang="tr-TR" smtClean="0"/>
              <a:pPr/>
              <a:t>15.06.2017</a:t>
            </a:fld>
            <a:endParaRPr lang="tr-TR"/>
          </a:p>
        </p:txBody>
      </p:sp>
      <p:sp>
        <p:nvSpPr>
          <p:cNvPr id="6" name="Slayt Numarası Yer Tutucusu 5"/>
          <p:cNvSpPr>
            <a:spLocks noGrp="1"/>
          </p:cNvSpPr>
          <p:nvPr>
            <p:ph type="sldNum" sz="quarter" idx="12"/>
          </p:nvPr>
        </p:nvSpPr>
        <p:spPr/>
        <p:txBody>
          <a:bodyPr/>
          <a:lstStyle/>
          <a:p>
            <a:fld id="{321BA47F-0607-41E8-9E70-80D4847A877B}" type="slidenum">
              <a:rPr lang="tr-TR" smtClean="0"/>
              <a:pPr/>
              <a:t>10</a:t>
            </a:fld>
            <a:endParaRPr lang="tr-T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405" y="193899"/>
            <a:ext cx="14382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ikdörtgen 7"/>
          <p:cNvSpPr/>
          <p:nvPr/>
        </p:nvSpPr>
        <p:spPr>
          <a:xfrm>
            <a:off x="2811983" y="1052736"/>
            <a:ext cx="4784353" cy="492443"/>
          </a:xfrm>
          <a:prstGeom prst="rect">
            <a:avLst/>
          </a:prstGeom>
          <a:solidFill>
            <a:srgbClr val="FFFF00"/>
          </a:solidFill>
        </p:spPr>
        <p:txBody>
          <a:bodyPr wrap="square">
            <a:spAutoFit/>
          </a:bodyPr>
          <a:lstStyle/>
          <a:p>
            <a:r>
              <a:rPr lang="tr-TR" sz="2600" dirty="0" smtClean="0">
                <a:solidFill>
                  <a:srgbClr val="002060"/>
                </a:solidFill>
                <a:latin typeface="Times New Roman" panose="02020603050405020304" pitchFamily="18" charset="0"/>
                <a:cs typeface="Times New Roman" panose="02020603050405020304" pitchFamily="18" charset="0"/>
              </a:rPr>
              <a:t>Planlanan </a:t>
            </a:r>
            <a:r>
              <a:rPr lang="tr-TR" sz="2600" dirty="0">
                <a:solidFill>
                  <a:srgbClr val="002060"/>
                </a:solidFill>
                <a:latin typeface="Times New Roman" panose="02020603050405020304" pitchFamily="18" charset="0"/>
                <a:cs typeface="Times New Roman" panose="02020603050405020304" pitchFamily="18" charset="0"/>
              </a:rPr>
              <a:t>ve </a:t>
            </a:r>
            <a:r>
              <a:rPr lang="tr-TR" sz="2600" dirty="0" smtClean="0">
                <a:solidFill>
                  <a:srgbClr val="002060"/>
                </a:solidFill>
                <a:latin typeface="Times New Roman" panose="02020603050405020304" pitchFamily="18" charset="0"/>
                <a:cs typeface="Times New Roman" panose="02020603050405020304" pitchFamily="18" charset="0"/>
              </a:rPr>
              <a:t>Mevcut Kıyı Yapıları</a:t>
            </a:r>
            <a:endParaRPr lang="tr-TR" dirty="0"/>
          </a:p>
        </p:txBody>
      </p:sp>
      <p:sp>
        <p:nvSpPr>
          <p:cNvPr id="10" name="Dikdörtgen 9"/>
          <p:cNvSpPr/>
          <p:nvPr/>
        </p:nvSpPr>
        <p:spPr>
          <a:xfrm>
            <a:off x="5436096" y="2132856"/>
            <a:ext cx="3312368" cy="1446550"/>
          </a:xfrm>
          <a:prstGeom prst="rect">
            <a:avLst/>
          </a:prstGeom>
          <a:solidFill>
            <a:schemeClr val="accent3">
              <a:lumMod val="75000"/>
            </a:schemeClr>
          </a:solidFill>
        </p:spPr>
        <p:txBody>
          <a:bodyPr wrap="square">
            <a:spAutoFit/>
          </a:bodyPr>
          <a:lstStyle/>
          <a:p>
            <a:pPr algn="ctr"/>
            <a:r>
              <a:rPr lang="tr-TR" sz="2200" b="1" dirty="0">
                <a:solidFill>
                  <a:srgbClr val="002060"/>
                </a:solidFill>
                <a:latin typeface="Times New Roman" panose="02020603050405020304" pitchFamily="18" charset="0"/>
                <a:cs typeface="Times New Roman" panose="02020603050405020304" pitchFamily="18" charset="0"/>
              </a:rPr>
              <a:t>dolgu </a:t>
            </a:r>
            <a:r>
              <a:rPr lang="tr-TR" sz="2200" b="1" dirty="0" smtClean="0">
                <a:solidFill>
                  <a:srgbClr val="002060"/>
                </a:solidFill>
                <a:latin typeface="Times New Roman" panose="02020603050405020304" pitchFamily="18" charset="0"/>
                <a:cs typeface="Times New Roman" panose="02020603050405020304" pitchFamily="18" charset="0"/>
              </a:rPr>
              <a:t>- </a:t>
            </a:r>
            <a:r>
              <a:rPr lang="tr-TR" sz="2200" b="1" dirty="0">
                <a:solidFill>
                  <a:srgbClr val="002060"/>
                </a:solidFill>
                <a:latin typeface="Times New Roman" panose="02020603050405020304" pitchFamily="18" charset="0"/>
                <a:cs typeface="Times New Roman" panose="02020603050405020304" pitchFamily="18" charset="0"/>
              </a:rPr>
              <a:t>dip </a:t>
            </a:r>
            <a:r>
              <a:rPr lang="tr-TR" sz="2200" b="1" dirty="0" smtClean="0">
                <a:solidFill>
                  <a:srgbClr val="002060"/>
                </a:solidFill>
                <a:latin typeface="Times New Roman" panose="02020603050405020304" pitchFamily="18" charset="0"/>
                <a:cs typeface="Times New Roman" panose="02020603050405020304" pitchFamily="18" charset="0"/>
              </a:rPr>
              <a:t>taraması </a:t>
            </a:r>
          </a:p>
          <a:p>
            <a:pPr algn="ctr"/>
            <a:r>
              <a:rPr lang="tr-TR" sz="2200" dirty="0" smtClean="0">
                <a:solidFill>
                  <a:srgbClr val="002060"/>
                </a:solidFill>
                <a:latin typeface="Times New Roman" panose="02020603050405020304" pitchFamily="18" charset="0"/>
                <a:cs typeface="Times New Roman" panose="02020603050405020304" pitchFamily="18" charset="0"/>
              </a:rPr>
              <a:t>Amaç, alan (m²), </a:t>
            </a:r>
          </a:p>
          <a:p>
            <a:pPr algn="ctr"/>
            <a:r>
              <a:rPr lang="tr-TR" sz="2200" dirty="0" smtClean="0">
                <a:solidFill>
                  <a:srgbClr val="002060"/>
                </a:solidFill>
                <a:latin typeface="Times New Roman" panose="02020603050405020304" pitchFamily="18" charset="0"/>
                <a:cs typeface="Times New Roman" panose="02020603050405020304" pitchFamily="18" charset="0"/>
              </a:rPr>
              <a:t>miktar (m³)  ve analiz sonuçları</a:t>
            </a:r>
          </a:p>
        </p:txBody>
      </p:sp>
      <p:sp>
        <p:nvSpPr>
          <p:cNvPr id="12" name="Dikdörtgen 11"/>
          <p:cNvSpPr/>
          <p:nvPr/>
        </p:nvSpPr>
        <p:spPr>
          <a:xfrm>
            <a:off x="3347864" y="5543602"/>
            <a:ext cx="5184576" cy="769441"/>
          </a:xfrm>
          <a:prstGeom prst="rect">
            <a:avLst/>
          </a:prstGeom>
          <a:solidFill>
            <a:schemeClr val="accent3">
              <a:lumMod val="75000"/>
            </a:schemeClr>
          </a:solidFill>
        </p:spPr>
        <p:txBody>
          <a:bodyPr wrap="square">
            <a:spAutoFit/>
          </a:bodyPr>
          <a:lstStyle/>
          <a:p>
            <a:pPr algn="ctr"/>
            <a:r>
              <a:rPr lang="tr-TR" sz="2200" dirty="0">
                <a:solidFill>
                  <a:srgbClr val="002060"/>
                </a:solidFill>
                <a:latin typeface="Times New Roman" panose="02020603050405020304" pitchFamily="18" charset="0"/>
                <a:cs typeface="Times New Roman" panose="02020603050405020304" pitchFamily="18" charset="0"/>
              </a:rPr>
              <a:t>ÇED Yönetmeliği kapsamında yapılan iş ve işlemler ile alınmış izinler</a:t>
            </a:r>
            <a:endParaRPr lang="tr-TR" sz="2200" dirty="0"/>
          </a:p>
        </p:txBody>
      </p:sp>
      <p:sp>
        <p:nvSpPr>
          <p:cNvPr id="14" name="Dikdörtgen 13"/>
          <p:cNvSpPr/>
          <p:nvPr/>
        </p:nvSpPr>
        <p:spPr>
          <a:xfrm>
            <a:off x="2123728" y="1772816"/>
            <a:ext cx="2520280" cy="769441"/>
          </a:xfrm>
          <a:prstGeom prst="rect">
            <a:avLst/>
          </a:prstGeom>
          <a:solidFill>
            <a:schemeClr val="accent3">
              <a:lumMod val="75000"/>
            </a:schemeClr>
          </a:solidFill>
        </p:spPr>
        <p:txBody>
          <a:bodyPr wrap="square">
            <a:spAutoFit/>
          </a:bodyPr>
          <a:lstStyle/>
          <a:p>
            <a:pPr algn="ctr"/>
            <a:r>
              <a:rPr lang="tr-TR" sz="2200" dirty="0" smtClean="0">
                <a:solidFill>
                  <a:srgbClr val="002060"/>
                </a:solidFill>
                <a:latin typeface="Times New Roman" panose="02020603050405020304" pitchFamily="18" charset="0"/>
                <a:cs typeface="Times New Roman" panose="02020603050405020304" pitchFamily="18" charset="0"/>
              </a:rPr>
              <a:t>Boyutları (m) </a:t>
            </a:r>
          </a:p>
          <a:p>
            <a:pPr algn="ctr"/>
            <a:r>
              <a:rPr lang="tr-TR" sz="2200" dirty="0" smtClean="0">
                <a:solidFill>
                  <a:srgbClr val="002060"/>
                </a:solidFill>
                <a:latin typeface="Times New Roman" panose="02020603050405020304" pitchFamily="18" charset="0"/>
                <a:cs typeface="Times New Roman" panose="02020603050405020304" pitchFamily="18" charset="0"/>
              </a:rPr>
              <a:t>Kapasitesi (DWT)</a:t>
            </a:r>
            <a:endParaRPr lang="tr-TR" sz="2200" dirty="0"/>
          </a:p>
        </p:txBody>
      </p:sp>
      <p:sp>
        <p:nvSpPr>
          <p:cNvPr id="2" name="Metin kutusu 1"/>
          <p:cNvSpPr txBox="1"/>
          <p:nvPr/>
        </p:nvSpPr>
        <p:spPr>
          <a:xfrm>
            <a:off x="179512" y="2420888"/>
            <a:ext cx="1728192" cy="1107996"/>
          </a:xfrm>
          <a:prstGeom prst="rect">
            <a:avLst/>
          </a:prstGeom>
          <a:solidFill>
            <a:srgbClr val="C00000"/>
          </a:solidFill>
        </p:spPr>
        <p:txBody>
          <a:bodyPr wrap="square" rtlCol="0">
            <a:spAutoFit/>
          </a:bodyPr>
          <a:lstStyle/>
          <a:p>
            <a:pPr algn="ctr"/>
            <a:r>
              <a:rPr lang="tr-TR" sz="2200" b="1" dirty="0">
                <a:latin typeface="Times New Roman" panose="02020603050405020304" pitchFamily="18" charset="0"/>
                <a:cs typeface="Times New Roman" panose="02020603050405020304" pitchFamily="18" charset="0"/>
              </a:rPr>
              <a:t>İMAR </a:t>
            </a:r>
            <a:r>
              <a:rPr lang="tr-TR" sz="2200" b="1" dirty="0" smtClean="0">
                <a:latin typeface="Times New Roman" panose="02020603050405020304" pitchFamily="18" charset="0"/>
                <a:cs typeface="Times New Roman" panose="02020603050405020304" pitchFamily="18" charset="0"/>
              </a:rPr>
              <a:t>PLANI/</a:t>
            </a:r>
          </a:p>
          <a:p>
            <a:pPr algn="ctr"/>
            <a:r>
              <a:rPr lang="tr-TR" sz="2200" b="1" dirty="0" smtClean="0">
                <a:latin typeface="Times New Roman" panose="02020603050405020304" pitchFamily="18" charset="0"/>
                <a:cs typeface="Times New Roman" panose="02020603050405020304" pitchFamily="18" charset="0"/>
              </a:rPr>
              <a:t>TEKLİFİ</a:t>
            </a:r>
            <a:endParaRPr lang="tr-TR" sz="2200" b="1" dirty="0">
              <a:latin typeface="Times New Roman" panose="02020603050405020304" pitchFamily="18" charset="0"/>
              <a:cs typeface="Times New Roman" panose="02020603050405020304" pitchFamily="18" charset="0"/>
            </a:endParaRPr>
          </a:p>
        </p:txBody>
      </p:sp>
      <p:cxnSp>
        <p:nvCxnSpPr>
          <p:cNvPr id="20" name="Dirsek Bağlayıcısı 19"/>
          <p:cNvCxnSpPr>
            <a:endCxn id="8" idx="1"/>
          </p:cNvCxnSpPr>
          <p:nvPr/>
        </p:nvCxnSpPr>
        <p:spPr>
          <a:xfrm flipV="1">
            <a:off x="899592" y="1298958"/>
            <a:ext cx="1912391" cy="1132964"/>
          </a:xfrm>
          <a:prstGeom prst="bentConnector3">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Dirsek Bağlayıcısı 21"/>
          <p:cNvCxnSpPr/>
          <p:nvPr/>
        </p:nvCxnSpPr>
        <p:spPr>
          <a:xfrm>
            <a:off x="395536" y="3513058"/>
            <a:ext cx="2952328" cy="2557419"/>
          </a:xfrm>
          <a:prstGeom prst="bentConnector3">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1835696" y="44624"/>
            <a:ext cx="6984776" cy="892552"/>
          </a:xfrm>
          <a:prstGeom prst="rect">
            <a:avLst/>
          </a:prstGeom>
        </p:spPr>
        <p:txBody>
          <a:bodyPr wrap="square">
            <a:spAutoFit/>
          </a:bodyPr>
          <a:lstStyle/>
          <a:p>
            <a:pPr algn="ctr"/>
            <a:r>
              <a:rPr lang="tr-TR" sz="2600" b="1" dirty="0" smtClean="0">
                <a:solidFill>
                  <a:srgbClr val="FF0000"/>
                </a:solidFill>
                <a:latin typeface="Times New Roman" panose="02020603050405020304" pitchFamily="18" charset="0"/>
                <a:cs typeface="Times New Roman" panose="02020603050405020304" pitchFamily="18" charset="0"/>
              </a:rPr>
              <a:t>Kıyı Yapıları Projelerinde Önem Arz Eden Başlıca Hususlar</a:t>
            </a:r>
            <a:endParaRPr lang="tr-TR" b="1" dirty="0">
              <a:solidFill>
                <a:srgbClr val="FF0000"/>
              </a:solidFill>
            </a:endParaRPr>
          </a:p>
        </p:txBody>
      </p:sp>
      <p:sp>
        <p:nvSpPr>
          <p:cNvPr id="15" name="Dikdörtgen 14"/>
          <p:cNvSpPr/>
          <p:nvPr/>
        </p:nvSpPr>
        <p:spPr>
          <a:xfrm>
            <a:off x="2195736" y="3212976"/>
            <a:ext cx="2520280" cy="600164"/>
          </a:xfrm>
          <a:prstGeom prst="rect">
            <a:avLst/>
          </a:prstGeom>
          <a:solidFill>
            <a:schemeClr val="accent3">
              <a:lumMod val="75000"/>
            </a:schemeClr>
          </a:solidFill>
        </p:spPr>
        <p:txBody>
          <a:bodyPr wrap="square">
            <a:spAutoFit/>
          </a:bodyPr>
          <a:lstStyle/>
          <a:p>
            <a:pPr algn="ctr">
              <a:lnSpc>
                <a:spcPct val="150000"/>
              </a:lnSpc>
            </a:pPr>
            <a:r>
              <a:rPr lang="tr-TR" sz="2200" dirty="0" smtClean="0">
                <a:solidFill>
                  <a:srgbClr val="002060"/>
                </a:solidFill>
                <a:latin typeface="Times New Roman" panose="02020603050405020304" pitchFamily="18" charset="0"/>
                <a:cs typeface="Times New Roman" panose="02020603050405020304" pitchFamily="18" charset="0"/>
              </a:rPr>
              <a:t>Deniz Suyu Analizi</a:t>
            </a:r>
            <a:endParaRPr lang="tr-TR" sz="2200" dirty="0"/>
          </a:p>
        </p:txBody>
      </p:sp>
      <p:sp>
        <p:nvSpPr>
          <p:cNvPr id="21" name="Dikdörtgen 20"/>
          <p:cNvSpPr/>
          <p:nvPr/>
        </p:nvSpPr>
        <p:spPr>
          <a:xfrm>
            <a:off x="3131840" y="4365104"/>
            <a:ext cx="5040560" cy="600164"/>
          </a:xfrm>
          <a:prstGeom prst="rect">
            <a:avLst/>
          </a:prstGeom>
          <a:solidFill>
            <a:schemeClr val="accent3">
              <a:lumMod val="75000"/>
            </a:schemeClr>
          </a:solidFill>
        </p:spPr>
        <p:txBody>
          <a:bodyPr wrap="square">
            <a:spAutoFit/>
          </a:bodyPr>
          <a:lstStyle/>
          <a:p>
            <a:pPr algn="ctr">
              <a:lnSpc>
                <a:spcPct val="150000"/>
              </a:lnSpc>
            </a:pPr>
            <a:r>
              <a:rPr lang="tr-TR" sz="2200" dirty="0" smtClean="0">
                <a:solidFill>
                  <a:srgbClr val="002060"/>
                </a:solidFill>
                <a:latin typeface="Times New Roman" panose="02020603050405020304" pitchFamily="18" charset="0"/>
                <a:cs typeface="Times New Roman" panose="02020603050405020304" pitchFamily="18" charset="0"/>
              </a:rPr>
              <a:t>Hidrografik ve </a:t>
            </a:r>
            <a:r>
              <a:rPr lang="tr-TR" sz="2200" dirty="0" err="1" smtClean="0">
                <a:solidFill>
                  <a:srgbClr val="002060"/>
                </a:solidFill>
                <a:latin typeface="Times New Roman" panose="02020603050405020304" pitchFamily="18" charset="0"/>
                <a:cs typeface="Times New Roman" panose="02020603050405020304" pitchFamily="18" charset="0"/>
              </a:rPr>
              <a:t>Oşinografik</a:t>
            </a:r>
            <a:r>
              <a:rPr lang="tr-TR" sz="2200" dirty="0" smtClean="0">
                <a:solidFill>
                  <a:srgbClr val="002060"/>
                </a:solidFill>
                <a:latin typeface="Times New Roman" panose="02020603050405020304" pitchFamily="18" charset="0"/>
                <a:cs typeface="Times New Roman" panose="02020603050405020304" pitchFamily="18" charset="0"/>
              </a:rPr>
              <a:t> Özellikler</a:t>
            </a:r>
            <a:endParaRPr lang="tr-TR" sz="2200" dirty="0"/>
          </a:p>
        </p:txBody>
      </p:sp>
    </p:spTree>
    <p:extLst>
      <p:ext uri="{BB962C8B-B14F-4D97-AF65-F5344CB8AC3E}">
        <p14:creationId xmlns:p14="http://schemas.microsoft.com/office/powerpoint/2010/main" val="18352598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FDF5500C-A013-4D5A-9119-6468C2AE2BB5}" type="datetime1">
              <a:rPr lang="tr-TR" smtClean="0"/>
              <a:pPr/>
              <a:t>15.06.2017</a:t>
            </a:fld>
            <a:endParaRPr lang="tr-TR"/>
          </a:p>
        </p:txBody>
      </p:sp>
      <p:sp>
        <p:nvSpPr>
          <p:cNvPr id="6" name="Slayt Numarası Yer Tutucusu 5"/>
          <p:cNvSpPr>
            <a:spLocks noGrp="1"/>
          </p:cNvSpPr>
          <p:nvPr>
            <p:ph type="sldNum" sz="quarter" idx="12"/>
          </p:nvPr>
        </p:nvSpPr>
        <p:spPr/>
        <p:txBody>
          <a:bodyPr/>
          <a:lstStyle/>
          <a:p>
            <a:fld id="{321BA47F-0607-41E8-9E70-80D4847A877B}" type="slidenum">
              <a:rPr lang="tr-TR" smtClean="0"/>
              <a:pPr/>
              <a:t>11</a:t>
            </a:fld>
            <a:endParaRPr lang="tr-TR"/>
          </a:p>
        </p:txBody>
      </p:sp>
      <p:sp>
        <p:nvSpPr>
          <p:cNvPr id="5" name="Başlık 1"/>
          <p:cNvSpPr>
            <a:spLocks noGrp="1"/>
          </p:cNvSpPr>
          <p:nvPr>
            <p:ph type="title"/>
          </p:nvPr>
        </p:nvSpPr>
        <p:spPr>
          <a:xfrm>
            <a:off x="1187624" y="620688"/>
            <a:ext cx="7092280" cy="5040560"/>
          </a:xfrm>
        </p:spPr>
        <p:txBody>
          <a:bodyPr>
            <a:noAutofit/>
          </a:bodyPr>
          <a:lstStyle/>
          <a:p>
            <a:r>
              <a:rPr lang="tr-TR" sz="3600" b="1" dirty="0" smtClean="0">
                <a:latin typeface="Times New Roman" pitchFamily="18" charset="0"/>
                <a:cs typeface="Times New Roman" pitchFamily="18" charset="0"/>
              </a:rPr>
              <a:t>   </a:t>
            </a:r>
            <a:r>
              <a:rPr lang="tr-TR" sz="4600" b="1" dirty="0" smtClean="0">
                <a:solidFill>
                  <a:srgbClr val="FF0000"/>
                </a:solidFill>
                <a:latin typeface="Times New Roman" pitchFamily="18" charset="0"/>
                <a:cs typeface="Times New Roman" pitchFamily="18" charset="0"/>
              </a:rPr>
              <a:t>Kıyı Yapıları İçin Örnekler</a:t>
            </a:r>
            <a:endParaRPr lang="tr-TR" sz="4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1359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12</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107504" y="123478"/>
            <a:ext cx="1439862" cy="857250"/>
          </a:xfrm>
          <a:prstGeom prst="rect">
            <a:avLst/>
          </a:prstGeom>
          <a:noFill/>
          <a:ln w="9525">
            <a:noFill/>
            <a:miter lim="800000"/>
            <a:headEnd/>
            <a:tailEnd/>
          </a:ln>
        </p:spPr>
      </p:pic>
      <p:pic>
        <p:nvPicPr>
          <p:cNvPr id="1027" name="Picture 3" descr="C:\Users\nuray.toprak\Desktop\ambarlı limanı.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323528" y="5570076"/>
            <a:ext cx="4968552" cy="523220"/>
          </a:xfrm>
          <a:prstGeom prst="rect">
            <a:avLst/>
          </a:prstGeom>
          <a:noFill/>
        </p:spPr>
        <p:txBody>
          <a:bodyPr wrap="square" rtlCol="0">
            <a:spAutoFit/>
          </a:bodyPr>
          <a:lstStyle/>
          <a:p>
            <a:r>
              <a:rPr lang="tr-TR" sz="2800" b="1" dirty="0" smtClean="0">
                <a:solidFill>
                  <a:srgbClr val="FFFF00"/>
                </a:solidFill>
              </a:rPr>
              <a:t>AMBARLI LİMANI/İSTANBUL</a:t>
            </a:r>
            <a:endParaRPr lang="tr-TR" sz="2800" b="1" dirty="0">
              <a:solidFill>
                <a:srgbClr val="FFFF00"/>
              </a:solidFill>
            </a:endParaRPr>
          </a:p>
        </p:txBody>
      </p:sp>
    </p:spTree>
    <p:extLst>
      <p:ext uri="{BB962C8B-B14F-4D97-AF65-F5344CB8AC3E}">
        <p14:creationId xmlns:p14="http://schemas.microsoft.com/office/powerpoint/2010/main" val="2571461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13</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107504" y="123478"/>
            <a:ext cx="1439862" cy="857250"/>
          </a:xfrm>
          <a:prstGeom prst="rect">
            <a:avLst/>
          </a:prstGeom>
          <a:noFill/>
          <a:ln w="9525">
            <a:noFill/>
            <a:miter lim="800000"/>
            <a:headEnd/>
            <a:tailEnd/>
          </a:ln>
        </p:spPr>
      </p:pic>
      <p:pic>
        <p:nvPicPr>
          <p:cNvPr id="1028" name="Picture 4" descr="C:\Users\nuray.toprak\Desktop\MIP Li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180512" cy="6957392"/>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a:off x="3744416" y="5301208"/>
            <a:ext cx="5399584" cy="523220"/>
          </a:xfrm>
          <a:prstGeom prst="rect">
            <a:avLst/>
          </a:prstGeom>
          <a:noFill/>
        </p:spPr>
        <p:txBody>
          <a:bodyPr wrap="square" rtlCol="0">
            <a:spAutoFit/>
          </a:bodyPr>
          <a:lstStyle/>
          <a:p>
            <a:r>
              <a:rPr lang="tr-TR" sz="2800" b="1" dirty="0" smtClean="0">
                <a:solidFill>
                  <a:srgbClr val="FFFF00"/>
                </a:solidFill>
              </a:rPr>
              <a:t>KONTEYNER TERMİNALİ/MERSİN</a:t>
            </a:r>
            <a:endParaRPr lang="tr-TR" sz="2800" b="1" dirty="0">
              <a:solidFill>
                <a:srgbClr val="FFFF00"/>
              </a:solidFill>
            </a:endParaRPr>
          </a:p>
        </p:txBody>
      </p:sp>
    </p:spTree>
    <p:extLst>
      <p:ext uri="{BB962C8B-B14F-4D97-AF65-F5344CB8AC3E}">
        <p14:creationId xmlns:p14="http://schemas.microsoft.com/office/powerpoint/2010/main" val="3918438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14</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107504" y="123478"/>
            <a:ext cx="1439862" cy="857250"/>
          </a:xfrm>
          <a:prstGeom prst="rect">
            <a:avLst/>
          </a:prstGeom>
          <a:noFill/>
          <a:ln w="9525">
            <a:noFill/>
            <a:miter lim="800000"/>
            <a:headEnd/>
            <a:tailEnd/>
          </a:ln>
        </p:spPr>
      </p:pic>
      <p:pic>
        <p:nvPicPr>
          <p:cNvPr id="2050" name="Picture 2" descr="C:\Users\nuray.toprak\Desktop\nemrut körfez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180512" cy="6927687"/>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2843808" y="2420888"/>
            <a:ext cx="1728192" cy="461665"/>
          </a:xfrm>
          <a:prstGeom prst="rect">
            <a:avLst/>
          </a:prstGeom>
          <a:noFill/>
        </p:spPr>
        <p:txBody>
          <a:bodyPr wrap="square" rtlCol="0">
            <a:spAutoFit/>
          </a:bodyPr>
          <a:lstStyle/>
          <a:p>
            <a:r>
              <a:rPr lang="tr-TR" sz="2400" b="1" dirty="0" smtClean="0">
                <a:solidFill>
                  <a:schemeClr val="bg1"/>
                </a:solidFill>
              </a:rPr>
              <a:t>/İZMİR</a:t>
            </a:r>
            <a:endParaRPr lang="tr-TR" sz="2400" b="1" dirty="0">
              <a:solidFill>
                <a:schemeClr val="bg1"/>
              </a:solidFill>
            </a:endParaRPr>
          </a:p>
        </p:txBody>
      </p:sp>
    </p:spTree>
    <p:extLst>
      <p:ext uri="{BB962C8B-B14F-4D97-AF65-F5344CB8AC3E}">
        <p14:creationId xmlns:p14="http://schemas.microsoft.com/office/powerpoint/2010/main" val="1911917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15</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107504" y="123478"/>
            <a:ext cx="1439862" cy="857250"/>
          </a:xfrm>
          <a:prstGeom prst="rect">
            <a:avLst/>
          </a:prstGeom>
          <a:noFill/>
          <a:ln w="9525">
            <a:noFill/>
            <a:miter lim="800000"/>
            <a:headEnd/>
            <a:tailEnd/>
          </a:ln>
        </p:spPr>
      </p:pic>
      <p:sp>
        <p:nvSpPr>
          <p:cNvPr id="2" name="Metin kutusu 1"/>
          <p:cNvSpPr txBox="1"/>
          <p:nvPr/>
        </p:nvSpPr>
        <p:spPr>
          <a:xfrm>
            <a:off x="5724128" y="1907540"/>
            <a:ext cx="2160240" cy="369332"/>
          </a:xfrm>
          <a:prstGeom prst="rect">
            <a:avLst/>
          </a:prstGeom>
          <a:noFill/>
        </p:spPr>
        <p:txBody>
          <a:bodyPr wrap="square" rtlCol="0">
            <a:spAutoFit/>
          </a:bodyPr>
          <a:lstStyle/>
          <a:p>
            <a:r>
              <a:rPr lang="tr-TR" b="1" dirty="0" smtClean="0">
                <a:solidFill>
                  <a:srgbClr val="FFFF00"/>
                </a:solidFill>
              </a:rPr>
              <a:t>KOCAELİ  DİLOVASI</a:t>
            </a:r>
            <a:endParaRPr lang="tr-TR" b="1" dirty="0">
              <a:solidFill>
                <a:srgbClr val="FFFF00"/>
              </a:solidFill>
            </a:endParaRPr>
          </a:p>
        </p:txBody>
      </p:sp>
      <p:pic>
        <p:nvPicPr>
          <p:cNvPr id="1026" name="Picture 2" descr="dilovası limanlar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43999" cy="6885384"/>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467544" y="4417948"/>
            <a:ext cx="4266728" cy="523220"/>
          </a:xfrm>
          <a:prstGeom prst="rect">
            <a:avLst/>
          </a:prstGeom>
          <a:noFill/>
        </p:spPr>
        <p:txBody>
          <a:bodyPr wrap="square" rtlCol="0">
            <a:spAutoFit/>
          </a:bodyPr>
          <a:lstStyle/>
          <a:p>
            <a:r>
              <a:rPr lang="tr-TR" sz="2800" b="1" dirty="0" smtClean="0">
                <a:solidFill>
                  <a:srgbClr val="FFFF00"/>
                </a:solidFill>
              </a:rPr>
              <a:t>DİLOVASI/KOCAELİ</a:t>
            </a:r>
            <a:endParaRPr lang="tr-TR" sz="2800" b="1" dirty="0">
              <a:solidFill>
                <a:srgbClr val="FFFF00"/>
              </a:solidFill>
            </a:endParaRPr>
          </a:p>
        </p:txBody>
      </p:sp>
    </p:spTree>
    <p:extLst>
      <p:ext uri="{BB962C8B-B14F-4D97-AF65-F5344CB8AC3E}">
        <p14:creationId xmlns:p14="http://schemas.microsoft.com/office/powerpoint/2010/main" val="3140043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16</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107504" y="123478"/>
            <a:ext cx="1439862" cy="857250"/>
          </a:xfrm>
          <a:prstGeom prst="rect">
            <a:avLst/>
          </a:prstGeom>
          <a:noFill/>
          <a:ln w="9525">
            <a:noFill/>
            <a:miter lim="800000"/>
            <a:headEnd/>
            <a:tailEnd/>
          </a:ln>
        </p:spPr>
      </p:pic>
      <p:pic>
        <p:nvPicPr>
          <p:cNvPr id="5" name="Resim 4"/>
          <p:cNvPicPr/>
          <p:nvPr/>
        </p:nvPicPr>
        <p:blipFill rotWithShape="1">
          <a:blip r:embed="rId3"/>
          <a:srcRect l="10796" r="39257"/>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8" name="Metin kutusu 7"/>
          <p:cNvSpPr txBox="1"/>
          <p:nvPr/>
        </p:nvSpPr>
        <p:spPr>
          <a:xfrm>
            <a:off x="251520" y="1702549"/>
            <a:ext cx="2880469" cy="646331"/>
          </a:xfrm>
          <a:prstGeom prst="rect">
            <a:avLst/>
          </a:prstGeom>
          <a:noFill/>
        </p:spPr>
        <p:txBody>
          <a:bodyPr wrap="square" rtlCol="0">
            <a:spAutoFit/>
          </a:bodyPr>
          <a:lstStyle/>
          <a:p>
            <a:r>
              <a:rPr lang="tr-TR" b="1" dirty="0" smtClean="0">
                <a:solidFill>
                  <a:srgbClr val="FFFF00"/>
                </a:solidFill>
              </a:rPr>
              <a:t>TUZLA TERSANELER BÖLGESİ</a:t>
            </a:r>
            <a:endParaRPr lang="tr-TR" b="1" dirty="0">
              <a:solidFill>
                <a:srgbClr val="FFFF00"/>
              </a:solidFill>
            </a:endParaRPr>
          </a:p>
        </p:txBody>
      </p:sp>
    </p:spTree>
    <p:extLst>
      <p:ext uri="{BB962C8B-B14F-4D97-AF65-F5344CB8AC3E}">
        <p14:creationId xmlns:p14="http://schemas.microsoft.com/office/powerpoint/2010/main" val="2965463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Slayt Numarası Yer Tutucusu"/>
          <p:cNvSpPr>
            <a:spLocks noGrp="1"/>
          </p:cNvSpPr>
          <p:nvPr>
            <p:ph type="sldNum" sz="quarter" idx="12"/>
          </p:nvPr>
        </p:nvSpPr>
        <p:spPr/>
        <p:txBody>
          <a:bodyPr/>
          <a:lstStyle/>
          <a:p>
            <a:r>
              <a:rPr lang="tr-TR" dirty="0" smtClean="0"/>
              <a:t>2</a:t>
            </a:r>
            <a:endParaRPr lang="tr-TR" dirty="0"/>
          </a:p>
        </p:txBody>
      </p:sp>
      <p:sp>
        <p:nvSpPr>
          <p:cNvPr id="8" name="3 Veri Yer Tutucusu"/>
          <p:cNvSpPr>
            <a:spLocks noGrp="1"/>
          </p:cNvSpPr>
          <p:nvPr>
            <p:ph type="dt" sz="half" idx="10"/>
          </p:nvPr>
        </p:nvSpPr>
        <p:spPr>
          <a:xfrm>
            <a:off x="457200" y="6356350"/>
            <a:ext cx="1018456" cy="365125"/>
          </a:xfrm>
        </p:spPr>
        <p:txBody>
          <a:bodyPr/>
          <a:lstStyle/>
          <a:p>
            <a:fld id="{EA937905-638C-4F6E-9914-E76C822734F4}" type="datetime1">
              <a:rPr lang="tr-TR" b="1" smtClean="0"/>
              <a:pPr/>
              <a:t>15.06.2017</a:t>
            </a:fld>
            <a:endParaRPr lang="tr-TR" b="1" dirty="0"/>
          </a:p>
        </p:txBody>
      </p:sp>
      <p:cxnSp>
        <p:nvCxnSpPr>
          <p:cNvPr id="13" name="12 Düz Bağlayıcı"/>
          <p:cNvCxnSpPr/>
          <p:nvPr/>
        </p:nvCxnSpPr>
        <p:spPr>
          <a:xfrm>
            <a:off x="395536" y="6237312"/>
            <a:ext cx="835292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2" descr="C:\Documents and Settings\aysun.bosca\Desktop\csb_logo.png"/>
          <p:cNvPicPr>
            <a:picLocks noChangeAspect="1" noChangeArrowheads="1"/>
          </p:cNvPicPr>
          <p:nvPr/>
        </p:nvPicPr>
        <p:blipFill>
          <a:blip r:embed="rId2" cstate="print"/>
          <a:srcRect/>
          <a:stretch>
            <a:fillRect/>
          </a:stretch>
        </p:blipFill>
        <p:spPr bwMode="auto">
          <a:xfrm>
            <a:off x="251520" y="260648"/>
            <a:ext cx="1440160" cy="857238"/>
          </a:xfrm>
          <a:prstGeom prst="rect">
            <a:avLst/>
          </a:prstGeom>
          <a:noFill/>
        </p:spPr>
      </p:pic>
      <p:pic>
        <p:nvPicPr>
          <p:cNvPr id="3074" name="Picture 2" descr="C:\Users\nuray.toprak\Desktop\MÜSTEŞAR\yalov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942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a:off x="323528" y="476672"/>
            <a:ext cx="3960440" cy="954107"/>
          </a:xfrm>
          <a:prstGeom prst="rect">
            <a:avLst/>
          </a:prstGeom>
          <a:noFill/>
        </p:spPr>
        <p:txBody>
          <a:bodyPr wrap="square" rtlCol="0">
            <a:spAutoFit/>
          </a:bodyPr>
          <a:lstStyle/>
          <a:p>
            <a:pPr algn="ctr"/>
            <a:r>
              <a:rPr lang="tr-TR" sz="2800" b="1" dirty="0" smtClean="0">
                <a:solidFill>
                  <a:srgbClr val="FFFF00"/>
                </a:solidFill>
              </a:rPr>
              <a:t>YALOVA TERSANELER BÖLGESİ</a:t>
            </a:r>
            <a:endParaRPr lang="tr-TR" sz="2800" b="1" dirty="0">
              <a:solidFill>
                <a:srgbClr val="FFFF00"/>
              </a:solidFill>
            </a:endParaRPr>
          </a:p>
        </p:txBody>
      </p:sp>
    </p:spTree>
    <p:extLst>
      <p:ext uri="{BB962C8B-B14F-4D97-AF65-F5344CB8AC3E}">
        <p14:creationId xmlns:p14="http://schemas.microsoft.com/office/powerpoint/2010/main" val="4014980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97360" y="44624"/>
            <a:ext cx="7067128" cy="1066130"/>
          </a:xfrm>
        </p:spPr>
        <p:txBody>
          <a:bodyPr>
            <a:noAutofit/>
          </a:bodyPr>
          <a:lstStyle/>
          <a:p>
            <a:pPr>
              <a:lnSpc>
                <a:spcPct val="150000"/>
              </a:lnSpc>
            </a:pPr>
            <a:r>
              <a:rPr lang="tr-TR" sz="2600" b="1" dirty="0" smtClean="0">
                <a:solidFill>
                  <a:srgbClr val="FF0000"/>
                </a:solidFill>
                <a:latin typeface="Times New Roman" pitchFamily="18" charset="0"/>
                <a:cs typeface="Times New Roman" pitchFamily="18" charset="0"/>
              </a:rPr>
              <a:t>Ulaşım  Projelerinde Önem Arz Eden Hususlar</a:t>
            </a:r>
            <a:endParaRPr lang="tr-TR" sz="2600" b="1" dirty="0">
              <a:solidFill>
                <a:srgbClr val="FF0000"/>
              </a:solidFill>
              <a:latin typeface="Times New Roman" pitchFamily="18" charset="0"/>
              <a:cs typeface="Times New Roman" pitchFamily="18" charset="0"/>
            </a:endParaRPr>
          </a:p>
        </p:txBody>
      </p:sp>
      <p:sp>
        <p:nvSpPr>
          <p:cNvPr id="3" name="2 İçerik Yer Tutucusu"/>
          <p:cNvSpPr>
            <a:spLocks noGrp="1"/>
          </p:cNvSpPr>
          <p:nvPr>
            <p:ph idx="1"/>
          </p:nvPr>
        </p:nvSpPr>
        <p:spPr>
          <a:xfrm>
            <a:off x="179512" y="1196752"/>
            <a:ext cx="8856984" cy="5040560"/>
          </a:xfrm>
        </p:spPr>
        <p:txBody>
          <a:bodyPr>
            <a:noAutofit/>
          </a:bodyPr>
          <a:lstStyle/>
          <a:p>
            <a:pPr>
              <a:buNone/>
            </a:pPr>
            <a:r>
              <a:rPr lang="tr-TR" sz="2600" b="1" dirty="0" smtClean="0">
                <a:solidFill>
                  <a:srgbClr val="002060"/>
                </a:solidFill>
                <a:latin typeface="Times New Roman" pitchFamily="18" charset="0"/>
                <a:cs typeface="Times New Roman" pitchFamily="18" charset="0"/>
              </a:rPr>
              <a:t>DEMİRYOLLARI-KARAYOLLARI</a:t>
            </a:r>
          </a:p>
          <a:p>
            <a:pPr>
              <a:lnSpc>
                <a:spcPct val="150000"/>
              </a:lnSpc>
            </a:pPr>
            <a:r>
              <a:rPr lang="tr-TR" sz="2600" dirty="0" smtClean="0">
                <a:solidFill>
                  <a:srgbClr val="002060"/>
                </a:solidFill>
                <a:latin typeface="Times New Roman" pitchFamily="18" charset="0"/>
                <a:cs typeface="Times New Roman" pitchFamily="18" charset="0"/>
              </a:rPr>
              <a:t>Proje Güzergahı ve Güzergah Planı, </a:t>
            </a:r>
          </a:p>
          <a:p>
            <a:pPr>
              <a:lnSpc>
                <a:spcPct val="150000"/>
              </a:lnSpc>
              <a:buClr>
                <a:schemeClr val="tx1"/>
              </a:buClr>
            </a:pPr>
            <a:r>
              <a:rPr lang="tr-TR" sz="2600" dirty="0" smtClean="0">
                <a:solidFill>
                  <a:srgbClr val="002060"/>
                </a:solidFill>
                <a:latin typeface="Times New Roman" pitchFamily="18" charset="0"/>
                <a:cs typeface="Times New Roman" pitchFamily="18" charset="0"/>
              </a:rPr>
              <a:t>İstasyon, Şantiye Alanları, </a:t>
            </a:r>
            <a:r>
              <a:rPr lang="tr-TR" sz="2600" dirty="0">
                <a:solidFill>
                  <a:srgbClr val="002060"/>
                </a:solidFill>
                <a:latin typeface="Times New Roman" pitchFamily="18" charset="0"/>
                <a:cs typeface="Times New Roman" pitchFamily="18" charset="0"/>
              </a:rPr>
              <a:t>Hafriyat Depolama ve Döküm </a:t>
            </a:r>
            <a:r>
              <a:rPr lang="tr-TR" sz="2600" dirty="0" smtClean="0">
                <a:solidFill>
                  <a:srgbClr val="002060"/>
                </a:solidFill>
                <a:latin typeface="Times New Roman" pitchFamily="18" charset="0"/>
                <a:cs typeface="Times New Roman" pitchFamily="18" charset="0"/>
              </a:rPr>
              <a:t>Alanlarının Yerleri, Koordinatları </a:t>
            </a:r>
          </a:p>
          <a:p>
            <a:pPr>
              <a:lnSpc>
                <a:spcPct val="150000"/>
              </a:lnSpc>
              <a:buClr>
                <a:schemeClr val="tx1"/>
              </a:buClr>
            </a:pPr>
            <a:r>
              <a:rPr lang="tr-TR" sz="2600" dirty="0" smtClean="0">
                <a:solidFill>
                  <a:srgbClr val="002060"/>
                </a:solidFill>
                <a:latin typeface="Times New Roman" pitchFamily="18" charset="0"/>
                <a:cs typeface="Times New Roman" pitchFamily="18" charset="0"/>
              </a:rPr>
              <a:t>Proje </a:t>
            </a:r>
            <a:r>
              <a:rPr lang="tr-TR" sz="2600" dirty="0">
                <a:solidFill>
                  <a:srgbClr val="002060"/>
                </a:solidFill>
                <a:latin typeface="Times New Roman" pitchFamily="18" charset="0"/>
                <a:cs typeface="Times New Roman" pitchFamily="18" charset="0"/>
              </a:rPr>
              <a:t>Güzergahı Boyunca Zemin Etüdü </a:t>
            </a:r>
            <a:r>
              <a:rPr lang="tr-TR" sz="2600" dirty="0" smtClean="0">
                <a:solidFill>
                  <a:srgbClr val="002060"/>
                </a:solidFill>
                <a:latin typeface="Times New Roman" pitchFamily="18" charset="0"/>
                <a:cs typeface="Times New Roman" pitchFamily="18" charset="0"/>
              </a:rPr>
              <a:t>Raporu</a:t>
            </a:r>
          </a:p>
          <a:p>
            <a:pPr algn="just">
              <a:lnSpc>
                <a:spcPct val="150000"/>
              </a:lnSpc>
            </a:pPr>
            <a:r>
              <a:rPr lang="tr-TR" sz="2600" dirty="0">
                <a:solidFill>
                  <a:srgbClr val="002060"/>
                </a:solidFill>
                <a:latin typeface="Times New Roman" pitchFamily="18" charset="0"/>
                <a:cs typeface="Times New Roman" pitchFamily="18" charset="0"/>
              </a:rPr>
              <a:t>Sanat Yapıları, Özellikleri,</a:t>
            </a:r>
          </a:p>
          <a:p>
            <a:pPr algn="just">
              <a:lnSpc>
                <a:spcPct val="150000"/>
              </a:lnSpc>
            </a:pPr>
            <a:r>
              <a:rPr lang="tr-TR" sz="2600" dirty="0">
                <a:solidFill>
                  <a:srgbClr val="002060"/>
                </a:solidFill>
                <a:latin typeface="Times New Roman" pitchFamily="18" charset="0"/>
                <a:cs typeface="Times New Roman" pitchFamily="18" charset="0"/>
              </a:rPr>
              <a:t>Akustik Rapor</a:t>
            </a:r>
          </a:p>
          <a:p>
            <a:pPr>
              <a:lnSpc>
                <a:spcPct val="150000"/>
              </a:lnSpc>
              <a:buClr>
                <a:schemeClr val="tx1"/>
              </a:buClr>
            </a:pPr>
            <a:endParaRPr lang="tr-TR" sz="2600" dirty="0">
              <a:solidFill>
                <a:srgbClr val="002060"/>
              </a:solidFill>
              <a:latin typeface="Times New Roman" pitchFamily="18" charset="0"/>
              <a:cs typeface="Times New Roman" pitchFamily="18" charset="0"/>
            </a:endParaRPr>
          </a:p>
          <a:p>
            <a:pPr>
              <a:lnSpc>
                <a:spcPct val="150000"/>
              </a:lnSpc>
              <a:buClr>
                <a:schemeClr val="tx1"/>
              </a:buClr>
            </a:pPr>
            <a:endParaRPr lang="tr-TR" sz="2600" dirty="0" smtClean="0">
              <a:solidFill>
                <a:srgbClr val="002060"/>
              </a:solidFill>
              <a:latin typeface="Times New Roman" pitchFamily="18" charset="0"/>
              <a:cs typeface="Times New Roman" pitchFamily="18" charset="0"/>
            </a:endParaRPr>
          </a:p>
        </p:txBody>
      </p:sp>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18</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323528" y="260648"/>
            <a:ext cx="1439862" cy="857250"/>
          </a:xfrm>
          <a:prstGeom prst="rect">
            <a:avLst/>
          </a:prstGeom>
          <a:noFill/>
          <a:ln w="9525">
            <a:noFill/>
            <a:miter lim="800000"/>
            <a:headEnd/>
            <a:tailEnd/>
          </a:ln>
        </p:spPr>
      </p:pic>
    </p:spTree>
    <p:extLst>
      <p:ext uri="{BB962C8B-B14F-4D97-AF65-F5344CB8AC3E}">
        <p14:creationId xmlns:p14="http://schemas.microsoft.com/office/powerpoint/2010/main" val="45741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FDF5500C-A013-4D5A-9119-6468C2AE2BB5}" type="datetime1">
              <a:rPr lang="tr-TR" smtClean="0"/>
              <a:pPr/>
              <a:t>15.06.2017</a:t>
            </a:fld>
            <a:endParaRPr lang="tr-TR"/>
          </a:p>
        </p:txBody>
      </p:sp>
      <p:sp>
        <p:nvSpPr>
          <p:cNvPr id="6" name="Slayt Numarası Yer Tutucusu 5"/>
          <p:cNvSpPr>
            <a:spLocks noGrp="1"/>
          </p:cNvSpPr>
          <p:nvPr>
            <p:ph type="sldNum" sz="quarter" idx="12"/>
          </p:nvPr>
        </p:nvSpPr>
        <p:spPr/>
        <p:txBody>
          <a:bodyPr/>
          <a:lstStyle/>
          <a:p>
            <a:fld id="{321BA47F-0607-41E8-9E70-80D4847A877B}" type="slidenum">
              <a:rPr lang="tr-TR" smtClean="0"/>
              <a:pPr/>
              <a:t>19</a:t>
            </a:fld>
            <a:endParaRPr lang="tr-TR"/>
          </a:p>
        </p:txBody>
      </p:sp>
      <p:sp>
        <p:nvSpPr>
          <p:cNvPr id="5" name="Başlık 1"/>
          <p:cNvSpPr>
            <a:spLocks noGrp="1"/>
          </p:cNvSpPr>
          <p:nvPr>
            <p:ph type="title"/>
          </p:nvPr>
        </p:nvSpPr>
        <p:spPr>
          <a:xfrm>
            <a:off x="1368152" y="620688"/>
            <a:ext cx="6660232" cy="5040560"/>
          </a:xfrm>
        </p:spPr>
        <p:txBody>
          <a:bodyPr>
            <a:noAutofit/>
          </a:bodyPr>
          <a:lstStyle/>
          <a:p>
            <a:r>
              <a:rPr lang="tr-TR" sz="4600" b="1" dirty="0" smtClean="0">
                <a:latin typeface="Times New Roman" pitchFamily="18" charset="0"/>
                <a:cs typeface="Times New Roman" pitchFamily="18" charset="0"/>
              </a:rPr>
              <a:t>   </a:t>
            </a:r>
            <a:r>
              <a:rPr lang="tr-TR" sz="4600" b="1" dirty="0" smtClean="0">
                <a:solidFill>
                  <a:srgbClr val="FF0000"/>
                </a:solidFill>
                <a:latin typeface="Times New Roman" pitchFamily="18" charset="0"/>
                <a:cs typeface="Times New Roman" pitchFamily="18" charset="0"/>
              </a:rPr>
              <a:t>Ulaşım Projeleri İçin Örnekler</a:t>
            </a:r>
            <a:endParaRPr lang="tr-TR" sz="4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81999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59632" y="1052736"/>
            <a:ext cx="4536504" cy="720080"/>
          </a:xfrm>
        </p:spPr>
        <p:txBody>
          <a:bodyPr>
            <a:normAutofit/>
          </a:bodyPr>
          <a:lstStyle/>
          <a:p>
            <a:pPr algn="l"/>
            <a:r>
              <a:rPr lang="tr-TR" sz="2600" b="1" dirty="0" smtClean="0">
                <a:solidFill>
                  <a:srgbClr val="FF0000"/>
                </a:solidFill>
                <a:latin typeface="Times New Roman" pitchFamily="18" charset="0"/>
                <a:cs typeface="Times New Roman" pitchFamily="18" charset="0"/>
              </a:rPr>
              <a:t>İÇERİK</a:t>
            </a:r>
            <a:endParaRPr lang="tr-TR" sz="2600" dirty="0">
              <a:solidFill>
                <a:srgbClr val="FF0000"/>
              </a:solidFill>
              <a:latin typeface="Times New Roman" pitchFamily="18" charset="0"/>
              <a:cs typeface="Times New Roman" pitchFamily="18" charset="0"/>
            </a:endParaRPr>
          </a:p>
        </p:txBody>
      </p:sp>
      <p:sp>
        <p:nvSpPr>
          <p:cNvPr id="4" name="Content Placeholder 3"/>
          <p:cNvSpPr>
            <a:spLocks noGrp="1"/>
          </p:cNvSpPr>
          <p:nvPr>
            <p:ph idx="1"/>
          </p:nvPr>
        </p:nvSpPr>
        <p:spPr>
          <a:xfrm>
            <a:off x="827584" y="1844824"/>
            <a:ext cx="7848872" cy="4032448"/>
          </a:xfrm>
        </p:spPr>
        <p:txBody>
          <a:bodyPr>
            <a:normAutofit/>
          </a:bodyPr>
          <a:lstStyle/>
          <a:p>
            <a:pPr>
              <a:lnSpc>
                <a:spcPct val="150000"/>
              </a:lnSpc>
            </a:pPr>
            <a:r>
              <a:rPr lang="tr-TR" b="1" dirty="0" smtClean="0">
                <a:solidFill>
                  <a:srgbClr val="002060"/>
                </a:solidFill>
                <a:latin typeface="Times New Roman" pitchFamily="18" charset="0"/>
                <a:cs typeface="Times New Roman" pitchFamily="18" charset="0"/>
              </a:rPr>
              <a:t>ÇED Yönetmeliği Ek-1 ve Ek-2 Listelerinde Yer Alan Projelerimiz</a:t>
            </a:r>
          </a:p>
          <a:p>
            <a:pPr>
              <a:lnSpc>
                <a:spcPct val="150000"/>
              </a:lnSpc>
            </a:pPr>
            <a:r>
              <a:rPr lang="tr-TR" b="1" dirty="0" smtClean="0">
                <a:solidFill>
                  <a:srgbClr val="002060"/>
                </a:solidFill>
                <a:latin typeface="Times New Roman" pitchFamily="18" charset="0"/>
                <a:cs typeface="Times New Roman" pitchFamily="18" charset="0"/>
              </a:rPr>
              <a:t>ÇED Sürecinde Önem Arz Eden Hususlar</a:t>
            </a:r>
          </a:p>
          <a:p>
            <a:pPr>
              <a:lnSpc>
                <a:spcPct val="150000"/>
              </a:lnSpc>
            </a:pPr>
            <a:r>
              <a:rPr lang="tr-TR" b="1" dirty="0" smtClean="0">
                <a:solidFill>
                  <a:srgbClr val="002060"/>
                </a:solidFill>
                <a:latin typeface="Times New Roman" pitchFamily="18" charset="0"/>
                <a:cs typeface="Times New Roman" pitchFamily="18" charset="0"/>
              </a:rPr>
              <a:t>Rakamlarla ÇED</a:t>
            </a:r>
            <a:endParaRPr lang="tr-TR" b="1" dirty="0">
              <a:solidFill>
                <a:srgbClr val="002060"/>
              </a:solidFill>
              <a:latin typeface="Times New Roman" pitchFamily="18" charset="0"/>
              <a:cs typeface="Times New Roman" pitchFamily="18" charset="0"/>
            </a:endParaRPr>
          </a:p>
          <a:p>
            <a:pPr marL="0" indent="0">
              <a:lnSpc>
                <a:spcPct val="150000"/>
              </a:lnSpc>
              <a:buNone/>
            </a:pPr>
            <a:endParaRPr lang="tr-TR" b="1" dirty="0" smtClean="0">
              <a:solidFill>
                <a:srgbClr val="002060"/>
              </a:solidFill>
              <a:latin typeface="Times New Roman" pitchFamily="18" charset="0"/>
              <a:cs typeface="Times New Roman" pitchFamily="18" charset="0"/>
            </a:endParaRPr>
          </a:p>
        </p:txBody>
      </p:sp>
      <p:sp>
        <p:nvSpPr>
          <p:cNvPr id="7" name="6 Slayt Numarası Yer Tutucusu"/>
          <p:cNvSpPr>
            <a:spLocks noGrp="1"/>
          </p:cNvSpPr>
          <p:nvPr>
            <p:ph type="sldNum" sz="quarter" idx="12"/>
          </p:nvPr>
        </p:nvSpPr>
        <p:spPr/>
        <p:txBody>
          <a:bodyPr/>
          <a:lstStyle/>
          <a:p>
            <a:r>
              <a:rPr lang="tr-TR" dirty="0" smtClean="0"/>
              <a:t>2</a:t>
            </a:r>
            <a:endParaRPr lang="tr-TR" dirty="0"/>
          </a:p>
        </p:txBody>
      </p:sp>
      <p:sp>
        <p:nvSpPr>
          <p:cNvPr id="8" name="3 Veri Yer Tutucusu"/>
          <p:cNvSpPr>
            <a:spLocks noGrp="1"/>
          </p:cNvSpPr>
          <p:nvPr>
            <p:ph type="dt" sz="half" idx="10"/>
          </p:nvPr>
        </p:nvSpPr>
        <p:spPr>
          <a:xfrm>
            <a:off x="457200" y="6356350"/>
            <a:ext cx="1018456" cy="365125"/>
          </a:xfrm>
        </p:spPr>
        <p:txBody>
          <a:bodyPr/>
          <a:lstStyle/>
          <a:p>
            <a:fld id="{EA937905-638C-4F6E-9914-E76C822734F4}" type="datetime1">
              <a:rPr lang="tr-TR" b="1" smtClean="0"/>
              <a:pPr/>
              <a:t>15.06.2017</a:t>
            </a:fld>
            <a:endParaRPr lang="tr-TR" b="1" dirty="0"/>
          </a:p>
        </p:txBody>
      </p:sp>
      <p:cxnSp>
        <p:nvCxnSpPr>
          <p:cNvPr id="13" name="12 Düz Bağlayıcı"/>
          <p:cNvCxnSpPr/>
          <p:nvPr/>
        </p:nvCxnSpPr>
        <p:spPr>
          <a:xfrm>
            <a:off x="395536" y="6237312"/>
            <a:ext cx="835292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2" descr="C:\Documents and Settings\aysun.bosca\Desktop\csb_logo.png"/>
          <p:cNvPicPr>
            <a:picLocks noChangeAspect="1" noChangeArrowheads="1"/>
          </p:cNvPicPr>
          <p:nvPr/>
        </p:nvPicPr>
        <p:blipFill>
          <a:blip r:embed="rId2" cstate="print"/>
          <a:srcRect/>
          <a:stretch>
            <a:fillRect/>
          </a:stretch>
        </p:blipFill>
        <p:spPr bwMode="auto">
          <a:xfrm>
            <a:off x="251520" y="260648"/>
            <a:ext cx="1440160" cy="85723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Slayt Numarası Yer Tutucusu"/>
          <p:cNvSpPr>
            <a:spLocks noGrp="1"/>
          </p:cNvSpPr>
          <p:nvPr>
            <p:ph type="sldNum" sz="quarter" idx="12"/>
          </p:nvPr>
        </p:nvSpPr>
        <p:spPr/>
        <p:txBody>
          <a:bodyPr/>
          <a:lstStyle/>
          <a:p>
            <a:r>
              <a:rPr lang="tr-TR" dirty="0" smtClean="0"/>
              <a:t>2</a:t>
            </a:r>
            <a:endParaRPr lang="tr-TR" dirty="0"/>
          </a:p>
        </p:txBody>
      </p:sp>
      <p:sp>
        <p:nvSpPr>
          <p:cNvPr id="8" name="3 Veri Yer Tutucusu"/>
          <p:cNvSpPr>
            <a:spLocks noGrp="1"/>
          </p:cNvSpPr>
          <p:nvPr>
            <p:ph type="dt" sz="half" idx="10"/>
          </p:nvPr>
        </p:nvSpPr>
        <p:spPr>
          <a:xfrm>
            <a:off x="457200" y="6356350"/>
            <a:ext cx="1018456" cy="365125"/>
          </a:xfrm>
        </p:spPr>
        <p:txBody>
          <a:bodyPr/>
          <a:lstStyle/>
          <a:p>
            <a:fld id="{EA937905-638C-4F6E-9914-E76C822734F4}" type="datetime1">
              <a:rPr lang="tr-TR" b="1" smtClean="0"/>
              <a:pPr/>
              <a:t>15.06.2017</a:t>
            </a:fld>
            <a:endParaRPr lang="tr-TR" b="1" dirty="0"/>
          </a:p>
        </p:txBody>
      </p:sp>
      <p:cxnSp>
        <p:nvCxnSpPr>
          <p:cNvPr id="13" name="12 Düz Bağlayıcı"/>
          <p:cNvCxnSpPr/>
          <p:nvPr/>
        </p:nvCxnSpPr>
        <p:spPr>
          <a:xfrm>
            <a:off x="395536" y="6237312"/>
            <a:ext cx="835292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2" descr="C:\Documents and Settings\aysun.bosca\Desktop\csb_logo.png"/>
          <p:cNvPicPr>
            <a:picLocks noChangeAspect="1" noChangeArrowheads="1"/>
          </p:cNvPicPr>
          <p:nvPr/>
        </p:nvPicPr>
        <p:blipFill>
          <a:blip r:embed="rId2" cstate="print"/>
          <a:srcRect/>
          <a:stretch>
            <a:fillRect/>
          </a:stretch>
        </p:blipFill>
        <p:spPr bwMode="auto">
          <a:xfrm>
            <a:off x="251520" y="260648"/>
            <a:ext cx="1440160" cy="857238"/>
          </a:xfrm>
          <a:prstGeom prst="rect">
            <a:avLst/>
          </a:prstGeom>
          <a:noFill/>
        </p:spPr>
      </p:pic>
      <p:pic>
        <p:nvPicPr>
          <p:cNvPr id="2050" name="Picture 2" descr="C:\Users\nuray.toprak\Desktop\MÜSTEŞAR\canakkalekoprusuyol,Gc6kickqVUGN_FDauOCb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0068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Slayt Numarası Yer Tutucusu"/>
          <p:cNvSpPr>
            <a:spLocks noGrp="1"/>
          </p:cNvSpPr>
          <p:nvPr>
            <p:ph type="sldNum" sz="quarter" idx="12"/>
          </p:nvPr>
        </p:nvSpPr>
        <p:spPr/>
        <p:txBody>
          <a:bodyPr/>
          <a:lstStyle/>
          <a:p>
            <a:r>
              <a:rPr lang="tr-TR" dirty="0" smtClean="0"/>
              <a:t>2</a:t>
            </a:r>
            <a:endParaRPr lang="tr-TR" dirty="0"/>
          </a:p>
        </p:txBody>
      </p:sp>
      <p:sp>
        <p:nvSpPr>
          <p:cNvPr id="8" name="3 Veri Yer Tutucusu"/>
          <p:cNvSpPr>
            <a:spLocks noGrp="1"/>
          </p:cNvSpPr>
          <p:nvPr>
            <p:ph type="dt" sz="half" idx="10"/>
          </p:nvPr>
        </p:nvSpPr>
        <p:spPr>
          <a:xfrm>
            <a:off x="457200" y="6356350"/>
            <a:ext cx="1018456" cy="365125"/>
          </a:xfrm>
        </p:spPr>
        <p:txBody>
          <a:bodyPr/>
          <a:lstStyle/>
          <a:p>
            <a:fld id="{EA937905-638C-4F6E-9914-E76C822734F4}" type="datetime1">
              <a:rPr lang="tr-TR" b="1" smtClean="0"/>
              <a:pPr/>
              <a:t>15.06.2017</a:t>
            </a:fld>
            <a:endParaRPr lang="tr-TR" b="1" dirty="0"/>
          </a:p>
        </p:txBody>
      </p:sp>
      <p:cxnSp>
        <p:nvCxnSpPr>
          <p:cNvPr id="13" name="12 Düz Bağlayıcı"/>
          <p:cNvCxnSpPr/>
          <p:nvPr/>
        </p:nvCxnSpPr>
        <p:spPr>
          <a:xfrm>
            <a:off x="395536" y="6237312"/>
            <a:ext cx="835292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2" descr="C:\Documents and Settings\aysun.bosca\Desktop\csb_logo.png"/>
          <p:cNvPicPr>
            <a:picLocks noChangeAspect="1" noChangeArrowheads="1"/>
          </p:cNvPicPr>
          <p:nvPr/>
        </p:nvPicPr>
        <p:blipFill>
          <a:blip r:embed="rId2" cstate="print"/>
          <a:srcRect/>
          <a:stretch>
            <a:fillRect/>
          </a:stretch>
        </p:blipFill>
        <p:spPr bwMode="auto">
          <a:xfrm>
            <a:off x="251520" y="260648"/>
            <a:ext cx="1440160" cy="857238"/>
          </a:xfrm>
          <a:prstGeom prst="rect">
            <a:avLst/>
          </a:prstGeom>
          <a:noFill/>
        </p:spPr>
      </p:pic>
      <p:pic>
        <p:nvPicPr>
          <p:cNvPr id="1026" name="Picture 2" descr="C:\Users\nuray.toprak\Desktop\MÜSTEŞAR\canakkalekoprusubilgi,XVaNj5Y7EES3zgJvSR-R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798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22</a:t>
            </a:fld>
            <a:endParaRPr lang="tr-TR"/>
          </a:p>
        </p:txBody>
      </p:sp>
      <p:sp>
        <p:nvSpPr>
          <p:cNvPr id="8" name="Metin kutusu 7"/>
          <p:cNvSpPr txBox="1"/>
          <p:nvPr/>
        </p:nvSpPr>
        <p:spPr>
          <a:xfrm>
            <a:off x="395536" y="5445224"/>
            <a:ext cx="3744416" cy="646331"/>
          </a:xfrm>
          <a:prstGeom prst="rect">
            <a:avLst/>
          </a:prstGeom>
          <a:noFill/>
        </p:spPr>
        <p:txBody>
          <a:bodyPr wrap="square" rtlCol="0">
            <a:spAutoFit/>
          </a:bodyPr>
          <a:lstStyle/>
          <a:p>
            <a:r>
              <a:rPr lang="tr-TR" b="1" dirty="0" smtClean="0">
                <a:solidFill>
                  <a:srgbClr val="FFFF00"/>
                </a:solidFill>
                <a:latin typeface="Times New Roman" panose="02020603050405020304" pitchFamily="18" charset="0"/>
                <a:cs typeface="Times New Roman" panose="02020603050405020304" pitchFamily="18" charset="0"/>
              </a:rPr>
              <a:t>İZMİR KÖRFEZ GEÇİSİ</a:t>
            </a:r>
          </a:p>
          <a:p>
            <a:r>
              <a:rPr lang="tr-TR" b="1" dirty="0" smtClean="0">
                <a:solidFill>
                  <a:srgbClr val="FFFF00"/>
                </a:solidFill>
                <a:latin typeface="Times New Roman" panose="02020603050405020304" pitchFamily="18" charset="0"/>
                <a:cs typeface="Times New Roman" panose="02020603050405020304" pitchFamily="18" charset="0"/>
              </a:rPr>
              <a:t>(Otoyol ve Raylı Sistem Dahil)</a:t>
            </a:r>
            <a:endParaRPr lang="tr-TR" b="1" dirty="0">
              <a:solidFill>
                <a:srgbClr val="FFFF00"/>
              </a:solidFill>
              <a:latin typeface="Times New Roman" panose="02020603050405020304" pitchFamily="18" charset="0"/>
              <a:cs typeface="Times New Roman" panose="02020603050405020304" pitchFamily="18" charset="0"/>
            </a:endParaRPr>
          </a:p>
        </p:txBody>
      </p:sp>
      <p:pic>
        <p:nvPicPr>
          <p:cNvPr id="1027" name="Picture 3" descr="C:\Users\nuray.toprak\Desktop\MÜSTEŞAR\izmir körfez geçişi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Başlık 1"/>
          <p:cNvSpPr>
            <a:spLocks noGrp="1"/>
          </p:cNvSpPr>
          <p:nvPr>
            <p:ph type="title"/>
          </p:nvPr>
        </p:nvSpPr>
        <p:spPr>
          <a:xfrm>
            <a:off x="3347864" y="188640"/>
            <a:ext cx="5976664" cy="864096"/>
          </a:xfrm>
        </p:spPr>
        <p:txBody>
          <a:bodyPr>
            <a:noAutofit/>
          </a:bodyPr>
          <a:lstStyle/>
          <a:p>
            <a:r>
              <a:rPr lang="tr-TR" sz="2600" b="1" dirty="0" smtClean="0">
                <a:solidFill>
                  <a:srgbClr val="FFFF00"/>
                </a:solidFill>
                <a:latin typeface="Times New Roman" pitchFamily="18" charset="0"/>
                <a:cs typeface="Times New Roman" pitchFamily="18" charset="0"/>
              </a:rPr>
              <a:t>İZMİR KÖRFEZ GEÇİŞİ</a:t>
            </a:r>
            <a:endParaRPr lang="tr-TR" sz="26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3264490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FDF5500C-A013-4D5A-9119-6468C2AE2BB5}" type="datetime1">
              <a:rPr lang="tr-TR" smtClean="0"/>
              <a:pPr/>
              <a:t>15.06.2017</a:t>
            </a:fld>
            <a:endParaRPr lang="tr-TR"/>
          </a:p>
        </p:txBody>
      </p:sp>
      <p:sp>
        <p:nvSpPr>
          <p:cNvPr id="6" name="Slayt Numarası Yer Tutucusu 5"/>
          <p:cNvSpPr>
            <a:spLocks noGrp="1"/>
          </p:cNvSpPr>
          <p:nvPr>
            <p:ph type="sldNum" sz="quarter" idx="12"/>
          </p:nvPr>
        </p:nvSpPr>
        <p:spPr/>
        <p:txBody>
          <a:bodyPr/>
          <a:lstStyle/>
          <a:p>
            <a:fld id="{321BA47F-0607-41E8-9E70-80D4847A877B}" type="slidenum">
              <a:rPr lang="tr-TR" smtClean="0"/>
              <a:pPr/>
              <a:t>23</a:t>
            </a:fld>
            <a:endParaRPr lang="tr-TR"/>
          </a:p>
        </p:txBody>
      </p:sp>
      <p:pic>
        <p:nvPicPr>
          <p:cNvPr id="4098" name="Picture 2" descr="C:\Users\nuray.toprak\Desktop\MÜSTEŞAR\hizli-tren-hat-ag-proje-ihale-2023-2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808"/>
            <a:ext cx="9144000" cy="5157192"/>
          </a:xfrm>
          <a:prstGeom prst="rect">
            <a:avLst/>
          </a:prstGeom>
          <a:noFill/>
          <a:extLst>
            <a:ext uri="{909E8E84-426E-40DD-AFC4-6F175D3DCCD1}">
              <a14:hiddenFill xmlns:a14="http://schemas.microsoft.com/office/drawing/2010/main">
                <a:solidFill>
                  <a:srgbClr val="FFFFFF"/>
                </a:solidFill>
              </a14:hiddenFill>
            </a:ext>
          </a:extLst>
        </p:spPr>
      </p:pic>
      <p:sp>
        <p:nvSpPr>
          <p:cNvPr id="7" name="Başlık 1"/>
          <p:cNvSpPr>
            <a:spLocks noGrp="1"/>
          </p:cNvSpPr>
          <p:nvPr>
            <p:ph type="title"/>
          </p:nvPr>
        </p:nvSpPr>
        <p:spPr>
          <a:xfrm>
            <a:off x="827584" y="260648"/>
            <a:ext cx="7272808" cy="864096"/>
          </a:xfrm>
        </p:spPr>
        <p:txBody>
          <a:bodyPr>
            <a:noAutofit/>
          </a:bodyPr>
          <a:lstStyle/>
          <a:p>
            <a:r>
              <a:rPr lang="tr-TR" sz="3200" b="1" dirty="0" smtClean="0">
                <a:latin typeface="Times New Roman" pitchFamily="18" charset="0"/>
                <a:cs typeface="Times New Roman" pitchFamily="18" charset="0"/>
              </a:rPr>
              <a:t>         </a:t>
            </a:r>
            <a:r>
              <a:rPr lang="tr-TR" sz="3200" b="1" dirty="0" smtClean="0">
                <a:solidFill>
                  <a:srgbClr val="FF0000"/>
                </a:solidFill>
                <a:latin typeface="Times New Roman" pitchFamily="18" charset="0"/>
                <a:cs typeface="Times New Roman" pitchFamily="18" charset="0"/>
              </a:rPr>
              <a:t>Yüksek Hızlı Tren Projeleri</a:t>
            </a:r>
            <a:endParaRPr lang="tr-TR"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757956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908720"/>
            <a:ext cx="8568952" cy="5661248"/>
          </a:xfrm>
        </p:spPr>
        <p:txBody>
          <a:bodyPr>
            <a:noAutofit/>
          </a:bodyPr>
          <a:lstStyle/>
          <a:p>
            <a:pPr algn="just">
              <a:lnSpc>
                <a:spcPct val="150000"/>
              </a:lnSpc>
              <a:buNone/>
            </a:pPr>
            <a:r>
              <a:rPr lang="tr-TR" sz="2400" b="1" u="sng" dirty="0" smtClean="0">
                <a:solidFill>
                  <a:srgbClr val="002060"/>
                </a:solidFill>
                <a:latin typeface="Times New Roman" pitchFamily="18" charset="0"/>
                <a:cs typeface="Times New Roman" pitchFamily="18" charset="0"/>
              </a:rPr>
              <a:t> HAVAALANLARI:</a:t>
            </a:r>
          </a:p>
          <a:p>
            <a:pPr algn="just">
              <a:lnSpc>
                <a:spcPct val="150000"/>
              </a:lnSpc>
            </a:pPr>
            <a:r>
              <a:rPr lang="tr-TR" sz="2400" dirty="0" smtClean="0">
                <a:solidFill>
                  <a:srgbClr val="002060"/>
                </a:solidFill>
                <a:latin typeface="Times New Roman" pitchFamily="18" charset="0"/>
                <a:cs typeface="Times New Roman" pitchFamily="18" charset="0"/>
              </a:rPr>
              <a:t>Proje ve Etki Alanındaki Kuş Hareketlerinin Değerlendirilmesi </a:t>
            </a:r>
            <a:r>
              <a:rPr lang="tr-TR" sz="2000" dirty="0" smtClean="0">
                <a:solidFill>
                  <a:srgbClr val="002060"/>
                </a:solidFill>
                <a:latin typeface="Times New Roman" pitchFamily="18" charset="0"/>
                <a:cs typeface="Times New Roman" pitchFamily="18" charset="0"/>
              </a:rPr>
              <a:t>(havaalanı kurulacak bölgenin </a:t>
            </a:r>
            <a:r>
              <a:rPr lang="tr-TR" sz="2000" b="1" dirty="0" smtClean="0">
                <a:solidFill>
                  <a:srgbClr val="002060"/>
                </a:solidFill>
                <a:latin typeface="Times New Roman" pitchFamily="18" charset="0"/>
                <a:cs typeface="Times New Roman" pitchFamily="18" charset="0"/>
              </a:rPr>
              <a:t>kuş göç yolları </a:t>
            </a:r>
            <a:r>
              <a:rPr lang="tr-TR" sz="2000" dirty="0" smtClean="0">
                <a:solidFill>
                  <a:srgbClr val="002060"/>
                </a:solidFill>
                <a:latin typeface="Times New Roman" pitchFamily="18" charset="0"/>
                <a:cs typeface="Times New Roman" pitchFamily="18" charset="0"/>
              </a:rPr>
              <a:t>üzerinde olup olmadığı)</a:t>
            </a:r>
          </a:p>
          <a:p>
            <a:pPr algn="just">
              <a:lnSpc>
                <a:spcPct val="150000"/>
              </a:lnSpc>
            </a:pPr>
            <a:r>
              <a:rPr lang="tr-TR" sz="2400" dirty="0" smtClean="0">
                <a:solidFill>
                  <a:srgbClr val="002060"/>
                </a:solidFill>
                <a:latin typeface="Times New Roman" pitchFamily="18" charset="0"/>
                <a:cs typeface="Times New Roman" pitchFamily="18" charset="0"/>
              </a:rPr>
              <a:t>Uzun </a:t>
            </a:r>
            <a:r>
              <a:rPr lang="tr-TR" sz="2400" dirty="0">
                <a:solidFill>
                  <a:srgbClr val="002060"/>
                </a:solidFill>
                <a:latin typeface="Times New Roman" pitchFamily="18" charset="0"/>
                <a:cs typeface="Times New Roman" pitchFamily="18" charset="0"/>
              </a:rPr>
              <a:t>Dönemli Kuş Gözlem Çalışması Yapılarak </a:t>
            </a:r>
            <a:r>
              <a:rPr lang="tr-TR" sz="2400" b="1" dirty="0">
                <a:solidFill>
                  <a:srgbClr val="002060"/>
                </a:solidFill>
                <a:latin typeface="Times New Roman" pitchFamily="18" charset="0"/>
                <a:cs typeface="Times New Roman" pitchFamily="18" charset="0"/>
              </a:rPr>
              <a:t>Emniyetli Uçuş </a:t>
            </a:r>
            <a:r>
              <a:rPr lang="tr-TR" sz="2400" dirty="0">
                <a:solidFill>
                  <a:srgbClr val="002060"/>
                </a:solidFill>
                <a:latin typeface="Times New Roman" pitchFamily="18" charset="0"/>
                <a:cs typeface="Times New Roman" pitchFamily="18" charset="0"/>
              </a:rPr>
              <a:t>Güzergahının </a:t>
            </a:r>
            <a:r>
              <a:rPr lang="tr-TR" sz="2400" dirty="0" smtClean="0">
                <a:solidFill>
                  <a:srgbClr val="002060"/>
                </a:solidFill>
                <a:latin typeface="Times New Roman" pitchFamily="18" charset="0"/>
                <a:cs typeface="Times New Roman" pitchFamily="18" charset="0"/>
              </a:rPr>
              <a:t>Belirlenmesi</a:t>
            </a:r>
          </a:p>
          <a:p>
            <a:pPr algn="just">
              <a:lnSpc>
                <a:spcPct val="150000"/>
              </a:lnSpc>
            </a:pPr>
            <a:r>
              <a:rPr lang="tr-TR" sz="2400" b="1" dirty="0">
                <a:solidFill>
                  <a:srgbClr val="002060"/>
                </a:solidFill>
                <a:latin typeface="Times New Roman" pitchFamily="18" charset="0"/>
                <a:cs typeface="Times New Roman" pitchFamily="18" charset="0"/>
              </a:rPr>
              <a:t>Kuş-Uçak Çarpışma Riski </a:t>
            </a:r>
            <a:r>
              <a:rPr lang="tr-TR" sz="2400" dirty="0">
                <a:solidFill>
                  <a:srgbClr val="002060"/>
                </a:solidFill>
                <a:latin typeface="Times New Roman" pitchFamily="18" charset="0"/>
                <a:cs typeface="Times New Roman" pitchFamily="18" charset="0"/>
              </a:rPr>
              <a:t>ve Alınacak </a:t>
            </a:r>
            <a:r>
              <a:rPr lang="tr-TR" sz="2400" dirty="0" smtClean="0">
                <a:solidFill>
                  <a:srgbClr val="002060"/>
                </a:solidFill>
                <a:latin typeface="Times New Roman" pitchFamily="18" charset="0"/>
                <a:cs typeface="Times New Roman" pitchFamily="18" charset="0"/>
              </a:rPr>
              <a:t>Önlemler</a:t>
            </a:r>
          </a:p>
          <a:p>
            <a:pPr algn="just" eaLnBrk="0" hangingPunct="0">
              <a:lnSpc>
                <a:spcPct val="150000"/>
              </a:lnSpc>
            </a:pPr>
            <a:r>
              <a:rPr lang="tr-TR" sz="2400" dirty="0">
                <a:solidFill>
                  <a:srgbClr val="002060"/>
                </a:solidFill>
                <a:latin typeface="Times New Roman" pitchFamily="18" charset="0"/>
                <a:cs typeface="Times New Roman" pitchFamily="18" charset="0"/>
              </a:rPr>
              <a:t>Proje Alanın Meteorolojik Şartları ve İklimsel Özellikleri</a:t>
            </a:r>
          </a:p>
          <a:p>
            <a:pPr algn="just" eaLnBrk="0" hangingPunct="0">
              <a:lnSpc>
                <a:spcPct val="150000"/>
              </a:lnSpc>
            </a:pPr>
            <a:r>
              <a:rPr lang="tr-TR" sz="2400" dirty="0">
                <a:solidFill>
                  <a:srgbClr val="002060"/>
                </a:solidFill>
                <a:latin typeface="Times New Roman" pitchFamily="18" charset="0"/>
                <a:cs typeface="Times New Roman" pitchFamily="18" charset="0"/>
              </a:rPr>
              <a:t>Pist Rüzgar Analizleri ve Analiz Sonuçlarının İrdelenmesi</a:t>
            </a:r>
          </a:p>
          <a:p>
            <a:pPr algn="just" eaLnBrk="0" hangingPunct="0">
              <a:lnSpc>
                <a:spcPct val="150000"/>
              </a:lnSpc>
            </a:pPr>
            <a:r>
              <a:rPr lang="tr-TR" sz="2400" dirty="0">
                <a:solidFill>
                  <a:srgbClr val="002060"/>
                </a:solidFill>
                <a:latin typeface="Times New Roman" pitchFamily="18" charset="0"/>
                <a:cs typeface="Times New Roman" pitchFamily="18" charset="0"/>
              </a:rPr>
              <a:t>Akustik Rapor</a:t>
            </a:r>
          </a:p>
          <a:p>
            <a:pPr algn="just">
              <a:lnSpc>
                <a:spcPct val="150000"/>
              </a:lnSpc>
            </a:pPr>
            <a:endParaRPr lang="tr-TR" sz="2400" dirty="0">
              <a:solidFill>
                <a:srgbClr val="002060"/>
              </a:solidFill>
              <a:latin typeface="Times New Roman" pitchFamily="18" charset="0"/>
              <a:cs typeface="Times New Roman" pitchFamily="18" charset="0"/>
            </a:endParaRPr>
          </a:p>
        </p:txBody>
      </p:sp>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24</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179512" y="116632"/>
            <a:ext cx="1439862" cy="857250"/>
          </a:xfrm>
          <a:prstGeom prst="rect">
            <a:avLst/>
          </a:prstGeom>
          <a:noFill/>
          <a:ln w="9525">
            <a:noFill/>
            <a:miter lim="800000"/>
            <a:headEnd/>
            <a:tailEnd/>
          </a:ln>
        </p:spPr>
      </p:pic>
      <p:sp>
        <p:nvSpPr>
          <p:cNvPr id="9" name="1 Başlık"/>
          <p:cNvSpPr txBox="1">
            <a:spLocks/>
          </p:cNvSpPr>
          <p:nvPr/>
        </p:nvSpPr>
        <p:spPr>
          <a:xfrm>
            <a:off x="1907704" y="116632"/>
            <a:ext cx="6779096" cy="106613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600" b="1" dirty="0" smtClean="0">
                <a:solidFill>
                  <a:srgbClr val="FF0000"/>
                </a:solidFill>
                <a:latin typeface="Times New Roman" pitchFamily="18" charset="0"/>
                <a:cs typeface="Times New Roman" pitchFamily="18" charset="0"/>
              </a:rPr>
              <a:t>Havaalanı Projelerinde Önem Arz Eden Hususlar</a:t>
            </a:r>
            <a:endParaRPr lang="tr-TR" sz="26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25</a:t>
            </a:fld>
            <a:endParaRPr lang="tr-TR"/>
          </a:p>
        </p:txBody>
      </p:sp>
      <p:pic>
        <p:nvPicPr>
          <p:cNvPr id="7" name="Picture 8"/>
          <p:cNvPicPr>
            <a:picLocks noGrp="1" noChangeAspect="1" noChangeArrowheads="1"/>
          </p:cNvPicPr>
          <p:nvPr>
            <p:ph idx="1"/>
          </p:nvPr>
        </p:nvPicPr>
        <p:blipFill>
          <a:blip r:embed="rId2" cstate="print"/>
          <a:srcRect/>
          <a:stretch>
            <a:fillRect/>
          </a:stretch>
        </p:blipFill>
        <p:spPr bwMode="auto">
          <a:xfrm>
            <a:off x="457200" y="1412776"/>
            <a:ext cx="8229600" cy="4368828"/>
          </a:xfrm>
          <a:prstGeom prst="rect">
            <a:avLst/>
          </a:prstGeom>
          <a:noFill/>
        </p:spPr>
      </p:pic>
      <p:pic>
        <p:nvPicPr>
          <p:cNvPr id="8" name="Picture 2" descr="C:\Documents and Settings\aysun.bosca\Desktop\csb_logo.png"/>
          <p:cNvPicPr>
            <a:picLocks noChangeAspect="1" noChangeArrowheads="1"/>
          </p:cNvPicPr>
          <p:nvPr/>
        </p:nvPicPr>
        <p:blipFill>
          <a:blip r:embed="rId3" cstate="print"/>
          <a:srcRect/>
          <a:stretch>
            <a:fillRect/>
          </a:stretch>
        </p:blipFill>
        <p:spPr bwMode="auto">
          <a:xfrm>
            <a:off x="323528" y="188640"/>
            <a:ext cx="1439862" cy="857250"/>
          </a:xfrm>
          <a:prstGeom prst="rect">
            <a:avLst/>
          </a:prstGeom>
          <a:noFill/>
          <a:ln w="9525">
            <a:noFill/>
            <a:miter lim="800000"/>
            <a:headEnd/>
            <a:tailEnd/>
          </a:ln>
        </p:spPr>
      </p:pic>
      <p:sp>
        <p:nvSpPr>
          <p:cNvPr id="10" name="1 Başlık"/>
          <p:cNvSpPr txBox="1">
            <a:spLocks/>
          </p:cNvSpPr>
          <p:nvPr/>
        </p:nvSpPr>
        <p:spPr>
          <a:xfrm>
            <a:off x="1907704" y="116632"/>
            <a:ext cx="6779096" cy="106613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600" b="1" dirty="0" smtClean="0">
                <a:solidFill>
                  <a:srgbClr val="FF0000"/>
                </a:solidFill>
                <a:latin typeface="Times New Roman" pitchFamily="18" charset="0"/>
                <a:cs typeface="Times New Roman" pitchFamily="18" charset="0"/>
              </a:rPr>
              <a:t>Havaalanı Projelerinde Önem Arz Eden Hususlar</a:t>
            </a:r>
            <a:endParaRPr lang="tr-TR" sz="26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39552" y="1412776"/>
            <a:ext cx="7416824" cy="4320480"/>
          </a:xfrm>
        </p:spPr>
        <p:txBody>
          <a:bodyPr>
            <a:noAutofit/>
          </a:bodyPr>
          <a:lstStyle/>
          <a:p>
            <a:pPr algn="just">
              <a:lnSpc>
                <a:spcPct val="150000"/>
              </a:lnSpc>
              <a:buNone/>
            </a:pPr>
            <a:r>
              <a:rPr lang="tr-TR" sz="2600" b="1" i="1" dirty="0" smtClean="0">
                <a:solidFill>
                  <a:srgbClr val="002060"/>
                </a:solidFill>
                <a:latin typeface="Times New Roman" pitchFamily="18" charset="0"/>
                <a:cs typeface="Times New Roman" pitchFamily="18" charset="0"/>
              </a:rPr>
              <a:t>İşletmeye geçmeden önce;</a:t>
            </a:r>
          </a:p>
          <a:p>
            <a:pPr marL="0" indent="0" algn="just">
              <a:lnSpc>
                <a:spcPct val="150000"/>
              </a:lnSpc>
            </a:pPr>
            <a:r>
              <a:rPr lang="tr-TR" sz="2600" dirty="0" smtClean="0">
                <a:solidFill>
                  <a:srgbClr val="002060"/>
                </a:solidFill>
                <a:latin typeface="Times New Roman" pitchFamily="18" charset="0"/>
                <a:cs typeface="Times New Roman" pitchFamily="18" charset="0"/>
              </a:rPr>
              <a:t> Hava Kontrol Radarı, </a:t>
            </a:r>
          </a:p>
          <a:p>
            <a:pPr marL="0" indent="0" algn="just">
              <a:lnSpc>
                <a:spcPct val="150000"/>
              </a:lnSpc>
            </a:pPr>
            <a:r>
              <a:rPr lang="tr-TR" sz="2600" dirty="0" smtClean="0">
                <a:solidFill>
                  <a:srgbClr val="002060"/>
                </a:solidFill>
                <a:latin typeface="Times New Roman" pitchFamily="18" charset="0"/>
                <a:cs typeface="Times New Roman" pitchFamily="18" charset="0"/>
              </a:rPr>
              <a:t> Radar Donanımlı Erken Uyarı Sistemi</a:t>
            </a:r>
          </a:p>
          <a:p>
            <a:pPr marL="0" indent="0" algn="just">
              <a:lnSpc>
                <a:spcPct val="150000"/>
              </a:lnSpc>
            </a:pPr>
            <a:r>
              <a:rPr lang="tr-TR" sz="2600" dirty="0" smtClean="0">
                <a:solidFill>
                  <a:srgbClr val="002060"/>
                </a:solidFill>
                <a:latin typeface="Times New Roman" pitchFamily="18" charset="0"/>
                <a:cs typeface="Times New Roman" pitchFamily="18" charset="0"/>
              </a:rPr>
              <a:t> Kuş Savma Sistemi kurulmalıdır.</a:t>
            </a:r>
          </a:p>
          <a:p>
            <a:pPr marL="0" indent="0" algn="just">
              <a:lnSpc>
                <a:spcPct val="150000"/>
              </a:lnSpc>
            </a:pPr>
            <a:endParaRPr lang="tr-TR" sz="2600" dirty="0">
              <a:solidFill>
                <a:srgbClr val="002060"/>
              </a:solidFill>
              <a:latin typeface="Times New Roman" pitchFamily="18" charset="0"/>
              <a:cs typeface="Times New Roman" pitchFamily="18" charset="0"/>
            </a:endParaRPr>
          </a:p>
        </p:txBody>
      </p:sp>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26</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179512" y="116632"/>
            <a:ext cx="1439862" cy="857250"/>
          </a:xfrm>
          <a:prstGeom prst="rect">
            <a:avLst/>
          </a:prstGeom>
          <a:noFill/>
          <a:ln w="9525">
            <a:noFill/>
            <a:miter lim="800000"/>
            <a:headEnd/>
            <a:tailEnd/>
          </a:ln>
        </p:spPr>
      </p:pic>
      <p:sp>
        <p:nvSpPr>
          <p:cNvPr id="9" name="1 Başlık"/>
          <p:cNvSpPr txBox="1">
            <a:spLocks/>
          </p:cNvSpPr>
          <p:nvPr/>
        </p:nvSpPr>
        <p:spPr>
          <a:xfrm>
            <a:off x="1907704" y="274638"/>
            <a:ext cx="6779096" cy="106613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600" b="1" dirty="0" smtClean="0">
                <a:solidFill>
                  <a:srgbClr val="FF0000"/>
                </a:solidFill>
                <a:latin typeface="Times New Roman" pitchFamily="18" charset="0"/>
                <a:cs typeface="Times New Roman" pitchFamily="18" charset="0"/>
              </a:rPr>
              <a:t>Havaalanı Projelerinin ÇED Sürecinde Dikkat Edilen Hususlar</a:t>
            </a:r>
            <a:endParaRPr lang="tr-TR" sz="26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Documents and Settings\aysun.bosca\Desktop\csb_logo.png"/>
          <p:cNvPicPr>
            <a:picLocks noChangeAspect="1" noChangeArrowheads="1"/>
          </p:cNvPicPr>
          <p:nvPr/>
        </p:nvPicPr>
        <p:blipFill>
          <a:blip r:embed="rId2" cstate="print"/>
          <a:srcRect/>
          <a:stretch>
            <a:fillRect/>
          </a:stretch>
        </p:blipFill>
        <p:spPr bwMode="auto">
          <a:xfrm>
            <a:off x="251520" y="116632"/>
            <a:ext cx="1439862" cy="857250"/>
          </a:xfrm>
          <a:prstGeom prst="rect">
            <a:avLst/>
          </a:prstGeom>
          <a:noFill/>
          <a:ln w="9525">
            <a:noFill/>
            <a:miter lim="800000"/>
            <a:headEnd/>
            <a:tailEnd/>
          </a:ln>
        </p:spPr>
      </p:pic>
      <p:sp>
        <p:nvSpPr>
          <p:cNvPr id="17" name="16 Veri Yer Tutucusu"/>
          <p:cNvSpPr>
            <a:spLocks noGrp="1"/>
          </p:cNvSpPr>
          <p:nvPr>
            <p:ph type="dt" sz="half" idx="10"/>
          </p:nvPr>
        </p:nvSpPr>
        <p:spPr/>
        <p:txBody>
          <a:bodyPr/>
          <a:lstStyle/>
          <a:p>
            <a:pPr>
              <a:defRPr/>
            </a:pPr>
            <a:fld id="{AB94D884-88FE-4CB0-98AC-B8B907BC5653}" type="datetime1">
              <a:rPr lang="tr-TR" smtClean="0"/>
              <a:pPr>
                <a:defRPr/>
              </a:pPr>
              <a:t>15.06.2017</a:t>
            </a:fld>
            <a:endParaRPr lang="tr-TR"/>
          </a:p>
        </p:txBody>
      </p:sp>
      <p:pic>
        <p:nvPicPr>
          <p:cNvPr id="5" name="Resim 4" descr="C:\Users\user\Desktop\grsgs.jpg"/>
          <p:cNvPicPr/>
          <p:nvPr/>
        </p:nvPicPr>
        <p:blipFill rotWithShape="1">
          <a:blip r:embed="rId3" cstate="print"/>
          <a:srcRect l="19020"/>
          <a:stretch/>
        </p:blipFill>
        <p:spPr bwMode="auto">
          <a:xfrm>
            <a:off x="0" y="0"/>
            <a:ext cx="9180512" cy="6858000"/>
          </a:xfrm>
          <a:prstGeom prst="rect">
            <a:avLst/>
          </a:prstGeom>
          <a:noFill/>
          <a:ln w="9525">
            <a:noFill/>
            <a:miter lim="800000"/>
            <a:headEnd/>
            <a:tailEnd/>
          </a:ln>
        </p:spPr>
      </p:pic>
      <p:sp>
        <p:nvSpPr>
          <p:cNvPr id="6" name="Metin kutusu 5"/>
          <p:cNvSpPr txBox="1"/>
          <p:nvPr/>
        </p:nvSpPr>
        <p:spPr>
          <a:xfrm>
            <a:off x="5436096" y="332656"/>
            <a:ext cx="3528392" cy="369332"/>
          </a:xfrm>
          <a:prstGeom prst="rect">
            <a:avLst/>
          </a:prstGeom>
          <a:noFill/>
        </p:spPr>
        <p:txBody>
          <a:bodyPr wrap="square" rtlCol="0">
            <a:spAutoFit/>
          </a:bodyPr>
          <a:lstStyle/>
          <a:p>
            <a:r>
              <a:rPr lang="tr-TR" b="1" dirty="0" smtClean="0">
                <a:solidFill>
                  <a:srgbClr val="FFFF00"/>
                </a:solidFill>
                <a:latin typeface="Times New Roman" panose="02020603050405020304" pitchFamily="18" charset="0"/>
                <a:cs typeface="Times New Roman" panose="02020603050405020304" pitchFamily="18" charset="0"/>
              </a:rPr>
              <a:t>3. HAVALİMANI PROJE ALANI</a:t>
            </a:r>
            <a:endParaRPr lang="tr-TR"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725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Documents and Settings\aysun.bosca\Desktop\csb_logo.png"/>
          <p:cNvPicPr>
            <a:picLocks noChangeAspect="1" noChangeArrowheads="1"/>
          </p:cNvPicPr>
          <p:nvPr/>
        </p:nvPicPr>
        <p:blipFill>
          <a:blip r:embed="rId2" cstate="print"/>
          <a:srcRect/>
          <a:stretch>
            <a:fillRect/>
          </a:stretch>
        </p:blipFill>
        <p:spPr bwMode="auto">
          <a:xfrm>
            <a:off x="251520" y="116632"/>
            <a:ext cx="1439862" cy="857250"/>
          </a:xfrm>
          <a:prstGeom prst="rect">
            <a:avLst/>
          </a:prstGeom>
          <a:noFill/>
          <a:ln w="9525">
            <a:noFill/>
            <a:miter lim="800000"/>
            <a:headEnd/>
            <a:tailEnd/>
          </a:ln>
        </p:spPr>
      </p:pic>
      <p:sp>
        <p:nvSpPr>
          <p:cNvPr id="17" name="16 Veri Yer Tutucusu"/>
          <p:cNvSpPr>
            <a:spLocks noGrp="1"/>
          </p:cNvSpPr>
          <p:nvPr>
            <p:ph type="dt" sz="half" idx="10"/>
          </p:nvPr>
        </p:nvSpPr>
        <p:spPr/>
        <p:txBody>
          <a:bodyPr/>
          <a:lstStyle/>
          <a:p>
            <a:pPr>
              <a:defRPr/>
            </a:pPr>
            <a:fld id="{AB94D884-88FE-4CB0-98AC-B8B907BC5653}" type="datetime1">
              <a:rPr lang="tr-TR" smtClean="0"/>
              <a:pPr>
                <a:defRPr/>
              </a:pPr>
              <a:t>15.06.2017</a:t>
            </a:fld>
            <a:endParaRPr lang="tr-TR"/>
          </a:p>
        </p:txBody>
      </p:sp>
      <p:pic>
        <p:nvPicPr>
          <p:cNvPr id="11" name="Resim 10"/>
          <p:cNvPicPr/>
          <p:nvPr/>
        </p:nvPicPr>
        <p:blipFill rotWithShape="1">
          <a:blip r:embed="rId3"/>
          <a:srcRect l="-4793" t="1330" r="20360" b="-1330"/>
          <a:stretch/>
        </p:blipFill>
        <p:spPr>
          <a:xfrm>
            <a:off x="-468560" y="-27384"/>
            <a:ext cx="9505056" cy="6912768"/>
          </a:xfrm>
          <a:prstGeom prst="rect">
            <a:avLst/>
          </a:prstGeom>
        </p:spPr>
      </p:pic>
      <p:sp>
        <p:nvSpPr>
          <p:cNvPr id="5" name="Metin kutusu 4"/>
          <p:cNvSpPr txBox="1"/>
          <p:nvPr/>
        </p:nvSpPr>
        <p:spPr>
          <a:xfrm>
            <a:off x="6012160" y="836712"/>
            <a:ext cx="2592288" cy="830997"/>
          </a:xfrm>
          <a:prstGeom prst="rect">
            <a:avLst/>
          </a:prstGeom>
          <a:noFill/>
        </p:spPr>
        <p:txBody>
          <a:bodyPr wrap="square" rtlCol="0">
            <a:spAutoFit/>
          </a:bodyPr>
          <a:lstStyle/>
          <a:p>
            <a:r>
              <a:rPr lang="tr-TR" sz="1600" b="1" dirty="0" smtClean="0">
                <a:solidFill>
                  <a:srgbClr val="FFFF00"/>
                </a:solidFill>
              </a:rPr>
              <a:t>1 adet 4.100 m x 60 m</a:t>
            </a:r>
          </a:p>
          <a:p>
            <a:r>
              <a:rPr lang="tr-TR" sz="1600" b="1" dirty="0" smtClean="0">
                <a:solidFill>
                  <a:srgbClr val="FFFF00"/>
                </a:solidFill>
              </a:rPr>
              <a:t>4 adet 3.750 m x 60 m</a:t>
            </a:r>
          </a:p>
          <a:p>
            <a:r>
              <a:rPr lang="tr-TR" sz="1600" b="1" dirty="0" smtClean="0">
                <a:solidFill>
                  <a:srgbClr val="FFFF00"/>
                </a:solidFill>
              </a:rPr>
              <a:t> 1 adet 3.500 m x60 m</a:t>
            </a:r>
            <a:endParaRPr lang="tr-TR" sz="1600" b="1" dirty="0">
              <a:solidFill>
                <a:srgbClr val="FFFF00"/>
              </a:solidFill>
            </a:endParaRPr>
          </a:p>
        </p:txBody>
      </p:sp>
    </p:spTree>
    <p:extLst>
      <p:ext uri="{BB962C8B-B14F-4D97-AF65-F5344CB8AC3E}">
        <p14:creationId xmlns:p14="http://schemas.microsoft.com/office/powerpoint/2010/main" val="3300223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35696" y="260648"/>
            <a:ext cx="5688632" cy="857238"/>
          </a:xfrm>
        </p:spPr>
        <p:txBody>
          <a:bodyPr>
            <a:normAutofit fontScale="90000"/>
          </a:bodyPr>
          <a:lstStyle/>
          <a:p>
            <a:pPr algn="l"/>
            <a:r>
              <a:rPr lang="tr-TR" sz="3200" b="1" dirty="0" smtClean="0">
                <a:solidFill>
                  <a:srgbClr val="FF0000"/>
                </a:solidFill>
                <a:latin typeface="Times New Roman" pitchFamily="18" charset="0"/>
                <a:cs typeface="Times New Roman" pitchFamily="18" charset="0"/>
              </a:rPr>
              <a:t>ÇED KARARLARI 1993-2017</a:t>
            </a:r>
            <a:br>
              <a:rPr lang="tr-TR" sz="3200" b="1" dirty="0" smtClean="0">
                <a:solidFill>
                  <a:srgbClr val="FF0000"/>
                </a:solidFill>
                <a:latin typeface="Times New Roman" pitchFamily="18" charset="0"/>
                <a:cs typeface="Times New Roman" pitchFamily="18" charset="0"/>
              </a:rPr>
            </a:br>
            <a:endParaRPr lang="tr-TR" sz="3200" dirty="0">
              <a:solidFill>
                <a:srgbClr val="FF0000"/>
              </a:solidFill>
              <a:latin typeface="Times New Roman" pitchFamily="18" charset="0"/>
              <a:cs typeface="Times New Roman" pitchFamily="18" charset="0"/>
            </a:endParaRPr>
          </a:p>
        </p:txBody>
      </p:sp>
      <p:sp>
        <p:nvSpPr>
          <p:cNvPr id="7" name="6 Slayt Numarası Yer Tutucusu"/>
          <p:cNvSpPr>
            <a:spLocks noGrp="1"/>
          </p:cNvSpPr>
          <p:nvPr>
            <p:ph type="sldNum" sz="quarter" idx="12"/>
          </p:nvPr>
        </p:nvSpPr>
        <p:spPr/>
        <p:txBody>
          <a:bodyPr/>
          <a:lstStyle/>
          <a:p>
            <a:r>
              <a:rPr lang="tr-TR" dirty="0" smtClean="0"/>
              <a:t>2</a:t>
            </a:r>
            <a:endParaRPr lang="tr-TR" dirty="0"/>
          </a:p>
        </p:txBody>
      </p:sp>
      <p:sp>
        <p:nvSpPr>
          <p:cNvPr id="8" name="3 Veri Yer Tutucusu"/>
          <p:cNvSpPr>
            <a:spLocks noGrp="1"/>
          </p:cNvSpPr>
          <p:nvPr>
            <p:ph type="dt" sz="half" idx="10"/>
          </p:nvPr>
        </p:nvSpPr>
        <p:spPr>
          <a:xfrm>
            <a:off x="457200" y="6356350"/>
            <a:ext cx="1018456" cy="365125"/>
          </a:xfrm>
        </p:spPr>
        <p:txBody>
          <a:bodyPr/>
          <a:lstStyle/>
          <a:p>
            <a:fld id="{EA937905-638C-4F6E-9914-E76C822734F4}" type="datetime1">
              <a:rPr lang="tr-TR" b="1" smtClean="0"/>
              <a:pPr/>
              <a:t>15.06.2017</a:t>
            </a:fld>
            <a:endParaRPr lang="tr-TR" b="1" dirty="0"/>
          </a:p>
        </p:txBody>
      </p:sp>
      <p:pic>
        <p:nvPicPr>
          <p:cNvPr id="9" name="Picture 2" descr="C:\Documents and Settings\aysun.bosca\Desktop\csb_logo.png"/>
          <p:cNvPicPr>
            <a:picLocks noChangeAspect="1" noChangeArrowheads="1"/>
          </p:cNvPicPr>
          <p:nvPr/>
        </p:nvPicPr>
        <p:blipFill>
          <a:blip r:embed="rId2" cstate="print"/>
          <a:srcRect/>
          <a:stretch>
            <a:fillRect/>
          </a:stretch>
        </p:blipFill>
        <p:spPr bwMode="auto">
          <a:xfrm>
            <a:off x="251520" y="260648"/>
            <a:ext cx="1440160" cy="857238"/>
          </a:xfrm>
          <a:prstGeom prst="rect">
            <a:avLst/>
          </a:prstGeom>
          <a:noFill/>
        </p:spPr>
      </p:pic>
      <p:graphicFrame>
        <p:nvGraphicFramePr>
          <p:cNvPr id="10" name="Grafik 9"/>
          <p:cNvGraphicFramePr>
            <a:graphicFrameLocks/>
          </p:cNvGraphicFramePr>
          <p:nvPr>
            <p:extLst>
              <p:ext uri="{D42A27DB-BD31-4B8C-83A1-F6EECF244321}">
                <p14:modId xmlns:p14="http://schemas.microsoft.com/office/powerpoint/2010/main" val="2733132999"/>
              </p:ext>
            </p:extLst>
          </p:nvPr>
        </p:nvGraphicFramePr>
        <p:xfrm>
          <a:off x="179512" y="1117886"/>
          <a:ext cx="8856984" cy="54726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5206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pPr>
              <a:defRPr/>
            </a:pPr>
            <a:r>
              <a:rPr lang="tr-TR" smtClean="0"/>
              <a:t>ÇED İzleme ve Çevre Denetimi Dairesi Başkanlığı</a:t>
            </a:r>
            <a:endParaRPr lang="tr-TR"/>
          </a:p>
        </p:txBody>
      </p:sp>
      <p:graphicFrame>
        <p:nvGraphicFramePr>
          <p:cNvPr id="4" name="Tablo 3"/>
          <p:cNvGraphicFramePr>
            <a:graphicFrameLocks noGrp="1"/>
          </p:cNvGraphicFramePr>
          <p:nvPr>
            <p:extLst>
              <p:ext uri="{D42A27DB-BD31-4B8C-83A1-F6EECF244321}">
                <p14:modId xmlns:p14="http://schemas.microsoft.com/office/powerpoint/2010/main" val="4166784107"/>
              </p:ext>
            </p:extLst>
          </p:nvPr>
        </p:nvGraphicFramePr>
        <p:xfrm>
          <a:off x="1" y="44624"/>
          <a:ext cx="9108504" cy="6825194"/>
        </p:xfrm>
        <a:graphic>
          <a:graphicData uri="http://schemas.openxmlformats.org/drawingml/2006/table">
            <a:tbl>
              <a:tblPr firstRow="1" bandRow="1">
                <a:tableStyleId>{5C22544A-7EE6-4342-B048-85BDC9FD1C3A}</a:tableStyleId>
              </a:tblPr>
              <a:tblGrid>
                <a:gridCol w="4686574"/>
                <a:gridCol w="4421930"/>
              </a:tblGrid>
              <a:tr h="353942">
                <a:tc>
                  <a:txBody>
                    <a:bodyPr/>
                    <a:lstStyle/>
                    <a:p>
                      <a:r>
                        <a:rPr lang="tr-TR" dirty="0" smtClean="0"/>
                        <a:t>ÇED YÖNETMELİĞİ</a:t>
                      </a:r>
                      <a:r>
                        <a:rPr lang="tr-TR" baseline="0" dirty="0" smtClean="0"/>
                        <a:t> </a:t>
                      </a:r>
                      <a:r>
                        <a:rPr lang="tr-TR" dirty="0" smtClean="0"/>
                        <a:t>EK-1 LİSTESİ (Bakanlık)</a:t>
                      </a:r>
                      <a:endParaRPr lang="tr-TR" dirty="0"/>
                    </a:p>
                  </a:txBody>
                  <a:tcPr/>
                </a:tc>
                <a:tc>
                  <a:txBody>
                    <a:bodyPr/>
                    <a:lstStyle/>
                    <a:p>
                      <a:r>
                        <a:rPr lang="tr-TR" dirty="0" smtClean="0"/>
                        <a:t>ÇED YÖNETMELİĞİ EK-2 LİSTESİ (Valilik)</a:t>
                      </a:r>
                    </a:p>
                  </a:txBody>
                  <a:tcPr/>
                </a:tc>
              </a:tr>
              <a:tr h="6459434">
                <a:tc>
                  <a:txBody>
                    <a:bodyPr/>
                    <a:lstStyle/>
                    <a:p>
                      <a:pPr algn="just"/>
                      <a:r>
                        <a:rPr lang="tr-TR" sz="2000" b="1" dirty="0" smtClean="0">
                          <a:solidFill>
                            <a:srgbClr val="002060"/>
                          </a:solidFill>
                          <a:effectLst/>
                        </a:rPr>
                        <a:t>Madde 8</a:t>
                      </a:r>
                      <a:r>
                        <a:rPr lang="tr-TR" sz="2000" dirty="0" smtClean="0">
                          <a:solidFill>
                            <a:srgbClr val="002060"/>
                          </a:solidFill>
                          <a:effectLst/>
                        </a:rPr>
                        <a:t>- Yollar ve Havaalanları</a:t>
                      </a:r>
                    </a:p>
                    <a:p>
                      <a:r>
                        <a:rPr lang="tr-TR" sz="2000" b="1" i="0" kern="1200" dirty="0" smtClean="0">
                          <a:solidFill>
                            <a:srgbClr val="002060"/>
                          </a:solidFill>
                          <a:effectLst/>
                          <a:latin typeface="+mn-lt"/>
                          <a:ea typeface="+mn-ea"/>
                          <a:cs typeface="+mn-cs"/>
                        </a:rPr>
                        <a:t>a) </a:t>
                      </a:r>
                      <a:r>
                        <a:rPr lang="tr-TR" sz="2000" b="0" i="0" kern="1200" dirty="0" smtClean="0">
                          <a:solidFill>
                            <a:srgbClr val="002060"/>
                          </a:solidFill>
                          <a:effectLst/>
                          <a:latin typeface="+mn-lt"/>
                          <a:ea typeface="+mn-ea"/>
                          <a:cs typeface="+mn-cs"/>
                        </a:rPr>
                        <a:t>100 km ve üzeri demiryolu hatları,</a:t>
                      </a:r>
                    </a:p>
                    <a:p>
                      <a:r>
                        <a:rPr lang="tr-TR" sz="2000" b="1" i="0" kern="1200" dirty="0" smtClean="0">
                          <a:solidFill>
                            <a:srgbClr val="002060"/>
                          </a:solidFill>
                          <a:effectLst/>
                          <a:latin typeface="+mn-lt"/>
                          <a:ea typeface="+mn-ea"/>
                          <a:cs typeface="+mn-cs"/>
                        </a:rPr>
                        <a:t>b) </a:t>
                      </a:r>
                      <a:r>
                        <a:rPr lang="tr-TR" sz="2000" b="0" i="0" kern="1200" dirty="0" smtClean="0">
                          <a:solidFill>
                            <a:srgbClr val="002060"/>
                          </a:solidFill>
                          <a:effectLst/>
                          <a:latin typeface="+mn-lt"/>
                          <a:ea typeface="+mn-ea"/>
                          <a:cs typeface="+mn-cs"/>
                        </a:rPr>
                        <a:t>Pist uzunluğu 2.100 m ve üzeri olan havaalanları,</a:t>
                      </a:r>
                    </a:p>
                    <a:p>
                      <a:r>
                        <a:rPr lang="tr-TR" sz="2000" b="1" i="0" kern="1200" dirty="0" smtClean="0">
                          <a:solidFill>
                            <a:srgbClr val="002060"/>
                          </a:solidFill>
                          <a:effectLst/>
                          <a:latin typeface="+mn-lt"/>
                          <a:ea typeface="+mn-ea"/>
                          <a:cs typeface="+mn-cs"/>
                        </a:rPr>
                        <a:t>c) </a:t>
                      </a:r>
                      <a:r>
                        <a:rPr lang="tr-TR" sz="2000" b="0" i="0" kern="1200" dirty="0" smtClean="0">
                          <a:solidFill>
                            <a:srgbClr val="002060"/>
                          </a:solidFill>
                          <a:effectLst/>
                          <a:latin typeface="+mn-lt"/>
                          <a:ea typeface="+mn-ea"/>
                          <a:cs typeface="+mn-cs"/>
                        </a:rPr>
                        <a:t>Otoyollar ve devlet karayolları,</a:t>
                      </a:r>
                    </a:p>
                    <a:p>
                      <a:r>
                        <a:rPr lang="tr-TR" sz="2000" b="1" i="0" kern="1200" dirty="0" smtClean="0">
                          <a:solidFill>
                            <a:srgbClr val="002060"/>
                          </a:solidFill>
                          <a:effectLst/>
                          <a:latin typeface="+mn-lt"/>
                          <a:ea typeface="+mn-ea"/>
                          <a:cs typeface="+mn-cs"/>
                        </a:rPr>
                        <a:t>ç) </a:t>
                      </a:r>
                      <a:r>
                        <a:rPr lang="tr-TR" sz="2000" b="0" i="0" kern="1200" dirty="0" smtClean="0">
                          <a:solidFill>
                            <a:srgbClr val="002060"/>
                          </a:solidFill>
                          <a:effectLst/>
                          <a:latin typeface="+mn-lt"/>
                          <a:ea typeface="+mn-ea"/>
                          <a:cs typeface="+mn-cs"/>
                        </a:rPr>
                        <a:t>Şehirlerarası dört ve üzeri şeritli karayollarının yapımı,</a:t>
                      </a:r>
                    </a:p>
                    <a:p>
                      <a:r>
                        <a:rPr lang="tr-TR" sz="2000" b="1" i="0" kern="1200" dirty="0" smtClean="0">
                          <a:solidFill>
                            <a:srgbClr val="002060"/>
                          </a:solidFill>
                          <a:effectLst/>
                          <a:latin typeface="+mn-lt"/>
                          <a:ea typeface="+mn-ea"/>
                          <a:cs typeface="+mn-cs"/>
                        </a:rPr>
                        <a:t>d) </a:t>
                      </a:r>
                      <a:r>
                        <a:rPr lang="tr-TR" sz="2000" b="0" i="0" kern="1200" dirty="0" smtClean="0">
                          <a:solidFill>
                            <a:srgbClr val="002060"/>
                          </a:solidFill>
                          <a:effectLst/>
                          <a:latin typeface="+mn-lt"/>
                          <a:ea typeface="+mn-ea"/>
                          <a:cs typeface="+mn-cs"/>
                        </a:rPr>
                        <a:t>İki ya da daha az trafik şeridi bulunan mevcut şehirlerarası karayollarının dört ya da daha fazla trafik şeritli olacak şekilde yenilenmesi ya da genişletilmesi, yeniden yapılan ya da genişletilen bölümün sürekli uzunluğunun 10 km ya da daha uzun olacak şekilde uzatılması,</a:t>
                      </a:r>
                    </a:p>
                    <a:p>
                      <a:pPr algn="just"/>
                      <a:endParaRPr lang="tr-TR" sz="2000" dirty="0" smtClean="0">
                        <a:solidFill>
                          <a:srgbClr val="002060"/>
                        </a:solidFill>
                        <a:effectLst/>
                      </a:endParaRPr>
                    </a:p>
                  </a:txBody>
                  <a:tcPr>
                    <a:solidFill>
                      <a:schemeClr val="bg1">
                        <a:lumMod val="85000"/>
                      </a:schemeClr>
                    </a:solidFill>
                  </a:tcPr>
                </a:tc>
                <a:tc>
                  <a:txBody>
                    <a:bodyPr/>
                    <a:lstStyle/>
                    <a:p>
                      <a:r>
                        <a:rPr lang="tr-TR" sz="1800" b="1" i="0" kern="1200" dirty="0" smtClean="0">
                          <a:solidFill>
                            <a:srgbClr val="002060"/>
                          </a:solidFill>
                          <a:effectLst/>
                          <a:latin typeface="+mn-lt"/>
                          <a:ea typeface="+mn-ea"/>
                          <a:cs typeface="+mn-cs"/>
                        </a:rPr>
                        <a:t>Madde 31- </a:t>
                      </a:r>
                      <a:r>
                        <a:rPr lang="tr-TR" sz="1800" b="0" i="0" kern="1200" dirty="0" smtClean="0">
                          <a:solidFill>
                            <a:srgbClr val="002060"/>
                          </a:solidFill>
                          <a:effectLst/>
                          <a:latin typeface="+mn-lt"/>
                          <a:ea typeface="+mn-ea"/>
                          <a:cs typeface="+mn-cs"/>
                        </a:rPr>
                        <a:t>Altyapı tesisleri:</a:t>
                      </a:r>
                    </a:p>
                    <a:p>
                      <a:r>
                        <a:rPr lang="tr-TR" sz="1800" b="1" i="0" kern="1200" dirty="0" smtClean="0">
                          <a:solidFill>
                            <a:srgbClr val="002060"/>
                          </a:solidFill>
                          <a:effectLst/>
                          <a:latin typeface="+mn-lt"/>
                          <a:ea typeface="+mn-ea"/>
                          <a:cs typeface="+mn-cs"/>
                        </a:rPr>
                        <a:t>e) </a:t>
                      </a:r>
                      <a:r>
                        <a:rPr lang="tr-TR" sz="1800" b="0" i="0" kern="1200" dirty="0" smtClean="0">
                          <a:solidFill>
                            <a:srgbClr val="002060"/>
                          </a:solidFill>
                          <a:effectLst/>
                          <a:latin typeface="+mn-lt"/>
                          <a:ea typeface="+mn-ea"/>
                          <a:cs typeface="+mn-cs"/>
                        </a:rPr>
                        <a:t>Ek-1 listesinde yer almayan demiryolu hatları, (Bağlantı/İltisak hatları hariç)</a:t>
                      </a:r>
                    </a:p>
                    <a:p>
                      <a:r>
                        <a:rPr lang="tr-TR" sz="1800" b="1" i="0" kern="1200" dirty="0" smtClean="0">
                          <a:solidFill>
                            <a:srgbClr val="002060"/>
                          </a:solidFill>
                          <a:effectLst/>
                          <a:latin typeface="+mn-lt"/>
                          <a:ea typeface="+mn-ea"/>
                          <a:cs typeface="+mn-cs"/>
                        </a:rPr>
                        <a:t>f) </a:t>
                      </a:r>
                      <a:r>
                        <a:rPr lang="tr-TR" sz="1800" b="0" i="0" kern="1200" dirty="0" smtClean="0">
                          <a:solidFill>
                            <a:srgbClr val="002060"/>
                          </a:solidFill>
                          <a:effectLst/>
                          <a:latin typeface="+mn-lt"/>
                          <a:ea typeface="+mn-ea"/>
                          <a:cs typeface="+mn-cs"/>
                        </a:rPr>
                        <a:t>Demiryolu güzergah değişikliği, güzergahtan ayrılan kısımların sürekli uzunluğu 30 km. ve üzerinde olması,</a:t>
                      </a:r>
                    </a:p>
                    <a:p>
                      <a:r>
                        <a:rPr lang="tr-TR" sz="1800" b="1" i="0" kern="1200" dirty="0" smtClean="0">
                          <a:solidFill>
                            <a:srgbClr val="002060"/>
                          </a:solidFill>
                          <a:effectLst/>
                          <a:latin typeface="+mn-lt"/>
                          <a:ea typeface="+mn-ea"/>
                          <a:cs typeface="+mn-cs"/>
                        </a:rPr>
                        <a:t>g) </a:t>
                      </a:r>
                      <a:r>
                        <a:rPr lang="tr-TR" sz="1800" b="0" i="0" kern="1200" dirty="0" smtClean="0">
                          <a:solidFill>
                            <a:srgbClr val="002060"/>
                          </a:solidFill>
                          <a:effectLst/>
                          <a:latin typeface="+mn-lt"/>
                          <a:ea typeface="+mn-ea"/>
                          <a:cs typeface="+mn-cs"/>
                        </a:rPr>
                        <a:t>Mevcut demiryolu güzergahı korunarak hat sayısının çoğaltılması,</a:t>
                      </a:r>
                    </a:p>
                    <a:p>
                      <a:r>
                        <a:rPr lang="tr-TR" sz="1800" b="1" i="0" kern="1200" dirty="0" smtClean="0">
                          <a:solidFill>
                            <a:srgbClr val="002060"/>
                          </a:solidFill>
                          <a:effectLst/>
                          <a:latin typeface="+mn-lt"/>
                          <a:ea typeface="+mn-ea"/>
                          <a:cs typeface="+mn-cs"/>
                        </a:rPr>
                        <a:t>ğ) </a:t>
                      </a:r>
                      <a:r>
                        <a:rPr lang="tr-TR" sz="1800" b="0" i="0" kern="1200" dirty="0" smtClean="0">
                          <a:solidFill>
                            <a:srgbClr val="002060"/>
                          </a:solidFill>
                          <a:effectLst/>
                          <a:latin typeface="+mn-lt"/>
                          <a:ea typeface="+mn-ea"/>
                          <a:cs typeface="+mn-cs"/>
                        </a:rPr>
                        <a:t>Lojistik merkez,</a:t>
                      </a:r>
                    </a:p>
                    <a:p>
                      <a:r>
                        <a:rPr lang="tr-TR" sz="1800" b="1" i="0" kern="1200" dirty="0" smtClean="0">
                          <a:solidFill>
                            <a:srgbClr val="002060"/>
                          </a:solidFill>
                          <a:effectLst/>
                          <a:latin typeface="+mn-lt"/>
                          <a:ea typeface="+mn-ea"/>
                          <a:cs typeface="+mn-cs"/>
                        </a:rPr>
                        <a:t>h)</a:t>
                      </a:r>
                      <a:r>
                        <a:rPr lang="tr-TR" sz="1800" b="0" i="0" kern="1200" dirty="0" smtClean="0">
                          <a:solidFill>
                            <a:srgbClr val="002060"/>
                          </a:solidFill>
                          <a:effectLst/>
                          <a:latin typeface="+mn-lt"/>
                          <a:ea typeface="+mn-ea"/>
                          <a:cs typeface="+mn-cs"/>
                        </a:rPr>
                        <a:t> </a:t>
                      </a:r>
                      <a:r>
                        <a:rPr lang="tr-TR" sz="1800" b="0" i="0" kern="1200" dirty="0" err="1" smtClean="0">
                          <a:solidFill>
                            <a:srgbClr val="002060"/>
                          </a:solidFill>
                          <a:effectLst/>
                          <a:latin typeface="+mn-lt"/>
                          <a:ea typeface="+mn-ea"/>
                          <a:cs typeface="+mn-cs"/>
                        </a:rPr>
                        <a:t>Şehiriçi</a:t>
                      </a:r>
                      <a:r>
                        <a:rPr lang="tr-TR" sz="1800" b="0" i="0" kern="1200" dirty="0" smtClean="0">
                          <a:solidFill>
                            <a:srgbClr val="002060"/>
                          </a:solidFill>
                          <a:effectLst/>
                          <a:latin typeface="+mn-lt"/>
                          <a:ea typeface="+mn-ea"/>
                          <a:cs typeface="+mn-cs"/>
                        </a:rPr>
                        <a:t> yolcu taşımaya yönelik tramvay, metro, hafif raylı taşıma sistemleri ve benzeri),</a:t>
                      </a:r>
                    </a:p>
                    <a:p>
                      <a:r>
                        <a:rPr lang="tr-TR" sz="1800" b="1" i="0" kern="1200" dirty="0" smtClean="0">
                          <a:solidFill>
                            <a:srgbClr val="002060"/>
                          </a:solidFill>
                          <a:effectLst/>
                          <a:latin typeface="+mn-lt"/>
                          <a:ea typeface="+mn-ea"/>
                          <a:cs typeface="+mn-cs"/>
                        </a:rPr>
                        <a:t>ı) </a:t>
                      </a:r>
                      <a:r>
                        <a:rPr lang="tr-TR" sz="1800" b="0" i="0" kern="1200" dirty="0" smtClean="0">
                          <a:solidFill>
                            <a:srgbClr val="002060"/>
                          </a:solidFill>
                          <a:effectLst/>
                          <a:latin typeface="+mn-lt"/>
                          <a:ea typeface="+mn-ea"/>
                          <a:cs typeface="+mn-cs"/>
                        </a:rPr>
                        <a:t>Havaalanları, (Ek-1 listesinde yer almayanlar)</a:t>
                      </a:r>
                    </a:p>
                    <a:p>
                      <a:r>
                        <a:rPr lang="tr-TR" sz="1800" b="1" i="0" kern="1200" dirty="0" smtClean="0">
                          <a:solidFill>
                            <a:srgbClr val="002060"/>
                          </a:solidFill>
                          <a:effectLst/>
                          <a:latin typeface="+mn-lt"/>
                          <a:ea typeface="+mn-ea"/>
                          <a:cs typeface="+mn-cs"/>
                        </a:rPr>
                        <a:t>i) </a:t>
                      </a:r>
                      <a:r>
                        <a:rPr lang="tr-TR" sz="1800" b="0" i="0" kern="1200" dirty="0" smtClean="0">
                          <a:solidFill>
                            <a:srgbClr val="002060"/>
                          </a:solidFill>
                          <a:effectLst/>
                          <a:latin typeface="+mn-lt"/>
                          <a:ea typeface="+mn-ea"/>
                          <a:cs typeface="+mn-cs"/>
                        </a:rPr>
                        <a:t>20 km ve üzeri çevre yolları,</a:t>
                      </a:r>
                    </a:p>
                    <a:p>
                      <a:r>
                        <a:rPr lang="tr-TR" sz="1800" b="1" i="0" kern="1200" dirty="0" smtClean="0">
                          <a:solidFill>
                            <a:srgbClr val="002060"/>
                          </a:solidFill>
                          <a:effectLst/>
                          <a:latin typeface="+mn-lt"/>
                          <a:ea typeface="+mn-ea"/>
                          <a:cs typeface="+mn-cs"/>
                        </a:rPr>
                        <a:t>j) </a:t>
                      </a:r>
                      <a:r>
                        <a:rPr lang="tr-TR" sz="1800" b="0" i="0" kern="1200" dirty="0" smtClean="0">
                          <a:solidFill>
                            <a:srgbClr val="002060"/>
                          </a:solidFill>
                          <a:effectLst/>
                          <a:latin typeface="+mn-lt"/>
                          <a:ea typeface="+mn-ea"/>
                          <a:cs typeface="+mn-cs"/>
                        </a:rPr>
                        <a:t>İl yolları, (Mahalle ve Köy yolları hariç)</a:t>
                      </a:r>
                    </a:p>
                    <a:p>
                      <a:r>
                        <a:rPr lang="tr-TR" sz="1800" b="1" i="0" kern="1200" dirty="0" smtClean="0">
                          <a:solidFill>
                            <a:srgbClr val="002060"/>
                          </a:solidFill>
                          <a:effectLst/>
                          <a:latin typeface="+mn-lt"/>
                          <a:ea typeface="+mn-ea"/>
                          <a:cs typeface="+mn-cs"/>
                        </a:rPr>
                        <a:t>k) </a:t>
                      </a:r>
                      <a:r>
                        <a:rPr lang="tr-TR" sz="1800" b="0" i="0" kern="1200" dirty="0" smtClean="0">
                          <a:solidFill>
                            <a:srgbClr val="002060"/>
                          </a:solidFill>
                          <a:effectLst/>
                          <a:latin typeface="+mn-lt"/>
                          <a:ea typeface="+mn-ea"/>
                          <a:cs typeface="+mn-cs"/>
                        </a:rPr>
                        <a:t>Ek-1 listesi ve ek-2 listesinde yer alan karayolu projelerinin, 20 km ve üzerinde sürekli uzunlukta güzergahının değiştirilmesi,</a:t>
                      </a:r>
                    </a:p>
                    <a:p>
                      <a:r>
                        <a:rPr lang="tr-TR" sz="1800" b="1" i="0" kern="1200" dirty="0" smtClean="0">
                          <a:solidFill>
                            <a:srgbClr val="002060"/>
                          </a:solidFill>
                          <a:effectLst/>
                          <a:latin typeface="+mn-lt"/>
                          <a:ea typeface="+mn-ea"/>
                          <a:cs typeface="+mn-cs"/>
                        </a:rPr>
                        <a:t>l) </a:t>
                      </a:r>
                      <a:r>
                        <a:rPr lang="tr-TR" sz="1800" b="0" i="0" kern="1200" dirty="0" smtClean="0">
                          <a:solidFill>
                            <a:srgbClr val="002060"/>
                          </a:solidFill>
                          <a:effectLst/>
                          <a:latin typeface="+mn-lt"/>
                          <a:ea typeface="+mn-ea"/>
                          <a:cs typeface="+mn-cs"/>
                        </a:rPr>
                        <a:t>İki veya daha az trafik şeridi bulunan mevcut il yollarının dört veya daha fazla şeritli olacak şekilde en az 20 km sürekli uzunlukta genişletilmesi,</a:t>
                      </a:r>
                    </a:p>
                  </a:txBody>
                  <a:tcPr>
                    <a:solidFill>
                      <a:schemeClr val="bg1">
                        <a:lumMod val="85000"/>
                      </a:schemeClr>
                    </a:solidFill>
                  </a:tcPr>
                </a:tc>
              </a:tr>
            </a:tbl>
          </a:graphicData>
        </a:graphic>
      </p:graphicFrame>
    </p:spTree>
    <p:extLst>
      <p:ext uri="{BB962C8B-B14F-4D97-AF65-F5344CB8AC3E}">
        <p14:creationId xmlns:p14="http://schemas.microsoft.com/office/powerpoint/2010/main" val="1132381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19672" y="-27384"/>
            <a:ext cx="7139136" cy="1143000"/>
          </a:xfrm>
        </p:spPr>
        <p:txBody>
          <a:bodyPr>
            <a:normAutofit/>
          </a:bodyPr>
          <a:lstStyle/>
          <a:p>
            <a:r>
              <a:rPr lang="tr-TR" sz="2900" b="1" dirty="0" smtClean="0">
                <a:solidFill>
                  <a:srgbClr val="FF0000"/>
                </a:solidFill>
                <a:latin typeface="Times New Roman" panose="02020603050405020304" pitchFamily="18" charset="0"/>
                <a:cs typeface="Times New Roman" panose="02020603050405020304" pitchFamily="18" charset="0"/>
              </a:rPr>
              <a:t>ÇED SÜRECİ DEVAM EDEN PROJELER</a:t>
            </a:r>
            <a:endParaRPr lang="tr-TR" sz="2900" b="1" dirty="0">
              <a:solidFill>
                <a:srgbClr val="FF0000"/>
              </a:solidFill>
              <a:latin typeface="Times New Roman" panose="02020603050405020304" pitchFamily="18" charset="0"/>
              <a:cs typeface="Times New Roman" panose="02020603050405020304" pitchFamily="18" charset="0"/>
            </a:endParaRPr>
          </a:p>
        </p:txBody>
      </p:sp>
      <p:sp>
        <p:nvSpPr>
          <p:cNvPr id="4" name="Veri Yer Tutucusu 3"/>
          <p:cNvSpPr>
            <a:spLocks noGrp="1"/>
          </p:cNvSpPr>
          <p:nvPr>
            <p:ph type="dt" sz="half" idx="10"/>
          </p:nvPr>
        </p:nvSpPr>
        <p:spPr/>
        <p:txBody>
          <a:bodyPr/>
          <a:lstStyle/>
          <a:p>
            <a:fld id="{FDF5500C-A013-4D5A-9119-6468C2AE2BB5}" type="datetime1">
              <a:rPr lang="tr-TR" smtClean="0"/>
              <a:pPr/>
              <a:t>15.06.2017</a:t>
            </a:fld>
            <a:endParaRPr lang="tr-TR"/>
          </a:p>
        </p:txBody>
      </p:sp>
      <p:sp>
        <p:nvSpPr>
          <p:cNvPr id="6" name="Slayt Numarası Yer Tutucusu 5"/>
          <p:cNvSpPr>
            <a:spLocks noGrp="1"/>
          </p:cNvSpPr>
          <p:nvPr>
            <p:ph type="sldNum" sz="quarter" idx="12"/>
          </p:nvPr>
        </p:nvSpPr>
        <p:spPr/>
        <p:txBody>
          <a:bodyPr/>
          <a:lstStyle/>
          <a:p>
            <a:fld id="{321BA47F-0607-41E8-9E70-80D4847A877B}" type="slidenum">
              <a:rPr lang="tr-TR" smtClean="0"/>
              <a:pPr/>
              <a:t>30</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179512" y="267506"/>
            <a:ext cx="1440160" cy="857238"/>
          </a:xfrm>
          <a:prstGeom prst="rect">
            <a:avLst/>
          </a:prstGeom>
          <a:noFill/>
        </p:spPr>
      </p:pic>
      <p:graphicFrame>
        <p:nvGraphicFramePr>
          <p:cNvPr id="8" name="Grafik 7"/>
          <p:cNvGraphicFramePr>
            <a:graphicFrameLocks/>
          </p:cNvGraphicFramePr>
          <p:nvPr>
            <p:extLst>
              <p:ext uri="{D42A27DB-BD31-4B8C-83A1-F6EECF244321}">
                <p14:modId xmlns:p14="http://schemas.microsoft.com/office/powerpoint/2010/main" val="3456153028"/>
              </p:ext>
            </p:extLst>
          </p:nvPr>
        </p:nvGraphicFramePr>
        <p:xfrm>
          <a:off x="0" y="1124744"/>
          <a:ext cx="9144000" cy="56886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89165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66ABB8CF-9DCA-4700-A68F-BB4698CD1209}" type="datetime1">
              <a:rPr lang="tr-TR" smtClean="0"/>
              <a:pPr>
                <a:defRPr/>
              </a:pPr>
              <a:t>15.06.2017</a:t>
            </a:fld>
            <a:endParaRPr lang="tr-TR" dirty="0"/>
          </a:p>
        </p:txBody>
      </p:sp>
      <p:pic>
        <p:nvPicPr>
          <p:cNvPr id="4" name="Picture 2" descr="C:\Documents and Settings\aysun.bosca\Desktop\csb_logo.png"/>
          <p:cNvPicPr>
            <a:picLocks noChangeAspect="1" noChangeArrowheads="1"/>
          </p:cNvPicPr>
          <p:nvPr/>
        </p:nvPicPr>
        <p:blipFill>
          <a:blip r:embed="rId2" cstate="print"/>
          <a:srcRect/>
          <a:stretch>
            <a:fillRect/>
          </a:stretch>
        </p:blipFill>
        <p:spPr bwMode="auto">
          <a:xfrm>
            <a:off x="395288" y="260350"/>
            <a:ext cx="1439862" cy="857250"/>
          </a:xfrm>
          <a:prstGeom prst="rect">
            <a:avLst/>
          </a:prstGeom>
          <a:noFill/>
          <a:ln w="9525">
            <a:noFill/>
            <a:miter lim="800000"/>
            <a:headEnd/>
            <a:tailEnd/>
          </a:ln>
        </p:spPr>
      </p:pic>
      <p:sp>
        <p:nvSpPr>
          <p:cNvPr id="3" name="Metin kutusu 2"/>
          <p:cNvSpPr txBox="1"/>
          <p:nvPr/>
        </p:nvSpPr>
        <p:spPr>
          <a:xfrm>
            <a:off x="1187624" y="2361074"/>
            <a:ext cx="7128792" cy="707886"/>
          </a:xfrm>
          <a:prstGeom prst="rect">
            <a:avLst/>
          </a:prstGeom>
          <a:noFill/>
        </p:spPr>
        <p:txBody>
          <a:bodyPr wrap="square" rtlCol="0">
            <a:spAutoFit/>
          </a:bodyPr>
          <a:lstStyle/>
          <a:p>
            <a:pPr algn="ctr"/>
            <a:r>
              <a:rPr lang="tr-TR" sz="4000" b="1" dirty="0" smtClean="0">
                <a:solidFill>
                  <a:srgbClr val="002060"/>
                </a:solidFill>
                <a:latin typeface="Times New Roman" panose="02020603050405020304" pitchFamily="18" charset="0"/>
                <a:cs typeface="Times New Roman" panose="02020603050405020304" pitchFamily="18" charset="0"/>
              </a:rPr>
              <a:t>Dikkatiniz İçin Teşekkürler</a:t>
            </a:r>
            <a:endParaRPr lang="tr-TR" sz="4000" b="1" dirty="0">
              <a:solidFill>
                <a:srgbClr val="002060"/>
              </a:solidFill>
              <a:latin typeface="Times New Roman" panose="02020603050405020304" pitchFamily="18" charset="0"/>
              <a:cs typeface="Times New Roman" panose="02020603050405020304" pitchFamily="18" charset="0"/>
            </a:endParaRPr>
          </a:p>
        </p:txBody>
      </p:sp>
      <p:sp>
        <p:nvSpPr>
          <p:cNvPr id="6" name="Dikdörtgen 5"/>
          <p:cNvSpPr/>
          <p:nvPr/>
        </p:nvSpPr>
        <p:spPr>
          <a:xfrm>
            <a:off x="3168352" y="4293096"/>
            <a:ext cx="5652120" cy="1964512"/>
          </a:xfrm>
          <a:prstGeom prst="rect">
            <a:avLst/>
          </a:prstGeom>
        </p:spPr>
        <p:txBody>
          <a:bodyPr wrap="square">
            <a:spAutoFit/>
          </a:bodyPr>
          <a:lstStyle/>
          <a:p>
            <a:pPr algn="ctr">
              <a:lnSpc>
                <a:spcPct val="150000"/>
              </a:lnSpc>
            </a:pPr>
            <a:r>
              <a:rPr lang="tr-TR" sz="2800" b="1" dirty="0">
                <a:solidFill>
                  <a:srgbClr val="FF0000"/>
                </a:solidFill>
                <a:latin typeface="Times New Roman" panose="02020603050405020304" pitchFamily="18" charset="0"/>
                <a:cs typeface="Times New Roman" panose="02020603050405020304" pitchFamily="18" charset="0"/>
              </a:rPr>
              <a:t>Nuray TOPRAKKARIŞTIRAN</a:t>
            </a:r>
            <a:br>
              <a:rPr lang="tr-TR" sz="2800" b="1" dirty="0">
                <a:solidFill>
                  <a:srgbClr val="FF0000"/>
                </a:solidFill>
                <a:latin typeface="Times New Roman" panose="02020603050405020304" pitchFamily="18" charset="0"/>
                <a:cs typeface="Times New Roman" panose="02020603050405020304" pitchFamily="18" charset="0"/>
              </a:rPr>
            </a:br>
            <a:r>
              <a:rPr lang="tr-TR" sz="2800" b="1" dirty="0" smtClean="0">
                <a:solidFill>
                  <a:srgbClr val="FF0000"/>
                </a:solidFill>
                <a:latin typeface="Times New Roman" panose="02020603050405020304" pitchFamily="18" charset="0"/>
                <a:cs typeface="Times New Roman" panose="02020603050405020304" pitchFamily="18" charset="0"/>
              </a:rPr>
              <a:t>Şube Müdürü</a:t>
            </a:r>
            <a:r>
              <a:rPr lang="tr-TR" sz="2800" b="1" dirty="0">
                <a:solidFill>
                  <a:srgbClr val="FF0000"/>
                </a:solidFill>
                <a:latin typeface="Times New Roman" panose="02020603050405020304" pitchFamily="18" charset="0"/>
                <a:cs typeface="Times New Roman" panose="02020603050405020304" pitchFamily="18" charset="0"/>
              </a:rPr>
              <a:t/>
            </a:r>
            <a:br>
              <a:rPr lang="tr-TR" sz="2800" b="1" dirty="0">
                <a:solidFill>
                  <a:srgbClr val="FF0000"/>
                </a:solidFill>
                <a:latin typeface="Times New Roman" panose="02020603050405020304" pitchFamily="18" charset="0"/>
                <a:cs typeface="Times New Roman" panose="02020603050405020304" pitchFamily="18" charset="0"/>
              </a:rPr>
            </a:br>
            <a:endParaRPr lang="tr-TR" sz="2800" dirty="0">
              <a:solidFill>
                <a:srgbClr val="FF0000"/>
              </a:solidFill>
            </a:endParaRPr>
          </a:p>
        </p:txBody>
      </p:sp>
    </p:spTree>
    <p:extLst>
      <p:ext uri="{BB962C8B-B14F-4D97-AF65-F5344CB8AC3E}">
        <p14:creationId xmlns:p14="http://schemas.microsoft.com/office/powerpoint/2010/main" val="783567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2311865085"/>
              </p:ext>
            </p:extLst>
          </p:nvPr>
        </p:nvGraphicFramePr>
        <p:xfrm>
          <a:off x="107504" y="116632"/>
          <a:ext cx="8956789" cy="6131629"/>
        </p:xfrm>
        <a:graphic>
          <a:graphicData uri="http://schemas.openxmlformats.org/drawingml/2006/table">
            <a:tbl>
              <a:tblPr firstRow="1" bandRow="1">
                <a:tableStyleId>{5C22544A-7EE6-4342-B048-85BDC9FD1C3A}</a:tableStyleId>
              </a:tblPr>
              <a:tblGrid>
                <a:gridCol w="4555609"/>
                <a:gridCol w="4401180"/>
              </a:tblGrid>
              <a:tr h="370909">
                <a:tc>
                  <a:txBody>
                    <a:bodyPr/>
                    <a:lstStyle/>
                    <a:p>
                      <a:r>
                        <a:rPr lang="tr-TR" dirty="0" smtClean="0"/>
                        <a:t>ÇED YÖNETMELİĞİ</a:t>
                      </a:r>
                      <a:r>
                        <a:rPr lang="tr-TR" baseline="0" dirty="0" smtClean="0"/>
                        <a:t> </a:t>
                      </a:r>
                      <a:r>
                        <a:rPr lang="tr-TR" dirty="0" smtClean="0"/>
                        <a:t>EK-1 LİSTESİ (Bakanlık)</a:t>
                      </a:r>
                      <a:endParaRPr lang="tr-TR" dirty="0"/>
                    </a:p>
                  </a:txBody>
                  <a:tcPr/>
                </a:tc>
                <a:tc>
                  <a:txBody>
                    <a:bodyPr/>
                    <a:lstStyle/>
                    <a:p>
                      <a:r>
                        <a:rPr lang="tr-TR" dirty="0" smtClean="0"/>
                        <a:t>ÇED YÖNETMELİĞİ EK-2 LİSTESİ (Valilik)</a:t>
                      </a:r>
                    </a:p>
                  </a:txBody>
                  <a:tcPr/>
                </a:tc>
              </a:tr>
              <a:tr h="587273">
                <a:tc>
                  <a:txBody>
                    <a:bodyPr/>
                    <a:lstStyle/>
                    <a:p>
                      <a:r>
                        <a:rPr lang="tr-TR" sz="2000" b="1" i="0" kern="1200" dirty="0" smtClean="0">
                          <a:solidFill>
                            <a:srgbClr val="002060"/>
                          </a:solidFill>
                          <a:effectLst/>
                          <a:latin typeface="+mn-lt"/>
                          <a:ea typeface="+mn-ea"/>
                          <a:cs typeface="+mn-cs"/>
                        </a:rPr>
                        <a:t>Madde 9-</a:t>
                      </a:r>
                      <a:r>
                        <a:rPr lang="tr-TR" sz="2000" b="0" i="0" kern="1200" dirty="0" smtClean="0">
                          <a:solidFill>
                            <a:srgbClr val="002060"/>
                          </a:solidFill>
                          <a:effectLst/>
                          <a:latin typeface="+mn-lt"/>
                          <a:ea typeface="+mn-ea"/>
                          <a:cs typeface="+mn-cs"/>
                        </a:rPr>
                        <a:t> Su yolları, limanlar ve tersaneler:</a:t>
                      </a:r>
                    </a:p>
                    <a:p>
                      <a:r>
                        <a:rPr lang="tr-TR" sz="2000" b="1" i="0" kern="1200" dirty="0" smtClean="0">
                          <a:solidFill>
                            <a:srgbClr val="002060"/>
                          </a:solidFill>
                          <a:effectLst/>
                          <a:latin typeface="+mn-lt"/>
                          <a:ea typeface="+mn-ea"/>
                          <a:cs typeface="+mn-cs"/>
                        </a:rPr>
                        <a:t>a) </a:t>
                      </a:r>
                      <a:r>
                        <a:rPr lang="tr-TR" sz="2000" b="0" i="0" kern="1200" dirty="0" smtClean="0">
                          <a:solidFill>
                            <a:srgbClr val="002060"/>
                          </a:solidFill>
                          <a:effectLst/>
                          <a:latin typeface="+mn-lt"/>
                          <a:ea typeface="+mn-ea"/>
                          <a:cs typeface="+mn-cs"/>
                        </a:rPr>
                        <a:t>1.350 DWT ve üzeri ağırlıktaki deniz araçlarının geçişine izin veren kıta içi suyollarının yapımı ve kıta içi su trafiği için yapılacak olan limanlar,</a:t>
                      </a:r>
                    </a:p>
                    <a:p>
                      <a:r>
                        <a:rPr lang="tr-TR" sz="2000" b="1" i="0" kern="1200" dirty="0" smtClean="0">
                          <a:solidFill>
                            <a:srgbClr val="002060"/>
                          </a:solidFill>
                          <a:effectLst/>
                          <a:latin typeface="+mn-lt"/>
                          <a:ea typeface="+mn-ea"/>
                          <a:cs typeface="+mn-cs"/>
                        </a:rPr>
                        <a:t>b) </a:t>
                      </a:r>
                      <a:r>
                        <a:rPr lang="tr-TR" sz="2000" b="0" i="0" kern="1200" dirty="0" smtClean="0">
                          <a:solidFill>
                            <a:srgbClr val="002060"/>
                          </a:solidFill>
                          <a:effectLst/>
                          <a:latin typeface="+mn-lt"/>
                          <a:ea typeface="+mn-ea"/>
                          <a:cs typeface="+mn-cs"/>
                        </a:rPr>
                        <a:t>1.350 DWT ve üzeri ağırlıktaki deniz araçlarının yanaşabileceği ticari amaçlı liman, iskele, rıhtım ve </a:t>
                      </a:r>
                      <a:r>
                        <a:rPr lang="tr-TR" sz="2000" b="0" i="0" kern="1200" dirty="0" err="1" smtClean="0">
                          <a:solidFill>
                            <a:srgbClr val="002060"/>
                          </a:solidFill>
                          <a:effectLst/>
                          <a:latin typeface="+mn-lt"/>
                          <a:ea typeface="+mn-ea"/>
                          <a:cs typeface="+mn-cs"/>
                        </a:rPr>
                        <a:t>dolfenler</a:t>
                      </a:r>
                      <a:r>
                        <a:rPr lang="tr-TR" sz="2000" b="0" i="0" kern="1200" dirty="0" smtClean="0">
                          <a:solidFill>
                            <a:srgbClr val="002060"/>
                          </a:solidFill>
                          <a:effectLst/>
                          <a:latin typeface="+mn-lt"/>
                          <a:ea typeface="+mn-ea"/>
                          <a:cs typeface="+mn-cs"/>
                        </a:rPr>
                        <a:t>,</a:t>
                      </a:r>
                    </a:p>
                    <a:p>
                      <a:r>
                        <a:rPr lang="tr-TR" sz="2000" b="1" i="0" kern="1200" dirty="0" smtClean="0">
                          <a:solidFill>
                            <a:srgbClr val="002060"/>
                          </a:solidFill>
                          <a:effectLst/>
                          <a:latin typeface="+mn-lt"/>
                          <a:ea typeface="+mn-ea"/>
                          <a:cs typeface="+mn-cs"/>
                        </a:rPr>
                        <a:t>c) </a:t>
                      </a:r>
                      <a:r>
                        <a:rPr lang="tr-TR" sz="2000" b="0" i="0" kern="1200" dirty="0" smtClean="0">
                          <a:solidFill>
                            <a:srgbClr val="002060"/>
                          </a:solidFill>
                          <a:effectLst/>
                          <a:latin typeface="+mn-lt"/>
                          <a:ea typeface="+mn-ea"/>
                          <a:cs typeface="+mn-cs"/>
                        </a:rPr>
                        <a:t>Tersaneler,</a:t>
                      </a:r>
                    </a:p>
                    <a:p>
                      <a:r>
                        <a:rPr lang="tr-TR" sz="2000" b="1" i="0" kern="1200" dirty="0" smtClean="0">
                          <a:solidFill>
                            <a:srgbClr val="002060"/>
                          </a:solidFill>
                          <a:effectLst/>
                          <a:latin typeface="+mn-lt"/>
                          <a:ea typeface="+mn-ea"/>
                          <a:cs typeface="+mn-cs"/>
                        </a:rPr>
                        <a:t>ç) </a:t>
                      </a:r>
                      <a:r>
                        <a:rPr lang="tr-TR" sz="2000" b="0" i="0" kern="1200" dirty="0" smtClean="0">
                          <a:solidFill>
                            <a:srgbClr val="002060"/>
                          </a:solidFill>
                          <a:effectLst/>
                          <a:latin typeface="+mn-lt"/>
                          <a:ea typeface="+mn-ea"/>
                          <a:cs typeface="+mn-cs"/>
                        </a:rPr>
                        <a:t>24 m ve üzerinde yat veya teknelerin imalat, bakım ve onarım hizmetlerinden birini yapan tesisler,</a:t>
                      </a:r>
                    </a:p>
                    <a:p>
                      <a:r>
                        <a:rPr lang="tr-TR" sz="2000" b="1" i="0" kern="1200" dirty="0" smtClean="0">
                          <a:solidFill>
                            <a:srgbClr val="002060"/>
                          </a:solidFill>
                          <a:effectLst/>
                          <a:latin typeface="+mn-lt"/>
                          <a:ea typeface="+mn-ea"/>
                          <a:cs typeface="+mn-cs"/>
                        </a:rPr>
                        <a:t>d) </a:t>
                      </a:r>
                      <a:r>
                        <a:rPr lang="tr-TR" sz="2000" b="0" i="0" kern="1200" dirty="0" smtClean="0">
                          <a:solidFill>
                            <a:srgbClr val="002060"/>
                          </a:solidFill>
                          <a:effectLst/>
                          <a:latin typeface="+mn-lt"/>
                          <a:ea typeface="+mn-ea"/>
                          <a:cs typeface="+mn-cs"/>
                        </a:rPr>
                        <a:t>Gemi söküm yerleri,</a:t>
                      </a:r>
                    </a:p>
                    <a:p>
                      <a:pPr marL="0" algn="just"/>
                      <a:endParaRPr lang="tr-TR" sz="1600" kern="1200" dirty="0">
                        <a:solidFill>
                          <a:srgbClr val="002060"/>
                        </a:solidFill>
                        <a:effectLst/>
                        <a:latin typeface="+mn-lt"/>
                        <a:ea typeface="+mn-ea"/>
                        <a:cs typeface="+mn-cs"/>
                      </a:endParaRPr>
                    </a:p>
                  </a:txBody>
                  <a:tcPr>
                    <a:solidFill>
                      <a:schemeClr val="bg1">
                        <a:lumMod val="85000"/>
                      </a:schemeClr>
                    </a:solidFill>
                  </a:tcPr>
                </a:tc>
                <a:tc>
                  <a:txBody>
                    <a:bodyPr/>
                    <a:lstStyle/>
                    <a:p>
                      <a:r>
                        <a:rPr lang="tr-TR" sz="1700" b="1" i="0" kern="1200" dirty="0" smtClean="0">
                          <a:solidFill>
                            <a:srgbClr val="002060"/>
                          </a:solidFill>
                          <a:effectLst/>
                          <a:latin typeface="+mn-lt"/>
                          <a:ea typeface="+mn-ea"/>
                          <a:cs typeface="+mn-cs"/>
                        </a:rPr>
                        <a:t>Madde 31- </a:t>
                      </a:r>
                      <a:r>
                        <a:rPr lang="tr-TR" sz="1700" b="0" i="0" kern="1200" dirty="0" smtClean="0">
                          <a:solidFill>
                            <a:srgbClr val="002060"/>
                          </a:solidFill>
                          <a:effectLst/>
                          <a:latin typeface="+mn-lt"/>
                          <a:ea typeface="+mn-ea"/>
                          <a:cs typeface="+mn-cs"/>
                        </a:rPr>
                        <a:t>Altyapı tesisleri:</a:t>
                      </a:r>
                    </a:p>
                    <a:p>
                      <a:r>
                        <a:rPr lang="tr-TR" sz="1700" b="1" i="0" kern="1200" dirty="0" smtClean="0">
                          <a:solidFill>
                            <a:srgbClr val="002060"/>
                          </a:solidFill>
                          <a:effectLst/>
                          <a:latin typeface="+mn-lt"/>
                          <a:ea typeface="+mn-ea"/>
                          <a:cs typeface="+mn-cs"/>
                        </a:rPr>
                        <a:t>a) </a:t>
                      </a:r>
                      <a:r>
                        <a:rPr lang="tr-TR" sz="1700" b="0" i="0" kern="1200" dirty="0" smtClean="0">
                          <a:solidFill>
                            <a:srgbClr val="002060"/>
                          </a:solidFill>
                          <a:effectLst/>
                          <a:latin typeface="+mn-lt"/>
                          <a:ea typeface="+mn-ea"/>
                          <a:cs typeface="+mn-cs"/>
                        </a:rPr>
                        <a:t>Kıta içi su yollarının yapımı, (Ek-1 listesinde yer almayanlar)</a:t>
                      </a:r>
                    </a:p>
                    <a:p>
                      <a:r>
                        <a:rPr lang="tr-TR" sz="1700" b="1" i="0" kern="1200" dirty="0" smtClean="0">
                          <a:solidFill>
                            <a:srgbClr val="002060"/>
                          </a:solidFill>
                          <a:effectLst/>
                          <a:latin typeface="+mn-lt"/>
                          <a:ea typeface="+mn-ea"/>
                          <a:cs typeface="+mn-cs"/>
                        </a:rPr>
                        <a:t>b) </a:t>
                      </a:r>
                      <a:r>
                        <a:rPr lang="tr-TR" sz="1700" b="0" i="0" kern="1200" dirty="0" smtClean="0">
                          <a:solidFill>
                            <a:srgbClr val="002060"/>
                          </a:solidFill>
                          <a:effectLst/>
                          <a:latin typeface="+mn-lt"/>
                          <a:ea typeface="+mn-ea"/>
                          <a:cs typeface="+mn-cs"/>
                        </a:rPr>
                        <a:t>Ek-1 listesinde yer almayan, ticari amaçlı liman, iskele, rıhtım ve </a:t>
                      </a:r>
                      <a:r>
                        <a:rPr lang="tr-TR" sz="1700" b="0" i="0" kern="1200" dirty="0" err="1" smtClean="0">
                          <a:solidFill>
                            <a:srgbClr val="002060"/>
                          </a:solidFill>
                          <a:effectLst/>
                          <a:latin typeface="+mn-lt"/>
                          <a:ea typeface="+mn-ea"/>
                          <a:cs typeface="+mn-cs"/>
                        </a:rPr>
                        <a:t>dolfenler</a:t>
                      </a:r>
                      <a:r>
                        <a:rPr lang="tr-TR" sz="1700" b="0" i="0" kern="1200" dirty="0" smtClean="0">
                          <a:solidFill>
                            <a:srgbClr val="002060"/>
                          </a:solidFill>
                          <a:effectLst/>
                          <a:latin typeface="+mn-lt"/>
                          <a:ea typeface="+mn-ea"/>
                          <a:cs typeface="+mn-cs"/>
                        </a:rPr>
                        <a:t>, (güneşlenme, sportif amaçlı iskeleler ve şamandıralar hariç)</a:t>
                      </a:r>
                    </a:p>
                    <a:p>
                      <a:r>
                        <a:rPr lang="tr-TR" sz="1700" b="1" i="0" kern="1200" dirty="0" smtClean="0">
                          <a:solidFill>
                            <a:srgbClr val="002060"/>
                          </a:solidFill>
                          <a:effectLst/>
                          <a:latin typeface="+mn-lt"/>
                          <a:ea typeface="+mn-ea"/>
                          <a:cs typeface="+mn-cs"/>
                        </a:rPr>
                        <a:t>c)</a:t>
                      </a:r>
                      <a:r>
                        <a:rPr lang="tr-TR" sz="1700" b="0" i="0" kern="1200" dirty="0" smtClean="0">
                          <a:solidFill>
                            <a:srgbClr val="002060"/>
                          </a:solidFill>
                          <a:effectLst/>
                          <a:latin typeface="+mn-lt"/>
                          <a:ea typeface="+mn-ea"/>
                          <a:cs typeface="+mn-cs"/>
                        </a:rPr>
                        <a:t> Balıkçı barınakları, römorkör barınakları,</a:t>
                      </a:r>
                    </a:p>
                    <a:p>
                      <a:r>
                        <a:rPr lang="tr-TR" sz="1700" b="1" i="0" kern="1200" dirty="0" smtClean="0">
                          <a:solidFill>
                            <a:srgbClr val="002060"/>
                          </a:solidFill>
                          <a:effectLst/>
                          <a:latin typeface="+mn-lt"/>
                          <a:ea typeface="+mn-ea"/>
                          <a:cs typeface="+mn-cs"/>
                        </a:rPr>
                        <a:t>ç) </a:t>
                      </a:r>
                      <a:r>
                        <a:rPr lang="tr-TR" sz="1700" b="0" i="0" kern="1200" dirty="0" smtClean="0">
                          <a:solidFill>
                            <a:srgbClr val="002060"/>
                          </a:solidFill>
                          <a:effectLst/>
                          <a:latin typeface="+mn-lt"/>
                          <a:ea typeface="+mn-ea"/>
                          <a:cs typeface="+mn-cs"/>
                        </a:rPr>
                        <a:t>Denizden 10.000 m</a:t>
                      </a:r>
                      <a:r>
                        <a:rPr lang="tr-TR" sz="1700" b="0" i="0" kern="1200" baseline="30000" dirty="0" smtClean="0">
                          <a:solidFill>
                            <a:srgbClr val="002060"/>
                          </a:solidFill>
                          <a:effectLst/>
                          <a:latin typeface="+mn-lt"/>
                          <a:ea typeface="+mn-ea"/>
                          <a:cs typeface="+mn-cs"/>
                        </a:rPr>
                        <a:t>2</a:t>
                      </a:r>
                      <a:r>
                        <a:rPr lang="tr-TR" sz="1700" b="0" i="0" kern="1200" dirty="0" smtClean="0">
                          <a:solidFill>
                            <a:srgbClr val="002060"/>
                          </a:solidFill>
                          <a:effectLst/>
                          <a:latin typeface="+mn-lt"/>
                          <a:ea typeface="+mn-ea"/>
                          <a:cs typeface="+mn-cs"/>
                        </a:rPr>
                        <a:t> ve üzerinde alan kazanılması projeleri,</a:t>
                      </a:r>
                    </a:p>
                    <a:p>
                      <a:r>
                        <a:rPr lang="tr-TR" sz="1700" b="1" i="0" kern="1200" dirty="0" smtClean="0">
                          <a:solidFill>
                            <a:srgbClr val="002060"/>
                          </a:solidFill>
                          <a:effectLst/>
                          <a:latin typeface="+mn-lt"/>
                          <a:ea typeface="+mn-ea"/>
                          <a:cs typeface="+mn-cs"/>
                        </a:rPr>
                        <a:t>d) </a:t>
                      </a:r>
                      <a:r>
                        <a:rPr lang="tr-TR" sz="1700" b="0" i="0" kern="1200" dirty="0" smtClean="0">
                          <a:solidFill>
                            <a:srgbClr val="002060"/>
                          </a:solidFill>
                          <a:effectLst/>
                          <a:latin typeface="+mn-lt"/>
                          <a:ea typeface="+mn-ea"/>
                          <a:cs typeface="+mn-cs"/>
                        </a:rPr>
                        <a:t>Erozyonla mücadele etmek için kıyılarda yapılan çalışmalar ve kıyının değişimine neden olabilecek deniz kenarında yapılan çalışmalar; dalgakıran, mahmuz, mendirek, set ve benzeri, (Bunların bakımı onarımı hariç)</a:t>
                      </a:r>
                    </a:p>
                    <a:p>
                      <a:r>
                        <a:rPr lang="tr-TR" sz="1700" b="1" i="0" kern="1200" dirty="0" smtClean="0">
                          <a:solidFill>
                            <a:srgbClr val="002060"/>
                          </a:solidFill>
                          <a:effectLst/>
                          <a:latin typeface="+mn-lt"/>
                          <a:ea typeface="+mn-ea"/>
                          <a:cs typeface="+mn-cs"/>
                        </a:rPr>
                        <a:t>m)</a:t>
                      </a:r>
                      <a:r>
                        <a:rPr lang="tr-TR" sz="1700" b="0" i="0" kern="1200" dirty="0" smtClean="0">
                          <a:solidFill>
                            <a:srgbClr val="002060"/>
                          </a:solidFill>
                          <a:effectLst/>
                          <a:latin typeface="+mn-lt"/>
                          <a:ea typeface="+mn-ea"/>
                          <a:cs typeface="+mn-cs"/>
                        </a:rPr>
                        <a:t> 50.000 m</a:t>
                      </a:r>
                      <a:r>
                        <a:rPr lang="tr-TR" sz="1700" b="0" i="0" kern="1200" baseline="30000" dirty="0" smtClean="0">
                          <a:solidFill>
                            <a:srgbClr val="002060"/>
                          </a:solidFill>
                          <a:effectLst/>
                          <a:latin typeface="+mn-lt"/>
                          <a:ea typeface="+mn-ea"/>
                          <a:cs typeface="+mn-cs"/>
                        </a:rPr>
                        <a:t>3</a:t>
                      </a:r>
                      <a:r>
                        <a:rPr lang="tr-TR" sz="1700" b="0" i="0" kern="1200" dirty="0" smtClean="0">
                          <a:solidFill>
                            <a:srgbClr val="002060"/>
                          </a:solidFill>
                          <a:effectLst/>
                          <a:latin typeface="+mn-lt"/>
                          <a:ea typeface="+mn-ea"/>
                          <a:cs typeface="+mn-cs"/>
                        </a:rPr>
                        <a:t> ve üzeri malzeme çıkarılması planlanan dip taraması projeleri,</a:t>
                      </a:r>
                    </a:p>
                    <a:p>
                      <a:r>
                        <a:rPr lang="tr-TR" sz="1700" b="1" i="0" kern="1200" dirty="0" smtClean="0">
                          <a:solidFill>
                            <a:srgbClr val="002060"/>
                          </a:solidFill>
                          <a:effectLst/>
                          <a:latin typeface="+mn-lt"/>
                          <a:ea typeface="+mn-ea"/>
                          <a:cs typeface="+mn-cs"/>
                        </a:rPr>
                        <a:t>n) </a:t>
                      </a:r>
                      <a:r>
                        <a:rPr lang="tr-TR" sz="1700" b="0" i="0" kern="1200" dirty="0" smtClean="0">
                          <a:solidFill>
                            <a:srgbClr val="002060"/>
                          </a:solidFill>
                          <a:effectLst/>
                          <a:latin typeface="+mn-lt"/>
                          <a:ea typeface="+mn-ea"/>
                          <a:cs typeface="+mn-cs"/>
                        </a:rPr>
                        <a:t>Çekek yerleri,</a:t>
                      </a:r>
                    </a:p>
                    <a:p>
                      <a:r>
                        <a:rPr lang="tr-TR" sz="1700" b="1" i="0" kern="1200" dirty="0" smtClean="0">
                          <a:solidFill>
                            <a:srgbClr val="002060"/>
                          </a:solidFill>
                          <a:effectLst/>
                          <a:latin typeface="+mn-lt"/>
                          <a:ea typeface="+mn-ea"/>
                          <a:cs typeface="+mn-cs"/>
                        </a:rPr>
                        <a:t>o) </a:t>
                      </a:r>
                      <a:r>
                        <a:rPr lang="tr-TR" sz="1700" b="0" i="0" kern="1200" dirty="0" smtClean="0">
                          <a:solidFill>
                            <a:srgbClr val="002060"/>
                          </a:solidFill>
                          <a:effectLst/>
                          <a:latin typeface="+mn-lt"/>
                          <a:ea typeface="+mn-ea"/>
                          <a:cs typeface="+mn-cs"/>
                        </a:rPr>
                        <a:t>10-24 m arasında yat veya teknelerin imalat, bakım ve onarım hizmetlerinden birini yapan tesisler,</a:t>
                      </a:r>
                    </a:p>
                    <a:p>
                      <a:endParaRPr lang="tr-TR" sz="1600" b="0" i="0" kern="1200" dirty="0" smtClean="0">
                        <a:solidFill>
                          <a:srgbClr val="002060"/>
                        </a:solidFill>
                        <a:effectLst/>
                        <a:latin typeface="+mn-lt"/>
                        <a:ea typeface="+mn-ea"/>
                        <a:cs typeface="+mn-cs"/>
                      </a:endParaRPr>
                    </a:p>
                    <a:p>
                      <a:endParaRPr lang="tr-TR" sz="1600" kern="1200" dirty="0">
                        <a:solidFill>
                          <a:srgbClr val="002060"/>
                        </a:solidFill>
                        <a:effectLst/>
                        <a:latin typeface="+mn-lt"/>
                        <a:ea typeface="+mn-ea"/>
                        <a:cs typeface="+mn-cs"/>
                      </a:endParaRPr>
                    </a:p>
                  </a:txBody>
                  <a:tcPr>
                    <a:solidFill>
                      <a:schemeClr val="bg1">
                        <a:lumMod val="85000"/>
                      </a:schemeClr>
                    </a:solidFill>
                  </a:tcPr>
                </a:tc>
              </a:tr>
            </a:tbl>
          </a:graphicData>
        </a:graphic>
      </p:graphicFrame>
    </p:spTree>
    <p:extLst>
      <p:ext uri="{BB962C8B-B14F-4D97-AF65-F5344CB8AC3E}">
        <p14:creationId xmlns:p14="http://schemas.microsoft.com/office/powerpoint/2010/main" val="1476817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13384" y="204614"/>
            <a:ext cx="4690864" cy="992138"/>
          </a:xfrm>
        </p:spPr>
        <p:txBody>
          <a:bodyPr>
            <a:normAutofit/>
          </a:bodyPr>
          <a:lstStyle/>
          <a:p>
            <a:r>
              <a:rPr lang="tr-TR" sz="2600" b="1" dirty="0" smtClean="0">
                <a:solidFill>
                  <a:srgbClr val="FF0000"/>
                </a:solidFill>
                <a:latin typeface="Times New Roman" pitchFamily="18" charset="0"/>
                <a:cs typeface="Times New Roman" pitchFamily="18" charset="0"/>
              </a:rPr>
              <a:t>Kıyı Yapıları Kapsamında Yer Alan Projeler</a:t>
            </a:r>
            <a:endParaRPr lang="tr-TR" sz="2600" b="1" dirty="0">
              <a:solidFill>
                <a:srgbClr val="FF0000"/>
              </a:solidFill>
              <a:latin typeface="Times New Roman" pitchFamily="18" charset="0"/>
              <a:cs typeface="Times New Roman" pitchFamily="18" charset="0"/>
            </a:endParaRPr>
          </a:p>
        </p:txBody>
      </p:sp>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5</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107504" y="123478"/>
            <a:ext cx="1439862" cy="857250"/>
          </a:xfrm>
          <a:prstGeom prst="rect">
            <a:avLst/>
          </a:prstGeom>
          <a:noFill/>
          <a:ln w="9525">
            <a:noFill/>
            <a:miter lim="800000"/>
            <a:headEnd/>
            <a:tailEnd/>
          </a:ln>
        </p:spPr>
      </p:pic>
      <p:sp>
        <p:nvSpPr>
          <p:cNvPr id="18" name="Metin kutusu 17"/>
          <p:cNvSpPr txBox="1"/>
          <p:nvPr/>
        </p:nvSpPr>
        <p:spPr>
          <a:xfrm>
            <a:off x="755576" y="1412776"/>
            <a:ext cx="7560840" cy="14907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3200" b="1" dirty="0" smtClean="0">
                <a:solidFill>
                  <a:srgbClr val="002060"/>
                </a:solidFill>
                <a:latin typeface="Times New Roman" panose="02020603050405020304" pitchFamily="18" charset="0"/>
                <a:cs typeface="Times New Roman" panose="02020603050405020304" pitchFamily="18" charset="0"/>
              </a:rPr>
              <a:t>Liman</a:t>
            </a:r>
          </a:p>
          <a:p>
            <a:pPr marL="285750" indent="-285750">
              <a:lnSpc>
                <a:spcPct val="150000"/>
              </a:lnSpc>
              <a:buFont typeface="Arial" panose="020B0604020202020204" pitchFamily="34" charset="0"/>
              <a:buChar char="•"/>
            </a:pPr>
            <a:r>
              <a:rPr lang="tr-TR" sz="3200" b="1" dirty="0" smtClean="0">
                <a:solidFill>
                  <a:srgbClr val="002060"/>
                </a:solidFill>
                <a:latin typeface="Times New Roman" panose="02020603050405020304" pitchFamily="18" charset="0"/>
                <a:cs typeface="Times New Roman" panose="02020603050405020304" pitchFamily="18" charset="0"/>
              </a:rPr>
              <a:t>İskele, Rıhtım, </a:t>
            </a:r>
            <a:r>
              <a:rPr lang="tr-TR" sz="3200" b="1" dirty="0" err="1" smtClean="0">
                <a:solidFill>
                  <a:srgbClr val="002060"/>
                </a:solidFill>
                <a:latin typeface="Times New Roman" panose="02020603050405020304" pitchFamily="18" charset="0"/>
                <a:cs typeface="Times New Roman" panose="02020603050405020304" pitchFamily="18" charset="0"/>
              </a:rPr>
              <a:t>Dolfen</a:t>
            </a:r>
            <a:endParaRPr lang="tr-TR" sz="3200" dirty="0"/>
          </a:p>
        </p:txBody>
      </p:sp>
      <p:sp>
        <p:nvSpPr>
          <p:cNvPr id="20" name="Metin kutusu 19"/>
          <p:cNvSpPr txBox="1"/>
          <p:nvPr/>
        </p:nvSpPr>
        <p:spPr>
          <a:xfrm>
            <a:off x="5724128" y="1304176"/>
            <a:ext cx="2448272" cy="55092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3200" b="1" dirty="0" smtClean="0">
                <a:solidFill>
                  <a:srgbClr val="002060"/>
                </a:solidFill>
                <a:latin typeface="Times New Roman" panose="02020603050405020304" pitchFamily="18" charset="0"/>
                <a:cs typeface="Times New Roman" panose="02020603050405020304" pitchFamily="18" charset="0"/>
              </a:rPr>
              <a:t>Dolgu Alanı</a:t>
            </a:r>
          </a:p>
          <a:p>
            <a:pPr marL="285750" indent="-285750">
              <a:lnSpc>
                <a:spcPct val="150000"/>
              </a:lnSpc>
              <a:buFont typeface="Arial" panose="020B0604020202020204" pitchFamily="34" charset="0"/>
              <a:buChar char="•"/>
            </a:pPr>
            <a:r>
              <a:rPr lang="tr-TR" sz="3200" b="1" dirty="0" smtClean="0">
                <a:solidFill>
                  <a:srgbClr val="002060"/>
                </a:solidFill>
                <a:latin typeface="Times New Roman" panose="02020603050405020304" pitchFamily="18" charset="0"/>
                <a:cs typeface="Times New Roman" panose="02020603050405020304" pitchFamily="18" charset="0"/>
              </a:rPr>
              <a:t>Mendirek</a:t>
            </a:r>
          </a:p>
          <a:p>
            <a:pPr marL="285750" indent="-285750">
              <a:lnSpc>
                <a:spcPct val="150000"/>
              </a:lnSpc>
              <a:buFont typeface="Arial" panose="020B0604020202020204" pitchFamily="34" charset="0"/>
              <a:buChar char="•"/>
            </a:pPr>
            <a:r>
              <a:rPr lang="tr-TR" sz="3200" b="1" dirty="0" smtClean="0">
                <a:solidFill>
                  <a:srgbClr val="002060"/>
                </a:solidFill>
                <a:latin typeface="Times New Roman" panose="02020603050405020304" pitchFamily="18" charset="0"/>
                <a:cs typeface="Times New Roman" panose="02020603050405020304" pitchFamily="18" charset="0"/>
              </a:rPr>
              <a:t>Mahmuz</a:t>
            </a:r>
          </a:p>
          <a:p>
            <a:pPr marL="285750" indent="-285750">
              <a:lnSpc>
                <a:spcPct val="150000"/>
              </a:lnSpc>
              <a:buFont typeface="Arial" panose="020B0604020202020204" pitchFamily="34" charset="0"/>
              <a:buChar char="•"/>
            </a:pPr>
            <a:r>
              <a:rPr lang="tr-TR" sz="3200" b="1" dirty="0" smtClean="0">
                <a:solidFill>
                  <a:srgbClr val="002060"/>
                </a:solidFill>
                <a:latin typeface="Times New Roman" panose="02020603050405020304" pitchFamily="18" charset="0"/>
                <a:cs typeface="Times New Roman" panose="02020603050405020304" pitchFamily="18" charset="0"/>
              </a:rPr>
              <a:t>Dip Taraması</a:t>
            </a:r>
            <a:endParaRPr lang="tr-TR" sz="3200" dirty="0" smtClean="0"/>
          </a:p>
          <a:p>
            <a:endParaRPr lang="tr-TR" sz="3200" dirty="0"/>
          </a:p>
          <a:p>
            <a:endParaRPr lang="tr-TR" sz="3200" dirty="0"/>
          </a:p>
        </p:txBody>
      </p:sp>
      <p:sp>
        <p:nvSpPr>
          <p:cNvPr id="23" name="Metin kutusu 22"/>
          <p:cNvSpPr txBox="1"/>
          <p:nvPr/>
        </p:nvSpPr>
        <p:spPr>
          <a:xfrm>
            <a:off x="755576" y="2936265"/>
            <a:ext cx="3888432" cy="280076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3200" b="1" dirty="0" smtClean="0">
                <a:solidFill>
                  <a:srgbClr val="002060"/>
                </a:solidFill>
                <a:latin typeface="Times New Roman" panose="02020603050405020304" pitchFamily="18" charset="0"/>
                <a:cs typeface="Times New Roman" panose="02020603050405020304" pitchFamily="18" charset="0"/>
              </a:rPr>
              <a:t>Tersaneler</a:t>
            </a:r>
          </a:p>
          <a:p>
            <a:pPr marL="285750" indent="-285750">
              <a:lnSpc>
                <a:spcPct val="150000"/>
              </a:lnSpc>
              <a:buFont typeface="Arial" panose="020B0604020202020204" pitchFamily="34" charset="0"/>
              <a:buChar char="•"/>
            </a:pPr>
            <a:r>
              <a:rPr lang="tr-TR" sz="3200" b="1" dirty="0" smtClean="0">
                <a:solidFill>
                  <a:srgbClr val="002060"/>
                </a:solidFill>
                <a:latin typeface="Times New Roman" panose="02020603050405020304" pitchFamily="18" charset="0"/>
                <a:cs typeface="Times New Roman" panose="02020603050405020304" pitchFamily="18" charset="0"/>
              </a:rPr>
              <a:t>Tekne İmal Yerleri</a:t>
            </a:r>
          </a:p>
          <a:p>
            <a:pPr marL="285750" indent="-285750">
              <a:lnSpc>
                <a:spcPct val="150000"/>
              </a:lnSpc>
              <a:buFont typeface="Arial" panose="020B0604020202020204" pitchFamily="34" charset="0"/>
              <a:buChar char="•"/>
            </a:pPr>
            <a:r>
              <a:rPr lang="tr-TR" sz="3200" b="1" dirty="0" smtClean="0">
                <a:solidFill>
                  <a:srgbClr val="002060"/>
                </a:solidFill>
                <a:latin typeface="Times New Roman" panose="02020603050405020304" pitchFamily="18" charset="0"/>
                <a:cs typeface="Times New Roman" panose="02020603050405020304" pitchFamily="18" charset="0"/>
              </a:rPr>
              <a:t>Çekek Yeri</a:t>
            </a:r>
            <a:endParaRPr lang="tr-TR" sz="3200" dirty="0" smtClean="0"/>
          </a:p>
          <a:p>
            <a:endParaRPr lang="tr-TR" sz="3200" dirty="0"/>
          </a:p>
        </p:txBody>
      </p:sp>
    </p:spTree>
    <p:extLst>
      <p:ext uri="{BB962C8B-B14F-4D97-AF65-F5344CB8AC3E}">
        <p14:creationId xmlns:p14="http://schemas.microsoft.com/office/powerpoint/2010/main" val="2680515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699792" y="332656"/>
            <a:ext cx="3923928" cy="864096"/>
          </a:xfrm>
        </p:spPr>
        <p:txBody>
          <a:bodyPr>
            <a:noAutofit/>
          </a:bodyPr>
          <a:lstStyle/>
          <a:p>
            <a:r>
              <a:rPr lang="tr-TR" sz="2600" b="1" dirty="0" smtClean="0">
                <a:latin typeface="Times New Roman" pitchFamily="18" charset="0"/>
                <a:cs typeface="Times New Roman" pitchFamily="18" charset="0"/>
              </a:rPr>
              <a:t>         </a:t>
            </a:r>
            <a:r>
              <a:rPr lang="tr-TR" sz="2600" b="1" dirty="0" smtClean="0">
                <a:solidFill>
                  <a:srgbClr val="FF0000"/>
                </a:solidFill>
                <a:latin typeface="Times New Roman" pitchFamily="18" charset="0"/>
                <a:cs typeface="Times New Roman" pitchFamily="18" charset="0"/>
              </a:rPr>
              <a:t>Ulaşım Projeleri</a:t>
            </a:r>
            <a:endParaRPr lang="tr-TR" sz="2600" b="1" dirty="0">
              <a:solidFill>
                <a:srgbClr val="FF0000"/>
              </a:solidFill>
              <a:latin typeface="Times New Roman" pitchFamily="18" charset="0"/>
              <a:cs typeface="Times New Roman" pitchFamily="18" charset="0"/>
            </a:endParaRPr>
          </a:p>
        </p:txBody>
      </p:sp>
      <p:sp>
        <p:nvSpPr>
          <p:cNvPr id="4" name="Veri Yer Tutucusu 3"/>
          <p:cNvSpPr>
            <a:spLocks noGrp="1"/>
          </p:cNvSpPr>
          <p:nvPr>
            <p:ph type="dt" sz="half" idx="10"/>
          </p:nvPr>
        </p:nvSpPr>
        <p:spPr/>
        <p:txBody>
          <a:bodyPr/>
          <a:lstStyle/>
          <a:p>
            <a:fld id="{FDF5500C-A013-4D5A-9119-6468C2AE2BB5}" type="datetime1">
              <a:rPr lang="tr-TR" smtClean="0"/>
              <a:pPr/>
              <a:t>15.06.2017</a:t>
            </a:fld>
            <a:endParaRPr lang="tr-TR"/>
          </a:p>
        </p:txBody>
      </p:sp>
      <p:sp>
        <p:nvSpPr>
          <p:cNvPr id="6" name="Slayt Numarası Yer Tutucusu 5"/>
          <p:cNvSpPr>
            <a:spLocks noGrp="1"/>
          </p:cNvSpPr>
          <p:nvPr>
            <p:ph type="sldNum" sz="quarter" idx="12"/>
          </p:nvPr>
        </p:nvSpPr>
        <p:spPr/>
        <p:txBody>
          <a:bodyPr/>
          <a:lstStyle/>
          <a:p>
            <a:fld id="{321BA47F-0607-41E8-9E70-80D4847A877B}" type="slidenum">
              <a:rPr lang="tr-TR" smtClean="0"/>
              <a:pPr/>
              <a:t>6</a:t>
            </a:fld>
            <a:endParaRPr lang="tr-T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405" y="193899"/>
            <a:ext cx="14382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çerik Yer Tutucusu 2"/>
          <p:cNvSpPr txBox="1">
            <a:spLocks/>
          </p:cNvSpPr>
          <p:nvPr/>
        </p:nvSpPr>
        <p:spPr>
          <a:xfrm>
            <a:off x="755576" y="1340768"/>
            <a:ext cx="4680520" cy="36724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base">
              <a:lnSpc>
                <a:spcPct val="170000"/>
              </a:lnSpc>
              <a:spcAft>
                <a:spcPct val="0"/>
              </a:spcAft>
              <a:defRPr/>
            </a:pPr>
            <a:r>
              <a:rPr lang="tr-TR" b="1" dirty="0" smtClean="0">
                <a:solidFill>
                  <a:srgbClr val="002060"/>
                </a:solidFill>
                <a:latin typeface="Times New Roman" pitchFamily="18" charset="0"/>
                <a:cs typeface="Times New Roman" pitchFamily="18" charset="0"/>
              </a:rPr>
              <a:t>Otoyol</a:t>
            </a:r>
          </a:p>
          <a:p>
            <a:pPr algn="just" fontAlgn="base">
              <a:lnSpc>
                <a:spcPct val="170000"/>
              </a:lnSpc>
              <a:spcAft>
                <a:spcPct val="0"/>
              </a:spcAft>
              <a:defRPr/>
            </a:pPr>
            <a:r>
              <a:rPr lang="tr-TR" b="1" dirty="0" smtClean="0">
                <a:solidFill>
                  <a:srgbClr val="002060"/>
                </a:solidFill>
                <a:latin typeface="Times New Roman" pitchFamily="18" charset="0"/>
                <a:cs typeface="Times New Roman" pitchFamily="18" charset="0"/>
              </a:rPr>
              <a:t>Devlet Yolu</a:t>
            </a:r>
          </a:p>
          <a:p>
            <a:pPr algn="just" fontAlgn="base">
              <a:lnSpc>
                <a:spcPct val="170000"/>
              </a:lnSpc>
              <a:spcAft>
                <a:spcPct val="0"/>
              </a:spcAft>
              <a:defRPr/>
            </a:pPr>
            <a:r>
              <a:rPr lang="tr-TR" b="1" dirty="0" smtClean="0">
                <a:solidFill>
                  <a:srgbClr val="002060"/>
                </a:solidFill>
                <a:latin typeface="Times New Roman" pitchFamily="18" charset="0"/>
                <a:cs typeface="Times New Roman" pitchFamily="18" charset="0"/>
              </a:rPr>
              <a:t>Şehirler arası Karayolu</a:t>
            </a:r>
          </a:p>
          <a:p>
            <a:pPr algn="just" fontAlgn="base">
              <a:lnSpc>
                <a:spcPct val="170000"/>
              </a:lnSpc>
              <a:spcAft>
                <a:spcPct val="0"/>
              </a:spcAft>
              <a:defRPr/>
            </a:pPr>
            <a:r>
              <a:rPr lang="tr-TR" b="1" dirty="0" smtClean="0">
                <a:solidFill>
                  <a:srgbClr val="002060"/>
                </a:solidFill>
                <a:latin typeface="Times New Roman" pitchFamily="18" charset="0"/>
                <a:cs typeface="Times New Roman" pitchFamily="18" charset="0"/>
              </a:rPr>
              <a:t>İl Yolları</a:t>
            </a:r>
          </a:p>
          <a:p>
            <a:pPr algn="just" fontAlgn="base">
              <a:lnSpc>
                <a:spcPct val="170000"/>
              </a:lnSpc>
              <a:spcAft>
                <a:spcPct val="0"/>
              </a:spcAft>
              <a:defRPr/>
            </a:pPr>
            <a:r>
              <a:rPr lang="tr-TR" b="1" dirty="0" smtClean="0">
                <a:solidFill>
                  <a:srgbClr val="002060"/>
                </a:solidFill>
                <a:latin typeface="Times New Roman" pitchFamily="18" charset="0"/>
                <a:cs typeface="Times New Roman" pitchFamily="18" charset="0"/>
              </a:rPr>
              <a:t>Çevre Yolları</a:t>
            </a:r>
          </a:p>
          <a:p>
            <a:pPr marL="0" indent="0" algn="just" fontAlgn="base">
              <a:lnSpc>
                <a:spcPct val="170000"/>
              </a:lnSpc>
              <a:spcAft>
                <a:spcPct val="0"/>
              </a:spcAft>
              <a:buFont typeface="Arial" pitchFamily="34" charset="0"/>
              <a:buNone/>
              <a:defRPr/>
            </a:pPr>
            <a:endParaRPr lang="tr-TR" dirty="0">
              <a:solidFill>
                <a:srgbClr val="002060"/>
              </a:solidFill>
              <a:latin typeface="Times New Roman" pitchFamily="18" charset="0"/>
              <a:cs typeface="Times New Roman" pitchFamily="18" charset="0"/>
            </a:endParaRPr>
          </a:p>
        </p:txBody>
      </p:sp>
      <p:sp>
        <p:nvSpPr>
          <p:cNvPr id="3" name="Dikdörtgen 2"/>
          <p:cNvSpPr/>
          <p:nvPr/>
        </p:nvSpPr>
        <p:spPr>
          <a:xfrm>
            <a:off x="5364088" y="1844824"/>
            <a:ext cx="3384376" cy="1653530"/>
          </a:xfrm>
          <a:prstGeom prst="rect">
            <a:avLst/>
          </a:prstGeom>
        </p:spPr>
        <p:txBody>
          <a:bodyPr wrap="square">
            <a:spAutoFit/>
          </a:bodyPr>
          <a:lstStyle/>
          <a:p>
            <a:pPr marL="457200" indent="-457200" algn="just" fontAlgn="base">
              <a:lnSpc>
                <a:spcPct val="170000"/>
              </a:lnSpc>
              <a:spcAft>
                <a:spcPct val="0"/>
              </a:spcAft>
              <a:buFont typeface="Arial" panose="020B0604020202020204" pitchFamily="34" charset="0"/>
              <a:buChar char="•"/>
              <a:defRPr/>
            </a:pPr>
            <a:r>
              <a:rPr lang="tr-TR" sz="3200" b="1" dirty="0" smtClean="0">
                <a:solidFill>
                  <a:srgbClr val="002060"/>
                </a:solidFill>
                <a:latin typeface="Times New Roman" pitchFamily="18" charset="0"/>
                <a:cs typeface="Times New Roman" pitchFamily="18" charset="0"/>
              </a:rPr>
              <a:t>Demiryolları</a:t>
            </a:r>
          </a:p>
          <a:p>
            <a:pPr marL="457200" indent="-457200" algn="just" fontAlgn="base">
              <a:lnSpc>
                <a:spcPct val="170000"/>
              </a:lnSpc>
              <a:spcAft>
                <a:spcPct val="0"/>
              </a:spcAft>
              <a:buFont typeface="Arial" panose="020B0604020202020204" pitchFamily="34" charset="0"/>
              <a:buChar char="•"/>
              <a:defRPr/>
            </a:pPr>
            <a:r>
              <a:rPr lang="tr-TR" sz="3200" b="1" dirty="0" smtClean="0">
                <a:solidFill>
                  <a:srgbClr val="002060"/>
                </a:solidFill>
                <a:latin typeface="Times New Roman" pitchFamily="18" charset="0"/>
                <a:cs typeface="Times New Roman" pitchFamily="18" charset="0"/>
              </a:rPr>
              <a:t>Havaalanları</a:t>
            </a:r>
            <a:endParaRPr lang="tr-TR"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357401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47664" y="2276872"/>
            <a:ext cx="6264696" cy="1224136"/>
          </a:xfrm>
        </p:spPr>
        <p:txBody>
          <a:bodyPr>
            <a:noAutofit/>
          </a:bodyPr>
          <a:lstStyle/>
          <a:p>
            <a:pPr marL="0" indent="0" algn="ctr">
              <a:lnSpc>
                <a:spcPct val="150000"/>
              </a:lnSpc>
              <a:buNone/>
            </a:pPr>
            <a:r>
              <a:rPr lang="tr-TR" sz="2800" b="1" dirty="0" smtClean="0">
                <a:solidFill>
                  <a:srgbClr val="FF0000"/>
                </a:solidFill>
                <a:latin typeface="Times New Roman" pitchFamily="18" charset="0"/>
                <a:cs typeface="Times New Roman" pitchFamily="18" charset="0"/>
              </a:rPr>
              <a:t>ÇED SÜRECİNDE ÖNEM ARZ EDEN HUSUSLAR</a:t>
            </a:r>
          </a:p>
          <a:p>
            <a:pPr marL="0" indent="0" algn="ctr">
              <a:lnSpc>
                <a:spcPct val="150000"/>
              </a:lnSpc>
              <a:buNone/>
            </a:pPr>
            <a:endParaRPr lang="tr-TR" sz="2800" b="1" dirty="0" smtClean="0">
              <a:solidFill>
                <a:srgbClr val="FF0000"/>
              </a:solidFill>
              <a:latin typeface="Times New Roman" pitchFamily="18" charset="0"/>
              <a:cs typeface="Times New Roman" pitchFamily="18" charset="0"/>
            </a:endParaRPr>
          </a:p>
        </p:txBody>
      </p:sp>
      <p:sp>
        <p:nvSpPr>
          <p:cNvPr id="7" name="6 Slayt Numarası Yer Tutucusu"/>
          <p:cNvSpPr>
            <a:spLocks noGrp="1"/>
          </p:cNvSpPr>
          <p:nvPr>
            <p:ph type="sldNum" sz="quarter" idx="12"/>
          </p:nvPr>
        </p:nvSpPr>
        <p:spPr/>
        <p:txBody>
          <a:bodyPr/>
          <a:lstStyle/>
          <a:p>
            <a:r>
              <a:rPr lang="tr-TR" dirty="0" smtClean="0"/>
              <a:t>2</a:t>
            </a:r>
            <a:endParaRPr lang="tr-TR" dirty="0"/>
          </a:p>
        </p:txBody>
      </p:sp>
      <p:sp>
        <p:nvSpPr>
          <p:cNvPr id="8" name="3 Veri Yer Tutucusu"/>
          <p:cNvSpPr>
            <a:spLocks noGrp="1"/>
          </p:cNvSpPr>
          <p:nvPr>
            <p:ph type="dt" sz="half" idx="10"/>
          </p:nvPr>
        </p:nvSpPr>
        <p:spPr>
          <a:xfrm>
            <a:off x="457200" y="6356350"/>
            <a:ext cx="1018456" cy="365125"/>
          </a:xfrm>
        </p:spPr>
        <p:txBody>
          <a:bodyPr/>
          <a:lstStyle/>
          <a:p>
            <a:fld id="{EA937905-638C-4F6E-9914-E76C822734F4}" type="datetime1">
              <a:rPr lang="tr-TR" b="1" smtClean="0"/>
              <a:pPr/>
              <a:t>15.06.2017</a:t>
            </a:fld>
            <a:endParaRPr lang="tr-TR" b="1" dirty="0"/>
          </a:p>
        </p:txBody>
      </p:sp>
      <p:cxnSp>
        <p:nvCxnSpPr>
          <p:cNvPr id="13" name="12 Düz Bağlayıcı"/>
          <p:cNvCxnSpPr/>
          <p:nvPr/>
        </p:nvCxnSpPr>
        <p:spPr>
          <a:xfrm>
            <a:off x="395536" y="6237312"/>
            <a:ext cx="835292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2" descr="C:\Documents and Settings\aysun.bosca\Desktop\csb_logo.png"/>
          <p:cNvPicPr>
            <a:picLocks noChangeAspect="1" noChangeArrowheads="1"/>
          </p:cNvPicPr>
          <p:nvPr/>
        </p:nvPicPr>
        <p:blipFill>
          <a:blip r:embed="rId2" cstate="print"/>
          <a:srcRect/>
          <a:stretch>
            <a:fillRect/>
          </a:stretch>
        </p:blipFill>
        <p:spPr bwMode="auto">
          <a:xfrm>
            <a:off x="251520" y="260648"/>
            <a:ext cx="1440160" cy="857238"/>
          </a:xfrm>
          <a:prstGeom prst="rect">
            <a:avLst/>
          </a:prstGeom>
          <a:noFill/>
        </p:spPr>
      </p:pic>
    </p:spTree>
    <p:extLst>
      <p:ext uri="{BB962C8B-B14F-4D97-AF65-F5344CB8AC3E}">
        <p14:creationId xmlns:p14="http://schemas.microsoft.com/office/powerpoint/2010/main" val="3759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1412777"/>
            <a:ext cx="8856984" cy="5112567"/>
          </a:xfrm>
        </p:spPr>
        <p:txBody>
          <a:bodyPr>
            <a:noAutofit/>
          </a:bodyPr>
          <a:lstStyle/>
          <a:p>
            <a:pPr marL="1081088" lvl="3" indent="-546100" algn="just">
              <a:lnSpc>
                <a:spcPct val="150000"/>
              </a:lnSpc>
              <a:buFont typeface="Wingdings" panose="05000000000000000000" pitchFamily="2" charset="2"/>
              <a:buChar char="ü"/>
            </a:pPr>
            <a:r>
              <a:rPr lang="tr-TR" sz="2600" b="1" dirty="0" smtClean="0">
                <a:solidFill>
                  <a:srgbClr val="002060"/>
                </a:solidFill>
                <a:latin typeface="Times New Roman" pitchFamily="18" charset="0"/>
                <a:cs typeface="Times New Roman" pitchFamily="18" charset="0"/>
              </a:rPr>
              <a:t>Toprak Koruma ve Arazi Kullanım Kanunu, </a:t>
            </a:r>
          </a:p>
          <a:p>
            <a:pPr marL="1081088" lvl="3" indent="-546100" algn="just">
              <a:lnSpc>
                <a:spcPct val="150000"/>
              </a:lnSpc>
              <a:buFont typeface="Wingdings" panose="05000000000000000000" pitchFamily="2" charset="2"/>
              <a:buChar char="ü"/>
            </a:pPr>
            <a:r>
              <a:rPr lang="tr-TR" sz="2600" b="1" dirty="0" smtClean="0">
                <a:solidFill>
                  <a:srgbClr val="002060"/>
                </a:solidFill>
                <a:latin typeface="Times New Roman" pitchFamily="18" charset="0"/>
                <a:cs typeface="Times New Roman" pitchFamily="18" charset="0"/>
              </a:rPr>
              <a:t>Zeytincilik Kanunu, </a:t>
            </a:r>
          </a:p>
          <a:p>
            <a:pPr marL="1081088" lvl="3" indent="-546100" algn="just">
              <a:lnSpc>
                <a:spcPct val="150000"/>
              </a:lnSpc>
              <a:buFont typeface="Wingdings" panose="05000000000000000000" pitchFamily="2" charset="2"/>
              <a:buChar char="ü"/>
            </a:pPr>
            <a:r>
              <a:rPr lang="tr-TR" sz="2600" b="1" dirty="0" smtClean="0">
                <a:solidFill>
                  <a:srgbClr val="002060"/>
                </a:solidFill>
                <a:latin typeface="Times New Roman" pitchFamily="18" charset="0"/>
                <a:cs typeface="Times New Roman" pitchFamily="18" charset="0"/>
              </a:rPr>
              <a:t>Orman Kanunu,</a:t>
            </a:r>
          </a:p>
          <a:p>
            <a:pPr marL="1081088" lvl="3" indent="-546100" algn="just">
              <a:lnSpc>
                <a:spcPct val="150000"/>
              </a:lnSpc>
              <a:buFont typeface="Wingdings" panose="05000000000000000000" pitchFamily="2" charset="2"/>
              <a:buChar char="ü"/>
            </a:pPr>
            <a:r>
              <a:rPr lang="tr-TR" sz="2600" b="1" dirty="0" smtClean="0">
                <a:solidFill>
                  <a:srgbClr val="002060"/>
                </a:solidFill>
                <a:latin typeface="Times New Roman" pitchFamily="18" charset="0"/>
                <a:cs typeface="Times New Roman" pitchFamily="18" charset="0"/>
              </a:rPr>
              <a:t>Mera Kanunu, </a:t>
            </a:r>
          </a:p>
          <a:p>
            <a:pPr marL="1081088" lvl="3" indent="-546100" algn="just">
              <a:lnSpc>
                <a:spcPct val="150000"/>
              </a:lnSpc>
              <a:buFont typeface="Wingdings" panose="05000000000000000000" pitchFamily="2" charset="2"/>
              <a:buChar char="ü"/>
            </a:pPr>
            <a:r>
              <a:rPr lang="tr-TR" sz="2600" b="1" dirty="0" smtClean="0">
                <a:solidFill>
                  <a:srgbClr val="002060"/>
                </a:solidFill>
                <a:latin typeface="Times New Roman" pitchFamily="18" charset="0"/>
                <a:cs typeface="Times New Roman" pitchFamily="18" charset="0"/>
              </a:rPr>
              <a:t>KTV Koruma Kanunu,</a:t>
            </a:r>
          </a:p>
          <a:p>
            <a:pPr marL="1081088" lvl="3" indent="-546100" algn="just">
              <a:lnSpc>
                <a:spcPct val="150000"/>
              </a:lnSpc>
              <a:buFont typeface="Wingdings" panose="05000000000000000000" pitchFamily="2" charset="2"/>
              <a:buChar char="ü"/>
            </a:pPr>
            <a:r>
              <a:rPr lang="tr-TR" sz="2600" b="1" dirty="0" smtClean="0">
                <a:solidFill>
                  <a:srgbClr val="002060"/>
                </a:solidFill>
                <a:latin typeface="Times New Roman" pitchFamily="18" charset="0"/>
                <a:cs typeface="Times New Roman" pitchFamily="18" charset="0"/>
              </a:rPr>
              <a:t>Maden Kanunu, </a:t>
            </a:r>
          </a:p>
          <a:p>
            <a:pPr marL="1081088" lvl="3" indent="-546100" algn="just">
              <a:lnSpc>
                <a:spcPct val="150000"/>
              </a:lnSpc>
              <a:buFont typeface="Wingdings" panose="05000000000000000000" pitchFamily="2" charset="2"/>
              <a:buChar char="ü"/>
            </a:pPr>
            <a:r>
              <a:rPr lang="tr-TR" sz="2600" b="1" dirty="0" smtClean="0">
                <a:solidFill>
                  <a:srgbClr val="002060"/>
                </a:solidFill>
                <a:latin typeface="Times New Roman" pitchFamily="18" charset="0"/>
                <a:cs typeface="Times New Roman" pitchFamily="18" charset="0"/>
              </a:rPr>
              <a:t>Sayılı Su Ürünleri Kanunu vb. </a:t>
            </a:r>
          </a:p>
        </p:txBody>
      </p:sp>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8</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107504" y="44624"/>
            <a:ext cx="1439862" cy="857250"/>
          </a:xfrm>
          <a:prstGeom prst="rect">
            <a:avLst/>
          </a:prstGeom>
          <a:noFill/>
          <a:ln w="9525">
            <a:noFill/>
            <a:miter lim="800000"/>
            <a:headEnd/>
            <a:tailEnd/>
          </a:ln>
        </p:spPr>
      </p:pic>
      <p:sp>
        <p:nvSpPr>
          <p:cNvPr id="8" name="1 Başlık"/>
          <p:cNvSpPr>
            <a:spLocks noGrp="1"/>
          </p:cNvSpPr>
          <p:nvPr>
            <p:ph type="title"/>
          </p:nvPr>
        </p:nvSpPr>
        <p:spPr>
          <a:xfrm>
            <a:off x="1979712" y="197768"/>
            <a:ext cx="6707088" cy="1143000"/>
          </a:xfrm>
        </p:spPr>
        <p:txBody>
          <a:bodyPr>
            <a:normAutofit/>
          </a:bodyPr>
          <a:lstStyle/>
          <a:p>
            <a:r>
              <a:rPr lang="tr-TR" sz="2600" b="1" dirty="0" smtClean="0">
                <a:solidFill>
                  <a:srgbClr val="FF0000"/>
                </a:solidFill>
                <a:latin typeface="Times New Roman" pitchFamily="18" charset="0"/>
                <a:cs typeface="Times New Roman" pitchFamily="18" charset="0"/>
              </a:rPr>
              <a:t>Ulaşım ve Kıyı Projelerinin ÇED Sürecindeki Ortak Hususlar</a:t>
            </a:r>
            <a:endParaRPr lang="tr-TR" sz="2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06275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79712" y="197768"/>
            <a:ext cx="6707088" cy="1143000"/>
          </a:xfrm>
        </p:spPr>
        <p:txBody>
          <a:bodyPr>
            <a:normAutofit/>
          </a:bodyPr>
          <a:lstStyle/>
          <a:p>
            <a:r>
              <a:rPr lang="tr-TR" sz="2600" b="1" dirty="0" smtClean="0">
                <a:solidFill>
                  <a:srgbClr val="FF0000"/>
                </a:solidFill>
                <a:latin typeface="Times New Roman" pitchFamily="18" charset="0"/>
                <a:cs typeface="Times New Roman" pitchFamily="18" charset="0"/>
              </a:rPr>
              <a:t>Ulaşım ve Kıyı Projelerinin ÇED Sürecindeki Ortak Hususlar</a:t>
            </a:r>
            <a:endParaRPr lang="tr-TR" sz="2600" b="1" dirty="0">
              <a:solidFill>
                <a:srgbClr val="FF0000"/>
              </a:solidFill>
              <a:latin typeface="Times New Roman" pitchFamily="18" charset="0"/>
              <a:cs typeface="Times New Roman" pitchFamily="18" charset="0"/>
            </a:endParaRPr>
          </a:p>
        </p:txBody>
      </p:sp>
      <p:sp>
        <p:nvSpPr>
          <p:cNvPr id="3" name="2 İçerik Yer Tutucusu"/>
          <p:cNvSpPr>
            <a:spLocks noGrp="1"/>
          </p:cNvSpPr>
          <p:nvPr>
            <p:ph idx="1"/>
          </p:nvPr>
        </p:nvSpPr>
        <p:spPr>
          <a:xfrm>
            <a:off x="395536" y="1484784"/>
            <a:ext cx="8784976" cy="3960440"/>
          </a:xfrm>
        </p:spPr>
        <p:txBody>
          <a:bodyPr>
            <a:noAutofit/>
          </a:bodyPr>
          <a:lstStyle/>
          <a:p>
            <a:pPr>
              <a:lnSpc>
                <a:spcPct val="150000"/>
              </a:lnSpc>
            </a:pPr>
            <a:r>
              <a:rPr lang="tr-TR" sz="2600" b="1" dirty="0" smtClean="0">
                <a:solidFill>
                  <a:srgbClr val="002060"/>
                </a:solidFill>
                <a:latin typeface="Times New Roman" pitchFamily="18" charset="0"/>
                <a:cs typeface="Times New Roman" pitchFamily="18" charset="0"/>
              </a:rPr>
              <a:t>Hafriyat</a:t>
            </a:r>
            <a:endParaRPr lang="tr-TR" sz="2600" b="1" dirty="0">
              <a:solidFill>
                <a:srgbClr val="002060"/>
              </a:solidFill>
              <a:latin typeface="Times New Roman" pitchFamily="18" charset="0"/>
              <a:cs typeface="Times New Roman" pitchFamily="18" charset="0"/>
            </a:endParaRPr>
          </a:p>
          <a:p>
            <a:pPr>
              <a:lnSpc>
                <a:spcPct val="150000"/>
              </a:lnSpc>
            </a:pPr>
            <a:r>
              <a:rPr lang="tr-TR" sz="2600" b="1" dirty="0" smtClean="0">
                <a:solidFill>
                  <a:srgbClr val="002060"/>
                </a:solidFill>
                <a:latin typeface="Times New Roman" pitchFamily="18" charset="0"/>
                <a:cs typeface="Times New Roman" pitchFamily="18" charset="0"/>
              </a:rPr>
              <a:t>Katı Atıklar ve Sıvı Atıklar</a:t>
            </a:r>
          </a:p>
          <a:p>
            <a:pPr>
              <a:lnSpc>
                <a:spcPct val="150000"/>
              </a:lnSpc>
            </a:pPr>
            <a:r>
              <a:rPr lang="tr-TR" sz="2600" b="1" dirty="0" smtClean="0">
                <a:solidFill>
                  <a:srgbClr val="002060"/>
                </a:solidFill>
                <a:latin typeface="Times New Roman" pitchFamily="18" charset="0"/>
                <a:cs typeface="Times New Roman" pitchFamily="18" charset="0"/>
              </a:rPr>
              <a:t>Emisyon Kaynakları ve Alınacak Önlemler</a:t>
            </a:r>
            <a:endParaRPr lang="tr-TR" sz="2600" b="1" dirty="0">
              <a:solidFill>
                <a:srgbClr val="002060"/>
              </a:solidFill>
              <a:latin typeface="Times New Roman" pitchFamily="18" charset="0"/>
              <a:cs typeface="Times New Roman" pitchFamily="18" charset="0"/>
            </a:endParaRPr>
          </a:p>
          <a:p>
            <a:pPr>
              <a:lnSpc>
                <a:spcPct val="150000"/>
              </a:lnSpc>
            </a:pPr>
            <a:r>
              <a:rPr lang="tr-TR" sz="2600" b="1" dirty="0" smtClean="0">
                <a:solidFill>
                  <a:srgbClr val="002060"/>
                </a:solidFill>
                <a:latin typeface="Times New Roman" pitchFamily="18" charset="0"/>
                <a:cs typeface="Times New Roman" pitchFamily="18" charset="0"/>
              </a:rPr>
              <a:t>Gürültü </a:t>
            </a:r>
            <a:r>
              <a:rPr lang="tr-TR" sz="2600" b="1" dirty="0">
                <a:solidFill>
                  <a:srgbClr val="002060"/>
                </a:solidFill>
                <a:latin typeface="Times New Roman" pitchFamily="18" charset="0"/>
                <a:cs typeface="Times New Roman" pitchFamily="18" charset="0"/>
              </a:rPr>
              <a:t>ve Alınacak </a:t>
            </a:r>
            <a:r>
              <a:rPr lang="tr-TR" sz="2600" b="1" dirty="0" smtClean="0">
                <a:solidFill>
                  <a:srgbClr val="002060"/>
                </a:solidFill>
                <a:latin typeface="Times New Roman" pitchFamily="18" charset="0"/>
                <a:cs typeface="Times New Roman" pitchFamily="18" charset="0"/>
              </a:rPr>
              <a:t>Önlemler</a:t>
            </a:r>
          </a:p>
          <a:p>
            <a:pPr>
              <a:lnSpc>
                <a:spcPct val="150000"/>
              </a:lnSpc>
            </a:pPr>
            <a:r>
              <a:rPr lang="tr-TR" sz="2600" b="1" dirty="0">
                <a:solidFill>
                  <a:srgbClr val="002060"/>
                </a:solidFill>
                <a:latin typeface="Times New Roman" pitchFamily="18" charset="0"/>
                <a:cs typeface="Times New Roman" pitchFamily="18" charset="0"/>
              </a:rPr>
              <a:t>Yer Altı ve Yer Üstü Su Kaynaklarına Etkileri </a:t>
            </a:r>
            <a:r>
              <a:rPr lang="tr-TR" sz="2600" b="1" dirty="0" smtClean="0">
                <a:solidFill>
                  <a:srgbClr val="002060"/>
                </a:solidFill>
                <a:latin typeface="Times New Roman" pitchFamily="18" charset="0"/>
                <a:cs typeface="Times New Roman" pitchFamily="18" charset="0"/>
              </a:rPr>
              <a:t>ve Alınacak Önlemler</a:t>
            </a:r>
            <a:r>
              <a:rPr lang="tr-TR" sz="2600" b="1" i="1" dirty="0" smtClean="0">
                <a:solidFill>
                  <a:srgbClr val="002060"/>
                </a:solidFill>
                <a:latin typeface="Times New Roman" pitchFamily="18" charset="0"/>
                <a:cs typeface="Times New Roman" pitchFamily="18" charset="0"/>
              </a:rPr>
              <a:t> 	</a:t>
            </a:r>
            <a:endParaRPr lang="tr-TR" sz="2600" b="1" dirty="0" smtClean="0">
              <a:solidFill>
                <a:srgbClr val="002060"/>
              </a:solidFill>
              <a:latin typeface="Times New Roman" pitchFamily="18" charset="0"/>
              <a:cs typeface="Times New Roman" pitchFamily="18" charset="0"/>
            </a:endParaRPr>
          </a:p>
        </p:txBody>
      </p:sp>
      <p:sp>
        <p:nvSpPr>
          <p:cNvPr id="4" name="3 Veri Yer Tutucusu"/>
          <p:cNvSpPr>
            <a:spLocks noGrp="1"/>
          </p:cNvSpPr>
          <p:nvPr>
            <p:ph type="dt" sz="half" idx="10"/>
          </p:nvPr>
        </p:nvSpPr>
        <p:spPr/>
        <p:txBody>
          <a:bodyPr/>
          <a:lstStyle/>
          <a:p>
            <a:fld id="{FDF5500C-A013-4D5A-9119-6468C2AE2BB5}" type="datetime1">
              <a:rPr lang="tr-TR" smtClean="0"/>
              <a:pPr/>
              <a:t>15.06.2017</a:t>
            </a:fld>
            <a:endParaRPr lang="tr-TR"/>
          </a:p>
        </p:txBody>
      </p:sp>
      <p:sp>
        <p:nvSpPr>
          <p:cNvPr id="6" name="5 Slayt Numarası Yer Tutucusu"/>
          <p:cNvSpPr>
            <a:spLocks noGrp="1"/>
          </p:cNvSpPr>
          <p:nvPr>
            <p:ph type="sldNum" sz="quarter" idx="12"/>
          </p:nvPr>
        </p:nvSpPr>
        <p:spPr/>
        <p:txBody>
          <a:bodyPr/>
          <a:lstStyle/>
          <a:p>
            <a:fld id="{321BA47F-0607-41E8-9E70-80D4847A877B}" type="slidenum">
              <a:rPr lang="tr-TR" smtClean="0"/>
              <a:pPr/>
              <a:t>9</a:t>
            </a:fld>
            <a:endParaRPr lang="tr-TR"/>
          </a:p>
        </p:txBody>
      </p:sp>
      <p:pic>
        <p:nvPicPr>
          <p:cNvPr id="7" name="Picture 2" descr="C:\Documents and Settings\aysun.bosca\Desktop\csb_logo.png"/>
          <p:cNvPicPr>
            <a:picLocks noChangeAspect="1" noChangeArrowheads="1"/>
          </p:cNvPicPr>
          <p:nvPr/>
        </p:nvPicPr>
        <p:blipFill>
          <a:blip r:embed="rId2" cstate="print"/>
          <a:srcRect/>
          <a:stretch>
            <a:fillRect/>
          </a:stretch>
        </p:blipFill>
        <p:spPr bwMode="auto">
          <a:xfrm>
            <a:off x="251520" y="188640"/>
            <a:ext cx="1439862" cy="857250"/>
          </a:xfrm>
          <a:prstGeom prst="rect">
            <a:avLst/>
          </a:prstGeom>
          <a:noFill/>
          <a:ln w="9525">
            <a:noFill/>
            <a:miter lim="800000"/>
            <a:headEnd/>
            <a:tailEnd/>
          </a:ln>
        </p:spPr>
      </p:pic>
    </p:spTree>
    <p:extLst>
      <p:ext uri="{BB962C8B-B14F-4D97-AF65-F5344CB8AC3E}">
        <p14:creationId xmlns:p14="http://schemas.microsoft.com/office/powerpoint/2010/main" val="16633319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öküm">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anl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Döküm">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anl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4519</TotalTime>
  <Words>540</Words>
  <Application>Microsoft Office PowerPoint</Application>
  <PresentationFormat>On-screen Show (4:3)</PresentationFormat>
  <Paragraphs>186</Paragraphs>
  <Slides>31</Slides>
  <Notes>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3_Office Theme</vt:lpstr>
      <vt:lpstr>       ÇED, İZİN VE DENETİM GENEL MÜDÜRLÜĞÜ   ULAŞIM VE KIYI YATIRIMLARI  ŞUBE MÜDÜRLÜĞÜ    Nuray TOPRAKKARIŞTIRAN Şube Müdürü   22-24.05.2017 </vt:lpstr>
      <vt:lpstr>İÇERİK</vt:lpstr>
      <vt:lpstr>PowerPoint Presentation</vt:lpstr>
      <vt:lpstr>PowerPoint Presentation</vt:lpstr>
      <vt:lpstr>Kıyı Yapıları Kapsamında Yer Alan Projeler</vt:lpstr>
      <vt:lpstr>         Ulaşım Projeleri</vt:lpstr>
      <vt:lpstr>PowerPoint Presentation</vt:lpstr>
      <vt:lpstr>Ulaşım ve Kıyı Projelerinin ÇED Sürecindeki Ortak Hususlar</vt:lpstr>
      <vt:lpstr>Ulaşım ve Kıyı Projelerinin ÇED Sürecindeki Ortak Hususlar</vt:lpstr>
      <vt:lpstr>PowerPoint Presentation</vt:lpstr>
      <vt:lpstr>   Kıyı Yapıları İçin Örnekler</vt:lpstr>
      <vt:lpstr>PowerPoint Presentation</vt:lpstr>
      <vt:lpstr>PowerPoint Presentation</vt:lpstr>
      <vt:lpstr>PowerPoint Presentation</vt:lpstr>
      <vt:lpstr>PowerPoint Presentation</vt:lpstr>
      <vt:lpstr>PowerPoint Presentation</vt:lpstr>
      <vt:lpstr>PowerPoint Presentation</vt:lpstr>
      <vt:lpstr>Ulaşım  Projelerinde Önem Arz Eden Hususlar</vt:lpstr>
      <vt:lpstr>   Ulaşım Projeleri İçin Örnekler</vt:lpstr>
      <vt:lpstr>PowerPoint Presentation</vt:lpstr>
      <vt:lpstr>PowerPoint Presentation</vt:lpstr>
      <vt:lpstr>İZMİR KÖRFEZ GEÇİŞİ</vt:lpstr>
      <vt:lpstr>         Yüksek Hızlı Tren Projeleri</vt:lpstr>
      <vt:lpstr>PowerPoint Presentation</vt:lpstr>
      <vt:lpstr>PowerPoint Presentation</vt:lpstr>
      <vt:lpstr>PowerPoint Presentation</vt:lpstr>
      <vt:lpstr>PowerPoint Presentation</vt:lpstr>
      <vt:lpstr>PowerPoint Presentation</vt:lpstr>
      <vt:lpstr>ÇED KARARLARI 1993-2017 </vt:lpstr>
      <vt:lpstr>ÇED SÜRECİ DEVAM EDEN PROJELER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aysun.bosca</dc:creator>
  <cp:lastModifiedBy>Alia Sharify</cp:lastModifiedBy>
  <cp:revision>843</cp:revision>
  <cp:lastPrinted>2017-01-12T08:41:08Z</cp:lastPrinted>
  <dcterms:created xsi:type="dcterms:W3CDTF">2012-09-05T08:43:50Z</dcterms:created>
  <dcterms:modified xsi:type="dcterms:W3CDTF">2017-06-15T12:11:23Z</dcterms:modified>
</cp:coreProperties>
</file>