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2" r:id="rId7"/>
    <p:sldId id="264" r:id="rId8"/>
    <p:sldId id="261" r:id="rId9"/>
    <p:sldId id="263"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1" d="100"/>
          <a:sy n="81" d="100"/>
        </p:scale>
        <p:origin x="-1698" y="-87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6/29/2017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6/29/2017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6/29/2017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6/29/2017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DEVELOPING MUSLIM-FRIENDLY TOURISM: IDENTIFYING AND UNDERSTANDING NEEDS AND EXPECTATIONS OF MUSLIM TRAVELLERS</a:t>
            </a:r>
            <a:endParaRPr lang="en-US" sz="3200" dirty="0"/>
          </a:p>
        </p:txBody>
      </p:sp>
      <p:sp>
        <p:nvSpPr>
          <p:cNvPr id="3" name="Subtitle 2"/>
          <p:cNvSpPr>
            <a:spLocks noGrp="1"/>
          </p:cNvSpPr>
          <p:nvPr>
            <p:ph type="subTitle" idx="1"/>
          </p:nvPr>
        </p:nvSpPr>
        <p:spPr/>
        <p:txBody>
          <a:bodyPr>
            <a:normAutofit/>
          </a:bodyPr>
          <a:lstStyle/>
          <a:p>
            <a:pPr lvl="1">
              <a:spcBef>
                <a:spcPts val="0"/>
              </a:spcBef>
            </a:pPr>
            <a:r>
              <a:rPr lang="en-US" sz="2800" dirty="0" smtClean="0"/>
              <a:t>Abdul </a:t>
            </a:r>
            <a:r>
              <a:rPr lang="en-US" sz="2800" dirty="0" err="1" smtClean="0"/>
              <a:t>Kadir</a:t>
            </a:r>
            <a:r>
              <a:rPr lang="en-US" sz="2800" dirty="0" smtClean="0"/>
              <a:t> Haji Din</a:t>
            </a:r>
          </a:p>
          <a:p>
            <a:pPr lvl="1">
              <a:spcBef>
                <a:spcPts val="0"/>
              </a:spcBef>
            </a:pPr>
            <a:r>
              <a:rPr lang="en-US" sz="2800" dirty="0" err="1" smtClean="0"/>
              <a:t>Universiti</a:t>
            </a:r>
            <a:r>
              <a:rPr lang="en-US" sz="2800" dirty="0" smtClean="0"/>
              <a:t> Utara Malaysia, </a:t>
            </a:r>
            <a:r>
              <a:rPr lang="en-US" sz="2800" dirty="0" err="1" smtClean="0"/>
              <a:t>Sintok</a:t>
            </a:r>
            <a:endParaRPr lang="en-US" sz="2800" dirty="0" smtClean="0"/>
          </a:p>
          <a:p>
            <a:pPr lvl="1">
              <a:spcBef>
                <a:spcPts val="0"/>
              </a:spcBef>
            </a:pPr>
            <a:endParaRPr lang="en-US" dirty="0" smtClean="0"/>
          </a:p>
          <a:p>
            <a:endParaRPr lang="en-US" sz="1600" dirty="0"/>
          </a:p>
        </p:txBody>
      </p:sp>
    </p:spTree>
    <p:extLst>
      <p:ext uri="{BB962C8B-B14F-4D97-AF65-F5344CB8AC3E}">
        <p14:creationId xmlns:p14="http://schemas.microsoft.com/office/powerpoint/2010/main" val="5779028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lnSpcReduction="10000"/>
          </a:bodyPr>
          <a:lstStyle/>
          <a:p>
            <a:r>
              <a:rPr lang="en-US" dirty="0" smtClean="0"/>
              <a:t>Muslim-friendly tourism is an emergent mode of tourism development which capitalizes on the growing world Muslim travelers. It is essentially a niche market positioning which is intended to encourage reciprocal visits among Muslim countries. In so doing it facilitates the call for Muslims to travel across the earth in search of knowledge and awareness of God’s creations.</a:t>
            </a:r>
            <a:endParaRPr lang="en-US" dirty="0"/>
          </a:p>
          <a:p>
            <a:r>
              <a:rPr lang="en-US" dirty="0" smtClean="0"/>
              <a:t>Muslim travelers have their particular needs and expectations when traveling abroad but there is such a wide range of Muslim identities across the globe which makes their specific needs and expectations equally differentiated, notwithstanding the common claim to the Islamic identity.</a:t>
            </a:r>
          </a:p>
          <a:p>
            <a:r>
              <a:rPr lang="en-US" dirty="0" smtClean="0"/>
              <a:t>To be sustainable this market niche will have to maintain a politically appealing image based on peace and other universal values such as cleanliness, courtesy, pro-poor attitude and politically correct value system without compromising the basic Islamic precepts. </a:t>
            </a:r>
          </a:p>
        </p:txBody>
      </p:sp>
    </p:spTree>
    <p:extLst>
      <p:ext uri="{BB962C8B-B14F-4D97-AF65-F5344CB8AC3E}">
        <p14:creationId xmlns:p14="http://schemas.microsoft.com/office/powerpoint/2010/main" val="32600343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The meaning of tourism development: growth, distribution, sustainability.  In the MFT mode of development political sustainability is extremely important. </a:t>
            </a:r>
          </a:p>
          <a:p>
            <a:r>
              <a:rPr lang="en-US" dirty="0" smtClean="0"/>
              <a:t>Tourism development policy agenda includes the choice of Muslim-friendly option among others.  The concept of Muslim-friendly tourism is a form of government intervention in the market.</a:t>
            </a:r>
          </a:p>
          <a:p>
            <a:r>
              <a:rPr lang="en-US" dirty="0" smtClean="0"/>
              <a:t>Doing market research is a strategic need for MFT business intelligence.</a:t>
            </a:r>
          </a:p>
          <a:p>
            <a:r>
              <a:rPr lang="en-US" dirty="0" smtClean="0"/>
              <a:t>The different categories of Muslim travelers: from religious to secular, each with particular needs and preferences beside the general needs.</a:t>
            </a:r>
          </a:p>
          <a:p>
            <a:r>
              <a:rPr lang="en-US" dirty="0" smtClean="0"/>
              <a:t>Muslim-friendly traveler itself is a culturally heterogeneous group with different leisure preferences.</a:t>
            </a:r>
          </a:p>
          <a:p>
            <a:endParaRPr lang="en-US" dirty="0"/>
          </a:p>
        </p:txBody>
      </p:sp>
    </p:spTree>
    <p:extLst>
      <p:ext uri="{BB962C8B-B14F-4D97-AF65-F5344CB8AC3E}">
        <p14:creationId xmlns:p14="http://schemas.microsoft.com/office/powerpoint/2010/main" val="40105932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IDENTIFYING THE NEEDS OF MUSLIM TRAVELERS </a:t>
            </a:r>
            <a:endParaRPr lang="en-US" dirty="0"/>
          </a:p>
        </p:txBody>
      </p:sp>
      <p:sp>
        <p:nvSpPr>
          <p:cNvPr id="3" name="Content Placeholder 2"/>
          <p:cNvSpPr>
            <a:spLocks noGrp="1"/>
          </p:cNvSpPr>
          <p:nvPr>
            <p:ph idx="1"/>
          </p:nvPr>
        </p:nvSpPr>
        <p:spPr/>
        <p:txBody>
          <a:bodyPr/>
          <a:lstStyle/>
          <a:p>
            <a:r>
              <a:rPr lang="en-US" dirty="0" smtClean="0"/>
              <a:t>The needs of Muslim travelers: current understanding.</a:t>
            </a:r>
          </a:p>
          <a:p>
            <a:r>
              <a:rPr lang="en-US" dirty="0" smtClean="0"/>
              <a:t>Much of the literature describes MFT in association with the provision of accommodation preferred by Muslims which includes: halal food and beverage, provision of prayer facilities, separate recreational facilities for female guests, bidets in the bathroom and other presumed preferences. </a:t>
            </a:r>
          </a:p>
          <a:p>
            <a:r>
              <a:rPr lang="en-US" dirty="0"/>
              <a:t>T</a:t>
            </a:r>
            <a:r>
              <a:rPr lang="en-US" dirty="0" smtClean="0"/>
              <a:t>he </a:t>
            </a:r>
            <a:r>
              <a:rPr lang="en-US" dirty="0" err="1" smtClean="0"/>
              <a:t>Maslowian</a:t>
            </a:r>
            <a:r>
              <a:rPr lang="en-US" dirty="0" smtClean="0"/>
              <a:t> model of basic needs may be applied to the MFT segment.</a:t>
            </a:r>
          </a:p>
          <a:p>
            <a:r>
              <a:rPr lang="en-US" dirty="0" smtClean="0"/>
              <a:t>Extending Maslow’s notion of basic needs to the Muslim traveler requires integration of higher order needs such as need for spiritual fulfilment.</a:t>
            </a:r>
          </a:p>
          <a:p>
            <a:r>
              <a:rPr lang="en-US" dirty="0" smtClean="0"/>
              <a:t>Policy options: How to manage MFT mode of tourism development.</a:t>
            </a:r>
          </a:p>
          <a:p>
            <a:r>
              <a:rPr lang="en-US" dirty="0" smtClean="0"/>
              <a:t>Issues of governance: control, accommodate or laissez-faire system?  </a:t>
            </a:r>
            <a:endParaRPr lang="en-US" dirty="0"/>
          </a:p>
        </p:txBody>
      </p:sp>
    </p:spTree>
    <p:extLst>
      <p:ext uri="{BB962C8B-B14F-4D97-AF65-F5344CB8AC3E}">
        <p14:creationId xmlns:p14="http://schemas.microsoft.com/office/powerpoint/2010/main" val="11368071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IMAGINED NEEDS</a:t>
            </a:r>
            <a:endParaRPr lang="en-US" dirty="0"/>
          </a:p>
        </p:txBody>
      </p:sp>
      <p:sp>
        <p:nvSpPr>
          <p:cNvPr id="3" name="Content Placeholder 2"/>
          <p:cNvSpPr>
            <a:spLocks noGrp="1"/>
          </p:cNvSpPr>
          <p:nvPr>
            <p:ph idx="1"/>
          </p:nvPr>
        </p:nvSpPr>
        <p:spPr/>
        <p:txBody>
          <a:bodyPr/>
          <a:lstStyle/>
          <a:p>
            <a:r>
              <a:rPr lang="en-US" dirty="0" smtClean="0"/>
              <a:t>Assumptions underlying the concept of Muslim-friendly tourism is that there exist tendencies for unfriendly or even </a:t>
            </a:r>
            <a:r>
              <a:rPr lang="en-US" dirty="0" err="1" smtClean="0"/>
              <a:t>Islamophobic</a:t>
            </a:r>
            <a:r>
              <a:rPr lang="en-US" dirty="0" smtClean="0"/>
              <a:t> host situations.</a:t>
            </a:r>
          </a:p>
          <a:p>
            <a:r>
              <a:rPr lang="en-US" dirty="0" smtClean="0"/>
              <a:t>Imagined needs cover the entire system of prohibitions and restrictions.</a:t>
            </a:r>
          </a:p>
          <a:p>
            <a:r>
              <a:rPr lang="en-US" dirty="0" smtClean="0"/>
              <a:t>A checklist of the basic needs, from physiological to need for curiosity.</a:t>
            </a:r>
          </a:p>
          <a:p>
            <a:r>
              <a:rPr lang="en-US" dirty="0" smtClean="0"/>
              <a:t>The less mentioned needs such as spiritual and social needs.</a:t>
            </a:r>
          </a:p>
          <a:p>
            <a:r>
              <a:rPr lang="en-US" dirty="0"/>
              <a:t>I</a:t>
            </a:r>
            <a:r>
              <a:rPr lang="en-US" dirty="0" smtClean="0"/>
              <a:t>ntangible aspects such as a welcoming and friendly host needs emphasis.</a:t>
            </a:r>
          </a:p>
          <a:p>
            <a:r>
              <a:rPr lang="en-US" dirty="0" smtClean="0"/>
              <a:t>The concept of al-</a:t>
            </a:r>
            <a:r>
              <a:rPr lang="en-US" dirty="0" err="1" smtClean="0"/>
              <a:t>taarouf</a:t>
            </a:r>
            <a:r>
              <a:rPr lang="en-US" dirty="0" smtClean="0"/>
              <a:t> and a warm welcome as clearly enjoined in Surah Al-</a:t>
            </a:r>
            <a:r>
              <a:rPr lang="en-US" dirty="0" err="1" smtClean="0"/>
              <a:t>Dhariyat</a:t>
            </a:r>
            <a:r>
              <a:rPr lang="en-US" dirty="0" smtClean="0"/>
              <a:t> verses 24-27. It calls for the Muslim host to greet warmly and treat visitors with </a:t>
            </a:r>
            <a:r>
              <a:rPr lang="en-US" dirty="0" err="1" smtClean="0"/>
              <a:t>honour</a:t>
            </a:r>
            <a:r>
              <a:rPr lang="en-US" dirty="0" smtClean="0"/>
              <a:t>.</a:t>
            </a:r>
            <a:endParaRPr lang="en-US" dirty="0"/>
          </a:p>
        </p:txBody>
      </p:sp>
    </p:spTree>
    <p:extLst>
      <p:ext uri="{BB962C8B-B14F-4D97-AF65-F5344CB8AC3E}">
        <p14:creationId xmlns:p14="http://schemas.microsoft.com/office/powerpoint/2010/main" val="24183424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MFT PRODUCT DEVELOPMENT</a:t>
            </a:r>
            <a:endParaRPr lang="en-US" dirty="0"/>
          </a:p>
        </p:txBody>
      </p:sp>
      <p:sp>
        <p:nvSpPr>
          <p:cNvPr id="3" name="Content Placeholder 2"/>
          <p:cNvSpPr>
            <a:spLocks noGrp="1"/>
          </p:cNvSpPr>
          <p:nvPr>
            <p:ph idx="1"/>
          </p:nvPr>
        </p:nvSpPr>
        <p:spPr/>
        <p:txBody>
          <a:bodyPr/>
          <a:lstStyle/>
          <a:p>
            <a:r>
              <a:rPr lang="en-US" dirty="0" smtClean="0"/>
              <a:t>MFT product development can be regarded as a five-step exercise in product innovation.</a:t>
            </a:r>
          </a:p>
          <a:p>
            <a:r>
              <a:rPr lang="en-US" dirty="0" smtClean="0"/>
              <a:t>Identifying ideas for product development can be through brain storming.</a:t>
            </a:r>
          </a:p>
          <a:p>
            <a:r>
              <a:rPr lang="en-US" dirty="0" smtClean="0"/>
              <a:t>Proceeds to evaluation of ideas</a:t>
            </a:r>
          </a:p>
          <a:p>
            <a:r>
              <a:rPr lang="en-US" dirty="0" smtClean="0"/>
              <a:t>Market analysis and evaluation</a:t>
            </a:r>
          </a:p>
          <a:p>
            <a:r>
              <a:rPr lang="en-US" dirty="0" smtClean="0"/>
              <a:t>Marketing and product launch</a:t>
            </a:r>
          </a:p>
          <a:p>
            <a:r>
              <a:rPr lang="en-US" dirty="0" smtClean="0"/>
              <a:t>Sale and monitoring</a:t>
            </a:r>
          </a:p>
          <a:p>
            <a:r>
              <a:rPr lang="en-US" dirty="0" smtClean="0"/>
              <a:t>The textbook approach and the reality. In practice such a complete cycle is unheard of.</a:t>
            </a:r>
            <a:endParaRPr lang="en-US" dirty="0"/>
          </a:p>
        </p:txBody>
      </p:sp>
    </p:spTree>
    <p:extLst>
      <p:ext uri="{BB962C8B-B14F-4D97-AF65-F5344CB8AC3E}">
        <p14:creationId xmlns:p14="http://schemas.microsoft.com/office/powerpoint/2010/main" val="7227995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TRAVELER EXPECTATIONS</a:t>
            </a:r>
            <a:endParaRPr lang="en-US" dirty="0"/>
          </a:p>
        </p:txBody>
      </p:sp>
      <p:sp>
        <p:nvSpPr>
          <p:cNvPr id="3" name="Content Placeholder 2"/>
          <p:cNvSpPr>
            <a:spLocks noGrp="1"/>
          </p:cNvSpPr>
          <p:nvPr>
            <p:ph idx="1"/>
          </p:nvPr>
        </p:nvSpPr>
        <p:spPr/>
        <p:txBody>
          <a:bodyPr/>
          <a:lstStyle/>
          <a:p>
            <a:r>
              <a:rPr lang="en-US" dirty="0" smtClean="0"/>
              <a:t>Expectation is a critical element in the evaluation of  a destination.</a:t>
            </a:r>
          </a:p>
          <a:p>
            <a:r>
              <a:rPr lang="en-US" dirty="0" smtClean="0"/>
              <a:t>The expectation-disconfirmation paradigm of visitor satisfaction studies.</a:t>
            </a:r>
          </a:p>
          <a:p>
            <a:r>
              <a:rPr lang="en-US" dirty="0" smtClean="0"/>
              <a:t>It is presumed that if the visitor is satisfied s/he will return on another visit.</a:t>
            </a:r>
          </a:p>
          <a:p>
            <a:r>
              <a:rPr lang="en-US" dirty="0" smtClean="0"/>
              <a:t>In this era of widespread ICT especially the social media, intending travelers would have a clear idea on what to expect.  But the experience on the ground will still depend on the actual encounter.</a:t>
            </a:r>
          </a:p>
          <a:p>
            <a:r>
              <a:rPr lang="en-US" dirty="0" smtClean="0"/>
              <a:t>Data from COMECEC (2016) indicates that over 90% of the respondents surveyed regard friendliness of the locals as an important factor in their trip. In Malaysia friendliness of the locals has always been rated as the biggest contributor to visitor satisfaction.</a:t>
            </a:r>
          </a:p>
          <a:p>
            <a:endParaRPr lang="en-US" dirty="0"/>
          </a:p>
        </p:txBody>
      </p:sp>
    </p:spTree>
    <p:extLst>
      <p:ext uri="{BB962C8B-B14F-4D97-AF65-F5344CB8AC3E}">
        <p14:creationId xmlns:p14="http://schemas.microsoft.com/office/powerpoint/2010/main" val="10614191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MEANING OF FRIENDLINESS IN MFT</a:t>
            </a:r>
            <a:endParaRPr lang="en-US" dirty="0"/>
          </a:p>
        </p:txBody>
      </p:sp>
      <p:sp>
        <p:nvSpPr>
          <p:cNvPr id="3" name="Content Placeholder 2"/>
          <p:cNvSpPr>
            <a:spLocks noGrp="1"/>
          </p:cNvSpPr>
          <p:nvPr>
            <p:ph idx="1"/>
          </p:nvPr>
        </p:nvSpPr>
        <p:spPr/>
        <p:txBody>
          <a:bodyPr/>
          <a:lstStyle/>
          <a:p>
            <a:r>
              <a:rPr lang="en-US" dirty="0" smtClean="0"/>
              <a:t>Merriam Webster defines friendly as showing kindly interest and goodwill, not hostile but cheerful and comforting. The second meaning refers to how easy to use or understand a method or approach. In this sense Muslim-friendly Tourism gives the connotation of being friendly to Muslim travelers. In principle this value orientation is not intended for pecuniary gain as the sole motive since MFT is meant to be a spiritual call to be hospitable to all humans.</a:t>
            </a:r>
          </a:p>
          <a:p>
            <a:r>
              <a:rPr lang="en-US" dirty="0" smtClean="0"/>
              <a:t>The bigger goal as in other ethnic or tribal formations is for hospitable reciprocal treatment of co-religionists so that they may establish social network with others for the benefit of the entire Muslim community.      </a:t>
            </a:r>
            <a:endParaRPr lang="en-US" dirty="0"/>
          </a:p>
        </p:txBody>
      </p:sp>
    </p:spTree>
    <p:extLst>
      <p:ext uri="{BB962C8B-B14F-4D97-AF65-F5344CB8AC3E}">
        <p14:creationId xmlns:p14="http://schemas.microsoft.com/office/powerpoint/2010/main" val="40718005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MFT INSIDER-OUTSIDER PERSPECTIVES</a:t>
            </a:r>
            <a:endParaRPr lang="en-US" dirty="0"/>
          </a:p>
        </p:txBody>
      </p:sp>
      <p:sp>
        <p:nvSpPr>
          <p:cNvPr id="3" name="Content Placeholder 2"/>
          <p:cNvSpPr>
            <a:spLocks noGrp="1"/>
          </p:cNvSpPr>
          <p:nvPr>
            <p:ph idx="1"/>
          </p:nvPr>
        </p:nvSpPr>
        <p:spPr/>
        <p:txBody>
          <a:bodyPr/>
          <a:lstStyle/>
          <a:p>
            <a:r>
              <a:rPr lang="en-US" dirty="0" smtClean="0"/>
              <a:t>Given the growth scenario in the Muslim market many destinations, for examples Japan, Korea and China are active supporters of MFT. But not all members of the community even in the Muslim majority countries share such a disposition, especially with regard to the requirements of alcohol-free beverage and conservativeness with regard to dress code and entertainment.</a:t>
            </a:r>
          </a:p>
          <a:p>
            <a:r>
              <a:rPr lang="en-US" dirty="0" smtClean="0"/>
              <a:t>It is thus important for MFT planners to be mindful of the position of the non-Muslim host to avoid any possibility of opposition to the development of MFT. The Quran is explicit with regard to preference of friendship (Surah Al Imran Verse 28) in terms of mutual support in halal businesses. </a:t>
            </a:r>
            <a:endParaRPr lang="en-US" dirty="0"/>
          </a:p>
        </p:txBody>
      </p:sp>
    </p:spTree>
    <p:extLst>
      <p:ext uri="{BB962C8B-B14F-4D97-AF65-F5344CB8AC3E}">
        <p14:creationId xmlns:p14="http://schemas.microsoft.com/office/powerpoint/2010/main" val="36344198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IMPLICATIONS FOR HUMAN RESOURCE DEVELOPMENT</a:t>
            </a:r>
            <a:endParaRPr lang="en-US" dirty="0"/>
          </a:p>
        </p:txBody>
      </p:sp>
      <p:sp>
        <p:nvSpPr>
          <p:cNvPr id="3" name="Content Placeholder 2"/>
          <p:cNvSpPr>
            <a:spLocks noGrp="1"/>
          </p:cNvSpPr>
          <p:nvPr>
            <p:ph idx="1"/>
          </p:nvPr>
        </p:nvSpPr>
        <p:spPr/>
        <p:txBody>
          <a:bodyPr/>
          <a:lstStyle/>
          <a:p>
            <a:r>
              <a:rPr lang="en-US" dirty="0" smtClean="0"/>
              <a:t>MFT is an emergent form of hospitality practice that requires systematic training in Islamic hospitality.</a:t>
            </a:r>
          </a:p>
          <a:p>
            <a:r>
              <a:rPr lang="en-US" dirty="0" smtClean="0"/>
              <a:t>From the hosts’ standpoint service providers must treat guests as a religious duty, clearly enjoined in Islam. They need to be geographically and culturally literate about other Muslim (and non-Muslim) cultures.</a:t>
            </a:r>
          </a:p>
          <a:p>
            <a:r>
              <a:rPr lang="en-US" dirty="0" smtClean="0"/>
              <a:t>In particular guest contact personnel  must be adequately trained in small talks and hospitality conversation so that they will be able to entertain their guests from other parts of the Muslim world. Such attentiveness was lacking in the past.</a:t>
            </a:r>
          </a:p>
          <a:p>
            <a:r>
              <a:rPr lang="en-US" dirty="0" smtClean="0"/>
              <a:t>A basic training in hospitality practice which comes as a cycle is instructive.  Modules on Malaysian hospitality (MH) called </a:t>
            </a:r>
            <a:r>
              <a:rPr lang="en-US" dirty="0" err="1" smtClean="0"/>
              <a:t>Mesra</a:t>
            </a:r>
            <a:r>
              <a:rPr lang="en-US" dirty="0" smtClean="0"/>
              <a:t> Malaysia expose trainees to the cycle which begins with welcome and ends in good-bye. </a:t>
            </a:r>
            <a:endParaRPr lang="en-US" dirty="0"/>
          </a:p>
        </p:txBody>
      </p:sp>
    </p:spTree>
    <p:extLst>
      <p:ext uri="{BB962C8B-B14F-4D97-AF65-F5344CB8AC3E}">
        <p14:creationId xmlns:p14="http://schemas.microsoft.com/office/powerpoint/2010/main" val="3065280638"/>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358</TotalTime>
  <Words>1049</Words>
  <Application>Microsoft Office PowerPoint</Application>
  <PresentationFormat>Custom</PresentationFormat>
  <Paragraphs>52</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Wisp</vt:lpstr>
      <vt:lpstr>DEVELOPING MUSLIM-FRIENDLY TOURISM: IDENTIFYING AND UNDERSTANDING NEEDS AND EXPECTATIONS OF MUSLIM TRAVELLERS</vt:lpstr>
      <vt:lpstr>INTRODUCTION</vt:lpstr>
      <vt:lpstr>IDENTIFYING THE NEEDS OF MUSLIM TRAVELERS </vt:lpstr>
      <vt:lpstr>IMAGINED NEEDS</vt:lpstr>
      <vt:lpstr>MFT PRODUCT DEVELOPMENT</vt:lpstr>
      <vt:lpstr>TRAVELER EXPECTATIONS</vt:lpstr>
      <vt:lpstr>THE MEANING OF FRIENDLINESS IN MFT</vt:lpstr>
      <vt:lpstr>MFT INSIDER-OUTSIDER PERSPECTIVES</vt:lpstr>
      <vt:lpstr>IMPLICATIONS FOR HUMAN RESOURCE DEVELOPMENT</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MUSLIM-FRIENDLY TOURISM: IDENTIFYING AND UNDERSTANDING NEEDS AND EXPECTATIONS OF MUSLIM TRAVELLERS</dc:title>
  <dc:creator>StafUUM_PC</dc:creator>
  <cp:lastModifiedBy>Oussman Bah</cp:lastModifiedBy>
  <cp:revision>36</cp:revision>
  <dcterms:created xsi:type="dcterms:W3CDTF">2017-06-28T09:44:17Z</dcterms:created>
  <dcterms:modified xsi:type="dcterms:W3CDTF">2017-06-29T05:26:21Z</dcterms:modified>
</cp:coreProperties>
</file>