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4"/>
  </p:sldMasterIdLst>
  <p:notesMasterIdLst>
    <p:notesMasterId r:id="rId34"/>
  </p:notesMasterIdLst>
  <p:handoutMasterIdLst>
    <p:handoutMasterId r:id="rId35"/>
  </p:handoutMasterIdLst>
  <p:sldIdLst>
    <p:sldId id="283" r:id="rId5"/>
    <p:sldId id="398" r:id="rId6"/>
    <p:sldId id="392" r:id="rId7"/>
    <p:sldId id="299" r:id="rId8"/>
    <p:sldId id="401" r:id="rId9"/>
    <p:sldId id="306" r:id="rId10"/>
    <p:sldId id="391" r:id="rId11"/>
    <p:sldId id="400" r:id="rId12"/>
    <p:sldId id="395" r:id="rId13"/>
    <p:sldId id="396" r:id="rId14"/>
    <p:sldId id="393" r:id="rId15"/>
    <p:sldId id="390" r:id="rId16"/>
    <p:sldId id="383" r:id="rId17"/>
    <p:sldId id="384" r:id="rId18"/>
    <p:sldId id="378" r:id="rId19"/>
    <p:sldId id="350" r:id="rId20"/>
    <p:sldId id="363" r:id="rId21"/>
    <p:sldId id="376" r:id="rId22"/>
    <p:sldId id="346" r:id="rId23"/>
    <p:sldId id="347" r:id="rId24"/>
    <p:sldId id="332" r:id="rId25"/>
    <p:sldId id="379" r:id="rId26"/>
    <p:sldId id="389" r:id="rId27"/>
    <p:sldId id="351" r:id="rId28"/>
    <p:sldId id="404" r:id="rId29"/>
    <p:sldId id="406" r:id="rId30"/>
    <p:sldId id="407" r:id="rId31"/>
    <p:sldId id="380" r:id="rId32"/>
    <p:sldId id="388" r:id="rId33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A08D"/>
    <a:srgbClr val="C00000"/>
    <a:srgbClr val="33CC33"/>
    <a:srgbClr val="00B0F0"/>
    <a:srgbClr val="66FF66"/>
    <a:srgbClr val="391509"/>
    <a:srgbClr val="FFCC66"/>
    <a:srgbClr val="E7E2B9"/>
    <a:srgbClr val="CC6600"/>
    <a:srgbClr val="ECE5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86628" autoAdjust="0"/>
  </p:normalViewPr>
  <p:slideViewPr>
    <p:cSldViewPr>
      <p:cViewPr varScale="1">
        <p:scale>
          <a:sx n="100" d="100"/>
          <a:sy n="100" d="100"/>
        </p:scale>
        <p:origin x="189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62" y="-84"/>
      </p:cViewPr>
      <p:guideLst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cem\Desktop\CT%20figures%202017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em\Desktop\CT%20figures%202017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cem\Desktop\CT%20figures%202017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em\Desktop\CT%20figures%202017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FILES\Departments\RD\Tourism\Report%202017\ENG\Excel\CT%20figures%202017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\Departments\RD\Tourism\Report%202017\ENG\Excel\CT%20figures%202017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cem\Desktop\CT%20figures%202017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m\Desktop\CT%20figures%20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6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2236032"/>
        <c:axId val="92246016"/>
        <c:axId val="0"/>
      </c:bar3DChart>
      <c:catAx>
        <c:axId val="9223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2246016"/>
        <c:crosses val="autoZero"/>
        <c:auto val="1"/>
        <c:lblAlgn val="ctr"/>
        <c:lblOffset val="100"/>
        <c:noMultiLvlLbl val="0"/>
      </c:catAx>
      <c:valAx>
        <c:axId val="922460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22360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5516674594047844E-2"/>
          <c:y val="0.12846440517780389"/>
          <c:w val="0.95173930756834102"/>
          <c:h val="0.722670122387831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'3.4'!$K$3</c:f>
              <c:strCache>
                <c:ptCount val="1"/>
                <c:pt idx="0">
                  <c:v>OIC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'3.4'!$L$2:$R$2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2018*</c:v>
                </c:pt>
              </c:strCache>
            </c:strRef>
          </c:cat>
          <c:val>
            <c:numRef>
              <c:f>'3.4'!$L$3:$R$3</c:f>
              <c:numCache>
                <c:formatCode>0.0</c:formatCode>
                <c:ptCount val="7"/>
                <c:pt idx="0">
                  <c:v>7.9380499999999996</c:v>
                </c:pt>
                <c:pt idx="1">
                  <c:v>8.0631900000000005</c:v>
                </c:pt>
                <c:pt idx="2">
                  <c:v>8.3208000000000002</c:v>
                </c:pt>
                <c:pt idx="3">
                  <c:v>8.6844000000000001</c:v>
                </c:pt>
                <c:pt idx="4">
                  <c:v>8.6874199999999995</c:v>
                </c:pt>
                <c:pt idx="5">
                  <c:v>8.6259300000000003</c:v>
                </c:pt>
                <c:pt idx="6">
                  <c:v>8.6949500000000004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97-4666-A707-5B2105387B1A}"/>
            </c:ext>
          </c:extLst>
        </c:ser>
        <c:ser>
          <c:idx val="1"/>
          <c:order val="1"/>
          <c:tx>
            <c:strRef>
              <c:f>'3.4'!$K$4</c:f>
              <c:strCache>
                <c:ptCount val="1"/>
                <c:pt idx="0">
                  <c:v>World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'3.4'!$L$2:$R$2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2018*</c:v>
                </c:pt>
              </c:strCache>
            </c:strRef>
          </c:cat>
          <c:val>
            <c:numRef>
              <c:f>'3.4'!$L$4:$R$4</c:f>
              <c:numCache>
                <c:formatCode>0.0</c:formatCode>
                <c:ptCount val="7"/>
                <c:pt idx="0">
                  <c:v>9.53796</c:v>
                </c:pt>
                <c:pt idx="1">
                  <c:v>9.6829800000000006</c:v>
                </c:pt>
                <c:pt idx="2">
                  <c:v>9.8947000000000003</c:v>
                </c:pt>
                <c:pt idx="3">
                  <c:v>10.107900000000001</c:v>
                </c:pt>
                <c:pt idx="4">
                  <c:v>10.1793</c:v>
                </c:pt>
                <c:pt idx="5">
                  <c:v>10.228899999999999</c:v>
                </c:pt>
                <c:pt idx="6">
                  <c:v>10.297800000000001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21-416D-AB7D-BEA6911425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207552"/>
        <c:axId val="93217536"/>
      </c:barChart>
      <c:catAx>
        <c:axId val="93207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3217536"/>
        <c:crosses val="autoZero"/>
        <c:auto val="1"/>
        <c:lblAlgn val="ctr"/>
        <c:lblOffset val="100"/>
        <c:noMultiLvlLbl val="0"/>
      </c:catAx>
      <c:valAx>
        <c:axId val="93217536"/>
        <c:scaling>
          <c:orientation val="minMax"/>
        </c:scaling>
        <c:delete val="1"/>
        <c:axPos val="l"/>
        <c:majorGridlines>
          <c:spPr>
            <a:ln>
              <a:prstDash val="dash"/>
            </a:ln>
          </c:spPr>
        </c:majorGridlines>
        <c:numFmt formatCode="0.0" sourceLinked="1"/>
        <c:majorTickMark val="out"/>
        <c:minorTickMark val="none"/>
        <c:tickLblPos val="nextTo"/>
        <c:crossAx val="93207552"/>
        <c:crosses val="autoZero"/>
        <c:crossBetween val="between"/>
      </c:valAx>
      <c:spPr>
        <a:solidFill>
          <a:sysClr val="window" lastClr="FFFFFF"/>
        </a:solidFill>
      </c:spPr>
    </c:plotArea>
    <c:legend>
      <c:legendPos val="t"/>
      <c:layout>
        <c:manualLayout>
          <c:xMode val="edge"/>
          <c:yMode val="edge"/>
          <c:x val="4.999982846576348E-2"/>
          <c:y val="3.7723612654737358E-2"/>
          <c:w val="0.95000030103979149"/>
          <c:h val="0.1088093032085793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5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6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3236608"/>
        <c:axId val="93164672"/>
        <c:axId val="0"/>
      </c:bar3DChart>
      <c:catAx>
        <c:axId val="93236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3164672"/>
        <c:crosses val="autoZero"/>
        <c:auto val="1"/>
        <c:lblAlgn val="ctr"/>
        <c:lblOffset val="100"/>
        <c:noMultiLvlLbl val="0"/>
      </c:catAx>
      <c:valAx>
        <c:axId val="931646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323660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2806950846519283E-2"/>
          <c:y val="0.16405423086181301"/>
          <c:w val="0.98203135158563892"/>
          <c:h val="0.687318240923419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'3.4'!$A$3</c:f>
              <c:strCache>
                <c:ptCount val="1"/>
                <c:pt idx="0">
                  <c:v>OIC</c:v>
                </c:pt>
              </c:strCache>
            </c:strRef>
          </c:tx>
          <c:spPr>
            <a:solidFill>
              <a:srgbClr val="9BBB59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'3.4'!$B$2:$H$2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2018*</c:v>
                </c:pt>
              </c:strCache>
            </c:strRef>
          </c:cat>
          <c:val>
            <c:numRef>
              <c:f>'3.4'!$B$3:$H$3</c:f>
              <c:numCache>
                <c:formatCode>0.0</c:formatCode>
                <c:ptCount val="7"/>
                <c:pt idx="0">
                  <c:v>6.5069299999999997</c:v>
                </c:pt>
                <c:pt idx="1">
                  <c:v>6.5113799999999999</c:v>
                </c:pt>
                <c:pt idx="2">
                  <c:v>6.6016300000000001</c:v>
                </c:pt>
                <c:pt idx="3">
                  <c:v>6.5019400000000003</c:v>
                </c:pt>
                <c:pt idx="4">
                  <c:v>6.4255100000000001</c:v>
                </c:pt>
                <c:pt idx="5">
                  <c:v>6.3526999999999996</c:v>
                </c:pt>
                <c:pt idx="6">
                  <c:v>6.3802599999999998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97-4666-A707-5B2105387B1A}"/>
            </c:ext>
          </c:extLst>
        </c:ser>
        <c:ser>
          <c:idx val="1"/>
          <c:order val="1"/>
          <c:tx>
            <c:strRef>
              <c:f>'3.4'!$A$4</c:f>
              <c:strCache>
                <c:ptCount val="1"/>
                <c:pt idx="0">
                  <c:v>World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'3.4'!$B$2:$H$2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2018*</c:v>
                </c:pt>
              </c:strCache>
            </c:strRef>
          </c:cat>
          <c:val>
            <c:numRef>
              <c:f>'3.4'!$B$4:$H$4</c:f>
              <c:numCache>
                <c:formatCode>0.0</c:formatCode>
                <c:ptCount val="7"/>
                <c:pt idx="0">
                  <c:v>9.1408400000000007</c:v>
                </c:pt>
                <c:pt idx="1">
                  <c:v>9.2334899999999998</c:v>
                </c:pt>
                <c:pt idx="2">
                  <c:v>9.3615999999999993</c:v>
                </c:pt>
                <c:pt idx="3">
                  <c:v>9.5548599999999997</c:v>
                </c:pt>
                <c:pt idx="4">
                  <c:v>9.6472700000000007</c:v>
                </c:pt>
                <c:pt idx="5">
                  <c:v>9.7068200000000004</c:v>
                </c:pt>
                <c:pt idx="6">
                  <c:v>9.7979299999999991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97-4666-A707-5B2105387B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541120"/>
        <c:axId val="93542656"/>
      </c:barChart>
      <c:catAx>
        <c:axId val="93541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ysClr val="window" lastClr="FFFFFF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93542656"/>
        <c:crosses val="autoZero"/>
        <c:auto val="1"/>
        <c:lblAlgn val="ctr"/>
        <c:lblOffset val="100"/>
        <c:noMultiLvlLbl val="0"/>
      </c:catAx>
      <c:valAx>
        <c:axId val="93542656"/>
        <c:scaling>
          <c:orientation val="minMax"/>
        </c:scaling>
        <c:delete val="1"/>
        <c:axPos val="l"/>
        <c:majorGridlines>
          <c:spPr>
            <a:ln>
              <a:prstDash val="dash"/>
            </a:ln>
          </c:spPr>
        </c:majorGridlines>
        <c:numFmt formatCode="0.0" sourceLinked="1"/>
        <c:majorTickMark val="out"/>
        <c:minorTickMark val="none"/>
        <c:tickLblPos val="nextTo"/>
        <c:crossAx val="93541120"/>
        <c:crosses val="autoZero"/>
        <c:crossBetween val="between"/>
      </c:valAx>
      <c:spPr>
        <a:solidFill>
          <a:sysClr val="window" lastClr="FFFFFF"/>
        </a:solidFill>
      </c:spPr>
    </c:plotArea>
    <c:legend>
      <c:legendPos val="t"/>
      <c:layout>
        <c:manualLayout>
          <c:xMode val="edge"/>
          <c:yMode val="edge"/>
          <c:x val="1.1773579908016083E-2"/>
          <c:y val="3.7723612654737358E-2"/>
          <c:w val="0.98256880733944962"/>
          <c:h val="0.14213631772379184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5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3566848"/>
        <c:axId val="93591808"/>
        <c:axId val="0"/>
      </c:bar3DChart>
      <c:catAx>
        <c:axId val="93566848"/>
        <c:scaling>
          <c:orientation val="minMax"/>
        </c:scaling>
        <c:delete val="1"/>
        <c:axPos val="l"/>
        <c:majorTickMark val="out"/>
        <c:minorTickMark val="none"/>
        <c:tickLblPos val="nextTo"/>
        <c:crossAx val="93591808"/>
        <c:crosses val="autoZero"/>
        <c:auto val="1"/>
        <c:lblAlgn val="ctr"/>
        <c:lblOffset val="100"/>
        <c:noMultiLvlLbl val="0"/>
      </c:catAx>
      <c:valAx>
        <c:axId val="93591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35668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'4.1'!$A$6:$A$16</c:f>
              <c:strCache>
                <c:ptCount val="11"/>
                <c:pt idx="0">
                  <c:v>All Other Responses</c:v>
                </c:pt>
                <c:pt idx="1">
                  <c:v>Air Travel Experience</c:v>
                </c:pt>
                <c:pt idx="2">
                  <c:v>Air &amp; Hotel Deal</c:v>
                </c:pt>
                <c:pt idx="3">
                  <c:v>Dining Food Experience</c:v>
                </c:pt>
                <c:pt idx="4">
                  <c:v>Adventure</c:v>
                </c:pt>
                <c:pt idx="5">
                  <c:v>Choice of Destination</c:v>
                </c:pt>
                <c:pt idx="6">
                  <c:v>Hotel/Resort Stay Experience</c:v>
                </c:pt>
                <c:pt idx="7">
                  <c:v>Relaxation</c:v>
                </c:pt>
                <c:pt idx="8">
                  <c:v>Muslim-Friendly Experience</c:v>
                </c:pt>
                <c:pt idx="9">
                  <c:v>Overall Price</c:v>
                </c:pt>
                <c:pt idx="10">
                  <c:v>Halal Food</c:v>
                </c:pt>
              </c:strCache>
            </c:strRef>
          </c:cat>
          <c:val>
            <c:numRef>
              <c:f>'4.1'!$B$6:$B$16</c:f>
              <c:numCache>
                <c:formatCode>0%</c:formatCode>
                <c:ptCount val="11"/>
                <c:pt idx="0">
                  <c:v>0.12</c:v>
                </c:pt>
                <c:pt idx="1">
                  <c:v>0.21</c:v>
                </c:pt>
                <c:pt idx="2">
                  <c:v>0.28000000000000003</c:v>
                </c:pt>
                <c:pt idx="3">
                  <c:v>0.31</c:v>
                </c:pt>
                <c:pt idx="4">
                  <c:v>0.35</c:v>
                </c:pt>
                <c:pt idx="5">
                  <c:v>0.36</c:v>
                </c:pt>
                <c:pt idx="6">
                  <c:v>0.37</c:v>
                </c:pt>
                <c:pt idx="7">
                  <c:v>0.46</c:v>
                </c:pt>
                <c:pt idx="8">
                  <c:v>0.49</c:v>
                </c:pt>
                <c:pt idx="9">
                  <c:v>0.53</c:v>
                </c:pt>
                <c:pt idx="10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6F-499E-9570-22343DD843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3629824"/>
        <c:axId val="93635712"/>
        <c:axId val="0"/>
      </c:bar3DChart>
      <c:catAx>
        <c:axId val="936298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rgbClr val="002060"/>
                </a:solidFill>
                <a:latin typeface="+mn-lt"/>
              </a:defRPr>
            </a:pPr>
            <a:endParaRPr lang="en-US"/>
          </a:p>
        </c:txPr>
        <c:crossAx val="93635712"/>
        <c:crosses val="autoZero"/>
        <c:auto val="1"/>
        <c:lblAlgn val="ctr"/>
        <c:lblOffset val="100"/>
        <c:noMultiLvlLbl val="0"/>
      </c:catAx>
      <c:valAx>
        <c:axId val="93635712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+mn-lt"/>
              </a:defRPr>
            </a:pPr>
            <a:endParaRPr lang="en-US"/>
          </a:p>
        </c:txPr>
        <c:crossAx val="93629824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3683712"/>
        <c:axId val="93685248"/>
        <c:axId val="0"/>
      </c:bar3DChart>
      <c:catAx>
        <c:axId val="93683712"/>
        <c:scaling>
          <c:orientation val="minMax"/>
        </c:scaling>
        <c:delete val="1"/>
        <c:axPos val="l"/>
        <c:majorTickMark val="out"/>
        <c:minorTickMark val="none"/>
        <c:tickLblPos val="nextTo"/>
        <c:crossAx val="93685248"/>
        <c:crosses val="autoZero"/>
        <c:auto val="1"/>
        <c:lblAlgn val="ctr"/>
        <c:lblOffset val="100"/>
        <c:noMultiLvlLbl val="0"/>
      </c:catAx>
      <c:valAx>
        <c:axId val="93685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36837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8085245790684541"/>
          <c:y val="9.9432420034964844E-2"/>
          <c:w val="0.59831541635383556"/>
          <c:h val="0.8144123124876802"/>
        </c:manualLayout>
      </c:layout>
      <c:bar3DChart>
        <c:barDir val="bar"/>
        <c:grouping val="clustered"/>
        <c:varyColors val="0"/>
        <c:ser>
          <c:idx val="0"/>
          <c:order val="0"/>
          <c:spPr>
            <a:pattFill prst="pct70">
              <a:fgClr>
                <a:schemeClr val="accent2"/>
              </a:fgClr>
              <a:bgClr>
                <a:schemeClr val="bg1"/>
              </a:bgClr>
            </a:pattFill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1-63C8-41BB-A976-1A918A88A64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3C8-41BB-A976-1A918A88A64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63C8-41BB-A976-1A918A88A642}"/>
              </c:ext>
            </c:extLst>
          </c:dPt>
          <c:dLbls>
            <c:dLbl>
              <c:idx val="0"/>
              <c:layout>
                <c:manualLayout>
                  <c:x val="3.3373110106381131E-2"/>
                  <c:y val="-5.26274719272157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C8-41BB-A976-1A918A88A642}"/>
                </c:ext>
              </c:extLst>
            </c:dLbl>
            <c:dLbl>
              <c:idx val="1"/>
              <c:layout>
                <c:manualLayout>
                  <c:x val="2.16618361845906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C8-41BB-A976-1A918A88A642}"/>
                </c:ext>
              </c:extLst>
            </c:dLbl>
            <c:dLbl>
              <c:idx val="2"/>
              <c:layout>
                <c:manualLayout>
                  <c:x val="2.647557755894416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3C8-41BB-A976-1A918A88A64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'4.3'!$C$10:$C$11</c:f>
              <c:strCache>
                <c:ptCount val="2"/>
                <c:pt idx="0">
                  <c:v>Global Travel Expenditure ($)</c:v>
                </c:pt>
                <c:pt idx="1">
                  <c:v>OIC Travel Expenditure ($)</c:v>
                </c:pt>
              </c:strCache>
            </c:strRef>
          </c:cat>
          <c:val>
            <c:numRef>
              <c:f>'4.3'!$D$10:$D$11</c:f>
              <c:numCache>
                <c:formatCode>General</c:formatCode>
                <c:ptCount val="2"/>
                <c:pt idx="0">
                  <c:v>6.7</c:v>
                </c:pt>
                <c:pt idx="1">
                  <c:v>9.6999999999999993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27-4FD2-9045-4E60A9F4A7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2604672"/>
        <c:axId val="92610560"/>
        <c:axId val="0"/>
      </c:bar3DChart>
      <c:catAx>
        <c:axId val="926046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2610560"/>
        <c:crosses val="autoZero"/>
        <c:auto val="1"/>
        <c:lblAlgn val="ctr"/>
        <c:lblOffset val="100"/>
        <c:noMultiLvlLbl val="0"/>
      </c:catAx>
      <c:valAx>
        <c:axId val="92610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2604672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252125-87E7-4D0E-8521-DCBB84485BD8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002FEF5-610F-490C-9F81-C7CD5A3BEDD0}">
      <dgm:prSet phldrT="[Text]"/>
      <dgm:spPr/>
      <dgm:t>
        <a:bodyPr/>
        <a:lstStyle/>
        <a:p>
          <a:r>
            <a:rPr lang="tr-TR" dirty="0" smtClean="0"/>
            <a:t>Part I</a:t>
          </a:r>
          <a:endParaRPr lang="en-US" dirty="0"/>
        </a:p>
      </dgm:t>
    </dgm:pt>
    <dgm:pt modelId="{A6A23A15-F3B0-41D2-A927-1DFDC405A375}" type="parTrans" cxnId="{B825AD42-ECD9-4E5F-828A-DBBEA8317129}">
      <dgm:prSet/>
      <dgm:spPr/>
      <dgm:t>
        <a:bodyPr/>
        <a:lstStyle/>
        <a:p>
          <a:endParaRPr lang="en-US"/>
        </a:p>
      </dgm:t>
    </dgm:pt>
    <dgm:pt modelId="{E8665BF8-13C8-4FAD-8424-1EAE14371CD7}" type="sibTrans" cxnId="{B825AD42-ECD9-4E5F-828A-DBBEA8317129}">
      <dgm:prSet/>
      <dgm:spPr/>
      <dgm:t>
        <a:bodyPr/>
        <a:lstStyle/>
        <a:p>
          <a:endParaRPr lang="en-US"/>
        </a:p>
      </dgm:t>
    </dgm:pt>
    <dgm:pt modelId="{127ECE85-A8CC-45DD-84EF-89D5CA6344DF}">
      <dgm:prSet phldrT="[Text]"/>
      <dgm:spPr/>
      <dgm:t>
        <a:bodyPr/>
        <a:lstStyle/>
        <a:p>
          <a:r>
            <a:rPr lang="en-US" b="1" dirty="0" smtClean="0">
              <a:latin typeface="Palatino Linotype" pitchFamily="18" charset="0"/>
            </a:rPr>
            <a:t>International Tourism in OIC Member Countries</a:t>
          </a:r>
          <a:endParaRPr lang="en-US" dirty="0"/>
        </a:p>
      </dgm:t>
    </dgm:pt>
    <dgm:pt modelId="{ABDE1FC2-27FD-4F07-B17E-5059CE168F63}" type="parTrans" cxnId="{78D568E7-8AE5-46E0-BD17-E48768E94080}">
      <dgm:prSet/>
      <dgm:spPr/>
      <dgm:t>
        <a:bodyPr/>
        <a:lstStyle/>
        <a:p>
          <a:endParaRPr lang="en-US"/>
        </a:p>
      </dgm:t>
    </dgm:pt>
    <dgm:pt modelId="{C44FAE0A-3183-4375-9D33-99A6F2204AC6}" type="sibTrans" cxnId="{78D568E7-8AE5-46E0-BD17-E48768E94080}">
      <dgm:prSet/>
      <dgm:spPr/>
      <dgm:t>
        <a:bodyPr/>
        <a:lstStyle/>
        <a:p>
          <a:endParaRPr lang="en-US"/>
        </a:p>
      </dgm:t>
    </dgm:pt>
    <dgm:pt modelId="{BA4933F7-9BDC-485E-AD63-D33C3F0E8A7C}">
      <dgm:prSet phldrT="[Text]"/>
      <dgm:spPr/>
      <dgm:t>
        <a:bodyPr/>
        <a:lstStyle/>
        <a:p>
          <a:r>
            <a:rPr lang="tr-TR" smtClean="0"/>
            <a:t>Part II</a:t>
          </a:r>
          <a:endParaRPr lang="en-US" dirty="0"/>
        </a:p>
      </dgm:t>
    </dgm:pt>
    <dgm:pt modelId="{259DD46D-4CAC-4A64-A35A-C968FD62521B}" type="parTrans" cxnId="{D4B4A981-0CDB-47D8-88E2-B1FDAE849A06}">
      <dgm:prSet/>
      <dgm:spPr/>
      <dgm:t>
        <a:bodyPr/>
        <a:lstStyle/>
        <a:p>
          <a:endParaRPr lang="en-US"/>
        </a:p>
      </dgm:t>
    </dgm:pt>
    <dgm:pt modelId="{8A513820-3C51-4388-9B6E-C96B29C6A5C0}" type="sibTrans" cxnId="{D4B4A981-0CDB-47D8-88E2-B1FDAE849A06}">
      <dgm:prSet/>
      <dgm:spPr/>
      <dgm:t>
        <a:bodyPr/>
        <a:lstStyle/>
        <a:p>
          <a:endParaRPr lang="en-US"/>
        </a:p>
      </dgm:t>
    </dgm:pt>
    <dgm:pt modelId="{4B8674D6-9424-494C-9F0D-36630A9257DE}">
      <dgm:prSet phldrT="[Text]"/>
      <dgm:spPr/>
      <dgm:t>
        <a:bodyPr/>
        <a:lstStyle/>
        <a:p>
          <a:r>
            <a:rPr lang="tr-TR" b="1" dirty="0" smtClean="0">
              <a:latin typeface="Palatino Linotype" pitchFamily="18" charset="0"/>
            </a:rPr>
            <a:t>Muslim Friendly Tourism </a:t>
          </a:r>
          <a:r>
            <a:rPr lang="en-US" b="1" dirty="0" smtClean="0">
              <a:latin typeface="Palatino Linotype" panose="02040502050505030304" pitchFamily="18" charset="0"/>
            </a:rPr>
            <a:t>in OIC Member Countries</a:t>
          </a:r>
          <a:endParaRPr lang="en-US" dirty="0"/>
        </a:p>
      </dgm:t>
    </dgm:pt>
    <dgm:pt modelId="{D24B47AB-5C65-41B4-A79D-8ED84FD87718}" type="sibTrans" cxnId="{870BBEAC-7F16-4C20-9258-1CCCC598979D}">
      <dgm:prSet/>
      <dgm:spPr/>
      <dgm:t>
        <a:bodyPr/>
        <a:lstStyle/>
        <a:p>
          <a:endParaRPr lang="en-US"/>
        </a:p>
      </dgm:t>
    </dgm:pt>
    <dgm:pt modelId="{AAD65FAB-77F6-420B-AF0C-8148FF3AC2AE}" type="parTrans" cxnId="{870BBEAC-7F16-4C20-9258-1CCCC598979D}">
      <dgm:prSet/>
      <dgm:spPr/>
      <dgm:t>
        <a:bodyPr/>
        <a:lstStyle/>
        <a:p>
          <a:endParaRPr lang="en-US"/>
        </a:p>
      </dgm:t>
    </dgm:pt>
    <dgm:pt modelId="{F4BC88B1-2214-48F5-B74E-90DEBDCF68C6}" type="pres">
      <dgm:prSet presAssocID="{88252125-87E7-4D0E-8521-DCBB84485BD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032BB6-B6BD-4D13-A3C4-488ABE4267D0}" type="pres">
      <dgm:prSet presAssocID="{B002FEF5-610F-490C-9F81-C7CD5A3BEDD0}" presName="composite" presStyleCnt="0"/>
      <dgm:spPr/>
    </dgm:pt>
    <dgm:pt modelId="{2D1F384E-25E0-4239-9110-9119B65A33B5}" type="pres">
      <dgm:prSet presAssocID="{B002FEF5-610F-490C-9F81-C7CD5A3BEDD0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B2377-A9B6-4234-BDE4-4D8DB3C46552}" type="pres">
      <dgm:prSet presAssocID="{B002FEF5-610F-490C-9F81-C7CD5A3BEDD0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16FA55-D155-4D16-BD56-A69E39C32C85}" type="pres">
      <dgm:prSet presAssocID="{E8665BF8-13C8-4FAD-8424-1EAE14371CD7}" presName="sp" presStyleCnt="0"/>
      <dgm:spPr/>
    </dgm:pt>
    <dgm:pt modelId="{CDE338E0-9B23-49D8-8C34-745A9C601466}" type="pres">
      <dgm:prSet presAssocID="{BA4933F7-9BDC-485E-AD63-D33C3F0E8A7C}" presName="composite" presStyleCnt="0"/>
      <dgm:spPr/>
    </dgm:pt>
    <dgm:pt modelId="{213D9A5D-D8E2-486A-A7BD-59D2FED7ADBF}" type="pres">
      <dgm:prSet presAssocID="{BA4933F7-9BDC-485E-AD63-D33C3F0E8A7C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C7BE9B-B674-45E2-B249-740B1F603D0A}" type="pres">
      <dgm:prSet presAssocID="{BA4933F7-9BDC-485E-AD63-D33C3F0E8A7C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25AD42-ECD9-4E5F-828A-DBBEA8317129}" srcId="{88252125-87E7-4D0E-8521-DCBB84485BD8}" destId="{B002FEF5-610F-490C-9F81-C7CD5A3BEDD0}" srcOrd="0" destOrd="0" parTransId="{A6A23A15-F3B0-41D2-A927-1DFDC405A375}" sibTransId="{E8665BF8-13C8-4FAD-8424-1EAE14371CD7}"/>
    <dgm:cxn modelId="{743D1233-7C7B-4A4E-A34E-9F0BAD6856FE}" type="presOf" srcId="{B002FEF5-610F-490C-9F81-C7CD5A3BEDD0}" destId="{2D1F384E-25E0-4239-9110-9119B65A33B5}" srcOrd="0" destOrd="0" presId="urn:microsoft.com/office/officeart/2005/8/layout/chevron2"/>
    <dgm:cxn modelId="{0E6F6D51-1A8E-423D-8879-3372B9588AE9}" type="presOf" srcId="{88252125-87E7-4D0E-8521-DCBB84485BD8}" destId="{F4BC88B1-2214-48F5-B74E-90DEBDCF68C6}" srcOrd="0" destOrd="0" presId="urn:microsoft.com/office/officeart/2005/8/layout/chevron2"/>
    <dgm:cxn modelId="{78D568E7-8AE5-46E0-BD17-E48768E94080}" srcId="{B002FEF5-610F-490C-9F81-C7CD5A3BEDD0}" destId="{127ECE85-A8CC-45DD-84EF-89D5CA6344DF}" srcOrd="0" destOrd="0" parTransId="{ABDE1FC2-27FD-4F07-B17E-5059CE168F63}" sibTransId="{C44FAE0A-3183-4375-9D33-99A6F2204AC6}"/>
    <dgm:cxn modelId="{8B19E927-7461-41A7-B5AB-D325E6BDDD35}" type="presOf" srcId="{4B8674D6-9424-494C-9F0D-36630A9257DE}" destId="{A8C7BE9B-B674-45E2-B249-740B1F603D0A}" srcOrd="0" destOrd="0" presId="urn:microsoft.com/office/officeart/2005/8/layout/chevron2"/>
    <dgm:cxn modelId="{A3A6DDD1-22B1-4BCD-BEF8-FA05CC32EA6D}" type="presOf" srcId="{BA4933F7-9BDC-485E-AD63-D33C3F0E8A7C}" destId="{213D9A5D-D8E2-486A-A7BD-59D2FED7ADBF}" srcOrd="0" destOrd="0" presId="urn:microsoft.com/office/officeart/2005/8/layout/chevron2"/>
    <dgm:cxn modelId="{6D1920F5-F311-4D0A-8A40-EAB68593E497}" type="presOf" srcId="{127ECE85-A8CC-45DD-84EF-89D5CA6344DF}" destId="{A74B2377-A9B6-4234-BDE4-4D8DB3C46552}" srcOrd="0" destOrd="0" presId="urn:microsoft.com/office/officeart/2005/8/layout/chevron2"/>
    <dgm:cxn modelId="{D4B4A981-0CDB-47D8-88E2-B1FDAE849A06}" srcId="{88252125-87E7-4D0E-8521-DCBB84485BD8}" destId="{BA4933F7-9BDC-485E-AD63-D33C3F0E8A7C}" srcOrd="1" destOrd="0" parTransId="{259DD46D-4CAC-4A64-A35A-C968FD62521B}" sibTransId="{8A513820-3C51-4388-9B6E-C96B29C6A5C0}"/>
    <dgm:cxn modelId="{870BBEAC-7F16-4C20-9258-1CCCC598979D}" srcId="{BA4933F7-9BDC-485E-AD63-D33C3F0E8A7C}" destId="{4B8674D6-9424-494C-9F0D-36630A9257DE}" srcOrd="0" destOrd="0" parTransId="{AAD65FAB-77F6-420B-AF0C-8148FF3AC2AE}" sibTransId="{D24B47AB-5C65-41B4-A79D-8ED84FD87718}"/>
    <dgm:cxn modelId="{6888FBA3-9D87-49D0-BB37-6A40D0EB4D46}" type="presParOf" srcId="{F4BC88B1-2214-48F5-B74E-90DEBDCF68C6}" destId="{8F032BB6-B6BD-4D13-A3C4-488ABE4267D0}" srcOrd="0" destOrd="0" presId="urn:microsoft.com/office/officeart/2005/8/layout/chevron2"/>
    <dgm:cxn modelId="{BB976831-EAAB-485D-AB6D-E2BC659E7C45}" type="presParOf" srcId="{8F032BB6-B6BD-4D13-A3C4-488ABE4267D0}" destId="{2D1F384E-25E0-4239-9110-9119B65A33B5}" srcOrd="0" destOrd="0" presId="urn:microsoft.com/office/officeart/2005/8/layout/chevron2"/>
    <dgm:cxn modelId="{1C80597A-52AB-4CF2-9817-AD42926BCB6D}" type="presParOf" srcId="{8F032BB6-B6BD-4D13-A3C4-488ABE4267D0}" destId="{A74B2377-A9B6-4234-BDE4-4D8DB3C46552}" srcOrd="1" destOrd="0" presId="urn:microsoft.com/office/officeart/2005/8/layout/chevron2"/>
    <dgm:cxn modelId="{A6BC031E-C133-451F-9555-4111CB8378F7}" type="presParOf" srcId="{F4BC88B1-2214-48F5-B74E-90DEBDCF68C6}" destId="{1B16FA55-D155-4D16-BD56-A69E39C32C85}" srcOrd="1" destOrd="0" presId="urn:microsoft.com/office/officeart/2005/8/layout/chevron2"/>
    <dgm:cxn modelId="{3BA9CFFF-6AAB-4AA5-B8F9-BB53E77B9488}" type="presParOf" srcId="{F4BC88B1-2214-48F5-B74E-90DEBDCF68C6}" destId="{CDE338E0-9B23-49D8-8C34-745A9C601466}" srcOrd="2" destOrd="0" presId="urn:microsoft.com/office/officeart/2005/8/layout/chevron2"/>
    <dgm:cxn modelId="{C5FE4A8D-78F9-416E-A7D1-2513E78236FF}" type="presParOf" srcId="{CDE338E0-9B23-49D8-8C34-745A9C601466}" destId="{213D9A5D-D8E2-486A-A7BD-59D2FED7ADBF}" srcOrd="0" destOrd="0" presId="urn:microsoft.com/office/officeart/2005/8/layout/chevron2"/>
    <dgm:cxn modelId="{BD86B47C-F091-494E-BCB9-470AA1B7D77A}" type="presParOf" srcId="{CDE338E0-9B23-49D8-8C34-745A9C601466}" destId="{A8C7BE9B-B674-45E2-B249-740B1F603D0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1F384E-25E0-4239-9110-9119B65A33B5}">
      <dsp:nvSpPr>
        <dsp:cNvPr id="0" name=""/>
        <dsp:cNvSpPr/>
      </dsp:nvSpPr>
      <dsp:spPr>
        <a:xfrm rot="5400000">
          <a:off x="-381141" y="382265"/>
          <a:ext cx="2540942" cy="177865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600" kern="1200" dirty="0" smtClean="0"/>
            <a:t>Part I</a:t>
          </a:r>
          <a:endParaRPr lang="en-US" sz="4600" kern="1200" dirty="0"/>
        </a:p>
      </dsp:txBody>
      <dsp:txXfrm rot="-5400000">
        <a:off x="1" y="890454"/>
        <a:ext cx="1778659" cy="762283"/>
      </dsp:txXfrm>
    </dsp:sp>
    <dsp:sp modelId="{A74B2377-A9B6-4234-BDE4-4D8DB3C46552}">
      <dsp:nvSpPr>
        <dsp:cNvPr id="0" name=""/>
        <dsp:cNvSpPr/>
      </dsp:nvSpPr>
      <dsp:spPr>
        <a:xfrm rot="5400000">
          <a:off x="4140223" y="-2360439"/>
          <a:ext cx="1651612" cy="63747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700" b="1" kern="1200" dirty="0" smtClean="0">
              <a:latin typeface="Palatino Linotype" pitchFamily="18" charset="0"/>
            </a:rPr>
            <a:t>International Tourism in OIC Member Countries</a:t>
          </a:r>
          <a:endParaRPr lang="en-US" sz="3700" kern="1200" dirty="0"/>
        </a:p>
      </dsp:txBody>
      <dsp:txXfrm rot="-5400000">
        <a:off x="1778660" y="81749"/>
        <a:ext cx="6294115" cy="1490362"/>
      </dsp:txXfrm>
    </dsp:sp>
    <dsp:sp modelId="{213D9A5D-D8E2-486A-A7BD-59D2FED7ADBF}">
      <dsp:nvSpPr>
        <dsp:cNvPr id="0" name=""/>
        <dsp:cNvSpPr/>
      </dsp:nvSpPr>
      <dsp:spPr>
        <a:xfrm rot="5400000">
          <a:off x="-381141" y="2639674"/>
          <a:ext cx="2540942" cy="1778659"/>
        </a:xfrm>
        <a:prstGeom prst="chevron">
          <a:avLst/>
        </a:prstGeom>
        <a:solidFill>
          <a:schemeClr val="accent3">
            <a:hueOff val="-16539272"/>
            <a:satOff val="26822"/>
            <a:lumOff val="197"/>
            <a:alphaOff val="0"/>
          </a:schemeClr>
        </a:solidFill>
        <a:ln w="19050" cap="flat" cmpd="sng" algn="ctr">
          <a:solidFill>
            <a:schemeClr val="accent3">
              <a:hueOff val="-16539272"/>
              <a:satOff val="26822"/>
              <a:lumOff val="1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600" kern="1200" smtClean="0"/>
            <a:t>Part II</a:t>
          </a:r>
          <a:endParaRPr lang="en-US" sz="4600" kern="1200" dirty="0"/>
        </a:p>
      </dsp:txBody>
      <dsp:txXfrm rot="-5400000">
        <a:off x="1" y="3147863"/>
        <a:ext cx="1778659" cy="762283"/>
      </dsp:txXfrm>
    </dsp:sp>
    <dsp:sp modelId="{A8C7BE9B-B674-45E2-B249-740B1F603D0A}">
      <dsp:nvSpPr>
        <dsp:cNvPr id="0" name=""/>
        <dsp:cNvSpPr/>
      </dsp:nvSpPr>
      <dsp:spPr>
        <a:xfrm rot="5400000">
          <a:off x="4140223" y="-103030"/>
          <a:ext cx="1651612" cy="63747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-16539272"/>
              <a:satOff val="26822"/>
              <a:lumOff val="1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700" b="1" kern="1200" dirty="0" smtClean="0">
              <a:latin typeface="Palatino Linotype" pitchFamily="18" charset="0"/>
            </a:rPr>
            <a:t>Muslim Friendly Tourism </a:t>
          </a:r>
          <a:r>
            <a:rPr lang="en-US" sz="3700" b="1" kern="1200" dirty="0" smtClean="0">
              <a:latin typeface="Palatino Linotype" panose="02040502050505030304" pitchFamily="18" charset="0"/>
            </a:rPr>
            <a:t>in OIC Member Countries</a:t>
          </a:r>
          <a:endParaRPr lang="en-US" sz="3700" kern="1200" dirty="0"/>
        </a:p>
      </dsp:txBody>
      <dsp:txXfrm rot="-5400000">
        <a:off x="1778660" y="2339158"/>
        <a:ext cx="6294115" cy="1490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0.00123</cdr:x>
      <cdr:y>0</cdr:y>
    </cdr:from>
    <cdr:to>
      <cdr:x>1</cdr:x>
      <cdr:y>0.92602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0404" y="0"/>
          <a:ext cx="8447796" cy="4499024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200" b="1" smtClean="0">
              <a:solidFill>
                <a:schemeClr val="bg1"/>
              </a:solidFill>
              <a:latin typeface="Georgia" panose="02040502050405020303" pitchFamily="18" charset="0"/>
            </a:rPr>
            <a:t>Total contribution of Tourism to GDP </a:t>
          </a:r>
        </a:p>
        <a:p xmlns:a="http://schemas.openxmlformats.org/drawingml/2006/main">
          <a:pPr algn="ctr"/>
          <a:r>
            <a:rPr lang="en-US" sz="2200" b="1" smtClean="0">
              <a:solidFill>
                <a:schemeClr val="bg1"/>
              </a:solidFill>
              <a:latin typeface="Georgia" panose="02040502050405020303" pitchFamily="18" charset="0"/>
            </a:rPr>
            <a:t>(% of GDP)</a:t>
          </a:r>
          <a:endParaRPr lang="en-US" sz="2200" b="1" dirty="0">
            <a:solidFill>
              <a:schemeClr val="bg1"/>
            </a:solidFill>
            <a:latin typeface="Georgia" panose="02040502050405020303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0.00123</cdr:x>
      <cdr:y>0.05728</cdr:y>
    </cdr:from>
    <cdr:to>
      <cdr:x>1</cdr:x>
      <cdr:y>0.24953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0216" y="294168"/>
          <a:ext cx="8295581" cy="987357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200" b="1" dirty="0" smtClean="0">
              <a:solidFill>
                <a:schemeClr val="bg1"/>
              </a:solidFill>
              <a:latin typeface="Georgia" panose="02040502050405020303" pitchFamily="18" charset="0"/>
            </a:rPr>
            <a:t>Total contribution of Tourism  to Employment</a:t>
          </a:r>
        </a:p>
        <a:p xmlns:a="http://schemas.openxmlformats.org/drawingml/2006/main">
          <a:pPr algn="ctr"/>
          <a:r>
            <a:rPr lang="en-US" sz="2200" b="1" dirty="0" smtClean="0">
              <a:solidFill>
                <a:schemeClr val="bg1"/>
              </a:solidFill>
              <a:latin typeface="Georgia" panose="02040502050405020303" pitchFamily="18" charset="0"/>
            </a:rPr>
            <a:t> (% share of total employment)</a:t>
          </a:r>
          <a:endParaRPr lang="en-US" sz="2200" b="1" dirty="0">
            <a:solidFill>
              <a:schemeClr val="bg1"/>
            </a:solidFill>
            <a:latin typeface="Georgia" panose="02040502050405020303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0.90055</cdr:y>
    </cdr:from>
    <cdr:to>
      <cdr:x>0.99814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228600" y="4391802"/>
          <a:ext cx="8594584" cy="48499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i="1" dirty="0">
              <a:latin typeface="+mj-lt"/>
            </a:rPr>
            <a:t>Source: </a:t>
          </a:r>
          <a:r>
            <a:rPr lang="en-US" sz="900" i="1" dirty="0" err="1">
              <a:latin typeface="+mj-lt"/>
            </a:rPr>
            <a:t>DinarStandard</a:t>
          </a:r>
          <a:r>
            <a:rPr lang="en-US" sz="900" i="1" dirty="0">
              <a:latin typeface="+mj-lt"/>
            </a:rPr>
            <a:t>, 2015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0.00186</cdr:x>
      <cdr:y>0.90055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525" y="3105148"/>
          <a:ext cx="5111114" cy="34290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i="1" dirty="0"/>
            <a:t>Source: COMCEC (2016)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151" cy="493080"/>
          </a:xfrm>
          <a:prstGeom prst="rect">
            <a:avLst/>
          </a:prstGeom>
        </p:spPr>
        <p:txBody>
          <a:bodyPr vert="horz" lIns="90608" tIns="45304" rIns="90608" bIns="4530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6043" y="0"/>
            <a:ext cx="2918150" cy="493080"/>
          </a:xfrm>
          <a:prstGeom prst="rect">
            <a:avLst/>
          </a:prstGeom>
        </p:spPr>
        <p:txBody>
          <a:bodyPr vert="horz" lIns="90608" tIns="45304" rIns="90608" bIns="45304" rtlCol="0"/>
          <a:lstStyle>
            <a:lvl1pPr algn="r">
              <a:defRPr sz="1200"/>
            </a:lvl1pPr>
          </a:lstStyle>
          <a:p>
            <a:fld id="{AACCA257-CB51-4AE5-9D71-65B22B78F66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659"/>
            <a:ext cx="2918151" cy="493079"/>
          </a:xfrm>
          <a:prstGeom prst="rect">
            <a:avLst/>
          </a:prstGeom>
        </p:spPr>
        <p:txBody>
          <a:bodyPr vert="horz" lIns="90608" tIns="45304" rIns="90608" bIns="4530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6043" y="9371659"/>
            <a:ext cx="2918150" cy="493079"/>
          </a:xfrm>
          <a:prstGeom prst="rect">
            <a:avLst/>
          </a:prstGeom>
        </p:spPr>
        <p:txBody>
          <a:bodyPr vert="horz" lIns="90608" tIns="45304" rIns="90608" bIns="45304" rtlCol="0" anchor="b"/>
          <a:lstStyle>
            <a:lvl1pPr algn="r">
              <a:defRPr sz="1200"/>
            </a:lvl1pPr>
          </a:lstStyle>
          <a:p>
            <a:fld id="{00FE7F90-424F-40AC-9A7D-57851A771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72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0608" tIns="45304" rIns="90608" bIns="4530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0608" tIns="45304" rIns="90608" bIns="45304" rtlCol="0"/>
          <a:lstStyle>
            <a:lvl1pPr algn="r">
              <a:defRPr sz="1200"/>
            </a:lvl1pPr>
          </a:lstStyle>
          <a:p>
            <a:fld id="{16704B61-AB00-4CFF-B1D9-9123346EC335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08" tIns="45304" rIns="90608" bIns="4530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608" tIns="45304" rIns="90608" bIns="4530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0608" tIns="45304" rIns="90608" bIns="4530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0608" tIns="45304" rIns="90608" bIns="45304" rtlCol="0" anchor="b"/>
          <a:lstStyle>
            <a:lvl1pPr algn="r">
              <a:defRPr sz="1200"/>
            </a:lvl1pPr>
          </a:lstStyle>
          <a:p>
            <a:fld id="{E539949D-768B-42F0-8668-0523C0B41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76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949D-768B-42F0-8668-0523C0B418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76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949D-768B-42F0-8668-0523C0B418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94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949D-768B-42F0-8668-0523C0B418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49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949D-768B-42F0-8668-0523C0B418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62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949D-768B-42F0-8668-0523C0B418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18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949D-768B-42F0-8668-0523C0B418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4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949D-768B-42F0-8668-0523C0B418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492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949D-768B-42F0-8668-0523C0B418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947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949D-768B-42F0-8668-0523C0B418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528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949D-768B-42F0-8668-0523C0B418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772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949D-768B-42F0-8668-0523C0B418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49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949D-768B-42F0-8668-0523C0B418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492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Area 1</a:t>
            </a:r>
            <a:r>
              <a:rPr lang="tr-TR" baseline="0" dirty="0" smtClean="0"/>
              <a:t> </a:t>
            </a:r>
            <a:r>
              <a:rPr lang="en-US" dirty="0" smtClean="0"/>
              <a:t>Family-friendly holiday and safe travel destination</a:t>
            </a:r>
          </a:p>
          <a:p>
            <a:r>
              <a:rPr lang="en-US" dirty="0" smtClean="0"/>
              <a:t>Area 2</a:t>
            </a:r>
            <a:r>
              <a:rPr lang="tr-TR" baseline="0" dirty="0" smtClean="0"/>
              <a:t> </a:t>
            </a:r>
            <a:r>
              <a:rPr lang="en-US" dirty="0" smtClean="0"/>
              <a:t>Muslim-friendly services and facilities  available at the destination</a:t>
            </a:r>
            <a:endParaRPr lang="tr-TR" dirty="0" smtClean="0"/>
          </a:p>
          <a:p>
            <a:r>
              <a:rPr lang="en-US" sz="12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Area 3</a:t>
            </a:r>
            <a:r>
              <a:rPr lang="tr-TR" sz="12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tr-TR" sz="1200" b="1" kern="1200" dirty="0" err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Communication</a:t>
            </a:r>
            <a:r>
              <a:rPr lang="tr-TR" sz="12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 and </a:t>
            </a:r>
            <a:r>
              <a:rPr lang="tr-TR" sz="1200" b="1" kern="1200" dirty="0" err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Outreach</a:t>
            </a:r>
            <a:endParaRPr lang="tr-TR" sz="1200" b="1" kern="1200" dirty="0" smtClean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lvl="0"/>
            <a:r>
              <a:rPr lang="en-US" sz="12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Area </a:t>
            </a:r>
            <a:r>
              <a:rPr lang="tr-TR" sz="12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4</a:t>
            </a:r>
            <a:r>
              <a:rPr lang="tr-TR" sz="1200" b="1" kern="1200" baseline="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tr-TR" sz="1200" b="1" kern="1200" dirty="0" err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Ease</a:t>
            </a:r>
            <a:r>
              <a:rPr lang="tr-TR" sz="12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 of Access</a:t>
            </a:r>
            <a:endParaRPr lang="en-US" sz="1200" b="1" kern="1200" dirty="0" smtClean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endParaRPr lang="en-US" sz="1200" b="1" kern="1200" dirty="0" smtClean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endParaRPr lang="en-US" dirty="0" smtClean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949D-768B-42F0-8668-0523C0B418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460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Area 1</a:t>
            </a:r>
            <a:r>
              <a:rPr lang="tr-TR" baseline="0" dirty="0" smtClean="0"/>
              <a:t> </a:t>
            </a:r>
            <a:r>
              <a:rPr lang="en-US" dirty="0" smtClean="0"/>
              <a:t>Family-friendly holiday and safe travel destination</a:t>
            </a:r>
          </a:p>
          <a:p>
            <a:r>
              <a:rPr lang="en-US" dirty="0" smtClean="0"/>
              <a:t>Area 2</a:t>
            </a:r>
            <a:r>
              <a:rPr lang="tr-TR" baseline="0" dirty="0" smtClean="0"/>
              <a:t> </a:t>
            </a:r>
            <a:r>
              <a:rPr lang="en-US" dirty="0" smtClean="0"/>
              <a:t>Muslim-friendly services and facilities  available at the destination</a:t>
            </a:r>
            <a:endParaRPr lang="tr-TR" dirty="0" smtClean="0"/>
          </a:p>
          <a:p>
            <a:r>
              <a:rPr lang="en-US" sz="12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Area 3</a:t>
            </a:r>
            <a:r>
              <a:rPr lang="tr-TR" sz="12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tr-TR" sz="1200" b="1" kern="1200" dirty="0" err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Communication</a:t>
            </a:r>
            <a:r>
              <a:rPr lang="tr-TR" sz="12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 and </a:t>
            </a:r>
            <a:r>
              <a:rPr lang="tr-TR" sz="1200" b="1" kern="1200" dirty="0" err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Outreach</a:t>
            </a:r>
            <a:endParaRPr lang="tr-TR" sz="1200" b="1" kern="1200" dirty="0" smtClean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lvl="0"/>
            <a:r>
              <a:rPr lang="en-US" sz="12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Area </a:t>
            </a:r>
            <a:r>
              <a:rPr lang="tr-TR" sz="12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4</a:t>
            </a:r>
            <a:r>
              <a:rPr lang="tr-TR" sz="1200" b="1" kern="1200" baseline="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tr-TR" sz="1200" b="1" kern="1200" dirty="0" err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Ease</a:t>
            </a:r>
            <a:r>
              <a:rPr lang="tr-TR" sz="12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 of Access</a:t>
            </a:r>
            <a:endParaRPr lang="en-US" sz="1200" b="1" kern="1200" dirty="0" smtClean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endParaRPr lang="en-US" sz="1200" b="1" kern="1200" dirty="0" smtClean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endParaRPr lang="en-US" dirty="0" smtClean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949D-768B-42F0-8668-0523C0B418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206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Area 1</a:t>
            </a:r>
            <a:r>
              <a:rPr lang="tr-TR" baseline="0" dirty="0" smtClean="0"/>
              <a:t> </a:t>
            </a:r>
            <a:r>
              <a:rPr lang="en-US" dirty="0" smtClean="0"/>
              <a:t>Family-friendly holiday and safe travel destination</a:t>
            </a:r>
          </a:p>
          <a:p>
            <a:r>
              <a:rPr lang="en-US" dirty="0" smtClean="0"/>
              <a:t>Area 2</a:t>
            </a:r>
            <a:r>
              <a:rPr lang="tr-TR" baseline="0" dirty="0" smtClean="0"/>
              <a:t> </a:t>
            </a:r>
            <a:r>
              <a:rPr lang="en-US" dirty="0" smtClean="0"/>
              <a:t>Muslim-friendly services and facilities  available at the destination</a:t>
            </a:r>
            <a:endParaRPr lang="tr-TR" dirty="0" smtClean="0"/>
          </a:p>
          <a:p>
            <a:r>
              <a:rPr lang="en-US" sz="12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Area 3</a:t>
            </a:r>
            <a:r>
              <a:rPr lang="tr-TR" sz="12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tr-TR" sz="1200" b="1" kern="1200" dirty="0" err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Communication</a:t>
            </a:r>
            <a:r>
              <a:rPr lang="tr-TR" sz="12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 and </a:t>
            </a:r>
            <a:r>
              <a:rPr lang="tr-TR" sz="1200" b="1" kern="1200" dirty="0" err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Outreach</a:t>
            </a:r>
            <a:endParaRPr lang="tr-TR" sz="1200" b="1" kern="1200" dirty="0" smtClean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lvl="0"/>
            <a:r>
              <a:rPr lang="en-US" sz="12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Area </a:t>
            </a:r>
            <a:r>
              <a:rPr lang="tr-TR" sz="12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4</a:t>
            </a:r>
            <a:r>
              <a:rPr lang="tr-TR" sz="1200" b="1" kern="1200" baseline="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tr-TR" sz="1200" b="1" kern="1200" dirty="0" err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Ease</a:t>
            </a:r>
            <a:r>
              <a:rPr lang="tr-TR" sz="12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 of Access</a:t>
            </a:r>
            <a:endParaRPr lang="en-US" sz="1200" b="1" kern="1200" dirty="0" smtClean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endParaRPr lang="en-US" sz="1200" b="1" kern="1200" dirty="0" smtClean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endParaRPr lang="en-US" dirty="0" smtClean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949D-768B-42F0-8668-0523C0B418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206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949D-768B-42F0-8668-0523C0B418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492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949D-768B-42F0-8668-0523C0B418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731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949D-768B-42F0-8668-0523C0B418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251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F075A-FDCF-444A-A09B-2C5C67C4974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864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949D-768B-42F0-8668-0523C0B418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762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949D-768B-42F0-8668-0523C0B418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11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 smtClean="0"/>
              <a:t>ORGANISATION OF ISLAMIC COOPERATION (OIC)</a:t>
            </a:r>
            <a:endParaRPr lang="en-US" sz="1200" b="1" dirty="0" smtClean="0"/>
          </a:p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949D-768B-42F0-8668-0523C0B418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04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949D-768B-42F0-8668-0523C0B418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4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949D-768B-42F0-8668-0523C0B418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49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949D-768B-42F0-8668-0523C0B418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49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949D-768B-42F0-8668-0523C0B418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4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949D-768B-42F0-8668-0523C0B418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49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949D-768B-42F0-8668-0523C0B418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49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CA79150-239F-4478-B75F-5CC580E17316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2ED2F52-E6C8-4154-B18B-5A25422DA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9150-239F-4478-B75F-5CC580E17316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9150-239F-4478-B75F-5CC580E17316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9150-239F-4478-B75F-5CC580E17316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9150-239F-4478-B75F-5CC580E17316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9150-239F-4478-B75F-5CC580E17316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CA79150-239F-4478-B75F-5CC580E17316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ED2F52-E6C8-4154-B18B-5A25422DAB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CA79150-239F-4478-B75F-5CC580E17316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2ED2F52-E6C8-4154-B18B-5A25422DA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9150-239F-4478-B75F-5CC580E17316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9150-239F-4478-B75F-5CC580E17316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9150-239F-4478-B75F-5CC580E17316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CA79150-239F-4478-B75F-5CC580E17316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2ED2F52-E6C8-4154-B18B-5A25422DA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5638800"/>
          </a:xfrm>
          <a:prstGeom prst="rect">
            <a:avLst/>
          </a:prstGeom>
          <a:solidFill>
            <a:schemeClr val="bg1"/>
          </a:solidFill>
        </p:spPr>
        <p:txBody>
          <a:bodyPr vert="horz" lIns="45720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>
                  <a:lumMod val="9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389" y="1551917"/>
            <a:ext cx="7772400" cy="225808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tr-TR" sz="3600" b="1" dirty="0" smtClean="0">
                <a:solidFill>
                  <a:schemeClr val="accent4"/>
                </a:solidFill>
                <a:latin typeface="Palatino Linotype" panose="02040502050505030304" pitchFamily="18" charset="0"/>
              </a:rPr>
              <a:t/>
            </a:r>
            <a:br>
              <a:rPr lang="tr-TR" sz="3600" b="1" dirty="0" smtClean="0">
                <a:solidFill>
                  <a:schemeClr val="accent4"/>
                </a:solidFill>
                <a:latin typeface="Palatino Linotype" panose="02040502050505030304" pitchFamily="18" charset="0"/>
              </a:rPr>
            </a:br>
            <a:r>
              <a:rPr lang="tr-TR" sz="3600" b="1" dirty="0">
                <a:solidFill>
                  <a:schemeClr val="accent4"/>
                </a:solidFill>
                <a:latin typeface="Palatino Linotype" panose="02040502050505030304" pitchFamily="18" charset="0"/>
              </a:rPr>
              <a:t/>
            </a:r>
            <a:br>
              <a:rPr lang="tr-TR" sz="3600" b="1" dirty="0">
                <a:solidFill>
                  <a:schemeClr val="accent4"/>
                </a:solidFill>
                <a:latin typeface="Palatino Linotype" panose="02040502050505030304" pitchFamily="18" charset="0"/>
              </a:rPr>
            </a:br>
            <a:r>
              <a:rPr lang="tr-TR" sz="3600" b="1" dirty="0" smtClean="0">
                <a:solidFill>
                  <a:schemeClr val="accent4"/>
                </a:solidFill>
                <a:latin typeface="Palatino Linotype" panose="02040502050505030304" pitchFamily="18" charset="0"/>
              </a:rPr>
              <a:t>State and Importance of </a:t>
            </a:r>
            <a:br>
              <a:rPr lang="tr-TR" sz="3600" b="1" dirty="0" smtClean="0">
                <a:solidFill>
                  <a:schemeClr val="accent4"/>
                </a:solidFill>
                <a:latin typeface="Palatino Linotype" panose="02040502050505030304" pitchFamily="18" charset="0"/>
              </a:rPr>
            </a:br>
            <a:r>
              <a:rPr lang="tr-TR" sz="3600" b="1" dirty="0" smtClean="0">
                <a:solidFill>
                  <a:schemeClr val="accent4"/>
                </a:solidFill>
                <a:latin typeface="Palatino Linotype" panose="02040502050505030304" pitchFamily="18" charset="0"/>
              </a:rPr>
              <a:t>Muslim Friendly </a:t>
            </a:r>
            <a:r>
              <a:rPr lang="en-GB" sz="3600" b="1" dirty="0" smtClean="0">
                <a:solidFill>
                  <a:schemeClr val="accent4"/>
                </a:solidFill>
                <a:latin typeface="Palatino Linotype" panose="02040502050505030304" pitchFamily="18" charset="0"/>
              </a:rPr>
              <a:t>Tourism </a:t>
            </a:r>
            <a:r>
              <a:rPr lang="tr-TR" sz="3600" b="1" dirty="0" smtClean="0">
                <a:solidFill>
                  <a:schemeClr val="accent4"/>
                </a:solidFill>
                <a:latin typeface="Palatino Linotype" panose="02040502050505030304" pitchFamily="18" charset="0"/>
              </a:rPr>
              <a:t>(MFT)</a:t>
            </a:r>
            <a:br>
              <a:rPr lang="tr-TR" sz="3600" b="1" dirty="0" smtClean="0">
                <a:solidFill>
                  <a:schemeClr val="accent4"/>
                </a:solidFill>
                <a:latin typeface="Palatino Linotype" panose="02040502050505030304" pitchFamily="18" charset="0"/>
              </a:rPr>
            </a:br>
            <a:r>
              <a:rPr lang="en-GB" sz="3600" b="1" dirty="0" smtClean="0">
                <a:solidFill>
                  <a:schemeClr val="accent4"/>
                </a:solidFill>
                <a:latin typeface="Palatino Linotype" panose="02040502050505030304" pitchFamily="18" charset="0"/>
              </a:rPr>
              <a:t>in </a:t>
            </a:r>
            <a:r>
              <a:rPr lang="tr-TR" sz="3600" b="1" dirty="0" smtClean="0">
                <a:solidFill>
                  <a:schemeClr val="accent4"/>
                </a:solidFill>
                <a:latin typeface="Palatino Linotype" panose="02040502050505030304" pitchFamily="18" charset="0"/>
              </a:rPr>
              <a:t/>
            </a:r>
            <a:br>
              <a:rPr lang="tr-TR" sz="3600" b="1" dirty="0" smtClean="0">
                <a:solidFill>
                  <a:schemeClr val="accent4"/>
                </a:solidFill>
                <a:latin typeface="Palatino Linotype" panose="02040502050505030304" pitchFamily="18" charset="0"/>
              </a:rPr>
            </a:br>
            <a:r>
              <a:rPr lang="en-GB" sz="3600" b="1" dirty="0" smtClean="0">
                <a:solidFill>
                  <a:schemeClr val="accent4"/>
                </a:solidFill>
                <a:latin typeface="Palatino Linotype" panose="02040502050505030304" pitchFamily="18" charset="0"/>
              </a:rPr>
              <a:t>OIC </a:t>
            </a:r>
            <a:r>
              <a:rPr lang="en-GB" sz="3600" b="1" dirty="0">
                <a:solidFill>
                  <a:schemeClr val="accent4"/>
                </a:solidFill>
                <a:latin typeface="Palatino Linotype" panose="02040502050505030304" pitchFamily="18" charset="0"/>
              </a:rPr>
              <a:t>Member </a:t>
            </a:r>
            <a:r>
              <a:rPr lang="en-GB" sz="3600" b="1" dirty="0" smtClean="0">
                <a:solidFill>
                  <a:schemeClr val="accent4"/>
                </a:solidFill>
                <a:latin typeface="Palatino Linotype" panose="02040502050505030304" pitchFamily="18" charset="0"/>
              </a:rPr>
              <a:t>Countries</a:t>
            </a:r>
            <a:endParaRPr lang="en-US" sz="3600" b="1" cap="small" dirty="0">
              <a:solidFill>
                <a:schemeClr val="accent4"/>
              </a:solidFill>
              <a:latin typeface="Palatino Linotype" pitchFamily="18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0" y="4648200"/>
            <a:ext cx="9148482" cy="1143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International </a:t>
            </a: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Seminar on </a:t>
            </a:r>
            <a:endParaRPr lang="tr-TR" sz="2400" b="1" dirty="0" smtClean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“</a:t>
            </a: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Development of Muslim Friendly Tourism in the Dhaka City”</a:t>
            </a:r>
            <a:endParaRPr lang="en-US" sz="2400" b="1" cap="small" spc="15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4482" y="5736184"/>
            <a:ext cx="9152964" cy="1121816"/>
          </a:xfrm>
          <a:prstGeom prst="rect">
            <a:avLst/>
          </a:prstGeom>
          <a:solidFill>
            <a:srgbClr val="00B050"/>
          </a:solidFill>
        </p:spPr>
        <p:txBody>
          <a:bodyPr vert="horz" lIns="45720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tr-TR" sz="2000" b="1" dirty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Dr. Cem Tintin, SESRIC</a:t>
            </a:r>
          </a:p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15 </a:t>
            </a:r>
            <a:r>
              <a:rPr lang="tr-TR" sz="2000" b="1" dirty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October 2019, Dhaka, People’s Republic of Bangladesh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76200" y="4114800"/>
            <a:ext cx="9067800" cy="9633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200" b="1" cap="small" dirty="0" smtClean="0">
                <a:solidFill>
                  <a:srgbClr val="0070C0"/>
                </a:solidFill>
                <a:latin typeface="Palatino Linotype" pitchFamily="18" charset="0"/>
                <a:ea typeface="+mj-ea"/>
                <a:cs typeface="+mj-cs"/>
              </a:rPr>
              <a:t>STATISTICAL, ECONOMIC AND SOCIAL RESEARCH AND TRAINING CENTRE FOR ISLAMIC COUNTRIES</a:t>
            </a:r>
            <a:r>
              <a:rPr lang="tr-TR" sz="1200" b="1" cap="small" dirty="0" smtClean="0">
                <a:solidFill>
                  <a:srgbClr val="0070C0"/>
                </a:solidFill>
                <a:latin typeface="Palatino Linotype" pitchFamily="18" charset="0"/>
                <a:ea typeface="+mj-ea"/>
                <a:cs typeface="+mj-cs"/>
              </a:rPr>
              <a:t> (SESRIC)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200" b="1" cap="small" dirty="0" smtClean="0">
                <a:solidFill>
                  <a:srgbClr val="0070C0"/>
                </a:solidFill>
                <a:latin typeface="Palatino Linotype" pitchFamily="18" charset="0"/>
                <a:ea typeface="+mj-ea"/>
                <a:cs typeface="+mj-cs"/>
              </a:rPr>
              <a:t>ORGANI</a:t>
            </a:r>
            <a:r>
              <a:rPr lang="tr-TR" sz="1200" b="1" cap="small" dirty="0" smtClean="0">
                <a:solidFill>
                  <a:srgbClr val="0070C0"/>
                </a:solidFill>
                <a:latin typeface="Palatino Linotype" pitchFamily="18" charset="0"/>
                <a:ea typeface="+mj-ea"/>
                <a:cs typeface="+mj-cs"/>
              </a:rPr>
              <a:t>S</a:t>
            </a:r>
            <a:r>
              <a:rPr lang="en-US" sz="1200" b="1" cap="small" dirty="0" smtClean="0">
                <a:solidFill>
                  <a:srgbClr val="0070C0"/>
                </a:solidFill>
                <a:latin typeface="Palatino Linotype" pitchFamily="18" charset="0"/>
                <a:ea typeface="+mj-ea"/>
                <a:cs typeface="+mj-cs"/>
              </a:rPr>
              <a:t>ATION OF ISLAMIC COOPERATION</a:t>
            </a:r>
            <a:r>
              <a:rPr lang="tr-TR" sz="1200" b="1" cap="small" dirty="0" smtClean="0">
                <a:solidFill>
                  <a:srgbClr val="0070C0"/>
                </a:solidFill>
                <a:latin typeface="Palatino Linotype" pitchFamily="18" charset="0"/>
                <a:ea typeface="+mj-ea"/>
                <a:cs typeface="+mj-cs"/>
              </a:rPr>
              <a:t> (OIC)</a:t>
            </a:r>
            <a:endParaRPr lang="en-US" sz="1200" b="1" cap="small" dirty="0">
              <a:solidFill>
                <a:srgbClr val="0070C0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pic>
        <p:nvPicPr>
          <p:cNvPr id="12" name="Picture 2" descr="https://encrypted-tbn3.gstatic.com/images?q=tbn:ANd9GcQ5ZVFAQkFjBzRnm3CccGzkdnDVPzaH0eeCIm6KbP2rNMoNuij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4339"/>
            <a:ext cx="1507906" cy="147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095499" y="12700"/>
            <a:ext cx="4953001" cy="887670"/>
          </a:xfrm>
          <a:prstGeom prst="rect">
            <a:avLst/>
          </a:prstGeom>
          <a:solidFill>
            <a:schemeClr val="bg1"/>
          </a:solidFill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cap="small" dirty="0">
                <a:solidFill>
                  <a:srgbClr val="0070C0"/>
                </a:solidFill>
                <a:latin typeface="Palatino Linotype" pitchFamily="18" charset="0"/>
              </a:rPr>
              <a:t>SESRIC Commemoration of Dhaka</a:t>
            </a:r>
          </a:p>
          <a:p>
            <a:pPr algn="ctr"/>
            <a:r>
              <a:rPr lang="en-US" sz="2000" b="1" cap="small" dirty="0">
                <a:solidFill>
                  <a:srgbClr val="0070C0"/>
                </a:solidFill>
                <a:latin typeface="Palatino Linotype" pitchFamily="18" charset="0"/>
              </a:rPr>
              <a:t> The OIC City of Tourism 2019</a:t>
            </a:r>
          </a:p>
        </p:txBody>
      </p:sp>
      <p:pic>
        <p:nvPicPr>
          <p:cNvPr id="13" name="Picture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8706" y="546855"/>
            <a:ext cx="1471276" cy="13871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793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45720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100" b="1" dirty="0" smtClean="0">
                <a:solidFill>
                  <a:srgbClr val="FFFF00"/>
                </a:solidFill>
                <a:latin typeface="+mn-lt"/>
              </a:rPr>
              <a:t>State of Tourism in </a:t>
            </a:r>
            <a:r>
              <a:rPr lang="tr-TR" sz="2100" b="1" dirty="0">
                <a:solidFill>
                  <a:srgbClr val="FFFF00"/>
                </a:solidFill>
                <a:latin typeface="+mn-lt"/>
              </a:rPr>
              <a:t>OIC </a:t>
            </a:r>
            <a:r>
              <a:rPr lang="tr-TR" sz="2100" b="1" dirty="0" smtClean="0">
                <a:solidFill>
                  <a:srgbClr val="FFFF00"/>
                </a:solidFill>
                <a:latin typeface="+mn-lt"/>
              </a:rPr>
              <a:t>Countries in Brief</a:t>
            </a:r>
            <a:endParaRPr lang="en-US" sz="21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2509" y="762000"/>
            <a:ext cx="8382106" cy="58588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International tourism is a very important sector that could play a </a:t>
            </a:r>
            <a:r>
              <a:rPr lang="en-US" dirty="0">
                <a:solidFill>
                  <a:srgbClr val="FF0000"/>
                </a:solidFill>
              </a:rPr>
              <a:t>significant role in the development </a:t>
            </a:r>
            <a:r>
              <a:rPr lang="en-US" dirty="0"/>
              <a:t>of the OIC countries. </a:t>
            </a:r>
            <a:endParaRPr lang="tr-TR" dirty="0"/>
          </a:p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endParaRPr lang="tr-TR" dirty="0"/>
          </a:p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development level of the tourism sector in OIC countries continues to </a:t>
            </a:r>
            <a:r>
              <a:rPr lang="en-US" dirty="0">
                <a:solidFill>
                  <a:srgbClr val="FF0000"/>
                </a:solidFill>
              </a:rPr>
              <a:t>stay under its potential</a:t>
            </a:r>
            <a:r>
              <a:rPr lang="en-US" dirty="0"/>
              <a:t> compared to the world averages whether it is measured in terms of the contribution of the tourism sector into employment or GDP. </a:t>
            </a:r>
            <a:endParaRPr lang="tr-TR" dirty="0"/>
          </a:p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endParaRPr lang="tr-TR" dirty="0" smtClean="0">
              <a:solidFill>
                <a:srgbClr val="FF0000"/>
              </a:solidFill>
            </a:endParaRPr>
          </a:p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tr-TR" dirty="0" smtClean="0">
                <a:solidFill>
                  <a:srgbClr val="FF0000"/>
                </a:solidFill>
              </a:rPr>
              <a:t>Intra-OIC </a:t>
            </a:r>
            <a:r>
              <a:rPr lang="tr-TR" dirty="0">
                <a:solidFill>
                  <a:srgbClr val="FF0000"/>
                </a:solidFill>
              </a:rPr>
              <a:t>cooperation </a:t>
            </a:r>
            <a:r>
              <a:rPr lang="tr-TR" dirty="0"/>
              <a:t>is improving in the area of tourism but only a few OIC countries highly benefit from intra-OIC tourism </a:t>
            </a:r>
            <a:r>
              <a:rPr lang="tr-TR" dirty="0" smtClean="0"/>
              <a:t>activities.</a:t>
            </a:r>
          </a:p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endParaRPr lang="tr-TR" dirty="0"/>
          </a:p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tr-TR" dirty="0" smtClean="0"/>
              <a:t>Having a </a:t>
            </a:r>
            <a:r>
              <a:rPr lang="en-US" dirty="0" smtClean="0"/>
              <a:t>successful </a:t>
            </a:r>
            <a:r>
              <a:rPr lang="en-US" dirty="0"/>
              <a:t>tourism industry </a:t>
            </a:r>
            <a:r>
              <a:rPr lang="tr-TR" dirty="0" smtClean="0"/>
              <a:t>requires better </a:t>
            </a:r>
            <a:r>
              <a:rPr lang="en-US" dirty="0" err="1" smtClean="0">
                <a:solidFill>
                  <a:srgbClr val="FF0000"/>
                </a:solidFill>
              </a:rPr>
              <a:t>plann</a:t>
            </a:r>
            <a:r>
              <a:rPr lang="tr-TR" dirty="0" smtClean="0">
                <a:solidFill>
                  <a:srgbClr val="FF0000"/>
                </a:solidFill>
              </a:rPr>
              <a:t>ing, diversification and marketing, tourism governance as well as more investment.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76200"/>
            <a:ext cx="457413" cy="457200"/>
          </a:xfrm>
          <a:prstGeom prst="rect">
            <a:avLst/>
          </a:prstGeom>
        </p:spPr>
      </p:pic>
      <p:sp>
        <p:nvSpPr>
          <p:cNvPr id="16" name="TextBox 1"/>
          <p:cNvSpPr txBox="1"/>
          <p:nvPr/>
        </p:nvSpPr>
        <p:spPr>
          <a:xfrm>
            <a:off x="5257800" y="3311962"/>
            <a:ext cx="3124200" cy="2476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12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62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8625" y="1819275"/>
            <a:ext cx="8229600" cy="3895725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pPr algn="ctr"/>
            <a:r>
              <a:rPr lang="tr-TR" sz="3600" b="1" dirty="0" smtClean="0">
                <a:latin typeface="+mn-lt"/>
              </a:rPr>
              <a:t/>
            </a:r>
            <a:br>
              <a:rPr lang="tr-TR" sz="3600" b="1" dirty="0" smtClean="0">
                <a:latin typeface="+mn-lt"/>
              </a:rPr>
            </a:br>
            <a:r>
              <a:rPr lang="tr-TR" sz="4800" dirty="0" smtClean="0">
                <a:latin typeface="+mn-lt"/>
              </a:rPr>
              <a:t>PART II:</a:t>
            </a:r>
            <a:r>
              <a:rPr lang="tr-TR" sz="3600" dirty="0">
                <a:latin typeface="+mn-lt"/>
              </a:rPr>
              <a:t/>
            </a:r>
            <a:br>
              <a:rPr lang="tr-TR" sz="3600" dirty="0">
                <a:latin typeface="+mn-lt"/>
              </a:rPr>
            </a:br>
            <a:r>
              <a:rPr lang="tr-TR" sz="4800" dirty="0" smtClean="0">
                <a:latin typeface="+mn-lt"/>
              </a:rPr>
              <a:t>Muslim </a:t>
            </a:r>
            <a:r>
              <a:rPr lang="tr-TR" sz="4800" dirty="0">
                <a:latin typeface="+mn-lt"/>
              </a:rPr>
              <a:t>Friendly</a:t>
            </a:r>
            <a:r>
              <a:rPr lang="en-US" sz="4800" dirty="0">
                <a:latin typeface="+mn-lt"/>
              </a:rPr>
              <a:t> Tourism </a:t>
            </a:r>
            <a:r>
              <a:rPr lang="tr-TR" sz="4800" dirty="0">
                <a:latin typeface="+mn-lt"/>
              </a:rPr>
              <a:t/>
            </a:r>
            <a:br>
              <a:rPr lang="tr-TR" sz="4800" dirty="0">
                <a:latin typeface="+mn-lt"/>
              </a:rPr>
            </a:br>
            <a:r>
              <a:rPr lang="tr-TR" sz="4800" dirty="0">
                <a:latin typeface="+mn-lt"/>
              </a:rPr>
              <a:t>i</a:t>
            </a:r>
            <a:r>
              <a:rPr lang="en-US" sz="4800" dirty="0">
                <a:latin typeface="+mn-lt"/>
              </a:rPr>
              <a:t>n </a:t>
            </a:r>
            <a:r>
              <a:rPr lang="tr-TR" sz="4800" dirty="0">
                <a:latin typeface="+mn-lt"/>
              </a:rPr>
              <a:t/>
            </a:r>
            <a:br>
              <a:rPr lang="tr-TR" sz="4800" dirty="0">
                <a:latin typeface="+mn-lt"/>
              </a:rPr>
            </a:br>
            <a:r>
              <a:rPr lang="en-US" sz="4800" dirty="0">
                <a:latin typeface="+mn-lt"/>
              </a:rPr>
              <a:t>O</a:t>
            </a:r>
            <a:r>
              <a:rPr lang="tr-TR" sz="4800" dirty="0">
                <a:latin typeface="+mn-lt"/>
              </a:rPr>
              <a:t>IC</a:t>
            </a:r>
            <a:r>
              <a:rPr lang="en-US" sz="4800" dirty="0">
                <a:latin typeface="+mn-lt"/>
              </a:rPr>
              <a:t> </a:t>
            </a:r>
            <a:r>
              <a:rPr lang="tr-TR" sz="4800" dirty="0" err="1">
                <a:latin typeface="+mn-lt"/>
              </a:rPr>
              <a:t>Member</a:t>
            </a:r>
            <a:r>
              <a:rPr lang="tr-TR" sz="4800" dirty="0">
                <a:latin typeface="+mn-lt"/>
              </a:rPr>
              <a:t> </a:t>
            </a:r>
            <a:r>
              <a:rPr lang="en-US" sz="4800" dirty="0">
                <a:latin typeface="+mn-lt"/>
              </a:rPr>
              <a:t>Countries</a:t>
            </a:r>
            <a:r>
              <a:rPr lang="tr-TR" sz="4800" dirty="0">
                <a:latin typeface="+mn-lt"/>
              </a:rPr>
              <a:t/>
            </a:r>
            <a:br>
              <a:rPr lang="tr-TR" sz="4800" dirty="0">
                <a:latin typeface="+mn-lt"/>
              </a:rPr>
            </a:br>
            <a:endParaRPr lang="en-US" sz="4800" dirty="0">
              <a:latin typeface="+mn-lt"/>
            </a:endParaRP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F405C3-ECBD-40A0-B4EA-0344F67F6FB2}" type="slidenum">
              <a:rPr lang="tr-TR" smtClean="0"/>
              <a:pPr/>
              <a:t>11</a:t>
            </a:fld>
            <a:endParaRPr lang="tr-TR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45720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1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76200"/>
            <a:ext cx="4574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0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45720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300" b="1" dirty="0" smtClean="0">
                <a:solidFill>
                  <a:srgbClr val="FFFF00"/>
                </a:solidFill>
                <a:latin typeface="+mn-lt"/>
              </a:rPr>
              <a:t>Basics of MFT in OIC Countries (I)</a:t>
            </a:r>
            <a:endParaRPr lang="en-US" sz="23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1143000"/>
            <a:ext cx="4114800" cy="24006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500" dirty="0" smtClean="0"/>
              <a:t>Over the two last decades, demand for </a:t>
            </a:r>
            <a:r>
              <a:rPr lang="en-US" sz="1500" dirty="0" err="1" smtClean="0"/>
              <a:t>Sharia’h</a:t>
            </a:r>
            <a:r>
              <a:rPr lang="en-US" sz="1500" dirty="0" smtClean="0"/>
              <a:t> complaint products and services increased tremendously all across the world including </a:t>
            </a:r>
            <a:r>
              <a:rPr lang="tr-TR" sz="1500" dirty="0" err="1" smtClean="0"/>
              <a:t>the</a:t>
            </a:r>
            <a:r>
              <a:rPr lang="tr-TR" sz="1500" dirty="0" smtClean="0"/>
              <a:t> </a:t>
            </a:r>
            <a:r>
              <a:rPr lang="en-US" sz="1500" dirty="0" smtClean="0"/>
              <a:t>OIC countries.</a:t>
            </a:r>
          </a:p>
          <a:p>
            <a:endParaRPr lang="en-US" sz="15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1500" dirty="0" smtClean="0"/>
              <a:t>In this context, Halal Hotels, Halal Food Premises, Halal Tour Packages, and Halal Transport (airlines) became components of Islamic Tourism.</a:t>
            </a:r>
          </a:p>
          <a:p>
            <a:endParaRPr lang="en-US" sz="15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81000" y="4695731"/>
            <a:ext cx="8382106" cy="17038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The Muslim tourism market has witnessed rapid growth over the years and emerged as one of the fastest growing segments of the global tourism market.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Its growth rate has been consistently found to be higher than the conventional tourism market.</a:t>
            </a: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76200"/>
            <a:ext cx="457413" cy="457200"/>
          </a:xfrm>
          <a:prstGeom prst="rect">
            <a:avLst/>
          </a:prstGeom>
        </p:spPr>
      </p:pic>
      <p:sp>
        <p:nvSpPr>
          <p:cNvPr id="16" name="TextBox 1"/>
          <p:cNvSpPr txBox="1"/>
          <p:nvPr/>
        </p:nvSpPr>
        <p:spPr>
          <a:xfrm>
            <a:off x="5257800" y="3311962"/>
            <a:ext cx="3124200" cy="2476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1200" b="1" dirty="0">
              <a:latin typeface="Palatino Linotype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572000" y="1066800"/>
            <a:ext cx="4419813" cy="3471226"/>
            <a:chOff x="0" y="0"/>
            <a:chExt cx="4069583" cy="291402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564"/>
            <a:stretch/>
          </p:blipFill>
          <p:spPr bwMode="auto">
            <a:xfrm>
              <a:off x="0" y="0"/>
              <a:ext cx="4069583" cy="2914022"/>
            </a:xfrm>
            <a:prstGeom prst="rect">
              <a:avLst/>
            </a:prstGeom>
            <a:ln w="1905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aintBrush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87" y="391885"/>
              <a:ext cx="3607358" cy="542611"/>
            </a:xfrm>
            <a:prstGeom prst="rect">
              <a:avLst/>
            </a:prstGeom>
            <a:noFill/>
          </p:spPr>
        </p:pic>
      </p:grpSp>
      <p:sp>
        <p:nvSpPr>
          <p:cNvPr id="2" name="Down Arrow 1"/>
          <p:cNvSpPr/>
          <p:nvPr/>
        </p:nvSpPr>
        <p:spPr>
          <a:xfrm>
            <a:off x="2196974" y="355961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989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45720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300" b="1" dirty="0" smtClean="0">
                <a:solidFill>
                  <a:srgbClr val="FFFF00"/>
                </a:solidFill>
                <a:latin typeface="+mn-lt"/>
              </a:rPr>
              <a:t>Basics of MFT in OIC Countries (II)</a:t>
            </a:r>
            <a:endParaRPr lang="en-US" sz="23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1143000"/>
            <a:ext cx="8555736" cy="4524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b="1" dirty="0"/>
              <a:t>Islamic Tourism 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b="1" dirty="0"/>
              <a:t>Halal Tourism 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b="1" dirty="0"/>
              <a:t>Muslim Friendly Tourism 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b="1" dirty="0" smtClean="0"/>
              <a:t>Sharia</a:t>
            </a:r>
            <a:r>
              <a:rPr lang="tr-TR" sz="3600" b="1" dirty="0" smtClean="0"/>
              <a:t>’</a:t>
            </a:r>
            <a:r>
              <a:rPr lang="en-US" sz="3600" b="1" dirty="0" smtClean="0"/>
              <a:t>h </a:t>
            </a:r>
            <a:r>
              <a:rPr lang="en-US" sz="3600" b="1" dirty="0"/>
              <a:t>Tourism </a:t>
            </a: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76200"/>
            <a:ext cx="457413" cy="457200"/>
          </a:xfrm>
          <a:prstGeom prst="rect">
            <a:avLst/>
          </a:prstGeom>
        </p:spPr>
      </p:pic>
      <p:sp>
        <p:nvSpPr>
          <p:cNvPr id="16" name="TextBox 1"/>
          <p:cNvSpPr txBox="1"/>
          <p:nvPr/>
        </p:nvSpPr>
        <p:spPr>
          <a:xfrm>
            <a:off x="5257800" y="3311962"/>
            <a:ext cx="3124200" cy="2476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1200" b="1" dirty="0">
              <a:latin typeface="Palatino Linotype" pitchFamily="18" charset="0"/>
            </a:endParaRPr>
          </a:p>
        </p:txBody>
      </p:sp>
      <p:pic>
        <p:nvPicPr>
          <p:cNvPr id="1028" name="Picture 4" descr="https://botw-pd.s3.amazonaws.com/styles/logo-thumbnail/s3/0023/5054/brand.gif?itok=_oxx5VCv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0" t="11181" r="8907"/>
          <a:stretch/>
        </p:blipFill>
        <p:spPr bwMode="auto">
          <a:xfrm>
            <a:off x="409575" y="3559618"/>
            <a:ext cx="2970569" cy="325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Ä°lgili resi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0" t="-1024" r="17968"/>
          <a:stretch/>
        </p:blipFill>
        <p:spPr bwMode="auto">
          <a:xfrm>
            <a:off x="5029305" y="2193683"/>
            <a:ext cx="3733801" cy="384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4.bp.blogspot.com/-W57H1uzxVeY/Vh3VCEOjAiI/AAAAAAAAAGQ/hYpIER-tbKE/s1600/halal-mui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53" y="609600"/>
            <a:ext cx="3443342" cy="270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21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45720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300" b="1" dirty="0" smtClean="0">
                <a:solidFill>
                  <a:srgbClr val="FFFF00"/>
                </a:solidFill>
                <a:latin typeface="+mn-lt"/>
              </a:rPr>
              <a:t>Basics of MFT in OIC Countries (III)</a:t>
            </a:r>
            <a:endParaRPr lang="en-US" sz="23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0999" y="1143000"/>
            <a:ext cx="8610813" cy="52629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Muslim minority countries such as Japan, South Korea and Australia are reaching to Muslim </a:t>
            </a:r>
            <a:r>
              <a:rPr lang="en-US" sz="2800" dirty="0" err="1" smtClean="0"/>
              <a:t>travellers</a:t>
            </a:r>
            <a:r>
              <a:rPr lang="tr-TR" sz="2800" dirty="0" smtClean="0"/>
              <a:t> by:</a:t>
            </a:r>
            <a:endParaRPr lang="en-US" sz="2800" dirty="0"/>
          </a:p>
          <a:p>
            <a:pPr lvl="2">
              <a:lnSpc>
                <a:spcPct val="150000"/>
              </a:lnSpc>
            </a:pPr>
            <a:r>
              <a:rPr lang="en-US" sz="2800" dirty="0" smtClean="0"/>
              <a:t>-</a:t>
            </a:r>
            <a:r>
              <a:rPr lang="tr-TR" sz="2800" dirty="0" smtClean="0"/>
              <a:t> P</a:t>
            </a:r>
            <a:r>
              <a:rPr lang="en-US" sz="2800" dirty="0" err="1" smtClean="0"/>
              <a:t>ro</a:t>
            </a:r>
            <a:r>
              <a:rPr lang="tr-TR" sz="2800" dirty="0" smtClean="0"/>
              <a:t>moting</a:t>
            </a:r>
            <a:r>
              <a:rPr lang="en-US" sz="2800" dirty="0" smtClean="0"/>
              <a:t> </a:t>
            </a:r>
            <a:r>
              <a:rPr lang="en-US" sz="2800" dirty="0"/>
              <a:t>Muslim friendly </a:t>
            </a:r>
            <a:r>
              <a:rPr lang="en-US" sz="2800" dirty="0" smtClean="0"/>
              <a:t>destinations</a:t>
            </a:r>
            <a:r>
              <a:rPr lang="tr-TR" sz="2800" dirty="0" smtClean="0"/>
              <a:t> in their countries and/or</a:t>
            </a:r>
            <a:endParaRPr lang="en-US" sz="2800" dirty="0"/>
          </a:p>
          <a:p>
            <a:pPr lvl="2">
              <a:lnSpc>
                <a:spcPct val="150000"/>
              </a:lnSpc>
            </a:pPr>
            <a:r>
              <a:rPr lang="tr-TR" sz="2800" dirty="0" smtClean="0"/>
              <a:t>- Providing  Muslim friendly tourism services like </a:t>
            </a:r>
            <a:r>
              <a:rPr lang="en-US" sz="2800" dirty="0" smtClean="0"/>
              <a:t>halal </a:t>
            </a:r>
            <a:r>
              <a:rPr lang="en-US" sz="2800" dirty="0"/>
              <a:t>food and facilities to </a:t>
            </a:r>
            <a:r>
              <a:rPr lang="en-US" sz="2800" dirty="0" smtClean="0"/>
              <a:t>pray</a:t>
            </a:r>
            <a:r>
              <a:rPr lang="tr-TR" sz="2800" dirty="0" smtClean="0"/>
              <a:t> in their destinations.</a:t>
            </a:r>
            <a:endParaRPr lang="en-US" sz="2800" dirty="0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76200"/>
            <a:ext cx="457413" cy="457200"/>
          </a:xfrm>
          <a:prstGeom prst="rect">
            <a:avLst/>
          </a:prstGeom>
        </p:spPr>
      </p:pic>
      <p:sp>
        <p:nvSpPr>
          <p:cNvPr id="16" name="TextBox 1"/>
          <p:cNvSpPr txBox="1"/>
          <p:nvPr/>
        </p:nvSpPr>
        <p:spPr>
          <a:xfrm>
            <a:off x="5257800" y="3311962"/>
            <a:ext cx="3124200" cy="2476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12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15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45720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300" b="1" dirty="0" smtClean="0">
                <a:solidFill>
                  <a:srgbClr val="FFFF00"/>
                </a:solidFill>
                <a:latin typeface="+mn-lt"/>
              </a:rPr>
              <a:t>Some Common Features of Muslim </a:t>
            </a:r>
            <a:r>
              <a:rPr lang="tr-TR" sz="2300" b="1" dirty="0">
                <a:solidFill>
                  <a:srgbClr val="FFFF00"/>
                </a:solidFill>
                <a:latin typeface="+mn-lt"/>
              </a:rPr>
              <a:t>Tourists</a:t>
            </a:r>
            <a:endParaRPr lang="en-US" sz="23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193" y="716555"/>
            <a:ext cx="8839413" cy="44012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tr-TR" sz="2000" b="1" dirty="0" smtClean="0"/>
              <a:t>The New Generation of Muslim Tourists have some features such as: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sz="2000" b="1" dirty="0" smtClean="0"/>
              <a:t>Highly Educated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sz="2000" b="1" dirty="0" smtClean="0"/>
              <a:t>Awareness on Trends (fashion, travel, tourism, food etc.)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sz="2000" b="1" dirty="0" smtClean="0"/>
              <a:t>Second and Third generations from Europe/UK and USA with a high purchasing power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sz="2000" b="1" dirty="0" smtClean="0"/>
              <a:t>Increasingly seeking out goods and services with Islamic Value</a:t>
            </a: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76200"/>
            <a:ext cx="457413" cy="457200"/>
          </a:xfrm>
          <a:prstGeom prst="rect">
            <a:avLst/>
          </a:prstGeom>
        </p:spPr>
      </p:pic>
      <p:sp>
        <p:nvSpPr>
          <p:cNvPr id="16" name="TextBox 1"/>
          <p:cNvSpPr txBox="1"/>
          <p:nvPr/>
        </p:nvSpPr>
        <p:spPr>
          <a:xfrm>
            <a:off x="5257800" y="3311962"/>
            <a:ext cx="3124200" cy="2476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1200" b="1" dirty="0">
              <a:latin typeface="Palatino Linotyp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9525" y="6096000"/>
            <a:ext cx="8001000" cy="699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tr-TR" sz="1400" i="1" dirty="0"/>
          </a:p>
          <a:p>
            <a:pPr>
              <a:lnSpc>
                <a:spcPct val="150000"/>
              </a:lnSpc>
            </a:pPr>
            <a:r>
              <a:rPr lang="tr-TR" sz="1400" i="1" dirty="0"/>
              <a:t>Source: Global Muslim Lifestyle Travel Market </a:t>
            </a:r>
            <a:r>
              <a:rPr lang="tr-TR" sz="1400" i="1" dirty="0" smtClean="0"/>
              <a:t>2012, Landscape </a:t>
            </a:r>
            <a:r>
              <a:rPr lang="tr-TR" sz="1400" i="1" dirty="0"/>
              <a:t>and Consumer Needs Study.</a:t>
            </a:r>
          </a:p>
        </p:txBody>
      </p:sp>
    </p:spTree>
    <p:extLst>
      <p:ext uri="{BB962C8B-B14F-4D97-AF65-F5344CB8AC3E}">
        <p14:creationId xmlns:p14="http://schemas.microsoft.com/office/powerpoint/2010/main" val="7628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45720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300" b="1" dirty="0">
                <a:solidFill>
                  <a:srgbClr val="FFFF00"/>
                </a:solidFill>
                <a:latin typeface="+mn-lt"/>
              </a:rPr>
              <a:t>How Muslim Tourists </a:t>
            </a:r>
            <a:r>
              <a:rPr lang="tr-TR" sz="2300" b="1" dirty="0" smtClean="0">
                <a:solidFill>
                  <a:srgbClr val="FFFF00"/>
                </a:solidFill>
                <a:latin typeface="+mn-lt"/>
              </a:rPr>
              <a:t>Decide?</a:t>
            </a:r>
            <a:endParaRPr lang="en-US" sz="23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4615" y="914400"/>
            <a:ext cx="857951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 err="1" smtClean="0"/>
              <a:t>Decisions</a:t>
            </a:r>
            <a:r>
              <a:rPr lang="tr-TR" sz="1600" b="1" dirty="0" smtClean="0"/>
              <a:t> of Muslim </a:t>
            </a:r>
            <a:r>
              <a:rPr lang="tr-TR" sz="1600" b="1" dirty="0" err="1" smtClean="0"/>
              <a:t>Tourists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are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affected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mainly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by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Halal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Food</a:t>
            </a:r>
            <a:r>
              <a:rPr lang="tr-TR" sz="1600" b="1" dirty="0" smtClean="0"/>
              <a:t>, </a:t>
            </a:r>
            <a:r>
              <a:rPr lang="tr-TR" sz="1600" b="1" dirty="0" err="1" smtClean="0"/>
              <a:t>Price</a:t>
            </a:r>
            <a:r>
              <a:rPr lang="tr-TR" sz="1600" b="1" dirty="0" smtClean="0"/>
              <a:t> and </a:t>
            </a:r>
            <a:r>
              <a:rPr lang="tr-TR" sz="1600" b="1" dirty="0" err="1" smtClean="0"/>
              <a:t>Overall</a:t>
            </a:r>
            <a:r>
              <a:rPr lang="tr-TR" sz="1600" b="1" dirty="0" smtClean="0"/>
              <a:t> MFT </a:t>
            </a:r>
            <a:r>
              <a:rPr lang="tr-TR" sz="1600" b="1" dirty="0" err="1" smtClean="0"/>
              <a:t>Experience</a:t>
            </a:r>
            <a:endParaRPr lang="en-US" sz="1600" b="1" dirty="0" smtClean="0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76200"/>
            <a:ext cx="457413" cy="457200"/>
          </a:xfrm>
          <a:prstGeom prst="rect">
            <a:avLst/>
          </a:prstGeom>
        </p:spPr>
      </p:pic>
      <p:sp>
        <p:nvSpPr>
          <p:cNvPr id="16" name="TextBox 1"/>
          <p:cNvSpPr txBox="1"/>
          <p:nvPr/>
        </p:nvSpPr>
        <p:spPr>
          <a:xfrm>
            <a:off x="5257800" y="3311962"/>
            <a:ext cx="3124200" cy="2476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1200" b="1" dirty="0">
              <a:latin typeface="Palatino Linotype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8600" y="1676400"/>
            <a:ext cx="8610600" cy="4876800"/>
            <a:chOff x="0" y="0"/>
            <a:chExt cx="5120640" cy="3448049"/>
          </a:xfrm>
        </p:grpSpPr>
        <p:graphicFrame>
          <p:nvGraphicFramePr>
            <p:cNvPr id="14" name="Chart 1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89099946"/>
                </p:ext>
              </p:extLst>
            </p:nvPr>
          </p:nvGraphicFramePr>
          <p:xfrm>
            <a:off x="0" y="0"/>
            <a:ext cx="5120640" cy="34480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7" name="Chart 16"/>
            <p:cNvGraphicFramePr/>
            <p:nvPr>
              <p:extLst>
                <p:ext uri="{D42A27DB-BD31-4B8C-83A1-F6EECF244321}">
                  <p14:modId xmlns:p14="http://schemas.microsoft.com/office/powerpoint/2010/main" val="3727310028"/>
                </p:ext>
              </p:extLst>
            </p:nvPr>
          </p:nvGraphicFramePr>
          <p:xfrm>
            <a:off x="0" y="380999"/>
            <a:ext cx="5120640" cy="27574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9" name="TextBox 4"/>
            <p:cNvSpPr txBox="1"/>
            <p:nvPr/>
          </p:nvSpPr>
          <p:spPr>
            <a:xfrm>
              <a:off x="9524" y="9523"/>
              <a:ext cx="5102153" cy="313732"/>
            </a:xfrm>
            <a:prstGeom prst="rect">
              <a:avLst/>
            </a:prstGeom>
            <a:solidFill>
              <a:schemeClr val="tx2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400" baseline="0" dirty="0" smtClean="0">
                  <a:solidFill>
                    <a:schemeClr val="bg1"/>
                  </a:solidFill>
                </a:rPr>
                <a:t>Main </a:t>
              </a:r>
              <a:r>
                <a:rPr lang="tr-TR" sz="1400" baseline="0" dirty="0">
                  <a:solidFill>
                    <a:schemeClr val="bg1"/>
                  </a:solidFill>
                </a:rPr>
                <a:t>Factors that Affect the Decision of Muslim Tourists When Travelling For Leisure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907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45720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300" b="1" dirty="0" smtClean="0">
                <a:solidFill>
                  <a:srgbClr val="FFFF00"/>
                </a:solidFill>
                <a:latin typeface="+mn-lt"/>
              </a:rPr>
              <a:t>Importance of MFT </a:t>
            </a:r>
            <a:r>
              <a:rPr lang="tr-TR" sz="2300" b="1" dirty="0">
                <a:solidFill>
                  <a:srgbClr val="FFFF00"/>
                </a:solidFill>
                <a:latin typeface="+mn-lt"/>
              </a:rPr>
              <a:t>in OIC Countries (I)</a:t>
            </a:r>
            <a:endParaRPr lang="en-US" sz="23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0580" y="733879"/>
            <a:ext cx="8839413" cy="42473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Developing and expanding </a:t>
            </a:r>
            <a:r>
              <a:rPr lang="tr-TR" sz="2000" b="1" dirty="0" smtClean="0"/>
              <a:t>MFT </a:t>
            </a:r>
            <a:r>
              <a:rPr lang="en-US" sz="2000" b="1" dirty="0" smtClean="0"/>
              <a:t>and </a:t>
            </a:r>
            <a:r>
              <a:rPr lang="en-US" sz="2000" b="1" dirty="0"/>
              <a:t>capitalizing on its potentials can play a significant role in the socio-economic development of many OIC countries. </a:t>
            </a:r>
            <a:r>
              <a:rPr lang="tr-TR" sz="2000" b="1" dirty="0" smtClean="0"/>
              <a:t>Because:</a:t>
            </a:r>
          </a:p>
          <a:p>
            <a:pPr>
              <a:lnSpc>
                <a:spcPct val="150000"/>
              </a:lnSpc>
            </a:pPr>
            <a:endParaRPr lang="tr-TR" sz="2000" b="1" dirty="0"/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2000" dirty="0" smtClean="0"/>
              <a:t>Muslim tourism market increased from around $80 billion in 2006 to </a:t>
            </a:r>
            <a:r>
              <a:rPr lang="en-US" sz="2000" b="1" dirty="0">
                <a:solidFill>
                  <a:srgbClr val="C00000"/>
                </a:solidFill>
              </a:rPr>
              <a:t>$145 billion in 2014</a:t>
            </a:r>
            <a:r>
              <a:rPr lang="en-US" sz="2000" dirty="0" smtClean="0"/>
              <a:t>, corresponding to an impressive increase of </a:t>
            </a:r>
            <a:r>
              <a:rPr lang="en-US" sz="2000" b="1" dirty="0" smtClean="0"/>
              <a:t>81</a:t>
            </a:r>
            <a:r>
              <a:rPr lang="en-US" sz="2000" dirty="0" smtClean="0"/>
              <a:t> per cent. </a:t>
            </a:r>
            <a:endParaRPr lang="tr-TR" sz="2000" dirty="0" smtClean="0"/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2000" dirty="0" smtClean="0"/>
              <a:t>The </a:t>
            </a:r>
            <a:r>
              <a:rPr lang="en-US" sz="2000" dirty="0"/>
              <a:t>size of the global Islamic tourism </a:t>
            </a:r>
            <a:r>
              <a:rPr lang="tr-TR" sz="2000" dirty="0" smtClean="0"/>
              <a:t>market is estimated around </a:t>
            </a:r>
            <a:r>
              <a:rPr lang="en-US" sz="2000" b="1" dirty="0" smtClean="0">
                <a:solidFill>
                  <a:srgbClr val="C00000"/>
                </a:solidFill>
              </a:rPr>
              <a:t>$1</a:t>
            </a:r>
            <a:r>
              <a:rPr lang="tr-TR" sz="2000" b="1" dirty="0" smtClean="0">
                <a:solidFill>
                  <a:srgbClr val="C00000"/>
                </a:solidFill>
              </a:rPr>
              <a:t>77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billion </a:t>
            </a:r>
            <a:r>
              <a:rPr lang="en-US" sz="2000" dirty="0"/>
              <a:t>in </a:t>
            </a:r>
            <a:r>
              <a:rPr lang="tr-TR" sz="2000" dirty="0" smtClean="0"/>
              <a:t>2017.</a:t>
            </a:r>
            <a:endParaRPr lang="tr-TR" sz="2000" dirty="0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76200"/>
            <a:ext cx="457413" cy="457200"/>
          </a:xfrm>
          <a:prstGeom prst="rect">
            <a:avLst/>
          </a:prstGeom>
        </p:spPr>
      </p:pic>
      <p:sp>
        <p:nvSpPr>
          <p:cNvPr id="16" name="TextBox 1"/>
          <p:cNvSpPr txBox="1"/>
          <p:nvPr/>
        </p:nvSpPr>
        <p:spPr>
          <a:xfrm>
            <a:off x="5257800" y="3311962"/>
            <a:ext cx="3124200" cy="2476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12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64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45720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300" b="1" dirty="0">
                <a:solidFill>
                  <a:srgbClr val="FFFF00"/>
                </a:solidFill>
                <a:latin typeface="+mn-lt"/>
              </a:rPr>
              <a:t>Importance of MFT in OIC Countries (</a:t>
            </a:r>
            <a:r>
              <a:rPr lang="en-US" sz="2300" b="1" dirty="0" smtClean="0">
                <a:solidFill>
                  <a:srgbClr val="FFFF00"/>
                </a:solidFill>
                <a:latin typeface="+mn-lt"/>
              </a:rPr>
              <a:t>I</a:t>
            </a:r>
            <a:r>
              <a:rPr lang="tr-TR" sz="2300" b="1" dirty="0" smtClean="0">
                <a:solidFill>
                  <a:srgbClr val="FFFF00"/>
                </a:solidFill>
                <a:latin typeface="+mn-lt"/>
              </a:rPr>
              <a:t>I</a:t>
            </a:r>
            <a:r>
              <a:rPr lang="en-US" sz="2300" b="1" dirty="0" smtClean="0">
                <a:solidFill>
                  <a:srgbClr val="FFFF00"/>
                </a:solidFill>
                <a:latin typeface="+mn-lt"/>
              </a:rPr>
              <a:t>)</a:t>
            </a:r>
            <a:endParaRPr lang="en-US" sz="23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0580" y="733879"/>
            <a:ext cx="8839413" cy="47089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ea typeface="Cambria" panose="02040503050406030204" pitchFamily="18" charset="0"/>
              </a:rPr>
              <a:t>Developing and expanding </a:t>
            </a:r>
            <a:r>
              <a:rPr lang="tr-TR" sz="2000" b="1" dirty="0" smtClean="0">
                <a:ea typeface="Cambria" panose="02040503050406030204" pitchFamily="18" charset="0"/>
              </a:rPr>
              <a:t>MFT </a:t>
            </a:r>
            <a:r>
              <a:rPr lang="en-US" sz="2000" b="1" dirty="0" smtClean="0">
                <a:ea typeface="Cambria" panose="02040503050406030204" pitchFamily="18" charset="0"/>
              </a:rPr>
              <a:t>and </a:t>
            </a:r>
            <a:r>
              <a:rPr lang="en-US" sz="2000" b="1" dirty="0">
                <a:ea typeface="Cambria" panose="02040503050406030204" pitchFamily="18" charset="0"/>
              </a:rPr>
              <a:t>capitalizing on its potentials can play a significant role in the socio-economic development of many OIC countries. </a:t>
            </a:r>
            <a:r>
              <a:rPr lang="tr-TR" sz="2000" b="1" dirty="0" smtClean="0">
                <a:ea typeface="Cambria" panose="02040503050406030204" pitchFamily="18" charset="0"/>
              </a:rPr>
              <a:t>Because:</a:t>
            </a:r>
          </a:p>
          <a:p>
            <a:pPr>
              <a:lnSpc>
                <a:spcPct val="150000"/>
              </a:lnSpc>
            </a:pPr>
            <a:endParaRPr lang="tr-TR" sz="2000" b="1" dirty="0"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000" dirty="0" smtClean="0">
                <a:solidFill>
                  <a:srgbClr val="002060"/>
                </a:solidFill>
                <a:ea typeface="Cambria" panose="02040503050406030204" pitchFamily="18" charset="0"/>
              </a:rPr>
              <a:t>c) </a:t>
            </a:r>
            <a:r>
              <a:rPr lang="en-US" sz="2000" dirty="0" smtClean="0">
                <a:ea typeface="Cambria" panose="02040503050406030204" pitchFamily="18" charset="0"/>
              </a:rPr>
              <a:t>It </a:t>
            </a:r>
            <a:r>
              <a:rPr lang="en-US" sz="2000" dirty="0">
                <a:ea typeface="Cambria" panose="02040503050406030204" pitchFamily="18" charset="0"/>
              </a:rPr>
              <a:t>is projected that the size of the market will reach </a:t>
            </a:r>
            <a:r>
              <a:rPr lang="en-US" sz="2000" b="1" dirty="0">
                <a:solidFill>
                  <a:srgbClr val="C00000"/>
                </a:solidFill>
                <a:ea typeface="Cambria" panose="02040503050406030204" pitchFamily="18" charset="0"/>
              </a:rPr>
              <a:t>$243 billion in 2021 </a:t>
            </a:r>
            <a:r>
              <a:rPr lang="en-US" sz="2000" dirty="0">
                <a:ea typeface="Cambria" panose="02040503050406030204" pitchFamily="18" charset="0"/>
              </a:rPr>
              <a:t>with an annualized growth rate of 8.3 per cent</a:t>
            </a:r>
            <a:r>
              <a:rPr lang="tr-TR" sz="2000" dirty="0" smtClean="0">
                <a:ea typeface="Cambria" panose="0204050305040603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tr-TR" sz="2000" dirty="0"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000" dirty="0">
                <a:solidFill>
                  <a:srgbClr val="002060"/>
                </a:solidFill>
                <a:ea typeface="Cambria" panose="02040503050406030204" pitchFamily="18" charset="0"/>
              </a:rPr>
              <a:t>d) </a:t>
            </a:r>
            <a:r>
              <a:rPr lang="tr-TR" sz="2000" dirty="0">
                <a:ea typeface="Cambria" panose="02040503050406030204" pitchFamily="18" charset="0"/>
              </a:rPr>
              <a:t>M</a:t>
            </a:r>
            <a:r>
              <a:rPr lang="en-GB" sz="2000" dirty="0" smtClean="0">
                <a:ea typeface="Cambria" panose="02040503050406030204" pitchFamily="18" charset="0"/>
              </a:rPr>
              <a:t>ore </a:t>
            </a:r>
            <a:r>
              <a:rPr lang="en-GB" sz="2000" b="1" dirty="0">
                <a:solidFill>
                  <a:srgbClr val="C00000"/>
                </a:solidFill>
                <a:ea typeface="Cambria" panose="02040503050406030204" pitchFamily="18" charset="0"/>
              </a:rPr>
              <a:t>than 230 million Muslim tourists </a:t>
            </a:r>
            <a:r>
              <a:rPr lang="en-GB" sz="2000" dirty="0">
                <a:ea typeface="Cambria" panose="02040503050406030204" pitchFamily="18" charset="0"/>
              </a:rPr>
              <a:t>are expected to travel both locally and abroad </a:t>
            </a:r>
            <a:r>
              <a:rPr lang="en-GB" sz="2000" b="1" dirty="0">
                <a:solidFill>
                  <a:srgbClr val="C00000"/>
                </a:solidFill>
                <a:ea typeface="Cambria" panose="02040503050406030204" pitchFamily="18" charset="0"/>
              </a:rPr>
              <a:t>by 2026</a:t>
            </a:r>
            <a:r>
              <a:rPr lang="en-GB" sz="2000" dirty="0" smtClean="0">
                <a:ea typeface="Cambria" panose="02040503050406030204" pitchFamily="18" charset="0"/>
              </a:rPr>
              <a:t> </a:t>
            </a:r>
            <a:r>
              <a:rPr lang="tr-TR" sz="2000" dirty="0" smtClean="0">
                <a:ea typeface="Cambria" panose="02040503050406030204" pitchFamily="18" charset="0"/>
              </a:rPr>
              <a:t>and this activity is </a:t>
            </a:r>
            <a:r>
              <a:rPr lang="en-GB" sz="2000" dirty="0" smtClean="0">
                <a:ea typeface="Cambria" panose="02040503050406030204" pitchFamily="18" charset="0"/>
              </a:rPr>
              <a:t>expected </a:t>
            </a:r>
            <a:r>
              <a:rPr lang="en-GB" sz="2000" dirty="0">
                <a:ea typeface="Cambria" panose="02040503050406030204" pitchFamily="18" charset="0"/>
              </a:rPr>
              <a:t>to inject </a:t>
            </a:r>
            <a:r>
              <a:rPr lang="en-GB" sz="2000" b="1" dirty="0">
                <a:solidFill>
                  <a:srgbClr val="C00000"/>
                </a:solidFill>
                <a:ea typeface="Cambria" panose="02040503050406030204" pitchFamily="18" charset="0"/>
              </a:rPr>
              <a:t>$300 billion </a:t>
            </a:r>
            <a:r>
              <a:rPr lang="en-GB" sz="2000" dirty="0">
                <a:ea typeface="Cambria" panose="02040503050406030204" pitchFamily="18" charset="0"/>
              </a:rPr>
              <a:t>into the global </a:t>
            </a:r>
            <a:r>
              <a:rPr lang="en-GB" sz="2000" dirty="0" smtClean="0">
                <a:ea typeface="Cambria" panose="02040503050406030204" pitchFamily="18" charset="0"/>
              </a:rPr>
              <a:t>economy</a:t>
            </a:r>
            <a:r>
              <a:rPr lang="tr-TR" sz="2000" dirty="0">
                <a:ea typeface="Cambria" panose="02040503050406030204" pitchFamily="18" charset="0"/>
              </a:rPr>
              <a:t> </a:t>
            </a:r>
            <a:r>
              <a:rPr lang="tr-TR" i="1" dirty="0" smtClean="0">
                <a:ea typeface="Cambria" panose="02040503050406030204" pitchFamily="18" charset="0"/>
              </a:rPr>
              <a:t>(Mastercard </a:t>
            </a:r>
            <a:r>
              <a:rPr lang="tr-TR" i="1" dirty="0">
                <a:ea typeface="Cambria" panose="02040503050406030204" pitchFamily="18" charset="0"/>
              </a:rPr>
              <a:t>and Crescent </a:t>
            </a:r>
            <a:r>
              <a:rPr lang="tr-TR" i="1" dirty="0" smtClean="0">
                <a:ea typeface="Cambria" panose="02040503050406030204" pitchFamily="18" charset="0"/>
              </a:rPr>
              <a:t>Rating, 2019).</a:t>
            </a:r>
            <a:endParaRPr lang="tr-TR" i="1" dirty="0">
              <a:ea typeface="Cambria" panose="02040503050406030204" pitchFamily="18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5257800" y="3311962"/>
            <a:ext cx="3124200" cy="2476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1200" b="1" dirty="0">
              <a:latin typeface="Palatino Linotype" pitchFamily="18" charset="0"/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76200"/>
            <a:ext cx="4574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0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4895251"/>
              </p:ext>
            </p:extLst>
          </p:nvPr>
        </p:nvGraphicFramePr>
        <p:xfrm>
          <a:off x="152401" y="493028"/>
          <a:ext cx="8746731" cy="5430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690462663"/>
              </p:ext>
            </p:extLst>
          </p:nvPr>
        </p:nvGraphicFramePr>
        <p:xfrm>
          <a:off x="152401" y="1093047"/>
          <a:ext cx="8746731" cy="434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4"/>
          <p:cNvSpPr txBox="1"/>
          <p:nvPr/>
        </p:nvSpPr>
        <p:spPr>
          <a:xfrm>
            <a:off x="168669" y="727964"/>
            <a:ext cx="8746731" cy="761999"/>
          </a:xfrm>
          <a:prstGeom prst="rect">
            <a:avLst/>
          </a:prstGeom>
          <a:solidFill>
            <a:schemeClr val="tx2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FFFF"/>
                </a:solidFill>
                <a:effectLst/>
                <a:ea typeface="Times New Roman"/>
                <a:cs typeface="Arial"/>
              </a:rPr>
              <a:t>Projected </a:t>
            </a:r>
            <a:r>
              <a:rPr lang="en-US" b="1" dirty="0">
                <a:solidFill>
                  <a:srgbClr val="FFFFFF"/>
                </a:solidFill>
                <a:effectLst/>
                <a:ea typeface="Times New Roman"/>
                <a:cs typeface="Arial"/>
              </a:rPr>
              <a:t>Annual Compound Growth Rate</a:t>
            </a:r>
            <a:r>
              <a:rPr lang="tr-TR" b="1" dirty="0">
                <a:solidFill>
                  <a:srgbClr val="FFFFFF"/>
                </a:solidFill>
                <a:effectLst/>
                <a:ea typeface="Times New Roman"/>
                <a:cs typeface="Arial"/>
              </a:rPr>
              <a:t> (%)</a:t>
            </a:r>
            <a:r>
              <a:rPr lang="en-US" b="1" dirty="0">
                <a:solidFill>
                  <a:srgbClr val="FFFFFF"/>
                </a:solidFill>
                <a:effectLst/>
                <a:ea typeface="Times New Roman"/>
                <a:cs typeface="Arial"/>
              </a:rPr>
              <a:t> in the Global and </a:t>
            </a:r>
            <a:r>
              <a:rPr lang="tr-TR" b="1" dirty="0" err="1" smtClean="0">
                <a:solidFill>
                  <a:srgbClr val="FFFFFF"/>
                </a:solidFill>
                <a:ea typeface="Times New Roman"/>
                <a:cs typeface="Arial"/>
              </a:rPr>
              <a:t>Islamic</a:t>
            </a:r>
            <a:r>
              <a:rPr lang="tr-TR" b="1" dirty="0" smtClean="0">
                <a:solidFill>
                  <a:srgbClr val="FFFFFF"/>
                </a:solidFill>
                <a:ea typeface="Times New Roman"/>
                <a:cs typeface="Arial"/>
              </a:rPr>
              <a:t> </a:t>
            </a:r>
            <a:r>
              <a:rPr lang="en-US" b="1" dirty="0" smtClean="0">
                <a:solidFill>
                  <a:srgbClr val="FFFFFF"/>
                </a:solidFill>
                <a:effectLst/>
                <a:ea typeface="Times New Roman"/>
                <a:cs typeface="Arial"/>
              </a:rPr>
              <a:t>Tourism </a:t>
            </a:r>
            <a:r>
              <a:rPr lang="en-US" b="1" dirty="0">
                <a:solidFill>
                  <a:srgbClr val="FFFFFF"/>
                </a:solidFill>
                <a:effectLst/>
                <a:ea typeface="Times New Roman"/>
                <a:cs typeface="Arial"/>
              </a:rPr>
              <a:t>Market Size: 2014-2020</a:t>
            </a:r>
            <a:endParaRPr lang="en-US" sz="2000" b="1" dirty="0">
              <a:effectLst/>
              <a:ea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1" y="5833320"/>
            <a:ext cx="8762999" cy="72008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  <a:latin typeface="Cambria" panose="02040503050406030204" pitchFamily="18" charset="0"/>
              </a:rPr>
              <a:t>It is expected that Islamic tourism market will grow about 3 per cent faster than the global conventional tourism market over the period 2014-2020.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45720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300" b="1" dirty="0">
                <a:solidFill>
                  <a:srgbClr val="FFFF00"/>
                </a:solidFill>
                <a:latin typeface="+mn-lt"/>
              </a:rPr>
              <a:t>Importance of MFT in OIC Countries (</a:t>
            </a:r>
            <a:r>
              <a:rPr lang="en-US" sz="2300" b="1" dirty="0" smtClean="0">
                <a:solidFill>
                  <a:srgbClr val="FFFF00"/>
                </a:solidFill>
                <a:latin typeface="+mn-lt"/>
              </a:rPr>
              <a:t>I</a:t>
            </a:r>
            <a:r>
              <a:rPr lang="tr-TR" sz="2300" b="1" dirty="0" smtClean="0">
                <a:solidFill>
                  <a:srgbClr val="FFFF00"/>
                </a:solidFill>
                <a:latin typeface="+mn-lt"/>
              </a:rPr>
              <a:t>II</a:t>
            </a:r>
            <a:r>
              <a:rPr lang="en-US" sz="2300" b="1" dirty="0" smtClean="0">
                <a:solidFill>
                  <a:srgbClr val="FFFF00"/>
                </a:solidFill>
                <a:latin typeface="+mn-lt"/>
              </a:rPr>
              <a:t>)</a:t>
            </a:r>
            <a:endParaRPr lang="en-US" sz="23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76200"/>
            <a:ext cx="4574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5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45720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100" b="1" dirty="0" smtClean="0">
                <a:solidFill>
                  <a:srgbClr val="FFFF00"/>
                </a:solidFill>
                <a:latin typeface="+mn-lt"/>
              </a:rPr>
              <a:t>OUTLINE</a:t>
            </a:r>
            <a:endParaRPr lang="en-US" sz="21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76200"/>
            <a:ext cx="457413" cy="457200"/>
          </a:xfrm>
          <a:prstGeom prst="rect">
            <a:avLst/>
          </a:prstGeom>
        </p:spPr>
      </p:pic>
      <p:sp>
        <p:nvSpPr>
          <p:cNvPr id="16" name="TextBox 1"/>
          <p:cNvSpPr txBox="1"/>
          <p:nvPr/>
        </p:nvSpPr>
        <p:spPr>
          <a:xfrm>
            <a:off x="5257800" y="3311962"/>
            <a:ext cx="3124200" cy="2476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1200" b="1" dirty="0">
              <a:latin typeface="Palatino Linotype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05383752"/>
              </p:ext>
            </p:extLst>
          </p:nvPr>
        </p:nvGraphicFramePr>
        <p:xfrm>
          <a:off x="533400" y="1371600"/>
          <a:ext cx="8153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709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45720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300" b="1" dirty="0">
                <a:solidFill>
                  <a:srgbClr val="FFFF00"/>
                </a:solidFill>
                <a:latin typeface="+mn-lt"/>
              </a:rPr>
              <a:t>State of MFT  in OIC </a:t>
            </a:r>
            <a:r>
              <a:rPr lang="tr-TR" sz="2300" b="1" dirty="0" smtClean="0">
                <a:solidFill>
                  <a:srgbClr val="FFFF00"/>
                </a:solidFill>
                <a:latin typeface="+mn-lt"/>
              </a:rPr>
              <a:t>Countries: GMTI</a:t>
            </a:r>
            <a:endParaRPr lang="en-US" sz="23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76200"/>
            <a:ext cx="457413" cy="457200"/>
          </a:xfrm>
          <a:prstGeom prst="rect">
            <a:avLst/>
          </a:prstGeom>
        </p:spPr>
      </p:pic>
      <p:sp>
        <p:nvSpPr>
          <p:cNvPr id="16" name="TextBox 1"/>
          <p:cNvSpPr txBox="1"/>
          <p:nvPr/>
        </p:nvSpPr>
        <p:spPr>
          <a:xfrm>
            <a:off x="5257800" y="3311962"/>
            <a:ext cx="3124200" cy="2476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1200" b="1" dirty="0">
              <a:latin typeface="Palatino Linotype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683528"/>
            <a:ext cx="9067800" cy="59365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6267" y="6601231"/>
            <a:ext cx="33570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Source: MasterCard and Crescent Rating, </a:t>
            </a:r>
            <a:r>
              <a:rPr lang="en-US" sz="1200" dirty="0" smtClean="0"/>
              <a:t>2</a:t>
            </a:r>
            <a:r>
              <a:rPr lang="tr-TR" sz="1200" dirty="0" smtClean="0"/>
              <a:t>019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0194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90662" y="1245367"/>
            <a:ext cx="8686800" cy="5003033"/>
          </a:xfrm>
          <a:prstGeom prst="round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>
              <a:latin typeface="Palatino Linotype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76400" y="99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6287310"/>
            <a:ext cx="33570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Source: MasterCard and Crescent Rating, </a:t>
            </a:r>
            <a:r>
              <a:rPr lang="en-US" sz="1200" dirty="0" smtClean="0"/>
              <a:t>2</a:t>
            </a:r>
            <a:r>
              <a:rPr lang="tr-TR" sz="1200" dirty="0" smtClean="0"/>
              <a:t>019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838967"/>
            <a:ext cx="7010400" cy="530783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45720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300" b="1" dirty="0">
                <a:solidFill>
                  <a:srgbClr val="FFFF00"/>
                </a:solidFill>
                <a:latin typeface="+mn-lt"/>
              </a:rPr>
              <a:t>Top </a:t>
            </a:r>
            <a:r>
              <a:rPr lang="en-US" sz="2300" b="1" dirty="0" smtClean="0">
                <a:solidFill>
                  <a:srgbClr val="FFFF00"/>
                </a:solidFill>
                <a:latin typeface="+mn-lt"/>
              </a:rPr>
              <a:t>Performer </a:t>
            </a:r>
            <a:r>
              <a:rPr lang="en-US" sz="2300" b="1" dirty="0">
                <a:solidFill>
                  <a:srgbClr val="FFFF00"/>
                </a:solidFill>
                <a:latin typeface="+mn-lt"/>
              </a:rPr>
              <a:t>OIC Countries in the Global Muslim </a:t>
            </a:r>
          </a:p>
          <a:p>
            <a:pPr algn="l"/>
            <a:r>
              <a:rPr lang="en-US" sz="2300" b="1" dirty="0">
                <a:solidFill>
                  <a:srgbClr val="FFFF00"/>
                </a:solidFill>
                <a:latin typeface="+mn-lt"/>
              </a:rPr>
              <a:t>Travel Index, 2019</a:t>
            </a:r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756" y="76200"/>
            <a:ext cx="4574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8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90662" y="1245367"/>
            <a:ext cx="8686800" cy="5003033"/>
          </a:xfrm>
          <a:prstGeom prst="round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>
              <a:latin typeface="Palatino Linotype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76400" y="99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6287310"/>
            <a:ext cx="33570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Source: MasterCard and Crescent Rating, </a:t>
            </a:r>
            <a:r>
              <a:rPr lang="en-US" sz="1200" dirty="0" smtClean="0"/>
              <a:t>2</a:t>
            </a:r>
            <a:r>
              <a:rPr lang="tr-TR" sz="1200" dirty="0" smtClean="0"/>
              <a:t>019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762000"/>
            <a:ext cx="6858000" cy="54102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45720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300" b="1" dirty="0">
                <a:solidFill>
                  <a:srgbClr val="FFFF00"/>
                </a:solidFill>
                <a:latin typeface="+mn-lt"/>
              </a:rPr>
              <a:t>Top Performer </a:t>
            </a:r>
            <a:r>
              <a:rPr lang="tr-TR" sz="2300" b="1" dirty="0" smtClean="0">
                <a:solidFill>
                  <a:srgbClr val="FFFF00"/>
                </a:solidFill>
                <a:latin typeface="+mn-lt"/>
              </a:rPr>
              <a:t>non-</a:t>
            </a:r>
            <a:r>
              <a:rPr lang="en-US" sz="2300" b="1" dirty="0" smtClean="0">
                <a:solidFill>
                  <a:srgbClr val="FFFF00"/>
                </a:solidFill>
                <a:latin typeface="+mn-lt"/>
              </a:rPr>
              <a:t>OIC </a:t>
            </a:r>
            <a:r>
              <a:rPr lang="en-US" sz="2300" b="1" dirty="0">
                <a:solidFill>
                  <a:srgbClr val="FFFF00"/>
                </a:solidFill>
                <a:latin typeface="+mn-lt"/>
              </a:rPr>
              <a:t>Countries in the Global Muslim </a:t>
            </a:r>
          </a:p>
          <a:p>
            <a:pPr algn="l"/>
            <a:r>
              <a:rPr lang="en-US" sz="2300" b="1" dirty="0">
                <a:solidFill>
                  <a:srgbClr val="FFFF00"/>
                </a:solidFill>
                <a:latin typeface="+mn-lt"/>
              </a:rPr>
              <a:t>Travel Index, 2019</a:t>
            </a:r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756" y="76200"/>
            <a:ext cx="4574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0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76400" y="99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6287310"/>
            <a:ext cx="33570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Source: MasterCard and Crescent Rating, </a:t>
            </a:r>
            <a:r>
              <a:rPr lang="en-US" sz="1200" dirty="0" smtClean="0"/>
              <a:t>2</a:t>
            </a:r>
            <a:r>
              <a:rPr lang="tr-TR" sz="1200" dirty="0" smtClean="0"/>
              <a:t>019</a:t>
            </a:r>
            <a:endParaRPr lang="en-US" sz="12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45720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300" b="1" dirty="0" smtClean="0">
                <a:solidFill>
                  <a:srgbClr val="FFFF00"/>
                </a:solidFill>
                <a:latin typeface="+mn-lt"/>
              </a:rPr>
              <a:t>Performance of Bangladesh </a:t>
            </a:r>
            <a:r>
              <a:rPr lang="en-US" sz="2300" b="1" dirty="0" smtClean="0">
                <a:solidFill>
                  <a:srgbClr val="FFFF00"/>
                </a:solidFill>
                <a:latin typeface="+mn-lt"/>
              </a:rPr>
              <a:t>in </a:t>
            </a:r>
            <a:r>
              <a:rPr lang="en-US" sz="2300" b="1" dirty="0">
                <a:solidFill>
                  <a:srgbClr val="FFFF00"/>
                </a:solidFill>
                <a:latin typeface="+mn-lt"/>
              </a:rPr>
              <a:t>the Global Muslim </a:t>
            </a:r>
          </a:p>
          <a:p>
            <a:pPr algn="l"/>
            <a:r>
              <a:rPr lang="en-US" sz="2300" b="1" dirty="0">
                <a:solidFill>
                  <a:srgbClr val="FFFF00"/>
                </a:solidFill>
                <a:latin typeface="+mn-lt"/>
              </a:rPr>
              <a:t>Travel Index, 2019</a:t>
            </a:r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756" y="76200"/>
            <a:ext cx="457413" cy="457200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20955"/>
              </p:ext>
            </p:extLst>
          </p:nvPr>
        </p:nvGraphicFramePr>
        <p:xfrm>
          <a:off x="723900" y="1828800"/>
          <a:ext cx="7696199" cy="1610062"/>
        </p:xfrm>
        <a:graphic>
          <a:graphicData uri="http://schemas.openxmlformats.org/drawingml/2006/table">
            <a:tbl>
              <a:tblPr/>
              <a:tblGrid>
                <a:gridCol w="2644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8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64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Country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Score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Rank in the World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1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Bangladesh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287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45720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100" b="1" dirty="0">
                <a:solidFill>
                  <a:srgbClr val="FFFF00"/>
                </a:solidFill>
                <a:latin typeface="+mn-lt"/>
              </a:rPr>
              <a:t>Challenges for the Development of MFT in OIC Countries</a:t>
            </a:r>
            <a:endParaRPr lang="en-US" sz="21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2509" y="914400"/>
            <a:ext cx="8382106" cy="4524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cs typeface="Calibri" panose="020F0502020204030204" pitchFamily="34" charset="0"/>
              </a:rPr>
              <a:t>Major </a:t>
            </a:r>
            <a:r>
              <a:rPr lang="en-US" sz="2000" b="1" dirty="0">
                <a:cs typeface="Calibri" panose="020F0502020204030204" pitchFamily="34" charset="0"/>
              </a:rPr>
              <a:t>Challenges remain unaddressed: </a:t>
            </a:r>
            <a:endParaRPr lang="tr-TR" sz="2000" b="1" dirty="0"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tr-TR" sz="900" b="1" dirty="0" smtClean="0"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tr-TR" sz="2000" dirty="0">
                <a:cs typeface="Calibri" panose="020F0502020204030204" pitchFamily="34" charset="0"/>
              </a:rPr>
              <a:t>l</a:t>
            </a:r>
            <a:r>
              <a:rPr lang="en-US" sz="2000" dirty="0" err="1">
                <a:cs typeface="Calibri" panose="020F0502020204030204" pitchFamily="34" charset="0"/>
              </a:rPr>
              <a:t>ack</a:t>
            </a:r>
            <a:r>
              <a:rPr lang="en-US" sz="2000" dirty="0">
                <a:cs typeface="Calibri" panose="020F0502020204030204" pitchFamily="34" charset="0"/>
              </a:rPr>
              <a:t> of coordination among public </a:t>
            </a:r>
            <a:r>
              <a:rPr lang="en-US" sz="2000" dirty="0" smtClean="0">
                <a:cs typeface="Calibri" panose="020F0502020204030204" pitchFamily="34" charset="0"/>
              </a:rPr>
              <a:t>institutions</a:t>
            </a:r>
            <a:r>
              <a:rPr lang="tr-TR" sz="2000" dirty="0" smtClean="0">
                <a:cs typeface="Calibri" panose="020F0502020204030204" pitchFamily="34" charset="0"/>
              </a:rPr>
              <a:t>;</a:t>
            </a:r>
            <a:endParaRPr lang="tr-TR" sz="2000" dirty="0"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cs typeface="Calibri" panose="020F0502020204030204" pitchFamily="34" charset="0"/>
              </a:rPr>
              <a:t>standards and certification </a:t>
            </a:r>
            <a:r>
              <a:rPr lang="tr-TR" sz="2000" dirty="0">
                <a:cs typeface="Calibri" panose="020F0502020204030204" pitchFamily="34" charset="0"/>
              </a:rPr>
              <a:t>i</a:t>
            </a:r>
            <a:r>
              <a:rPr lang="en-US" sz="2000" dirty="0" err="1" smtClean="0">
                <a:cs typeface="Calibri" panose="020F0502020204030204" pitchFamily="34" charset="0"/>
              </a:rPr>
              <a:t>ssues</a:t>
            </a:r>
            <a:r>
              <a:rPr lang="tr-TR" sz="2000" dirty="0" smtClean="0">
                <a:cs typeface="Calibri" panose="020F0502020204030204" pitchFamily="34" charset="0"/>
              </a:rPr>
              <a:t> on MFT;</a:t>
            </a:r>
            <a:endParaRPr lang="tr-TR" sz="2000" dirty="0"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cs typeface="Calibri" panose="020F0502020204030204" pitchFamily="34" charset="0"/>
              </a:rPr>
              <a:t>underdeveloped national rules and </a:t>
            </a:r>
            <a:r>
              <a:rPr lang="en-US" sz="2000" dirty="0" smtClean="0">
                <a:cs typeface="Calibri" panose="020F0502020204030204" pitchFamily="34" charset="0"/>
              </a:rPr>
              <a:t>regulations</a:t>
            </a:r>
            <a:r>
              <a:rPr lang="tr-TR" sz="2000" dirty="0" smtClean="0">
                <a:cs typeface="Calibri" panose="020F0502020204030204" pitchFamily="34" charset="0"/>
              </a:rPr>
              <a:t> on MFT;</a:t>
            </a:r>
            <a:endParaRPr lang="tr-TR" sz="2000" dirty="0"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cs typeface="Calibri" panose="020F0502020204030204" pitchFamily="34" charset="0"/>
              </a:rPr>
              <a:t> ineffective marketing and promotion </a:t>
            </a:r>
            <a:r>
              <a:rPr lang="en-US" sz="2000" dirty="0" smtClean="0">
                <a:cs typeface="Calibri" panose="020F0502020204030204" pitchFamily="34" charset="0"/>
              </a:rPr>
              <a:t>strategies</a:t>
            </a:r>
            <a:r>
              <a:rPr lang="tr-TR" sz="2000" dirty="0" smtClean="0">
                <a:cs typeface="Calibri" panose="020F0502020204030204" pitchFamily="34" charset="0"/>
              </a:rPr>
              <a:t>;</a:t>
            </a:r>
            <a:r>
              <a:rPr lang="en-US" sz="2000" dirty="0" smtClean="0">
                <a:cs typeface="Calibri" panose="020F0502020204030204" pitchFamily="34" charset="0"/>
              </a:rPr>
              <a:t> </a:t>
            </a:r>
            <a:endParaRPr lang="tr-TR" sz="2000" dirty="0"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cs typeface="Calibri" panose="020F0502020204030204" pitchFamily="34" charset="0"/>
              </a:rPr>
              <a:t>problems on data and </a:t>
            </a:r>
            <a:r>
              <a:rPr lang="en-US" sz="2000" dirty="0" smtClean="0">
                <a:cs typeface="Calibri" panose="020F0502020204030204" pitchFamily="34" charset="0"/>
              </a:rPr>
              <a:t>monitoring</a:t>
            </a:r>
            <a:r>
              <a:rPr lang="tr-TR" sz="2000" dirty="0" smtClean="0">
                <a:cs typeface="Calibri" panose="020F0502020204030204" pitchFamily="34" charset="0"/>
              </a:rPr>
              <a:t>;</a:t>
            </a:r>
            <a:endParaRPr lang="tr-TR" sz="2000" dirty="0"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tr-TR" sz="2000" dirty="0">
                <a:cs typeface="Calibri" panose="020F0502020204030204" pitchFamily="34" charset="0"/>
              </a:rPr>
              <a:t>lack of </a:t>
            </a:r>
            <a:r>
              <a:rPr lang="tr-TR" sz="2000" dirty="0" smtClean="0">
                <a:cs typeface="Calibri" panose="020F0502020204030204" pitchFamily="34" charset="0"/>
              </a:rPr>
              <a:t>national strategies;</a:t>
            </a:r>
            <a:endParaRPr lang="tr-TR" sz="2000" dirty="0"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tr-TR" sz="2000" dirty="0">
                <a:cs typeface="Calibri" panose="020F0502020204030204" pitchFamily="34" charset="0"/>
              </a:rPr>
              <a:t>f</a:t>
            </a:r>
            <a:r>
              <a:rPr lang="en-US" sz="2000" dirty="0" err="1" smtClean="0">
                <a:cs typeface="Calibri" panose="020F0502020204030204" pitchFamily="34" charset="0"/>
              </a:rPr>
              <a:t>inancial</a:t>
            </a:r>
            <a:r>
              <a:rPr lang="en-US" sz="2000" dirty="0" smtClean="0">
                <a:cs typeface="Calibri" panose="020F0502020204030204" pitchFamily="34" charset="0"/>
              </a:rPr>
              <a:t> constraints</a:t>
            </a:r>
            <a:r>
              <a:rPr lang="tr-TR" sz="2000" dirty="0" smtClean="0">
                <a:cs typeface="Calibri" panose="020F0502020204030204" pitchFamily="34" charset="0"/>
              </a:rPr>
              <a:t>; and</a:t>
            </a:r>
            <a:endParaRPr lang="tr-TR" sz="2000" dirty="0"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tr-TR" sz="2000" dirty="0">
                <a:cs typeface="Calibri" panose="020F0502020204030204" pitchFamily="34" charset="0"/>
              </a:rPr>
              <a:t>h</a:t>
            </a:r>
            <a:r>
              <a:rPr lang="en-US" sz="2000" dirty="0" err="1" smtClean="0">
                <a:cs typeface="Calibri" panose="020F0502020204030204" pitchFamily="34" charset="0"/>
              </a:rPr>
              <a:t>uman</a:t>
            </a:r>
            <a:r>
              <a:rPr lang="en-US" sz="2000" dirty="0" smtClean="0">
                <a:cs typeface="Calibri" panose="020F0502020204030204" pitchFamily="34" charset="0"/>
              </a:rPr>
              <a:t> </a:t>
            </a:r>
            <a:r>
              <a:rPr lang="en-US" sz="2000" dirty="0">
                <a:cs typeface="Calibri" panose="020F0502020204030204" pitchFamily="34" charset="0"/>
              </a:rPr>
              <a:t>capital </a:t>
            </a:r>
            <a:r>
              <a:rPr lang="en-US" sz="2000" dirty="0" smtClean="0">
                <a:cs typeface="Calibri" panose="020F0502020204030204" pitchFamily="34" charset="0"/>
              </a:rPr>
              <a:t>shortages</a:t>
            </a:r>
            <a:r>
              <a:rPr lang="tr-TR" sz="2000" dirty="0" smtClean="0">
                <a:cs typeface="Calibri" panose="020F0502020204030204" pitchFamily="34" charset="0"/>
              </a:rPr>
              <a:t>.</a:t>
            </a:r>
            <a:endParaRPr lang="en-US" sz="2000" dirty="0">
              <a:cs typeface="Calibri" panose="020F0502020204030204" pitchFamily="34" charset="0"/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76200"/>
            <a:ext cx="457413" cy="457200"/>
          </a:xfrm>
          <a:prstGeom prst="rect">
            <a:avLst/>
          </a:prstGeom>
        </p:spPr>
      </p:pic>
      <p:sp>
        <p:nvSpPr>
          <p:cNvPr id="16" name="TextBox 1"/>
          <p:cNvSpPr txBox="1"/>
          <p:nvPr/>
        </p:nvSpPr>
        <p:spPr>
          <a:xfrm>
            <a:off x="5257800" y="3311962"/>
            <a:ext cx="3124200" cy="2476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12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82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09712" y="809625"/>
            <a:ext cx="8686800" cy="5715000"/>
          </a:xfrm>
          <a:prstGeom prst="round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endParaRPr lang="en-US" sz="1600" dirty="0">
              <a:latin typeface="Palatino Linotype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751344"/>
            <a:ext cx="861060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tr-TR" sz="2000" dirty="0" err="1" smtClean="0"/>
              <a:t>In</a:t>
            </a:r>
            <a:r>
              <a:rPr lang="en-US" sz="2000" dirty="0" smtClean="0"/>
              <a:t> </a:t>
            </a:r>
            <a:r>
              <a:rPr lang="en-US" sz="2000" dirty="0"/>
              <a:t>order to enhance cooperation at intra-OIC level as well as to improve Islamic tourism ecosystem in OIC member </a:t>
            </a:r>
            <a:r>
              <a:rPr lang="en-US" sz="2000" dirty="0" smtClean="0"/>
              <a:t>countries</a:t>
            </a:r>
            <a:r>
              <a:rPr lang="tr-TR" sz="2000" dirty="0" smtClean="0"/>
              <a:t>,</a:t>
            </a:r>
            <a:r>
              <a:rPr lang="en-US" sz="2000" dirty="0" smtClean="0"/>
              <a:t> </a:t>
            </a:r>
            <a:r>
              <a:rPr lang="tr-TR" sz="2000" dirty="0" smtClean="0"/>
              <a:t>the 9th Is</a:t>
            </a:r>
            <a:r>
              <a:rPr lang="en-US" sz="2000" dirty="0" err="1" smtClean="0"/>
              <a:t>lamic</a:t>
            </a:r>
            <a:r>
              <a:rPr lang="en-US" sz="2000" dirty="0" smtClean="0"/>
              <a:t> </a:t>
            </a:r>
            <a:r>
              <a:rPr lang="en-US" sz="2000" dirty="0"/>
              <a:t>Conference of Tourism Ministers (ICTM)</a:t>
            </a:r>
            <a:r>
              <a:rPr lang="tr-TR" sz="2000" dirty="0" smtClean="0"/>
              <a:t> requested preparation of a </a:t>
            </a:r>
            <a:r>
              <a:rPr lang="en-US" sz="2000" b="1" dirty="0"/>
              <a:t>Strategic </a:t>
            </a:r>
            <a:r>
              <a:rPr lang="tr-TR" sz="2000" b="1" dirty="0"/>
              <a:t>Roadmap</a:t>
            </a:r>
            <a:r>
              <a:rPr lang="en-US" sz="2000" b="1" dirty="0"/>
              <a:t> for Development of Islamic Tourism in OIC Member </a:t>
            </a:r>
            <a:r>
              <a:rPr lang="en-US" sz="2000" b="1" dirty="0" smtClean="0"/>
              <a:t>Countries</a:t>
            </a:r>
            <a:r>
              <a:rPr lang="tr-TR" sz="2000" b="1" dirty="0" smtClean="0"/>
              <a:t>. </a:t>
            </a:r>
            <a:r>
              <a:rPr lang="tr-TR" sz="2000" dirty="0" smtClean="0"/>
              <a:t>It </a:t>
            </a:r>
            <a:r>
              <a:rPr lang="en-US" sz="2000" dirty="0" smtClean="0"/>
              <a:t>aims </a:t>
            </a:r>
            <a:r>
              <a:rPr lang="en-US" sz="2000" dirty="0"/>
              <a:t>at: </a:t>
            </a:r>
            <a:endParaRPr lang="tr-TR" sz="2000" dirty="0" smtClean="0"/>
          </a:p>
          <a:p>
            <a:pPr lvl="0" algn="just">
              <a:lnSpc>
                <a:spcPct val="150000"/>
              </a:lnSpc>
            </a:pPr>
            <a:endParaRPr lang="tr-TR" sz="1000" dirty="0" smtClean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/>
              <a:t>Providing </a:t>
            </a:r>
            <a:r>
              <a:rPr lang="en-US" sz="2000" b="1" dirty="0"/>
              <a:t>a study on the background </a:t>
            </a:r>
            <a:r>
              <a:rPr lang="en-US" sz="2000" dirty="0"/>
              <a:t>of Islamic tourism, aspects and dimensions and its importance in OIC member countries; </a:t>
            </a:r>
            <a:endParaRPr lang="tr-TR" sz="2000" dirty="0" smtClean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smtClean="0"/>
              <a:t>C</a:t>
            </a:r>
            <a:r>
              <a:rPr lang="en-US" sz="2000" dirty="0" err="1" smtClean="0"/>
              <a:t>onducting</a:t>
            </a:r>
            <a:r>
              <a:rPr lang="en-US" sz="2000" dirty="0" smtClean="0"/>
              <a:t> </a:t>
            </a:r>
            <a:r>
              <a:rPr lang="en-US" sz="2000" b="1" dirty="0"/>
              <a:t>a situation analysis </a:t>
            </a:r>
            <a:r>
              <a:rPr lang="en-US" sz="2000" dirty="0"/>
              <a:t>on the state of Islamic tourism in OIC member countries; and </a:t>
            </a:r>
            <a:endParaRPr lang="tr-TR" sz="2000" dirty="0" smtClean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/>
              <a:t>P</a:t>
            </a:r>
            <a:r>
              <a:rPr lang="en-US" sz="2000" dirty="0" err="1" smtClean="0"/>
              <a:t>roposing</a:t>
            </a:r>
            <a:r>
              <a:rPr lang="en-US" sz="2000" dirty="0" smtClean="0"/>
              <a:t> </a:t>
            </a:r>
            <a:r>
              <a:rPr lang="en-US" sz="2000" dirty="0"/>
              <a:t>a strategic direction to be taken with an </a:t>
            </a:r>
            <a:r>
              <a:rPr lang="en-US" sz="2000" b="1" dirty="0"/>
              <a:t>action plan to develop and promote </a:t>
            </a:r>
            <a:r>
              <a:rPr lang="en-US" sz="2000" dirty="0"/>
              <a:t>Islamic tourism in OIC member countries. </a:t>
            </a:r>
          </a:p>
          <a:p>
            <a:pPr marL="285750" lvl="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00" y="3654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45720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100" b="1" dirty="0" smtClean="0">
                <a:solidFill>
                  <a:srgbClr val="FFFF00"/>
                </a:solidFill>
                <a:latin typeface="+mn-lt"/>
              </a:rPr>
              <a:t>Addressing Challenges: </a:t>
            </a:r>
            <a:r>
              <a:rPr lang="en-US" sz="2100" b="1" dirty="0" smtClean="0">
                <a:solidFill>
                  <a:srgbClr val="FFFF00"/>
                </a:solidFill>
                <a:latin typeface="+mn-lt"/>
              </a:rPr>
              <a:t>Strategic Roadmap</a:t>
            </a:r>
            <a:r>
              <a:rPr lang="tr-TR" sz="2100" b="1" dirty="0" smtClean="0">
                <a:solidFill>
                  <a:srgbClr val="FFFF00"/>
                </a:solidFill>
                <a:latin typeface="+mn-lt"/>
              </a:rPr>
              <a:t> Document</a:t>
            </a:r>
            <a:endParaRPr lang="en-US" sz="21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756" y="76200"/>
            <a:ext cx="4574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9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-42688" y="609600"/>
            <a:ext cx="4614688" cy="5715000"/>
          </a:xfrm>
          <a:prstGeom prst="round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The document identifies five key </a:t>
            </a:r>
            <a:endParaRPr lang="tr-TR" sz="2000" dirty="0" smtClean="0"/>
          </a:p>
          <a:p>
            <a:pPr marL="0" indent="0">
              <a:buNone/>
            </a:pPr>
            <a:r>
              <a:rPr lang="en-US" sz="2000" dirty="0" smtClean="0"/>
              <a:t>specific </a:t>
            </a:r>
            <a:r>
              <a:rPr lang="en-US" sz="2000" dirty="0"/>
              <a:t>thematic areas of cooperation in the </a:t>
            </a:r>
            <a:endParaRPr lang="tr-TR" sz="2000" dirty="0" smtClean="0"/>
          </a:p>
          <a:p>
            <a:pPr marL="0" indent="0">
              <a:buNone/>
            </a:pPr>
            <a:r>
              <a:rPr lang="en-US" sz="2000" dirty="0" smtClean="0"/>
              <a:t>domain </a:t>
            </a:r>
            <a:r>
              <a:rPr lang="en-US" sz="2000" dirty="0"/>
              <a:t>of Islamic </a:t>
            </a:r>
            <a:r>
              <a:rPr lang="en-US" sz="2000" dirty="0" smtClean="0"/>
              <a:t>tourism</a:t>
            </a:r>
            <a:r>
              <a:rPr lang="tr-TR" sz="2000" dirty="0" smtClean="0"/>
              <a:t>:</a:t>
            </a:r>
            <a:r>
              <a:rPr lang="en-US" sz="2000" dirty="0" smtClean="0"/>
              <a:t> </a:t>
            </a:r>
            <a:endParaRPr lang="tr-TR" sz="2000" dirty="0" smtClean="0"/>
          </a:p>
          <a:p>
            <a:pPr marL="0" indent="0">
              <a:buNone/>
            </a:pPr>
            <a:endParaRPr lang="tr-TR" sz="2000" dirty="0" smtClean="0"/>
          </a:p>
          <a:p>
            <a:pPr>
              <a:buFont typeface="+mj-lt"/>
              <a:buAutoNum type="arabicPeriod"/>
            </a:pPr>
            <a:r>
              <a:rPr lang="tr-TR" sz="2000" dirty="0" smtClean="0"/>
              <a:t>D</a:t>
            </a:r>
            <a:r>
              <a:rPr lang="en-US" sz="2000" dirty="0" err="1" smtClean="0"/>
              <a:t>ata</a:t>
            </a:r>
            <a:r>
              <a:rPr lang="en-US" sz="2000" dirty="0" smtClean="0"/>
              <a:t> </a:t>
            </a:r>
            <a:r>
              <a:rPr lang="en-US" sz="2000" dirty="0"/>
              <a:t>and monitoring, </a:t>
            </a:r>
            <a:endParaRPr lang="tr-TR" sz="2000" dirty="0" smtClean="0"/>
          </a:p>
          <a:p>
            <a:pPr>
              <a:buFont typeface="+mj-lt"/>
              <a:buAutoNum type="arabicPeriod"/>
            </a:pPr>
            <a:r>
              <a:rPr lang="tr-TR" sz="2000" dirty="0" smtClean="0"/>
              <a:t>P</a:t>
            </a:r>
            <a:r>
              <a:rPr lang="en-US" sz="2000" dirty="0" err="1" smtClean="0"/>
              <a:t>olicy</a:t>
            </a:r>
            <a:r>
              <a:rPr lang="en-US" sz="2000" dirty="0" smtClean="0"/>
              <a:t> </a:t>
            </a:r>
            <a:r>
              <a:rPr lang="en-US" sz="2000" dirty="0"/>
              <a:t>and regulation development</a:t>
            </a:r>
            <a:r>
              <a:rPr lang="en-US" sz="2000" dirty="0" smtClean="0"/>
              <a:t>,</a:t>
            </a:r>
            <a:r>
              <a:rPr lang="tr-TR" sz="2000" dirty="0" smtClean="0"/>
              <a:t> </a:t>
            </a:r>
          </a:p>
          <a:p>
            <a:pPr>
              <a:buFont typeface="+mj-lt"/>
              <a:buAutoNum type="arabicPeriod"/>
            </a:pPr>
            <a:r>
              <a:rPr lang="tr-TR" sz="2000" dirty="0" smtClean="0"/>
              <a:t>M</a:t>
            </a:r>
            <a:r>
              <a:rPr lang="en-US" sz="2000" dirty="0" err="1" smtClean="0"/>
              <a:t>arketing</a:t>
            </a:r>
            <a:r>
              <a:rPr lang="en-US" sz="2000" dirty="0" smtClean="0"/>
              <a:t> </a:t>
            </a:r>
            <a:r>
              <a:rPr lang="en-US" sz="2000" dirty="0"/>
              <a:t>and promotion, </a:t>
            </a:r>
            <a:endParaRPr lang="tr-TR" sz="2000" dirty="0" smtClean="0"/>
          </a:p>
          <a:p>
            <a:pPr>
              <a:buFont typeface="+mj-lt"/>
              <a:buAutoNum type="arabicPeriod"/>
            </a:pPr>
            <a:r>
              <a:rPr lang="tr-TR" sz="2000" dirty="0" smtClean="0"/>
              <a:t>D</a:t>
            </a:r>
            <a:r>
              <a:rPr lang="en-US" sz="2000" dirty="0" err="1" smtClean="0"/>
              <a:t>estination</a:t>
            </a:r>
            <a:r>
              <a:rPr lang="en-US" sz="2000" dirty="0" smtClean="0"/>
              <a:t> </a:t>
            </a:r>
            <a:r>
              <a:rPr lang="en-US" sz="2000" dirty="0"/>
              <a:t>and industry </a:t>
            </a:r>
            <a:r>
              <a:rPr lang="en-US" sz="2000" dirty="0" smtClean="0"/>
              <a:t>development</a:t>
            </a:r>
            <a:r>
              <a:rPr lang="tr-TR" sz="2000" dirty="0" smtClean="0"/>
              <a:t>,</a:t>
            </a:r>
          </a:p>
          <a:p>
            <a:pPr>
              <a:buFont typeface="+mj-lt"/>
              <a:buAutoNum type="arabicPeriod"/>
            </a:pPr>
            <a:r>
              <a:rPr lang="tr-TR" sz="2000" dirty="0" smtClean="0"/>
              <a:t>C</a:t>
            </a:r>
            <a:r>
              <a:rPr lang="en-US" sz="2000" dirty="0" err="1" smtClean="0"/>
              <a:t>apacity</a:t>
            </a:r>
            <a:r>
              <a:rPr lang="en-US" sz="2000" dirty="0" smtClean="0"/>
              <a:t> development</a:t>
            </a:r>
            <a:r>
              <a:rPr lang="tr-TR" sz="2000" dirty="0" smtClean="0"/>
              <a:t>.</a:t>
            </a:r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endParaRPr lang="tr-TR" sz="2000" dirty="0" smtClean="0"/>
          </a:p>
          <a:p>
            <a:pPr>
              <a:buFont typeface="+mj-lt"/>
              <a:buAutoNum type="arabicPeriod"/>
            </a:pPr>
            <a:endParaRPr lang="tr-TR" sz="2000" dirty="0"/>
          </a:p>
          <a:p>
            <a:pPr marL="0" indent="0">
              <a:buNone/>
            </a:pPr>
            <a:endParaRPr lang="tr-TR" sz="20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00" y="3654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85800"/>
            <a:ext cx="4953000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7554" y="5145087"/>
            <a:ext cx="43434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dirty="0">
                <a:cs typeface="Calibri" panose="020F0502020204030204" pitchFamily="34" charset="0"/>
              </a:rPr>
              <a:t>T</a:t>
            </a:r>
            <a:r>
              <a:rPr lang="en-US" sz="1400" b="1" dirty="0">
                <a:cs typeface="Calibri" panose="020F0502020204030204" pitchFamily="34" charset="0"/>
              </a:rPr>
              <a:t>he </a:t>
            </a:r>
            <a:r>
              <a:rPr lang="en-US" sz="1400" b="1" dirty="0" smtClean="0">
                <a:cs typeface="Calibri" panose="020F0502020204030204" pitchFamily="34" charset="0"/>
              </a:rPr>
              <a:t>Plan </a:t>
            </a:r>
            <a:r>
              <a:rPr lang="tr-TR" sz="1400" b="1" dirty="0">
                <a:cs typeface="Calibri" panose="020F0502020204030204" pitchFamily="34" charset="0"/>
              </a:rPr>
              <a:t>was </a:t>
            </a:r>
            <a:r>
              <a:rPr lang="en-US" sz="1400" b="1" dirty="0">
                <a:cs typeface="Calibri" panose="020F0502020204030204" pitchFamily="34" charset="0"/>
              </a:rPr>
              <a:t>adopted during the</a:t>
            </a:r>
            <a:r>
              <a:rPr lang="tr-TR" sz="1400" b="1" dirty="0">
                <a:cs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rgbClr val="FFFF00"/>
                </a:solidFill>
                <a:cs typeface="Calibri" panose="020F0502020204030204" pitchFamily="34" charset="0"/>
              </a:rPr>
              <a:t>10th Session of Islamic Conference of Tourism Ministers </a:t>
            </a:r>
            <a:r>
              <a:rPr lang="en-US" sz="1400" b="1" dirty="0">
                <a:cs typeface="Calibri" panose="020F0502020204030204" pitchFamily="34" charset="0"/>
              </a:rPr>
              <a:t>that t</a:t>
            </a:r>
            <a:r>
              <a:rPr lang="tr-TR" sz="1400" b="1" dirty="0">
                <a:cs typeface="Calibri" panose="020F0502020204030204" pitchFamily="34" charset="0"/>
              </a:rPr>
              <a:t>ook</a:t>
            </a:r>
            <a:r>
              <a:rPr lang="en-US" sz="1400" b="1" dirty="0">
                <a:cs typeface="Calibri" panose="020F0502020204030204" pitchFamily="34" charset="0"/>
              </a:rPr>
              <a:t> place in Dhaka</a:t>
            </a:r>
            <a:r>
              <a:rPr lang="tr-TR" sz="1400" b="1" dirty="0">
                <a:cs typeface="Calibri" panose="020F0502020204030204" pitchFamily="34" charset="0"/>
              </a:rPr>
              <a:t>, </a:t>
            </a:r>
            <a:r>
              <a:rPr lang="en-US" sz="1400" b="1" dirty="0">
                <a:cs typeface="Calibri" panose="020F0502020204030204" pitchFamily="34" charset="0"/>
              </a:rPr>
              <a:t>Bangladesh </a:t>
            </a:r>
            <a:r>
              <a:rPr lang="tr-TR" sz="1400" b="1" dirty="0">
                <a:cs typeface="Calibri" panose="020F0502020204030204" pitchFamily="34" charset="0"/>
              </a:rPr>
              <a:t>in Feb. 2018.</a:t>
            </a:r>
            <a:endParaRPr lang="en-US" sz="1400" b="1" dirty="0">
              <a:cs typeface="Calibri" panose="020F050202020403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45720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100" b="1" dirty="0">
                <a:solidFill>
                  <a:srgbClr val="FFFF00"/>
                </a:solidFill>
                <a:latin typeface="+mn-lt"/>
              </a:rPr>
              <a:t>Five Dimensions of the Strategic Roadmap</a:t>
            </a:r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756" y="76200"/>
            <a:ext cx="4574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7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73192"/>
            <a:ext cx="8229600" cy="990600"/>
          </a:xfrm>
        </p:spPr>
        <p:txBody>
          <a:bodyPr>
            <a:normAutofit/>
          </a:bodyPr>
          <a:lstStyle/>
          <a:p>
            <a:pPr algn="ctr"/>
            <a:endParaRPr lang="en-US" b="1" dirty="0"/>
          </a:p>
        </p:txBody>
      </p:sp>
      <p:sp>
        <p:nvSpPr>
          <p:cNvPr id="2" name="Oval 1"/>
          <p:cNvSpPr/>
          <p:nvPr/>
        </p:nvSpPr>
        <p:spPr>
          <a:xfrm>
            <a:off x="-25871" y="1660079"/>
            <a:ext cx="2773660" cy="227533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80 </a:t>
            </a:r>
            <a:r>
              <a:rPr lang="tr-TR" b="1" dirty="0" err="1" smtClean="0"/>
              <a:t>Pages</a:t>
            </a:r>
            <a:endParaRPr lang="tr-TR" b="1" dirty="0" smtClean="0"/>
          </a:p>
        </p:txBody>
      </p:sp>
      <p:sp>
        <p:nvSpPr>
          <p:cNvPr id="7" name="Oval 6"/>
          <p:cNvSpPr/>
          <p:nvPr/>
        </p:nvSpPr>
        <p:spPr>
          <a:xfrm>
            <a:off x="6228184" y="4170090"/>
            <a:ext cx="3049258" cy="227533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/>
              <a:t>Implementation</a:t>
            </a:r>
            <a:r>
              <a:rPr lang="tr-TR" b="1" dirty="0" smtClean="0"/>
              <a:t> </a:t>
            </a:r>
            <a:r>
              <a:rPr lang="tr-TR" b="1" dirty="0" err="1"/>
              <a:t>Matrix</a:t>
            </a:r>
            <a:endParaRPr lang="tr-TR" b="1" dirty="0"/>
          </a:p>
        </p:txBody>
      </p:sp>
      <p:sp>
        <p:nvSpPr>
          <p:cNvPr id="8" name="Oval 7"/>
          <p:cNvSpPr/>
          <p:nvPr/>
        </p:nvSpPr>
        <p:spPr>
          <a:xfrm>
            <a:off x="6228184" y="1448768"/>
            <a:ext cx="3081511" cy="227533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5 </a:t>
            </a:r>
            <a:r>
              <a:rPr lang="tr-TR" b="1" dirty="0" err="1" smtClean="0"/>
              <a:t>Thematic</a:t>
            </a:r>
            <a:r>
              <a:rPr lang="tr-TR" b="1" dirty="0" smtClean="0"/>
              <a:t> </a:t>
            </a:r>
            <a:r>
              <a:rPr lang="tr-TR" b="1" dirty="0" err="1" smtClean="0"/>
              <a:t>Areas</a:t>
            </a:r>
            <a:r>
              <a:rPr lang="tr-TR" b="1" dirty="0" smtClean="0"/>
              <a:t> of </a:t>
            </a:r>
            <a:r>
              <a:rPr lang="tr-TR" b="1" dirty="0" err="1" smtClean="0"/>
              <a:t>Cooperation</a:t>
            </a:r>
            <a:endParaRPr lang="tr-TR" b="1" dirty="0" smtClean="0"/>
          </a:p>
        </p:txBody>
      </p:sp>
      <p:sp>
        <p:nvSpPr>
          <p:cNvPr id="9" name="Oval 8"/>
          <p:cNvSpPr/>
          <p:nvPr/>
        </p:nvSpPr>
        <p:spPr>
          <a:xfrm>
            <a:off x="1" y="4186933"/>
            <a:ext cx="2699792" cy="230425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/>
              <a:t>Towards</a:t>
            </a:r>
            <a:r>
              <a:rPr lang="tr-TR" b="1" dirty="0" smtClean="0"/>
              <a:t> </a:t>
            </a:r>
            <a:r>
              <a:rPr lang="tr-TR" b="1" dirty="0" err="1" smtClean="0"/>
              <a:t>Improved</a:t>
            </a:r>
            <a:r>
              <a:rPr lang="tr-TR" b="1" dirty="0" smtClean="0"/>
              <a:t> </a:t>
            </a:r>
          </a:p>
          <a:p>
            <a:pPr algn="ctr"/>
            <a:r>
              <a:rPr lang="tr-TR" b="1" dirty="0" err="1" smtClean="0"/>
              <a:t>Intra</a:t>
            </a:r>
            <a:r>
              <a:rPr lang="tr-TR" b="1" dirty="0" smtClean="0"/>
              <a:t>-OIC </a:t>
            </a:r>
            <a:r>
              <a:rPr lang="tr-TR" b="1" dirty="0" err="1" smtClean="0"/>
              <a:t>Cooperation</a:t>
            </a:r>
            <a:endParaRPr lang="tr-TR" b="1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71600"/>
            <a:ext cx="4165891" cy="5436841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1" name="Slide Number Placeholder 7"/>
          <p:cNvSpPr txBox="1">
            <a:spLocks/>
          </p:cNvSpPr>
          <p:nvPr/>
        </p:nvSpPr>
        <p:spPr>
          <a:xfrm>
            <a:off x="8610600" y="6509890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ED2F52-E6C8-4154-B18B-5A25422DABFD}" type="slidenum">
              <a:rPr lang="en-US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pPr/>
              <a:t>27</a:t>
            </a:fld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45720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100" b="1" dirty="0">
                <a:solidFill>
                  <a:srgbClr val="FFFF00"/>
                </a:solidFill>
                <a:latin typeface="+mn-lt"/>
              </a:rPr>
              <a:t>How to Develop Islamic Tourism</a:t>
            </a:r>
            <a:r>
              <a:rPr lang="en-US" sz="2100" b="1" dirty="0" smtClean="0">
                <a:solidFill>
                  <a:srgbClr val="FFFF00"/>
                </a:solidFill>
                <a:latin typeface="+mn-lt"/>
              </a:rPr>
              <a:t>?</a:t>
            </a:r>
            <a:endParaRPr lang="en-US" sz="21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5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756" y="76200"/>
            <a:ext cx="4574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3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96240"/>
            <a:ext cx="8435341" cy="646176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4015741" y="4888230"/>
            <a:ext cx="4876800" cy="196977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C00000"/>
                </a:solidFill>
              </a:rPr>
              <a:t>You can find more information in the Report, available at: </a:t>
            </a:r>
          </a:p>
          <a:p>
            <a:endParaRPr lang="tr-TR" sz="2400" u="sng" dirty="0">
              <a:solidFill>
                <a:srgbClr val="C00000"/>
              </a:solidFill>
            </a:endParaRPr>
          </a:p>
          <a:p>
            <a:r>
              <a:rPr lang="tr-TR" sz="3200" u="sng" dirty="0" smtClean="0">
                <a:solidFill>
                  <a:srgbClr val="C00000"/>
                </a:solidFill>
              </a:rPr>
              <a:t>www.sesric.org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76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65584"/>
            <a:ext cx="8686800" cy="6563816"/>
          </a:xfrm>
          <a:prstGeom prst="round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tr-TR" sz="4000" spc="5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tr-TR" b="1" spc="500" dirty="0" smtClean="0">
              <a:latin typeface="Palatino Linotype" panose="02040502050505030304" pitchFamily="18" charset="0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tr-TR" b="1" spc="500" dirty="0" smtClean="0">
                <a:latin typeface="Palatino Linotype" panose="02040502050505030304" pitchFamily="18" charset="0"/>
                <a:cs typeface="Aharoni" panose="02010803020104030203" pitchFamily="2" charset="-79"/>
              </a:rPr>
              <a:t>THANK </a:t>
            </a:r>
            <a:r>
              <a:rPr lang="tr-TR" b="1" spc="500" dirty="0">
                <a:latin typeface="Palatino Linotype" panose="02040502050505030304" pitchFamily="18" charset="0"/>
                <a:cs typeface="Aharoni" panose="02010803020104030203" pitchFamily="2" charset="-79"/>
              </a:rPr>
              <a:t>YOU</a:t>
            </a:r>
          </a:p>
          <a:p>
            <a:pPr marL="0" indent="0" algn="ctr">
              <a:buNone/>
            </a:pPr>
            <a:r>
              <a:rPr lang="tr-TR" b="1" spc="500" dirty="0">
                <a:latin typeface="Palatino Linotype" panose="02040502050505030304" pitchFamily="18" charset="0"/>
                <a:cs typeface="Aharoni" panose="02010803020104030203" pitchFamily="2" charset="-79"/>
              </a:rPr>
              <a:t> </a:t>
            </a:r>
            <a:endParaRPr lang="en-US" sz="400" spc="500" dirty="0" smtClean="0"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endParaRPr lang="en-US" sz="2800" b="1" spc="500" dirty="0" smtClean="0"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r>
              <a:rPr lang="tr-TR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 panose="02040502050505030304" pitchFamily="18" charset="0"/>
              </a:rPr>
              <a:t>S</a:t>
            </a: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 panose="02040502050505030304" pitchFamily="18" charset="0"/>
              </a:rPr>
              <a:t>tatistical</a:t>
            </a:r>
            <a:r>
              <a:rPr lang="en-US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 panose="02040502050505030304" pitchFamily="18" charset="0"/>
              </a:rPr>
              <a:t>, Economic </a:t>
            </a:r>
            <a:r>
              <a:rPr lang="tr-TR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 panose="02040502050505030304" pitchFamily="18" charset="0"/>
              </a:rPr>
              <a:t>a</a:t>
            </a: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 panose="02040502050505030304" pitchFamily="18" charset="0"/>
              </a:rPr>
              <a:t>nd</a:t>
            </a: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 panose="02040502050505030304" pitchFamily="18" charset="0"/>
              </a:rPr>
              <a:t> </a:t>
            </a:r>
            <a:r>
              <a:rPr lang="en-US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 panose="02040502050505030304" pitchFamily="18" charset="0"/>
              </a:rPr>
              <a:t>Social Research </a:t>
            </a:r>
            <a:r>
              <a:rPr lang="tr-TR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 panose="02040502050505030304" pitchFamily="18" charset="0"/>
              </a:rPr>
              <a:t>a</a:t>
            </a: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 panose="02040502050505030304" pitchFamily="18" charset="0"/>
              </a:rPr>
              <a:t>nd</a:t>
            </a: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 panose="02040502050505030304" pitchFamily="18" charset="0"/>
              </a:rPr>
              <a:t> </a:t>
            </a:r>
            <a:r>
              <a:rPr lang="en-US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 panose="02040502050505030304" pitchFamily="18" charset="0"/>
              </a:rPr>
              <a:t>Training Centre For Islamic Countries (SESRIC</a:t>
            </a: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 panose="02040502050505030304" pitchFamily="18" charset="0"/>
              </a:rPr>
              <a:t>)</a:t>
            </a:r>
          </a:p>
          <a:p>
            <a:pPr marL="0" indent="0" algn="ctr">
              <a:buNone/>
            </a:pPr>
            <a:r>
              <a:rPr lang="tr-TR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 panose="02040502050505030304" pitchFamily="18" charset="0"/>
              </a:rPr>
              <a:t>O</a:t>
            </a: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 panose="02040502050505030304" pitchFamily="18" charset="0"/>
              </a:rPr>
              <a:t>rgani</a:t>
            </a:r>
            <a:r>
              <a:rPr lang="tr-TR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 panose="02040502050505030304" pitchFamily="18" charset="0"/>
              </a:rPr>
              <a:t>s</a:t>
            </a: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 panose="02040502050505030304" pitchFamily="18" charset="0"/>
              </a:rPr>
              <a:t>ation</a:t>
            </a: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 panose="02040502050505030304" pitchFamily="18" charset="0"/>
              </a:rPr>
              <a:t> </a:t>
            </a:r>
            <a:r>
              <a:rPr lang="tr-TR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 panose="02040502050505030304" pitchFamily="18" charset="0"/>
              </a:rPr>
              <a:t>o</a:t>
            </a:r>
            <a:r>
              <a:rPr lang="en-US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 panose="02040502050505030304" pitchFamily="18" charset="0"/>
              </a:rPr>
              <a:t>f Islamic Cooperation (OIC</a:t>
            </a: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 panose="02040502050505030304" pitchFamily="18" charset="0"/>
              </a:rPr>
              <a:t>)</a:t>
            </a:r>
            <a:endParaRPr lang="en-US" sz="1400" b="1" spc="500" dirty="0" smtClean="0"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endParaRPr lang="en-US" sz="1600" b="1" spc="500" dirty="0" smtClean="0">
              <a:latin typeface="+mj-lt"/>
            </a:endParaRPr>
          </a:p>
          <a:p>
            <a:pPr marL="0" indent="0" algn="ctr">
              <a:buNone/>
            </a:pPr>
            <a:endParaRPr lang="en-US" sz="3600" spc="500" dirty="0" smtClean="0">
              <a:latin typeface="+mj-lt"/>
            </a:endParaRPr>
          </a:p>
          <a:p>
            <a:pPr marL="0" indent="0" algn="ctr">
              <a:buNone/>
            </a:pPr>
            <a:endParaRPr lang="en-US" sz="3600" spc="500" dirty="0">
              <a:latin typeface="+mj-lt"/>
            </a:endParaRPr>
          </a:p>
          <a:p>
            <a:pPr marL="0" indent="0" algn="ctr">
              <a:buNone/>
            </a:pPr>
            <a:endParaRPr lang="en-US" sz="3600" spc="500" dirty="0" smtClean="0">
              <a:latin typeface="+mj-lt"/>
            </a:endParaRPr>
          </a:p>
          <a:p>
            <a:pPr marL="0" indent="0" algn="ctr">
              <a:buNone/>
            </a:pPr>
            <a:endParaRPr lang="en-US" sz="3600" spc="500" dirty="0"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4482" y="4437112"/>
            <a:ext cx="9148482" cy="2420888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vert="horz" lIns="45720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International Seminar on </a:t>
            </a:r>
            <a:endParaRPr lang="tr-TR" sz="28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“Development of Muslim Friendly Tourism in the Dhaka City”</a:t>
            </a:r>
            <a:endParaRPr lang="en-US" sz="2800" b="1" cap="small" spc="150" dirty="0">
              <a:solidFill>
                <a:schemeClr val="bg1"/>
              </a:solidFill>
              <a:latin typeface="Palatino Linotype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15 </a:t>
            </a:r>
            <a:r>
              <a:rPr lang="tr-TR" sz="2000" b="1" dirty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October 2019, Dhaka, People’s Republic of Bangladesh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9" name="Picture 2" descr="https://encrypted-tbn3.gstatic.com/images?q=tbn:ANd9GcQ5ZVFAQkFjBzRnm3CccGzkdnDVPzaH0eeCIm6KbP2rNMoNuij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9329"/>
            <a:ext cx="1828800" cy="151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45720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3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4482" y="0"/>
            <a:ext cx="9148482" cy="900545"/>
          </a:xfrm>
          <a:prstGeom prst="rect">
            <a:avLst/>
          </a:prstGeom>
          <a:solidFill>
            <a:schemeClr val="bg1"/>
          </a:solidFill>
        </p:spPr>
        <p:txBody>
          <a:bodyPr vert="horz" anchor="b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cap="small" dirty="0">
                <a:solidFill>
                  <a:srgbClr val="0070C0"/>
                </a:solidFill>
                <a:latin typeface="Palatino Linotype" pitchFamily="18" charset="0"/>
              </a:rPr>
              <a:t>SESRIC Commemoration of Dhaka</a:t>
            </a:r>
          </a:p>
          <a:p>
            <a:pPr algn="ctr"/>
            <a:r>
              <a:rPr lang="en-US" sz="2400" b="1" cap="small" dirty="0">
                <a:solidFill>
                  <a:srgbClr val="0070C0"/>
                </a:solidFill>
                <a:latin typeface="Palatino Linotype" pitchFamily="18" charset="0"/>
              </a:rPr>
              <a:t> The OIC City of Tourism 2019</a:t>
            </a:r>
          </a:p>
        </p:txBody>
      </p:sp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200" y="985179"/>
            <a:ext cx="1471276" cy="13871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872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6"/>
          <p:cNvSpPr txBox="1">
            <a:spLocks/>
          </p:cNvSpPr>
          <p:nvPr/>
        </p:nvSpPr>
        <p:spPr>
          <a:xfrm>
            <a:off x="533400" y="2743200"/>
            <a:ext cx="8229600" cy="27860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smtClean="0">
                <a:latin typeface="+mn-lt"/>
              </a:rPr>
              <a:t>PART I. </a:t>
            </a:r>
            <a:br>
              <a:rPr lang="tr-TR" sz="4800" smtClean="0">
                <a:latin typeface="+mn-lt"/>
              </a:rPr>
            </a:br>
            <a:r>
              <a:rPr lang="en-US" sz="4800" smtClean="0">
                <a:latin typeface="+mn-lt"/>
              </a:rPr>
              <a:t>International Tourism in </a:t>
            </a:r>
            <a:r>
              <a:rPr lang="tr-TR" sz="4800" smtClean="0">
                <a:latin typeface="+mn-lt"/>
              </a:rPr>
              <a:t/>
            </a:r>
            <a:br>
              <a:rPr lang="tr-TR" sz="4800" smtClean="0">
                <a:latin typeface="+mn-lt"/>
              </a:rPr>
            </a:br>
            <a:r>
              <a:rPr lang="en-US" sz="4800" smtClean="0">
                <a:latin typeface="+mn-lt"/>
              </a:rPr>
              <a:t>OIC Member Countries</a:t>
            </a:r>
            <a:endParaRPr lang="en-US" sz="4800" dirty="0" smtClean="0"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45720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1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76200"/>
            <a:ext cx="4574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5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80974" y="745579"/>
            <a:ext cx="8858250" cy="5498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>Outline</a:t>
            </a:r>
            <a:r>
              <a:rPr kumimoji="0" lang="tr-TR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> </a:t>
            </a:r>
            <a:endParaRPr kumimoji="0" lang="en-GB" sz="3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974" y="1295400"/>
            <a:ext cx="909903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latin typeface="Palatino Linotype" pitchFamily="18" charset="0"/>
              </a:rPr>
              <a:t>I.    Highlights on International Tourism Worldwide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Palatino Linotype" pitchFamily="18" charset="0"/>
              </a:rPr>
              <a:t>II.   Highlights on International Tourism in OIC</a:t>
            </a:r>
            <a:r>
              <a:rPr lang="tr-TR" sz="2000" b="1" dirty="0" smtClean="0">
                <a:latin typeface="Palatino Linotype" pitchFamily="18" charset="0"/>
              </a:rPr>
              <a:t> </a:t>
            </a:r>
            <a:r>
              <a:rPr lang="tr-TR" sz="2000" b="1" dirty="0" err="1" smtClean="0">
                <a:latin typeface="Palatino Linotype" pitchFamily="18" charset="0"/>
              </a:rPr>
              <a:t>Member</a:t>
            </a:r>
            <a:r>
              <a:rPr lang="en-US" sz="2000" b="1" dirty="0" smtClean="0">
                <a:latin typeface="Palatino Linotype" pitchFamily="18" charset="0"/>
              </a:rPr>
              <a:t> Countries</a:t>
            </a:r>
          </a:p>
          <a:p>
            <a:pPr marL="514350" indent="-514350">
              <a:lnSpc>
                <a:spcPct val="200000"/>
              </a:lnSpc>
              <a:buAutoNum type="romanUcPeriod" startAt="3"/>
            </a:pPr>
            <a:r>
              <a:rPr lang="en-US" sz="2000" b="1" dirty="0" smtClean="0">
                <a:latin typeface="Palatino Linotype" pitchFamily="18" charset="0"/>
              </a:rPr>
              <a:t>Islamic Tourism in OIC </a:t>
            </a:r>
            <a:r>
              <a:rPr lang="tr-TR" sz="2000" b="1" dirty="0" err="1" smtClean="0">
                <a:latin typeface="Palatino Linotype" pitchFamily="18" charset="0"/>
              </a:rPr>
              <a:t>Member</a:t>
            </a:r>
            <a:r>
              <a:rPr lang="tr-TR" sz="2000" b="1" dirty="0" smtClean="0">
                <a:latin typeface="Palatino Linotype" pitchFamily="18" charset="0"/>
              </a:rPr>
              <a:t>  </a:t>
            </a:r>
            <a:r>
              <a:rPr lang="en-US" sz="2000" b="1" dirty="0" smtClean="0">
                <a:latin typeface="Palatino Linotype" pitchFamily="18" charset="0"/>
              </a:rPr>
              <a:t>Countries</a:t>
            </a:r>
            <a:endParaRPr lang="tr-TR" sz="2000" b="1" dirty="0" smtClean="0">
              <a:latin typeface="Palatino Linotype" pitchFamily="18" charset="0"/>
            </a:endParaRPr>
          </a:p>
          <a:p>
            <a:pPr marL="514350" indent="-514350">
              <a:lnSpc>
                <a:spcPct val="150000"/>
              </a:lnSpc>
              <a:buAutoNum type="romanUcPeriod" startAt="3"/>
            </a:pPr>
            <a:r>
              <a:rPr lang="en-US" sz="2000" b="1" dirty="0" smtClean="0">
                <a:latin typeface="Palatino Linotype" pitchFamily="18" charset="0"/>
              </a:rPr>
              <a:t>Strategic </a:t>
            </a:r>
            <a:r>
              <a:rPr lang="en-US" sz="2000" b="1" dirty="0">
                <a:latin typeface="Palatino Linotype" pitchFamily="18" charset="0"/>
              </a:rPr>
              <a:t>Plan for the Development of Islamic Tourism </a:t>
            </a:r>
            <a:r>
              <a:rPr lang="en-US" sz="2000" b="1" dirty="0" smtClean="0">
                <a:latin typeface="Palatino Linotype" pitchFamily="18" charset="0"/>
              </a:rPr>
              <a:t>in</a:t>
            </a:r>
            <a:endParaRPr lang="tr-TR" sz="2000" b="1" dirty="0" smtClean="0">
              <a:latin typeface="Palatino Linotype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000" b="1" dirty="0">
                <a:latin typeface="Palatino Linotype" pitchFamily="18" charset="0"/>
              </a:rPr>
              <a:t> </a:t>
            </a:r>
            <a:r>
              <a:rPr lang="tr-TR" sz="2000" b="1" dirty="0" smtClean="0">
                <a:latin typeface="Palatino Linotype" pitchFamily="18" charset="0"/>
              </a:rPr>
              <a:t>       </a:t>
            </a:r>
            <a:r>
              <a:rPr lang="en-US" sz="2000" b="1" dirty="0" smtClean="0">
                <a:latin typeface="Palatino Linotype" pitchFamily="18" charset="0"/>
              </a:rPr>
              <a:t>OIC </a:t>
            </a:r>
            <a:r>
              <a:rPr lang="en-US" sz="2000" b="1" dirty="0">
                <a:latin typeface="Palatino Linotype" pitchFamily="18" charset="0"/>
              </a:rPr>
              <a:t>Member </a:t>
            </a:r>
            <a:r>
              <a:rPr lang="en-US" sz="2000" b="1" dirty="0" smtClean="0">
                <a:latin typeface="Palatino Linotype" pitchFamily="18" charset="0"/>
              </a:rPr>
              <a:t>Countries</a:t>
            </a:r>
            <a:endParaRPr lang="tr-TR" sz="2000" b="1" dirty="0" smtClean="0">
              <a:latin typeface="Palatino Linotype" pitchFamily="18" charset="0"/>
            </a:endParaRPr>
          </a:p>
          <a:p>
            <a:pPr>
              <a:lnSpc>
                <a:spcPct val="200000"/>
              </a:lnSpc>
            </a:pPr>
            <a:r>
              <a:rPr lang="tr-TR" sz="2000" b="1" dirty="0" smtClean="0">
                <a:latin typeface="Palatino Linotype" pitchFamily="18" charset="0"/>
              </a:rPr>
              <a:t>V.    </a:t>
            </a:r>
            <a:r>
              <a:rPr lang="en-US" sz="2000" b="1" dirty="0" smtClean="0">
                <a:latin typeface="Palatino Linotype" pitchFamily="18" charset="0"/>
              </a:rPr>
              <a:t>Concluding Remarks</a:t>
            </a:r>
          </a:p>
          <a:p>
            <a:pPr>
              <a:lnSpc>
                <a:spcPct val="200000"/>
              </a:lnSpc>
            </a:pPr>
            <a:endParaRPr lang="en-US" sz="2000" b="1" i="1" dirty="0" smtClean="0">
              <a:latin typeface="Palatino Linotype" panose="02040502050505030304" pitchFamily="18" charset="0"/>
            </a:endParaRPr>
          </a:p>
          <a:p>
            <a:pPr>
              <a:lnSpc>
                <a:spcPct val="200000"/>
              </a:lnSpc>
            </a:pPr>
            <a:endParaRPr lang="en-US" sz="2000" b="1" i="1" dirty="0">
              <a:latin typeface="Palatino Linotype" pitchFamily="18" charset="0"/>
            </a:endParaRPr>
          </a:p>
        </p:txBody>
      </p:sp>
      <p:pic>
        <p:nvPicPr>
          <p:cNvPr id="4" name="Picture 2" descr="oic map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-1"/>
            <a:ext cx="9144000" cy="838201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45720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defRPr/>
            </a:pPr>
            <a:r>
              <a:rPr lang="tr-TR" sz="2300" b="1" dirty="0">
                <a:solidFill>
                  <a:srgbClr val="FFFF00"/>
                </a:solidFill>
                <a:latin typeface="+mn-lt"/>
              </a:rPr>
              <a:t>ORGANISATION OF ISLAMIC COOPERATION (OIC)</a:t>
            </a:r>
            <a:endParaRPr lang="en-US" sz="23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52400"/>
            <a:ext cx="4574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1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45720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300" b="1" dirty="0">
                <a:solidFill>
                  <a:srgbClr val="FFFF00"/>
                </a:solidFill>
                <a:latin typeface="+mn-lt"/>
              </a:rPr>
              <a:t>Why Tourism is important?</a:t>
            </a:r>
            <a:endParaRPr lang="en-US" sz="23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193" y="716555"/>
            <a:ext cx="8839413" cy="56323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tr-TR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mbria" panose="02040503050406030204" pitchFamily="18" charset="0"/>
                <a:cs typeface="Times New Roman" pitchFamily="18" charset="0"/>
              </a:rPr>
              <a:t>A</a:t>
            </a:r>
            <a:r>
              <a:rPr lang="tr-TR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mbria" panose="02040503050406030204" pitchFamily="18" charset="0"/>
                <a:cs typeface="Times New Roman" pitchFamily="18" charset="0"/>
              </a:rPr>
              <a:t>) 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mbria" panose="02040503050406030204" pitchFamily="18" charset="0"/>
                <a:cs typeface="Times New Roman" pitchFamily="18" charset="0"/>
              </a:rPr>
              <a:t>One of the world’s largest industries and categories of international trade.</a:t>
            </a:r>
            <a:b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mbria" panose="02040503050406030204" pitchFamily="18" charset="0"/>
                <a:cs typeface="Times New Roman" pitchFamily="18" charset="0"/>
              </a:rPr>
            </a:br>
            <a:r>
              <a:rPr lang="tr-TR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mbria" panose="02040503050406030204" pitchFamily="18" charset="0"/>
                <a:cs typeface="Times New Roman" pitchFamily="18" charset="0"/>
              </a:rPr>
              <a:t>B</a:t>
            </a:r>
            <a:r>
              <a:rPr lang="tr-TR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mbria" panose="02040503050406030204" pitchFamily="18" charset="0"/>
                <a:cs typeface="Times New Roman" pitchFamily="18" charset="0"/>
              </a:rPr>
              <a:t>) </a:t>
            </a:r>
            <a:r>
              <a:rPr lang="en-GB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mbria" panose="02040503050406030204" pitchFamily="18" charset="0"/>
                <a:cs typeface="Times New Roman" pitchFamily="18" charset="0"/>
              </a:rPr>
              <a:t>All the activities that are directly/indirectly involved in providing goods and services to tourists (According to SICTA: </a:t>
            </a:r>
            <a:r>
              <a:rPr lang="en-GB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mbria" panose="02040503050406030204" pitchFamily="18" charset="0"/>
                <a:cs typeface="Times New Roman" pitchFamily="18" charset="0"/>
              </a:rPr>
              <a:t>185 supply-side activities</a:t>
            </a:r>
            <a:r>
              <a:rPr lang="en-GB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mbria" panose="02040503050406030204" pitchFamily="18" charset="0"/>
                <a:cs typeface="Times New Roman" pitchFamily="18" charset="0"/>
              </a:rPr>
              <a:t>).</a:t>
            </a:r>
            <a:br>
              <a:rPr lang="en-GB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mbria" panose="02040503050406030204" pitchFamily="18" charset="0"/>
                <a:cs typeface="Times New Roman" pitchFamily="18" charset="0"/>
              </a:rPr>
            </a:br>
            <a:r>
              <a:rPr lang="tr-TR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mbria" panose="02040503050406030204" pitchFamily="18" charset="0"/>
                <a:cs typeface="Times New Roman" pitchFamily="18" charset="0"/>
              </a:rPr>
              <a:t>C</a:t>
            </a:r>
            <a:r>
              <a:rPr lang="tr-TR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mbria" panose="02040503050406030204" pitchFamily="18" charset="0"/>
                <a:cs typeface="Times New Roman" pitchFamily="18" charset="0"/>
              </a:rPr>
              <a:t>) </a:t>
            </a:r>
            <a:r>
              <a:rPr lang="en-GB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mbria" panose="02040503050406030204" pitchFamily="18" charset="0"/>
                <a:cs typeface="Times New Roman" pitchFamily="18" charset="0"/>
              </a:rPr>
              <a:t>Transportation and communication, hotels and lodging, food and beverages, cultural and entertainment, banking and finance, promotion and publicity services, etc.</a:t>
            </a:r>
            <a:r>
              <a:rPr lang="tr-TR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mbria" panose="02040503050406030204" pitchFamily="18" charset="0"/>
                <a:cs typeface="Times New Roman" pitchFamily="18" charset="0"/>
              </a:rPr>
              <a:t/>
            </a:r>
            <a:br>
              <a:rPr lang="tr-TR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mbria" panose="02040503050406030204" pitchFamily="18" charset="0"/>
                <a:cs typeface="Times New Roman" pitchFamily="18" charset="0"/>
              </a:rPr>
            </a:br>
            <a:r>
              <a:rPr lang="tr-TR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mbria" panose="02040503050406030204" pitchFamily="18" charset="0"/>
                <a:cs typeface="Times New Roman" pitchFamily="18" charset="0"/>
              </a:rPr>
              <a:t>D</a:t>
            </a:r>
            <a:r>
              <a:rPr lang="tr-TR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mbria" panose="02040503050406030204" pitchFamily="18" charset="0"/>
                <a:cs typeface="Times New Roman" pitchFamily="18" charset="0"/>
              </a:rPr>
              <a:t>) </a:t>
            </a:r>
            <a:r>
              <a:rPr lang="tr-TR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mbria" panose="02040503050406030204" pitchFamily="18" charset="0"/>
                <a:cs typeface="Times New Roman" pitchFamily="18" charset="0"/>
              </a:rPr>
              <a:t>Tourism helps people and nations know about each other, eliminate prejudices and promote international cooperation</a:t>
            </a:r>
            <a:r>
              <a:rPr lang="tr-TR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mbria" panose="02040503050406030204" pitchFamily="18" charset="0"/>
                <a:cs typeface="Times New Roman" pitchFamily="18" charset="0"/>
              </a:rPr>
              <a:t>.</a:t>
            </a:r>
            <a:endParaRPr lang="tr-TR" sz="1600" b="1" dirty="0" smtClean="0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76200"/>
            <a:ext cx="457413" cy="457200"/>
          </a:xfrm>
          <a:prstGeom prst="rect">
            <a:avLst/>
          </a:prstGeom>
        </p:spPr>
      </p:pic>
      <p:sp>
        <p:nvSpPr>
          <p:cNvPr id="16" name="TextBox 1"/>
          <p:cNvSpPr txBox="1"/>
          <p:nvPr/>
        </p:nvSpPr>
        <p:spPr>
          <a:xfrm>
            <a:off x="5257800" y="3311962"/>
            <a:ext cx="3124200" cy="2476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12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48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45720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300" b="1" dirty="0">
                <a:solidFill>
                  <a:srgbClr val="FFFF00"/>
                </a:solidFill>
                <a:latin typeface="+mn-lt"/>
              </a:rPr>
              <a:t>Contribution of International Tourism in the Economy (I)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76200"/>
            <a:ext cx="457413" cy="457200"/>
          </a:xfrm>
          <a:prstGeom prst="rect">
            <a:avLst/>
          </a:prstGeom>
        </p:spPr>
      </p:pic>
      <p:sp>
        <p:nvSpPr>
          <p:cNvPr id="16" name="TextBox 1"/>
          <p:cNvSpPr txBox="1"/>
          <p:nvPr/>
        </p:nvSpPr>
        <p:spPr>
          <a:xfrm>
            <a:off x="5257800" y="3311962"/>
            <a:ext cx="3124200" cy="2476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1200" b="1" dirty="0">
              <a:latin typeface="Palatino Linotype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42900" y="685800"/>
            <a:ext cx="8458200" cy="4419600"/>
            <a:chOff x="2" y="0"/>
            <a:chExt cx="7715249" cy="3476625"/>
          </a:xfrm>
          <a:solidFill>
            <a:schemeClr val="bg1"/>
          </a:solidFill>
        </p:grpSpPr>
        <p:graphicFrame>
          <p:nvGraphicFramePr>
            <p:cNvPr id="14" name="Chart 1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68724878"/>
                </p:ext>
              </p:extLst>
            </p:nvPr>
          </p:nvGraphicFramePr>
          <p:xfrm>
            <a:off x="2" y="0"/>
            <a:ext cx="7715249" cy="34766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7" name="Chart 1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38792428"/>
                </p:ext>
              </p:extLst>
            </p:nvPr>
          </p:nvGraphicFramePr>
          <p:xfrm>
            <a:off x="2" y="771525"/>
            <a:ext cx="7715249" cy="23774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19" name="Rectangle 18"/>
          <p:cNvSpPr/>
          <p:nvPr/>
        </p:nvSpPr>
        <p:spPr>
          <a:xfrm>
            <a:off x="342900" y="5270467"/>
            <a:ext cx="8458200" cy="109530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  <a:latin typeface="Cambria" panose="02040503050406030204" pitchFamily="18" charset="0"/>
              </a:rPr>
              <a:t>T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he total contribution of tourism to GDP in the OIC countries was </a:t>
            </a:r>
            <a:r>
              <a:rPr lang="tr-TR" dirty="0" smtClean="0">
                <a:solidFill>
                  <a:schemeClr val="tx1"/>
                </a:solidFill>
                <a:latin typeface="Cambria" panose="02040503050406030204" pitchFamily="18" charset="0"/>
              </a:rPr>
              <a:t>measured at </a:t>
            </a: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8.</a:t>
            </a:r>
            <a:r>
              <a:rPr lang="tr-TR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7</a:t>
            </a: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per cent in 201</a:t>
            </a:r>
            <a:r>
              <a:rPr lang="tr-TR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8</a:t>
            </a:r>
            <a:r>
              <a:rPr lang="tr-TR" dirty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  <a:endParaRPr lang="tr-TR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2900" y="4688868"/>
            <a:ext cx="8458200" cy="458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i="1" dirty="0">
                <a:solidFill>
                  <a:schemeClr val="tx1"/>
                </a:solidFill>
              </a:rPr>
              <a:t>Source: </a:t>
            </a:r>
            <a:r>
              <a:rPr lang="tr-TR" sz="1200" i="1" dirty="0">
                <a:solidFill>
                  <a:schemeClr val="tx1"/>
                </a:solidFill>
              </a:rPr>
              <a:t>WTTC       *projection</a:t>
            </a:r>
            <a:endParaRPr lang="en-US" sz="1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98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45720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300" b="1" dirty="0" smtClean="0">
                <a:solidFill>
                  <a:srgbClr val="FFFF00"/>
                </a:solidFill>
                <a:latin typeface="+mn-lt"/>
              </a:rPr>
              <a:t>Contribution </a:t>
            </a:r>
            <a:r>
              <a:rPr lang="en-US" sz="2300" b="1" dirty="0">
                <a:solidFill>
                  <a:srgbClr val="FFFF00"/>
                </a:solidFill>
                <a:latin typeface="+mn-lt"/>
              </a:rPr>
              <a:t>of International Tourism in the Economy </a:t>
            </a:r>
            <a:r>
              <a:rPr lang="tr-TR" sz="2300" b="1" dirty="0" smtClean="0">
                <a:solidFill>
                  <a:srgbClr val="FFFF00"/>
                </a:solidFill>
                <a:latin typeface="+mn-lt"/>
              </a:rPr>
              <a:t>(II)</a:t>
            </a:r>
            <a:endParaRPr lang="en-US" sz="23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76200"/>
            <a:ext cx="457413" cy="457200"/>
          </a:xfrm>
          <a:prstGeom prst="rect">
            <a:avLst/>
          </a:prstGeom>
        </p:spPr>
      </p:pic>
      <p:sp>
        <p:nvSpPr>
          <p:cNvPr id="16" name="TextBox 1"/>
          <p:cNvSpPr txBox="1"/>
          <p:nvPr/>
        </p:nvSpPr>
        <p:spPr>
          <a:xfrm>
            <a:off x="5257800" y="3311962"/>
            <a:ext cx="3124200" cy="2476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1200" b="1" dirty="0">
              <a:latin typeface="Palatino Linotype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23849" y="350644"/>
            <a:ext cx="8439151" cy="5135756"/>
            <a:chOff x="-123870" y="-177455"/>
            <a:chExt cx="7839121" cy="347662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graphicFrame>
          <p:nvGraphicFramePr>
            <p:cNvPr id="15" name="Chart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12899213"/>
                </p:ext>
              </p:extLst>
            </p:nvPr>
          </p:nvGraphicFramePr>
          <p:xfrm>
            <a:off x="-123870" y="-177455"/>
            <a:ext cx="7715249" cy="34766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8" name="Chart 17"/>
            <p:cNvGraphicFramePr/>
            <p:nvPr>
              <p:extLst>
                <p:ext uri="{D42A27DB-BD31-4B8C-83A1-F6EECF244321}">
                  <p14:modId xmlns:p14="http://schemas.microsoft.com/office/powerpoint/2010/main" val="2889720045"/>
                </p:ext>
              </p:extLst>
            </p:nvPr>
          </p:nvGraphicFramePr>
          <p:xfrm>
            <a:off x="0" y="772822"/>
            <a:ext cx="7715251" cy="23799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20" name="Rectangle 19"/>
          <p:cNvSpPr/>
          <p:nvPr/>
        </p:nvSpPr>
        <p:spPr>
          <a:xfrm>
            <a:off x="449961" y="5609925"/>
            <a:ext cx="8305800" cy="102129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  <a:latin typeface="Cambria" panose="02040503050406030204" pitchFamily="18" charset="0"/>
              </a:rPr>
              <a:t>T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he 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total contribution of international tourism to employment in the OIC group was 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around </a:t>
            </a: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6.</a:t>
            </a:r>
            <a:r>
              <a:rPr lang="tr-TR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4</a:t>
            </a: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</a:rPr>
              <a:t>per cent in </a:t>
            </a: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201</a:t>
            </a:r>
            <a:r>
              <a:rPr lang="tr-TR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8.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9961" y="5104043"/>
            <a:ext cx="8458200" cy="458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i="1" dirty="0">
                <a:solidFill>
                  <a:schemeClr val="tx1"/>
                </a:solidFill>
              </a:rPr>
              <a:t>Source: </a:t>
            </a:r>
            <a:r>
              <a:rPr lang="tr-TR" sz="1200" i="1" dirty="0">
                <a:solidFill>
                  <a:schemeClr val="tx1"/>
                </a:solidFill>
              </a:rPr>
              <a:t>WTTC       *projection</a:t>
            </a:r>
            <a:endParaRPr lang="en-US" sz="1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4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45720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300" b="1" dirty="0" smtClean="0">
                <a:solidFill>
                  <a:srgbClr val="FFFF00"/>
                </a:solidFill>
                <a:latin typeface="+mn-lt"/>
              </a:rPr>
              <a:t>Facts on the Tourism Performance of OIC Countries</a:t>
            </a:r>
            <a:endParaRPr lang="en-US" sz="23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193" y="716555"/>
            <a:ext cx="8839413" cy="5355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900" dirty="0" smtClean="0"/>
              <a:t>OIC Countries represented about </a:t>
            </a:r>
            <a:r>
              <a:rPr lang="tr-TR" sz="1900" b="1" dirty="0" smtClean="0">
                <a:solidFill>
                  <a:srgbClr val="C00000"/>
                </a:solidFill>
              </a:rPr>
              <a:t>26% </a:t>
            </a:r>
            <a:r>
              <a:rPr lang="tr-TR" sz="1900" dirty="0" smtClean="0"/>
              <a:t>of the world population in 2017.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900" dirty="0" smtClean="0"/>
              <a:t>OIC Countries hosted 184.5 million international tourists in 2017. </a:t>
            </a:r>
            <a:r>
              <a:rPr lang="tr-TR" sz="1900" dirty="0"/>
              <a:t>In terms tourist arrivals, the share of the OIC </a:t>
            </a:r>
            <a:r>
              <a:rPr lang="tr-TR" sz="1900" dirty="0" smtClean="0"/>
              <a:t>Countries in the world </a:t>
            </a:r>
            <a:r>
              <a:rPr lang="tr-TR" sz="1900" dirty="0"/>
              <a:t>was only </a:t>
            </a:r>
            <a:r>
              <a:rPr lang="en-GB" sz="1900" b="1" dirty="0">
                <a:solidFill>
                  <a:srgbClr val="C00000"/>
                </a:solidFill>
              </a:rPr>
              <a:t>13.7% </a:t>
            </a:r>
            <a:r>
              <a:rPr lang="en-GB" sz="1900" dirty="0"/>
              <a:t>in 2017</a:t>
            </a:r>
            <a:r>
              <a:rPr lang="tr-TR" sz="1900" dirty="0" smtClean="0"/>
              <a:t>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900" dirty="0" smtClean="0"/>
              <a:t>Tourism </a:t>
            </a:r>
            <a:r>
              <a:rPr lang="tr-TR" sz="1900" dirty="0"/>
              <a:t>receipts in </a:t>
            </a:r>
            <a:r>
              <a:rPr lang="tr-TR" sz="1900" dirty="0" smtClean="0"/>
              <a:t>OIC Countries reached</a:t>
            </a:r>
            <a:r>
              <a:rPr lang="en-US" sz="1900" dirty="0" smtClean="0"/>
              <a:t> </a:t>
            </a:r>
            <a:r>
              <a:rPr lang="en-GB" sz="1900" dirty="0"/>
              <a:t>165.7 billion US$ in </a:t>
            </a:r>
            <a:r>
              <a:rPr lang="en-GB" sz="1900" dirty="0" smtClean="0"/>
              <a:t>2017</a:t>
            </a:r>
            <a:r>
              <a:rPr lang="tr-TR" sz="1900" dirty="0" smtClean="0"/>
              <a:t>. </a:t>
            </a:r>
            <a:r>
              <a:rPr lang="tr-TR" sz="1900" dirty="0"/>
              <a:t>The </a:t>
            </a:r>
            <a:r>
              <a:rPr lang="en-GB" sz="1900" dirty="0"/>
              <a:t>share of OIC countries in world tourism receipts accounted for only </a:t>
            </a:r>
            <a:r>
              <a:rPr lang="en-GB" sz="1900" b="1" dirty="0">
                <a:solidFill>
                  <a:srgbClr val="C00000"/>
                </a:solidFill>
              </a:rPr>
              <a:t>10.9% </a:t>
            </a:r>
            <a:r>
              <a:rPr lang="en-GB" sz="1900" dirty="0"/>
              <a:t>in 2017. </a:t>
            </a:r>
            <a:endParaRPr lang="tr-TR" sz="1900" dirty="0" smtClean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900" dirty="0" smtClean="0"/>
              <a:t>According </a:t>
            </a:r>
            <a:r>
              <a:rPr lang="en-US" sz="1900" dirty="0"/>
              <a:t>to the latest available data, intra OIC tourist arrivals was recorded at 68.4 million, accounting for </a:t>
            </a:r>
            <a:r>
              <a:rPr lang="en-US" sz="1900" b="1" dirty="0" smtClean="0">
                <a:solidFill>
                  <a:srgbClr val="C00000"/>
                </a:solidFill>
              </a:rPr>
              <a:t>39.9</a:t>
            </a:r>
            <a:r>
              <a:rPr lang="en-US" sz="1900" b="1" dirty="0">
                <a:solidFill>
                  <a:srgbClr val="C00000"/>
                </a:solidFill>
              </a:rPr>
              <a:t>% </a:t>
            </a:r>
            <a:r>
              <a:rPr lang="en-US" sz="1900" dirty="0"/>
              <a:t>of OIC total tourist arrivals. </a:t>
            </a:r>
            <a:endParaRPr lang="tr-TR" sz="1900" dirty="0" smtClean="0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387" y="76200"/>
            <a:ext cx="457413" cy="457200"/>
          </a:xfrm>
          <a:prstGeom prst="rect">
            <a:avLst/>
          </a:prstGeom>
        </p:spPr>
      </p:pic>
      <p:sp>
        <p:nvSpPr>
          <p:cNvPr id="16" name="TextBox 1"/>
          <p:cNvSpPr txBox="1"/>
          <p:nvPr/>
        </p:nvSpPr>
        <p:spPr>
          <a:xfrm>
            <a:off x="5257800" y="3311962"/>
            <a:ext cx="3124200" cy="2476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12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60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45720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100" b="1" dirty="0">
                <a:solidFill>
                  <a:srgbClr val="FFFF00"/>
                </a:solidFill>
                <a:latin typeface="+mn-lt"/>
              </a:rPr>
              <a:t>Major Challenges in the area of OIC Tourism Cooperation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2509" y="685800"/>
            <a:ext cx="8609304" cy="56323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tr-TR" sz="2400" dirty="0" smtClean="0"/>
              <a:t>N</a:t>
            </a:r>
            <a:r>
              <a:rPr lang="en-US" sz="2400" dirty="0"/>
              <a:t>on-targeted tourism marketing </a:t>
            </a:r>
            <a:r>
              <a:rPr lang="en-US" sz="2400" dirty="0" smtClean="0"/>
              <a:t>policies</a:t>
            </a:r>
            <a:r>
              <a:rPr lang="tr-TR" sz="2400" dirty="0" smtClean="0"/>
              <a:t> and weak know-how;</a:t>
            </a:r>
            <a:endParaRPr lang="en-US" sz="2400" dirty="0"/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tr-TR" sz="2400" dirty="0"/>
              <a:t>H</a:t>
            </a:r>
            <a:r>
              <a:rPr lang="en-US" sz="2400" dirty="0" err="1"/>
              <a:t>igh</a:t>
            </a:r>
            <a:r>
              <a:rPr lang="en-US" sz="2400" dirty="0"/>
              <a:t>-cost of </a:t>
            </a:r>
            <a:r>
              <a:rPr lang="en-US" sz="2400" dirty="0" smtClean="0"/>
              <a:t>transport</a:t>
            </a:r>
            <a:r>
              <a:rPr lang="tr-TR" sz="2400" dirty="0" smtClean="0"/>
              <a:t>;</a:t>
            </a:r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tr-TR" sz="2400" dirty="0" smtClean="0"/>
              <a:t>Distribution </a:t>
            </a:r>
            <a:r>
              <a:rPr lang="tr-TR" sz="2400" dirty="0"/>
              <a:t>of Member Countries in 4 continents and physical </a:t>
            </a:r>
            <a:r>
              <a:rPr lang="tr-TR" sz="2400" dirty="0" smtClean="0"/>
              <a:t>distances;</a:t>
            </a:r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tr-TR" sz="2400" dirty="0" smtClean="0"/>
              <a:t>V</a:t>
            </a:r>
            <a:r>
              <a:rPr lang="en-US" sz="2400" dirty="0" err="1"/>
              <a:t>isa</a:t>
            </a:r>
            <a:r>
              <a:rPr lang="en-US" sz="2400" dirty="0"/>
              <a:t> </a:t>
            </a:r>
            <a:r>
              <a:rPr lang="en-US" sz="2400" dirty="0" smtClean="0"/>
              <a:t>issues</a:t>
            </a:r>
            <a:r>
              <a:rPr lang="tr-TR" sz="2400" dirty="0" smtClean="0"/>
              <a:t>;</a:t>
            </a:r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tr-TR" sz="2400" dirty="0" smtClean="0"/>
              <a:t>No </a:t>
            </a:r>
            <a:r>
              <a:rPr lang="tr-TR" sz="2400" dirty="0"/>
              <a:t>unified Standards/Certificates including Halal </a:t>
            </a:r>
            <a:r>
              <a:rPr lang="tr-TR" sz="2400" dirty="0" smtClean="0"/>
              <a:t>standards; and</a:t>
            </a:r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tr-TR" sz="2400" dirty="0" smtClean="0"/>
              <a:t>Lack of diversification such as underutilization </a:t>
            </a:r>
            <a:r>
              <a:rPr lang="tr-TR" sz="2400" dirty="0"/>
              <a:t>of Islamic (Halal/Muslim Friendly) Tourism </a:t>
            </a:r>
            <a:r>
              <a:rPr lang="tr-TR" sz="2400" dirty="0" smtClean="0"/>
              <a:t>Activities.</a:t>
            </a:r>
            <a:endParaRPr lang="tr-TR" sz="2400" dirty="0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76200"/>
            <a:ext cx="457413" cy="457200"/>
          </a:xfrm>
          <a:prstGeom prst="rect">
            <a:avLst/>
          </a:prstGeom>
        </p:spPr>
      </p:pic>
      <p:sp>
        <p:nvSpPr>
          <p:cNvPr id="16" name="TextBox 1"/>
          <p:cNvSpPr txBox="1"/>
          <p:nvPr/>
        </p:nvSpPr>
        <p:spPr>
          <a:xfrm>
            <a:off x="5257800" y="3311962"/>
            <a:ext cx="3124200" cy="2476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12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71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3DAE208FDA38479E00BB0C373E8473" ma:contentTypeVersion="14" ma:contentTypeDescription="Create a new document." ma:contentTypeScope="" ma:versionID="d9f5a2cd02a00b0e302158ec7e508e74">
  <xsd:schema xmlns:xsd="http://www.w3.org/2001/XMLSchema" xmlns:xs="http://www.w3.org/2001/XMLSchema" xmlns:p="http://schemas.microsoft.com/office/2006/metadata/properties" xmlns:ns2="943a1ffc-1d5b-4311-aa25-001339d9f8d7" xmlns:ns3="17d485bc-abab-4288-90d5-d8e63067c25a" targetNamespace="http://schemas.microsoft.com/office/2006/metadata/properties" ma:root="true" ma:fieldsID="cabd07ef15e9dfae47ae6b3eb6fd2e85" ns2:_="" ns3:_="">
    <xsd:import namespace="943a1ffc-1d5b-4311-aa25-001339d9f8d7"/>
    <xsd:import namespace="17d485bc-abab-4288-90d5-d8e63067c2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Team" minOccurs="0"/>
                <xsd:element ref="ns2:Start_x0020_Date" minOccurs="0"/>
                <xsd:element ref="ns2:End_x0020_Date" minOccurs="0"/>
                <xsd:element ref="ns2:Weblink_x0020_of_x0020_the_x0020_Report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3a1ffc-1d5b-4311-aa25-001339d9f8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Team" ma:index="10" nillable="true" ma:displayName="Team" ma:list="UserInfo" ma:SharePointGroup="0" ma:internalName="Team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art_x0020_Date" ma:index="11" nillable="true" ma:displayName="Start Date" ma:format="DateOnly" ma:internalName="Start_x0020_Date">
      <xsd:simpleType>
        <xsd:restriction base="dms:DateTime"/>
      </xsd:simpleType>
    </xsd:element>
    <xsd:element name="End_x0020_Date" ma:index="12" nillable="true" ma:displayName="End Date" ma:format="DateOnly" ma:internalName="End_x0020_Date">
      <xsd:simpleType>
        <xsd:restriction base="dms:DateTime"/>
      </xsd:simpleType>
    </xsd:element>
    <xsd:element name="Weblink_x0020_of_x0020_the_x0020_Report" ma:index="13" nillable="true" ma:displayName="Weblink of the Report" ma:format="Hyperlink" ma:internalName="Weblink_x0020_of_x0020_the_x0020_Repor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8" nillable="true" ma:displayName="MediaServiceAutoTags" ma:internalName="MediaServiceAutoTags" ma:readOnly="true">
      <xsd:simpleType>
        <xsd:restriction base="dms:Text"/>
      </xsd:simpleType>
    </xsd:element>
    <xsd:element name="MediaServiceOCR" ma:index="1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d485bc-abab-4288-90d5-d8e63067c25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rt_x0020_Date xmlns="943a1ffc-1d5b-4311-aa25-001339d9f8d7" xsi:nil="true"/>
    <Team xmlns="943a1ffc-1d5b-4311-aa25-001339d9f8d7">
      <UserInfo>
        <DisplayName/>
        <AccountId xsi:nil="true"/>
        <AccountType/>
      </UserInfo>
    </Team>
    <End_x0020_Date xmlns="943a1ffc-1d5b-4311-aa25-001339d9f8d7" xsi:nil="true"/>
    <Weblink_x0020_of_x0020_the_x0020_Report xmlns="943a1ffc-1d5b-4311-aa25-001339d9f8d7">
      <Url xsi:nil="true"/>
      <Description xsi:nil="true"/>
    </Weblink_x0020_of_x0020_the_x0020_Report>
  </documentManagement>
</p:properties>
</file>

<file path=customXml/itemProps1.xml><?xml version="1.0" encoding="utf-8"?>
<ds:datastoreItem xmlns:ds="http://schemas.openxmlformats.org/officeDocument/2006/customXml" ds:itemID="{A928CC97-3B7A-48AD-BC7A-A88FDB23C8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602A04-8D67-49BD-808E-A5AE8B4F51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3a1ffc-1d5b-4311-aa25-001339d9f8d7"/>
    <ds:schemaRef ds:uri="17d485bc-abab-4288-90d5-d8e63067c2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B8F301-4A52-49D5-B4B8-EE223587DCC9}">
  <ds:schemaRefs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943a1ffc-1d5b-4311-aa25-001339d9f8d7"/>
    <ds:schemaRef ds:uri="http://schemas.microsoft.com/office/2006/metadata/properties"/>
    <ds:schemaRef ds:uri="http://schemas.microsoft.com/office/infopath/2007/PartnerControls"/>
    <ds:schemaRef ds:uri="17d485bc-abab-4288-90d5-d8e63067c25a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5583</TotalTime>
  <Words>1653</Words>
  <Application>Microsoft Office PowerPoint</Application>
  <PresentationFormat>On-screen Show (4:3)</PresentationFormat>
  <Paragraphs>238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Aharoni</vt:lpstr>
      <vt:lpstr>Arial</vt:lpstr>
      <vt:lpstr>Calibri</vt:lpstr>
      <vt:lpstr>Cambria</vt:lpstr>
      <vt:lpstr>Georgia</vt:lpstr>
      <vt:lpstr>Palatino Linotype</vt:lpstr>
      <vt:lpstr>Times New Roman</vt:lpstr>
      <vt:lpstr>Trebuchet MS</vt:lpstr>
      <vt:lpstr>Wingdings</vt:lpstr>
      <vt:lpstr>Wingdings 2</vt:lpstr>
      <vt:lpstr>Urban</vt:lpstr>
      <vt:lpstr>  State and Importance of  Muslim Friendly Tourism (MFT) in  OIC Member Countries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PART II: Muslim Friendly Tourism  in  OIC Member Countries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Tourism in OIC Member Countries</dc:title>
  <dc:creator>Umut Unal</dc:creator>
  <cp:lastModifiedBy>Demet Bayrakdar</cp:lastModifiedBy>
  <cp:revision>582</cp:revision>
  <cp:lastPrinted>2019-10-11T10:54:02Z</cp:lastPrinted>
  <dcterms:created xsi:type="dcterms:W3CDTF">2011-09-19T12:43:19Z</dcterms:created>
  <dcterms:modified xsi:type="dcterms:W3CDTF">2019-10-18T07:44:45Z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0x010100203DAE208FDA38479E00BB0C373E8473</vt:lpwstr>
  </property>
</Properties>
</file>