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65" r:id="rId4"/>
    <p:sldId id="271" r:id="rId5"/>
    <p:sldId id="270" r:id="rId6"/>
    <p:sldId id="273" r:id="rId7"/>
    <p:sldId id="274" r:id="rId8"/>
    <p:sldId id="261" r:id="rId9"/>
    <p:sldId id="264" r:id="rId10"/>
    <p:sldId id="269" r:id="rId11"/>
    <p:sldId id="272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33"/>
    <a:srgbClr val="993366"/>
    <a:srgbClr val="9C34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71" autoAdjust="0"/>
    <p:restoredTop sz="84087" autoAdjust="0"/>
  </p:normalViewPr>
  <p:slideViewPr>
    <p:cSldViewPr snapToGrid="0">
      <p:cViewPr varScale="1">
        <p:scale>
          <a:sx n="67" d="100"/>
          <a:sy n="67" d="100"/>
        </p:scale>
        <p:origin x="594" y="48"/>
      </p:cViewPr>
      <p:guideLst/>
    </p:cSldViewPr>
  </p:slideViewPr>
  <p:notesTextViewPr>
    <p:cViewPr>
      <p:scale>
        <a:sx n="125" d="100"/>
        <a:sy n="12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0670589-0614-4F0C-B09A-588E9A013F44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</dgm:pt>
    <dgm:pt modelId="{D1650473-DCDC-405F-9792-8ACE3840702C}">
      <dgm:prSet phldrT="[نص]" custT="1"/>
      <dgm:spPr/>
      <dgm:t>
        <a:bodyPr/>
        <a:lstStyle/>
        <a:p>
          <a:r>
            <a:rPr lang="en-US" sz="1400" dirty="0" smtClean="0"/>
            <a:t>Data sources </a:t>
          </a:r>
          <a:endParaRPr lang="en-US" sz="1400" dirty="0"/>
        </a:p>
      </dgm:t>
    </dgm:pt>
    <dgm:pt modelId="{015A94DF-BC22-4663-8277-10D1ADCC0F65}" type="parTrans" cxnId="{E0B1ABE1-BC7B-42B4-93A1-8C5A7572F4FB}">
      <dgm:prSet/>
      <dgm:spPr/>
      <dgm:t>
        <a:bodyPr/>
        <a:lstStyle/>
        <a:p>
          <a:endParaRPr lang="en-US" sz="1100"/>
        </a:p>
      </dgm:t>
    </dgm:pt>
    <dgm:pt modelId="{9A1EE82A-C208-462C-A3F2-96C0CE11D3ED}" type="sibTrans" cxnId="{E0B1ABE1-BC7B-42B4-93A1-8C5A7572F4FB}">
      <dgm:prSet/>
      <dgm:spPr/>
      <dgm:t>
        <a:bodyPr/>
        <a:lstStyle/>
        <a:p>
          <a:endParaRPr lang="en-US" sz="1100"/>
        </a:p>
      </dgm:t>
    </dgm:pt>
    <dgm:pt modelId="{FE12A065-72C3-47AF-AD55-A288BFEFD3D9}">
      <dgm:prSet phldrT="[نص]" custT="1"/>
      <dgm:spPr/>
      <dgm:t>
        <a:bodyPr/>
        <a:lstStyle/>
        <a:p>
          <a:r>
            <a:rPr lang="en-US" sz="1400" dirty="0" smtClean="0"/>
            <a:t>Collection and processing </a:t>
          </a:r>
          <a:endParaRPr lang="en-US" sz="1400" dirty="0"/>
        </a:p>
      </dgm:t>
    </dgm:pt>
    <dgm:pt modelId="{3322589C-C656-4653-B2B6-001A6424B7F7}" type="parTrans" cxnId="{C76FF24D-2197-4B40-AE92-C50F7E476BCF}">
      <dgm:prSet/>
      <dgm:spPr/>
      <dgm:t>
        <a:bodyPr/>
        <a:lstStyle/>
        <a:p>
          <a:endParaRPr lang="en-US" sz="1100"/>
        </a:p>
      </dgm:t>
    </dgm:pt>
    <dgm:pt modelId="{072DAFEB-6222-4A76-BED7-4C68F94FAAD0}" type="sibTrans" cxnId="{C76FF24D-2197-4B40-AE92-C50F7E476BCF}">
      <dgm:prSet/>
      <dgm:spPr/>
      <dgm:t>
        <a:bodyPr/>
        <a:lstStyle/>
        <a:p>
          <a:endParaRPr lang="en-US" sz="1100"/>
        </a:p>
      </dgm:t>
    </dgm:pt>
    <dgm:pt modelId="{F2E790A8-5817-4A3F-9BEF-E55BDA977E05}">
      <dgm:prSet phldrT="[نص]" custT="1"/>
      <dgm:spPr/>
      <dgm:t>
        <a:bodyPr/>
        <a:lstStyle/>
        <a:p>
          <a:r>
            <a:rPr lang="en-US" sz="1400" dirty="0" smtClean="0"/>
            <a:t>Reports and dissemination </a:t>
          </a:r>
          <a:endParaRPr lang="en-US" sz="1400" dirty="0"/>
        </a:p>
      </dgm:t>
    </dgm:pt>
    <dgm:pt modelId="{60C3EE29-60AB-4AA4-AEAE-8FA3FDD5B4C0}" type="parTrans" cxnId="{1300B03D-92AF-40A5-BB5C-52C6132C6EC2}">
      <dgm:prSet/>
      <dgm:spPr/>
      <dgm:t>
        <a:bodyPr/>
        <a:lstStyle/>
        <a:p>
          <a:endParaRPr lang="en-US" sz="1100"/>
        </a:p>
      </dgm:t>
    </dgm:pt>
    <dgm:pt modelId="{2C7FA7A8-4EBA-4953-B1B7-9EA6706E38D8}" type="sibTrans" cxnId="{1300B03D-92AF-40A5-BB5C-52C6132C6EC2}">
      <dgm:prSet/>
      <dgm:spPr/>
      <dgm:t>
        <a:bodyPr/>
        <a:lstStyle/>
        <a:p>
          <a:endParaRPr lang="en-US" sz="1100"/>
        </a:p>
      </dgm:t>
    </dgm:pt>
    <dgm:pt modelId="{2DDC6A42-59C4-4E22-9933-7E301B9EDA97}" type="pres">
      <dgm:prSet presAssocID="{60670589-0614-4F0C-B09A-588E9A013F44}" presName="Name0" presStyleCnt="0">
        <dgm:presLayoutVars>
          <dgm:dir/>
          <dgm:resizeHandles val="exact"/>
        </dgm:presLayoutVars>
      </dgm:prSet>
      <dgm:spPr/>
    </dgm:pt>
    <dgm:pt modelId="{0B7E79FD-F50A-4A02-9FAA-8137EF4F682D}" type="pres">
      <dgm:prSet presAssocID="{D1650473-DCDC-405F-9792-8ACE3840702C}" presName="parTxOnly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30FC44-69F8-4A4D-B8BD-E416C75C341D}" type="pres">
      <dgm:prSet presAssocID="{9A1EE82A-C208-462C-A3F2-96C0CE11D3ED}" presName="parSpace" presStyleCnt="0"/>
      <dgm:spPr/>
    </dgm:pt>
    <dgm:pt modelId="{7B32DFB1-8F8C-4710-A4E5-CB8F4B7917F5}" type="pres">
      <dgm:prSet presAssocID="{FE12A065-72C3-47AF-AD55-A288BFEFD3D9}" presName="parTxOnly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1D41C8-A514-4113-B7BF-06FA7B51DDB7}" type="pres">
      <dgm:prSet presAssocID="{072DAFEB-6222-4A76-BED7-4C68F94FAAD0}" presName="parSpace" presStyleCnt="0"/>
      <dgm:spPr/>
    </dgm:pt>
    <dgm:pt modelId="{9F2627F4-EC6E-4C2D-9D85-28C911BEE0C4}" type="pres">
      <dgm:prSet presAssocID="{F2E790A8-5817-4A3F-9BEF-E55BDA977E05}" presName="parTxOnly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85EBC71-5B95-470B-8181-92E06FC06807}" type="presOf" srcId="{D1650473-DCDC-405F-9792-8ACE3840702C}" destId="{0B7E79FD-F50A-4A02-9FAA-8137EF4F682D}" srcOrd="0" destOrd="0" presId="urn:microsoft.com/office/officeart/2005/8/layout/hChevron3"/>
    <dgm:cxn modelId="{E0B1ABE1-BC7B-42B4-93A1-8C5A7572F4FB}" srcId="{60670589-0614-4F0C-B09A-588E9A013F44}" destId="{D1650473-DCDC-405F-9792-8ACE3840702C}" srcOrd="0" destOrd="0" parTransId="{015A94DF-BC22-4663-8277-10D1ADCC0F65}" sibTransId="{9A1EE82A-C208-462C-A3F2-96C0CE11D3ED}"/>
    <dgm:cxn modelId="{4A69C600-1BCD-4F78-B577-5066712E7A40}" type="presOf" srcId="{FE12A065-72C3-47AF-AD55-A288BFEFD3D9}" destId="{7B32DFB1-8F8C-4710-A4E5-CB8F4B7917F5}" srcOrd="0" destOrd="0" presId="urn:microsoft.com/office/officeart/2005/8/layout/hChevron3"/>
    <dgm:cxn modelId="{A72B0045-8CCB-4293-A27A-50E076A3F891}" type="presOf" srcId="{F2E790A8-5817-4A3F-9BEF-E55BDA977E05}" destId="{9F2627F4-EC6E-4C2D-9D85-28C911BEE0C4}" srcOrd="0" destOrd="0" presId="urn:microsoft.com/office/officeart/2005/8/layout/hChevron3"/>
    <dgm:cxn modelId="{AB2156F0-F479-4442-BA78-BF86A14FD17F}" type="presOf" srcId="{60670589-0614-4F0C-B09A-588E9A013F44}" destId="{2DDC6A42-59C4-4E22-9933-7E301B9EDA97}" srcOrd="0" destOrd="0" presId="urn:microsoft.com/office/officeart/2005/8/layout/hChevron3"/>
    <dgm:cxn modelId="{1300B03D-92AF-40A5-BB5C-52C6132C6EC2}" srcId="{60670589-0614-4F0C-B09A-588E9A013F44}" destId="{F2E790A8-5817-4A3F-9BEF-E55BDA977E05}" srcOrd="2" destOrd="0" parTransId="{60C3EE29-60AB-4AA4-AEAE-8FA3FDD5B4C0}" sibTransId="{2C7FA7A8-4EBA-4953-B1B7-9EA6706E38D8}"/>
    <dgm:cxn modelId="{C76FF24D-2197-4B40-AE92-C50F7E476BCF}" srcId="{60670589-0614-4F0C-B09A-588E9A013F44}" destId="{FE12A065-72C3-47AF-AD55-A288BFEFD3D9}" srcOrd="1" destOrd="0" parTransId="{3322589C-C656-4653-B2B6-001A6424B7F7}" sibTransId="{072DAFEB-6222-4A76-BED7-4C68F94FAAD0}"/>
    <dgm:cxn modelId="{DE82C604-4A78-40E1-857A-B49C0CB8BED5}" type="presParOf" srcId="{2DDC6A42-59C4-4E22-9933-7E301B9EDA97}" destId="{0B7E79FD-F50A-4A02-9FAA-8137EF4F682D}" srcOrd="0" destOrd="0" presId="urn:microsoft.com/office/officeart/2005/8/layout/hChevron3"/>
    <dgm:cxn modelId="{6B925727-0D3C-4567-9F13-0B775CC7A950}" type="presParOf" srcId="{2DDC6A42-59C4-4E22-9933-7E301B9EDA97}" destId="{FF30FC44-69F8-4A4D-B8BD-E416C75C341D}" srcOrd="1" destOrd="0" presId="urn:microsoft.com/office/officeart/2005/8/layout/hChevron3"/>
    <dgm:cxn modelId="{5BDAAE0F-9B8E-4FE5-B01B-9C8AA930EEE8}" type="presParOf" srcId="{2DDC6A42-59C4-4E22-9933-7E301B9EDA97}" destId="{7B32DFB1-8F8C-4710-A4E5-CB8F4B7917F5}" srcOrd="2" destOrd="0" presId="urn:microsoft.com/office/officeart/2005/8/layout/hChevron3"/>
    <dgm:cxn modelId="{B94CE488-AA5A-4E4E-83E3-4F77242F6AEF}" type="presParOf" srcId="{2DDC6A42-59C4-4E22-9933-7E301B9EDA97}" destId="{F21D41C8-A514-4113-B7BF-06FA7B51DDB7}" srcOrd="3" destOrd="0" presId="urn:microsoft.com/office/officeart/2005/8/layout/hChevron3"/>
    <dgm:cxn modelId="{74A4CF3F-F786-4964-AC13-6A7C7590268B}" type="presParOf" srcId="{2DDC6A42-59C4-4E22-9933-7E301B9EDA97}" destId="{9F2627F4-EC6E-4C2D-9D85-28C911BEE0C4}" srcOrd="4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7E79FD-F50A-4A02-9FAA-8137EF4F682D}">
      <dsp:nvSpPr>
        <dsp:cNvPr id="0" name=""/>
        <dsp:cNvSpPr/>
      </dsp:nvSpPr>
      <dsp:spPr>
        <a:xfrm>
          <a:off x="4817" y="0"/>
          <a:ext cx="4212887" cy="638750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4676" tIns="37338" rIns="18669" bIns="3733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Data sources </a:t>
          </a:r>
          <a:endParaRPr lang="en-US" sz="1400" kern="1200" dirty="0"/>
        </a:p>
      </dsp:txBody>
      <dsp:txXfrm>
        <a:off x="4817" y="0"/>
        <a:ext cx="4053200" cy="638750"/>
      </dsp:txXfrm>
    </dsp:sp>
    <dsp:sp modelId="{7B32DFB1-8F8C-4710-A4E5-CB8F4B7917F5}">
      <dsp:nvSpPr>
        <dsp:cNvPr id="0" name=""/>
        <dsp:cNvSpPr/>
      </dsp:nvSpPr>
      <dsp:spPr>
        <a:xfrm>
          <a:off x="3375127" y="0"/>
          <a:ext cx="4212887" cy="63875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37338" rIns="18669" bIns="3733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Collection and processing </a:t>
          </a:r>
          <a:endParaRPr lang="en-US" sz="1400" kern="1200" dirty="0"/>
        </a:p>
      </dsp:txBody>
      <dsp:txXfrm>
        <a:off x="3694502" y="0"/>
        <a:ext cx="3574137" cy="638750"/>
      </dsp:txXfrm>
    </dsp:sp>
    <dsp:sp modelId="{9F2627F4-EC6E-4C2D-9D85-28C911BEE0C4}">
      <dsp:nvSpPr>
        <dsp:cNvPr id="0" name=""/>
        <dsp:cNvSpPr/>
      </dsp:nvSpPr>
      <dsp:spPr>
        <a:xfrm>
          <a:off x="6745437" y="0"/>
          <a:ext cx="4212887" cy="63875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37338" rIns="18669" bIns="3733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Reports and dissemination </a:t>
          </a:r>
          <a:endParaRPr lang="en-US" sz="1400" kern="1200" dirty="0"/>
        </a:p>
      </dsp:txBody>
      <dsp:txXfrm>
        <a:off x="7064812" y="0"/>
        <a:ext cx="3574137" cy="6387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506FA9-C861-492A-A497-C79C4F514B03}" type="datetimeFigureOut">
              <a:rPr lang="en-US" smtClean="0"/>
              <a:t>3/25/2014</a:t>
            </a:fld>
            <a:endParaRPr lang="en-US" dirty="0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BB0D39-774C-4311-8418-655B1D91C16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88015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2013, 18 OIC Member Countries, namely Afghanistan, Azerbaijan, Bangladesh, Comoros, Egypt, Gambia, Iran, Jordan, Kazakhstan, Malaysia, Maldives, Mali, Palestine, Sudan, Qatar, Togo, Tajikistan and Turkey, had declared their intention to be a part of the TCE on IBFStat.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Why ?</a:t>
            </a:r>
          </a:p>
          <a:p>
            <a:r>
              <a:rPr lang="en-US" dirty="0" smtClean="0"/>
              <a:t>IBF Statistics is not incorporated into the National Statistical Systems (NSS) of most of the OIC Member Countries, which prevents official collection and dissemination of related data. </a:t>
            </a:r>
          </a:p>
          <a:p>
            <a:r>
              <a:rPr lang="en-US" dirty="0" smtClean="0"/>
              <a:t>Secondly, for the member countries where the IBF Statistics are covered in NSS, there is not adequate level of coordination and communication mechanism among the agencies of NSS on this matter.</a:t>
            </a:r>
          </a:p>
          <a:p>
            <a:r>
              <a:rPr lang="en-US" dirty="0" smtClean="0"/>
              <a:t>Thirdly, there is lack of harmonization and convergence in terms of definitions of Islamic Banking and Finance instruments and transactions. This prevents the adoption of a generally accepted standardized methodology for the collection, processing, and dissemination of relevant statistical data in the member countries.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BB0D39-774C-4311-8418-655B1D91C16C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8331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 the whole, while capital adequacy and profitability have trended favorably despite weathering the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financial crisis and the ensuing economic downturn, asset quality has deteriorated from the pre-crisis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levels. Having said this, some jurisdictions in GCC are still contending with the effects of high provision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 financing while managing the restructuring of financing portfolios on their balance sheets. Going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forward, enhancing the overall external and internal aspects related to the financial stability of Islamic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banks will require concerted efforts by both the banking community and the regulators in terms of the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factors below (listed in no particular order):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 </a:t>
            </a:r>
            <a:r>
              <a:rPr lang="en-US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Regulatory environment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Further enhancement of the regulatory environment, which includes the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regulatory framework and related legislation.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 </a:t>
            </a:r>
            <a:r>
              <a:rPr lang="en-US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Infrastructure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Development of ancillary areas – such as the </a:t>
            </a:r>
            <a:r>
              <a:rPr lang="en-US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Sharī`ah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Advisory Board, arbitrative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system and rating agency catering to Islamic finance.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 </a:t>
            </a:r>
            <a:r>
              <a:rPr lang="en-US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Products and services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Gauging the extent and evolution of the extensiveness of products and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services offered, which is also a proxy for the level of demand from customers.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 </a:t>
            </a:r>
            <a:r>
              <a:rPr lang="en-US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Ease of doing Islamic finance business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Facilitating and providing initiatives by governments to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accommodate the development of and to encourage Islamic finance business opportunities.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 </a:t>
            </a:r>
            <a:r>
              <a:rPr lang="en-US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Statistics, marketing and education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Driving initiatives and efforts to promote Islamic finance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through marketing, education and reliability of collected data for study.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Organization of Islamic</a:t>
            </a:r>
          </a:p>
          <a:p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37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Cooperation (OIC) member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states (2011)</a:t>
            </a:r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BB0D39-774C-4311-8418-655B1D91C16C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5178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BB0D39-774C-4311-8418-655B1D91C16C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35246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BB0D39-774C-4311-8418-655B1D91C16C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16390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777D-796F-4C60-A0A0-3DDD9F3D3DE3}" type="datetimeFigureOut">
              <a:rPr lang="en-US" smtClean="0"/>
              <a:t>3/25/2014</a:t>
            </a:fld>
            <a:endParaRPr lang="en-US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636AC-B38B-42DC-9B1E-088CE95402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171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777D-796F-4C60-A0A0-3DDD9F3D3DE3}" type="datetimeFigureOut">
              <a:rPr lang="en-US" smtClean="0"/>
              <a:t>3/25/2014</a:t>
            </a:fld>
            <a:endParaRPr lang="en-US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636AC-B38B-42DC-9B1E-088CE95402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3271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777D-796F-4C60-A0A0-3DDD9F3D3DE3}" type="datetimeFigureOut">
              <a:rPr lang="en-US" smtClean="0"/>
              <a:t>3/25/2014</a:t>
            </a:fld>
            <a:endParaRPr lang="en-US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636AC-B38B-42DC-9B1E-088CE95402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0449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777D-796F-4C60-A0A0-3DDD9F3D3DE3}" type="datetimeFigureOut">
              <a:rPr lang="en-US" smtClean="0"/>
              <a:t>3/25/2014</a:t>
            </a:fld>
            <a:endParaRPr lang="en-US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636AC-B38B-42DC-9B1E-088CE95402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379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777D-796F-4C60-A0A0-3DDD9F3D3DE3}" type="datetimeFigureOut">
              <a:rPr lang="en-US" smtClean="0"/>
              <a:t>3/25/2014</a:t>
            </a:fld>
            <a:endParaRPr lang="en-US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636AC-B38B-42DC-9B1E-088CE95402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3928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777D-796F-4C60-A0A0-3DDD9F3D3DE3}" type="datetimeFigureOut">
              <a:rPr lang="en-US" smtClean="0"/>
              <a:t>3/25/2014</a:t>
            </a:fld>
            <a:endParaRPr lang="en-US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636AC-B38B-42DC-9B1E-088CE95402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6970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777D-796F-4C60-A0A0-3DDD9F3D3DE3}" type="datetimeFigureOut">
              <a:rPr lang="en-US" smtClean="0"/>
              <a:t>3/25/2014</a:t>
            </a:fld>
            <a:endParaRPr lang="en-US" dirty="0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636AC-B38B-42DC-9B1E-088CE95402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350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777D-796F-4C60-A0A0-3DDD9F3D3DE3}" type="datetimeFigureOut">
              <a:rPr lang="en-US" smtClean="0"/>
              <a:t>3/25/2014</a:t>
            </a:fld>
            <a:endParaRPr lang="en-US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636AC-B38B-42DC-9B1E-088CE95402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2943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777D-796F-4C60-A0A0-3DDD9F3D3DE3}" type="datetimeFigureOut">
              <a:rPr lang="en-US" smtClean="0"/>
              <a:t>3/25/2014</a:t>
            </a:fld>
            <a:endParaRPr lang="en-US" dirty="0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636AC-B38B-42DC-9B1E-088CE95402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2785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777D-796F-4C60-A0A0-3DDD9F3D3DE3}" type="datetimeFigureOut">
              <a:rPr lang="en-US" smtClean="0"/>
              <a:t>3/25/2014</a:t>
            </a:fld>
            <a:endParaRPr lang="en-US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636AC-B38B-42DC-9B1E-088CE95402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880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777D-796F-4C60-A0A0-3DDD9F3D3DE3}" type="datetimeFigureOut">
              <a:rPr lang="en-US" smtClean="0"/>
              <a:t>3/25/2014</a:t>
            </a:fld>
            <a:endParaRPr lang="en-US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636AC-B38B-42DC-9B1E-088CE95402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3781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C3468">
            <a:alpha val="43137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8777D-796F-4C60-A0A0-3DDD9F3D3DE3}" type="datetimeFigureOut">
              <a:rPr lang="en-US" smtClean="0"/>
              <a:t>3/25/2014</a:t>
            </a:fld>
            <a:endParaRPr lang="en-US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D636AC-B38B-42DC-9B1E-088CE95402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6920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www.mdps.gov.qa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2442507" y="2363372"/>
            <a:ext cx="7576793" cy="1294510"/>
          </a:xfrm>
          <a:noFill/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Qatar’s 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Practice on Islamic Finance </a:t>
            </a:r>
            <a:b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Islamic Finance Statistics</a:t>
            </a:r>
            <a:endParaRPr lang="en-US" sz="4000" b="1" dirty="0">
              <a:solidFill>
                <a:srgbClr val="9933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088905" y="4946809"/>
            <a:ext cx="10283999" cy="1010905"/>
          </a:xfrm>
        </p:spPr>
        <p:txBody>
          <a:bodyPr>
            <a:norm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25- 26 March 2014 </a:t>
            </a:r>
          </a:p>
          <a:p>
            <a:r>
              <a:rPr lang="en-US" sz="2000" b="1" dirty="0" smtClean="0">
                <a:solidFill>
                  <a:schemeClr val="bg1"/>
                </a:solidFill>
              </a:rPr>
              <a:t>Ankara, Turkey</a:t>
            </a:r>
            <a:endParaRPr lang="en-US" sz="2000" dirty="0">
              <a:solidFill>
                <a:schemeClr val="bg1"/>
              </a:solidFill>
            </a:endParaRPr>
          </a:p>
        </p:txBody>
      </p:sp>
      <p:pic>
        <p:nvPicPr>
          <p:cNvPr id="6" name="صورة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207" y="319937"/>
            <a:ext cx="1463395" cy="1449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7829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3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b="1" dirty="0">
                <a:solidFill>
                  <a:srgbClr val="660033"/>
                </a:solidFill>
              </a:rPr>
              <a:t>Proposed Indicators for Islamic Banking and Finance Statistics, by OIC </a:t>
            </a:r>
            <a:r>
              <a:rPr lang="en-US" b="1" dirty="0" smtClean="0">
                <a:solidFill>
                  <a:srgbClr val="660033"/>
                </a:solidFill>
              </a:rPr>
              <a:t>– Stat </a:t>
            </a:r>
            <a:r>
              <a:rPr lang="en-US" b="1" dirty="0" smtClean="0">
                <a:solidFill>
                  <a:srgbClr val="660033"/>
                </a:solidFill>
              </a:rPr>
              <a:t>Com</a:t>
            </a:r>
            <a:endParaRPr lang="en-US" b="1" dirty="0">
              <a:solidFill>
                <a:srgbClr val="660033"/>
              </a:solidFill>
            </a:endParaRPr>
          </a:p>
        </p:txBody>
      </p:sp>
      <p:pic>
        <p:nvPicPr>
          <p:cNvPr id="5" name="صورة 4"/>
          <p:cNvPicPr>
            <a:picLocks noChangeAspect="1"/>
          </p:cNvPicPr>
          <p:nvPr/>
        </p:nvPicPr>
        <p:blipFill rotWithShape="1">
          <a:blip r:embed="rId3"/>
          <a:srcRect l="1474" t="31298" r="31594" b="6598"/>
          <a:stretch/>
        </p:blipFill>
        <p:spPr>
          <a:xfrm>
            <a:off x="1436914" y="1567543"/>
            <a:ext cx="8708571" cy="4542971"/>
          </a:xfrm>
          <a:prstGeom prst="rect">
            <a:avLst/>
          </a:prstGeom>
        </p:spPr>
      </p:pic>
      <p:sp>
        <p:nvSpPr>
          <p:cNvPr id="6" name="Rectangle 19"/>
          <p:cNvSpPr/>
          <p:nvPr/>
        </p:nvSpPr>
        <p:spPr>
          <a:xfrm>
            <a:off x="1" y="6476588"/>
            <a:ext cx="1219199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Expert Group Meeting on Islamic Banking and Finance Statistics </a:t>
            </a:r>
          </a:p>
        </p:txBody>
      </p:sp>
    </p:spTree>
    <p:extLst>
      <p:ext uri="{BB962C8B-B14F-4D97-AF65-F5344CB8AC3E}">
        <p14:creationId xmlns:p14="http://schemas.microsoft.com/office/powerpoint/2010/main" val="1380851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563389" y="1586394"/>
            <a:ext cx="8126193" cy="92457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ar-QA" sz="6600" dirty="0" smtClean="0"/>
              <a:t>..</a:t>
            </a:r>
            <a:r>
              <a:rPr lang="en-US" sz="6600" dirty="0" smtClean="0"/>
              <a:t>Thank you …</a:t>
            </a:r>
            <a:endParaRPr lang="ar-QA" sz="6600" dirty="0"/>
          </a:p>
        </p:txBody>
      </p:sp>
      <p:sp>
        <p:nvSpPr>
          <p:cNvPr id="5" name="عنصر نائب للمحتوى 2"/>
          <p:cNvSpPr txBox="1">
            <a:spLocks/>
          </p:cNvSpPr>
          <p:nvPr/>
        </p:nvSpPr>
        <p:spPr>
          <a:xfrm>
            <a:off x="3779693" y="5496873"/>
            <a:ext cx="4836056" cy="97971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90000"/>
              <a:buFont typeface="Wingdings" pitchFamily="2" charset="2"/>
              <a:buChar char="S"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90000"/>
              <a:buFont typeface="Wingdings" pitchFamily="2" charset="2"/>
              <a:buChar char="S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35050" indent="-3492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90000"/>
              <a:buFont typeface="Wingdings" pitchFamily="2" charset="2"/>
              <a:buChar char="S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90000"/>
              <a:buFont typeface="Wingdings" pitchFamily="2" charset="2"/>
              <a:buChar char="S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720850" indent="-3492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90000"/>
              <a:buFont typeface="Wingdings" pitchFamily="2" charset="2"/>
              <a:buChar char="S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055813" indent="-344488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90000"/>
              <a:buFont typeface="Wingdings" pitchFamily="2" charset="2"/>
              <a:buChar char="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398713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" pitchFamily="2" charset="2"/>
              <a:buChar char="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743200" indent="-344488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90000"/>
              <a:buFont typeface="Wingdings" pitchFamily="2" charset="2"/>
              <a:buChar char="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087688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" pitchFamily="2" charset="2"/>
              <a:buChar char="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000" dirty="0">
                <a:hlinkClick r:id="rId2"/>
              </a:rPr>
              <a:t>www.mdps.gov.qa</a:t>
            </a:r>
            <a:endParaRPr lang="en-US" sz="2000" dirty="0"/>
          </a:p>
          <a:p>
            <a:pPr marL="0" indent="0" algn="ctr">
              <a:buNone/>
            </a:pPr>
            <a:r>
              <a:rPr lang="ar-QA" sz="6600" dirty="0"/>
              <a:t> </a:t>
            </a:r>
          </a:p>
        </p:txBody>
      </p:sp>
      <p:pic>
        <p:nvPicPr>
          <p:cNvPr id="10" name="صورة 9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6486" y="4075431"/>
            <a:ext cx="1142469" cy="1131157"/>
          </a:xfrm>
          <a:prstGeom prst="rect">
            <a:avLst/>
          </a:prstGeom>
        </p:spPr>
      </p:pic>
      <p:sp>
        <p:nvSpPr>
          <p:cNvPr id="11" name="Rectangle 19"/>
          <p:cNvSpPr/>
          <p:nvPr/>
        </p:nvSpPr>
        <p:spPr>
          <a:xfrm>
            <a:off x="1" y="6476588"/>
            <a:ext cx="1219199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Expert Group Meeting on Islamic Banking and Finance Statistics </a:t>
            </a:r>
          </a:p>
        </p:txBody>
      </p:sp>
    </p:spTree>
    <p:extLst>
      <p:ext uri="{BB962C8B-B14F-4D97-AF65-F5344CB8AC3E}">
        <p14:creationId xmlns:p14="http://schemas.microsoft.com/office/powerpoint/2010/main" val="1016519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dirty="0" smtClean="0">
                <a:solidFill>
                  <a:srgbClr val="660033"/>
                </a:solidFill>
              </a:rPr>
              <a:t>Outline</a:t>
            </a:r>
            <a:endParaRPr lang="en-US" dirty="0">
              <a:solidFill>
                <a:srgbClr val="660033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41252" y="1220713"/>
            <a:ext cx="10515600" cy="4786191"/>
          </a:xfrm>
        </p:spPr>
        <p:txBody>
          <a:bodyPr>
            <a:noAutofit/>
          </a:bodyPr>
          <a:lstStyle/>
          <a:p>
            <a:endParaRPr lang="en-US" b="1" dirty="0" smtClean="0">
              <a:solidFill>
                <a:schemeClr val="bg1"/>
              </a:solidFill>
            </a:endParaRPr>
          </a:p>
          <a:p>
            <a:r>
              <a:rPr lang="en-US" b="1" dirty="0">
                <a:solidFill>
                  <a:schemeClr val="bg1"/>
                </a:solidFill>
              </a:rPr>
              <a:t>Regional mandate </a:t>
            </a:r>
            <a:endParaRPr lang="en-US" b="1" dirty="0" smtClean="0">
              <a:solidFill>
                <a:schemeClr val="bg1"/>
              </a:solidFill>
            </a:endParaRPr>
          </a:p>
          <a:p>
            <a:r>
              <a:rPr lang="en-US" b="1" dirty="0" smtClean="0">
                <a:solidFill>
                  <a:schemeClr val="bg1"/>
                </a:solidFill>
              </a:rPr>
              <a:t>Current practice on Islamic Financial </a:t>
            </a:r>
            <a:r>
              <a:rPr lang="en-US" b="1" dirty="0">
                <a:solidFill>
                  <a:schemeClr val="bg1"/>
                </a:solidFill>
              </a:rPr>
              <a:t>S</a:t>
            </a:r>
            <a:r>
              <a:rPr lang="en-US" b="1" dirty="0" smtClean="0">
                <a:solidFill>
                  <a:schemeClr val="bg1"/>
                </a:solidFill>
              </a:rPr>
              <a:t>ervice </a:t>
            </a:r>
            <a:r>
              <a:rPr lang="en-US" b="1" dirty="0">
                <a:solidFill>
                  <a:schemeClr val="bg1"/>
                </a:solidFill>
              </a:rPr>
              <a:t>I</a:t>
            </a:r>
            <a:r>
              <a:rPr lang="en-US" b="1" dirty="0" smtClean="0">
                <a:solidFill>
                  <a:schemeClr val="bg1"/>
                </a:solidFill>
              </a:rPr>
              <a:t>ndustry 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Current practice on Islamic Finance Statistics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</a:rPr>
              <a:t>Data sources 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</a:rPr>
              <a:t>Data collection 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</a:rPr>
              <a:t>Data Dissemination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Outstanding Issues and Challenges </a:t>
            </a:r>
          </a:p>
          <a:p>
            <a:endParaRPr lang="en-US" b="1" dirty="0" smtClean="0">
              <a:solidFill>
                <a:schemeClr val="bg1"/>
              </a:solidFill>
            </a:endParaRPr>
          </a:p>
          <a:p>
            <a:endParaRPr lang="en-US" b="1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Rectangle 19"/>
          <p:cNvSpPr/>
          <p:nvPr/>
        </p:nvSpPr>
        <p:spPr>
          <a:xfrm>
            <a:off x="1" y="6476588"/>
            <a:ext cx="1219199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Expert Group Meeting on Islamic Banking and Finance Statistics </a:t>
            </a:r>
          </a:p>
        </p:txBody>
      </p:sp>
    </p:spTree>
    <p:extLst>
      <p:ext uri="{BB962C8B-B14F-4D97-AF65-F5344CB8AC3E}">
        <p14:creationId xmlns:p14="http://schemas.microsoft.com/office/powerpoint/2010/main" val="1037729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660033"/>
                </a:solidFill>
              </a:rPr>
              <a:t>OIC-</a:t>
            </a:r>
            <a:r>
              <a:rPr lang="en-US" b="1" dirty="0">
                <a:solidFill>
                  <a:srgbClr val="660033"/>
                </a:solidFill>
              </a:rPr>
              <a:t>StatCom</a:t>
            </a:r>
            <a:r>
              <a:rPr lang="en-US" b="1" dirty="0">
                <a:solidFill>
                  <a:srgbClr val="660033"/>
                </a:solidFill>
              </a:rPr>
              <a:t> Strategic Vision for 2020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D</a:t>
            </a:r>
            <a:r>
              <a:rPr lang="en-US" b="1" dirty="0" smtClean="0">
                <a:solidFill>
                  <a:schemeClr val="bg1"/>
                </a:solidFill>
              </a:rPr>
              <a:t>evelopment </a:t>
            </a:r>
            <a:r>
              <a:rPr lang="en-US" b="1" dirty="0">
                <a:solidFill>
                  <a:schemeClr val="bg1"/>
                </a:solidFill>
              </a:rPr>
              <a:t>of common methodologies for indicators specific to the OIC </a:t>
            </a:r>
            <a:r>
              <a:rPr lang="en-US" b="1" dirty="0" smtClean="0">
                <a:solidFill>
                  <a:schemeClr val="bg1"/>
                </a:solidFill>
              </a:rPr>
              <a:t>Member Countries</a:t>
            </a:r>
          </a:p>
          <a:p>
            <a:r>
              <a:rPr lang="en-US" b="1" dirty="0">
                <a:solidFill>
                  <a:schemeClr val="bg1"/>
                </a:solidFill>
              </a:rPr>
              <a:t>IBF Statistics is not incorporated into the National Statistical Systems (NSS) of most of the OIC Member Countries, which prevents official collection and dissemination of related data. </a:t>
            </a:r>
            <a:endParaRPr lang="en-US" b="1" dirty="0" smtClean="0">
              <a:solidFill>
                <a:schemeClr val="bg1"/>
              </a:solidFill>
            </a:endParaRPr>
          </a:p>
          <a:p>
            <a:r>
              <a:rPr lang="en-US" b="1" dirty="0" smtClean="0">
                <a:solidFill>
                  <a:schemeClr val="bg1"/>
                </a:solidFill>
              </a:rPr>
              <a:t>Secondly</a:t>
            </a:r>
            <a:r>
              <a:rPr lang="en-US" b="1" dirty="0">
                <a:solidFill>
                  <a:schemeClr val="bg1"/>
                </a:solidFill>
              </a:rPr>
              <a:t>, for the member countries where the IBF Statistics are covered in NSS, there is not adequate level of coordination and communication mechanism among the agencies of NSS on this matter</a:t>
            </a:r>
            <a:r>
              <a:rPr lang="en-US" b="1" dirty="0" smtClean="0">
                <a:solidFill>
                  <a:schemeClr val="bg1"/>
                </a:solidFill>
              </a:rPr>
              <a:t>.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Thirdly</a:t>
            </a:r>
            <a:r>
              <a:rPr lang="en-US" b="1" dirty="0">
                <a:solidFill>
                  <a:schemeClr val="bg1"/>
                </a:solidFill>
              </a:rPr>
              <a:t>, there is lack of harmonization and convergence in terms of definitions of Islamic Banking and Finance instruments and transactions. This prevents the adoption of a generally accepted standardized methodology for the collection, processing, and dissemination of relevant statistical data in the member countries. </a:t>
            </a:r>
          </a:p>
          <a:p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4" name="Rectangle 19"/>
          <p:cNvSpPr/>
          <p:nvPr/>
        </p:nvSpPr>
        <p:spPr>
          <a:xfrm>
            <a:off x="1" y="6476588"/>
            <a:ext cx="1219199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Expert Group Meeting on Islamic Banking and Finance Statistics </a:t>
            </a:r>
          </a:p>
        </p:txBody>
      </p:sp>
    </p:spTree>
    <p:extLst>
      <p:ext uri="{BB962C8B-B14F-4D97-AF65-F5344CB8AC3E}">
        <p14:creationId xmlns:p14="http://schemas.microsoft.com/office/powerpoint/2010/main" val="2591888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432212" y="498461"/>
            <a:ext cx="2888251" cy="2331826"/>
          </a:xfrm>
        </p:spPr>
        <p:txBody>
          <a:bodyPr>
            <a:noAutofit/>
          </a:bodyPr>
          <a:lstStyle/>
          <a:p>
            <a:pPr algn="ctr"/>
            <a:r>
              <a:rPr lang="en-US" sz="2000" b="1" dirty="0"/>
              <a:t>The IFSB also collaborates with multilateral </a:t>
            </a:r>
            <a:r>
              <a:rPr lang="en-US" sz="2000" b="1" dirty="0" smtClean="0"/>
              <a:t>organizations </a:t>
            </a:r>
            <a:r>
              <a:rPr lang="en-US" sz="2000" b="1" dirty="0"/>
              <a:t>such as the IDB, the World Bank, the IMF</a:t>
            </a:r>
            <a:br>
              <a:rPr lang="en-US" sz="2000" b="1" dirty="0"/>
            </a:br>
            <a:r>
              <a:rPr lang="en-US" sz="2000" b="1" dirty="0"/>
              <a:t>and the Asian Development Bank (ADB</a:t>
            </a:r>
            <a:r>
              <a:rPr lang="en-US" sz="2000" b="1" dirty="0" smtClean="0"/>
              <a:t>) </a:t>
            </a:r>
            <a:endParaRPr lang="en-US" sz="2000" b="1" dirty="0">
              <a:solidFill>
                <a:srgbClr val="660033"/>
              </a:solidFill>
            </a:endParaRPr>
          </a:p>
        </p:txBody>
      </p:sp>
      <p:pic>
        <p:nvPicPr>
          <p:cNvPr id="5" name="عنصر نائب للمحتوى 4"/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l="6083" t="13426" r="17104" b="6676"/>
          <a:stretch/>
        </p:blipFill>
        <p:spPr>
          <a:xfrm>
            <a:off x="508365" y="1584839"/>
            <a:ext cx="7655803" cy="4049809"/>
          </a:xfrm>
          <a:prstGeom prst="flowChartAlternateProcess">
            <a:avLst/>
          </a:prstGeom>
          <a:ln>
            <a:solidFill>
              <a:schemeClr val="accent1"/>
            </a:solidFill>
          </a:ln>
        </p:spPr>
      </p:pic>
      <p:sp>
        <p:nvSpPr>
          <p:cNvPr id="6" name="مربع نص 5"/>
          <p:cNvSpPr txBox="1"/>
          <p:nvPr/>
        </p:nvSpPr>
        <p:spPr>
          <a:xfrm>
            <a:off x="339551" y="794045"/>
            <a:ext cx="79934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660033"/>
                </a:solidFill>
              </a:rPr>
              <a:t>The IFSB’s Strategic Performance plan 2012 - 2015</a:t>
            </a:r>
            <a:endParaRPr lang="en-US" sz="2800" dirty="0">
              <a:solidFill>
                <a:srgbClr val="660033"/>
              </a:solidFill>
            </a:endParaRPr>
          </a:p>
        </p:txBody>
      </p:sp>
      <p:sp>
        <p:nvSpPr>
          <p:cNvPr id="7" name="مربع نص 6"/>
          <p:cNvSpPr txBox="1"/>
          <p:nvPr/>
        </p:nvSpPr>
        <p:spPr>
          <a:xfrm>
            <a:off x="339552" y="270825"/>
            <a:ext cx="46966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660033"/>
                </a:solidFill>
              </a:rPr>
              <a:t>OIC </a:t>
            </a:r>
            <a:r>
              <a:rPr lang="en-US" sz="2800" dirty="0" smtClean="0">
                <a:solidFill>
                  <a:srgbClr val="660033"/>
                </a:solidFill>
              </a:rPr>
              <a:t>Mandate     </a:t>
            </a:r>
            <a:endParaRPr lang="en-US" sz="2800" dirty="0">
              <a:solidFill>
                <a:srgbClr val="660033"/>
              </a:solidFill>
            </a:endParaRPr>
          </a:p>
        </p:txBody>
      </p:sp>
      <p:sp>
        <p:nvSpPr>
          <p:cNvPr id="8" name="مستطيل مستدير الزوايا 7"/>
          <p:cNvSpPr/>
          <p:nvPr/>
        </p:nvSpPr>
        <p:spPr>
          <a:xfrm>
            <a:off x="3904343" y="4630056"/>
            <a:ext cx="4129197" cy="333829"/>
          </a:xfrm>
          <a:prstGeom prst="roundRect">
            <a:avLst/>
          </a:prstGeom>
          <a:solidFill>
            <a:srgbClr val="00B050">
              <a:alpha val="3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مستطيل 8"/>
          <p:cNvSpPr/>
          <p:nvPr/>
        </p:nvSpPr>
        <p:spPr>
          <a:xfrm>
            <a:off x="8442035" y="3060395"/>
            <a:ext cx="2987483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rgbClr val="660033"/>
                </a:solidFill>
              </a:rPr>
              <a:t>These institutions have not only recognized the importance</a:t>
            </a:r>
            <a:br>
              <a:rPr lang="en-US" sz="2000" b="1" dirty="0">
                <a:solidFill>
                  <a:srgbClr val="660033"/>
                </a:solidFill>
              </a:rPr>
            </a:br>
            <a:r>
              <a:rPr lang="en-US" sz="2000" b="1" dirty="0">
                <a:solidFill>
                  <a:srgbClr val="660033"/>
                </a:solidFill>
              </a:rPr>
              <a:t>of the role which Islamic finance can play in the global financial system, but have also offered their</a:t>
            </a:r>
            <a:br>
              <a:rPr lang="en-US" sz="2000" b="1" dirty="0">
                <a:solidFill>
                  <a:srgbClr val="660033"/>
                </a:solidFill>
              </a:rPr>
            </a:br>
            <a:r>
              <a:rPr lang="en-US" sz="2000" b="1" dirty="0">
                <a:solidFill>
                  <a:srgbClr val="660033"/>
                </a:solidFill>
              </a:rPr>
              <a:t>support for its promotion and for capacity building of supervisory authorities and industry players</a:t>
            </a:r>
          </a:p>
        </p:txBody>
      </p:sp>
      <p:sp>
        <p:nvSpPr>
          <p:cNvPr id="10" name="Rectangle 19"/>
          <p:cNvSpPr/>
          <p:nvPr/>
        </p:nvSpPr>
        <p:spPr>
          <a:xfrm>
            <a:off x="1" y="6476588"/>
            <a:ext cx="1219199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Expert Group Meeting on Islamic Banking and Finance Statistics </a:t>
            </a:r>
          </a:p>
        </p:txBody>
      </p:sp>
    </p:spTree>
    <p:extLst>
      <p:ext uri="{BB962C8B-B14F-4D97-AF65-F5344CB8AC3E}">
        <p14:creationId xmlns:p14="http://schemas.microsoft.com/office/powerpoint/2010/main" val="449410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50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" dur="25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4" dur="25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5" dur="25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25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b="1" dirty="0">
                <a:solidFill>
                  <a:srgbClr val="660033"/>
                </a:solidFill>
              </a:rPr>
              <a:t>Qatar’s practice on </a:t>
            </a:r>
            <a:r>
              <a:rPr lang="en-US" b="1" dirty="0" smtClean="0">
                <a:solidFill>
                  <a:srgbClr val="660033"/>
                </a:solidFill>
              </a:rPr>
              <a:t>Islamic Finance services</a:t>
            </a:r>
            <a:endParaRPr lang="en-US" b="1" dirty="0">
              <a:solidFill>
                <a:srgbClr val="660033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99543" y="2056487"/>
            <a:ext cx="7227693" cy="3465708"/>
          </a:xfrm>
        </p:spPr>
        <p:txBody>
          <a:bodyPr>
            <a:normAutofit fontScale="92500"/>
          </a:bodyPr>
          <a:lstStyle/>
          <a:p>
            <a:pPr marL="0" indent="0" algn="justLow">
              <a:buNone/>
            </a:pPr>
            <a:endParaRPr lang="en-US" sz="4000" b="1" dirty="0" smtClean="0">
              <a:solidFill>
                <a:schemeClr val="bg1"/>
              </a:solidFill>
            </a:endParaRPr>
          </a:p>
          <a:p>
            <a:pPr marL="0" indent="0" algn="justLow">
              <a:buNone/>
            </a:pPr>
            <a:r>
              <a:rPr lang="en-US" sz="4000" b="1" dirty="0" smtClean="0">
                <a:solidFill>
                  <a:schemeClr val="bg1"/>
                </a:solidFill>
              </a:rPr>
              <a:t>“ Qatar </a:t>
            </a:r>
            <a:r>
              <a:rPr lang="en-US" sz="4000" b="1" dirty="0">
                <a:solidFill>
                  <a:schemeClr val="bg1"/>
                </a:solidFill>
              </a:rPr>
              <a:t>outperformed the GCC market average In recent years, Islamic banks have been prolific in terms of introducing new products with increasing </a:t>
            </a:r>
            <a:r>
              <a:rPr lang="en-US" sz="4000" b="1" dirty="0" smtClean="0">
                <a:solidFill>
                  <a:schemeClr val="bg1"/>
                </a:solidFill>
              </a:rPr>
              <a:t>sophistication”</a:t>
            </a:r>
            <a:endParaRPr lang="en-US" sz="4000" b="1" dirty="0">
              <a:solidFill>
                <a:schemeClr val="bg1"/>
              </a:solidFill>
            </a:endParaRPr>
          </a:p>
          <a:p>
            <a:pPr algn="ctr"/>
            <a:endParaRPr lang="en-US" sz="4000" dirty="0">
              <a:solidFill>
                <a:srgbClr val="993366"/>
              </a:solidFill>
            </a:endParaRPr>
          </a:p>
        </p:txBody>
      </p:sp>
      <p:cxnSp>
        <p:nvCxnSpPr>
          <p:cNvPr id="5" name="رابط مستقيم 4"/>
          <p:cNvCxnSpPr/>
          <p:nvPr/>
        </p:nvCxnSpPr>
        <p:spPr>
          <a:xfrm>
            <a:off x="608037" y="1311495"/>
            <a:ext cx="11268221" cy="14068"/>
          </a:xfrm>
          <a:prstGeom prst="line">
            <a:avLst/>
          </a:prstGeom>
          <a:ln>
            <a:solidFill>
              <a:srgbClr val="993366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6" name="شكل بيضاوي 5"/>
          <p:cNvSpPr/>
          <p:nvPr/>
        </p:nvSpPr>
        <p:spPr>
          <a:xfrm>
            <a:off x="324603" y="1607593"/>
            <a:ext cx="2828539" cy="1817777"/>
          </a:xfrm>
          <a:prstGeom prst="ellipse">
            <a:avLst/>
          </a:prstGeom>
          <a:solidFill>
            <a:srgbClr val="6600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Islamic Financial Services Industry, STABILITYREPORT </a:t>
            </a:r>
            <a:r>
              <a:rPr lang="en-US" dirty="0" smtClean="0"/>
              <a:t>2013;</a:t>
            </a:r>
            <a:endParaRPr lang="en-US" dirty="0"/>
          </a:p>
        </p:txBody>
      </p:sp>
      <p:sp>
        <p:nvSpPr>
          <p:cNvPr id="11" name="Rectangle 19"/>
          <p:cNvSpPr/>
          <p:nvPr/>
        </p:nvSpPr>
        <p:spPr>
          <a:xfrm>
            <a:off x="1" y="6476588"/>
            <a:ext cx="1219199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Expert Group Meeting on Islamic Banking and Finance Statistics </a:t>
            </a:r>
          </a:p>
        </p:txBody>
      </p:sp>
    </p:spTree>
    <p:extLst>
      <p:ext uri="{BB962C8B-B14F-4D97-AF65-F5344CB8AC3E}">
        <p14:creationId xmlns:p14="http://schemas.microsoft.com/office/powerpoint/2010/main" val="3089151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b="1" dirty="0">
                <a:solidFill>
                  <a:srgbClr val="660033"/>
                </a:solidFill>
              </a:rPr>
              <a:t>Qatar’s practice on </a:t>
            </a:r>
            <a:r>
              <a:rPr lang="en-US" b="1" dirty="0" smtClean="0">
                <a:solidFill>
                  <a:srgbClr val="660033"/>
                </a:solidFill>
              </a:rPr>
              <a:t>Islamic Finance services statistics </a:t>
            </a:r>
            <a:endParaRPr lang="en-US" b="1" dirty="0">
              <a:solidFill>
                <a:srgbClr val="660033"/>
              </a:solidFill>
            </a:endParaRPr>
          </a:p>
        </p:txBody>
      </p:sp>
      <p:cxnSp>
        <p:nvCxnSpPr>
          <p:cNvPr id="5" name="رابط مستقيم 4"/>
          <p:cNvCxnSpPr/>
          <p:nvPr/>
        </p:nvCxnSpPr>
        <p:spPr>
          <a:xfrm>
            <a:off x="461889" y="1087008"/>
            <a:ext cx="11268221" cy="14068"/>
          </a:xfrm>
          <a:prstGeom prst="line">
            <a:avLst/>
          </a:prstGeom>
          <a:ln>
            <a:solidFill>
              <a:srgbClr val="993366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9" name="شكل بيضاوي 8"/>
          <p:cNvSpPr/>
          <p:nvPr/>
        </p:nvSpPr>
        <p:spPr>
          <a:xfrm>
            <a:off x="967600" y="1894242"/>
            <a:ext cx="2211030" cy="1232156"/>
          </a:xfrm>
          <a:prstGeom prst="ellipse">
            <a:avLst/>
          </a:prstGeom>
          <a:solidFill>
            <a:srgbClr val="6600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Ministry of development planning and statistics </a:t>
            </a:r>
            <a:endParaRPr lang="en-US" dirty="0"/>
          </a:p>
        </p:txBody>
      </p:sp>
      <p:sp>
        <p:nvSpPr>
          <p:cNvPr id="10" name="شكل بيضاوي 9"/>
          <p:cNvSpPr/>
          <p:nvPr/>
        </p:nvSpPr>
        <p:spPr>
          <a:xfrm>
            <a:off x="967600" y="5019945"/>
            <a:ext cx="2211030" cy="1232156"/>
          </a:xfrm>
          <a:prstGeom prst="ellipse">
            <a:avLst/>
          </a:prstGeom>
          <a:solidFill>
            <a:srgbClr val="6600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Qatar Exchange</a:t>
            </a:r>
            <a:endParaRPr lang="en-US" dirty="0"/>
          </a:p>
        </p:txBody>
      </p:sp>
      <p:sp>
        <p:nvSpPr>
          <p:cNvPr id="11" name="شكل بيضاوي 10"/>
          <p:cNvSpPr/>
          <p:nvPr/>
        </p:nvSpPr>
        <p:spPr>
          <a:xfrm>
            <a:off x="967600" y="3398588"/>
            <a:ext cx="2211030" cy="1232156"/>
          </a:xfrm>
          <a:prstGeom prst="ellipse">
            <a:avLst/>
          </a:prstGeom>
          <a:solidFill>
            <a:srgbClr val="6600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Qatar Central bank </a:t>
            </a:r>
            <a:endParaRPr lang="en-US" dirty="0"/>
          </a:p>
        </p:txBody>
      </p:sp>
      <p:graphicFrame>
        <p:nvGraphicFramePr>
          <p:cNvPr id="13" name="رسم تخطيطي 12"/>
          <p:cNvGraphicFramePr/>
          <p:nvPr>
            <p:extLst>
              <p:ext uri="{D42A27DB-BD31-4B8C-83A1-F6EECF244321}">
                <p14:modId xmlns:p14="http://schemas.microsoft.com/office/powerpoint/2010/main" val="3990071486"/>
              </p:ext>
            </p:extLst>
          </p:nvPr>
        </p:nvGraphicFramePr>
        <p:xfrm>
          <a:off x="766967" y="1170902"/>
          <a:ext cx="10963143" cy="6387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4" name="شكل بيضاوي 13"/>
          <p:cNvSpPr/>
          <p:nvPr/>
        </p:nvSpPr>
        <p:spPr>
          <a:xfrm>
            <a:off x="5140457" y="1894242"/>
            <a:ext cx="2211030" cy="1232156"/>
          </a:xfrm>
          <a:prstGeom prst="ellipse">
            <a:avLst/>
          </a:prstGeom>
          <a:solidFill>
            <a:srgbClr val="6600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Economic  statistics department </a:t>
            </a:r>
            <a:endParaRPr lang="en-US" dirty="0"/>
          </a:p>
        </p:txBody>
      </p:sp>
      <p:sp>
        <p:nvSpPr>
          <p:cNvPr id="15" name="شكل بيضاوي 14"/>
          <p:cNvSpPr/>
          <p:nvPr/>
        </p:nvSpPr>
        <p:spPr>
          <a:xfrm>
            <a:off x="5140457" y="5019945"/>
            <a:ext cx="2211030" cy="1232156"/>
          </a:xfrm>
          <a:prstGeom prst="ellipse">
            <a:avLst/>
          </a:prstGeom>
          <a:solidFill>
            <a:srgbClr val="6600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Receive reports from source</a:t>
            </a:r>
            <a:endParaRPr lang="en-US" dirty="0"/>
          </a:p>
        </p:txBody>
      </p:sp>
      <p:sp>
        <p:nvSpPr>
          <p:cNvPr id="16" name="شكل بيضاوي 15"/>
          <p:cNvSpPr/>
          <p:nvPr/>
        </p:nvSpPr>
        <p:spPr>
          <a:xfrm>
            <a:off x="5140457" y="3398588"/>
            <a:ext cx="2211030" cy="1232156"/>
          </a:xfrm>
          <a:prstGeom prst="ellipse">
            <a:avLst/>
          </a:prstGeom>
          <a:solidFill>
            <a:srgbClr val="6600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Stability  </a:t>
            </a:r>
            <a:endParaRPr lang="en-US" dirty="0"/>
          </a:p>
        </p:txBody>
      </p:sp>
      <p:sp>
        <p:nvSpPr>
          <p:cNvPr id="20" name="شكل بيضاوي 19"/>
          <p:cNvSpPr/>
          <p:nvPr/>
        </p:nvSpPr>
        <p:spPr>
          <a:xfrm>
            <a:off x="8769028" y="1894242"/>
            <a:ext cx="2211030" cy="1232156"/>
          </a:xfrm>
          <a:prstGeom prst="ellipse">
            <a:avLst/>
          </a:prstGeom>
          <a:solidFill>
            <a:srgbClr val="6600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Annual bulletin and website </a:t>
            </a:r>
            <a:endParaRPr lang="en-US" dirty="0"/>
          </a:p>
        </p:txBody>
      </p:sp>
      <p:sp>
        <p:nvSpPr>
          <p:cNvPr id="21" name="شكل بيضاوي 20"/>
          <p:cNvSpPr/>
          <p:nvPr/>
        </p:nvSpPr>
        <p:spPr>
          <a:xfrm>
            <a:off x="8769028" y="5019945"/>
            <a:ext cx="2211030" cy="1232156"/>
          </a:xfrm>
          <a:prstGeom prst="ellipse">
            <a:avLst/>
          </a:prstGeom>
          <a:solidFill>
            <a:srgbClr val="6600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Financial reports published on their website</a:t>
            </a:r>
            <a:endParaRPr lang="en-US" dirty="0"/>
          </a:p>
        </p:txBody>
      </p:sp>
      <p:sp>
        <p:nvSpPr>
          <p:cNvPr id="22" name="شكل بيضاوي 21"/>
          <p:cNvSpPr/>
          <p:nvPr/>
        </p:nvSpPr>
        <p:spPr>
          <a:xfrm>
            <a:off x="8769028" y="3398588"/>
            <a:ext cx="2211030" cy="1232156"/>
          </a:xfrm>
          <a:prstGeom prst="ellipse">
            <a:avLst/>
          </a:prstGeom>
          <a:solidFill>
            <a:srgbClr val="6600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Annual </a:t>
            </a:r>
            <a:r>
              <a:rPr lang="en-US" dirty="0" smtClean="0"/>
              <a:t>report , quarterly bulletin </a:t>
            </a:r>
            <a:r>
              <a:rPr lang="en-US" dirty="0"/>
              <a:t>and website </a:t>
            </a:r>
          </a:p>
        </p:txBody>
      </p:sp>
      <p:sp>
        <p:nvSpPr>
          <p:cNvPr id="23" name="Rectangle 19"/>
          <p:cNvSpPr/>
          <p:nvPr/>
        </p:nvSpPr>
        <p:spPr>
          <a:xfrm>
            <a:off x="1" y="6476588"/>
            <a:ext cx="1219199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Expert Group Meeting on Islamic Banking and Finance Statistics </a:t>
            </a:r>
          </a:p>
        </p:txBody>
      </p:sp>
    </p:spTree>
    <p:extLst>
      <p:ext uri="{BB962C8B-B14F-4D97-AF65-F5344CB8AC3E}">
        <p14:creationId xmlns:p14="http://schemas.microsoft.com/office/powerpoint/2010/main" val="913127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/>
          <p:cNvPicPr>
            <a:picLocks noChangeAspect="1"/>
          </p:cNvPicPr>
          <p:nvPr/>
        </p:nvPicPr>
        <p:blipFill rotWithShape="1">
          <a:blip r:embed="rId3"/>
          <a:srcRect l="1698" t="32092" r="11290" b="7988"/>
          <a:stretch/>
        </p:blipFill>
        <p:spPr>
          <a:xfrm>
            <a:off x="464457" y="566060"/>
            <a:ext cx="5735542" cy="2220684"/>
          </a:xfrm>
          <a:prstGeom prst="rect">
            <a:avLst/>
          </a:prstGeom>
        </p:spPr>
      </p:pic>
      <p:pic>
        <p:nvPicPr>
          <p:cNvPr id="5" name="صورة 4"/>
          <p:cNvPicPr>
            <a:picLocks noChangeAspect="1"/>
          </p:cNvPicPr>
          <p:nvPr/>
        </p:nvPicPr>
        <p:blipFill rotWithShape="1">
          <a:blip r:embed="rId4"/>
          <a:srcRect l="1808" t="31696" r="13746" b="6200"/>
          <a:stretch/>
        </p:blipFill>
        <p:spPr>
          <a:xfrm>
            <a:off x="464457" y="2924632"/>
            <a:ext cx="5735542" cy="2582354"/>
          </a:xfrm>
          <a:prstGeom prst="rect">
            <a:avLst/>
          </a:prstGeom>
        </p:spPr>
      </p:pic>
      <p:pic>
        <p:nvPicPr>
          <p:cNvPr id="7" name="صورة 6"/>
          <p:cNvPicPr>
            <a:picLocks noChangeAspect="1"/>
          </p:cNvPicPr>
          <p:nvPr/>
        </p:nvPicPr>
        <p:blipFill rotWithShape="1">
          <a:blip r:embed="rId5"/>
          <a:srcRect l="5715" t="18006" r="20772" b="4217"/>
          <a:stretch/>
        </p:blipFill>
        <p:spPr>
          <a:xfrm>
            <a:off x="4310745" y="2139407"/>
            <a:ext cx="6981370" cy="4152803"/>
          </a:xfrm>
          <a:prstGeom prst="rect">
            <a:avLst/>
          </a:prstGeom>
        </p:spPr>
      </p:pic>
      <p:sp>
        <p:nvSpPr>
          <p:cNvPr id="8" name="مربع نص 7"/>
          <p:cNvSpPr txBox="1"/>
          <p:nvPr/>
        </p:nvSpPr>
        <p:spPr>
          <a:xfrm>
            <a:off x="6749144" y="566060"/>
            <a:ext cx="4542971" cy="12902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lnSpc>
                <a:spcPct val="90000"/>
              </a:lnSpc>
              <a:spcBef>
                <a:spcPct val="0"/>
              </a:spcBef>
              <a:buNone/>
              <a:defRPr sz="4400" b="1">
                <a:solidFill>
                  <a:srgbClr val="660033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/>
              <a:t>Presentation of information on Islamic Banking and Finance Statistics </a:t>
            </a: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636AC-B38B-42DC-9B1E-088CE9540254}" type="slidenum">
              <a:rPr lang="en-US" smtClean="0"/>
              <a:t>7</a:t>
            </a:fld>
            <a:endParaRPr lang="en-US" dirty="0"/>
          </a:p>
        </p:txBody>
      </p:sp>
      <p:sp>
        <p:nvSpPr>
          <p:cNvPr id="10" name="Rectangle 19"/>
          <p:cNvSpPr/>
          <p:nvPr/>
        </p:nvSpPr>
        <p:spPr>
          <a:xfrm>
            <a:off x="1" y="6476588"/>
            <a:ext cx="1219199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Expert Group Meeting on Islamic Banking and Finance Statistics </a:t>
            </a:r>
          </a:p>
        </p:txBody>
      </p:sp>
    </p:spTree>
    <p:extLst>
      <p:ext uri="{BB962C8B-B14F-4D97-AF65-F5344CB8AC3E}">
        <p14:creationId xmlns:p14="http://schemas.microsoft.com/office/powerpoint/2010/main" val="528333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660033"/>
                </a:solidFill>
              </a:rPr>
              <a:t>Key Statistics and </a:t>
            </a:r>
            <a:r>
              <a:rPr lang="en-US" sz="4000" dirty="0">
                <a:solidFill>
                  <a:srgbClr val="660033"/>
                </a:solidFill>
              </a:rPr>
              <a:t>B</a:t>
            </a:r>
            <a:r>
              <a:rPr lang="en-US" sz="4000" dirty="0" smtClean="0">
                <a:solidFill>
                  <a:srgbClr val="660033"/>
                </a:solidFill>
              </a:rPr>
              <a:t>enchmarking</a:t>
            </a:r>
            <a:endParaRPr lang="en-US" sz="4000" dirty="0">
              <a:solidFill>
                <a:srgbClr val="660033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38200" y="1325563"/>
            <a:ext cx="10515600" cy="4351338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Largest Islamic institutions</a:t>
            </a:r>
          </a:p>
          <a:p>
            <a:pPr lvl="1"/>
            <a:r>
              <a:rPr lang="en-US" b="1" dirty="0">
                <a:solidFill>
                  <a:schemeClr val="bg1"/>
                </a:solidFill>
              </a:rPr>
              <a:t>Sukūk</a:t>
            </a:r>
            <a:r>
              <a:rPr lang="en-US" b="1" dirty="0">
                <a:solidFill>
                  <a:schemeClr val="bg1"/>
                </a:solidFill>
              </a:rPr>
              <a:t> Issuance</a:t>
            </a:r>
          </a:p>
          <a:p>
            <a:pPr lvl="1"/>
            <a:r>
              <a:rPr lang="en-US" b="1" dirty="0">
                <a:solidFill>
                  <a:schemeClr val="bg1"/>
                </a:solidFill>
              </a:rPr>
              <a:t>Takāful</a:t>
            </a:r>
            <a:r>
              <a:rPr lang="en-US" b="1" dirty="0">
                <a:solidFill>
                  <a:schemeClr val="bg1"/>
                </a:solidFill>
              </a:rPr>
              <a:t> Operators</a:t>
            </a:r>
            <a:endParaRPr lang="en-US" b="1" dirty="0" smtClean="0">
              <a:solidFill>
                <a:schemeClr val="bg1"/>
              </a:solidFill>
            </a:endParaRPr>
          </a:p>
          <a:p>
            <a:r>
              <a:rPr lang="en-US" b="1" dirty="0" smtClean="0">
                <a:solidFill>
                  <a:schemeClr val="bg1"/>
                </a:solidFill>
              </a:rPr>
              <a:t>Market derivers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Average growth trend 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</a:rPr>
              <a:t>Assets 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</a:rPr>
              <a:t>Financing 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</a:rPr>
              <a:t>Deposits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</a:rPr>
              <a:t>Equity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</a:rPr>
              <a:t>Net Profit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</a:rPr>
              <a:t>Investment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</a:rPr>
              <a:t>Contribution</a:t>
            </a:r>
            <a:r>
              <a:rPr lang="ar-QA" b="1" dirty="0" smtClean="0">
                <a:solidFill>
                  <a:schemeClr val="bg1"/>
                </a:solidFill>
              </a:rPr>
              <a:t> </a:t>
            </a:r>
            <a:r>
              <a:rPr lang="en-US" b="1" dirty="0">
                <a:solidFill>
                  <a:schemeClr val="bg1"/>
                </a:solidFill>
              </a:rPr>
              <a:t>into financial sector and total economy</a:t>
            </a:r>
          </a:p>
          <a:p>
            <a:pPr lvl="1"/>
            <a:endParaRPr lang="en-US" b="1" dirty="0" smtClean="0">
              <a:solidFill>
                <a:schemeClr val="bg1"/>
              </a:solidFill>
            </a:endParaRPr>
          </a:p>
          <a:p>
            <a:pPr lvl="1"/>
            <a:endParaRPr lang="en-US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7423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40040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000" dirty="0" smtClean="0">
                <a:solidFill>
                  <a:srgbClr val="660033"/>
                </a:solidFill>
              </a:rPr>
              <a:t>National Coordination</a:t>
            </a:r>
            <a:endParaRPr lang="en-US" sz="4000" dirty="0">
              <a:solidFill>
                <a:srgbClr val="660033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496785" y="1071790"/>
            <a:ext cx="9198429" cy="4477884"/>
          </a:xfrm>
        </p:spPr>
        <p:txBody>
          <a:bodyPr>
            <a:noAutofit/>
          </a:bodyPr>
          <a:lstStyle/>
          <a:p>
            <a:pPr marL="0" indent="0" algn="just">
              <a:lnSpc>
                <a:spcPct val="220000"/>
              </a:lnSpc>
              <a:buNone/>
            </a:pPr>
            <a:r>
              <a:rPr lang="en-US" b="1" dirty="0" smtClean="0">
                <a:solidFill>
                  <a:schemeClr val="bg1"/>
                </a:solidFill>
              </a:rPr>
              <a:t>Currently, coordination is </a:t>
            </a:r>
            <a:r>
              <a:rPr lang="en-US" b="1" dirty="0">
                <a:solidFill>
                  <a:schemeClr val="bg1"/>
                </a:solidFill>
              </a:rPr>
              <a:t>driven </a:t>
            </a:r>
            <a:r>
              <a:rPr lang="en-US" b="1" dirty="0" smtClean="0">
                <a:solidFill>
                  <a:schemeClr val="bg1"/>
                </a:solidFill>
              </a:rPr>
              <a:t>by national projects </a:t>
            </a:r>
            <a:r>
              <a:rPr lang="en-US" b="1" dirty="0" smtClean="0">
                <a:solidFill>
                  <a:schemeClr val="bg1"/>
                </a:solidFill>
              </a:rPr>
              <a:t>relates </a:t>
            </a:r>
            <a:r>
              <a:rPr lang="en-US" b="1" dirty="0" smtClean="0">
                <a:solidFill>
                  <a:schemeClr val="bg1"/>
                </a:solidFill>
              </a:rPr>
              <a:t>responsible agencies responsible for finance statistics </a:t>
            </a:r>
            <a:r>
              <a:rPr lang="en-US" b="1" dirty="0" smtClean="0">
                <a:solidFill>
                  <a:schemeClr val="bg1"/>
                </a:solidFill>
              </a:rPr>
              <a:t>falling under </a:t>
            </a:r>
            <a:r>
              <a:rPr lang="en-US" b="1" dirty="0" smtClean="0">
                <a:solidFill>
                  <a:schemeClr val="bg1"/>
                </a:solidFill>
              </a:rPr>
              <a:t>the National </a:t>
            </a:r>
            <a:r>
              <a:rPr lang="en-US" b="1" dirty="0">
                <a:solidFill>
                  <a:schemeClr val="bg1"/>
                </a:solidFill>
              </a:rPr>
              <a:t>Statistical Systems </a:t>
            </a:r>
            <a:r>
              <a:rPr lang="en-US" b="1" dirty="0" smtClean="0">
                <a:solidFill>
                  <a:schemeClr val="bg1"/>
                </a:solidFill>
              </a:rPr>
              <a:t>(ministry of development planning and statistics, </a:t>
            </a:r>
            <a:r>
              <a:rPr lang="en-US" b="1" dirty="0">
                <a:solidFill>
                  <a:schemeClr val="bg1"/>
                </a:solidFill>
              </a:rPr>
              <a:t>Central </a:t>
            </a:r>
            <a:r>
              <a:rPr lang="en-US" b="1" dirty="0" smtClean="0">
                <a:solidFill>
                  <a:schemeClr val="bg1"/>
                </a:solidFill>
              </a:rPr>
              <a:t>Bank, Qatar Exchange )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4" name="Rectangle 19"/>
          <p:cNvSpPr/>
          <p:nvPr/>
        </p:nvSpPr>
        <p:spPr>
          <a:xfrm>
            <a:off x="1" y="6476588"/>
            <a:ext cx="1219199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Expert Group Meeting on Islamic Banking and Finance Statistics </a:t>
            </a:r>
          </a:p>
        </p:txBody>
      </p:sp>
    </p:spTree>
    <p:extLst>
      <p:ext uri="{BB962C8B-B14F-4D97-AF65-F5344CB8AC3E}">
        <p14:creationId xmlns:p14="http://schemas.microsoft.com/office/powerpoint/2010/main" val="280767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6754</TotalTime>
  <Words>903</Words>
  <Application>Microsoft Office PowerPoint</Application>
  <PresentationFormat>ملء الشاشة</PresentationFormat>
  <Paragraphs>101</Paragraphs>
  <Slides>11</Slides>
  <Notes>4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5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Wingdings</vt:lpstr>
      <vt:lpstr>نسق Office</vt:lpstr>
      <vt:lpstr>Qatar’s Practice on Islamic Finance  and Islamic Finance Statistics</vt:lpstr>
      <vt:lpstr>Outline</vt:lpstr>
      <vt:lpstr>OIC-StatCom Strategic Vision for 2020</vt:lpstr>
      <vt:lpstr>The IFSB also collaborates with multilateral organizations such as the IDB, the World Bank, the IMF and the Asian Development Bank (ADB) </vt:lpstr>
      <vt:lpstr>Qatar’s practice on Islamic Finance services</vt:lpstr>
      <vt:lpstr>Qatar’s practice on Islamic Finance services statistics </vt:lpstr>
      <vt:lpstr>عرض تقديمي في PowerPoint</vt:lpstr>
      <vt:lpstr>Key Statistics and Benchmarking</vt:lpstr>
      <vt:lpstr>National Coordination</vt:lpstr>
      <vt:lpstr>Proposed Indicators for Islamic Banking and Finance Statistics, by OIC – Stat Com</vt:lpstr>
      <vt:lpstr>عرض تقديمي في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assessment on Islamic Banking and Finance Statistics</dc:title>
  <dc:creator>Wadha Al Jabor</dc:creator>
  <cp:lastModifiedBy>Wadha Al Jabor</cp:lastModifiedBy>
  <cp:revision>60</cp:revision>
  <dcterms:created xsi:type="dcterms:W3CDTF">2014-02-14T22:02:24Z</dcterms:created>
  <dcterms:modified xsi:type="dcterms:W3CDTF">2014-03-25T13:23:22Z</dcterms:modified>
</cp:coreProperties>
</file>