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27"/>
  </p:notesMasterIdLst>
  <p:sldIdLst>
    <p:sldId id="256" r:id="rId2"/>
    <p:sldId id="260" r:id="rId3"/>
    <p:sldId id="264" r:id="rId4"/>
    <p:sldId id="280" r:id="rId5"/>
    <p:sldId id="258" r:id="rId6"/>
    <p:sldId id="276" r:id="rId7"/>
    <p:sldId id="272" r:id="rId8"/>
    <p:sldId id="296" r:id="rId9"/>
    <p:sldId id="282" r:id="rId10"/>
    <p:sldId id="283" r:id="rId11"/>
    <p:sldId id="298" r:id="rId12"/>
    <p:sldId id="284" r:id="rId13"/>
    <p:sldId id="285" r:id="rId14"/>
    <p:sldId id="287" r:id="rId15"/>
    <p:sldId id="288" r:id="rId16"/>
    <p:sldId id="300" r:id="rId17"/>
    <p:sldId id="289" r:id="rId18"/>
    <p:sldId id="291" r:id="rId19"/>
    <p:sldId id="292" r:id="rId20"/>
    <p:sldId id="301" r:id="rId21"/>
    <p:sldId id="293" r:id="rId22"/>
    <p:sldId id="294" r:id="rId23"/>
    <p:sldId id="307" r:id="rId24"/>
    <p:sldId id="303" r:id="rId25"/>
    <p:sldId id="290"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5FF3C9"/>
    <a:srgbClr val="FFCC00"/>
    <a:srgbClr val="BAF9FC"/>
    <a:srgbClr val="FFFF66"/>
    <a:srgbClr val="FF5050"/>
    <a:srgbClr val="B35F2B"/>
    <a:srgbClr val="CC66FF"/>
    <a:srgbClr val="34F0BA"/>
    <a:srgbClr val="9C20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autoAdjust="0"/>
    <p:restoredTop sz="94660" autoAdjust="0"/>
  </p:normalViewPr>
  <p:slideViewPr>
    <p:cSldViewPr>
      <p:cViewPr>
        <p:scale>
          <a:sx n="96" d="100"/>
          <a:sy n="96" d="100"/>
        </p:scale>
        <p:origin x="-2064" y="-5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2" d="100"/>
          <a:sy n="82" d="100"/>
        </p:scale>
        <p:origin x="-201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A0CC0F-0263-4AC2-A4FE-3CF15064675D}" type="datetimeFigureOut">
              <a:rPr lang="ru-RU" smtClean="0"/>
              <a:pPr/>
              <a:t>04.05.2016</a:t>
            </a:fld>
            <a:endParaRPr lang="ru-R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4ACAA0-9365-41CD-B236-1FB9D270EAC3}" type="slidenum">
              <a:rPr lang="ru-RU" smtClean="0"/>
              <a:pPr/>
              <a:t>‹#›</a:t>
            </a:fld>
            <a:endParaRPr lang="ru-RU"/>
          </a:p>
        </p:txBody>
      </p:sp>
    </p:spTree>
    <p:extLst>
      <p:ext uri="{BB962C8B-B14F-4D97-AF65-F5344CB8AC3E}">
        <p14:creationId xmlns:p14="http://schemas.microsoft.com/office/powerpoint/2010/main" val="3206742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249FD57-346F-49C7-BA1C-DCC4706D899D}" type="datetimeFigureOut">
              <a:rPr lang="ru-RU" smtClean="0"/>
              <a:pPr/>
              <a:t>04.05.2016</a:t>
            </a:fld>
            <a:endParaRPr lang="ru-RU"/>
          </a:p>
        </p:txBody>
      </p:sp>
      <p:sp>
        <p:nvSpPr>
          <p:cNvPr id="19" name="Footer Placeholder 18"/>
          <p:cNvSpPr>
            <a:spLocks noGrp="1"/>
          </p:cNvSpPr>
          <p:nvPr>
            <p:ph type="ftr" sz="quarter" idx="11"/>
          </p:nvPr>
        </p:nvSpPr>
        <p:spPr/>
        <p:txBody>
          <a:bodyPr/>
          <a:lstStyle/>
          <a:p>
            <a:endParaRPr lang="ru-RU"/>
          </a:p>
        </p:txBody>
      </p:sp>
      <p:sp>
        <p:nvSpPr>
          <p:cNvPr id="27" name="Slide Number Placeholder 26"/>
          <p:cNvSpPr>
            <a:spLocks noGrp="1"/>
          </p:cNvSpPr>
          <p:nvPr>
            <p:ph type="sldNum" sz="quarter" idx="12"/>
          </p:nvPr>
        </p:nvSpPr>
        <p:spPr/>
        <p:txBody>
          <a:bodyPr/>
          <a:lstStyle/>
          <a:p>
            <a:fld id="{0AD2A653-1EE5-4152-8C84-2DB10070FA9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249FD57-346F-49C7-BA1C-DCC4706D899D}" type="datetimeFigureOut">
              <a:rPr lang="ru-RU" smtClean="0"/>
              <a:pPr/>
              <a:t>04.05.2016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D2A653-1EE5-4152-8C84-2DB10070FA9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249FD57-346F-49C7-BA1C-DCC4706D899D}" type="datetimeFigureOut">
              <a:rPr lang="ru-RU" smtClean="0"/>
              <a:pPr/>
              <a:t>04.05.2016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D2A653-1EE5-4152-8C84-2DB10070FA9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249FD57-346F-49C7-BA1C-DCC4706D899D}" type="datetimeFigureOut">
              <a:rPr lang="ru-RU" smtClean="0"/>
              <a:pPr/>
              <a:t>04.05.2016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D2A653-1EE5-4152-8C84-2DB10070FA9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249FD57-346F-49C7-BA1C-DCC4706D899D}" type="datetimeFigureOut">
              <a:rPr lang="ru-RU" smtClean="0"/>
              <a:pPr/>
              <a:t>04.05.2016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D2A653-1EE5-4152-8C84-2DB10070FA9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249FD57-346F-49C7-BA1C-DCC4706D899D}" type="datetimeFigureOut">
              <a:rPr lang="ru-RU" smtClean="0"/>
              <a:pPr/>
              <a:t>04.05.2016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AD2A653-1EE5-4152-8C84-2DB10070FA9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249FD57-346F-49C7-BA1C-DCC4706D899D}" type="datetimeFigureOut">
              <a:rPr lang="ru-RU" smtClean="0"/>
              <a:pPr/>
              <a:t>04.05.2016</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AD2A653-1EE5-4152-8C84-2DB10070FA9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249FD57-346F-49C7-BA1C-DCC4706D899D}" type="datetimeFigureOut">
              <a:rPr lang="ru-RU" smtClean="0"/>
              <a:pPr/>
              <a:t>04.05.2016</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AD2A653-1EE5-4152-8C84-2DB10070FA9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49FD57-346F-49C7-BA1C-DCC4706D899D}" type="datetimeFigureOut">
              <a:rPr lang="ru-RU" smtClean="0"/>
              <a:pPr/>
              <a:t>04.05.2016</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0AD2A653-1EE5-4152-8C84-2DB10070FA9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249FD57-346F-49C7-BA1C-DCC4706D899D}" type="datetimeFigureOut">
              <a:rPr lang="ru-RU" smtClean="0"/>
              <a:pPr/>
              <a:t>04.05.2016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AD2A653-1EE5-4152-8C84-2DB10070FA9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249FD57-346F-49C7-BA1C-DCC4706D899D}" type="datetimeFigureOut">
              <a:rPr lang="ru-RU" smtClean="0"/>
              <a:pPr/>
              <a:t>04.05.2016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8077200" y="6356350"/>
            <a:ext cx="609600" cy="365125"/>
          </a:xfrm>
        </p:spPr>
        <p:txBody>
          <a:bodyPr/>
          <a:lstStyle/>
          <a:p>
            <a:fld id="{0AD2A653-1EE5-4152-8C84-2DB10070FA98}" type="slidenum">
              <a:rPr lang="ru-RU" smtClean="0"/>
              <a:pPr/>
              <a:t>‹#›</a:t>
            </a:fld>
            <a:endParaRPr lang="ru-RU"/>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249FD57-346F-49C7-BA1C-DCC4706D899D}" type="datetimeFigureOut">
              <a:rPr lang="ru-RU" smtClean="0"/>
              <a:pPr/>
              <a:t>04.05.2016</a:t>
            </a:fld>
            <a:endParaRPr lang="ru-RU"/>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AD2A653-1EE5-4152-8C84-2DB10070FA98}" type="slidenum">
              <a:rPr lang="ru-RU" smtClean="0"/>
              <a:pPr/>
              <a:t>‹#›</a:t>
            </a:fld>
            <a:endParaRPr lang="ru-RU"/>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4357695"/>
            <a:ext cx="5857884" cy="2462213"/>
          </a:xfrm>
          <a:prstGeom prst="rect">
            <a:avLst/>
          </a:prstGeom>
        </p:spPr>
        <p:txBody>
          <a:bodyPr wrap="square">
            <a:spAutoFit/>
          </a:bodyPr>
          <a:lstStyle/>
          <a:p>
            <a:pPr hangingPunct="0"/>
            <a:endParaRPr lang="az-Latn-AZ" sz="1400" b="1" dirty="0" smtClean="0">
              <a:solidFill>
                <a:schemeClr val="accent3">
                  <a:lumMod val="60000"/>
                  <a:lumOff val="40000"/>
                </a:schemeClr>
              </a:solidFill>
              <a:latin typeface="Arial" pitchFamily="34" charset="0"/>
              <a:cs typeface="Arial" pitchFamily="34" charset="0"/>
            </a:endParaRPr>
          </a:p>
          <a:p>
            <a:pPr hangingPunct="0"/>
            <a:endParaRPr lang="az-Latn-AZ" sz="1400" b="1" dirty="0" smtClean="0">
              <a:solidFill>
                <a:schemeClr val="accent3">
                  <a:lumMod val="60000"/>
                  <a:lumOff val="40000"/>
                </a:schemeClr>
              </a:solidFill>
              <a:latin typeface="Arial" pitchFamily="34" charset="0"/>
              <a:cs typeface="Arial" pitchFamily="34" charset="0"/>
            </a:endParaRPr>
          </a:p>
          <a:p>
            <a:pPr hangingPunct="0"/>
            <a:endParaRPr lang="az-Latn-AZ" sz="1400" b="1" dirty="0" smtClean="0">
              <a:solidFill>
                <a:schemeClr val="accent3">
                  <a:lumMod val="60000"/>
                  <a:lumOff val="40000"/>
                </a:schemeClr>
              </a:solidFill>
              <a:latin typeface="Arial" pitchFamily="34" charset="0"/>
              <a:cs typeface="Arial" pitchFamily="34" charset="0"/>
            </a:endParaRPr>
          </a:p>
          <a:p>
            <a:pPr hangingPunct="0"/>
            <a:endParaRPr lang="az-Latn-AZ" sz="1400" b="1" dirty="0" smtClean="0">
              <a:solidFill>
                <a:schemeClr val="accent3">
                  <a:lumMod val="60000"/>
                  <a:lumOff val="40000"/>
                </a:schemeClr>
              </a:solidFill>
              <a:latin typeface="Arial" pitchFamily="34" charset="0"/>
              <a:cs typeface="Arial" pitchFamily="34" charset="0"/>
            </a:endParaRPr>
          </a:p>
          <a:p>
            <a:pPr hangingPunct="0"/>
            <a:endParaRPr lang="az-Latn-AZ" sz="1400" b="1" dirty="0" smtClean="0">
              <a:solidFill>
                <a:schemeClr val="accent3">
                  <a:lumMod val="60000"/>
                  <a:lumOff val="40000"/>
                </a:schemeClr>
              </a:solidFill>
              <a:latin typeface="Arial" pitchFamily="34" charset="0"/>
              <a:cs typeface="Arial" pitchFamily="34" charset="0"/>
            </a:endParaRPr>
          </a:p>
          <a:p>
            <a:pPr hangingPunct="0"/>
            <a:endParaRPr lang="az-Latn-AZ" sz="1400" b="1" dirty="0" smtClean="0">
              <a:solidFill>
                <a:schemeClr val="accent3">
                  <a:lumMod val="60000"/>
                  <a:lumOff val="40000"/>
                </a:schemeClr>
              </a:solidFill>
              <a:latin typeface="Arial" pitchFamily="34" charset="0"/>
              <a:cs typeface="Arial" pitchFamily="34" charset="0"/>
            </a:endParaRPr>
          </a:p>
          <a:p>
            <a:pPr hangingPunct="0"/>
            <a:endParaRPr lang="az-Latn-AZ" sz="1400" b="1" dirty="0" smtClean="0">
              <a:solidFill>
                <a:schemeClr val="accent3">
                  <a:lumMod val="60000"/>
                  <a:lumOff val="40000"/>
                </a:schemeClr>
              </a:solidFill>
              <a:latin typeface="Arial" pitchFamily="34" charset="0"/>
              <a:cs typeface="Arial" pitchFamily="34" charset="0"/>
            </a:endParaRPr>
          </a:p>
          <a:p>
            <a:pPr hangingPunct="0"/>
            <a:endParaRPr lang="az-Latn-AZ" sz="1400" b="1" dirty="0" smtClean="0">
              <a:solidFill>
                <a:schemeClr val="accent3">
                  <a:lumMod val="60000"/>
                  <a:lumOff val="40000"/>
                </a:schemeClr>
              </a:solidFill>
              <a:latin typeface="Arial" pitchFamily="34" charset="0"/>
              <a:cs typeface="Arial" pitchFamily="34" charset="0"/>
            </a:endParaRPr>
          </a:p>
          <a:p>
            <a:pPr hangingPunct="0"/>
            <a:endParaRPr lang="az-Latn-AZ" sz="1400" b="1" dirty="0" smtClean="0">
              <a:solidFill>
                <a:schemeClr val="accent3">
                  <a:lumMod val="60000"/>
                  <a:lumOff val="40000"/>
                </a:schemeClr>
              </a:solidFill>
              <a:latin typeface="Arial" pitchFamily="34" charset="0"/>
              <a:cs typeface="Arial" pitchFamily="34" charset="0"/>
            </a:endParaRPr>
          </a:p>
          <a:p>
            <a:pPr hangingPunct="0"/>
            <a:r>
              <a:rPr lang="en-GB" sz="1400" b="1" dirty="0" smtClean="0">
                <a:solidFill>
                  <a:schemeClr val="accent5">
                    <a:lumMod val="50000"/>
                  </a:schemeClr>
                </a:solidFill>
                <a:latin typeface="Arial" pitchFamily="34" charset="0"/>
                <a:cs typeface="Arial" pitchFamily="34" charset="0"/>
              </a:rPr>
              <a:t>N</a:t>
            </a:r>
            <a:r>
              <a:rPr lang="az-Latn-AZ" sz="1400" b="1" dirty="0" smtClean="0">
                <a:solidFill>
                  <a:schemeClr val="accent5">
                    <a:lumMod val="50000"/>
                  </a:schemeClr>
                </a:solidFill>
                <a:latin typeface="Arial" pitchFamily="34" charset="0"/>
                <a:cs typeface="Arial" pitchFamily="34" charset="0"/>
              </a:rPr>
              <a:t>ail İmanov</a:t>
            </a:r>
            <a:r>
              <a:rPr lang="en-GB" sz="1400" b="1" dirty="0" smtClean="0">
                <a:solidFill>
                  <a:schemeClr val="accent5">
                    <a:lumMod val="50000"/>
                  </a:schemeClr>
                </a:solidFill>
                <a:latin typeface="Arial" pitchFamily="34" charset="0"/>
                <a:cs typeface="Arial" pitchFamily="34" charset="0"/>
              </a:rPr>
              <a:t> </a:t>
            </a:r>
            <a:r>
              <a:rPr lang="en-GB" sz="1400" dirty="0" smtClean="0">
                <a:solidFill>
                  <a:schemeClr val="accent5">
                    <a:lumMod val="50000"/>
                  </a:schemeClr>
                </a:solidFill>
                <a:latin typeface="Arial" pitchFamily="34" charset="0"/>
                <a:cs typeface="Arial" pitchFamily="34" charset="0"/>
              </a:rPr>
              <a:t>- </a:t>
            </a:r>
            <a:r>
              <a:rPr lang="en-GB" sz="1200" dirty="0" smtClean="0">
                <a:solidFill>
                  <a:schemeClr val="accent5">
                    <a:lumMod val="50000"/>
                  </a:schemeClr>
                </a:solidFill>
                <a:latin typeface="Arial" pitchFamily="34" charset="0"/>
                <a:cs typeface="Arial" pitchFamily="34" charset="0"/>
              </a:rPr>
              <a:t>Deputy Head  of </a:t>
            </a:r>
            <a:r>
              <a:rPr lang="en-US" sz="1200" dirty="0" smtClean="0">
                <a:solidFill>
                  <a:schemeClr val="accent5">
                    <a:lumMod val="50000"/>
                  </a:schemeClr>
                </a:solidFill>
                <a:latin typeface="Arial" pitchFamily="34" charset="0"/>
                <a:cs typeface="Arial" pitchFamily="34" charset="0"/>
              </a:rPr>
              <a:t>Department of Life Quality Statistics </a:t>
            </a:r>
            <a:endParaRPr lang="ru-RU" sz="1200" dirty="0" smtClean="0">
              <a:solidFill>
                <a:schemeClr val="accent5">
                  <a:lumMod val="50000"/>
                </a:schemeClr>
              </a:solidFill>
              <a:latin typeface="Arial" pitchFamily="34" charset="0"/>
              <a:cs typeface="Arial" pitchFamily="34" charset="0"/>
            </a:endParaRPr>
          </a:p>
          <a:p>
            <a:pPr hangingPunct="0"/>
            <a:r>
              <a:rPr lang="en-GB" sz="1400" b="1" dirty="0" smtClean="0">
                <a:solidFill>
                  <a:schemeClr val="accent5">
                    <a:lumMod val="50000"/>
                  </a:schemeClr>
                </a:solidFill>
                <a:latin typeface="Arial" pitchFamily="34" charset="0"/>
                <a:cs typeface="Arial" pitchFamily="34" charset="0"/>
              </a:rPr>
              <a:t>M</a:t>
            </a:r>
            <a:r>
              <a:rPr lang="az-Latn-AZ" sz="1400" b="1" dirty="0" smtClean="0">
                <a:solidFill>
                  <a:schemeClr val="accent5">
                    <a:lumMod val="50000"/>
                  </a:schemeClr>
                </a:solidFill>
                <a:latin typeface="Arial" pitchFamily="34" charset="0"/>
                <a:cs typeface="Arial" pitchFamily="34" charset="0"/>
              </a:rPr>
              <a:t>uharram Baghirlı</a:t>
            </a:r>
            <a:r>
              <a:rPr lang="en-GB" sz="1400" b="1" dirty="0" smtClean="0">
                <a:solidFill>
                  <a:schemeClr val="accent5">
                    <a:lumMod val="50000"/>
                  </a:schemeClr>
                </a:solidFill>
                <a:latin typeface="Arial" pitchFamily="34" charset="0"/>
                <a:cs typeface="Arial" pitchFamily="34" charset="0"/>
              </a:rPr>
              <a:t>  </a:t>
            </a:r>
            <a:r>
              <a:rPr lang="en-GB" sz="1400" dirty="0" smtClean="0">
                <a:solidFill>
                  <a:schemeClr val="accent5">
                    <a:lumMod val="50000"/>
                  </a:schemeClr>
                </a:solidFill>
                <a:latin typeface="Arial" pitchFamily="34" charset="0"/>
                <a:cs typeface="Arial" pitchFamily="34" charset="0"/>
              </a:rPr>
              <a:t>- </a:t>
            </a:r>
            <a:r>
              <a:rPr lang="en-GB" sz="1200" dirty="0" smtClean="0">
                <a:solidFill>
                  <a:schemeClr val="accent5">
                    <a:lumMod val="50000"/>
                  </a:schemeClr>
                </a:solidFill>
                <a:latin typeface="Arial" pitchFamily="34" charset="0"/>
                <a:cs typeface="Arial" pitchFamily="34" charset="0"/>
              </a:rPr>
              <a:t>Advisor of </a:t>
            </a:r>
            <a:r>
              <a:rPr lang="en-US" sz="1200" dirty="0" smtClean="0">
                <a:solidFill>
                  <a:schemeClr val="accent5">
                    <a:lumMod val="50000"/>
                  </a:schemeClr>
                </a:solidFill>
                <a:latin typeface="Arial" pitchFamily="34" charset="0"/>
                <a:cs typeface="Arial" pitchFamily="34" charset="0"/>
              </a:rPr>
              <a:t>Department of Life Quality Statistics </a:t>
            </a:r>
            <a:endParaRPr lang="ru-RU" sz="1200" dirty="0" smtClean="0">
              <a:solidFill>
                <a:schemeClr val="accent5">
                  <a:lumMod val="50000"/>
                </a:schemeClr>
              </a:solidFill>
              <a:latin typeface="Arial" pitchFamily="34" charset="0"/>
              <a:cs typeface="Arial" pitchFamily="34" charset="0"/>
            </a:endParaRPr>
          </a:p>
        </p:txBody>
      </p:sp>
      <p:pic>
        <p:nvPicPr>
          <p:cNvPr id="41991" name="Picture 7" descr="http://www.statistika.nmr.az/images/gerb_az.gif"/>
          <p:cNvPicPr>
            <a:picLocks noChangeAspect="1" noChangeArrowheads="1"/>
          </p:cNvPicPr>
          <p:nvPr/>
        </p:nvPicPr>
        <p:blipFill>
          <a:blip r:embed="rId2"/>
          <a:srcRect/>
          <a:stretch>
            <a:fillRect/>
          </a:stretch>
        </p:blipFill>
        <p:spPr bwMode="auto">
          <a:xfrm>
            <a:off x="-142908" y="1"/>
            <a:ext cx="785818" cy="428603"/>
          </a:xfrm>
          <a:prstGeom prst="rect">
            <a:avLst/>
          </a:prstGeom>
          <a:noFill/>
        </p:spPr>
      </p:pic>
      <p:pic>
        <p:nvPicPr>
          <p:cNvPr id="42000" name="Picture 16"/>
          <p:cNvPicPr>
            <a:picLocks noChangeAspect="1" noChangeArrowheads="1"/>
          </p:cNvPicPr>
          <p:nvPr/>
        </p:nvPicPr>
        <p:blipFill>
          <a:blip r:embed="rId3"/>
          <a:srcRect/>
          <a:stretch>
            <a:fillRect/>
          </a:stretch>
        </p:blipFill>
        <p:spPr bwMode="auto">
          <a:xfrm>
            <a:off x="8643966" y="0"/>
            <a:ext cx="500034" cy="428604"/>
          </a:xfrm>
          <a:prstGeom prst="rect">
            <a:avLst/>
          </a:prstGeom>
          <a:noFill/>
          <a:ln w="9525">
            <a:noFill/>
            <a:miter lim="800000"/>
            <a:headEnd/>
            <a:tailEnd/>
          </a:ln>
          <a:effectLst/>
        </p:spPr>
      </p:pic>
      <p:sp>
        <p:nvSpPr>
          <p:cNvPr id="24" name="Rectangle 23"/>
          <p:cNvSpPr/>
          <p:nvPr/>
        </p:nvSpPr>
        <p:spPr>
          <a:xfrm>
            <a:off x="500034" y="0"/>
            <a:ext cx="8143932" cy="369332"/>
          </a:xfrm>
          <a:prstGeom prst="rect">
            <a:avLst/>
          </a:prstGeom>
        </p:spPr>
        <p:style>
          <a:lnRef idx="0">
            <a:schemeClr val="accent6"/>
          </a:lnRef>
          <a:fillRef idx="3">
            <a:schemeClr val="accent6"/>
          </a:fillRef>
          <a:effectRef idx="3">
            <a:schemeClr val="accent6"/>
          </a:effectRef>
          <a:fontRef idx="minor">
            <a:schemeClr val="lt1"/>
          </a:fontRef>
        </p:style>
        <p:txBody>
          <a:bodyPr wrap="square">
            <a:spAutoFit/>
          </a:bodyPr>
          <a:lstStyle/>
          <a:p>
            <a:pPr algn="ctr"/>
            <a:r>
              <a:rPr lang="az-Latn-AZ" b="1" cap="all" dirty="0" smtClean="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latin typeface="Arial" pitchFamily="34" charset="0"/>
                <a:cs typeface="Arial" pitchFamily="34" charset="0"/>
              </a:rPr>
              <a:t>Azərbaycan  Respublikasının  Dövlət  Statistika   Komitəsi</a:t>
            </a:r>
            <a:endParaRPr lang="ru-RU"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latin typeface="Arial" pitchFamily="34" charset="0"/>
              <a:cs typeface="Arial" pitchFamily="34" charset="0"/>
            </a:endParaRPr>
          </a:p>
        </p:txBody>
      </p:sp>
      <p:sp>
        <p:nvSpPr>
          <p:cNvPr id="9" name="Title 8"/>
          <p:cNvSpPr>
            <a:spLocks noGrp="1"/>
          </p:cNvSpPr>
          <p:nvPr>
            <p:ph type="ctrTitle"/>
          </p:nvPr>
        </p:nvSpPr>
        <p:spPr>
          <a:xfrm>
            <a:off x="0" y="2428868"/>
            <a:ext cx="9144000" cy="1928826"/>
          </a:xfrm>
        </p:spPr>
        <p:txBody>
          <a:bodyPr>
            <a:normAutofit fontScale="90000"/>
          </a:bodyPr>
          <a:lstStyle/>
          <a:p>
            <a:pPr algn="ctr"/>
            <a:r>
              <a:rPr lang="en-US" sz="4900" dirty="0" smtClean="0"/>
              <a:t>Integration</a:t>
            </a:r>
            <a:r>
              <a:rPr lang="az-Latn-AZ" sz="4900" dirty="0" smtClean="0"/>
              <a:t> </a:t>
            </a:r>
            <a:r>
              <a:rPr lang="en-US" sz="4900" dirty="0" smtClean="0"/>
              <a:t>TQS into Azerbaijan Household Budget Survey</a:t>
            </a:r>
            <a:r>
              <a:rPr lang="en-US" sz="4000" dirty="0" smtClean="0"/>
              <a:t/>
            </a:r>
            <a:br>
              <a:rPr lang="en-US" sz="4000" dirty="0" smtClean="0"/>
            </a:br>
            <a:endParaRPr lang="ru-RU" sz="4000" dirty="0"/>
          </a:p>
        </p:txBody>
      </p:sp>
      <p:pic>
        <p:nvPicPr>
          <p:cNvPr id="1026" name="Picture 2"/>
          <p:cNvPicPr>
            <a:picLocks noChangeAspect="1" noChangeArrowheads="1"/>
          </p:cNvPicPr>
          <p:nvPr/>
        </p:nvPicPr>
        <p:blipFill>
          <a:blip r:embed="rId4" cstate="print"/>
          <a:srcRect/>
          <a:stretch>
            <a:fillRect/>
          </a:stretch>
        </p:blipFill>
        <p:spPr bwMode="auto">
          <a:xfrm>
            <a:off x="8429652" y="6143644"/>
            <a:ext cx="714348" cy="714356"/>
          </a:xfrm>
          <a:prstGeom prst="rect">
            <a:avLst/>
          </a:prstGeom>
          <a:ln>
            <a:headEnd/>
            <a:tailEnd/>
          </a:ln>
        </p:spPr>
        <p:style>
          <a:lnRef idx="2">
            <a:schemeClr val="accent3"/>
          </a:lnRef>
          <a:fillRef idx="1">
            <a:schemeClr val="lt1"/>
          </a:fillRef>
          <a:effectRef idx="0">
            <a:schemeClr val="accent3"/>
          </a:effectRef>
          <a:fontRef idx="minor">
            <a:schemeClr val="dk1"/>
          </a:fontRef>
        </p:style>
      </p:pic>
      <p:pic>
        <p:nvPicPr>
          <p:cNvPr id="11" name="Picture 1"/>
          <p:cNvPicPr>
            <a:picLocks noChangeAspect="1" noChangeArrowheads="1"/>
          </p:cNvPicPr>
          <p:nvPr/>
        </p:nvPicPr>
        <p:blipFill>
          <a:blip r:embed="rId5"/>
          <a:srcRect/>
          <a:stretch>
            <a:fillRect/>
          </a:stretch>
        </p:blipFill>
        <p:spPr bwMode="auto">
          <a:xfrm>
            <a:off x="0" y="428604"/>
            <a:ext cx="9144000" cy="433386"/>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noChangeArrowheads="1"/>
          </p:cNvPicPr>
          <p:nvPr/>
        </p:nvPicPr>
        <p:blipFill>
          <a:blip r:embed="rId2"/>
          <a:srcRect/>
          <a:stretch>
            <a:fillRect/>
          </a:stretch>
        </p:blipFill>
        <p:spPr bwMode="auto">
          <a:xfrm>
            <a:off x="0" y="0"/>
            <a:ext cx="9144000" cy="857232"/>
          </a:xfrm>
          <a:prstGeom prst="rect">
            <a:avLst/>
          </a:prstGeom>
          <a:noFill/>
        </p:spPr>
      </p:pic>
      <p:sp>
        <p:nvSpPr>
          <p:cNvPr id="8" name="Rectangle 7"/>
          <p:cNvSpPr/>
          <p:nvPr/>
        </p:nvSpPr>
        <p:spPr>
          <a:xfrm>
            <a:off x="1" y="857232"/>
            <a:ext cx="9144000" cy="3447098"/>
          </a:xfrm>
          <a:prstGeom prst="rect">
            <a:avLst/>
          </a:prstGeom>
        </p:spPr>
        <p:txBody>
          <a:bodyPr wrap="square">
            <a:spAutoFit/>
          </a:bodyPr>
          <a:lstStyle/>
          <a:p>
            <a:r>
              <a:rPr lang="az-Latn-AZ" b="1" dirty="0" smtClean="0">
                <a:solidFill>
                  <a:schemeClr val="accent6">
                    <a:lumMod val="40000"/>
                    <a:lumOff val="60000"/>
                  </a:schemeClr>
                </a:solidFill>
                <a:latin typeface="Arial" pitchFamily="34" charset="0"/>
                <a:ea typeface="Times New Roman" pitchFamily="18" charset="0"/>
                <a:cs typeface="Arial" pitchFamily="34" charset="0"/>
              </a:rPr>
              <a:t>GATS </a:t>
            </a:r>
            <a:r>
              <a:rPr lang="az-Latn-AZ" sz="2000" dirty="0" smtClean="0">
                <a:solidFill>
                  <a:schemeClr val="accent5">
                    <a:lumMod val="40000"/>
                    <a:lumOff val="60000"/>
                  </a:schemeClr>
                </a:solidFill>
                <a:latin typeface="Arial" pitchFamily="34" charset="0"/>
                <a:ea typeface="Times New Roman" pitchFamily="18" charset="0"/>
                <a:cs typeface="Arial" pitchFamily="34" charset="0"/>
              </a:rPr>
              <a:t>Methodology</a:t>
            </a:r>
            <a:endParaRPr lang="ru-RU" sz="2000" dirty="0" smtClean="0">
              <a:solidFill>
                <a:schemeClr val="accent5">
                  <a:lumMod val="40000"/>
                  <a:lumOff val="60000"/>
                </a:schemeClr>
              </a:solidFill>
              <a:latin typeface="Arial" pitchFamily="34" charset="0"/>
              <a:ea typeface="Times New Roman" pitchFamily="18" charset="0"/>
              <a:cs typeface="Arial" pitchFamily="34" charset="0"/>
            </a:endParaRPr>
          </a:p>
          <a:p>
            <a:r>
              <a:rPr lang="az-Latn-AZ" sz="2000" dirty="0" smtClean="0">
                <a:solidFill>
                  <a:schemeClr val="accent5">
                    <a:lumMod val="40000"/>
                    <a:lumOff val="60000"/>
                  </a:schemeClr>
                </a:solidFill>
                <a:latin typeface="Arial" pitchFamily="34" charset="0"/>
                <a:ea typeface="Times New Roman" pitchFamily="18" charset="0"/>
                <a:cs typeface="Arial" pitchFamily="34" charset="0"/>
              </a:rPr>
              <a:t>GATS uses a global </a:t>
            </a:r>
            <a:r>
              <a:rPr lang="az-Latn-AZ" sz="2000" dirty="0" err="1" smtClean="0">
                <a:solidFill>
                  <a:schemeClr val="accent5">
                    <a:lumMod val="40000"/>
                    <a:lumOff val="60000"/>
                  </a:schemeClr>
                </a:solidFill>
                <a:latin typeface="Arial" pitchFamily="34" charset="0"/>
                <a:ea typeface="Times New Roman" pitchFamily="18" charset="0"/>
                <a:cs typeface="Arial" pitchFamily="34" charset="0"/>
              </a:rPr>
              <a:t>standardized</a:t>
            </a:r>
            <a:r>
              <a:rPr lang="az-Latn-AZ" sz="2000" dirty="0" smtClean="0">
                <a:solidFill>
                  <a:schemeClr val="accent5">
                    <a:lumMod val="40000"/>
                    <a:lumOff val="60000"/>
                  </a:schemeClr>
                </a:solidFill>
                <a:latin typeface="Arial" pitchFamily="34" charset="0"/>
                <a:ea typeface="Times New Roman" pitchFamily="18" charset="0"/>
                <a:cs typeface="Arial" pitchFamily="34" charset="0"/>
              </a:rPr>
              <a:t> </a:t>
            </a:r>
            <a:r>
              <a:rPr lang="az-Latn-AZ" sz="2000" dirty="0" err="1" smtClean="0">
                <a:solidFill>
                  <a:schemeClr val="accent5">
                    <a:lumMod val="40000"/>
                    <a:lumOff val="60000"/>
                  </a:schemeClr>
                </a:solidFill>
                <a:latin typeface="Arial" pitchFamily="34" charset="0"/>
                <a:ea typeface="Times New Roman" pitchFamily="18" charset="0"/>
                <a:cs typeface="Arial" pitchFamily="34" charset="0"/>
              </a:rPr>
              <a:t>methodology</a:t>
            </a:r>
            <a:r>
              <a:rPr lang="en-US" sz="2000" dirty="0">
                <a:solidFill>
                  <a:schemeClr val="accent5">
                    <a:lumMod val="40000"/>
                    <a:lumOff val="60000"/>
                  </a:schemeClr>
                </a:solidFill>
                <a:latin typeface="Arial" pitchFamily="34" charset="0"/>
                <a:ea typeface="Times New Roman" pitchFamily="18" charset="0"/>
                <a:cs typeface="Arial" pitchFamily="34" charset="0"/>
              </a:rPr>
              <a:t> </a:t>
            </a:r>
            <a:r>
              <a:rPr lang="en-US" sz="2000" dirty="0" smtClean="0">
                <a:solidFill>
                  <a:schemeClr val="accent5">
                    <a:lumMod val="40000"/>
                    <a:lumOff val="60000"/>
                  </a:schemeClr>
                </a:solidFill>
                <a:latin typeface="Arial" pitchFamily="34" charset="0"/>
                <a:ea typeface="Times New Roman" pitchFamily="18" charset="0"/>
                <a:cs typeface="Arial" pitchFamily="34" charset="0"/>
              </a:rPr>
              <a:t>which includes information on respondent,</a:t>
            </a:r>
            <a:r>
              <a:rPr lang="az-Latn-AZ" sz="2000" dirty="0" smtClean="0">
                <a:solidFill>
                  <a:schemeClr val="accent5">
                    <a:lumMod val="40000"/>
                    <a:lumOff val="60000"/>
                  </a:schemeClr>
                </a:solidFill>
                <a:latin typeface="Arial" pitchFamily="34" charset="0"/>
                <a:ea typeface="Times New Roman" pitchFamily="18" charset="0"/>
                <a:cs typeface="Arial" pitchFamily="34" charset="0"/>
              </a:rPr>
              <a:t> tobacco consumption (smoking and </a:t>
            </a:r>
            <a:r>
              <a:rPr lang="az-Latn-AZ" sz="2000" dirty="0" err="1" smtClean="0">
                <a:solidFill>
                  <a:schemeClr val="accent5">
                    <a:lumMod val="40000"/>
                    <a:lumOff val="60000"/>
                  </a:schemeClr>
                </a:solidFill>
                <a:latin typeface="Arial" pitchFamily="34" charset="0"/>
                <a:ea typeface="Times New Roman" pitchFamily="18" charset="0"/>
                <a:cs typeface="Arial" pitchFamily="34" charset="0"/>
              </a:rPr>
              <a:t>smokeless</a:t>
            </a:r>
            <a:r>
              <a:rPr lang="az-Latn-AZ" sz="2000" dirty="0" smtClean="0">
                <a:solidFill>
                  <a:schemeClr val="accent5">
                    <a:lumMod val="40000"/>
                    <a:lumOff val="60000"/>
                  </a:schemeClr>
                </a:solidFill>
                <a:latin typeface="Arial" pitchFamily="34" charset="0"/>
                <a:ea typeface="Times New Roman" pitchFamily="18" charset="0"/>
                <a:cs typeface="Arial" pitchFamily="34" charset="0"/>
              </a:rPr>
              <a:t>)</a:t>
            </a:r>
            <a:r>
              <a:rPr lang="en-US" sz="2000" dirty="0" smtClean="0">
                <a:solidFill>
                  <a:schemeClr val="accent5">
                    <a:lumMod val="40000"/>
                    <a:lumOff val="60000"/>
                  </a:schemeClr>
                </a:solidFill>
                <a:latin typeface="Arial" pitchFamily="34" charset="0"/>
                <a:ea typeface="Times New Roman" pitchFamily="18" charset="0"/>
                <a:cs typeface="Arial" pitchFamily="34" charset="0"/>
              </a:rPr>
              <a:t>,</a:t>
            </a:r>
            <a:r>
              <a:rPr lang="az-Latn-AZ" sz="2000" dirty="0" smtClean="0">
                <a:solidFill>
                  <a:schemeClr val="accent5">
                    <a:lumMod val="40000"/>
                    <a:lumOff val="60000"/>
                  </a:schemeClr>
                </a:solidFill>
                <a:latin typeface="Arial" pitchFamily="34" charset="0"/>
                <a:ea typeface="Times New Roman" pitchFamily="18" charset="0"/>
                <a:cs typeface="Arial" pitchFamily="34" charset="0"/>
              </a:rPr>
              <a:t> </a:t>
            </a:r>
            <a:r>
              <a:rPr lang="en-US" sz="2000" dirty="0" smtClean="0">
                <a:solidFill>
                  <a:schemeClr val="accent5">
                    <a:lumMod val="40000"/>
                    <a:lumOff val="60000"/>
                  </a:schemeClr>
                </a:solidFill>
                <a:latin typeface="Arial" pitchFamily="34" charset="0"/>
                <a:ea typeface="Times New Roman" pitchFamily="18" charset="0"/>
                <a:cs typeface="Arial" pitchFamily="34" charset="0"/>
              </a:rPr>
              <a:t>stop</a:t>
            </a:r>
            <a:r>
              <a:rPr lang="az-Latn-AZ" sz="2000" dirty="0" smtClean="0">
                <a:solidFill>
                  <a:schemeClr val="accent5">
                    <a:lumMod val="40000"/>
                    <a:lumOff val="60000"/>
                  </a:schemeClr>
                </a:solidFill>
                <a:latin typeface="Arial" pitchFamily="34" charset="0"/>
                <a:ea typeface="Times New Roman" pitchFamily="18" charset="0"/>
                <a:cs typeface="Arial" pitchFamily="34" charset="0"/>
              </a:rPr>
              <a:t> tobacco </a:t>
            </a:r>
            <a:r>
              <a:rPr lang="az-Latn-AZ" sz="2000" dirty="0" err="1" smtClean="0">
                <a:solidFill>
                  <a:schemeClr val="accent5">
                    <a:lumMod val="40000"/>
                    <a:lumOff val="60000"/>
                  </a:schemeClr>
                </a:solidFill>
                <a:latin typeface="Arial" pitchFamily="34" charset="0"/>
                <a:ea typeface="Times New Roman" pitchFamily="18" charset="0"/>
                <a:cs typeface="Arial" pitchFamily="34" charset="0"/>
              </a:rPr>
              <a:t>use</a:t>
            </a:r>
            <a:r>
              <a:rPr lang="az-Latn-AZ" sz="2000" dirty="0" smtClean="0">
                <a:solidFill>
                  <a:schemeClr val="accent5">
                    <a:lumMod val="40000"/>
                    <a:lumOff val="60000"/>
                  </a:schemeClr>
                </a:solidFill>
                <a:latin typeface="Arial" pitchFamily="34" charset="0"/>
                <a:ea typeface="Times New Roman" pitchFamily="18" charset="0"/>
                <a:cs typeface="Arial" pitchFamily="34" charset="0"/>
              </a:rPr>
              <a:t>, passive cigarette smoke, </a:t>
            </a:r>
            <a:r>
              <a:rPr lang="az-Latn-AZ" sz="2000" dirty="0" err="1" smtClean="0">
                <a:solidFill>
                  <a:schemeClr val="accent5">
                    <a:lumMod val="40000"/>
                    <a:lumOff val="60000"/>
                  </a:schemeClr>
                </a:solidFill>
                <a:latin typeface="Arial" pitchFamily="34" charset="0"/>
                <a:ea typeface="Times New Roman" pitchFamily="18" charset="0"/>
                <a:cs typeface="Arial" pitchFamily="34" charset="0"/>
              </a:rPr>
              <a:t>economy</a:t>
            </a:r>
            <a:r>
              <a:rPr lang="az-Latn-AZ" sz="2000" dirty="0" smtClean="0">
                <a:solidFill>
                  <a:schemeClr val="accent5">
                    <a:lumMod val="40000"/>
                    <a:lumOff val="60000"/>
                  </a:schemeClr>
                </a:solidFill>
                <a:latin typeface="Arial" pitchFamily="34" charset="0"/>
                <a:ea typeface="Times New Roman" pitchFamily="18" charset="0"/>
                <a:cs typeface="Arial" pitchFamily="34" charset="0"/>
              </a:rPr>
              <a:t>, </a:t>
            </a:r>
            <a:r>
              <a:rPr lang="en-US" sz="2000" dirty="0" smtClean="0">
                <a:solidFill>
                  <a:schemeClr val="accent5">
                    <a:lumMod val="40000"/>
                    <a:lumOff val="60000"/>
                  </a:schemeClr>
                </a:solidFill>
                <a:latin typeface="Arial" pitchFamily="34" charset="0"/>
                <a:ea typeface="Times New Roman" pitchFamily="18" charset="0"/>
                <a:cs typeface="Arial" pitchFamily="34" charset="0"/>
              </a:rPr>
              <a:t>mass </a:t>
            </a:r>
            <a:r>
              <a:rPr lang="az-Latn-AZ" sz="2000" dirty="0" smtClean="0">
                <a:solidFill>
                  <a:schemeClr val="accent5">
                    <a:lumMod val="40000"/>
                    <a:lumOff val="60000"/>
                  </a:schemeClr>
                </a:solidFill>
                <a:latin typeface="Arial" pitchFamily="34" charset="0"/>
                <a:ea typeface="Times New Roman" pitchFamily="18" charset="0"/>
                <a:cs typeface="Arial" pitchFamily="34" charset="0"/>
              </a:rPr>
              <a:t>media</a:t>
            </a:r>
            <a:r>
              <a:rPr lang="en-US" sz="2000" dirty="0" smtClean="0">
                <a:solidFill>
                  <a:schemeClr val="accent5">
                    <a:lumMod val="40000"/>
                    <a:lumOff val="60000"/>
                  </a:schemeClr>
                </a:solidFill>
                <a:latin typeface="Arial" pitchFamily="34" charset="0"/>
                <a:ea typeface="Times New Roman" pitchFamily="18" charset="0"/>
                <a:cs typeface="Arial" pitchFamily="34" charset="0"/>
              </a:rPr>
              <a:t>,</a:t>
            </a:r>
            <a:r>
              <a:rPr lang="az-Latn-AZ" sz="2000" dirty="0" smtClean="0">
                <a:solidFill>
                  <a:schemeClr val="accent5">
                    <a:lumMod val="40000"/>
                    <a:lumOff val="60000"/>
                  </a:schemeClr>
                </a:solidFill>
                <a:latin typeface="Arial" pitchFamily="34" charset="0"/>
                <a:ea typeface="Times New Roman" pitchFamily="18" charset="0"/>
                <a:cs typeface="Arial" pitchFamily="34" charset="0"/>
              </a:rPr>
              <a:t> and knowledge, </a:t>
            </a:r>
            <a:r>
              <a:rPr lang="az-Latn-AZ" sz="2000" dirty="0" err="1" smtClean="0">
                <a:solidFill>
                  <a:schemeClr val="accent5">
                    <a:lumMod val="40000"/>
                    <a:lumOff val="60000"/>
                  </a:schemeClr>
                </a:solidFill>
                <a:latin typeface="Arial" pitchFamily="34" charset="0"/>
                <a:ea typeface="Times New Roman" pitchFamily="18" charset="0"/>
                <a:cs typeface="Arial" pitchFamily="34" charset="0"/>
              </a:rPr>
              <a:t>attitudes</a:t>
            </a:r>
            <a:r>
              <a:rPr lang="az-Latn-AZ" sz="2000" dirty="0" smtClean="0">
                <a:solidFill>
                  <a:schemeClr val="accent5">
                    <a:lumMod val="40000"/>
                    <a:lumOff val="60000"/>
                  </a:schemeClr>
                </a:solidFill>
                <a:latin typeface="Arial" pitchFamily="34" charset="0"/>
                <a:ea typeface="Times New Roman" pitchFamily="18" charset="0"/>
                <a:cs typeface="Arial" pitchFamily="34" charset="0"/>
              </a:rPr>
              <a:t> </a:t>
            </a:r>
            <a:r>
              <a:rPr lang="en-US" sz="2000" dirty="0" smtClean="0">
                <a:solidFill>
                  <a:schemeClr val="accent5">
                    <a:lumMod val="40000"/>
                    <a:lumOff val="60000"/>
                  </a:schemeClr>
                </a:solidFill>
                <a:latin typeface="Arial" pitchFamily="34" charset="0"/>
                <a:ea typeface="Times New Roman" pitchFamily="18" charset="0"/>
                <a:cs typeface="Arial" pitchFamily="34" charset="0"/>
              </a:rPr>
              <a:t>and </a:t>
            </a:r>
            <a:r>
              <a:rPr lang="az-Latn-AZ" sz="2000" dirty="0" smtClean="0">
                <a:solidFill>
                  <a:schemeClr val="accent5">
                    <a:lumMod val="40000"/>
                    <a:lumOff val="60000"/>
                  </a:schemeClr>
                </a:solidFill>
                <a:latin typeface="Arial" pitchFamily="34" charset="0"/>
                <a:ea typeface="Times New Roman" pitchFamily="18" charset="0"/>
                <a:cs typeface="Arial" pitchFamily="34" charset="0"/>
              </a:rPr>
              <a:t> </a:t>
            </a:r>
            <a:r>
              <a:rPr lang="en-US" sz="2000" dirty="0" smtClean="0">
                <a:solidFill>
                  <a:schemeClr val="accent5">
                    <a:lumMod val="40000"/>
                    <a:lumOff val="60000"/>
                  </a:schemeClr>
                </a:solidFill>
                <a:latin typeface="Arial" pitchFamily="34" charset="0"/>
                <a:ea typeface="Times New Roman" pitchFamily="18" charset="0"/>
                <a:cs typeface="Arial" pitchFamily="34" charset="0"/>
              </a:rPr>
              <a:t>aspects</a:t>
            </a:r>
            <a:r>
              <a:rPr lang="az-Latn-AZ" sz="2000" dirty="0" smtClean="0">
                <a:solidFill>
                  <a:schemeClr val="accent5">
                    <a:lumMod val="40000"/>
                    <a:lumOff val="60000"/>
                  </a:schemeClr>
                </a:solidFill>
                <a:latin typeface="Arial" pitchFamily="34" charset="0"/>
                <a:ea typeface="Times New Roman" pitchFamily="18" charset="0"/>
                <a:cs typeface="Arial" pitchFamily="34" charset="0"/>
              </a:rPr>
              <a:t>, </a:t>
            </a:r>
            <a:r>
              <a:rPr lang="en-US" sz="2000" dirty="0" smtClean="0">
                <a:solidFill>
                  <a:schemeClr val="accent5">
                    <a:lumMod val="40000"/>
                    <a:lumOff val="60000"/>
                  </a:schemeClr>
                </a:solidFill>
                <a:latin typeface="Arial" pitchFamily="34" charset="0"/>
                <a:ea typeface="Times New Roman" pitchFamily="18" charset="0"/>
                <a:cs typeface="Arial" pitchFamily="34" charset="0"/>
              </a:rPr>
              <a:t>related with </a:t>
            </a:r>
            <a:r>
              <a:rPr lang="az-Latn-AZ" sz="2000" dirty="0" err="1" smtClean="0">
                <a:solidFill>
                  <a:schemeClr val="accent5">
                    <a:lumMod val="40000"/>
                    <a:lumOff val="60000"/>
                  </a:schemeClr>
                </a:solidFill>
                <a:latin typeface="Arial" pitchFamily="34" charset="0"/>
                <a:ea typeface="Times New Roman" pitchFamily="18" charset="0"/>
                <a:cs typeface="Arial" pitchFamily="34" charset="0"/>
              </a:rPr>
              <a:t>tobacco</a:t>
            </a:r>
            <a:r>
              <a:rPr lang="az-Latn-AZ" sz="2000" dirty="0" smtClean="0">
                <a:solidFill>
                  <a:schemeClr val="accent5">
                    <a:lumMod val="40000"/>
                    <a:lumOff val="60000"/>
                  </a:schemeClr>
                </a:solidFill>
                <a:latin typeface="Arial" pitchFamily="34" charset="0"/>
                <a:ea typeface="Times New Roman" pitchFamily="18" charset="0"/>
                <a:cs typeface="Arial" pitchFamily="34" charset="0"/>
              </a:rPr>
              <a:t> use. GATS</a:t>
            </a:r>
            <a:r>
              <a:rPr lang="en-US" sz="2000" dirty="0" smtClean="0">
                <a:solidFill>
                  <a:schemeClr val="accent5">
                    <a:lumMod val="40000"/>
                    <a:lumOff val="60000"/>
                  </a:schemeClr>
                </a:solidFill>
                <a:latin typeface="Arial" pitchFamily="34" charset="0"/>
                <a:ea typeface="Times New Roman" pitchFamily="18" charset="0"/>
                <a:cs typeface="Arial" pitchFamily="34" charset="0"/>
              </a:rPr>
              <a:t> has been carried out</a:t>
            </a:r>
            <a:r>
              <a:rPr lang="az-Latn-AZ" sz="2000" dirty="0" smtClean="0">
                <a:solidFill>
                  <a:schemeClr val="accent5">
                    <a:lumMod val="40000"/>
                    <a:lumOff val="60000"/>
                  </a:schemeClr>
                </a:solidFill>
                <a:latin typeface="Arial" pitchFamily="34" charset="0"/>
                <a:ea typeface="Times New Roman" pitchFamily="18" charset="0"/>
                <a:cs typeface="Arial" pitchFamily="34" charset="0"/>
              </a:rPr>
              <a:t> in Azerbaijan in 2015, </a:t>
            </a:r>
            <a:r>
              <a:rPr lang="en-US" sz="2000" dirty="0" smtClean="0">
                <a:solidFill>
                  <a:schemeClr val="accent5">
                    <a:lumMod val="40000"/>
                    <a:lumOff val="60000"/>
                  </a:schemeClr>
                </a:solidFill>
                <a:latin typeface="Arial" pitchFamily="34" charset="0"/>
                <a:ea typeface="Times New Roman" pitchFamily="18" charset="0"/>
                <a:cs typeface="Arial" pitchFamily="34" charset="0"/>
              </a:rPr>
              <a:t>as households survey covering persons aged 15 years old and over, by assistance of Main Computing Center in cooperation with  SESRIC. </a:t>
            </a:r>
            <a:r>
              <a:rPr lang="az-Latn-AZ" sz="2000" dirty="0" err="1" smtClean="0">
                <a:solidFill>
                  <a:schemeClr val="accent5">
                    <a:lumMod val="40000"/>
                    <a:lumOff val="60000"/>
                  </a:schemeClr>
                </a:solidFill>
                <a:latin typeface="Arial" pitchFamily="34" charset="0"/>
                <a:ea typeface="Times New Roman" pitchFamily="18" charset="0"/>
                <a:cs typeface="Arial" pitchFamily="34" charset="0"/>
              </a:rPr>
              <a:t>Multi-stage</a:t>
            </a:r>
            <a:r>
              <a:rPr lang="az-Latn-AZ" sz="2000" dirty="0" smtClean="0">
                <a:solidFill>
                  <a:schemeClr val="accent5">
                    <a:lumMod val="40000"/>
                    <a:lumOff val="60000"/>
                  </a:schemeClr>
                </a:solidFill>
                <a:latin typeface="Arial" pitchFamily="34" charset="0"/>
                <a:ea typeface="Times New Roman" pitchFamily="18" charset="0"/>
                <a:cs typeface="Arial" pitchFamily="34" charset="0"/>
              </a:rPr>
              <a:t>, geographically clustered sample design was used to obtain nationally representative data. </a:t>
            </a:r>
            <a:r>
              <a:rPr lang="en-US" sz="2000" dirty="0" smtClean="0">
                <a:solidFill>
                  <a:schemeClr val="accent5">
                    <a:lumMod val="40000"/>
                    <a:lumOff val="60000"/>
                  </a:schemeClr>
                </a:solidFill>
                <a:latin typeface="Arial" pitchFamily="34" charset="0"/>
                <a:ea typeface="Times New Roman" pitchFamily="18" charset="0"/>
                <a:cs typeface="Arial" pitchFamily="34" charset="0"/>
              </a:rPr>
              <a:t>Generally </a:t>
            </a:r>
            <a:r>
              <a:rPr lang="az-Latn-AZ" sz="2000" dirty="0" smtClean="0">
                <a:solidFill>
                  <a:schemeClr val="accent5">
                    <a:lumMod val="40000"/>
                    <a:lumOff val="60000"/>
                  </a:schemeClr>
                </a:solidFill>
                <a:latin typeface="Arial" pitchFamily="34" charset="0"/>
                <a:ea typeface="Times New Roman" pitchFamily="18" charset="0"/>
                <a:cs typeface="Arial" pitchFamily="34" charset="0"/>
              </a:rPr>
              <a:t>5865 households </a:t>
            </a:r>
            <a:r>
              <a:rPr lang="az-Latn-AZ" sz="2000" dirty="0" err="1" smtClean="0">
                <a:solidFill>
                  <a:schemeClr val="accent5">
                    <a:lumMod val="40000"/>
                    <a:lumOff val="60000"/>
                  </a:schemeClr>
                </a:solidFill>
                <a:latin typeface="Arial" pitchFamily="34" charset="0"/>
                <a:ea typeface="Times New Roman" pitchFamily="18" charset="0"/>
                <a:cs typeface="Arial" pitchFamily="34" charset="0"/>
              </a:rPr>
              <a:t>were</a:t>
            </a:r>
            <a:r>
              <a:rPr lang="az-Latn-AZ" sz="2000" dirty="0" smtClean="0">
                <a:solidFill>
                  <a:schemeClr val="accent5">
                    <a:lumMod val="40000"/>
                    <a:lumOff val="60000"/>
                  </a:schemeClr>
                </a:solidFill>
                <a:latin typeface="Arial" pitchFamily="34" charset="0"/>
                <a:ea typeface="Times New Roman" pitchFamily="18" charset="0"/>
                <a:cs typeface="Arial" pitchFamily="34" charset="0"/>
              </a:rPr>
              <a:t> </a:t>
            </a:r>
            <a:r>
              <a:rPr lang="az-Latn-AZ" sz="2000" dirty="0" err="1" smtClean="0">
                <a:solidFill>
                  <a:schemeClr val="accent5">
                    <a:lumMod val="40000"/>
                    <a:lumOff val="60000"/>
                  </a:schemeClr>
                </a:solidFill>
                <a:latin typeface="Arial" pitchFamily="34" charset="0"/>
                <a:ea typeface="Times New Roman" pitchFamily="18" charset="0"/>
                <a:cs typeface="Arial" pitchFamily="34" charset="0"/>
              </a:rPr>
              <a:t>selected</a:t>
            </a:r>
            <a:r>
              <a:rPr lang="en-US" sz="2000" dirty="0" smtClean="0">
                <a:solidFill>
                  <a:schemeClr val="accent5">
                    <a:lumMod val="40000"/>
                    <a:lumOff val="60000"/>
                  </a:schemeClr>
                </a:solidFill>
                <a:latin typeface="Arial" pitchFamily="34" charset="0"/>
                <a:ea typeface="Times New Roman" pitchFamily="18" charset="0"/>
                <a:cs typeface="Arial" pitchFamily="34" charset="0"/>
              </a:rPr>
              <a:t> and </a:t>
            </a:r>
            <a:r>
              <a:rPr lang="az-Latn-AZ" sz="2000" dirty="0" err="1" smtClean="0">
                <a:solidFill>
                  <a:schemeClr val="accent5">
                    <a:lumMod val="40000"/>
                    <a:lumOff val="60000"/>
                  </a:schemeClr>
                </a:solidFill>
                <a:latin typeface="Arial" pitchFamily="34" charset="0"/>
                <a:ea typeface="Times New Roman" pitchFamily="18" charset="0"/>
                <a:cs typeface="Arial" pitchFamily="34" charset="0"/>
              </a:rPr>
              <a:t>one</a:t>
            </a:r>
            <a:r>
              <a:rPr lang="az-Latn-AZ" sz="2000" dirty="0" smtClean="0">
                <a:solidFill>
                  <a:schemeClr val="accent5">
                    <a:lumMod val="40000"/>
                    <a:lumOff val="60000"/>
                  </a:schemeClr>
                </a:solidFill>
                <a:latin typeface="Arial" pitchFamily="34" charset="0"/>
                <a:ea typeface="Times New Roman" pitchFamily="18" charset="0"/>
                <a:cs typeface="Arial" pitchFamily="34" charset="0"/>
              </a:rPr>
              <a:t> person from each household was </a:t>
            </a:r>
            <a:r>
              <a:rPr lang="az-Latn-AZ" sz="2000" dirty="0" err="1" smtClean="0">
                <a:solidFill>
                  <a:schemeClr val="accent5">
                    <a:lumMod val="40000"/>
                    <a:lumOff val="60000"/>
                  </a:schemeClr>
                </a:solidFill>
                <a:latin typeface="Arial" pitchFamily="34" charset="0"/>
                <a:ea typeface="Times New Roman" pitchFamily="18" charset="0"/>
                <a:cs typeface="Arial" pitchFamily="34" charset="0"/>
              </a:rPr>
              <a:t>randomly</a:t>
            </a:r>
            <a:r>
              <a:rPr lang="az-Latn-AZ" sz="2000" dirty="0" smtClean="0">
                <a:solidFill>
                  <a:schemeClr val="accent5">
                    <a:lumMod val="40000"/>
                    <a:lumOff val="60000"/>
                  </a:schemeClr>
                </a:solidFill>
                <a:latin typeface="Arial" pitchFamily="34" charset="0"/>
                <a:ea typeface="Times New Roman" pitchFamily="18" charset="0"/>
                <a:cs typeface="Arial" pitchFamily="34" charset="0"/>
              </a:rPr>
              <a:t> </a:t>
            </a:r>
            <a:r>
              <a:rPr lang="az-Latn-AZ" sz="2000" dirty="0" err="1" smtClean="0">
                <a:solidFill>
                  <a:schemeClr val="accent5">
                    <a:lumMod val="40000"/>
                    <a:lumOff val="60000"/>
                  </a:schemeClr>
                </a:solidFill>
                <a:latin typeface="Arial" pitchFamily="34" charset="0"/>
                <a:ea typeface="Times New Roman" pitchFamily="18" charset="0"/>
                <a:cs typeface="Arial" pitchFamily="34" charset="0"/>
              </a:rPr>
              <a:t>selected</a:t>
            </a:r>
            <a:r>
              <a:rPr lang="en-US" sz="2000" dirty="0" smtClean="0">
                <a:solidFill>
                  <a:schemeClr val="accent5">
                    <a:lumMod val="40000"/>
                    <a:lumOff val="60000"/>
                  </a:schemeClr>
                </a:solidFill>
                <a:latin typeface="Arial" pitchFamily="34" charset="0"/>
                <a:ea typeface="Times New Roman" pitchFamily="18" charset="0"/>
                <a:cs typeface="Arial" pitchFamily="34" charset="0"/>
              </a:rPr>
              <a:t>. </a:t>
            </a:r>
            <a:endParaRPr lang="ru-RU" sz="2000" dirty="0" smtClean="0">
              <a:solidFill>
                <a:schemeClr val="accent5">
                  <a:lumMod val="40000"/>
                  <a:lumOff val="60000"/>
                </a:schemeClr>
              </a:solidFill>
              <a:latin typeface="Arial" pitchFamily="34" charset="0"/>
              <a:ea typeface="Times New Roman" pitchFamily="18" charset="0"/>
              <a:cs typeface="Arial" pitchFamily="34" charset="0"/>
            </a:endParaRPr>
          </a:p>
          <a:p>
            <a:r>
              <a:rPr lang="az-Latn-AZ" b="1" dirty="0" smtClean="0">
                <a:solidFill>
                  <a:schemeClr val="accent6">
                    <a:lumMod val="40000"/>
                    <a:lumOff val="60000"/>
                  </a:schemeClr>
                </a:solidFill>
                <a:latin typeface="Arial" pitchFamily="34" charset="0"/>
                <a:ea typeface="Times New Roman" pitchFamily="18" charset="0"/>
                <a:cs typeface="Arial" pitchFamily="34" charset="0"/>
              </a:rPr>
              <a:t> </a:t>
            </a:r>
            <a:endParaRPr lang="ru-RU" dirty="0"/>
          </a:p>
        </p:txBody>
      </p:sp>
      <p:sp>
        <p:nvSpPr>
          <p:cNvPr id="11" name="Rectangle 10"/>
          <p:cNvSpPr/>
          <p:nvPr/>
        </p:nvSpPr>
        <p:spPr>
          <a:xfrm>
            <a:off x="0" y="5786454"/>
            <a:ext cx="9144000" cy="1015663"/>
          </a:xfrm>
          <a:prstGeom prst="rect">
            <a:avLst/>
          </a:prstGeom>
        </p:spPr>
        <p:txBody>
          <a:bodyPr wrap="square">
            <a:spAutoFit/>
          </a:bodyPr>
          <a:lstStyle/>
          <a:p>
            <a:r>
              <a:rPr lang="az-Latn-AZ" sz="2000" dirty="0" err="1" smtClean="0">
                <a:solidFill>
                  <a:schemeClr val="accent5">
                    <a:lumMod val="40000"/>
                    <a:lumOff val="60000"/>
                  </a:schemeClr>
                </a:solidFill>
                <a:latin typeface="Arial" pitchFamily="34" charset="0"/>
                <a:ea typeface="Times New Roman" pitchFamily="18" charset="0"/>
                <a:cs typeface="Arial" pitchFamily="34" charset="0"/>
              </a:rPr>
              <a:t>Survey</a:t>
            </a:r>
            <a:r>
              <a:rPr lang="az-Latn-AZ" sz="2000" dirty="0" smtClean="0">
                <a:solidFill>
                  <a:schemeClr val="accent5">
                    <a:lumMod val="40000"/>
                    <a:lumOff val="60000"/>
                  </a:schemeClr>
                </a:solidFill>
                <a:latin typeface="Arial" pitchFamily="34" charset="0"/>
                <a:ea typeface="Times New Roman" pitchFamily="18" charset="0"/>
                <a:cs typeface="Arial" pitchFamily="34" charset="0"/>
              </a:rPr>
              <a:t> </a:t>
            </a:r>
            <a:r>
              <a:rPr lang="az-Latn-AZ" sz="2000" dirty="0" err="1" smtClean="0">
                <a:solidFill>
                  <a:schemeClr val="accent5">
                    <a:lumMod val="40000"/>
                    <a:lumOff val="60000"/>
                  </a:schemeClr>
                </a:solidFill>
                <a:latin typeface="Arial" pitchFamily="34" charset="0"/>
                <a:ea typeface="Times New Roman" pitchFamily="18" charset="0"/>
                <a:cs typeface="Arial" pitchFamily="34" charset="0"/>
              </a:rPr>
              <a:t>information</a:t>
            </a:r>
            <a:r>
              <a:rPr lang="az-Latn-AZ" sz="2000" dirty="0" smtClean="0">
                <a:solidFill>
                  <a:schemeClr val="accent5">
                    <a:lumMod val="40000"/>
                    <a:lumOff val="60000"/>
                  </a:schemeClr>
                </a:solidFill>
                <a:latin typeface="Arial" pitchFamily="34" charset="0"/>
                <a:ea typeface="Times New Roman" pitchFamily="18" charset="0"/>
                <a:cs typeface="Arial" pitchFamily="34" charset="0"/>
              </a:rPr>
              <a:t>  is  collected  electronically  using  portable devices.  Total</a:t>
            </a:r>
            <a:endParaRPr lang="ru-RU" sz="2000" dirty="0" smtClean="0">
              <a:solidFill>
                <a:schemeClr val="accent5">
                  <a:lumMod val="40000"/>
                  <a:lumOff val="60000"/>
                </a:schemeClr>
              </a:solidFill>
              <a:latin typeface="Arial" pitchFamily="34" charset="0"/>
              <a:ea typeface="Times New Roman" pitchFamily="18" charset="0"/>
              <a:cs typeface="Arial" pitchFamily="34" charset="0"/>
            </a:endParaRPr>
          </a:p>
          <a:p>
            <a:r>
              <a:rPr lang="az-Latn-AZ" sz="2000" dirty="0" smtClean="0">
                <a:solidFill>
                  <a:schemeClr val="accent5">
                    <a:lumMod val="40000"/>
                    <a:lumOff val="60000"/>
                  </a:schemeClr>
                </a:solidFill>
                <a:latin typeface="Arial" pitchFamily="34" charset="0"/>
                <a:ea typeface="Times New Roman" pitchFamily="18" charset="0"/>
                <a:cs typeface="Arial" pitchFamily="34" charset="0"/>
              </a:rPr>
              <a:t>5783 </a:t>
            </a:r>
            <a:r>
              <a:rPr lang="az-Latn-AZ" sz="2000" dirty="0" err="1" smtClean="0">
                <a:solidFill>
                  <a:schemeClr val="accent5">
                    <a:lumMod val="40000"/>
                    <a:lumOff val="60000"/>
                  </a:schemeClr>
                </a:solidFill>
                <a:latin typeface="Arial" pitchFamily="34" charset="0"/>
                <a:ea typeface="Times New Roman" pitchFamily="18" charset="0"/>
                <a:cs typeface="Arial" pitchFamily="34" charset="0"/>
              </a:rPr>
              <a:t>interviews</a:t>
            </a:r>
            <a:r>
              <a:rPr lang="az-Latn-AZ" sz="2000" dirty="0" smtClean="0">
                <a:solidFill>
                  <a:schemeClr val="accent5">
                    <a:lumMod val="40000"/>
                    <a:lumOff val="60000"/>
                  </a:schemeClr>
                </a:solidFill>
                <a:latin typeface="Arial" pitchFamily="34" charset="0"/>
                <a:ea typeface="Times New Roman" pitchFamily="18" charset="0"/>
                <a:cs typeface="Arial" pitchFamily="34" charset="0"/>
              </a:rPr>
              <a:t>  were  conducted. </a:t>
            </a:r>
            <a:r>
              <a:rPr lang="az-Latn-AZ" sz="2000" dirty="0" err="1" smtClean="0">
                <a:solidFill>
                  <a:schemeClr val="accent5">
                    <a:lumMod val="40000"/>
                    <a:lumOff val="60000"/>
                  </a:schemeClr>
                </a:solidFill>
                <a:latin typeface="Arial" pitchFamily="34" charset="0"/>
                <a:ea typeface="Times New Roman" pitchFamily="18" charset="0"/>
                <a:cs typeface="Arial" pitchFamily="34" charset="0"/>
              </a:rPr>
              <a:t>The</a:t>
            </a:r>
            <a:r>
              <a:rPr lang="az-Latn-AZ" sz="2000" dirty="0" smtClean="0">
                <a:solidFill>
                  <a:schemeClr val="accent5">
                    <a:lumMod val="40000"/>
                    <a:lumOff val="60000"/>
                  </a:schemeClr>
                </a:solidFill>
                <a:latin typeface="Arial" pitchFamily="34" charset="0"/>
                <a:ea typeface="Times New Roman" pitchFamily="18" charset="0"/>
                <a:cs typeface="Arial" pitchFamily="34" charset="0"/>
              </a:rPr>
              <a:t> overall  level  of  </a:t>
            </a:r>
            <a:r>
              <a:rPr lang="az-Latn-AZ" sz="2000" dirty="0" err="1" smtClean="0">
                <a:solidFill>
                  <a:schemeClr val="accent5">
                    <a:lumMod val="40000"/>
                    <a:lumOff val="60000"/>
                  </a:schemeClr>
                </a:solidFill>
                <a:latin typeface="Arial" pitchFamily="34" charset="0"/>
                <a:ea typeface="Times New Roman" pitchFamily="18" charset="0"/>
                <a:cs typeface="Arial" pitchFamily="34" charset="0"/>
              </a:rPr>
              <a:t>response</a:t>
            </a:r>
            <a:r>
              <a:rPr lang="en-US" sz="2000" dirty="0" smtClean="0">
                <a:solidFill>
                  <a:schemeClr val="accent5">
                    <a:lumMod val="40000"/>
                    <a:lumOff val="60000"/>
                  </a:schemeClr>
                </a:solidFill>
                <a:latin typeface="Arial" pitchFamily="34" charset="0"/>
                <a:ea typeface="Times New Roman" pitchFamily="18" charset="0"/>
                <a:cs typeface="Arial" pitchFamily="34" charset="0"/>
              </a:rPr>
              <a:t>s</a:t>
            </a:r>
            <a:r>
              <a:rPr lang="az-Latn-AZ" sz="2000" dirty="0" smtClean="0">
                <a:solidFill>
                  <a:schemeClr val="accent5">
                    <a:lumMod val="40000"/>
                    <a:lumOff val="60000"/>
                  </a:schemeClr>
                </a:solidFill>
                <a:latin typeface="Arial" pitchFamily="34" charset="0"/>
                <a:ea typeface="Times New Roman" pitchFamily="18" charset="0"/>
                <a:cs typeface="Arial" pitchFamily="34" charset="0"/>
              </a:rPr>
              <a:t> </a:t>
            </a:r>
            <a:r>
              <a:rPr lang="en-US" sz="2000" dirty="0" smtClean="0">
                <a:solidFill>
                  <a:schemeClr val="accent5">
                    <a:lumMod val="40000"/>
                    <a:lumOff val="60000"/>
                  </a:schemeClr>
                </a:solidFill>
                <a:latin typeface="Arial" pitchFamily="34" charset="0"/>
                <a:ea typeface="Times New Roman" pitchFamily="18" charset="0"/>
                <a:cs typeface="Arial" pitchFamily="34" charset="0"/>
              </a:rPr>
              <a:t> made</a:t>
            </a:r>
            <a:r>
              <a:rPr lang="az-Latn-AZ" sz="2000" dirty="0" smtClean="0">
                <a:solidFill>
                  <a:schemeClr val="accent5">
                    <a:lumMod val="40000"/>
                    <a:lumOff val="60000"/>
                  </a:schemeClr>
                </a:solidFill>
                <a:latin typeface="Arial" pitchFamily="34" charset="0"/>
                <a:ea typeface="Times New Roman" pitchFamily="18" charset="0"/>
                <a:cs typeface="Arial" pitchFamily="34" charset="0"/>
              </a:rPr>
              <a:t> 98.6%</a:t>
            </a:r>
            <a:endParaRPr lang="ru-RU" sz="2000" dirty="0" smtClean="0">
              <a:solidFill>
                <a:schemeClr val="accent5">
                  <a:lumMod val="40000"/>
                  <a:lumOff val="60000"/>
                </a:schemeClr>
              </a:solidFill>
              <a:latin typeface="Arial" pitchFamily="34" charset="0"/>
              <a:ea typeface="Times New Roman" pitchFamily="18" charset="0"/>
              <a:cs typeface="Arial" pitchFamily="34" charset="0"/>
            </a:endParaRPr>
          </a:p>
        </p:txBody>
      </p:sp>
      <p:graphicFrame>
        <p:nvGraphicFramePr>
          <p:cNvPr id="4" name="Table 3"/>
          <p:cNvGraphicFramePr>
            <a:graphicFrameLocks noGrp="1"/>
          </p:cNvGraphicFramePr>
          <p:nvPr/>
        </p:nvGraphicFramePr>
        <p:xfrm>
          <a:off x="3634740" y="4457600"/>
          <a:ext cx="3509028" cy="1328854"/>
        </p:xfrm>
        <a:graphic>
          <a:graphicData uri="http://schemas.openxmlformats.org/drawingml/2006/table">
            <a:tbl>
              <a:tblPr>
                <a:effectLst>
                  <a:innerShdw blurRad="114300">
                    <a:prstClr val="black"/>
                  </a:innerShdw>
                </a:effectLst>
              </a:tblPr>
              <a:tblGrid>
                <a:gridCol w="2294582"/>
                <a:gridCol w="1214446"/>
              </a:tblGrid>
              <a:tr h="285753">
                <a:tc>
                  <a:txBody>
                    <a:bodyPr/>
                    <a:lstStyle/>
                    <a:p>
                      <a:pPr>
                        <a:spcAft>
                          <a:spcPts val="0"/>
                        </a:spcAft>
                      </a:pPr>
                      <a:r>
                        <a:rPr lang="en-US" sz="2000" dirty="0" smtClean="0">
                          <a:solidFill>
                            <a:schemeClr val="accent5">
                              <a:lumMod val="40000"/>
                              <a:lumOff val="60000"/>
                            </a:schemeClr>
                          </a:solidFill>
                          <a:latin typeface="Arial" pitchFamily="34" charset="0"/>
                          <a:ea typeface="Times New Roman" pitchFamily="18" charset="0"/>
                          <a:cs typeface="Arial" pitchFamily="34" charset="0"/>
                        </a:rPr>
                        <a:t>I</a:t>
                      </a:r>
                      <a:r>
                        <a:rPr lang="az-Latn-AZ" sz="2000" dirty="0" smtClean="0">
                          <a:solidFill>
                            <a:schemeClr val="accent5">
                              <a:lumMod val="40000"/>
                              <a:lumOff val="60000"/>
                            </a:schemeClr>
                          </a:solidFill>
                          <a:latin typeface="Arial" pitchFamily="34" charset="0"/>
                          <a:ea typeface="Times New Roman" pitchFamily="18" charset="0"/>
                          <a:cs typeface="Arial" pitchFamily="34" charset="0"/>
                        </a:rPr>
                        <a:t>nterview</a:t>
                      </a:r>
                      <a:r>
                        <a:rPr lang="en-US" sz="2000" dirty="0" smtClean="0">
                          <a:solidFill>
                            <a:schemeClr val="accent5">
                              <a:lumMod val="40000"/>
                              <a:lumOff val="60000"/>
                            </a:schemeClr>
                          </a:solidFill>
                          <a:latin typeface="Arial" pitchFamily="34" charset="0"/>
                          <a:ea typeface="Times New Roman" pitchFamily="18" charset="0"/>
                          <a:cs typeface="Arial" pitchFamily="34" charset="0"/>
                        </a:rPr>
                        <a:t>s</a:t>
                      </a:r>
                      <a:endParaRPr lang="ru-RU" sz="2000" kern="1200" dirty="0" smtClean="0">
                        <a:solidFill>
                          <a:schemeClr val="accent5">
                            <a:lumMod val="40000"/>
                            <a:lumOff val="60000"/>
                          </a:schemeClr>
                        </a:solidFill>
                        <a:latin typeface="Arial" pitchFamily="34" charset="0"/>
                        <a:ea typeface="Times New Roman" pitchFamily="18" charset="0"/>
                        <a:cs typeface="Arial"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2000" kern="1200" dirty="0" smtClean="0">
                          <a:solidFill>
                            <a:schemeClr val="accent5">
                              <a:lumMod val="40000"/>
                              <a:lumOff val="60000"/>
                            </a:schemeClr>
                          </a:solidFill>
                          <a:latin typeface="Arial" pitchFamily="34" charset="0"/>
                          <a:ea typeface="Times New Roman" pitchFamily="18" charset="0"/>
                          <a:cs typeface="Arial" pitchFamily="34" charset="0"/>
                        </a:rPr>
                        <a:t>255</a:t>
                      </a:r>
                      <a:endParaRPr lang="ru-RU" sz="2000" kern="1200" dirty="0" smtClean="0">
                        <a:solidFill>
                          <a:schemeClr val="accent5">
                            <a:lumMod val="40000"/>
                            <a:lumOff val="60000"/>
                          </a:schemeClr>
                        </a:solidFill>
                        <a:latin typeface="Arial" pitchFamily="34" charset="0"/>
                        <a:ea typeface="Times New Roman" pitchFamily="18" charset="0"/>
                        <a:cs typeface="Arial"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2317">
                <a:tc>
                  <a:txBody>
                    <a:bodyPr/>
                    <a:lstStyle/>
                    <a:p>
                      <a:pPr>
                        <a:spcAft>
                          <a:spcPts val="0"/>
                        </a:spcAft>
                      </a:pPr>
                      <a:r>
                        <a:rPr lang="en-US" sz="2000" kern="1200" dirty="0" smtClean="0">
                          <a:solidFill>
                            <a:schemeClr val="accent5">
                              <a:lumMod val="40000"/>
                              <a:lumOff val="60000"/>
                            </a:schemeClr>
                          </a:solidFill>
                          <a:latin typeface="Arial" pitchFamily="34" charset="0"/>
                          <a:ea typeface="Times New Roman" pitchFamily="18" charset="0"/>
                          <a:cs typeface="Arial" pitchFamily="34" charset="0"/>
                        </a:rPr>
                        <a:t>N household</a:t>
                      </a:r>
                      <a:endParaRPr lang="ru-RU" sz="2000" kern="1200" dirty="0" smtClean="0">
                        <a:solidFill>
                          <a:schemeClr val="accent5">
                            <a:lumMod val="40000"/>
                            <a:lumOff val="60000"/>
                          </a:schemeClr>
                        </a:solidFill>
                        <a:latin typeface="Arial" pitchFamily="34" charset="0"/>
                        <a:ea typeface="Times New Roman" pitchFamily="18" charset="0"/>
                        <a:cs typeface="Arial"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2000" kern="1200" dirty="0" smtClean="0">
                          <a:solidFill>
                            <a:schemeClr val="accent5">
                              <a:lumMod val="40000"/>
                              <a:lumOff val="60000"/>
                            </a:schemeClr>
                          </a:solidFill>
                          <a:latin typeface="Arial" pitchFamily="34" charset="0"/>
                          <a:ea typeface="Times New Roman" pitchFamily="18" charset="0"/>
                          <a:cs typeface="Arial" pitchFamily="34" charset="0"/>
                        </a:rPr>
                        <a:t>23</a:t>
                      </a:r>
                      <a:endParaRPr lang="ru-RU" sz="2000" kern="1200" dirty="0" smtClean="0">
                        <a:solidFill>
                          <a:schemeClr val="accent5">
                            <a:lumMod val="40000"/>
                            <a:lumOff val="60000"/>
                          </a:schemeClr>
                        </a:solidFill>
                        <a:latin typeface="Arial" pitchFamily="34" charset="0"/>
                        <a:ea typeface="Times New Roman" pitchFamily="18" charset="0"/>
                        <a:cs typeface="Arial"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6937">
                <a:tc>
                  <a:txBody>
                    <a:bodyPr/>
                    <a:lstStyle/>
                    <a:p>
                      <a:pPr>
                        <a:spcAft>
                          <a:spcPts val="0"/>
                        </a:spcAft>
                      </a:pPr>
                      <a:r>
                        <a:rPr lang="az-Latn-AZ" sz="2000" kern="1200" dirty="0" smtClean="0">
                          <a:solidFill>
                            <a:schemeClr val="accent5">
                              <a:lumMod val="40000"/>
                              <a:lumOff val="60000"/>
                            </a:schemeClr>
                          </a:solidFill>
                          <a:latin typeface="Arial" pitchFamily="34" charset="0"/>
                          <a:ea typeface="Times New Roman" pitchFamily="18" charset="0"/>
                          <a:cs typeface="Arial" pitchFamily="34" charset="0"/>
                        </a:rPr>
                        <a:t>N people</a:t>
                      </a:r>
                      <a:endParaRPr lang="ru-RU" sz="2000" kern="1200" dirty="0" smtClean="0">
                        <a:solidFill>
                          <a:schemeClr val="accent5">
                            <a:lumMod val="40000"/>
                            <a:lumOff val="60000"/>
                          </a:schemeClr>
                        </a:solidFill>
                        <a:latin typeface="Arial" pitchFamily="34" charset="0"/>
                        <a:ea typeface="Times New Roman" pitchFamily="18" charset="0"/>
                        <a:cs typeface="Arial"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2000" kern="1200" dirty="0" smtClean="0">
                          <a:solidFill>
                            <a:schemeClr val="accent5">
                              <a:lumMod val="40000"/>
                              <a:lumOff val="60000"/>
                            </a:schemeClr>
                          </a:solidFill>
                          <a:latin typeface="Arial" pitchFamily="34" charset="0"/>
                          <a:ea typeface="Times New Roman" pitchFamily="18" charset="0"/>
                          <a:cs typeface="Arial" pitchFamily="34" charset="0"/>
                        </a:rPr>
                        <a:t>1</a:t>
                      </a:r>
                      <a:endParaRPr lang="ru-RU" sz="2000" kern="1200" dirty="0" smtClean="0">
                        <a:solidFill>
                          <a:schemeClr val="accent5">
                            <a:lumMod val="40000"/>
                            <a:lumOff val="60000"/>
                          </a:schemeClr>
                        </a:solidFill>
                        <a:latin typeface="Arial" pitchFamily="34" charset="0"/>
                        <a:ea typeface="Times New Roman" pitchFamily="18" charset="0"/>
                        <a:cs typeface="Arial"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1831">
                <a:tc>
                  <a:txBody>
                    <a:bodyPr/>
                    <a:lstStyle/>
                    <a:p>
                      <a:pPr>
                        <a:spcAft>
                          <a:spcPts val="0"/>
                        </a:spcAft>
                      </a:pPr>
                      <a:r>
                        <a:rPr lang="az-Latn-AZ" sz="2000" kern="1200" dirty="0" smtClean="0">
                          <a:solidFill>
                            <a:schemeClr val="accent5">
                              <a:lumMod val="40000"/>
                              <a:lumOff val="60000"/>
                            </a:schemeClr>
                          </a:solidFill>
                          <a:latin typeface="Arial" pitchFamily="34" charset="0"/>
                          <a:ea typeface="Times New Roman" pitchFamily="18" charset="0"/>
                          <a:cs typeface="Arial" pitchFamily="34" charset="0"/>
                        </a:rPr>
                        <a:t>Total</a:t>
                      </a:r>
                      <a:endParaRPr lang="ru-RU" sz="2000" kern="1200" dirty="0" smtClean="0">
                        <a:solidFill>
                          <a:schemeClr val="accent5">
                            <a:lumMod val="40000"/>
                            <a:lumOff val="60000"/>
                          </a:schemeClr>
                        </a:solidFill>
                        <a:latin typeface="Arial" pitchFamily="34" charset="0"/>
                        <a:ea typeface="Times New Roman" pitchFamily="18" charset="0"/>
                        <a:cs typeface="Arial"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az-Latn-AZ" sz="2000" kern="1200" dirty="0" smtClean="0">
                          <a:solidFill>
                            <a:schemeClr val="accent5">
                              <a:lumMod val="40000"/>
                              <a:lumOff val="60000"/>
                            </a:schemeClr>
                          </a:solidFill>
                          <a:latin typeface="Arial" pitchFamily="34" charset="0"/>
                          <a:ea typeface="Times New Roman" pitchFamily="18" charset="0"/>
                          <a:cs typeface="Arial" pitchFamily="34" charset="0"/>
                        </a:rPr>
                        <a:t>5865</a:t>
                      </a:r>
                      <a:endParaRPr lang="ru-RU" sz="2000" kern="1200" dirty="0" smtClean="0">
                        <a:solidFill>
                          <a:schemeClr val="accent5">
                            <a:lumMod val="40000"/>
                            <a:lumOff val="60000"/>
                          </a:schemeClr>
                        </a:solidFill>
                        <a:latin typeface="Arial" pitchFamily="34" charset="0"/>
                        <a:ea typeface="Times New Roman" pitchFamily="18" charset="0"/>
                        <a:cs typeface="Arial"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3" name="Picture 1"/>
          <p:cNvPicPr>
            <a:picLocks noChangeAspect="1" noChangeArrowheads="1"/>
          </p:cNvPicPr>
          <p:nvPr/>
        </p:nvPicPr>
        <p:blipFill>
          <a:blip r:embed="rId2"/>
          <a:srcRect/>
          <a:stretch>
            <a:fillRect/>
          </a:stretch>
        </p:blipFill>
        <p:spPr bwMode="auto">
          <a:xfrm>
            <a:off x="0" y="0"/>
            <a:ext cx="9144000" cy="647700"/>
          </a:xfrm>
          <a:prstGeom prst="rect">
            <a:avLst/>
          </a:prstGeom>
          <a:noFill/>
          <a:ln w="9525">
            <a:noFill/>
            <a:miter lim="800000"/>
            <a:headEnd/>
            <a:tailEnd/>
          </a:ln>
        </p:spPr>
      </p:pic>
      <p:pic>
        <p:nvPicPr>
          <p:cNvPr id="3" name="Picture 2"/>
          <p:cNvPicPr/>
          <p:nvPr/>
        </p:nvPicPr>
        <p:blipFill>
          <a:blip r:embed="rId3"/>
          <a:srcRect/>
          <a:stretch>
            <a:fillRect/>
          </a:stretch>
        </p:blipFill>
        <p:spPr bwMode="auto">
          <a:xfrm>
            <a:off x="0" y="642918"/>
            <a:ext cx="9144000" cy="6215082"/>
          </a:xfrm>
          <a:prstGeom prst="rect">
            <a:avLst/>
          </a:prstGeom>
          <a:noFill/>
          <a:ln w="9525">
            <a:noFill/>
            <a:miter lim="800000"/>
            <a:headEnd/>
            <a:tailEnd/>
          </a:ln>
        </p:spPr>
      </p:pic>
      <p:sp>
        <p:nvSpPr>
          <p:cNvPr id="5" name="Rectangle 4"/>
          <p:cNvSpPr/>
          <p:nvPr/>
        </p:nvSpPr>
        <p:spPr>
          <a:xfrm>
            <a:off x="6429388" y="642918"/>
            <a:ext cx="2714612" cy="307777"/>
          </a:xfrm>
          <a:prstGeom prst="rect">
            <a:avLst/>
          </a:prstGeom>
        </p:spPr>
        <p:txBody>
          <a:bodyPr wrap="square">
            <a:spAutoFit/>
          </a:bodyPr>
          <a:lstStyle/>
          <a:p>
            <a:pPr lvl="0" fontAlgn="base">
              <a:spcBef>
                <a:spcPct val="0"/>
              </a:spcBef>
              <a:spcAft>
                <a:spcPct val="0"/>
              </a:spcAft>
            </a:pPr>
            <a:r>
              <a:rPr lang="az-Latn-AZ" sz="1400" dirty="0" smtClean="0">
                <a:solidFill>
                  <a:srgbClr val="2B2B2B"/>
                </a:solidFill>
                <a:latin typeface="Arial" pitchFamily="34" charset="0"/>
                <a:ea typeface="Times New Roman" pitchFamily="18" charset="0"/>
                <a:cs typeface="Arial" pitchFamily="34" charset="0"/>
              </a:rPr>
              <a:t>. </a:t>
            </a:r>
            <a:endParaRPr lang="ru-RU" sz="1400" dirty="0"/>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p:cNvPicPr>
            <a:picLocks noChangeAspect="1" noChangeArrowheads="1"/>
          </p:cNvPicPr>
          <p:nvPr/>
        </p:nvPicPr>
        <p:blipFill>
          <a:blip r:embed="rId2"/>
          <a:srcRect/>
          <a:stretch>
            <a:fillRect/>
          </a:stretch>
        </p:blipFill>
        <p:spPr bwMode="auto">
          <a:xfrm>
            <a:off x="0" y="0"/>
            <a:ext cx="9144000" cy="647700"/>
          </a:xfrm>
          <a:prstGeom prst="rect">
            <a:avLst/>
          </a:prstGeom>
          <a:noFill/>
          <a:ln w="9525">
            <a:noFill/>
            <a:miter lim="800000"/>
            <a:headEnd/>
            <a:tailEnd/>
          </a:ln>
        </p:spPr>
      </p:pic>
      <p:graphicFrame>
        <p:nvGraphicFramePr>
          <p:cNvPr id="4" name="Table 3"/>
          <p:cNvGraphicFramePr>
            <a:graphicFrameLocks noGrp="1"/>
          </p:cNvGraphicFramePr>
          <p:nvPr/>
        </p:nvGraphicFramePr>
        <p:xfrm>
          <a:off x="142844" y="642918"/>
          <a:ext cx="5286412" cy="5429286"/>
        </p:xfrm>
        <a:graphic>
          <a:graphicData uri="http://schemas.openxmlformats.org/drawingml/2006/table">
            <a:tbl>
              <a:tblPr/>
              <a:tblGrid>
                <a:gridCol w="1790558"/>
                <a:gridCol w="1526936"/>
                <a:gridCol w="1968918"/>
              </a:tblGrid>
              <a:tr h="335381">
                <a:tc gridSpan="3">
                  <a:txBody>
                    <a:bodyPr/>
                    <a:lstStyle/>
                    <a:p>
                      <a:pPr algn="ctr">
                        <a:spcAft>
                          <a:spcPts val="0"/>
                        </a:spcAft>
                      </a:pPr>
                      <a:r>
                        <a:rPr lang="ru-RU" sz="700" b="1" dirty="0">
                          <a:solidFill>
                            <a:srgbClr val="112277"/>
                          </a:solidFill>
                          <a:latin typeface="Arial"/>
                          <a:ea typeface="Times New Roman"/>
                          <a:cs typeface="Times New Roman"/>
                        </a:rPr>
                        <a:t>Total (ALL)</a:t>
                      </a:r>
                      <a:endParaRPr lang="ru-RU" sz="900" dirty="0">
                        <a:latin typeface="Times New Roman"/>
                        <a:ea typeface="Times New Roman"/>
                        <a:cs typeface="Times New Roman"/>
                      </a:endParaRPr>
                    </a:p>
                  </a:txBody>
                  <a:tcPr marL="50018" marR="500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hMerge="1">
                  <a:txBody>
                    <a:bodyPr/>
                    <a:lstStyle/>
                    <a:p>
                      <a:endParaRPr lang="ru-RU"/>
                    </a:p>
                  </a:txBody>
                  <a:tcPr/>
                </a:tc>
                <a:tc hMerge="1">
                  <a:txBody>
                    <a:bodyPr/>
                    <a:lstStyle/>
                    <a:p>
                      <a:endParaRPr lang="ru-RU"/>
                    </a:p>
                  </a:txBody>
                  <a:tcPr/>
                </a:tc>
              </a:tr>
              <a:tr h="298117">
                <a:tc rowSpan="2">
                  <a:txBody>
                    <a:bodyPr/>
                    <a:lstStyle/>
                    <a:p>
                      <a:pPr algn="ctr">
                        <a:spcAft>
                          <a:spcPts val="0"/>
                        </a:spcAft>
                      </a:pPr>
                      <a:r>
                        <a:rPr lang="ru-RU" sz="700" b="1">
                          <a:solidFill>
                            <a:srgbClr val="112277"/>
                          </a:solidFill>
                          <a:latin typeface="Arial"/>
                          <a:ea typeface="Times New Roman"/>
                          <a:cs typeface="Times New Roman"/>
                        </a:rPr>
                        <a:t>Total (ALL)</a:t>
                      </a:r>
                      <a:endParaRPr lang="ru-RU" sz="900">
                        <a:latin typeface="Times New Roman"/>
                        <a:ea typeface="Times New Roman"/>
                        <a:cs typeface="Times New Roman"/>
                      </a:endParaRPr>
                    </a:p>
                  </a:txBody>
                  <a:tcPr marL="50018" marR="500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ctr">
                        <a:spcAft>
                          <a:spcPts val="0"/>
                        </a:spcAft>
                      </a:pPr>
                      <a:r>
                        <a:rPr lang="az-Latn-AZ" sz="700" b="1" dirty="0">
                          <a:solidFill>
                            <a:srgbClr val="112277"/>
                          </a:solidFill>
                          <a:latin typeface="Arial"/>
                          <a:ea typeface="Times New Roman"/>
                          <a:cs typeface="Times New Roman"/>
                        </a:rPr>
                        <a:t>Sample</a:t>
                      </a:r>
                      <a:endParaRPr lang="ru-RU" sz="900" dirty="0">
                        <a:latin typeface="Times New Roman"/>
                        <a:ea typeface="Times New Roman"/>
                        <a:cs typeface="Times New Roman"/>
                      </a:endParaRPr>
                    </a:p>
                  </a:txBody>
                  <a:tcPr marL="50018" marR="500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spcAft>
                          <a:spcPts val="0"/>
                        </a:spcAft>
                      </a:pPr>
                      <a:r>
                        <a:rPr lang="az-Latn-AZ" sz="700" b="1" dirty="0">
                          <a:solidFill>
                            <a:srgbClr val="112277"/>
                          </a:solidFill>
                          <a:latin typeface="Arial"/>
                          <a:ea typeface="Times New Roman"/>
                          <a:cs typeface="Times New Roman"/>
                        </a:rPr>
                        <a:t>Cond.  survey</a:t>
                      </a:r>
                      <a:endParaRPr lang="ru-RU" sz="900" dirty="0">
                        <a:latin typeface="Times New Roman"/>
                        <a:ea typeface="Times New Roman"/>
                        <a:cs typeface="Times New Roman"/>
                      </a:endParaRPr>
                    </a:p>
                  </a:txBody>
                  <a:tcPr marL="50018" marR="500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r>
              <a:tr h="195639">
                <a:tc vMerge="1">
                  <a:txBody>
                    <a:bodyPr/>
                    <a:lstStyle/>
                    <a:p>
                      <a:endParaRPr lang="ru-RU"/>
                    </a:p>
                  </a:txBody>
                  <a:tcPr/>
                </a:tc>
                <a:tc>
                  <a:txBody>
                    <a:bodyPr/>
                    <a:lstStyle/>
                    <a:p>
                      <a:pPr algn="r">
                        <a:spcAft>
                          <a:spcPts val="0"/>
                        </a:spcAft>
                      </a:pPr>
                      <a:r>
                        <a:rPr lang="ru-RU" sz="800">
                          <a:solidFill>
                            <a:srgbClr val="000000"/>
                          </a:solidFill>
                          <a:latin typeface="Arial"/>
                          <a:ea typeface="Times New Roman"/>
                          <a:cs typeface="Times New Roman"/>
                        </a:rPr>
                        <a:t>5865</a:t>
                      </a:r>
                      <a:endParaRPr lang="ru-RU" sz="900">
                        <a:latin typeface="Times New Roman"/>
                        <a:ea typeface="Times New Roman"/>
                        <a:cs typeface="Times New Roman"/>
                      </a:endParaRPr>
                    </a:p>
                  </a:txBody>
                  <a:tcPr marL="50018" marR="500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r">
                        <a:spcAft>
                          <a:spcPts val="0"/>
                        </a:spcAft>
                      </a:pPr>
                      <a:r>
                        <a:rPr lang="ru-RU" sz="800" dirty="0">
                          <a:solidFill>
                            <a:srgbClr val="000000"/>
                          </a:solidFill>
                          <a:latin typeface="Arial"/>
                          <a:ea typeface="Times New Roman"/>
                          <a:cs typeface="Times New Roman"/>
                        </a:rPr>
                        <a:t>5783</a:t>
                      </a:r>
                      <a:endParaRPr lang="ru-RU" sz="900" dirty="0">
                        <a:latin typeface="Times New Roman"/>
                        <a:ea typeface="Times New Roman"/>
                        <a:cs typeface="Times New Roman"/>
                      </a:endParaRPr>
                    </a:p>
                  </a:txBody>
                  <a:tcPr marL="50018" marR="500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195639">
                <a:tc gridSpan="3">
                  <a:txBody>
                    <a:bodyPr/>
                    <a:lstStyle/>
                    <a:p>
                      <a:pPr algn="ctr">
                        <a:spcAft>
                          <a:spcPts val="0"/>
                        </a:spcAft>
                      </a:pPr>
                      <a:r>
                        <a:rPr lang="ru-RU" sz="700" b="1" dirty="0">
                          <a:solidFill>
                            <a:srgbClr val="112277"/>
                          </a:solidFill>
                          <a:latin typeface="Arial"/>
                          <a:ea typeface="Times New Roman"/>
                          <a:cs typeface="Times New Roman"/>
                        </a:rPr>
                        <a:t>SEX</a:t>
                      </a:r>
                      <a:endParaRPr lang="ru-RU" sz="900" dirty="0">
                        <a:latin typeface="Times New Roman"/>
                        <a:ea typeface="Times New Roman"/>
                        <a:cs typeface="Times New Roman"/>
                      </a:endParaRPr>
                    </a:p>
                  </a:txBody>
                  <a:tcPr marL="50018" marR="500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hMerge="1">
                  <a:txBody>
                    <a:bodyPr/>
                    <a:lstStyle/>
                    <a:p>
                      <a:endParaRPr lang="ru-RU"/>
                    </a:p>
                  </a:txBody>
                  <a:tcPr/>
                </a:tc>
                <a:tc hMerge="1">
                  <a:txBody>
                    <a:bodyPr/>
                    <a:lstStyle/>
                    <a:p>
                      <a:endParaRPr lang="ru-RU"/>
                    </a:p>
                  </a:txBody>
                  <a:tcPr/>
                </a:tc>
              </a:tr>
              <a:tr h="195639">
                <a:tc>
                  <a:txBody>
                    <a:bodyPr/>
                    <a:lstStyle/>
                    <a:p>
                      <a:pPr>
                        <a:spcAft>
                          <a:spcPts val="0"/>
                        </a:spcAft>
                      </a:pPr>
                      <a:r>
                        <a:rPr lang="az-Latn-AZ" sz="1050" b="0" dirty="0" smtClean="0">
                          <a:solidFill>
                            <a:srgbClr val="112277"/>
                          </a:solidFill>
                          <a:latin typeface="Arial"/>
                          <a:ea typeface="Times New Roman"/>
                          <a:cs typeface="Times New Roman"/>
                        </a:rPr>
                        <a:t>Male</a:t>
                      </a:r>
                      <a:endParaRPr lang="ru-RU" sz="1050" b="0" dirty="0">
                        <a:latin typeface="Times New Roman"/>
                        <a:ea typeface="Times New Roman"/>
                        <a:cs typeface="Times New Roman"/>
                      </a:endParaRPr>
                    </a:p>
                  </a:txBody>
                  <a:tcPr marL="50018" marR="500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spcAft>
                          <a:spcPts val="0"/>
                        </a:spcAft>
                      </a:pPr>
                      <a:r>
                        <a:rPr lang="ru-RU" sz="800" dirty="0">
                          <a:solidFill>
                            <a:srgbClr val="000000"/>
                          </a:solidFill>
                          <a:latin typeface="Arial"/>
                          <a:ea typeface="Times New Roman"/>
                          <a:cs typeface="Times New Roman"/>
                        </a:rPr>
                        <a:t>2762</a:t>
                      </a:r>
                      <a:endParaRPr lang="ru-RU" sz="900" dirty="0">
                        <a:latin typeface="Times New Roman"/>
                        <a:ea typeface="Times New Roman"/>
                        <a:cs typeface="Times New Roman"/>
                      </a:endParaRPr>
                    </a:p>
                  </a:txBody>
                  <a:tcPr marL="50018" marR="500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r">
                        <a:spcAft>
                          <a:spcPts val="0"/>
                        </a:spcAft>
                      </a:pPr>
                      <a:r>
                        <a:rPr lang="ru-RU" sz="800" dirty="0">
                          <a:solidFill>
                            <a:srgbClr val="000000"/>
                          </a:solidFill>
                          <a:latin typeface="Arial"/>
                          <a:ea typeface="Times New Roman"/>
                          <a:cs typeface="Times New Roman"/>
                        </a:rPr>
                        <a:t>2719</a:t>
                      </a:r>
                      <a:endParaRPr lang="ru-RU" sz="900" dirty="0">
                        <a:latin typeface="Times New Roman"/>
                        <a:ea typeface="Times New Roman"/>
                        <a:cs typeface="Times New Roman"/>
                      </a:endParaRPr>
                    </a:p>
                  </a:txBody>
                  <a:tcPr marL="50018" marR="500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195639">
                <a:tc>
                  <a:txBody>
                    <a:bodyPr/>
                    <a:lstStyle/>
                    <a:p>
                      <a:pPr>
                        <a:spcAft>
                          <a:spcPts val="0"/>
                        </a:spcAft>
                      </a:pPr>
                      <a:r>
                        <a:rPr kumimoji="0" lang="az-Latn-AZ" sz="1050" b="0" kern="1200" dirty="0" smtClean="0">
                          <a:solidFill>
                            <a:srgbClr val="112277"/>
                          </a:solidFill>
                          <a:latin typeface="Arial"/>
                          <a:ea typeface="Times New Roman"/>
                          <a:cs typeface="Times New Roman"/>
                        </a:rPr>
                        <a:t>Female</a:t>
                      </a:r>
                      <a:endParaRPr kumimoji="0" lang="ru-RU" sz="1050" b="0" kern="1200" dirty="0">
                        <a:solidFill>
                          <a:srgbClr val="112277"/>
                        </a:solidFill>
                        <a:latin typeface="Arial"/>
                        <a:ea typeface="Times New Roman"/>
                        <a:cs typeface="Times New Roman"/>
                      </a:endParaRPr>
                    </a:p>
                  </a:txBody>
                  <a:tcPr marL="50018" marR="500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spcAft>
                          <a:spcPts val="0"/>
                        </a:spcAft>
                      </a:pPr>
                      <a:r>
                        <a:rPr lang="ru-RU" sz="800">
                          <a:solidFill>
                            <a:srgbClr val="000000"/>
                          </a:solidFill>
                          <a:latin typeface="Arial"/>
                          <a:ea typeface="Times New Roman"/>
                          <a:cs typeface="Times New Roman"/>
                        </a:rPr>
                        <a:t>3103</a:t>
                      </a:r>
                      <a:endParaRPr lang="ru-RU" sz="900">
                        <a:latin typeface="Times New Roman"/>
                        <a:ea typeface="Times New Roman"/>
                        <a:cs typeface="Times New Roman"/>
                      </a:endParaRPr>
                    </a:p>
                  </a:txBody>
                  <a:tcPr marL="50018" marR="500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r">
                        <a:spcAft>
                          <a:spcPts val="0"/>
                        </a:spcAft>
                      </a:pPr>
                      <a:r>
                        <a:rPr lang="ru-RU" sz="800" dirty="0">
                          <a:solidFill>
                            <a:srgbClr val="000000"/>
                          </a:solidFill>
                          <a:latin typeface="Arial"/>
                          <a:ea typeface="Times New Roman"/>
                          <a:cs typeface="Times New Roman"/>
                        </a:rPr>
                        <a:t>3064</a:t>
                      </a:r>
                      <a:endParaRPr lang="ru-RU" sz="900" dirty="0">
                        <a:latin typeface="Times New Roman"/>
                        <a:ea typeface="Times New Roman"/>
                        <a:cs typeface="Times New Roman"/>
                      </a:endParaRPr>
                    </a:p>
                  </a:txBody>
                  <a:tcPr marL="50018" marR="500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326066">
                <a:tc gridSpan="3">
                  <a:txBody>
                    <a:bodyPr/>
                    <a:lstStyle/>
                    <a:p>
                      <a:pPr algn="ctr">
                        <a:spcAft>
                          <a:spcPts val="0"/>
                        </a:spcAft>
                      </a:pPr>
                      <a:r>
                        <a:rPr lang="az-Latn-AZ" sz="700" b="1" dirty="0" smtClean="0">
                          <a:solidFill>
                            <a:srgbClr val="112277"/>
                          </a:solidFill>
                          <a:latin typeface="Arial"/>
                          <a:ea typeface="Times New Roman"/>
                          <a:cs typeface="Times New Roman"/>
                        </a:rPr>
                        <a:t>Adult</a:t>
                      </a:r>
                      <a:endParaRPr lang="ru-RU" sz="900" dirty="0">
                        <a:latin typeface="Times New Roman"/>
                        <a:ea typeface="Times New Roman"/>
                        <a:cs typeface="Times New Roman"/>
                      </a:endParaRPr>
                    </a:p>
                  </a:txBody>
                  <a:tcPr marL="50018" marR="500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hMerge="1">
                  <a:txBody>
                    <a:bodyPr/>
                    <a:lstStyle/>
                    <a:p>
                      <a:endParaRPr lang="ru-RU"/>
                    </a:p>
                  </a:txBody>
                  <a:tcPr/>
                </a:tc>
                <a:tc hMerge="1">
                  <a:txBody>
                    <a:bodyPr/>
                    <a:lstStyle/>
                    <a:p>
                      <a:endParaRPr lang="ru-RU"/>
                    </a:p>
                  </a:txBody>
                  <a:tcPr/>
                </a:tc>
              </a:tr>
              <a:tr h="195639">
                <a:tc>
                  <a:txBody>
                    <a:bodyPr/>
                    <a:lstStyle/>
                    <a:p>
                      <a:pPr marL="0" algn="l" rtl="0" eaLnBrk="1" latinLnBrk="0" hangingPunct="1">
                        <a:spcAft>
                          <a:spcPts val="0"/>
                        </a:spcAft>
                      </a:pPr>
                      <a:r>
                        <a:rPr kumimoji="0" lang="ru-RU" sz="1000" kern="1200" dirty="0" smtClean="0">
                          <a:solidFill>
                            <a:schemeClr val="accent1">
                              <a:lumMod val="50000"/>
                            </a:schemeClr>
                          </a:solidFill>
                          <a:latin typeface="Az Arial" pitchFamily="34" charset="0"/>
                          <a:ea typeface="+mn-ea"/>
                          <a:cs typeface="+mn-cs"/>
                        </a:rPr>
                        <a:t>1</a:t>
                      </a:r>
                      <a:r>
                        <a:rPr kumimoji="0" lang="az-Latn-AZ" sz="1000" kern="1200" dirty="0" smtClean="0">
                          <a:solidFill>
                            <a:schemeClr val="accent1">
                              <a:lumMod val="50000"/>
                            </a:schemeClr>
                          </a:solidFill>
                          <a:latin typeface="Az Arial" pitchFamily="34" charset="0"/>
                          <a:ea typeface="+mn-ea"/>
                          <a:cs typeface="+mn-cs"/>
                        </a:rPr>
                        <a:t> Member</a:t>
                      </a:r>
                      <a:endParaRPr kumimoji="0" lang="ru-RU" sz="1000" kern="1200" dirty="0">
                        <a:solidFill>
                          <a:schemeClr val="accent1">
                            <a:lumMod val="50000"/>
                          </a:schemeClr>
                        </a:solidFill>
                        <a:latin typeface="Az Arial" pitchFamily="34" charset="0"/>
                        <a:ea typeface="+mn-ea"/>
                        <a:cs typeface="+mn-cs"/>
                      </a:endParaRPr>
                    </a:p>
                  </a:txBody>
                  <a:tcPr marL="50018" marR="500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spcAft>
                          <a:spcPts val="0"/>
                        </a:spcAft>
                      </a:pPr>
                      <a:r>
                        <a:rPr lang="ru-RU" sz="800" dirty="0">
                          <a:solidFill>
                            <a:srgbClr val="000000"/>
                          </a:solidFill>
                          <a:latin typeface="Arial"/>
                          <a:ea typeface="Times New Roman"/>
                          <a:cs typeface="Times New Roman"/>
                        </a:rPr>
                        <a:t>963</a:t>
                      </a:r>
                      <a:endParaRPr lang="ru-RU" sz="900" dirty="0">
                        <a:latin typeface="Times New Roman"/>
                        <a:ea typeface="Times New Roman"/>
                        <a:cs typeface="Times New Roman"/>
                      </a:endParaRPr>
                    </a:p>
                  </a:txBody>
                  <a:tcPr marL="50018" marR="500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r">
                        <a:spcAft>
                          <a:spcPts val="0"/>
                        </a:spcAft>
                      </a:pPr>
                      <a:r>
                        <a:rPr lang="ru-RU" sz="800">
                          <a:solidFill>
                            <a:srgbClr val="000000"/>
                          </a:solidFill>
                          <a:latin typeface="Arial"/>
                          <a:ea typeface="Times New Roman"/>
                          <a:cs typeface="Times New Roman"/>
                        </a:rPr>
                        <a:t>950</a:t>
                      </a:r>
                      <a:endParaRPr lang="ru-RU" sz="900">
                        <a:latin typeface="Times New Roman"/>
                        <a:ea typeface="Times New Roman"/>
                        <a:cs typeface="Times New Roman"/>
                      </a:endParaRPr>
                    </a:p>
                  </a:txBody>
                  <a:tcPr marL="50018" marR="500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195639">
                <a:tc>
                  <a:txBody>
                    <a:bodyPr/>
                    <a:lstStyle/>
                    <a:p>
                      <a:pPr marL="0" algn="l" rtl="0" eaLnBrk="1" latinLnBrk="0" hangingPunct="1">
                        <a:spcAft>
                          <a:spcPts val="0"/>
                        </a:spcAft>
                      </a:pPr>
                      <a:r>
                        <a:rPr kumimoji="0" lang="ru-RU" sz="1000" kern="1200" dirty="0" smtClean="0">
                          <a:solidFill>
                            <a:schemeClr val="accent1">
                              <a:lumMod val="50000"/>
                            </a:schemeClr>
                          </a:solidFill>
                          <a:latin typeface="Az Arial" pitchFamily="34" charset="0"/>
                          <a:ea typeface="+mn-ea"/>
                          <a:cs typeface="+mn-cs"/>
                        </a:rPr>
                        <a:t>2</a:t>
                      </a:r>
                      <a:r>
                        <a:rPr kumimoji="0" lang="az-Latn-AZ" sz="1000" kern="1200" dirty="0" smtClean="0">
                          <a:solidFill>
                            <a:schemeClr val="accent1">
                              <a:lumMod val="50000"/>
                            </a:schemeClr>
                          </a:solidFill>
                          <a:latin typeface="Az Arial" pitchFamily="34" charset="0"/>
                          <a:ea typeface="+mn-ea"/>
                          <a:cs typeface="+mn-cs"/>
                        </a:rPr>
                        <a:t>  Member</a:t>
                      </a:r>
                      <a:endParaRPr kumimoji="0" lang="ru-RU" sz="1000" kern="1200" dirty="0">
                        <a:solidFill>
                          <a:schemeClr val="accent1">
                            <a:lumMod val="50000"/>
                          </a:schemeClr>
                        </a:solidFill>
                        <a:latin typeface="Az Arial" pitchFamily="34" charset="0"/>
                        <a:ea typeface="+mn-ea"/>
                        <a:cs typeface="+mn-cs"/>
                      </a:endParaRPr>
                    </a:p>
                  </a:txBody>
                  <a:tcPr marL="50018" marR="500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spcAft>
                          <a:spcPts val="0"/>
                        </a:spcAft>
                      </a:pPr>
                      <a:r>
                        <a:rPr lang="ru-RU" sz="800">
                          <a:solidFill>
                            <a:srgbClr val="000000"/>
                          </a:solidFill>
                          <a:latin typeface="Arial"/>
                          <a:ea typeface="Times New Roman"/>
                          <a:cs typeface="Times New Roman"/>
                        </a:rPr>
                        <a:t>1123</a:t>
                      </a:r>
                      <a:endParaRPr lang="ru-RU" sz="900">
                        <a:latin typeface="Times New Roman"/>
                        <a:ea typeface="Times New Roman"/>
                        <a:cs typeface="Times New Roman"/>
                      </a:endParaRPr>
                    </a:p>
                  </a:txBody>
                  <a:tcPr marL="50018" marR="500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r">
                        <a:spcAft>
                          <a:spcPts val="0"/>
                        </a:spcAft>
                      </a:pPr>
                      <a:r>
                        <a:rPr lang="ru-RU" sz="800">
                          <a:solidFill>
                            <a:srgbClr val="000000"/>
                          </a:solidFill>
                          <a:latin typeface="Arial"/>
                          <a:ea typeface="Times New Roman"/>
                          <a:cs typeface="Times New Roman"/>
                        </a:rPr>
                        <a:t>1106</a:t>
                      </a:r>
                      <a:endParaRPr lang="ru-RU" sz="900">
                        <a:latin typeface="Times New Roman"/>
                        <a:ea typeface="Times New Roman"/>
                        <a:cs typeface="Times New Roman"/>
                      </a:endParaRPr>
                    </a:p>
                  </a:txBody>
                  <a:tcPr marL="50018" marR="500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195639">
                <a:tc>
                  <a:txBody>
                    <a:bodyPr/>
                    <a:lstStyle/>
                    <a:p>
                      <a:pPr marL="0" algn="l" rtl="0" eaLnBrk="1" latinLnBrk="0" hangingPunct="1">
                        <a:spcAft>
                          <a:spcPts val="0"/>
                        </a:spcAft>
                      </a:pPr>
                      <a:r>
                        <a:rPr kumimoji="0" lang="ru-RU" sz="1000" kern="1200" dirty="0" smtClean="0">
                          <a:solidFill>
                            <a:schemeClr val="accent1">
                              <a:lumMod val="50000"/>
                            </a:schemeClr>
                          </a:solidFill>
                          <a:latin typeface="Az Arial" pitchFamily="34" charset="0"/>
                          <a:ea typeface="+mn-ea"/>
                          <a:cs typeface="+mn-cs"/>
                        </a:rPr>
                        <a:t>3</a:t>
                      </a:r>
                      <a:r>
                        <a:rPr kumimoji="0" lang="az-Latn-AZ" sz="1000" kern="1200" dirty="0" smtClean="0">
                          <a:solidFill>
                            <a:schemeClr val="accent1">
                              <a:lumMod val="50000"/>
                            </a:schemeClr>
                          </a:solidFill>
                          <a:latin typeface="Az Arial" pitchFamily="34" charset="0"/>
                          <a:ea typeface="+mn-ea"/>
                          <a:cs typeface="+mn-cs"/>
                        </a:rPr>
                        <a:t>  Member</a:t>
                      </a:r>
                      <a:endParaRPr kumimoji="0" lang="ru-RU" sz="1000" kern="1200" dirty="0">
                        <a:solidFill>
                          <a:schemeClr val="accent1">
                            <a:lumMod val="50000"/>
                          </a:schemeClr>
                        </a:solidFill>
                        <a:latin typeface="Az Arial" pitchFamily="34" charset="0"/>
                        <a:ea typeface="+mn-ea"/>
                        <a:cs typeface="+mn-cs"/>
                      </a:endParaRPr>
                    </a:p>
                  </a:txBody>
                  <a:tcPr marL="50018" marR="500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spcAft>
                          <a:spcPts val="0"/>
                        </a:spcAft>
                      </a:pPr>
                      <a:r>
                        <a:rPr lang="ru-RU" sz="800">
                          <a:solidFill>
                            <a:srgbClr val="000000"/>
                          </a:solidFill>
                          <a:latin typeface="Arial"/>
                          <a:ea typeface="Times New Roman"/>
                          <a:cs typeface="Times New Roman"/>
                        </a:rPr>
                        <a:t>959</a:t>
                      </a:r>
                      <a:endParaRPr lang="ru-RU" sz="900">
                        <a:latin typeface="Times New Roman"/>
                        <a:ea typeface="Times New Roman"/>
                        <a:cs typeface="Times New Roman"/>
                      </a:endParaRPr>
                    </a:p>
                  </a:txBody>
                  <a:tcPr marL="50018" marR="500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r">
                        <a:spcAft>
                          <a:spcPts val="0"/>
                        </a:spcAft>
                      </a:pPr>
                      <a:r>
                        <a:rPr lang="ru-RU" sz="800">
                          <a:solidFill>
                            <a:srgbClr val="000000"/>
                          </a:solidFill>
                          <a:latin typeface="Arial"/>
                          <a:ea typeface="Times New Roman"/>
                          <a:cs typeface="Times New Roman"/>
                        </a:rPr>
                        <a:t>946</a:t>
                      </a:r>
                      <a:endParaRPr lang="ru-RU" sz="900">
                        <a:latin typeface="Times New Roman"/>
                        <a:ea typeface="Times New Roman"/>
                        <a:cs typeface="Times New Roman"/>
                      </a:endParaRPr>
                    </a:p>
                  </a:txBody>
                  <a:tcPr marL="50018" marR="500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195639">
                <a:tc>
                  <a:txBody>
                    <a:bodyPr/>
                    <a:lstStyle/>
                    <a:p>
                      <a:pPr marL="0" algn="l" rtl="0" eaLnBrk="1" latinLnBrk="0" hangingPunct="1">
                        <a:spcAft>
                          <a:spcPts val="0"/>
                        </a:spcAft>
                      </a:pPr>
                      <a:r>
                        <a:rPr kumimoji="0" lang="ru-RU" sz="1000" kern="1200" dirty="0" smtClean="0">
                          <a:solidFill>
                            <a:schemeClr val="accent1">
                              <a:lumMod val="50000"/>
                            </a:schemeClr>
                          </a:solidFill>
                          <a:latin typeface="Az Arial" pitchFamily="34" charset="0"/>
                          <a:ea typeface="+mn-ea"/>
                          <a:cs typeface="+mn-cs"/>
                        </a:rPr>
                        <a:t>4</a:t>
                      </a:r>
                      <a:r>
                        <a:rPr kumimoji="0" lang="az-Latn-AZ" sz="1000" kern="1200" dirty="0" smtClean="0">
                          <a:solidFill>
                            <a:schemeClr val="accent1">
                              <a:lumMod val="50000"/>
                            </a:schemeClr>
                          </a:solidFill>
                          <a:latin typeface="Az Arial" pitchFamily="34" charset="0"/>
                          <a:ea typeface="+mn-ea"/>
                          <a:cs typeface="+mn-cs"/>
                        </a:rPr>
                        <a:t>  Member</a:t>
                      </a:r>
                      <a:endParaRPr kumimoji="0" lang="ru-RU" sz="1000" kern="1200" dirty="0">
                        <a:solidFill>
                          <a:schemeClr val="accent1">
                            <a:lumMod val="50000"/>
                          </a:schemeClr>
                        </a:solidFill>
                        <a:latin typeface="Az Arial" pitchFamily="34" charset="0"/>
                        <a:ea typeface="+mn-ea"/>
                        <a:cs typeface="+mn-cs"/>
                      </a:endParaRPr>
                    </a:p>
                  </a:txBody>
                  <a:tcPr marL="50018" marR="500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spcAft>
                          <a:spcPts val="0"/>
                        </a:spcAft>
                      </a:pPr>
                      <a:r>
                        <a:rPr lang="ru-RU" sz="800" dirty="0">
                          <a:solidFill>
                            <a:srgbClr val="000000"/>
                          </a:solidFill>
                          <a:latin typeface="Arial"/>
                          <a:ea typeface="Times New Roman"/>
                          <a:cs typeface="Times New Roman"/>
                        </a:rPr>
                        <a:t>1181</a:t>
                      </a:r>
                      <a:endParaRPr lang="ru-RU" sz="900" dirty="0">
                        <a:latin typeface="Times New Roman"/>
                        <a:ea typeface="Times New Roman"/>
                        <a:cs typeface="Times New Roman"/>
                      </a:endParaRPr>
                    </a:p>
                  </a:txBody>
                  <a:tcPr marL="50018" marR="500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r">
                        <a:spcAft>
                          <a:spcPts val="0"/>
                        </a:spcAft>
                      </a:pPr>
                      <a:r>
                        <a:rPr lang="ru-RU" sz="800">
                          <a:solidFill>
                            <a:srgbClr val="000000"/>
                          </a:solidFill>
                          <a:latin typeface="Arial"/>
                          <a:ea typeface="Times New Roman"/>
                          <a:cs typeface="Times New Roman"/>
                        </a:rPr>
                        <a:t>1162</a:t>
                      </a:r>
                      <a:endParaRPr lang="ru-RU" sz="900">
                        <a:latin typeface="Times New Roman"/>
                        <a:ea typeface="Times New Roman"/>
                        <a:cs typeface="Times New Roman"/>
                      </a:endParaRPr>
                    </a:p>
                  </a:txBody>
                  <a:tcPr marL="50018" marR="500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195639">
                <a:tc>
                  <a:txBody>
                    <a:bodyPr/>
                    <a:lstStyle/>
                    <a:p>
                      <a:pPr marL="0" algn="l" rtl="0" eaLnBrk="1" latinLnBrk="0" hangingPunct="1">
                        <a:spcAft>
                          <a:spcPts val="0"/>
                        </a:spcAft>
                      </a:pPr>
                      <a:r>
                        <a:rPr kumimoji="0" lang="ru-RU" sz="1000" kern="1200" dirty="0" smtClean="0">
                          <a:solidFill>
                            <a:schemeClr val="accent1">
                              <a:lumMod val="50000"/>
                            </a:schemeClr>
                          </a:solidFill>
                          <a:latin typeface="Az Arial" pitchFamily="34" charset="0"/>
                          <a:ea typeface="+mn-ea"/>
                          <a:cs typeface="+mn-cs"/>
                        </a:rPr>
                        <a:t>5</a:t>
                      </a:r>
                      <a:r>
                        <a:rPr kumimoji="0" lang="az-Latn-AZ" sz="1000" kern="1200" dirty="0" smtClean="0">
                          <a:solidFill>
                            <a:schemeClr val="accent1">
                              <a:lumMod val="50000"/>
                            </a:schemeClr>
                          </a:solidFill>
                          <a:latin typeface="Az Arial" pitchFamily="34" charset="0"/>
                          <a:ea typeface="+mn-ea"/>
                          <a:cs typeface="+mn-cs"/>
                        </a:rPr>
                        <a:t>  Member</a:t>
                      </a:r>
                      <a:endParaRPr kumimoji="0" lang="ru-RU" sz="1000" kern="1200" dirty="0">
                        <a:solidFill>
                          <a:schemeClr val="accent1">
                            <a:lumMod val="50000"/>
                          </a:schemeClr>
                        </a:solidFill>
                        <a:latin typeface="Az Arial" pitchFamily="34" charset="0"/>
                        <a:ea typeface="+mn-ea"/>
                        <a:cs typeface="+mn-cs"/>
                      </a:endParaRPr>
                    </a:p>
                  </a:txBody>
                  <a:tcPr marL="50018" marR="500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spcAft>
                          <a:spcPts val="0"/>
                        </a:spcAft>
                      </a:pPr>
                      <a:r>
                        <a:rPr lang="ru-RU" sz="800">
                          <a:solidFill>
                            <a:srgbClr val="000000"/>
                          </a:solidFill>
                          <a:latin typeface="Arial"/>
                          <a:ea typeface="Times New Roman"/>
                          <a:cs typeface="Times New Roman"/>
                        </a:rPr>
                        <a:t>950</a:t>
                      </a:r>
                      <a:endParaRPr lang="ru-RU" sz="900">
                        <a:latin typeface="Times New Roman"/>
                        <a:ea typeface="Times New Roman"/>
                        <a:cs typeface="Times New Roman"/>
                      </a:endParaRPr>
                    </a:p>
                  </a:txBody>
                  <a:tcPr marL="50018" marR="500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r">
                        <a:spcAft>
                          <a:spcPts val="0"/>
                        </a:spcAft>
                      </a:pPr>
                      <a:r>
                        <a:rPr lang="ru-RU" sz="800">
                          <a:solidFill>
                            <a:srgbClr val="000000"/>
                          </a:solidFill>
                          <a:latin typeface="Arial"/>
                          <a:ea typeface="Times New Roman"/>
                          <a:cs typeface="Times New Roman"/>
                        </a:rPr>
                        <a:t>941</a:t>
                      </a:r>
                      <a:endParaRPr lang="ru-RU" sz="900">
                        <a:latin typeface="Times New Roman"/>
                        <a:ea typeface="Times New Roman"/>
                        <a:cs typeface="Times New Roman"/>
                      </a:endParaRPr>
                    </a:p>
                  </a:txBody>
                  <a:tcPr marL="50018" marR="500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195639">
                <a:tc>
                  <a:txBody>
                    <a:bodyPr/>
                    <a:lstStyle/>
                    <a:p>
                      <a:pPr marL="0" algn="l" rtl="0" eaLnBrk="1" latinLnBrk="0" hangingPunct="1">
                        <a:spcAft>
                          <a:spcPts val="0"/>
                        </a:spcAft>
                      </a:pPr>
                      <a:r>
                        <a:rPr kumimoji="0" lang="ru-RU" sz="1000" kern="1200" dirty="0">
                          <a:solidFill>
                            <a:schemeClr val="accent1">
                              <a:lumMod val="50000"/>
                            </a:schemeClr>
                          </a:solidFill>
                          <a:latin typeface="Az Arial" pitchFamily="34" charset="0"/>
                          <a:ea typeface="+mn-ea"/>
                          <a:cs typeface="+mn-cs"/>
                        </a:rPr>
                        <a:t>6</a:t>
                      </a:r>
                      <a:r>
                        <a:rPr kumimoji="0" lang="ru-RU" sz="1000" kern="1200" dirty="0" smtClean="0">
                          <a:solidFill>
                            <a:schemeClr val="accent1">
                              <a:lumMod val="50000"/>
                            </a:schemeClr>
                          </a:solidFill>
                          <a:latin typeface="Az Arial" pitchFamily="34" charset="0"/>
                          <a:ea typeface="+mn-ea"/>
                          <a:cs typeface="+mn-cs"/>
                        </a:rPr>
                        <a:t>+</a:t>
                      </a:r>
                      <a:r>
                        <a:rPr kumimoji="0" lang="az-Latn-AZ" sz="1000" kern="1200" dirty="0" smtClean="0">
                          <a:solidFill>
                            <a:schemeClr val="accent1">
                              <a:lumMod val="50000"/>
                            </a:schemeClr>
                          </a:solidFill>
                          <a:latin typeface="Az Arial" pitchFamily="34" charset="0"/>
                          <a:ea typeface="+mn-ea"/>
                          <a:cs typeface="+mn-cs"/>
                        </a:rPr>
                        <a:t>  Member</a:t>
                      </a:r>
                      <a:endParaRPr kumimoji="0" lang="ru-RU" sz="1000" kern="1200" dirty="0">
                        <a:solidFill>
                          <a:schemeClr val="accent1">
                            <a:lumMod val="50000"/>
                          </a:schemeClr>
                        </a:solidFill>
                        <a:latin typeface="Az Arial" pitchFamily="34" charset="0"/>
                        <a:ea typeface="+mn-ea"/>
                        <a:cs typeface="+mn-cs"/>
                      </a:endParaRPr>
                    </a:p>
                  </a:txBody>
                  <a:tcPr marL="50018" marR="500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spcAft>
                          <a:spcPts val="0"/>
                        </a:spcAft>
                      </a:pPr>
                      <a:r>
                        <a:rPr lang="ru-RU" sz="800">
                          <a:solidFill>
                            <a:srgbClr val="000000"/>
                          </a:solidFill>
                          <a:latin typeface="Arial"/>
                          <a:ea typeface="Times New Roman"/>
                          <a:cs typeface="Times New Roman"/>
                        </a:rPr>
                        <a:t>689</a:t>
                      </a:r>
                      <a:endParaRPr lang="ru-RU" sz="900">
                        <a:latin typeface="Times New Roman"/>
                        <a:ea typeface="Times New Roman"/>
                        <a:cs typeface="Times New Roman"/>
                      </a:endParaRPr>
                    </a:p>
                  </a:txBody>
                  <a:tcPr marL="50018" marR="500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r">
                        <a:spcAft>
                          <a:spcPts val="0"/>
                        </a:spcAft>
                      </a:pPr>
                      <a:r>
                        <a:rPr lang="ru-RU" sz="800">
                          <a:solidFill>
                            <a:srgbClr val="000000"/>
                          </a:solidFill>
                          <a:latin typeface="Arial"/>
                          <a:ea typeface="Times New Roman"/>
                          <a:cs typeface="Times New Roman"/>
                        </a:rPr>
                        <a:t>678</a:t>
                      </a:r>
                      <a:endParaRPr lang="ru-RU" sz="900">
                        <a:latin typeface="Times New Roman"/>
                        <a:ea typeface="Times New Roman"/>
                        <a:cs typeface="Times New Roman"/>
                      </a:endParaRPr>
                    </a:p>
                  </a:txBody>
                  <a:tcPr marL="50018" marR="500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195639">
                <a:tc gridSpan="3">
                  <a:txBody>
                    <a:bodyPr/>
                    <a:lstStyle/>
                    <a:p>
                      <a:pPr algn="ctr">
                        <a:spcAft>
                          <a:spcPts val="0"/>
                        </a:spcAft>
                      </a:pPr>
                      <a:r>
                        <a:rPr lang="ru-RU" sz="700" b="1">
                          <a:solidFill>
                            <a:srgbClr val="112277"/>
                          </a:solidFill>
                          <a:latin typeface="Arial"/>
                          <a:ea typeface="Times New Roman"/>
                          <a:cs typeface="Times New Roman"/>
                        </a:rPr>
                        <a:t>Urb_Rur</a:t>
                      </a:r>
                      <a:endParaRPr lang="ru-RU" sz="900">
                        <a:latin typeface="Times New Roman"/>
                        <a:ea typeface="Times New Roman"/>
                        <a:cs typeface="Times New Roman"/>
                      </a:endParaRPr>
                    </a:p>
                  </a:txBody>
                  <a:tcPr marL="50018" marR="500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hMerge="1">
                  <a:txBody>
                    <a:bodyPr/>
                    <a:lstStyle/>
                    <a:p>
                      <a:endParaRPr lang="ru-RU"/>
                    </a:p>
                  </a:txBody>
                  <a:tcPr/>
                </a:tc>
                <a:tc hMerge="1">
                  <a:txBody>
                    <a:bodyPr/>
                    <a:lstStyle/>
                    <a:p>
                      <a:endParaRPr lang="ru-RU"/>
                    </a:p>
                  </a:txBody>
                  <a:tcPr/>
                </a:tc>
              </a:tr>
              <a:tr h="195639">
                <a:tc>
                  <a:txBody>
                    <a:bodyPr/>
                    <a:lstStyle/>
                    <a:p>
                      <a:pPr>
                        <a:spcAft>
                          <a:spcPts val="0"/>
                        </a:spcAft>
                      </a:pPr>
                      <a:r>
                        <a:rPr lang="az-Latn-AZ" sz="700" b="1" dirty="0" smtClean="0">
                          <a:solidFill>
                            <a:srgbClr val="112277"/>
                          </a:solidFill>
                          <a:latin typeface="Arial"/>
                          <a:ea typeface="Times New Roman"/>
                          <a:cs typeface="Times New Roman"/>
                        </a:rPr>
                        <a:t>Urban</a:t>
                      </a:r>
                      <a:endParaRPr lang="ru-RU" sz="900" dirty="0">
                        <a:latin typeface="Times New Roman"/>
                        <a:ea typeface="Times New Roman"/>
                        <a:cs typeface="Times New Roman"/>
                      </a:endParaRPr>
                    </a:p>
                  </a:txBody>
                  <a:tcPr marL="50018" marR="500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spcAft>
                          <a:spcPts val="0"/>
                        </a:spcAft>
                      </a:pPr>
                      <a:r>
                        <a:rPr lang="ru-RU" sz="800" dirty="0">
                          <a:solidFill>
                            <a:srgbClr val="000000"/>
                          </a:solidFill>
                          <a:latin typeface="Arial"/>
                          <a:ea typeface="Times New Roman"/>
                          <a:cs typeface="Times New Roman"/>
                        </a:rPr>
                        <a:t>3105</a:t>
                      </a:r>
                      <a:endParaRPr lang="ru-RU" sz="900" dirty="0">
                        <a:latin typeface="Times New Roman"/>
                        <a:ea typeface="Times New Roman"/>
                        <a:cs typeface="Times New Roman"/>
                      </a:endParaRPr>
                    </a:p>
                  </a:txBody>
                  <a:tcPr marL="50018" marR="500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r">
                        <a:spcAft>
                          <a:spcPts val="0"/>
                        </a:spcAft>
                      </a:pPr>
                      <a:r>
                        <a:rPr lang="ru-RU" sz="800">
                          <a:solidFill>
                            <a:srgbClr val="000000"/>
                          </a:solidFill>
                          <a:latin typeface="Arial"/>
                          <a:ea typeface="Times New Roman"/>
                          <a:cs typeface="Times New Roman"/>
                        </a:rPr>
                        <a:t>3071</a:t>
                      </a:r>
                      <a:endParaRPr lang="ru-RU" sz="900">
                        <a:latin typeface="Times New Roman"/>
                        <a:ea typeface="Times New Roman"/>
                        <a:cs typeface="Times New Roman"/>
                      </a:endParaRPr>
                    </a:p>
                  </a:txBody>
                  <a:tcPr marL="50018" marR="500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195639">
                <a:tc>
                  <a:txBody>
                    <a:bodyPr/>
                    <a:lstStyle/>
                    <a:p>
                      <a:pPr>
                        <a:spcAft>
                          <a:spcPts val="0"/>
                        </a:spcAft>
                      </a:pPr>
                      <a:r>
                        <a:rPr lang="az-Latn-AZ" sz="700" b="1" dirty="0" smtClean="0">
                          <a:solidFill>
                            <a:srgbClr val="112277"/>
                          </a:solidFill>
                          <a:latin typeface="Arial"/>
                          <a:ea typeface="Times New Roman"/>
                          <a:cs typeface="Times New Roman"/>
                        </a:rPr>
                        <a:t>Rural</a:t>
                      </a:r>
                      <a:endParaRPr lang="ru-RU" sz="900" dirty="0">
                        <a:latin typeface="Times New Roman"/>
                        <a:ea typeface="Times New Roman"/>
                        <a:cs typeface="Times New Roman"/>
                      </a:endParaRPr>
                    </a:p>
                  </a:txBody>
                  <a:tcPr marL="50018" marR="500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spcAft>
                          <a:spcPts val="0"/>
                        </a:spcAft>
                      </a:pPr>
                      <a:r>
                        <a:rPr lang="ru-RU" sz="800" dirty="0">
                          <a:solidFill>
                            <a:srgbClr val="000000"/>
                          </a:solidFill>
                          <a:latin typeface="Arial"/>
                          <a:ea typeface="Times New Roman"/>
                          <a:cs typeface="Times New Roman"/>
                        </a:rPr>
                        <a:t>2760</a:t>
                      </a:r>
                      <a:endParaRPr lang="ru-RU" sz="900" dirty="0">
                        <a:latin typeface="Times New Roman"/>
                        <a:ea typeface="Times New Roman"/>
                        <a:cs typeface="Times New Roman"/>
                      </a:endParaRPr>
                    </a:p>
                  </a:txBody>
                  <a:tcPr marL="50018" marR="500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r">
                        <a:spcAft>
                          <a:spcPts val="0"/>
                        </a:spcAft>
                      </a:pPr>
                      <a:r>
                        <a:rPr lang="ru-RU" sz="800">
                          <a:solidFill>
                            <a:srgbClr val="000000"/>
                          </a:solidFill>
                          <a:latin typeface="Arial"/>
                          <a:ea typeface="Times New Roman"/>
                          <a:cs typeface="Times New Roman"/>
                        </a:rPr>
                        <a:t>2712</a:t>
                      </a:r>
                      <a:endParaRPr lang="ru-RU" sz="900">
                        <a:latin typeface="Times New Roman"/>
                        <a:ea typeface="Times New Roman"/>
                        <a:cs typeface="Times New Roman"/>
                      </a:endParaRPr>
                    </a:p>
                  </a:txBody>
                  <a:tcPr marL="50018" marR="500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195639">
                <a:tc gridSpan="3">
                  <a:txBody>
                    <a:bodyPr/>
                    <a:lstStyle/>
                    <a:p>
                      <a:pPr algn="ctr">
                        <a:spcAft>
                          <a:spcPts val="0"/>
                        </a:spcAft>
                      </a:pPr>
                      <a:r>
                        <a:rPr lang="ru-RU" sz="700" b="1" dirty="0">
                          <a:solidFill>
                            <a:srgbClr val="112277"/>
                          </a:solidFill>
                          <a:latin typeface="Arial"/>
                          <a:ea typeface="Times New Roman"/>
                          <a:cs typeface="Times New Roman"/>
                        </a:rPr>
                        <a:t>EDUCAT</a:t>
                      </a:r>
                      <a:endParaRPr lang="ru-RU" sz="900" dirty="0">
                        <a:latin typeface="Times New Roman"/>
                        <a:ea typeface="Times New Roman"/>
                        <a:cs typeface="Times New Roman"/>
                      </a:endParaRPr>
                    </a:p>
                  </a:txBody>
                  <a:tcPr marL="50018" marR="500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hMerge="1">
                  <a:txBody>
                    <a:bodyPr/>
                    <a:lstStyle/>
                    <a:p>
                      <a:endParaRPr lang="ru-RU"/>
                    </a:p>
                  </a:txBody>
                  <a:tcPr/>
                </a:tc>
                <a:tc hMerge="1">
                  <a:txBody>
                    <a:bodyPr/>
                    <a:lstStyle/>
                    <a:p>
                      <a:endParaRPr lang="ru-RU"/>
                    </a:p>
                  </a:txBody>
                  <a:tcPr/>
                </a:tc>
              </a:tr>
              <a:tr h="17498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az-Latn-AZ" sz="1000" b="0" kern="1200" dirty="0" smtClean="0">
                          <a:solidFill>
                            <a:srgbClr val="112277"/>
                          </a:solidFill>
                          <a:latin typeface="Arial"/>
                          <a:ea typeface="Times New Roman"/>
                          <a:cs typeface="Times New Roman"/>
                        </a:rPr>
                        <a:t>Doctor of Philosophy</a:t>
                      </a:r>
                      <a:endParaRPr kumimoji="0" lang="ru-RU" sz="1000" b="0" kern="1200" dirty="0" smtClean="0">
                        <a:solidFill>
                          <a:srgbClr val="112277"/>
                        </a:solidFill>
                        <a:latin typeface="Arial"/>
                        <a:ea typeface="Times New Roman"/>
                        <a:cs typeface="Times New Roman"/>
                      </a:endParaRPr>
                    </a:p>
                  </a:txBody>
                  <a:tcPr marL="50018" marR="500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spcAft>
                          <a:spcPts val="0"/>
                        </a:spcAft>
                      </a:pPr>
                      <a:r>
                        <a:rPr lang="ru-RU" sz="800" dirty="0">
                          <a:solidFill>
                            <a:srgbClr val="000000"/>
                          </a:solidFill>
                          <a:latin typeface="Arial"/>
                          <a:ea typeface="Times New Roman"/>
                          <a:cs typeface="Times New Roman"/>
                        </a:rPr>
                        <a:t>16</a:t>
                      </a:r>
                      <a:endParaRPr lang="ru-RU" sz="900" dirty="0">
                        <a:latin typeface="Times New Roman"/>
                        <a:ea typeface="Times New Roman"/>
                        <a:cs typeface="Times New Roman"/>
                      </a:endParaRPr>
                    </a:p>
                  </a:txBody>
                  <a:tcPr marL="50018" marR="500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r">
                        <a:spcAft>
                          <a:spcPts val="0"/>
                        </a:spcAft>
                      </a:pPr>
                      <a:r>
                        <a:rPr lang="ru-RU" sz="800" dirty="0">
                          <a:solidFill>
                            <a:srgbClr val="000000"/>
                          </a:solidFill>
                          <a:latin typeface="Arial"/>
                          <a:ea typeface="Times New Roman"/>
                          <a:cs typeface="Times New Roman"/>
                        </a:rPr>
                        <a:t>15</a:t>
                      </a:r>
                      <a:endParaRPr lang="ru-RU" sz="900" dirty="0">
                        <a:latin typeface="Times New Roman"/>
                        <a:ea typeface="Times New Roman"/>
                        <a:cs typeface="Times New Roman"/>
                      </a:endParaRPr>
                    </a:p>
                  </a:txBody>
                  <a:tcPr marL="50018" marR="500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195639">
                <a:tc>
                  <a:txBody>
                    <a:bodyPr/>
                    <a:lstStyle/>
                    <a:p>
                      <a:pPr marL="0" algn="l" rtl="0" eaLnBrk="1" latinLnBrk="0" hangingPunct="1">
                        <a:spcAft>
                          <a:spcPts val="0"/>
                        </a:spcAft>
                      </a:pPr>
                      <a:r>
                        <a:rPr kumimoji="0" lang="en-US" sz="1000" kern="1200" dirty="0">
                          <a:solidFill>
                            <a:schemeClr val="accent1">
                              <a:lumMod val="50000"/>
                            </a:schemeClr>
                          </a:solidFill>
                          <a:latin typeface="Az Arial" pitchFamily="34" charset="0"/>
                          <a:ea typeface="+mn-ea"/>
                          <a:cs typeface="+mn-cs"/>
                        </a:rPr>
                        <a:t>Master’s degree</a:t>
                      </a:r>
                      <a:endParaRPr kumimoji="0" lang="ru-RU" sz="1000" kern="1200" dirty="0">
                        <a:solidFill>
                          <a:schemeClr val="accent1">
                            <a:lumMod val="50000"/>
                          </a:schemeClr>
                        </a:solidFill>
                        <a:latin typeface="Az Arial"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spcAft>
                          <a:spcPts val="0"/>
                        </a:spcAft>
                      </a:pPr>
                      <a:r>
                        <a:rPr lang="ru-RU" sz="800">
                          <a:solidFill>
                            <a:srgbClr val="000000"/>
                          </a:solidFill>
                          <a:latin typeface="Arial"/>
                          <a:ea typeface="Times New Roman"/>
                          <a:cs typeface="Times New Roman"/>
                        </a:rPr>
                        <a:t>696</a:t>
                      </a:r>
                      <a:endParaRPr lang="ru-RU" sz="900">
                        <a:latin typeface="Times New Roman"/>
                        <a:ea typeface="Times New Roman"/>
                        <a:cs typeface="Times New Roman"/>
                      </a:endParaRPr>
                    </a:p>
                  </a:txBody>
                  <a:tcPr marL="50018" marR="500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r">
                        <a:spcAft>
                          <a:spcPts val="0"/>
                        </a:spcAft>
                      </a:pPr>
                      <a:r>
                        <a:rPr lang="ru-RU" sz="800">
                          <a:solidFill>
                            <a:srgbClr val="000000"/>
                          </a:solidFill>
                          <a:latin typeface="Arial"/>
                          <a:ea typeface="Times New Roman"/>
                          <a:cs typeface="Times New Roman"/>
                        </a:rPr>
                        <a:t>689</a:t>
                      </a:r>
                      <a:endParaRPr lang="ru-RU" sz="900">
                        <a:latin typeface="Times New Roman"/>
                        <a:ea typeface="Times New Roman"/>
                        <a:cs typeface="Times New Roman"/>
                      </a:endParaRPr>
                    </a:p>
                  </a:txBody>
                  <a:tcPr marL="50018" marR="500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195639">
                <a:tc>
                  <a:txBody>
                    <a:bodyPr/>
                    <a:lstStyle/>
                    <a:p>
                      <a:pPr marL="0" algn="l" rtl="0" eaLnBrk="1" latinLnBrk="0" hangingPunct="1">
                        <a:spcAft>
                          <a:spcPts val="0"/>
                        </a:spcAft>
                      </a:pPr>
                      <a:r>
                        <a:rPr kumimoji="0" lang="en-US" sz="1000" kern="1200" dirty="0">
                          <a:solidFill>
                            <a:schemeClr val="accent1">
                              <a:lumMod val="50000"/>
                            </a:schemeClr>
                          </a:solidFill>
                          <a:latin typeface="Az Arial" pitchFamily="34" charset="0"/>
                          <a:ea typeface="+mn-ea"/>
                          <a:cs typeface="+mn-cs"/>
                        </a:rPr>
                        <a:t>Bachelors</a:t>
                      </a:r>
                      <a:endParaRPr kumimoji="0" lang="ru-RU" sz="1000" kern="1200" dirty="0">
                        <a:solidFill>
                          <a:schemeClr val="accent1">
                            <a:lumMod val="50000"/>
                          </a:schemeClr>
                        </a:solidFill>
                        <a:latin typeface="Az Arial" pitchFamily="34" charset="0"/>
                        <a:ea typeface="+mn-ea"/>
                        <a:cs typeface="+mn-cs"/>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spcAft>
                          <a:spcPts val="0"/>
                        </a:spcAft>
                      </a:pPr>
                      <a:r>
                        <a:rPr lang="ru-RU" sz="800">
                          <a:solidFill>
                            <a:srgbClr val="000000"/>
                          </a:solidFill>
                          <a:latin typeface="Arial"/>
                          <a:ea typeface="Times New Roman"/>
                          <a:cs typeface="Times New Roman"/>
                        </a:rPr>
                        <a:t>343</a:t>
                      </a:r>
                      <a:endParaRPr lang="ru-RU" sz="900">
                        <a:latin typeface="Times New Roman"/>
                        <a:ea typeface="Times New Roman"/>
                        <a:cs typeface="Times New Roman"/>
                      </a:endParaRPr>
                    </a:p>
                  </a:txBody>
                  <a:tcPr marL="50018" marR="500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r">
                        <a:spcAft>
                          <a:spcPts val="0"/>
                        </a:spcAft>
                      </a:pPr>
                      <a:r>
                        <a:rPr lang="ru-RU" sz="800">
                          <a:solidFill>
                            <a:srgbClr val="000000"/>
                          </a:solidFill>
                          <a:latin typeface="Arial"/>
                          <a:ea typeface="Times New Roman"/>
                          <a:cs typeface="Times New Roman"/>
                        </a:rPr>
                        <a:t>339</a:t>
                      </a:r>
                      <a:endParaRPr lang="ru-RU" sz="900">
                        <a:latin typeface="Times New Roman"/>
                        <a:ea typeface="Times New Roman"/>
                        <a:cs typeface="Times New Roman"/>
                      </a:endParaRPr>
                    </a:p>
                  </a:txBody>
                  <a:tcPr marL="50018" marR="500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195639">
                <a:tc>
                  <a:txBody>
                    <a:bodyPr/>
                    <a:lstStyle/>
                    <a:p>
                      <a:pPr marL="0" algn="l" rtl="0" eaLnBrk="1" latinLnBrk="0" hangingPunct="1">
                        <a:spcAft>
                          <a:spcPts val="0"/>
                        </a:spcAft>
                      </a:pPr>
                      <a:r>
                        <a:rPr kumimoji="0" lang="en-US" sz="1000" kern="1200" dirty="0">
                          <a:solidFill>
                            <a:schemeClr val="accent1">
                              <a:lumMod val="50000"/>
                            </a:schemeClr>
                          </a:solidFill>
                          <a:latin typeface="Az Arial" pitchFamily="34" charset="0"/>
                          <a:ea typeface="+mn-ea"/>
                          <a:cs typeface="+mn-cs"/>
                        </a:rPr>
                        <a:t>College</a:t>
                      </a:r>
                      <a:endParaRPr kumimoji="0" lang="ru-RU" sz="1000" kern="1200" dirty="0">
                        <a:solidFill>
                          <a:schemeClr val="accent1">
                            <a:lumMod val="50000"/>
                          </a:schemeClr>
                        </a:solidFill>
                        <a:latin typeface="Az Arial"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spcAft>
                          <a:spcPts val="0"/>
                        </a:spcAft>
                      </a:pPr>
                      <a:r>
                        <a:rPr lang="ru-RU" sz="800">
                          <a:solidFill>
                            <a:srgbClr val="000000"/>
                          </a:solidFill>
                          <a:latin typeface="Arial"/>
                          <a:ea typeface="Times New Roman"/>
                          <a:cs typeface="Times New Roman"/>
                        </a:rPr>
                        <a:t>743</a:t>
                      </a:r>
                      <a:endParaRPr lang="ru-RU" sz="900">
                        <a:latin typeface="Times New Roman"/>
                        <a:ea typeface="Times New Roman"/>
                        <a:cs typeface="Times New Roman"/>
                      </a:endParaRPr>
                    </a:p>
                  </a:txBody>
                  <a:tcPr marL="50018" marR="500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r">
                        <a:spcAft>
                          <a:spcPts val="0"/>
                        </a:spcAft>
                      </a:pPr>
                      <a:r>
                        <a:rPr lang="ru-RU" sz="800">
                          <a:solidFill>
                            <a:srgbClr val="000000"/>
                          </a:solidFill>
                          <a:latin typeface="Arial"/>
                          <a:ea typeface="Times New Roman"/>
                          <a:cs typeface="Times New Roman"/>
                        </a:rPr>
                        <a:t>726</a:t>
                      </a:r>
                      <a:endParaRPr lang="ru-RU" sz="900">
                        <a:latin typeface="Times New Roman"/>
                        <a:ea typeface="Times New Roman"/>
                        <a:cs typeface="Times New Roman"/>
                      </a:endParaRPr>
                    </a:p>
                  </a:txBody>
                  <a:tcPr marL="50018" marR="500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195639">
                <a:tc>
                  <a:txBody>
                    <a:bodyPr/>
                    <a:lstStyle/>
                    <a:p>
                      <a:pPr marL="0" algn="l" rtl="0" eaLnBrk="1" latinLnBrk="0" hangingPunct="1">
                        <a:spcAft>
                          <a:spcPts val="0"/>
                        </a:spcAft>
                      </a:pPr>
                      <a:r>
                        <a:rPr kumimoji="0" lang="en-US" sz="1000" kern="1200" dirty="0">
                          <a:solidFill>
                            <a:schemeClr val="accent1">
                              <a:lumMod val="50000"/>
                            </a:schemeClr>
                          </a:solidFill>
                          <a:latin typeface="Az Arial" pitchFamily="34" charset="0"/>
                          <a:ea typeface="+mn-ea"/>
                          <a:cs typeface="+mn-cs"/>
                        </a:rPr>
                        <a:t>Technical School</a:t>
                      </a:r>
                      <a:endParaRPr kumimoji="0" lang="ru-RU" sz="1000" kern="1200" dirty="0">
                        <a:solidFill>
                          <a:schemeClr val="accent1">
                            <a:lumMod val="50000"/>
                          </a:schemeClr>
                        </a:solidFill>
                        <a:latin typeface="Az Arial"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spcAft>
                          <a:spcPts val="0"/>
                        </a:spcAft>
                      </a:pPr>
                      <a:r>
                        <a:rPr lang="ru-RU" sz="800">
                          <a:solidFill>
                            <a:srgbClr val="000000"/>
                          </a:solidFill>
                          <a:latin typeface="Arial"/>
                          <a:ea typeface="Times New Roman"/>
                          <a:cs typeface="Times New Roman"/>
                        </a:rPr>
                        <a:t>374</a:t>
                      </a:r>
                      <a:endParaRPr lang="ru-RU" sz="900">
                        <a:latin typeface="Times New Roman"/>
                        <a:ea typeface="Times New Roman"/>
                        <a:cs typeface="Times New Roman"/>
                      </a:endParaRPr>
                    </a:p>
                  </a:txBody>
                  <a:tcPr marL="50018" marR="500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r">
                        <a:spcAft>
                          <a:spcPts val="0"/>
                        </a:spcAft>
                      </a:pPr>
                      <a:r>
                        <a:rPr lang="ru-RU" sz="800">
                          <a:solidFill>
                            <a:srgbClr val="000000"/>
                          </a:solidFill>
                          <a:latin typeface="Arial"/>
                          <a:ea typeface="Times New Roman"/>
                          <a:cs typeface="Times New Roman"/>
                        </a:rPr>
                        <a:t>370</a:t>
                      </a:r>
                      <a:endParaRPr lang="ru-RU" sz="900">
                        <a:latin typeface="Times New Roman"/>
                        <a:ea typeface="Times New Roman"/>
                        <a:cs typeface="Times New Roman"/>
                      </a:endParaRPr>
                    </a:p>
                  </a:txBody>
                  <a:tcPr marL="50018" marR="500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195639">
                <a:tc>
                  <a:txBody>
                    <a:bodyPr/>
                    <a:lstStyle/>
                    <a:p>
                      <a:pPr marL="0" algn="l" rtl="0" eaLnBrk="1" latinLnBrk="0" hangingPunct="1">
                        <a:spcAft>
                          <a:spcPts val="0"/>
                        </a:spcAft>
                      </a:pPr>
                      <a:r>
                        <a:rPr kumimoji="0" lang="en-US" sz="1000" kern="1200" dirty="0">
                          <a:solidFill>
                            <a:schemeClr val="accent1">
                              <a:lumMod val="50000"/>
                            </a:schemeClr>
                          </a:solidFill>
                          <a:latin typeface="Az Arial" pitchFamily="34" charset="0"/>
                          <a:ea typeface="+mn-ea"/>
                          <a:cs typeface="+mn-cs"/>
                        </a:rPr>
                        <a:t>Secondary</a:t>
                      </a:r>
                      <a:endParaRPr kumimoji="0" lang="ru-RU" sz="1000" kern="1200" dirty="0">
                        <a:solidFill>
                          <a:schemeClr val="accent1">
                            <a:lumMod val="50000"/>
                          </a:schemeClr>
                        </a:solidFill>
                        <a:latin typeface="Az Arial"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spcAft>
                          <a:spcPts val="0"/>
                        </a:spcAft>
                      </a:pPr>
                      <a:r>
                        <a:rPr lang="ru-RU" sz="800">
                          <a:solidFill>
                            <a:srgbClr val="000000"/>
                          </a:solidFill>
                          <a:latin typeface="Arial"/>
                          <a:ea typeface="Times New Roman"/>
                          <a:cs typeface="Times New Roman"/>
                        </a:rPr>
                        <a:t>3033</a:t>
                      </a:r>
                      <a:endParaRPr lang="ru-RU" sz="900">
                        <a:latin typeface="Times New Roman"/>
                        <a:ea typeface="Times New Roman"/>
                        <a:cs typeface="Times New Roman"/>
                      </a:endParaRPr>
                    </a:p>
                  </a:txBody>
                  <a:tcPr marL="50018" marR="500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r">
                        <a:spcAft>
                          <a:spcPts val="0"/>
                        </a:spcAft>
                      </a:pPr>
                      <a:r>
                        <a:rPr lang="ru-RU" sz="800">
                          <a:solidFill>
                            <a:srgbClr val="000000"/>
                          </a:solidFill>
                          <a:latin typeface="Arial"/>
                          <a:ea typeface="Times New Roman"/>
                          <a:cs typeface="Times New Roman"/>
                        </a:rPr>
                        <a:t>2993</a:t>
                      </a:r>
                      <a:endParaRPr lang="ru-RU" sz="900">
                        <a:latin typeface="Times New Roman"/>
                        <a:ea typeface="Times New Roman"/>
                        <a:cs typeface="Times New Roman"/>
                      </a:endParaRPr>
                    </a:p>
                  </a:txBody>
                  <a:tcPr marL="50018" marR="500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195639">
                <a:tc>
                  <a:txBody>
                    <a:bodyPr/>
                    <a:lstStyle/>
                    <a:p>
                      <a:pPr marL="0" algn="l" rtl="0" eaLnBrk="1" latinLnBrk="0" hangingPunct="1">
                        <a:spcAft>
                          <a:spcPts val="0"/>
                        </a:spcAft>
                      </a:pPr>
                      <a:r>
                        <a:rPr kumimoji="0" lang="en-US" sz="1000" kern="1200" dirty="0">
                          <a:solidFill>
                            <a:schemeClr val="accent1">
                              <a:lumMod val="50000"/>
                            </a:schemeClr>
                          </a:solidFill>
                          <a:latin typeface="Az Arial" pitchFamily="34" charset="0"/>
                          <a:ea typeface="+mn-ea"/>
                          <a:cs typeface="+mn-cs"/>
                        </a:rPr>
                        <a:t>Basic</a:t>
                      </a:r>
                      <a:endParaRPr kumimoji="0" lang="ru-RU" sz="1000" kern="1200" dirty="0">
                        <a:solidFill>
                          <a:schemeClr val="accent1">
                            <a:lumMod val="50000"/>
                          </a:schemeClr>
                        </a:solidFill>
                        <a:latin typeface="Az Arial"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spcAft>
                          <a:spcPts val="0"/>
                        </a:spcAft>
                      </a:pPr>
                      <a:r>
                        <a:rPr lang="ru-RU" sz="800">
                          <a:solidFill>
                            <a:srgbClr val="000000"/>
                          </a:solidFill>
                          <a:latin typeface="Arial"/>
                          <a:ea typeface="Times New Roman"/>
                          <a:cs typeface="Times New Roman"/>
                        </a:rPr>
                        <a:t>573</a:t>
                      </a:r>
                      <a:endParaRPr lang="ru-RU" sz="900">
                        <a:latin typeface="Times New Roman"/>
                        <a:ea typeface="Times New Roman"/>
                        <a:cs typeface="Times New Roman"/>
                      </a:endParaRPr>
                    </a:p>
                  </a:txBody>
                  <a:tcPr marL="50018" marR="500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r">
                        <a:spcAft>
                          <a:spcPts val="0"/>
                        </a:spcAft>
                      </a:pPr>
                      <a:r>
                        <a:rPr lang="ru-RU" sz="800">
                          <a:solidFill>
                            <a:srgbClr val="000000"/>
                          </a:solidFill>
                          <a:latin typeface="Arial"/>
                          <a:ea typeface="Times New Roman"/>
                          <a:cs typeface="Times New Roman"/>
                        </a:rPr>
                        <a:t>566</a:t>
                      </a:r>
                      <a:endParaRPr lang="ru-RU" sz="900">
                        <a:latin typeface="Times New Roman"/>
                        <a:ea typeface="Times New Roman"/>
                        <a:cs typeface="Times New Roman"/>
                      </a:endParaRPr>
                    </a:p>
                  </a:txBody>
                  <a:tcPr marL="50018" marR="500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195639">
                <a:tc>
                  <a:txBody>
                    <a:bodyPr/>
                    <a:lstStyle/>
                    <a:p>
                      <a:pPr marL="0" algn="l" rtl="0" eaLnBrk="1" latinLnBrk="0" hangingPunct="1">
                        <a:spcAft>
                          <a:spcPts val="0"/>
                        </a:spcAft>
                      </a:pPr>
                      <a:r>
                        <a:rPr kumimoji="0" lang="en-US" sz="1000" kern="1200" dirty="0">
                          <a:solidFill>
                            <a:schemeClr val="accent1">
                              <a:lumMod val="50000"/>
                            </a:schemeClr>
                          </a:solidFill>
                          <a:latin typeface="Az Arial" pitchFamily="34" charset="0"/>
                          <a:ea typeface="+mn-ea"/>
                          <a:cs typeface="+mn-cs"/>
                        </a:rPr>
                        <a:t>Primary</a:t>
                      </a:r>
                      <a:endParaRPr kumimoji="0" lang="ru-RU" sz="1000" kern="1200" dirty="0">
                        <a:solidFill>
                          <a:schemeClr val="accent1">
                            <a:lumMod val="50000"/>
                          </a:schemeClr>
                        </a:solidFill>
                        <a:latin typeface="Az Arial"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spcAft>
                          <a:spcPts val="0"/>
                        </a:spcAft>
                      </a:pPr>
                      <a:r>
                        <a:rPr lang="ru-RU" sz="800">
                          <a:solidFill>
                            <a:srgbClr val="000000"/>
                          </a:solidFill>
                          <a:latin typeface="Arial"/>
                          <a:ea typeface="Times New Roman"/>
                          <a:cs typeface="Times New Roman"/>
                        </a:rPr>
                        <a:t>84</a:t>
                      </a:r>
                      <a:endParaRPr lang="ru-RU" sz="900">
                        <a:latin typeface="Times New Roman"/>
                        <a:ea typeface="Times New Roman"/>
                        <a:cs typeface="Times New Roman"/>
                      </a:endParaRPr>
                    </a:p>
                  </a:txBody>
                  <a:tcPr marL="50018" marR="500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r">
                        <a:spcAft>
                          <a:spcPts val="0"/>
                        </a:spcAft>
                      </a:pPr>
                      <a:r>
                        <a:rPr lang="ru-RU" sz="800">
                          <a:solidFill>
                            <a:srgbClr val="000000"/>
                          </a:solidFill>
                          <a:latin typeface="Arial"/>
                          <a:ea typeface="Times New Roman"/>
                          <a:cs typeface="Times New Roman"/>
                        </a:rPr>
                        <a:t>82</a:t>
                      </a:r>
                      <a:endParaRPr lang="ru-RU" sz="900">
                        <a:latin typeface="Times New Roman"/>
                        <a:ea typeface="Times New Roman"/>
                        <a:cs typeface="Times New Roman"/>
                      </a:endParaRPr>
                    </a:p>
                  </a:txBody>
                  <a:tcPr marL="50018" marR="500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186322">
                <a:tc>
                  <a:txBody>
                    <a:bodyPr/>
                    <a:lstStyle/>
                    <a:p>
                      <a:pPr marL="0" algn="l" rtl="0" eaLnBrk="1" latinLnBrk="0" hangingPunct="1">
                        <a:spcAft>
                          <a:spcPts val="0"/>
                        </a:spcAft>
                      </a:pPr>
                      <a:r>
                        <a:rPr kumimoji="0" lang="ru-RU" sz="1000" kern="1200" dirty="0">
                          <a:solidFill>
                            <a:schemeClr val="accent1">
                              <a:lumMod val="50000"/>
                            </a:schemeClr>
                          </a:solidFill>
                          <a:latin typeface="Az Arial" pitchFamily="34" charset="0"/>
                          <a:ea typeface="+mn-ea"/>
                          <a:cs typeface="+mn-cs"/>
                        </a:rPr>
                        <a:t>No education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spcAft>
                          <a:spcPts val="0"/>
                        </a:spcAft>
                      </a:pPr>
                      <a:r>
                        <a:rPr lang="ru-RU" sz="800">
                          <a:solidFill>
                            <a:srgbClr val="000000"/>
                          </a:solidFill>
                          <a:latin typeface="Arial"/>
                          <a:ea typeface="Times New Roman"/>
                          <a:cs typeface="Times New Roman"/>
                        </a:rPr>
                        <a:t>3</a:t>
                      </a:r>
                      <a:endParaRPr lang="ru-RU" sz="900">
                        <a:latin typeface="Times New Roman"/>
                        <a:ea typeface="Times New Roman"/>
                        <a:cs typeface="Times New Roman"/>
                      </a:endParaRPr>
                    </a:p>
                  </a:txBody>
                  <a:tcPr marL="50018" marR="500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r">
                        <a:spcAft>
                          <a:spcPts val="0"/>
                        </a:spcAft>
                      </a:pPr>
                      <a:r>
                        <a:rPr lang="ru-RU" sz="800" dirty="0">
                          <a:solidFill>
                            <a:srgbClr val="000000"/>
                          </a:solidFill>
                          <a:latin typeface="Arial"/>
                          <a:ea typeface="Times New Roman"/>
                          <a:cs typeface="Times New Roman"/>
                        </a:rPr>
                        <a:t>3</a:t>
                      </a:r>
                      <a:endParaRPr lang="ru-RU" sz="900" dirty="0">
                        <a:latin typeface="Times New Roman"/>
                        <a:ea typeface="Times New Roman"/>
                        <a:cs typeface="Times New Roman"/>
                      </a:endParaRPr>
                    </a:p>
                  </a:txBody>
                  <a:tcPr marL="50018" marR="500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bl>
          </a:graphicData>
        </a:graphic>
      </p:graphicFrame>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3" name="Picture 1"/>
          <p:cNvPicPr>
            <a:picLocks noChangeAspect="1" noChangeArrowheads="1"/>
          </p:cNvPicPr>
          <p:nvPr/>
        </p:nvPicPr>
        <p:blipFill>
          <a:blip r:embed="rId2"/>
          <a:srcRect/>
          <a:stretch>
            <a:fillRect/>
          </a:stretch>
        </p:blipFill>
        <p:spPr bwMode="auto">
          <a:xfrm>
            <a:off x="0" y="0"/>
            <a:ext cx="9144000" cy="647700"/>
          </a:xfrm>
          <a:prstGeom prst="rect">
            <a:avLst/>
          </a:prstGeom>
          <a:noFill/>
          <a:ln w="9525">
            <a:noFill/>
            <a:miter lim="800000"/>
            <a:headEnd/>
            <a:tailEnd/>
          </a:ln>
        </p:spPr>
      </p:pic>
      <p:pic>
        <p:nvPicPr>
          <p:cNvPr id="38914" name="Chart 4"/>
          <p:cNvPicPr>
            <a:picLocks noChangeArrowheads="1"/>
          </p:cNvPicPr>
          <p:nvPr/>
        </p:nvPicPr>
        <p:blipFill>
          <a:blip r:embed="rId3"/>
          <a:srcRect/>
          <a:stretch>
            <a:fillRect/>
          </a:stretch>
        </p:blipFill>
        <p:spPr bwMode="auto">
          <a:xfrm>
            <a:off x="0" y="714356"/>
            <a:ext cx="4352925" cy="2714644"/>
          </a:xfrm>
          <a:prstGeom prst="rect">
            <a:avLst/>
          </a:prstGeom>
          <a:noFill/>
          <a:ln w="9525">
            <a:noFill/>
            <a:miter lim="800000"/>
            <a:headEnd/>
            <a:tailEnd/>
          </a:ln>
        </p:spPr>
      </p:pic>
      <p:graphicFrame>
        <p:nvGraphicFramePr>
          <p:cNvPr id="5" name="Table 4"/>
          <p:cNvGraphicFramePr>
            <a:graphicFrameLocks noGrp="1"/>
          </p:cNvGraphicFramePr>
          <p:nvPr/>
        </p:nvGraphicFramePr>
        <p:xfrm>
          <a:off x="0" y="3571875"/>
          <a:ext cx="4357687" cy="2731152"/>
        </p:xfrm>
        <a:graphic>
          <a:graphicData uri="http://schemas.openxmlformats.org/drawingml/2006/table">
            <a:tbl>
              <a:tblPr/>
              <a:tblGrid>
                <a:gridCol w="3111128"/>
                <a:gridCol w="1246559"/>
              </a:tblGrid>
              <a:tr h="396878">
                <a:tc>
                  <a:txBody>
                    <a:bodyPr/>
                    <a:lstStyle/>
                    <a:p>
                      <a:pPr algn="ctr" rtl="0" fontAlgn="ctr"/>
                      <a:r>
                        <a:rPr lang="en-US" sz="1400" b="1" i="0" u="none" strike="noStrike" dirty="0">
                          <a:solidFill>
                            <a:srgbClr val="112277"/>
                          </a:solidFill>
                          <a:latin typeface="Arial"/>
                        </a:rPr>
                        <a:t>Total (ALL)</a:t>
                      </a:r>
                      <a:r>
                        <a:rPr lang="en-US" sz="1400" b="0" i="0" u="none" strike="noStrike" dirty="0">
                          <a:solidFill>
                            <a:srgbClr val="FFFFFF"/>
                          </a:solidFill>
                          <a:latin typeface="Times New Roman"/>
                        </a:rPr>
                        <a:t> </a:t>
                      </a:r>
                      <a:endParaRPr lang="en-US" sz="1400" b="1" i="0" u="none" strike="noStrike" dirty="0">
                        <a:solidFill>
                          <a:srgbClr val="112277"/>
                        </a:solidFill>
                        <a:latin typeface="Arial"/>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D5EF"/>
                    </a:solidFill>
                  </a:tcPr>
                </a:tc>
                <a:tc>
                  <a:txBody>
                    <a:bodyPr/>
                    <a:lstStyle/>
                    <a:p>
                      <a:pPr algn="ctr" fontAlgn="ctr"/>
                      <a:r>
                        <a:rPr lang="en-US" sz="1400" b="1" i="0" u="none" strike="noStrike" dirty="0">
                          <a:solidFill>
                            <a:srgbClr val="000000"/>
                          </a:solidFill>
                          <a:latin typeface="Calibri"/>
                        </a:rPr>
                        <a:t>5783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FFF"/>
                    </a:solidFill>
                  </a:tcPr>
                </a:tc>
              </a:tr>
              <a:tr h="381002">
                <a:tc>
                  <a:txBody>
                    <a:bodyPr/>
                    <a:lstStyle/>
                    <a:p>
                      <a:pPr algn="ctr">
                        <a:spcAft>
                          <a:spcPts val="0"/>
                        </a:spcAft>
                      </a:pPr>
                      <a:endParaRPr lang="ru-RU"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D5EF"/>
                    </a:solidFill>
                  </a:tcPr>
                </a:tc>
                <a:tc>
                  <a:txBody>
                    <a:bodyPr/>
                    <a:lstStyle/>
                    <a:p>
                      <a:pPr algn="ctr">
                        <a:spcAft>
                          <a:spcPts val="0"/>
                        </a:spcAft>
                      </a:pPr>
                      <a:endParaRPr lang="az-Latn-AZ" sz="1100">
                        <a:solidFill>
                          <a:srgbClr val="000000"/>
                        </a:solidFill>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FFF"/>
                    </a:solidFill>
                  </a:tcPr>
                </a:tc>
              </a:tr>
              <a:tr h="396878">
                <a:tc>
                  <a:txBody>
                    <a:bodyPr/>
                    <a:lstStyle/>
                    <a:p>
                      <a:pPr algn="ctr">
                        <a:spcAft>
                          <a:spcPts val="0"/>
                        </a:spcAft>
                      </a:pPr>
                      <a:endParaRPr lang="en-US" sz="1200" b="1" dirty="0" smtClean="0">
                        <a:solidFill>
                          <a:srgbClr val="112277"/>
                        </a:solidFill>
                        <a:latin typeface="Arial"/>
                        <a:ea typeface="Times New Roman"/>
                        <a:cs typeface="Times New Roman"/>
                      </a:endParaRPr>
                    </a:p>
                    <a:p>
                      <a:pPr algn="ctr">
                        <a:spcAft>
                          <a:spcPts val="0"/>
                        </a:spcAft>
                      </a:pPr>
                      <a:r>
                        <a:rPr lang="az-Latn-AZ" sz="1200" b="1" dirty="0" smtClean="0">
                          <a:solidFill>
                            <a:srgbClr val="112277"/>
                          </a:solidFill>
                          <a:latin typeface="Arial"/>
                          <a:ea typeface="Times New Roman"/>
                          <a:cs typeface="Times New Roman"/>
                        </a:rPr>
                        <a:t>age_gr</a:t>
                      </a:r>
                      <a:r>
                        <a:rPr lang="en-US" sz="1200" b="1" dirty="0" smtClean="0">
                          <a:solidFill>
                            <a:srgbClr val="112277"/>
                          </a:solidFill>
                          <a:latin typeface="Arial"/>
                          <a:ea typeface="Times New Roman"/>
                          <a:cs typeface="Times New Roman"/>
                        </a:rPr>
                        <a:t>u</a:t>
                      </a:r>
                      <a:r>
                        <a:rPr lang="az-Latn-AZ" sz="1200" b="1" dirty="0" smtClean="0">
                          <a:solidFill>
                            <a:srgbClr val="112277"/>
                          </a:solidFill>
                          <a:latin typeface="Arial"/>
                          <a:ea typeface="Times New Roman"/>
                          <a:cs typeface="Times New Roman"/>
                        </a:rPr>
                        <a:t>p</a:t>
                      </a:r>
                      <a:endParaRPr lang="ru-RU"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D5EF"/>
                    </a:solidFill>
                  </a:tcPr>
                </a:tc>
                <a:tc>
                  <a:txBody>
                    <a:bodyPr/>
                    <a:lstStyle/>
                    <a:p>
                      <a:pPr algn="ctr">
                        <a:spcAft>
                          <a:spcPts val="0"/>
                        </a:spcAft>
                      </a:pPr>
                      <a:endParaRPr lang="az-Latn-AZ" sz="1100">
                        <a:solidFill>
                          <a:srgbClr val="000000"/>
                        </a:solidFill>
                        <a:latin typeface="Arial"/>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FFF"/>
                    </a:solidFill>
                  </a:tcPr>
                </a:tc>
              </a:tr>
              <a:tr h="396878">
                <a:tc>
                  <a:txBody>
                    <a:bodyPr/>
                    <a:lstStyle/>
                    <a:p>
                      <a:pPr algn="ctr">
                        <a:spcAft>
                          <a:spcPts val="0"/>
                        </a:spcAft>
                      </a:pPr>
                      <a:endParaRPr lang="en-US" sz="1200" b="1" dirty="0" smtClean="0">
                        <a:solidFill>
                          <a:srgbClr val="112277"/>
                        </a:solidFill>
                        <a:latin typeface="Arial"/>
                        <a:ea typeface="Times New Roman"/>
                        <a:cs typeface="Times New Roman"/>
                      </a:endParaRPr>
                    </a:p>
                    <a:p>
                      <a:pPr algn="ctr">
                        <a:spcAft>
                          <a:spcPts val="0"/>
                        </a:spcAft>
                      </a:pPr>
                      <a:r>
                        <a:rPr lang="az-Latn-AZ" sz="1200" b="1" dirty="0" smtClean="0">
                          <a:solidFill>
                            <a:srgbClr val="112277"/>
                          </a:solidFill>
                          <a:latin typeface="Arial"/>
                          <a:ea typeface="Times New Roman"/>
                          <a:cs typeface="Times New Roman"/>
                        </a:rPr>
                        <a:t>15-24</a:t>
                      </a:r>
                      <a:endParaRPr lang="ru-RU"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D5EF"/>
                    </a:solidFill>
                  </a:tcPr>
                </a:tc>
                <a:tc>
                  <a:txBody>
                    <a:bodyPr/>
                    <a:lstStyle/>
                    <a:p>
                      <a:pPr algn="ctr" rtl="0" fontAlgn="ctr"/>
                      <a:r>
                        <a:rPr lang="en-US" sz="1200" b="0" i="0" u="none" strike="noStrike" dirty="0">
                          <a:solidFill>
                            <a:srgbClr val="000000"/>
                          </a:solidFill>
                          <a:latin typeface="Arial"/>
                        </a:rPr>
                        <a:t>950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FFF"/>
                    </a:solidFill>
                  </a:tcPr>
                </a:tc>
              </a:tr>
              <a:tr h="396878">
                <a:tc>
                  <a:txBody>
                    <a:bodyPr/>
                    <a:lstStyle/>
                    <a:p>
                      <a:pPr algn="ctr">
                        <a:spcAft>
                          <a:spcPts val="0"/>
                        </a:spcAft>
                      </a:pPr>
                      <a:endParaRPr lang="en-US" sz="1200" b="1" dirty="0" smtClean="0">
                        <a:solidFill>
                          <a:srgbClr val="112277"/>
                        </a:solidFill>
                        <a:latin typeface="Arial"/>
                        <a:ea typeface="Times New Roman"/>
                        <a:cs typeface="Times New Roman"/>
                      </a:endParaRPr>
                    </a:p>
                    <a:p>
                      <a:pPr algn="ctr">
                        <a:spcAft>
                          <a:spcPts val="0"/>
                        </a:spcAft>
                      </a:pPr>
                      <a:r>
                        <a:rPr lang="az-Latn-AZ" sz="1200" b="1" dirty="0" smtClean="0">
                          <a:solidFill>
                            <a:srgbClr val="112277"/>
                          </a:solidFill>
                          <a:latin typeface="Arial"/>
                          <a:ea typeface="Times New Roman"/>
                          <a:cs typeface="Times New Roman"/>
                        </a:rPr>
                        <a:t>25-44</a:t>
                      </a:r>
                      <a:endParaRPr lang="ru-RU"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D5EF"/>
                    </a:solidFill>
                  </a:tcPr>
                </a:tc>
                <a:tc>
                  <a:txBody>
                    <a:bodyPr/>
                    <a:lstStyle/>
                    <a:p>
                      <a:pPr algn="ctr" rtl="0" fontAlgn="ctr"/>
                      <a:r>
                        <a:rPr lang="en-US" sz="1200" b="0" i="0" u="none" strike="noStrike" dirty="0">
                          <a:solidFill>
                            <a:srgbClr val="000000"/>
                          </a:solidFill>
                          <a:latin typeface="Arial"/>
                        </a:rPr>
                        <a:t>2052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FFF"/>
                    </a:solidFill>
                  </a:tcPr>
                </a:tc>
              </a:tr>
              <a:tr h="396878">
                <a:tc>
                  <a:txBody>
                    <a:bodyPr/>
                    <a:lstStyle/>
                    <a:p>
                      <a:pPr algn="ctr">
                        <a:spcAft>
                          <a:spcPts val="0"/>
                        </a:spcAft>
                      </a:pPr>
                      <a:endParaRPr lang="en-US" sz="1200" b="1" dirty="0" smtClean="0">
                        <a:solidFill>
                          <a:srgbClr val="112277"/>
                        </a:solidFill>
                        <a:latin typeface="Arial"/>
                        <a:ea typeface="Times New Roman"/>
                        <a:cs typeface="Times New Roman"/>
                      </a:endParaRPr>
                    </a:p>
                    <a:p>
                      <a:pPr algn="ctr">
                        <a:spcAft>
                          <a:spcPts val="0"/>
                        </a:spcAft>
                      </a:pPr>
                      <a:r>
                        <a:rPr lang="az-Latn-AZ" sz="1200" b="1" dirty="0" smtClean="0">
                          <a:solidFill>
                            <a:srgbClr val="112277"/>
                          </a:solidFill>
                          <a:latin typeface="Arial"/>
                          <a:ea typeface="Times New Roman"/>
                          <a:cs typeface="Times New Roman"/>
                        </a:rPr>
                        <a:t>45-64</a:t>
                      </a:r>
                      <a:endParaRPr lang="ru-RU"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D5EF"/>
                    </a:solidFill>
                  </a:tcPr>
                </a:tc>
                <a:tc>
                  <a:txBody>
                    <a:bodyPr/>
                    <a:lstStyle/>
                    <a:p>
                      <a:pPr algn="ctr" rtl="0" fontAlgn="ctr"/>
                      <a:r>
                        <a:rPr lang="en-US" sz="1200" b="0" i="0" u="none" strike="noStrike" dirty="0">
                          <a:solidFill>
                            <a:srgbClr val="000000"/>
                          </a:solidFill>
                          <a:latin typeface="Arial"/>
                        </a:rPr>
                        <a:t>2103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FFF"/>
                    </a:solidFill>
                  </a:tcPr>
                </a:tc>
              </a:tr>
              <a:tr h="349252">
                <a:tc>
                  <a:txBody>
                    <a:bodyPr/>
                    <a:lstStyle/>
                    <a:p>
                      <a:pPr algn="ctr">
                        <a:spcAft>
                          <a:spcPts val="0"/>
                        </a:spcAft>
                      </a:pPr>
                      <a:endParaRPr lang="en-US" sz="1200" b="1" dirty="0" smtClean="0">
                        <a:solidFill>
                          <a:srgbClr val="112277"/>
                        </a:solidFill>
                        <a:latin typeface="Arial"/>
                        <a:ea typeface="Times New Roman"/>
                        <a:cs typeface="Times New Roman"/>
                      </a:endParaRPr>
                    </a:p>
                    <a:p>
                      <a:pPr algn="ctr">
                        <a:spcAft>
                          <a:spcPts val="0"/>
                        </a:spcAft>
                      </a:pPr>
                      <a:r>
                        <a:rPr lang="az-Latn-AZ" sz="1200" b="1" dirty="0" smtClean="0">
                          <a:solidFill>
                            <a:srgbClr val="112277"/>
                          </a:solidFill>
                          <a:latin typeface="Arial"/>
                          <a:ea typeface="Times New Roman"/>
                          <a:cs typeface="Times New Roman"/>
                        </a:rPr>
                        <a:t>65</a:t>
                      </a:r>
                      <a:r>
                        <a:rPr lang="az-Latn-AZ" sz="1200" b="1" dirty="0">
                          <a:solidFill>
                            <a:srgbClr val="112277"/>
                          </a:solidFill>
                          <a:latin typeface="Arial"/>
                          <a:ea typeface="Times New Roman"/>
                          <a:cs typeface="Times New Roman"/>
                        </a:rPr>
                        <a:t>+</a:t>
                      </a:r>
                      <a:endParaRPr lang="ru-RU"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D5EF"/>
                    </a:solidFill>
                  </a:tcPr>
                </a:tc>
                <a:tc>
                  <a:txBody>
                    <a:bodyPr/>
                    <a:lstStyle/>
                    <a:p>
                      <a:pPr algn="ctr" rtl="0" fontAlgn="ctr"/>
                      <a:r>
                        <a:rPr lang="en-US" sz="1200" b="0" i="0" u="none" strike="noStrike" dirty="0">
                          <a:solidFill>
                            <a:srgbClr val="000000"/>
                          </a:solidFill>
                          <a:latin typeface="Arial"/>
                        </a:rPr>
                        <a:t>678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FFF"/>
                    </a:solidFill>
                  </a:tcPr>
                </a:tc>
              </a:tr>
            </a:tbl>
          </a:graphicData>
        </a:graphic>
      </p:graphicFrame>
      <p:sp>
        <p:nvSpPr>
          <p:cNvPr id="38915" name="Rectangle 3"/>
          <p:cNvSpPr>
            <a:spLocks noChangeArrowheads="1"/>
          </p:cNvSpPr>
          <p:nvPr/>
        </p:nvSpPr>
        <p:spPr bwMode="auto">
          <a:xfrm>
            <a:off x="4643438" y="714356"/>
            <a:ext cx="3643338" cy="54014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ru-RU" sz="2300" b="1" dirty="0" smtClean="0">
                <a:solidFill>
                  <a:schemeClr val="accent6">
                    <a:lumMod val="40000"/>
                    <a:lumOff val="60000"/>
                  </a:schemeClr>
                </a:solidFill>
                <a:latin typeface="Arial" pitchFamily="34" charset="0"/>
                <a:ea typeface="Times New Roman" pitchFamily="18" charset="0"/>
                <a:cs typeface="Arial" pitchFamily="34" charset="0"/>
              </a:rPr>
              <a:t>The following table shows the </a:t>
            </a:r>
          </a:p>
          <a:p>
            <a:pPr marL="0" marR="0" lvl="0" indent="0" algn="l" defTabSz="914400" rtl="0" eaLnBrk="0" fontAlgn="base" latinLnBrk="0" hangingPunct="0">
              <a:lnSpc>
                <a:spcPct val="100000"/>
              </a:lnSpc>
              <a:spcBef>
                <a:spcPct val="0"/>
              </a:spcBef>
              <a:spcAft>
                <a:spcPct val="0"/>
              </a:spcAft>
              <a:buClrTx/>
              <a:buSzTx/>
              <a:buFontTx/>
              <a:buNone/>
              <a:tabLst/>
            </a:pPr>
            <a:r>
              <a:rPr lang="ru-RU" sz="2300" b="1" dirty="0" smtClean="0">
                <a:solidFill>
                  <a:schemeClr val="accent6">
                    <a:lumMod val="40000"/>
                    <a:lumOff val="60000"/>
                  </a:schemeClr>
                </a:solidFill>
                <a:latin typeface="Arial" pitchFamily="34" charset="0"/>
                <a:ea typeface="Times New Roman" pitchFamily="18" charset="0"/>
                <a:cs typeface="Arial" pitchFamily="34" charset="0"/>
              </a:rPr>
              <a:t>distribution of adults by various demographic characteristics.</a:t>
            </a:r>
          </a:p>
          <a:p>
            <a:pPr marL="0" marR="0" lvl="0" indent="0" algn="l" defTabSz="914400" rtl="0" eaLnBrk="0" fontAlgn="base" latinLnBrk="0" hangingPunct="0">
              <a:lnSpc>
                <a:spcPct val="100000"/>
              </a:lnSpc>
              <a:spcBef>
                <a:spcPct val="0"/>
              </a:spcBef>
              <a:spcAft>
                <a:spcPct val="0"/>
              </a:spcAft>
              <a:buClrTx/>
              <a:buSzTx/>
              <a:buFontTx/>
              <a:buNone/>
              <a:tabLst/>
            </a:pPr>
            <a:r>
              <a:rPr lang="az-Latn-AZ" sz="2300" b="1" dirty="0" smtClean="0">
                <a:solidFill>
                  <a:schemeClr val="accent6">
                    <a:lumMod val="40000"/>
                    <a:lumOff val="60000"/>
                  </a:schemeClr>
                </a:solidFill>
                <a:latin typeface="Arial" pitchFamily="34" charset="0"/>
                <a:ea typeface="Times New Roman" pitchFamily="18" charset="0"/>
                <a:cs typeface="Arial" pitchFamily="34" charset="0"/>
              </a:rPr>
              <a:t>Countries may choose to reporting other demographic characteristics such as religion, race / ethnicity, employment status, wealth, marital status, literacy, or the geographic region and others</a:t>
            </a:r>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5" name="Picture 1"/>
          <p:cNvPicPr>
            <a:picLocks noChangeAspect="1" noChangeArrowheads="1"/>
          </p:cNvPicPr>
          <p:nvPr/>
        </p:nvPicPr>
        <p:blipFill>
          <a:blip r:embed="rId2"/>
          <a:srcRect/>
          <a:stretch>
            <a:fillRect/>
          </a:stretch>
        </p:blipFill>
        <p:spPr bwMode="auto">
          <a:xfrm>
            <a:off x="0" y="0"/>
            <a:ext cx="9144000" cy="647700"/>
          </a:xfrm>
          <a:prstGeom prst="rect">
            <a:avLst/>
          </a:prstGeom>
          <a:noFill/>
          <a:ln w="9525">
            <a:noFill/>
            <a:miter lim="800000"/>
            <a:headEnd/>
            <a:tailEnd/>
          </a:ln>
        </p:spPr>
      </p:pic>
      <p:pic>
        <p:nvPicPr>
          <p:cNvPr id="36866" name="Picture 2"/>
          <p:cNvPicPr>
            <a:picLocks noChangeAspect="1" noChangeArrowheads="1"/>
          </p:cNvPicPr>
          <p:nvPr/>
        </p:nvPicPr>
        <p:blipFill>
          <a:blip r:embed="rId2"/>
          <a:srcRect/>
          <a:stretch>
            <a:fillRect/>
          </a:stretch>
        </p:blipFill>
        <p:spPr bwMode="auto">
          <a:xfrm>
            <a:off x="0" y="0"/>
            <a:ext cx="5419725" cy="647700"/>
          </a:xfrm>
          <a:prstGeom prst="rect">
            <a:avLst/>
          </a:prstGeom>
          <a:noFill/>
        </p:spPr>
      </p:pic>
      <p:sp>
        <p:nvSpPr>
          <p:cNvPr id="6" name="Rectangle 5"/>
          <p:cNvSpPr/>
          <p:nvPr/>
        </p:nvSpPr>
        <p:spPr>
          <a:xfrm>
            <a:off x="1785918" y="571480"/>
            <a:ext cx="5214974" cy="461665"/>
          </a:xfrm>
          <a:prstGeom prst="rect">
            <a:avLst/>
          </a:prstGeom>
        </p:spPr>
        <p:txBody>
          <a:bodyPr wrap="square">
            <a:spAutoFit/>
          </a:bodyPr>
          <a:lstStyle/>
          <a:p>
            <a:r>
              <a:rPr lang="ru-RU" sz="2400" b="1" u="sng" dirty="0" smtClean="0">
                <a:solidFill>
                  <a:srgbClr val="FFCC00"/>
                </a:solidFill>
                <a:latin typeface="Calibri"/>
                <a:ea typeface="Times New Roman"/>
                <a:cs typeface="Times New Roman"/>
              </a:rPr>
              <a:t>Detailed Smoking Status by Gender</a:t>
            </a:r>
            <a:r>
              <a:rPr lang="az-Latn-AZ" sz="2400" b="1" u="sng" dirty="0" smtClean="0">
                <a:solidFill>
                  <a:srgbClr val="FFCC00"/>
                </a:solidFill>
                <a:latin typeface="Calibri"/>
                <a:ea typeface="Times New Roman"/>
                <a:cs typeface="Times New Roman"/>
              </a:rPr>
              <a:t>, %</a:t>
            </a:r>
            <a:endParaRPr lang="ru-RU" sz="2400" b="1" u="sng" dirty="0">
              <a:solidFill>
                <a:srgbClr val="FFCC00"/>
              </a:solidFill>
              <a:latin typeface="Calibri"/>
              <a:ea typeface="Times New Roman"/>
              <a:cs typeface="Times New Roman"/>
            </a:endParaRPr>
          </a:p>
        </p:txBody>
      </p:sp>
      <p:graphicFrame>
        <p:nvGraphicFramePr>
          <p:cNvPr id="7" name="Table 6"/>
          <p:cNvGraphicFramePr>
            <a:graphicFrameLocks noGrp="1"/>
          </p:cNvGraphicFramePr>
          <p:nvPr/>
        </p:nvGraphicFramePr>
        <p:xfrm>
          <a:off x="1428728" y="1000108"/>
          <a:ext cx="6715171" cy="5072098"/>
        </p:xfrm>
        <a:graphic>
          <a:graphicData uri="http://schemas.openxmlformats.org/drawingml/2006/table">
            <a:tbl>
              <a:tblPr>
                <a:tableStyleId>{08FB837D-C827-4EFA-A057-4D05807E0F7C}</a:tableStyleId>
              </a:tblPr>
              <a:tblGrid>
                <a:gridCol w="3955513"/>
                <a:gridCol w="919886"/>
                <a:gridCol w="919886"/>
                <a:gridCol w="919886"/>
              </a:tblGrid>
              <a:tr h="732096">
                <a:tc>
                  <a:txBody>
                    <a:bodyPr/>
                    <a:lstStyle/>
                    <a:p>
                      <a:pPr>
                        <a:spcAft>
                          <a:spcPts val="0"/>
                        </a:spcAft>
                      </a:pPr>
                      <a:r>
                        <a:rPr lang="ru-RU" sz="1600" b="1" dirty="0">
                          <a:latin typeface="Arial" pitchFamily="34" charset="0"/>
                          <a:cs typeface="Arial" pitchFamily="34" charset="0"/>
                        </a:rPr>
                        <a:t>Smoking Status </a:t>
                      </a:r>
                      <a:endParaRPr lang="ru-RU" sz="1600" b="1"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c>
                  <a:txBody>
                    <a:bodyPr/>
                    <a:lstStyle/>
                    <a:p>
                      <a:pPr marL="0" algn="r" rtl="0" eaLnBrk="1" latinLnBrk="0" hangingPunct="1">
                        <a:spcAft>
                          <a:spcPts val="0"/>
                        </a:spcAft>
                      </a:pPr>
                      <a:r>
                        <a:rPr kumimoji="0" lang="ru-RU" sz="1600" b="1" kern="1200" dirty="0">
                          <a:latin typeface="Arial" pitchFamily="34" charset="0"/>
                          <a:cs typeface="Arial" pitchFamily="34" charset="0"/>
                        </a:rPr>
                        <a:t>Over-all </a:t>
                      </a:r>
                      <a:endParaRPr kumimoji="0" lang="ru-RU" sz="1600" b="1" kern="1200"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c>
                  <a:txBody>
                    <a:bodyPr/>
                    <a:lstStyle/>
                    <a:p>
                      <a:pPr marL="0" algn="r" rtl="0" eaLnBrk="1" latinLnBrk="0" hangingPunct="1">
                        <a:spcAft>
                          <a:spcPts val="0"/>
                        </a:spcAft>
                      </a:pPr>
                      <a:r>
                        <a:rPr kumimoji="0" lang="ru-RU" sz="1600" b="1" kern="1200" dirty="0">
                          <a:latin typeface="Arial" pitchFamily="34" charset="0"/>
                          <a:cs typeface="Arial" pitchFamily="34" charset="0"/>
                        </a:rPr>
                        <a:t>Male </a:t>
                      </a:r>
                      <a:endParaRPr kumimoji="0" lang="ru-RU" sz="1600" b="1" kern="1200"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c>
                  <a:txBody>
                    <a:bodyPr/>
                    <a:lstStyle/>
                    <a:p>
                      <a:pPr marL="0" algn="r" rtl="0" eaLnBrk="1" latinLnBrk="0" hangingPunct="1">
                        <a:spcAft>
                          <a:spcPts val="0"/>
                        </a:spcAft>
                      </a:pPr>
                      <a:r>
                        <a:rPr kumimoji="0" lang="ru-RU" sz="1600" b="1" kern="1200" dirty="0">
                          <a:latin typeface="Arial" pitchFamily="34" charset="0"/>
                          <a:cs typeface="Arial" pitchFamily="34" charset="0"/>
                        </a:rPr>
                        <a:t>Female</a:t>
                      </a:r>
                      <a:endParaRPr kumimoji="0" lang="ru-RU" sz="1600" b="1" kern="1200"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r>
              <a:tr h="366049">
                <a:tc>
                  <a:txBody>
                    <a:bodyPr/>
                    <a:lstStyle/>
                    <a:p>
                      <a:endParaRPr lang="ru-RU" sz="1600"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c>
                  <a:txBody>
                    <a:bodyPr/>
                    <a:lstStyle/>
                    <a:p>
                      <a:pPr marL="0" algn="r" rtl="0" eaLnBrk="1" latinLnBrk="0" hangingPunct="1">
                        <a:spcAft>
                          <a:spcPts val="0"/>
                        </a:spcAft>
                      </a:pPr>
                      <a:endParaRPr kumimoji="0" lang="ru-RU" sz="1600" b="1" kern="1200"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c>
                  <a:txBody>
                    <a:bodyPr/>
                    <a:lstStyle/>
                    <a:p>
                      <a:pPr marL="0" algn="r" rtl="0" eaLnBrk="1" latinLnBrk="0" hangingPunct="1">
                        <a:spcAft>
                          <a:spcPts val="0"/>
                        </a:spcAft>
                      </a:pPr>
                      <a:endParaRPr kumimoji="0" lang="ru-RU" sz="1600" b="1" kern="1200"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c>
                  <a:txBody>
                    <a:bodyPr/>
                    <a:lstStyle/>
                    <a:p>
                      <a:pPr marL="0" algn="r" rtl="0" eaLnBrk="1" latinLnBrk="0" hangingPunct="1">
                        <a:spcAft>
                          <a:spcPts val="0"/>
                        </a:spcAft>
                      </a:pPr>
                      <a:endParaRPr kumimoji="0" lang="ru-RU" sz="1600" b="1" kern="1200"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r>
              <a:tr h="408981">
                <a:tc>
                  <a:txBody>
                    <a:bodyPr/>
                    <a:lstStyle/>
                    <a:p>
                      <a:pPr>
                        <a:spcAft>
                          <a:spcPts val="0"/>
                        </a:spcAft>
                      </a:pPr>
                      <a:r>
                        <a:rPr lang="ru-RU" sz="1600" dirty="0">
                          <a:latin typeface="Arial" pitchFamily="34" charset="0"/>
                          <a:cs typeface="Arial" pitchFamily="34" charset="0"/>
                        </a:rPr>
                        <a:t>Current tobacco smoker</a:t>
                      </a:r>
                      <a:endParaRPr lang="ru-RU" sz="1600"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c>
                  <a:txBody>
                    <a:bodyPr/>
                    <a:lstStyle/>
                    <a:p>
                      <a:pPr marL="0" algn="r" rtl="0" eaLnBrk="1" latinLnBrk="0" hangingPunct="1">
                        <a:spcAft>
                          <a:spcPts val="0"/>
                        </a:spcAft>
                      </a:pPr>
                      <a:r>
                        <a:rPr kumimoji="0" lang="ru-RU" sz="1600" kern="1200" dirty="0">
                          <a:latin typeface="Arial" pitchFamily="34" charset="0"/>
                          <a:cs typeface="Arial" pitchFamily="34" charset="0"/>
                        </a:rPr>
                        <a:t>17,6</a:t>
                      </a:r>
                      <a:endParaRPr kumimoji="0" lang="ru-RU" sz="1600" b="1" kern="1200"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c>
                  <a:txBody>
                    <a:bodyPr/>
                    <a:lstStyle/>
                    <a:p>
                      <a:pPr marL="0" algn="r" rtl="0" eaLnBrk="1" latinLnBrk="0" hangingPunct="1">
                        <a:spcAft>
                          <a:spcPts val="0"/>
                        </a:spcAft>
                      </a:pPr>
                      <a:r>
                        <a:rPr kumimoji="0" lang="ru-RU" sz="1600" kern="1200" dirty="0">
                          <a:latin typeface="Arial" pitchFamily="34" charset="0"/>
                          <a:cs typeface="Arial" pitchFamily="34" charset="0"/>
                        </a:rPr>
                        <a:t>35,3</a:t>
                      </a:r>
                      <a:endParaRPr kumimoji="0" lang="ru-RU" sz="1600" b="1" kern="1200"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c>
                  <a:txBody>
                    <a:bodyPr/>
                    <a:lstStyle/>
                    <a:p>
                      <a:pPr marL="0" algn="r" rtl="0" eaLnBrk="1" latinLnBrk="0" hangingPunct="1">
                        <a:spcAft>
                          <a:spcPts val="0"/>
                        </a:spcAft>
                      </a:pPr>
                      <a:r>
                        <a:rPr kumimoji="0" lang="ru-RU" sz="1600" kern="1200" dirty="0">
                          <a:latin typeface="Arial" pitchFamily="34" charset="0"/>
                          <a:cs typeface="Arial" pitchFamily="34" charset="0"/>
                        </a:rPr>
                        <a:t>1,3</a:t>
                      </a:r>
                      <a:endParaRPr kumimoji="0" lang="ru-RU" sz="1600" b="1" kern="1200"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r>
              <a:tr h="408981">
                <a:tc>
                  <a:txBody>
                    <a:bodyPr/>
                    <a:lstStyle/>
                    <a:p>
                      <a:pPr>
                        <a:spcAft>
                          <a:spcPts val="0"/>
                        </a:spcAft>
                      </a:pPr>
                      <a:r>
                        <a:rPr lang="ru-RU" sz="1600" dirty="0">
                          <a:latin typeface="Arial" pitchFamily="34" charset="0"/>
                          <a:cs typeface="Arial" pitchFamily="34" charset="0"/>
                        </a:rPr>
                        <a:t>Daily smoker</a:t>
                      </a:r>
                      <a:endParaRPr lang="ru-RU" sz="1600"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c>
                  <a:txBody>
                    <a:bodyPr/>
                    <a:lstStyle/>
                    <a:p>
                      <a:pPr marL="0" algn="r" rtl="0" eaLnBrk="1" latinLnBrk="0" hangingPunct="1">
                        <a:spcAft>
                          <a:spcPts val="0"/>
                        </a:spcAft>
                      </a:pPr>
                      <a:r>
                        <a:rPr kumimoji="0" lang="ru-RU" sz="1600" kern="1200" dirty="0">
                          <a:latin typeface="Arial" pitchFamily="34" charset="0"/>
                          <a:cs typeface="Arial" pitchFamily="34" charset="0"/>
                        </a:rPr>
                        <a:t>17,0</a:t>
                      </a:r>
                      <a:endParaRPr kumimoji="0" lang="ru-RU" sz="1600" b="1" kern="1200"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c>
                  <a:txBody>
                    <a:bodyPr/>
                    <a:lstStyle/>
                    <a:p>
                      <a:pPr marL="0" algn="r" rtl="0" eaLnBrk="1" latinLnBrk="0" hangingPunct="1">
                        <a:spcAft>
                          <a:spcPts val="0"/>
                        </a:spcAft>
                      </a:pPr>
                      <a:r>
                        <a:rPr kumimoji="0" lang="ru-RU" sz="1600" kern="1200" dirty="0">
                          <a:latin typeface="Arial" pitchFamily="34" charset="0"/>
                          <a:cs typeface="Arial" pitchFamily="34" charset="0"/>
                        </a:rPr>
                        <a:t>34,1</a:t>
                      </a:r>
                      <a:endParaRPr kumimoji="0" lang="ru-RU" sz="1600" b="1" kern="1200"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c>
                  <a:txBody>
                    <a:bodyPr/>
                    <a:lstStyle/>
                    <a:p>
                      <a:pPr marL="0" algn="r" rtl="0" eaLnBrk="1" latinLnBrk="0" hangingPunct="1">
                        <a:spcAft>
                          <a:spcPts val="0"/>
                        </a:spcAft>
                      </a:pPr>
                      <a:r>
                        <a:rPr kumimoji="0" lang="ru-RU" sz="1600" kern="1200" dirty="0">
                          <a:latin typeface="Arial" pitchFamily="34" charset="0"/>
                          <a:cs typeface="Arial" pitchFamily="34" charset="0"/>
                        </a:rPr>
                        <a:t>1,2</a:t>
                      </a:r>
                      <a:endParaRPr kumimoji="0" lang="ru-RU" sz="1600" b="1" kern="1200"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r>
              <a:tr h="408981">
                <a:tc>
                  <a:txBody>
                    <a:bodyPr/>
                    <a:lstStyle/>
                    <a:p>
                      <a:pPr>
                        <a:spcAft>
                          <a:spcPts val="0"/>
                        </a:spcAft>
                      </a:pPr>
                      <a:r>
                        <a:rPr lang="ru-RU" sz="1600" dirty="0">
                          <a:latin typeface="Arial" pitchFamily="34" charset="0"/>
                          <a:cs typeface="Arial" pitchFamily="34" charset="0"/>
                        </a:rPr>
                        <a:t>Occasional smoker</a:t>
                      </a:r>
                      <a:endParaRPr lang="ru-RU" sz="1600"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c>
                  <a:txBody>
                    <a:bodyPr/>
                    <a:lstStyle/>
                    <a:p>
                      <a:pPr marL="0" algn="r" rtl="0" eaLnBrk="1" latinLnBrk="0" hangingPunct="1">
                        <a:spcAft>
                          <a:spcPts val="0"/>
                        </a:spcAft>
                      </a:pPr>
                      <a:r>
                        <a:rPr kumimoji="0" lang="ru-RU" sz="1600" kern="1200" dirty="0">
                          <a:latin typeface="Arial" pitchFamily="34" charset="0"/>
                          <a:cs typeface="Arial" pitchFamily="34" charset="0"/>
                        </a:rPr>
                        <a:t>0,6</a:t>
                      </a:r>
                      <a:endParaRPr kumimoji="0" lang="ru-RU" sz="1600" b="1" kern="1200"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c>
                  <a:txBody>
                    <a:bodyPr/>
                    <a:lstStyle/>
                    <a:p>
                      <a:pPr marL="0" algn="r" rtl="0" eaLnBrk="1" latinLnBrk="0" hangingPunct="1">
                        <a:spcAft>
                          <a:spcPts val="0"/>
                        </a:spcAft>
                      </a:pPr>
                      <a:r>
                        <a:rPr kumimoji="0" lang="ru-RU" sz="1600" kern="1200" dirty="0">
                          <a:latin typeface="Arial" pitchFamily="34" charset="0"/>
                          <a:cs typeface="Arial" pitchFamily="34" charset="0"/>
                        </a:rPr>
                        <a:t>1,2</a:t>
                      </a:r>
                      <a:endParaRPr kumimoji="0" lang="ru-RU" sz="1600" b="1" kern="1200"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c>
                  <a:txBody>
                    <a:bodyPr/>
                    <a:lstStyle/>
                    <a:p>
                      <a:pPr marL="0" algn="r" rtl="0" eaLnBrk="1" latinLnBrk="0" hangingPunct="1">
                        <a:spcAft>
                          <a:spcPts val="0"/>
                        </a:spcAft>
                      </a:pPr>
                      <a:r>
                        <a:rPr kumimoji="0" lang="ru-RU" sz="1600" kern="1200" dirty="0">
                          <a:latin typeface="Arial" pitchFamily="34" charset="0"/>
                          <a:cs typeface="Arial" pitchFamily="34" charset="0"/>
                        </a:rPr>
                        <a:t>0,1</a:t>
                      </a:r>
                      <a:endParaRPr kumimoji="0" lang="ru-RU" sz="1600" b="1" kern="1200"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r>
              <a:tr h="378988">
                <a:tc>
                  <a:txBody>
                    <a:bodyPr/>
                    <a:lstStyle/>
                    <a:p>
                      <a:pPr>
                        <a:spcAft>
                          <a:spcPts val="0"/>
                        </a:spcAft>
                      </a:pPr>
                      <a:r>
                        <a:rPr lang="ru-RU" sz="1600" dirty="0">
                          <a:latin typeface="Arial" pitchFamily="34" charset="0"/>
                          <a:cs typeface="Arial" pitchFamily="34" charset="0"/>
                        </a:rPr>
                        <a:t>Occasional smoker, formerly daily</a:t>
                      </a:r>
                      <a:endParaRPr lang="ru-RU" sz="1600"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c>
                  <a:txBody>
                    <a:bodyPr/>
                    <a:lstStyle/>
                    <a:p>
                      <a:pPr marL="0" algn="r" rtl="0" eaLnBrk="1" latinLnBrk="0" hangingPunct="1">
                        <a:spcAft>
                          <a:spcPts val="0"/>
                        </a:spcAft>
                      </a:pPr>
                      <a:r>
                        <a:rPr kumimoji="0" lang="ru-RU" sz="1600" kern="1200" dirty="0">
                          <a:latin typeface="Arial" pitchFamily="34" charset="0"/>
                          <a:cs typeface="Arial" pitchFamily="34" charset="0"/>
                        </a:rPr>
                        <a:t>0,3</a:t>
                      </a:r>
                      <a:endParaRPr kumimoji="0" lang="ru-RU" sz="1600" b="1" kern="1200"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c>
                  <a:txBody>
                    <a:bodyPr/>
                    <a:lstStyle/>
                    <a:p>
                      <a:pPr marL="0" algn="r" rtl="0" eaLnBrk="1" latinLnBrk="0" hangingPunct="1">
                        <a:spcAft>
                          <a:spcPts val="0"/>
                        </a:spcAft>
                      </a:pPr>
                      <a:r>
                        <a:rPr kumimoji="0" lang="ru-RU" sz="1600" kern="1200" dirty="0">
                          <a:latin typeface="Arial" pitchFamily="34" charset="0"/>
                          <a:cs typeface="Arial" pitchFamily="34" charset="0"/>
                        </a:rPr>
                        <a:t>0,5</a:t>
                      </a:r>
                      <a:endParaRPr kumimoji="0" lang="ru-RU" sz="1600" b="1" kern="1200"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c>
                  <a:txBody>
                    <a:bodyPr/>
                    <a:lstStyle/>
                    <a:p>
                      <a:pPr marL="0" algn="r" rtl="0" eaLnBrk="1" latinLnBrk="0" hangingPunct="1">
                        <a:spcAft>
                          <a:spcPts val="0"/>
                        </a:spcAft>
                      </a:pPr>
                      <a:r>
                        <a:rPr kumimoji="0" lang="ru-RU" sz="1600" kern="1200" dirty="0">
                          <a:latin typeface="Arial" pitchFamily="34" charset="0"/>
                          <a:cs typeface="Arial" pitchFamily="34" charset="0"/>
                        </a:rPr>
                        <a:t>-</a:t>
                      </a:r>
                      <a:endParaRPr kumimoji="0" lang="ru-RU" sz="1600" b="1" kern="1200"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r>
              <a:tr h="408981">
                <a:tc>
                  <a:txBody>
                    <a:bodyPr/>
                    <a:lstStyle/>
                    <a:p>
                      <a:pPr>
                        <a:spcAft>
                          <a:spcPts val="0"/>
                        </a:spcAft>
                      </a:pPr>
                      <a:r>
                        <a:rPr lang="ru-RU" sz="1600" dirty="0">
                          <a:latin typeface="Arial" pitchFamily="34" charset="0"/>
                          <a:cs typeface="Arial" pitchFamily="34" charset="0"/>
                        </a:rPr>
                        <a:t>Occasional smoker, never daily</a:t>
                      </a:r>
                      <a:endParaRPr lang="ru-RU" sz="1600"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c>
                  <a:txBody>
                    <a:bodyPr/>
                    <a:lstStyle/>
                    <a:p>
                      <a:pPr marL="0" algn="r" rtl="0" eaLnBrk="1" latinLnBrk="0" hangingPunct="1">
                        <a:spcAft>
                          <a:spcPts val="0"/>
                        </a:spcAft>
                      </a:pPr>
                      <a:r>
                        <a:rPr kumimoji="0" lang="ru-RU" sz="1600" kern="1200" dirty="0">
                          <a:latin typeface="Arial" pitchFamily="34" charset="0"/>
                          <a:cs typeface="Arial" pitchFamily="34" charset="0"/>
                        </a:rPr>
                        <a:t>0,4</a:t>
                      </a:r>
                      <a:endParaRPr kumimoji="0" lang="ru-RU" sz="1600" b="1" kern="1200"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c>
                  <a:txBody>
                    <a:bodyPr/>
                    <a:lstStyle/>
                    <a:p>
                      <a:pPr marL="0" algn="r" rtl="0" eaLnBrk="1" latinLnBrk="0" hangingPunct="1">
                        <a:spcAft>
                          <a:spcPts val="0"/>
                        </a:spcAft>
                      </a:pPr>
                      <a:r>
                        <a:rPr kumimoji="0" lang="ru-RU" sz="1600" kern="1200" dirty="0">
                          <a:latin typeface="Arial" pitchFamily="34" charset="0"/>
                          <a:cs typeface="Arial" pitchFamily="34" charset="0"/>
                        </a:rPr>
                        <a:t>0,7</a:t>
                      </a:r>
                      <a:endParaRPr kumimoji="0" lang="ru-RU" sz="1600" b="1" kern="1200"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c>
                  <a:txBody>
                    <a:bodyPr/>
                    <a:lstStyle/>
                    <a:p>
                      <a:pPr marL="0" algn="r" rtl="0" eaLnBrk="1" latinLnBrk="0" hangingPunct="1">
                        <a:spcAft>
                          <a:spcPts val="0"/>
                        </a:spcAft>
                      </a:pPr>
                      <a:r>
                        <a:rPr kumimoji="0" lang="ru-RU" sz="1600" kern="1200" dirty="0">
                          <a:latin typeface="Arial" pitchFamily="34" charset="0"/>
                          <a:cs typeface="Arial" pitchFamily="34" charset="0"/>
                        </a:rPr>
                        <a:t>0,1</a:t>
                      </a:r>
                      <a:endParaRPr kumimoji="0" lang="ru-RU" sz="1600" b="1" kern="1200"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r>
              <a:tr h="366049">
                <a:tc>
                  <a:txBody>
                    <a:bodyPr/>
                    <a:lstStyle/>
                    <a:p>
                      <a:pPr>
                        <a:spcAft>
                          <a:spcPts val="0"/>
                        </a:spcAft>
                      </a:pPr>
                      <a:r>
                        <a:rPr lang="ru-RU" sz="1600" dirty="0">
                          <a:latin typeface="Arial" pitchFamily="34" charset="0"/>
                          <a:cs typeface="Arial" pitchFamily="34" charset="0"/>
                        </a:rPr>
                        <a:t>Current non-smoker</a:t>
                      </a:r>
                      <a:endParaRPr lang="ru-RU" sz="1600"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c>
                  <a:txBody>
                    <a:bodyPr/>
                    <a:lstStyle/>
                    <a:p>
                      <a:pPr marL="0" algn="r" rtl="0" eaLnBrk="1" latinLnBrk="0" hangingPunct="1">
                        <a:spcAft>
                          <a:spcPts val="0"/>
                        </a:spcAft>
                      </a:pPr>
                      <a:r>
                        <a:rPr kumimoji="0" lang="ru-RU" sz="1600" kern="1200" dirty="0">
                          <a:latin typeface="Arial" pitchFamily="34" charset="0"/>
                          <a:cs typeface="Arial" pitchFamily="34" charset="0"/>
                        </a:rPr>
                        <a:t>82,4</a:t>
                      </a:r>
                      <a:endParaRPr kumimoji="0" lang="ru-RU" sz="1600" b="1" kern="1200"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c>
                  <a:txBody>
                    <a:bodyPr/>
                    <a:lstStyle/>
                    <a:p>
                      <a:pPr marL="0" algn="r" rtl="0" eaLnBrk="1" latinLnBrk="0" hangingPunct="1">
                        <a:spcAft>
                          <a:spcPts val="0"/>
                        </a:spcAft>
                      </a:pPr>
                      <a:r>
                        <a:rPr kumimoji="0" lang="ru-RU" sz="1600" kern="1200" dirty="0">
                          <a:latin typeface="Arial" pitchFamily="34" charset="0"/>
                          <a:cs typeface="Arial" pitchFamily="34" charset="0"/>
                        </a:rPr>
                        <a:t>64,7</a:t>
                      </a:r>
                      <a:endParaRPr kumimoji="0" lang="ru-RU" sz="1600" b="1" kern="1200"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c>
                  <a:txBody>
                    <a:bodyPr/>
                    <a:lstStyle/>
                    <a:p>
                      <a:pPr marL="0" algn="r" rtl="0" eaLnBrk="1" latinLnBrk="0" hangingPunct="1">
                        <a:spcAft>
                          <a:spcPts val="0"/>
                        </a:spcAft>
                      </a:pPr>
                      <a:r>
                        <a:rPr kumimoji="0" lang="ru-RU" sz="1600" kern="1200" dirty="0">
                          <a:latin typeface="Arial" pitchFamily="34" charset="0"/>
                          <a:cs typeface="Arial" pitchFamily="34" charset="0"/>
                        </a:rPr>
                        <a:t>98,7</a:t>
                      </a:r>
                      <a:endParaRPr kumimoji="0" lang="ru-RU" sz="1600" b="1" kern="1200"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r>
              <a:tr h="408981">
                <a:tc>
                  <a:txBody>
                    <a:bodyPr/>
                    <a:lstStyle/>
                    <a:p>
                      <a:pPr>
                        <a:spcAft>
                          <a:spcPts val="0"/>
                        </a:spcAft>
                      </a:pPr>
                      <a:r>
                        <a:rPr lang="ru-RU" sz="1600" dirty="0">
                          <a:latin typeface="Arial" pitchFamily="34" charset="0"/>
                          <a:cs typeface="Arial" pitchFamily="34" charset="0"/>
                        </a:rPr>
                        <a:t>Former smoker</a:t>
                      </a:r>
                      <a:endParaRPr lang="ru-RU" sz="1600"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c>
                  <a:txBody>
                    <a:bodyPr/>
                    <a:lstStyle/>
                    <a:p>
                      <a:pPr marL="0" algn="r" rtl="0" eaLnBrk="1" latinLnBrk="0" hangingPunct="1">
                        <a:spcAft>
                          <a:spcPts val="0"/>
                        </a:spcAft>
                      </a:pPr>
                      <a:r>
                        <a:rPr kumimoji="0" lang="ru-RU" sz="1600" kern="1200" dirty="0">
                          <a:latin typeface="Arial" pitchFamily="34" charset="0"/>
                          <a:cs typeface="Arial" pitchFamily="34" charset="0"/>
                        </a:rPr>
                        <a:t>2,1</a:t>
                      </a:r>
                      <a:endParaRPr kumimoji="0" lang="ru-RU" sz="1600" b="1" kern="1200"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c>
                  <a:txBody>
                    <a:bodyPr/>
                    <a:lstStyle/>
                    <a:p>
                      <a:pPr marL="0" algn="r" rtl="0" eaLnBrk="1" latinLnBrk="0" hangingPunct="1">
                        <a:spcAft>
                          <a:spcPts val="0"/>
                        </a:spcAft>
                      </a:pPr>
                      <a:r>
                        <a:rPr kumimoji="0" lang="ru-RU" sz="1600" kern="1200" dirty="0">
                          <a:latin typeface="Arial" pitchFamily="34" charset="0"/>
                          <a:cs typeface="Arial" pitchFamily="34" charset="0"/>
                        </a:rPr>
                        <a:t>4,0</a:t>
                      </a:r>
                      <a:endParaRPr kumimoji="0" lang="ru-RU" sz="1600" b="1" kern="1200"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c>
                  <a:txBody>
                    <a:bodyPr/>
                    <a:lstStyle/>
                    <a:p>
                      <a:pPr marL="0" algn="r" rtl="0" eaLnBrk="1" latinLnBrk="0" hangingPunct="1">
                        <a:spcAft>
                          <a:spcPts val="0"/>
                        </a:spcAft>
                      </a:pPr>
                      <a:r>
                        <a:rPr kumimoji="0" lang="ru-RU" sz="1600" kern="1200" dirty="0">
                          <a:latin typeface="Arial" pitchFamily="34" charset="0"/>
                          <a:cs typeface="Arial" pitchFamily="34" charset="0"/>
                        </a:rPr>
                        <a:t>0,4</a:t>
                      </a:r>
                      <a:endParaRPr kumimoji="0" lang="ru-RU" sz="1600" b="1" kern="1200"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r>
              <a:tr h="408981">
                <a:tc>
                  <a:txBody>
                    <a:bodyPr/>
                    <a:lstStyle/>
                    <a:p>
                      <a:pPr>
                        <a:spcAft>
                          <a:spcPts val="0"/>
                        </a:spcAft>
                      </a:pPr>
                      <a:r>
                        <a:rPr lang="ru-RU" sz="1600" dirty="0">
                          <a:latin typeface="Arial" pitchFamily="34" charset="0"/>
                          <a:cs typeface="Arial" pitchFamily="34" charset="0"/>
                        </a:rPr>
                        <a:t>Former daily smoker</a:t>
                      </a:r>
                      <a:endParaRPr lang="ru-RU" sz="1600"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c>
                  <a:txBody>
                    <a:bodyPr/>
                    <a:lstStyle/>
                    <a:p>
                      <a:pPr marL="0" algn="r" rtl="0" eaLnBrk="1" latinLnBrk="0" hangingPunct="1">
                        <a:spcAft>
                          <a:spcPts val="0"/>
                        </a:spcAft>
                      </a:pPr>
                      <a:r>
                        <a:rPr kumimoji="0" lang="ru-RU" sz="1600" kern="1200" dirty="0">
                          <a:latin typeface="Arial" pitchFamily="34" charset="0"/>
                          <a:cs typeface="Arial" pitchFamily="34" charset="0"/>
                        </a:rPr>
                        <a:t>0,8</a:t>
                      </a:r>
                      <a:endParaRPr kumimoji="0" lang="ru-RU" sz="1600" b="1" kern="1200"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c>
                  <a:txBody>
                    <a:bodyPr/>
                    <a:lstStyle/>
                    <a:p>
                      <a:pPr marL="0" algn="r" rtl="0" eaLnBrk="1" latinLnBrk="0" hangingPunct="1">
                        <a:spcAft>
                          <a:spcPts val="0"/>
                        </a:spcAft>
                      </a:pPr>
                      <a:r>
                        <a:rPr kumimoji="0" lang="ru-RU" sz="1600" kern="1200" dirty="0">
                          <a:latin typeface="Arial" pitchFamily="34" charset="0"/>
                          <a:cs typeface="Arial" pitchFamily="34" charset="0"/>
                        </a:rPr>
                        <a:t>1,6</a:t>
                      </a:r>
                      <a:endParaRPr kumimoji="0" lang="ru-RU" sz="1600" b="1" kern="1200"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c>
                  <a:txBody>
                    <a:bodyPr/>
                    <a:lstStyle/>
                    <a:p>
                      <a:pPr marL="0" algn="r" rtl="0" eaLnBrk="1" latinLnBrk="0" hangingPunct="1">
                        <a:spcAft>
                          <a:spcPts val="0"/>
                        </a:spcAft>
                      </a:pPr>
                      <a:r>
                        <a:rPr kumimoji="0" lang="ru-RU" sz="1600" kern="1200" dirty="0">
                          <a:latin typeface="Arial" pitchFamily="34" charset="0"/>
                          <a:cs typeface="Arial" pitchFamily="34" charset="0"/>
                        </a:rPr>
                        <a:t>0,2</a:t>
                      </a:r>
                      <a:endParaRPr kumimoji="0" lang="ru-RU" sz="1600" b="1" kern="1200"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r>
              <a:tr h="408981">
                <a:tc>
                  <a:txBody>
                    <a:bodyPr/>
                    <a:lstStyle/>
                    <a:p>
                      <a:pPr>
                        <a:spcAft>
                          <a:spcPts val="0"/>
                        </a:spcAft>
                      </a:pPr>
                      <a:r>
                        <a:rPr lang="ru-RU" sz="1600" dirty="0">
                          <a:latin typeface="Arial" pitchFamily="34" charset="0"/>
                          <a:cs typeface="Arial" pitchFamily="34" charset="0"/>
                        </a:rPr>
                        <a:t>Former occasional smoker</a:t>
                      </a:r>
                      <a:endParaRPr lang="ru-RU" sz="1600"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c>
                  <a:txBody>
                    <a:bodyPr/>
                    <a:lstStyle/>
                    <a:p>
                      <a:pPr marL="0" algn="r" rtl="0" eaLnBrk="1" latinLnBrk="0" hangingPunct="1">
                        <a:spcAft>
                          <a:spcPts val="0"/>
                        </a:spcAft>
                      </a:pPr>
                      <a:r>
                        <a:rPr kumimoji="0" lang="ru-RU" sz="1600" kern="1200" dirty="0">
                          <a:latin typeface="Arial" pitchFamily="34" charset="0"/>
                          <a:cs typeface="Arial" pitchFamily="34" charset="0"/>
                        </a:rPr>
                        <a:t>1,3</a:t>
                      </a:r>
                      <a:endParaRPr kumimoji="0" lang="ru-RU" sz="1600" b="1" kern="1200"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c>
                  <a:txBody>
                    <a:bodyPr/>
                    <a:lstStyle/>
                    <a:p>
                      <a:pPr marL="0" algn="r" rtl="0" eaLnBrk="1" latinLnBrk="0" hangingPunct="1">
                        <a:spcAft>
                          <a:spcPts val="0"/>
                        </a:spcAft>
                      </a:pPr>
                      <a:r>
                        <a:rPr kumimoji="0" lang="ru-RU" sz="1600" kern="1200" dirty="0">
                          <a:latin typeface="Arial" pitchFamily="34" charset="0"/>
                          <a:cs typeface="Arial" pitchFamily="34" charset="0"/>
                        </a:rPr>
                        <a:t>2,4</a:t>
                      </a:r>
                      <a:endParaRPr kumimoji="0" lang="ru-RU" sz="1600" b="1" kern="1200"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c>
                  <a:txBody>
                    <a:bodyPr/>
                    <a:lstStyle/>
                    <a:p>
                      <a:pPr marL="0" algn="r" rtl="0" eaLnBrk="1" latinLnBrk="0" hangingPunct="1">
                        <a:spcAft>
                          <a:spcPts val="0"/>
                        </a:spcAft>
                      </a:pPr>
                      <a:r>
                        <a:rPr kumimoji="0" lang="ru-RU" sz="1600" kern="1200" dirty="0">
                          <a:latin typeface="Arial" pitchFamily="34" charset="0"/>
                          <a:cs typeface="Arial" pitchFamily="34" charset="0"/>
                        </a:rPr>
                        <a:t>0,3</a:t>
                      </a:r>
                      <a:endParaRPr kumimoji="0" lang="ru-RU" sz="1600" b="1" kern="1200"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r>
              <a:tr h="366049">
                <a:tc>
                  <a:txBody>
                    <a:bodyPr/>
                    <a:lstStyle/>
                    <a:p>
                      <a:pPr>
                        <a:spcAft>
                          <a:spcPts val="0"/>
                        </a:spcAft>
                      </a:pPr>
                      <a:r>
                        <a:rPr lang="ru-RU" sz="1600" dirty="0">
                          <a:latin typeface="Arial" pitchFamily="34" charset="0"/>
                          <a:cs typeface="Arial" pitchFamily="34" charset="0"/>
                        </a:rPr>
                        <a:t>Never smoker</a:t>
                      </a:r>
                      <a:endParaRPr lang="ru-RU" sz="1600"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c>
                  <a:txBody>
                    <a:bodyPr/>
                    <a:lstStyle/>
                    <a:p>
                      <a:pPr marL="0" algn="r" rtl="0" eaLnBrk="1" latinLnBrk="0" hangingPunct="1">
                        <a:spcAft>
                          <a:spcPts val="0"/>
                        </a:spcAft>
                      </a:pPr>
                      <a:r>
                        <a:rPr kumimoji="0" lang="ru-RU" sz="1600" kern="1200" dirty="0">
                          <a:latin typeface="Arial" pitchFamily="34" charset="0"/>
                          <a:cs typeface="Arial" pitchFamily="34" charset="0"/>
                        </a:rPr>
                        <a:t>80,3</a:t>
                      </a:r>
                      <a:endParaRPr kumimoji="0" lang="ru-RU" sz="1600" b="1" kern="1200"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c>
                  <a:txBody>
                    <a:bodyPr/>
                    <a:lstStyle/>
                    <a:p>
                      <a:pPr marL="0" algn="r" rtl="0" eaLnBrk="1" latinLnBrk="0" hangingPunct="1">
                        <a:spcAft>
                          <a:spcPts val="0"/>
                        </a:spcAft>
                      </a:pPr>
                      <a:r>
                        <a:rPr kumimoji="0" lang="ru-RU" sz="1600" kern="1200" dirty="0">
                          <a:latin typeface="Arial" pitchFamily="34" charset="0"/>
                          <a:cs typeface="Arial" pitchFamily="34" charset="0"/>
                        </a:rPr>
                        <a:t>60,7</a:t>
                      </a:r>
                      <a:endParaRPr kumimoji="0" lang="ru-RU" sz="1600" b="1" kern="1200"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c>
                  <a:txBody>
                    <a:bodyPr/>
                    <a:lstStyle/>
                    <a:p>
                      <a:pPr marL="0" algn="r" rtl="0" eaLnBrk="1" latinLnBrk="0" hangingPunct="1">
                        <a:spcAft>
                          <a:spcPts val="0"/>
                        </a:spcAft>
                      </a:pPr>
                      <a:r>
                        <a:rPr kumimoji="0" lang="ru-RU" sz="1600" kern="1200" dirty="0">
                          <a:latin typeface="Arial" pitchFamily="34" charset="0"/>
                          <a:cs typeface="Arial" pitchFamily="34" charset="0"/>
                        </a:rPr>
                        <a:t>98,3</a:t>
                      </a:r>
                      <a:endParaRPr kumimoji="0" lang="ru-RU" sz="1600" b="1" kern="1200" dirty="0">
                        <a:solidFill>
                          <a:schemeClr val="accent3">
                            <a:lumMod val="40000"/>
                            <a:lumOff val="60000"/>
                          </a:schemeClr>
                        </a:solidFill>
                        <a:latin typeface="Arial" pitchFamily="34" charset="0"/>
                        <a:ea typeface="Times New Roman"/>
                        <a:cs typeface="Arial" pitchFamily="34" charset="0"/>
                      </a:endParaRPr>
                    </a:p>
                  </a:txBody>
                  <a:tcPr marL="58686" marR="58686" marT="0" marB="0" anchor="b"/>
                </a:tc>
              </a:tr>
            </a:tbl>
          </a:graphicData>
        </a:graphic>
      </p:graphicFrame>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Chart 1"/>
          <p:cNvPicPr>
            <a:picLocks noChangeArrowheads="1"/>
          </p:cNvPicPr>
          <p:nvPr/>
        </p:nvPicPr>
        <p:blipFill>
          <a:blip r:embed="rId2"/>
          <a:srcRect/>
          <a:stretch>
            <a:fillRect/>
          </a:stretch>
        </p:blipFill>
        <p:spPr bwMode="auto">
          <a:xfrm>
            <a:off x="571472" y="642918"/>
            <a:ext cx="7929618" cy="5786478"/>
          </a:xfrm>
          <a:prstGeom prst="rect">
            <a:avLst/>
          </a:prstGeom>
          <a:ln w="9525">
            <a:noFill/>
            <a:miter lim="800000"/>
            <a:headEnd/>
            <a:tailEnd/>
          </a:ln>
        </p:spPr>
      </p:pic>
      <p:sp>
        <p:nvSpPr>
          <p:cNvPr id="35845" name="Rectangle 5"/>
          <p:cNvSpPr>
            <a:spLocks noChangeArrowheads="1"/>
          </p:cNvSpPr>
          <p:nvPr/>
        </p:nvSpPr>
        <p:spPr bwMode="auto">
          <a:xfrm>
            <a:off x="142844" y="3571876"/>
            <a:ext cx="9001156" cy="32861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0" i="0" u="none" strike="noStrike" cap="none" normalizeH="0" baseline="0" dirty="0" smtClean="0">
              <a:ln>
                <a:noFill/>
              </a:ln>
              <a:solidFill>
                <a:srgbClr val="FFC000"/>
              </a:solidFill>
              <a:effectLst/>
              <a:latin typeface="Arial" pitchFamily="34" charset="0"/>
              <a:cs typeface="Arial" pitchFamily="34" charset="0"/>
            </a:endParaRPr>
          </a:p>
        </p:txBody>
      </p:sp>
      <p:pic>
        <p:nvPicPr>
          <p:cNvPr id="35841" name="Picture 1"/>
          <p:cNvPicPr>
            <a:picLocks noChangeAspect="1" noChangeArrowheads="1"/>
          </p:cNvPicPr>
          <p:nvPr/>
        </p:nvPicPr>
        <p:blipFill>
          <a:blip r:embed="rId3"/>
          <a:srcRect/>
          <a:stretch>
            <a:fillRect/>
          </a:stretch>
        </p:blipFill>
        <p:spPr bwMode="auto">
          <a:xfrm>
            <a:off x="0" y="0"/>
            <a:ext cx="9144000" cy="647700"/>
          </a:xfrm>
          <a:prstGeom prst="rect">
            <a:avLst/>
          </a:prstGeom>
          <a:noFill/>
          <a:ln w="9525">
            <a:noFill/>
            <a:miter lim="800000"/>
            <a:headEnd/>
            <a:tailEnd/>
          </a:ln>
        </p:spPr>
      </p:pic>
      <p:sp>
        <p:nvSpPr>
          <p:cNvPr id="35844"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7" name="Picture 1"/>
          <p:cNvPicPr>
            <a:picLocks noChangeAspect="1" noChangeArrowheads="1"/>
          </p:cNvPicPr>
          <p:nvPr/>
        </p:nvPicPr>
        <p:blipFill>
          <a:blip r:embed="rId2"/>
          <a:srcRect/>
          <a:stretch>
            <a:fillRect/>
          </a:stretch>
        </p:blipFill>
        <p:spPr bwMode="auto">
          <a:xfrm>
            <a:off x="0" y="0"/>
            <a:ext cx="9144000" cy="647700"/>
          </a:xfrm>
          <a:prstGeom prst="rect">
            <a:avLst/>
          </a:prstGeom>
          <a:noFill/>
          <a:ln w="9525">
            <a:noFill/>
            <a:miter lim="800000"/>
            <a:headEnd/>
            <a:tailEnd/>
          </a:ln>
        </p:spPr>
      </p:pic>
      <p:sp>
        <p:nvSpPr>
          <p:cNvPr id="4" name="Rectangle 3"/>
          <p:cNvSpPr/>
          <p:nvPr/>
        </p:nvSpPr>
        <p:spPr>
          <a:xfrm>
            <a:off x="0" y="642918"/>
            <a:ext cx="9144000" cy="600164"/>
          </a:xfrm>
          <a:prstGeom prst="rect">
            <a:avLst/>
          </a:prstGeom>
        </p:spPr>
        <p:txBody>
          <a:bodyPr wrap="square">
            <a:spAutoFit/>
          </a:bodyPr>
          <a:lstStyle/>
          <a:p>
            <a:r>
              <a:rPr lang="en-US" sz="1650" b="1" dirty="0" smtClean="0">
                <a:solidFill>
                  <a:srgbClr val="FFCC00"/>
                </a:solidFill>
                <a:latin typeface="Arial" pitchFamily="34" charset="0"/>
                <a:cs typeface="Arial" pitchFamily="34" charset="0"/>
              </a:rPr>
              <a:t>Current Smokers of Various Smoked Tobacco Products, </a:t>
            </a:r>
            <a:endParaRPr lang="az-Latn-AZ" sz="1650" b="1" dirty="0" smtClean="0">
              <a:solidFill>
                <a:srgbClr val="FFCC00"/>
              </a:solidFill>
              <a:latin typeface="Arial" pitchFamily="34" charset="0"/>
              <a:cs typeface="Arial" pitchFamily="34" charset="0"/>
            </a:endParaRPr>
          </a:p>
          <a:p>
            <a:r>
              <a:rPr lang="en-US" sz="1650" b="1" dirty="0" smtClean="0">
                <a:solidFill>
                  <a:srgbClr val="FFCC00"/>
                </a:solidFill>
                <a:latin typeface="Arial" pitchFamily="34" charset="0"/>
                <a:cs typeface="Arial" pitchFamily="34" charset="0"/>
              </a:rPr>
              <a:t>by Selected Demographic Characteristics</a:t>
            </a:r>
            <a:r>
              <a:rPr lang="az-Latn-AZ" sz="1650" b="1" dirty="0" smtClean="0">
                <a:solidFill>
                  <a:srgbClr val="FFCC00"/>
                </a:solidFill>
                <a:latin typeface="Arial" pitchFamily="34" charset="0"/>
                <a:cs typeface="Arial" pitchFamily="34" charset="0"/>
              </a:rPr>
              <a:t>, %</a:t>
            </a:r>
            <a:endParaRPr lang="ru-RU" sz="1650" b="1" dirty="0">
              <a:solidFill>
                <a:srgbClr val="FFCC00"/>
              </a:solidFill>
              <a:latin typeface="Arial" pitchFamily="34" charset="0"/>
              <a:cs typeface="Arial" pitchFamily="34" charset="0"/>
            </a:endParaRPr>
          </a:p>
        </p:txBody>
      </p:sp>
      <p:graphicFrame>
        <p:nvGraphicFramePr>
          <p:cNvPr id="5" name="Table 4"/>
          <p:cNvGraphicFramePr>
            <a:graphicFrameLocks noGrp="1"/>
          </p:cNvGraphicFramePr>
          <p:nvPr/>
        </p:nvGraphicFramePr>
        <p:xfrm>
          <a:off x="0" y="1214422"/>
          <a:ext cx="7929585" cy="4714908"/>
        </p:xfrm>
        <a:graphic>
          <a:graphicData uri="http://schemas.openxmlformats.org/drawingml/2006/table">
            <a:tbl>
              <a:tblPr>
                <a:tableStyleId>{35758FB7-9AC5-4552-8A53-C91805E547FA}</a:tableStyleId>
              </a:tblPr>
              <a:tblGrid>
                <a:gridCol w="2509331"/>
                <a:gridCol w="841168"/>
                <a:gridCol w="1116850"/>
                <a:gridCol w="1162835"/>
                <a:gridCol w="735810"/>
                <a:gridCol w="1563591"/>
              </a:tblGrid>
              <a:tr h="175661">
                <a:tc rowSpan="2">
                  <a:txBody>
                    <a:bodyPr/>
                    <a:lstStyle/>
                    <a:p>
                      <a:pPr algn="ctr" fontAlgn="ctr"/>
                      <a:r>
                        <a:rPr lang="en-US" sz="1100" u="none" strike="noStrike" dirty="0">
                          <a:latin typeface="Arial" pitchFamily="34" charset="0"/>
                          <a:cs typeface="Arial" pitchFamily="34" charset="0"/>
                        </a:rPr>
                        <a:t>Demographic Characteristics</a:t>
                      </a:r>
                      <a:endParaRPr lang="en-US" sz="1100" b="1" i="0" u="none" strike="noStrike" dirty="0">
                        <a:solidFill>
                          <a:srgbClr val="000000"/>
                        </a:solidFill>
                        <a:latin typeface="Arial" pitchFamily="34" charset="0"/>
                        <a:cs typeface="Arial" pitchFamily="34" charset="0"/>
                      </a:endParaRPr>
                    </a:p>
                  </a:txBody>
                  <a:tcPr marL="7175" marR="7175" marT="7175" marB="0" anchor="ctr"/>
                </a:tc>
                <a:tc gridSpan="5">
                  <a:txBody>
                    <a:bodyPr/>
                    <a:lstStyle/>
                    <a:p>
                      <a:pPr algn="ctr" fontAlgn="b"/>
                      <a:r>
                        <a:rPr lang="en-US" sz="1100" u="none" strike="noStrike" dirty="0">
                          <a:latin typeface="Arial" pitchFamily="34" charset="0"/>
                          <a:cs typeface="Arial" pitchFamily="34" charset="0"/>
                        </a:rPr>
                        <a:t>Type of Cigarette</a:t>
                      </a:r>
                      <a:endParaRPr lang="en-US" sz="1100" b="1" i="0" u="none" strike="noStrike" dirty="0">
                        <a:solidFill>
                          <a:srgbClr val="000000"/>
                        </a:solidFill>
                        <a:latin typeface="Arial" pitchFamily="34" charset="0"/>
                        <a:cs typeface="Arial" pitchFamily="34" charset="0"/>
                      </a:endParaRPr>
                    </a:p>
                  </a:txBody>
                  <a:tcPr marL="7175" marR="7175" marT="7175" marB="0" anchor="b"/>
                </a:tc>
                <a:tc hMerge="1">
                  <a:txBody>
                    <a:bodyPr/>
                    <a:lstStyle/>
                    <a:p>
                      <a:pPr algn="ctr" fontAlgn="b"/>
                      <a:endParaRPr lang="ru-RU" sz="1100" b="1" i="0" u="none" strike="noStrike" dirty="0">
                        <a:solidFill>
                          <a:srgbClr val="000000"/>
                        </a:solidFill>
                        <a:latin typeface="Arial" pitchFamily="34" charset="0"/>
                        <a:cs typeface="Arial" pitchFamily="34" charset="0"/>
                      </a:endParaRPr>
                    </a:p>
                  </a:txBody>
                  <a:tcPr marL="7175" marR="7175" marT="7175" marB="0" anchor="b"/>
                </a:tc>
                <a:tc hMerge="1">
                  <a:txBody>
                    <a:bodyPr/>
                    <a:lstStyle/>
                    <a:p>
                      <a:pPr algn="ctr" fontAlgn="b"/>
                      <a:endParaRPr lang="en-US" sz="1100" b="1" i="0" u="none" strike="noStrike" dirty="0">
                        <a:solidFill>
                          <a:srgbClr val="000000"/>
                        </a:solidFill>
                        <a:latin typeface="Arial" pitchFamily="34" charset="0"/>
                        <a:cs typeface="Arial" pitchFamily="34" charset="0"/>
                      </a:endParaRPr>
                    </a:p>
                  </a:txBody>
                  <a:tcPr marL="7175" marR="7175" marT="7175" marB="0" anchor="b"/>
                </a:tc>
                <a:tc hMerge="1">
                  <a:txBody>
                    <a:bodyPr/>
                    <a:lstStyle/>
                    <a:p>
                      <a:endParaRPr lang="ru-RU"/>
                    </a:p>
                  </a:txBody>
                  <a:tcPr/>
                </a:tc>
                <a:tc hMerge="1">
                  <a:txBody>
                    <a:bodyPr/>
                    <a:lstStyle/>
                    <a:p>
                      <a:pPr algn="ctr" fontAlgn="b"/>
                      <a:endParaRPr lang="ru-RU" sz="1100" b="1" i="0" u="none" strike="noStrike" dirty="0">
                        <a:solidFill>
                          <a:srgbClr val="000000"/>
                        </a:solidFill>
                        <a:latin typeface="Arial" pitchFamily="34" charset="0"/>
                        <a:cs typeface="Arial" pitchFamily="34" charset="0"/>
                      </a:endParaRPr>
                    </a:p>
                  </a:txBody>
                  <a:tcPr marL="7175" marR="7175" marT="7175" marB="0" anchor="b"/>
                </a:tc>
              </a:tr>
              <a:tr h="681013">
                <a:tc vMerge="1">
                  <a:txBody>
                    <a:bodyPr/>
                    <a:lstStyle/>
                    <a:p>
                      <a:endParaRPr lang="ru-RU"/>
                    </a:p>
                  </a:txBody>
                  <a:tcPr/>
                </a:tc>
                <a:tc>
                  <a:txBody>
                    <a:bodyPr/>
                    <a:lstStyle/>
                    <a:p>
                      <a:pPr algn="ctr" fontAlgn="b"/>
                      <a:r>
                        <a:rPr lang="en-US" sz="1100" u="none" strike="noStrike">
                          <a:latin typeface="Arial" pitchFamily="34" charset="0"/>
                          <a:cs typeface="Arial" pitchFamily="34" charset="0"/>
                        </a:rPr>
                        <a:t>Any smoked tobacco product</a:t>
                      </a:r>
                      <a:endParaRPr lang="en-US" sz="1100" b="1" i="0" u="none" strike="noStrike">
                        <a:solidFill>
                          <a:srgbClr val="000000"/>
                        </a:solidFill>
                        <a:latin typeface="Arial" pitchFamily="34" charset="0"/>
                        <a:cs typeface="Arial" pitchFamily="34" charset="0"/>
                      </a:endParaRPr>
                    </a:p>
                  </a:txBody>
                  <a:tcPr marL="7175" marR="7175" marT="7175" marB="0" anchor="b"/>
                </a:tc>
                <a:tc>
                  <a:txBody>
                    <a:bodyPr/>
                    <a:lstStyle/>
                    <a:p>
                      <a:pPr algn="ctr" fontAlgn="b"/>
                      <a:r>
                        <a:rPr lang="en-US" sz="1100" u="none" strike="noStrike">
                          <a:latin typeface="Arial" pitchFamily="34" charset="0"/>
                          <a:cs typeface="Arial" pitchFamily="34" charset="0"/>
                        </a:rPr>
                        <a:t>Any cigarette</a:t>
                      </a:r>
                      <a:r>
                        <a:rPr lang="en-US" sz="1100" u="none" strike="noStrike" baseline="30000">
                          <a:latin typeface="Arial" pitchFamily="34" charset="0"/>
                          <a:cs typeface="Arial" pitchFamily="34" charset="0"/>
                        </a:rPr>
                        <a:t>1</a:t>
                      </a:r>
                      <a:endParaRPr lang="en-US" sz="1100" b="1" i="0" u="none" strike="noStrike">
                        <a:solidFill>
                          <a:srgbClr val="000000"/>
                        </a:solidFill>
                        <a:latin typeface="Arial" pitchFamily="34" charset="0"/>
                        <a:cs typeface="Arial" pitchFamily="34" charset="0"/>
                      </a:endParaRPr>
                    </a:p>
                  </a:txBody>
                  <a:tcPr marL="7175" marR="7175" marT="7175" marB="0" anchor="b"/>
                </a:tc>
                <a:tc>
                  <a:txBody>
                    <a:bodyPr/>
                    <a:lstStyle/>
                    <a:p>
                      <a:pPr algn="ctr" fontAlgn="b"/>
                      <a:r>
                        <a:rPr lang="en-US" sz="1100" u="none" strike="noStrike" dirty="0" err="1" smtClean="0">
                          <a:latin typeface="Arial" pitchFamily="34" charset="0"/>
                          <a:cs typeface="Arial" pitchFamily="34" charset="0"/>
                        </a:rPr>
                        <a:t>Manufac</a:t>
                      </a:r>
                      <a:r>
                        <a:rPr lang="az-Latn-AZ" sz="1100" u="none" strike="noStrike" dirty="0" smtClean="0">
                          <a:latin typeface="Arial" pitchFamily="34" charset="0"/>
                          <a:cs typeface="Arial" pitchFamily="34" charset="0"/>
                        </a:rPr>
                        <a:t>-</a:t>
                      </a:r>
                      <a:r>
                        <a:rPr lang="en-US" sz="1100" u="none" strike="noStrike" dirty="0" err="1" smtClean="0">
                          <a:latin typeface="Arial" pitchFamily="34" charset="0"/>
                          <a:cs typeface="Arial" pitchFamily="34" charset="0"/>
                        </a:rPr>
                        <a:t>tured</a:t>
                      </a:r>
                      <a:endParaRPr lang="en-US" sz="1100" b="1" i="0" u="none" strike="noStrike" dirty="0">
                        <a:solidFill>
                          <a:srgbClr val="000000"/>
                        </a:solidFill>
                        <a:latin typeface="Arial" pitchFamily="34" charset="0"/>
                        <a:cs typeface="Arial" pitchFamily="34" charset="0"/>
                      </a:endParaRPr>
                    </a:p>
                  </a:txBody>
                  <a:tcPr marL="7175" marR="7175" marT="7175" marB="0" anchor="b"/>
                </a:tc>
                <a:tc>
                  <a:txBody>
                    <a:bodyPr/>
                    <a:lstStyle/>
                    <a:p>
                      <a:pPr algn="ctr" fontAlgn="b"/>
                      <a:r>
                        <a:rPr lang="en-US" sz="1100" u="none" strike="noStrike">
                          <a:latin typeface="Arial" pitchFamily="34" charset="0"/>
                          <a:cs typeface="Arial" pitchFamily="34" charset="0"/>
                        </a:rPr>
                        <a:t>Hand-rolled</a:t>
                      </a:r>
                      <a:endParaRPr lang="en-US" sz="1100" b="1" i="0" u="none" strike="noStrike">
                        <a:solidFill>
                          <a:srgbClr val="000000"/>
                        </a:solidFill>
                        <a:latin typeface="Arial" pitchFamily="34" charset="0"/>
                        <a:cs typeface="Arial" pitchFamily="34" charset="0"/>
                      </a:endParaRPr>
                    </a:p>
                  </a:txBody>
                  <a:tcPr marL="7175" marR="7175" marT="7175" marB="0" anchor="b"/>
                </a:tc>
                <a:tc>
                  <a:txBody>
                    <a:bodyPr/>
                    <a:lstStyle/>
                    <a:p>
                      <a:pPr algn="ctr" fontAlgn="b"/>
                      <a:r>
                        <a:rPr lang="en-US" sz="1100" u="none" strike="noStrike">
                          <a:latin typeface="Arial" pitchFamily="34" charset="0"/>
                          <a:cs typeface="Arial" pitchFamily="34" charset="0"/>
                        </a:rPr>
                        <a:t>Other smoked tobacco</a:t>
                      </a:r>
                      <a:r>
                        <a:rPr lang="en-US" sz="1100" u="none" strike="noStrike" baseline="30000">
                          <a:latin typeface="Arial" pitchFamily="34" charset="0"/>
                          <a:cs typeface="Arial" pitchFamily="34" charset="0"/>
                        </a:rPr>
                        <a:t>2 </a:t>
                      </a:r>
                      <a:endParaRPr lang="en-US" sz="1100" b="1" i="0" u="none" strike="noStrike">
                        <a:solidFill>
                          <a:srgbClr val="000000"/>
                        </a:solidFill>
                        <a:latin typeface="Arial" pitchFamily="34" charset="0"/>
                        <a:cs typeface="Arial" pitchFamily="34" charset="0"/>
                      </a:endParaRPr>
                    </a:p>
                  </a:txBody>
                  <a:tcPr marL="7175" marR="7175" marT="7175" marB="0" anchor="b"/>
                </a:tc>
              </a:tr>
              <a:tr h="175661">
                <a:tc>
                  <a:txBody>
                    <a:bodyPr/>
                    <a:lstStyle/>
                    <a:p>
                      <a:pPr algn="l" fontAlgn="b"/>
                      <a:r>
                        <a:rPr lang="en-US" sz="1100" u="none" strike="noStrike" dirty="0">
                          <a:latin typeface="Arial" pitchFamily="34" charset="0"/>
                          <a:cs typeface="Arial" pitchFamily="34" charset="0"/>
                        </a:rPr>
                        <a:t>Overall</a:t>
                      </a:r>
                      <a:endParaRPr lang="en-US" sz="1100" b="1" i="0" u="none" strike="noStrike" dirty="0">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17,6</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17,5</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17,5</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0,0</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0,9</a:t>
                      </a:r>
                      <a:endParaRPr lang="ru-RU" sz="1100" b="0" i="0" u="none" strike="noStrike">
                        <a:solidFill>
                          <a:srgbClr val="000000"/>
                        </a:solidFill>
                        <a:latin typeface="Arial" pitchFamily="34" charset="0"/>
                        <a:cs typeface="Arial" pitchFamily="34" charset="0"/>
                      </a:endParaRPr>
                    </a:p>
                  </a:txBody>
                  <a:tcPr marL="7175" marR="7175" marT="7175" marB="0" anchor="b"/>
                </a:tc>
              </a:tr>
              <a:tr h="175661">
                <a:tc>
                  <a:txBody>
                    <a:bodyPr/>
                    <a:lstStyle/>
                    <a:p>
                      <a:pPr algn="l" fontAlgn="b"/>
                      <a:r>
                        <a:rPr lang="en-US" sz="1000" b="1" u="none" strike="noStrike" dirty="0">
                          <a:latin typeface="Arial" pitchFamily="34" charset="0"/>
                          <a:cs typeface="Arial" pitchFamily="34" charset="0"/>
                        </a:rPr>
                        <a:t>Gender</a:t>
                      </a:r>
                      <a:endParaRPr lang="en-US" sz="1000" b="1" i="1" u="none" strike="noStrike" dirty="0">
                        <a:solidFill>
                          <a:srgbClr val="000000"/>
                        </a:solidFill>
                        <a:latin typeface="Arial" pitchFamily="34" charset="0"/>
                        <a:cs typeface="Arial" pitchFamily="34" charset="0"/>
                      </a:endParaRPr>
                    </a:p>
                  </a:txBody>
                  <a:tcPr marL="7175" marR="7175" marT="7175" marB="0" anchor="b"/>
                </a:tc>
                <a:tc gridSpan="5">
                  <a:txBody>
                    <a:bodyPr/>
                    <a:lstStyle/>
                    <a:p>
                      <a:pPr algn="r" fontAlgn="b"/>
                      <a:endParaRPr lang="ru-RU" sz="1100" b="0" i="0" u="none" strike="noStrike" dirty="0">
                        <a:solidFill>
                          <a:srgbClr val="000000"/>
                        </a:solidFill>
                        <a:latin typeface="Arial" pitchFamily="34" charset="0"/>
                        <a:cs typeface="Arial" pitchFamily="34" charset="0"/>
                      </a:endParaRPr>
                    </a:p>
                  </a:txBody>
                  <a:tcPr marL="7175" marR="7175" marT="7175" marB="0" anchor="b"/>
                </a:tc>
                <a:tc hMerge="1">
                  <a:txBody>
                    <a:bodyPr/>
                    <a:lstStyle/>
                    <a:p>
                      <a:pPr algn="r" fontAlgn="b"/>
                      <a:endParaRPr lang="ru-RU" sz="1100" b="0" i="0" u="none" strike="noStrike" dirty="0">
                        <a:solidFill>
                          <a:srgbClr val="000000"/>
                        </a:solidFill>
                        <a:latin typeface="Arial" pitchFamily="34" charset="0"/>
                        <a:cs typeface="Arial" pitchFamily="34" charset="0"/>
                      </a:endParaRPr>
                    </a:p>
                  </a:txBody>
                  <a:tcPr marL="7175" marR="7175" marT="7175" marB="0" anchor="b"/>
                </a:tc>
                <a:tc hMerge="1">
                  <a:txBody>
                    <a:bodyPr/>
                    <a:lstStyle/>
                    <a:p>
                      <a:pPr algn="r" fontAlgn="b"/>
                      <a:endParaRPr lang="ru-RU" sz="1100" b="0" i="0" u="none" strike="noStrike" dirty="0">
                        <a:solidFill>
                          <a:srgbClr val="000000"/>
                        </a:solidFill>
                        <a:latin typeface="Arial" pitchFamily="34" charset="0"/>
                        <a:cs typeface="Arial" pitchFamily="34" charset="0"/>
                      </a:endParaRPr>
                    </a:p>
                  </a:txBody>
                  <a:tcPr marL="7175" marR="7175" marT="7175" marB="0" anchor="b"/>
                </a:tc>
                <a:tc hMerge="1">
                  <a:txBody>
                    <a:bodyPr/>
                    <a:lstStyle/>
                    <a:p>
                      <a:pPr algn="r" fontAlgn="b"/>
                      <a:endParaRPr lang="ru-RU" sz="1100" b="0" i="0" u="none" strike="noStrike" dirty="0">
                        <a:solidFill>
                          <a:srgbClr val="000000"/>
                        </a:solidFill>
                        <a:latin typeface="Arial" pitchFamily="34" charset="0"/>
                        <a:cs typeface="Arial" pitchFamily="34" charset="0"/>
                      </a:endParaRPr>
                    </a:p>
                  </a:txBody>
                  <a:tcPr marL="7175" marR="7175" marT="7175" marB="0" anchor="b"/>
                </a:tc>
                <a:tc hMerge="1">
                  <a:txBody>
                    <a:bodyPr/>
                    <a:lstStyle/>
                    <a:p>
                      <a:pPr algn="r" fontAlgn="b"/>
                      <a:endParaRPr lang="ru-RU" sz="1100" b="0" i="0" u="none" strike="noStrike" dirty="0">
                        <a:solidFill>
                          <a:srgbClr val="000000"/>
                        </a:solidFill>
                        <a:latin typeface="Arial" pitchFamily="34" charset="0"/>
                        <a:cs typeface="Arial" pitchFamily="34" charset="0"/>
                      </a:endParaRPr>
                    </a:p>
                  </a:txBody>
                  <a:tcPr marL="7175" marR="7175" marT="7175" marB="0" anchor="b"/>
                </a:tc>
              </a:tr>
              <a:tr h="175661">
                <a:tc>
                  <a:txBody>
                    <a:bodyPr/>
                    <a:lstStyle/>
                    <a:p>
                      <a:pPr algn="l" fontAlgn="b"/>
                      <a:r>
                        <a:rPr lang="en-US" sz="1100" u="none" strike="noStrike">
                          <a:latin typeface="Arial" pitchFamily="34" charset="0"/>
                          <a:cs typeface="Arial" pitchFamily="34" charset="0"/>
                        </a:rPr>
                        <a:t>Male</a:t>
                      </a:r>
                      <a:endParaRPr lang="en-US"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35,3</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35,1</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35,1</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0,0</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1,6</a:t>
                      </a:r>
                      <a:endParaRPr lang="ru-RU" sz="1100" b="0" i="0" u="none" strike="noStrike">
                        <a:solidFill>
                          <a:srgbClr val="000000"/>
                        </a:solidFill>
                        <a:latin typeface="Arial" pitchFamily="34" charset="0"/>
                        <a:cs typeface="Arial" pitchFamily="34" charset="0"/>
                      </a:endParaRPr>
                    </a:p>
                  </a:txBody>
                  <a:tcPr marL="7175" marR="7175" marT="7175" marB="0" anchor="b"/>
                </a:tc>
              </a:tr>
              <a:tr h="175661">
                <a:tc>
                  <a:txBody>
                    <a:bodyPr/>
                    <a:lstStyle/>
                    <a:p>
                      <a:pPr algn="l" fontAlgn="b"/>
                      <a:r>
                        <a:rPr lang="en-US" sz="1100" u="none" strike="noStrike">
                          <a:latin typeface="Arial" pitchFamily="34" charset="0"/>
                          <a:cs typeface="Arial" pitchFamily="34" charset="0"/>
                        </a:rPr>
                        <a:t>Female</a:t>
                      </a:r>
                      <a:endParaRPr lang="en-US"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1,3</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1,2</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1,2</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0,2</a:t>
                      </a:r>
                      <a:endParaRPr lang="ru-RU" sz="1100" b="0" i="0" u="none" strike="noStrike">
                        <a:solidFill>
                          <a:srgbClr val="000000"/>
                        </a:solidFill>
                        <a:latin typeface="Arial" pitchFamily="34" charset="0"/>
                        <a:cs typeface="Arial" pitchFamily="34" charset="0"/>
                      </a:endParaRPr>
                    </a:p>
                  </a:txBody>
                  <a:tcPr marL="7175" marR="7175" marT="7175" marB="0" anchor="b"/>
                </a:tc>
              </a:tr>
              <a:tr h="175661">
                <a:tc>
                  <a:txBody>
                    <a:bodyPr/>
                    <a:lstStyle/>
                    <a:p>
                      <a:pPr algn="l" fontAlgn="b"/>
                      <a:r>
                        <a:rPr lang="en-US" sz="1000" b="1" u="none" strike="noStrike" dirty="0">
                          <a:latin typeface="Arial" pitchFamily="34" charset="0"/>
                          <a:cs typeface="Arial" pitchFamily="34" charset="0"/>
                        </a:rPr>
                        <a:t>Age (years)</a:t>
                      </a:r>
                      <a:endParaRPr lang="en-US" sz="1000" b="1" i="1" u="none" strike="noStrike" dirty="0">
                        <a:solidFill>
                          <a:srgbClr val="000000"/>
                        </a:solidFill>
                        <a:latin typeface="Arial" pitchFamily="34" charset="0"/>
                        <a:cs typeface="Arial" pitchFamily="34" charset="0"/>
                      </a:endParaRPr>
                    </a:p>
                  </a:txBody>
                  <a:tcPr marL="7175" marR="7175" marT="7175" marB="0" anchor="b"/>
                </a:tc>
                <a:tc gridSpan="5">
                  <a:txBody>
                    <a:bodyPr/>
                    <a:lstStyle/>
                    <a:p>
                      <a:pPr algn="r" fontAlgn="b"/>
                      <a:endParaRPr lang="ru-RU" sz="1100" b="0" i="0" u="none" strike="noStrike" dirty="0">
                        <a:solidFill>
                          <a:srgbClr val="000000"/>
                        </a:solidFill>
                        <a:latin typeface="Arial" pitchFamily="34" charset="0"/>
                        <a:cs typeface="Arial" pitchFamily="34" charset="0"/>
                      </a:endParaRPr>
                    </a:p>
                  </a:txBody>
                  <a:tcPr marL="7175" marR="7175" marT="7175" marB="0" anchor="b"/>
                </a:tc>
                <a:tc hMerge="1">
                  <a:txBody>
                    <a:bodyPr/>
                    <a:lstStyle/>
                    <a:p>
                      <a:pPr algn="r" fontAlgn="b"/>
                      <a:endParaRPr lang="ru-RU" sz="1100" b="0" i="0" u="none" strike="noStrike" dirty="0">
                        <a:solidFill>
                          <a:srgbClr val="000000"/>
                        </a:solidFill>
                        <a:latin typeface="Arial" pitchFamily="34" charset="0"/>
                        <a:cs typeface="Arial" pitchFamily="34" charset="0"/>
                      </a:endParaRPr>
                    </a:p>
                  </a:txBody>
                  <a:tcPr marL="7175" marR="7175" marT="7175" marB="0" anchor="b"/>
                </a:tc>
                <a:tc hMerge="1">
                  <a:txBody>
                    <a:bodyPr/>
                    <a:lstStyle/>
                    <a:p>
                      <a:pPr algn="r" fontAlgn="b"/>
                      <a:endParaRPr lang="ru-RU" sz="1100" b="0" i="0" u="none" strike="noStrike" dirty="0">
                        <a:solidFill>
                          <a:srgbClr val="000000"/>
                        </a:solidFill>
                        <a:latin typeface="Arial" pitchFamily="34" charset="0"/>
                        <a:cs typeface="Arial" pitchFamily="34" charset="0"/>
                      </a:endParaRPr>
                    </a:p>
                  </a:txBody>
                  <a:tcPr marL="7175" marR="7175" marT="7175" marB="0" anchor="b"/>
                </a:tc>
                <a:tc hMerge="1">
                  <a:txBody>
                    <a:bodyPr/>
                    <a:lstStyle/>
                    <a:p>
                      <a:pPr algn="r" fontAlgn="b"/>
                      <a:endParaRPr lang="ru-RU" sz="1100" b="0" i="0" u="none" strike="noStrike" dirty="0">
                        <a:solidFill>
                          <a:srgbClr val="000000"/>
                        </a:solidFill>
                        <a:latin typeface="Arial" pitchFamily="34" charset="0"/>
                        <a:cs typeface="Arial" pitchFamily="34" charset="0"/>
                      </a:endParaRPr>
                    </a:p>
                  </a:txBody>
                  <a:tcPr marL="7175" marR="7175" marT="7175" marB="0" anchor="b"/>
                </a:tc>
                <a:tc hMerge="1">
                  <a:txBody>
                    <a:bodyPr/>
                    <a:lstStyle/>
                    <a:p>
                      <a:pPr algn="r" fontAlgn="b"/>
                      <a:endParaRPr lang="ru-RU" sz="1100" b="0" i="0" u="none" strike="noStrike" dirty="0">
                        <a:solidFill>
                          <a:srgbClr val="000000"/>
                        </a:solidFill>
                        <a:latin typeface="Arial" pitchFamily="34" charset="0"/>
                        <a:cs typeface="Arial" pitchFamily="34" charset="0"/>
                      </a:endParaRPr>
                    </a:p>
                  </a:txBody>
                  <a:tcPr marL="7175" marR="7175" marT="7175" marB="0" anchor="b"/>
                </a:tc>
              </a:tr>
              <a:tr h="175661">
                <a:tc>
                  <a:txBody>
                    <a:bodyPr/>
                    <a:lstStyle/>
                    <a:p>
                      <a:pPr algn="l" fontAlgn="b"/>
                      <a:r>
                        <a:rPr lang="ru-RU" sz="1100" u="none" strike="noStrike">
                          <a:latin typeface="Arial" pitchFamily="34" charset="0"/>
                          <a:cs typeface="Arial" pitchFamily="34" charset="0"/>
                        </a:rPr>
                        <a:t>15-24</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5,8</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5,6</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5,6</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1,0</a:t>
                      </a:r>
                      <a:endParaRPr lang="ru-RU" sz="1100" b="0" i="0" u="none" strike="noStrike">
                        <a:solidFill>
                          <a:srgbClr val="000000"/>
                        </a:solidFill>
                        <a:latin typeface="Arial" pitchFamily="34" charset="0"/>
                        <a:cs typeface="Arial" pitchFamily="34" charset="0"/>
                      </a:endParaRPr>
                    </a:p>
                  </a:txBody>
                  <a:tcPr marL="7175" marR="7175" marT="7175" marB="0" anchor="b"/>
                </a:tc>
              </a:tr>
              <a:tr h="175661">
                <a:tc>
                  <a:txBody>
                    <a:bodyPr/>
                    <a:lstStyle/>
                    <a:p>
                      <a:pPr algn="l" fontAlgn="b"/>
                      <a:r>
                        <a:rPr lang="ru-RU" sz="1100" u="none" strike="noStrike">
                          <a:latin typeface="Arial" pitchFamily="34" charset="0"/>
                          <a:cs typeface="Arial" pitchFamily="34" charset="0"/>
                        </a:rPr>
                        <a:t>25-44</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18,8</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18,6</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18,6</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1,0</a:t>
                      </a:r>
                      <a:endParaRPr lang="ru-RU" sz="1100" b="0" i="0" u="none" strike="noStrike">
                        <a:solidFill>
                          <a:srgbClr val="000000"/>
                        </a:solidFill>
                        <a:latin typeface="Arial" pitchFamily="34" charset="0"/>
                        <a:cs typeface="Arial" pitchFamily="34" charset="0"/>
                      </a:endParaRPr>
                    </a:p>
                  </a:txBody>
                  <a:tcPr marL="7175" marR="7175" marT="7175" marB="0" anchor="b"/>
                </a:tc>
              </a:tr>
              <a:tr h="175661">
                <a:tc>
                  <a:txBody>
                    <a:bodyPr/>
                    <a:lstStyle/>
                    <a:p>
                      <a:pPr algn="l" fontAlgn="b"/>
                      <a:r>
                        <a:rPr lang="ru-RU" sz="1100" u="none" strike="noStrike">
                          <a:latin typeface="Arial" pitchFamily="34" charset="0"/>
                          <a:cs typeface="Arial" pitchFamily="34" charset="0"/>
                        </a:rPr>
                        <a:t>45-64</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22,5</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22,4</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22,4</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0,5</a:t>
                      </a:r>
                      <a:endParaRPr lang="ru-RU" sz="1100" b="0" i="0" u="none" strike="noStrike">
                        <a:solidFill>
                          <a:srgbClr val="000000"/>
                        </a:solidFill>
                        <a:latin typeface="Arial" pitchFamily="34" charset="0"/>
                        <a:cs typeface="Arial" pitchFamily="34" charset="0"/>
                      </a:endParaRPr>
                    </a:p>
                  </a:txBody>
                  <a:tcPr marL="7175" marR="7175" marT="7175" marB="0" anchor="b"/>
                </a:tc>
              </a:tr>
              <a:tr h="175661">
                <a:tc>
                  <a:txBody>
                    <a:bodyPr/>
                    <a:lstStyle/>
                    <a:p>
                      <a:pPr algn="l" fontAlgn="b"/>
                      <a:r>
                        <a:rPr lang="ru-RU" sz="1100" u="none" strike="noStrike">
                          <a:latin typeface="Arial" pitchFamily="34" charset="0"/>
                          <a:cs typeface="Arial" pitchFamily="34" charset="0"/>
                        </a:rPr>
                        <a:t>65+</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16,9</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16,8</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16,8</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0,1</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1,1</a:t>
                      </a:r>
                      <a:endParaRPr lang="ru-RU" sz="1100" b="0" i="0" u="none" strike="noStrike">
                        <a:solidFill>
                          <a:srgbClr val="000000"/>
                        </a:solidFill>
                        <a:latin typeface="Arial" pitchFamily="34" charset="0"/>
                        <a:cs typeface="Arial" pitchFamily="34" charset="0"/>
                      </a:endParaRPr>
                    </a:p>
                  </a:txBody>
                  <a:tcPr marL="7175" marR="7175" marT="7175" marB="0" anchor="b"/>
                </a:tc>
              </a:tr>
              <a:tr h="175661">
                <a:tc>
                  <a:txBody>
                    <a:bodyPr/>
                    <a:lstStyle/>
                    <a:p>
                      <a:pPr algn="l" fontAlgn="b"/>
                      <a:r>
                        <a:rPr lang="en-US" sz="1000" b="1" u="none" strike="noStrike" dirty="0">
                          <a:latin typeface="Arial" pitchFamily="34" charset="0"/>
                          <a:cs typeface="Arial" pitchFamily="34" charset="0"/>
                        </a:rPr>
                        <a:t>Residence</a:t>
                      </a:r>
                      <a:endParaRPr lang="en-US" sz="1000" b="1" i="1" u="none" strike="noStrike" dirty="0">
                        <a:solidFill>
                          <a:srgbClr val="000000"/>
                        </a:solidFill>
                        <a:latin typeface="Arial" pitchFamily="34" charset="0"/>
                        <a:cs typeface="Arial" pitchFamily="34" charset="0"/>
                      </a:endParaRPr>
                    </a:p>
                  </a:txBody>
                  <a:tcPr marL="7175" marR="7175" marT="7175" marB="0" anchor="b"/>
                </a:tc>
                <a:tc gridSpan="5">
                  <a:txBody>
                    <a:bodyPr/>
                    <a:lstStyle/>
                    <a:p>
                      <a:pPr algn="r" fontAlgn="b"/>
                      <a:endParaRPr lang="ru-RU" sz="1100" b="0" i="0" u="none" strike="noStrike" dirty="0">
                        <a:solidFill>
                          <a:srgbClr val="000000"/>
                        </a:solidFill>
                        <a:latin typeface="Arial" pitchFamily="34" charset="0"/>
                        <a:cs typeface="Arial" pitchFamily="34" charset="0"/>
                      </a:endParaRPr>
                    </a:p>
                  </a:txBody>
                  <a:tcPr marL="7175" marR="7175" marT="7175" marB="0" anchor="b"/>
                </a:tc>
                <a:tc hMerge="1">
                  <a:txBody>
                    <a:bodyPr/>
                    <a:lstStyle/>
                    <a:p>
                      <a:pPr algn="r" fontAlgn="b"/>
                      <a:endParaRPr lang="ru-RU" sz="1100" b="0" i="0" u="none" strike="noStrike" dirty="0">
                        <a:solidFill>
                          <a:srgbClr val="000000"/>
                        </a:solidFill>
                        <a:latin typeface="Arial" pitchFamily="34" charset="0"/>
                        <a:cs typeface="Arial" pitchFamily="34" charset="0"/>
                      </a:endParaRPr>
                    </a:p>
                  </a:txBody>
                  <a:tcPr marL="7175" marR="7175" marT="7175" marB="0" anchor="b"/>
                </a:tc>
                <a:tc hMerge="1">
                  <a:txBody>
                    <a:bodyPr/>
                    <a:lstStyle/>
                    <a:p>
                      <a:pPr algn="r" fontAlgn="b"/>
                      <a:endParaRPr lang="ru-RU" sz="1100" b="0" i="0" u="none" strike="noStrike" dirty="0">
                        <a:solidFill>
                          <a:srgbClr val="000000"/>
                        </a:solidFill>
                        <a:latin typeface="Arial" pitchFamily="34" charset="0"/>
                        <a:cs typeface="Arial" pitchFamily="34" charset="0"/>
                      </a:endParaRPr>
                    </a:p>
                  </a:txBody>
                  <a:tcPr marL="7175" marR="7175" marT="7175" marB="0" anchor="b"/>
                </a:tc>
                <a:tc hMerge="1">
                  <a:txBody>
                    <a:bodyPr/>
                    <a:lstStyle/>
                    <a:p>
                      <a:pPr algn="r" fontAlgn="b"/>
                      <a:endParaRPr lang="ru-RU" sz="1100" b="0" i="0" u="none" strike="noStrike" dirty="0">
                        <a:solidFill>
                          <a:srgbClr val="000000"/>
                        </a:solidFill>
                        <a:latin typeface="Arial" pitchFamily="34" charset="0"/>
                        <a:cs typeface="Arial" pitchFamily="34" charset="0"/>
                      </a:endParaRPr>
                    </a:p>
                  </a:txBody>
                  <a:tcPr marL="7175" marR="7175" marT="7175" marB="0" anchor="b"/>
                </a:tc>
                <a:tc hMerge="1">
                  <a:txBody>
                    <a:bodyPr/>
                    <a:lstStyle/>
                    <a:p>
                      <a:pPr algn="r" fontAlgn="b"/>
                      <a:endParaRPr lang="ru-RU" sz="1100" b="0" i="0" u="none" strike="noStrike" dirty="0">
                        <a:solidFill>
                          <a:srgbClr val="000000"/>
                        </a:solidFill>
                        <a:latin typeface="Arial" pitchFamily="34" charset="0"/>
                        <a:cs typeface="Arial" pitchFamily="34" charset="0"/>
                      </a:endParaRPr>
                    </a:p>
                  </a:txBody>
                  <a:tcPr marL="7175" marR="7175" marT="7175" marB="0" anchor="b"/>
                </a:tc>
              </a:tr>
              <a:tr h="175661">
                <a:tc>
                  <a:txBody>
                    <a:bodyPr/>
                    <a:lstStyle/>
                    <a:p>
                      <a:pPr algn="l" fontAlgn="b"/>
                      <a:r>
                        <a:rPr lang="en-US" sz="1100" u="none" strike="noStrike">
                          <a:latin typeface="Arial" pitchFamily="34" charset="0"/>
                          <a:cs typeface="Arial" pitchFamily="34" charset="0"/>
                        </a:rPr>
                        <a:t>Urban</a:t>
                      </a:r>
                      <a:endParaRPr lang="en-US"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17,9</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17,6</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17,6</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1,4</a:t>
                      </a:r>
                      <a:endParaRPr lang="ru-RU" sz="1100" b="0" i="0" u="none" strike="noStrike">
                        <a:solidFill>
                          <a:srgbClr val="000000"/>
                        </a:solidFill>
                        <a:latin typeface="Arial" pitchFamily="34" charset="0"/>
                        <a:cs typeface="Arial" pitchFamily="34" charset="0"/>
                      </a:endParaRPr>
                    </a:p>
                  </a:txBody>
                  <a:tcPr marL="7175" marR="7175" marT="7175" marB="0" anchor="b"/>
                </a:tc>
              </a:tr>
              <a:tr h="175661">
                <a:tc>
                  <a:txBody>
                    <a:bodyPr/>
                    <a:lstStyle/>
                    <a:p>
                      <a:pPr algn="l" fontAlgn="b"/>
                      <a:r>
                        <a:rPr lang="en-US" sz="1100" u="none" strike="noStrike">
                          <a:latin typeface="Arial" pitchFamily="34" charset="0"/>
                          <a:cs typeface="Arial" pitchFamily="34" charset="0"/>
                        </a:rPr>
                        <a:t>Rural</a:t>
                      </a:r>
                      <a:endParaRPr lang="en-US"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17,3</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17,3</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17,3</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0,0</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0,3</a:t>
                      </a:r>
                      <a:endParaRPr lang="ru-RU" sz="1100" b="0" i="0" u="none" strike="noStrike">
                        <a:solidFill>
                          <a:srgbClr val="000000"/>
                        </a:solidFill>
                        <a:latin typeface="Arial" pitchFamily="34" charset="0"/>
                        <a:cs typeface="Arial" pitchFamily="34" charset="0"/>
                      </a:endParaRPr>
                    </a:p>
                  </a:txBody>
                  <a:tcPr marL="7175" marR="7175" marT="7175" marB="0" anchor="b"/>
                </a:tc>
              </a:tr>
              <a:tr h="175661">
                <a:tc>
                  <a:txBody>
                    <a:bodyPr/>
                    <a:lstStyle/>
                    <a:p>
                      <a:pPr algn="l" fontAlgn="b"/>
                      <a:r>
                        <a:rPr lang="en-US" sz="1000" b="1" u="none" strike="noStrike" dirty="0">
                          <a:latin typeface="Arial" pitchFamily="34" charset="0"/>
                          <a:cs typeface="Arial" pitchFamily="34" charset="0"/>
                        </a:rPr>
                        <a:t>Education Level</a:t>
                      </a:r>
                      <a:r>
                        <a:rPr lang="en-US" sz="1000" b="1" u="none" strike="noStrike" baseline="30000" dirty="0">
                          <a:latin typeface="Arial" pitchFamily="34" charset="0"/>
                          <a:cs typeface="Arial" pitchFamily="34" charset="0"/>
                        </a:rPr>
                        <a:t>3</a:t>
                      </a:r>
                      <a:endParaRPr lang="en-US" sz="1000" b="1" i="1" u="none" strike="noStrike" dirty="0">
                        <a:solidFill>
                          <a:srgbClr val="000000"/>
                        </a:solidFill>
                        <a:latin typeface="Arial" pitchFamily="34" charset="0"/>
                        <a:cs typeface="Arial" pitchFamily="34" charset="0"/>
                      </a:endParaRPr>
                    </a:p>
                  </a:txBody>
                  <a:tcPr marL="7175" marR="7175" marT="7175" marB="0" anchor="b"/>
                </a:tc>
                <a:tc gridSpan="5">
                  <a:txBody>
                    <a:bodyPr/>
                    <a:lstStyle/>
                    <a:p>
                      <a:pPr algn="r" fontAlgn="b"/>
                      <a:endParaRPr lang="ru-RU" sz="1100" b="0" i="0" u="none" strike="noStrike" dirty="0">
                        <a:solidFill>
                          <a:srgbClr val="000000"/>
                        </a:solidFill>
                        <a:latin typeface="Arial" pitchFamily="34" charset="0"/>
                        <a:cs typeface="Arial" pitchFamily="34" charset="0"/>
                      </a:endParaRPr>
                    </a:p>
                  </a:txBody>
                  <a:tcPr marL="7175" marR="7175" marT="7175" marB="0" anchor="b"/>
                </a:tc>
                <a:tc hMerge="1">
                  <a:txBody>
                    <a:bodyPr/>
                    <a:lstStyle/>
                    <a:p>
                      <a:pPr algn="r" fontAlgn="b"/>
                      <a:endParaRPr lang="ru-RU" sz="1100" b="0" i="0" u="none" strike="noStrike" dirty="0">
                        <a:solidFill>
                          <a:srgbClr val="000000"/>
                        </a:solidFill>
                        <a:latin typeface="Arial" pitchFamily="34" charset="0"/>
                        <a:cs typeface="Arial" pitchFamily="34" charset="0"/>
                      </a:endParaRPr>
                    </a:p>
                  </a:txBody>
                  <a:tcPr marL="7175" marR="7175" marT="7175" marB="0" anchor="b"/>
                </a:tc>
                <a:tc hMerge="1">
                  <a:txBody>
                    <a:bodyPr/>
                    <a:lstStyle/>
                    <a:p>
                      <a:pPr algn="r" fontAlgn="b"/>
                      <a:endParaRPr lang="ru-RU" sz="1100" b="0" i="0" u="none" strike="noStrike" dirty="0">
                        <a:solidFill>
                          <a:srgbClr val="000000"/>
                        </a:solidFill>
                        <a:latin typeface="Arial" pitchFamily="34" charset="0"/>
                        <a:cs typeface="Arial" pitchFamily="34" charset="0"/>
                      </a:endParaRPr>
                    </a:p>
                  </a:txBody>
                  <a:tcPr marL="7175" marR="7175" marT="7175" marB="0" anchor="b"/>
                </a:tc>
                <a:tc hMerge="1">
                  <a:txBody>
                    <a:bodyPr/>
                    <a:lstStyle/>
                    <a:p>
                      <a:pPr algn="r" fontAlgn="b"/>
                      <a:endParaRPr lang="ru-RU" sz="1100" b="0" i="0" u="none" strike="noStrike" dirty="0">
                        <a:solidFill>
                          <a:srgbClr val="000000"/>
                        </a:solidFill>
                        <a:latin typeface="Arial" pitchFamily="34" charset="0"/>
                        <a:cs typeface="Arial" pitchFamily="34" charset="0"/>
                      </a:endParaRPr>
                    </a:p>
                  </a:txBody>
                  <a:tcPr marL="7175" marR="7175" marT="7175" marB="0" anchor="b"/>
                </a:tc>
                <a:tc hMerge="1">
                  <a:txBody>
                    <a:bodyPr/>
                    <a:lstStyle/>
                    <a:p>
                      <a:pPr algn="r" fontAlgn="b"/>
                      <a:endParaRPr lang="ru-RU" sz="1100" b="0" i="0" u="none" strike="noStrike" dirty="0">
                        <a:solidFill>
                          <a:srgbClr val="000000"/>
                        </a:solidFill>
                        <a:latin typeface="Arial" pitchFamily="34" charset="0"/>
                        <a:cs typeface="Arial" pitchFamily="34" charset="0"/>
                      </a:endParaRPr>
                    </a:p>
                  </a:txBody>
                  <a:tcPr marL="7175" marR="7175" marT="7175" marB="0" anchor="b"/>
                </a:tc>
              </a:tr>
              <a:tr h="176564">
                <a:tc>
                  <a:txBody>
                    <a:bodyPr/>
                    <a:lstStyle/>
                    <a:p>
                      <a:pPr algn="l" fontAlgn="b"/>
                      <a:r>
                        <a:rPr lang="en-US" sz="1100" u="none" strike="noStrike">
                          <a:latin typeface="Arial" pitchFamily="34" charset="0"/>
                          <a:cs typeface="Arial" pitchFamily="34" charset="0"/>
                        </a:rPr>
                        <a:t>Doctor of Philosophy PhD</a:t>
                      </a:r>
                      <a:endParaRPr lang="en-US"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10,1</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10,1</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10,1</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dirty="0">
                          <a:latin typeface="Arial" pitchFamily="34" charset="0"/>
                          <a:cs typeface="Arial" pitchFamily="34" charset="0"/>
                        </a:rPr>
                        <a:t>-</a:t>
                      </a:r>
                      <a:endParaRPr lang="ru-RU" sz="1100" b="0" i="0" u="none" strike="noStrike" dirty="0">
                        <a:solidFill>
                          <a:srgbClr val="000000"/>
                        </a:solidFill>
                        <a:latin typeface="Arial" pitchFamily="34" charset="0"/>
                        <a:cs typeface="Arial" pitchFamily="34" charset="0"/>
                      </a:endParaRPr>
                    </a:p>
                  </a:txBody>
                  <a:tcPr marL="7175" marR="7175" marT="7175" marB="0" anchor="b"/>
                </a:tc>
              </a:tr>
              <a:tr h="175661">
                <a:tc>
                  <a:txBody>
                    <a:bodyPr/>
                    <a:lstStyle/>
                    <a:p>
                      <a:pPr algn="l" fontAlgn="b"/>
                      <a:r>
                        <a:rPr lang="en-US" sz="1100" u="none" strike="noStrike">
                          <a:latin typeface="Arial" pitchFamily="34" charset="0"/>
                          <a:cs typeface="Arial" pitchFamily="34" charset="0"/>
                        </a:rPr>
                        <a:t>Masters degree</a:t>
                      </a:r>
                      <a:endParaRPr lang="en-US"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17,1</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16,9</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16,8</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1,4</a:t>
                      </a:r>
                      <a:endParaRPr lang="ru-RU" sz="1100" b="0" i="0" u="none" strike="noStrike">
                        <a:solidFill>
                          <a:srgbClr val="000000"/>
                        </a:solidFill>
                        <a:latin typeface="Arial" pitchFamily="34" charset="0"/>
                        <a:cs typeface="Arial" pitchFamily="34" charset="0"/>
                      </a:endParaRPr>
                    </a:p>
                  </a:txBody>
                  <a:tcPr marL="7175" marR="7175" marT="7175" marB="0" anchor="b"/>
                </a:tc>
              </a:tr>
              <a:tr h="175661">
                <a:tc>
                  <a:txBody>
                    <a:bodyPr/>
                    <a:lstStyle/>
                    <a:p>
                      <a:pPr algn="l" fontAlgn="b"/>
                      <a:r>
                        <a:rPr lang="en-US" sz="1100" u="none" strike="noStrike">
                          <a:latin typeface="Arial" pitchFamily="34" charset="0"/>
                          <a:cs typeface="Arial" pitchFamily="34" charset="0"/>
                        </a:rPr>
                        <a:t>Bachelors degree</a:t>
                      </a:r>
                      <a:endParaRPr lang="en-US"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12,9</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12,9</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12,9</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1,2</a:t>
                      </a:r>
                      <a:endParaRPr lang="ru-RU" sz="1100" b="0" i="0" u="none" strike="noStrike">
                        <a:solidFill>
                          <a:srgbClr val="000000"/>
                        </a:solidFill>
                        <a:latin typeface="Arial" pitchFamily="34" charset="0"/>
                        <a:cs typeface="Arial" pitchFamily="34" charset="0"/>
                      </a:endParaRPr>
                    </a:p>
                  </a:txBody>
                  <a:tcPr marL="7175" marR="7175" marT="7175" marB="0" anchor="b"/>
                </a:tc>
              </a:tr>
              <a:tr h="344111">
                <a:tc>
                  <a:txBody>
                    <a:bodyPr/>
                    <a:lstStyle/>
                    <a:p>
                      <a:pPr algn="l" fontAlgn="b"/>
                      <a:r>
                        <a:rPr lang="en-US" sz="1100" u="none" strike="noStrike">
                          <a:latin typeface="Arial" pitchFamily="34" charset="0"/>
                          <a:cs typeface="Arial" pitchFamily="34" charset="0"/>
                        </a:rPr>
                        <a:t>College, technicum (vocational school)</a:t>
                      </a:r>
                      <a:endParaRPr lang="en-US"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20,3</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20,1</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20,1</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0,7</a:t>
                      </a:r>
                      <a:endParaRPr lang="ru-RU" sz="1100" b="0" i="0" u="none" strike="noStrike">
                        <a:solidFill>
                          <a:srgbClr val="000000"/>
                        </a:solidFill>
                        <a:latin typeface="Arial" pitchFamily="34" charset="0"/>
                        <a:cs typeface="Arial" pitchFamily="34" charset="0"/>
                      </a:endParaRPr>
                    </a:p>
                  </a:txBody>
                  <a:tcPr marL="7175" marR="7175" marT="7175" marB="0" anchor="b"/>
                </a:tc>
              </a:tr>
              <a:tr h="175661">
                <a:tc>
                  <a:txBody>
                    <a:bodyPr/>
                    <a:lstStyle/>
                    <a:p>
                      <a:pPr algn="l" fontAlgn="b"/>
                      <a:r>
                        <a:rPr lang="en-US" sz="1100" u="none" strike="noStrike">
                          <a:latin typeface="Arial" pitchFamily="34" charset="0"/>
                          <a:cs typeface="Arial" pitchFamily="34" charset="0"/>
                        </a:rPr>
                        <a:t>Technical school</a:t>
                      </a:r>
                      <a:endParaRPr lang="en-US"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29,4</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29,1</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29,1</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1,7</a:t>
                      </a:r>
                      <a:endParaRPr lang="ru-RU" sz="1100" b="0" i="0" u="none" strike="noStrike">
                        <a:solidFill>
                          <a:srgbClr val="000000"/>
                        </a:solidFill>
                        <a:latin typeface="Arial" pitchFamily="34" charset="0"/>
                        <a:cs typeface="Arial" pitchFamily="34" charset="0"/>
                      </a:endParaRPr>
                    </a:p>
                  </a:txBody>
                  <a:tcPr marL="7175" marR="7175" marT="7175" marB="0" anchor="b"/>
                </a:tc>
              </a:tr>
              <a:tr h="175661">
                <a:tc>
                  <a:txBody>
                    <a:bodyPr/>
                    <a:lstStyle/>
                    <a:p>
                      <a:pPr algn="l" fontAlgn="b"/>
                      <a:r>
                        <a:rPr lang="en-US" sz="1100" u="none" strike="noStrike">
                          <a:latin typeface="Arial" pitchFamily="34" charset="0"/>
                          <a:cs typeface="Arial" pitchFamily="34" charset="0"/>
                        </a:rPr>
                        <a:t>Secondary</a:t>
                      </a:r>
                      <a:endParaRPr lang="en-US"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18,5</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dirty="0">
                          <a:latin typeface="Arial" pitchFamily="34" charset="0"/>
                          <a:cs typeface="Arial" pitchFamily="34" charset="0"/>
                        </a:rPr>
                        <a:t>18,4</a:t>
                      </a:r>
                      <a:endParaRPr lang="ru-RU" sz="1100" b="0" i="0" u="none" strike="noStrike" dirty="0">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18,4</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0,6</a:t>
                      </a:r>
                      <a:endParaRPr lang="ru-RU" sz="1100" b="0" i="0" u="none" strike="noStrike">
                        <a:solidFill>
                          <a:srgbClr val="000000"/>
                        </a:solidFill>
                        <a:latin typeface="Arial" pitchFamily="34" charset="0"/>
                        <a:cs typeface="Arial" pitchFamily="34" charset="0"/>
                      </a:endParaRPr>
                    </a:p>
                  </a:txBody>
                  <a:tcPr marL="7175" marR="7175" marT="7175" marB="0" anchor="b"/>
                </a:tc>
              </a:tr>
              <a:tr h="175661">
                <a:tc>
                  <a:txBody>
                    <a:bodyPr/>
                    <a:lstStyle/>
                    <a:p>
                      <a:pPr algn="l" fontAlgn="b"/>
                      <a:r>
                        <a:rPr lang="en-US" sz="1100" u="none" strike="noStrike">
                          <a:latin typeface="Arial" pitchFamily="34" charset="0"/>
                          <a:cs typeface="Arial" pitchFamily="34" charset="0"/>
                        </a:rPr>
                        <a:t>Basic</a:t>
                      </a:r>
                      <a:endParaRPr lang="en-US"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7,9</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7,4</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7,4</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1,1</a:t>
                      </a:r>
                      <a:endParaRPr lang="ru-RU" sz="1100" b="0" i="0" u="none" strike="noStrike">
                        <a:solidFill>
                          <a:srgbClr val="000000"/>
                        </a:solidFill>
                        <a:latin typeface="Arial" pitchFamily="34" charset="0"/>
                        <a:cs typeface="Arial" pitchFamily="34" charset="0"/>
                      </a:endParaRPr>
                    </a:p>
                  </a:txBody>
                  <a:tcPr marL="7175" marR="7175" marT="7175" marB="0" anchor="b"/>
                </a:tc>
              </a:tr>
              <a:tr h="175661">
                <a:tc>
                  <a:txBody>
                    <a:bodyPr/>
                    <a:lstStyle/>
                    <a:p>
                      <a:pPr algn="l" fontAlgn="b"/>
                      <a:r>
                        <a:rPr lang="en-US" sz="1100" u="none" strike="noStrike" dirty="0">
                          <a:latin typeface="Arial" pitchFamily="34" charset="0"/>
                          <a:cs typeface="Arial" pitchFamily="34" charset="0"/>
                        </a:rPr>
                        <a:t>Primary</a:t>
                      </a:r>
                      <a:endParaRPr lang="en-US" sz="1100" b="0" i="0" u="none" strike="noStrike" dirty="0">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6,5</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a:latin typeface="Arial" pitchFamily="34" charset="0"/>
                          <a:cs typeface="Arial" pitchFamily="34" charset="0"/>
                        </a:rPr>
                        <a:t>6,5</a:t>
                      </a:r>
                      <a:endParaRPr lang="ru-RU" sz="1100" b="0" i="0" u="none" strike="noStrike">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dirty="0">
                          <a:latin typeface="Arial" pitchFamily="34" charset="0"/>
                          <a:cs typeface="Arial" pitchFamily="34" charset="0"/>
                        </a:rPr>
                        <a:t>6,5</a:t>
                      </a:r>
                      <a:endParaRPr lang="ru-RU" sz="1100" b="0" i="0" u="none" strike="noStrike" dirty="0">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dirty="0">
                          <a:latin typeface="Arial" pitchFamily="34" charset="0"/>
                          <a:cs typeface="Arial" pitchFamily="34" charset="0"/>
                        </a:rPr>
                        <a:t>0,5</a:t>
                      </a:r>
                      <a:endParaRPr lang="ru-RU" sz="1100" b="0" i="0" u="none" strike="noStrike" dirty="0">
                        <a:solidFill>
                          <a:srgbClr val="000000"/>
                        </a:solidFill>
                        <a:latin typeface="Arial" pitchFamily="34" charset="0"/>
                        <a:cs typeface="Arial" pitchFamily="34" charset="0"/>
                      </a:endParaRPr>
                    </a:p>
                  </a:txBody>
                  <a:tcPr marL="7175" marR="7175" marT="7175" marB="0" anchor="b"/>
                </a:tc>
                <a:tc>
                  <a:txBody>
                    <a:bodyPr/>
                    <a:lstStyle/>
                    <a:p>
                      <a:pPr algn="r" fontAlgn="b"/>
                      <a:r>
                        <a:rPr lang="ru-RU" sz="1100" u="none" strike="noStrike" dirty="0">
                          <a:latin typeface="Arial" pitchFamily="34" charset="0"/>
                          <a:cs typeface="Arial" pitchFamily="34" charset="0"/>
                        </a:rPr>
                        <a:t>0,5</a:t>
                      </a:r>
                      <a:endParaRPr lang="ru-RU" sz="1100" b="0" i="0" u="none" strike="noStrike" dirty="0">
                        <a:solidFill>
                          <a:srgbClr val="000000"/>
                        </a:solidFill>
                        <a:latin typeface="Arial" pitchFamily="34" charset="0"/>
                        <a:cs typeface="Arial" pitchFamily="34" charset="0"/>
                      </a:endParaRPr>
                    </a:p>
                  </a:txBody>
                  <a:tcPr marL="7175" marR="7175" marT="7175" marB="0" anchor="b"/>
                </a:tc>
              </a:tr>
            </a:tbl>
          </a:graphicData>
        </a:graphic>
      </p:graphicFrame>
      <p:graphicFrame>
        <p:nvGraphicFramePr>
          <p:cNvPr id="7" name="Table 6"/>
          <p:cNvGraphicFramePr>
            <a:graphicFrameLocks noGrp="1"/>
          </p:cNvGraphicFramePr>
          <p:nvPr/>
        </p:nvGraphicFramePr>
        <p:xfrm>
          <a:off x="285720" y="6004078"/>
          <a:ext cx="5286412" cy="876300"/>
        </p:xfrm>
        <a:graphic>
          <a:graphicData uri="http://schemas.openxmlformats.org/drawingml/2006/table">
            <a:tbl>
              <a:tblPr/>
              <a:tblGrid>
                <a:gridCol w="5286412"/>
              </a:tblGrid>
              <a:tr h="162776">
                <a:tc>
                  <a:txBody>
                    <a:bodyPr/>
                    <a:lstStyle/>
                    <a:p>
                      <a:pPr marL="0" algn="l" rtl="0" eaLnBrk="1" fontAlgn="b" latinLnBrk="0" hangingPunct="1"/>
                      <a:r>
                        <a:rPr kumimoji="0" lang="en-US" sz="1100" b="0" i="0" u="none" strike="noStrike" kern="1200" dirty="0">
                          <a:solidFill>
                            <a:schemeClr val="accent4">
                              <a:lumMod val="50000"/>
                            </a:schemeClr>
                          </a:solidFill>
                          <a:latin typeface="Calibri"/>
                          <a:ea typeface="+mn-ea"/>
                          <a:cs typeface="+mn-cs"/>
                        </a:rPr>
                        <a:t>Note: Current use includes both daily and occasional (less than daily) use. </a:t>
                      </a:r>
                    </a:p>
                  </a:txBody>
                  <a:tcPr marL="9525" marR="9525" marT="9525" marB="0" anchor="b">
                    <a:lnL>
                      <a:noFill/>
                    </a:lnL>
                    <a:lnR>
                      <a:noFill/>
                    </a:lnR>
                    <a:lnT>
                      <a:noFill/>
                    </a:lnT>
                    <a:lnB>
                      <a:noFill/>
                    </a:lnB>
                  </a:tcPr>
                </a:tc>
              </a:tr>
              <a:tr h="316801">
                <a:tc>
                  <a:txBody>
                    <a:bodyPr/>
                    <a:lstStyle/>
                    <a:p>
                      <a:pPr algn="l" fontAlgn="b"/>
                      <a:r>
                        <a:rPr lang="en-US" sz="1100" b="0" i="0" u="none" strike="noStrike" baseline="30000" dirty="0">
                          <a:solidFill>
                            <a:schemeClr val="accent4">
                              <a:lumMod val="50000"/>
                            </a:schemeClr>
                          </a:solidFill>
                          <a:latin typeface="Calibri"/>
                        </a:rPr>
                        <a:t>1</a:t>
                      </a:r>
                      <a:r>
                        <a:rPr lang="en-US" sz="1100" b="0" i="0" u="none" strike="noStrike" dirty="0">
                          <a:solidFill>
                            <a:schemeClr val="accent4">
                              <a:lumMod val="50000"/>
                            </a:schemeClr>
                          </a:solidFill>
                          <a:latin typeface="Calibri"/>
                        </a:rPr>
                        <a:t> Includes manufactured cigarettes, hand rolled cigarettes, and </a:t>
                      </a:r>
                      <a:r>
                        <a:rPr lang="en-US" sz="1100" b="0" i="0" u="none" strike="noStrike" dirty="0" err="1">
                          <a:solidFill>
                            <a:schemeClr val="accent4">
                              <a:lumMod val="50000"/>
                            </a:schemeClr>
                          </a:solidFill>
                          <a:latin typeface="Calibri"/>
                        </a:rPr>
                        <a:t>kreteks</a:t>
                      </a:r>
                      <a:r>
                        <a:rPr lang="en-US" sz="1100" b="0" i="0" u="none" strike="noStrike" dirty="0">
                          <a:solidFill>
                            <a:schemeClr val="accent4">
                              <a:lumMod val="50000"/>
                            </a:schemeClr>
                          </a:solidFill>
                          <a:latin typeface="Calibri"/>
                        </a:rPr>
                        <a:t>. only among respondents 15+ years old.</a:t>
                      </a:r>
                    </a:p>
                  </a:txBody>
                  <a:tcPr marL="9525" marR="9525" marT="9525" marB="0" anchor="b">
                    <a:lnL>
                      <a:noFill/>
                    </a:lnL>
                    <a:lnR>
                      <a:noFill/>
                    </a:lnR>
                    <a:lnT>
                      <a:noFill/>
                    </a:lnT>
                    <a:lnB>
                      <a:noFill/>
                    </a:lnB>
                  </a:tcPr>
                </a:tc>
              </a:tr>
              <a:tr h="162776">
                <a:tc>
                  <a:txBody>
                    <a:bodyPr/>
                    <a:lstStyle/>
                    <a:p>
                      <a:pPr algn="l" fontAlgn="b"/>
                      <a:r>
                        <a:rPr lang="en-US" sz="1100" b="0" i="0" u="none" strike="noStrike" baseline="30000">
                          <a:solidFill>
                            <a:schemeClr val="accent4">
                              <a:lumMod val="50000"/>
                            </a:schemeClr>
                          </a:solidFill>
                          <a:latin typeface="Calibri"/>
                        </a:rPr>
                        <a:t>2</a:t>
                      </a:r>
                      <a:r>
                        <a:rPr lang="en-US" sz="1100" b="0" i="0" u="none" strike="noStrike">
                          <a:solidFill>
                            <a:schemeClr val="accent4">
                              <a:lumMod val="50000"/>
                            </a:schemeClr>
                          </a:solidFill>
                          <a:latin typeface="Calibri"/>
                        </a:rPr>
                        <a:t> Includes [describe products included in “other” category here]. </a:t>
                      </a:r>
                    </a:p>
                  </a:txBody>
                  <a:tcPr marL="9525" marR="9525" marT="9525" marB="0" anchor="b">
                    <a:lnL>
                      <a:noFill/>
                    </a:lnL>
                    <a:lnR>
                      <a:noFill/>
                    </a:lnR>
                    <a:lnT>
                      <a:noFill/>
                    </a:lnT>
                    <a:lnB>
                      <a:noFill/>
                    </a:lnB>
                  </a:tcPr>
                </a:tc>
              </a:tr>
              <a:tr h="165818">
                <a:tc>
                  <a:txBody>
                    <a:bodyPr/>
                    <a:lstStyle/>
                    <a:p>
                      <a:pPr algn="l" fontAlgn="b"/>
                      <a:r>
                        <a:rPr lang="en-US" sz="1100" b="0" i="0" u="none" strike="noStrike" baseline="30000" dirty="0">
                          <a:solidFill>
                            <a:schemeClr val="accent4">
                              <a:lumMod val="50000"/>
                            </a:schemeClr>
                          </a:solidFill>
                          <a:latin typeface="Calibri"/>
                        </a:rPr>
                        <a:t>3</a:t>
                      </a:r>
                      <a:r>
                        <a:rPr lang="en-US" sz="1100" b="0" i="0" u="none" strike="noStrike" dirty="0">
                          <a:solidFill>
                            <a:schemeClr val="accent4">
                              <a:lumMod val="50000"/>
                            </a:schemeClr>
                          </a:solidFill>
                          <a:latin typeface="Calibri"/>
                        </a:rPr>
                        <a:t> Education level is reported only among respondents 15+ years old.</a:t>
                      </a:r>
                    </a:p>
                  </a:txBody>
                  <a:tcPr marL="9525" marR="9525" marT="9525" marB="0" anchor="b">
                    <a:lnL>
                      <a:noFill/>
                    </a:lnL>
                    <a:lnR>
                      <a:noFill/>
                    </a:lnR>
                    <a:lnT>
                      <a:noFill/>
                    </a:lnT>
                    <a:lnB>
                      <a:noFill/>
                    </a:lnB>
                  </a:tcPr>
                </a:tc>
              </a:tr>
            </a:tbl>
          </a:graphicData>
        </a:graphic>
      </p:graphicFrame>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7" name="Picture 1"/>
          <p:cNvPicPr>
            <a:picLocks noChangeAspect="1" noChangeArrowheads="1"/>
          </p:cNvPicPr>
          <p:nvPr/>
        </p:nvPicPr>
        <p:blipFill>
          <a:blip r:embed="rId2"/>
          <a:srcRect/>
          <a:stretch>
            <a:fillRect/>
          </a:stretch>
        </p:blipFill>
        <p:spPr bwMode="auto">
          <a:xfrm>
            <a:off x="0" y="0"/>
            <a:ext cx="9144000" cy="647700"/>
          </a:xfrm>
          <a:prstGeom prst="rect">
            <a:avLst/>
          </a:prstGeom>
          <a:noFill/>
          <a:ln w="9525">
            <a:noFill/>
            <a:miter lim="800000"/>
            <a:headEnd/>
            <a:tailEnd/>
          </a:ln>
        </p:spPr>
      </p:pic>
      <p:graphicFrame>
        <p:nvGraphicFramePr>
          <p:cNvPr id="3" name="Table 2"/>
          <p:cNvGraphicFramePr>
            <a:graphicFrameLocks noGrp="1"/>
          </p:cNvGraphicFramePr>
          <p:nvPr/>
        </p:nvGraphicFramePr>
        <p:xfrm>
          <a:off x="0" y="642913"/>
          <a:ext cx="7786712" cy="5786482"/>
        </p:xfrm>
        <a:graphic>
          <a:graphicData uri="http://schemas.openxmlformats.org/drawingml/2006/table">
            <a:tbl>
              <a:tblPr/>
              <a:tblGrid>
                <a:gridCol w="4305052"/>
                <a:gridCol w="591677"/>
                <a:gridCol w="766102"/>
                <a:gridCol w="766102"/>
                <a:gridCol w="766102"/>
                <a:gridCol w="591677"/>
              </a:tblGrid>
              <a:tr h="471754">
                <a:tc gridSpan="6">
                  <a:txBody>
                    <a:bodyPr/>
                    <a:lstStyle/>
                    <a:p>
                      <a:pPr algn="ctr">
                        <a:spcAft>
                          <a:spcPts val="0"/>
                        </a:spcAft>
                      </a:pPr>
                      <a:r>
                        <a:rPr lang="ru-RU" sz="1400" b="1" dirty="0">
                          <a:solidFill>
                            <a:srgbClr val="FFCC66"/>
                          </a:solidFill>
                          <a:latin typeface="Arial" pitchFamily="34" charset="0"/>
                          <a:ea typeface="Times New Roman"/>
                          <a:cs typeface="Arial" pitchFamily="34" charset="0"/>
                        </a:rPr>
                        <a:t>Cigarettes Smoked per Day Among Daily Cigarette Smokers, by Selected Demographic Characteristics, %</a:t>
                      </a:r>
                      <a:endParaRPr lang="ru-RU" sz="1400" dirty="0">
                        <a:solidFill>
                          <a:srgbClr val="FFCC66"/>
                        </a:solidFill>
                        <a:latin typeface="Arial" pitchFamily="34" charset="0"/>
                        <a:ea typeface="Times New Roman"/>
                        <a:cs typeface="Arial" pitchFamily="34" charset="0"/>
                      </a:endParaRPr>
                    </a:p>
                  </a:txBody>
                  <a:tcPr marL="52495" marR="52495" marT="0" marB="0" anchor="b">
                    <a:lnL>
                      <a:noFill/>
                    </a:lnL>
                    <a:lnR>
                      <a:noFill/>
                    </a:lnR>
                    <a:lnT>
                      <a:noFill/>
                    </a:lnT>
                    <a:lnB w="12700" cap="flat" cmpd="sng" algn="ctr">
                      <a:solidFill>
                        <a:srgbClr val="000000"/>
                      </a:solidFill>
                      <a:prstDash val="solid"/>
                      <a:round/>
                      <a:headEnd type="none" w="med" len="med"/>
                      <a:tailEnd type="none" w="med" len="med"/>
                    </a:lnB>
                    <a:solidFill>
                      <a:srgbClr val="BAF9FC"/>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438057">
                <a:tc rowSpan="2">
                  <a:txBody>
                    <a:bodyPr/>
                    <a:lstStyle/>
                    <a:p>
                      <a:pPr algn="ctr">
                        <a:spcAft>
                          <a:spcPts val="0"/>
                        </a:spcAft>
                      </a:pPr>
                      <a:r>
                        <a:rPr lang="ru-RU" sz="1300" b="1" dirty="0">
                          <a:solidFill>
                            <a:srgbClr val="00B050"/>
                          </a:solidFill>
                          <a:latin typeface="Calibri"/>
                          <a:ea typeface="Times New Roman"/>
                          <a:cs typeface="Times New Roman"/>
                        </a:rPr>
                        <a:t>Demographic Characteristics</a:t>
                      </a:r>
                      <a:endParaRPr lang="ru-RU" sz="1300" dirty="0">
                        <a:solidFill>
                          <a:srgbClr val="00B050"/>
                        </a:solidFill>
                        <a:latin typeface="Times New Roman"/>
                        <a:ea typeface="Times New Roman"/>
                        <a:cs typeface="Times New Roman"/>
                      </a:endParaRPr>
                    </a:p>
                  </a:txBody>
                  <a:tcPr marL="52495" marR="524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gridSpan="5">
                  <a:txBody>
                    <a:bodyPr/>
                    <a:lstStyle/>
                    <a:p>
                      <a:pPr algn="ctr">
                        <a:spcAft>
                          <a:spcPts val="0"/>
                        </a:spcAft>
                      </a:pPr>
                      <a:r>
                        <a:rPr lang="ru-RU" sz="1300" b="1">
                          <a:solidFill>
                            <a:srgbClr val="00B050"/>
                          </a:solidFill>
                          <a:latin typeface="Calibri"/>
                          <a:ea typeface="Times New Roman"/>
                          <a:cs typeface="Times New Roman"/>
                        </a:rPr>
                        <a:t>Number of cigarettes smoked on average per day</a:t>
                      </a:r>
                      <a:endParaRPr lang="ru-RU" sz="1300">
                        <a:solidFill>
                          <a:srgbClr val="00B050"/>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219029">
                <a:tc vMerge="1">
                  <a:txBody>
                    <a:bodyPr/>
                    <a:lstStyle/>
                    <a:p>
                      <a:endParaRPr lang="ru-RU"/>
                    </a:p>
                  </a:txBody>
                  <a:tcPr/>
                </a:tc>
                <a:tc>
                  <a:txBody>
                    <a:bodyPr/>
                    <a:lstStyle/>
                    <a:p>
                      <a:pPr algn="ctr">
                        <a:spcAft>
                          <a:spcPts val="0"/>
                        </a:spcAft>
                      </a:pPr>
                      <a:r>
                        <a:rPr lang="ru-RU" sz="1300" b="1">
                          <a:solidFill>
                            <a:srgbClr val="00B050"/>
                          </a:solidFill>
                          <a:latin typeface="Calibri"/>
                          <a:ea typeface="Times New Roman"/>
                          <a:cs typeface="Times New Roman"/>
                        </a:rPr>
                        <a:t>&lt;5 </a:t>
                      </a:r>
                      <a:endParaRPr lang="ru-RU" sz="1300">
                        <a:solidFill>
                          <a:srgbClr val="00B050"/>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ctr">
                        <a:spcAft>
                          <a:spcPts val="0"/>
                        </a:spcAft>
                      </a:pPr>
                      <a:r>
                        <a:rPr lang="ru-RU" sz="1300" b="1">
                          <a:solidFill>
                            <a:srgbClr val="00B050"/>
                          </a:solidFill>
                          <a:latin typeface="Calibri"/>
                          <a:ea typeface="Times New Roman"/>
                          <a:cs typeface="Times New Roman"/>
                        </a:rPr>
                        <a:t>5-9</a:t>
                      </a:r>
                      <a:endParaRPr lang="ru-RU" sz="1300">
                        <a:solidFill>
                          <a:srgbClr val="00B050"/>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ctr">
                        <a:spcAft>
                          <a:spcPts val="0"/>
                        </a:spcAft>
                      </a:pPr>
                      <a:r>
                        <a:rPr lang="ru-RU" sz="1300" b="1">
                          <a:solidFill>
                            <a:srgbClr val="00B050"/>
                          </a:solidFill>
                          <a:latin typeface="Calibri"/>
                          <a:ea typeface="Times New Roman"/>
                          <a:cs typeface="Times New Roman"/>
                        </a:rPr>
                        <a:t>10-14</a:t>
                      </a:r>
                      <a:endParaRPr lang="ru-RU" sz="1300">
                        <a:solidFill>
                          <a:srgbClr val="00B050"/>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ctr">
                        <a:spcAft>
                          <a:spcPts val="0"/>
                        </a:spcAft>
                      </a:pPr>
                      <a:r>
                        <a:rPr lang="ru-RU" sz="1300" b="1">
                          <a:solidFill>
                            <a:srgbClr val="00B050"/>
                          </a:solidFill>
                          <a:latin typeface="Calibri"/>
                          <a:ea typeface="Times New Roman"/>
                          <a:cs typeface="Times New Roman"/>
                        </a:rPr>
                        <a:t>15-24</a:t>
                      </a:r>
                      <a:endParaRPr lang="ru-RU" sz="1300">
                        <a:solidFill>
                          <a:srgbClr val="00B050"/>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ctr">
                        <a:spcAft>
                          <a:spcPts val="0"/>
                        </a:spcAft>
                      </a:pPr>
                      <a:r>
                        <a:rPr lang="ru-RU" sz="1300" b="1">
                          <a:solidFill>
                            <a:srgbClr val="00B050"/>
                          </a:solidFill>
                          <a:latin typeface="Calibri"/>
                          <a:ea typeface="Times New Roman"/>
                          <a:cs typeface="Times New Roman"/>
                        </a:rPr>
                        <a:t>≥ 25</a:t>
                      </a:r>
                      <a:endParaRPr lang="ru-RU" sz="1300">
                        <a:solidFill>
                          <a:srgbClr val="00B050"/>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r>
              <a:tr h="219029">
                <a:tc>
                  <a:txBody>
                    <a:bodyPr/>
                    <a:lstStyle/>
                    <a:p>
                      <a:pPr>
                        <a:spcAft>
                          <a:spcPts val="0"/>
                        </a:spcAft>
                      </a:pPr>
                      <a:r>
                        <a:rPr lang="ru-RU" sz="1300" b="1" dirty="0">
                          <a:solidFill>
                            <a:srgbClr val="00B050"/>
                          </a:solidFill>
                          <a:latin typeface="Calibri"/>
                          <a:ea typeface="Times New Roman"/>
                          <a:cs typeface="Times New Roman"/>
                        </a:rPr>
                        <a:t>Overall</a:t>
                      </a:r>
                      <a:endParaRPr lang="ru-RU" sz="1300" dirty="0">
                        <a:solidFill>
                          <a:srgbClr val="00B050"/>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dirty="0">
                          <a:solidFill>
                            <a:schemeClr val="bg1"/>
                          </a:solidFill>
                          <a:latin typeface="Calibri"/>
                          <a:ea typeface="Times New Roman"/>
                          <a:cs typeface="Times New Roman"/>
                        </a:rPr>
                        <a:t>4,5</a:t>
                      </a:r>
                      <a:endParaRPr lang="ru-RU" sz="1300" dirty="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dirty="0">
                          <a:solidFill>
                            <a:schemeClr val="bg1"/>
                          </a:solidFill>
                          <a:latin typeface="Calibri"/>
                          <a:ea typeface="Times New Roman"/>
                          <a:cs typeface="Times New Roman"/>
                        </a:rPr>
                        <a:t>7,3</a:t>
                      </a:r>
                      <a:endParaRPr lang="ru-RU" sz="1300" dirty="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dirty="0">
                          <a:solidFill>
                            <a:schemeClr val="bg1"/>
                          </a:solidFill>
                          <a:latin typeface="Calibri"/>
                          <a:ea typeface="Times New Roman"/>
                          <a:cs typeface="Times New Roman"/>
                        </a:rPr>
                        <a:t>22,2</a:t>
                      </a:r>
                      <a:endParaRPr lang="ru-RU" sz="1300" dirty="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dirty="0">
                          <a:solidFill>
                            <a:schemeClr val="bg1"/>
                          </a:solidFill>
                          <a:latin typeface="Calibri"/>
                          <a:ea typeface="Times New Roman"/>
                          <a:cs typeface="Times New Roman"/>
                        </a:rPr>
                        <a:t>59,2</a:t>
                      </a:r>
                      <a:endParaRPr lang="ru-RU" sz="1300" dirty="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dirty="0">
                          <a:solidFill>
                            <a:schemeClr val="bg1"/>
                          </a:solidFill>
                          <a:latin typeface="Calibri"/>
                          <a:ea typeface="Times New Roman"/>
                          <a:cs typeface="Times New Roman"/>
                        </a:rPr>
                        <a:t>6,8</a:t>
                      </a:r>
                      <a:endParaRPr lang="ru-RU" sz="1300" dirty="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r>
              <a:tr h="219029">
                <a:tc gridSpan="6">
                  <a:txBody>
                    <a:bodyPr/>
                    <a:lstStyle/>
                    <a:p>
                      <a:pPr>
                        <a:spcAft>
                          <a:spcPts val="0"/>
                        </a:spcAft>
                      </a:pPr>
                      <a:r>
                        <a:rPr lang="ru-RU" sz="1300" b="1" i="1" dirty="0">
                          <a:solidFill>
                            <a:srgbClr val="00B050"/>
                          </a:solidFill>
                          <a:latin typeface="Calibri"/>
                          <a:ea typeface="Times New Roman"/>
                          <a:cs typeface="Times New Roman"/>
                        </a:rPr>
                        <a:t>Gender</a:t>
                      </a:r>
                      <a:endParaRPr lang="ru-RU" sz="1300" dirty="0">
                        <a:solidFill>
                          <a:srgbClr val="00B050"/>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219029">
                <a:tc>
                  <a:txBody>
                    <a:bodyPr/>
                    <a:lstStyle/>
                    <a:p>
                      <a:pPr>
                        <a:spcAft>
                          <a:spcPts val="0"/>
                        </a:spcAft>
                      </a:pPr>
                      <a:r>
                        <a:rPr lang="ru-RU" sz="1300" dirty="0">
                          <a:solidFill>
                            <a:srgbClr val="00B050"/>
                          </a:solidFill>
                          <a:latin typeface="Calibri"/>
                          <a:ea typeface="Times New Roman"/>
                          <a:cs typeface="Times New Roman"/>
                        </a:rPr>
                        <a:t>Male</a:t>
                      </a:r>
                      <a:endParaRPr lang="ru-RU" sz="1300" dirty="0">
                        <a:solidFill>
                          <a:srgbClr val="00B050"/>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dirty="0">
                          <a:solidFill>
                            <a:schemeClr val="bg1"/>
                          </a:solidFill>
                          <a:latin typeface="Calibri"/>
                          <a:ea typeface="Times New Roman"/>
                          <a:cs typeface="Times New Roman"/>
                        </a:rPr>
                        <a:t>4,5</a:t>
                      </a:r>
                      <a:endParaRPr lang="ru-RU" sz="1300" dirty="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a:solidFill>
                            <a:schemeClr val="bg1"/>
                          </a:solidFill>
                          <a:latin typeface="Calibri"/>
                          <a:ea typeface="Times New Roman"/>
                          <a:cs typeface="Times New Roman"/>
                        </a:rPr>
                        <a:t>7,1</a:t>
                      </a:r>
                      <a:endParaRPr lang="ru-RU" sz="130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a:solidFill>
                            <a:schemeClr val="bg1"/>
                          </a:solidFill>
                          <a:latin typeface="Calibri"/>
                          <a:ea typeface="Times New Roman"/>
                          <a:cs typeface="Times New Roman"/>
                        </a:rPr>
                        <a:t>21,8</a:t>
                      </a:r>
                      <a:endParaRPr lang="ru-RU" sz="130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a:solidFill>
                            <a:schemeClr val="bg1"/>
                          </a:solidFill>
                          <a:latin typeface="Calibri"/>
                          <a:ea typeface="Times New Roman"/>
                          <a:cs typeface="Times New Roman"/>
                        </a:rPr>
                        <a:t>60,1</a:t>
                      </a:r>
                      <a:endParaRPr lang="ru-RU" sz="130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a:solidFill>
                            <a:schemeClr val="bg1"/>
                          </a:solidFill>
                          <a:latin typeface="Calibri"/>
                          <a:ea typeface="Times New Roman"/>
                          <a:cs typeface="Times New Roman"/>
                        </a:rPr>
                        <a:t>6,5</a:t>
                      </a:r>
                      <a:endParaRPr lang="ru-RU" sz="130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r>
              <a:tr h="219029">
                <a:tc>
                  <a:txBody>
                    <a:bodyPr/>
                    <a:lstStyle/>
                    <a:p>
                      <a:pPr>
                        <a:spcAft>
                          <a:spcPts val="0"/>
                        </a:spcAft>
                      </a:pPr>
                      <a:r>
                        <a:rPr lang="ru-RU" sz="1300" dirty="0">
                          <a:solidFill>
                            <a:srgbClr val="00B050"/>
                          </a:solidFill>
                          <a:latin typeface="Calibri"/>
                          <a:ea typeface="Times New Roman"/>
                          <a:cs typeface="Times New Roman"/>
                        </a:rPr>
                        <a:t>Female</a:t>
                      </a:r>
                      <a:endParaRPr lang="ru-RU" sz="1300" dirty="0">
                        <a:solidFill>
                          <a:srgbClr val="00B050"/>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a:solidFill>
                            <a:schemeClr val="bg1"/>
                          </a:solidFill>
                          <a:latin typeface="Calibri"/>
                          <a:ea typeface="Times New Roman"/>
                          <a:cs typeface="Times New Roman"/>
                        </a:rPr>
                        <a:t>3,4</a:t>
                      </a:r>
                      <a:endParaRPr lang="ru-RU" sz="130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dirty="0">
                          <a:solidFill>
                            <a:schemeClr val="bg1"/>
                          </a:solidFill>
                          <a:latin typeface="Calibri"/>
                          <a:ea typeface="Times New Roman"/>
                          <a:cs typeface="Times New Roman"/>
                        </a:rPr>
                        <a:t>14,3</a:t>
                      </a:r>
                      <a:endParaRPr lang="ru-RU" sz="1300" dirty="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dirty="0">
                          <a:solidFill>
                            <a:schemeClr val="bg1"/>
                          </a:solidFill>
                          <a:latin typeface="Calibri"/>
                          <a:ea typeface="Times New Roman"/>
                          <a:cs typeface="Times New Roman"/>
                        </a:rPr>
                        <a:t>30,6</a:t>
                      </a:r>
                      <a:endParaRPr lang="ru-RU" sz="1300" dirty="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dirty="0">
                          <a:solidFill>
                            <a:schemeClr val="bg1"/>
                          </a:solidFill>
                          <a:latin typeface="Calibri"/>
                          <a:ea typeface="Times New Roman"/>
                          <a:cs typeface="Times New Roman"/>
                        </a:rPr>
                        <a:t>35,9</a:t>
                      </a:r>
                      <a:endParaRPr lang="ru-RU" sz="1300" dirty="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dirty="0">
                          <a:solidFill>
                            <a:schemeClr val="bg1"/>
                          </a:solidFill>
                          <a:latin typeface="Calibri"/>
                          <a:ea typeface="Times New Roman"/>
                          <a:cs typeface="Times New Roman"/>
                        </a:rPr>
                        <a:t>15,8</a:t>
                      </a:r>
                      <a:endParaRPr lang="ru-RU" sz="1300" dirty="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r>
              <a:tr h="219029">
                <a:tc gridSpan="6">
                  <a:txBody>
                    <a:bodyPr/>
                    <a:lstStyle/>
                    <a:p>
                      <a:pPr>
                        <a:spcAft>
                          <a:spcPts val="0"/>
                        </a:spcAft>
                      </a:pPr>
                      <a:r>
                        <a:rPr lang="ru-RU" sz="1300" b="1" i="1" dirty="0">
                          <a:solidFill>
                            <a:srgbClr val="00B050"/>
                          </a:solidFill>
                          <a:latin typeface="Calibri"/>
                          <a:ea typeface="Times New Roman"/>
                          <a:cs typeface="Times New Roman"/>
                        </a:rPr>
                        <a:t>Age (years)</a:t>
                      </a:r>
                      <a:endParaRPr lang="ru-RU" sz="1300" dirty="0">
                        <a:solidFill>
                          <a:srgbClr val="00B050"/>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219029">
                <a:tc>
                  <a:txBody>
                    <a:bodyPr/>
                    <a:lstStyle/>
                    <a:p>
                      <a:pPr>
                        <a:spcAft>
                          <a:spcPts val="0"/>
                        </a:spcAft>
                      </a:pPr>
                      <a:r>
                        <a:rPr lang="ru-RU" sz="1300" dirty="0">
                          <a:solidFill>
                            <a:srgbClr val="00B050"/>
                          </a:solidFill>
                          <a:latin typeface="Calibri"/>
                          <a:ea typeface="Times New Roman"/>
                          <a:cs typeface="Times New Roman"/>
                        </a:rPr>
                        <a:t>15-24</a:t>
                      </a:r>
                      <a:endParaRPr lang="ru-RU" sz="1300" dirty="0">
                        <a:solidFill>
                          <a:srgbClr val="00B050"/>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dirty="0">
                          <a:solidFill>
                            <a:schemeClr val="bg1"/>
                          </a:solidFill>
                          <a:latin typeface="Calibri"/>
                          <a:ea typeface="Times New Roman"/>
                          <a:cs typeface="Times New Roman"/>
                        </a:rPr>
                        <a:t>-</a:t>
                      </a:r>
                      <a:endParaRPr lang="ru-RU" sz="1300" dirty="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dirty="0">
                          <a:solidFill>
                            <a:schemeClr val="bg1"/>
                          </a:solidFill>
                          <a:latin typeface="Calibri"/>
                          <a:ea typeface="Times New Roman"/>
                          <a:cs typeface="Times New Roman"/>
                        </a:rPr>
                        <a:t>2,0</a:t>
                      </a:r>
                      <a:endParaRPr lang="ru-RU" sz="1300" dirty="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a:solidFill>
                            <a:schemeClr val="bg1"/>
                          </a:solidFill>
                          <a:latin typeface="Calibri"/>
                          <a:ea typeface="Times New Roman"/>
                          <a:cs typeface="Times New Roman"/>
                        </a:rPr>
                        <a:t>32,4</a:t>
                      </a:r>
                      <a:endParaRPr lang="ru-RU" sz="130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a:solidFill>
                            <a:schemeClr val="bg1"/>
                          </a:solidFill>
                          <a:latin typeface="Calibri"/>
                          <a:ea typeface="Times New Roman"/>
                          <a:cs typeface="Times New Roman"/>
                        </a:rPr>
                        <a:t>65,7</a:t>
                      </a:r>
                      <a:endParaRPr lang="ru-RU" sz="130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a:solidFill>
                            <a:schemeClr val="bg1"/>
                          </a:solidFill>
                          <a:latin typeface="Calibri"/>
                          <a:ea typeface="Times New Roman"/>
                          <a:cs typeface="Times New Roman"/>
                        </a:rPr>
                        <a:t>-</a:t>
                      </a:r>
                      <a:endParaRPr lang="ru-RU" sz="130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r>
              <a:tr h="219029">
                <a:tc>
                  <a:txBody>
                    <a:bodyPr/>
                    <a:lstStyle/>
                    <a:p>
                      <a:pPr>
                        <a:spcAft>
                          <a:spcPts val="0"/>
                        </a:spcAft>
                      </a:pPr>
                      <a:r>
                        <a:rPr lang="ru-RU" sz="1300" dirty="0">
                          <a:solidFill>
                            <a:srgbClr val="00B050"/>
                          </a:solidFill>
                          <a:latin typeface="Calibri"/>
                          <a:ea typeface="Times New Roman"/>
                          <a:cs typeface="Times New Roman"/>
                        </a:rPr>
                        <a:t>25-44</a:t>
                      </a:r>
                      <a:endParaRPr lang="ru-RU" sz="1300" dirty="0">
                        <a:solidFill>
                          <a:srgbClr val="00B050"/>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a:solidFill>
                            <a:schemeClr val="bg1"/>
                          </a:solidFill>
                          <a:latin typeface="Calibri"/>
                          <a:ea typeface="Times New Roman"/>
                          <a:cs typeface="Times New Roman"/>
                        </a:rPr>
                        <a:t>4,4</a:t>
                      </a:r>
                      <a:endParaRPr lang="ru-RU" sz="130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dirty="0">
                          <a:solidFill>
                            <a:schemeClr val="bg1"/>
                          </a:solidFill>
                          <a:latin typeface="Calibri"/>
                          <a:ea typeface="Times New Roman"/>
                          <a:cs typeface="Times New Roman"/>
                        </a:rPr>
                        <a:t>8,5</a:t>
                      </a:r>
                      <a:endParaRPr lang="ru-RU" sz="1300" dirty="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dirty="0">
                          <a:solidFill>
                            <a:schemeClr val="bg1"/>
                          </a:solidFill>
                          <a:latin typeface="Calibri"/>
                          <a:ea typeface="Times New Roman"/>
                          <a:cs typeface="Times New Roman"/>
                        </a:rPr>
                        <a:t>28,4</a:t>
                      </a:r>
                      <a:endParaRPr lang="ru-RU" sz="1300" dirty="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a:solidFill>
                            <a:schemeClr val="bg1"/>
                          </a:solidFill>
                          <a:latin typeface="Calibri"/>
                          <a:ea typeface="Times New Roman"/>
                          <a:cs typeface="Times New Roman"/>
                        </a:rPr>
                        <a:t>53,4</a:t>
                      </a:r>
                      <a:endParaRPr lang="ru-RU" sz="130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a:solidFill>
                            <a:schemeClr val="bg1"/>
                          </a:solidFill>
                          <a:latin typeface="Calibri"/>
                          <a:ea typeface="Times New Roman"/>
                          <a:cs typeface="Times New Roman"/>
                        </a:rPr>
                        <a:t>5,3</a:t>
                      </a:r>
                      <a:endParaRPr lang="ru-RU" sz="130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r>
              <a:tr h="219029">
                <a:tc>
                  <a:txBody>
                    <a:bodyPr/>
                    <a:lstStyle/>
                    <a:p>
                      <a:pPr>
                        <a:spcAft>
                          <a:spcPts val="0"/>
                        </a:spcAft>
                      </a:pPr>
                      <a:r>
                        <a:rPr lang="ru-RU" sz="1300" dirty="0">
                          <a:solidFill>
                            <a:srgbClr val="00B050"/>
                          </a:solidFill>
                          <a:latin typeface="Calibri"/>
                          <a:ea typeface="Times New Roman"/>
                          <a:cs typeface="Times New Roman"/>
                        </a:rPr>
                        <a:t>45-64</a:t>
                      </a:r>
                      <a:endParaRPr lang="ru-RU" sz="1300" dirty="0">
                        <a:solidFill>
                          <a:srgbClr val="00B050"/>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a:solidFill>
                            <a:schemeClr val="bg1"/>
                          </a:solidFill>
                          <a:latin typeface="Calibri"/>
                          <a:ea typeface="Times New Roman"/>
                          <a:cs typeface="Times New Roman"/>
                        </a:rPr>
                        <a:t>5,2</a:t>
                      </a:r>
                      <a:endParaRPr lang="ru-RU" sz="130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dirty="0">
                          <a:solidFill>
                            <a:schemeClr val="bg1"/>
                          </a:solidFill>
                          <a:latin typeface="Calibri"/>
                          <a:ea typeface="Times New Roman"/>
                          <a:cs typeface="Times New Roman"/>
                        </a:rPr>
                        <a:t>7,3</a:t>
                      </a:r>
                      <a:endParaRPr lang="ru-RU" sz="1300" dirty="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dirty="0">
                          <a:solidFill>
                            <a:schemeClr val="bg1"/>
                          </a:solidFill>
                          <a:latin typeface="Calibri"/>
                          <a:ea typeface="Times New Roman"/>
                          <a:cs typeface="Times New Roman"/>
                        </a:rPr>
                        <a:t>17,2</a:t>
                      </a:r>
                      <a:endParaRPr lang="ru-RU" sz="1300" dirty="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a:solidFill>
                            <a:schemeClr val="bg1"/>
                          </a:solidFill>
                          <a:latin typeface="Calibri"/>
                          <a:ea typeface="Times New Roman"/>
                          <a:cs typeface="Times New Roman"/>
                        </a:rPr>
                        <a:t>62,1</a:t>
                      </a:r>
                      <a:endParaRPr lang="ru-RU" sz="130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a:solidFill>
                            <a:schemeClr val="bg1"/>
                          </a:solidFill>
                          <a:latin typeface="Calibri"/>
                          <a:ea typeface="Times New Roman"/>
                          <a:cs typeface="Times New Roman"/>
                        </a:rPr>
                        <a:t>8,1</a:t>
                      </a:r>
                      <a:endParaRPr lang="ru-RU" sz="130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r>
              <a:tr h="219029">
                <a:tc>
                  <a:txBody>
                    <a:bodyPr/>
                    <a:lstStyle/>
                    <a:p>
                      <a:pPr>
                        <a:spcAft>
                          <a:spcPts val="0"/>
                        </a:spcAft>
                      </a:pPr>
                      <a:r>
                        <a:rPr lang="ru-RU" sz="1300" dirty="0">
                          <a:solidFill>
                            <a:srgbClr val="00B050"/>
                          </a:solidFill>
                          <a:latin typeface="Calibri"/>
                          <a:ea typeface="Times New Roman"/>
                          <a:cs typeface="Times New Roman"/>
                        </a:rPr>
                        <a:t>65+</a:t>
                      </a:r>
                      <a:endParaRPr lang="ru-RU" sz="1300" dirty="0">
                        <a:solidFill>
                          <a:srgbClr val="00B050"/>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a:solidFill>
                            <a:schemeClr val="bg1"/>
                          </a:solidFill>
                          <a:latin typeface="Calibri"/>
                          <a:ea typeface="Times New Roman"/>
                          <a:cs typeface="Times New Roman"/>
                        </a:rPr>
                        <a:t>3,8</a:t>
                      </a:r>
                      <a:endParaRPr lang="ru-RU" sz="130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a:solidFill>
                            <a:schemeClr val="bg1"/>
                          </a:solidFill>
                          <a:latin typeface="Calibri"/>
                          <a:ea typeface="Times New Roman"/>
                          <a:cs typeface="Times New Roman"/>
                        </a:rPr>
                        <a:t>6,4</a:t>
                      </a:r>
                      <a:endParaRPr lang="ru-RU" sz="130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dirty="0">
                          <a:solidFill>
                            <a:schemeClr val="bg1"/>
                          </a:solidFill>
                          <a:latin typeface="Calibri"/>
                          <a:ea typeface="Times New Roman"/>
                          <a:cs typeface="Times New Roman"/>
                        </a:rPr>
                        <a:t>19,5</a:t>
                      </a:r>
                      <a:endParaRPr lang="ru-RU" sz="1300" dirty="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dirty="0">
                          <a:solidFill>
                            <a:schemeClr val="bg1"/>
                          </a:solidFill>
                          <a:latin typeface="Calibri"/>
                          <a:ea typeface="Times New Roman"/>
                          <a:cs typeface="Times New Roman"/>
                        </a:rPr>
                        <a:t>61,4</a:t>
                      </a:r>
                      <a:endParaRPr lang="ru-RU" sz="1300" dirty="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dirty="0">
                          <a:solidFill>
                            <a:schemeClr val="bg1"/>
                          </a:solidFill>
                          <a:latin typeface="Calibri"/>
                          <a:ea typeface="Times New Roman"/>
                          <a:cs typeface="Times New Roman"/>
                        </a:rPr>
                        <a:t>8,9</a:t>
                      </a:r>
                      <a:endParaRPr lang="ru-RU" sz="1300" dirty="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r>
              <a:tr h="219029">
                <a:tc gridSpan="6">
                  <a:txBody>
                    <a:bodyPr/>
                    <a:lstStyle/>
                    <a:p>
                      <a:pPr>
                        <a:spcAft>
                          <a:spcPts val="0"/>
                        </a:spcAft>
                      </a:pPr>
                      <a:r>
                        <a:rPr lang="ru-RU" sz="1300" b="1" i="1" dirty="0">
                          <a:solidFill>
                            <a:srgbClr val="00B050"/>
                          </a:solidFill>
                          <a:latin typeface="Calibri"/>
                          <a:ea typeface="Times New Roman"/>
                          <a:cs typeface="Times New Roman"/>
                        </a:rPr>
                        <a:t>Residence</a:t>
                      </a:r>
                      <a:endParaRPr lang="ru-RU" sz="1300" dirty="0">
                        <a:solidFill>
                          <a:srgbClr val="00B050"/>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219029">
                <a:tc>
                  <a:txBody>
                    <a:bodyPr/>
                    <a:lstStyle/>
                    <a:p>
                      <a:pPr>
                        <a:spcAft>
                          <a:spcPts val="0"/>
                        </a:spcAft>
                      </a:pPr>
                      <a:r>
                        <a:rPr lang="ru-RU" sz="1300" dirty="0">
                          <a:solidFill>
                            <a:srgbClr val="00B050"/>
                          </a:solidFill>
                          <a:latin typeface="Calibri"/>
                          <a:ea typeface="Times New Roman"/>
                          <a:cs typeface="Times New Roman"/>
                        </a:rPr>
                        <a:t>Urban</a:t>
                      </a:r>
                      <a:endParaRPr lang="ru-RU" sz="1300" dirty="0">
                        <a:solidFill>
                          <a:srgbClr val="00B050"/>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dirty="0">
                          <a:solidFill>
                            <a:schemeClr val="bg1"/>
                          </a:solidFill>
                          <a:latin typeface="Calibri"/>
                          <a:ea typeface="Times New Roman"/>
                          <a:cs typeface="Times New Roman"/>
                        </a:rPr>
                        <a:t>5,1</a:t>
                      </a:r>
                      <a:endParaRPr lang="ru-RU" sz="1300" dirty="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dirty="0">
                          <a:solidFill>
                            <a:schemeClr val="bg1"/>
                          </a:solidFill>
                          <a:latin typeface="Calibri"/>
                          <a:ea typeface="Times New Roman"/>
                          <a:cs typeface="Times New Roman"/>
                        </a:rPr>
                        <a:t>9,9</a:t>
                      </a:r>
                      <a:endParaRPr lang="ru-RU" sz="1300" dirty="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dirty="0">
                          <a:solidFill>
                            <a:schemeClr val="bg1"/>
                          </a:solidFill>
                          <a:latin typeface="Calibri"/>
                          <a:ea typeface="Times New Roman"/>
                          <a:cs typeface="Times New Roman"/>
                        </a:rPr>
                        <a:t>25,7</a:t>
                      </a:r>
                      <a:endParaRPr lang="ru-RU" sz="1300" dirty="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dirty="0">
                          <a:solidFill>
                            <a:schemeClr val="bg1"/>
                          </a:solidFill>
                          <a:latin typeface="Calibri"/>
                          <a:ea typeface="Times New Roman"/>
                          <a:cs typeface="Times New Roman"/>
                        </a:rPr>
                        <a:t>52,2</a:t>
                      </a:r>
                      <a:endParaRPr lang="ru-RU" sz="1300" dirty="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a:solidFill>
                            <a:schemeClr val="bg1"/>
                          </a:solidFill>
                          <a:latin typeface="Calibri"/>
                          <a:ea typeface="Times New Roman"/>
                          <a:cs typeface="Times New Roman"/>
                        </a:rPr>
                        <a:t>7,1</a:t>
                      </a:r>
                      <a:endParaRPr lang="ru-RU" sz="130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r>
              <a:tr h="219029">
                <a:tc>
                  <a:txBody>
                    <a:bodyPr/>
                    <a:lstStyle/>
                    <a:p>
                      <a:pPr>
                        <a:spcAft>
                          <a:spcPts val="0"/>
                        </a:spcAft>
                      </a:pPr>
                      <a:r>
                        <a:rPr lang="ru-RU" sz="1300" dirty="0">
                          <a:solidFill>
                            <a:srgbClr val="00B050"/>
                          </a:solidFill>
                          <a:latin typeface="Calibri"/>
                          <a:ea typeface="Times New Roman"/>
                          <a:cs typeface="Times New Roman"/>
                        </a:rPr>
                        <a:t>Rural</a:t>
                      </a:r>
                      <a:endParaRPr lang="ru-RU" sz="1300" dirty="0">
                        <a:solidFill>
                          <a:srgbClr val="00B050"/>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a:solidFill>
                            <a:schemeClr val="bg1"/>
                          </a:solidFill>
                          <a:latin typeface="Calibri"/>
                          <a:ea typeface="Times New Roman"/>
                          <a:cs typeface="Times New Roman"/>
                        </a:rPr>
                        <a:t>3,8</a:t>
                      </a:r>
                      <a:endParaRPr lang="ru-RU" sz="130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a:solidFill>
                            <a:schemeClr val="bg1"/>
                          </a:solidFill>
                          <a:latin typeface="Calibri"/>
                          <a:ea typeface="Times New Roman"/>
                          <a:cs typeface="Times New Roman"/>
                        </a:rPr>
                        <a:t>4,3</a:t>
                      </a:r>
                      <a:endParaRPr lang="ru-RU" sz="130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a:solidFill>
                            <a:schemeClr val="bg1"/>
                          </a:solidFill>
                          <a:latin typeface="Calibri"/>
                          <a:ea typeface="Times New Roman"/>
                          <a:cs typeface="Times New Roman"/>
                        </a:rPr>
                        <a:t>17,9</a:t>
                      </a:r>
                      <a:endParaRPr lang="ru-RU" sz="130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a:solidFill>
                            <a:schemeClr val="bg1"/>
                          </a:solidFill>
                          <a:latin typeface="Calibri"/>
                          <a:ea typeface="Times New Roman"/>
                          <a:cs typeface="Times New Roman"/>
                        </a:rPr>
                        <a:t>67,6</a:t>
                      </a:r>
                      <a:endParaRPr lang="ru-RU" sz="130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dirty="0">
                          <a:solidFill>
                            <a:schemeClr val="bg1"/>
                          </a:solidFill>
                          <a:latin typeface="Calibri"/>
                          <a:ea typeface="Times New Roman"/>
                          <a:cs typeface="Times New Roman"/>
                        </a:rPr>
                        <a:t>6,4</a:t>
                      </a:r>
                      <a:endParaRPr lang="ru-RU" sz="1300" dirty="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r>
              <a:tr h="219029">
                <a:tc gridSpan="6">
                  <a:txBody>
                    <a:bodyPr/>
                    <a:lstStyle/>
                    <a:p>
                      <a:pPr>
                        <a:spcAft>
                          <a:spcPts val="0"/>
                        </a:spcAft>
                      </a:pPr>
                      <a:r>
                        <a:rPr lang="ru-RU" sz="1300" b="1" i="1" dirty="0">
                          <a:solidFill>
                            <a:srgbClr val="00B050"/>
                          </a:solidFill>
                          <a:latin typeface="Calibri"/>
                          <a:ea typeface="Times New Roman"/>
                          <a:cs typeface="Times New Roman"/>
                        </a:rPr>
                        <a:t>Education Level</a:t>
                      </a:r>
                      <a:r>
                        <a:rPr lang="ru-RU" sz="1300" i="1" baseline="30000" dirty="0">
                          <a:solidFill>
                            <a:srgbClr val="00B050"/>
                          </a:solidFill>
                          <a:latin typeface="Calibri"/>
                          <a:ea typeface="Times New Roman"/>
                          <a:cs typeface="Times New Roman"/>
                        </a:rPr>
                        <a:t>2</a:t>
                      </a:r>
                      <a:endParaRPr lang="ru-RU" sz="1300" dirty="0">
                        <a:solidFill>
                          <a:srgbClr val="00B050"/>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219029">
                <a:tc>
                  <a:txBody>
                    <a:bodyPr/>
                    <a:lstStyle/>
                    <a:p>
                      <a:pPr>
                        <a:spcAft>
                          <a:spcPts val="0"/>
                        </a:spcAft>
                      </a:pPr>
                      <a:r>
                        <a:rPr lang="ru-RU" sz="1300" dirty="0">
                          <a:solidFill>
                            <a:srgbClr val="00B050"/>
                          </a:solidFill>
                          <a:latin typeface="Calibri"/>
                          <a:ea typeface="Times New Roman"/>
                          <a:cs typeface="Times New Roman"/>
                        </a:rPr>
                        <a:t>Doctor of Philosophy PhD</a:t>
                      </a:r>
                      <a:endParaRPr lang="ru-RU" sz="1300" dirty="0">
                        <a:solidFill>
                          <a:srgbClr val="00B050"/>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dirty="0">
                          <a:solidFill>
                            <a:schemeClr val="bg1"/>
                          </a:solidFill>
                          <a:latin typeface="Calibri"/>
                          <a:ea typeface="Times New Roman"/>
                          <a:cs typeface="Times New Roman"/>
                        </a:rPr>
                        <a:t>-</a:t>
                      </a:r>
                      <a:endParaRPr lang="ru-RU" sz="1300" dirty="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dirty="0">
                          <a:solidFill>
                            <a:schemeClr val="bg1"/>
                          </a:solidFill>
                          <a:latin typeface="Calibri"/>
                          <a:ea typeface="Times New Roman"/>
                          <a:cs typeface="Times New Roman"/>
                        </a:rPr>
                        <a:t>-</a:t>
                      </a:r>
                      <a:endParaRPr lang="ru-RU" sz="1300" dirty="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dirty="0">
                          <a:solidFill>
                            <a:schemeClr val="bg1"/>
                          </a:solidFill>
                          <a:latin typeface="Calibri"/>
                          <a:ea typeface="Times New Roman"/>
                          <a:cs typeface="Times New Roman"/>
                        </a:rPr>
                        <a:t>44,9</a:t>
                      </a:r>
                      <a:endParaRPr lang="ru-RU" sz="1300" dirty="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a:solidFill>
                            <a:schemeClr val="bg1"/>
                          </a:solidFill>
                          <a:latin typeface="Calibri"/>
                          <a:ea typeface="Times New Roman"/>
                          <a:cs typeface="Times New Roman"/>
                        </a:rPr>
                        <a:t>-</a:t>
                      </a:r>
                      <a:endParaRPr lang="ru-RU" sz="130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a:solidFill>
                            <a:schemeClr val="bg1"/>
                          </a:solidFill>
                          <a:latin typeface="Calibri"/>
                          <a:ea typeface="Times New Roman"/>
                          <a:cs typeface="Times New Roman"/>
                        </a:rPr>
                        <a:t>55,1</a:t>
                      </a:r>
                      <a:endParaRPr lang="ru-RU" sz="130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r>
              <a:tr h="219029">
                <a:tc>
                  <a:txBody>
                    <a:bodyPr/>
                    <a:lstStyle/>
                    <a:p>
                      <a:pPr>
                        <a:spcAft>
                          <a:spcPts val="0"/>
                        </a:spcAft>
                      </a:pPr>
                      <a:r>
                        <a:rPr lang="ru-RU" sz="1300" dirty="0">
                          <a:solidFill>
                            <a:srgbClr val="00B050"/>
                          </a:solidFill>
                          <a:latin typeface="Calibri"/>
                          <a:ea typeface="Times New Roman"/>
                          <a:cs typeface="Times New Roman"/>
                        </a:rPr>
                        <a:t>Masters degree</a:t>
                      </a:r>
                      <a:endParaRPr lang="ru-RU" sz="1300" dirty="0">
                        <a:solidFill>
                          <a:srgbClr val="00B050"/>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a:solidFill>
                            <a:schemeClr val="bg1"/>
                          </a:solidFill>
                          <a:latin typeface="Calibri"/>
                          <a:ea typeface="Times New Roman"/>
                          <a:cs typeface="Times New Roman"/>
                        </a:rPr>
                        <a:t>6,5</a:t>
                      </a:r>
                      <a:endParaRPr lang="ru-RU" sz="130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a:solidFill>
                            <a:schemeClr val="bg1"/>
                          </a:solidFill>
                          <a:latin typeface="Calibri"/>
                          <a:ea typeface="Times New Roman"/>
                          <a:cs typeface="Times New Roman"/>
                        </a:rPr>
                        <a:t>15,4</a:t>
                      </a:r>
                      <a:endParaRPr lang="ru-RU" sz="130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dirty="0">
                          <a:solidFill>
                            <a:schemeClr val="bg1"/>
                          </a:solidFill>
                          <a:latin typeface="Calibri"/>
                          <a:ea typeface="Times New Roman"/>
                          <a:cs typeface="Times New Roman"/>
                        </a:rPr>
                        <a:t>15,8</a:t>
                      </a:r>
                      <a:endParaRPr lang="ru-RU" sz="1300" dirty="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a:solidFill>
                            <a:schemeClr val="bg1"/>
                          </a:solidFill>
                          <a:latin typeface="Calibri"/>
                          <a:ea typeface="Times New Roman"/>
                          <a:cs typeface="Times New Roman"/>
                        </a:rPr>
                        <a:t>55,7</a:t>
                      </a:r>
                      <a:endParaRPr lang="ru-RU" sz="130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a:solidFill>
                            <a:schemeClr val="bg1"/>
                          </a:solidFill>
                          <a:latin typeface="Calibri"/>
                          <a:ea typeface="Times New Roman"/>
                          <a:cs typeface="Times New Roman"/>
                        </a:rPr>
                        <a:t>6,7</a:t>
                      </a:r>
                      <a:endParaRPr lang="ru-RU" sz="130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r>
              <a:tr h="219029">
                <a:tc>
                  <a:txBody>
                    <a:bodyPr/>
                    <a:lstStyle/>
                    <a:p>
                      <a:pPr>
                        <a:spcAft>
                          <a:spcPts val="0"/>
                        </a:spcAft>
                      </a:pPr>
                      <a:r>
                        <a:rPr lang="ru-RU" sz="1300" dirty="0">
                          <a:solidFill>
                            <a:srgbClr val="00B050"/>
                          </a:solidFill>
                          <a:latin typeface="Calibri"/>
                          <a:ea typeface="Times New Roman"/>
                          <a:cs typeface="Times New Roman"/>
                        </a:rPr>
                        <a:t>Bachelors degree</a:t>
                      </a:r>
                      <a:endParaRPr lang="ru-RU" sz="1300" dirty="0">
                        <a:solidFill>
                          <a:srgbClr val="00B050"/>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a:solidFill>
                            <a:schemeClr val="bg1"/>
                          </a:solidFill>
                          <a:latin typeface="Calibri"/>
                          <a:ea typeface="Times New Roman"/>
                          <a:cs typeface="Times New Roman"/>
                        </a:rPr>
                        <a:t>3,2</a:t>
                      </a:r>
                      <a:endParaRPr lang="ru-RU" sz="130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dirty="0">
                          <a:solidFill>
                            <a:schemeClr val="bg1"/>
                          </a:solidFill>
                          <a:latin typeface="Calibri"/>
                          <a:ea typeface="Times New Roman"/>
                          <a:cs typeface="Times New Roman"/>
                        </a:rPr>
                        <a:t>4,2</a:t>
                      </a:r>
                      <a:endParaRPr lang="ru-RU" sz="1300" dirty="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dirty="0">
                          <a:solidFill>
                            <a:schemeClr val="bg1"/>
                          </a:solidFill>
                          <a:latin typeface="Calibri"/>
                          <a:ea typeface="Times New Roman"/>
                          <a:cs typeface="Times New Roman"/>
                        </a:rPr>
                        <a:t>26,5</a:t>
                      </a:r>
                      <a:endParaRPr lang="ru-RU" sz="1300" dirty="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a:solidFill>
                            <a:schemeClr val="bg1"/>
                          </a:solidFill>
                          <a:latin typeface="Calibri"/>
                          <a:ea typeface="Times New Roman"/>
                          <a:cs typeface="Times New Roman"/>
                        </a:rPr>
                        <a:t>50,5</a:t>
                      </a:r>
                      <a:endParaRPr lang="ru-RU" sz="130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a:solidFill>
                            <a:schemeClr val="bg1"/>
                          </a:solidFill>
                          <a:latin typeface="Calibri"/>
                          <a:ea typeface="Times New Roman"/>
                          <a:cs typeface="Times New Roman"/>
                        </a:rPr>
                        <a:t>15,6</a:t>
                      </a:r>
                      <a:endParaRPr lang="ru-RU" sz="130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r>
              <a:tr h="277062">
                <a:tc>
                  <a:txBody>
                    <a:bodyPr/>
                    <a:lstStyle/>
                    <a:p>
                      <a:pPr>
                        <a:spcAft>
                          <a:spcPts val="0"/>
                        </a:spcAft>
                      </a:pPr>
                      <a:r>
                        <a:rPr lang="ru-RU" sz="1300" dirty="0">
                          <a:solidFill>
                            <a:srgbClr val="00B050"/>
                          </a:solidFill>
                          <a:latin typeface="Calibri"/>
                          <a:ea typeface="Times New Roman"/>
                          <a:cs typeface="Times New Roman"/>
                        </a:rPr>
                        <a:t>College, technicum (vocational school)</a:t>
                      </a:r>
                      <a:endParaRPr lang="ru-RU" sz="1300" dirty="0">
                        <a:solidFill>
                          <a:srgbClr val="00B050"/>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a:solidFill>
                            <a:schemeClr val="bg1"/>
                          </a:solidFill>
                          <a:latin typeface="Calibri"/>
                          <a:ea typeface="Times New Roman"/>
                          <a:cs typeface="Times New Roman"/>
                        </a:rPr>
                        <a:t>5,1</a:t>
                      </a:r>
                      <a:endParaRPr lang="ru-RU" sz="130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dirty="0">
                          <a:solidFill>
                            <a:schemeClr val="bg1"/>
                          </a:solidFill>
                          <a:latin typeface="Calibri"/>
                          <a:ea typeface="Times New Roman"/>
                          <a:cs typeface="Times New Roman"/>
                        </a:rPr>
                        <a:t>9,0</a:t>
                      </a:r>
                      <a:endParaRPr lang="ru-RU" sz="1300" dirty="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dirty="0">
                          <a:solidFill>
                            <a:schemeClr val="bg1"/>
                          </a:solidFill>
                          <a:latin typeface="Calibri"/>
                          <a:ea typeface="Times New Roman"/>
                          <a:cs typeface="Times New Roman"/>
                        </a:rPr>
                        <a:t>20,6</a:t>
                      </a:r>
                      <a:endParaRPr lang="ru-RU" sz="1300" dirty="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a:solidFill>
                            <a:schemeClr val="bg1"/>
                          </a:solidFill>
                          <a:latin typeface="Calibri"/>
                          <a:ea typeface="Times New Roman"/>
                          <a:cs typeface="Times New Roman"/>
                        </a:rPr>
                        <a:t>60,2</a:t>
                      </a:r>
                      <a:endParaRPr lang="ru-RU" sz="130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a:solidFill>
                            <a:schemeClr val="bg1"/>
                          </a:solidFill>
                          <a:latin typeface="Calibri"/>
                          <a:ea typeface="Times New Roman"/>
                          <a:cs typeface="Times New Roman"/>
                        </a:rPr>
                        <a:t>5,3</a:t>
                      </a:r>
                      <a:endParaRPr lang="ru-RU" sz="130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r>
              <a:tr h="219029">
                <a:tc>
                  <a:txBody>
                    <a:bodyPr/>
                    <a:lstStyle/>
                    <a:p>
                      <a:pPr>
                        <a:spcAft>
                          <a:spcPts val="0"/>
                        </a:spcAft>
                      </a:pPr>
                      <a:r>
                        <a:rPr lang="ru-RU" sz="1300" dirty="0">
                          <a:solidFill>
                            <a:srgbClr val="00B050"/>
                          </a:solidFill>
                          <a:latin typeface="Calibri"/>
                          <a:ea typeface="Times New Roman"/>
                          <a:cs typeface="Times New Roman"/>
                        </a:rPr>
                        <a:t>Technical school</a:t>
                      </a:r>
                      <a:endParaRPr lang="ru-RU" sz="1300" dirty="0">
                        <a:solidFill>
                          <a:srgbClr val="00B050"/>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a:solidFill>
                            <a:schemeClr val="bg1"/>
                          </a:solidFill>
                          <a:latin typeface="Calibri"/>
                          <a:ea typeface="Times New Roman"/>
                          <a:cs typeface="Times New Roman"/>
                        </a:rPr>
                        <a:t>8,6</a:t>
                      </a:r>
                      <a:endParaRPr lang="ru-RU" sz="130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a:solidFill>
                            <a:schemeClr val="bg1"/>
                          </a:solidFill>
                          <a:latin typeface="Calibri"/>
                          <a:ea typeface="Times New Roman"/>
                          <a:cs typeface="Times New Roman"/>
                        </a:rPr>
                        <a:t>3,9</a:t>
                      </a:r>
                      <a:endParaRPr lang="ru-RU" sz="130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dirty="0">
                          <a:solidFill>
                            <a:schemeClr val="bg1"/>
                          </a:solidFill>
                          <a:latin typeface="Calibri"/>
                          <a:ea typeface="Times New Roman"/>
                          <a:cs typeface="Times New Roman"/>
                        </a:rPr>
                        <a:t>15,3</a:t>
                      </a:r>
                      <a:endParaRPr lang="ru-RU" sz="1300" dirty="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a:solidFill>
                            <a:schemeClr val="bg1"/>
                          </a:solidFill>
                          <a:latin typeface="Calibri"/>
                          <a:ea typeface="Times New Roman"/>
                          <a:cs typeface="Times New Roman"/>
                        </a:rPr>
                        <a:t>60,8</a:t>
                      </a:r>
                      <a:endParaRPr lang="ru-RU" sz="130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a:solidFill>
                            <a:schemeClr val="bg1"/>
                          </a:solidFill>
                          <a:latin typeface="Calibri"/>
                          <a:ea typeface="Times New Roman"/>
                          <a:cs typeface="Times New Roman"/>
                        </a:rPr>
                        <a:t>11,4</a:t>
                      </a:r>
                      <a:endParaRPr lang="ru-RU" sz="130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r>
              <a:tr h="219029">
                <a:tc>
                  <a:txBody>
                    <a:bodyPr/>
                    <a:lstStyle/>
                    <a:p>
                      <a:pPr>
                        <a:spcAft>
                          <a:spcPts val="0"/>
                        </a:spcAft>
                      </a:pPr>
                      <a:r>
                        <a:rPr lang="ru-RU" sz="1300" dirty="0">
                          <a:solidFill>
                            <a:srgbClr val="00B050"/>
                          </a:solidFill>
                          <a:latin typeface="Calibri"/>
                          <a:ea typeface="Times New Roman"/>
                          <a:cs typeface="Times New Roman"/>
                        </a:rPr>
                        <a:t>Secondary</a:t>
                      </a:r>
                      <a:endParaRPr lang="ru-RU" sz="1300" dirty="0">
                        <a:solidFill>
                          <a:srgbClr val="00B050"/>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dirty="0">
                          <a:solidFill>
                            <a:schemeClr val="bg1"/>
                          </a:solidFill>
                          <a:latin typeface="Calibri"/>
                          <a:ea typeface="Times New Roman"/>
                          <a:cs typeface="Times New Roman"/>
                        </a:rPr>
                        <a:t>3,6</a:t>
                      </a:r>
                      <a:endParaRPr lang="ru-RU" sz="1300" dirty="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a:solidFill>
                            <a:schemeClr val="bg1"/>
                          </a:solidFill>
                          <a:latin typeface="Calibri"/>
                          <a:ea typeface="Times New Roman"/>
                          <a:cs typeface="Times New Roman"/>
                        </a:rPr>
                        <a:t>6,6</a:t>
                      </a:r>
                      <a:endParaRPr lang="ru-RU" sz="130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dirty="0">
                          <a:solidFill>
                            <a:schemeClr val="bg1"/>
                          </a:solidFill>
                          <a:latin typeface="Calibri"/>
                          <a:ea typeface="Times New Roman"/>
                          <a:cs typeface="Times New Roman"/>
                        </a:rPr>
                        <a:t>25,6</a:t>
                      </a:r>
                      <a:endParaRPr lang="ru-RU" sz="1300" dirty="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a:solidFill>
                            <a:schemeClr val="bg1"/>
                          </a:solidFill>
                          <a:latin typeface="Calibri"/>
                          <a:ea typeface="Times New Roman"/>
                          <a:cs typeface="Times New Roman"/>
                        </a:rPr>
                        <a:t>59,2</a:t>
                      </a:r>
                      <a:endParaRPr lang="ru-RU" sz="130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a:solidFill>
                            <a:schemeClr val="bg1"/>
                          </a:solidFill>
                          <a:latin typeface="Calibri"/>
                          <a:ea typeface="Times New Roman"/>
                          <a:cs typeface="Times New Roman"/>
                        </a:rPr>
                        <a:t>5,0</a:t>
                      </a:r>
                      <a:endParaRPr lang="ru-RU" sz="130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r>
              <a:tr h="219029">
                <a:tc>
                  <a:txBody>
                    <a:bodyPr/>
                    <a:lstStyle/>
                    <a:p>
                      <a:pPr>
                        <a:spcAft>
                          <a:spcPts val="0"/>
                        </a:spcAft>
                      </a:pPr>
                      <a:r>
                        <a:rPr lang="ru-RU" sz="1300" dirty="0">
                          <a:solidFill>
                            <a:srgbClr val="00B050"/>
                          </a:solidFill>
                          <a:latin typeface="Calibri"/>
                          <a:ea typeface="Times New Roman"/>
                          <a:cs typeface="Times New Roman"/>
                        </a:rPr>
                        <a:t>Basic</a:t>
                      </a:r>
                      <a:endParaRPr lang="ru-RU" sz="1300" dirty="0">
                        <a:solidFill>
                          <a:srgbClr val="00B050"/>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dirty="0">
                          <a:solidFill>
                            <a:schemeClr val="bg1"/>
                          </a:solidFill>
                          <a:latin typeface="Calibri"/>
                          <a:ea typeface="Times New Roman"/>
                          <a:cs typeface="Times New Roman"/>
                        </a:rPr>
                        <a:t>-</a:t>
                      </a:r>
                      <a:endParaRPr lang="ru-RU" sz="1300" dirty="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a:solidFill>
                            <a:schemeClr val="bg1"/>
                          </a:solidFill>
                          <a:latin typeface="Calibri"/>
                          <a:ea typeface="Times New Roman"/>
                          <a:cs typeface="Times New Roman"/>
                        </a:rPr>
                        <a:t>1,4</a:t>
                      </a:r>
                      <a:endParaRPr lang="ru-RU" sz="130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dirty="0">
                          <a:solidFill>
                            <a:schemeClr val="bg1"/>
                          </a:solidFill>
                          <a:latin typeface="Calibri"/>
                          <a:ea typeface="Times New Roman"/>
                          <a:cs typeface="Times New Roman"/>
                        </a:rPr>
                        <a:t>13,0</a:t>
                      </a:r>
                      <a:endParaRPr lang="ru-RU" sz="1300" dirty="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a:solidFill>
                            <a:schemeClr val="bg1"/>
                          </a:solidFill>
                          <a:latin typeface="Calibri"/>
                          <a:ea typeface="Times New Roman"/>
                          <a:cs typeface="Times New Roman"/>
                        </a:rPr>
                        <a:t>71,7</a:t>
                      </a:r>
                      <a:endParaRPr lang="ru-RU" sz="130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a:solidFill>
                            <a:schemeClr val="bg1"/>
                          </a:solidFill>
                          <a:latin typeface="Calibri"/>
                          <a:ea typeface="Times New Roman"/>
                          <a:cs typeface="Times New Roman"/>
                        </a:rPr>
                        <a:t>14,0</a:t>
                      </a:r>
                      <a:endParaRPr lang="ru-RU" sz="130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r>
              <a:tr h="219029">
                <a:tc>
                  <a:txBody>
                    <a:bodyPr/>
                    <a:lstStyle/>
                    <a:p>
                      <a:pPr>
                        <a:spcAft>
                          <a:spcPts val="0"/>
                        </a:spcAft>
                      </a:pPr>
                      <a:r>
                        <a:rPr lang="ru-RU" sz="1300">
                          <a:solidFill>
                            <a:srgbClr val="00B050"/>
                          </a:solidFill>
                          <a:latin typeface="Calibri"/>
                          <a:ea typeface="Times New Roman"/>
                          <a:cs typeface="Times New Roman"/>
                        </a:rPr>
                        <a:t>Primary</a:t>
                      </a:r>
                      <a:endParaRPr lang="ru-RU" sz="1300">
                        <a:solidFill>
                          <a:srgbClr val="00B050"/>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dirty="0">
                          <a:solidFill>
                            <a:schemeClr val="bg1"/>
                          </a:solidFill>
                          <a:latin typeface="Calibri"/>
                          <a:ea typeface="Times New Roman"/>
                          <a:cs typeface="Times New Roman"/>
                        </a:rPr>
                        <a:t>-</a:t>
                      </a:r>
                      <a:endParaRPr lang="ru-RU" sz="1300" dirty="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dirty="0">
                          <a:solidFill>
                            <a:schemeClr val="bg1"/>
                          </a:solidFill>
                          <a:latin typeface="Calibri"/>
                          <a:ea typeface="Times New Roman"/>
                          <a:cs typeface="Times New Roman"/>
                        </a:rPr>
                        <a:t>-</a:t>
                      </a:r>
                      <a:endParaRPr lang="ru-RU" sz="1300" dirty="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a:solidFill>
                            <a:schemeClr val="bg1"/>
                          </a:solidFill>
                          <a:latin typeface="Calibri"/>
                          <a:ea typeface="Times New Roman"/>
                          <a:cs typeface="Times New Roman"/>
                        </a:rPr>
                        <a:t>30,7</a:t>
                      </a:r>
                      <a:endParaRPr lang="ru-RU" sz="130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dirty="0">
                          <a:solidFill>
                            <a:schemeClr val="bg1"/>
                          </a:solidFill>
                          <a:latin typeface="Calibri"/>
                          <a:ea typeface="Times New Roman"/>
                          <a:cs typeface="Times New Roman"/>
                        </a:rPr>
                        <a:t>61,9</a:t>
                      </a:r>
                      <a:endParaRPr lang="ru-RU" sz="1300" dirty="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c>
                  <a:txBody>
                    <a:bodyPr/>
                    <a:lstStyle/>
                    <a:p>
                      <a:pPr algn="r">
                        <a:spcAft>
                          <a:spcPts val="0"/>
                        </a:spcAft>
                      </a:pPr>
                      <a:r>
                        <a:rPr lang="ru-RU" sz="1300" dirty="0">
                          <a:solidFill>
                            <a:schemeClr val="bg1"/>
                          </a:solidFill>
                          <a:latin typeface="Calibri"/>
                          <a:ea typeface="Times New Roman"/>
                          <a:cs typeface="Times New Roman"/>
                        </a:rPr>
                        <a:t>7,4</a:t>
                      </a:r>
                      <a:endParaRPr lang="ru-RU" sz="1300" dirty="0">
                        <a:solidFill>
                          <a:schemeClr val="bg1"/>
                        </a:solidFill>
                        <a:latin typeface="Times New Roman"/>
                        <a:ea typeface="Times New Roman"/>
                        <a:cs typeface="Times New Roman"/>
                      </a:endParaRPr>
                    </a:p>
                  </a:txBody>
                  <a:tcPr marL="52495" marR="5249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F9FC"/>
                    </a:solidFill>
                  </a:tcPr>
                </a:tc>
              </a:tr>
            </a:tbl>
          </a:graphicData>
        </a:graphic>
      </p:graphicFrame>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69" name="Picture 1"/>
          <p:cNvPicPr>
            <a:picLocks noChangeAspect="1" noChangeArrowheads="1"/>
          </p:cNvPicPr>
          <p:nvPr/>
        </p:nvPicPr>
        <p:blipFill>
          <a:blip r:embed="rId2"/>
          <a:srcRect/>
          <a:stretch>
            <a:fillRect/>
          </a:stretch>
        </p:blipFill>
        <p:spPr bwMode="auto">
          <a:xfrm>
            <a:off x="0" y="0"/>
            <a:ext cx="9144000" cy="647700"/>
          </a:xfrm>
          <a:prstGeom prst="rect">
            <a:avLst/>
          </a:prstGeom>
          <a:noFill/>
          <a:ln w="9525">
            <a:noFill/>
            <a:miter lim="800000"/>
            <a:headEnd/>
            <a:tailEnd/>
          </a:ln>
        </p:spPr>
      </p:pic>
      <p:sp>
        <p:nvSpPr>
          <p:cNvPr id="3" name="Rectangle 2"/>
          <p:cNvSpPr/>
          <p:nvPr/>
        </p:nvSpPr>
        <p:spPr>
          <a:xfrm>
            <a:off x="0" y="642919"/>
            <a:ext cx="5715008" cy="646331"/>
          </a:xfrm>
          <a:prstGeom prst="rect">
            <a:avLst/>
          </a:prstGeom>
        </p:spPr>
        <p:txBody>
          <a:bodyPr wrap="square">
            <a:spAutoFit/>
          </a:bodyPr>
          <a:lstStyle/>
          <a:p>
            <a:r>
              <a:rPr lang="en-US" dirty="0" smtClean="0">
                <a:solidFill>
                  <a:srgbClr val="FFCC66"/>
                </a:solidFill>
                <a:latin typeface="Arial" pitchFamily="34" charset="0"/>
                <a:cs typeface="Arial" pitchFamily="34" charset="0"/>
              </a:rPr>
              <a:t>Exposure to Tobacco Smoke at Home, by Smoking </a:t>
            </a:r>
            <a:r>
              <a:rPr lang="az-Latn-AZ" dirty="0" smtClean="0">
                <a:solidFill>
                  <a:srgbClr val="FFCC66"/>
                </a:solidFill>
                <a:latin typeface="Arial" pitchFamily="34" charset="0"/>
                <a:cs typeface="Arial" pitchFamily="34" charset="0"/>
              </a:rPr>
              <a:t>s</a:t>
            </a:r>
            <a:r>
              <a:rPr lang="en-US" dirty="0" smtClean="0">
                <a:solidFill>
                  <a:srgbClr val="FFCC66"/>
                </a:solidFill>
                <a:latin typeface="Arial" pitchFamily="34" charset="0"/>
                <a:cs typeface="Arial" pitchFamily="34" charset="0"/>
              </a:rPr>
              <a:t>tatus and Selected Demographic Characteristics</a:t>
            </a:r>
            <a:r>
              <a:rPr lang="az-Latn-AZ" dirty="0" smtClean="0">
                <a:solidFill>
                  <a:srgbClr val="FFCC66"/>
                </a:solidFill>
                <a:latin typeface="Arial" pitchFamily="34" charset="0"/>
                <a:cs typeface="Arial" pitchFamily="34" charset="0"/>
              </a:rPr>
              <a:t> , %</a:t>
            </a:r>
            <a:endParaRPr lang="ru-RU" dirty="0">
              <a:solidFill>
                <a:srgbClr val="FFCC66"/>
              </a:solidFill>
              <a:latin typeface="Arial" pitchFamily="34" charset="0"/>
              <a:cs typeface="Arial" pitchFamily="34" charset="0"/>
            </a:endParaRPr>
          </a:p>
        </p:txBody>
      </p:sp>
      <p:graphicFrame>
        <p:nvGraphicFramePr>
          <p:cNvPr id="4" name="Table 3"/>
          <p:cNvGraphicFramePr>
            <a:graphicFrameLocks noGrp="1"/>
          </p:cNvGraphicFramePr>
          <p:nvPr/>
        </p:nvGraphicFramePr>
        <p:xfrm>
          <a:off x="142844" y="1309375"/>
          <a:ext cx="6929486" cy="4727258"/>
        </p:xfrm>
        <a:graphic>
          <a:graphicData uri="http://schemas.openxmlformats.org/drawingml/2006/table">
            <a:tbl>
              <a:tblPr>
                <a:tableStyleId>{08FB837D-C827-4EFA-A057-4D05807E0F7C}</a:tableStyleId>
              </a:tblPr>
              <a:tblGrid>
                <a:gridCol w="2625709"/>
                <a:gridCol w="2372609"/>
                <a:gridCol w="1931168"/>
              </a:tblGrid>
              <a:tr h="323226">
                <a:tc rowSpan="2">
                  <a:txBody>
                    <a:bodyPr/>
                    <a:lstStyle/>
                    <a:p>
                      <a:pPr algn="ctr" fontAlgn="ctr"/>
                      <a:r>
                        <a:rPr lang="en-US" sz="1200" u="none" strike="noStrike" dirty="0">
                          <a:latin typeface="Arial" pitchFamily="34" charset="0"/>
                          <a:cs typeface="Arial" pitchFamily="34" charset="0"/>
                        </a:rPr>
                        <a:t>Demographic Characteristics</a:t>
                      </a:r>
                      <a:endParaRPr lang="en-US" sz="1200" b="1" i="0" u="none" strike="noStrike" dirty="0">
                        <a:solidFill>
                          <a:srgbClr val="000000"/>
                        </a:solidFill>
                        <a:latin typeface="Arial" pitchFamily="34" charset="0"/>
                        <a:cs typeface="Arial" pitchFamily="34" charset="0"/>
                      </a:endParaRPr>
                    </a:p>
                  </a:txBody>
                  <a:tcPr marL="7870" marR="7870" marT="7870" marB="0" anchor="ctr"/>
                </a:tc>
                <a:tc gridSpan="2">
                  <a:txBody>
                    <a:bodyPr/>
                    <a:lstStyle/>
                    <a:p>
                      <a:pPr algn="ctr" fontAlgn="b"/>
                      <a:r>
                        <a:rPr lang="en-US" sz="1200" u="none" strike="noStrike">
                          <a:latin typeface="Arial" pitchFamily="34" charset="0"/>
                          <a:cs typeface="Arial" pitchFamily="34" charset="0"/>
                        </a:rPr>
                        <a:t>Respondents exposed to tobacco smoke at home</a:t>
                      </a:r>
                      <a:r>
                        <a:rPr lang="en-US" sz="1200" u="none" strike="noStrike" baseline="30000">
                          <a:latin typeface="Arial" pitchFamily="34" charset="0"/>
                          <a:cs typeface="Arial" pitchFamily="34" charset="0"/>
                        </a:rPr>
                        <a:t>1</a:t>
                      </a:r>
                      <a:endParaRPr lang="en-US" sz="1200" b="1" i="0" u="none" strike="noStrike">
                        <a:solidFill>
                          <a:srgbClr val="000000"/>
                        </a:solidFill>
                        <a:latin typeface="Arial" pitchFamily="34" charset="0"/>
                        <a:cs typeface="Arial" pitchFamily="34" charset="0"/>
                      </a:endParaRPr>
                    </a:p>
                  </a:txBody>
                  <a:tcPr marL="7870" marR="7870" marT="7870" marB="0" anchor="b"/>
                </a:tc>
                <a:tc hMerge="1">
                  <a:txBody>
                    <a:bodyPr/>
                    <a:lstStyle/>
                    <a:p>
                      <a:endParaRPr lang="ru-RU"/>
                    </a:p>
                  </a:txBody>
                  <a:tcPr/>
                </a:tc>
              </a:tr>
              <a:tr h="165320">
                <a:tc vMerge="1">
                  <a:txBody>
                    <a:bodyPr/>
                    <a:lstStyle/>
                    <a:p>
                      <a:endParaRPr lang="ru-RU"/>
                    </a:p>
                  </a:txBody>
                  <a:tcPr/>
                </a:tc>
                <a:tc>
                  <a:txBody>
                    <a:bodyPr/>
                    <a:lstStyle/>
                    <a:p>
                      <a:pPr algn="ctr" fontAlgn="b"/>
                      <a:r>
                        <a:rPr lang="en-US" sz="1200" u="none" strike="noStrike">
                          <a:latin typeface="Arial" pitchFamily="34" charset="0"/>
                          <a:cs typeface="Arial" pitchFamily="34" charset="0"/>
                        </a:rPr>
                        <a:t>Overall</a:t>
                      </a:r>
                      <a:endParaRPr lang="en-US" sz="1200" b="1" i="0" u="none" strike="noStrike">
                        <a:solidFill>
                          <a:srgbClr val="000000"/>
                        </a:solidFill>
                        <a:latin typeface="Arial" pitchFamily="34" charset="0"/>
                        <a:cs typeface="Arial" pitchFamily="34" charset="0"/>
                      </a:endParaRPr>
                    </a:p>
                  </a:txBody>
                  <a:tcPr marL="7870" marR="7870" marT="7870" marB="0" anchor="b"/>
                </a:tc>
                <a:tc>
                  <a:txBody>
                    <a:bodyPr/>
                    <a:lstStyle/>
                    <a:p>
                      <a:pPr algn="ctr" fontAlgn="b"/>
                      <a:r>
                        <a:rPr lang="en-US" sz="1200" u="none" strike="noStrike" dirty="0">
                          <a:latin typeface="Arial" pitchFamily="34" charset="0"/>
                          <a:cs typeface="Arial" pitchFamily="34" charset="0"/>
                        </a:rPr>
                        <a:t>Non-smokers</a:t>
                      </a:r>
                      <a:endParaRPr lang="en-US" sz="1200" b="1" i="0" u="none" strike="noStrike" dirty="0">
                        <a:solidFill>
                          <a:srgbClr val="000000"/>
                        </a:solidFill>
                        <a:latin typeface="Arial" pitchFamily="34" charset="0"/>
                        <a:cs typeface="Arial" pitchFamily="34" charset="0"/>
                      </a:endParaRPr>
                    </a:p>
                  </a:txBody>
                  <a:tcPr marL="7870" marR="7870" marT="7870" marB="0" anchor="b"/>
                </a:tc>
              </a:tr>
              <a:tr h="165320">
                <a:tc>
                  <a:txBody>
                    <a:bodyPr/>
                    <a:lstStyle/>
                    <a:p>
                      <a:pPr algn="l" fontAlgn="b"/>
                      <a:r>
                        <a:rPr lang="en-US" sz="1200" b="1" u="none" strike="noStrike" dirty="0">
                          <a:latin typeface="Arial" pitchFamily="34" charset="0"/>
                          <a:cs typeface="Arial" pitchFamily="34" charset="0"/>
                        </a:rPr>
                        <a:t>Overall</a:t>
                      </a:r>
                      <a:endParaRPr lang="en-US" sz="1200" b="1" i="0" u="none" strike="noStrike" dirty="0">
                        <a:solidFill>
                          <a:srgbClr val="000000"/>
                        </a:solidFill>
                        <a:latin typeface="Arial" pitchFamily="34" charset="0"/>
                        <a:cs typeface="Arial" pitchFamily="34" charset="0"/>
                      </a:endParaRPr>
                    </a:p>
                  </a:txBody>
                  <a:tcPr marL="7870" marR="7870" marT="7870" marB="0" anchor="b"/>
                </a:tc>
                <a:tc>
                  <a:txBody>
                    <a:bodyPr/>
                    <a:lstStyle/>
                    <a:p>
                      <a:pPr algn="r" fontAlgn="b"/>
                      <a:r>
                        <a:rPr lang="ru-RU" sz="1200" u="none" strike="noStrike">
                          <a:latin typeface="Arial" pitchFamily="34" charset="0"/>
                          <a:cs typeface="Arial" pitchFamily="34" charset="0"/>
                        </a:rPr>
                        <a:t>24,4</a:t>
                      </a:r>
                      <a:endParaRPr lang="ru-RU" sz="1200" b="0" i="0" u="none" strike="noStrike">
                        <a:solidFill>
                          <a:srgbClr val="000000"/>
                        </a:solidFill>
                        <a:latin typeface="Arial" pitchFamily="34" charset="0"/>
                        <a:cs typeface="Arial" pitchFamily="34" charset="0"/>
                      </a:endParaRPr>
                    </a:p>
                  </a:txBody>
                  <a:tcPr marL="7870" marR="7870" marT="7870" marB="0" anchor="b"/>
                </a:tc>
                <a:tc>
                  <a:txBody>
                    <a:bodyPr/>
                    <a:lstStyle/>
                    <a:p>
                      <a:pPr algn="r" fontAlgn="b"/>
                      <a:r>
                        <a:rPr lang="ru-RU" sz="1200" u="none" strike="noStrike">
                          <a:latin typeface="Arial" pitchFamily="34" charset="0"/>
                          <a:cs typeface="Arial" pitchFamily="34" charset="0"/>
                        </a:rPr>
                        <a:t>18,2</a:t>
                      </a:r>
                      <a:endParaRPr lang="ru-RU" sz="1200" b="0" i="0" u="none" strike="noStrike">
                        <a:solidFill>
                          <a:srgbClr val="000000"/>
                        </a:solidFill>
                        <a:latin typeface="Arial" pitchFamily="34" charset="0"/>
                        <a:cs typeface="Arial" pitchFamily="34" charset="0"/>
                      </a:endParaRPr>
                    </a:p>
                  </a:txBody>
                  <a:tcPr marL="7870" marR="7870" marT="7870" marB="0" anchor="b"/>
                </a:tc>
              </a:tr>
              <a:tr h="139571">
                <a:tc>
                  <a:txBody>
                    <a:bodyPr/>
                    <a:lstStyle/>
                    <a:p>
                      <a:pPr algn="l" fontAlgn="b"/>
                      <a:r>
                        <a:rPr lang="en-US" sz="1200" b="1" u="none" strike="noStrike" dirty="0">
                          <a:latin typeface="Arial" pitchFamily="34" charset="0"/>
                          <a:cs typeface="Arial" pitchFamily="34" charset="0"/>
                        </a:rPr>
                        <a:t>Gender</a:t>
                      </a:r>
                      <a:endParaRPr lang="en-US" sz="1200" b="1" i="1" u="none" strike="noStrike" dirty="0">
                        <a:solidFill>
                          <a:srgbClr val="000000"/>
                        </a:solidFill>
                        <a:latin typeface="Arial" pitchFamily="34" charset="0"/>
                        <a:cs typeface="Arial" pitchFamily="34" charset="0"/>
                      </a:endParaRPr>
                    </a:p>
                  </a:txBody>
                  <a:tcPr marL="7870" marR="7870" marT="7870" marB="0" anchor="b"/>
                </a:tc>
                <a:tc>
                  <a:txBody>
                    <a:bodyPr/>
                    <a:lstStyle/>
                    <a:p>
                      <a:pPr algn="r" fontAlgn="b"/>
                      <a:endParaRPr lang="ru-RU" sz="1200" b="0" i="0" u="none" strike="noStrike" dirty="0">
                        <a:solidFill>
                          <a:srgbClr val="000000"/>
                        </a:solidFill>
                        <a:latin typeface="Arial" pitchFamily="34" charset="0"/>
                        <a:cs typeface="Arial" pitchFamily="34" charset="0"/>
                      </a:endParaRPr>
                    </a:p>
                  </a:txBody>
                  <a:tcPr marL="7870" marR="7870" marT="7870" marB="0" anchor="b"/>
                </a:tc>
                <a:tc>
                  <a:txBody>
                    <a:bodyPr/>
                    <a:lstStyle/>
                    <a:p>
                      <a:endParaRPr lang="ru-RU" sz="1200" dirty="0">
                        <a:latin typeface="Arial" pitchFamily="34" charset="0"/>
                        <a:cs typeface="Arial" pitchFamily="34" charset="0"/>
                      </a:endParaRPr>
                    </a:p>
                  </a:txBody>
                  <a:tcPr marL="7870" marR="7870" marT="7870" marB="0" anchor="b"/>
                </a:tc>
              </a:tr>
              <a:tr h="165320">
                <a:tc>
                  <a:txBody>
                    <a:bodyPr/>
                    <a:lstStyle/>
                    <a:p>
                      <a:pPr algn="l" fontAlgn="b"/>
                      <a:r>
                        <a:rPr lang="en-US" sz="1200" u="none" strike="noStrike" dirty="0">
                          <a:latin typeface="Arial" pitchFamily="34" charset="0"/>
                          <a:cs typeface="Arial" pitchFamily="34" charset="0"/>
                        </a:rPr>
                        <a:t>Male</a:t>
                      </a:r>
                      <a:endParaRPr lang="en-US" sz="1200" b="0" i="0" u="none" strike="noStrike" dirty="0">
                        <a:solidFill>
                          <a:srgbClr val="000000"/>
                        </a:solidFill>
                        <a:latin typeface="Arial" pitchFamily="34" charset="0"/>
                        <a:cs typeface="Arial" pitchFamily="34" charset="0"/>
                      </a:endParaRPr>
                    </a:p>
                  </a:txBody>
                  <a:tcPr marL="7870" marR="7870" marT="7870" marB="0" anchor="b"/>
                </a:tc>
                <a:tc>
                  <a:txBody>
                    <a:bodyPr/>
                    <a:lstStyle/>
                    <a:p>
                      <a:pPr algn="r" fontAlgn="b"/>
                      <a:r>
                        <a:rPr lang="ru-RU" sz="1200" u="none" strike="noStrike" dirty="0">
                          <a:latin typeface="Arial" pitchFamily="34" charset="0"/>
                          <a:cs typeface="Arial" pitchFamily="34" charset="0"/>
                        </a:rPr>
                        <a:t>27,6</a:t>
                      </a:r>
                      <a:endParaRPr lang="ru-RU" sz="1200" b="0" i="0" u="none" strike="noStrike" dirty="0">
                        <a:solidFill>
                          <a:srgbClr val="000000"/>
                        </a:solidFill>
                        <a:latin typeface="Arial" pitchFamily="34" charset="0"/>
                        <a:cs typeface="Arial" pitchFamily="34" charset="0"/>
                      </a:endParaRPr>
                    </a:p>
                  </a:txBody>
                  <a:tcPr marL="7870" marR="7870" marT="7870" marB="0" anchor="b"/>
                </a:tc>
                <a:tc>
                  <a:txBody>
                    <a:bodyPr/>
                    <a:lstStyle/>
                    <a:p>
                      <a:pPr algn="r" fontAlgn="b"/>
                      <a:r>
                        <a:rPr lang="ru-RU" sz="1200" u="none" strike="noStrike">
                          <a:latin typeface="Arial" pitchFamily="34" charset="0"/>
                          <a:cs typeface="Arial" pitchFamily="34" charset="0"/>
                        </a:rPr>
                        <a:t>13,5</a:t>
                      </a:r>
                      <a:endParaRPr lang="ru-RU" sz="1200" b="0" i="0" u="none" strike="noStrike">
                        <a:solidFill>
                          <a:srgbClr val="000000"/>
                        </a:solidFill>
                        <a:latin typeface="Arial" pitchFamily="34" charset="0"/>
                        <a:cs typeface="Arial" pitchFamily="34" charset="0"/>
                      </a:endParaRPr>
                    </a:p>
                  </a:txBody>
                  <a:tcPr marL="7870" marR="7870" marT="7870" marB="0" anchor="b"/>
                </a:tc>
              </a:tr>
              <a:tr h="165320">
                <a:tc>
                  <a:txBody>
                    <a:bodyPr/>
                    <a:lstStyle/>
                    <a:p>
                      <a:pPr algn="l" fontAlgn="b"/>
                      <a:r>
                        <a:rPr lang="en-US" sz="1200" u="none" strike="noStrike" dirty="0">
                          <a:latin typeface="Arial" pitchFamily="34" charset="0"/>
                          <a:cs typeface="Arial" pitchFamily="34" charset="0"/>
                        </a:rPr>
                        <a:t>Female</a:t>
                      </a:r>
                      <a:endParaRPr lang="en-US" sz="1200" b="0" i="0" u="none" strike="noStrike" dirty="0">
                        <a:solidFill>
                          <a:srgbClr val="000000"/>
                        </a:solidFill>
                        <a:latin typeface="Arial" pitchFamily="34" charset="0"/>
                        <a:cs typeface="Arial" pitchFamily="34" charset="0"/>
                      </a:endParaRPr>
                    </a:p>
                  </a:txBody>
                  <a:tcPr marL="7870" marR="7870" marT="7870" marB="0" anchor="b"/>
                </a:tc>
                <a:tc>
                  <a:txBody>
                    <a:bodyPr/>
                    <a:lstStyle/>
                    <a:p>
                      <a:pPr algn="r" fontAlgn="b"/>
                      <a:r>
                        <a:rPr lang="ru-RU" sz="1200" u="none" strike="noStrike">
                          <a:latin typeface="Arial" pitchFamily="34" charset="0"/>
                          <a:cs typeface="Arial" pitchFamily="34" charset="0"/>
                        </a:rPr>
                        <a:t>21,5</a:t>
                      </a:r>
                      <a:endParaRPr lang="ru-RU" sz="1200" b="0" i="0" u="none" strike="noStrike">
                        <a:solidFill>
                          <a:srgbClr val="000000"/>
                        </a:solidFill>
                        <a:latin typeface="Arial" pitchFamily="34" charset="0"/>
                        <a:cs typeface="Arial" pitchFamily="34" charset="0"/>
                      </a:endParaRPr>
                    </a:p>
                  </a:txBody>
                  <a:tcPr marL="7870" marR="7870" marT="7870" marB="0" anchor="b"/>
                </a:tc>
                <a:tc>
                  <a:txBody>
                    <a:bodyPr/>
                    <a:lstStyle/>
                    <a:p>
                      <a:pPr algn="r" fontAlgn="b"/>
                      <a:r>
                        <a:rPr lang="ru-RU" sz="1200" u="none" strike="noStrike">
                          <a:latin typeface="Arial" pitchFamily="34" charset="0"/>
                          <a:cs typeface="Arial" pitchFamily="34" charset="0"/>
                        </a:rPr>
                        <a:t>21,1</a:t>
                      </a:r>
                      <a:endParaRPr lang="ru-RU" sz="1200" b="0" i="0" u="none" strike="noStrike">
                        <a:solidFill>
                          <a:srgbClr val="000000"/>
                        </a:solidFill>
                        <a:latin typeface="Arial" pitchFamily="34" charset="0"/>
                        <a:cs typeface="Arial" pitchFamily="34" charset="0"/>
                      </a:endParaRPr>
                    </a:p>
                  </a:txBody>
                  <a:tcPr marL="7870" marR="7870" marT="7870" marB="0" anchor="b"/>
                </a:tc>
              </a:tr>
              <a:tr h="165320">
                <a:tc>
                  <a:txBody>
                    <a:bodyPr/>
                    <a:lstStyle/>
                    <a:p>
                      <a:pPr algn="l" fontAlgn="b"/>
                      <a:r>
                        <a:rPr lang="en-US" sz="1200" b="1" u="none" strike="noStrike" dirty="0">
                          <a:latin typeface="Arial" pitchFamily="34" charset="0"/>
                          <a:cs typeface="Arial" pitchFamily="34" charset="0"/>
                        </a:rPr>
                        <a:t>Age (years)</a:t>
                      </a:r>
                      <a:endParaRPr lang="en-US" sz="1200" b="1" i="1" u="none" strike="noStrike" dirty="0">
                        <a:solidFill>
                          <a:srgbClr val="000000"/>
                        </a:solidFill>
                        <a:latin typeface="Arial" pitchFamily="34" charset="0"/>
                        <a:cs typeface="Arial" pitchFamily="34" charset="0"/>
                      </a:endParaRPr>
                    </a:p>
                  </a:txBody>
                  <a:tcPr marL="7870" marR="7870" marT="7870" marB="0" anchor="b"/>
                </a:tc>
                <a:tc gridSpan="2">
                  <a:txBody>
                    <a:bodyPr/>
                    <a:lstStyle/>
                    <a:p>
                      <a:pPr algn="r" fontAlgn="b"/>
                      <a:endParaRPr lang="ru-RU" sz="1200" b="0" i="0" u="none" strike="noStrike" dirty="0">
                        <a:solidFill>
                          <a:srgbClr val="000000"/>
                        </a:solidFill>
                        <a:latin typeface="Arial" pitchFamily="34" charset="0"/>
                        <a:cs typeface="Arial" pitchFamily="34" charset="0"/>
                      </a:endParaRPr>
                    </a:p>
                  </a:txBody>
                  <a:tcPr marL="7870" marR="7870" marT="7870" marB="0" anchor="b"/>
                </a:tc>
                <a:tc hMerge="1">
                  <a:txBody>
                    <a:bodyPr/>
                    <a:lstStyle/>
                    <a:p>
                      <a:endParaRPr lang="ru-RU"/>
                    </a:p>
                  </a:txBody>
                  <a:tcPr/>
                </a:tc>
              </a:tr>
              <a:tr h="265806">
                <a:tc>
                  <a:txBody>
                    <a:bodyPr/>
                    <a:lstStyle/>
                    <a:p>
                      <a:pPr algn="l" fontAlgn="b"/>
                      <a:r>
                        <a:rPr lang="ru-RU" sz="1200" u="none" strike="noStrike" dirty="0">
                          <a:latin typeface="Arial" pitchFamily="34" charset="0"/>
                          <a:cs typeface="Arial" pitchFamily="34" charset="0"/>
                        </a:rPr>
                        <a:t>15-24</a:t>
                      </a:r>
                      <a:endParaRPr lang="ru-RU" sz="1200" b="0" i="0" u="none" strike="noStrike" dirty="0">
                        <a:solidFill>
                          <a:srgbClr val="000000"/>
                        </a:solidFill>
                        <a:latin typeface="Arial" pitchFamily="34" charset="0"/>
                        <a:cs typeface="Arial" pitchFamily="34" charset="0"/>
                      </a:endParaRPr>
                    </a:p>
                  </a:txBody>
                  <a:tcPr marL="7870" marR="7870" marT="7870" marB="0" anchor="b"/>
                </a:tc>
                <a:tc>
                  <a:txBody>
                    <a:bodyPr/>
                    <a:lstStyle/>
                    <a:p>
                      <a:pPr algn="r" fontAlgn="b"/>
                      <a:r>
                        <a:rPr lang="ru-RU" sz="1200" u="none" strike="noStrike" dirty="0">
                          <a:latin typeface="Arial" pitchFamily="34" charset="0"/>
                          <a:cs typeface="Arial" pitchFamily="34" charset="0"/>
                        </a:rPr>
                        <a:t>22,3</a:t>
                      </a:r>
                      <a:endParaRPr lang="ru-RU" sz="1200" b="0" i="0" u="none" strike="noStrike" dirty="0">
                        <a:solidFill>
                          <a:srgbClr val="000000"/>
                        </a:solidFill>
                        <a:latin typeface="Arial" pitchFamily="34" charset="0"/>
                        <a:cs typeface="Arial" pitchFamily="34" charset="0"/>
                      </a:endParaRPr>
                    </a:p>
                  </a:txBody>
                  <a:tcPr marL="7870" marR="7870" marT="7870" marB="0" anchor="b"/>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0" lang="ru-RU" sz="1200" u="none" strike="noStrike" kern="1200" dirty="0" smtClean="0">
                          <a:solidFill>
                            <a:schemeClr val="dk1"/>
                          </a:solidFill>
                          <a:latin typeface="Arial" pitchFamily="34" charset="0"/>
                          <a:ea typeface="+mn-ea"/>
                          <a:cs typeface="Arial" pitchFamily="34" charset="0"/>
                        </a:rPr>
                        <a:t>20,1</a:t>
                      </a:r>
                    </a:p>
                  </a:txBody>
                  <a:tcPr marL="7870" marR="7870" marT="7870" marB="0" anchor="b"/>
                </a:tc>
              </a:tr>
              <a:tr h="165320">
                <a:tc>
                  <a:txBody>
                    <a:bodyPr/>
                    <a:lstStyle/>
                    <a:p>
                      <a:pPr algn="l" fontAlgn="b"/>
                      <a:r>
                        <a:rPr lang="ru-RU" sz="1200" u="none" strike="noStrike" dirty="0">
                          <a:latin typeface="Arial" pitchFamily="34" charset="0"/>
                          <a:cs typeface="Arial" pitchFamily="34" charset="0"/>
                        </a:rPr>
                        <a:t>25-44</a:t>
                      </a:r>
                      <a:endParaRPr lang="ru-RU" sz="1200" b="0" i="0" u="none" strike="noStrike" dirty="0">
                        <a:solidFill>
                          <a:srgbClr val="000000"/>
                        </a:solidFill>
                        <a:latin typeface="Arial" pitchFamily="34" charset="0"/>
                        <a:cs typeface="Arial" pitchFamily="34" charset="0"/>
                      </a:endParaRPr>
                    </a:p>
                  </a:txBody>
                  <a:tcPr marL="7870" marR="7870" marT="7870" marB="0" anchor="b"/>
                </a:tc>
                <a:tc>
                  <a:txBody>
                    <a:bodyPr/>
                    <a:lstStyle/>
                    <a:p>
                      <a:pPr algn="r" fontAlgn="b"/>
                      <a:r>
                        <a:rPr lang="ru-RU" sz="1200" u="none" strike="noStrike">
                          <a:latin typeface="Arial" pitchFamily="34" charset="0"/>
                          <a:cs typeface="Arial" pitchFamily="34" charset="0"/>
                        </a:rPr>
                        <a:t>26,2</a:t>
                      </a:r>
                      <a:endParaRPr lang="ru-RU" sz="1200" b="0" i="0" u="none" strike="noStrike">
                        <a:solidFill>
                          <a:srgbClr val="000000"/>
                        </a:solidFill>
                        <a:latin typeface="Arial" pitchFamily="34" charset="0"/>
                        <a:cs typeface="Arial" pitchFamily="34" charset="0"/>
                      </a:endParaRPr>
                    </a:p>
                  </a:txBody>
                  <a:tcPr marL="7870" marR="7870" marT="7870" marB="0" anchor="b"/>
                </a:tc>
                <a:tc>
                  <a:txBody>
                    <a:bodyPr/>
                    <a:lstStyle/>
                    <a:p>
                      <a:pPr algn="r" fontAlgn="b"/>
                      <a:r>
                        <a:rPr lang="ru-RU" sz="1200" u="none" strike="noStrike">
                          <a:latin typeface="Arial" pitchFamily="34" charset="0"/>
                          <a:cs typeface="Arial" pitchFamily="34" charset="0"/>
                        </a:rPr>
                        <a:t>19,2</a:t>
                      </a:r>
                      <a:endParaRPr lang="ru-RU" sz="1200" b="0" i="0" u="none" strike="noStrike">
                        <a:solidFill>
                          <a:srgbClr val="000000"/>
                        </a:solidFill>
                        <a:latin typeface="Arial" pitchFamily="34" charset="0"/>
                        <a:cs typeface="Arial" pitchFamily="34" charset="0"/>
                      </a:endParaRPr>
                    </a:p>
                  </a:txBody>
                  <a:tcPr marL="7870" marR="7870" marT="7870" marB="0" anchor="b"/>
                </a:tc>
              </a:tr>
              <a:tr h="165320">
                <a:tc>
                  <a:txBody>
                    <a:bodyPr/>
                    <a:lstStyle/>
                    <a:p>
                      <a:pPr algn="l" fontAlgn="b"/>
                      <a:r>
                        <a:rPr lang="ru-RU" sz="1200" u="none" strike="noStrike">
                          <a:latin typeface="Arial" pitchFamily="34" charset="0"/>
                          <a:cs typeface="Arial" pitchFamily="34" charset="0"/>
                        </a:rPr>
                        <a:t>45-64</a:t>
                      </a:r>
                      <a:endParaRPr lang="ru-RU" sz="1200" b="0" i="0" u="none" strike="noStrike">
                        <a:solidFill>
                          <a:srgbClr val="000000"/>
                        </a:solidFill>
                        <a:latin typeface="Arial" pitchFamily="34" charset="0"/>
                        <a:cs typeface="Arial" pitchFamily="34" charset="0"/>
                      </a:endParaRPr>
                    </a:p>
                  </a:txBody>
                  <a:tcPr marL="7870" marR="7870" marT="7870" marB="0" anchor="b"/>
                </a:tc>
                <a:tc>
                  <a:txBody>
                    <a:bodyPr/>
                    <a:lstStyle/>
                    <a:p>
                      <a:pPr algn="r" fontAlgn="b"/>
                      <a:r>
                        <a:rPr lang="ru-RU" sz="1200" u="none" strike="noStrike">
                          <a:latin typeface="Arial" pitchFamily="34" charset="0"/>
                          <a:cs typeface="Arial" pitchFamily="34" charset="0"/>
                        </a:rPr>
                        <a:t>24,6</a:t>
                      </a:r>
                      <a:endParaRPr lang="ru-RU" sz="1200" b="0" i="0" u="none" strike="noStrike">
                        <a:solidFill>
                          <a:srgbClr val="000000"/>
                        </a:solidFill>
                        <a:latin typeface="Arial" pitchFamily="34" charset="0"/>
                        <a:cs typeface="Arial" pitchFamily="34" charset="0"/>
                      </a:endParaRPr>
                    </a:p>
                  </a:txBody>
                  <a:tcPr marL="7870" marR="7870" marT="7870" marB="0" anchor="b"/>
                </a:tc>
                <a:tc>
                  <a:txBody>
                    <a:bodyPr/>
                    <a:lstStyle/>
                    <a:p>
                      <a:pPr algn="r" fontAlgn="b"/>
                      <a:r>
                        <a:rPr lang="ru-RU" sz="1200" u="none" strike="noStrike">
                          <a:latin typeface="Arial" pitchFamily="34" charset="0"/>
                          <a:cs typeface="Arial" pitchFamily="34" charset="0"/>
                        </a:rPr>
                        <a:t>17,3</a:t>
                      </a:r>
                      <a:endParaRPr lang="ru-RU" sz="1200" b="0" i="0" u="none" strike="noStrike">
                        <a:solidFill>
                          <a:srgbClr val="000000"/>
                        </a:solidFill>
                        <a:latin typeface="Arial" pitchFamily="34" charset="0"/>
                        <a:cs typeface="Arial" pitchFamily="34" charset="0"/>
                      </a:endParaRPr>
                    </a:p>
                  </a:txBody>
                  <a:tcPr marL="7870" marR="7870" marT="7870" marB="0" anchor="b"/>
                </a:tc>
              </a:tr>
              <a:tr h="165320">
                <a:tc>
                  <a:txBody>
                    <a:bodyPr/>
                    <a:lstStyle/>
                    <a:p>
                      <a:pPr algn="l" fontAlgn="b"/>
                      <a:r>
                        <a:rPr lang="ru-RU" sz="1200" u="none" strike="noStrike" dirty="0">
                          <a:latin typeface="Arial" pitchFamily="34" charset="0"/>
                          <a:cs typeface="Arial" pitchFamily="34" charset="0"/>
                        </a:rPr>
                        <a:t>65+</a:t>
                      </a:r>
                      <a:endParaRPr lang="ru-RU" sz="1200" b="0" i="0" u="none" strike="noStrike" dirty="0">
                        <a:solidFill>
                          <a:srgbClr val="000000"/>
                        </a:solidFill>
                        <a:latin typeface="Arial" pitchFamily="34" charset="0"/>
                        <a:cs typeface="Arial" pitchFamily="34" charset="0"/>
                      </a:endParaRPr>
                    </a:p>
                  </a:txBody>
                  <a:tcPr marL="7870" marR="7870" marT="7870" marB="0" anchor="b"/>
                </a:tc>
                <a:tc>
                  <a:txBody>
                    <a:bodyPr/>
                    <a:lstStyle/>
                    <a:p>
                      <a:pPr algn="r" fontAlgn="b"/>
                      <a:r>
                        <a:rPr lang="ru-RU" sz="1200" u="none" strike="noStrike" dirty="0">
                          <a:latin typeface="Arial" pitchFamily="34" charset="0"/>
                          <a:cs typeface="Arial" pitchFamily="34" charset="0"/>
                        </a:rPr>
                        <a:t>22,2</a:t>
                      </a:r>
                      <a:endParaRPr lang="ru-RU" sz="1200" b="0" i="0" u="none" strike="noStrike" dirty="0">
                        <a:solidFill>
                          <a:srgbClr val="000000"/>
                        </a:solidFill>
                        <a:latin typeface="Arial" pitchFamily="34" charset="0"/>
                        <a:cs typeface="Arial" pitchFamily="34" charset="0"/>
                      </a:endParaRPr>
                    </a:p>
                  </a:txBody>
                  <a:tcPr marL="7870" marR="7870" marT="7870" marB="0" anchor="b"/>
                </a:tc>
                <a:tc>
                  <a:txBody>
                    <a:bodyPr/>
                    <a:lstStyle/>
                    <a:p>
                      <a:pPr algn="r" fontAlgn="b"/>
                      <a:r>
                        <a:rPr lang="ru-RU" sz="1200" u="none" strike="noStrike" dirty="0">
                          <a:latin typeface="Arial" pitchFamily="34" charset="0"/>
                          <a:cs typeface="Arial" pitchFamily="34" charset="0"/>
                        </a:rPr>
                        <a:t>15,1</a:t>
                      </a:r>
                      <a:endParaRPr lang="ru-RU" sz="1200" b="0" i="0" u="none" strike="noStrike" dirty="0">
                        <a:solidFill>
                          <a:srgbClr val="000000"/>
                        </a:solidFill>
                        <a:latin typeface="Arial" pitchFamily="34" charset="0"/>
                        <a:cs typeface="Arial" pitchFamily="34" charset="0"/>
                      </a:endParaRPr>
                    </a:p>
                  </a:txBody>
                  <a:tcPr marL="7870" marR="7870" marT="7870" marB="0" anchor="b"/>
                </a:tc>
              </a:tr>
              <a:tr h="181589">
                <a:tc>
                  <a:txBody>
                    <a:bodyPr/>
                    <a:lstStyle/>
                    <a:p>
                      <a:pPr algn="l" fontAlgn="b"/>
                      <a:r>
                        <a:rPr lang="en-US" sz="1200" b="1" u="none" strike="noStrike" dirty="0">
                          <a:latin typeface="Arial" pitchFamily="34" charset="0"/>
                          <a:cs typeface="Arial" pitchFamily="34" charset="0"/>
                        </a:rPr>
                        <a:t>Residence</a:t>
                      </a:r>
                      <a:endParaRPr lang="en-US" sz="1200" b="1" i="1" u="none" strike="noStrike" dirty="0">
                        <a:solidFill>
                          <a:srgbClr val="000000"/>
                        </a:solidFill>
                        <a:latin typeface="Arial" pitchFamily="34" charset="0"/>
                        <a:cs typeface="Arial" pitchFamily="34" charset="0"/>
                      </a:endParaRPr>
                    </a:p>
                  </a:txBody>
                  <a:tcPr marL="7870" marR="7870" marT="7870" marB="0" anchor="b"/>
                </a:tc>
                <a:tc>
                  <a:txBody>
                    <a:bodyPr/>
                    <a:lstStyle/>
                    <a:p>
                      <a:pPr algn="r" fontAlgn="b"/>
                      <a:endParaRPr lang="ru-RU" sz="1200" b="0" i="0" u="none" strike="noStrike" dirty="0">
                        <a:solidFill>
                          <a:srgbClr val="000000"/>
                        </a:solidFill>
                        <a:latin typeface="Arial" pitchFamily="34" charset="0"/>
                        <a:cs typeface="Arial" pitchFamily="34" charset="0"/>
                      </a:endParaRPr>
                    </a:p>
                  </a:txBody>
                  <a:tcPr marL="7870" marR="7870" marT="7870" marB="0" anchor="b"/>
                </a:tc>
                <a:tc>
                  <a:txBody>
                    <a:bodyPr/>
                    <a:lstStyle/>
                    <a:p>
                      <a:endParaRPr lang="ru-RU" sz="1200" dirty="0">
                        <a:latin typeface="Arial" pitchFamily="34" charset="0"/>
                        <a:cs typeface="Arial" pitchFamily="34" charset="0"/>
                      </a:endParaRPr>
                    </a:p>
                  </a:txBody>
                  <a:tcPr marL="7870" marR="7870" marT="7870" marB="0" anchor="b"/>
                </a:tc>
              </a:tr>
              <a:tr h="165320">
                <a:tc>
                  <a:txBody>
                    <a:bodyPr/>
                    <a:lstStyle/>
                    <a:p>
                      <a:pPr algn="l" fontAlgn="b"/>
                      <a:r>
                        <a:rPr lang="en-US" sz="1200" u="none" strike="noStrike" dirty="0">
                          <a:latin typeface="Arial" pitchFamily="34" charset="0"/>
                          <a:cs typeface="Arial" pitchFamily="34" charset="0"/>
                        </a:rPr>
                        <a:t>Urban</a:t>
                      </a:r>
                      <a:endParaRPr lang="en-US" sz="1200" b="0" i="0" u="none" strike="noStrike" dirty="0">
                        <a:solidFill>
                          <a:srgbClr val="000000"/>
                        </a:solidFill>
                        <a:latin typeface="Arial" pitchFamily="34" charset="0"/>
                        <a:cs typeface="Arial" pitchFamily="34" charset="0"/>
                      </a:endParaRPr>
                    </a:p>
                  </a:txBody>
                  <a:tcPr marL="7870" marR="7870" marT="7870" marB="0" anchor="b"/>
                </a:tc>
                <a:tc>
                  <a:txBody>
                    <a:bodyPr/>
                    <a:lstStyle/>
                    <a:p>
                      <a:pPr algn="r" fontAlgn="b"/>
                      <a:r>
                        <a:rPr lang="ru-RU" sz="1200" u="none" strike="noStrike">
                          <a:latin typeface="Arial" pitchFamily="34" charset="0"/>
                          <a:cs typeface="Arial" pitchFamily="34" charset="0"/>
                        </a:rPr>
                        <a:t>25,7</a:t>
                      </a:r>
                      <a:endParaRPr lang="ru-RU" sz="1200" b="0" i="0" u="none" strike="noStrike">
                        <a:solidFill>
                          <a:srgbClr val="000000"/>
                        </a:solidFill>
                        <a:latin typeface="Arial" pitchFamily="34" charset="0"/>
                        <a:cs typeface="Arial" pitchFamily="34" charset="0"/>
                      </a:endParaRPr>
                    </a:p>
                  </a:txBody>
                  <a:tcPr marL="7870" marR="7870" marT="7870" marB="0" anchor="b"/>
                </a:tc>
                <a:tc>
                  <a:txBody>
                    <a:bodyPr/>
                    <a:lstStyle/>
                    <a:p>
                      <a:pPr algn="r" fontAlgn="b"/>
                      <a:r>
                        <a:rPr lang="ru-RU" sz="1200" u="none" strike="noStrike">
                          <a:latin typeface="Arial" pitchFamily="34" charset="0"/>
                          <a:cs typeface="Arial" pitchFamily="34" charset="0"/>
                        </a:rPr>
                        <a:t>19,0</a:t>
                      </a:r>
                      <a:endParaRPr lang="ru-RU" sz="1200" b="0" i="0" u="none" strike="noStrike">
                        <a:solidFill>
                          <a:srgbClr val="000000"/>
                        </a:solidFill>
                        <a:latin typeface="Arial" pitchFamily="34" charset="0"/>
                        <a:cs typeface="Arial" pitchFamily="34" charset="0"/>
                      </a:endParaRPr>
                    </a:p>
                  </a:txBody>
                  <a:tcPr marL="7870" marR="7870" marT="7870" marB="0" anchor="b"/>
                </a:tc>
              </a:tr>
              <a:tr h="165320">
                <a:tc>
                  <a:txBody>
                    <a:bodyPr/>
                    <a:lstStyle/>
                    <a:p>
                      <a:pPr algn="l" fontAlgn="b"/>
                      <a:r>
                        <a:rPr lang="en-US" sz="1200" u="none" strike="noStrike" dirty="0">
                          <a:latin typeface="Arial" pitchFamily="34" charset="0"/>
                          <a:cs typeface="Arial" pitchFamily="34" charset="0"/>
                        </a:rPr>
                        <a:t>Rural</a:t>
                      </a:r>
                      <a:endParaRPr lang="en-US" sz="1200" b="0" i="0" u="none" strike="noStrike" dirty="0">
                        <a:solidFill>
                          <a:srgbClr val="000000"/>
                        </a:solidFill>
                        <a:latin typeface="Arial" pitchFamily="34" charset="0"/>
                        <a:cs typeface="Arial" pitchFamily="34" charset="0"/>
                      </a:endParaRPr>
                    </a:p>
                  </a:txBody>
                  <a:tcPr marL="7870" marR="7870" marT="7870" marB="0" anchor="b"/>
                </a:tc>
                <a:tc>
                  <a:txBody>
                    <a:bodyPr/>
                    <a:lstStyle/>
                    <a:p>
                      <a:pPr algn="r" fontAlgn="b"/>
                      <a:r>
                        <a:rPr lang="ru-RU" sz="1200" u="none" strike="noStrike">
                          <a:latin typeface="Arial" pitchFamily="34" charset="0"/>
                          <a:cs typeface="Arial" pitchFamily="34" charset="0"/>
                        </a:rPr>
                        <a:t>22,9</a:t>
                      </a:r>
                      <a:endParaRPr lang="ru-RU" sz="1200" b="0" i="0" u="none" strike="noStrike">
                        <a:solidFill>
                          <a:srgbClr val="000000"/>
                        </a:solidFill>
                        <a:latin typeface="Arial" pitchFamily="34" charset="0"/>
                        <a:cs typeface="Arial" pitchFamily="34" charset="0"/>
                      </a:endParaRPr>
                    </a:p>
                  </a:txBody>
                  <a:tcPr marL="7870" marR="7870" marT="7870" marB="0" anchor="b"/>
                </a:tc>
                <a:tc>
                  <a:txBody>
                    <a:bodyPr/>
                    <a:lstStyle/>
                    <a:p>
                      <a:pPr algn="r" fontAlgn="b"/>
                      <a:r>
                        <a:rPr lang="ru-RU" sz="1200" u="none" strike="noStrike">
                          <a:latin typeface="Arial" pitchFamily="34" charset="0"/>
                          <a:cs typeface="Arial" pitchFamily="34" charset="0"/>
                        </a:rPr>
                        <a:t>17,2</a:t>
                      </a:r>
                      <a:endParaRPr lang="ru-RU" sz="1200" b="0" i="0" u="none" strike="noStrike">
                        <a:solidFill>
                          <a:srgbClr val="000000"/>
                        </a:solidFill>
                        <a:latin typeface="Arial" pitchFamily="34" charset="0"/>
                        <a:cs typeface="Arial" pitchFamily="34" charset="0"/>
                      </a:endParaRPr>
                    </a:p>
                  </a:txBody>
                  <a:tcPr marL="7870" marR="7870" marT="7870" marB="0" anchor="b"/>
                </a:tc>
              </a:tr>
              <a:tr h="165320">
                <a:tc>
                  <a:txBody>
                    <a:bodyPr/>
                    <a:lstStyle/>
                    <a:p>
                      <a:pPr algn="l" fontAlgn="b"/>
                      <a:r>
                        <a:rPr lang="en-US" sz="1200" b="1" u="none" strike="noStrike" dirty="0">
                          <a:latin typeface="Arial" pitchFamily="34" charset="0"/>
                          <a:cs typeface="Arial" pitchFamily="34" charset="0"/>
                        </a:rPr>
                        <a:t>Education Level</a:t>
                      </a:r>
                      <a:r>
                        <a:rPr lang="en-US" sz="1200" b="1" u="none" strike="noStrike" baseline="30000" dirty="0">
                          <a:latin typeface="Arial" pitchFamily="34" charset="0"/>
                          <a:cs typeface="Arial" pitchFamily="34" charset="0"/>
                        </a:rPr>
                        <a:t>2</a:t>
                      </a:r>
                      <a:endParaRPr lang="en-US" sz="1200" b="1" i="1" u="none" strike="noStrike" dirty="0">
                        <a:solidFill>
                          <a:srgbClr val="000000"/>
                        </a:solidFill>
                        <a:latin typeface="Arial" pitchFamily="34" charset="0"/>
                        <a:cs typeface="Arial" pitchFamily="34" charset="0"/>
                      </a:endParaRPr>
                    </a:p>
                  </a:txBody>
                  <a:tcPr marL="7870" marR="7870" marT="7870" marB="0" anchor="b"/>
                </a:tc>
                <a:tc gridSpan="2">
                  <a:txBody>
                    <a:bodyPr/>
                    <a:lstStyle/>
                    <a:p>
                      <a:pPr algn="r" fontAlgn="b"/>
                      <a:endParaRPr lang="ru-RU" sz="1200" b="0" i="0" u="none" strike="noStrike" dirty="0">
                        <a:solidFill>
                          <a:srgbClr val="000000"/>
                        </a:solidFill>
                        <a:latin typeface="Arial" pitchFamily="34" charset="0"/>
                        <a:cs typeface="Arial" pitchFamily="34" charset="0"/>
                      </a:endParaRPr>
                    </a:p>
                  </a:txBody>
                  <a:tcPr marL="7870" marR="7870" marT="7870" marB="0" anchor="b"/>
                </a:tc>
                <a:tc hMerge="1">
                  <a:txBody>
                    <a:bodyPr/>
                    <a:lstStyle/>
                    <a:p>
                      <a:endParaRPr lang="ru-RU"/>
                    </a:p>
                  </a:txBody>
                  <a:tcPr/>
                </a:tc>
              </a:tr>
              <a:tr h="178689">
                <a:tc>
                  <a:txBody>
                    <a:bodyPr/>
                    <a:lstStyle/>
                    <a:p>
                      <a:pPr algn="l" fontAlgn="b"/>
                      <a:r>
                        <a:rPr lang="en-US" sz="1200" u="none" strike="noStrike" dirty="0">
                          <a:latin typeface="Arial" pitchFamily="34" charset="0"/>
                          <a:cs typeface="Arial" pitchFamily="34" charset="0"/>
                        </a:rPr>
                        <a:t>Doctor of Philosophy PhD</a:t>
                      </a:r>
                      <a:endParaRPr lang="en-US" sz="1200" b="0" i="0" u="none" strike="noStrike" dirty="0">
                        <a:solidFill>
                          <a:srgbClr val="000000"/>
                        </a:solidFill>
                        <a:latin typeface="Arial" pitchFamily="34" charset="0"/>
                        <a:cs typeface="Arial" pitchFamily="34" charset="0"/>
                      </a:endParaRPr>
                    </a:p>
                  </a:txBody>
                  <a:tcPr marL="7870" marR="7870" marT="7870" marB="0" anchor="b"/>
                </a:tc>
                <a:tc>
                  <a:txBody>
                    <a:bodyPr/>
                    <a:lstStyle/>
                    <a:p>
                      <a:pPr algn="r" fontAlgn="b"/>
                      <a:r>
                        <a:rPr lang="ru-RU" sz="1200" u="none" strike="noStrike">
                          <a:latin typeface="Arial" pitchFamily="34" charset="0"/>
                          <a:cs typeface="Arial" pitchFamily="34" charset="0"/>
                        </a:rPr>
                        <a:t>4,5</a:t>
                      </a:r>
                      <a:endParaRPr lang="ru-RU" sz="1200" b="0" i="0" u="none" strike="noStrike">
                        <a:solidFill>
                          <a:srgbClr val="000000"/>
                        </a:solidFill>
                        <a:latin typeface="Arial" pitchFamily="34" charset="0"/>
                        <a:cs typeface="Arial" pitchFamily="34" charset="0"/>
                      </a:endParaRPr>
                    </a:p>
                  </a:txBody>
                  <a:tcPr marL="7870" marR="7870" marT="7870" marB="0" anchor="b"/>
                </a:tc>
                <a:tc>
                  <a:txBody>
                    <a:bodyPr/>
                    <a:lstStyle/>
                    <a:p>
                      <a:pPr algn="r" fontAlgn="b"/>
                      <a:r>
                        <a:rPr lang="ru-RU" sz="1200" u="none" strike="noStrike" dirty="0">
                          <a:latin typeface="Arial" pitchFamily="34" charset="0"/>
                          <a:cs typeface="Arial" pitchFamily="34" charset="0"/>
                        </a:rPr>
                        <a:t>-</a:t>
                      </a:r>
                      <a:endParaRPr lang="ru-RU" sz="1200" b="0" i="0" u="none" strike="noStrike" dirty="0">
                        <a:solidFill>
                          <a:srgbClr val="000000"/>
                        </a:solidFill>
                        <a:latin typeface="Arial" pitchFamily="34" charset="0"/>
                        <a:cs typeface="Arial" pitchFamily="34" charset="0"/>
                      </a:endParaRPr>
                    </a:p>
                  </a:txBody>
                  <a:tcPr marL="7870" marR="7870" marT="7870" marB="0" anchor="b"/>
                </a:tc>
              </a:tr>
              <a:tr h="165320">
                <a:tc>
                  <a:txBody>
                    <a:bodyPr/>
                    <a:lstStyle/>
                    <a:p>
                      <a:pPr algn="l" fontAlgn="b"/>
                      <a:r>
                        <a:rPr lang="en-US" sz="1200" u="none" strike="noStrike" dirty="0">
                          <a:latin typeface="Arial" pitchFamily="34" charset="0"/>
                          <a:cs typeface="Arial" pitchFamily="34" charset="0"/>
                        </a:rPr>
                        <a:t>Masters degree</a:t>
                      </a:r>
                      <a:endParaRPr lang="en-US" sz="1200" b="0" i="0" u="none" strike="noStrike" dirty="0">
                        <a:solidFill>
                          <a:srgbClr val="000000"/>
                        </a:solidFill>
                        <a:latin typeface="Arial" pitchFamily="34" charset="0"/>
                        <a:cs typeface="Arial" pitchFamily="34" charset="0"/>
                      </a:endParaRPr>
                    </a:p>
                  </a:txBody>
                  <a:tcPr marL="7870" marR="7870" marT="7870" marB="0" anchor="b"/>
                </a:tc>
                <a:tc>
                  <a:txBody>
                    <a:bodyPr/>
                    <a:lstStyle/>
                    <a:p>
                      <a:pPr algn="r" fontAlgn="b"/>
                      <a:r>
                        <a:rPr lang="ru-RU" sz="1200" u="none" strike="noStrike">
                          <a:latin typeface="Arial" pitchFamily="34" charset="0"/>
                          <a:cs typeface="Arial" pitchFamily="34" charset="0"/>
                        </a:rPr>
                        <a:t>19,1</a:t>
                      </a:r>
                      <a:endParaRPr lang="ru-RU" sz="1200" b="0" i="0" u="none" strike="noStrike">
                        <a:solidFill>
                          <a:srgbClr val="000000"/>
                        </a:solidFill>
                        <a:latin typeface="Arial" pitchFamily="34" charset="0"/>
                        <a:cs typeface="Arial" pitchFamily="34" charset="0"/>
                      </a:endParaRPr>
                    </a:p>
                  </a:txBody>
                  <a:tcPr marL="7870" marR="7870" marT="7870" marB="0" anchor="b"/>
                </a:tc>
                <a:tc>
                  <a:txBody>
                    <a:bodyPr/>
                    <a:lstStyle/>
                    <a:p>
                      <a:pPr algn="r" fontAlgn="b"/>
                      <a:r>
                        <a:rPr lang="ru-RU" sz="1200" u="none" strike="noStrike">
                          <a:latin typeface="Arial" pitchFamily="34" charset="0"/>
                          <a:cs typeface="Arial" pitchFamily="34" charset="0"/>
                        </a:rPr>
                        <a:t>14,0</a:t>
                      </a:r>
                      <a:endParaRPr lang="ru-RU" sz="1200" b="0" i="0" u="none" strike="noStrike">
                        <a:solidFill>
                          <a:srgbClr val="000000"/>
                        </a:solidFill>
                        <a:latin typeface="Arial" pitchFamily="34" charset="0"/>
                        <a:cs typeface="Arial" pitchFamily="34" charset="0"/>
                      </a:endParaRPr>
                    </a:p>
                  </a:txBody>
                  <a:tcPr marL="7870" marR="7870" marT="7870" marB="0" anchor="b"/>
                </a:tc>
              </a:tr>
              <a:tr h="165320">
                <a:tc>
                  <a:txBody>
                    <a:bodyPr/>
                    <a:lstStyle/>
                    <a:p>
                      <a:pPr algn="l" fontAlgn="b"/>
                      <a:r>
                        <a:rPr lang="en-US" sz="1200" u="none" strike="noStrike" dirty="0">
                          <a:latin typeface="Arial" pitchFamily="34" charset="0"/>
                          <a:cs typeface="Arial" pitchFamily="34" charset="0"/>
                        </a:rPr>
                        <a:t>Bachelors degree</a:t>
                      </a:r>
                      <a:endParaRPr lang="en-US" sz="1200" b="0" i="0" u="none" strike="noStrike" dirty="0">
                        <a:solidFill>
                          <a:srgbClr val="000000"/>
                        </a:solidFill>
                        <a:latin typeface="Arial" pitchFamily="34" charset="0"/>
                        <a:cs typeface="Arial" pitchFamily="34" charset="0"/>
                      </a:endParaRPr>
                    </a:p>
                  </a:txBody>
                  <a:tcPr marL="7870" marR="7870" marT="7870" marB="0" anchor="b"/>
                </a:tc>
                <a:tc>
                  <a:txBody>
                    <a:bodyPr/>
                    <a:lstStyle/>
                    <a:p>
                      <a:pPr algn="r" fontAlgn="b"/>
                      <a:r>
                        <a:rPr lang="ru-RU" sz="1200" u="none" strike="noStrike">
                          <a:latin typeface="Arial" pitchFamily="34" charset="0"/>
                          <a:cs typeface="Arial" pitchFamily="34" charset="0"/>
                        </a:rPr>
                        <a:t>19,7</a:t>
                      </a:r>
                      <a:endParaRPr lang="ru-RU" sz="1200" b="0" i="0" u="none" strike="noStrike">
                        <a:solidFill>
                          <a:srgbClr val="000000"/>
                        </a:solidFill>
                        <a:latin typeface="Arial" pitchFamily="34" charset="0"/>
                        <a:cs typeface="Arial" pitchFamily="34" charset="0"/>
                      </a:endParaRPr>
                    </a:p>
                  </a:txBody>
                  <a:tcPr marL="7870" marR="7870" marT="7870" marB="0" anchor="b"/>
                </a:tc>
                <a:tc>
                  <a:txBody>
                    <a:bodyPr/>
                    <a:lstStyle/>
                    <a:p>
                      <a:pPr algn="r" fontAlgn="b"/>
                      <a:r>
                        <a:rPr lang="ru-RU" sz="1200" u="none" strike="noStrike">
                          <a:latin typeface="Arial" pitchFamily="34" charset="0"/>
                          <a:cs typeface="Arial" pitchFamily="34" charset="0"/>
                        </a:rPr>
                        <a:t>14,2</a:t>
                      </a:r>
                      <a:endParaRPr lang="ru-RU" sz="1200" b="0" i="0" u="none" strike="noStrike">
                        <a:solidFill>
                          <a:srgbClr val="000000"/>
                        </a:solidFill>
                        <a:latin typeface="Arial" pitchFamily="34" charset="0"/>
                        <a:cs typeface="Arial" pitchFamily="34" charset="0"/>
                      </a:endParaRPr>
                    </a:p>
                  </a:txBody>
                  <a:tcPr marL="7870" marR="7870" marT="7870" marB="0" anchor="b"/>
                </a:tc>
              </a:tr>
              <a:tr h="323226">
                <a:tc>
                  <a:txBody>
                    <a:bodyPr/>
                    <a:lstStyle/>
                    <a:p>
                      <a:pPr algn="l" fontAlgn="b"/>
                      <a:r>
                        <a:rPr lang="en-US" sz="1200" u="none" strike="noStrike" dirty="0">
                          <a:latin typeface="Arial" pitchFamily="34" charset="0"/>
                          <a:cs typeface="Arial" pitchFamily="34" charset="0"/>
                        </a:rPr>
                        <a:t>College, </a:t>
                      </a:r>
                      <a:r>
                        <a:rPr lang="en-US" sz="1200" u="none" strike="noStrike" dirty="0" err="1">
                          <a:latin typeface="Arial" pitchFamily="34" charset="0"/>
                          <a:cs typeface="Arial" pitchFamily="34" charset="0"/>
                        </a:rPr>
                        <a:t>technicum</a:t>
                      </a:r>
                      <a:r>
                        <a:rPr lang="en-US" sz="1200" u="none" strike="noStrike" dirty="0">
                          <a:latin typeface="Arial" pitchFamily="34" charset="0"/>
                          <a:cs typeface="Arial" pitchFamily="34" charset="0"/>
                        </a:rPr>
                        <a:t> (vocational school)</a:t>
                      </a:r>
                      <a:endParaRPr lang="en-US" sz="1200" b="0" i="0" u="none" strike="noStrike" dirty="0">
                        <a:solidFill>
                          <a:srgbClr val="000000"/>
                        </a:solidFill>
                        <a:latin typeface="Arial" pitchFamily="34" charset="0"/>
                        <a:cs typeface="Arial" pitchFamily="34" charset="0"/>
                      </a:endParaRPr>
                    </a:p>
                  </a:txBody>
                  <a:tcPr marL="7870" marR="7870" marT="7870" marB="0" anchor="b"/>
                </a:tc>
                <a:tc>
                  <a:txBody>
                    <a:bodyPr/>
                    <a:lstStyle/>
                    <a:p>
                      <a:pPr algn="r" fontAlgn="b"/>
                      <a:r>
                        <a:rPr lang="ru-RU" sz="1200" u="none" strike="noStrike">
                          <a:latin typeface="Arial" pitchFamily="34" charset="0"/>
                          <a:cs typeface="Arial" pitchFamily="34" charset="0"/>
                        </a:rPr>
                        <a:t>26,2</a:t>
                      </a:r>
                      <a:endParaRPr lang="ru-RU" sz="1200" b="0" i="0" u="none" strike="noStrike">
                        <a:solidFill>
                          <a:srgbClr val="000000"/>
                        </a:solidFill>
                        <a:latin typeface="Arial" pitchFamily="34" charset="0"/>
                        <a:cs typeface="Arial" pitchFamily="34" charset="0"/>
                      </a:endParaRPr>
                    </a:p>
                  </a:txBody>
                  <a:tcPr marL="7870" marR="7870" marT="7870" marB="0" anchor="b"/>
                </a:tc>
                <a:tc>
                  <a:txBody>
                    <a:bodyPr/>
                    <a:lstStyle/>
                    <a:p>
                      <a:pPr algn="r" fontAlgn="b"/>
                      <a:r>
                        <a:rPr lang="ru-RU" sz="1200" u="none" strike="noStrike">
                          <a:latin typeface="Arial" pitchFamily="34" charset="0"/>
                          <a:cs typeface="Arial" pitchFamily="34" charset="0"/>
                        </a:rPr>
                        <a:t>18,7</a:t>
                      </a:r>
                      <a:endParaRPr lang="ru-RU" sz="1200" b="0" i="0" u="none" strike="noStrike">
                        <a:solidFill>
                          <a:srgbClr val="000000"/>
                        </a:solidFill>
                        <a:latin typeface="Arial" pitchFamily="34" charset="0"/>
                        <a:cs typeface="Arial" pitchFamily="34" charset="0"/>
                      </a:endParaRPr>
                    </a:p>
                  </a:txBody>
                  <a:tcPr marL="7870" marR="7870" marT="7870" marB="0" anchor="b"/>
                </a:tc>
              </a:tr>
              <a:tr h="165320">
                <a:tc>
                  <a:txBody>
                    <a:bodyPr/>
                    <a:lstStyle/>
                    <a:p>
                      <a:pPr algn="l" fontAlgn="b"/>
                      <a:r>
                        <a:rPr lang="en-US" sz="1200" u="none" strike="noStrike" dirty="0">
                          <a:latin typeface="Arial" pitchFamily="34" charset="0"/>
                          <a:cs typeface="Arial" pitchFamily="34" charset="0"/>
                        </a:rPr>
                        <a:t>Technical school</a:t>
                      </a:r>
                      <a:endParaRPr lang="en-US" sz="1200" b="0" i="0" u="none" strike="noStrike" dirty="0">
                        <a:solidFill>
                          <a:srgbClr val="000000"/>
                        </a:solidFill>
                        <a:latin typeface="Arial" pitchFamily="34" charset="0"/>
                        <a:cs typeface="Arial" pitchFamily="34" charset="0"/>
                      </a:endParaRPr>
                    </a:p>
                  </a:txBody>
                  <a:tcPr marL="7870" marR="7870" marT="7870" marB="0" anchor="b"/>
                </a:tc>
                <a:tc>
                  <a:txBody>
                    <a:bodyPr/>
                    <a:lstStyle/>
                    <a:p>
                      <a:pPr algn="r" fontAlgn="b"/>
                      <a:r>
                        <a:rPr lang="ru-RU" sz="1200" u="none" strike="noStrike">
                          <a:latin typeface="Arial" pitchFamily="34" charset="0"/>
                          <a:cs typeface="Arial" pitchFamily="34" charset="0"/>
                        </a:rPr>
                        <a:t>30,2</a:t>
                      </a:r>
                      <a:endParaRPr lang="ru-RU" sz="1200" b="0" i="0" u="none" strike="noStrike">
                        <a:solidFill>
                          <a:srgbClr val="000000"/>
                        </a:solidFill>
                        <a:latin typeface="Arial" pitchFamily="34" charset="0"/>
                        <a:cs typeface="Arial" pitchFamily="34" charset="0"/>
                      </a:endParaRPr>
                    </a:p>
                  </a:txBody>
                  <a:tcPr marL="7870" marR="7870" marT="7870" marB="0" anchor="b"/>
                </a:tc>
                <a:tc>
                  <a:txBody>
                    <a:bodyPr/>
                    <a:lstStyle/>
                    <a:p>
                      <a:pPr algn="r" fontAlgn="b"/>
                      <a:r>
                        <a:rPr lang="ru-RU" sz="1200" u="none" strike="noStrike">
                          <a:latin typeface="Arial" pitchFamily="34" charset="0"/>
                          <a:cs typeface="Arial" pitchFamily="34" charset="0"/>
                        </a:rPr>
                        <a:t>21,3</a:t>
                      </a:r>
                      <a:endParaRPr lang="ru-RU" sz="1200" b="0" i="0" u="none" strike="noStrike">
                        <a:solidFill>
                          <a:srgbClr val="000000"/>
                        </a:solidFill>
                        <a:latin typeface="Arial" pitchFamily="34" charset="0"/>
                        <a:cs typeface="Arial" pitchFamily="34" charset="0"/>
                      </a:endParaRPr>
                    </a:p>
                  </a:txBody>
                  <a:tcPr marL="7870" marR="7870" marT="7870" marB="0" anchor="b"/>
                </a:tc>
              </a:tr>
              <a:tr h="165320">
                <a:tc>
                  <a:txBody>
                    <a:bodyPr/>
                    <a:lstStyle/>
                    <a:p>
                      <a:pPr algn="l" fontAlgn="b"/>
                      <a:r>
                        <a:rPr lang="en-US" sz="1200" u="none" strike="noStrike" dirty="0">
                          <a:latin typeface="Arial" pitchFamily="34" charset="0"/>
                          <a:cs typeface="Arial" pitchFamily="34" charset="0"/>
                        </a:rPr>
                        <a:t>Secondary</a:t>
                      </a:r>
                      <a:endParaRPr lang="en-US" sz="1200" b="0" i="0" u="none" strike="noStrike" dirty="0">
                        <a:solidFill>
                          <a:srgbClr val="000000"/>
                        </a:solidFill>
                        <a:latin typeface="Arial" pitchFamily="34" charset="0"/>
                        <a:cs typeface="Arial" pitchFamily="34" charset="0"/>
                      </a:endParaRPr>
                    </a:p>
                  </a:txBody>
                  <a:tcPr marL="7870" marR="7870" marT="7870" marB="0" anchor="b"/>
                </a:tc>
                <a:tc>
                  <a:txBody>
                    <a:bodyPr/>
                    <a:lstStyle/>
                    <a:p>
                      <a:pPr algn="r" fontAlgn="b"/>
                      <a:r>
                        <a:rPr lang="ru-RU" sz="1200" u="none" strike="noStrike">
                          <a:latin typeface="Arial" pitchFamily="34" charset="0"/>
                          <a:cs typeface="Arial" pitchFamily="34" charset="0"/>
                        </a:rPr>
                        <a:t>25,6</a:t>
                      </a:r>
                      <a:endParaRPr lang="ru-RU" sz="1200" b="0" i="0" u="none" strike="noStrike">
                        <a:solidFill>
                          <a:srgbClr val="000000"/>
                        </a:solidFill>
                        <a:latin typeface="Arial" pitchFamily="34" charset="0"/>
                        <a:cs typeface="Arial" pitchFamily="34" charset="0"/>
                      </a:endParaRPr>
                    </a:p>
                  </a:txBody>
                  <a:tcPr marL="7870" marR="7870" marT="7870" marB="0" anchor="b"/>
                </a:tc>
                <a:tc>
                  <a:txBody>
                    <a:bodyPr/>
                    <a:lstStyle/>
                    <a:p>
                      <a:pPr algn="r" fontAlgn="b"/>
                      <a:r>
                        <a:rPr lang="ru-RU" sz="1200" u="none" strike="noStrike">
                          <a:latin typeface="Arial" pitchFamily="34" charset="0"/>
                          <a:cs typeface="Arial" pitchFamily="34" charset="0"/>
                        </a:rPr>
                        <a:t>19,3</a:t>
                      </a:r>
                      <a:endParaRPr lang="ru-RU" sz="1200" b="0" i="0" u="none" strike="noStrike">
                        <a:solidFill>
                          <a:srgbClr val="000000"/>
                        </a:solidFill>
                        <a:latin typeface="Arial" pitchFamily="34" charset="0"/>
                        <a:cs typeface="Arial" pitchFamily="34" charset="0"/>
                      </a:endParaRPr>
                    </a:p>
                  </a:txBody>
                  <a:tcPr marL="7870" marR="7870" marT="7870" marB="0" anchor="b"/>
                </a:tc>
              </a:tr>
              <a:tr h="165320">
                <a:tc>
                  <a:txBody>
                    <a:bodyPr/>
                    <a:lstStyle/>
                    <a:p>
                      <a:pPr algn="l" fontAlgn="b"/>
                      <a:r>
                        <a:rPr lang="en-US" sz="1200" u="none" strike="noStrike" dirty="0">
                          <a:latin typeface="Arial" pitchFamily="34" charset="0"/>
                          <a:cs typeface="Arial" pitchFamily="34" charset="0"/>
                        </a:rPr>
                        <a:t>Basic</a:t>
                      </a:r>
                      <a:endParaRPr lang="en-US" sz="1200" b="0" i="0" u="none" strike="noStrike" dirty="0">
                        <a:solidFill>
                          <a:srgbClr val="000000"/>
                        </a:solidFill>
                        <a:latin typeface="Arial" pitchFamily="34" charset="0"/>
                        <a:cs typeface="Arial" pitchFamily="34" charset="0"/>
                      </a:endParaRPr>
                    </a:p>
                  </a:txBody>
                  <a:tcPr marL="7870" marR="7870" marT="7870" marB="0" anchor="b"/>
                </a:tc>
                <a:tc>
                  <a:txBody>
                    <a:bodyPr/>
                    <a:lstStyle/>
                    <a:p>
                      <a:pPr algn="r" fontAlgn="b"/>
                      <a:r>
                        <a:rPr lang="ru-RU" sz="1200" u="none" strike="noStrike">
                          <a:latin typeface="Arial" pitchFamily="34" charset="0"/>
                          <a:cs typeface="Arial" pitchFamily="34" charset="0"/>
                        </a:rPr>
                        <a:t>23,2</a:t>
                      </a:r>
                      <a:endParaRPr lang="ru-RU" sz="1200" b="0" i="0" u="none" strike="noStrike">
                        <a:solidFill>
                          <a:srgbClr val="000000"/>
                        </a:solidFill>
                        <a:latin typeface="Arial" pitchFamily="34" charset="0"/>
                        <a:cs typeface="Arial" pitchFamily="34" charset="0"/>
                      </a:endParaRPr>
                    </a:p>
                  </a:txBody>
                  <a:tcPr marL="7870" marR="7870" marT="7870" marB="0" anchor="b"/>
                </a:tc>
                <a:tc>
                  <a:txBody>
                    <a:bodyPr/>
                    <a:lstStyle/>
                    <a:p>
                      <a:pPr algn="r" fontAlgn="b"/>
                      <a:r>
                        <a:rPr lang="ru-RU" sz="1200" u="none" strike="noStrike" dirty="0">
                          <a:latin typeface="Arial" pitchFamily="34" charset="0"/>
                          <a:cs typeface="Arial" pitchFamily="34" charset="0"/>
                        </a:rPr>
                        <a:t>18,9</a:t>
                      </a:r>
                      <a:endParaRPr lang="ru-RU" sz="1200" b="0" i="0" u="none" strike="noStrike" dirty="0">
                        <a:solidFill>
                          <a:srgbClr val="000000"/>
                        </a:solidFill>
                        <a:latin typeface="Arial" pitchFamily="34" charset="0"/>
                        <a:cs typeface="Arial" pitchFamily="34" charset="0"/>
                      </a:endParaRPr>
                    </a:p>
                  </a:txBody>
                  <a:tcPr marL="7870" marR="7870" marT="7870" marB="0" anchor="b"/>
                </a:tc>
              </a:tr>
              <a:tr h="165320">
                <a:tc>
                  <a:txBody>
                    <a:bodyPr/>
                    <a:lstStyle/>
                    <a:p>
                      <a:pPr algn="l" fontAlgn="b"/>
                      <a:r>
                        <a:rPr lang="en-US" sz="1200" u="none" strike="noStrike" dirty="0">
                          <a:latin typeface="Arial" pitchFamily="34" charset="0"/>
                          <a:cs typeface="Arial" pitchFamily="34" charset="0"/>
                        </a:rPr>
                        <a:t>Primary</a:t>
                      </a:r>
                      <a:endParaRPr lang="en-US" sz="1200" b="0" i="0" u="none" strike="noStrike" dirty="0">
                        <a:solidFill>
                          <a:srgbClr val="000000"/>
                        </a:solidFill>
                        <a:latin typeface="Arial" pitchFamily="34" charset="0"/>
                        <a:cs typeface="Arial" pitchFamily="34" charset="0"/>
                      </a:endParaRPr>
                    </a:p>
                  </a:txBody>
                  <a:tcPr marL="7870" marR="7870" marT="7870" marB="0" anchor="b"/>
                </a:tc>
                <a:tc>
                  <a:txBody>
                    <a:bodyPr/>
                    <a:lstStyle/>
                    <a:p>
                      <a:pPr algn="r" fontAlgn="b"/>
                      <a:r>
                        <a:rPr lang="ru-RU" sz="1200" u="none" strike="noStrike" dirty="0">
                          <a:latin typeface="Arial" pitchFamily="34" charset="0"/>
                          <a:cs typeface="Arial" pitchFamily="34" charset="0"/>
                        </a:rPr>
                        <a:t>16,0</a:t>
                      </a:r>
                      <a:endParaRPr lang="ru-RU" sz="1200" b="0" i="0" u="none" strike="noStrike" dirty="0">
                        <a:solidFill>
                          <a:srgbClr val="000000"/>
                        </a:solidFill>
                        <a:latin typeface="Arial" pitchFamily="34" charset="0"/>
                        <a:cs typeface="Arial" pitchFamily="34" charset="0"/>
                      </a:endParaRPr>
                    </a:p>
                  </a:txBody>
                  <a:tcPr marL="7870" marR="7870" marT="7870" marB="0" anchor="b"/>
                </a:tc>
                <a:tc>
                  <a:txBody>
                    <a:bodyPr/>
                    <a:lstStyle/>
                    <a:p>
                      <a:pPr algn="r" fontAlgn="b"/>
                      <a:r>
                        <a:rPr lang="ru-RU" sz="1200" u="none" strike="noStrike" dirty="0">
                          <a:latin typeface="Arial" pitchFamily="34" charset="0"/>
                          <a:cs typeface="Arial" pitchFamily="34" charset="0"/>
                        </a:rPr>
                        <a:t>14,2</a:t>
                      </a:r>
                      <a:endParaRPr lang="ru-RU" sz="1200" b="0" i="0" u="none" strike="noStrike" dirty="0">
                        <a:solidFill>
                          <a:srgbClr val="000000"/>
                        </a:solidFill>
                        <a:latin typeface="Arial" pitchFamily="34" charset="0"/>
                        <a:cs typeface="Arial" pitchFamily="34" charset="0"/>
                      </a:endParaRPr>
                    </a:p>
                  </a:txBody>
                  <a:tcPr marL="7870" marR="7870" marT="7870" marB="0" anchor="b"/>
                </a:tc>
              </a:tr>
            </a:tbl>
          </a:graphicData>
        </a:graphic>
      </p:graphicFrame>
      <p:graphicFrame>
        <p:nvGraphicFramePr>
          <p:cNvPr id="5" name="Table 4"/>
          <p:cNvGraphicFramePr>
            <a:graphicFrameLocks noGrp="1"/>
          </p:cNvGraphicFramePr>
          <p:nvPr/>
        </p:nvGraphicFramePr>
        <p:xfrm>
          <a:off x="0" y="6286520"/>
          <a:ext cx="5286380" cy="714379"/>
        </p:xfrm>
        <a:graphic>
          <a:graphicData uri="http://schemas.openxmlformats.org/drawingml/2006/table">
            <a:tbl>
              <a:tblPr/>
              <a:tblGrid>
                <a:gridCol w="5286380"/>
              </a:tblGrid>
              <a:tr h="714379">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dirty="0">
                          <a:solidFill>
                            <a:schemeClr val="tx2">
                              <a:lumMod val="10000"/>
                            </a:schemeClr>
                          </a:solidFill>
                          <a:latin typeface="Arial" pitchFamily="34" charset="0"/>
                          <a:ea typeface="+mn-ea"/>
                          <a:cs typeface="Arial" pitchFamily="34" charset="0"/>
                        </a:rPr>
                        <a:t>1 Respondents who reported that smoking inside the home occurs </a:t>
                      </a:r>
                      <a:endParaRPr kumimoji="0" lang="en-US" sz="1100" b="0" i="0" u="none" strike="noStrike" kern="1200" dirty="0" smtClean="0">
                        <a:solidFill>
                          <a:schemeClr val="tx2">
                            <a:lumMod val="10000"/>
                          </a:schemeClr>
                        </a:solidFill>
                        <a:latin typeface="Arial" pitchFamily="34" charset="0"/>
                        <a:ea typeface="+mn-ea"/>
                        <a:cs typeface="Arial" pitchFamily="34" charset="0"/>
                      </a:endParaRPr>
                    </a:p>
                    <a:p>
                      <a:pPr marL="0" marR="0" indent="0" algn="l"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dirty="0" smtClean="0">
                          <a:solidFill>
                            <a:schemeClr val="tx2">
                              <a:lumMod val="10000"/>
                            </a:schemeClr>
                          </a:solidFill>
                          <a:latin typeface="Arial" pitchFamily="34" charset="0"/>
                          <a:ea typeface="+mn-ea"/>
                          <a:cs typeface="Arial" pitchFamily="34" charset="0"/>
                        </a:rPr>
                        <a:t>daily,  </a:t>
                      </a:r>
                      <a:r>
                        <a:rPr kumimoji="0" lang="en-US" sz="1100" b="0" i="0" u="none" strike="noStrike" kern="1200" dirty="0">
                          <a:solidFill>
                            <a:schemeClr val="tx2">
                              <a:lumMod val="10000"/>
                            </a:schemeClr>
                          </a:solidFill>
                          <a:latin typeface="Arial" pitchFamily="34" charset="0"/>
                          <a:ea typeface="+mn-ea"/>
                          <a:cs typeface="Arial" pitchFamily="34" charset="0"/>
                        </a:rPr>
                        <a:t>weekly, or monthly</a:t>
                      </a:r>
                      <a:r>
                        <a:rPr kumimoji="0" lang="en-US" sz="1100" b="0" i="0" u="none" strike="noStrike" kern="1200" dirty="0" smtClean="0">
                          <a:solidFill>
                            <a:schemeClr val="tx2">
                              <a:lumMod val="10000"/>
                            </a:schemeClr>
                          </a:solidFill>
                          <a:latin typeface="Arial" pitchFamily="34" charset="0"/>
                          <a:ea typeface="+mn-ea"/>
                          <a:cs typeface="Arial" pitchFamily="34" charset="0"/>
                        </a:rPr>
                        <a:t>.</a:t>
                      </a:r>
                    </a:p>
                    <a:p>
                      <a:pPr marL="0" marR="0" indent="0" algn="l"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dirty="0" smtClean="0">
                          <a:solidFill>
                            <a:schemeClr val="tx2">
                              <a:lumMod val="10000"/>
                            </a:schemeClr>
                          </a:solidFill>
                          <a:latin typeface="Arial" pitchFamily="34" charset="0"/>
                          <a:ea typeface="+mn-ea"/>
                          <a:cs typeface="Arial" pitchFamily="34" charset="0"/>
                        </a:rPr>
                        <a:t> </a:t>
                      </a:r>
                      <a:r>
                        <a:rPr lang="en-US" sz="1100" b="0" i="0" u="none" strike="noStrike" baseline="30000" dirty="0" smtClean="0">
                          <a:solidFill>
                            <a:schemeClr val="tx2">
                              <a:lumMod val="10000"/>
                            </a:schemeClr>
                          </a:solidFill>
                          <a:latin typeface="Calibri"/>
                        </a:rPr>
                        <a:t>2</a:t>
                      </a:r>
                      <a:r>
                        <a:rPr lang="en-US" sz="1100" b="0" i="0" u="none" strike="noStrike" dirty="0" smtClean="0">
                          <a:solidFill>
                            <a:schemeClr val="tx2">
                              <a:lumMod val="10000"/>
                            </a:schemeClr>
                          </a:solidFill>
                          <a:latin typeface="Calibri"/>
                        </a:rPr>
                        <a:t> </a:t>
                      </a:r>
                      <a:r>
                        <a:rPr lang="en-US" sz="1100" b="0" i="0" u="none" strike="noStrike" dirty="0" smtClean="0">
                          <a:solidFill>
                            <a:schemeClr val="tx2">
                              <a:lumMod val="10000"/>
                            </a:schemeClr>
                          </a:solidFill>
                          <a:latin typeface="Arial" pitchFamily="34" charset="0"/>
                          <a:cs typeface="Arial" pitchFamily="34" charset="0"/>
                        </a:rPr>
                        <a:t>Education</a:t>
                      </a:r>
                      <a:r>
                        <a:rPr lang="en-US" sz="1100" b="0" i="0" u="none" strike="noStrike" dirty="0" smtClean="0">
                          <a:solidFill>
                            <a:schemeClr val="tx2">
                              <a:lumMod val="10000"/>
                            </a:schemeClr>
                          </a:solidFill>
                          <a:latin typeface="Calibri"/>
                        </a:rPr>
                        <a:t> level is reported only among respondents 15+ years old.</a:t>
                      </a:r>
                    </a:p>
                    <a:p>
                      <a:pPr algn="l" fontAlgn="b"/>
                      <a:endParaRPr kumimoji="0" lang="en-US" sz="1100" b="0" i="0" u="none" strike="noStrike" kern="1200" dirty="0">
                        <a:solidFill>
                          <a:srgbClr val="000000"/>
                        </a:solidFill>
                        <a:latin typeface="Arial" pitchFamily="34" charset="0"/>
                        <a:ea typeface="+mn-ea"/>
                        <a:cs typeface="Arial" pitchFamily="34" charset="0"/>
                      </a:endParaRPr>
                    </a:p>
                  </a:txBody>
                  <a:tcPr marL="9525" marR="9525" marT="9525" marB="0" anchor="b">
                    <a:lnL>
                      <a:noFill/>
                    </a:lnL>
                    <a:lnR>
                      <a:noFill/>
                    </a:lnR>
                    <a:lnT>
                      <a:noFill/>
                    </a:lnT>
                    <a:lnB>
                      <a:noFill/>
                    </a:lnB>
                  </a:tcPr>
                </a:tc>
              </a:tr>
            </a:tbl>
          </a:graphicData>
        </a:graphic>
      </p:graphicFrame>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5" name="Picture 1"/>
          <p:cNvPicPr>
            <a:picLocks noChangeAspect="1" noChangeArrowheads="1"/>
          </p:cNvPicPr>
          <p:nvPr/>
        </p:nvPicPr>
        <p:blipFill>
          <a:blip r:embed="rId2"/>
          <a:srcRect/>
          <a:stretch>
            <a:fillRect/>
          </a:stretch>
        </p:blipFill>
        <p:spPr bwMode="auto">
          <a:xfrm>
            <a:off x="0" y="0"/>
            <a:ext cx="9144000" cy="647700"/>
          </a:xfrm>
          <a:prstGeom prst="rect">
            <a:avLst/>
          </a:prstGeom>
          <a:noFill/>
          <a:ln w="9525">
            <a:noFill/>
            <a:miter lim="800000"/>
            <a:headEnd/>
            <a:tailEnd/>
          </a:ln>
        </p:spPr>
      </p:pic>
      <p:sp>
        <p:nvSpPr>
          <p:cNvPr id="3" name="Rectangle 2"/>
          <p:cNvSpPr/>
          <p:nvPr/>
        </p:nvSpPr>
        <p:spPr>
          <a:xfrm>
            <a:off x="0" y="642919"/>
            <a:ext cx="6858000" cy="646331"/>
          </a:xfrm>
          <a:prstGeom prst="rect">
            <a:avLst/>
          </a:prstGeom>
        </p:spPr>
        <p:txBody>
          <a:bodyPr wrap="square">
            <a:spAutoFit/>
          </a:bodyPr>
          <a:lstStyle/>
          <a:p>
            <a:r>
              <a:rPr lang="en-US" dirty="0" smtClean="0">
                <a:solidFill>
                  <a:srgbClr val="FFCC00"/>
                </a:solidFill>
              </a:rPr>
              <a:t>Exposure to Tobacco Smoke at Indoor Work Areas, by Smoking Status and Selected Demographic Characteristics</a:t>
            </a:r>
            <a:r>
              <a:rPr lang="az-Latn-AZ" dirty="0" smtClean="0">
                <a:solidFill>
                  <a:srgbClr val="FFCC00"/>
                </a:solidFill>
              </a:rPr>
              <a:t>, %</a:t>
            </a:r>
            <a:endParaRPr lang="ru-RU" dirty="0">
              <a:solidFill>
                <a:srgbClr val="FFCC00"/>
              </a:solidFill>
            </a:endParaRPr>
          </a:p>
        </p:txBody>
      </p:sp>
      <p:graphicFrame>
        <p:nvGraphicFramePr>
          <p:cNvPr id="5" name="Table 4"/>
          <p:cNvGraphicFramePr>
            <a:graphicFrameLocks noGrp="1"/>
          </p:cNvGraphicFramePr>
          <p:nvPr/>
        </p:nvGraphicFramePr>
        <p:xfrm>
          <a:off x="142844" y="1357298"/>
          <a:ext cx="7358113" cy="4506646"/>
        </p:xfrm>
        <a:graphic>
          <a:graphicData uri="http://schemas.openxmlformats.org/drawingml/2006/table">
            <a:tbl>
              <a:tblPr>
                <a:tableStyleId>{35758FB7-9AC5-4552-8A53-C91805E547FA}</a:tableStyleId>
              </a:tblPr>
              <a:tblGrid>
                <a:gridCol w="2714644"/>
                <a:gridCol w="2474593"/>
                <a:gridCol w="2168876"/>
              </a:tblGrid>
              <a:tr h="226508">
                <a:tc rowSpan="2">
                  <a:txBody>
                    <a:bodyPr/>
                    <a:lstStyle/>
                    <a:p>
                      <a:pPr algn="ctr" fontAlgn="ctr"/>
                      <a:r>
                        <a:rPr lang="en-US" sz="1200" b="1" u="none" strike="noStrike" dirty="0">
                          <a:latin typeface="Arial" pitchFamily="34" charset="0"/>
                          <a:cs typeface="Arial" pitchFamily="34" charset="0"/>
                        </a:rPr>
                        <a:t>Demographic Characteristics</a:t>
                      </a:r>
                      <a:endParaRPr lang="en-US" sz="1200" b="1" i="0" u="none" strike="noStrike" dirty="0">
                        <a:solidFill>
                          <a:srgbClr val="000000"/>
                        </a:solidFill>
                        <a:latin typeface="Arial" pitchFamily="34" charset="0"/>
                        <a:cs typeface="Arial" pitchFamily="34" charset="0"/>
                      </a:endParaRPr>
                    </a:p>
                  </a:txBody>
                  <a:tcPr marL="7307" marR="7307" marT="7307" marB="0" anchor="ctr"/>
                </a:tc>
                <a:tc gridSpan="2">
                  <a:txBody>
                    <a:bodyPr/>
                    <a:lstStyle/>
                    <a:p>
                      <a:pPr algn="ctr" fontAlgn="ctr"/>
                      <a:r>
                        <a:rPr lang="en-US" sz="1200" b="1" u="none" strike="noStrike" dirty="0">
                          <a:latin typeface="Arial" pitchFamily="34" charset="0"/>
                          <a:cs typeface="Arial" pitchFamily="34" charset="0"/>
                        </a:rPr>
                        <a:t>Respondents exposed to tobacco smoke at work</a:t>
                      </a:r>
                      <a:r>
                        <a:rPr lang="en-US" sz="1200" b="1" u="none" strike="noStrike" baseline="30000" dirty="0">
                          <a:latin typeface="Arial" pitchFamily="34" charset="0"/>
                          <a:cs typeface="Arial" pitchFamily="34" charset="0"/>
                        </a:rPr>
                        <a:t>1</a:t>
                      </a:r>
                      <a:endParaRPr lang="en-US" sz="1200" b="1" i="0" u="none" strike="noStrike" dirty="0">
                        <a:solidFill>
                          <a:srgbClr val="000000"/>
                        </a:solidFill>
                        <a:latin typeface="Arial" pitchFamily="34" charset="0"/>
                        <a:cs typeface="Arial" pitchFamily="34" charset="0"/>
                      </a:endParaRPr>
                    </a:p>
                  </a:txBody>
                  <a:tcPr marL="7307" marR="7307" marT="7307" marB="0" anchor="ctr"/>
                </a:tc>
                <a:tc hMerge="1">
                  <a:txBody>
                    <a:bodyPr/>
                    <a:lstStyle/>
                    <a:p>
                      <a:endParaRPr lang="ru-RU"/>
                    </a:p>
                  </a:txBody>
                  <a:tcPr/>
                </a:tc>
              </a:tr>
              <a:tr h="211895">
                <a:tc vMerge="1">
                  <a:txBody>
                    <a:bodyPr/>
                    <a:lstStyle/>
                    <a:p>
                      <a:endParaRPr lang="ru-RU"/>
                    </a:p>
                  </a:txBody>
                  <a:tcPr/>
                </a:tc>
                <a:tc>
                  <a:txBody>
                    <a:bodyPr/>
                    <a:lstStyle/>
                    <a:p>
                      <a:pPr algn="ctr" fontAlgn="ctr"/>
                      <a:r>
                        <a:rPr lang="en-US" sz="1200" b="1" u="none" strike="noStrike" dirty="0">
                          <a:latin typeface="Arial" pitchFamily="34" charset="0"/>
                          <a:cs typeface="Arial" pitchFamily="34" charset="0"/>
                        </a:rPr>
                        <a:t>Overall</a:t>
                      </a:r>
                      <a:endParaRPr lang="en-US" sz="1200" b="1" i="0" u="none" strike="noStrike" dirty="0">
                        <a:solidFill>
                          <a:srgbClr val="000000"/>
                        </a:solidFill>
                        <a:latin typeface="Arial" pitchFamily="34" charset="0"/>
                        <a:cs typeface="Arial" pitchFamily="34" charset="0"/>
                      </a:endParaRPr>
                    </a:p>
                  </a:txBody>
                  <a:tcPr marL="7307" marR="7307" marT="7307" marB="0" anchor="ctr"/>
                </a:tc>
                <a:tc>
                  <a:txBody>
                    <a:bodyPr/>
                    <a:lstStyle/>
                    <a:p>
                      <a:pPr algn="ctr" fontAlgn="ctr"/>
                      <a:r>
                        <a:rPr lang="en-US" sz="1200" b="1" u="none" strike="noStrike" dirty="0">
                          <a:latin typeface="Arial" pitchFamily="34" charset="0"/>
                          <a:cs typeface="Arial" pitchFamily="34" charset="0"/>
                        </a:rPr>
                        <a:t>Non-smokers</a:t>
                      </a:r>
                      <a:endParaRPr lang="en-US" sz="1200" b="1" i="0" u="none" strike="noStrike" dirty="0">
                        <a:solidFill>
                          <a:srgbClr val="000000"/>
                        </a:solidFill>
                        <a:latin typeface="Arial" pitchFamily="34" charset="0"/>
                        <a:cs typeface="Arial" pitchFamily="34" charset="0"/>
                      </a:endParaRPr>
                    </a:p>
                  </a:txBody>
                  <a:tcPr marL="7307" marR="7307" marT="7307" marB="0" anchor="ctr"/>
                </a:tc>
              </a:tr>
              <a:tr h="168055">
                <a:tc>
                  <a:txBody>
                    <a:bodyPr/>
                    <a:lstStyle/>
                    <a:p>
                      <a:pPr algn="l" fontAlgn="b"/>
                      <a:r>
                        <a:rPr lang="en-US" sz="1200" b="1" u="none" strike="noStrike" dirty="0">
                          <a:latin typeface="Arial" pitchFamily="34" charset="0"/>
                          <a:cs typeface="Arial" pitchFamily="34" charset="0"/>
                        </a:rPr>
                        <a:t>Overall</a:t>
                      </a:r>
                      <a:endParaRPr lang="en-US" sz="1200" b="1" i="0" u="none" strike="noStrike" dirty="0">
                        <a:solidFill>
                          <a:srgbClr val="000000"/>
                        </a:solidFill>
                        <a:latin typeface="Arial" pitchFamily="34" charset="0"/>
                        <a:cs typeface="Arial" pitchFamily="34" charset="0"/>
                      </a:endParaRPr>
                    </a:p>
                  </a:txBody>
                  <a:tcPr marL="7307" marR="7307" marT="7307" marB="0" anchor="b"/>
                </a:tc>
                <a:tc>
                  <a:txBody>
                    <a:bodyPr/>
                    <a:lstStyle/>
                    <a:p>
                      <a:pPr algn="r" fontAlgn="b"/>
                      <a:r>
                        <a:rPr lang="ru-RU" sz="1200" u="none" strike="noStrike">
                          <a:latin typeface="Arial" pitchFamily="34" charset="0"/>
                          <a:cs typeface="Arial" pitchFamily="34" charset="0"/>
                        </a:rPr>
                        <a:t>45,1</a:t>
                      </a:r>
                      <a:endParaRPr lang="ru-RU" sz="1200" b="1" i="0" u="none" strike="noStrike">
                        <a:solidFill>
                          <a:srgbClr val="000000"/>
                        </a:solidFill>
                        <a:latin typeface="Arial" pitchFamily="34" charset="0"/>
                        <a:cs typeface="Arial" pitchFamily="34" charset="0"/>
                      </a:endParaRPr>
                    </a:p>
                  </a:txBody>
                  <a:tcPr marL="7307" marR="7307" marT="7307" marB="0" anchor="b"/>
                </a:tc>
                <a:tc>
                  <a:txBody>
                    <a:bodyPr/>
                    <a:lstStyle/>
                    <a:p>
                      <a:pPr algn="r" fontAlgn="b"/>
                      <a:r>
                        <a:rPr lang="ru-RU" sz="1200" u="none" strike="noStrike">
                          <a:latin typeface="Arial" pitchFamily="34" charset="0"/>
                          <a:cs typeface="Arial" pitchFamily="34" charset="0"/>
                        </a:rPr>
                        <a:t>42,1</a:t>
                      </a:r>
                      <a:endParaRPr lang="ru-RU" sz="1200" b="1" i="0" u="none" strike="noStrike">
                        <a:solidFill>
                          <a:srgbClr val="000000"/>
                        </a:solidFill>
                        <a:latin typeface="Arial" pitchFamily="34" charset="0"/>
                        <a:cs typeface="Arial" pitchFamily="34" charset="0"/>
                      </a:endParaRPr>
                    </a:p>
                  </a:txBody>
                  <a:tcPr marL="7307" marR="7307" marT="7307" marB="0" anchor="b"/>
                </a:tc>
              </a:tr>
              <a:tr h="168055">
                <a:tc>
                  <a:txBody>
                    <a:bodyPr/>
                    <a:lstStyle/>
                    <a:p>
                      <a:pPr algn="l" fontAlgn="b"/>
                      <a:r>
                        <a:rPr lang="en-US" sz="1200" b="1" u="none" strike="noStrike" dirty="0">
                          <a:latin typeface="Arial" pitchFamily="34" charset="0"/>
                          <a:cs typeface="Arial" pitchFamily="34" charset="0"/>
                        </a:rPr>
                        <a:t>Gender</a:t>
                      </a:r>
                      <a:endParaRPr lang="en-US" sz="1200" b="1" i="1" u="none" strike="noStrike" dirty="0">
                        <a:solidFill>
                          <a:srgbClr val="000000"/>
                        </a:solidFill>
                        <a:latin typeface="Arial" pitchFamily="34" charset="0"/>
                        <a:cs typeface="Arial" pitchFamily="34" charset="0"/>
                      </a:endParaRPr>
                    </a:p>
                  </a:txBody>
                  <a:tcPr marL="7307" marR="7307" marT="7307" marB="0" anchor="b"/>
                </a:tc>
                <a:tc gridSpan="2">
                  <a:txBody>
                    <a:bodyPr/>
                    <a:lstStyle/>
                    <a:p>
                      <a:pPr algn="ctr" fontAlgn="b"/>
                      <a:r>
                        <a:rPr lang="ru-RU" sz="1200" u="none" strike="noStrike">
                          <a:latin typeface="Arial" pitchFamily="34" charset="0"/>
                          <a:cs typeface="Arial" pitchFamily="34" charset="0"/>
                        </a:rPr>
                        <a:t> </a:t>
                      </a:r>
                      <a:endParaRPr lang="ru-RU" sz="1200" b="0" i="0" u="none" strike="noStrike">
                        <a:solidFill>
                          <a:srgbClr val="000000"/>
                        </a:solidFill>
                        <a:latin typeface="Arial" pitchFamily="34" charset="0"/>
                        <a:cs typeface="Arial" pitchFamily="34" charset="0"/>
                      </a:endParaRPr>
                    </a:p>
                  </a:txBody>
                  <a:tcPr marL="7307" marR="7307" marT="7307" marB="0" anchor="b"/>
                </a:tc>
                <a:tc hMerge="1">
                  <a:txBody>
                    <a:bodyPr/>
                    <a:lstStyle/>
                    <a:p>
                      <a:endParaRPr lang="ru-RU"/>
                    </a:p>
                  </a:txBody>
                  <a:tcPr/>
                </a:tc>
              </a:tr>
              <a:tr h="168055">
                <a:tc>
                  <a:txBody>
                    <a:bodyPr/>
                    <a:lstStyle/>
                    <a:p>
                      <a:pPr algn="l" fontAlgn="b"/>
                      <a:r>
                        <a:rPr lang="en-US" sz="1200" u="none" strike="noStrike">
                          <a:latin typeface="Arial" pitchFamily="34" charset="0"/>
                          <a:cs typeface="Arial" pitchFamily="34" charset="0"/>
                        </a:rPr>
                        <a:t>Male</a:t>
                      </a:r>
                      <a:endParaRPr lang="en-US" sz="1200" b="0" i="0" u="none" strike="noStrike">
                        <a:solidFill>
                          <a:srgbClr val="000000"/>
                        </a:solidFill>
                        <a:latin typeface="Arial" pitchFamily="34" charset="0"/>
                        <a:cs typeface="Arial" pitchFamily="34" charset="0"/>
                      </a:endParaRPr>
                    </a:p>
                  </a:txBody>
                  <a:tcPr marL="7307" marR="7307" marT="7307" marB="0" anchor="b"/>
                </a:tc>
                <a:tc>
                  <a:txBody>
                    <a:bodyPr/>
                    <a:lstStyle/>
                    <a:p>
                      <a:pPr algn="r" fontAlgn="b"/>
                      <a:r>
                        <a:rPr lang="ru-RU" sz="1200" u="none" strike="noStrike">
                          <a:latin typeface="Arial" pitchFamily="34" charset="0"/>
                          <a:cs typeface="Arial" pitchFamily="34" charset="0"/>
                        </a:rPr>
                        <a:t>54,3</a:t>
                      </a:r>
                      <a:endParaRPr lang="ru-RU" sz="1200" b="0" i="0" u="none" strike="noStrike">
                        <a:solidFill>
                          <a:srgbClr val="000000"/>
                        </a:solidFill>
                        <a:latin typeface="Arial" pitchFamily="34" charset="0"/>
                        <a:cs typeface="Arial" pitchFamily="34" charset="0"/>
                      </a:endParaRPr>
                    </a:p>
                  </a:txBody>
                  <a:tcPr marL="7307" marR="7307" marT="7307" marB="0" anchor="b"/>
                </a:tc>
                <a:tc>
                  <a:txBody>
                    <a:bodyPr/>
                    <a:lstStyle/>
                    <a:p>
                      <a:pPr algn="r" fontAlgn="b"/>
                      <a:r>
                        <a:rPr lang="ru-RU" sz="1200" u="none" strike="noStrike">
                          <a:latin typeface="Arial" pitchFamily="34" charset="0"/>
                          <a:cs typeface="Arial" pitchFamily="34" charset="0"/>
                        </a:rPr>
                        <a:t>53,2</a:t>
                      </a:r>
                      <a:endParaRPr lang="ru-RU" sz="1200" b="0" i="0" u="none" strike="noStrike">
                        <a:solidFill>
                          <a:srgbClr val="000000"/>
                        </a:solidFill>
                        <a:latin typeface="Arial" pitchFamily="34" charset="0"/>
                        <a:cs typeface="Arial" pitchFamily="34" charset="0"/>
                      </a:endParaRPr>
                    </a:p>
                  </a:txBody>
                  <a:tcPr marL="7307" marR="7307" marT="7307" marB="0" anchor="b"/>
                </a:tc>
              </a:tr>
              <a:tr h="168055">
                <a:tc>
                  <a:txBody>
                    <a:bodyPr/>
                    <a:lstStyle/>
                    <a:p>
                      <a:pPr algn="l" fontAlgn="b"/>
                      <a:r>
                        <a:rPr lang="en-US" sz="1200" u="none" strike="noStrike" dirty="0">
                          <a:latin typeface="Arial" pitchFamily="34" charset="0"/>
                          <a:cs typeface="Arial" pitchFamily="34" charset="0"/>
                        </a:rPr>
                        <a:t>Female</a:t>
                      </a:r>
                      <a:endParaRPr lang="en-US" sz="1200" b="0" i="0" u="none" strike="noStrike" dirty="0">
                        <a:solidFill>
                          <a:srgbClr val="000000"/>
                        </a:solidFill>
                        <a:latin typeface="Arial" pitchFamily="34" charset="0"/>
                        <a:cs typeface="Arial" pitchFamily="34" charset="0"/>
                      </a:endParaRPr>
                    </a:p>
                  </a:txBody>
                  <a:tcPr marL="7307" marR="7307" marT="7307" marB="0" anchor="b"/>
                </a:tc>
                <a:tc>
                  <a:txBody>
                    <a:bodyPr/>
                    <a:lstStyle/>
                    <a:p>
                      <a:pPr algn="r" fontAlgn="b"/>
                      <a:r>
                        <a:rPr lang="ru-RU" sz="1200" u="none" strike="noStrike">
                          <a:latin typeface="Arial" pitchFamily="34" charset="0"/>
                          <a:cs typeface="Arial" pitchFamily="34" charset="0"/>
                        </a:rPr>
                        <a:t>33,0</a:t>
                      </a:r>
                      <a:endParaRPr lang="ru-RU" sz="1200" b="0" i="0" u="none" strike="noStrike">
                        <a:solidFill>
                          <a:srgbClr val="000000"/>
                        </a:solidFill>
                        <a:latin typeface="Arial" pitchFamily="34" charset="0"/>
                        <a:cs typeface="Arial" pitchFamily="34" charset="0"/>
                      </a:endParaRPr>
                    </a:p>
                  </a:txBody>
                  <a:tcPr marL="7307" marR="7307" marT="7307" marB="0" anchor="b"/>
                </a:tc>
                <a:tc>
                  <a:txBody>
                    <a:bodyPr/>
                    <a:lstStyle/>
                    <a:p>
                      <a:pPr algn="r" fontAlgn="b"/>
                      <a:r>
                        <a:rPr lang="ru-RU" sz="1200" u="none" strike="noStrike">
                          <a:latin typeface="Arial" pitchFamily="34" charset="0"/>
                          <a:cs typeface="Arial" pitchFamily="34" charset="0"/>
                        </a:rPr>
                        <a:t>33,0</a:t>
                      </a:r>
                      <a:endParaRPr lang="ru-RU" sz="1200" b="0" i="0" u="none" strike="noStrike">
                        <a:solidFill>
                          <a:srgbClr val="000000"/>
                        </a:solidFill>
                        <a:latin typeface="Arial" pitchFamily="34" charset="0"/>
                        <a:cs typeface="Arial" pitchFamily="34" charset="0"/>
                      </a:endParaRPr>
                    </a:p>
                  </a:txBody>
                  <a:tcPr marL="7307" marR="7307" marT="7307" marB="0" anchor="b"/>
                </a:tc>
              </a:tr>
              <a:tr h="168055">
                <a:tc>
                  <a:txBody>
                    <a:bodyPr/>
                    <a:lstStyle/>
                    <a:p>
                      <a:pPr algn="l" fontAlgn="b"/>
                      <a:r>
                        <a:rPr lang="en-US" sz="1200" b="1" u="none" strike="noStrike" dirty="0">
                          <a:latin typeface="Arial" pitchFamily="34" charset="0"/>
                          <a:cs typeface="Arial" pitchFamily="34" charset="0"/>
                        </a:rPr>
                        <a:t>Age (years)</a:t>
                      </a:r>
                      <a:endParaRPr lang="en-US" sz="1200" b="1" i="1" u="none" strike="noStrike" dirty="0">
                        <a:solidFill>
                          <a:srgbClr val="000000"/>
                        </a:solidFill>
                        <a:latin typeface="Arial" pitchFamily="34" charset="0"/>
                        <a:cs typeface="Arial" pitchFamily="34" charset="0"/>
                      </a:endParaRPr>
                    </a:p>
                  </a:txBody>
                  <a:tcPr marL="7307" marR="7307" marT="7307" marB="0" anchor="b"/>
                </a:tc>
                <a:tc gridSpan="2">
                  <a:txBody>
                    <a:bodyPr/>
                    <a:lstStyle/>
                    <a:p>
                      <a:pPr algn="ctr" fontAlgn="b"/>
                      <a:r>
                        <a:rPr lang="ru-RU" sz="1200" u="none" strike="noStrike">
                          <a:latin typeface="Arial" pitchFamily="34" charset="0"/>
                          <a:cs typeface="Arial" pitchFamily="34" charset="0"/>
                        </a:rPr>
                        <a:t> </a:t>
                      </a:r>
                      <a:endParaRPr lang="ru-RU" sz="1200" b="0" i="0" u="none" strike="noStrike">
                        <a:solidFill>
                          <a:srgbClr val="000000"/>
                        </a:solidFill>
                        <a:latin typeface="Arial" pitchFamily="34" charset="0"/>
                        <a:cs typeface="Arial" pitchFamily="34" charset="0"/>
                      </a:endParaRPr>
                    </a:p>
                  </a:txBody>
                  <a:tcPr marL="7307" marR="7307" marT="7307" marB="0" anchor="b"/>
                </a:tc>
                <a:tc hMerge="1">
                  <a:txBody>
                    <a:bodyPr/>
                    <a:lstStyle/>
                    <a:p>
                      <a:endParaRPr lang="ru-RU"/>
                    </a:p>
                  </a:txBody>
                  <a:tcPr/>
                </a:tc>
              </a:tr>
              <a:tr h="168055">
                <a:tc>
                  <a:txBody>
                    <a:bodyPr/>
                    <a:lstStyle/>
                    <a:p>
                      <a:pPr algn="l" fontAlgn="b"/>
                      <a:r>
                        <a:rPr lang="ru-RU" sz="1200" u="none" strike="noStrike" dirty="0">
                          <a:latin typeface="Arial" pitchFamily="34" charset="0"/>
                          <a:cs typeface="Arial" pitchFamily="34" charset="0"/>
                        </a:rPr>
                        <a:t>15-24</a:t>
                      </a:r>
                      <a:endParaRPr lang="ru-RU" sz="1200" b="0" i="0" u="none" strike="noStrike" dirty="0">
                        <a:solidFill>
                          <a:srgbClr val="000000"/>
                        </a:solidFill>
                        <a:latin typeface="Arial" pitchFamily="34" charset="0"/>
                        <a:cs typeface="Arial" pitchFamily="34" charset="0"/>
                      </a:endParaRPr>
                    </a:p>
                  </a:txBody>
                  <a:tcPr marL="7307" marR="7307" marT="7307" marB="0" anchor="b"/>
                </a:tc>
                <a:tc>
                  <a:txBody>
                    <a:bodyPr/>
                    <a:lstStyle/>
                    <a:p>
                      <a:pPr algn="r" fontAlgn="b"/>
                      <a:r>
                        <a:rPr lang="ru-RU" sz="1200" u="none" strike="noStrike" dirty="0">
                          <a:latin typeface="Arial" pitchFamily="34" charset="0"/>
                          <a:cs typeface="Arial" pitchFamily="34" charset="0"/>
                        </a:rPr>
                        <a:t>48,1</a:t>
                      </a:r>
                      <a:endParaRPr lang="ru-RU" sz="1200" b="0" i="0" u="none" strike="noStrike" dirty="0">
                        <a:solidFill>
                          <a:srgbClr val="000000"/>
                        </a:solidFill>
                        <a:latin typeface="Arial" pitchFamily="34" charset="0"/>
                        <a:cs typeface="Arial" pitchFamily="34" charset="0"/>
                      </a:endParaRPr>
                    </a:p>
                  </a:txBody>
                  <a:tcPr marL="7307" marR="7307" marT="7307" marB="0" anchor="b"/>
                </a:tc>
                <a:tc>
                  <a:txBody>
                    <a:bodyPr/>
                    <a:lstStyle/>
                    <a:p>
                      <a:pPr algn="r" fontAlgn="b"/>
                      <a:r>
                        <a:rPr lang="ru-RU" sz="1200" u="none" strike="noStrike">
                          <a:latin typeface="Arial" pitchFamily="34" charset="0"/>
                          <a:cs typeface="Arial" pitchFamily="34" charset="0"/>
                        </a:rPr>
                        <a:t>47,6</a:t>
                      </a:r>
                      <a:endParaRPr lang="ru-RU" sz="1200" b="0" i="0" u="none" strike="noStrike">
                        <a:solidFill>
                          <a:srgbClr val="000000"/>
                        </a:solidFill>
                        <a:latin typeface="Arial" pitchFamily="34" charset="0"/>
                        <a:cs typeface="Arial" pitchFamily="34" charset="0"/>
                      </a:endParaRPr>
                    </a:p>
                  </a:txBody>
                  <a:tcPr marL="7307" marR="7307" marT="7307" marB="0" anchor="b"/>
                </a:tc>
              </a:tr>
              <a:tr h="168055">
                <a:tc>
                  <a:txBody>
                    <a:bodyPr/>
                    <a:lstStyle/>
                    <a:p>
                      <a:pPr algn="l" fontAlgn="b"/>
                      <a:r>
                        <a:rPr lang="ru-RU" sz="1200" u="none" strike="noStrike">
                          <a:latin typeface="Arial" pitchFamily="34" charset="0"/>
                          <a:cs typeface="Arial" pitchFamily="34" charset="0"/>
                        </a:rPr>
                        <a:t>25-44</a:t>
                      </a:r>
                      <a:endParaRPr lang="ru-RU" sz="1200" b="0" i="0" u="none" strike="noStrike">
                        <a:solidFill>
                          <a:srgbClr val="000000"/>
                        </a:solidFill>
                        <a:latin typeface="Arial" pitchFamily="34" charset="0"/>
                        <a:cs typeface="Arial" pitchFamily="34" charset="0"/>
                      </a:endParaRPr>
                    </a:p>
                  </a:txBody>
                  <a:tcPr marL="7307" marR="7307" marT="7307" marB="0" anchor="b"/>
                </a:tc>
                <a:tc>
                  <a:txBody>
                    <a:bodyPr/>
                    <a:lstStyle/>
                    <a:p>
                      <a:pPr algn="r" fontAlgn="b"/>
                      <a:r>
                        <a:rPr lang="ru-RU" sz="1200" u="none" strike="noStrike" dirty="0">
                          <a:latin typeface="Arial" pitchFamily="34" charset="0"/>
                          <a:cs typeface="Arial" pitchFamily="34" charset="0"/>
                        </a:rPr>
                        <a:t>47,8</a:t>
                      </a:r>
                      <a:endParaRPr lang="ru-RU" sz="1200" b="0" i="0" u="none" strike="noStrike" dirty="0">
                        <a:solidFill>
                          <a:srgbClr val="000000"/>
                        </a:solidFill>
                        <a:latin typeface="Arial" pitchFamily="34" charset="0"/>
                        <a:cs typeface="Arial" pitchFamily="34" charset="0"/>
                      </a:endParaRPr>
                    </a:p>
                  </a:txBody>
                  <a:tcPr marL="7307" marR="7307" marT="7307" marB="0" anchor="b"/>
                </a:tc>
                <a:tc>
                  <a:txBody>
                    <a:bodyPr/>
                    <a:lstStyle/>
                    <a:p>
                      <a:pPr algn="r" fontAlgn="b"/>
                      <a:r>
                        <a:rPr lang="ru-RU" sz="1200" u="none" strike="noStrike">
                          <a:latin typeface="Arial" pitchFamily="34" charset="0"/>
                          <a:cs typeface="Arial" pitchFamily="34" charset="0"/>
                        </a:rPr>
                        <a:t>45,0</a:t>
                      </a:r>
                      <a:endParaRPr lang="ru-RU" sz="1200" b="0" i="0" u="none" strike="noStrike">
                        <a:solidFill>
                          <a:srgbClr val="000000"/>
                        </a:solidFill>
                        <a:latin typeface="Arial" pitchFamily="34" charset="0"/>
                        <a:cs typeface="Arial" pitchFamily="34" charset="0"/>
                      </a:endParaRPr>
                    </a:p>
                  </a:txBody>
                  <a:tcPr marL="7307" marR="7307" marT="7307" marB="0" anchor="b"/>
                </a:tc>
              </a:tr>
              <a:tr h="168055">
                <a:tc>
                  <a:txBody>
                    <a:bodyPr/>
                    <a:lstStyle/>
                    <a:p>
                      <a:pPr algn="l" fontAlgn="b"/>
                      <a:r>
                        <a:rPr lang="ru-RU" sz="1200" u="none" strike="noStrike">
                          <a:latin typeface="Arial" pitchFamily="34" charset="0"/>
                          <a:cs typeface="Arial" pitchFamily="34" charset="0"/>
                        </a:rPr>
                        <a:t>45-64</a:t>
                      </a:r>
                      <a:endParaRPr lang="ru-RU" sz="1200" b="0" i="0" u="none" strike="noStrike">
                        <a:solidFill>
                          <a:srgbClr val="000000"/>
                        </a:solidFill>
                        <a:latin typeface="Arial" pitchFamily="34" charset="0"/>
                        <a:cs typeface="Arial" pitchFamily="34" charset="0"/>
                      </a:endParaRPr>
                    </a:p>
                  </a:txBody>
                  <a:tcPr marL="7307" marR="7307" marT="7307" marB="0" anchor="b"/>
                </a:tc>
                <a:tc>
                  <a:txBody>
                    <a:bodyPr/>
                    <a:lstStyle/>
                    <a:p>
                      <a:pPr algn="r" fontAlgn="b"/>
                      <a:r>
                        <a:rPr lang="ru-RU" sz="1200" u="none" strike="noStrike">
                          <a:latin typeface="Arial" pitchFamily="34" charset="0"/>
                          <a:cs typeface="Arial" pitchFamily="34" charset="0"/>
                        </a:rPr>
                        <a:t>41,9</a:t>
                      </a:r>
                      <a:endParaRPr lang="ru-RU" sz="1200" b="0" i="0" u="none" strike="noStrike">
                        <a:solidFill>
                          <a:srgbClr val="000000"/>
                        </a:solidFill>
                        <a:latin typeface="Arial" pitchFamily="34" charset="0"/>
                        <a:cs typeface="Arial" pitchFamily="34" charset="0"/>
                      </a:endParaRPr>
                    </a:p>
                  </a:txBody>
                  <a:tcPr marL="7307" marR="7307" marT="7307" marB="0" anchor="b"/>
                </a:tc>
                <a:tc>
                  <a:txBody>
                    <a:bodyPr/>
                    <a:lstStyle/>
                    <a:p>
                      <a:pPr algn="r" fontAlgn="b"/>
                      <a:r>
                        <a:rPr lang="ru-RU" sz="1200" u="none" strike="noStrike">
                          <a:latin typeface="Arial" pitchFamily="34" charset="0"/>
                          <a:cs typeface="Arial" pitchFamily="34" charset="0"/>
                        </a:rPr>
                        <a:t>38,1</a:t>
                      </a:r>
                      <a:endParaRPr lang="ru-RU" sz="1200" b="0" i="0" u="none" strike="noStrike">
                        <a:solidFill>
                          <a:srgbClr val="000000"/>
                        </a:solidFill>
                        <a:latin typeface="Arial" pitchFamily="34" charset="0"/>
                        <a:cs typeface="Arial" pitchFamily="34" charset="0"/>
                      </a:endParaRPr>
                    </a:p>
                  </a:txBody>
                  <a:tcPr marL="7307" marR="7307" marT="7307" marB="0" anchor="b"/>
                </a:tc>
              </a:tr>
              <a:tr h="168055">
                <a:tc>
                  <a:txBody>
                    <a:bodyPr/>
                    <a:lstStyle/>
                    <a:p>
                      <a:pPr algn="l" fontAlgn="b"/>
                      <a:r>
                        <a:rPr lang="ru-RU" sz="1200" u="none" strike="noStrike">
                          <a:latin typeface="Arial" pitchFamily="34" charset="0"/>
                          <a:cs typeface="Arial" pitchFamily="34" charset="0"/>
                        </a:rPr>
                        <a:t>65+</a:t>
                      </a:r>
                      <a:endParaRPr lang="ru-RU" sz="1200" b="0" i="0" u="none" strike="noStrike">
                        <a:solidFill>
                          <a:srgbClr val="000000"/>
                        </a:solidFill>
                        <a:latin typeface="Arial" pitchFamily="34" charset="0"/>
                        <a:cs typeface="Arial" pitchFamily="34" charset="0"/>
                      </a:endParaRPr>
                    </a:p>
                  </a:txBody>
                  <a:tcPr marL="7307" marR="7307" marT="7307" marB="0" anchor="b"/>
                </a:tc>
                <a:tc>
                  <a:txBody>
                    <a:bodyPr/>
                    <a:lstStyle/>
                    <a:p>
                      <a:pPr algn="r" fontAlgn="b"/>
                      <a:r>
                        <a:rPr lang="ru-RU" sz="1200" u="none" strike="noStrike" dirty="0">
                          <a:latin typeface="Arial" pitchFamily="34" charset="0"/>
                          <a:cs typeface="Arial" pitchFamily="34" charset="0"/>
                        </a:rPr>
                        <a:t>45,9</a:t>
                      </a:r>
                      <a:endParaRPr lang="ru-RU" sz="1200" b="0" i="0" u="none" strike="noStrike" dirty="0">
                        <a:solidFill>
                          <a:srgbClr val="000000"/>
                        </a:solidFill>
                        <a:latin typeface="Arial" pitchFamily="34" charset="0"/>
                        <a:cs typeface="Arial" pitchFamily="34" charset="0"/>
                      </a:endParaRPr>
                    </a:p>
                  </a:txBody>
                  <a:tcPr marL="7307" marR="7307" marT="7307" marB="0" anchor="b"/>
                </a:tc>
                <a:tc>
                  <a:txBody>
                    <a:bodyPr/>
                    <a:lstStyle/>
                    <a:p>
                      <a:pPr algn="r" fontAlgn="b"/>
                      <a:r>
                        <a:rPr lang="ru-RU" sz="1200" u="none" strike="noStrike">
                          <a:latin typeface="Arial" pitchFamily="34" charset="0"/>
                          <a:cs typeface="Arial" pitchFamily="34" charset="0"/>
                        </a:rPr>
                        <a:t>42,2</a:t>
                      </a:r>
                      <a:endParaRPr lang="ru-RU" sz="1200" b="0" i="0" u="none" strike="noStrike">
                        <a:solidFill>
                          <a:srgbClr val="000000"/>
                        </a:solidFill>
                        <a:latin typeface="Arial" pitchFamily="34" charset="0"/>
                        <a:cs typeface="Arial" pitchFamily="34" charset="0"/>
                      </a:endParaRPr>
                    </a:p>
                  </a:txBody>
                  <a:tcPr marL="7307" marR="7307" marT="7307" marB="0" anchor="b"/>
                </a:tc>
              </a:tr>
              <a:tr h="168055">
                <a:tc>
                  <a:txBody>
                    <a:bodyPr/>
                    <a:lstStyle/>
                    <a:p>
                      <a:pPr algn="l" fontAlgn="b"/>
                      <a:r>
                        <a:rPr lang="en-US" sz="1200" b="1" u="none" strike="noStrike" dirty="0">
                          <a:latin typeface="Arial" pitchFamily="34" charset="0"/>
                          <a:cs typeface="Arial" pitchFamily="34" charset="0"/>
                        </a:rPr>
                        <a:t>Residence</a:t>
                      </a:r>
                      <a:endParaRPr lang="en-US" sz="1200" b="1" i="1" u="none" strike="noStrike" dirty="0">
                        <a:solidFill>
                          <a:srgbClr val="000000"/>
                        </a:solidFill>
                        <a:latin typeface="Arial" pitchFamily="34" charset="0"/>
                        <a:cs typeface="Arial" pitchFamily="34" charset="0"/>
                      </a:endParaRPr>
                    </a:p>
                  </a:txBody>
                  <a:tcPr marL="7307" marR="7307" marT="7307" marB="0" anchor="b"/>
                </a:tc>
                <a:tc gridSpan="2">
                  <a:txBody>
                    <a:bodyPr/>
                    <a:lstStyle/>
                    <a:p>
                      <a:pPr algn="ctr" fontAlgn="b"/>
                      <a:r>
                        <a:rPr lang="ru-RU" sz="1200" u="none" strike="noStrike" dirty="0">
                          <a:latin typeface="Arial" pitchFamily="34" charset="0"/>
                          <a:cs typeface="Arial" pitchFamily="34" charset="0"/>
                        </a:rPr>
                        <a:t> </a:t>
                      </a:r>
                      <a:endParaRPr lang="ru-RU" sz="1200" b="0" i="0" u="none" strike="noStrike" dirty="0">
                        <a:solidFill>
                          <a:srgbClr val="000000"/>
                        </a:solidFill>
                        <a:latin typeface="Arial" pitchFamily="34" charset="0"/>
                        <a:cs typeface="Arial" pitchFamily="34" charset="0"/>
                      </a:endParaRPr>
                    </a:p>
                  </a:txBody>
                  <a:tcPr marL="7307" marR="7307" marT="7307" marB="0" anchor="b"/>
                </a:tc>
                <a:tc hMerge="1">
                  <a:txBody>
                    <a:bodyPr/>
                    <a:lstStyle/>
                    <a:p>
                      <a:endParaRPr lang="ru-RU"/>
                    </a:p>
                  </a:txBody>
                  <a:tcPr/>
                </a:tc>
              </a:tr>
              <a:tr h="168055">
                <a:tc>
                  <a:txBody>
                    <a:bodyPr/>
                    <a:lstStyle/>
                    <a:p>
                      <a:pPr algn="l" fontAlgn="b"/>
                      <a:r>
                        <a:rPr lang="en-US" sz="1200" u="none" strike="noStrike" dirty="0">
                          <a:latin typeface="Arial" pitchFamily="34" charset="0"/>
                          <a:cs typeface="Arial" pitchFamily="34" charset="0"/>
                        </a:rPr>
                        <a:t>Urban</a:t>
                      </a:r>
                      <a:endParaRPr lang="en-US" sz="1200" b="0" i="0" u="none" strike="noStrike" dirty="0">
                        <a:solidFill>
                          <a:srgbClr val="000000"/>
                        </a:solidFill>
                        <a:latin typeface="Arial" pitchFamily="34" charset="0"/>
                        <a:cs typeface="Arial" pitchFamily="34" charset="0"/>
                      </a:endParaRPr>
                    </a:p>
                  </a:txBody>
                  <a:tcPr marL="7307" marR="7307" marT="7307" marB="0" anchor="b"/>
                </a:tc>
                <a:tc>
                  <a:txBody>
                    <a:bodyPr/>
                    <a:lstStyle/>
                    <a:p>
                      <a:pPr algn="r" fontAlgn="b"/>
                      <a:r>
                        <a:rPr lang="ru-RU" sz="1200" u="none" strike="noStrike">
                          <a:latin typeface="Arial" pitchFamily="34" charset="0"/>
                          <a:cs typeface="Arial" pitchFamily="34" charset="0"/>
                        </a:rPr>
                        <a:t>45,8</a:t>
                      </a:r>
                      <a:endParaRPr lang="ru-RU" sz="1200" b="0" i="0" u="none" strike="noStrike">
                        <a:solidFill>
                          <a:srgbClr val="000000"/>
                        </a:solidFill>
                        <a:latin typeface="Arial" pitchFamily="34" charset="0"/>
                        <a:cs typeface="Arial" pitchFamily="34" charset="0"/>
                      </a:endParaRPr>
                    </a:p>
                  </a:txBody>
                  <a:tcPr marL="7307" marR="7307" marT="7307" marB="0" anchor="b"/>
                </a:tc>
                <a:tc>
                  <a:txBody>
                    <a:bodyPr/>
                    <a:lstStyle/>
                    <a:p>
                      <a:pPr algn="r" fontAlgn="b"/>
                      <a:r>
                        <a:rPr lang="ru-RU" sz="1200" u="none" strike="noStrike">
                          <a:latin typeface="Arial" pitchFamily="34" charset="0"/>
                          <a:cs typeface="Arial" pitchFamily="34" charset="0"/>
                        </a:rPr>
                        <a:t>43,1</a:t>
                      </a:r>
                      <a:endParaRPr lang="ru-RU" sz="1200" b="0" i="0" u="none" strike="noStrike">
                        <a:solidFill>
                          <a:srgbClr val="000000"/>
                        </a:solidFill>
                        <a:latin typeface="Arial" pitchFamily="34" charset="0"/>
                        <a:cs typeface="Arial" pitchFamily="34" charset="0"/>
                      </a:endParaRPr>
                    </a:p>
                  </a:txBody>
                  <a:tcPr marL="7307" marR="7307" marT="7307" marB="0" anchor="b"/>
                </a:tc>
              </a:tr>
              <a:tr h="168055">
                <a:tc>
                  <a:txBody>
                    <a:bodyPr/>
                    <a:lstStyle/>
                    <a:p>
                      <a:pPr algn="l" fontAlgn="b"/>
                      <a:r>
                        <a:rPr lang="en-US" sz="1200" u="none" strike="noStrike" dirty="0">
                          <a:latin typeface="Arial" pitchFamily="34" charset="0"/>
                          <a:cs typeface="Arial" pitchFamily="34" charset="0"/>
                        </a:rPr>
                        <a:t>Rural</a:t>
                      </a:r>
                      <a:endParaRPr lang="en-US" sz="1200" b="0" i="0" u="none" strike="noStrike" dirty="0">
                        <a:solidFill>
                          <a:srgbClr val="000000"/>
                        </a:solidFill>
                        <a:latin typeface="Arial" pitchFamily="34" charset="0"/>
                        <a:cs typeface="Arial" pitchFamily="34" charset="0"/>
                      </a:endParaRPr>
                    </a:p>
                  </a:txBody>
                  <a:tcPr marL="7307" marR="7307" marT="7307" marB="0" anchor="b"/>
                </a:tc>
                <a:tc>
                  <a:txBody>
                    <a:bodyPr/>
                    <a:lstStyle/>
                    <a:p>
                      <a:pPr algn="r" fontAlgn="b"/>
                      <a:r>
                        <a:rPr lang="ru-RU" sz="1200" u="none" strike="noStrike">
                          <a:latin typeface="Arial" pitchFamily="34" charset="0"/>
                          <a:cs typeface="Arial" pitchFamily="34" charset="0"/>
                        </a:rPr>
                        <a:t>43,5</a:t>
                      </a:r>
                      <a:endParaRPr lang="ru-RU" sz="1200" b="0" i="0" u="none" strike="noStrike">
                        <a:solidFill>
                          <a:srgbClr val="000000"/>
                        </a:solidFill>
                        <a:latin typeface="Arial" pitchFamily="34" charset="0"/>
                        <a:cs typeface="Arial" pitchFamily="34" charset="0"/>
                      </a:endParaRPr>
                    </a:p>
                  </a:txBody>
                  <a:tcPr marL="7307" marR="7307" marT="7307" marB="0" anchor="b"/>
                </a:tc>
                <a:tc>
                  <a:txBody>
                    <a:bodyPr/>
                    <a:lstStyle/>
                    <a:p>
                      <a:pPr algn="r" fontAlgn="b"/>
                      <a:r>
                        <a:rPr lang="ru-RU" sz="1200" u="none" strike="noStrike">
                          <a:latin typeface="Arial" pitchFamily="34" charset="0"/>
                          <a:cs typeface="Arial" pitchFamily="34" charset="0"/>
                        </a:rPr>
                        <a:t>40,1</a:t>
                      </a:r>
                      <a:endParaRPr lang="ru-RU" sz="1200" b="0" i="0" u="none" strike="noStrike">
                        <a:solidFill>
                          <a:srgbClr val="000000"/>
                        </a:solidFill>
                        <a:latin typeface="Arial" pitchFamily="34" charset="0"/>
                        <a:cs typeface="Arial" pitchFamily="34" charset="0"/>
                      </a:endParaRPr>
                    </a:p>
                  </a:txBody>
                  <a:tcPr marL="7307" marR="7307" marT="7307" marB="0" anchor="b"/>
                </a:tc>
              </a:tr>
              <a:tr h="168055">
                <a:tc>
                  <a:txBody>
                    <a:bodyPr/>
                    <a:lstStyle/>
                    <a:p>
                      <a:pPr algn="l" fontAlgn="b"/>
                      <a:r>
                        <a:rPr lang="en-US" sz="1200" b="1" u="none" strike="noStrike" dirty="0">
                          <a:latin typeface="Arial" pitchFamily="34" charset="0"/>
                          <a:cs typeface="Arial" pitchFamily="34" charset="0"/>
                        </a:rPr>
                        <a:t>Education Level3</a:t>
                      </a:r>
                      <a:endParaRPr lang="en-US" sz="1200" b="1" i="1" u="none" strike="noStrike" dirty="0">
                        <a:solidFill>
                          <a:srgbClr val="000000"/>
                        </a:solidFill>
                        <a:latin typeface="Arial" pitchFamily="34" charset="0"/>
                        <a:cs typeface="Arial" pitchFamily="34" charset="0"/>
                      </a:endParaRPr>
                    </a:p>
                  </a:txBody>
                  <a:tcPr marL="7307" marR="7307" marT="7307" marB="0" anchor="b"/>
                </a:tc>
                <a:tc gridSpan="2">
                  <a:txBody>
                    <a:bodyPr/>
                    <a:lstStyle/>
                    <a:p>
                      <a:pPr algn="ctr" fontAlgn="b"/>
                      <a:r>
                        <a:rPr lang="ru-RU" sz="1200" u="none" strike="noStrike">
                          <a:latin typeface="Arial" pitchFamily="34" charset="0"/>
                          <a:cs typeface="Arial" pitchFamily="34" charset="0"/>
                        </a:rPr>
                        <a:t> </a:t>
                      </a:r>
                      <a:endParaRPr lang="ru-RU" sz="1200" b="0" i="0" u="none" strike="noStrike">
                        <a:solidFill>
                          <a:srgbClr val="000000"/>
                        </a:solidFill>
                        <a:latin typeface="Arial" pitchFamily="34" charset="0"/>
                        <a:cs typeface="Arial" pitchFamily="34" charset="0"/>
                      </a:endParaRPr>
                    </a:p>
                  </a:txBody>
                  <a:tcPr marL="7307" marR="7307" marT="7307" marB="0" anchor="b"/>
                </a:tc>
                <a:tc hMerge="1">
                  <a:txBody>
                    <a:bodyPr/>
                    <a:lstStyle/>
                    <a:p>
                      <a:endParaRPr lang="ru-RU"/>
                    </a:p>
                  </a:txBody>
                  <a:tcPr/>
                </a:tc>
              </a:tr>
              <a:tr h="168055">
                <a:tc>
                  <a:txBody>
                    <a:bodyPr/>
                    <a:lstStyle/>
                    <a:p>
                      <a:pPr algn="l" fontAlgn="b"/>
                      <a:r>
                        <a:rPr lang="en-US" sz="1200" u="none" strike="noStrike" dirty="0">
                          <a:latin typeface="Arial" pitchFamily="34" charset="0"/>
                          <a:cs typeface="Arial" pitchFamily="34" charset="0"/>
                        </a:rPr>
                        <a:t>Doctor of Philosophy PhD</a:t>
                      </a:r>
                      <a:endParaRPr lang="en-US" sz="1200" b="0" i="0" u="none" strike="noStrike" dirty="0">
                        <a:solidFill>
                          <a:srgbClr val="000000"/>
                        </a:solidFill>
                        <a:latin typeface="Arial" pitchFamily="34" charset="0"/>
                        <a:cs typeface="Arial" pitchFamily="34" charset="0"/>
                      </a:endParaRPr>
                    </a:p>
                  </a:txBody>
                  <a:tcPr marL="7307" marR="7307" marT="7307" marB="0" anchor="b"/>
                </a:tc>
                <a:tc>
                  <a:txBody>
                    <a:bodyPr/>
                    <a:lstStyle/>
                    <a:p>
                      <a:pPr algn="r" fontAlgn="b"/>
                      <a:r>
                        <a:rPr lang="ru-RU" sz="1200" u="none" strike="noStrike">
                          <a:latin typeface="Arial" pitchFamily="34" charset="0"/>
                          <a:cs typeface="Arial" pitchFamily="34" charset="0"/>
                        </a:rPr>
                        <a:t>50,7</a:t>
                      </a:r>
                      <a:endParaRPr lang="ru-RU" sz="1200" b="0" i="0" u="none" strike="noStrike">
                        <a:solidFill>
                          <a:srgbClr val="000000"/>
                        </a:solidFill>
                        <a:latin typeface="Arial" pitchFamily="34" charset="0"/>
                        <a:cs typeface="Arial" pitchFamily="34" charset="0"/>
                      </a:endParaRPr>
                    </a:p>
                  </a:txBody>
                  <a:tcPr marL="7307" marR="7307" marT="7307" marB="0" anchor="b"/>
                </a:tc>
                <a:tc>
                  <a:txBody>
                    <a:bodyPr/>
                    <a:lstStyle/>
                    <a:p>
                      <a:pPr algn="r" fontAlgn="b"/>
                      <a:r>
                        <a:rPr lang="ru-RU" sz="1200" u="none" strike="noStrike">
                          <a:latin typeface="Arial" pitchFamily="34" charset="0"/>
                          <a:cs typeface="Arial" pitchFamily="34" charset="0"/>
                        </a:rPr>
                        <a:t>50,7</a:t>
                      </a:r>
                      <a:endParaRPr lang="ru-RU" sz="1200" b="0" i="0" u="none" strike="noStrike">
                        <a:solidFill>
                          <a:srgbClr val="000000"/>
                        </a:solidFill>
                        <a:latin typeface="Arial" pitchFamily="34" charset="0"/>
                        <a:cs typeface="Arial" pitchFamily="34" charset="0"/>
                      </a:endParaRPr>
                    </a:p>
                  </a:txBody>
                  <a:tcPr marL="7307" marR="7307" marT="7307" marB="0" anchor="b"/>
                </a:tc>
              </a:tr>
              <a:tr h="168055">
                <a:tc>
                  <a:txBody>
                    <a:bodyPr/>
                    <a:lstStyle/>
                    <a:p>
                      <a:pPr algn="l" fontAlgn="b"/>
                      <a:r>
                        <a:rPr lang="en-US" sz="1200" u="none" strike="noStrike" dirty="0">
                          <a:latin typeface="Arial" pitchFamily="34" charset="0"/>
                          <a:cs typeface="Arial" pitchFamily="34" charset="0"/>
                        </a:rPr>
                        <a:t>Masters degree</a:t>
                      </a:r>
                      <a:endParaRPr lang="en-US" sz="1200" b="0" i="0" u="none" strike="noStrike" dirty="0">
                        <a:solidFill>
                          <a:srgbClr val="000000"/>
                        </a:solidFill>
                        <a:latin typeface="Arial" pitchFamily="34" charset="0"/>
                        <a:cs typeface="Arial" pitchFamily="34" charset="0"/>
                      </a:endParaRPr>
                    </a:p>
                  </a:txBody>
                  <a:tcPr marL="7307" marR="7307" marT="7307" marB="0" anchor="b"/>
                </a:tc>
                <a:tc>
                  <a:txBody>
                    <a:bodyPr/>
                    <a:lstStyle/>
                    <a:p>
                      <a:pPr algn="r" fontAlgn="b"/>
                      <a:r>
                        <a:rPr lang="ru-RU" sz="1200" u="none" strike="noStrike" dirty="0">
                          <a:latin typeface="Arial" pitchFamily="34" charset="0"/>
                          <a:cs typeface="Arial" pitchFamily="34" charset="0"/>
                        </a:rPr>
                        <a:t>35,8</a:t>
                      </a:r>
                      <a:endParaRPr lang="ru-RU" sz="1200" b="0" i="0" u="none" strike="noStrike" dirty="0">
                        <a:solidFill>
                          <a:srgbClr val="000000"/>
                        </a:solidFill>
                        <a:latin typeface="Arial" pitchFamily="34" charset="0"/>
                        <a:cs typeface="Arial" pitchFamily="34" charset="0"/>
                      </a:endParaRPr>
                    </a:p>
                  </a:txBody>
                  <a:tcPr marL="7307" marR="7307" marT="7307" marB="0" anchor="b"/>
                </a:tc>
                <a:tc>
                  <a:txBody>
                    <a:bodyPr/>
                    <a:lstStyle/>
                    <a:p>
                      <a:pPr algn="r" fontAlgn="b"/>
                      <a:r>
                        <a:rPr lang="ru-RU" sz="1200" u="none" strike="noStrike">
                          <a:latin typeface="Arial" pitchFamily="34" charset="0"/>
                          <a:cs typeface="Arial" pitchFamily="34" charset="0"/>
                        </a:rPr>
                        <a:t>33,6</a:t>
                      </a:r>
                      <a:endParaRPr lang="ru-RU" sz="1200" b="0" i="0" u="none" strike="noStrike">
                        <a:solidFill>
                          <a:srgbClr val="000000"/>
                        </a:solidFill>
                        <a:latin typeface="Arial" pitchFamily="34" charset="0"/>
                        <a:cs typeface="Arial" pitchFamily="34" charset="0"/>
                      </a:endParaRPr>
                    </a:p>
                  </a:txBody>
                  <a:tcPr marL="7307" marR="7307" marT="7307" marB="0" anchor="b"/>
                </a:tc>
              </a:tr>
              <a:tr h="168055">
                <a:tc>
                  <a:txBody>
                    <a:bodyPr/>
                    <a:lstStyle/>
                    <a:p>
                      <a:pPr algn="l" fontAlgn="b"/>
                      <a:r>
                        <a:rPr lang="en-US" sz="1200" u="none" strike="noStrike">
                          <a:latin typeface="Arial" pitchFamily="34" charset="0"/>
                          <a:cs typeface="Arial" pitchFamily="34" charset="0"/>
                        </a:rPr>
                        <a:t>Bachelors degree</a:t>
                      </a:r>
                      <a:endParaRPr lang="en-US" sz="1200" b="0" i="0" u="none" strike="noStrike">
                        <a:solidFill>
                          <a:srgbClr val="000000"/>
                        </a:solidFill>
                        <a:latin typeface="Arial" pitchFamily="34" charset="0"/>
                        <a:cs typeface="Arial" pitchFamily="34" charset="0"/>
                      </a:endParaRPr>
                    </a:p>
                  </a:txBody>
                  <a:tcPr marL="7307" marR="7307" marT="7307" marB="0" anchor="b"/>
                </a:tc>
                <a:tc>
                  <a:txBody>
                    <a:bodyPr/>
                    <a:lstStyle/>
                    <a:p>
                      <a:pPr algn="r" fontAlgn="b"/>
                      <a:r>
                        <a:rPr lang="ru-RU" sz="1200" u="none" strike="noStrike" dirty="0">
                          <a:latin typeface="Arial" pitchFamily="34" charset="0"/>
                          <a:cs typeface="Arial" pitchFamily="34" charset="0"/>
                        </a:rPr>
                        <a:t>44,0</a:t>
                      </a:r>
                      <a:endParaRPr lang="ru-RU" sz="1200" b="0" i="0" u="none" strike="noStrike" dirty="0">
                        <a:solidFill>
                          <a:srgbClr val="000000"/>
                        </a:solidFill>
                        <a:latin typeface="Arial" pitchFamily="34" charset="0"/>
                        <a:cs typeface="Arial" pitchFamily="34" charset="0"/>
                      </a:endParaRPr>
                    </a:p>
                  </a:txBody>
                  <a:tcPr marL="7307" marR="7307" marT="7307" marB="0" anchor="b"/>
                </a:tc>
                <a:tc>
                  <a:txBody>
                    <a:bodyPr/>
                    <a:lstStyle/>
                    <a:p>
                      <a:pPr algn="r" fontAlgn="b"/>
                      <a:r>
                        <a:rPr lang="ru-RU" sz="1200" u="none" strike="noStrike">
                          <a:latin typeface="Arial" pitchFamily="34" charset="0"/>
                          <a:cs typeface="Arial" pitchFamily="34" charset="0"/>
                        </a:rPr>
                        <a:t>44,4</a:t>
                      </a:r>
                      <a:endParaRPr lang="ru-RU" sz="1200" b="0" i="0" u="none" strike="noStrike">
                        <a:solidFill>
                          <a:srgbClr val="000000"/>
                        </a:solidFill>
                        <a:latin typeface="Arial" pitchFamily="34" charset="0"/>
                        <a:cs typeface="Arial" pitchFamily="34" charset="0"/>
                      </a:endParaRPr>
                    </a:p>
                  </a:txBody>
                  <a:tcPr marL="7307" marR="7307" marT="7307" marB="0" anchor="b"/>
                </a:tc>
              </a:tr>
              <a:tr h="264503">
                <a:tc>
                  <a:txBody>
                    <a:bodyPr/>
                    <a:lstStyle/>
                    <a:p>
                      <a:pPr algn="l" fontAlgn="b"/>
                      <a:r>
                        <a:rPr lang="en-US" sz="1200" u="none" strike="noStrike" dirty="0">
                          <a:latin typeface="Arial" pitchFamily="34" charset="0"/>
                          <a:cs typeface="Arial" pitchFamily="34" charset="0"/>
                        </a:rPr>
                        <a:t>College, </a:t>
                      </a:r>
                      <a:r>
                        <a:rPr lang="en-US" sz="1200" u="none" strike="noStrike" dirty="0" err="1">
                          <a:latin typeface="Arial" pitchFamily="34" charset="0"/>
                          <a:cs typeface="Arial" pitchFamily="34" charset="0"/>
                        </a:rPr>
                        <a:t>technicum</a:t>
                      </a:r>
                      <a:r>
                        <a:rPr lang="en-US" sz="1200" u="none" strike="noStrike" dirty="0">
                          <a:latin typeface="Arial" pitchFamily="34" charset="0"/>
                          <a:cs typeface="Arial" pitchFamily="34" charset="0"/>
                        </a:rPr>
                        <a:t> (vocational school)</a:t>
                      </a:r>
                      <a:endParaRPr lang="en-US" sz="1200" b="0" i="0" u="none" strike="noStrike" dirty="0">
                        <a:solidFill>
                          <a:srgbClr val="000000"/>
                        </a:solidFill>
                        <a:latin typeface="Arial" pitchFamily="34" charset="0"/>
                        <a:cs typeface="Arial" pitchFamily="34" charset="0"/>
                      </a:endParaRPr>
                    </a:p>
                  </a:txBody>
                  <a:tcPr marL="7307" marR="7307" marT="7307" marB="0" anchor="b"/>
                </a:tc>
                <a:tc>
                  <a:txBody>
                    <a:bodyPr/>
                    <a:lstStyle/>
                    <a:p>
                      <a:pPr algn="r" fontAlgn="b"/>
                      <a:r>
                        <a:rPr lang="ru-RU" sz="1200" u="none" strike="noStrike" dirty="0">
                          <a:latin typeface="Arial" pitchFamily="34" charset="0"/>
                          <a:cs typeface="Arial" pitchFamily="34" charset="0"/>
                        </a:rPr>
                        <a:t>40,8</a:t>
                      </a:r>
                      <a:endParaRPr lang="ru-RU" sz="1200" b="0" i="0" u="none" strike="noStrike" dirty="0">
                        <a:solidFill>
                          <a:srgbClr val="000000"/>
                        </a:solidFill>
                        <a:latin typeface="Arial" pitchFamily="34" charset="0"/>
                        <a:cs typeface="Arial" pitchFamily="34" charset="0"/>
                      </a:endParaRPr>
                    </a:p>
                  </a:txBody>
                  <a:tcPr marL="7307" marR="7307" marT="7307" marB="0" anchor="b"/>
                </a:tc>
                <a:tc>
                  <a:txBody>
                    <a:bodyPr/>
                    <a:lstStyle/>
                    <a:p>
                      <a:pPr algn="r" fontAlgn="b"/>
                      <a:r>
                        <a:rPr lang="ru-RU" sz="1200" u="none" strike="noStrike">
                          <a:latin typeface="Arial" pitchFamily="34" charset="0"/>
                          <a:cs typeface="Arial" pitchFamily="34" charset="0"/>
                        </a:rPr>
                        <a:t>36,2</a:t>
                      </a:r>
                      <a:endParaRPr lang="ru-RU" sz="1200" b="0" i="0" u="none" strike="noStrike">
                        <a:solidFill>
                          <a:srgbClr val="000000"/>
                        </a:solidFill>
                        <a:latin typeface="Arial" pitchFamily="34" charset="0"/>
                        <a:cs typeface="Arial" pitchFamily="34" charset="0"/>
                      </a:endParaRPr>
                    </a:p>
                  </a:txBody>
                  <a:tcPr marL="7307" marR="7307" marT="7307" marB="0" anchor="b"/>
                </a:tc>
              </a:tr>
              <a:tr h="168055">
                <a:tc>
                  <a:txBody>
                    <a:bodyPr/>
                    <a:lstStyle/>
                    <a:p>
                      <a:pPr algn="l" fontAlgn="b"/>
                      <a:r>
                        <a:rPr lang="en-US" sz="1200" u="none" strike="noStrike" dirty="0">
                          <a:latin typeface="Arial" pitchFamily="34" charset="0"/>
                          <a:cs typeface="Arial" pitchFamily="34" charset="0"/>
                        </a:rPr>
                        <a:t>Technical school</a:t>
                      </a:r>
                      <a:endParaRPr lang="en-US" sz="1200" b="0" i="0" u="none" strike="noStrike" dirty="0">
                        <a:solidFill>
                          <a:srgbClr val="000000"/>
                        </a:solidFill>
                        <a:latin typeface="Arial" pitchFamily="34" charset="0"/>
                        <a:cs typeface="Arial" pitchFamily="34" charset="0"/>
                      </a:endParaRPr>
                    </a:p>
                  </a:txBody>
                  <a:tcPr marL="7307" marR="7307" marT="7307" marB="0" anchor="b"/>
                </a:tc>
                <a:tc>
                  <a:txBody>
                    <a:bodyPr/>
                    <a:lstStyle/>
                    <a:p>
                      <a:pPr algn="r" fontAlgn="b"/>
                      <a:r>
                        <a:rPr lang="ru-RU" sz="1200" u="none" strike="noStrike" dirty="0">
                          <a:latin typeface="Arial" pitchFamily="34" charset="0"/>
                          <a:cs typeface="Arial" pitchFamily="34" charset="0"/>
                        </a:rPr>
                        <a:t>46,5</a:t>
                      </a:r>
                      <a:endParaRPr lang="ru-RU" sz="1200" b="0" i="0" u="none" strike="noStrike" dirty="0">
                        <a:solidFill>
                          <a:srgbClr val="000000"/>
                        </a:solidFill>
                        <a:latin typeface="Arial" pitchFamily="34" charset="0"/>
                        <a:cs typeface="Arial" pitchFamily="34" charset="0"/>
                      </a:endParaRPr>
                    </a:p>
                  </a:txBody>
                  <a:tcPr marL="7307" marR="7307" marT="7307" marB="0" anchor="b"/>
                </a:tc>
                <a:tc>
                  <a:txBody>
                    <a:bodyPr/>
                    <a:lstStyle/>
                    <a:p>
                      <a:pPr algn="r" fontAlgn="b"/>
                      <a:r>
                        <a:rPr lang="ru-RU" sz="1200" u="none" strike="noStrike" dirty="0">
                          <a:latin typeface="Arial" pitchFamily="34" charset="0"/>
                          <a:cs typeface="Arial" pitchFamily="34" charset="0"/>
                        </a:rPr>
                        <a:t>46,6</a:t>
                      </a:r>
                      <a:endParaRPr lang="ru-RU" sz="1200" b="0" i="0" u="none" strike="noStrike" dirty="0">
                        <a:solidFill>
                          <a:srgbClr val="000000"/>
                        </a:solidFill>
                        <a:latin typeface="Arial" pitchFamily="34" charset="0"/>
                        <a:cs typeface="Arial" pitchFamily="34" charset="0"/>
                      </a:endParaRPr>
                    </a:p>
                  </a:txBody>
                  <a:tcPr marL="7307" marR="7307" marT="7307" marB="0" anchor="b"/>
                </a:tc>
              </a:tr>
              <a:tr h="168055">
                <a:tc>
                  <a:txBody>
                    <a:bodyPr/>
                    <a:lstStyle/>
                    <a:p>
                      <a:pPr algn="l" fontAlgn="b"/>
                      <a:r>
                        <a:rPr lang="en-US" sz="1200" u="none" strike="noStrike" dirty="0">
                          <a:latin typeface="Arial" pitchFamily="34" charset="0"/>
                          <a:cs typeface="Arial" pitchFamily="34" charset="0"/>
                        </a:rPr>
                        <a:t>Secondary</a:t>
                      </a:r>
                      <a:endParaRPr lang="en-US" sz="1200" b="0" i="0" u="none" strike="noStrike" dirty="0">
                        <a:solidFill>
                          <a:srgbClr val="000000"/>
                        </a:solidFill>
                        <a:latin typeface="Arial" pitchFamily="34" charset="0"/>
                        <a:cs typeface="Arial" pitchFamily="34" charset="0"/>
                      </a:endParaRPr>
                    </a:p>
                  </a:txBody>
                  <a:tcPr marL="7307" marR="7307" marT="7307" marB="0" anchor="b"/>
                </a:tc>
                <a:tc>
                  <a:txBody>
                    <a:bodyPr/>
                    <a:lstStyle/>
                    <a:p>
                      <a:pPr algn="r" fontAlgn="b"/>
                      <a:r>
                        <a:rPr lang="ru-RU" sz="1200" u="none" strike="noStrike" dirty="0">
                          <a:latin typeface="Arial" pitchFamily="34" charset="0"/>
                          <a:cs typeface="Arial" pitchFamily="34" charset="0"/>
                        </a:rPr>
                        <a:t>50,8</a:t>
                      </a:r>
                      <a:endParaRPr lang="ru-RU" sz="1200" b="0" i="0" u="none" strike="noStrike" dirty="0">
                        <a:solidFill>
                          <a:srgbClr val="000000"/>
                        </a:solidFill>
                        <a:latin typeface="Arial" pitchFamily="34" charset="0"/>
                        <a:cs typeface="Arial" pitchFamily="34" charset="0"/>
                      </a:endParaRPr>
                    </a:p>
                  </a:txBody>
                  <a:tcPr marL="7307" marR="7307" marT="7307" marB="0" anchor="b"/>
                </a:tc>
                <a:tc>
                  <a:txBody>
                    <a:bodyPr/>
                    <a:lstStyle/>
                    <a:p>
                      <a:pPr algn="r" fontAlgn="b"/>
                      <a:r>
                        <a:rPr lang="ru-RU" sz="1200" u="none" strike="noStrike" dirty="0">
                          <a:latin typeface="Arial" pitchFamily="34" charset="0"/>
                          <a:cs typeface="Arial" pitchFamily="34" charset="0"/>
                        </a:rPr>
                        <a:t>47,1</a:t>
                      </a:r>
                      <a:endParaRPr lang="ru-RU" sz="1200" b="0" i="0" u="none" strike="noStrike" dirty="0">
                        <a:solidFill>
                          <a:srgbClr val="000000"/>
                        </a:solidFill>
                        <a:latin typeface="Arial" pitchFamily="34" charset="0"/>
                        <a:cs typeface="Arial" pitchFamily="34" charset="0"/>
                      </a:endParaRPr>
                    </a:p>
                  </a:txBody>
                  <a:tcPr marL="7307" marR="7307" marT="7307" marB="0" anchor="b"/>
                </a:tc>
              </a:tr>
              <a:tr h="168055">
                <a:tc>
                  <a:txBody>
                    <a:bodyPr/>
                    <a:lstStyle/>
                    <a:p>
                      <a:pPr algn="l" fontAlgn="b"/>
                      <a:r>
                        <a:rPr lang="en-US" sz="1200" u="none" strike="noStrike" dirty="0">
                          <a:latin typeface="Arial" pitchFamily="34" charset="0"/>
                          <a:cs typeface="Arial" pitchFamily="34" charset="0"/>
                        </a:rPr>
                        <a:t>Basic</a:t>
                      </a:r>
                      <a:endParaRPr lang="en-US" sz="1200" b="0" i="0" u="none" strike="noStrike" dirty="0">
                        <a:solidFill>
                          <a:srgbClr val="000000"/>
                        </a:solidFill>
                        <a:latin typeface="Arial" pitchFamily="34" charset="0"/>
                        <a:cs typeface="Arial" pitchFamily="34" charset="0"/>
                      </a:endParaRPr>
                    </a:p>
                  </a:txBody>
                  <a:tcPr marL="7307" marR="7307" marT="7307" marB="0" anchor="b"/>
                </a:tc>
                <a:tc>
                  <a:txBody>
                    <a:bodyPr/>
                    <a:lstStyle/>
                    <a:p>
                      <a:pPr algn="r" fontAlgn="b"/>
                      <a:r>
                        <a:rPr lang="ru-RU" sz="1200" u="none" strike="noStrike" dirty="0">
                          <a:latin typeface="Arial" pitchFamily="34" charset="0"/>
                          <a:cs typeface="Arial" pitchFamily="34" charset="0"/>
                        </a:rPr>
                        <a:t>59,9</a:t>
                      </a:r>
                      <a:endParaRPr lang="ru-RU" sz="1200" b="0" i="0" u="none" strike="noStrike" dirty="0">
                        <a:solidFill>
                          <a:srgbClr val="000000"/>
                        </a:solidFill>
                        <a:latin typeface="Arial" pitchFamily="34" charset="0"/>
                        <a:cs typeface="Arial" pitchFamily="34" charset="0"/>
                      </a:endParaRPr>
                    </a:p>
                  </a:txBody>
                  <a:tcPr marL="7307" marR="7307" marT="7307" marB="0" anchor="b"/>
                </a:tc>
                <a:tc>
                  <a:txBody>
                    <a:bodyPr/>
                    <a:lstStyle/>
                    <a:p>
                      <a:pPr algn="r" fontAlgn="b"/>
                      <a:r>
                        <a:rPr lang="ru-RU" sz="1200" u="none" strike="noStrike" dirty="0">
                          <a:latin typeface="Arial" pitchFamily="34" charset="0"/>
                          <a:cs typeface="Arial" pitchFamily="34" charset="0"/>
                        </a:rPr>
                        <a:t>56,4</a:t>
                      </a:r>
                      <a:endParaRPr lang="ru-RU" sz="1200" b="0" i="0" u="none" strike="noStrike" dirty="0">
                        <a:solidFill>
                          <a:srgbClr val="000000"/>
                        </a:solidFill>
                        <a:latin typeface="Arial" pitchFamily="34" charset="0"/>
                        <a:cs typeface="Arial" pitchFamily="34" charset="0"/>
                      </a:endParaRPr>
                    </a:p>
                  </a:txBody>
                  <a:tcPr marL="7307" marR="7307" marT="7307" marB="0" anchor="b"/>
                </a:tc>
              </a:tr>
              <a:tr h="168055">
                <a:tc>
                  <a:txBody>
                    <a:bodyPr/>
                    <a:lstStyle/>
                    <a:p>
                      <a:pPr algn="l" fontAlgn="b"/>
                      <a:r>
                        <a:rPr lang="en-US" sz="1200" u="none" strike="noStrike" dirty="0">
                          <a:latin typeface="Arial" pitchFamily="34" charset="0"/>
                          <a:cs typeface="Arial" pitchFamily="34" charset="0"/>
                        </a:rPr>
                        <a:t>Primary</a:t>
                      </a:r>
                      <a:endParaRPr lang="en-US" sz="1200" b="0" i="0" u="none" strike="noStrike" dirty="0">
                        <a:solidFill>
                          <a:srgbClr val="000000"/>
                        </a:solidFill>
                        <a:latin typeface="Arial" pitchFamily="34" charset="0"/>
                        <a:cs typeface="Arial" pitchFamily="34" charset="0"/>
                      </a:endParaRPr>
                    </a:p>
                  </a:txBody>
                  <a:tcPr marL="7307" marR="7307" marT="7307" marB="0" anchor="b"/>
                </a:tc>
                <a:tc>
                  <a:txBody>
                    <a:bodyPr/>
                    <a:lstStyle/>
                    <a:p>
                      <a:pPr algn="r" fontAlgn="b"/>
                      <a:r>
                        <a:rPr lang="ru-RU" sz="1200" u="none" strike="noStrike" dirty="0">
                          <a:latin typeface="Arial" pitchFamily="34" charset="0"/>
                          <a:cs typeface="Arial" pitchFamily="34" charset="0"/>
                        </a:rPr>
                        <a:t>6,4</a:t>
                      </a:r>
                      <a:endParaRPr lang="ru-RU" sz="1200" b="0" i="0" u="none" strike="noStrike" dirty="0">
                        <a:solidFill>
                          <a:srgbClr val="000000"/>
                        </a:solidFill>
                        <a:latin typeface="Arial" pitchFamily="34" charset="0"/>
                        <a:cs typeface="Arial" pitchFamily="34" charset="0"/>
                      </a:endParaRPr>
                    </a:p>
                  </a:txBody>
                  <a:tcPr marL="7307" marR="7307" marT="7307" marB="0" anchor="b"/>
                </a:tc>
                <a:tc>
                  <a:txBody>
                    <a:bodyPr/>
                    <a:lstStyle/>
                    <a:p>
                      <a:pPr algn="r" fontAlgn="b"/>
                      <a:r>
                        <a:rPr lang="ru-RU" sz="1200" u="none" strike="noStrike" dirty="0">
                          <a:latin typeface="Arial" pitchFamily="34" charset="0"/>
                          <a:cs typeface="Arial" pitchFamily="34" charset="0"/>
                        </a:rPr>
                        <a:t>8,2</a:t>
                      </a:r>
                      <a:endParaRPr lang="ru-RU" sz="1200" b="0" i="0" u="none" strike="noStrike" dirty="0">
                        <a:solidFill>
                          <a:srgbClr val="000000"/>
                        </a:solidFill>
                        <a:latin typeface="Arial" pitchFamily="34" charset="0"/>
                        <a:cs typeface="Arial" pitchFamily="34" charset="0"/>
                      </a:endParaRPr>
                    </a:p>
                  </a:txBody>
                  <a:tcPr marL="7307" marR="7307" marT="7307" marB="0" anchor="b"/>
                </a:tc>
              </a:tr>
            </a:tbl>
          </a:graphicData>
        </a:graphic>
      </p:graphicFrame>
      <p:graphicFrame>
        <p:nvGraphicFramePr>
          <p:cNvPr id="6" name="Table 5"/>
          <p:cNvGraphicFramePr>
            <a:graphicFrameLocks noGrp="1"/>
          </p:cNvGraphicFramePr>
          <p:nvPr/>
        </p:nvGraphicFramePr>
        <p:xfrm>
          <a:off x="142844" y="5715016"/>
          <a:ext cx="5387972" cy="1285884"/>
        </p:xfrm>
        <a:graphic>
          <a:graphicData uri="http://schemas.openxmlformats.org/drawingml/2006/table">
            <a:tbl>
              <a:tblPr/>
              <a:tblGrid>
                <a:gridCol w="5387972"/>
              </a:tblGrid>
              <a:tr h="1285884">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100" b="0" i="0" u="none" strike="noStrike" baseline="30000" dirty="0">
                          <a:solidFill>
                            <a:srgbClr val="000000"/>
                          </a:solidFill>
                          <a:latin typeface="Arial"/>
                        </a:rPr>
                        <a:t>1</a:t>
                      </a:r>
                      <a:r>
                        <a:rPr lang="en-US" sz="1100" b="0" i="0" u="none" strike="noStrike" dirty="0">
                          <a:solidFill>
                            <a:srgbClr val="000000"/>
                          </a:solidFill>
                          <a:latin typeface="Arial"/>
                        </a:rPr>
                        <a:t> In the past 30 days. Among those respondents who work outside of the home who usually work indoors or both indoors and outdoors. </a:t>
                      </a:r>
                      <a:endParaRPr lang="en-US" sz="1100" b="0" i="0" u="none" strike="noStrike" dirty="0" smtClean="0">
                        <a:solidFill>
                          <a:srgbClr val="000000"/>
                        </a:solidFill>
                        <a:latin typeface="Arial"/>
                      </a:endParaRPr>
                    </a:p>
                    <a:p>
                      <a:pPr marL="0" marR="0" indent="0" algn="l" defTabSz="914400" rtl="0" eaLnBrk="1" fontAlgn="b" latinLnBrk="0" hangingPunct="1">
                        <a:lnSpc>
                          <a:spcPct val="100000"/>
                        </a:lnSpc>
                        <a:spcBef>
                          <a:spcPts val="0"/>
                        </a:spcBef>
                        <a:spcAft>
                          <a:spcPts val="0"/>
                        </a:spcAft>
                        <a:buClrTx/>
                        <a:buSzTx/>
                        <a:buFontTx/>
                        <a:buNone/>
                        <a:tabLst/>
                        <a:defRPr/>
                      </a:pPr>
                      <a:r>
                        <a:rPr lang="en-US" sz="1100" b="0" i="0" u="none" strike="noStrike" baseline="30000" dirty="0" smtClean="0">
                          <a:solidFill>
                            <a:srgbClr val="000000"/>
                          </a:solidFill>
                          <a:latin typeface="Arial"/>
                        </a:rPr>
                        <a:t>\2</a:t>
                      </a:r>
                      <a:r>
                        <a:rPr lang="en-US" sz="1100" b="0" i="0" u="none" strike="noStrike" dirty="0" smtClean="0">
                          <a:solidFill>
                            <a:srgbClr val="000000"/>
                          </a:solidFill>
                          <a:latin typeface="Arial"/>
                        </a:rPr>
                        <a:t> Education level is reported only among respondents 15+ years old</a:t>
                      </a:r>
                    </a:p>
                    <a:p>
                      <a:pPr algn="l" fontAlgn="b"/>
                      <a:endParaRPr lang="en-US" sz="1100" b="0" i="0" u="none" strike="noStrike" dirty="0">
                        <a:solidFill>
                          <a:srgbClr val="000000"/>
                        </a:solidFill>
                        <a:latin typeface="Arial"/>
                      </a:endParaRPr>
                    </a:p>
                  </a:txBody>
                  <a:tcPr marL="9525" marR="9525" marT="9525" marB="0" anchor="b">
                    <a:lnL>
                      <a:noFill/>
                    </a:lnL>
                    <a:lnR>
                      <a:noFill/>
                    </a:lnR>
                    <a:lnT>
                      <a:noFill/>
                    </a:lnT>
                    <a:lnB>
                      <a:noFill/>
                    </a:lnB>
                  </a:tcPr>
                </a:tc>
              </a:tr>
            </a:tbl>
          </a:graphicData>
        </a:graphic>
      </p:graphicFrame>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642918"/>
            <a:ext cx="9143999" cy="58169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0850" algn="ctr" fontAlgn="base">
              <a:spcBef>
                <a:spcPct val="0"/>
              </a:spcBef>
              <a:spcAft>
                <a:spcPct val="0"/>
              </a:spcAft>
            </a:pPr>
            <a:r>
              <a:rPr lang="en-US" sz="3200" b="1" dirty="0" smtClean="0">
                <a:solidFill>
                  <a:srgbClr val="FFC000"/>
                </a:solidFill>
                <a:latin typeface="Arial" pitchFamily="34" charset="0"/>
                <a:ea typeface="Times New Roman" pitchFamily="18" charset="0"/>
                <a:cs typeface="Arial" pitchFamily="34" charset="0"/>
              </a:rPr>
              <a:t>About poverty in the country</a:t>
            </a:r>
            <a:endParaRPr lang="az-Latn-AZ" sz="3200" b="1" dirty="0" smtClean="0">
              <a:solidFill>
                <a:srgbClr val="FFC000"/>
              </a:solidFill>
              <a:latin typeface="Arial" pitchFamily="34" charset="0"/>
              <a:ea typeface="Times New Roman" pitchFamily="18" charset="0"/>
              <a:cs typeface="Arial" pitchFamily="34" charset="0"/>
            </a:endParaRPr>
          </a:p>
          <a:p>
            <a:pPr lvl="0" indent="450850" algn="just" fontAlgn="base">
              <a:spcBef>
                <a:spcPct val="0"/>
              </a:spcBef>
              <a:spcAft>
                <a:spcPct val="0"/>
              </a:spcAft>
            </a:pPr>
            <a:r>
              <a:rPr lang="en-US" sz="3400" dirty="0" smtClean="0">
                <a:solidFill>
                  <a:schemeClr val="accent4">
                    <a:lumMod val="40000"/>
                    <a:lumOff val="60000"/>
                  </a:schemeClr>
                </a:solidFill>
                <a:latin typeface="Arial" pitchFamily="34" charset="0"/>
                <a:ea typeface="Times New Roman" pitchFamily="18" charset="0"/>
                <a:cs typeface="Arial" pitchFamily="34" charset="0"/>
              </a:rPr>
              <a:t>According </a:t>
            </a:r>
            <a:r>
              <a:rPr lang="en-US" sz="3400" dirty="0">
                <a:solidFill>
                  <a:schemeClr val="accent4">
                    <a:lumMod val="40000"/>
                    <a:lumOff val="60000"/>
                  </a:schemeClr>
                </a:solidFill>
                <a:latin typeface="Arial" pitchFamily="34" charset="0"/>
                <a:ea typeface="Times New Roman" pitchFamily="18" charset="0"/>
                <a:cs typeface="Arial" pitchFamily="34" charset="0"/>
              </a:rPr>
              <a:t>to </a:t>
            </a:r>
            <a:r>
              <a:rPr lang="en-US" sz="3400" dirty="0" smtClean="0">
                <a:solidFill>
                  <a:schemeClr val="accent4">
                    <a:lumMod val="40000"/>
                    <a:lumOff val="60000"/>
                  </a:schemeClr>
                </a:solidFill>
                <a:latin typeface="Arial" pitchFamily="34" charset="0"/>
                <a:ea typeface="Times New Roman" pitchFamily="18" charset="0"/>
                <a:cs typeface="Arial" pitchFamily="34" charset="0"/>
              </a:rPr>
              <a:t>2014 UNDP assessment in Human Development Index  </a:t>
            </a:r>
            <a:r>
              <a:rPr lang="en-US" sz="3400" dirty="0">
                <a:solidFill>
                  <a:schemeClr val="accent4">
                    <a:lumMod val="40000"/>
                    <a:lumOff val="60000"/>
                  </a:schemeClr>
                </a:solidFill>
                <a:latin typeface="Arial" pitchFamily="34" charset="0"/>
                <a:ea typeface="Times New Roman" pitchFamily="18" charset="0"/>
                <a:cs typeface="Arial" pitchFamily="34" charset="0"/>
              </a:rPr>
              <a:t>Azerbaijan </a:t>
            </a:r>
            <a:r>
              <a:rPr lang="en-US" sz="3400" dirty="0" smtClean="0">
                <a:solidFill>
                  <a:schemeClr val="accent4">
                    <a:lumMod val="40000"/>
                    <a:lumOff val="60000"/>
                  </a:schemeClr>
                </a:solidFill>
                <a:latin typeface="Arial" pitchFamily="34" charset="0"/>
                <a:ea typeface="Times New Roman" pitchFamily="18" charset="0"/>
                <a:cs typeface="Arial" pitchFamily="34" charset="0"/>
              </a:rPr>
              <a:t>ranked 78th among 188 countries. Since 1995 to 2014 this estimate has increased from 0.568 to 0.751, and is in the middle of the list of highly developed countries.</a:t>
            </a:r>
          </a:p>
          <a:p>
            <a:pPr indent="450850" algn="just" fontAlgn="base">
              <a:spcBef>
                <a:spcPct val="0"/>
              </a:spcBef>
              <a:spcAft>
                <a:spcPct val="0"/>
              </a:spcAft>
            </a:pPr>
            <a:r>
              <a:rPr lang="en-US" sz="3400" dirty="0" smtClean="0">
                <a:solidFill>
                  <a:schemeClr val="accent4">
                    <a:lumMod val="40000"/>
                    <a:lumOff val="60000"/>
                  </a:schemeClr>
                </a:solidFill>
                <a:latin typeface="Arial" pitchFamily="34" charset="0"/>
                <a:ea typeface="Times New Roman" pitchFamily="18" charset="0"/>
                <a:cs typeface="Arial" pitchFamily="34" charset="0"/>
              </a:rPr>
              <a:t>  The crisis related to the price of oil in the world market is being reflected on the life of poor segments of population, who are firstly faced with decline in earnings. </a:t>
            </a:r>
            <a:r>
              <a:rPr lang="ru-RU" sz="3400" dirty="0" smtClean="0"/>
              <a:t> </a:t>
            </a:r>
            <a:endParaRPr kumimoji="0" lang="ru-RU" sz="2700" b="0" i="0" u="none" strike="noStrike" cap="none" normalizeH="0" baseline="0" dirty="0" smtClean="0">
              <a:ln>
                <a:noFill/>
              </a:ln>
              <a:solidFill>
                <a:schemeClr val="accent4">
                  <a:lumMod val="40000"/>
                  <a:lumOff val="60000"/>
                </a:schemeClr>
              </a:solidFill>
              <a:effectLst/>
              <a:latin typeface="Arial" pitchFamily="34" charset="0"/>
              <a:ea typeface="Times New Roman" pitchFamily="18" charset="0"/>
              <a:cs typeface="Arial" pitchFamily="34" charset="0"/>
            </a:endParaRPr>
          </a:p>
        </p:txBody>
      </p:sp>
      <p:pic>
        <p:nvPicPr>
          <p:cNvPr id="3" name="Picture 1"/>
          <p:cNvPicPr>
            <a:picLocks noChangeAspect="1" noChangeArrowheads="1"/>
          </p:cNvPicPr>
          <p:nvPr/>
        </p:nvPicPr>
        <p:blipFill>
          <a:blip r:embed="rId2"/>
          <a:srcRect/>
          <a:stretch>
            <a:fillRect/>
          </a:stretch>
        </p:blipFill>
        <p:spPr bwMode="auto">
          <a:xfrm>
            <a:off x="0" y="0"/>
            <a:ext cx="9144000" cy="647700"/>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5" name="Picture 1"/>
          <p:cNvPicPr>
            <a:picLocks noChangeAspect="1" noChangeArrowheads="1"/>
          </p:cNvPicPr>
          <p:nvPr/>
        </p:nvPicPr>
        <p:blipFill>
          <a:blip r:embed="rId2"/>
          <a:srcRect/>
          <a:stretch>
            <a:fillRect/>
          </a:stretch>
        </p:blipFill>
        <p:spPr bwMode="auto">
          <a:xfrm>
            <a:off x="0" y="0"/>
            <a:ext cx="9144000" cy="647700"/>
          </a:xfrm>
          <a:prstGeom prst="rect">
            <a:avLst/>
          </a:prstGeom>
          <a:noFill/>
          <a:ln w="9525">
            <a:noFill/>
            <a:miter lim="800000"/>
            <a:headEnd/>
            <a:tailEnd/>
          </a:ln>
        </p:spPr>
      </p:pic>
      <p:graphicFrame>
        <p:nvGraphicFramePr>
          <p:cNvPr id="3" name="Table 2"/>
          <p:cNvGraphicFramePr>
            <a:graphicFrameLocks noGrp="1"/>
          </p:cNvGraphicFramePr>
          <p:nvPr/>
        </p:nvGraphicFramePr>
        <p:xfrm>
          <a:off x="1" y="642919"/>
          <a:ext cx="6000759" cy="741045"/>
        </p:xfrm>
        <a:graphic>
          <a:graphicData uri="http://schemas.openxmlformats.org/drawingml/2006/table">
            <a:tbl>
              <a:tblPr/>
              <a:tblGrid>
                <a:gridCol w="6000759"/>
              </a:tblGrid>
              <a:tr h="642941">
                <a:tc>
                  <a:txBody>
                    <a:bodyPr/>
                    <a:lstStyle/>
                    <a:p>
                      <a:pPr algn="l" fontAlgn="b"/>
                      <a:r>
                        <a:rPr lang="en-US" sz="1600" b="1" i="0" u="none" strike="noStrike" dirty="0" smtClean="0">
                          <a:solidFill>
                            <a:srgbClr val="FFCC00"/>
                          </a:solidFill>
                          <a:latin typeface="Arial"/>
                        </a:rPr>
                        <a:t>Current </a:t>
                      </a:r>
                      <a:r>
                        <a:rPr lang="en-US" sz="1600" b="1" i="0" u="none" strike="noStrike" dirty="0">
                          <a:solidFill>
                            <a:srgbClr val="FFCC00"/>
                          </a:solidFill>
                          <a:latin typeface="Arial"/>
                        </a:rPr>
                        <a:t>Smokers who Made a Quit Attempt and Received Health Care Provider Assistance in the Past 12 Months, by Selected Demographic Characteristics</a:t>
                      </a:r>
                    </a:p>
                  </a:txBody>
                  <a:tcPr marL="9525" marR="9525" marT="9525" marB="0" anchor="b">
                    <a:lnL>
                      <a:noFill/>
                    </a:lnL>
                    <a:lnR>
                      <a:noFill/>
                    </a:lnR>
                    <a:lnT>
                      <a:noFill/>
                    </a:lnT>
                    <a:lnB>
                      <a:noFill/>
                    </a:lnB>
                  </a:tcPr>
                </a:tc>
              </a:tr>
            </a:tbl>
          </a:graphicData>
        </a:graphic>
      </p:graphicFrame>
      <p:graphicFrame>
        <p:nvGraphicFramePr>
          <p:cNvPr id="4" name="Table 3"/>
          <p:cNvGraphicFramePr>
            <a:graphicFrameLocks noGrp="1"/>
          </p:cNvGraphicFramePr>
          <p:nvPr/>
        </p:nvGraphicFramePr>
        <p:xfrm>
          <a:off x="1" y="1357302"/>
          <a:ext cx="7358081" cy="4529185"/>
        </p:xfrm>
        <a:graphic>
          <a:graphicData uri="http://schemas.openxmlformats.org/drawingml/2006/table">
            <a:tbl>
              <a:tblPr>
                <a:tableStyleId>{35758FB7-9AC5-4552-8A53-C91805E547FA}</a:tableStyleId>
              </a:tblPr>
              <a:tblGrid>
                <a:gridCol w="2251199"/>
                <a:gridCol w="1767606"/>
                <a:gridCol w="1763438"/>
                <a:gridCol w="1575838"/>
              </a:tblGrid>
              <a:tr h="190688">
                <a:tc rowSpan="2">
                  <a:txBody>
                    <a:bodyPr/>
                    <a:lstStyle/>
                    <a:p>
                      <a:pPr algn="ctr" fontAlgn="ctr"/>
                      <a:r>
                        <a:rPr lang="en-US" sz="1100" u="none" strike="noStrike" dirty="0">
                          <a:latin typeface="Arial" pitchFamily="34" charset="0"/>
                          <a:cs typeface="Arial" pitchFamily="34" charset="0"/>
                        </a:rPr>
                        <a:t>Demographic Characteristics</a:t>
                      </a:r>
                      <a:endParaRPr lang="en-US" sz="1100" b="1" i="0" u="none" strike="noStrike" dirty="0">
                        <a:solidFill>
                          <a:srgbClr val="000000"/>
                        </a:solidFill>
                        <a:latin typeface="Arial" pitchFamily="34" charset="0"/>
                        <a:cs typeface="Arial" pitchFamily="34" charset="0"/>
                      </a:endParaRPr>
                    </a:p>
                  </a:txBody>
                  <a:tcPr marL="7115" marR="7115" marT="7115" marB="0" anchor="ctr"/>
                </a:tc>
                <a:tc gridSpan="3">
                  <a:txBody>
                    <a:bodyPr/>
                    <a:lstStyle/>
                    <a:p>
                      <a:pPr algn="ctr" fontAlgn="b"/>
                      <a:r>
                        <a:rPr lang="en-US" sz="1100" u="none" strike="noStrike">
                          <a:latin typeface="Arial" pitchFamily="34" charset="0"/>
                          <a:cs typeface="Arial" pitchFamily="34" charset="0"/>
                        </a:rPr>
                        <a:t>Smoking cessation and health care seeking behavior</a:t>
                      </a:r>
                      <a:endParaRPr lang="en-US" sz="1100" b="1" i="0" u="none" strike="noStrike">
                        <a:solidFill>
                          <a:srgbClr val="000000"/>
                        </a:solidFill>
                        <a:latin typeface="Arial" pitchFamily="34" charset="0"/>
                        <a:cs typeface="Arial" pitchFamily="34" charset="0"/>
                      </a:endParaRPr>
                    </a:p>
                  </a:txBody>
                  <a:tcPr marL="7115" marR="7115" marT="7115" marB="0" anchor="b"/>
                </a:tc>
                <a:tc hMerge="1">
                  <a:txBody>
                    <a:bodyPr/>
                    <a:lstStyle/>
                    <a:p>
                      <a:endParaRPr lang="ru-RU"/>
                    </a:p>
                  </a:txBody>
                  <a:tcPr/>
                </a:tc>
                <a:tc hMerge="1">
                  <a:txBody>
                    <a:bodyPr/>
                    <a:lstStyle/>
                    <a:p>
                      <a:endParaRPr lang="ru-RU"/>
                    </a:p>
                  </a:txBody>
                  <a:tcPr/>
                </a:tc>
              </a:tr>
              <a:tr h="339000">
                <a:tc vMerge="1">
                  <a:txBody>
                    <a:bodyPr/>
                    <a:lstStyle/>
                    <a:p>
                      <a:endParaRPr lang="ru-RU"/>
                    </a:p>
                  </a:txBody>
                  <a:tcPr/>
                </a:tc>
                <a:tc>
                  <a:txBody>
                    <a:bodyPr/>
                    <a:lstStyle/>
                    <a:p>
                      <a:pPr algn="ctr" fontAlgn="ctr"/>
                      <a:r>
                        <a:rPr lang="en-US" sz="1100" u="none" strike="noStrike" dirty="0">
                          <a:latin typeface="Arial" pitchFamily="34" charset="0"/>
                          <a:cs typeface="Arial" pitchFamily="34" charset="0"/>
                        </a:rPr>
                        <a:t>Made quit attempt</a:t>
                      </a:r>
                      <a:r>
                        <a:rPr lang="en-US" sz="1100" u="none" strike="noStrike" baseline="30000" dirty="0">
                          <a:latin typeface="Arial" pitchFamily="34" charset="0"/>
                          <a:cs typeface="Arial" pitchFamily="34" charset="0"/>
                        </a:rPr>
                        <a:t>1</a:t>
                      </a:r>
                      <a:endParaRPr lang="en-US" sz="1100" b="1" i="0" u="none" strike="noStrike" dirty="0">
                        <a:solidFill>
                          <a:srgbClr val="000000"/>
                        </a:solidFill>
                        <a:latin typeface="Arial" pitchFamily="34" charset="0"/>
                        <a:cs typeface="Arial" pitchFamily="34" charset="0"/>
                      </a:endParaRPr>
                    </a:p>
                  </a:txBody>
                  <a:tcPr marL="7115" marR="7115" marT="7115" marB="0" anchor="ctr"/>
                </a:tc>
                <a:tc>
                  <a:txBody>
                    <a:bodyPr/>
                    <a:lstStyle/>
                    <a:p>
                      <a:pPr algn="ctr" fontAlgn="ctr"/>
                      <a:r>
                        <a:rPr lang="en-US" sz="1100" u="none" strike="noStrike">
                          <a:latin typeface="Arial" pitchFamily="34" charset="0"/>
                          <a:cs typeface="Arial" pitchFamily="34" charset="0"/>
                        </a:rPr>
                        <a:t>Visited a HCP</a:t>
                      </a:r>
                      <a:r>
                        <a:rPr lang="en-US" sz="1100" u="none" strike="noStrike" baseline="30000">
                          <a:latin typeface="Arial" pitchFamily="34" charset="0"/>
                          <a:cs typeface="Arial" pitchFamily="34" charset="0"/>
                        </a:rPr>
                        <a:t>1,2</a:t>
                      </a:r>
                      <a:endParaRPr lang="en-US" sz="1100" b="1" i="0" u="none" strike="noStrike">
                        <a:solidFill>
                          <a:srgbClr val="000000"/>
                        </a:solidFill>
                        <a:latin typeface="Arial" pitchFamily="34" charset="0"/>
                        <a:cs typeface="Arial" pitchFamily="34" charset="0"/>
                      </a:endParaRPr>
                    </a:p>
                  </a:txBody>
                  <a:tcPr marL="7115" marR="7115" marT="7115" marB="0" anchor="ctr"/>
                </a:tc>
                <a:tc>
                  <a:txBody>
                    <a:bodyPr/>
                    <a:lstStyle/>
                    <a:p>
                      <a:pPr algn="ctr" fontAlgn="ctr"/>
                      <a:r>
                        <a:rPr lang="en-US" sz="1100" u="none" strike="noStrike">
                          <a:latin typeface="Arial" pitchFamily="34" charset="0"/>
                          <a:cs typeface="Arial" pitchFamily="34" charset="0"/>
                        </a:rPr>
                        <a:t>Advised to quit by HCP</a:t>
                      </a:r>
                      <a:r>
                        <a:rPr lang="en-US" sz="1100" u="none" strike="noStrike" baseline="30000">
                          <a:latin typeface="Arial" pitchFamily="34" charset="0"/>
                          <a:cs typeface="Arial" pitchFamily="34" charset="0"/>
                        </a:rPr>
                        <a:t>2,3</a:t>
                      </a:r>
                      <a:endParaRPr lang="en-US" sz="1100" b="1" i="0" u="none" strike="noStrike">
                        <a:solidFill>
                          <a:srgbClr val="000000"/>
                        </a:solidFill>
                        <a:latin typeface="Arial" pitchFamily="34" charset="0"/>
                        <a:cs typeface="Arial" pitchFamily="34" charset="0"/>
                      </a:endParaRPr>
                    </a:p>
                  </a:txBody>
                  <a:tcPr marL="7115" marR="7115" marT="7115" marB="0" anchor="ctr"/>
                </a:tc>
              </a:tr>
              <a:tr h="170144">
                <a:tc>
                  <a:txBody>
                    <a:bodyPr/>
                    <a:lstStyle/>
                    <a:p>
                      <a:pPr algn="l" fontAlgn="b"/>
                      <a:r>
                        <a:rPr lang="en-US" sz="1100" b="1" u="none" strike="noStrike" dirty="0">
                          <a:latin typeface="Arial" pitchFamily="34" charset="0"/>
                          <a:cs typeface="Arial" pitchFamily="34" charset="0"/>
                        </a:rPr>
                        <a:t>Overall</a:t>
                      </a:r>
                      <a:endParaRPr lang="en-US" sz="1100" b="1" i="0" u="none" strike="noStrike" dirty="0">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dirty="0">
                          <a:latin typeface="Arial" pitchFamily="34" charset="0"/>
                          <a:cs typeface="Arial" pitchFamily="34" charset="0"/>
                        </a:rPr>
                        <a:t>42,8</a:t>
                      </a:r>
                      <a:endParaRPr lang="ru-RU" sz="1100" b="1" i="0" u="none" strike="noStrike" dirty="0">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a:latin typeface="Arial" pitchFamily="34" charset="0"/>
                          <a:cs typeface="Arial" pitchFamily="34" charset="0"/>
                        </a:rPr>
                        <a:t>26,8</a:t>
                      </a:r>
                      <a:endParaRPr lang="ru-RU" sz="1100" b="1" i="0" u="none" strike="noStrike">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a:latin typeface="Arial" pitchFamily="34" charset="0"/>
                          <a:cs typeface="Arial" pitchFamily="34" charset="0"/>
                        </a:rPr>
                        <a:t>74,2</a:t>
                      </a:r>
                      <a:endParaRPr lang="ru-RU" sz="1100" b="1" i="0" u="none" strike="noStrike">
                        <a:solidFill>
                          <a:srgbClr val="000000"/>
                        </a:solidFill>
                        <a:latin typeface="Arial" pitchFamily="34" charset="0"/>
                        <a:cs typeface="Arial" pitchFamily="34" charset="0"/>
                      </a:endParaRPr>
                    </a:p>
                  </a:txBody>
                  <a:tcPr marL="7115" marR="7115" marT="7115" marB="0" anchor="b"/>
                </a:tc>
              </a:tr>
              <a:tr h="170144">
                <a:tc>
                  <a:txBody>
                    <a:bodyPr/>
                    <a:lstStyle/>
                    <a:p>
                      <a:pPr algn="l" fontAlgn="b"/>
                      <a:r>
                        <a:rPr lang="en-US" sz="1100" b="1" u="none" strike="noStrike" dirty="0">
                          <a:latin typeface="Arial" pitchFamily="34" charset="0"/>
                          <a:cs typeface="Arial" pitchFamily="34" charset="0"/>
                        </a:rPr>
                        <a:t>Gender</a:t>
                      </a:r>
                      <a:endParaRPr lang="en-US" sz="1100" b="1" i="1" u="none" strike="noStrike" dirty="0">
                        <a:solidFill>
                          <a:srgbClr val="000000"/>
                        </a:solidFill>
                        <a:latin typeface="Arial" pitchFamily="34" charset="0"/>
                        <a:cs typeface="Arial" pitchFamily="34" charset="0"/>
                      </a:endParaRPr>
                    </a:p>
                  </a:txBody>
                  <a:tcPr marL="7115" marR="7115" marT="7115" marB="0" anchor="b"/>
                </a:tc>
                <a:tc gridSpan="3">
                  <a:txBody>
                    <a:bodyPr/>
                    <a:lstStyle/>
                    <a:p>
                      <a:pPr algn="ctr" fontAlgn="b"/>
                      <a:r>
                        <a:rPr lang="ru-RU" sz="1100" u="none" strike="noStrike" dirty="0">
                          <a:latin typeface="Arial" pitchFamily="34" charset="0"/>
                          <a:cs typeface="Arial" pitchFamily="34" charset="0"/>
                        </a:rPr>
                        <a:t> </a:t>
                      </a:r>
                      <a:endParaRPr lang="ru-RU" sz="1100" b="0" i="0" u="none" strike="noStrike" dirty="0">
                        <a:solidFill>
                          <a:srgbClr val="000000"/>
                        </a:solidFill>
                        <a:latin typeface="Arial" pitchFamily="34" charset="0"/>
                        <a:cs typeface="Arial" pitchFamily="34" charset="0"/>
                      </a:endParaRPr>
                    </a:p>
                  </a:txBody>
                  <a:tcPr marL="7115" marR="7115" marT="7115" marB="0" anchor="b"/>
                </a:tc>
                <a:tc hMerge="1">
                  <a:txBody>
                    <a:bodyPr/>
                    <a:lstStyle/>
                    <a:p>
                      <a:endParaRPr lang="ru-RU"/>
                    </a:p>
                  </a:txBody>
                  <a:tcPr/>
                </a:tc>
                <a:tc hMerge="1">
                  <a:txBody>
                    <a:bodyPr/>
                    <a:lstStyle/>
                    <a:p>
                      <a:endParaRPr lang="ru-RU"/>
                    </a:p>
                  </a:txBody>
                  <a:tcPr/>
                </a:tc>
              </a:tr>
              <a:tr h="170144">
                <a:tc>
                  <a:txBody>
                    <a:bodyPr/>
                    <a:lstStyle/>
                    <a:p>
                      <a:pPr algn="l" fontAlgn="b"/>
                      <a:r>
                        <a:rPr lang="en-US" sz="1100" u="none" strike="noStrike">
                          <a:latin typeface="Arial" pitchFamily="34" charset="0"/>
                          <a:cs typeface="Arial" pitchFamily="34" charset="0"/>
                        </a:rPr>
                        <a:t>Male</a:t>
                      </a:r>
                      <a:endParaRPr lang="en-US" sz="1100" b="0" i="0" u="none" strike="noStrike">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dirty="0">
                          <a:latin typeface="Arial" pitchFamily="34" charset="0"/>
                          <a:cs typeface="Arial" pitchFamily="34" charset="0"/>
                        </a:rPr>
                        <a:t>42,7</a:t>
                      </a:r>
                      <a:endParaRPr lang="ru-RU" sz="1100" b="0" i="0" u="none" strike="noStrike" dirty="0">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a:latin typeface="Arial" pitchFamily="34" charset="0"/>
                          <a:cs typeface="Arial" pitchFamily="34" charset="0"/>
                        </a:rPr>
                        <a:t>27,1</a:t>
                      </a:r>
                      <a:endParaRPr lang="ru-RU" sz="1100" b="0" i="0" u="none" strike="noStrike">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a:latin typeface="Arial" pitchFamily="34" charset="0"/>
                          <a:cs typeface="Arial" pitchFamily="34" charset="0"/>
                        </a:rPr>
                        <a:t>74,7</a:t>
                      </a:r>
                      <a:endParaRPr lang="ru-RU" sz="1100" b="0" i="0" u="none" strike="noStrike">
                        <a:solidFill>
                          <a:srgbClr val="000000"/>
                        </a:solidFill>
                        <a:latin typeface="Arial" pitchFamily="34" charset="0"/>
                        <a:cs typeface="Arial" pitchFamily="34" charset="0"/>
                      </a:endParaRPr>
                    </a:p>
                  </a:txBody>
                  <a:tcPr marL="7115" marR="7115" marT="7115" marB="0" anchor="b"/>
                </a:tc>
              </a:tr>
              <a:tr h="170144">
                <a:tc>
                  <a:txBody>
                    <a:bodyPr/>
                    <a:lstStyle/>
                    <a:p>
                      <a:pPr algn="l" fontAlgn="b"/>
                      <a:r>
                        <a:rPr lang="en-US" sz="1100" u="none" strike="noStrike">
                          <a:latin typeface="Arial" pitchFamily="34" charset="0"/>
                          <a:cs typeface="Arial" pitchFamily="34" charset="0"/>
                        </a:rPr>
                        <a:t>Female</a:t>
                      </a:r>
                      <a:endParaRPr lang="en-US" sz="1100" b="0" i="0" u="none" strike="noStrike">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a:latin typeface="Arial" pitchFamily="34" charset="0"/>
                          <a:cs typeface="Arial" pitchFamily="34" charset="0"/>
                        </a:rPr>
                        <a:t>44,4</a:t>
                      </a:r>
                      <a:endParaRPr lang="ru-RU" sz="1100" b="0" i="0" u="none" strike="noStrike">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a:latin typeface="Arial" pitchFamily="34" charset="0"/>
                          <a:cs typeface="Arial" pitchFamily="34" charset="0"/>
                        </a:rPr>
                        <a:t>19,2</a:t>
                      </a:r>
                      <a:endParaRPr lang="ru-RU" sz="1100" b="0" i="0" u="none" strike="noStrike">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a:latin typeface="Arial" pitchFamily="34" charset="0"/>
                          <a:cs typeface="Arial" pitchFamily="34" charset="0"/>
                        </a:rPr>
                        <a:t>56,4</a:t>
                      </a:r>
                      <a:endParaRPr lang="ru-RU" sz="1100" b="0" i="0" u="none" strike="noStrike">
                        <a:solidFill>
                          <a:srgbClr val="000000"/>
                        </a:solidFill>
                        <a:latin typeface="Arial" pitchFamily="34" charset="0"/>
                        <a:cs typeface="Arial" pitchFamily="34" charset="0"/>
                      </a:endParaRPr>
                    </a:p>
                  </a:txBody>
                  <a:tcPr marL="7115" marR="7115" marT="7115" marB="0" anchor="b"/>
                </a:tc>
              </a:tr>
              <a:tr h="170144">
                <a:tc>
                  <a:txBody>
                    <a:bodyPr/>
                    <a:lstStyle/>
                    <a:p>
                      <a:pPr algn="l" fontAlgn="b"/>
                      <a:r>
                        <a:rPr lang="en-US" sz="1100" b="1" u="none" strike="noStrike" dirty="0">
                          <a:latin typeface="Arial" pitchFamily="34" charset="0"/>
                          <a:cs typeface="Arial" pitchFamily="34" charset="0"/>
                        </a:rPr>
                        <a:t>Age (years)</a:t>
                      </a:r>
                      <a:endParaRPr lang="en-US" sz="1100" b="1" i="1" u="none" strike="noStrike" dirty="0">
                        <a:solidFill>
                          <a:srgbClr val="000000"/>
                        </a:solidFill>
                        <a:latin typeface="Arial" pitchFamily="34" charset="0"/>
                        <a:cs typeface="Arial" pitchFamily="34" charset="0"/>
                      </a:endParaRPr>
                    </a:p>
                  </a:txBody>
                  <a:tcPr marL="7115" marR="7115" marT="7115" marB="0" anchor="b"/>
                </a:tc>
                <a:tc gridSpan="3">
                  <a:txBody>
                    <a:bodyPr/>
                    <a:lstStyle/>
                    <a:p>
                      <a:pPr algn="ctr" fontAlgn="b"/>
                      <a:r>
                        <a:rPr lang="ru-RU" sz="1100" u="none" strike="noStrike">
                          <a:latin typeface="Arial" pitchFamily="34" charset="0"/>
                          <a:cs typeface="Arial" pitchFamily="34" charset="0"/>
                        </a:rPr>
                        <a:t> </a:t>
                      </a:r>
                      <a:endParaRPr lang="ru-RU" sz="1100" b="0" i="0" u="none" strike="noStrike">
                        <a:solidFill>
                          <a:srgbClr val="000000"/>
                        </a:solidFill>
                        <a:latin typeface="Arial" pitchFamily="34" charset="0"/>
                        <a:cs typeface="Arial" pitchFamily="34" charset="0"/>
                      </a:endParaRPr>
                    </a:p>
                  </a:txBody>
                  <a:tcPr marL="7115" marR="7115" marT="7115" marB="0" anchor="b"/>
                </a:tc>
                <a:tc hMerge="1">
                  <a:txBody>
                    <a:bodyPr/>
                    <a:lstStyle/>
                    <a:p>
                      <a:endParaRPr lang="ru-RU"/>
                    </a:p>
                  </a:txBody>
                  <a:tcPr/>
                </a:tc>
                <a:tc hMerge="1">
                  <a:txBody>
                    <a:bodyPr/>
                    <a:lstStyle/>
                    <a:p>
                      <a:endParaRPr lang="ru-RU"/>
                    </a:p>
                  </a:txBody>
                  <a:tcPr/>
                </a:tc>
              </a:tr>
              <a:tr h="170144">
                <a:tc>
                  <a:txBody>
                    <a:bodyPr/>
                    <a:lstStyle/>
                    <a:p>
                      <a:pPr algn="l" fontAlgn="b"/>
                      <a:r>
                        <a:rPr lang="ru-RU" sz="1100" u="none" strike="noStrike">
                          <a:latin typeface="Arial" pitchFamily="34" charset="0"/>
                          <a:cs typeface="Arial" pitchFamily="34" charset="0"/>
                        </a:rPr>
                        <a:t>15-24</a:t>
                      </a:r>
                      <a:endParaRPr lang="ru-RU" sz="1100" b="0" i="0" u="none" strike="noStrike">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a:latin typeface="Arial" pitchFamily="34" charset="0"/>
                          <a:cs typeface="Arial" pitchFamily="34" charset="0"/>
                        </a:rPr>
                        <a:t>35,8</a:t>
                      </a:r>
                      <a:endParaRPr lang="ru-RU" sz="1100" b="0" i="0" u="none" strike="noStrike">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a:latin typeface="Arial" pitchFamily="34" charset="0"/>
                          <a:cs typeface="Arial" pitchFamily="34" charset="0"/>
                        </a:rPr>
                        <a:t>13,7</a:t>
                      </a:r>
                      <a:endParaRPr lang="ru-RU" sz="1100" b="0" i="0" u="none" strike="noStrike">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a:latin typeface="Arial" pitchFamily="34" charset="0"/>
                          <a:cs typeface="Arial" pitchFamily="34" charset="0"/>
                        </a:rPr>
                        <a:t>82,9</a:t>
                      </a:r>
                      <a:endParaRPr lang="ru-RU" sz="1100" b="0" i="0" u="none" strike="noStrike">
                        <a:solidFill>
                          <a:srgbClr val="000000"/>
                        </a:solidFill>
                        <a:latin typeface="Arial" pitchFamily="34" charset="0"/>
                        <a:cs typeface="Arial" pitchFamily="34" charset="0"/>
                      </a:endParaRPr>
                    </a:p>
                  </a:txBody>
                  <a:tcPr marL="7115" marR="7115" marT="7115" marB="0" anchor="b"/>
                </a:tc>
              </a:tr>
              <a:tr h="170144">
                <a:tc>
                  <a:txBody>
                    <a:bodyPr/>
                    <a:lstStyle/>
                    <a:p>
                      <a:pPr algn="l" fontAlgn="b"/>
                      <a:r>
                        <a:rPr lang="ru-RU" sz="1100" u="none" strike="noStrike">
                          <a:latin typeface="Arial" pitchFamily="34" charset="0"/>
                          <a:cs typeface="Arial" pitchFamily="34" charset="0"/>
                        </a:rPr>
                        <a:t>25-44</a:t>
                      </a:r>
                      <a:endParaRPr lang="ru-RU" sz="1100" b="0" i="0" u="none" strike="noStrike">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dirty="0">
                          <a:latin typeface="Arial" pitchFamily="34" charset="0"/>
                          <a:cs typeface="Arial" pitchFamily="34" charset="0"/>
                        </a:rPr>
                        <a:t>44,8</a:t>
                      </a:r>
                      <a:endParaRPr lang="ru-RU" sz="1100" b="0" i="0" u="none" strike="noStrike" dirty="0">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a:latin typeface="Arial" pitchFamily="34" charset="0"/>
                          <a:cs typeface="Arial" pitchFamily="34" charset="0"/>
                        </a:rPr>
                        <a:t>27,2</a:t>
                      </a:r>
                      <a:endParaRPr lang="ru-RU" sz="1100" b="0" i="0" u="none" strike="noStrike">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dirty="0">
                          <a:latin typeface="Arial" pitchFamily="34" charset="0"/>
                          <a:cs typeface="Arial" pitchFamily="34" charset="0"/>
                        </a:rPr>
                        <a:t>78,0</a:t>
                      </a:r>
                      <a:endParaRPr lang="ru-RU" sz="1100" b="0" i="0" u="none" strike="noStrike" dirty="0">
                        <a:solidFill>
                          <a:srgbClr val="000000"/>
                        </a:solidFill>
                        <a:latin typeface="Arial" pitchFamily="34" charset="0"/>
                        <a:cs typeface="Arial" pitchFamily="34" charset="0"/>
                      </a:endParaRPr>
                    </a:p>
                  </a:txBody>
                  <a:tcPr marL="7115" marR="7115" marT="7115" marB="0" anchor="b"/>
                </a:tc>
              </a:tr>
              <a:tr h="170144">
                <a:tc>
                  <a:txBody>
                    <a:bodyPr/>
                    <a:lstStyle/>
                    <a:p>
                      <a:pPr algn="l" fontAlgn="b"/>
                      <a:r>
                        <a:rPr lang="ru-RU" sz="1100" u="none" strike="noStrike">
                          <a:latin typeface="Arial" pitchFamily="34" charset="0"/>
                          <a:cs typeface="Arial" pitchFamily="34" charset="0"/>
                        </a:rPr>
                        <a:t>45-64</a:t>
                      </a:r>
                      <a:endParaRPr lang="ru-RU" sz="1100" b="0" i="0" u="none" strike="noStrike">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dirty="0">
                          <a:latin typeface="Arial" pitchFamily="34" charset="0"/>
                          <a:cs typeface="Arial" pitchFamily="34" charset="0"/>
                        </a:rPr>
                        <a:t>42,8</a:t>
                      </a:r>
                      <a:endParaRPr lang="ru-RU" sz="1100" b="0" i="0" u="none" strike="noStrike" dirty="0">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a:latin typeface="Arial" pitchFamily="34" charset="0"/>
                          <a:cs typeface="Arial" pitchFamily="34" charset="0"/>
                        </a:rPr>
                        <a:t>26,3</a:t>
                      </a:r>
                      <a:endParaRPr lang="ru-RU" sz="1100" b="0" i="0" u="none" strike="noStrike">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a:latin typeface="Arial" pitchFamily="34" charset="0"/>
                          <a:cs typeface="Arial" pitchFamily="34" charset="0"/>
                        </a:rPr>
                        <a:t>69,9</a:t>
                      </a:r>
                      <a:endParaRPr lang="ru-RU" sz="1100" b="0" i="0" u="none" strike="noStrike">
                        <a:solidFill>
                          <a:srgbClr val="000000"/>
                        </a:solidFill>
                        <a:latin typeface="Arial" pitchFamily="34" charset="0"/>
                        <a:cs typeface="Arial" pitchFamily="34" charset="0"/>
                      </a:endParaRPr>
                    </a:p>
                  </a:txBody>
                  <a:tcPr marL="7115" marR="7115" marT="7115" marB="0" anchor="b"/>
                </a:tc>
              </a:tr>
              <a:tr h="170144">
                <a:tc>
                  <a:txBody>
                    <a:bodyPr/>
                    <a:lstStyle/>
                    <a:p>
                      <a:pPr algn="l" fontAlgn="b"/>
                      <a:r>
                        <a:rPr lang="ru-RU" sz="1100" u="none" strike="noStrike">
                          <a:latin typeface="Arial" pitchFamily="34" charset="0"/>
                          <a:cs typeface="Arial" pitchFamily="34" charset="0"/>
                        </a:rPr>
                        <a:t>65+</a:t>
                      </a:r>
                      <a:endParaRPr lang="ru-RU" sz="1100" b="0" i="0" u="none" strike="noStrike">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dirty="0">
                          <a:latin typeface="Arial" pitchFamily="34" charset="0"/>
                          <a:cs typeface="Arial" pitchFamily="34" charset="0"/>
                        </a:rPr>
                        <a:t>40,1</a:t>
                      </a:r>
                      <a:endParaRPr lang="ru-RU" sz="1100" b="0" i="0" u="none" strike="noStrike" dirty="0">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a:latin typeface="Arial" pitchFamily="34" charset="0"/>
                          <a:cs typeface="Arial" pitchFamily="34" charset="0"/>
                        </a:rPr>
                        <a:t>34,2</a:t>
                      </a:r>
                      <a:endParaRPr lang="ru-RU" sz="1100" b="0" i="0" u="none" strike="noStrike">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a:latin typeface="Arial" pitchFamily="34" charset="0"/>
                          <a:cs typeface="Arial" pitchFamily="34" charset="0"/>
                        </a:rPr>
                        <a:t>77,2</a:t>
                      </a:r>
                      <a:endParaRPr lang="ru-RU" sz="1100" b="0" i="0" u="none" strike="noStrike">
                        <a:solidFill>
                          <a:srgbClr val="000000"/>
                        </a:solidFill>
                        <a:latin typeface="Arial" pitchFamily="34" charset="0"/>
                        <a:cs typeface="Arial" pitchFamily="34" charset="0"/>
                      </a:endParaRPr>
                    </a:p>
                  </a:txBody>
                  <a:tcPr marL="7115" marR="7115" marT="7115" marB="0" anchor="b"/>
                </a:tc>
              </a:tr>
              <a:tr h="170144">
                <a:tc>
                  <a:txBody>
                    <a:bodyPr/>
                    <a:lstStyle/>
                    <a:p>
                      <a:pPr algn="l" fontAlgn="b"/>
                      <a:r>
                        <a:rPr lang="en-US" sz="1100" b="1" u="none" strike="noStrike" dirty="0">
                          <a:latin typeface="Arial" pitchFamily="34" charset="0"/>
                          <a:cs typeface="Arial" pitchFamily="34" charset="0"/>
                        </a:rPr>
                        <a:t>Residence</a:t>
                      </a:r>
                      <a:endParaRPr lang="en-US" sz="1100" b="1" i="1" u="none" strike="noStrike" dirty="0">
                        <a:solidFill>
                          <a:srgbClr val="000000"/>
                        </a:solidFill>
                        <a:latin typeface="Arial" pitchFamily="34" charset="0"/>
                        <a:cs typeface="Arial" pitchFamily="34" charset="0"/>
                      </a:endParaRPr>
                    </a:p>
                  </a:txBody>
                  <a:tcPr marL="7115" marR="7115" marT="7115" marB="0" anchor="b"/>
                </a:tc>
                <a:tc gridSpan="3">
                  <a:txBody>
                    <a:bodyPr/>
                    <a:lstStyle/>
                    <a:p>
                      <a:pPr algn="ctr" fontAlgn="b"/>
                      <a:r>
                        <a:rPr lang="ru-RU" sz="1100" u="none" strike="noStrike" dirty="0">
                          <a:latin typeface="Arial" pitchFamily="34" charset="0"/>
                          <a:cs typeface="Arial" pitchFamily="34" charset="0"/>
                        </a:rPr>
                        <a:t> </a:t>
                      </a:r>
                      <a:endParaRPr lang="ru-RU" sz="1100" b="0" i="0" u="none" strike="noStrike" dirty="0">
                        <a:solidFill>
                          <a:srgbClr val="000000"/>
                        </a:solidFill>
                        <a:latin typeface="Arial" pitchFamily="34" charset="0"/>
                        <a:cs typeface="Arial" pitchFamily="34" charset="0"/>
                      </a:endParaRPr>
                    </a:p>
                  </a:txBody>
                  <a:tcPr marL="7115" marR="7115" marT="7115" marB="0" anchor="b"/>
                </a:tc>
                <a:tc hMerge="1">
                  <a:txBody>
                    <a:bodyPr/>
                    <a:lstStyle/>
                    <a:p>
                      <a:endParaRPr lang="ru-RU"/>
                    </a:p>
                  </a:txBody>
                  <a:tcPr/>
                </a:tc>
                <a:tc hMerge="1">
                  <a:txBody>
                    <a:bodyPr/>
                    <a:lstStyle/>
                    <a:p>
                      <a:endParaRPr lang="ru-RU"/>
                    </a:p>
                  </a:txBody>
                  <a:tcPr/>
                </a:tc>
              </a:tr>
              <a:tr h="170144">
                <a:tc>
                  <a:txBody>
                    <a:bodyPr/>
                    <a:lstStyle/>
                    <a:p>
                      <a:pPr algn="l" fontAlgn="b"/>
                      <a:r>
                        <a:rPr lang="en-US" sz="1100" u="none" strike="noStrike">
                          <a:latin typeface="Arial" pitchFamily="34" charset="0"/>
                          <a:cs typeface="Arial" pitchFamily="34" charset="0"/>
                        </a:rPr>
                        <a:t>Urban</a:t>
                      </a:r>
                      <a:endParaRPr lang="en-US" sz="1100" b="0" i="0" u="none" strike="noStrike">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a:latin typeface="Arial" pitchFamily="34" charset="0"/>
                          <a:cs typeface="Arial" pitchFamily="34" charset="0"/>
                        </a:rPr>
                        <a:t>41,9</a:t>
                      </a:r>
                      <a:endParaRPr lang="ru-RU" sz="1100" b="0" i="0" u="none" strike="noStrike">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dirty="0">
                          <a:latin typeface="Arial" pitchFamily="34" charset="0"/>
                          <a:cs typeface="Arial" pitchFamily="34" charset="0"/>
                        </a:rPr>
                        <a:t>21,2</a:t>
                      </a:r>
                      <a:endParaRPr lang="ru-RU" sz="1100" b="0" i="0" u="none" strike="noStrike" dirty="0">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a:latin typeface="Arial" pitchFamily="34" charset="0"/>
                          <a:cs typeface="Arial" pitchFamily="34" charset="0"/>
                        </a:rPr>
                        <a:t>86,3</a:t>
                      </a:r>
                      <a:endParaRPr lang="ru-RU" sz="1100" b="0" i="0" u="none" strike="noStrike">
                        <a:solidFill>
                          <a:srgbClr val="000000"/>
                        </a:solidFill>
                        <a:latin typeface="Arial" pitchFamily="34" charset="0"/>
                        <a:cs typeface="Arial" pitchFamily="34" charset="0"/>
                      </a:endParaRPr>
                    </a:p>
                  </a:txBody>
                  <a:tcPr marL="7115" marR="7115" marT="7115" marB="0" anchor="b"/>
                </a:tc>
              </a:tr>
              <a:tr h="170144">
                <a:tc>
                  <a:txBody>
                    <a:bodyPr/>
                    <a:lstStyle/>
                    <a:p>
                      <a:pPr algn="l" fontAlgn="b"/>
                      <a:r>
                        <a:rPr lang="en-US" sz="1100" u="none" strike="noStrike">
                          <a:latin typeface="Arial" pitchFamily="34" charset="0"/>
                          <a:cs typeface="Arial" pitchFamily="34" charset="0"/>
                        </a:rPr>
                        <a:t>Rural</a:t>
                      </a:r>
                      <a:endParaRPr lang="en-US" sz="1100" b="0" i="0" u="none" strike="noStrike">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a:latin typeface="Arial" pitchFamily="34" charset="0"/>
                          <a:cs typeface="Arial" pitchFamily="34" charset="0"/>
                        </a:rPr>
                        <a:t>43,8</a:t>
                      </a:r>
                      <a:endParaRPr lang="ru-RU" sz="1100" b="0" i="0" u="none" strike="noStrike">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dirty="0">
                          <a:latin typeface="Arial" pitchFamily="34" charset="0"/>
                          <a:cs typeface="Arial" pitchFamily="34" charset="0"/>
                        </a:rPr>
                        <a:t>33,6</a:t>
                      </a:r>
                      <a:endParaRPr lang="ru-RU" sz="1100" b="0" i="0" u="none" strike="noStrike" dirty="0">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a:latin typeface="Arial" pitchFamily="34" charset="0"/>
                          <a:cs typeface="Arial" pitchFamily="34" charset="0"/>
                        </a:rPr>
                        <a:t>64,9</a:t>
                      </a:r>
                      <a:endParaRPr lang="ru-RU" sz="1100" b="0" i="0" u="none" strike="noStrike">
                        <a:solidFill>
                          <a:srgbClr val="000000"/>
                        </a:solidFill>
                        <a:latin typeface="Arial" pitchFamily="34" charset="0"/>
                        <a:cs typeface="Arial" pitchFamily="34" charset="0"/>
                      </a:endParaRPr>
                    </a:p>
                  </a:txBody>
                  <a:tcPr marL="7115" marR="7115" marT="7115" marB="0" anchor="b"/>
                </a:tc>
              </a:tr>
              <a:tr h="170144">
                <a:tc>
                  <a:txBody>
                    <a:bodyPr/>
                    <a:lstStyle/>
                    <a:p>
                      <a:pPr algn="l" fontAlgn="b"/>
                      <a:r>
                        <a:rPr lang="en-US" sz="1100" b="1" u="none" strike="noStrike" dirty="0">
                          <a:latin typeface="Arial" pitchFamily="34" charset="0"/>
                          <a:cs typeface="Arial" pitchFamily="34" charset="0"/>
                        </a:rPr>
                        <a:t>Education Level</a:t>
                      </a:r>
                      <a:r>
                        <a:rPr lang="en-US" sz="1100" b="1" u="none" strike="noStrike" baseline="30000" dirty="0">
                          <a:latin typeface="Arial" pitchFamily="34" charset="0"/>
                          <a:cs typeface="Arial" pitchFamily="34" charset="0"/>
                        </a:rPr>
                        <a:t>4</a:t>
                      </a:r>
                      <a:endParaRPr lang="en-US" sz="1100" b="1" i="1" u="none" strike="noStrike" dirty="0">
                        <a:solidFill>
                          <a:srgbClr val="000000"/>
                        </a:solidFill>
                        <a:latin typeface="Arial" pitchFamily="34" charset="0"/>
                        <a:cs typeface="Arial" pitchFamily="34" charset="0"/>
                      </a:endParaRPr>
                    </a:p>
                  </a:txBody>
                  <a:tcPr marL="7115" marR="7115" marT="7115" marB="0" anchor="b"/>
                </a:tc>
                <a:tc gridSpan="3">
                  <a:txBody>
                    <a:bodyPr/>
                    <a:lstStyle/>
                    <a:p>
                      <a:pPr algn="ctr" fontAlgn="b"/>
                      <a:r>
                        <a:rPr lang="ru-RU" sz="1100" u="none" strike="noStrike" dirty="0">
                          <a:latin typeface="Arial" pitchFamily="34" charset="0"/>
                          <a:cs typeface="Arial" pitchFamily="34" charset="0"/>
                        </a:rPr>
                        <a:t> </a:t>
                      </a:r>
                      <a:endParaRPr lang="ru-RU" sz="1100" b="0" i="0" u="none" strike="noStrike" dirty="0">
                        <a:solidFill>
                          <a:srgbClr val="000000"/>
                        </a:solidFill>
                        <a:latin typeface="Arial" pitchFamily="34" charset="0"/>
                        <a:cs typeface="Arial" pitchFamily="34" charset="0"/>
                      </a:endParaRPr>
                    </a:p>
                  </a:txBody>
                  <a:tcPr marL="7115" marR="7115" marT="7115" marB="0" anchor="b"/>
                </a:tc>
                <a:tc hMerge="1">
                  <a:txBody>
                    <a:bodyPr/>
                    <a:lstStyle/>
                    <a:p>
                      <a:endParaRPr lang="ru-RU"/>
                    </a:p>
                  </a:txBody>
                  <a:tcPr/>
                </a:tc>
                <a:tc hMerge="1">
                  <a:txBody>
                    <a:bodyPr/>
                    <a:lstStyle/>
                    <a:p>
                      <a:endParaRPr lang="ru-RU"/>
                    </a:p>
                  </a:txBody>
                  <a:tcPr/>
                </a:tc>
              </a:tr>
              <a:tr h="333362">
                <a:tc>
                  <a:txBody>
                    <a:bodyPr/>
                    <a:lstStyle/>
                    <a:p>
                      <a:pPr algn="l" fontAlgn="b"/>
                      <a:r>
                        <a:rPr lang="en-US" sz="1100" u="none" strike="noStrike">
                          <a:latin typeface="Arial" pitchFamily="34" charset="0"/>
                          <a:cs typeface="Arial" pitchFamily="34" charset="0"/>
                        </a:rPr>
                        <a:t>Doctor of Philosophy PhD</a:t>
                      </a:r>
                      <a:endParaRPr lang="en-US" sz="1100" b="0" i="0" u="none" strike="noStrike">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a:latin typeface="Arial" pitchFamily="34" charset="0"/>
                          <a:cs typeface="Arial" pitchFamily="34" charset="0"/>
                        </a:rPr>
                        <a:t>55,1</a:t>
                      </a:r>
                      <a:endParaRPr lang="ru-RU" sz="1100" b="0" i="0" u="none" strike="noStrike">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dirty="0">
                          <a:latin typeface="Arial" pitchFamily="34" charset="0"/>
                          <a:cs typeface="Arial" pitchFamily="34" charset="0"/>
                        </a:rPr>
                        <a:t>-</a:t>
                      </a:r>
                      <a:endParaRPr lang="ru-RU" sz="1100" b="0" i="0" u="none" strike="noStrike" dirty="0">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a:latin typeface="Arial" pitchFamily="34" charset="0"/>
                          <a:cs typeface="Arial" pitchFamily="34" charset="0"/>
                        </a:rPr>
                        <a:t>83,5</a:t>
                      </a:r>
                      <a:endParaRPr lang="ru-RU" sz="1100" b="0" i="0" u="none" strike="noStrike">
                        <a:solidFill>
                          <a:srgbClr val="000000"/>
                        </a:solidFill>
                        <a:latin typeface="Arial" pitchFamily="34" charset="0"/>
                        <a:cs typeface="Arial" pitchFamily="34" charset="0"/>
                      </a:endParaRPr>
                    </a:p>
                  </a:txBody>
                  <a:tcPr marL="7115" marR="7115" marT="7115" marB="0" anchor="b"/>
                </a:tc>
              </a:tr>
              <a:tr h="170144">
                <a:tc>
                  <a:txBody>
                    <a:bodyPr/>
                    <a:lstStyle/>
                    <a:p>
                      <a:pPr algn="l" fontAlgn="b"/>
                      <a:r>
                        <a:rPr lang="en-US" sz="1100" u="none" strike="noStrike">
                          <a:latin typeface="Arial" pitchFamily="34" charset="0"/>
                          <a:cs typeface="Arial" pitchFamily="34" charset="0"/>
                        </a:rPr>
                        <a:t>Masters degree</a:t>
                      </a:r>
                      <a:endParaRPr lang="en-US" sz="1100" b="0" i="0" u="none" strike="noStrike">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a:latin typeface="Arial" pitchFamily="34" charset="0"/>
                          <a:cs typeface="Arial" pitchFamily="34" charset="0"/>
                        </a:rPr>
                        <a:t>45,3</a:t>
                      </a:r>
                      <a:endParaRPr lang="ru-RU" sz="1100" b="0" i="0" u="none" strike="noStrike">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dirty="0">
                          <a:latin typeface="Arial" pitchFamily="34" charset="0"/>
                          <a:cs typeface="Arial" pitchFamily="34" charset="0"/>
                        </a:rPr>
                        <a:t>23,4</a:t>
                      </a:r>
                      <a:endParaRPr lang="ru-RU" sz="1100" b="0" i="0" u="none" strike="noStrike" dirty="0">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a:latin typeface="Arial" pitchFamily="34" charset="0"/>
                          <a:cs typeface="Arial" pitchFamily="34" charset="0"/>
                        </a:rPr>
                        <a:t>85,7</a:t>
                      </a:r>
                      <a:endParaRPr lang="ru-RU" sz="1100" b="0" i="0" u="none" strike="noStrike">
                        <a:solidFill>
                          <a:srgbClr val="000000"/>
                        </a:solidFill>
                        <a:latin typeface="Arial" pitchFamily="34" charset="0"/>
                        <a:cs typeface="Arial" pitchFamily="34" charset="0"/>
                      </a:endParaRPr>
                    </a:p>
                  </a:txBody>
                  <a:tcPr marL="7115" marR="7115" marT="7115" marB="0" anchor="b"/>
                </a:tc>
              </a:tr>
              <a:tr h="170144">
                <a:tc>
                  <a:txBody>
                    <a:bodyPr/>
                    <a:lstStyle/>
                    <a:p>
                      <a:pPr algn="l" fontAlgn="b"/>
                      <a:r>
                        <a:rPr lang="en-US" sz="1100" u="none" strike="noStrike">
                          <a:latin typeface="Arial" pitchFamily="34" charset="0"/>
                          <a:cs typeface="Arial" pitchFamily="34" charset="0"/>
                        </a:rPr>
                        <a:t>Bachelors degree</a:t>
                      </a:r>
                      <a:endParaRPr lang="en-US" sz="1100" b="0" i="0" u="none" strike="noStrike">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a:latin typeface="Arial" pitchFamily="34" charset="0"/>
                          <a:cs typeface="Arial" pitchFamily="34" charset="0"/>
                        </a:rPr>
                        <a:t>52,0</a:t>
                      </a:r>
                      <a:endParaRPr lang="ru-RU" sz="1100" b="0" i="0" u="none" strike="noStrike">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dirty="0">
                          <a:latin typeface="Arial" pitchFamily="34" charset="0"/>
                          <a:cs typeface="Arial" pitchFamily="34" charset="0"/>
                        </a:rPr>
                        <a:t>34,7</a:t>
                      </a:r>
                      <a:endParaRPr lang="ru-RU" sz="1100" b="0" i="0" u="none" strike="noStrike" dirty="0">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a:latin typeface="Arial" pitchFamily="34" charset="0"/>
                          <a:cs typeface="Arial" pitchFamily="34" charset="0"/>
                        </a:rPr>
                        <a:t>87,9</a:t>
                      </a:r>
                      <a:endParaRPr lang="ru-RU" sz="1100" b="0" i="0" u="none" strike="noStrike">
                        <a:solidFill>
                          <a:srgbClr val="000000"/>
                        </a:solidFill>
                        <a:latin typeface="Arial" pitchFamily="34" charset="0"/>
                        <a:cs typeface="Arial" pitchFamily="34" charset="0"/>
                      </a:endParaRPr>
                    </a:p>
                  </a:txBody>
                  <a:tcPr marL="7115" marR="7115" marT="7115" marB="0" anchor="b"/>
                </a:tc>
              </a:tr>
              <a:tr h="333362">
                <a:tc>
                  <a:txBody>
                    <a:bodyPr/>
                    <a:lstStyle/>
                    <a:p>
                      <a:pPr algn="l" fontAlgn="b"/>
                      <a:r>
                        <a:rPr lang="en-US" sz="1100" u="none" strike="noStrike">
                          <a:latin typeface="Arial" pitchFamily="34" charset="0"/>
                          <a:cs typeface="Arial" pitchFamily="34" charset="0"/>
                        </a:rPr>
                        <a:t>College, technicum (vocational school)</a:t>
                      </a:r>
                      <a:endParaRPr lang="en-US" sz="1100" b="0" i="0" u="none" strike="noStrike">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a:latin typeface="Arial" pitchFamily="34" charset="0"/>
                          <a:cs typeface="Arial" pitchFamily="34" charset="0"/>
                        </a:rPr>
                        <a:t>48,3</a:t>
                      </a:r>
                      <a:endParaRPr lang="ru-RU" sz="1100" b="0" i="0" u="none" strike="noStrike">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dirty="0">
                          <a:latin typeface="Arial" pitchFamily="34" charset="0"/>
                          <a:cs typeface="Arial" pitchFamily="34" charset="0"/>
                        </a:rPr>
                        <a:t>24,4</a:t>
                      </a:r>
                      <a:endParaRPr lang="ru-RU" sz="1100" b="0" i="0" u="none" strike="noStrike" dirty="0">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a:latin typeface="Arial" pitchFamily="34" charset="0"/>
                          <a:cs typeface="Arial" pitchFamily="34" charset="0"/>
                        </a:rPr>
                        <a:t>82,7</a:t>
                      </a:r>
                      <a:endParaRPr lang="ru-RU" sz="1100" b="0" i="0" u="none" strike="noStrike">
                        <a:solidFill>
                          <a:srgbClr val="000000"/>
                        </a:solidFill>
                        <a:latin typeface="Arial" pitchFamily="34" charset="0"/>
                        <a:cs typeface="Arial" pitchFamily="34" charset="0"/>
                      </a:endParaRPr>
                    </a:p>
                  </a:txBody>
                  <a:tcPr marL="7115" marR="7115" marT="7115" marB="0" anchor="b"/>
                </a:tc>
              </a:tr>
              <a:tr h="170144">
                <a:tc>
                  <a:txBody>
                    <a:bodyPr/>
                    <a:lstStyle/>
                    <a:p>
                      <a:pPr algn="l" fontAlgn="b"/>
                      <a:r>
                        <a:rPr lang="en-US" sz="1100" u="none" strike="noStrike">
                          <a:latin typeface="Arial" pitchFamily="34" charset="0"/>
                          <a:cs typeface="Arial" pitchFamily="34" charset="0"/>
                        </a:rPr>
                        <a:t>Technical school</a:t>
                      </a:r>
                      <a:endParaRPr lang="en-US" sz="1100" b="0" i="0" u="none" strike="noStrike">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a:latin typeface="Arial" pitchFamily="34" charset="0"/>
                          <a:cs typeface="Arial" pitchFamily="34" charset="0"/>
                        </a:rPr>
                        <a:t>43,3</a:t>
                      </a:r>
                      <a:endParaRPr lang="ru-RU" sz="1100" b="0" i="0" u="none" strike="noStrike">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dirty="0">
                          <a:latin typeface="Arial" pitchFamily="34" charset="0"/>
                          <a:cs typeface="Arial" pitchFamily="34" charset="0"/>
                        </a:rPr>
                        <a:t>19,7</a:t>
                      </a:r>
                      <a:endParaRPr lang="ru-RU" sz="1100" b="0" i="0" u="none" strike="noStrike" dirty="0">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a:latin typeface="Arial" pitchFamily="34" charset="0"/>
                          <a:cs typeface="Arial" pitchFamily="34" charset="0"/>
                        </a:rPr>
                        <a:t>65,8</a:t>
                      </a:r>
                      <a:endParaRPr lang="ru-RU" sz="1100" b="0" i="0" u="none" strike="noStrike">
                        <a:solidFill>
                          <a:srgbClr val="000000"/>
                        </a:solidFill>
                        <a:latin typeface="Arial" pitchFamily="34" charset="0"/>
                        <a:cs typeface="Arial" pitchFamily="34" charset="0"/>
                      </a:endParaRPr>
                    </a:p>
                  </a:txBody>
                  <a:tcPr marL="7115" marR="7115" marT="7115" marB="0" anchor="b"/>
                </a:tc>
              </a:tr>
              <a:tr h="170144">
                <a:tc>
                  <a:txBody>
                    <a:bodyPr/>
                    <a:lstStyle/>
                    <a:p>
                      <a:pPr algn="l" fontAlgn="b"/>
                      <a:r>
                        <a:rPr lang="en-US" sz="1100" u="none" strike="noStrike">
                          <a:latin typeface="Arial" pitchFamily="34" charset="0"/>
                          <a:cs typeface="Arial" pitchFamily="34" charset="0"/>
                        </a:rPr>
                        <a:t>Secondary</a:t>
                      </a:r>
                      <a:endParaRPr lang="en-US" sz="1100" b="0" i="0" u="none" strike="noStrike">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a:latin typeface="Arial" pitchFamily="34" charset="0"/>
                          <a:cs typeface="Arial" pitchFamily="34" charset="0"/>
                        </a:rPr>
                        <a:t>40,6</a:t>
                      </a:r>
                      <a:endParaRPr lang="ru-RU" sz="1100" b="0" i="0" u="none" strike="noStrike">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dirty="0">
                          <a:latin typeface="Arial" pitchFamily="34" charset="0"/>
                          <a:cs typeface="Arial" pitchFamily="34" charset="0"/>
                        </a:rPr>
                        <a:t>28,7</a:t>
                      </a:r>
                      <a:endParaRPr lang="ru-RU" sz="1100" b="0" i="0" u="none" strike="noStrike" dirty="0">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a:latin typeface="Arial" pitchFamily="34" charset="0"/>
                          <a:cs typeface="Arial" pitchFamily="34" charset="0"/>
                        </a:rPr>
                        <a:t>92,6</a:t>
                      </a:r>
                      <a:endParaRPr lang="ru-RU" sz="1100" b="0" i="0" u="none" strike="noStrike">
                        <a:solidFill>
                          <a:srgbClr val="000000"/>
                        </a:solidFill>
                        <a:latin typeface="Arial" pitchFamily="34" charset="0"/>
                        <a:cs typeface="Arial" pitchFamily="34" charset="0"/>
                      </a:endParaRPr>
                    </a:p>
                  </a:txBody>
                  <a:tcPr marL="7115" marR="7115" marT="7115" marB="0" anchor="b"/>
                </a:tc>
              </a:tr>
              <a:tr h="170144">
                <a:tc>
                  <a:txBody>
                    <a:bodyPr/>
                    <a:lstStyle/>
                    <a:p>
                      <a:pPr algn="l" fontAlgn="b"/>
                      <a:r>
                        <a:rPr lang="en-US" sz="1100" u="none" strike="noStrike">
                          <a:latin typeface="Arial" pitchFamily="34" charset="0"/>
                          <a:cs typeface="Arial" pitchFamily="34" charset="0"/>
                        </a:rPr>
                        <a:t>Basic</a:t>
                      </a:r>
                      <a:endParaRPr lang="en-US" sz="1100" b="0" i="0" u="none" strike="noStrike">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a:latin typeface="Arial" pitchFamily="34" charset="0"/>
                          <a:cs typeface="Arial" pitchFamily="34" charset="0"/>
                        </a:rPr>
                        <a:t>31,2</a:t>
                      </a:r>
                      <a:endParaRPr lang="ru-RU" sz="1100" b="0" i="0" u="none" strike="noStrike">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a:latin typeface="Arial" pitchFamily="34" charset="0"/>
                          <a:cs typeface="Arial" pitchFamily="34" charset="0"/>
                        </a:rPr>
                        <a:t>26,4</a:t>
                      </a:r>
                      <a:endParaRPr lang="ru-RU" sz="1100" b="0" i="0" u="none" strike="noStrike">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dirty="0">
                          <a:latin typeface="Arial" pitchFamily="34" charset="0"/>
                          <a:cs typeface="Arial" pitchFamily="34" charset="0"/>
                        </a:rPr>
                        <a:t>81,2</a:t>
                      </a:r>
                      <a:endParaRPr lang="ru-RU" sz="1100" b="0" i="0" u="none" strike="noStrike" dirty="0">
                        <a:solidFill>
                          <a:srgbClr val="000000"/>
                        </a:solidFill>
                        <a:latin typeface="Arial" pitchFamily="34" charset="0"/>
                        <a:cs typeface="Arial" pitchFamily="34" charset="0"/>
                      </a:endParaRPr>
                    </a:p>
                  </a:txBody>
                  <a:tcPr marL="7115" marR="7115" marT="7115" marB="0" anchor="b"/>
                </a:tc>
              </a:tr>
              <a:tr h="170144">
                <a:tc>
                  <a:txBody>
                    <a:bodyPr/>
                    <a:lstStyle/>
                    <a:p>
                      <a:pPr algn="l" fontAlgn="b"/>
                      <a:r>
                        <a:rPr lang="en-US" sz="1100" u="none" strike="noStrike">
                          <a:latin typeface="Arial" pitchFamily="34" charset="0"/>
                          <a:cs typeface="Arial" pitchFamily="34" charset="0"/>
                        </a:rPr>
                        <a:t>Primary</a:t>
                      </a:r>
                      <a:endParaRPr lang="en-US" sz="1100" b="0" i="0" u="none" strike="noStrike">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a:latin typeface="Arial" pitchFamily="34" charset="0"/>
                          <a:cs typeface="Arial" pitchFamily="34" charset="0"/>
                        </a:rPr>
                        <a:t>81,0</a:t>
                      </a:r>
                      <a:endParaRPr lang="ru-RU" sz="1100" b="0" i="0" u="none" strike="noStrike">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a:latin typeface="Arial" pitchFamily="34" charset="0"/>
                          <a:cs typeface="Arial" pitchFamily="34" charset="0"/>
                        </a:rPr>
                        <a:t>61,9</a:t>
                      </a:r>
                      <a:endParaRPr lang="ru-RU" sz="1100" b="0" i="0" u="none" strike="noStrike">
                        <a:solidFill>
                          <a:srgbClr val="000000"/>
                        </a:solidFill>
                        <a:latin typeface="Arial" pitchFamily="34" charset="0"/>
                        <a:cs typeface="Arial" pitchFamily="34" charset="0"/>
                      </a:endParaRPr>
                    </a:p>
                  </a:txBody>
                  <a:tcPr marL="7115" marR="7115" marT="7115" marB="0" anchor="b"/>
                </a:tc>
                <a:tc>
                  <a:txBody>
                    <a:bodyPr/>
                    <a:lstStyle/>
                    <a:p>
                      <a:pPr algn="r" fontAlgn="b"/>
                      <a:r>
                        <a:rPr lang="ru-RU" sz="1100" u="none" strike="noStrike" dirty="0">
                          <a:latin typeface="Arial" pitchFamily="34" charset="0"/>
                          <a:cs typeface="Arial" pitchFamily="34" charset="0"/>
                        </a:rPr>
                        <a:t>-</a:t>
                      </a:r>
                      <a:endParaRPr lang="ru-RU" sz="1100" b="0" i="0" u="none" strike="noStrike" dirty="0">
                        <a:solidFill>
                          <a:srgbClr val="000000"/>
                        </a:solidFill>
                        <a:latin typeface="Arial" pitchFamily="34" charset="0"/>
                        <a:cs typeface="Arial" pitchFamily="34" charset="0"/>
                      </a:endParaRPr>
                    </a:p>
                  </a:txBody>
                  <a:tcPr marL="7115" marR="7115" marT="7115" marB="0" anchor="b"/>
                </a:tc>
              </a:tr>
            </a:tbl>
          </a:graphicData>
        </a:graphic>
      </p:graphicFrame>
      <p:graphicFrame>
        <p:nvGraphicFramePr>
          <p:cNvPr id="5" name="Table 4"/>
          <p:cNvGraphicFramePr>
            <a:graphicFrameLocks noGrp="1"/>
          </p:cNvGraphicFramePr>
          <p:nvPr/>
        </p:nvGraphicFramePr>
        <p:xfrm>
          <a:off x="285720" y="6000769"/>
          <a:ext cx="5410201" cy="813416"/>
        </p:xfrm>
        <a:graphic>
          <a:graphicData uri="http://schemas.openxmlformats.org/drawingml/2006/table">
            <a:tbl>
              <a:tblPr/>
              <a:tblGrid>
                <a:gridCol w="5410201"/>
              </a:tblGrid>
              <a:tr h="203354">
                <a:tc>
                  <a:txBody>
                    <a:bodyPr/>
                    <a:lstStyle/>
                    <a:p>
                      <a:pPr algn="l" fontAlgn="b"/>
                      <a:r>
                        <a:rPr lang="en-US" sz="1100" b="0" i="0" u="none" strike="noStrike" baseline="30000" dirty="0">
                          <a:solidFill>
                            <a:schemeClr val="bg2">
                              <a:lumMod val="50000"/>
                            </a:schemeClr>
                          </a:solidFill>
                          <a:latin typeface="Arial"/>
                        </a:rPr>
                        <a:t>1 </a:t>
                      </a:r>
                      <a:r>
                        <a:rPr lang="en-US" sz="1100" b="0" i="0" u="none" strike="noStrike" dirty="0">
                          <a:solidFill>
                            <a:schemeClr val="bg2">
                              <a:lumMod val="50000"/>
                            </a:schemeClr>
                          </a:solidFill>
                          <a:latin typeface="Arial"/>
                        </a:rPr>
                        <a:t>Among current smokers. </a:t>
                      </a:r>
                    </a:p>
                  </a:txBody>
                  <a:tcPr marL="9525" marR="9525" marT="9525" marB="0" anchor="b">
                    <a:lnL>
                      <a:noFill/>
                    </a:lnL>
                    <a:lnR>
                      <a:noFill/>
                    </a:lnR>
                    <a:lnT>
                      <a:noFill/>
                    </a:lnT>
                    <a:lnB>
                      <a:noFill/>
                    </a:lnB>
                  </a:tcPr>
                </a:tc>
              </a:tr>
              <a:tr h="203354">
                <a:tc>
                  <a:txBody>
                    <a:bodyPr/>
                    <a:lstStyle/>
                    <a:p>
                      <a:pPr algn="l" fontAlgn="b"/>
                      <a:r>
                        <a:rPr lang="en-US" sz="1100" b="0" i="0" u="none" strike="noStrike" baseline="30000" dirty="0">
                          <a:solidFill>
                            <a:schemeClr val="bg2">
                              <a:lumMod val="50000"/>
                            </a:schemeClr>
                          </a:solidFill>
                          <a:latin typeface="Arial"/>
                        </a:rPr>
                        <a:t>2</a:t>
                      </a:r>
                      <a:r>
                        <a:rPr lang="en-US" sz="1100" b="0" i="0" u="none" strike="noStrike" dirty="0">
                          <a:solidFill>
                            <a:schemeClr val="bg2">
                              <a:lumMod val="50000"/>
                            </a:schemeClr>
                          </a:solidFill>
                          <a:latin typeface="Arial"/>
                        </a:rPr>
                        <a:t> HCP = health care provider. </a:t>
                      </a:r>
                    </a:p>
                  </a:txBody>
                  <a:tcPr marL="9525" marR="9525" marT="9525" marB="0" anchor="b">
                    <a:lnL>
                      <a:noFill/>
                    </a:lnL>
                    <a:lnR>
                      <a:noFill/>
                    </a:lnR>
                    <a:lnT>
                      <a:noFill/>
                    </a:lnT>
                    <a:lnB>
                      <a:noFill/>
                    </a:lnB>
                  </a:tcPr>
                </a:tc>
              </a:tr>
              <a:tr h="203354">
                <a:tc>
                  <a:txBody>
                    <a:bodyPr/>
                    <a:lstStyle/>
                    <a:p>
                      <a:pPr algn="l" fontAlgn="b"/>
                      <a:r>
                        <a:rPr lang="en-US" sz="1100" b="0" i="0" u="none" strike="noStrike" baseline="30000">
                          <a:solidFill>
                            <a:schemeClr val="bg2">
                              <a:lumMod val="50000"/>
                            </a:schemeClr>
                          </a:solidFill>
                          <a:latin typeface="Arial"/>
                        </a:rPr>
                        <a:t>3</a:t>
                      </a:r>
                      <a:r>
                        <a:rPr lang="en-US" sz="1100" b="0" i="0" u="none" strike="noStrike">
                          <a:solidFill>
                            <a:schemeClr val="bg2">
                              <a:lumMod val="50000"/>
                            </a:schemeClr>
                          </a:solidFill>
                          <a:latin typeface="Arial"/>
                        </a:rPr>
                        <a:t> Among current smokers who visited a HCP during the past 12 months. </a:t>
                      </a:r>
                    </a:p>
                  </a:txBody>
                  <a:tcPr marL="9525" marR="9525" marT="9525" marB="0" anchor="b">
                    <a:lnL>
                      <a:noFill/>
                    </a:lnL>
                    <a:lnR>
                      <a:noFill/>
                    </a:lnR>
                    <a:lnT>
                      <a:noFill/>
                    </a:lnT>
                    <a:lnB>
                      <a:noFill/>
                    </a:lnB>
                  </a:tcPr>
                </a:tc>
              </a:tr>
              <a:tr h="203354">
                <a:tc>
                  <a:txBody>
                    <a:bodyPr/>
                    <a:lstStyle/>
                    <a:p>
                      <a:pPr algn="l" fontAlgn="b"/>
                      <a:r>
                        <a:rPr lang="en-US" sz="1100" b="0" i="0" u="none" strike="noStrike" baseline="30000" dirty="0">
                          <a:solidFill>
                            <a:schemeClr val="bg2">
                              <a:lumMod val="50000"/>
                            </a:schemeClr>
                          </a:solidFill>
                          <a:latin typeface="Arial"/>
                        </a:rPr>
                        <a:t>4</a:t>
                      </a:r>
                      <a:r>
                        <a:rPr lang="en-US" sz="1100" b="0" i="0" u="none" strike="noStrike" dirty="0">
                          <a:solidFill>
                            <a:schemeClr val="bg2">
                              <a:lumMod val="50000"/>
                            </a:schemeClr>
                          </a:solidFill>
                          <a:latin typeface="Arial"/>
                        </a:rPr>
                        <a:t> Education level is reported only among respondents 15+ years old.</a:t>
                      </a:r>
                    </a:p>
                  </a:txBody>
                  <a:tcPr marL="9525" marR="9525" marT="9525" marB="0" anchor="b">
                    <a:lnL>
                      <a:noFill/>
                    </a:lnL>
                    <a:lnR>
                      <a:noFill/>
                    </a:lnR>
                    <a:lnT>
                      <a:noFill/>
                    </a:lnT>
                    <a:lnB>
                      <a:noFill/>
                    </a:lnB>
                  </a:tcPr>
                </a:tc>
              </a:tr>
            </a:tbl>
          </a:graphicData>
        </a:graphic>
      </p:graphicFrame>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1" name="Picture 1"/>
          <p:cNvPicPr>
            <a:picLocks noChangeAspect="1" noChangeArrowheads="1"/>
          </p:cNvPicPr>
          <p:nvPr/>
        </p:nvPicPr>
        <p:blipFill>
          <a:blip r:embed="rId2"/>
          <a:srcRect/>
          <a:stretch>
            <a:fillRect/>
          </a:stretch>
        </p:blipFill>
        <p:spPr bwMode="auto">
          <a:xfrm>
            <a:off x="0" y="0"/>
            <a:ext cx="9144000" cy="647700"/>
          </a:xfrm>
          <a:prstGeom prst="rect">
            <a:avLst/>
          </a:prstGeom>
          <a:noFill/>
          <a:ln w="9525">
            <a:noFill/>
            <a:miter lim="800000"/>
            <a:headEnd/>
            <a:tailEnd/>
          </a:ln>
        </p:spPr>
      </p:pic>
      <p:graphicFrame>
        <p:nvGraphicFramePr>
          <p:cNvPr id="3" name="Table 2"/>
          <p:cNvGraphicFramePr>
            <a:graphicFrameLocks noGrp="1"/>
          </p:cNvGraphicFramePr>
          <p:nvPr/>
        </p:nvGraphicFramePr>
        <p:xfrm>
          <a:off x="142843" y="714356"/>
          <a:ext cx="5572164" cy="984504"/>
        </p:xfrm>
        <a:graphic>
          <a:graphicData uri="http://schemas.openxmlformats.org/drawingml/2006/table">
            <a:tbl>
              <a:tblPr/>
              <a:tblGrid>
                <a:gridCol w="5572164"/>
              </a:tblGrid>
              <a:tr h="357190">
                <a:tc>
                  <a:txBody>
                    <a:bodyPr/>
                    <a:lstStyle/>
                    <a:p>
                      <a:pPr algn="l" fontAlgn="b"/>
                      <a:r>
                        <a:rPr lang="en-US" sz="1600" b="1" i="0" u="none" strike="noStrike" dirty="0" smtClean="0">
                          <a:solidFill>
                            <a:srgbClr val="FFCC66"/>
                          </a:solidFill>
                          <a:latin typeface="Arial"/>
                        </a:rPr>
                        <a:t>Noticing </a:t>
                      </a:r>
                      <a:r>
                        <a:rPr lang="en-US" sz="1600" b="1" i="0" u="none" strike="noStrike" dirty="0">
                          <a:solidFill>
                            <a:srgbClr val="FFCC66"/>
                          </a:solidFill>
                          <a:latin typeface="Arial"/>
                        </a:rPr>
                        <a:t>Anti-Cigarette Smoking Information </a:t>
                      </a:r>
                      <a:endParaRPr lang="en-US" sz="1600" b="1" i="0" u="none" strike="noStrike" dirty="0" smtClean="0">
                        <a:solidFill>
                          <a:srgbClr val="FFCC66"/>
                        </a:solidFill>
                        <a:latin typeface="Arial"/>
                      </a:endParaRPr>
                    </a:p>
                    <a:p>
                      <a:pPr algn="l" fontAlgn="b"/>
                      <a:r>
                        <a:rPr lang="en-US" sz="1600" b="1" i="0" u="none" strike="noStrike" dirty="0" smtClean="0">
                          <a:solidFill>
                            <a:srgbClr val="FFCC66"/>
                          </a:solidFill>
                          <a:latin typeface="Arial"/>
                        </a:rPr>
                        <a:t>During </a:t>
                      </a:r>
                      <a:r>
                        <a:rPr lang="en-US" sz="1600" b="1" i="0" u="none" strike="noStrike" dirty="0">
                          <a:solidFill>
                            <a:srgbClr val="FFCC66"/>
                          </a:solidFill>
                          <a:latin typeface="Arial"/>
                        </a:rPr>
                        <a:t>the Last 30 Days in Newspapers </a:t>
                      </a:r>
                      <a:r>
                        <a:rPr lang="en-US" sz="1600" b="1" i="0" u="none" strike="noStrike" dirty="0" smtClean="0">
                          <a:solidFill>
                            <a:srgbClr val="FFCC66"/>
                          </a:solidFill>
                          <a:latin typeface="Arial"/>
                        </a:rPr>
                        <a:t>or</a:t>
                      </a:r>
                    </a:p>
                    <a:p>
                      <a:pPr algn="l" fontAlgn="b"/>
                      <a:r>
                        <a:rPr lang="en-US" sz="1600" b="1" i="0" u="none" strike="noStrike" dirty="0" smtClean="0">
                          <a:solidFill>
                            <a:srgbClr val="FFCC66"/>
                          </a:solidFill>
                          <a:latin typeface="Arial"/>
                        </a:rPr>
                        <a:t>Magazines </a:t>
                      </a:r>
                      <a:r>
                        <a:rPr lang="en-US" sz="1600" b="1" i="0" u="none" strike="noStrike" dirty="0">
                          <a:solidFill>
                            <a:srgbClr val="FFCC66"/>
                          </a:solidFill>
                          <a:latin typeface="Arial"/>
                        </a:rPr>
                        <a:t>and Television, by Smoking Status </a:t>
                      </a:r>
                      <a:endParaRPr lang="en-US" sz="1600" b="1" i="0" u="none" strike="noStrike" dirty="0" smtClean="0">
                        <a:solidFill>
                          <a:srgbClr val="FFCC66"/>
                        </a:solidFill>
                        <a:latin typeface="Arial"/>
                      </a:endParaRPr>
                    </a:p>
                    <a:p>
                      <a:pPr algn="l" fontAlgn="b"/>
                      <a:r>
                        <a:rPr lang="en-US" sz="1600" b="1" i="0" u="none" strike="noStrike" dirty="0" smtClean="0">
                          <a:solidFill>
                            <a:srgbClr val="FFCC66"/>
                          </a:solidFill>
                          <a:latin typeface="Arial"/>
                        </a:rPr>
                        <a:t>and </a:t>
                      </a:r>
                      <a:r>
                        <a:rPr lang="en-US" sz="1600" b="1" i="0" u="none" strike="noStrike" dirty="0">
                          <a:solidFill>
                            <a:srgbClr val="FFCC66"/>
                          </a:solidFill>
                          <a:latin typeface="Arial"/>
                        </a:rPr>
                        <a:t>Selected Demographic </a:t>
                      </a:r>
                      <a:r>
                        <a:rPr lang="en-US" sz="1600" b="1" i="0" u="none" strike="noStrike" dirty="0" smtClean="0">
                          <a:solidFill>
                            <a:srgbClr val="FFCC66"/>
                          </a:solidFill>
                          <a:latin typeface="Arial"/>
                        </a:rPr>
                        <a:t>Characteristics</a:t>
                      </a:r>
                      <a:r>
                        <a:rPr lang="az-Latn-AZ" sz="1600" b="1" i="0" u="none" strike="noStrike" dirty="0" smtClean="0">
                          <a:solidFill>
                            <a:srgbClr val="FFCC66"/>
                          </a:solidFill>
                          <a:latin typeface="Arial"/>
                        </a:rPr>
                        <a:t> , %</a:t>
                      </a:r>
                      <a:endParaRPr lang="en-US" sz="1600" b="1" i="0" u="none" strike="noStrike" dirty="0">
                        <a:solidFill>
                          <a:srgbClr val="FFCC66"/>
                        </a:solidFill>
                        <a:latin typeface="Arial"/>
                      </a:endParaRPr>
                    </a:p>
                  </a:txBody>
                  <a:tcPr marL="9144" marR="9144" marT="9144" marB="0" anchor="b">
                    <a:lnL>
                      <a:noFill/>
                    </a:lnL>
                    <a:lnR>
                      <a:noFill/>
                    </a:lnR>
                    <a:lnT>
                      <a:noFill/>
                    </a:lnT>
                    <a:lnB>
                      <a:noFill/>
                    </a:lnB>
                  </a:tcPr>
                </a:tc>
              </a:tr>
            </a:tbl>
          </a:graphicData>
        </a:graphic>
      </p:graphicFrame>
      <p:graphicFrame>
        <p:nvGraphicFramePr>
          <p:cNvPr id="4" name="Table 3"/>
          <p:cNvGraphicFramePr>
            <a:graphicFrameLocks noGrp="1"/>
          </p:cNvGraphicFramePr>
          <p:nvPr/>
        </p:nvGraphicFramePr>
        <p:xfrm>
          <a:off x="142844" y="1857363"/>
          <a:ext cx="7215237" cy="4572031"/>
        </p:xfrm>
        <a:graphic>
          <a:graphicData uri="http://schemas.openxmlformats.org/drawingml/2006/table">
            <a:tbl>
              <a:tblPr>
                <a:tableStyleId>{35758FB7-9AC5-4552-8A53-C91805E547FA}</a:tableStyleId>
              </a:tblPr>
              <a:tblGrid>
                <a:gridCol w="2173237"/>
                <a:gridCol w="888104"/>
                <a:gridCol w="692316"/>
                <a:gridCol w="692316"/>
                <a:gridCol w="692316"/>
                <a:gridCol w="692316"/>
                <a:gridCol w="692316"/>
                <a:gridCol w="692316"/>
              </a:tblGrid>
              <a:tr h="379533">
                <a:tc rowSpan="2">
                  <a:txBody>
                    <a:bodyPr/>
                    <a:lstStyle/>
                    <a:p>
                      <a:pPr algn="ctr" fontAlgn="ctr"/>
                      <a:r>
                        <a:rPr lang="en-US" sz="1400" u="none" strike="noStrike" dirty="0">
                          <a:latin typeface="Arial" pitchFamily="34" charset="0"/>
                          <a:cs typeface="Arial" pitchFamily="34" charset="0"/>
                        </a:rPr>
                        <a:t>Places</a:t>
                      </a:r>
                      <a:endParaRPr lang="en-US" sz="1400" b="1" i="0" u="none" strike="noStrike" dirty="0">
                        <a:solidFill>
                          <a:srgbClr val="000000"/>
                        </a:solidFill>
                        <a:latin typeface="Arial" pitchFamily="34" charset="0"/>
                        <a:cs typeface="Arial" pitchFamily="34" charset="0"/>
                      </a:endParaRPr>
                    </a:p>
                  </a:txBody>
                  <a:tcPr marL="9144" marR="9144" marT="9144" marB="0" anchor="ctr"/>
                </a:tc>
                <a:tc rowSpan="2">
                  <a:txBody>
                    <a:bodyPr/>
                    <a:lstStyle/>
                    <a:p>
                      <a:pPr algn="ctr" fontAlgn="ctr"/>
                      <a:r>
                        <a:rPr lang="en-US" sz="1400" u="none" strike="noStrike">
                          <a:latin typeface="Arial" pitchFamily="34" charset="0"/>
                          <a:cs typeface="Arial" pitchFamily="34" charset="0"/>
                        </a:rPr>
                        <a:t>Overall</a:t>
                      </a:r>
                      <a:endParaRPr lang="en-US" sz="1400" b="1" i="0" u="none" strike="noStrike">
                        <a:solidFill>
                          <a:srgbClr val="000000"/>
                        </a:solidFill>
                        <a:latin typeface="Arial" pitchFamily="34" charset="0"/>
                        <a:cs typeface="Arial" pitchFamily="34" charset="0"/>
                      </a:endParaRPr>
                    </a:p>
                  </a:txBody>
                  <a:tcPr marL="9144" marR="9144" marT="9144" marB="0" anchor="ctr"/>
                </a:tc>
                <a:tc gridSpan="2">
                  <a:txBody>
                    <a:bodyPr/>
                    <a:lstStyle/>
                    <a:p>
                      <a:pPr algn="ctr" fontAlgn="ctr"/>
                      <a:r>
                        <a:rPr lang="en-US" sz="1400" u="none" strike="noStrike">
                          <a:latin typeface="Arial" pitchFamily="34" charset="0"/>
                          <a:cs typeface="Arial" pitchFamily="34" charset="0"/>
                        </a:rPr>
                        <a:t>Gender</a:t>
                      </a:r>
                      <a:endParaRPr lang="en-US" sz="1400" b="1" i="0" u="none" strike="noStrike">
                        <a:solidFill>
                          <a:srgbClr val="000000"/>
                        </a:solidFill>
                        <a:latin typeface="Arial" pitchFamily="34" charset="0"/>
                        <a:cs typeface="Arial" pitchFamily="34" charset="0"/>
                      </a:endParaRPr>
                    </a:p>
                  </a:txBody>
                  <a:tcPr marL="9144" marR="9144" marT="9144" marB="0" anchor="ctr"/>
                </a:tc>
                <a:tc hMerge="1">
                  <a:txBody>
                    <a:bodyPr/>
                    <a:lstStyle/>
                    <a:p>
                      <a:endParaRPr lang="ru-RU"/>
                    </a:p>
                  </a:txBody>
                  <a:tcPr/>
                </a:tc>
                <a:tc gridSpan="2">
                  <a:txBody>
                    <a:bodyPr/>
                    <a:lstStyle/>
                    <a:p>
                      <a:pPr algn="ctr" fontAlgn="ctr"/>
                      <a:r>
                        <a:rPr lang="en-US" sz="1400" u="none" strike="noStrike">
                          <a:latin typeface="Arial" pitchFamily="34" charset="0"/>
                          <a:cs typeface="Arial" pitchFamily="34" charset="0"/>
                        </a:rPr>
                        <a:t>Age (years)</a:t>
                      </a:r>
                      <a:endParaRPr lang="en-US" sz="1400" b="1" i="0" u="none" strike="noStrike">
                        <a:solidFill>
                          <a:srgbClr val="000000"/>
                        </a:solidFill>
                        <a:latin typeface="Arial" pitchFamily="34" charset="0"/>
                        <a:cs typeface="Arial" pitchFamily="34" charset="0"/>
                      </a:endParaRPr>
                    </a:p>
                  </a:txBody>
                  <a:tcPr marL="9144" marR="9144" marT="9144" marB="0" anchor="ctr"/>
                </a:tc>
                <a:tc hMerge="1">
                  <a:txBody>
                    <a:bodyPr/>
                    <a:lstStyle/>
                    <a:p>
                      <a:endParaRPr lang="ru-RU"/>
                    </a:p>
                  </a:txBody>
                  <a:tcPr/>
                </a:tc>
                <a:tc gridSpan="2">
                  <a:txBody>
                    <a:bodyPr/>
                    <a:lstStyle/>
                    <a:p>
                      <a:pPr algn="ctr" fontAlgn="ctr"/>
                      <a:r>
                        <a:rPr lang="en-US" sz="1400" u="none" strike="noStrike">
                          <a:latin typeface="Arial" pitchFamily="34" charset="0"/>
                          <a:cs typeface="Arial" pitchFamily="34" charset="0"/>
                        </a:rPr>
                        <a:t>Residence</a:t>
                      </a:r>
                      <a:endParaRPr lang="en-US" sz="1400" b="1" i="0" u="none" strike="noStrike">
                        <a:solidFill>
                          <a:srgbClr val="000000"/>
                        </a:solidFill>
                        <a:latin typeface="Arial" pitchFamily="34" charset="0"/>
                        <a:cs typeface="Arial" pitchFamily="34" charset="0"/>
                      </a:endParaRPr>
                    </a:p>
                  </a:txBody>
                  <a:tcPr marL="9144" marR="9144" marT="9144" marB="0" anchor="ctr"/>
                </a:tc>
                <a:tc hMerge="1">
                  <a:txBody>
                    <a:bodyPr/>
                    <a:lstStyle/>
                    <a:p>
                      <a:endParaRPr lang="ru-RU"/>
                    </a:p>
                  </a:txBody>
                  <a:tcPr/>
                </a:tc>
              </a:tr>
              <a:tr h="499007">
                <a:tc vMerge="1">
                  <a:txBody>
                    <a:bodyPr/>
                    <a:lstStyle/>
                    <a:p>
                      <a:endParaRPr lang="ru-RU"/>
                    </a:p>
                  </a:txBody>
                  <a:tcPr/>
                </a:tc>
                <a:tc vMerge="1">
                  <a:txBody>
                    <a:bodyPr/>
                    <a:lstStyle/>
                    <a:p>
                      <a:endParaRPr lang="ru-RU"/>
                    </a:p>
                  </a:txBody>
                  <a:tcPr/>
                </a:tc>
                <a:tc>
                  <a:txBody>
                    <a:bodyPr/>
                    <a:lstStyle/>
                    <a:p>
                      <a:pPr algn="ctr" fontAlgn="ctr"/>
                      <a:r>
                        <a:rPr lang="en-US" sz="1400" u="none" strike="noStrike">
                          <a:latin typeface="Arial" pitchFamily="34" charset="0"/>
                          <a:cs typeface="Arial" pitchFamily="34" charset="0"/>
                        </a:rPr>
                        <a:t>Male</a:t>
                      </a:r>
                      <a:endParaRPr lang="en-US" sz="1400" b="1" i="0" u="none" strike="noStrike">
                        <a:solidFill>
                          <a:srgbClr val="000000"/>
                        </a:solidFill>
                        <a:latin typeface="Arial" pitchFamily="34" charset="0"/>
                        <a:cs typeface="Arial" pitchFamily="34" charset="0"/>
                      </a:endParaRPr>
                    </a:p>
                  </a:txBody>
                  <a:tcPr marL="9144" marR="9144" marT="9144" marB="0" anchor="ctr"/>
                </a:tc>
                <a:tc>
                  <a:txBody>
                    <a:bodyPr/>
                    <a:lstStyle/>
                    <a:p>
                      <a:pPr algn="ctr" fontAlgn="ctr"/>
                      <a:r>
                        <a:rPr lang="en-US" sz="1400" u="none" strike="noStrike">
                          <a:latin typeface="Arial" pitchFamily="34" charset="0"/>
                          <a:cs typeface="Arial" pitchFamily="34" charset="0"/>
                        </a:rPr>
                        <a:t>Female</a:t>
                      </a:r>
                      <a:endParaRPr lang="en-US" sz="1400" b="1" i="0" u="none" strike="noStrike">
                        <a:solidFill>
                          <a:srgbClr val="000000"/>
                        </a:solidFill>
                        <a:latin typeface="Arial" pitchFamily="34" charset="0"/>
                        <a:cs typeface="Arial" pitchFamily="34" charset="0"/>
                      </a:endParaRPr>
                    </a:p>
                  </a:txBody>
                  <a:tcPr marL="9144" marR="9144" marT="9144" marB="0" anchor="ctr"/>
                </a:tc>
                <a:tc>
                  <a:txBody>
                    <a:bodyPr/>
                    <a:lstStyle/>
                    <a:p>
                      <a:pPr algn="ctr" fontAlgn="ctr"/>
                      <a:r>
                        <a:rPr lang="ru-RU" sz="1400" u="none" strike="noStrike">
                          <a:latin typeface="Arial" pitchFamily="34" charset="0"/>
                          <a:cs typeface="Arial" pitchFamily="34" charset="0"/>
                        </a:rPr>
                        <a:t>15-24</a:t>
                      </a:r>
                      <a:endParaRPr lang="ru-RU" sz="1400" b="1" i="0" u="none" strike="noStrike">
                        <a:solidFill>
                          <a:srgbClr val="000000"/>
                        </a:solidFill>
                        <a:latin typeface="Arial" pitchFamily="34" charset="0"/>
                        <a:cs typeface="Arial" pitchFamily="34" charset="0"/>
                      </a:endParaRPr>
                    </a:p>
                  </a:txBody>
                  <a:tcPr marL="9144" marR="9144" marT="9144" marB="0" anchor="ctr"/>
                </a:tc>
                <a:tc>
                  <a:txBody>
                    <a:bodyPr/>
                    <a:lstStyle/>
                    <a:p>
                      <a:pPr algn="ctr" fontAlgn="ctr"/>
                      <a:r>
                        <a:rPr lang="ru-RU" sz="1400" u="none" strike="noStrike">
                          <a:latin typeface="Arial" pitchFamily="34" charset="0"/>
                          <a:cs typeface="Arial" pitchFamily="34" charset="0"/>
                        </a:rPr>
                        <a:t>≥ 25</a:t>
                      </a:r>
                      <a:endParaRPr lang="ru-RU" sz="1400" b="1" i="0" u="none" strike="noStrike">
                        <a:solidFill>
                          <a:srgbClr val="000000"/>
                        </a:solidFill>
                        <a:latin typeface="Arial" pitchFamily="34" charset="0"/>
                        <a:cs typeface="Arial" pitchFamily="34" charset="0"/>
                      </a:endParaRPr>
                    </a:p>
                  </a:txBody>
                  <a:tcPr marL="9144" marR="9144" marT="9144" marB="0" anchor="ctr"/>
                </a:tc>
                <a:tc>
                  <a:txBody>
                    <a:bodyPr/>
                    <a:lstStyle/>
                    <a:p>
                      <a:pPr algn="ctr" fontAlgn="ctr"/>
                      <a:r>
                        <a:rPr lang="en-US" sz="1400" u="none" strike="noStrike">
                          <a:latin typeface="Arial" pitchFamily="34" charset="0"/>
                          <a:cs typeface="Arial" pitchFamily="34" charset="0"/>
                        </a:rPr>
                        <a:t>Urban</a:t>
                      </a:r>
                      <a:endParaRPr lang="en-US" sz="1400" b="1" i="0" u="none" strike="noStrike">
                        <a:solidFill>
                          <a:srgbClr val="000000"/>
                        </a:solidFill>
                        <a:latin typeface="Arial" pitchFamily="34" charset="0"/>
                        <a:cs typeface="Arial" pitchFamily="34" charset="0"/>
                      </a:endParaRPr>
                    </a:p>
                  </a:txBody>
                  <a:tcPr marL="9144" marR="9144" marT="9144" marB="0" anchor="ctr"/>
                </a:tc>
                <a:tc>
                  <a:txBody>
                    <a:bodyPr/>
                    <a:lstStyle/>
                    <a:p>
                      <a:pPr algn="ctr" fontAlgn="ctr"/>
                      <a:r>
                        <a:rPr lang="en-US" sz="1400" u="none" strike="noStrike">
                          <a:latin typeface="Arial" pitchFamily="34" charset="0"/>
                          <a:cs typeface="Arial" pitchFamily="34" charset="0"/>
                        </a:rPr>
                        <a:t>Rural</a:t>
                      </a:r>
                      <a:endParaRPr lang="en-US" sz="1400" b="1" i="0" u="none" strike="noStrike">
                        <a:solidFill>
                          <a:srgbClr val="000000"/>
                        </a:solidFill>
                        <a:latin typeface="Arial" pitchFamily="34" charset="0"/>
                        <a:cs typeface="Arial" pitchFamily="34" charset="0"/>
                      </a:endParaRPr>
                    </a:p>
                  </a:txBody>
                  <a:tcPr marL="9144" marR="9144" marT="9144" marB="0" anchor="ctr"/>
                </a:tc>
              </a:tr>
              <a:tr h="315206">
                <a:tc>
                  <a:txBody>
                    <a:bodyPr/>
                    <a:lstStyle/>
                    <a:p>
                      <a:pPr algn="l" fontAlgn="b"/>
                      <a:r>
                        <a:rPr lang="en-US" sz="1400" b="1" u="none" strike="noStrike" dirty="0">
                          <a:latin typeface="Arial" pitchFamily="34" charset="0"/>
                          <a:cs typeface="Arial" pitchFamily="34" charset="0"/>
                        </a:rPr>
                        <a:t>Overall</a:t>
                      </a:r>
                      <a:endParaRPr lang="en-US" sz="1400" b="1" i="0" u="none" strike="noStrike" dirty="0">
                        <a:solidFill>
                          <a:srgbClr val="000000"/>
                        </a:solidFill>
                        <a:latin typeface="Arial" pitchFamily="34" charset="0"/>
                        <a:cs typeface="Arial" pitchFamily="34" charset="0"/>
                      </a:endParaRPr>
                    </a:p>
                  </a:txBody>
                  <a:tcPr marL="9144" marR="9144" marT="9144" marB="0" anchor="b"/>
                </a:tc>
                <a:tc gridSpan="7">
                  <a:txBody>
                    <a:bodyPr/>
                    <a:lstStyle/>
                    <a:p>
                      <a:pPr algn="ctr" fontAlgn="b"/>
                      <a:r>
                        <a:rPr lang="ru-RU" sz="1400" u="none" strike="noStrike">
                          <a:latin typeface="Arial" pitchFamily="34" charset="0"/>
                          <a:cs typeface="Arial" pitchFamily="34" charset="0"/>
                        </a:rPr>
                        <a:t> </a:t>
                      </a:r>
                      <a:endParaRPr lang="ru-RU" sz="1400" b="0" i="0" u="none" strike="noStrike">
                        <a:solidFill>
                          <a:srgbClr val="000000"/>
                        </a:solidFill>
                        <a:latin typeface="Arial" pitchFamily="34" charset="0"/>
                        <a:cs typeface="Arial" pitchFamily="34" charset="0"/>
                      </a:endParaRPr>
                    </a:p>
                  </a:txBody>
                  <a:tcPr marL="9144" marR="9144" marT="9144" marB="0" anchor="b"/>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548213">
                <a:tc>
                  <a:txBody>
                    <a:bodyPr/>
                    <a:lstStyle/>
                    <a:p>
                      <a:pPr algn="l" fontAlgn="b"/>
                      <a:r>
                        <a:rPr lang="en-US" sz="1400" u="none" strike="noStrike">
                          <a:latin typeface="Arial" pitchFamily="34" charset="0"/>
                          <a:cs typeface="Arial" pitchFamily="34" charset="0"/>
                        </a:rPr>
                        <a:t>In newspapers or in magazines</a:t>
                      </a:r>
                      <a:endParaRPr lang="en-US" sz="1400" b="0" i="0" u="none" strike="noStrike">
                        <a:solidFill>
                          <a:srgbClr val="000000"/>
                        </a:solidFill>
                        <a:latin typeface="Arial" pitchFamily="34" charset="0"/>
                        <a:cs typeface="Arial" pitchFamily="34" charset="0"/>
                      </a:endParaRPr>
                    </a:p>
                  </a:txBody>
                  <a:tcPr marL="9144" marR="9144" marT="9144" marB="0" anchor="b"/>
                </a:tc>
                <a:tc>
                  <a:txBody>
                    <a:bodyPr/>
                    <a:lstStyle/>
                    <a:p>
                      <a:pPr algn="r" fontAlgn="b"/>
                      <a:r>
                        <a:rPr lang="ru-RU" sz="1400" u="none" strike="noStrike">
                          <a:latin typeface="Arial" pitchFamily="34" charset="0"/>
                          <a:cs typeface="Arial" pitchFamily="34" charset="0"/>
                        </a:rPr>
                        <a:t>43,2</a:t>
                      </a:r>
                      <a:endParaRPr lang="ru-RU" sz="1400" b="0" i="0" u="none" strike="noStrike">
                        <a:solidFill>
                          <a:srgbClr val="000000"/>
                        </a:solidFill>
                        <a:latin typeface="Arial" pitchFamily="34" charset="0"/>
                        <a:cs typeface="Arial" pitchFamily="34" charset="0"/>
                      </a:endParaRPr>
                    </a:p>
                  </a:txBody>
                  <a:tcPr marL="9144" marR="9144" marT="9144" marB="0" anchor="b"/>
                </a:tc>
                <a:tc>
                  <a:txBody>
                    <a:bodyPr/>
                    <a:lstStyle/>
                    <a:p>
                      <a:pPr algn="r" fontAlgn="b"/>
                      <a:r>
                        <a:rPr lang="ru-RU" sz="1400" u="none" strike="noStrike">
                          <a:latin typeface="Arial" pitchFamily="34" charset="0"/>
                          <a:cs typeface="Arial" pitchFamily="34" charset="0"/>
                        </a:rPr>
                        <a:t>48,4</a:t>
                      </a:r>
                      <a:endParaRPr lang="ru-RU" sz="1400" b="0" i="0" u="none" strike="noStrike">
                        <a:solidFill>
                          <a:srgbClr val="000000"/>
                        </a:solidFill>
                        <a:latin typeface="Arial" pitchFamily="34" charset="0"/>
                        <a:cs typeface="Arial" pitchFamily="34" charset="0"/>
                      </a:endParaRPr>
                    </a:p>
                  </a:txBody>
                  <a:tcPr marL="9144" marR="9144" marT="9144" marB="0" anchor="b"/>
                </a:tc>
                <a:tc>
                  <a:txBody>
                    <a:bodyPr/>
                    <a:lstStyle/>
                    <a:p>
                      <a:pPr algn="r" fontAlgn="b"/>
                      <a:r>
                        <a:rPr lang="ru-RU" sz="1400" u="none" strike="noStrike">
                          <a:latin typeface="Arial" pitchFamily="34" charset="0"/>
                          <a:cs typeface="Arial" pitchFamily="34" charset="0"/>
                        </a:rPr>
                        <a:t>38,3</a:t>
                      </a:r>
                      <a:endParaRPr lang="ru-RU" sz="1400" b="0" i="0" u="none" strike="noStrike">
                        <a:solidFill>
                          <a:srgbClr val="000000"/>
                        </a:solidFill>
                        <a:latin typeface="Arial" pitchFamily="34" charset="0"/>
                        <a:cs typeface="Arial" pitchFamily="34" charset="0"/>
                      </a:endParaRPr>
                    </a:p>
                  </a:txBody>
                  <a:tcPr marL="9144" marR="9144" marT="9144" marB="0" anchor="b"/>
                </a:tc>
                <a:tc>
                  <a:txBody>
                    <a:bodyPr/>
                    <a:lstStyle/>
                    <a:p>
                      <a:pPr algn="r" fontAlgn="b"/>
                      <a:r>
                        <a:rPr lang="ru-RU" sz="1400" u="none" strike="noStrike">
                          <a:latin typeface="Arial" pitchFamily="34" charset="0"/>
                          <a:cs typeface="Arial" pitchFamily="34" charset="0"/>
                        </a:rPr>
                        <a:t>43,9</a:t>
                      </a:r>
                      <a:endParaRPr lang="ru-RU" sz="1400" b="0" i="0" u="none" strike="noStrike">
                        <a:solidFill>
                          <a:srgbClr val="000000"/>
                        </a:solidFill>
                        <a:latin typeface="Arial" pitchFamily="34" charset="0"/>
                        <a:cs typeface="Arial" pitchFamily="34" charset="0"/>
                      </a:endParaRPr>
                    </a:p>
                  </a:txBody>
                  <a:tcPr marL="9144" marR="9144" marT="9144" marB="0" anchor="b"/>
                </a:tc>
                <a:tc>
                  <a:txBody>
                    <a:bodyPr/>
                    <a:lstStyle/>
                    <a:p>
                      <a:pPr algn="r" fontAlgn="b"/>
                      <a:r>
                        <a:rPr lang="ru-RU" sz="1400" u="none" strike="noStrike">
                          <a:latin typeface="Arial" pitchFamily="34" charset="0"/>
                          <a:cs typeface="Arial" pitchFamily="34" charset="0"/>
                        </a:rPr>
                        <a:t>43,0</a:t>
                      </a:r>
                      <a:endParaRPr lang="ru-RU" sz="1400" b="0" i="0" u="none" strike="noStrike">
                        <a:solidFill>
                          <a:srgbClr val="000000"/>
                        </a:solidFill>
                        <a:latin typeface="Arial" pitchFamily="34" charset="0"/>
                        <a:cs typeface="Arial" pitchFamily="34" charset="0"/>
                      </a:endParaRPr>
                    </a:p>
                  </a:txBody>
                  <a:tcPr marL="9144" marR="9144" marT="9144" marB="0" anchor="b"/>
                </a:tc>
                <a:tc>
                  <a:txBody>
                    <a:bodyPr/>
                    <a:lstStyle/>
                    <a:p>
                      <a:pPr algn="r" fontAlgn="b"/>
                      <a:r>
                        <a:rPr lang="ru-RU" sz="1400" u="none" strike="noStrike">
                          <a:latin typeface="Arial" pitchFamily="34" charset="0"/>
                          <a:cs typeface="Arial" pitchFamily="34" charset="0"/>
                        </a:rPr>
                        <a:t>42,6</a:t>
                      </a:r>
                      <a:endParaRPr lang="ru-RU" sz="1400" b="0" i="0" u="none" strike="noStrike">
                        <a:solidFill>
                          <a:srgbClr val="000000"/>
                        </a:solidFill>
                        <a:latin typeface="Arial" pitchFamily="34" charset="0"/>
                        <a:cs typeface="Arial" pitchFamily="34" charset="0"/>
                      </a:endParaRPr>
                    </a:p>
                  </a:txBody>
                  <a:tcPr marL="9144" marR="9144" marT="9144" marB="0" anchor="b"/>
                </a:tc>
                <a:tc>
                  <a:txBody>
                    <a:bodyPr/>
                    <a:lstStyle/>
                    <a:p>
                      <a:pPr algn="r" fontAlgn="b"/>
                      <a:r>
                        <a:rPr lang="ru-RU" sz="1400" u="none" strike="noStrike">
                          <a:latin typeface="Arial" pitchFamily="34" charset="0"/>
                          <a:cs typeface="Arial" pitchFamily="34" charset="0"/>
                        </a:rPr>
                        <a:t>43,9</a:t>
                      </a:r>
                      <a:endParaRPr lang="ru-RU" sz="1400" b="0" i="0" u="none" strike="noStrike">
                        <a:solidFill>
                          <a:srgbClr val="000000"/>
                        </a:solidFill>
                        <a:latin typeface="Arial" pitchFamily="34" charset="0"/>
                        <a:cs typeface="Arial" pitchFamily="34" charset="0"/>
                      </a:endParaRPr>
                    </a:p>
                  </a:txBody>
                  <a:tcPr marL="9144" marR="9144" marT="9144" marB="0" anchor="b"/>
                </a:tc>
              </a:tr>
              <a:tr h="402868">
                <a:tc>
                  <a:txBody>
                    <a:bodyPr/>
                    <a:lstStyle/>
                    <a:p>
                      <a:pPr algn="l" fontAlgn="b"/>
                      <a:r>
                        <a:rPr lang="en-US" sz="1400" u="none" strike="noStrike" dirty="0">
                          <a:latin typeface="Arial" pitchFamily="34" charset="0"/>
                          <a:cs typeface="Arial" pitchFamily="34" charset="0"/>
                        </a:rPr>
                        <a:t>On television</a:t>
                      </a:r>
                      <a:endParaRPr lang="en-US" sz="1400" b="0" i="0" u="none" strike="noStrike" dirty="0">
                        <a:solidFill>
                          <a:srgbClr val="000000"/>
                        </a:solidFill>
                        <a:latin typeface="Arial" pitchFamily="34" charset="0"/>
                        <a:cs typeface="Arial" pitchFamily="34" charset="0"/>
                      </a:endParaRPr>
                    </a:p>
                  </a:txBody>
                  <a:tcPr marL="9144" marR="9144" marT="9144" marB="0" anchor="b"/>
                </a:tc>
                <a:tc>
                  <a:txBody>
                    <a:bodyPr/>
                    <a:lstStyle/>
                    <a:p>
                      <a:pPr algn="r" fontAlgn="b"/>
                      <a:r>
                        <a:rPr lang="ru-RU" sz="1400" u="none" strike="noStrike">
                          <a:latin typeface="Arial" pitchFamily="34" charset="0"/>
                          <a:cs typeface="Arial" pitchFamily="34" charset="0"/>
                        </a:rPr>
                        <a:t>66,3</a:t>
                      </a:r>
                      <a:endParaRPr lang="ru-RU" sz="1400" b="0" i="0" u="none" strike="noStrike">
                        <a:solidFill>
                          <a:srgbClr val="000000"/>
                        </a:solidFill>
                        <a:latin typeface="Arial" pitchFamily="34" charset="0"/>
                        <a:cs typeface="Arial" pitchFamily="34" charset="0"/>
                      </a:endParaRPr>
                    </a:p>
                  </a:txBody>
                  <a:tcPr marL="9144" marR="9144" marT="9144" marB="0" anchor="b"/>
                </a:tc>
                <a:tc>
                  <a:txBody>
                    <a:bodyPr/>
                    <a:lstStyle/>
                    <a:p>
                      <a:pPr algn="r" fontAlgn="b"/>
                      <a:r>
                        <a:rPr lang="ru-RU" sz="1400" u="none" strike="noStrike">
                          <a:latin typeface="Arial" pitchFamily="34" charset="0"/>
                          <a:cs typeface="Arial" pitchFamily="34" charset="0"/>
                        </a:rPr>
                        <a:t>71,7</a:t>
                      </a:r>
                      <a:endParaRPr lang="ru-RU" sz="1400" b="0" i="0" u="none" strike="noStrike">
                        <a:solidFill>
                          <a:srgbClr val="000000"/>
                        </a:solidFill>
                        <a:latin typeface="Arial" pitchFamily="34" charset="0"/>
                        <a:cs typeface="Arial" pitchFamily="34" charset="0"/>
                      </a:endParaRPr>
                    </a:p>
                  </a:txBody>
                  <a:tcPr marL="9144" marR="9144" marT="9144" marB="0" anchor="b"/>
                </a:tc>
                <a:tc>
                  <a:txBody>
                    <a:bodyPr/>
                    <a:lstStyle/>
                    <a:p>
                      <a:pPr algn="r" fontAlgn="b"/>
                      <a:r>
                        <a:rPr lang="ru-RU" sz="1400" u="none" strike="noStrike">
                          <a:latin typeface="Arial" pitchFamily="34" charset="0"/>
                          <a:cs typeface="Arial" pitchFamily="34" charset="0"/>
                        </a:rPr>
                        <a:t>61,4</a:t>
                      </a:r>
                      <a:endParaRPr lang="ru-RU" sz="1400" b="0" i="0" u="none" strike="noStrike">
                        <a:solidFill>
                          <a:srgbClr val="000000"/>
                        </a:solidFill>
                        <a:latin typeface="Arial" pitchFamily="34" charset="0"/>
                        <a:cs typeface="Arial" pitchFamily="34" charset="0"/>
                      </a:endParaRPr>
                    </a:p>
                  </a:txBody>
                  <a:tcPr marL="9144" marR="9144" marT="9144" marB="0" anchor="b"/>
                </a:tc>
                <a:tc>
                  <a:txBody>
                    <a:bodyPr/>
                    <a:lstStyle/>
                    <a:p>
                      <a:pPr algn="r" fontAlgn="b"/>
                      <a:r>
                        <a:rPr lang="ru-RU" sz="1400" u="none" strike="noStrike">
                          <a:latin typeface="Arial" pitchFamily="34" charset="0"/>
                          <a:cs typeface="Arial" pitchFamily="34" charset="0"/>
                        </a:rPr>
                        <a:t>66,9</a:t>
                      </a:r>
                      <a:endParaRPr lang="ru-RU" sz="1400" b="0" i="0" u="none" strike="noStrike">
                        <a:solidFill>
                          <a:srgbClr val="000000"/>
                        </a:solidFill>
                        <a:latin typeface="Arial" pitchFamily="34" charset="0"/>
                        <a:cs typeface="Arial" pitchFamily="34" charset="0"/>
                      </a:endParaRPr>
                    </a:p>
                  </a:txBody>
                  <a:tcPr marL="9144" marR="9144" marT="9144" marB="0" anchor="b"/>
                </a:tc>
                <a:tc>
                  <a:txBody>
                    <a:bodyPr/>
                    <a:lstStyle/>
                    <a:p>
                      <a:pPr algn="r" fontAlgn="b"/>
                      <a:r>
                        <a:rPr lang="ru-RU" sz="1400" u="none" strike="noStrike">
                          <a:latin typeface="Arial" pitchFamily="34" charset="0"/>
                          <a:cs typeface="Arial" pitchFamily="34" charset="0"/>
                        </a:rPr>
                        <a:t>66,2</a:t>
                      </a:r>
                      <a:endParaRPr lang="ru-RU" sz="1400" b="0" i="0" u="none" strike="noStrike">
                        <a:solidFill>
                          <a:srgbClr val="000000"/>
                        </a:solidFill>
                        <a:latin typeface="Arial" pitchFamily="34" charset="0"/>
                        <a:cs typeface="Arial" pitchFamily="34" charset="0"/>
                      </a:endParaRPr>
                    </a:p>
                  </a:txBody>
                  <a:tcPr marL="9144" marR="9144" marT="9144" marB="0" anchor="b"/>
                </a:tc>
                <a:tc>
                  <a:txBody>
                    <a:bodyPr/>
                    <a:lstStyle/>
                    <a:p>
                      <a:pPr algn="r" fontAlgn="b"/>
                      <a:r>
                        <a:rPr lang="ru-RU" sz="1400" u="none" strike="noStrike">
                          <a:latin typeface="Arial" pitchFamily="34" charset="0"/>
                          <a:cs typeface="Arial" pitchFamily="34" charset="0"/>
                        </a:rPr>
                        <a:t>65,3</a:t>
                      </a:r>
                      <a:endParaRPr lang="ru-RU" sz="1400" b="0" i="0" u="none" strike="noStrike">
                        <a:solidFill>
                          <a:srgbClr val="000000"/>
                        </a:solidFill>
                        <a:latin typeface="Arial" pitchFamily="34" charset="0"/>
                        <a:cs typeface="Arial" pitchFamily="34" charset="0"/>
                      </a:endParaRPr>
                    </a:p>
                  </a:txBody>
                  <a:tcPr marL="9144" marR="9144" marT="9144" marB="0" anchor="b"/>
                </a:tc>
                <a:tc>
                  <a:txBody>
                    <a:bodyPr/>
                    <a:lstStyle/>
                    <a:p>
                      <a:pPr algn="r" fontAlgn="b"/>
                      <a:r>
                        <a:rPr lang="ru-RU" sz="1400" u="none" strike="noStrike">
                          <a:latin typeface="Arial" pitchFamily="34" charset="0"/>
                          <a:cs typeface="Arial" pitchFamily="34" charset="0"/>
                        </a:rPr>
                        <a:t>67,5</a:t>
                      </a:r>
                      <a:endParaRPr lang="ru-RU" sz="1400" b="0" i="0" u="none" strike="noStrike">
                        <a:solidFill>
                          <a:srgbClr val="000000"/>
                        </a:solidFill>
                        <a:latin typeface="Arial" pitchFamily="34" charset="0"/>
                        <a:cs typeface="Arial" pitchFamily="34" charset="0"/>
                      </a:endParaRPr>
                    </a:p>
                  </a:txBody>
                  <a:tcPr marL="9144" marR="9144" marT="9144" marB="0" anchor="b"/>
                </a:tc>
              </a:tr>
              <a:tr h="308870">
                <a:tc>
                  <a:txBody>
                    <a:bodyPr/>
                    <a:lstStyle/>
                    <a:p>
                      <a:pPr algn="l" fontAlgn="b"/>
                      <a:r>
                        <a:rPr lang="en-US" sz="1400" b="1" u="none" strike="noStrike" dirty="0">
                          <a:latin typeface="Arial" pitchFamily="34" charset="0"/>
                          <a:cs typeface="Arial" pitchFamily="34" charset="0"/>
                        </a:rPr>
                        <a:t>Current smokers</a:t>
                      </a:r>
                      <a:r>
                        <a:rPr lang="en-US" sz="1400" b="1" u="none" strike="noStrike" baseline="30000" dirty="0">
                          <a:latin typeface="Arial" pitchFamily="34" charset="0"/>
                          <a:cs typeface="Arial" pitchFamily="34" charset="0"/>
                        </a:rPr>
                        <a:t>1</a:t>
                      </a:r>
                      <a:endParaRPr lang="en-US" sz="1400" b="1" i="0" u="none" strike="noStrike" dirty="0">
                        <a:solidFill>
                          <a:srgbClr val="000000"/>
                        </a:solidFill>
                        <a:latin typeface="Arial" pitchFamily="34" charset="0"/>
                        <a:cs typeface="Arial" pitchFamily="34" charset="0"/>
                      </a:endParaRPr>
                    </a:p>
                  </a:txBody>
                  <a:tcPr marL="9144" marR="9144" marT="9144" marB="0" anchor="b"/>
                </a:tc>
                <a:tc gridSpan="7">
                  <a:txBody>
                    <a:bodyPr/>
                    <a:lstStyle/>
                    <a:p>
                      <a:pPr algn="ctr" fontAlgn="b"/>
                      <a:r>
                        <a:rPr lang="ru-RU" sz="1400" u="none" strike="noStrike">
                          <a:latin typeface="Arial" pitchFamily="34" charset="0"/>
                          <a:cs typeface="Arial" pitchFamily="34" charset="0"/>
                        </a:rPr>
                        <a:t> </a:t>
                      </a:r>
                      <a:endParaRPr lang="ru-RU" sz="1400" b="0" i="0" u="none" strike="noStrike">
                        <a:solidFill>
                          <a:srgbClr val="000000"/>
                        </a:solidFill>
                        <a:latin typeface="Arial" pitchFamily="34" charset="0"/>
                        <a:cs typeface="Arial" pitchFamily="34" charset="0"/>
                      </a:endParaRPr>
                    </a:p>
                  </a:txBody>
                  <a:tcPr marL="9144" marR="9144" marT="9144" marB="0" anchor="b"/>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548213">
                <a:tc>
                  <a:txBody>
                    <a:bodyPr/>
                    <a:lstStyle/>
                    <a:p>
                      <a:pPr algn="l" fontAlgn="b"/>
                      <a:r>
                        <a:rPr lang="en-US" sz="1400" u="none" strike="noStrike" dirty="0">
                          <a:latin typeface="Arial" pitchFamily="34" charset="0"/>
                          <a:cs typeface="Arial" pitchFamily="34" charset="0"/>
                        </a:rPr>
                        <a:t>In newspapers or in magazines</a:t>
                      </a:r>
                      <a:endParaRPr lang="en-US" sz="1400" b="0" i="0" u="none" strike="noStrike" dirty="0">
                        <a:solidFill>
                          <a:srgbClr val="000000"/>
                        </a:solidFill>
                        <a:latin typeface="Arial" pitchFamily="34" charset="0"/>
                        <a:cs typeface="Arial" pitchFamily="34" charset="0"/>
                      </a:endParaRPr>
                    </a:p>
                  </a:txBody>
                  <a:tcPr marL="9144" marR="9144" marT="9144" marB="0" anchor="b"/>
                </a:tc>
                <a:tc>
                  <a:txBody>
                    <a:bodyPr/>
                    <a:lstStyle/>
                    <a:p>
                      <a:pPr algn="r" fontAlgn="b"/>
                      <a:r>
                        <a:rPr lang="ru-RU" sz="1400" u="none" strike="noStrike">
                          <a:latin typeface="Arial" pitchFamily="34" charset="0"/>
                          <a:cs typeface="Arial" pitchFamily="34" charset="0"/>
                        </a:rPr>
                        <a:t>49,2</a:t>
                      </a:r>
                      <a:endParaRPr lang="ru-RU" sz="1400" b="0" i="0" u="none" strike="noStrike">
                        <a:solidFill>
                          <a:srgbClr val="000000"/>
                        </a:solidFill>
                        <a:latin typeface="Arial" pitchFamily="34" charset="0"/>
                        <a:cs typeface="Arial" pitchFamily="34" charset="0"/>
                      </a:endParaRPr>
                    </a:p>
                  </a:txBody>
                  <a:tcPr marL="9144" marR="9144" marT="9144" marB="0" anchor="b"/>
                </a:tc>
                <a:tc>
                  <a:txBody>
                    <a:bodyPr/>
                    <a:lstStyle/>
                    <a:p>
                      <a:pPr algn="r" fontAlgn="b"/>
                      <a:r>
                        <a:rPr lang="ru-RU" sz="1400" u="none" strike="noStrike">
                          <a:latin typeface="Arial" pitchFamily="34" charset="0"/>
                          <a:cs typeface="Arial" pitchFamily="34" charset="0"/>
                        </a:rPr>
                        <a:t>49,0</a:t>
                      </a:r>
                      <a:endParaRPr lang="ru-RU" sz="1400" b="0" i="0" u="none" strike="noStrike">
                        <a:solidFill>
                          <a:srgbClr val="000000"/>
                        </a:solidFill>
                        <a:latin typeface="Arial" pitchFamily="34" charset="0"/>
                        <a:cs typeface="Arial" pitchFamily="34" charset="0"/>
                      </a:endParaRPr>
                    </a:p>
                  </a:txBody>
                  <a:tcPr marL="9144" marR="9144" marT="9144" marB="0" anchor="b"/>
                </a:tc>
                <a:tc>
                  <a:txBody>
                    <a:bodyPr/>
                    <a:lstStyle/>
                    <a:p>
                      <a:pPr algn="r" fontAlgn="b"/>
                      <a:r>
                        <a:rPr lang="ru-RU" sz="1400" u="none" strike="noStrike">
                          <a:latin typeface="Arial" pitchFamily="34" charset="0"/>
                          <a:cs typeface="Arial" pitchFamily="34" charset="0"/>
                        </a:rPr>
                        <a:t>52,8</a:t>
                      </a:r>
                      <a:endParaRPr lang="ru-RU" sz="1400" b="0" i="0" u="none" strike="noStrike">
                        <a:solidFill>
                          <a:srgbClr val="000000"/>
                        </a:solidFill>
                        <a:latin typeface="Arial" pitchFamily="34" charset="0"/>
                        <a:cs typeface="Arial" pitchFamily="34" charset="0"/>
                      </a:endParaRPr>
                    </a:p>
                  </a:txBody>
                  <a:tcPr marL="9144" marR="9144" marT="9144" marB="0" anchor="b"/>
                </a:tc>
                <a:tc>
                  <a:txBody>
                    <a:bodyPr/>
                    <a:lstStyle/>
                    <a:p>
                      <a:pPr algn="r" fontAlgn="b"/>
                      <a:r>
                        <a:rPr lang="ru-RU" sz="1400" u="none" strike="noStrike">
                          <a:latin typeface="Arial" pitchFamily="34" charset="0"/>
                          <a:cs typeface="Arial" pitchFamily="34" charset="0"/>
                        </a:rPr>
                        <a:t>56,2</a:t>
                      </a:r>
                      <a:endParaRPr lang="ru-RU" sz="1400" b="0" i="0" u="none" strike="noStrike">
                        <a:solidFill>
                          <a:srgbClr val="000000"/>
                        </a:solidFill>
                        <a:latin typeface="Arial" pitchFamily="34" charset="0"/>
                        <a:cs typeface="Arial" pitchFamily="34" charset="0"/>
                      </a:endParaRPr>
                    </a:p>
                  </a:txBody>
                  <a:tcPr marL="9144" marR="9144" marT="9144" marB="0" anchor="b"/>
                </a:tc>
                <a:tc>
                  <a:txBody>
                    <a:bodyPr/>
                    <a:lstStyle/>
                    <a:p>
                      <a:pPr algn="r" fontAlgn="b"/>
                      <a:r>
                        <a:rPr lang="ru-RU" sz="1400" u="none" strike="noStrike">
                          <a:latin typeface="Arial" pitchFamily="34" charset="0"/>
                          <a:cs typeface="Arial" pitchFamily="34" charset="0"/>
                        </a:rPr>
                        <a:t>48,8</a:t>
                      </a:r>
                      <a:endParaRPr lang="ru-RU" sz="1400" b="0" i="0" u="none" strike="noStrike">
                        <a:solidFill>
                          <a:srgbClr val="000000"/>
                        </a:solidFill>
                        <a:latin typeface="Arial" pitchFamily="34" charset="0"/>
                        <a:cs typeface="Arial" pitchFamily="34" charset="0"/>
                      </a:endParaRPr>
                    </a:p>
                  </a:txBody>
                  <a:tcPr marL="9144" marR="9144" marT="9144" marB="0" anchor="b"/>
                </a:tc>
                <a:tc>
                  <a:txBody>
                    <a:bodyPr/>
                    <a:lstStyle/>
                    <a:p>
                      <a:pPr algn="r" fontAlgn="b"/>
                      <a:r>
                        <a:rPr lang="ru-RU" sz="1400" u="none" strike="noStrike">
                          <a:latin typeface="Arial" pitchFamily="34" charset="0"/>
                          <a:cs typeface="Arial" pitchFamily="34" charset="0"/>
                        </a:rPr>
                        <a:t>47,9</a:t>
                      </a:r>
                      <a:endParaRPr lang="ru-RU" sz="1400" b="0" i="0" u="none" strike="noStrike">
                        <a:solidFill>
                          <a:srgbClr val="000000"/>
                        </a:solidFill>
                        <a:latin typeface="Arial" pitchFamily="34" charset="0"/>
                        <a:cs typeface="Arial" pitchFamily="34" charset="0"/>
                      </a:endParaRPr>
                    </a:p>
                  </a:txBody>
                  <a:tcPr marL="9144" marR="9144" marT="9144" marB="0" anchor="b"/>
                </a:tc>
                <a:tc>
                  <a:txBody>
                    <a:bodyPr/>
                    <a:lstStyle/>
                    <a:p>
                      <a:pPr algn="r" fontAlgn="b"/>
                      <a:r>
                        <a:rPr lang="ru-RU" sz="1400" u="none" strike="noStrike">
                          <a:latin typeface="Arial" pitchFamily="34" charset="0"/>
                          <a:cs typeface="Arial" pitchFamily="34" charset="0"/>
                        </a:rPr>
                        <a:t>50,7</a:t>
                      </a:r>
                      <a:endParaRPr lang="ru-RU" sz="1400" b="0" i="0" u="none" strike="noStrike">
                        <a:solidFill>
                          <a:srgbClr val="000000"/>
                        </a:solidFill>
                        <a:latin typeface="Arial" pitchFamily="34" charset="0"/>
                        <a:cs typeface="Arial" pitchFamily="34" charset="0"/>
                      </a:endParaRPr>
                    </a:p>
                  </a:txBody>
                  <a:tcPr marL="9144" marR="9144" marT="9144" marB="0" anchor="b"/>
                </a:tc>
              </a:tr>
              <a:tr h="356519">
                <a:tc>
                  <a:txBody>
                    <a:bodyPr/>
                    <a:lstStyle/>
                    <a:p>
                      <a:pPr algn="l" fontAlgn="b"/>
                      <a:r>
                        <a:rPr lang="en-US" sz="1400" u="none" strike="noStrike" dirty="0">
                          <a:latin typeface="Arial" pitchFamily="34" charset="0"/>
                          <a:cs typeface="Arial" pitchFamily="34" charset="0"/>
                        </a:rPr>
                        <a:t>On television</a:t>
                      </a:r>
                      <a:endParaRPr lang="en-US" sz="1400" b="0" i="0" u="none" strike="noStrike" dirty="0">
                        <a:solidFill>
                          <a:srgbClr val="000000"/>
                        </a:solidFill>
                        <a:latin typeface="Arial" pitchFamily="34" charset="0"/>
                        <a:cs typeface="Arial" pitchFamily="34" charset="0"/>
                      </a:endParaRPr>
                    </a:p>
                  </a:txBody>
                  <a:tcPr marL="9144" marR="9144" marT="9144" marB="0" anchor="b"/>
                </a:tc>
                <a:tc>
                  <a:txBody>
                    <a:bodyPr/>
                    <a:lstStyle/>
                    <a:p>
                      <a:pPr algn="r" fontAlgn="b"/>
                      <a:r>
                        <a:rPr lang="ru-RU" sz="1400" u="none" strike="noStrike">
                          <a:latin typeface="Arial" pitchFamily="34" charset="0"/>
                          <a:cs typeface="Arial" pitchFamily="34" charset="0"/>
                        </a:rPr>
                        <a:t>75,6</a:t>
                      </a:r>
                      <a:endParaRPr lang="ru-RU" sz="1400" b="0" i="0" u="none" strike="noStrike">
                        <a:solidFill>
                          <a:srgbClr val="000000"/>
                        </a:solidFill>
                        <a:latin typeface="Arial" pitchFamily="34" charset="0"/>
                        <a:cs typeface="Arial" pitchFamily="34" charset="0"/>
                      </a:endParaRPr>
                    </a:p>
                  </a:txBody>
                  <a:tcPr marL="9144" marR="9144" marT="9144" marB="0" anchor="b"/>
                </a:tc>
                <a:tc>
                  <a:txBody>
                    <a:bodyPr/>
                    <a:lstStyle/>
                    <a:p>
                      <a:pPr algn="r" fontAlgn="b"/>
                      <a:r>
                        <a:rPr lang="ru-RU" sz="1400" u="none" strike="noStrike" dirty="0">
                          <a:latin typeface="Arial" pitchFamily="34" charset="0"/>
                          <a:cs typeface="Arial" pitchFamily="34" charset="0"/>
                        </a:rPr>
                        <a:t>76,3</a:t>
                      </a:r>
                      <a:endParaRPr lang="ru-RU" sz="1400" b="0" i="0" u="none" strike="noStrike" dirty="0">
                        <a:solidFill>
                          <a:srgbClr val="000000"/>
                        </a:solidFill>
                        <a:latin typeface="Arial" pitchFamily="34" charset="0"/>
                        <a:cs typeface="Arial" pitchFamily="34" charset="0"/>
                      </a:endParaRPr>
                    </a:p>
                  </a:txBody>
                  <a:tcPr marL="9144" marR="9144" marT="9144" marB="0" anchor="b"/>
                </a:tc>
                <a:tc>
                  <a:txBody>
                    <a:bodyPr/>
                    <a:lstStyle/>
                    <a:p>
                      <a:pPr algn="r" fontAlgn="b"/>
                      <a:r>
                        <a:rPr lang="ru-RU" sz="1400" u="none" strike="noStrike">
                          <a:latin typeface="Arial" pitchFamily="34" charset="0"/>
                          <a:cs typeface="Arial" pitchFamily="34" charset="0"/>
                        </a:rPr>
                        <a:t>57,0</a:t>
                      </a:r>
                      <a:endParaRPr lang="ru-RU" sz="1400" b="0" i="0" u="none" strike="noStrike">
                        <a:solidFill>
                          <a:srgbClr val="000000"/>
                        </a:solidFill>
                        <a:latin typeface="Arial" pitchFamily="34" charset="0"/>
                        <a:cs typeface="Arial" pitchFamily="34" charset="0"/>
                      </a:endParaRPr>
                    </a:p>
                  </a:txBody>
                  <a:tcPr marL="9144" marR="9144" marT="9144" marB="0" anchor="b"/>
                </a:tc>
                <a:tc>
                  <a:txBody>
                    <a:bodyPr/>
                    <a:lstStyle/>
                    <a:p>
                      <a:pPr algn="r" fontAlgn="b"/>
                      <a:r>
                        <a:rPr lang="ru-RU" sz="1400" u="none" strike="noStrike">
                          <a:latin typeface="Arial" pitchFamily="34" charset="0"/>
                          <a:cs typeface="Arial" pitchFamily="34" charset="0"/>
                        </a:rPr>
                        <a:t>69,3</a:t>
                      </a:r>
                      <a:endParaRPr lang="ru-RU" sz="1400" b="0" i="0" u="none" strike="noStrike">
                        <a:solidFill>
                          <a:srgbClr val="000000"/>
                        </a:solidFill>
                        <a:latin typeface="Arial" pitchFamily="34" charset="0"/>
                        <a:cs typeface="Arial" pitchFamily="34" charset="0"/>
                      </a:endParaRPr>
                    </a:p>
                  </a:txBody>
                  <a:tcPr marL="9144" marR="9144" marT="9144" marB="0" anchor="b"/>
                </a:tc>
                <a:tc>
                  <a:txBody>
                    <a:bodyPr/>
                    <a:lstStyle/>
                    <a:p>
                      <a:pPr algn="r" fontAlgn="b"/>
                      <a:r>
                        <a:rPr lang="ru-RU" sz="1400" u="none" strike="noStrike">
                          <a:latin typeface="Arial" pitchFamily="34" charset="0"/>
                          <a:cs typeface="Arial" pitchFamily="34" charset="0"/>
                        </a:rPr>
                        <a:t>76,0</a:t>
                      </a:r>
                      <a:endParaRPr lang="ru-RU" sz="1400" b="0" i="0" u="none" strike="noStrike">
                        <a:solidFill>
                          <a:srgbClr val="000000"/>
                        </a:solidFill>
                        <a:latin typeface="Arial" pitchFamily="34" charset="0"/>
                        <a:cs typeface="Arial" pitchFamily="34" charset="0"/>
                      </a:endParaRPr>
                    </a:p>
                  </a:txBody>
                  <a:tcPr marL="9144" marR="9144" marT="9144" marB="0" anchor="b"/>
                </a:tc>
                <a:tc>
                  <a:txBody>
                    <a:bodyPr/>
                    <a:lstStyle/>
                    <a:p>
                      <a:pPr algn="r" fontAlgn="b"/>
                      <a:r>
                        <a:rPr lang="ru-RU" sz="1400" u="none" strike="noStrike">
                          <a:latin typeface="Arial" pitchFamily="34" charset="0"/>
                          <a:cs typeface="Arial" pitchFamily="34" charset="0"/>
                        </a:rPr>
                        <a:t>73,7</a:t>
                      </a:r>
                      <a:endParaRPr lang="ru-RU" sz="1400" b="0" i="0" u="none" strike="noStrike">
                        <a:solidFill>
                          <a:srgbClr val="000000"/>
                        </a:solidFill>
                        <a:latin typeface="Arial" pitchFamily="34" charset="0"/>
                        <a:cs typeface="Arial" pitchFamily="34" charset="0"/>
                      </a:endParaRPr>
                    </a:p>
                  </a:txBody>
                  <a:tcPr marL="9144" marR="9144" marT="9144" marB="0" anchor="b"/>
                </a:tc>
                <a:tc>
                  <a:txBody>
                    <a:bodyPr/>
                    <a:lstStyle/>
                    <a:p>
                      <a:pPr algn="r" fontAlgn="b"/>
                      <a:r>
                        <a:rPr lang="ru-RU" sz="1400" u="none" strike="noStrike">
                          <a:latin typeface="Arial" pitchFamily="34" charset="0"/>
                          <a:cs typeface="Arial" pitchFamily="34" charset="0"/>
                        </a:rPr>
                        <a:t>77,9</a:t>
                      </a:r>
                      <a:endParaRPr lang="ru-RU" sz="1400" b="0" i="0" u="none" strike="noStrike">
                        <a:solidFill>
                          <a:srgbClr val="000000"/>
                        </a:solidFill>
                        <a:latin typeface="Arial" pitchFamily="34" charset="0"/>
                        <a:cs typeface="Arial" pitchFamily="34" charset="0"/>
                      </a:endParaRPr>
                    </a:p>
                  </a:txBody>
                  <a:tcPr marL="9144" marR="9144" marT="9144" marB="0" anchor="b"/>
                </a:tc>
              </a:tr>
              <a:tr h="269762">
                <a:tc>
                  <a:txBody>
                    <a:bodyPr/>
                    <a:lstStyle/>
                    <a:p>
                      <a:pPr algn="l" fontAlgn="b"/>
                      <a:r>
                        <a:rPr lang="en-US" sz="1400" b="1" u="none" strike="noStrike" dirty="0">
                          <a:latin typeface="Arial" pitchFamily="34" charset="0"/>
                          <a:cs typeface="Arial" pitchFamily="34" charset="0"/>
                        </a:rPr>
                        <a:t>Non-smokers</a:t>
                      </a:r>
                      <a:r>
                        <a:rPr lang="en-US" sz="1400" b="1" u="none" strike="noStrike" baseline="30000" dirty="0">
                          <a:latin typeface="Arial" pitchFamily="34" charset="0"/>
                          <a:cs typeface="Arial" pitchFamily="34" charset="0"/>
                        </a:rPr>
                        <a:t>2</a:t>
                      </a:r>
                      <a:endParaRPr lang="en-US" sz="1400" b="1" i="0" u="none" strike="noStrike" dirty="0">
                        <a:solidFill>
                          <a:srgbClr val="000000"/>
                        </a:solidFill>
                        <a:latin typeface="Arial" pitchFamily="34" charset="0"/>
                        <a:cs typeface="Arial" pitchFamily="34" charset="0"/>
                      </a:endParaRPr>
                    </a:p>
                  </a:txBody>
                  <a:tcPr marL="9144" marR="9144" marT="9144" marB="0" anchor="b"/>
                </a:tc>
                <a:tc gridSpan="7">
                  <a:txBody>
                    <a:bodyPr/>
                    <a:lstStyle/>
                    <a:p>
                      <a:pPr algn="ctr" fontAlgn="b"/>
                      <a:r>
                        <a:rPr lang="ru-RU" sz="1400" u="none" strike="noStrike" dirty="0">
                          <a:latin typeface="Arial" pitchFamily="34" charset="0"/>
                          <a:cs typeface="Arial" pitchFamily="34" charset="0"/>
                        </a:rPr>
                        <a:t> </a:t>
                      </a:r>
                      <a:endParaRPr lang="ru-RU" sz="1400" b="0" i="0" u="none" strike="noStrike" dirty="0">
                        <a:solidFill>
                          <a:srgbClr val="000000"/>
                        </a:solidFill>
                        <a:latin typeface="Arial" pitchFamily="34" charset="0"/>
                        <a:cs typeface="Arial" pitchFamily="34" charset="0"/>
                      </a:endParaRPr>
                    </a:p>
                  </a:txBody>
                  <a:tcPr marL="9144" marR="9144" marT="9144" marB="0" anchor="b"/>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548213">
                <a:tc>
                  <a:txBody>
                    <a:bodyPr/>
                    <a:lstStyle/>
                    <a:p>
                      <a:pPr algn="l" fontAlgn="b"/>
                      <a:r>
                        <a:rPr lang="en-US" sz="1400" u="none" strike="noStrike">
                          <a:latin typeface="Arial" pitchFamily="34" charset="0"/>
                          <a:cs typeface="Arial" pitchFamily="34" charset="0"/>
                        </a:rPr>
                        <a:t>In newspapers or in magazines</a:t>
                      </a:r>
                      <a:endParaRPr lang="en-US" sz="1400" b="0" i="0" u="none" strike="noStrike">
                        <a:solidFill>
                          <a:srgbClr val="000000"/>
                        </a:solidFill>
                        <a:latin typeface="Arial" pitchFamily="34" charset="0"/>
                        <a:cs typeface="Arial" pitchFamily="34" charset="0"/>
                      </a:endParaRPr>
                    </a:p>
                  </a:txBody>
                  <a:tcPr marL="9144" marR="9144" marT="9144" marB="0" anchor="b"/>
                </a:tc>
                <a:tc>
                  <a:txBody>
                    <a:bodyPr/>
                    <a:lstStyle/>
                    <a:p>
                      <a:pPr algn="r" fontAlgn="b"/>
                      <a:r>
                        <a:rPr lang="ru-RU" sz="1400" u="none" strike="noStrike">
                          <a:latin typeface="Arial" pitchFamily="34" charset="0"/>
                          <a:cs typeface="Arial" pitchFamily="34" charset="0"/>
                        </a:rPr>
                        <a:t>41,9</a:t>
                      </a:r>
                      <a:endParaRPr lang="ru-RU" sz="1400" b="0" i="0" u="none" strike="noStrike">
                        <a:solidFill>
                          <a:srgbClr val="000000"/>
                        </a:solidFill>
                        <a:latin typeface="Arial" pitchFamily="34" charset="0"/>
                        <a:cs typeface="Arial" pitchFamily="34" charset="0"/>
                      </a:endParaRPr>
                    </a:p>
                  </a:txBody>
                  <a:tcPr marL="9144" marR="9144" marT="9144" marB="0" anchor="b"/>
                </a:tc>
                <a:tc>
                  <a:txBody>
                    <a:bodyPr/>
                    <a:lstStyle/>
                    <a:p>
                      <a:pPr algn="r" fontAlgn="b"/>
                      <a:r>
                        <a:rPr lang="ru-RU" sz="1400" u="none" strike="noStrike" dirty="0">
                          <a:latin typeface="Arial" pitchFamily="34" charset="0"/>
                          <a:cs typeface="Arial" pitchFamily="34" charset="0"/>
                        </a:rPr>
                        <a:t>48,1</a:t>
                      </a:r>
                      <a:endParaRPr lang="ru-RU" sz="1400" b="0" i="0" u="none" strike="noStrike" dirty="0">
                        <a:solidFill>
                          <a:srgbClr val="000000"/>
                        </a:solidFill>
                        <a:latin typeface="Arial" pitchFamily="34" charset="0"/>
                        <a:cs typeface="Arial" pitchFamily="34" charset="0"/>
                      </a:endParaRPr>
                    </a:p>
                  </a:txBody>
                  <a:tcPr marL="9144" marR="9144" marT="9144" marB="0" anchor="b"/>
                </a:tc>
                <a:tc>
                  <a:txBody>
                    <a:bodyPr/>
                    <a:lstStyle/>
                    <a:p>
                      <a:pPr algn="r" fontAlgn="b"/>
                      <a:r>
                        <a:rPr lang="ru-RU" sz="1400" u="none" strike="noStrike" dirty="0">
                          <a:latin typeface="Arial" pitchFamily="34" charset="0"/>
                          <a:cs typeface="Arial" pitchFamily="34" charset="0"/>
                        </a:rPr>
                        <a:t>38,2</a:t>
                      </a:r>
                      <a:endParaRPr lang="ru-RU" sz="1400" b="0" i="0" u="none" strike="noStrike" dirty="0">
                        <a:solidFill>
                          <a:srgbClr val="000000"/>
                        </a:solidFill>
                        <a:latin typeface="Arial" pitchFamily="34" charset="0"/>
                        <a:cs typeface="Arial" pitchFamily="34" charset="0"/>
                      </a:endParaRPr>
                    </a:p>
                  </a:txBody>
                  <a:tcPr marL="9144" marR="9144" marT="9144" marB="0" anchor="b"/>
                </a:tc>
                <a:tc>
                  <a:txBody>
                    <a:bodyPr/>
                    <a:lstStyle/>
                    <a:p>
                      <a:pPr algn="r" fontAlgn="b"/>
                      <a:r>
                        <a:rPr lang="ru-RU" sz="1400" u="none" strike="noStrike">
                          <a:latin typeface="Arial" pitchFamily="34" charset="0"/>
                          <a:cs typeface="Arial" pitchFamily="34" charset="0"/>
                        </a:rPr>
                        <a:t>43,1</a:t>
                      </a:r>
                      <a:endParaRPr lang="ru-RU" sz="1400" b="0" i="0" u="none" strike="noStrike">
                        <a:solidFill>
                          <a:srgbClr val="000000"/>
                        </a:solidFill>
                        <a:latin typeface="Arial" pitchFamily="34" charset="0"/>
                        <a:cs typeface="Arial" pitchFamily="34" charset="0"/>
                      </a:endParaRPr>
                    </a:p>
                  </a:txBody>
                  <a:tcPr marL="9144" marR="9144" marT="9144" marB="0" anchor="b"/>
                </a:tc>
                <a:tc>
                  <a:txBody>
                    <a:bodyPr/>
                    <a:lstStyle/>
                    <a:p>
                      <a:pPr algn="r" fontAlgn="b"/>
                      <a:r>
                        <a:rPr lang="ru-RU" sz="1400" u="none" strike="noStrike">
                          <a:latin typeface="Arial" pitchFamily="34" charset="0"/>
                          <a:cs typeface="Arial" pitchFamily="34" charset="0"/>
                        </a:rPr>
                        <a:t>41,6</a:t>
                      </a:r>
                      <a:endParaRPr lang="ru-RU" sz="1400" b="0" i="0" u="none" strike="noStrike">
                        <a:solidFill>
                          <a:srgbClr val="000000"/>
                        </a:solidFill>
                        <a:latin typeface="Arial" pitchFamily="34" charset="0"/>
                        <a:cs typeface="Arial" pitchFamily="34" charset="0"/>
                      </a:endParaRPr>
                    </a:p>
                  </a:txBody>
                  <a:tcPr marL="9144" marR="9144" marT="9144" marB="0" anchor="b"/>
                </a:tc>
                <a:tc>
                  <a:txBody>
                    <a:bodyPr/>
                    <a:lstStyle/>
                    <a:p>
                      <a:pPr algn="r" fontAlgn="b"/>
                      <a:r>
                        <a:rPr lang="ru-RU" sz="1400" u="none" strike="noStrike">
                          <a:latin typeface="Arial" pitchFamily="34" charset="0"/>
                          <a:cs typeface="Arial" pitchFamily="34" charset="0"/>
                        </a:rPr>
                        <a:t>41,4</a:t>
                      </a:r>
                      <a:endParaRPr lang="ru-RU" sz="1400" b="0" i="0" u="none" strike="noStrike">
                        <a:solidFill>
                          <a:srgbClr val="000000"/>
                        </a:solidFill>
                        <a:latin typeface="Arial" pitchFamily="34" charset="0"/>
                        <a:cs typeface="Arial" pitchFamily="34" charset="0"/>
                      </a:endParaRPr>
                    </a:p>
                  </a:txBody>
                  <a:tcPr marL="9144" marR="9144" marT="9144" marB="0" anchor="b"/>
                </a:tc>
                <a:tc>
                  <a:txBody>
                    <a:bodyPr/>
                    <a:lstStyle/>
                    <a:p>
                      <a:pPr algn="r" fontAlgn="b"/>
                      <a:r>
                        <a:rPr lang="ru-RU" sz="1400" u="none" strike="noStrike">
                          <a:latin typeface="Arial" pitchFamily="34" charset="0"/>
                          <a:cs typeface="Arial" pitchFamily="34" charset="0"/>
                        </a:rPr>
                        <a:t>42,4</a:t>
                      </a:r>
                      <a:endParaRPr lang="ru-RU" sz="1400" b="0" i="0" u="none" strike="noStrike">
                        <a:solidFill>
                          <a:srgbClr val="000000"/>
                        </a:solidFill>
                        <a:latin typeface="Arial" pitchFamily="34" charset="0"/>
                        <a:cs typeface="Arial" pitchFamily="34" charset="0"/>
                      </a:endParaRPr>
                    </a:p>
                  </a:txBody>
                  <a:tcPr marL="9144" marR="9144" marT="9144" marB="0" anchor="b"/>
                </a:tc>
              </a:tr>
              <a:tr h="395627">
                <a:tc>
                  <a:txBody>
                    <a:bodyPr/>
                    <a:lstStyle/>
                    <a:p>
                      <a:pPr algn="l" fontAlgn="b"/>
                      <a:r>
                        <a:rPr lang="en-US" sz="1400" u="none" strike="noStrike">
                          <a:latin typeface="Arial" pitchFamily="34" charset="0"/>
                          <a:cs typeface="Arial" pitchFamily="34" charset="0"/>
                        </a:rPr>
                        <a:t>On television</a:t>
                      </a:r>
                      <a:endParaRPr lang="en-US" sz="1400" b="0" i="0" u="none" strike="noStrike">
                        <a:solidFill>
                          <a:srgbClr val="000000"/>
                        </a:solidFill>
                        <a:latin typeface="Arial" pitchFamily="34" charset="0"/>
                        <a:cs typeface="Arial" pitchFamily="34" charset="0"/>
                      </a:endParaRPr>
                    </a:p>
                  </a:txBody>
                  <a:tcPr marL="9144" marR="9144" marT="9144" marB="0" anchor="b"/>
                </a:tc>
                <a:tc>
                  <a:txBody>
                    <a:bodyPr/>
                    <a:lstStyle/>
                    <a:p>
                      <a:pPr algn="r" fontAlgn="b"/>
                      <a:r>
                        <a:rPr lang="ru-RU" sz="1400" u="none" strike="noStrike">
                          <a:latin typeface="Arial" pitchFamily="34" charset="0"/>
                          <a:cs typeface="Arial" pitchFamily="34" charset="0"/>
                        </a:rPr>
                        <a:t>64,3</a:t>
                      </a:r>
                      <a:endParaRPr lang="ru-RU" sz="1400" b="0" i="0" u="none" strike="noStrike">
                        <a:solidFill>
                          <a:srgbClr val="000000"/>
                        </a:solidFill>
                        <a:latin typeface="Arial" pitchFamily="34" charset="0"/>
                        <a:cs typeface="Arial" pitchFamily="34" charset="0"/>
                      </a:endParaRPr>
                    </a:p>
                  </a:txBody>
                  <a:tcPr marL="9144" marR="9144" marT="9144" marB="0" anchor="b"/>
                </a:tc>
                <a:tc>
                  <a:txBody>
                    <a:bodyPr/>
                    <a:lstStyle/>
                    <a:p>
                      <a:pPr algn="r" fontAlgn="b"/>
                      <a:r>
                        <a:rPr lang="ru-RU" sz="1400" u="none" strike="noStrike">
                          <a:latin typeface="Arial" pitchFamily="34" charset="0"/>
                          <a:cs typeface="Arial" pitchFamily="34" charset="0"/>
                        </a:rPr>
                        <a:t>69,1</a:t>
                      </a:r>
                      <a:endParaRPr lang="ru-RU" sz="1400" b="0" i="0" u="none" strike="noStrike">
                        <a:solidFill>
                          <a:srgbClr val="000000"/>
                        </a:solidFill>
                        <a:latin typeface="Arial" pitchFamily="34" charset="0"/>
                        <a:cs typeface="Arial" pitchFamily="34" charset="0"/>
                      </a:endParaRPr>
                    </a:p>
                  </a:txBody>
                  <a:tcPr marL="9144" marR="9144" marT="9144" marB="0" anchor="b"/>
                </a:tc>
                <a:tc>
                  <a:txBody>
                    <a:bodyPr/>
                    <a:lstStyle/>
                    <a:p>
                      <a:pPr algn="r" fontAlgn="b"/>
                      <a:r>
                        <a:rPr lang="ru-RU" sz="1400" u="none" strike="noStrike" dirty="0">
                          <a:latin typeface="Arial" pitchFamily="34" charset="0"/>
                          <a:cs typeface="Arial" pitchFamily="34" charset="0"/>
                        </a:rPr>
                        <a:t>61,4</a:t>
                      </a:r>
                      <a:endParaRPr lang="ru-RU" sz="1400" b="0" i="0" u="none" strike="noStrike" dirty="0">
                        <a:solidFill>
                          <a:srgbClr val="000000"/>
                        </a:solidFill>
                        <a:latin typeface="Arial" pitchFamily="34" charset="0"/>
                        <a:cs typeface="Arial" pitchFamily="34" charset="0"/>
                      </a:endParaRPr>
                    </a:p>
                  </a:txBody>
                  <a:tcPr marL="9144" marR="9144" marT="9144" marB="0" anchor="b"/>
                </a:tc>
                <a:tc>
                  <a:txBody>
                    <a:bodyPr/>
                    <a:lstStyle/>
                    <a:p>
                      <a:pPr algn="r" fontAlgn="b"/>
                      <a:r>
                        <a:rPr lang="ru-RU" sz="1400" u="none" strike="noStrike" dirty="0">
                          <a:latin typeface="Arial" pitchFamily="34" charset="0"/>
                          <a:cs typeface="Arial" pitchFamily="34" charset="0"/>
                        </a:rPr>
                        <a:t>66,8</a:t>
                      </a:r>
                      <a:endParaRPr lang="ru-RU" sz="1400" b="0" i="0" u="none" strike="noStrike" dirty="0">
                        <a:solidFill>
                          <a:srgbClr val="000000"/>
                        </a:solidFill>
                        <a:latin typeface="Arial" pitchFamily="34" charset="0"/>
                        <a:cs typeface="Arial" pitchFamily="34" charset="0"/>
                      </a:endParaRPr>
                    </a:p>
                  </a:txBody>
                  <a:tcPr marL="9144" marR="9144" marT="9144" marB="0" anchor="b"/>
                </a:tc>
                <a:tc>
                  <a:txBody>
                    <a:bodyPr/>
                    <a:lstStyle/>
                    <a:p>
                      <a:pPr algn="r" fontAlgn="b"/>
                      <a:r>
                        <a:rPr lang="ru-RU" sz="1400" u="none" strike="noStrike" dirty="0">
                          <a:latin typeface="Arial" pitchFamily="34" charset="0"/>
                          <a:cs typeface="Arial" pitchFamily="34" charset="0"/>
                        </a:rPr>
                        <a:t>63,7</a:t>
                      </a:r>
                      <a:endParaRPr lang="ru-RU" sz="1400" b="0" i="0" u="none" strike="noStrike" dirty="0">
                        <a:solidFill>
                          <a:srgbClr val="000000"/>
                        </a:solidFill>
                        <a:latin typeface="Arial" pitchFamily="34" charset="0"/>
                        <a:cs typeface="Arial" pitchFamily="34" charset="0"/>
                      </a:endParaRPr>
                    </a:p>
                  </a:txBody>
                  <a:tcPr marL="9144" marR="9144" marT="9144" marB="0" anchor="b"/>
                </a:tc>
                <a:tc>
                  <a:txBody>
                    <a:bodyPr/>
                    <a:lstStyle/>
                    <a:p>
                      <a:pPr algn="r" fontAlgn="b"/>
                      <a:r>
                        <a:rPr lang="ru-RU" sz="1400" u="none" strike="noStrike" dirty="0">
                          <a:latin typeface="Arial" pitchFamily="34" charset="0"/>
                          <a:cs typeface="Arial" pitchFamily="34" charset="0"/>
                        </a:rPr>
                        <a:t>63,5</a:t>
                      </a:r>
                      <a:endParaRPr lang="ru-RU" sz="1400" b="0" i="0" u="none" strike="noStrike" dirty="0">
                        <a:solidFill>
                          <a:srgbClr val="000000"/>
                        </a:solidFill>
                        <a:latin typeface="Arial" pitchFamily="34" charset="0"/>
                        <a:cs typeface="Arial" pitchFamily="34" charset="0"/>
                      </a:endParaRPr>
                    </a:p>
                  </a:txBody>
                  <a:tcPr marL="9144" marR="9144" marT="9144" marB="0" anchor="b"/>
                </a:tc>
                <a:tc>
                  <a:txBody>
                    <a:bodyPr/>
                    <a:lstStyle/>
                    <a:p>
                      <a:pPr algn="r" fontAlgn="b"/>
                      <a:r>
                        <a:rPr lang="ru-RU" sz="1400" u="none" strike="noStrike" dirty="0">
                          <a:latin typeface="Arial" pitchFamily="34" charset="0"/>
                          <a:cs typeface="Arial" pitchFamily="34" charset="0"/>
                        </a:rPr>
                        <a:t>65,3</a:t>
                      </a:r>
                      <a:endParaRPr lang="ru-RU" sz="1400" b="0" i="0" u="none" strike="noStrike" dirty="0">
                        <a:solidFill>
                          <a:srgbClr val="000000"/>
                        </a:solidFill>
                        <a:latin typeface="Arial" pitchFamily="34" charset="0"/>
                        <a:cs typeface="Arial" pitchFamily="34" charset="0"/>
                      </a:endParaRPr>
                    </a:p>
                  </a:txBody>
                  <a:tcPr marL="9144" marR="9144" marT="9144" marB="0" anchor="b"/>
                </a:tc>
              </a:tr>
            </a:tbl>
          </a:graphicData>
        </a:graphic>
      </p:graphicFrame>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7" name="Picture 1"/>
          <p:cNvPicPr>
            <a:picLocks noChangeAspect="1" noChangeArrowheads="1"/>
          </p:cNvPicPr>
          <p:nvPr/>
        </p:nvPicPr>
        <p:blipFill>
          <a:blip r:embed="rId2"/>
          <a:srcRect/>
          <a:stretch>
            <a:fillRect/>
          </a:stretch>
        </p:blipFill>
        <p:spPr bwMode="auto">
          <a:xfrm>
            <a:off x="0" y="0"/>
            <a:ext cx="9144000" cy="647700"/>
          </a:xfrm>
          <a:prstGeom prst="rect">
            <a:avLst/>
          </a:prstGeom>
          <a:noFill/>
          <a:ln w="9525">
            <a:noFill/>
            <a:miter lim="800000"/>
            <a:headEnd/>
            <a:tailEnd/>
          </a:ln>
        </p:spPr>
      </p:pic>
      <p:graphicFrame>
        <p:nvGraphicFramePr>
          <p:cNvPr id="3" name="Table 2"/>
          <p:cNvGraphicFramePr>
            <a:graphicFrameLocks noGrp="1"/>
          </p:cNvGraphicFramePr>
          <p:nvPr/>
        </p:nvGraphicFramePr>
        <p:xfrm>
          <a:off x="0" y="642919"/>
          <a:ext cx="6000760" cy="649605"/>
        </p:xfrm>
        <a:graphic>
          <a:graphicData uri="http://schemas.openxmlformats.org/drawingml/2006/table">
            <a:tbl>
              <a:tblPr/>
              <a:tblGrid>
                <a:gridCol w="6000760"/>
              </a:tblGrid>
              <a:tr h="642942">
                <a:tc>
                  <a:txBody>
                    <a:bodyPr/>
                    <a:lstStyle/>
                    <a:p>
                      <a:pPr algn="l" fontAlgn="b"/>
                      <a:r>
                        <a:rPr lang="en-US" sz="1400" b="1" i="0" u="none" strike="noStrike" dirty="0" smtClean="0">
                          <a:solidFill>
                            <a:srgbClr val="FFCC66"/>
                          </a:solidFill>
                          <a:latin typeface="Arial"/>
                        </a:rPr>
                        <a:t>Current </a:t>
                      </a:r>
                      <a:r>
                        <a:rPr lang="en-US" sz="1400" b="1" i="0" u="none" strike="noStrike" dirty="0">
                          <a:solidFill>
                            <a:srgbClr val="FFCC66"/>
                          </a:solidFill>
                          <a:latin typeface="Arial"/>
                        </a:rPr>
                        <a:t>Smokers who Noticed Health Warnings on Cigarette Packages and Considered Quitting Because of the Warnings During the Last 30 Days, by Selected Demographic </a:t>
                      </a:r>
                      <a:r>
                        <a:rPr lang="en-US" sz="1400" b="1" i="0" u="none" strike="noStrike" dirty="0" smtClean="0">
                          <a:solidFill>
                            <a:srgbClr val="FFCC66"/>
                          </a:solidFill>
                          <a:latin typeface="Arial"/>
                        </a:rPr>
                        <a:t>Characteristics</a:t>
                      </a:r>
                      <a:r>
                        <a:rPr lang="az-Latn-AZ" sz="1400" b="1" i="0" u="none" strike="noStrike" dirty="0" smtClean="0">
                          <a:solidFill>
                            <a:srgbClr val="FFCC66"/>
                          </a:solidFill>
                          <a:latin typeface="Arial"/>
                        </a:rPr>
                        <a:t> , %</a:t>
                      </a:r>
                      <a:endParaRPr lang="en-US" sz="1400" b="1" i="0" u="none" strike="noStrike" dirty="0">
                        <a:solidFill>
                          <a:srgbClr val="FFCC66"/>
                        </a:solidFill>
                        <a:latin typeface="Arial"/>
                      </a:endParaRPr>
                    </a:p>
                  </a:txBody>
                  <a:tcPr marL="9525" marR="9525" marT="9525" marB="0" anchor="b">
                    <a:lnL>
                      <a:noFill/>
                    </a:lnL>
                    <a:lnR>
                      <a:noFill/>
                    </a:lnR>
                    <a:lnT>
                      <a:noFill/>
                    </a:lnT>
                    <a:lnB>
                      <a:noFill/>
                    </a:lnB>
                  </a:tcPr>
                </a:tc>
              </a:tr>
            </a:tbl>
          </a:graphicData>
        </a:graphic>
      </p:graphicFrame>
      <p:graphicFrame>
        <p:nvGraphicFramePr>
          <p:cNvPr id="4" name="Table 3"/>
          <p:cNvGraphicFramePr>
            <a:graphicFrameLocks noGrp="1"/>
          </p:cNvGraphicFramePr>
          <p:nvPr/>
        </p:nvGraphicFramePr>
        <p:xfrm>
          <a:off x="1" y="1396995"/>
          <a:ext cx="7143768" cy="4818083"/>
        </p:xfrm>
        <a:graphic>
          <a:graphicData uri="http://schemas.openxmlformats.org/drawingml/2006/table">
            <a:tbl>
              <a:tblPr>
                <a:tableStyleId>{35758FB7-9AC5-4552-8A53-C91805E547FA}</a:tableStyleId>
              </a:tblPr>
              <a:tblGrid>
                <a:gridCol w="2143110"/>
                <a:gridCol w="2756604"/>
                <a:gridCol w="2244054"/>
              </a:tblGrid>
              <a:tr h="187241">
                <a:tc rowSpan="2">
                  <a:txBody>
                    <a:bodyPr/>
                    <a:lstStyle/>
                    <a:p>
                      <a:pPr algn="ctr" fontAlgn="ctr"/>
                      <a:endParaRPr lang="en-US" sz="1100" u="none" strike="noStrike" dirty="0">
                        <a:latin typeface="Arial" pitchFamily="34" charset="0"/>
                        <a:cs typeface="Arial" pitchFamily="34" charset="0"/>
                      </a:endParaRPr>
                    </a:p>
                  </a:txBody>
                  <a:tcPr marL="6751" marR="6751" marT="6751" marB="0" anchor="ctr"/>
                </a:tc>
                <a:tc gridSpan="2">
                  <a:txBody>
                    <a:bodyPr/>
                    <a:lstStyle/>
                    <a:p>
                      <a:pPr algn="ctr" fontAlgn="ctr"/>
                      <a:r>
                        <a:rPr lang="en-US" sz="1100" u="none" strike="noStrike" dirty="0">
                          <a:latin typeface="Arial" pitchFamily="34" charset="0"/>
                          <a:cs typeface="Arial" pitchFamily="34" charset="0"/>
                        </a:rPr>
                        <a:t>Current smokers1 who…</a:t>
                      </a:r>
                      <a:endParaRPr lang="en-US" sz="1100" b="1" i="0" u="none" strike="noStrike" dirty="0">
                        <a:solidFill>
                          <a:srgbClr val="000000"/>
                        </a:solidFill>
                        <a:latin typeface="Arial" pitchFamily="34" charset="0"/>
                        <a:cs typeface="Arial" pitchFamily="34" charset="0"/>
                      </a:endParaRPr>
                    </a:p>
                  </a:txBody>
                  <a:tcPr marL="6751" marR="6751" marT="6751" marB="0" anchor="ctr"/>
                </a:tc>
                <a:tc hMerge="1">
                  <a:txBody>
                    <a:bodyPr/>
                    <a:lstStyle/>
                    <a:p>
                      <a:endParaRPr lang="ru-RU"/>
                    </a:p>
                  </a:txBody>
                  <a:tcPr/>
                </a:tc>
              </a:tr>
              <a:tr h="520056">
                <a:tc vMerge="1">
                  <a:txBody>
                    <a:bodyPr/>
                    <a:lstStyle/>
                    <a:p>
                      <a:endParaRPr lang="ru-RU"/>
                    </a:p>
                  </a:txBody>
                  <a:tcPr/>
                </a:tc>
                <a:tc>
                  <a:txBody>
                    <a:bodyPr/>
                    <a:lstStyle/>
                    <a:p>
                      <a:pPr algn="ctr" fontAlgn="ctr"/>
                      <a:r>
                        <a:rPr lang="en-US" sz="1100" u="none" strike="noStrike">
                          <a:latin typeface="Arial" pitchFamily="34" charset="0"/>
                          <a:cs typeface="Arial" pitchFamily="34" charset="0"/>
                        </a:rPr>
                        <a:t>Noticed health warnings on cigarette package2</a:t>
                      </a:r>
                      <a:endParaRPr lang="en-US" sz="1100" b="1" i="0" u="none" strike="noStrike">
                        <a:solidFill>
                          <a:srgbClr val="000000"/>
                        </a:solidFill>
                        <a:latin typeface="Arial" pitchFamily="34" charset="0"/>
                        <a:cs typeface="Arial" pitchFamily="34" charset="0"/>
                      </a:endParaRPr>
                    </a:p>
                  </a:txBody>
                  <a:tcPr marL="6751" marR="6751" marT="6751" marB="0" anchor="ctr"/>
                </a:tc>
                <a:tc>
                  <a:txBody>
                    <a:bodyPr/>
                    <a:lstStyle/>
                    <a:p>
                      <a:pPr algn="ctr" fontAlgn="ctr"/>
                      <a:r>
                        <a:rPr lang="en-US" sz="1100" u="none" strike="noStrike">
                          <a:latin typeface="Arial" pitchFamily="34" charset="0"/>
                          <a:cs typeface="Arial" pitchFamily="34" charset="0"/>
                        </a:rPr>
                        <a:t>Thought about quitting because of warning label2</a:t>
                      </a:r>
                      <a:endParaRPr lang="en-US" sz="1100" b="1" i="0" u="none" strike="noStrike">
                        <a:solidFill>
                          <a:srgbClr val="000000"/>
                        </a:solidFill>
                        <a:latin typeface="Arial" pitchFamily="34" charset="0"/>
                        <a:cs typeface="Arial" pitchFamily="34" charset="0"/>
                      </a:endParaRPr>
                    </a:p>
                  </a:txBody>
                  <a:tcPr marL="6751" marR="6751" marT="6751" marB="0" anchor="ctr"/>
                </a:tc>
              </a:tr>
              <a:tr h="187241">
                <a:tc>
                  <a:txBody>
                    <a:bodyPr/>
                    <a:lstStyle/>
                    <a:p>
                      <a:pPr algn="l" fontAlgn="b"/>
                      <a:r>
                        <a:rPr lang="en-US" sz="1100" b="1" u="none" strike="noStrike" dirty="0">
                          <a:latin typeface="Arial" pitchFamily="34" charset="0"/>
                          <a:cs typeface="Arial" pitchFamily="34" charset="0"/>
                        </a:rPr>
                        <a:t>Overall</a:t>
                      </a:r>
                      <a:endParaRPr lang="en-US" sz="1100" b="1" i="0" u="none" strike="noStrike" dirty="0">
                        <a:solidFill>
                          <a:srgbClr val="000000"/>
                        </a:solidFill>
                        <a:latin typeface="Arial" pitchFamily="34" charset="0"/>
                        <a:cs typeface="Arial" pitchFamily="34" charset="0"/>
                      </a:endParaRPr>
                    </a:p>
                  </a:txBody>
                  <a:tcPr marL="6751" marR="6751" marT="6751" marB="0" anchor="b"/>
                </a:tc>
                <a:tc>
                  <a:txBody>
                    <a:bodyPr/>
                    <a:lstStyle/>
                    <a:p>
                      <a:pPr algn="r" fontAlgn="b"/>
                      <a:r>
                        <a:rPr lang="ru-RU" sz="1100" u="none" strike="noStrike">
                          <a:latin typeface="Arial" pitchFamily="34" charset="0"/>
                          <a:cs typeface="Arial" pitchFamily="34" charset="0"/>
                        </a:rPr>
                        <a:t>87,6</a:t>
                      </a:r>
                      <a:endParaRPr lang="ru-RU" sz="1100" b="1" i="0" u="none" strike="noStrike">
                        <a:solidFill>
                          <a:srgbClr val="000000"/>
                        </a:solidFill>
                        <a:latin typeface="Arial" pitchFamily="34" charset="0"/>
                        <a:cs typeface="Arial" pitchFamily="34" charset="0"/>
                      </a:endParaRPr>
                    </a:p>
                  </a:txBody>
                  <a:tcPr marL="6751" marR="6751" marT="6751" marB="0" anchor="b"/>
                </a:tc>
                <a:tc>
                  <a:txBody>
                    <a:bodyPr/>
                    <a:lstStyle/>
                    <a:p>
                      <a:pPr algn="r" fontAlgn="b"/>
                      <a:r>
                        <a:rPr lang="ru-RU" sz="1100" u="none" strike="noStrike">
                          <a:latin typeface="Arial" pitchFamily="34" charset="0"/>
                          <a:cs typeface="Arial" pitchFamily="34" charset="0"/>
                        </a:rPr>
                        <a:t>48,3</a:t>
                      </a:r>
                      <a:endParaRPr lang="ru-RU" sz="1100" b="1" i="0" u="none" strike="noStrike">
                        <a:solidFill>
                          <a:srgbClr val="000000"/>
                        </a:solidFill>
                        <a:latin typeface="Arial" pitchFamily="34" charset="0"/>
                        <a:cs typeface="Arial" pitchFamily="34" charset="0"/>
                      </a:endParaRPr>
                    </a:p>
                  </a:txBody>
                  <a:tcPr marL="6751" marR="6751" marT="6751" marB="0" anchor="b"/>
                </a:tc>
              </a:tr>
              <a:tr h="187241">
                <a:tc>
                  <a:txBody>
                    <a:bodyPr/>
                    <a:lstStyle/>
                    <a:p>
                      <a:pPr algn="l" fontAlgn="b"/>
                      <a:r>
                        <a:rPr lang="en-US" sz="1100" b="1" u="none" strike="noStrike" dirty="0">
                          <a:latin typeface="Arial" pitchFamily="34" charset="0"/>
                          <a:cs typeface="Arial" pitchFamily="34" charset="0"/>
                        </a:rPr>
                        <a:t>Gender</a:t>
                      </a:r>
                      <a:endParaRPr lang="en-US" sz="1100" b="1" i="1" u="none" strike="noStrike" dirty="0">
                        <a:solidFill>
                          <a:srgbClr val="000000"/>
                        </a:solidFill>
                        <a:latin typeface="Arial" pitchFamily="34" charset="0"/>
                        <a:cs typeface="Arial" pitchFamily="34" charset="0"/>
                      </a:endParaRPr>
                    </a:p>
                  </a:txBody>
                  <a:tcPr marL="6751" marR="6751" marT="6751" marB="0" anchor="b"/>
                </a:tc>
                <a:tc gridSpan="2">
                  <a:txBody>
                    <a:bodyPr/>
                    <a:lstStyle/>
                    <a:p>
                      <a:pPr algn="ctr" fontAlgn="b"/>
                      <a:r>
                        <a:rPr lang="ru-RU" sz="1100" u="none" strike="noStrike">
                          <a:latin typeface="Arial" pitchFamily="34" charset="0"/>
                          <a:cs typeface="Arial" pitchFamily="34" charset="0"/>
                        </a:rPr>
                        <a:t> </a:t>
                      </a:r>
                      <a:endParaRPr lang="ru-RU" sz="1100" b="0" i="0" u="none" strike="noStrike">
                        <a:solidFill>
                          <a:srgbClr val="000000"/>
                        </a:solidFill>
                        <a:latin typeface="Arial" pitchFamily="34" charset="0"/>
                        <a:cs typeface="Arial" pitchFamily="34" charset="0"/>
                      </a:endParaRPr>
                    </a:p>
                  </a:txBody>
                  <a:tcPr marL="6751" marR="6751" marT="6751" marB="0" anchor="b"/>
                </a:tc>
                <a:tc hMerge="1">
                  <a:txBody>
                    <a:bodyPr/>
                    <a:lstStyle/>
                    <a:p>
                      <a:endParaRPr lang="ru-RU"/>
                    </a:p>
                  </a:txBody>
                  <a:tcPr/>
                </a:tc>
              </a:tr>
              <a:tr h="187241">
                <a:tc>
                  <a:txBody>
                    <a:bodyPr/>
                    <a:lstStyle/>
                    <a:p>
                      <a:pPr algn="l" fontAlgn="b"/>
                      <a:r>
                        <a:rPr lang="en-US" sz="1100" u="none" strike="noStrike">
                          <a:latin typeface="Arial" pitchFamily="34" charset="0"/>
                          <a:cs typeface="Arial" pitchFamily="34" charset="0"/>
                        </a:rPr>
                        <a:t>Male</a:t>
                      </a:r>
                      <a:endParaRPr lang="en-US" sz="1100" b="0" i="0" u="none" strike="noStrike">
                        <a:solidFill>
                          <a:srgbClr val="000000"/>
                        </a:solidFill>
                        <a:latin typeface="Arial" pitchFamily="34" charset="0"/>
                        <a:cs typeface="Arial" pitchFamily="34" charset="0"/>
                      </a:endParaRPr>
                    </a:p>
                  </a:txBody>
                  <a:tcPr marL="6751" marR="6751" marT="6751" marB="0" anchor="b"/>
                </a:tc>
                <a:tc>
                  <a:txBody>
                    <a:bodyPr/>
                    <a:lstStyle/>
                    <a:p>
                      <a:pPr algn="r" fontAlgn="b"/>
                      <a:r>
                        <a:rPr lang="ru-RU" sz="1100" u="none" strike="noStrike">
                          <a:latin typeface="Arial" pitchFamily="34" charset="0"/>
                          <a:cs typeface="Arial" pitchFamily="34" charset="0"/>
                        </a:rPr>
                        <a:t>88,3</a:t>
                      </a:r>
                      <a:endParaRPr lang="ru-RU" sz="1100" b="0" i="0" u="none" strike="noStrike">
                        <a:solidFill>
                          <a:srgbClr val="000000"/>
                        </a:solidFill>
                        <a:latin typeface="Arial" pitchFamily="34" charset="0"/>
                        <a:cs typeface="Arial" pitchFamily="34" charset="0"/>
                      </a:endParaRPr>
                    </a:p>
                  </a:txBody>
                  <a:tcPr marL="6751" marR="6751" marT="6751" marB="0" anchor="b"/>
                </a:tc>
                <a:tc>
                  <a:txBody>
                    <a:bodyPr/>
                    <a:lstStyle/>
                    <a:p>
                      <a:pPr algn="r" fontAlgn="b"/>
                      <a:r>
                        <a:rPr lang="ru-RU" sz="1100" u="none" strike="noStrike">
                          <a:latin typeface="Arial" pitchFamily="34" charset="0"/>
                          <a:cs typeface="Arial" pitchFamily="34" charset="0"/>
                        </a:rPr>
                        <a:t>48,9</a:t>
                      </a:r>
                      <a:endParaRPr lang="ru-RU" sz="1100" b="0" i="0" u="none" strike="noStrike">
                        <a:solidFill>
                          <a:srgbClr val="000000"/>
                        </a:solidFill>
                        <a:latin typeface="Arial" pitchFamily="34" charset="0"/>
                        <a:cs typeface="Arial" pitchFamily="34" charset="0"/>
                      </a:endParaRPr>
                    </a:p>
                  </a:txBody>
                  <a:tcPr marL="6751" marR="6751" marT="6751" marB="0" anchor="b"/>
                </a:tc>
              </a:tr>
              <a:tr h="187241">
                <a:tc>
                  <a:txBody>
                    <a:bodyPr/>
                    <a:lstStyle/>
                    <a:p>
                      <a:pPr algn="l" fontAlgn="b"/>
                      <a:r>
                        <a:rPr lang="en-US" sz="1100" u="none" strike="noStrike">
                          <a:latin typeface="Arial" pitchFamily="34" charset="0"/>
                          <a:cs typeface="Arial" pitchFamily="34" charset="0"/>
                        </a:rPr>
                        <a:t>Female</a:t>
                      </a:r>
                      <a:endParaRPr lang="en-US" sz="1100" b="0" i="0" u="none" strike="noStrike">
                        <a:solidFill>
                          <a:srgbClr val="000000"/>
                        </a:solidFill>
                        <a:latin typeface="Arial" pitchFamily="34" charset="0"/>
                        <a:cs typeface="Arial" pitchFamily="34" charset="0"/>
                      </a:endParaRPr>
                    </a:p>
                  </a:txBody>
                  <a:tcPr marL="6751" marR="6751" marT="6751" marB="0" anchor="b"/>
                </a:tc>
                <a:tc>
                  <a:txBody>
                    <a:bodyPr/>
                    <a:lstStyle/>
                    <a:p>
                      <a:pPr algn="r" fontAlgn="b"/>
                      <a:r>
                        <a:rPr lang="ru-RU" sz="1100" u="none" strike="noStrike">
                          <a:latin typeface="Arial" pitchFamily="34" charset="0"/>
                          <a:cs typeface="Arial" pitchFamily="34" charset="0"/>
                        </a:rPr>
                        <a:t>70,1</a:t>
                      </a:r>
                      <a:endParaRPr lang="ru-RU" sz="1100" b="0" i="0" u="none" strike="noStrike">
                        <a:solidFill>
                          <a:srgbClr val="000000"/>
                        </a:solidFill>
                        <a:latin typeface="Arial" pitchFamily="34" charset="0"/>
                        <a:cs typeface="Arial" pitchFamily="34" charset="0"/>
                      </a:endParaRPr>
                    </a:p>
                  </a:txBody>
                  <a:tcPr marL="6751" marR="6751" marT="6751" marB="0" anchor="b"/>
                </a:tc>
                <a:tc>
                  <a:txBody>
                    <a:bodyPr/>
                    <a:lstStyle/>
                    <a:p>
                      <a:pPr algn="r" fontAlgn="b"/>
                      <a:r>
                        <a:rPr lang="ru-RU" sz="1100" u="none" strike="noStrike">
                          <a:latin typeface="Arial" pitchFamily="34" charset="0"/>
                          <a:cs typeface="Arial" pitchFamily="34" charset="0"/>
                        </a:rPr>
                        <a:t>33,0</a:t>
                      </a:r>
                      <a:endParaRPr lang="ru-RU" sz="1100" b="0" i="0" u="none" strike="noStrike">
                        <a:solidFill>
                          <a:srgbClr val="000000"/>
                        </a:solidFill>
                        <a:latin typeface="Arial" pitchFamily="34" charset="0"/>
                        <a:cs typeface="Arial" pitchFamily="34" charset="0"/>
                      </a:endParaRPr>
                    </a:p>
                  </a:txBody>
                  <a:tcPr marL="6751" marR="6751" marT="6751" marB="0" anchor="b"/>
                </a:tc>
              </a:tr>
              <a:tr h="187241">
                <a:tc>
                  <a:txBody>
                    <a:bodyPr/>
                    <a:lstStyle/>
                    <a:p>
                      <a:pPr algn="l" fontAlgn="b"/>
                      <a:r>
                        <a:rPr lang="en-US" sz="1100" b="1" u="none" strike="noStrike" dirty="0">
                          <a:latin typeface="Arial" pitchFamily="34" charset="0"/>
                          <a:cs typeface="Arial" pitchFamily="34" charset="0"/>
                        </a:rPr>
                        <a:t>Age (years)</a:t>
                      </a:r>
                      <a:endParaRPr lang="en-US" sz="1100" b="1" i="1" u="none" strike="noStrike" dirty="0">
                        <a:solidFill>
                          <a:srgbClr val="000000"/>
                        </a:solidFill>
                        <a:latin typeface="Arial" pitchFamily="34" charset="0"/>
                        <a:cs typeface="Arial" pitchFamily="34" charset="0"/>
                      </a:endParaRPr>
                    </a:p>
                  </a:txBody>
                  <a:tcPr marL="6751" marR="6751" marT="6751" marB="0" anchor="b"/>
                </a:tc>
                <a:tc gridSpan="2">
                  <a:txBody>
                    <a:bodyPr/>
                    <a:lstStyle/>
                    <a:p>
                      <a:pPr algn="ctr" fontAlgn="b"/>
                      <a:r>
                        <a:rPr lang="ru-RU" sz="1100" u="none" strike="noStrike">
                          <a:latin typeface="Arial" pitchFamily="34" charset="0"/>
                          <a:cs typeface="Arial" pitchFamily="34" charset="0"/>
                        </a:rPr>
                        <a:t> </a:t>
                      </a:r>
                      <a:endParaRPr lang="ru-RU" sz="1100" b="0" i="0" u="none" strike="noStrike">
                        <a:solidFill>
                          <a:srgbClr val="000000"/>
                        </a:solidFill>
                        <a:latin typeface="Arial" pitchFamily="34" charset="0"/>
                        <a:cs typeface="Arial" pitchFamily="34" charset="0"/>
                      </a:endParaRPr>
                    </a:p>
                  </a:txBody>
                  <a:tcPr marL="6751" marR="6751" marT="6751" marB="0" anchor="b"/>
                </a:tc>
                <a:tc hMerge="1">
                  <a:txBody>
                    <a:bodyPr/>
                    <a:lstStyle/>
                    <a:p>
                      <a:endParaRPr lang="ru-RU"/>
                    </a:p>
                  </a:txBody>
                  <a:tcPr/>
                </a:tc>
              </a:tr>
              <a:tr h="187241">
                <a:tc>
                  <a:txBody>
                    <a:bodyPr/>
                    <a:lstStyle/>
                    <a:p>
                      <a:pPr algn="l" fontAlgn="b"/>
                      <a:r>
                        <a:rPr lang="ru-RU" sz="1100" u="none" strike="noStrike">
                          <a:latin typeface="Arial" pitchFamily="34" charset="0"/>
                          <a:cs typeface="Arial" pitchFamily="34" charset="0"/>
                        </a:rPr>
                        <a:t>15-24</a:t>
                      </a:r>
                      <a:endParaRPr lang="ru-RU" sz="1100" b="0" i="0" u="none" strike="noStrike">
                        <a:solidFill>
                          <a:srgbClr val="000000"/>
                        </a:solidFill>
                        <a:latin typeface="Arial" pitchFamily="34" charset="0"/>
                        <a:cs typeface="Arial" pitchFamily="34" charset="0"/>
                      </a:endParaRPr>
                    </a:p>
                  </a:txBody>
                  <a:tcPr marL="6751" marR="6751" marT="6751" marB="0" anchor="b"/>
                </a:tc>
                <a:tc>
                  <a:txBody>
                    <a:bodyPr/>
                    <a:lstStyle/>
                    <a:p>
                      <a:pPr algn="r" fontAlgn="b"/>
                      <a:r>
                        <a:rPr lang="ru-RU" sz="1100" u="none" strike="noStrike">
                          <a:latin typeface="Arial" pitchFamily="34" charset="0"/>
                          <a:cs typeface="Arial" pitchFamily="34" charset="0"/>
                        </a:rPr>
                        <a:t>84,1</a:t>
                      </a:r>
                      <a:endParaRPr lang="ru-RU" sz="1100" b="0" i="0" u="none" strike="noStrike">
                        <a:solidFill>
                          <a:srgbClr val="000000"/>
                        </a:solidFill>
                        <a:latin typeface="Arial" pitchFamily="34" charset="0"/>
                        <a:cs typeface="Arial" pitchFamily="34" charset="0"/>
                      </a:endParaRPr>
                    </a:p>
                  </a:txBody>
                  <a:tcPr marL="6751" marR="6751" marT="6751" marB="0" anchor="b"/>
                </a:tc>
                <a:tc>
                  <a:txBody>
                    <a:bodyPr/>
                    <a:lstStyle/>
                    <a:p>
                      <a:pPr algn="r" fontAlgn="b"/>
                      <a:r>
                        <a:rPr lang="ru-RU" sz="1100" u="none" strike="noStrike">
                          <a:latin typeface="Arial" pitchFamily="34" charset="0"/>
                          <a:cs typeface="Arial" pitchFamily="34" charset="0"/>
                        </a:rPr>
                        <a:t>39,5</a:t>
                      </a:r>
                      <a:endParaRPr lang="ru-RU" sz="1100" b="0" i="0" u="none" strike="noStrike">
                        <a:solidFill>
                          <a:srgbClr val="000000"/>
                        </a:solidFill>
                        <a:latin typeface="Arial" pitchFamily="34" charset="0"/>
                        <a:cs typeface="Arial" pitchFamily="34" charset="0"/>
                      </a:endParaRPr>
                    </a:p>
                  </a:txBody>
                  <a:tcPr marL="6751" marR="6751" marT="6751" marB="0" anchor="b"/>
                </a:tc>
              </a:tr>
              <a:tr h="187241">
                <a:tc>
                  <a:txBody>
                    <a:bodyPr/>
                    <a:lstStyle/>
                    <a:p>
                      <a:pPr algn="l" fontAlgn="b"/>
                      <a:r>
                        <a:rPr lang="ru-RU" sz="1100" u="none" strike="noStrike" dirty="0">
                          <a:latin typeface="Arial" pitchFamily="34" charset="0"/>
                          <a:cs typeface="Arial" pitchFamily="34" charset="0"/>
                        </a:rPr>
                        <a:t>25-44</a:t>
                      </a:r>
                      <a:endParaRPr lang="ru-RU" sz="1100" b="0" i="0" u="none" strike="noStrike" dirty="0">
                        <a:solidFill>
                          <a:srgbClr val="000000"/>
                        </a:solidFill>
                        <a:latin typeface="Arial" pitchFamily="34" charset="0"/>
                        <a:cs typeface="Arial" pitchFamily="34" charset="0"/>
                      </a:endParaRPr>
                    </a:p>
                  </a:txBody>
                  <a:tcPr marL="6751" marR="6751" marT="6751" marB="0" anchor="b"/>
                </a:tc>
                <a:tc>
                  <a:txBody>
                    <a:bodyPr/>
                    <a:lstStyle/>
                    <a:p>
                      <a:pPr algn="r" fontAlgn="b"/>
                      <a:r>
                        <a:rPr lang="ru-RU" sz="1100" u="none" strike="noStrike">
                          <a:latin typeface="Arial" pitchFamily="34" charset="0"/>
                          <a:cs typeface="Arial" pitchFamily="34" charset="0"/>
                        </a:rPr>
                        <a:t>89,6</a:t>
                      </a:r>
                      <a:endParaRPr lang="ru-RU" sz="1100" b="0" i="0" u="none" strike="noStrike">
                        <a:solidFill>
                          <a:srgbClr val="000000"/>
                        </a:solidFill>
                        <a:latin typeface="Arial" pitchFamily="34" charset="0"/>
                        <a:cs typeface="Arial" pitchFamily="34" charset="0"/>
                      </a:endParaRPr>
                    </a:p>
                  </a:txBody>
                  <a:tcPr marL="6751" marR="6751" marT="6751" marB="0" anchor="b"/>
                </a:tc>
                <a:tc>
                  <a:txBody>
                    <a:bodyPr/>
                    <a:lstStyle/>
                    <a:p>
                      <a:pPr algn="r" fontAlgn="b"/>
                      <a:r>
                        <a:rPr lang="ru-RU" sz="1100" u="none" strike="noStrike">
                          <a:latin typeface="Arial" pitchFamily="34" charset="0"/>
                          <a:cs typeface="Arial" pitchFamily="34" charset="0"/>
                        </a:rPr>
                        <a:t>52,4</a:t>
                      </a:r>
                      <a:endParaRPr lang="ru-RU" sz="1100" b="0" i="0" u="none" strike="noStrike">
                        <a:solidFill>
                          <a:srgbClr val="000000"/>
                        </a:solidFill>
                        <a:latin typeface="Arial" pitchFamily="34" charset="0"/>
                        <a:cs typeface="Arial" pitchFamily="34" charset="0"/>
                      </a:endParaRPr>
                    </a:p>
                  </a:txBody>
                  <a:tcPr marL="6751" marR="6751" marT="6751" marB="0" anchor="b"/>
                </a:tc>
              </a:tr>
              <a:tr h="187241">
                <a:tc>
                  <a:txBody>
                    <a:bodyPr/>
                    <a:lstStyle/>
                    <a:p>
                      <a:pPr algn="l" fontAlgn="b"/>
                      <a:r>
                        <a:rPr lang="ru-RU" sz="1100" u="none" strike="noStrike" dirty="0">
                          <a:latin typeface="Arial" pitchFamily="34" charset="0"/>
                          <a:cs typeface="Arial" pitchFamily="34" charset="0"/>
                        </a:rPr>
                        <a:t>45-64</a:t>
                      </a:r>
                      <a:endParaRPr lang="ru-RU" sz="1100" b="0" i="0" u="none" strike="noStrike" dirty="0">
                        <a:solidFill>
                          <a:srgbClr val="000000"/>
                        </a:solidFill>
                        <a:latin typeface="Arial" pitchFamily="34" charset="0"/>
                        <a:cs typeface="Arial" pitchFamily="34" charset="0"/>
                      </a:endParaRPr>
                    </a:p>
                  </a:txBody>
                  <a:tcPr marL="6751" marR="6751" marT="6751" marB="0" anchor="b"/>
                </a:tc>
                <a:tc>
                  <a:txBody>
                    <a:bodyPr/>
                    <a:lstStyle/>
                    <a:p>
                      <a:pPr algn="r" fontAlgn="b"/>
                      <a:r>
                        <a:rPr lang="ru-RU" sz="1100" u="none" strike="noStrike">
                          <a:latin typeface="Arial" pitchFamily="34" charset="0"/>
                          <a:cs typeface="Arial" pitchFamily="34" charset="0"/>
                        </a:rPr>
                        <a:t>87,1</a:t>
                      </a:r>
                      <a:endParaRPr lang="ru-RU" sz="1100" b="0" i="0" u="none" strike="noStrike">
                        <a:solidFill>
                          <a:srgbClr val="000000"/>
                        </a:solidFill>
                        <a:latin typeface="Arial" pitchFamily="34" charset="0"/>
                        <a:cs typeface="Arial" pitchFamily="34" charset="0"/>
                      </a:endParaRPr>
                    </a:p>
                  </a:txBody>
                  <a:tcPr marL="6751" marR="6751" marT="6751" marB="0" anchor="b"/>
                </a:tc>
                <a:tc>
                  <a:txBody>
                    <a:bodyPr/>
                    <a:lstStyle/>
                    <a:p>
                      <a:pPr algn="r" fontAlgn="b"/>
                      <a:r>
                        <a:rPr lang="ru-RU" sz="1100" u="none" strike="noStrike">
                          <a:latin typeface="Arial" pitchFamily="34" charset="0"/>
                          <a:cs typeface="Arial" pitchFamily="34" charset="0"/>
                        </a:rPr>
                        <a:t>45,5</a:t>
                      </a:r>
                      <a:endParaRPr lang="ru-RU" sz="1100" b="0" i="0" u="none" strike="noStrike">
                        <a:solidFill>
                          <a:srgbClr val="000000"/>
                        </a:solidFill>
                        <a:latin typeface="Arial" pitchFamily="34" charset="0"/>
                        <a:cs typeface="Arial" pitchFamily="34" charset="0"/>
                      </a:endParaRPr>
                    </a:p>
                  </a:txBody>
                  <a:tcPr marL="6751" marR="6751" marT="6751" marB="0" anchor="b"/>
                </a:tc>
              </a:tr>
              <a:tr h="187241">
                <a:tc>
                  <a:txBody>
                    <a:bodyPr/>
                    <a:lstStyle/>
                    <a:p>
                      <a:pPr algn="l" fontAlgn="b"/>
                      <a:r>
                        <a:rPr lang="ru-RU" sz="1100" u="none" strike="noStrike" dirty="0">
                          <a:latin typeface="Arial" pitchFamily="34" charset="0"/>
                          <a:cs typeface="Arial" pitchFamily="34" charset="0"/>
                        </a:rPr>
                        <a:t>65+</a:t>
                      </a:r>
                      <a:endParaRPr lang="ru-RU" sz="1100" b="0" i="0" u="none" strike="noStrike" dirty="0">
                        <a:solidFill>
                          <a:srgbClr val="000000"/>
                        </a:solidFill>
                        <a:latin typeface="Arial" pitchFamily="34" charset="0"/>
                        <a:cs typeface="Arial" pitchFamily="34" charset="0"/>
                      </a:endParaRPr>
                    </a:p>
                  </a:txBody>
                  <a:tcPr marL="6751" marR="6751" marT="6751" marB="0" anchor="b"/>
                </a:tc>
                <a:tc>
                  <a:txBody>
                    <a:bodyPr/>
                    <a:lstStyle/>
                    <a:p>
                      <a:pPr algn="r" fontAlgn="b"/>
                      <a:r>
                        <a:rPr lang="ru-RU" sz="1100" u="none" strike="noStrike">
                          <a:latin typeface="Arial" pitchFamily="34" charset="0"/>
                          <a:cs typeface="Arial" pitchFamily="34" charset="0"/>
                        </a:rPr>
                        <a:t>85,5</a:t>
                      </a:r>
                      <a:endParaRPr lang="ru-RU" sz="1100" b="0" i="0" u="none" strike="noStrike">
                        <a:solidFill>
                          <a:srgbClr val="000000"/>
                        </a:solidFill>
                        <a:latin typeface="Arial" pitchFamily="34" charset="0"/>
                        <a:cs typeface="Arial" pitchFamily="34" charset="0"/>
                      </a:endParaRPr>
                    </a:p>
                  </a:txBody>
                  <a:tcPr marL="6751" marR="6751" marT="6751" marB="0" anchor="b"/>
                </a:tc>
                <a:tc>
                  <a:txBody>
                    <a:bodyPr/>
                    <a:lstStyle/>
                    <a:p>
                      <a:pPr algn="r" fontAlgn="b"/>
                      <a:r>
                        <a:rPr lang="ru-RU" sz="1100" u="none" strike="noStrike">
                          <a:latin typeface="Arial" pitchFamily="34" charset="0"/>
                          <a:cs typeface="Arial" pitchFamily="34" charset="0"/>
                        </a:rPr>
                        <a:t>52,0</a:t>
                      </a:r>
                      <a:endParaRPr lang="ru-RU" sz="1100" b="0" i="0" u="none" strike="noStrike">
                        <a:solidFill>
                          <a:srgbClr val="000000"/>
                        </a:solidFill>
                        <a:latin typeface="Arial" pitchFamily="34" charset="0"/>
                        <a:cs typeface="Arial" pitchFamily="34" charset="0"/>
                      </a:endParaRPr>
                    </a:p>
                  </a:txBody>
                  <a:tcPr marL="6751" marR="6751" marT="6751" marB="0" anchor="b"/>
                </a:tc>
              </a:tr>
              <a:tr h="187241">
                <a:tc>
                  <a:txBody>
                    <a:bodyPr/>
                    <a:lstStyle/>
                    <a:p>
                      <a:pPr algn="l" fontAlgn="b"/>
                      <a:r>
                        <a:rPr lang="en-US" sz="1100" b="1" u="none" strike="noStrike" dirty="0">
                          <a:latin typeface="Arial" pitchFamily="34" charset="0"/>
                          <a:cs typeface="Arial" pitchFamily="34" charset="0"/>
                        </a:rPr>
                        <a:t>Residence</a:t>
                      </a:r>
                      <a:endParaRPr lang="en-US" sz="1100" b="1" i="1" u="none" strike="noStrike" dirty="0">
                        <a:solidFill>
                          <a:srgbClr val="000000"/>
                        </a:solidFill>
                        <a:latin typeface="Arial" pitchFamily="34" charset="0"/>
                        <a:cs typeface="Arial" pitchFamily="34" charset="0"/>
                      </a:endParaRPr>
                    </a:p>
                  </a:txBody>
                  <a:tcPr marL="6751" marR="6751" marT="6751" marB="0" anchor="b"/>
                </a:tc>
                <a:tc gridSpan="2">
                  <a:txBody>
                    <a:bodyPr/>
                    <a:lstStyle/>
                    <a:p>
                      <a:pPr algn="ctr" fontAlgn="b"/>
                      <a:r>
                        <a:rPr lang="ru-RU" sz="1100" u="none" strike="noStrike" dirty="0">
                          <a:latin typeface="Arial" pitchFamily="34" charset="0"/>
                          <a:cs typeface="Arial" pitchFamily="34" charset="0"/>
                        </a:rPr>
                        <a:t> </a:t>
                      </a:r>
                      <a:endParaRPr lang="ru-RU" sz="1100" b="0" i="0" u="none" strike="noStrike" dirty="0">
                        <a:solidFill>
                          <a:srgbClr val="000000"/>
                        </a:solidFill>
                        <a:latin typeface="Arial" pitchFamily="34" charset="0"/>
                        <a:cs typeface="Arial" pitchFamily="34" charset="0"/>
                      </a:endParaRPr>
                    </a:p>
                  </a:txBody>
                  <a:tcPr marL="6751" marR="6751" marT="6751" marB="0" anchor="b"/>
                </a:tc>
                <a:tc hMerge="1">
                  <a:txBody>
                    <a:bodyPr/>
                    <a:lstStyle/>
                    <a:p>
                      <a:endParaRPr lang="ru-RU"/>
                    </a:p>
                  </a:txBody>
                  <a:tcPr/>
                </a:tc>
              </a:tr>
              <a:tr h="187241">
                <a:tc>
                  <a:txBody>
                    <a:bodyPr/>
                    <a:lstStyle/>
                    <a:p>
                      <a:pPr algn="l" fontAlgn="b"/>
                      <a:r>
                        <a:rPr lang="en-US" sz="1100" u="none" strike="noStrike" dirty="0">
                          <a:latin typeface="Arial" pitchFamily="34" charset="0"/>
                          <a:cs typeface="Arial" pitchFamily="34" charset="0"/>
                        </a:rPr>
                        <a:t>Urban</a:t>
                      </a:r>
                      <a:endParaRPr lang="en-US" sz="1100" b="0" i="0" u="none" strike="noStrike" dirty="0">
                        <a:solidFill>
                          <a:srgbClr val="000000"/>
                        </a:solidFill>
                        <a:latin typeface="Arial" pitchFamily="34" charset="0"/>
                        <a:cs typeface="Arial" pitchFamily="34" charset="0"/>
                      </a:endParaRPr>
                    </a:p>
                  </a:txBody>
                  <a:tcPr marL="6751" marR="6751" marT="6751" marB="0" anchor="b"/>
                </a:tc>
                <a:tc>
                  <a:txBody>
                    <a:bodyPr/>
                    <a:lstStyle/>
                    <a:p>
                      <a:pPr algn="r" fontAlgn="b"/>
                      <a:r>
                        <a:rPr lang="ru-RU" sz="1100" u="none" strike="noStrike">
                          <a:latin typeface="Arial" pitchFamily="34" charset="0"/>
                          <a:cs typeface="Arial" pitchFamily="34" charset="0"/>
                        </a:rPr>
                        <a:t>84,3</a:t>
                      </a:r>
                      <a:endParaRPr lang="ru-RU" sz="1100" b="0" i="0" u="none" strike="noStrike">
                        <a:solidFill>
                          <a:srgbClr val="000000"/>
                        </a:solidFill>
                        <a:latin typeface="Arial" pitchFamily="34" charset="0"/>
                        <a:cs typeface="Arial" pitchFamily="34" charset="0"/>
                      </a:endParaRPr>
                    </a:p>
                  </a:txBody>
                  <a:tcPr marL="6751" marR="6751" marT="6751" marB="0" anchor="b"/>
                </a:tc>
                <a:tc>
                  <a:txBody>
                    <a:bodyPr/>
                    <a:lstStyle/>
                    <a:p>
                      <a:pPr algn="r" fontAlgn="b"/>
                      <a:r>
                        <a:rPr lang="ru-RU" sz="1100" u="none" strike="noStrike">
                          <a:latin typeface="Arial" pitchFamily="34" charset="0"/>
                          <a:cs typeface="Arial" pitchFamily="34" charset="0"/>
                        </a:rPr>
                        <a:t>48,6</a:t>
                      </a:r>
                      <a:endParaRPr lang="ru-RU" sz="1100" b="0" i="0" u="none" strike="noStrike">
                        <a:solidFill>
                          <a:srgbClr val="000000"/>
                        </a:solidFill>
                        <a:latin typeface="Arial" pitchFamily="34" charset="0"/>
                        <a:cs typeface="Arial" pitchFamily="34" charset="0"/>
                      </a:endParaRPr>
                    </a:p>
                  </a:txBody>
                  <a:tcPr marL="6751" marR="6751" marT="6751" marB="0" anchor="b"/>
                </a:tc>
              </a:tr>
              <a:tr h="187241">
                <a:tc>
                  <a:txBody>
                    <a:bodyPr/>
                    <a:lstStyle/>
                    <a:p>
                      <a:pPr algn="l" fontAlgn="b"/>
                      <a:r>
                        <a:rPr lang="en-US" sz="1100" u="none" strike="noStrike" dirty="0">
                          <a:latin typeface="Arial" pitchFamily="34" charset="0"/>
                          <a:cs typeface="Arial" pitchFamily="34" charset="0"/>
                        </a:rPr>
                        <a:t>Rural</a:t>
                      </a:r>
                      <a:endParaRPr lang="en-US" sz="1100" b="0" i="0" u="none" strike="noStrike" dirty="0">
                        <a:solidFill>
                          <a:srgbClr val="000000"/>
                        </a:solidFill>
                        <a:latin typeface="Arial" pitchFamily="34" charset="0"/>
                        <a:cs typeface="Arial" pitchFamily="34" charset="0"/>
                      </a:endParaRPr>
                    </a:p>
                  </a:txBody>
                  <a:tcPr marL="6751" marR="6751" marT="6751" marB="0" anchor="b"/>
                </a:tc>
                <a:tc>
                  <a:txBody>
                    <a:bodyPr/>
                    <a:lstStyle/>
                    <a:p>
                      <a:pPr algn="r" fontAlgn="b"/>
                      <a:r>
                        <a:rPr lang="ru-RU" sz="1100" u="none" strike="noStrike">
                          <a:latin typeface="Arial" pitchFamily="34" charset="0"/>
                          <a:cs typeface="Arial" pitchFamily="34" charset="0"/>
                        </a:rPr>
                        <a:t>91,6</a:t>
                      </a:r>
                      <a:endParaRPr lang="ru-RU" sz="1100" b="0" i="0" u="none" strike="noStrike">
                        <a:solidFill>
                          <a:srgbClr val="000000"/>
                        </a:solidFill>
                        <a:latin typeface="Arial" pitchFamily="34" charset="0"/>
                        <a:cs typeface="Arial" pitchFamily="34" charset="0"/>
                      </a:endParaRPr>
                    </a:p>
                  </a:txBody>
                  <a:tcPr marL="6751" marR="6751" marT="6751" marB="0" anchor="b"/>
                </a:tc>
                <a:tc>
                  <a:txBody>
                    <a:bodyPr/>
                    <a:lstStyle/>
                    <a:p>
                      <a:pPr algn="r" fontAlgn="b"/>
                      <a:r>
                        <a:rPr lang="ru-RU" sz="1100" u="none" strike="noStrike">
                          <a:latin typeface="Arial" pitchFamily="34" charset="0"/>
                          <a:cs typeface="Arial" pitchFamily="34" charset="0"/>
                        </a:rPr>
                        <a:t>48,0</a:t>
                      </a:r>
                      <a:endParaRPr lang="ru-RU" sz="1100" b="0" i="0" u="none" strike="noStrike">
                        <a:solidFill>
                          <a:srgbClr val="000000"/>
                        </a:solidFill>
                        <a:latin typeface="Arial" pitchFamily="34" charset="0"/>
                        <a:cs typeface="Arial" pitchFamily="34" charset="0"/>
                      </a:endParaRPr>
                    </a:p>
                  </a:txBody>
                  <a:tcPr marL="6751" marR="6751" marT="6751" marB="0" anchor="b"/>
                </a:tc>
              </a:tr>
              <a:tr h="187241">
                <a:tc>
                  <a:txBody>
                    <a:bodyPr/>
                    <a:lstStyle/>
                    <a:p>
                      <a:pPr algn="l" fontAlgn="b"/>
                      <a:r>
                        <a:rPr lang="en-US" sz="1100" u="none" strike="noStrike" dirty="0">
                          <a:latin typeface="Arial" pitchFamily="34" charset="0"/>
                          <a:cs typeface="Arial" pitchFamily="34" charset="0"/>
                        </a:rPr>
                        <a:t>Education Level</a:t>
                      </a:r>
                      <a:r>
                        <a:rPr lang="en-US" sz="1100" u="none" strike="noStrike" baseline="30000" dirty="0">
                          <a:latin typeface="Arial" pitchFamily="34" charset="0"/>
                          <a:cs typeface="Arial" pitchFamily="34" charset="0"/>
                        </a:rPr>
                        <a:t>3</a:t>
                      </a:r>
                      <a:endParaRPr lang="en-US" sz="1100" b="1" i="1" u="none" strike="noStrike" dirty="0">
                        <a:solidFill>
                          <a:srgbClr val="000000"/>
                        </a:solidFill>
                        <a:latin typeface="Arial" pitchFamily="34" charset="0"/>
                        <a:cs typeface="Arial" pitchFamily="34" charset="0"/>
                      </a:endParaRPr>
                    </a:p>
                  </a:txBody>
                  <a:tcPr marL="6751" marR="6751" marT="6751" marB="0" anchor="b"/>
                </a:tc>
                <a:tc gridSpan="2">
                  <a:txBody>
                    <a:bodyPr/>
                    <a:lstStyle/>
                    <a:p>
                      <a:pPr algn="ctr" fontAlgn="b"/>
                      <a:r>
                        <a:rPr lang="ru-RU" sz="1100" u="none" strike="noStrike">
                          <a:latin typeface="Arial" pitchFamily="34" charset="0"/>
                          <a:cs typeface="Arial" pitchFamily="34" charset="0"/>
                        </a:rPr>
                        <a:t> </a:t>
                      </a:r>
                      <a:endParaRPr lang="ru-RU" sz="1100" b="0" i="0" u="none" strike="noStrike">
                        <a:solidFill>
                          <a:srgbClr val="000000"/>
                        </a:solidFill>
                        <a:latin typeface="Arial" pitchFamily="34" charset="0"/>
                        <a:cs typeface="Arial" pitchFamily="34" charset="0"/>
                      </a:endParaRPr>
                    </a:p>
                  </a:txBody>
                  <a:tcPr marL="6751" marR="6751" marT="6751" marB="0" anchor="b"/>
                </a:tc>
                <a:tc hMerge="1">
                  <a:txBody>
                    <a:bodyPr/>
                    <a:lstStyle/>
                    <a:p>
                      <a:endParaRPr lang="ru-RU"/>
                    </a:p>
                  </a:txBody>
                  <a:tcPr/>
                </a:tc>
              </a:tr>
              <a:tr h="187241">
                <a:tc>
                  <a:txBody>
                    <a:bodyPr/>
                    <a:lstStyle/>
                    <a:p>
                      <a:pPr algn="l" fontAlgn="b"/>
                      <a:r>
                        <a:rPr lang="en-US" sz="1100" u="none" strike="noStrike" dirty="0">
                          <a:latin typeface="Arial" pitchFamily="34" charset="0"/>
                          <a:cs typeface="Arial" pitchFamily="34" charset="0"/>
                        </a:rPr>
                        <a:t>Doctor of Philosophy PhD</a:t>
                      </a:r>
                      <a:endParaRPr lang="en-US" sz="1100" b="0" i="0" u="none" strike="noStrike" dirty="0">
                        <a:solidFill>
                          <a:srgbClr val="000000"/>
                        </a:solidFill>
                        <a:latin typeface="Arial" pitchFamily="34" charset="0"/>
                        <a:cs typeface="Arial" pitchFamily="34" charset="0"/>
                      </a:endParaRPr>
                    </a:p>
                  </a:txBody>
                  <a:tcPr marL="6751" marR="6751" marT="6751" marB="0" anchor="b"/>
                </a:tc>
                <a:tc>
                  <a:txBody>
                    <a:bodyPr/>
                    <a:lstStyle/>
                    <a:p>
                      <a:pPr algn="r" fontAlgn="b"/>
                      <a:r>
                        <a:rPr lang="ru-RU" sz="1100" u="none" strike="noStrike" dirty="0">
                          <a:latin typeface="Arial" pitchFamily="34" charset="0"/>
                          <a:cs typeface="Arial" pitchFamily="34" charset="0"/>
                        </a:rPr>
                        <a:t>100,0</a:t>
                      </a:r>
                      <a:endParaRPr lang="ru-RU" sz="1100" b="0" i="0" u="none" strike="noStrike" dirty="0">
                        <a:solidFill>
                          <a:srgbClr val="000000"/>
                        </a:solidFill>
                        <a:latin typeface="Arial" pitchFamily="34" charset="0"/>
                        <a:cs typeface="Arial" pitchFamily="34" charset="0"/>
                      </a:endParaRPr>
                    </a:p>
                  </a:txBody>
                  <a:tcPr marL="6751" marR="6751" marT="6751" marB="0" anchor="b"/>
                </a:tc>
                <a:tc>
                  <a:txBody>
                    <a:bodyPr/>
                    <a:lstStyle/>
                    <a:p>
                      <a:pPr algn="r" fontAlgn="b"/>
                      <a:r>
                        <a:rPr lang="ru-RU" sz="1100" u="none" strike="noStrike">
                          <a:latin typeface="Arial" pitchFamily="34" charset="0"/>
                          <a:cs typeface="Arial" pitchFamily="34" charset="0"/>
                        </a:rPr>
                        <a:t>55,1</a:t>
                      </a:r>
                      <a:endParaRPr lang="ru-RU" sz="1100" b="0" i="0" u="none" strike="noStrike">
                        <a:solidFill>
                          <a:srgbClr val="000000"/>
                        </a:solidFill>
                        <a:latin typeface="Arial" pitchFamily="34" charset="0"/>
                        <a:cs typeface="Arial" pitchFamily="34" charset="0"/>
                      </a:endParaRPr>
                    </a:p>
                  </a:txBody>
                  <a:tcPr marL="6751" marR="6751" marT="6751" marB="0" anchor="b"/>
                </a:tc>
              </a:tr>
              <a:tr h="187241">
                <a:tc>
                  <a:txBody>
                    <a:bodyPr/>
                    <a:lstStyle/>
                    <a:p>
                      <a:pPr algn="l" fontAlgn="b"/>
                      <a:r>
                        <a:rPr lang="en-US" sz="1100" u="none" strike="noStrike">
                          <a:latin typeface="Arial" pitchFamily="34" charset="0"/>
                          <a:cs typeface="Arial" pitchFamily="34" charset="0"/>
                        </a:rPr>
                        <a:t>Masters degree</a:t>
                      </a:r>
                      <a:endParaRPr lang="en-US" sz="1100" b="0" i="0" u="none" strike="noStrike">
                        <a:solidFill>
                          <a:srgbClr val="000000"/>
                        </a:solidFill>
                        <a:latin typeface="Arial" pitchFamily="34" charset="0"/>
                        <a:cs typeface="Arial" pitchFamily="34" charset="0"/>
                      </a:endParaRPr>
                    </a:p>
                  </a:txBody>
                  <a:tcPr marL="6751" marR="6751" marT="6751" marB="0" anchor="b"/>
                </a:tc>
                <a:tc>
                  <a:txBody>
                    <a:bodyPr/>
                    <a:lstStyle/>
                    <a:p>
                      <a:pPr algn="r" fontAlgn="b"/>
                      <a:r>
                        <a:rPr lang="ru-RU" sz="1100" u="none" strike="noStrike" dirty="0">
                          <a:latin typeface="Arial" pitchFamily="34" charset="0"/>
                          <a:cs typeface="Arial" pitchFamily="34" charset="0"/>
                        </a:rPr>
                        <a:t>85,9</a:t>
                      </a:r>
                      <a:endParaRPr lang="ru-RU" sz="1100" b="0" i="0" u="none" strike="noStrike" dirty="0">
                        <a:solidFill>
                          <a:srgbClr val="000000"/>
                        </a:solidFill>
                        <a:latin typeface="Arial" pitchFamily="34" charset="0"/>
                        <a:cs typeface="Arial" pitchFamily="34" charset="0"/>
                      </a:endParaRPr>
                    </a:p>
                  </a:txBody>
                  <a:tcPr marL="6751" marR="6751" marT="6751" marB="0" anchor="b"/>
                </a:tc>
                <a:tc>
                  <a:txBody>
                    <a:bodyPr/>
                    <a:lstStyle/>
                    <a:p>
                      <a:pPr algn="r" fontAlgn="b"/>
                      <a:r>
                        <a:rPr lang="ru-RU" sz="1100" u="none" strike="noStrike">
                          <a:latin typeface="Arial" pitchFamily="34" charset="0"/>
                          <a:cs typeface="Arial" pitchFamily="34" charset="0"/>
                        </a:rPr>
                        <a:t>52,0</a:t>
                      </a:r>
                      <a:endParaRPr lang="ru-RU" sz="1100" b="0" i="0" u="none" strike="noStrike">
                        <a:solidFill>
                          <a:srgbClr val="000000"/>
                        </a:solidFill>
                        <a:latin typeface="Arial" pitchFamily="34" charset="0"/>
                        <a:cs typeface="Arial" pitchFamily="34" charset="0"/>
                      </a:endParaRPr>
                    </a:p>
                  </a:txBody>
                  <a:tcPr marL="6751" marR="6751" marT="6751" marB="0" anchor="b"/>
                </a:tc>
              </a:tr>
              <a:tr h="187241">
                <a:tc>
                  <a:txBody>
                    <a:bodyPr/>
                    <a:lstStyle/>
                    <a:p>
                      <a:pPr algn="l" fontAlgn="b"/>
                      <a:r>
                        <a:rPr lang="en-US" sz="1100" u="none" strike="noStrike">
                          <a:latin typeface="Arial" pitchFamily="34" charset="0"/>
                          <a:cs typeface="Arial" pitchFamily="34" charset="0"/>
                        </a:rPr>
                        <a:t>Bachelors degree</a:t>
                      </a:r>
                      <a:endParaRPr lang="en-US" sz="1100" b="0" i="0" u="none" strike="noStrike">
                        <a:solidFill>
                          <a:srgbClr val="000000"/>
                        </a:solidFill>
                        <a:latin typeface="Arial" pitchFamily="34" charset="0"/>
                        <a:cs typeface="Arial" pitchFamily="34" charset="0"/>
                      </a:endParaRPr>
                    </a:p>
                  </a:txBody>
                  <a:tcPr marL="6751" marR="6751" marT="6751" marB="0" anchor="b"/>
                </a:tc>
                <a:tc>
                  <a:txBody>
                    <a:bodyPr/>
                    <a:lstStyle/>
                    <a:p>
                      <a:pPr algn="r" fontAlgn="b"/>
                      <a:r>
                        <a:rPr lang="ru-RU" sz="1100" u="none" strike="noStrike" dirty="0">
                          <a:latin typeface="Arial" pitchFamily="34" charset="0"/>
                          <a:cs typeface="Arial" pitchFamily="34" charset="0"/>
                        </a:rPr>
                        <a:t>83,8</a:t>
                      </a:r>
                      <a:endParaRPr lang="ru-RU" sz="1100" b="0" i="0" u="none" strike="noStrike" dirty="0">
                        <a:solidFill>
                          <a:srgbClr val="000000"/>
                        </a:solidFill>
                        <a:latin typeface="Arial" pitchFamily="34" charset="0"/>
                        <a:cs typeface="Arial" pitchFamily="34" charset="0"/>
                      </a:endParaRPr>
                    </a:p>
                  </a:txBody>
                  <a:tcPr marL="6751" marR="6751" marT="6751" marB="0" anchor="b"/>
                </a:tc>
                <a:tc>
                  <a:txBody>
                    <a:bodyPr/>
                    <a:lstStyle/>
                    <a:p>
                      <a:pPr algn="r" fontAlgn="b"/>
                      <a:r>
                        <a:rPr lang="ru-RU" sz="1100" u="none" strike="noStrike">
                          <a:latin typeface="Arial" pitchFamily="34" charset="0"/>
                          <a:cs typeface="Arial" pitchFamily="34" charset="0"/>
                        </a:rPr>
                        <a:t>53,0</a:t>
                      </a:r>
                      <a:endParaRPr lang="ru-RU" sz="1100" b="0" i="0" u="none" strike="noStrike">
                        <a:solidFill>
                          <a:srgbClr val="000000"/>
                        </a:solidFill>
                        <a:latin typeface="Arial" pitchFamily="34" charset="0"/>
                        <a:cs typeface="Arial" pitchFamily="34" charset="0"/>
                      </a:endParaRPr>
                    </a:p>
                  </a:txBody>
                  <a:tcPr marL="6751" marR="6751" marT="6751" marB="0" anchor="b"/>
                </a:tc>
              </a:tr>
              <a:tr h="365966">
                <a:tc>
                  <a:txBody>
                    <a:bodyPr/>
                    <a:lstStyle/>
                    <a:p>
                      <a:pPr algn="l" fontAlgn="b"/>
                      <a:r>
                        <a:rPr lang="en-US" sz="1100" u="none" strike="noStrike">
                          <a:latin typeface="Arial" pitchFamily="34" charset="0"/>
                          <a:cs typeface="Arial" pitchFamily="34" charset="0"/>
                        </a:rPr>
                        <a:t>College, technicum (vocational school)</a:t>
                      </a:r>
                      <a:endParaRPr lang="en-US" sz="1100" b="0" i="0" u="none" strike="noStrike">
                        <a:solidFill>
                          <a:srgbClr val="000000"/>
                        </a:solidFill>
                        <a:latin typeface="Arial" pitchFamily="34" charset="0"/>
                        <a:cs typeface="Arial" pitchFamily="34" charset="0"/>
                      </a:endParaRPr>
                    </a:p>
                  </a:txBody>
                  <a:tcPr marL="6751" marR="6751" marT="6751" marB="0" anchor="b"/>
                </a:tc>
                <a:tc>
                  <a:txBody>
                    <a:bodyPr/>
                    <a:lstStyle/>
                    <a:p>
                      <a:pPr algn="r" fontAlgn="b"/>
                      <a:r>
                        <a:rPr lang="ru-RU" sz="1100" u="none" strike="noStrike" dirty="0">
                          <a:latin typeface="Arial" pitchFamily="34" charset="0"/>
                          <a:cs typeface="Arial" pitchFamily="34" charset="0"/>
                        </a:rPr>
                        <a:t>87,5</a:t>
                      </a:r>
                      <a:endParaRPr lang="ru-RU" sz="1100" b="0" i="0" u="none" strike="noStrike" dirty="0">
                        <a:solidFill>
                          <a:srgbClr val="000000"/>
                        </a:solidFill>
                        <a:latin typeface="Arial" pitchFamily="34" charset="0"/>
                        <a:cs typeface="Arial" pitchFamily="34" charset="0"/>
                      </a:endParaRPr>
                    </a:p>
                  </a:txBody>
                  <a:tcPr marL="6751" marR="6751" marT="6751" marB="0" anchor="b"/>
                </a:tc>
                <a:tc>
                  <a:txBody>
                    <a:bodyPr/>
                    <a:lstStyle/>
                    <a:p>
                      <a:pPr algn="r" fontAlgn="b"/>
                      <a:r>
                        <a:rPr lang="ru-RU" sz="1100" u="none" strike="noStrike">
                          <a:latin typeface="Arial" pitchFamily="34" charset="0"/>
                          <a:cs typeface="Arial" pitchFamily="34" charset="0"/>
                        </a:rPr>
                        <a:t>55,8</a:t>
                      </a:r>
                      <a:endParaRPr lang="ru-RU" sz="1100" b="0" i="0" u="none" strike="noStrike">
                        <a:solidFill>
                          <a:srgbClr val="000000"/>
                        </a:solidFill>
                        <a:latin typeface="Arial" pitchFamily="34" charset="0"/>
                        <a:cs typeface="Arial" pitchFamily="34" charset="0"/>
                      </a:endParaRPr>
                    </a:p>
                  </a:txBody>
                  <a:tcPr marL="6751" marR="6751" marT="6751" marB="0" anchor="b"/>
                </a:tc>
              </a:tr>
              <a:tr h="187241">
                <a:tc>
                  <a:txBody>
                    <a:bodyPr/>
                    <a:lstStyle/>
                    <a:p>
                      <a:pPr algn="l" fontAlgn="b"/>
                      <a:r>
                        <a:rPr lang="en-US" sz="1100" u="none" strike="noStrike">
                          <a:latin typeface="Arial" pitchFamily="34" charset="0"/>
                          <a:cs typeface="Arial" pitchFamily="34" charset="0"/>
                        </a:rPr>
                        <a:t>Technical school</a:t>
                      </a:r>
                      <a:endParaRPr lang="en-US" sz="1100" b="0" i="0" u="none" strike="noStrike">
                        <a:solidFill>
                          <a:srgbClr val="000000"/>
                        </a:solidFill>
                        <a:latin typeface="Arial" pitchFamily="34" charset="0"/>
                        <a:cs typeface="Arial" pitchFamily="34" charset="0"/>
                      </a:endParaRPr>
                    </a:p>
                  </a:txBody>
                  <a:tcPr marL="6751" marR="6751" marT="6751" marB="0" anchor="b"/>
                </a:tc>
                <a:tc>
                  <a:txBody>
                    <a:bodyPr/>
                    <a:lstStyle/>
                    <a:p>
                      <a:pPr algn="r" fontAlgn="b"/>
                      <a:r>
                        <a:rPr lang="ru-RU" sz="1100" u="none" strike="noStrike" dirty="0">
                          <a:latin typeface="Arial" pitchFamily="34" charset="0"/>
                          <a:cs typeface="Arial" pitchFamily="34" charset="0"/>
                        </a:rPr>
                        <a:t>83,8</a:t>
                      </a:r>
                      <a:endParaRPr lang="ru-RU" sz="1100" b="0" i="0" u="none" strike="noStrike" dirty="0">
                        <a:solidFill>
                          <a:srgbClr val="000000"/>
                        </a:solidFill>
                        <a:latin typeface="Arial" pitchFamily="34" charset="0"/>
                        <a:cs typeface="Arial" pitchFamily="34" charset="0"/>
                      </a:endParaRPr>
                    </a:p>
                  </a:txBody>
                  <a:tcPr marL="6751" marR="6751" marT="6751" marB="0" anchor="b"/>
                </a:tc>
                <a:tc>
                  <a:txBody>
                    <a:bodyPr/>
                    <a:lstStyle/>
                    <a:p>
                      <a:pPr algn="r" fontAlgn="b"/>
                      <a:r>
                        <a:rPr lang="ru-RU" sz="1100" u="none" strike="noStrike">
                          <a:latin typeface="Arial" pitchFamily="34" charset="0"/>
                          <a:cs typeface="Arial" pitchFamily="34" charset="0"/>
                        </a:rPr>
                        <a:t>44,6</a:t>
                      </a:r>
                      <a:endParaRPr lang="ru-RU" sz="1100" b="0" i="0" u="none" strike="noStrike">
                        <a:solidFill>
                          <a:srgbClr val="000000"/>
                        </a:solidFill>
                        <a:latin typeface="Arial" pitchFamily="34" charset="0"/>
                        <a:cs typeface="Arial" pitchFamily="34" charset="0"/>
                      </a:endParaRPr>
                    </a:p>
                  </a:txBody>
                  <a:tcPr marL="6751" marR="6751" marT="6751" marB="0" anchor="b"/>
                </a:tc>
              </a:tr>
              <a:tr h="187241">
                <a:tc>
                  <a:txBody>
                    <a:bodyPr/>
                    <a:lstStyle/>
                    <a:p>
                      <a:pPr algn="l" fontAlgn="b"/>
                      <a:r>
                        <a:rPr lang="en-US" sz="1100" u="none" strike="noStrike">
                          <a:latin typeface="Arial" pitchFamily="34" charset="0"/>
                          <a:cs typeface="Arial" pitchFamily="34" charset="0"/>
                        </a:rPr>
                        <a:t>Secondary</a:t>
                      </a:r>
                      <a:endParaRPr lang="en-US" sz="1100" b="0" i="0" u="none" strike="noStrike">
                        <a:solidFill>
                          <a:srgbClr val="000000"/>
                        </a:solidFill>
                        <a:latin typeface="Arial" pitchFamily="34" charset="0"/>
                        <a:cs typeface="Arial" pitchFamily="34" charset="0"/>
                      </a:endParaRPr>
                    </a:p>
                  </a:txBody>
                  <a:tcPr marL="6751" marR="6751" marT="6751" marB="0" anchor="b"/>
                </a:tc>
                <a:tc>
                  <a:txBody>
                    <a:bodyPr/>
                    <a:lstStyle/>
                    <a:p>
                      <a:pPr algn="r" fontAlgn="b"/>
                      <a:r>
                        <a:rPr lang="ru-RU" sz="1100" u="none" strike="noStrike" dirty="0">
                          <a:latin typeface="Arial" pitchFamily="34" charset="0"/>
                          <a:cs typeface="Arial" pitchFamily="34" charset="0"/>
                        </a:rPr>
                        <a:t>88,9</a:t>
                      </a:r>
                      <a:endParaRPr lang="ru-RU" sz="1100" b="0" i="0" u="none" strike="noStrike" dirty="0">
                        <a:solidFill>
                          <a:srgbClr val="000000"/>
                        </a:solidFill>
                        <a:latin typeface="Arial" pitchFamily="34" charset="0"/>
                        <a:cs typeface="Arial" pitchFamily="34" charset="0"/>
                      </a:endParaRPr>
                    </a:p>
                  </a:txBody>
                  <a:tcPr marL="6751" marR="6751" marT="6751" marB="0" anchor="b"/>
                </a:tc>
                <a:tc>
                  <a:txBody>
                    <a:bodyPr/>
                    <a:lstStyle/>
                    <a:p>
                      <a:pPr algn="r" fontAlgn="b"/>
                      <a:r>
                        <a:rPr lang="ru-RU" sz="1100" u="none" strike="noStrike">
                          <a:latin typeface="Arial" pitchFamily="34" charset="0"/>
                          <a:cs typeface="Arial" pitchFamily="34" charset="0"/>
                        </a:rPr>
                        <a:t>46,8</a:t>
                      </a:r>
                      <a:endParaRPr lang="ru-RU" sz="1100" b="0" i="0" u="none" strike="noStrike">
                        <a:solidFill>
                          <a:srgbClr val="000000"/>
                        </a:solidFill>
                        <a:latin typeface="Arial" pitchFamily="34" charset="0"/>
                        <a:cs typeface="Arial" pitchFamily="34" charset="0"/>
                      </a:endParaRPr>
                    </a:p>
                  </a:txBody>
                  <a:tcPr marL="6751" marR="6751" marT="6751" marB="0" anchor="b"/>
                </a:tc>
              </a:tr>
              <a:tr h="187241">
                <a:tc>
                  <a:txBody>
                    <a:bodyPr/>
                    <a:lstStyle/>
                    <a:p>
                      <a:pPr algn="l" fontAlgn="b"/>
                      <a:r>
                        <a:rPr lang="en-US" sz="1100" u="none" strike="noStrike">
                          <a:latin typeface="Arial" pitchFamily="34" charset="0"/>
                          <a:cs typeface="Arial" pitchFamily="34" charset="0"/>
                        </a:rPr>
                        <a:t>Basic</a:t>
                      </a:r>
                      <a:endParaRPr lang="en-US" sz="1100" b="0" i="0" u="none" strike="noStrike">
                        <a:solidFill>
                          <a:srgbClr val="000000"/>
                        </a:solidFill>
                        <a:latin typeface="Arial" pitchFamily="34" charset="0"/>
                        <a:cs typeface="Arial" pitchFamily="34" charset="0"/>
                      </a:endParaRPr>
                    </a:p>
                  </a:txBody>
                  <a:tcPr marL="6751" marR="6751" marT="6751" marB="0" anchor="b"/>
                </a:tc>
                <a:tc>
                  <a:txBody>
                    <a:bodyPr/>
                    <a:lstStyle/>
                    <a:p>
                      <a:pPr algn="r" fontAlgn="b"/>
                      <a:r>
                        <a:rPr lang="ru-RU" sz="1100" u="none" strike="noStrike" dirty="0">
                          <a:latin typeface="Arial" pitchFamily="34" charset="0"/>
                          <a:cs typeface="Arial" pitchFamily="34" charset="0"/>
                        </a:rPr>
                        <a:t>87,4</a:t>
                      </a:r>
                      <a:endParaRPr lang="ru-RU" sz="1100" b="0" i="0" u="none" strike="noStrike" dirty="0">
                        <a:solidFill>
                          <a:srgbClr val="000000"/>
                        </a:solidFill>
                        <a:latin typeface="Arial" pitchFamily="34" charset="0"/>
                        <a:cs typeface="Arial" pitchFamily="34" charset="0"/>
                      </a:endParaRPr>
                    </a:p>
                  </a:txBody>
                  <a:tcPr marL="6751" marR="6751" marT="6751" marB="0" anchor="b"/>
                </a:tc>
                <a:tc>
                  <a:txBody>
                    <a:bodyPr/>
                    <a:lstStyle/>
                    <a:p>
                      <a:pPr algn="r" fontAlgn="b"/>
                      <a:r>
                        <a:rPr lang="ru-RU" sz="1100" u="none" strike="noStrike">
                          <a:latin typeface="Arial" pitchFamily="34" charset="0"/>
                          <a:cs typeface="Arial" pitchFamily="34" charset="0"/>
                        </a:rPr>
                        <a:t>34,6</a:t>
                      </a:r>
                      <a:endParaRPr lang="ru-RU" sz="1100" b="0" i="0" u="none" strike="noStrike">
                        <a:solidFill>
                          <a:srgbClr val="000000"/>
                        </a:solidFill>
                        <a:latin typeface="Arial" pitchFamily="34" charset="0"/>
                        <a:cs typeface="Arial" pitchFamily="34" charset="0"/>
                      </a:endParaRPr>
                    </a:p>
                  </a:txBody>
                  <a:tcPr marL="6751" marR="6751" marT="6751" marB="0" anchor="b"/>
                </a:tc>
              </a:tr>
              <a:tr h="187241">
                <a:tc>
                  <a:txBody>
                    <a:bodyPr/>
                    <a:lstStyle/>
                    <a:p>
                      <a:pPr algn="l" fontAlgn="b"/>
                      <a:r>
                        <a:rPr lang="en-US" sz="1100" u="none" strike="noStrike">
                          <a:latin typeface="Arial" pitchFamily="34" charset="0"/>
                          <a:cs typeface="Arial" pitchFamily="34" charset="0"/>
                        </a:rPr>
                        <a:t>Primary</a:t>
                      </a:r>
                      <a:endParaRPr lang="en-US" sz="1100" b="0" i="0" u="none" strike="noStrike">
                        <a:solidFill>
                          <a:srgbClr val="000000"/>
                        </a:solidFill>
                        <a:latin typeface="Arial" pitchFamily="34" charset="0"/>
                        <a:cs typeface="Arial" pitchFamily="34" charset="0"/>
                      </a:endParaRPr>
                    </a:p>
                  </a:txBody>
                  <a:tcPr marL="6751" marR="6751" marT="6751" marB="0" anchor="b"/>
                </a:tc>
                <a:tc>
                  <a:txBody>
                    <a:bodyPr/>
                    <a:lstStyle/>
                    <a:p>
                      <a:pPr algn="r" fontAlgn="b"/>
                      <a:r>
                        <a:rPr lang="ru-RU" sz="1100" u="none" strike="noStrike" dirty="0">
                          <a:latin typeface="Arial" pitchFamily="34" charset="0"/>
                          <a:cs typeface="Arial" pitchFamily="34" charset="0"/>
                        </a:rPr>
                        <a:t>100,0</a:t>
                      </a:r>
                      <a:endParaRPr lang="ru-RU" sz="1100" b="0" i="0" u="none" strike="noStrike" dirty="0">
                        <a:solidFill>
                          <a:srgbClr val="000000"/>
                        </a:solidFill>
                        <a:latin typeface="Arial" pitchFamily="34" charset="0"/>
                        <a:cs typeface="Arial" pitchFamily="34" charset="0"/>
                      </a:endParaRPr>
                    </a:p>
                  </a:txBody>
                  <a:tcPr marL="6751" marR="6751" marT="6751" marB="0" anchor="b"/>
                </a:tc>
                <a:tc>
                  <a:txBody>
                    <a:bodyPr/>
                    <a:lstStyle/>
                    <a:p>
                      <a:pPr algn="r" fontAlgn="b"/>
                      <a:r>
                        <a:rPr lang="ru-RU" sz="1100" u="none" strike="noStrike" dirty="0">
                          <a:latin typeface="Arial" pitchFamily="34" charset="0"/>
                          <a:cs typeface="Arial" pitchFamily="34" charset="0"/>
                        </a:rPr>
                        <a:t>81,0</a:t>
                      </a:r>
                      <a:endParaRPr lang="ru-RU" sz="1100" b="0" i="0" u="none" strike="noStrike" dirty="0">
                        <a:solidFill>
                          <a:srgbClr val="000000"/>
                        </a:solidFill>
                        <a:latin typeface="Arial" pitchFamily="34" charset="0"/>
                        <a:cs typeface="Arial" pitchFamily="34" charset="0"/>
                      </a:endParaRPr>
                    </a:p>
                  </a:txBody>
                  <a:tcPr marL="6751" marR="6751" marT="6751" marB="0" anchor="b"/>
                </a:tc>
              </a:tr>
            </a:tbl>
          </a:graphicData>
        </a:graphic>
      </p:graphicFrame>
      <p:graphicFrame>
        <p:nvGraphicFramePr>
          <p:cNvPr id="5" name="Table 4"/>
          <p:cNvGraphicFramePr>
            <a:graphicFrameLocks noGrp="1"/>
          </p:cNvGraphicFramePr>
          <p:nvPr/>
        </p:nvGraphicFramePr>
        <p:xfrm>
          <a:off x="285720" y="6222707"/>
          <a:ext cx="5588000" cy="563880"/>
        </p:xfrm>
        <a:graphic>
          <a:graphicData uri="http://schemas.openxmlformats.org/drawingml/2006/table">
            <a:tbl>
              <a:tblPr/>
              <a:tblGrid>
                <a:gridCol w="1813872"/>
                <a:gridCol w="1966620"/>
                <a:gridCol w="1807508"/>
              </a:tblGrid>
              <a:tr h="66674">
                <a:tc gridSpan="2">
                  <a:txBody>
                    <a:bodyPr/>
                    <a:lstStyle/>
                    <a:p>
                      <a:pPr algn="l" fontAlgn="b"/>
                      <a:r>
                        <a:rPr lang="en-US" sz="1100" b="0" i="0" u="none" strike="noStrike" baseline="30000" dirty="0">
                          <a:solidFill>
                            <a:srgbClr val="000000"/>
                          </a:solidFill>
                          <a:latin typeface="Arial"/>
                        </a:rPr>
                        <a:t>1 </a:t>
                      </a:r>
                      <a:r>
                        <a:rPr lang="en-US" sz="1100" b="0" i="0" u="none" strike="noStrike" dirty="0">
                          <a:solidFill>
                            <a:srgbClr val="000000"/>
                          </a:solidFill>
                          <a:latin typeface="Arial"/>
                        </a:rPr>
                        <a:t>Includes daily and occasional (less than daily) smokers. </a:t>
                      </a:r>
                    </a:p>
                  </a:txBody>
                  <a:tcPr marL="9525" marR="9525" marT="9525" marB="0" anchor="b">
                    <a:lnL>
                      <a:noFill/>
                    </a:lnL>
                    <a:lnR>
                      <a:noFill/>
                    </a:lnR>
                    <a:lnT>
                      <a:noFill/>
                    </a:lnT>
                    <a:lnB>
                      <a:noFill/>
                    </a:lnB>
                  </a:tcPr>
                </a:tc>
                <a:tc hMerge="1">
                  <a:txBody>
                    <a:bodyPr/>
                    <a:lstStyle/>
                    <a:p>
                      <a:endParaRPr lang="ru-RU"/>
                    </a:p>
                  </a:txBody>
                  <a:tcPr/>
                </a:tc>
                <a:tc>
                  <a:txBody>
                    <a:bodyPr/>
                    <a:lstStyle/>
                    <a:p>
                      <a:pPr algn="l" fontAlgn="b"/>
                      <a:endParaRPr lang="ru-RU" sz="1100" b="0" i="0" u="none" strike="noStrike">
                        <a:solidFill>
                          <a:srgbClr val="000000"/>
                        </a:solidFill>
                        <a:latin typeface="Arial"/>
                      </a:endParaRPr>
                    </a:p>
                  </a:txBody>
                  <a:tcPr marL="9525" marR="9525" marT="9525" marB="0" anchor="b">
                    <a:lnL>
                      <a:noFill/>
                    </a:lnL>
                    <a:lnR>
                      <a:noFill/>
                    </a:lnR>
                    <a:lnT>
                      <a:noFill/>
                    </a:lnT>
                    <a:lnB>
                      <a:noFill/>
                    </a:lnB>
                  </a:tcPr>
                </a:tc>
              </a:tr>
              <a:tr h="209550">
                <a:tc>
                  <a:txBody>
                    <a:bodyPr/>
                    <a:lstStyle/>
                    <a:p>
                      <a:pPr algn="l" fontAlgn="b"/>
                      <a:r>
                        <a:rPr lang="en-US" sz="1100" b="0" i="0" u="none" strike="noStrike" baseline="30000">
                          <a:solidFill>
                            <a:srgbClr val="000000"/>
                          </a:solidFill>
                          <a:latin typeface="Arial"/>
                        </a:rPr>
                        <a:t>2 </a:t>
                      </a:r>
                      <a:r>
                        <a:rPr lang="en-US" sz="1100" b="0" i="0" u="none" strike="noStrike">
                          <a:solidFill>
                            <a:srgbClr val="000000"/>
                          </a:solidFill>
                          <a:latin typeface="Arial"/>
                        </a:rPr>
                        <a:t>During the last 30 days. </a:t>
                      </a:r>
                    </a:p>
                  </a:txBody>
                  <a:tcPr marL="9525" marR="9525" marT="9525" marB="0" anchor="b">
                    <a:lnL>
                      <a:noFill/>
                    </a:lnL>
                    <a:lnR>
                      <a:noFill/>
                    </a:lnR>
                    <a:lnT>
                      <a:noFill/>
                    </a:lnT>
                    <a:lnB>
                      <a:noFill/>
                    </a:lnB>
                  </a:tcPr>
                </a:tc>
                <a:tc>
                  <a:txBody>
                    <a:bodyPr/>
                    <a:lstStyle/>
                    <a:p>
                      <a:pPr algn="l" fontAlgn="b"/>
                      <a:endParaRPr lang="ru-RU" sz="1100" b="0" i="0" u="none" strike="noStrike">
                        <a:solidFill>
                          <a:srgbClr val="000000"/>
                        </a:solidFill>
                        <a:latin typeface="Arial"/>
                      </a:endParaRPr>
                    </a:p>
                  </a:txBody>
                  <a:tcPr marL="9525" marR="9525" marT="9525" marB="0" anchor="b">
                    <a:lnL>
                      <a:noFill/>
                    </a:lnL>
                    <a:lnR>
                      <a:noFill/>
                    </a:lnR>
                    <a:lnT>
                      <a:noFill/>
                    </a:lnT>
                    <a:lnB>
                      <a:noFill/>
                    </a:lnB>
                  </a:tcPr>
                </a:tc>
                <a:tc>
                  <a:txBody>
                    <a:bodyPr/>
                    <a:lstStyle/>
                    <a:p>
                      <a:pPr algn="l" fontAlgn="b"/>
                      <a:endParaRPr lang="ru-RU" sz="1100" b="0" i="0" u="none" strike="noStrike">
                        <a:solidFill>
                          <a:srgbClr val="000000"/>
                        </a:solidFill>
                        <a:latin typeface="Arial"/>
                      </a:endParaRPr>
                    </a:p>
                  </a:txBody>
                  <a:tcPr marL="9525" marR="9525" marT="9525" marB="0" anchor="b">
                    <a:lnL>
                      <a:noFill/>
                    </a:lnL>
                    <a:lnR>
                      <a:noFill/>
                    </a:lnR>
                    <a:lnT>
                      <a:noFill/>
                    </a:lnT>
                    <a:lnB>
                      <a:noFill/>
                    </a:lnB>
                  </a:tcPr>
                </a:tc>
              </a:tr>
              <a:tr h="113351">
                <a:tc gridSpan="3">
                  <a:txBody>
                    <a:bodyPr/>
                    <a:lstStyle/>
                    <a:p>
                      <a:pPr algn="l" fontAlgn="b"/>
                      <a:r>
                        <a:rPr lang="en-US" sz="1100" b="0" i="0" u="none" strike="noStrike" baseline="30000" dirty="0">
                          <a:solidFill>
                            <a:srgbClr val="000000"/>
                          </a:solidFill>
                          <a:latin typeface="Arial"/>
                        </a:rPr>
                        <a:t>3</a:t>
                      </a:r>
                      <a:r>
                        <a:rPr lang="en-US" sz="1100" b="0" i="0" u="none" strike="noStrike" dirty="0">
                          <a:solidFill>
                            <a:srgbClr val="000000"/>
                          </a:solidFill>
                          <a:latin typeface="Arial"/>
                        </a:rPr>
                        <a:t> Education level is reported only among respondents 15+ years old.</a:t>
                      </a:r>
                    </a:p>
                  </a:txBody>
                  <a:tcPr marL="9525" marR="9525" marT="9525" marB="0" anchor="b">
                    <a:lnL>
                      <a:noFill/>
                    </a:lnL>
                    <a:lnR>
                      <a:noFill/>
                    </a:lnR>
                    <a:lnT>
                      <a:noFill/>
                    </a:lnT>
                    <a:lnB>
                      <a:noFill/>
                    </a:lnB>
                  </a:tcPr>
                </a:tc>
                <a:tc hMerge="1">
                  <a:txBody>
                    <a:bodyPr/>
                    <a:lstStyle/>
                    <a:p>
                      <a:endParaRPr lang="ru-RU"/>
                    </a:p>
                  </a:txBody>
                  <a:tcPr/>
                </a:tc>
                <a:tc hMerge="1">
                  <a:txBody>
                    <a:bodyPr/>
                    <a:lstStyle/>
                    <a:p>
                      <a:endParaRPr lang="ru-RU"/>
                    </a:p>
                  </a:txBody>
                  <a:tcPr/>
                </a:tc>
              </a:tr>
            </a:tbl>
          </a:graphicData>
        </a:graphic>
      </p:graphicFrame>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7" name="Picture 1"/>
          <p:cNvPicPr>
            <a:picLocks noChangeAspect="1" noChangeArrowheads="1"/>
          </p:cNvPicPr>
          <p:nvPr/>
        </p:nvPicPr>
        <p:blipFill>
          <a:blip r:embed="rId2"/>
          <a:srcRect/>
          <a:stretch>
            <a:fillRect/>
          </a:stretch>
        </p:blipFill>
        <p:spPr bwMode="auto">
          <a:xfrm>
            <a:off x="0" y="0"/>
            <a:ext cx="9144000" cy="647700"/>
          </a:xfrm>
          <a:prstGeom prst="rect">
            <a:avLst/>
          </a:prstGeom>
          <a:noFill/>
          <a:ln w="9525">
            <a:noFill/>
            <a:miter lim="800000"/>
            <a:headEnd/>
            <a:tailEnd/>
          </a:ln>
        </p:spPr>
      </p:pic>
      <p:graphicFrame>
        <p:nvGraphicFramePr>
          <p:cNvPr id="3" name="Table 2"/>
          <p:cNvGraphicFramePr>
            <a:graphicFrameLocks noGrp="1"/>
          </p:cNvGraphicFramePr>
          <p:nvPr/>
        </p:nvGraphicFramePr>
        <p:xfrm>
          <a:off x="142844" y="714357"/>
          <a:ext cx="5000660" cy="832159"/>
        </p:xfrm>
        <a:graphic>
          <a:graphicData uri="http://schemas.openxmlformats.org/drawingml/2006/table">
            <a:tbl>
              <a:tblPr/>
              <a:tblGrid>
                <a:gridCol w="5000660"/>
              </a:tblGrid>
              <a:tr h="428627">
                <a:tc>
                  <a:txBody>
                    <a:bodyPr/>
                    <a:lstStyle/>
                    <a:p>
                      <a:pPr algn="just" fontAlgn="b"/>
                      <a:r>
                        <a:rPr lang="en-US" sz="1800" b="1" i="0" u="none" strike="noStrike" dirty="0" smtClean="0">
                          <a:solidFill>
                            <a:srgbClr val="FFCC66"/>
                          </a:solidFill>
                          <a:latin typeface="Arial"/>
                        </a:rPr>
                        <a:t>Noticing </a:t>
                      </a:r>
                      <a:r>
                        <a:rPr lang="en-US" sz="1800" b="1" i="0" u="none" strike="noStrike" dirty="0">
                          <a:solidFill>
                            <a:srgbClr val="FFCC66"/>
                          </a:solidFill>
                          <a:latin typeface="Arial"/>
                        </a:rPr>
                        <a:t>Cigarette Advertising During the Last 30 Days in Various Places, by Selected Demographic </a:t>
                      </a:r>
                      <a:r>
                        <a:rPr lang="en-US" sz="1800" b="1" i="0" u="none" strike="noStrike" dirty="0" smtClean="0">
                          <a:solidFill>
                            <a:srgbClr val="FFCC66"/>
                          </a:solidFill>
                          <a:latin typeface="Arial"/>
                        </a:rPr>
                        <a:t>Characteristics</a:t>
                      </a:r>
                      <a:r>
                        <a:rPr lang="az-Latn-AZ" sz="1800" b="1" i="0" u="none" strike="noStrike" dirty="0" smtClean="0">
                          <a:solidFill>
                            <a:srgbClr val="FFCC66"/>
                          </a:solidFill>
                          <a:latin typeface="Arial"/>
                        </a:rPr>
                        <a:t>, %</a:t>
                      </a:r>
                      <a:endParaRPr lang="en-US" sz="1800" b="1" i="0" u="none" strike="noStrike" dirty="0">
                        <a:solidFill>
                          <a:srgbClr val="FFCC66"/>
                        </a:solidFill>
                        <a:latin typeface="Arial"/>
                      </a:endParaRPr>
                    </a:p>
                  </a:txBody>
                  <a:tcPr marL="9199" marR="9199" marT="9199" marB="0" anchor="b">
                    <a:lnL>
                      <a:noFill/>
                    </a:lnL>
                    <a:lnR>
                      <a:noFill/>
                    </a:lnR>
                    <a:lnT>
                      <a:noFill/>
                    </a:lnT>
                    <a:lnB>
                      <a:noFill/>
                    </a:lnB>
                  </a:tcPr>
                </a:tc>
              </a:tr>
            </a:tbl>
          </a:graphicData>
        </a:graphic>
      </p:graphicFrame>
      <p:graphicFrame>
        <p:nvGraphicFramePr>
          <p:cNvPr id="4" name="Table 3"/>
          <p:cNvGraphicFramePr>
            <a:graphicFrameLocks noGrp="1"/>
          </p:cNvGraphicFramePr>
          <p:nvPr/>
        </p:nvGraphicFramePr>
        <p:xfrm>
          <a:off x="214280" y="1714488"/>
          <a:ext cx="7000927" cy="4214842"/>
        </p:xfrm>
        <a:graphic>
          <a:graphicData uri="http://schemas.openxmlformats.org/drawingml/2006/table">
            <a:tbl>
              <a:tblPr>
                <a:tableStyleId>{35758FB7-9AC5-4552-8A53-C91805E547FA}</a:tableStyleId>
              </a:tblPr>
              <a:tblGrid>
                <a:gridCol w="2270285"/>
                <a:gridCol w="675806"/>
                <a:gridCol w="675806"/>
                <a:gridCol w="675806"/>
                <a:gridCol w="675806"/>
                <a:gridCol w="675806"/>
                <a:gridCol w="675806"/>
                <a:gridCol w="675806"/>
              </a:tblGrid>
              <a:tr h="358728">
                <a:tc rowSpan="2">
                  <a:txBody>
                    <a:bodyPr/>
                    <a:lstStyle/>
                    <a:p>
                      <a:pPr algn="ctr" fontAlgn="ctr"/>
                      <a:r>
                        <a:rPr lang="en-US" sz="1400" u="none" strike="noStrike" dirty="0">
                          <a:latin typeface="Arial" pitchFamily="34" charset="0"/>
                          <a:cs typeface="Arial" pitchFamily="34" charset="0"/>
                        </a:rPr>
                        <a:t>Places</a:t>
                      </a:r>
                      <a:endParaRPr lang="en-US" sz="1400" b="1" i="0" u="none" strike="noStrike" dirty="0">
                        <a:solidFill>
                          <a:srgbClr val="000000"/>
                        </a:solidFill>
                        <a:latin typeface="Arial" pitchFamily="34" charset="0"/>
                        <a:cs typeface="Arial" pitchFamily="34" charset="0"/>
                      </a:endParaRPr>
                    </a:p>
                  </a:txBody>
                  <a:tcPr marL="9199" marR="9199" marT="9199" marB="0" anchor="ctr"/>
                </a:tc>
                <a:tc rowSpan="2">
                  <a:txBody>
                    <a:bodyPr/>
                    <a:lstStyle/>
                    <a:p>
                      <a:pPr algn="ctr" fontAlgn="b"/>
                      <a:r>
                        <a:rPr lang="en-US" sz="1400" u="none" strike="noStrike">
                          <a:latin typeface="Arial" pitchFamily="34" charset="0"/>
                          <a:cs typeface="Arial" pitchFamily="34" charset="0"/>
                        </a:rPr>
                        <a:t>Overall</a:t>
                      </a:r>
                      <a:endParaRPr lang="en-US" sz="1400" b="1" i="0" u="none" strike="noStrike">
                        <a:solidFill>
                          <a:srgbClr val="000000"/>
                        </a:solidFill>
                        <a:latin typeface="Arial" pitchFamily="34" charset="0"/>
                        <a:cs typeface="Arial" pitchFamily="34" charset="0"/>
                      </a:endParaRPr>
                    </a:p>
                  </a:txBody>
                  <a:tcPr marL="9199" marR="9199" marT="9199" marB="0" anchor="b"/>
                </a:tc>
                <a:tc gridSpan="2">
                  <a:txBody>
                    <a:bodyPr/>
                    <a:lstStyle/>
                    <a:p>
                      <a:pPr algn="ctr" fontAlgn="b"/>
                      <a:r>
                        <a:rPr lang="en-US" sz="1400" u="none" strike="noStrike" dirty="0">
                          <a:latin typeface="Arial" pitchFamily="34" charset="0"/>
                          <a:cs typeface="Arial" pitchFamily="34" charset="0"/>
                        </a:rPr>
                        <a:t>Gender</a:t>
                      </a:r>
                      <a:endParaRPr lang="en-US" sz="1400" b="1" i="0" u="none" strike="noStrike" dirty="0">
                        <a:solidFill>
                          <a:srgbClr val="000000"/>
                        </a:solidFill>
                        <a:latin typeface="Arial" pitchFamily="34" charset="0"/>
                        <a:cs typeface="Arial" pitchFamily="34" charset="0"/>
                      </a:endParaRPr>
                    </a:p>
                  </a:txBody>
                  <a:tcPr marL="9199" marR="9199" marT="9199" marB="0" anchor="b"/>
                </a:tc>
                <a:tc hMerge="1">
                  <a:txBody>
                    <a:bodyPr/>
                    <a:lstStyle/>
                    <a:p>
                      <a:endParaRPr lang="ru-RU"/>
                    </a:p>
                  </a:txBody>
                  <a:tcPr/>
                </a:tc>
                <a:tc gridSpan="2">
                  <a:txBody>
                    <a:bodyPr/>
                    <a:lstStyle/>
                    <a:p>
                      <a:pPr algn="ctr" fontAlgn="b"/>
                      <a:r>
                        <a:rPr lang="en-US" sz="1400" u="none" strike="noStrike">
                          <a:latin typeface="Arial" pitchFamily="34" charset="0"/>
                          <a:cs typeface="Arial" pitchFamily="34" charset="0"/>
                        </a:rPr>
                        <a:t>Age (years)</a:t>
                      </a:r>
                      <a:endParaRPr lang="en-US" sz="1400" b="1" i="0" u="none" strike="noStrike">
                        <a:solidFill>
                          <a:srgbClr val="000000"/>
                        </a:solidFill>
                        <a:latin typeface="Arial" pitchFamily="34" charset="0"/>
                        <a:cs typeface="Arial" pitchFamily="34" charset="0"/>
                      </a:endParaRPr>
                    </a:p>
                  </a:txBody>
                  <a:tcPr marL="9199" marR="9199" marT="9199" marB="0" anchor="b"/>
                </a:tc>
                <a:tc hMerge="1">
                  <a:txBody>
                    <a:bodyPr/>
                    <a:lstStyle/>
                    <a:p>
                      <a:endParaRPr lang="ru-RU"/>
                    </a:p>
                  </a:txBody>
                  <a:tcPr/>
                </a:tc>
                <a:tc gridSpan="2">
                  <a:txBody>
                    <a:bodyPr/>
                    <a:lstStyle/>
                    <a:p>
                      <a:pPr algn="ctr" fontAlgn="b"/>
                      <a:r>
                        <a:rPr lang="en-US" sz="1400" u="none" strike="noStrike">
                          <a:latin typeface="Arial" pitchFamily="34" charset="0"/>
                          <a:cs typeface="Arial" pitchFamily="34" charset="0"/>
                        </a:rPr>
                        <a:t>Residence</a:t>
                      </a:r>
                      <a:endParaRPr lang="en-US" sz="1400" b="1" i="0" u="none" strike="noStrike">
                        <a:solidFill>
                          <a:srgbClr val="000000"/>
                        </a:solidFill>
                        <a:latin typeface="Arial" pitchFamily="34" charset="0"/>
                        <a:cs typeface="Arial" pitchFamily="34" charset="0"/>
                      </a:endParaRPr>
                    </a:p>
                  </a:txBody>
                  <a:tcPr marL="9199" marR="9199" marT="9199" marB="0" anchor="b"/>
                </a:tc>
                <a:tc hMerge="1">
                  <a:txBody>
                    <a:bodyPr/>
                    <a:lstStyle/>
                    <a:p>
                      <a:endParaRPr lang="ru-RU"/>
                    </a:p>
                  </a:txBody>
                  <a:tcPr/>
                </a:tc>
              </a:tr>
              <a:tr h="441512">
                <a:tc vMerge="1">
                  <a:txBody>
                    <a:bodyPr/>
                    <a:lstStyle/>
                    <a:p>
                      <a:endParaRPr lang="ru-RU"/>
                    </a:p>
                  </a:txBody>
                  <a:tcPr/>
                </a:tc>
                <a:tc vMerge="1">
                  <a:txBody>
                    <a:bodyPr/>
                    <a:lstStyle/>
                    <a:p>
                      <a:endParaRPr lang="ru-RU"/>
                    </a:p>
                  </a:txBody>
                  <a:tcPr/>
                </a:tc>
                <a:tc>
                  <a:txBody>
                    <a:bodyPr/>
                    <a:lstStyle/>
                    <a:p>
                      <a:pPr algn="ctr" fontAlgn="b"/>
                      <a:r>
                        <a:rPr lang="en-US" sz="1400" u="none" strike="noStrike">
                          <a:latin typeface="Arial" pitchFamily="34" charset="0"/>
                          <a:cs typeface="Arial" pitchFamily="34" charset="0"/>
                        </a:rPr>
                        <a:t>Male</a:t>
                      </a:r>
                      <a:endParaRPr lang="en-US" sz="1400" b="1" i="0" u="none" strike="noStrike">
                        <a:solidFill>
                          <a:srgbClr val="000000"/>
                        </a:solidFill>
                        <a:latin typeface="Arial" pitchFamily="34" charset="0"/>
                        <a:cs typeface="Arial" pitchFamily="34" charset="0"/>
                      </a:endParaRPr>
                    </a:p>
                  </a:txBody>
                  <a:tcPr marL="9199" marR="9199" marT="9199" marB="0" anchor="b"/>
                </a:tc>
                <a:tc>
                  <a:txBody>
                    <a:bodyPr/>
                    <a:lstStyle/>
                    <a:p>
                      <a:pPr algn="ctr" fontAlgn="b"/>
                      <a:r>
                        <a:rPr lang="en-US" sz="1400" u="none" strike="noStrike">
                          <a:latin typeface="Arial" pitchFamily="34" charset="0"/>
                          <a:cs typeface="Arial" pitchFamily="34" charset="0"/>
                        </a:rPr>
                        <a:t>Female</a:t>
                      </a:r>
                      <a:endParaRPr lang="en-US" sz="1400" b="1" i="0" u="none" strike="noStrike">
                        <a:solidFill>
                          <a:srgbClr val="000000"/>
                        </a:solidFill>
                        <a:latin typeface="Arial" pitchFamily="34" charset="0"/>
                        <a:cs typeface="Arial" pitchFamily="34" charset="0"/>
                      </a:endParaRPr>
                    </a:p>
                  </a:txBody>
                  <a:tcPr marL="9199" marR="9199" marT="9199" marB="0" anchor="b"/>
                </a:tc>
                <a:tc>
                  <a:txBody>
                    <a:bodyPr/>
                    <a:lstStyle/>
                    <a:p>
                      <a:pPr algn="ctr" fontAlgn="b"/>
                      <a:r>
                        <a:rPr lang="ru-RU" sz="1400" u="none" strike="noStrike">
                          <a:latin typeface="Arial" pitchFamily="34" charset="0"/>
                          <a:cs typeface="Arial" pitchFamily="34" charset="0"/>
                        </a:rPr>
                        <a:t>15-24</a:t>
                      </a:r>
                      <a:endParaRPr lang="ru-RU" sz="1400" b="1" i="0" u="none" strike="noStrike">
                        <a:solidFill>
                          <a:srgbClr val="000000"/>
                        </a:solidFill>
                        <a:latin typeface="Arial" pitchFamily="34" charset="0"/>
                        <a:cs typeface="Arial" pitchFamily="34" charset="0"/>
                      </a:endParaRPr>
                    </a:p>
                  </a:txBody>
                  <a:tcPr marL="9199" marR="9199" marT="9199" marB="0" anchor="b"/>
                </a:tc>
                <a:tc>
                  <a:txBody>
                    <a:bodyPr/>
                    <a:lstStyle/>
                    <a:p>
                      <a:pPr algn="ctr" fontAlgn="b"/>
                      <a:r>
                        <a:rPr lang="ru-RU" sz="1400" u="none" strike="noStrike">
                          <a:latin typeface="Arial" pitchFamily="34" charset="0"/>
                          <a:cs typeface="Arial" pitchFamily="34" charset="0"/>
                        </a:rPr>
                        <a:t>≥ 25</a:t>
                      </a:r>
                      <a:endParaRPr lang="ru-RU" sz="1400" b="1" i="0" u="none" strike="noStrike">
                        <a:solidFill>
                          <a:srgbClr val="000000"/>
                        </a:solidFill>
                        <a:latin typeface="Arial" pitchFamily="34" charset="0"/>
                        <a:cs typeface="Arial" pitchFamily="34" charset="0"/>
                      </a:endParaRPr>
                    </a:p>
                  </a:txBody>
                  <a:tcPr marL="9199" marR="9199" marT="9199" marB="0" anchor="b"/>
                </a:tc>
                <a:tc>
                  <a:txBody>
                    <a:bodyPr/>
                    <a:lstStyle/>
                    <a:p>
                      <a:pPr algn="ctr" fontAlgn="b"/>
                      <a:r>
                        <a:rPr lang="en-US" sz="1400" u="none" strike="noStrike">
                          <a:latin typeface="Arial" pitchFamily="34" charset="0"/>
                          <a:cs typeface="Arial" pitchFamily="34" charset="0"/>
                        </a:rPr>
                        <a:t>Urban</a:t>
                      </a:r>
                      <a:endParaRPr lang="en-US" sz="1400" b="1" i="0" u="none" strike="noStrike">
                        <a:solidFill>
                          <a:srgbClr val="000000"/>
                        </a:solidFill>
                        <a:latin typeface="Arial" pitchFamily="34" charset="0"/>
                        <a:cs typeface="Arial" pitchFamily="34" charset="0"/>
                      </a:endParaRPr>
                    </a:p>
                  </a:txBody>
                  <a:tcPr marL="9199" marR="9199" marT="9199" marB="0" anchor="b"/>
                </a:tc>
                <a:tc>
                  <a:txBody>
                    <a:bodyPr/>
                    <a:lstStyle/>
                    <a:p>
                      <a:pPr algn="ctr" fontAlgn="b"/>
                      <a:r>
                        <a:rPr lang="en-US" sz="1400" u="none" strike="noStrike">
                          <a:latin typeface="Arial" pitchFamily="34" charset="0"/>
                          <a:cs typeface="Arial" pitchFamily="34" charset="0"/>
                        </a:rPr>
                        <a:t>Rural</a:t>
                      </a:r>
                      <a:endParaRPr lang="en-US" sz="1400" b="1" i="0" u="none" strike="noStrike">
                        <a:solidFill>
                          <a:srgbClr val="000000"/>
                        </a:solidFill>
                        <a:latin typeface="Arial" pitchFamily="34" charset="0"/>
                        <a:cs typeface="Arial" pitchFamily="34" charset="0"/>
                      </a:endParaRPr>
                    </a:p>
                  </a:txBody>
                  <a:tcPr marL="9199" marR="9199" marT="9199" marB="0" anchor="b"/>
                </a:tc>
              </a:tr>
              <a:tr h="501477">
                <a:tc>
                  <a:txBody>
                    <a:bodyPr/>
                    <a:lstStyle/>
                    <a:p>
                      <a:pPr algn="l" fontAlgn="b"/>
                      <a:r>
                        <a:rPr lang="en-US" sz="1400" u="none" strike="noStrike" dirty="0">
                          <a:latin typeface="Arial" pitchFamily="34" charset="0"/>
                          <a:cs typeface="Arial" pitchFamily="34" charset="0"/>
                        </a:rPr>
                        <a:t>Noticed advertisements in stores</a:t>
                      </a:r>
                      <a:endParaRPr lang="en-US" sz="1400" b="0" i="0" u="none" strike="noStrike" dirty="0">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a:latin typeface="Arial" pitchFamily="34" charset="0"/>
                          <a:cs typeface="Arial" pitchFamily="34" charset="0"/>
                        </a:rPr>
                        <a:t>24,3</a:t>
                      </a:r>
                      <a:endParaRPr lang="ru-RU" sz="1400" b="0" i="0" u="none" strike="noStrike">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a:latin typeface="Arial" pitchFamily="34" charset="0"/>
                          <a:cs typeface="Arial" pitchFamily="34" charset="0"/>
                        </a:rPr>
                        <a:t>29,0</a:t>
                      </a:r>
                      <a:endParaRPr lang="ru-RU" sz="1400" b="0" i="0" u="none" strike="noStrike">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a:latin typeface="Arial" pitchFamily="34" charset="0"/>
                          <a:cs typeface="Arial" pitchFamily="34" charset="0"/>
                        </a:rPr>
                        <a:t>19,9</a:t>
                      </a:r>
                      <a:endParaRPr lang="ru-RU" sz="1400" b="0" i="0" u="none" strike="noStrike">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a:latin typeface="Arial" pitchFamily="34" charset="0"/>
                          <a:cs typeface="Arial" pitchFamily="34" charset="0"/>
                        </a:rPr>
                        <a:t>22,2</a:t>
                      </a:r>
                      <a:endParaRPr lang="ru-RU" sz="1400" b="0" i="0" u="none" strike="noStrike">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a:latin typeface="Arial" pitchFamily="34" charset="0"/>
                          <a:cs typeface="Arial" pitchFamily="34" charset="0"/>
                        </a:rPr>
                        <a:t>24,7</a:t>
                      </a:r>
                      <a:endParaRPr lang="ru-RU" sz="1400" b="0" i="0" u="none" strike="noStrike">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a:latin typeface="Arial" pitchFamily="34" charset="0"/>
                          <a:cs typeface="Arial" pitchFamily="34" charset="0"/>
                        </a:rPr>
                        <a:t>26,1</a:t>
                      </a:r>
                      <a:endParaRPr lang="ru-RU" sz="1400" b="0" i="0" u="none" strike="noStrike">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a:latin typeface="Arial" pitchFamily="34" charset="0"/>
                          <a:cs typeface="Arial" pitchFamily="34" charset="0"/>
                        </a:rPr>
                        <a:t>22,0</a:t>
                      </a:r>
                      <a:endParaRPr lang="ru-RU" sz="1400" b="0" i="0" u="none" strike="noStrike">
                        <a:solidFill>
                          <a:srgbClr val="000000"/>
                        </a:solidFill>
                        <a:latin typeface="Arial" pitchFamily="34" charset="0"/>
                        <a:cs typeface="Arial" pitchFamily="34" charset="0"/>
                      </a:endParaRPr>
                    </a:p>
                  </a:txBody>
                  <a:tcPr marL="9199" marR="9199" marT="9199" marB="0" anchor="b"/>
                </a:tc>
              </a:tr>
              <a:tr h="387188">
                <a:tc>
                  <a:txBody>
                    <a:bodyPr/>
                    <a:lstStyle/>
                    <a:p>
                      <a:pPr algn="l" fontAlgn="b"/>
                      <a:r>
                        <a:rPr lang="en-US" sz="1400" u="none" strike="noStrike" dirty="0">
                          <a:latin typeface="Arial" pitchFamily="34" charset="0"/>
                          <a:cs typeface="Arial" pitchFamily="34" charset="0"/>
                        </a:rPr>
                        <a:t>Noticed cigarette promotions</a:t>
                      </a:r>
                      <a:endParaRPr lang="en-US" sz="1400" b="0" i="1" u="none" strike="noStrike" dirty="0">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a:latin typeface="Arial" pitchFamily="34" charset="0"/>
                          <a:cs typeface="Arial" pitchFamily="34" charset="0"/>
                        </a:rPr>
                        <a:t>13,8</a:t>
                      </a:r>
                      <a:endParaRPr lang="ru-RU" sz="1400" b="0" i="0" u="none" strike="noStrike">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a:latin typeface="Arial" pitchFamily="34" charset="0"/>
                          <a:cs typeface="Arial" pitchFamily="34" charset="0"/>
                        </a:rPr>
                        <a:t>17,4</a:t>
                      </a:r>
                      <a:endParaRPr lang="ru-RU" sz="1400" b="0" i="0" u="none" strike="noStrike">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a:latin typeface="Arial" pitchFamily="34" charset="0"/>
                          <a:cs typeface="Arial" pitchFamily="34" charset="0"/>
                        </a:rPr>
                        <a:t>10,5</a:t>
                      </a:r>
                      <a:endParaRPr lang="ru-RU" sz="1400" b="0" i="0" u="none" strike="noStrike">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a:latin typeface="Arial" pitchFamily="34" charset="0"/>
                          <a:cs typeface="Arial" pitchFamily="34" charset="0"/>
                        </a:rPr>
                        <a:t>11,8</a:t>
                      </a:r>
                      <a:endParaRPr lang="ru-RU" sz="1400" b="0" i="0" u="none" strike="noStrike">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a:latin typeface="Arial" pitchFamily="34" charset="0"/>
                          <a:cs typeface="Arial" pitchFamily="34" charset="0"/>
                        </a:rPr>
                        <a:t>14,2</a:t>
                      </a:r>
                      <a:endParaRPr lang="ru-RU" sz="1400" b="0" i="0" u="none" strike="noStrike">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a:latin typeface="Arial" pitchFamily="34" charset="0"/>
                          <a:cs typeface="Arial" pitchFamily="34" charset="0"/>
                        </a:rPr>
                        <a:t>18,3</a:t>
                      </a:r>
                      <a:endParaRPr lang="ru-RU" sz="1400" b="0" i="0" u="none" strike="noStrike">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a:latin typeface="Arial" pitchFamily="34" charset="0"/>
                          <a:cs typeface="Arial" pitchFamily="34" charset="0"/>
                        </a:rPr>
                        <a:t>8,5</a:t>
                      </a:r>
                      <a:endParaRPr lang="ru-RU" sz="1400" b="0" i="0" u="none" strike="noStrike">
                        <a:solidFill>
                          <a:srgbClr val="000000"/>
                        </a:solidFill>
                        <a:latin typeface="Arial" pitchFamily="34" charset="0"/>
                        <a:cs typeface="Arial" pitchFamily="34" charset="0"/>
                      </a:endParaRPr>
                    </a:p>
                  </a:txBody>
                  <a:tcPr marL="9199" marR="9199" marT="9199" marB="0" anchor="b"/>
                </a:tc>
              </a:tr>
              <a:tr h="390028">
                <a:tc>
                  <a:txBody>
                    <a:bodyPr/>
                    <a:lstStyle/>
                    <a:p>
                      <a:pPr algn="l" fontAlgn="b"/>
                      <a:r>
                        <a:rPr lang="en-US" sz="1400" u="none" strike="noStrike">
                          <a:latin typeface="Arial" pitchFamily="34" charset="0"/>
                          <a:cs typeface="Arial" pitchFamily="34" charset="0"/>
                        </a:rPr>
                        <a:t>Free samples</a:t>
                      </a:r>
                      <a:endParaRPr lang="en-US" sz="1400" b="0" i="0" u="none" strike="noStrike">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a:latin typeface="Arial" pitchFamily="34" charset="0"/>
                          <a:cs typeface="Arial" pitchFamily="34" charset="0"/>
                        </a:rPr>
                        <a:t>1,9</a:t>
                      </a:r>
                      <a:endParaRPr lang="ru-RU" sz="1400" b="0" i="0" u="none" strike="noStrike">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a:latin typeface="Arial" pitchFamily="34" charset="0"/>
                          <a:cs typeface="Arial" pitchFamily="34" charset="0"/>
                        </a:rPr>
                        <a:t>3,0</a:t>
                      </a:r>
                      <a:endParaRPr lang="ru-RU" sz="1400" b="0" i="0" u="none" strike="noStrike">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a:latin typeface="Arial" pitchFamily="34" charset="0"/>
                          <a:cs typeface="Arial" pitchFamily="34" charset="0"/>
                        </a:rPr>
                        <a:t>0,9</a:t>
                      </a:r>
                      <a:endParaRPr lang="ru-RU" sz="1400" b="0" i="0" u="none" strike="noStrike">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a:latin typeface="Arial" pitchFamily="34" charset="0"/>
                          <a:cs typeface="Arial" pitchFamily="34" charset="0"/>
                        </a:rPr>
                        <a:t>2,0</a:t>
                      </a:r>
                      <a:endParaRPr lang="ru-RU" sz="1400" b="0" i="0" u="none" strike="noStrike">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a:latin typeface="Arial" pitchFamily="34" charset="0"/>
                          <a:cs typeface="Arial" pitchFamily="34" charset="0"/>
                        </a:rPr>
                        <a:t>1,9</a:t>
                      </a:r>
                      <a:endParaRPr lang="ru-RU" sz="1400" b="0" i="0" u="none" strike="noStrike">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a:latin typeface="Arial" pitchFamily="34" charset="0"/>
                          <a:cs typeface="Arial" pitchFamily="34" charset="0"/>
                        </a:rPr>
                        <a:t>2,5</a:t>
                      </a:r>
                      <a:endParaRPr lang="ru-RU" sz="1400" b="0" i="0" u="none" strike="noStrike">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a:latin typeface="Arial" pitchFamily="34" charset="0"/>
                          <a:cs typeface="Arial" pitchFamily="34" charset="0"/>
                        </a:rPr>
                        <a:t>1,2</a:t>
                      </a:r>
                      <a:endParaRPr lang="ru-RU" sz="1400" b="0" i="0" u="none" strike="noStrike">
                        <a:solidFill>
                          <a:srgbClr val="000000"/>
                        </a:solidFill>
                        <a:latin typeface="Arial" pitchFamily="34" charset="0"/>
                        <a:cs typeface="Arial" pitchFamily="34" charset="0"/>
                      </a:endParaRPr>
                    </a:p>
                  </a:txBody>
                  <a:tcPr marL="9199" marR="9199" marT="9199" marB="0" anchor="b"/>
                </a:tc>
              </a:tr>
              <a:tr h="390028">
                <a:tc>
                  <a:txBody>
                    <a:bodyPr/>
                    <a:lstStyle/>
                    <a:p>
                      <a:pPr algn="l" fontAlgn="b"/>
                      <a:r>
                        <a:rPr lang="en-US" sz="1400" u="none" strike="noStrike">
                          <a:latin typeface="Arial" pitchFamily="34" charset="0"/>
                          <a:cs typeface="Arial" pitchFamily="34" charset="0"/>
                        </a:rPr>
                        <a:t>Sale prices</a:t>
                      </a:r>
                      <a:endParaRPr lang="en-US" sz="1400" b="0" i="0" u="none" strike="noStrike">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a:latin typeface="Arial" pitchFamily="34" charset="0"/>
                          <a:cs typeface="Arial" pitchFamily="34" charset="0"/>
                        </a:rPr>
                        <a:t>3,0</a:t>
                      </a:r>
                      <a:endParaRPr lang="ru-RU" sz="1400" b="0" i="0" u="none" strike="noStrike">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dirty="0">
                          <a:latin typeface="Arial" pitchFamily="34" charset="0"/>
                          <a:cs typeface="Arial" pitchFamily="34" charset="0"/>
                        </a:rPr>
                        <a:t>4,5</a:t>
                      </a:r>
                      <a:endParaRPr lang="ru-RU" sz="1400" b="0" i="0" u="none" strike="noStrike" dirty="0">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a:latin typeface="Arial" pitchFamily="34" charset="0"/>
                          <a:cs typeface="Arial" pitchFamily="34" charset="0"/>
                        </a:rPr>
                        <a:t>1,6</a:t>
                      </a:r>
                      <a:endParaRPr lang="ru-RU" sz="1400" b="0" i="0" u="none" strike="noStrike">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a:latin typeface="Arial" pitchFamily="34" charset="0"/>
                          <a:cs typeface="Arial" pitchFamily="34" charset="0"/>
                        </a:rPr>
                        <a:t>2,6</a:t>
                      </a:r>
                      <a:endParaRPr lang="ru-RU" sz="1400" b="0" i="0" u="none" strike="noStrike">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dirty="0">
                          <a:latin typeface="Arial" pitchFamily="34" charset="0"/>
                          <a:cs typeface="Arial" pitchFamily="34" charset="0"/>
                        </a:rPr>
                        <a:t>3,0</a:t>
                      </a:r>
                      <a:endParaRPr lang="ru-RU" sz="1400" b="0" i="0" u="none" strike="noStrike" dirty="0">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a:latin typeface="Arial" pitchFamily="34" charset="0"/>
                          <a:cs typeface="Arial" pitchFamily="34" charset="0"/>
                        </a:rPr>
                        <a:t>4,2</a:t>
                      </a:r>
                      <a:endParaRPr lang="ru-RU" sz="1400" b="0" i="0" u="none" strike="noStrike">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a:latin typeface="Arial" pitchFamily="34" charset="0"/>
                          <a:cs typeface="Arial" pitchFamily="34" charset="0"/>
                        </a:rPr>
                        <a:t>1,5</a:t>
                      </a:r>
                      <a:endParaRPr lang="ru-RU" sz="1400" b="0" i="0" u="none" strike="noStrike">
                        <a:solidFill>
                          <a:srgbClr val="000000"/>
                        </a:solidFill>
                        <a:latin typeface="Arial" pitchFamily="34" charset="0"/>
                        <a:cs typeface="Arial" pitchFamily="34" charset="0"/>
                      </a:endParaRPr>
                    </a:p>
                  </a:txBody>
                  <a:tcPr marL="9199" marR="9199" marT="9199" marB="0" anchor="b"/>
                </a:tc>
              </a:tr>
              <a:tr h="292521">
                <a:tc>
                  <a:txBody>
                    <a:bodyPr/>
                    <a:lstStyle/>
                    <a:p>
                      <a:pPr algn="l" fontAlgn="b"/>
                      <a:r>
                        <a:rPr lang="en-US" sz="1400" u="none" strike="noStrike" dirty="0">
                          <a:latin typeface="Arial" pitchFamily="34" charset="0"/>
                          <a:cs typeface="Arial" pitchFamily="34" charset="0"/>
                        </a:rPr>
                        <a:t>Coupons</a:t>
                      </a:r>
                      <a:endParaRPr lang="en-US" sz="1400" b="0" i="0" u="none" strike="noStrike" dirty="0">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dirty="0">
                          <a:latin typeface="Arial" pitchFamily="34" charset="0"/>
                          <a:cs typeface="Arial" pitchFamily="34" charset="0"/>
                        </a:rPr>
                        <a:t>4,5</a:t>
                      </a:r>
                      <a:endParaRPr lang="ru-RU" sz="1400" b="0" i="0" u="none" strike="noStrike" dirty="0">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dirty="0">
                          <a:latin typeface="Arial" pitchFamily="34" charset="0"/>
                          <a:cs typeface="Arial" pitchFamily="34" charset="0"/>
                        </a:rPr>
                        <a:t>5,1</a:t>
                      </a:r>
                      <a:endParaRPr lang="ru-RU" sz="1400" b="0" i="0" u="none" strike="noStrike" dirty="0">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a:latin typeface="Arial" pitchFamily="34" charset="0"/>
                          <a:cs typeface="Arial" pitchFamily="34" charset="0"/>
                        </a:rPr>
                        <a:t>4,0</a:t>
                      </a:r>
                      <a:endParaRPr lang="ru-RU" sz="1400" b="0" i="0" u="none" strike="noStrike">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a:latin typeface="Arial" pitchFamily="34" charset="0"/>
                          <a:cs typeface="Arial" pitchFamily="34" charset="0"/>
                        </a:rPr>
                        <a:t>3,1</a:t>
                      </a:r>
                      <a:endParaRPr lang="ru-RU" sz="1400" b="0" i="0" u="none" strike="noStrike">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a:latin typeface="Arial" pitchFamily="34" charset="0"/>
                          <a:cs typeface="Arial" pitchFamily="34" charset="0"/>
                        </a:rPr>
                        <a:t>4,9</a:t>
                      </a:r>
                      <a:endParaRPr lang="ru-RU" sz="1400" b="0" i="0" u="none" strike="noStrike">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a:latin typeface="Arial" pitchFamily="34" charset="0"/>
                          <a:cs typeface="Arial" pitchFamily="34" charset="0"/>
                        </a:rPr>
                        <a:t>7,3</a:t>
                      </a:r>
                      <a:endParaRPr lang="ru-RU" sz="1400" b="0" i="0" u="none" strike="noStrike">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a:latin typeface="Arial" pitchFamily="34" charset="0"/>
                          <a:cs typeface="Arial" pitchFamily="34" charset="0"/>
                        </a:rPr>
                        <a:t>1,2</a:t>
                      </a:r>
                      <a:endParaRPr lang="ru-RU" sz="1400" b="0" i="0" u="none" strike="noStrike">
                        <a:solidFill>
                          <a:srgbClr val="000000"/>
                        </a:solidFill>
                        <a:latin typeface="Arial" pitchFamily="34" charset="0"/>
                        <a:cs typeface="Arial" pitchFamily="34" charset="0"/>
                      </a:endParaRPr>
                    </a:p>
                  </a:txBody>
                  <a:tcPr marL="9199" marR="9199" marT="9199" marB="0" anchor="b"/>
                </a:tc>
              </a:tr>
              <a:tr h="501477">
                <a:tc>
                  <a:txBody>
                    <a:bodyPr/>
                    <a:lstStyle/>
                    <a:p>
                      <a:pPr algn="l" fontAlgn="b"/>
                      <a:r>
                        <a:rPr lang="en-US" sz="1400" u="none" strike="noStrike">
                          <a:latin typeface="Arial" pitchFamily="34" charset="0"/>
                          <a:cs typeface="Arial" pitchFamily="34" charset="0"/>
                        </a:rPr>
                        <a:t>Free gifts/discounts on other products</a:t>
                      </a:r>
                      <a:endParaRPr lang="en-US" sz="1400" b="0" i="0" u="none" strike="noStrike">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a:latin typeface="Arial" pitchFamily="34" charset="0"/>
                          <a:cs typeface="Arial" pitchFamily="34" charset="0"/>
                        </a:rPr>
                        <a:t>5,7</a:t>
                      </a:r>
                      <a:endParaRPr lang="ru-RU" sz="1400" b="0" i="0" u="none" strike="noStrike">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a:latin typeface="Arial" pitchFamily="34" charset="0"/>
                          <a:cs typeface="Arial" pitchFamily="34" charset="0"/>
                        </a:rPr>
                        <a:t>7,5</a:t>
                      </a:r>
                      <a:endParaRPr lang="ru-RU" sz="1400" b="0" i="0" u="none" strike="noStrike">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dirty="0">
                          <a:latin typeface="Arial" pitchFamily="34" charset="0"/>
                          <a:cs typeface="Arial" pitchFamily="34" charset="0"/>
                        </a:rPr>
                        <a:t>4,1</a:t>
                      </a:r>
                      <a:endParaRPr lang="ru-RU" sz="1400" b="0" i="0" u="none" strike="noStrike" dirty="0">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dirty="0">
                          <a:latin typeface="Arial" pitchFamily="34" charset="0"/>
                          <a:cs typeface="Arial" pitchFamily="34" charset="0"/>
                        </a:rPr>
                        <a:t>3,9</a:t>
                      </a:r>
                      <a:endParaRPr lang="ru-RU" sz="1400" b="0" i="0" u="none" strike="noStrike" dirty="0">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a:latin typeface="Arial" pitchFamily="34" charset="0"/>
                          <a:cs typeface="Arial" pitchFamily="34" charset="0"/>
                        </a:rPr>
                        <a:t>6,1</a:t>
                      </a:r>
                      <a:endParaRPr lang="ru-RU" sz="1400" b="0" i="0" u="none" strike="noStrike">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a:latin typeface="Arial" pitchFamily="34" charset="0"/>
                          <a:cs typeface="Arial" pitchFamily="34" charset="0"/>
                        </a:rPr>
                        <a:t>8,0</a:t>
                      </a:r>
                      <a:endParaRPr lang="ru-RU" sz="1400" b="0" i="0" u="none" strike="noStrike">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a:latin typeface="Arial" pitchFamily="34" charset="0"/>
                          <a:cs typeface="Arial" pitchFamily="34" charset="0"/>
                        </a:rPr>
                        <a:t>3,1</a:t>
                      </a:r>
                      <a:endParaRPr lang="ru-RU" sz="1400" b="0" i="0" u="none" strike="noStrike">
                        <a:solidFill>
                          <a:srgbClr val="000000"/>
                        </a:solidFill>
                        <a:latin typeface="Arial" pitchFamily="34" charset="0"/>
                        <a:cs typeface="Arial" pitchFamily="34" charset="0"/>
                      </a:endParaRPr>
                    </a:p>
                  </a:txBody>
                  <a:tcPr marL="9199" marR="9199" marT="9199" marB="0" anchor="b"/>
                </a:tc>
              </a:tr>
              <a:tr h="501477">
                <a:tc>
                  <a:txBody>
                    <a:bodyPr/>
                    <a:lstStyle/>
                    <a:p>
                      <a:pPr algn="l" fontAlgn="b"/>
                      <a:r>
                        <a:rPr lang="en-US" sz="1400" u="none" strike="noStrike">
                          <a:latin typeface="Arial" pitchFamily="34" charset="0"/>
                          <a:cs typeface="Arial" pitchFamily="34" charset="0"/>
                        </a:rPr>
                        <a:t>Clothing/item with brand name or logo</a:t>
                      </a:r>
                      <a:endParaRPr lang="en-US" sz="1400" b="0" i="0" u="none" strike="noStrike">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dirty="0">
                          <a:latin typeface="Arial" pitchFamily="34" charset="0"/>
                          <a:cs typeface="Arial" pitchFamily="34" charset="0"/>
                        </a:rPr>
                        <a:t>5,7</a:t>
                      </a:r>
                      <a:endParaRPr lang="ru-RU" sz="1400" b="0" i="0" u="none" strike="noStrike" dirty="0">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dirty="0">
                          <a:latin typeface="Arial" pitchFamily="34" charset="0"/>
                          <a:cs typeface="Arial" pitchFamily="34" charset="0"/>
                        </a:rPr>
                        <a:t>6,9</a:t>
                      </a:r>
                      <a:endParaRPr lang="ru-RU" sz="1400" b="0" i="0" u="none" strike="noStrike" dirty="0">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a:latin typeface="Arial" pitchFamily="34" charset="0"/>
                          <a:cs typeface="Arial" pitchFamily="34" charset="0"/>
                        </a:rPr>
                        <a:t>4,6</a:t>
                      </a:r>
                      <a:endParaRPr lang="ru-RU" sz="1400" b="0" i="0" u="none" strike="noStrike">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dirty="0">
                          <a:latin typeface="Arial" pitchFamily="34" charset="0"/>
                          <a:cs typeface="Arial" pitchFamily="34" charset="0"/>
                        </a:rPr>
                        <a:t>6,1</a:t>
                      </a:r>
                      <a:endParaRPr lang="ru-RU" sz="1400" b="0" i="0" u="none" strike="noStrike" dirty="0">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dirty="0">
                          <a:latin typeface="Arial" pitchFamily="34" charset="0"/>
                          <a:cs typeface="Arial" pitchFamily="34" charset="0"/>
                        </a:rPr>
                        <a:t>5,6</a:t>
                      </a:r>
                      <a:endParaRPr lang="ru-RU" sz="1400" b="0" i="0" u="none" strike="noStrike" dirty="0">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a:latin typeface="Arial" pitchFamily="34" charset="0"/>
                          <a:cs typeface="Arial" pitchFamily="34" charset="0"/>
                        </a:rPr>
                        <a:t>6,9</a:t>
                      </a:r>
                      <a:endParaRPr lang="ru-RU" sz="1400" b="0" i="0" u="none" strike="noStrike">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a:latin typeface="Arial" pitchFamily="34" charset="0"/>
                          <a:cs typeface="Arial" pitchFamily="34" charset="0"/>
                        </a:rPr>
                        <a:t>4,2</a:t>
                      </a:r>
                      <a:endParaRPr lang="ru-RU" sz="1400" b="0" i="0" u="none" strike="noStrike">
                        <a:solidFill>
                          <a:srgbClr val="000000"/>
                        </a:solidFill>
                        <a:latin typeface="Arial" pitchFamily="34" charset="0"/>
                        <a:cs typeface="Arial" pitchFamily="34" charset="0"/>
                      </a:endParaRPr>
                    </a:p>
                  </a:txBody>
                  <a:tcPr marL="9199" marR="9199" marT="9199" marB="0" anchor="b"/>
                </a:tc>
              </a:tr>
              <a:tr h="401675">
                <a:tc>
                  <a:txBody>
                    <a:bodyPr/>
                    <a:lstStyle/>
                    <a:p>
                      <a:pPr algn="l" fontAlgn="b"/>
                      <a:r>
                        <a:rPr lang="en-US" sz="1400" u="none" strike="noStrike">
                          <a:latin typeface="Arial" pitchFamily="34" charset="0"/>
                          <a:cs typeface="Arial" pitchFamily="34" charset="0"/>
                        </a:rPr>
                        <a:t>Mail promoting cigarettes</a:t>
                      </a:r>
                      <a:endParaRPr lang="en-US" sz="1400" b="0" i="0" u="none" strike="noStrike">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a:latin typeface="Arial" pitchFamily="34" charset="0"/>
                          <a:cs typeface="Arial" pitchFamily="34" charset="0"/>
                        </a:rPr>
                        <a:t>1,1</a:t>
                      </a:r>
                      <a:endParaRPr lang="ru-RU" sz="1400" b="0" i="0" u="none" strike="noStrike">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dirty="0">
                          <a:latin typeface="Arial" pitchFamily="34" charset="0"/>
                          <a:cs typeface="Arial" pitchFamily="34" charset="0"/>
                        </a:rPr>
                        <a:t>1,6</a:t>
                      </a:r>
                      <a:endParaRPr lang="ru-RU" sz="1400" b="0" i="0" u="none" strike="noStrike" dirty="0">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dirty="0">
                          <a:latin typeface="Arial" pitchFamily="34" charset="0"/>
                          <a:cs typeface="Arial" pitchFamily="34" charset="0"/>
                        </a:rPr>
                        <a:t>0,6</a:t>
                      </a:r>
                      <a:endParaRPr lang="ru-RU" sz="1400" b="0" i="0" u="none" strike="noStrike" dirty="0">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dirty="0">
                          <a:latin typeface="Arial" pitchFamily="34" charset="0"/>
                          <a:cs typeface="Arial" pitchFamily="34" charset="0"/>
                        </a:rPr>
                        <a:t>1,3</a:t>
                      </a:r>
                      <a:endParaRPr lang="ru-RU" sz="1400" b="0" i="0" u="none" strike="noStrike" dirty="0">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dirty="0">
                          <a:latin typeface="Arial" pitchFamily="34" charset="0"/>
                          <a:cs typeface="Arial" pitchFamily="34" charset="0"/>
                        </a:rPr>
                        <a:t>1,0</a:t>
                      </a:r>
                      <a:endParaRPr lang="ru-RU" sz="1400" b="0" i="0" u="none" strike="noStrike" dirty="0">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dirty="0">
                          <a:latin typeface="Arial" pitchFamily="34" charset="0"/>
                          <a:cs typeface="Arial" pitchFamily="34" charset="0"/>
                        </a:rPr>
                        <a:t>1,7</a:t>
                      </a:r>
                      <a:endParaRPr lang="ru-RU" sz="1400" b="0" i="0" u="none" strike="noStrike" dirty="0">
                        <a:solidFill>
                          <a:srgbClr val="000000"/>
                        </a:solidFill>
                        <a:latin typeface="Arial" pitchFamily="34" charset="0"/>
                        <a:cs typeface="Arial" pitchFamily="34" charset="0"/>
                      </a:endParaRPr>
                    </a:p>
                  </a:txBody>
                  <a:tcPr marL="9199" marR="9199" marT="9199" marB="0" anchor="b"/>
                </a:tc>
                <a:tc>
                  <a:txBody>
                    <a:bodyPr/>
                    <a:lstStyle/>
                    <a:p>
                      <a:pPr algn="r" fontAlgn="b"/>
                      <a:r>
                        <a:rPr lang="ru-RU" sz="1400" u="none" strike="noStrike" dirty="0">
                          <a:latin typeface="Arial" pitchFamily="34" charset="0"/>
                          <a:cs typeface="Arial" pitchFamily="34" charset="0"/>
                        </a:rPr>
                        <a:t>0,3</a:t>
                      </a:r>
                      <a:endParaRPr lang="ru-RU" sz="1400" b="0" i="0" u="none" strike="noStrike" dirty="0">
                        <a:solidFill>
                          <a:srgbClr val="000000"/>
                        </a:solidFill>
                        <a:latin typeface="Arial" pitchFamily="34" charset="0"/>
                        <a:cs typeface="Arial" pitchFamily="34" charset="0"/>
                      </a:endParaRPr>
                    </a:p>
                  </a:txBody>
                  <a:tcPr marL="9199" marR="9199" marT="9199" marB="0" anchor="b"/>
                </a:tc>
              </a:tr>
            </a:tbl>
          </a:graphicData>
        </a:graphic>
      </p:graphicFrame>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7" name="Picture 1"/>
          <p:cNvPicPr>
            <a:picLocks noChangeAspect="1" noChangeArrowheads="1"/>
          </p:cNvPicPr>
          <p:nvPr/>
        </p:nvPicPr>
        <p:blipFill>
          <a:blip r:embed="rId2"/>
          <a:srcRect/>
          <a:stretch>
            <a:fillRect/>
          </a:stretch>
        </p:blipFill>
        <p:spPr bwMode="auto">
          <a:xfrm>
            <a:off x="0" y="0"/>
            <a:ext cx="9144000" cy="647700"/>
          </a:xfrm>
          <a:prstGeom prst="rect">
            <a:avLst/>
          </a:prstGeom>
          <a:noFill/>
          <a:ln w="9525">
            <a:noFill/>
            <a:miter lim="800000"/>
            <a:headEnd/>
            <a:tailEnd/>
          </a:ln>
        </p:spPr>
      </p:pic>
      <p:graphicFrame>
        <p:nvGraphicFramePr>
          <p:cNvPr id="6" name="Table 5"/>
          <p:cNvGraphicFramePr>
            <a:graphicFrameLocks noGrp="1"/>
          </p:cNvGraphicFramePr>
          <p:nvPr/>
        </p:nvGraphicFramePr>
        <p:xfrm>
          <a:off x="0" y="714357"/>
          <a:ext cx="5286380" cy="435218"/>
        </p:xfrm>
        <a:graphic>
          <a:graphicData uri="http://schemas.openxmlformats.org/drawingml/2006/table">
            <a:tbl>
              <a:tblPr/>
              <a:tblGrid>
                <a:gridCol w="5286380"/>
              </a:tblGrid>
              <a:tr h="285751">
                <a:tc>
                  <a:txBody>
                    <a:bodyPr/>
                    <a:lstStyle/>
                    <a:p>
                      <a:pPr algn="l" fontAlgn="b"/>
                      <a:r>
                        <a:rPr lang="en-US" sz="1400" b="1" i="0" u="none" strike="noStrike" dirty="0" smtClean="0">
                          <a:solidFill>
                            <a:srgbClr val="FFCC66"/>
                          </a:solidFill>
                          <a:latin typeface="Calibri"/>
                        </a:rPr>
                        <a:t> </a:t>
                      </a:r>
                      <a:r>
                        <a:rPr lang="en-US" sz="1400" b="1" i="0" u="none" strike="noStrike" dirty="0">
                          <a:solidFill>
                            <a:srgbClr val="FFCC66"/>
                          </a:solidFill>
                          <a:latin typeface="Calibri"/>
                        </a:rPr>
                        <a:t>Average Amount Spent on a Pack of Cigarettes and Cost of 100 Packs of Cigarettes as a Percentage of Gross Domestic Product (GDP) per Capita</a:t>
                      </a:r>
                    </a:p>
                  </a:txBody>
                  <a:tcPr marL="8498" marR="8498" marT="8498" marB="0" anchor="b">
                    <a:lnL>
                      <a:noFill/>
                    </a:lnL>
                    <a:lnR>
                      <a:noFill/>
                    </a:lnR>
                    <a:lnT>
                      <a:noFill/>
                    </a:lnT>
                    <a:lnB w="6350" cap="flat" cmpd="sng" algn="ctr">
                      <a:solidFill>
                        <a:srgbClr val="000000"/>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nvGraphicFramePr>
        <p:xfrm>
          <a:off x="3500430" y="1228165"/>
          <a:ext cx="1928827" cy="317589"/>
        </p:xfrm>
        <a:graphic>
          <a:graphicData uri="http://schemas.openxmlformats.org/drawingml/2006/table">
            <a:tbl>
              <a:tblPr>
                <a:tableStyleId>{69C7853C-536D-4A76-A0AE-DD22124D55A5}</a:tableStyleId>
              </a:tblPr>
              <a:tblGrid>
                <a:gridCol w="1928827"/>
              </a:tblGrid>
              <a:tr h="3175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u="none" strike="noStrike" dirty="0" smtClean="0"/>
                        <a:t>Local Currency, AZN </a:t>
                      </a:r>
                      <a:endParaRPr lang="en-US" sz="1400" b="1" i="0" u="none" strike="noStrike" dirty="0" smtClean="0">
                        <a:solidFill>
                          <a:srgbClr val="221E1F"/>
                        </a:solidFill>
                        <a:latin typeface="Calibri"/>
                      </a:endParaRPr>
                    </a:p>
                  </a:txBody>
                  <a:tcPr/>
                </a:tc>
              </a:tr>
            </a:tbl>
          </a:graphicData>
        </a:graphic>
      </p:graphicFrame>
      <p:graphicFrame>
        <p:nvGraphicFramePr>
          <p:cNvPr id="9" name="Table 8"/>
          <p:cNvGraphicFramePr>
            <a:graphicFrameLocks noGrp="1"/>
          </p:cNvGraphicFramePr>
          <p:nvPr/>
        </p:nvGraphicFramePr>
        <p:xfrm>
          <a:off x="285721" y="1571612"/>
          <a:ext cx="5143537" cy="693966"/>
        </p:xfrm>
        <a:graphic>
          <a:graphicData uri="http://schemas.openxmlformats.org/drawingml/2006/table">
            <a:tbl>
              <a:tblPr>
                <a:tableStyleId>{35758FB7-9AC5-4552-8A53-C91805E547FA}</a:tableStyleId>
              </a:tblPr>
              <a:tblGrid>
                <a:gridCol w="4000528"/>
                <a:gridCol w="1143009"/>
              </a:tblGrid>
              <a:tr h="156041">
                <a:tc>
                  <a:txBody>
                    <a:bodyPr/>
                    <a:lstStyle/>
                    <a:p>
                      <a:pPr algn="l" fontAlgn="b"/>
                      <a:r>
                        <a:rPr lang="en-US" sz="1100" u="none" strike="noStrike" dirty="0">
                          <a:latin typeface="Arial" pitchFamily="34" charset="0"/>
                          <a:cs typeface="Arial" pitchFamily="34" charset="0"/>
                        </a:rPr>
                        <a:t>Average amount spent on 20 manufactured cigarettes</a:t>
                      </a:r>
                      <a:endParaRPr lang="en-US" sz="1100" b="0" i="0" u="none" strike="noStrike" dirty="0">
                        <a:solidFill>
                          <a:srgbClr val="221E1F"/>
                        </a:solidFill>
                        <a:latin typeface="Arial" pitchFamily="34" charset="0"/>
                        <a:cs typeface="Arial" pitchFamily="34" charset="0"/>
                      </a:endParaRPr>
                    </a:p>
                  </a:txBody>
                  <a:tcPr marL="7802" marR="7802" marT="7802" marB="0" anchor="b"/>
                </a:tc>
                <a:tc>
                  <a:txBody>
                    <a:bodyPr/>
                    <a:lstStyle/>
                    <a:p>
                      <a:pPr algn="r" fontAlgn="b"/>
                      <a:r>
                        <a:rPr lang="ru-RU" sz="1100" u="none" strike="noStrike" dirty="0">
                          <a:latin typeface="Arial" pitchFamily="34" charset="0"/>
                          <a:cs typeface="Arial" pitchFamily="34" charset="0"/>
                        </a:rPr>
                        <a:t>1,4</a:t>
                      </a:r>
                      <a:endParaRPr lang="ru-RU" sz="1100" b="0" i="0" u="none" strike="noStrike" dirty="0">
                        <a:solidFill>
                          <a:srgbClr val="000000"/>
                        </a:solidFill>
                        <a:latin typeface="Arial" pitchFamily="34" charset="0"/>
                        <a:cs typeface="Arial" pitchFamily="34" charset="0"/>
                      </a:endParaRPr>
                    </a:p>
                  </a:txBody>
                  <a:tcPr marL="7802" marR="7802" marT="7802" marB="0" anchor="b"/>
                </a:tc>
              </a:tr>
              <a:tr h="156041">
                <a:tc>
                  <a:txBody>
                    <a:bodyPr/>
                    <a:lstStyle/>
                    <a:p>
                      <a:pPr algn="l" fontAlgn="t"/>
                      <a:endParaRPr lang="ru-RU" sz="1100" b="0" i="0" u="none" strike="noStrike" dirty="0">
                        <a:solidFill>
                          <a:srgbClr val="000000"/>
                        </a:solidFill>
                        <a:latin typeface="Arial" pitchFamily="34" charset="0"/>
                        <a:cs typeface="Arial" pitchFamily="34" charset="0"/>
                      </a:endParaRPr>
                    </a:p>
                  </a:txBody>
                  <a:tcPr marL="7802" marR="7802" marT="7802" marB="0"/>
                </a:tc>
                <a:tc>
                  <a:txBody>
                    <a:bodyPr/>
                    <a:lstStyle/>
                    <a:p>
                      <a:pPr algn="r" fontAlgn="b"/>
                      <a:r>
                        <a:rPr lang="en-US" sz="1100" u="none" strike="noStrike" dirty="0">
                          <a:latin typeface="Arial" pitchFamily="34" charset="0"/>
                          <a:cs typeface="Arial" pitchFamily="34" charset="0"/>
                        </a:rPr>
                        <a:t>Overall (%)</a:t>
                      </a:r>
                      <a:endParaRPr lang="en-US" sz="1100" b="1" i="0" u="none" strike="noStrike" dirty="0">
                        <a:solidFill>
                          <a:srgbClr val="221E1F"/>
                        </a:solidFill>
                        <a:latin typeface="Arial" pitchFamily="34" charset="0"/>
                        <a:cs typeface="Arial" pitchFamily="34" charset="0"/>
                      </a:endParaRPr>
                    </a:p>
                  </a:txBody>
                  <a:tcPr marL="7802" marR="7802" marT="7802" marB="0" anchor="b"/>
                </a:tc>
              </a:tr>
              <a:tr h="312082">
                <a:tc>
                  <a:txBody>
                    <a:bodyPr/>
                    <a:lstStyle/>
                    <a:p>
                      <a:pPr algn="l" fontAlgn="b"/>
                      <a:r>
                        <a:rPr lang="en-US" sz="1100" u="none" strike="noStrike" dirty="0">
                          <a:latin typeface="Arial" pitchFamily="34" charset="0"/>
                          <a:cs typeface="Arial" pitchFamily="34" charset="0"/>
                        </a:rPr>
                        <a:t>Cost of 100 packs of manufactured cigarettes as a percentage of per capita Gross Domestic Product (GDP)</a:t>
                      </a:r>
                      <a:endParaRPr lang="en-US" sz="1100" b="0" i="0" u="none" strike="noStrike" dirty="0">
                        <a:solidFill>
                          <a:srgbClr val="221E1F"/>
                        </a:solidFill>
                        <a:latin typeface="Arial" pitchFamily="34" charset="0"/>
                        <a:cs typeface="Arial" pitchFamily="34" charset="0"/>
                      </a:endParaRPr>
                    </a:p>
                  </a:txBody>
                  <a:tcPr marL="7802" marR="7802" marT="7802" marB="0" anchor="b"/>
                </a:tc>
                <a:tc>
                  <a:txBody>
                    <a:bodyPr/>
                    <a:lstStyle/>
                    <a:p>
                      <a:pPr algn="r" fontAlgn="b"/>
                      <a:r>
                        <a:rPr lang="ru-RU" sz="1100" u="none" strike="noStrike" dirty="0">
                          <a:latin typeface="Arial" pitchFamily="34" charset="0"/>
                          <a:cs typeface="Arial" pitchFamily="34" charset="0"/>
                        </a:rPr>
                        <a:t>2,4</a:t>
                      </a:r>
                      <a:endParaRPr lang="ru-RU" sz="1100" b="0" i="0" u="none" strike="noStrike" dirty="0">
                        <a:solidFill>
                          <a:srgbClr val="221E1F"/>
                        </a:solidFill>
                        <a:latin typeface="Arial" pitchFamily="34" charset="0"/>
                        <a:cs typeface="Arial" pitchFamily="34" charset="0"/>
                      </a:endParaRPr>
                    </a:p>
                  </a:txBody>
                  <a:tcPr marL="7802" marR="7802" marT="7802" marB="0" anchor="b"/>
                </a:tc>
              </a:tr>
            </a:tbl>
          </a:graphicData>
        </a:graphic>
      </p:graphicFrame>
      <p:sp>
        <p:nvSpPr>
          <p:cNvPr id="11" name="Rectangle 10"/>
          <p:cNvSpPr/>
          <p:nvPr/>
        </p:nvSpPr>
        <p:spPr>
          <a:xfrm>
            <a:off x="0" y="2571744"/>
            <a:ext cx="5715008" cy="2031325"/>
          </a:xfrm>
          <a:prstGeom prst="rect">
            <a:avLst/>
          </a:prstGeom>
        </p:spPr>
        <p:txBody>
          <a:bodyPr wrap="square">
            <a:spAutoFit/>
          </a:bodyPr>
          <a:lstStyle/>
          <a:p>
            <a:r>
              <a:rPr lang="en-US" b="1" dirty="0" smtClean="0">
                <a:solidFill>
                  <a:schemeClr val="accent6">
                    <a:lumMod val="40000"/>
                    <a:lumOff val="60000"/>
                  </a:schemeClr>
                </a:solidFill>
                <a:latin typeface="Calibri"/>
              </a:rPr>
              <a:t>The table provides two economic indicators which are calculated among current smokers who smoke manufactured cigarettes at least once per week. Both of these estimates use a weighted average cost that is equivalent to the total expenditure on manufactured cigarettes per day across the target population divided by the total daily consumption of manufactured cigarettes.</a:t>
            </a:r>
            <a:endParaRPr lang="ru-RU" dirty="0"/>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3" name="Picture 1"/>
          <p:cNvPicPr>
            <a:picLocks noChangeAspect="1" noChangeArrowheads="1"/>
          </p:cNvPicPr>
          <p:nvPr/>
        </p:nvPicPr>
        <p:blipFill>
          <a:blip r:embed="rId2"/>
          <a:srcRect/>
          <a:stretch>
            <a:fillRect/>
          </a:stretch>
        </p:blipFill>
        <p:spPr bwMode="auto">
          <a:xfrm>
            <a:off x="0" y="0"/>
            <a:ext cx="9144000" cy="647700"/>
          </a:xfrm>
          <a:prstGeom prst="rect">
            <a:avLst/>
          </a:prstGeom>
          <a:noFill/>
          <a:ln w="9525">
            <a:noFill/>
            <a:miter lim="800000"/>
            <a:headEnd/>
            <a:tailEnd/>
          </a:ln>
        </p:spPr>
      </p:pic>
      <p:sp>
        <p:nvSpPr>
          <p:cNvPr id="3" name="Rectangle 2"/>
          <p:cNvSpPr/>
          <p:nvPr/>
        </p:nvSpPr>
        <p:spPr>
          <a:xfrm>
            <a:off x="0" y="642918"/>
            <a:ext cx="9144000" cy="6278642"/>
          </a:xfrm>
          <a:prstGeom prst="rect">
            <a:avLst/>
          </a:prstGeom>
        </p:spPr>
        <p:txBody>
          <a:bodyPr wrap="square">
            <a:spAutoFit/>
          </a:bodyPr>
          <a:lstStyle/>
          <a:p>
            <a:r>
              <a:rPr lang="az-Latn-AZ" sz="2400" dirty="0" smtClean="0">
                <a:solidFill>
                  <a:srgbClr val="FFCC66"/>
                </a:solidFill>
                <a:latin typeface="Arial" pitchFamily="34" charset="0"/>
                <a:cs typeface="Arial" pitchFamily="34" charset="0"/>
              </a:rPr>
              <a:t>D</a:t>
            </a:r>
            <a:r>
              <a:rPr lang="en-US" sz="2400" dirty="0" err="1" smtClean="0">
                <a:solidFill>
                  <a:srgbClr val="FFCC66"/>
                </a:solidFill>
                <a:latin typeface="Arial" pitchFamily="34" charset="0"/>
                <a:cs typeface="Arial" pitchFamily="34" charset="0"/>
              </a:rPr>
              <a:t>iscussion</a:t>
            </a:r>
            <a:r>
              <a:rPr lang="en-US" sz="2400" dirty="0" smtClean="0">
                <a:solidFill>
                  <a:srgbClr val="FFCC66"/>
                </a:solidFill>
                <a:latin typeface="Arial" pitchFamily="34" charset="0"/>
                <a:cs typeface="Arial" pitchFamily="34" charset="0"/>
              </a:rPr>
              <a:t> </a:t>
            </a:r>
            <a:r>
              <a:rPr lang="az-Latn-AZ" sz="2400" dirty="0" smtClean="0">
                <a:solidFill>
                  <a:srgbClr val="FFCC66"/>
                </a:solidFill>
                <a:latin typeface="Arial" pitchFamily="34" charset="0"/>
                <a:cs typeface="Arial" pitchFamily="34" charset="0"/>
              </a:rPr>
              <a:t>  </a:t>
            </a:r>
            <a:r>
              <a:rPr lang="en-US" sz="1400" dirty="0" smtClean="0">
                <a:solidFill>
                  <a:schemeClr val="accent6">
                    <a:lumMod val="60000"/>
                    <a:lumOff val="40000"/>
                  </a:schemeClr>
                </a:solidFill>
                <a:latin typeface="Arial" pitchFamily="34" charset="0"/>
                <a:cs typeface="Arial" pitchFamily="34" charset="0"/>
              </a:rPr>
              <a:t>Regulated by law, the fight against tobacco</a:t>
            </a:r>
          </a:p>
          <a:p>
            <a:r>
              <a:rPr lang="en-US" sz="1400" dirty="0" smtClean="0">
                <a:solidFill>
                  <a:schemeClr val="accent6">
                    <a:lumMod val="60000"/>
                    <a:lumOff val="40000"/>
                  </a:schemeClr>
                </a:solidFill>
                <a:latin typeface="Arial" pitchFamily="34" charset="0"/>
                <a:cs typeface="Arial" pitchFamily="34" charset="0"/>
              </a:rPr>
              <a:t>The "tobacco or tobacco products" on the law are subject to fines for smoking in prohibited places. This is reflected in the Code of Administrative Offences. According to the Code places where smoking is prohibited by law, shall be fined 30 </a:t>
            </a:r>
            <a:r>
              <a:rPr lang="az-Latn-AZ" sz="1400" smtClean="0">
                <a:solidFill>
                  <a:schemeClr val="accent6">
                    <a:lumMod val="60000"/>
                    <a:lumOff val="40000"/>
                  </a:schemeClr>
                </a:solidFill>
                <a:latin typeface="Arial" pitchFamily="34" charset="0"/>
                <a:cs typeface="Arial" pitchFamily="34" charset="0"/>
              </a:rPr>
              <a:t>manat</a:t>
            </a:r>
            <a:r>
              <a:rPr lang="en-US" sz="1400" smtClean="0">
                <a:solidFill>
                  <a:schemeClr val="accent6">
                    <a:lumMod val="60000"/>
                    <a:lumOff val="40000"/>
                  </a:schemeClr>
                </a:solidFill>
                <a:latin typeface="Arial" pitchFamily="34" charset="0"/>
                <a:cs typeface="Arial" pitchFamily="34" charset="0"/>
              </a:rPr>
              <a:t>.</a:t>
            </a:r>
            <a:endParaRPr lang="en-US" sz="1400" dirty="0" smtClean="0">
              <a:solidFill>
                <a:schemeClr val="accent6">
                  <a:lumMod val="60000"/>
                  <a:lumOff val="40000"/>
                </a:schemeClr>
              </a:solidFill>
              <a:latin typeface="Arial" pitchFamily="34" charset="0"/>
              <a:cs typeface="Arial" pitchFamily="34" charset="0"/>
            </a:endParaRPr>
          </a:p>
          <a:p>
            <a:r>
              <a:rPr lang="en-US" sz="1400" dirty="0" smtClean="0">
                <a:solidFill>
                  <a:schemeClr val="accent6">
                    <a:lumMod val="60000"/>
                    <a:lumOff val="40000"/>
                  </a:schemeClr>
                </a:solidFill>
                <a:latin typeface="Arial" pitchFamily="34" charset="0"/>
                <a:cs typeface="Arial" pitchFamily="34" charset="0"/>
              </a:rPr>
              <a:t>According to the Code enterprises, institutions, organizations and visible allocation of special places for smoking, the "No Smoking" sign warning letter or a failure to ensure that the officials in the amount of 400 manat</a:t>
            </a:r>
            <a:r>
              <a:rPr lang="az-Latn-AZ" sz="1400" dirty="0" smtClean="0">
                <a:solidFill>
                  <a:schemeClr val="accent6">
                    <a:lumMod val="60000"/>
                    <a:lumOff val="40000"/>
                  </a:schemeClr>
                </a:solidFill>
                <a:latin typeface="Arial" pitchFamily="34" charset="0"/>
                <a:cs typeface="Arial" pitchFamily="34" charset="0"/>
              </a:rPr>
              <a:t> (250 </a:t>
            </a:r>
            <a:r>
              <a:rPr lang="en-US" sz="1400" dirty="0" smtClean="0">
                <a:solidFill>
                  <a:schemeClr val="accent6">
                    <a:lumMod val="60000"/>
                    <a:lumOff val="40000"/>
                  </a:schemeClr>
                </a:solidFill>
                <a:latin typeface="Arial" pitchFamily="34" charset="0"/>
                <a:cs typeface="Arial" pitchFamily="34" charset="0"/>
              </a:rPr>
              <a:t>$</a:t>
            </a:r>
            <a:r>
              <a:rPr lang="az-Latn-AZ" sz="1400" dirty="0" smtClean="0">
                <a:solidFill>
                  <a:schemeClr val="accent6">
                    <a:lumMod val="60000"/>
                    <a:lumOff val="40000"/>
                  </a:schemeClr>
                </a:solidFill>
                <a:latin typeface="Arial" pitchFamily="34" charset="0"/>
                <a:cs typeface="Arial" pitchFamily="34" charset="0"/>
              </a:rPr>
              <a:t>)</a:t>
            </a:r>
            <a:r>
              <a:rPr lang="en-US" sz="1400" dirty="0" smtClean="0">
                <a:solidFill>
                  <a:schemeClr val="accent6">
                    <a:lumMod val="60000"/>
                    <a:lumOff val="40000"/>
                  </a:schemeClr>
                </a:solidFill>
                <a:latin typeface="Arial" pitchFamily="34" charset="0"/>
                <a:cs typeface="Arial" pitchFamily="34" charset="0"/>
              </a:rPr>
              <a:t>, legal entities shall be fined in the amount of 1,000 manat </a:t>
            </a:r>
            <a:r>
              <a:rPr lang="az-Latn-AZ" sz="1400" dirty="0" smtClean="0">
                <a:solidFill>
                  <a:schemeClr val="accent6">
                    <a:lumMod val="60000"/>
                    <a:lumOff val="40000"/>
                  </a:schemeClr>
                </a:solidFill>
                <a:latin typeface="Arial" pitchFamily="34" charset="0"/>
                <a:cs typeface="Arial" pitchFamily="34" charset="0"/>
              </a:rPr>
              <a:t>(</a:t>
            </a:r>
            <a:r>
              <a:rPr lang="en-US" sz="1400" dirty="0" smtClean="0">
                <a:solidFill>
                  <a:schemeClr val="accent6">
                    <a:lumMod val="60000"/>
                    <a:lumOff val="40000"/>
                  </a:schemeClr>
                </a:solidFill>
                <a:latin typeface="Arial" pitchFamily="34" charset="0"/>
                <a:cs typeface="Arial" pitchFamily="34" charset="0"/>
              </a:rPr>
              <a:t>645</a:t>
            </a:r>
            <a:r>
              <a:rPr lang="az-Latn-AZ" sz="1400" dirty="0" smtClean="0">
                <a:solidFill>
                  <a:schemeClr val="accent6">
                    <a:lumMod val="60000"/>
                    <a:lumOff val="40000"/>
                  </a:schemeClr>
                </a:solidFill>
                <a:latin typeface="Arial" pitchFamily="34" charset="0"/>
                <a:cs typeface="Arial" pitchFamily="34" charset="0"/>
              </a:rPr>
              <a:t> </a:t>
            </a:r>
            <a:r>
              <a:rPr lang="en-US" sz="1400" dirty="0" smtClean="0">
                <a:solidFill>
                  <a:schemeClr val="accent6">
                    <a:lumMod val="60000"/>
                    <a:lumOff val="40000"/>
                  </a:schemeClr>
                </a:solidFill>
                <a:latin typeface="Arial" pitchFamily="34" charset="0"/>
                <a:cs typeface="Arial" pitchFamily="34" charset="0"/>
              </a:rPr>
              <a:t>$ ).</a:t>
            </a:r>
          </a:p>
          <a:p>
            <a:r>
              <a:rPr lang="en-US" sz="1400" dirty="0" smtClean="0">
                <a:solidFill>
                  <a:schemeClr val="accent6">
                    <a:lumMod val="60000"/>
                    <a:lumOff val="40000"/>
                  </a:schemeClr>
                </a:solidFill>
                <a:latin typeface="Arial" pitchFamily="34" charset="0"/>
                <a:cs typeface="Arial" pitchFamily="34" charset="0"/>
              </a:rPr>
              <a:t> "Tobacco or tobacco products" on the basis of law, education, health, health and cultural facilities, as well as sports competitions and other events in the halls, administrative buildings and private offices, excluding special places for smoking in the workplace, high-class restaurants, cafes, bars, except for the trade, public catering, household facilities, residential buildings and other indoor places of public use, transport distance, except for specially designated areas, smoking is prohibited in all forms of public transport.</a:t>
            </a:r>
          </a:p>
          <a:p>
            <a:r>
              <a:rPr lang="en-US" sz="1400" dirty="0" smtClean="0">
                <a:solidFill>
                  <a:schemeClr val="accent6">
                    <a:lumMod val="60000"/>
                    <a:lumOff val="40000"/>
                  </a:schemeClr>
                </a:solidFill>
                <a:latin typeface="Arial" pitchFamily="34" charset="0"/>
                <a:cs typeface="Arial" pitchFamily="34" charset="0"/>
              </a:rPr>
              <a:t>Sale of tobacco and tobacco products is prohibited in the following cases:</a:t>
            </a:r>
          </a:p>
          <a:p>
            <a:r>
              <a:rPr lang="en-US" sz="1400" dirty="0" smtClean="0">
                <a:solidFill>
                  <a:schemeClr val="accent6">
                    <a:lumMod val="60000"/>
                    <a:lumOff val="40000"/>
                  </a:schemeClr>
                </a:solidFill>
                <a:latin typeface="Arial" pitchFamily="34" charset="0"/>
                <a:cs typeface="Arial" pitchFamily="34" charset="0"/>
              </a:rPr>
              <a:t>1. In the absence of relevant certificates for each shipment of products;</a:t>
            </a:r>
          </a:p>
          <a:p>
            <a:r>
              <a:rPr lang="en-US" sz="1400" dirty="0" smtClean="0">
                <a:solidFill>
                  <a:schemeClr val="accent6">
                    <a:lumMod val="60000"/>
                    <a:lumOff val="40000"/>
                  </a:schemeClr>
                </a:solidFill>
                <a:latin typeface="Arial" pitchFamily="34" charset="0"/>
                <a:cs typeface="Arial" pitchFamily="34" charset="0"/>
              </a:rPr>
              <a:t>2. marking with excise stamps and tobacco products;</a:t>
            </a:r>
          </a:p>
          <a:p>
            <a:r>
              <a:rPr lang="en-US" sz="1400" dirty="0" smtClean="0">
                <a:solidFill>
                  <a:schemeClr val="accent6">
                    <a:lumMod val="60000"/>
                    <a:lumOff val="40000"/>
                  </a:schemeClr>
                </a:solidFill>
                <a:latin typeface="Arial" pitchFamily="34" charset="0"/>
                <a:cs typeface="Arial" pitchFamily="34" charset="0"/>
              </a:rPr>
              <a:t>3. nicotine, tar and carbon monoxide content of more than the upper limit;</a:t>
            </a:r>
          </a:p>
          <a:p>
            <a:r>
              <a:rPr lang="en-US" sz="1400" dirty="0" smtClean="0">
                <a:solidFill>
                  <a:schemeClr val="accent6">
                    <a:lumMod val="60000"/>
                    <a:lumOff val="40000"/>
                  </a:schemeClr>
                </a:solidFill>
                <a:latin typeface="Arial" pitchFamily="34" charset="0"/>
                <a:cs typeface="Arial" pitchFamily="34" charset="0"/>
              </a:rPr>
              <a:t>4. tobacco box warning about the harmful effects of smoking on health are absent;</a:t>
            </a:r>
          </a:p>
          <a:p>
            <a:r>
              <a:rPr lang="en-US" sz="1400" dirty="0" smtClean="0">
                <a:solidFill>
                  <a:schemeClr val="accent6">
                    <a:lumMod val="60000"/>
                    <a:lumOff val="40000"/>
                  </a:schemeClr>
                </a:solidFill>
                <a:latin typeface="Arial" pitchFamily="34" charset="0"/>
                <a:cs typeface="Arial" pitchFamily="34" charset="0"/>
              </a:rPr>
              <a:t>5. Making boxes of tobacco products and to maintain compliance with the requirements of the relevant regulatory documents;</a:t>
            </a:r>
          </a:p>
          <a:p>
            <a:r>
              <a:rPr lang="en-US" sz="1400" dirty="0" smtClean="0">
                <a:solidFill>
                  <a:schemeClr val="accent6">
                    <a:lumMod val="60000"/>
                    <a:lumOff val="40000"/>
                  </a:schemeClr>
                </a:solidFill>
                <a:latin typeface="Arial" pitchFamily="34" charset="0"/>
                <a:cs typeface="Arial" pitchFamily="34" charset="0"/>
              </a:rPr>
              <a:t>6. The sale to persons under the age of 18;</a:t>
            </a:r>
          </a:p>
          <a:p>
            <a:r>
              <a:rPr lang="en-US" sz="1400" dirty="0" smtClean="0">
                <a:solidFill>
                  <a:schemeClr val="accent6">
                    <a:lumMod val="60000"/>
                    <a:lumOff val="40000"/>
                  </a:schemeClr>
                </a:solidFill>
                <a:latin typeface="Arial" pitchFamily="34" charset="0"/>
                <a:cs typeface="Arial" pitchFamily="34" charset="0"/>
              </a:rPr>
              <a:t>7. sold through vending;</a:t>
            </a:r>
          </a:p>
          <a:p>
            <a:r>
              <a:rPr lang="en-US" sz="1400" dirty="0" smtClean="0">
                <a:solidFill>
                  <a:schemeClr val="accent6">
                    <a:lumMod val="60000"/>
                    <a:lumOff val="40000"/>
                  </a:schemeClr>
                </a:solidFill>
                <a:latin typeface="Arial" pitchFamily="34" charset="0"/>
                <a:cs typeface="Arial" pitchFamily="34" charset="0"/>
              </a:rPr>
              <a:t>8. cigarettes, cigarettes and cigarillos sold piecemeal.</a:t>
            </a:r>
          </a:p>
          <a:p>
            <a:r>
              <a:rPr lang="en-US" sz="1400" dirty="0" smtClean="0">
                <a:solidFill>
                  <a:schemeClr val="accent6">
                    <a:lumMod val="60000"/>
                    <a:lumOff val="40000"/>
                  </a:schemeClr>
                </a:solidFill>
                <a:latin typeface="Arial" pitchFamily="34" charset="0"/>
                <a:cs typeface="Arial" pitchFamily="34" charset="0"/>
              </a:rPr>
              <a:t>In addition, other paragraphs of the law where necessary is planned:</a:t>
            </a:r>
          </a:p>
          <a:p>
            <a:r>
              <a:rPr lang="en-US" sz="1400" dirty="0" smtClean="0">
                <a:solidFill>
                  <a:schemeClr val="accent6">
                    <a:lumMod val="60000"/>
                    <a:lumOff val="40000"/>
                  </a:schemeClr>
                </a:solidFill>
                <a:latin typeface="Arial" pitchFamily="34" charset="0"/>
                <a:cs typeface="Arial" pitchFamily="34" charset="0"/>
              </a:rPr>
              <a:t>1. If necessary, buyers sellers of tobacco products shall have the right to request a document proving their age.</a:t>
            </a:r>
          </a:p>
          <a:p>
            <a:r>
              <a:rPr lang="en-US" sz="1400" dirty="0" smtClean="0">
                <a:solidFill>
                  <a:schemeClr val="accent6">
                    <a:lumMod val="60000"/>
                    <a:lumOff val="40000"/>
                  </a:schemeClr>
                </a:solidFill>
                <a:latin typeface="Arial" pitchFamily="34" charset="0"/>
                <a:cs typeface="Arial" pitchFamily="34" charset="0"/>
              </a:rPr>
              <a:t>2. training, educational, health, medical and cultural facilities, as well as the sale of goods in the sale of tobacco products to children and adolescents is not allowed.</a:t>
            </a:r>
          </a:p>
          <a:p>
            <a:r>
              <a:rPr lang="en-US" sz="1400" dirty="0" smtClean="0">
                <a:solidFill>
                  <a:schemeClr val="accent6">
                    <a:lumMod val="60000"/>
                    <a:lumOff val="40000"/>
                  </a:schemeClr>
                </a:solidFill>
                <a:latin typeface="Arial" pitchFamily="34" charset="0"/>
                <a:cs typeface="Arial" pitchFamily="34" charset="0"/>
              </a:rPr>
              <a:t>3. The harmful effects of smoking in places of trade in tobacco products, ban the sale of tobacco products to persons under the age of 18, as well as other articles that serve to restrict the use of tobacco products should be.</a:t>
            </a:r>
            <a:endParaRPr lang="ru-RU" sz="1400" dirty="0">
              <a:solidFill>
                <a:schemeClr val="accent6">
                  <a:lumMod val="60000"/>
                  <a:lumOff val="40000"/>
                </a:schemeClr>
              </a:solidFill>
              <a:latin typeface="Arial" pitchFamily="34" charset="0"/>
              <a:cs typeface="Arial" pitchFamily="34" charset="0"/>
            </a:endParaRP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0"/>
            <a:ext cx="9144000" cy="7017306"/>
          </a:xfrm>
          <a:prstGeom prst="rect">
            <a:avLst/>
          </a:prstGeom>
        </p:spPr>
        <p:txBody>
          <a:bodyPr wrap="square">
            <a:spAutoFit/>
          </a:bodyPr>
          <a:lstStyle/>
          <a:p>
            <a:pPr indent="450850" algn="just" fontAlgn="base">
              <a:spcBef>
                <a:spcPct val="0"/>
              </a:spcBef>
              <a:spcAft>
                <a:spcPct val="0"/>
              </a:spcAft>
            </a:pPr>
            <a:endParaRPr kumimoji="0" lang="ru-RU" b="0" i="0" u="none" strike="noStrike" cap="none" normalizeH="0" baseline="0" dirty="0" smtClean="0">
              <a:ln>
                <a:noFill/>
              </a:ln>
              <a:solidFill>
                <a:schemeClr val="accent4">
                  <a:lumMod val="40000"/>
                  <a:lumOff val="60000"/>
                </a:schemeClr>
              </a:solidFill>
              <a:effectLst/>
              <a:latin typeface="Arial" pitchFamily="34" charset="0"/>
              <a:ea typeface="Times New Roman" pitchFamily="18" charset="0"/>
              <a:cs typeface="Arial" pitchFamily="34" charset="0"/>
            </a:endParaRPr>
          </a:p>
          <a:p>
            <a:pPr indent="450850" algn="just" fontAlgn="base">
              <a:spcBef>
                <a:spcPct val="0"/>
              </a:spcBef>
              <a:spcAft>
                <a:spcPct val="0"/>
              </a:spcAft>
            </a:pPr>
            <a:endParaRPr lang="ru-RU" dirty="0">
              <a:solidFill>
                <a:schemeClr val="accent4">
                  <a:lumMod val="40000"/>
                  <a:lumOff val="60000"/>
                </a:schemeClr>
              </a:solidFill>
              <a:latin typeface="Arial" pitchFamily="34" charset="0"/>
              <a:ea typeface="Times New Roman" pitchFamily="18" charset="0"/>
              <a:cs typeface="Arial" pitchFamily="34" charset="0"/>
            </a:endParaRPr>
          </a:p>
          <a:p>
            <a:pPr indent="450850" algn="just" fontAlgn="base">
              <a:spcBef>
                <a:spcPct val="0"/>
              </a:spcBef>
              <a:spcAft>
                <a:spcPct val="0"/>
              </a:spcAft>
            </a:pPr>
            <a:endParaRPr kumimoji="0" lang="ru-RU" b="0" i="0" u="none" strike="noStrike" cap="none" normalizeH="0" baseline="0" dirty="0" smtClean="0">
              <a:ln>
                <a:noFill/>
              </a:ln>
              <a:solidFill>
                <a:schemeClr val="accent4">
                  <a:lumMod val="40000"/>
                  <a:lumOff val="60000"/>
                </a:schemeClr>
              </a:solidFill>
              <a:effectLst/>
              <a:latin typeface="Arial" pitchFamily="34" charset="0"/>
              <a:ea typeface="Times New Roman" pitchFamily="18" charset="0"/>
              <a:cs typeface="Arial" pitchFamily="34" charset="0"/>
            </a:endParaRPr>
          </a:p>
          <a:p>
            <a:pPr indent="450850" algn="just" fontAlgn="base">
              <a:spcBef>
                <a:spcPct val="0"/>
              </a:spcBef>
              <a:spcAft>
                <a:spcPct val="0"/>
              </a:spcAft>
            </a:pPr>
            <a:endParaRPr lang="ru-RU" dirty="0">
              <a:solidFill>
                <a:schemeClr val="accent4">
                  <a:lumMod val="40000"/>
                  <a:lumOff val="60000"/>
                </a:schemeClr>
              </a:solidFill>
              <a:latin typeface="Arial" pitchFamily="34" charset="0"/>
              <a:ea typeface="Times New Roman" pitchFamily="18" charset="0"/>
              <a:cs typeface="Arial" pitchFamily="34" charset="0"/>
            </a:endParaRPr>
          </a:p>
          <a:p>
            <a:pPr indent="450850" algn="just" fontAlgn="base">
              <a:spcBef>
                <a:spcPct val="0"/>
              </a:spcBef>
              <a:spcAft>
                <a:spcPct val="0"/>
              </a:spcAft>
            </a:pPr>
            <a:endParaRPr kumimoji="0" lang="ru-RU" b="0" i="0" u="none" strike="noStrike" cap="none" normalizeH="0" baseline="0" dirty="0" smtClean="0">
              <a:ln>
                <a:noFill/>
              </a:ln>
              <a:solidFill>
                <a:schemeClr val="accent4">
                  <a:lumMod val="40000"/>
                  <a:lumOff val="60000"/>
                </a:schemeClr>
              </a:solidFill>
              <a:effectLst/>
              <a:latin typeface="Arial" pitchFamily="34" charset="0"/>
              <a:ea typeface="Times New Roman" pitchFamily="18" charset="0"/>
              <a:cs typeface="Arial" pitchFamily="34" charset="0"/>
            </a:endParaRPr>
          </a:p>
          <a:p>
            <a:pPr indent="450850" algn="just" fontAlgn="base">
              <a:spcBef>
                <a:spcPct val="0"/>
              </a:spcBef>
              <a:spcAft>
                <a:spcPct val="0"/>
              </a:spcAft>
            </a:pPr>
            <a:endParaRPr lang="ru-RU" dirty="0">
              <a:solidFill>
                <a:schemeClr val="accent4">
                  <a:lumMod val="40000"/>
                  <a:lumOff val="60000"/>
                </a:schemeClr>
              </a:solidFill>
              <a:latin typeface="Arial" pitchFamily="34" charset="0"/>
              <a:ea typeface="Times New Roman" pitchFamily="18" charset="0"/>
              <a:cs typeface="Arial" pitchFamily="34" charset="0"/>
            </a:endParaRPr>
          </a:p>
          <a:p>
            <a:pPr indent="450850" algn="just" fontAlgn="base">
              <a:spcBef>
                <a:spcPct val="0"/>
              </a:spcBef>
              <a:spcAft>
                <a:spcPct val="0"/>
              </a:spcAft>
            </a:pPr>
            <a:endParaRPr kumimoji="0" lang="ru-RU" b="0" i="0" u="none" strike="noStrike" cap="none" normalizeH="0" baseline="0" dirty="0" smtClean="0">
              <a:ln>
                <a:noFill/>
              </a:ln>
              <a:solidFill>
                <a:schemeClr val="accent4">
                  <a:lumMod val="40000"/>
                  <a:lumOff val="60000"/>
                </a:schemeClr>
              </a:solidFill>
              <a:effectLst/>
              <a:latin typeface="Arial" pitchFamily="34" charset="0"/>
              <a:ea typeface="Times New Roman" pitchFamily="18" charset="0"/>
              <a:cs typeface="Arial" pitchFamily="34" charset="0"/>
            </a:endParaRPr>
          </a:p>
          <a:p>
            <a:pPr indent="450850" algn="just" fontAlgn="base">
              <a:spcBef>
                <a:spcPct val="0"/>
              </a:spcBef>
              <a:spcAft>
                <a:spcPct val="0"/>
              </a:spcAft>
            </a:pPr>
            <a:endParaRPr lang="ru-RU" dirty="0">
              <a:solidFill>
                <a:schemeClr val="accent4">
                  <a:lumMod val="40000"/>
                  <a:lumOff val="60000"/>
                </a:schemeClr>
              </a:solidFill>
              <a:latin typeface="Arial" pitchFamily="34" charset="0"/>
              <a:ea typeface="Times New Roman" pitchFamily="18" charset="0"/>
              <a:cs typeface="Arial" pitchFamily="34" charset="0"/>
            </a:endParaRPr>
          </a:p>
          <a:p>
            <a:pPr indent="450850" algn="just" fontAlgn="base">
              <a:spcBef>
                <a:spcPct val="0"/>
              </a:spcBef>
              <a:spcAft>
                <a:spcPct val="0"/>
              </a:spcAft>
            </a:pPr>
            <a:endParaRPr kumimoji="0" lang="ru-RU" b="0" i="0" u="none" strike="noStrike" cap="none" normalizeH="0" baseline="0" dirty="0" smtClean="0">
              <a:ln>
                <a:noFill/>
              </a:ln>
              <a:solidFill>
                <a:schemeClr val="accent4">
                  <a:lumMod val="40000"/>
                  <a:lumOff val="60000"/>
                </a:schemeClr>
              </a:solidFill>
              <a:effectLst/>
              <a:latin typeface="Arial" pitchFamily="34" charset="0"/>
              <a:ea typeface="Times New Roman" pitchFamily="18" charset="0"/>
              <a:cs typeface="Arial" pitchFamily="34" charset="0"/>
            </a:endParaRPr>
          </a:p>
          <a:p>
            <a:pPr indent="450850" algn="just" fontAlgn="base">
              <a:spcBef>
                <a:spcPct val="0"/>
              </a:spcBef>
              <a:spcAft>
                <a:spcPct val="0"/>
              </a:spcAft>
            </a:pPr>
            <a:endParaRPr lang="ru-RU" dirty="0">
              <a:solidFill>
                <a:schemeClr val="accent4">
                  <a:lumMod val="40000"/>
                  <a:lumOff val="60000"/>
                </a:schemeClr>
              </a:solidFill>
              <a:latin typeface="Arial" pitchFamily="34" charset="0"/>
              <a:ea typeface="Times New Roman" pitchFamily="18" charset="0"/>
              <a:cs typeface="Arial" pitchFamily="34" charset="0"/>
            </a:endParaRPr>
          </a:p>
          <a:p>
            <a:pPr indent="450850" algn="just" fontAlgn="base">
              <a:spcBef>
                <a:spcPct val="0"/>
              </a:spcBef>
              <a:spcAft>
                <a:spcPct val="0"/>
              </a:spcAft>
            </a:pPr>
            <a:endParaRPr kumimoji="0" lang="ru-RU" b="0" i="0" u="none" strike="noStrike" cap="none" normalizeH="0" baseline="0" dirty="0" smtClean="0">
              <a:ln>
                <a:noFill/>
              </a:ln>
              <a:solidFill>
                <a:schemeClr val="accent4">
                  <a:lumMod val="40000"/>
                  <a:lumOff val="60000"/>
                </a:schemeClr>
              </a:solidFill>
              <a:effectLst/>
              <a:latin typeface="Arial" pitchFamily="34" charset="0"/>
              <a:ea typeface="Times New Roman" pitchFamily="18" charset="0"/>
              <a:cs typeface="Arial" pitchFamily="34" charset="0"/>
            </a:endParaRPr>
          </a:p>
          <a:p>
            <a:pPr indent="450850" algn="just" fontAlgn="base">
              <a:spcBef>
                <a:spcPct val="0"/>
              </a:spcBef>
              <a:spcAft>
                <a:spcPct val="0"/>
              </a:spcAft>
            </a:pPr>
            <a:endParaRPr lang="ru-RU" dirty="0">
              <a:solidFill>
                <a:schemeClr val="accent4">
                  <a:lumMod val="40000"/>
                  <a:lumOff val="60000"/>
                </a:schemeClr>
              </a:solidFill>
              <a:latin typeface="Arial" pitchFamily="34" charset="0"/>
              <a:ea typeface="Times New Roman" pitchFamily="18" charset="0"/>
              <a:cs typeface="Arial" pitchFamily="34" charset="0"/>
            </a:endParaRPr>
          </a:p>
          <a:p>
            <a:pPr indent="450850" algn="just" fontAlgn="base">
              <a:spcBef>
                <a:spcPct val="0"/>
              </a:spcBef>
              <a:spcAft>
                <a:spcPct val="0"/>
              </a:spcAft>
            </a:pPr>
            <a:endParaRPr kumimoji="0" lang="ru-RU" b="0" i="0" u="none" strike="noStrike" cap="none" normalizeH="0" baseline="0" dirty="0" smtClean="0">
              <a:ln>
                <a:noFill/>
              </a:ln>
              <a:solidFill>
                <a:schemeClr val="accent4">
                  <a:lumMod val="40000"/>
                  <a:lumOff val="60000"/>
                </a:schemeClr>
              </a:solidFill>
              <a:effectLst/>
              <a:latin typeface="Arial" pitchFamily="34" charset="0"/>
              <a:ea typeface="Times New Roman" pitchFamily="18" charset="0"/>
              <a:cs typeface="Arial" pitchFamily="34" charset="0"/>
            </a:endParaRPr>
          </a:p>
          <a:p>
            <a:pPr indent="450850" algn="just" fontAlgn="base">
              <a:spcBef>
                <a:spcPct val="0"/>
              </a:spcBef>
              <a:spcAft>
                <a:spcPct val="0"/>
              </a:spcAft>
            </a:pPr>
            <a:endParaRPr lang="ru-RU" dirty="0">
              <a:solidFill>
                <a:schemeClr val="accent4">
                  <a:lumMod val="40000"/>
                  <a:lumOff val="60000"/>
                </a:schemeClr>
              </a:solidFill>
              <a:latin typeface="Arial" pitchFamily="34" charset="0"/>
              <a:ea typeface="Times New Roman" pitchFamily="18" charset="0"/>
              <a:cs typeface="Arial" pitchFamily="34" charset="0"/>
            </a:endParaRPr>
          </a:p>
          <a:p>
            <a:pPr indent="450850" algn="just" fontAlgn="base">
              <a:spcBef>
                <a:spcPct val="0"/>
              </a:spcBef>
              <a:spcAft>
                <a:spcPct val="0"/>
              </a:spcAft>
            </a:pPr>
            <a:endParaRPr kumimoji="0" lang="ru-RU" b="0" i="0" u="none" strike="noStrike" cap="none" normalizeH="0" baseline="0" dirty="0" smtClean="0">
              <a:ln>
                <a:noFill/>
              </a:ln>
              <a:solidFill>
                <a:schemeClr val="accent4">
                  <a:lumMod val="40000"/>
                  <a:lumOff val="60000"/>
                </a:schemeClr>
              </a:solidFill>
              <a:effectLst/>
              <a:latin typeface="Arial" pitchFamily="34" charset="0"/>
              <a:ea typeface="Times New Roman" pitchFamily="18" charset="0"/>
              <a:cs typeface="Arial" pitchFamily="34" charset="0"/>
            </a:endParaRPr>
          </a:p>
          <a:p>
            <a:pPr indent="450850" algn="just" fontAlgn="base">
              <a:spcBef>
                <a:spcPct val="0"/>
              </a:spcBef>
              <a:spcAft>
                <a:spcPct val="0"/>
              </a:spcAft>
            </a:pPr>
            <a:endParaRPr lang="ru-RU" dirty="0">
              <a:solidFill>
                <a:schemeClr val="accent4">
                  <a:lumMod val="40000"/>
                  <a:lumOff val="60000"/>
                </a:schemeClr>
              </a:solidFill>
              <a:latin typeface="Arial" pitchFamily="34" charset="0"/>
              <a:ea typeface="Times New Roman" pitchFamily="18" charset="0"/>
              <a:cs typeface="Arial" pitchFamily="34" charset="0"/>
            </a:endParaRPr>
          </a:p>
          <a:p>
            <a:pPr indent="450850" algn="just" fontAlgn="base">
              <a:spcBef>
                <a:spcPct val="0"/>
              </a:spcBef>
              <a:spcAft>
                <a:spcPct val="0"/>
              </a:spcAft>
            </a:pPr>
            <a:endParaRPr kumimoji="0" lang="ru-RU" b="0" i="0" u="none" strike="noStrike" cap="none" normalizeH="0" baseline="0" dirty="0" smtClean="0">
              <a:ln>
                <a:noFill/>
              </a:ln>
              <a:solidFill>
                <a:schemeClr val="accent4">
                  <a:lumMod val="40000"/>
                  <a:lumOff val="60000"/>
                </a:schemeClr>
              </a:solidFill>
              <a:effectLst/>
              <a:latin typeface="Arial" pitchFamily="34" charset="0"/>
              <a:ea typeface="Times New Roman" pitchFamily="18" charset="0"/>
              <a:cs typeface="Arial" pitchFamily="34" charset="0"/>
            </a:endParaRPr>
          </a:p>
          <a:p>
            <a:pPr indent="450850" algn="just" fontAlgn="base">
              <a:spcBef>
                <a:spcPct val="0"/>
              </a:spcBef>
              <a:spcAft>
                <a:spcPct val="0"/>
              </a:spcAft>
            </a:pPr>
            <a:endParaRPr lang="ru-RU" dirty="0">
              <a:solidFill>
                <a:schemeClr val="accent4">
                  <a:lumMod val="40000"/>
                  <a:lumOff val="60000"/>
                </a:schemeClr>
              </a:solidFill>
              <a:latin typeface="Arial" pitchFamily="34" charset="0"/>
              <a:ea typeface="Times New Roman" pitchFamily="18" charset="0"/>
              <a:cs typeface="Arial" pitchFamily="34" charset="0"/>
            </a:endParaRPr>
          </a:p>
          <a:p>
            <a:pPr indent="450850" algn="just" fontAlgn="base">
              <a:spcBef>
                <a:spcPct val="0"/>
              </a:spcBef>
              <a:spcAft>
                <a:spcPct val="0"/>
              </a:spcAft>
            </a:pPr>
            <a:endParaRPr kumimoji="0" lang="ru-RU" b="0" i="0" u="none" strike="noStrike" cap="none" normalizeH="0" baseline="0" dirty="0" smtClean="0">
              <a:ln>
                <a:noFill/>
              </a:ln>
              <a:solidFill>
                <a:schemeClr val="accent4">
                  <a:lumMod val="40000"/>
                  <a:lumOff val="60000"/>
                </a:schemeClr>
              </a:solidFill>
              <a:effectLst/>
              <a:latin typeface="Arial" pitchFamily="34" charset="0"/>
              <a:ea typeface="Times New Roman" pitchFamily="18" charset="0"/>
              <a:cs typeface="Arial" pitchFamily="34" charset="0"/>
            </a:endParaRPr>
          </a:p>
          <a:p>
            <a:pPr indent="450850" algn="just" fontAlgn="base">
              <a:spcBef>
                <a:spcPct val="0"/>
              </a:spcBef>
              <a:spcAft>
                <a:spcPct val="0"/>
              </a:spcAft>
            </a:pPr>
            <a:endParaRPr lang="ru-RU" dirty="0">
              <a:solidFill>
                <a:schemeClr val="accent4">
                  <a:lumMod val="40000"/>
                  <a:lumOff val="60000"/>
                </a:schemeClr>
              </a:solidFill>
              <a:latin typeface="Arial" pitchFamily="34" charset="0"/>
              <a:ea typeface="Times New Roman" pitchFamily="18" charset="0"/>
              <a:cs typeface="Arial" pitchFamily="34" charset="0"/>
            </a:endParaRPr>
          </a:p>
          <a:p>
            <a:pPr indent="450850" algn="just" fontAlgn="base">
              <a:spcBef>
                <a:spcPct val="0"/>
              </a:spcBef>
              <a:spcAft>
                <a:spcPct val="0"/>
              </a:spcAft>
            </a:pPr>
            <a:endParaRPr kumimoji="0" lang="ru-RU" b="0" i="0" u="none" strike="noStrike" cap="none" normalizeH="0" baseline="0" dirty="0" smtClean="0">
              <a:ln>
                <a:noFill/>
              </a:ln>
              <a:solidFill>
                <a:schemeClr val="accent4">
                  <a:lumMod val="40000"/>
                  <a:lumOff val="60000"/>
                </a:schemeClr>
              </a:solidFill>
              <a:effectLst/>
              <a:latin typeface="Arial" pitchFamily="34" charset="0"/>
              <a:ea typeface="Times New Roman" pitchFamily="18" charset="0"/>
              <a:cs typeface="Arial" pitchFamily="34" charset="0"/>
            </a:endParaRPr>
          </a:p>
          <a:p>
            <a:pPr indent="450850" algn="just" fontAlgn="base">
              <a:spcBef>
                <a:spcPct val="0"/>
              </a:spcBef>
              <a:spcAft>
                <a:spcPct val="0"/>
              </a:spcAft>
            </a:pPr>
            <a:endParaRPr kumimoji="0" lang="ru-RU" b="0" i="0" u="none" strike="noStrike" cap="none" normalizeH="0" baseline="0" dirty="0" smtClean="0">
              <a:ln>
                <a:noFill/>
              </a:ln>
              <a:solidFill>
                <a:schemeClr val="accent4">
                  <a:lumMod val="40000"/>
                  <a:lumOff val="60000"/>
                </a:schemeClr>
              </a:solidFill>
              <a:effectLst/>
              <a:latin typeface="Arial" pitchFamily="34" charset="0"/>
              <a:ea typeface="Times New Roman" pitchFamily="18" charset="0"/>
              <a:cs typeface="Arial" pitchFamily="34" charset="0"/>
            </a:endParaRPr>
          </a:p>
          <a:p>
            <a:pPr indent="450850" algn="just" fontAlgn="base">
              <a:spcBef>
                <a:spcPct val="0"/>
              </a:spcBef>
              <a:spcAft>
                <a:spcPct val="0"/>
              </a:spcAft>
            </a:pPr>
            <a:endParaRPr kumimoji="0" lang="ru-RU" b="0" i="0" u="none" strike="noStrike" cap="none" normalizeH="0" baseline="0" dirty="0" smtClean="0">
              <a:ln>
                <a:noFill/>
              </a:ln>
              <a:solidFill>
                <a:schemeClr val="accent4">
                  <a:lumMod val="40000"/>
                  <a:lumOff val="60000"/>
                </a:schemeClr>
              </a:solidFill>
              <a:effectLst/>
              <a:latin typeface="Arial" pitchFamily="34" charset="0"/>
              <a:ea typeface="Times New Roman" pitchFamily="18" charset="0"/>
              <a:cs typeface="Arial" pitchFamily="34" charset="0"/>
            </a:endParaRPr>
          </a:p>
          <a:p>
            <a:pPr indent="450850" algn="just" fontAlgn="base">
              <a:spcBef>
                <a:spcPct val="0"/>
              </a:spcBef>
              <a:spcAft>
                <a:spcPct val="0"/>
              </a:spcAft>
            </a:pPr>
            <a:endParaRPr lang="ru-RU" dirty="0">
              <a:solidFill>
                <a:schemeClr val="accent4">
                  <a:lumMod val="40000"/>
                  <a:lumOff val="60000"/>
                </a:schemeClr>
              </a:solidFill>
              <a:latin typeface="Arial" pitchFamily="34" charset="0"/>
              <a:ea typeface="Times New Roman" pitchFamily="18" charset="0"/>
              <a:cs typeface="Arial" pitchFamily="34" charset="0"/>
            </a:endParaRPr>
          </a:p>
          <a:p>
            <a:pPr indent="450850" algn="just" fontAlgn="base">
              <a:spcBef>
                <a:spcPct val="0"/>
              </a:spcBef>
              <a:spcAft>
                <a:spcPct val="0"/>
              </a:spcAft>
            </a:pPr>
            <a:endParaRPr kumimoji="0" lang="ru-RU" b="0" i="0" u="none" strike="noStrike" cap="none" normalizeH="0" baseline="0" dirty="0" smtClean="0">
              <a:ln>
                <a:noFill/>
              </a:ln>
              <a:solidFill>
                <a:schemeClr val="accent4">
                  <a:lumMod val="40000"/>
                  <a:lumOff val="60000"/>
                </a:schemeClr>
              </a:solidFill>
              <a:effectLst/>
              <a:latin typeface="Arial" pitchFamily="34" charset="0"/>
              <a:ea typeface="Times New Roman" pitchFamily="18" charset="0"/>
              <a:cs typeface="Arial" pitchFamily="34" charset="0"/>
            </a:endParaRPr>
          </a:p>
        </p:txBody>
      </p:sp>
      <p:sp>
        <p:nvSpPr>
          <p:cNvPr id="10" name="Rectangle 9"/>
          <p:cNvSpPr/>
          <p:nvPr/>
        </p:nvSpPr>
        <p:spPr>
          <a:xfrm>
            <a:off x="142844" y="714356"/>
            <a:ext cx="8786874" cy="6236852"/>
          </a:xfrm>
          <a:prstGeom prst="rect">
            <a:avLst/>
          </a:prstGeom>
        </p:spPr>
        <p:txBody>
          <a:bodyPr wrap="square">
            <a:spAutoFit/>
          </a:bodyPr>
          <a:lstStyle/>
          <a:p>
            <a:pPr algn="just"/>
            <a:r>
              <a:rPr lang="en-US" sz="3000" dirty="0" smtClean="0">
                <a:solidFill>
                  <a:schemeClr val="accent4">
                    <a:lumMod val="40000"/>
                    <a:lumOff val="60000"/>
                  </a:schemeClr>
                </a:solidFill>
                <a:latin typeface="Arial" pitchFamily="34" charset="0"/>
                <a:ea typeface="Times New Roman" pitchFamily="18" charset="0"/>
                <a:cs typeface="Arial" pitchFamily="34" charset="0"/>
              </a:rPr>
              <a:t>Azerbaijan's economy is focused on the use of natural resources, and not on diversification of the economy. This factor led to the fact that the drop in oil prices led to a devaluation of the national currency, affected the strength and stability of human development. In this situation, the problem of poverty is one of the most important socio-economic problems of the Republic. To effectively solve this problem requires a number of conditions. One of them is the selection of the poverty assessment indicators that are sufficiently reliable, comparable in time and space, as well as available for measurement.</a:t>
            </a:r>
            <a:endParaRPr lang="ru-RU" sz="3000" dirty="0"/>
          </a:p>
        </p:txBody>
      </p:sp>
      <p:pic>
        <p:nvPicPr>
          <p:cNvPr id="4" name="Picture 1"/>
          <p:cNvPicPr>
            <a:picLocks noChangeAspect="1" noChangeArrowheads="1"/>
          </p:cNvPicPr>
          <p:nvPr/>
        </p:nvPicPr>
        <p:blipFill>
          <a:blip r:embed="rId2"/>
          <a:srcRect/>
          <a:stretch>
            <a:fillRect/>
          </a:stretch>
        </p:blipFill>
        <p:spPr bwMode="auto">
          <a:xfrm>
            <a:off x="0" y="0"/>
            <a:ext cx="9144000" cy="647700"/>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785795"/>
            <a:ext cx="9144000" cy="954107"/>
          </a:xfrm>
          <a:prstGeom prst="rect">
            <a:avLst/>
          </a:prstGeom>
        </p:spPr>
        <p:txBody>
          <a:bodyPr wrap="square">
            <a:spAutoFit/>
          </a:bodyPr>
          <a:lstStyle/>
          <a:p>
            <a:pPr algn="ctr"/>
            <a:r>
              <a:rPr lang="en-US" sz="2800" b="1" dirty="0" smtClean="0">
                <a:solidFill>
                  <a:srgbClr val="FFC000"/>
                </a:solidFill>
                <a:latin typeface="Arial" pitchFamily="34" charset="0"/>
                <a:cs typeface="Arial" pitchFamily="34" charset="0"/>
              </a:rPr>
              <a:t>Collection, entry and processing of data </a:t>
            </a:r>
            <a:r>
              <a:rPr lang="en-US" sz="2800" b="1" dirty="0">
                <a:solidFill>
                  <a:srgbClr val="FFC000"/>
                </a:solidFill>
                <a:latin typeface="Arial" pitchFamily="34" charset="0"/>
                <a:cs typeface="Arial" pitchFamily="34" charset="0"/>
              </a:rPr>
              <a:t>of </a:t>
            </a:r>
            <a:r>
              <a:rPr lang="en-US" sz="2800" b="1" dirty="0" smtClean="0">
                <a:solidFill>
                  <a:srgbClr val="FFC000"/>
                </a:solidFill>
                <a:latin typeface="Arial" pitchFamily="34" charset="0"/>
                <a:cs typeface="Arial" pitchFamily="34" charset="0"/>
              </a:rPr>
              <a:t>households’ sample survey </a:t>
            </a:r>
            <a:endParaRPr lang="ru-RU" sz="2800" b="1" dirty="0" smtClean="0">
              <a:solidFill>
                <a:srgbClr val="FFC000"/>
              </a:solidFill>
              <a:latin typeface="Arial" pitchFamily="34" charset="0"/>
              <a:cs typeface="Arial" pitchFamily="34" charset="0"/>
            </a:endParaRPr>
          </a:p>
        </p:txBody>
      </p:sp>
      <p:sp>
        <p:nvSpPr>
          <p:cNvPr id="10" name="Rectangle 9"/>
          <p:cNvSpPr/>
          <p:nvPr/>
        </p:nvSpPr>
        <p:spPr>
          <a:xfrm>
            <a:off x="0" y="1571612"/>
            <a:ext cx="9144000" cy="5472917"/>
          </a:xfrm>
          <a:prstGeom prst="rect">
            <a:avLst/>
          </a:prstGeom>
        </p:spPr>
        <p:txBody>
          <a:bodyPr wrap="square">
            <a:spAutoFit/>
          </a:bodyPr>
          <a:lstStyle/>
          <a:p>
            <a:pPr lvl="0" algn="just"/>
            <a:r>
              <a:rPr lang="en-US" sz="2300" dirty="0" smtClean="0">
                <a:solidFill>
                  <a:schemeClr val="accent5">
                    <a:lumMod val="40000"/>
                    <a:lumOff val="60000"/>
                  </a:schemeClr>
                </a:solidFill>
                <a:latin typeface="Arial" pitchFamily="34" charset="0"/>
                <a:ea typeface="Times New Roman" pitchFamily="18" charset="0"/>
                <a:cs typeface="Arial" pitchFamily="34" charset="0"/>
              </a:rPr>
              <a:t>Method of </a:t>
            </a:r>
            <a:r>
              <a:rPr lang="en-US" sz="2300" dirty="0">
                <a:solidFill>
                  <a:schemeClr val="accent5">
                    <a:lumMod val="40000"/>
                    <a:lumOff val="60000"/>
                  </a:schemeClr>
                </a:solidFill>
                <a:latin typeface="Arial" pitchFamily="34" charset="0"/>
                <a:ea typeface="Times New Roman" pitchFamily="18" charset="0"/>
                <a:cs typeface="Arial" pitchFamily="34" charset="0"/>
              </a:rPr>
              <a:t>households </a:t>
            </a:r>
            <a:r>
              <a:rPr lang="en-US" sz="2300" dirty="0" smtClean="0">
                <a:solidFill>
                  <a:schemeClr val="accent5">
                    <a:lumMod val="40000"/>
                    <a:lumOff val="60000"/>
                  </a:schemeClr>
                </a:solidFill>
                <a:latin typeface="Arial" pitchFamily="34" charset="0"/>
                <a:ea typeface="Times New Roman" pitchFamily="18" charset="0"/>
                <a:cs typeface="Arial" pitchFamily="34" charset="0"/>
              </a:rPr>
              <a:t>sampling is developed in 2000 based on the recommendations of the World Bank experts. Since 2014, the State Statistics Committee of Azerbaijan has approved the program of reforming of household surveys. In order to provide </a:t>
            </a:r>
            <a:r>
              <a:rPr lang="en-US" sz="2300" dirty="0" err="1" smtClean="0">
                <a:solidFill>
                  <a:schemeClr val="accent5">
                    <a:lumMod val="40000"/>
                    <a:lumOff val="60000"/>
                  </a:schemeClr>
                </a:solidFill>
                <a:latin typeface="Arial" pitchFamily="34" charset="0"/>
                <a:ea typeface="Times New Roman" pitchFamily="18" charset="0"/>
                <a:cs typeface="Arial" pitchFamily="34" charset="0"/>
              </a:rPr>
              <a:t>representativity</a:t>
            </a:r>
            <a:r>
              <a:rPr lang="en-US" sz="2300" dirty="0" smtClean="0">
                <a:solidFill>
                  <a:schemeClr val="accent5">
                    <a:lumMod val="40000"/>
                    <a:lumOff val="60000"/>
                  </a:schemeClr>
                </a:solidFill>
                <a:latin typeface="Arial" pitchFamily="34" charset="0"/>
                <a:ea typeface="Times New Roman" pitchFamily="18" charset="0"/>
                <a:cs typeface="Arial" pitchFamily="34" charset="0"/>
              </a:rPr>
              <a:t> (0.5%), the government decided to raise the number of interviewers from 125 to 255. The sample size is determined based on the principle of optimal combination of cost and accuracy of results. The scope of work of each interviewer is 40 households in one quarter on a regular basis. Visiting of the families and data collection is being started in accordance with the instructions, schedule and weekly division, provided by the State Statistics Committee.</a:t>
            </a:r>
          </a:p>
          <a:p>
            <a:pPr lvl="0" algn="just"/>
            <a:r>
              <a:rPr lang="en-US" sz="2300" dirty="0" smtClean="0">
                <a:solidFill>
                  <a:schemeClr val="accent5">
                    <a:lumMod val="40000"/>
                    <a:lumOff val="60000"/>
                  </a:schemeClr>
                </a:solidFill>
                <a:latin typeface="Arial" pitchFamily="34" charset="0"/>
                <a:ea typeface="Times New Roman" pitchFamily="18" charset="0"/>
                <a:cs typeface="Arial" pitchFamily="34" charset="0"/>
              </a:rPr>
              <a:t>At the end of the annual cycle all interviewers offered a present number of  households not wishing for any reason or no opportunity to participate in the survey. The result is a natural rotation of 7-10 percent.</a:t>
            </a:r>
            <a:endParaRPr lang="ru-RU" sz="2300" dirty="0" smtClean="0">
              <a:solidFill>
                <a:schemeClr val="accent5">
                  <a:lumMod val="40000"/>
                  <a:lumOff val="60000"/>
                </a:schemeClr>
              </a:solidFill>
              <a:latin typeface="Arial" pitchFamily="34" charset="0"/>
              <a:ea typeface="Times New Roman" pitchFamily="18" charset="0"/>
              <a:cs typeface="Arial" pitchFamily="34" charset="0"/>
            </a:endParaRPr>
          </a:p>
        </p:txBody>
      </p:sp>
      <p:pic>
        <p:nvPicPr>
          <p:cNvPr id="4" name="Picture 1"/>
          <p:cNvPicPr>
            <a:picLocks noChangeAspect="1" noChangeArrowheads="1"/>
          </p:cNvPicPr>
          <p:nvPr/>
        </p:nvPicPr>
        <p:blipFill>
          <a:blip r:embed="rId2"/>
          <a:srcRect/>
          <a:stretch>
            <a:fillRect/>
          </a:stretch>
        </p:blipFill>
        <p:spPr bwMode="auto">
          <a:xfrm>
            <a:off x="0" y="0"/>
            <a:ext cx="9144000" cy="785794"/>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1" y="846219"/>
            <a:ext cx="9143999"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0850" algn="just" fontAlgn="base">
              <a:spcBef>
                <a:spcPct val="0"/>
              </a:spcBef>
              <a:spcAft>
                <a:spcPct val="0"/>
              </a:spcAft>
            </a:pPr>
            <a:r>
              <a:rPr lang="en-US" sz="2400" b="1" dirty="0" smtClean="0">
                <a:solidFill>
                  <a:srgbClr val="FFC000"/>
                </a:solidFill>
                <a:latin typeface="Arial" pitchFamily="34" charset="0"/>
                <a:ea typeface="Times New Roman" pitchFamily="18" charset="0"/>
                <a:cs typeface="Arial" pitchFamily="34" charset="0"/>
              </a:rPr>
              <a:t>Sampling survey </a:t>
            </a:r>
            <a:r>
              <a:rPr lang="en-US" sz="2000" dirty="0" smtClean="0">
                <a:solidFill>
                  <a:schemeClr val="accent5">
                    <a:lumMod val="40000"/>
                    <a:lumOff val="60000"/>
                  </a:schemeClr>
                </a:solidFill>
                <a:latin typeface="Arial" pitchFamily="34" charset="0"/>
                <a:ea typeface="Times New Roman" pitchFamily="18" charset="0"/>
                <a:cs typeface="Arial" pitchFamily="34" charset="0"/>
              </a:rPr>
              <a:t>is conducted in all economic regions of the country by a selective method and based on the principles of voluntary participation of households</a:t>
            </a:r>
            <a:r>
              <a:rPr kumimoji="0" lang="ru-RU" sz="2000" b="0" i="0" u="none" strike="noStrike" cap="none" normalizeH="0" baseline="0" dirty="0" smtClean="0">
                <a:ln>
                  <a:noFill/>
                </a:ln>
                <a:solidFill>
                  <a:schemeClr val="accent5">
                    <a:lumMod val="40000"/>
                    <a:lumOff val="60000"/>
                  </a:schemeClr>
                </a:solidFill>
                <a:effectLst/>
                <a:latin typeface="Arial" pitchFamily="34" charset="0"/>
                <a:ea typeface="Times New Roman" pitchFamily="18" charset="0"/>
                <a:cs typeface="Arial" pitchFamily="34" charset="0"/>
              </a:rPr>
              <a:t>.</a:t>
            </a:r>
            <a:endParaRPr kumimoji="0" lang="ru-RU" sz="2000" b="0" i="0" u="none" strike="noStrike" cap="none" normalizeH="0" baseline="0" dirty="0" smtClean="0">
              <a:ln>
                <a:noFill/>
              </a:ln>
              <a:solidFill>
                <a:schemeClr val="accent5">
                  <a:lumMod val="40000"/>
                  <a:lumOff val="60000"/>
                </a:schemeClr>
              </a:solidFill>
              <a:effectLst/>
              <a:latin typeface="Arial" pitchFamily="34" charset="0"/>
              <a:cs typeface="Arial" pitchFamily="34" charset="0"/>
            </a:endParaRPr>
          </a:p>
          <a:p>
            <a:pPr lvl="0" indent="450850" algn="just" eaLnBrk="0" fontAlgn="base" hangingPunct="0">
              <a:spcBef>
                <a:spcPct val="0"/>
              </a:spcBef>
              <a:spcAft>
                <a:spcPct val="0"/>
              </a:spcAft>
            </a:pPr>
            <a:r>
              <a:rPr lang="en-US" sz="2000" b="1" u="sng" dirty="0" smtClean="0">
                <a:solidFill>
                  <a:schemeClr val="accent5">
                    <a:lumMod val="40000"/>
                    <a:lumOff val="60000"/>
                  </a:schemeClr>
                </a:solidFill>
                <a:latin typeface="Arial" pitchFamily="34" charset="0"/>
                <a:ea typeface="Times New Roman" pitchFamily="18" charset="0"/>
                <a:cs typeface="Arial" pitchFamily="34" charset="0"/>
              </a:rPr>
              <a:t>Coverage:</a:t>
            </a:r>
            <a:r>
              <a:rPr kumimoji="0" lang="ru-RU" sz="2000" b="0" i="0" u="none" strike="noStrike" cap="none" normalizeH="0" baseline="0" dirty="0" smtClean="0">
                <a:ln>
                  <a:noFill/>
                </a:ln>
                <a:solidFill>
                  <a:schemeClr val="accent5">
                    <a:lumMod val="40000"/>
                    <a:lumOff val="60000"/>
                  </a:schemeClr>
                </a:solidFill>
                <a:effectLst/>
                <a:latin typeface="Arial" pitchFamily="34" charset="0"/>
                <a:ea typeface="Times New Roman" pitchFamily="18" charset="0"/>
                <a:cs typeface="Arial" pitchFamily="34" charset="0"/>
              </a:rPr>
              <a:t> </a:t>
            </a:r>
            <a:r>
              <a:rPr lang="en-US" sz="2000" dirty="0" smtClean="0">
                <a:solidFill>
                  <a:schemeClr val="accent5">
                    <a:lumMod val="40000"/>
                    <a:lumOff val="60000"/>
                  </a:schemeClr>
                </a:solidFill>
                <a:latin typeface="Arial" pitchFamily="34" charset="0"/>
                <a:ea typeface="Times New Roman" pitchFamily="18" charset="0"/>
                <a:cs typeface="Arial" pitchFamily="34" charset="0"/>
              </a:rPr>
              <a:t> All households living in the Republic of Azerbaijan, with the exception of the collective.</a:t>
            </a:r>
            <a:endParaRPr kumimoji="0" lang="ru-RU" sz="2000" b="0" i="0" u="none" strike="noStrike" cap="none" normalizeH="0" baseline="0" dirty="0" smtClean="0">
              <a:ln>
                <a:noFill/>
              </a:ln>
              <a:solidFill>
                <a:schemeClr val="accent5">
                  <a:lumMod val="40000"/>
                  <a:lumOff val="60000"/>
                </a:schemeClr>
              </a:solidFill>
              <a:effectLst/>
              <a:latin typeface="Arial" pitchFamily="34" charset="0"/>
              <a:cs typeface="Arial" pitchFamily="34" charset="0"/>
            </a:endParaRPr>
          </a:p>
          <a:p>
            <a:pPr indent="450850" algn="just" eaLnBrk="0" fontAlgn="base" hangingPunct="0">
              <a:spcBef>
                <a:spcPct val="0"/>
              </a:spcBef>
              <a:spcAft>
                <a:spcPct val="0"/>
              </a:spcAft>
            </a:pPr>
            <a:endParaRPr lang="az-Latn-AZ" sz="2000" b="1" u="sng" dirty="0" smtClean="0">
              <a:solidFill>
                <a:schemeClr val="accent5">
                  <a:lumMod val="40000"/>
                  <a:lumOff val="60000"/>
                </a:schemeClr>
              </a:solidFill>
              <a:latin typeface="Arial" pitchFamily="34" charset="0"/>
              <a:ea typeface="Times New Roman" pitchFamily="18" charset="0"/>
              <a:cs typeface="Arial" pitchFamily="34" charset="0"/>
            </a:endParaRPr>
          </a:p>
          <a:p>
            <a:pPr indent="450850" algn="just" eaLnBrk="0" fontAlgn="base" hangingPunct="0">
              <a:spcBef>
                <a:spcPct val="0"/>
              </a:spcBef>
              <a:spcAft>
                <a:spcPct val="0"/>
              </a:spcAft>
            </a:pPr>
            <a:r>
              <a:rPr lang="en-US" sz="2000" b="1" u="sng" dirty="0" smtClean="0">
                <a:solidFill>
                  <a:schemeClr val="accent5">
                    <a:lumMod val="40000"/>
                    <a:lumOff val="60000"/>
                  </a:schemeClr>
                </a:solidFill>
                <a:latin typeface="Arial" pitchFamily="34" charset="0"/>
                <a:ea typeface="Times New Roman" pitchFamily="18" charset="0"/>
                <a:cs typeface="Arial" pitchFamily="34" charset="0"/>
              </a:rPr>
              <a:t>Sample size: </a:t>
            </a:r>
            <a:r>
              <a:rPr lang="ru-RU" sz="2000" b="1" dirty="0" smtClean="0">
                <a:solidFill>
                  <a:schemeClr val="accent5">
                    <a:lumMod val="40000"/>
                    <a:lumOff val="60000"/>
                  </a:schemeClr>
                </a:solidFill>
                <a:latin typeface="Arial" pitchFamily="34" charset="0"/>
                <a:ea typeface="Times New Roman" pitchFamily="18" charset="0"/>
                <a:cs typeface="Arial" pitchFamily="34" charset="0"/>
              </a:rPr>
              <a:t> </a:t>
            </a:r>
            <a:r>
              <a:rPr lang="en-US" sz="2000" dirty="0" smtClean="0">
                <a:solidFill>
                  <a:schemeClr val="accent5">
                    <a:lumMod val="40000"/>
                    <a:lumOff val="60000"/>
                  </a:schemeClr>
                </a:solidFill>
                <a:latin typeface="Arial" pitchFamily="34" charset="0"/>
                <a:ea typeface="Times New Roman" pitchFamily="18" charset="0"/>
                <a:cs typeface="Arial" pitchFamily="34" charset="0"/>
              </a:rPr>
              <a:t> survey covers 10.2 thousand households (in which 40,200 members of the household) on a quarterly basis. Taking into account the requirements, the optimal size of the sample-more than 0, 5% -was calculated and adopted.</a:t>
            </a:r>
            <a:endParaRPr lang="ru-RU" sz="2000" dirty="0" smtClean="0">
              <a:solidFill>
                <a:schemeClr val="accent5">
                  <a:lumMod val="40000"/>
                  <a:lumOff val="60000"/>
                </a:schemeClr>
              </a:solidFill>
              <a:latin typeface="Arial" pitchFamily="34" charset="0"/>
              <a:ea typeface="Times New Roman" pitchFamily="18" charset="0"/>
              <a:cs typeface="Arial" pitchFamily="34" charset="0"/>
            </a:endParaRPr>
          </a:p>
          <a:p>
            <a:pPr indent="450850" algn="just" eaLnBrk="0" fontAlgn="base" hangingPunct="0">
              <a:spcBef>
                <a:spcPct val="0"/>
              </a:spcBef>
              <a:spcAft>
                <a:spcPct val="0"/>
              </a:spcAft>
            </a:pPr>
            <a:r>
              <a:rPr lang="en-US" sz="2000" b="1" u="sng" dirty="0" smtClean="0">
                <a:solidFill>
                  <a:schemeClr val="accent5">
                    <a:lumMod val="40000"/>
                    <a:lumOff val="60000"/>
                  </a:schemeClr>
                </a:solidFill>
                <a:latin typeface="Arial" pitchFamily="34" charset="0"/>
                <a:ea typeface="Times New Roman" pitchFamily="18" charset="0"/>
                <a:cs typeface="Arial" pitchFamily="34" charset="0"/>
              </a:rPr>
              <a:t>Compilation of the sample:</a:t>
            </a:r>
            <a:r>
              <a:rPr lang="ru-RU" sz="2000" b="1" dirty="0" smtClean="0">
                <a:solidFill>
                  <a:schemeClr val="accent5">
                    <a:lumMod val="40000"/>
                    <a:lumOff val="60000"/>
                  </a:schemeClr>
                </a:solidFill>
                <a:latin typeface="Arial" pitchFamily="34" charset="0"/>
                <a:ea typeface="Times New Roman" pitchFamily="18" charset="0"/>
                <a:cs typeface="Arial" pitchFamily="34" charset="0"/>
              </a:rPr>
              <a:t> </a:t>
            </a:r>
            <a:r>
              <a:rPr lang="ru-RU" sz="2000" dirty="0" smtClean="0">
                <a:solidFill>
                  <a:schemeClr val="accent5">
                    <a:lumMod val="40000"/>
                    <a:lumOff val="60000"/>
                  </a:schemeClr>
                </a:solidFill>
                <a:latin typeface="Arial" pitchFamily="34" charset="0"/>
                <a:ea typeface="Times New Roman" pitchFamily="18" charset="0"/>
                <a:cs typeface="Arial" pitchFamily="34" charset="0"/>
              </a:rPr>
              <a:t> </a:t>
            </a:r>
            <a:r>
              <a:rPr lang="en-US" sz="2000" dirty="0" smtClean="0">
                <a:solidFill>
                  <a:schemeClr val="accent5">
                    <a:lumMod val="40000"/>
                    <a:lumOff val="60000"/>
                  </a:schemeClr>
                </a:solidFill>
                <a:latin typeface="Arial" pitchFamily="34" charset="0"/>
                <a:ea typeface="Times New Roman" pitchFamily="18" charset="0"/>
                <a:cs typeface="Arial" pitchFamily="34" charset="0"/>
              </a:rPr>
              <a:t>Used territorial random sampling, based on the 1999 census data on the level of economic regions of the Azerbaijan Republic, urban and rural population.</a:t>
            </a:r>
            <a:endParaRPr lang="ru-RU" sz="2000" dirty="0" smtClean="0">
              <a:solidFill>
                <a:schemeClr val="accent5">
                  <a:lumMod val="40000"/>
                  <a:lumOff val="60000"/>
                </a:schemeClr>
              </a:solidFill>
              <a:latin typeface="Arial" pitchFamily="34" charset="0"/>
              <a:ea typeface="Times New Roman" pitchFamily="18" charset="0"/>
              <a:cs typeface="Arial" pitchFamily="34" charset="0"/>
            </a:endParaRPr>
          </a:p>
          <a:p>
            <a:pPr indent="450850" algn="just" eaLnBrk="0" fontAlgn="base" hangingPunct="0">
              <a:spcBef>
                <a:spcPct val="0"/>
              </a:spcBef>
              <a:spcAft>
                <a:spcPct val="0"/>
              </a:spcAft>
            </a:pPr>
            <a:endParaRPr lang="az-Latn-AZ" sz="2000" b="1" u="sng" dirty="0" smtClean="0">
              <a:solidFill>
                <a:schemeClr val="accent5">
                  <a:lumMod val="40000"/>
                  <a:lumOff val="60000"/>
                </a:schemeClr>
              </a:solidFill>
              <a:latin typeface="Arial" pitchFamily="34" charset="0"/>
              <a:ea typeface="Times New Roman" pitchFamily="18" charset="0"/>
              <a:cs typeface="Arial" pitchFamily="34" charset="0"/>
            </a:endParaRPr>
          </a:p>
          <a:p>
            <a:pPr indent="450850" algn="just" eaLnBrk="0" fontAlgn="base" hangingPunct="0">
              <a:spcBef>
                <a:spcPct val="0"/>
              </a:spcBef>
              <a:spcAft>
                <a:spcPct val="0"/>
              </a:spcAft>
            </a:pPr>
            <a:r>
              <a:rPr lang="en-US" sz="2000" b="1" u="sng" dirty="0" smtClean="0">
                <a:solidFill>
                  <a:schemeClr val="accent5">
                    <a:lumMod val="40000"/>
                    <a:lumOff val="60000"/>
                  </a:schemeClr>
                </a:solidFill>
                <a:latin typeface="Arial" pitchFamily="34" charset="0"/>
                <a:ea typeface="Times New Roman" pitchFamily="18" charset="0"/>
                <a:cs typeface="Arial" pitchFamily="34" charset="0"/>
              </a:rPr>
              <a:t>Representativeness:</a:t>
            </a:r>
            <a:r>
              <a:rPr lang="ru-RU" sz="2000" b="1" dirty="0" smtClean="0">
                <a:solidFill>
                  <a:schemeClr val="accent5">
                    <a:lumMod val="40000"/>
                    <a:lumOff val="60000"/>
                  </a:schemeClr>
                </a:solidFill>
                <a:latin typeface="Arial" pitchFamily="34" charset="0"/>
                <a:ea typeface="Times New Roman" pitchFamily="18" charset="0"/>
                <a:cs typeface="Arial" pitchFamily="34" charset="0"/>
              </a:rPr>
              <a:t> </a:t>
            </a:r>
            <a:r>
              <a:rPr lang="en-US" sz="2000" dirty="0" smtClean="0">
                <a:solidFill>
                  <a:schemeClr val="accent5">
                    <a:lumMod val="40000"/>
                    <a:lumOff val="60000"/>
                  </a:schemeClr>
                </a:solidFill>
                <a:latin typeface="Arial" pitchFamily="34" charset="0"/>
                <a:ea typeface="Times New Roman" pitchFamily="18" charset="0"/>
                <a:cs typeface="Arial" pitchFamily="34" charset="0"/>
              </a:rPr>
              <a:t> The sample provides a representative survey on the results of economic regions and the whole country.</a:t>
            </a:r>
            <a:endParaRPr lang="ru-RU" sz="2000" dirty="0" smtClean="0">
              <a:solidFill>
                <a:schemeClr val="accent5">
                  <a:lumMod val="40000"/>
                  <a:lumOff val="60000"/>
                </a:schemeClr>
              </a:solidFill>
              <a:latin typeface="Arial" pitchFamily="34" charset="0"/>
              <a:ea typeface="Times New Roman" pitchFamily="18" charset="0"/>
              <a:cs typeface="Arial" pitchFamily="34" charset="0"/>
            </a:endParaRPr>
          </a:p>
          <a:p>
            <a:pPr indent="450850" algn="just" eaLnBrk="0" fontAlgn="base" hangingPunct="0">
              <a:spcBef>
                <a:spcPct val="0"/>
              </a:spcBef>
              <a:spcAft>
                <a:spcPct val="0"/>
              </a:spcAft>
            </a:pPr>
            <a:endParaRPr lang="az-Latn-AZ" sz="2000" b="1" u="sng" dirty="0" smtClean="0">
              <a:solidFill>
                <a:schemeClr val="accent5">
                  <a:lumMod val="40000"/>
                  <a:lumOff val="60000"/>
                </a:schemeClr>
              </a:solidFill>
              <a:latin typeface="Arial" pitchFamily="34" charset="0"/>
              <a:ea typeface="Times New Roman" pitchFamily="18" charset="0"/>
              <a:cs typeface="Arial" pitchFamily="34" charset="0"/>
            </a:endParaRPr>
          </a:p>
          <a:p>
            <a:pPr indent="450850" algn="just" eaLnBrk="0" fontAlgn="base" hangingPunct="0">
              <a:spcBef>
                <a:spcPct val="0"/>
              </a:spcBef>
              <a:spcAft>
                <a:spcPct val="0"/>
              </a:spcAft>
            </a:pPr>
            <a:r>
              <a:rPr lang="en-US" sz="2000" b="1" u="sng" dirty="0" smtClean="0">
                <a:solidFill>
                  <a:schemeClr val="accent5">
                    <a:lumMod val="40000"/>
                    <a:lumOff val="60000"/>
                  </a:schemeClr>
                </a:solidFill>
                <a:latin typeface="Arial" pitchFamily="34" charset="0"/>
                <a:ea typeface="Times New Roman" pitchFamily="18" charset="0"/>
                <a:cs typeface="Arial" pitchFamily="34" charset="0"/>
              </a:rPr>
              <a:t>Interviewer’s burden:</a:t>
            </a:r>
            <a:r>
              <a:rPr lang="az-Latn-AZ" sz="2000" b="1" dirty="0" smtClean="0">
                <a:solidFill>
                  <a:schemeClr val="accent5">
                    <a:lumMod val="40000"/>
                    <a:lumOff val="60000"/>
                  </a:schemeClr>
                </a:solidFill>
                <a:latin typeface="Arial" pitchFamily="34" charset="0"/>
                <a:ea typeface="Times New Roman" pitchFamily="18" charset="0"/>
                <a:cs typeface="Arial" pitchFamily="34" charset="0"/>
              </a:rPr>
              <a:t> </a:t>
            </a:r>
            <a:r>
              <a:rPr lang="en-US" sz="2000" b="1" dirty="0" smtClean="0">
                <a:solidFill>
                  <a:schemeClr val="accent5">
                    <a:lumMod val="40000"/>
                    <a:lumOff val="60000"/>
                  </a:schemeClr>
                </a:solidFill>
                <a:latin typeface="Arial" pitchFamily="34" charset="0"/>
                <a:ea typeface="Times New Roman" pitchFamily="18" charset="0"/>
                <a:cs typeface="Arial" pitchFamily="34" charset="0"/>
              </a:rPr>
              <a:t>the burden</a:t>
            </a:r>
            <a:r>
              <a:rPr lang="en-US" sz="2000" dirty="0" smtClean="0">
                <a:solidFill>
                  <a:schemeClr val="accent5">
                    <a:lumMod val="40000"/>
                    <a:lumOff val="60000"/>
                  </a:schemeClr>
                </a:solidFill>
                <a:latin typeface="Arial" pitchFamily="34" charset="0"/>
                <a:ea typeface="Times New Roman" pitchFamily="18" charset="0"/>
                <a:cs typeface="Arial" pitchFamily="34" charset="0"/>
              </a:rPr>
              <a:t> per interviewer in urban and rural areas is 40 households.</a:t>
            </a:r>
            <a:endParaRPr lang="ru-RU" sz="2000" dirty="0" smtClean="0">
              <a:solidFill>
                <a:schemeClr val="accent5">
                  <a:lumMod val="40000"/>
                  <a:lumOff val="60000"/>
                </a:schemeClr>
              </a:solidFill>
              <a:latin typeface="Arial" pitchFamily="34" charset="0"/>
              <a:ea typeface="Times New Roman" pitchFamily="18" charset="0"/>
              <a:cs typeface="Arial" pitchFamily="34" charset="0"/>
            </a:endParaRPr>
          </a:p>
        </p:txBody>
      </p:sp>
      <p:pic>
        <p:nvPicPr>
          <p:cNvPr id="3" name="Picture 1"/>
          <p:cNvPicPr>
            <a:picLocks noChangeAspect="1" noChangeArrowheads="1"/>
          </p:cNvPicPr>
          <p:nvPr/>
        </p:nvPicPr>
        <p:blipFill>
          <a:blip r:embed="rId2"/>
          <a:srcRect/>
          <a:stretch>
            <a:fillRect/>
          </a:stretch>
        </p:blipFill>
        <p:spPr bwMode="auto">
          <a:xfrm>
            <a:off x="0" y="0"/>
            <a:ext cx="9144000" cy="928670"/>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42918"/>
            <a:ext cx="9144000" cy="1292662"/>
          </a:xfrm>
          <a:prstGeom prst="rect">
            <a:avLst/>
          </a:prstGeom>
        </p:spPr>
        <p:txBody>
          <a:bodyPr wrap="square">
            <a:spAutoFit/>
          </a:bodyPr>
          <a:lstStyle/>
          <a:p>
            <a:pPr eaLnBrk="0" fontAlgn="base" hangingPunct="0">
              <a:spcBef>
                <a:spcPct val="0"/>
              </a:spcBef>
              <a:spcAft>
                <a:spcPct val="0"/>
              </a:spcAft>
            </a:pPr>
            <a:r>
              <a:rPr lang="en-US" sz="1950" dirty="0" smtClean="0">
                <a:solidFill>
                  <a:srgbClr val="FFC000"/>
                </a:solidFill>
                <a:latin typeface="Arial" pitchFamily="34" charset="0"/>
                <a:ea typeface="Times New Roman" pitchFamily="18" charset="0"/>
                <a:cs typeface="Arial" pitchFamily="34" charset="0"/>
              </a:rPr>
              <a:t>DATA PROCESSING </a:t>
            </a:r>
            <a:r>
              <a:rPr lang="en-US" sz="1950" dirty="0" smtClean="0">
                <a:solidFill>
                  <a:schemeClr val="accent5">
                    <a:lumMod val="40000"/>
                    <a:lumOff val="60000"/>
                  </a:schemeClr>
                </a:solidFill>
                <a:latin typeface="Arial" pitchFamily="34" charset="0"/>
                <a:ea typeface="Times New Roman" pitchFamily="18" charset="0"/>
                <a:cs typeface="Arial" pitchFamily="34" charset="0"/>
              </a:rPr>
              <a:t>on clusters requires careful organization. The data processing is divided into 2 stages: primary and secondary data processing</a:t>
            </a:r>
            <a:endParaRPr lang="ru-RU" sz="1950" dirty="0" smtClean="0">
              <a:solidFill>
                <a:schemeClr val="accent5">
                  <a:lumMod val="40000"/>
                  <a:lumOff val="60000"/>
                </a:schemeClr>
              </a:solidFill>
              <a:latin typeface="Arial" pitchFamily="34" charset="0"/>
              <a:ea typeface="Times New Roman" pitchFamily="18" charset="0"/>
              <a:cs typeface="Arial" pitchFamily="34" charset="0"/>
            </a:endParaRPr>
          </a:p>
          <a:p>
            <a:pPr eaLnBrk="0" fontAlgn="base" hangingPunct="0">
              <a:spcBef>
                <a:spcPct val="0"/>
              </a:spcBef>
              <a:spcAft>
                <a:spcPct val="0"/>
              </a:spcAft>
            </a:pPr>
            <a:endParaRPr lang="ru-RU" sz="1950" dirty="0" smtClean="0">
              <a:solidFill>
                <a:schemeClr val="accent5">
                  <a:lumMod val="40000"/>
                  <a:lumOff val="60000"/>
                </a:schemeClr>
              </a:solidFill>
              <a:latin typeface="Arial" pitchFamily="34" charset="0"/>
              <a:ea typeface="Times New Roman" pitchFamily="18" charset="0"/>
              <a:cs typeface="Arial" pitchFamily="34" charset="0"/>
            </a:endParaRPr>
          </a:p>
          <a:p>
            <a:pPr eaLnBrk="0" fontAlgn="base" hangingPunct="0">
              <a:spcBef>
                <a:spcPct val="0"/>
              </a:spcBef>
              <a:spcAft>
                <a:spcPct val="0"/>
              </a:spcAft>
            </a:pPr>
            <a:endParaRPr lang="ru-RU" sz="1950" dirty="0">
              <a:solidFill>
                <a:schemeClr val="accent5">
                  <a:lumMod val="40000"/>
                  <a:lumOff val="60000"/>
                </a:schemeClr>
              </a:solidFill>
              <a:latin typeface="Arial" pitchFamily="34" charset="0"/>
              <a:ea typeface="Times New Roman" pitchFamily="18" charset="0"/>
              <a:cs typeface="Arial" pitchFamily="34" charset="0"/>
            </a:endParaRPr>
          </a:p>
        </p:txBody>
      </p:sp>
      <p:sp>
        <p:nvSpPr>
          <p:cNvPr id="6145" name="Rectangle 1"/>
          <p:cNvSpPr>
            <a:spLocks noChangeArrowheads="1"/>
          </p:cNvSpPr>
          <p:nvPr/>
        </p:nvSpPr>
        <p:spPr bwMode="auto">
          <a:xfrm>
            <a:off x="0" y="1142984"/>
            <a:ext cx="9144000" cy="5923472"/>
          </a:xfrm>
          <a:prstGeom prst="rect">
            <a:avLst/>
          </a:prstGeom>
          <a:noFill/>
          <a:ln w="9525">
            <a:noFill/>
            <a:miter lim="800000"/>
            <a:headEnd/>
            <a:tailEnd/>
          </a:ln>
          <a:effectLst/>
        </p:spPr>
        <p:txBody>
          <a:bodyPr vert="horz" wrap="square" lIns="91440" tIns="152352" rIns="91440" bIns="152352" numCol="1" anchor="ctr" anchorCtr="0" compatLnSpc="1">
            <a:prstTxWarp prst="textNoShape">
              <a:avLst/>
            </a:prstTxWarp>
            <a:spAutoFit/>
          </a:bodyPr>
          <a:lstStyle/>
          <a:p>
            <a:pPr lvl="0" fontAlgn="base">
              <a:spcBef>
                <a:spcPct val="0"/>
              </a:spcBef>
              <a:spcAft>
                <a:spcPct val="0"/>
              </a:spcAft>
            </a:pPr>
            <a:r>
              <a:rPr lang="en-US" sz="1950" dirty="0" smtClean="0">
                <a:solidFill>
                  <a:srgbClr val="FFC000"/>
                </a:solidFill>
                <a:latin typeface="Arial" pitchFamily="34" charset="0"/>
                <a:ea typeface="Times New Roman" pitchFamily="18" charset="0"/>
                <a:cs typeface="Arial" pitchFamily="34" charset="0"/>
              </a:rPr>
              <a:t>PRIMARY DATA PROCESSING </a:t>
            </a:r>
            <a:r>
              <a:rPr lang="en-US" sz="1950" dirty="0" smtClean="0">
                <a:solidFill>
                  <a:schemeClr val="accent5">
                    <a:lumMod val="40000"/>
                    <a:lumOff val="60000"/>
                  </a:schemeClr>
                </a:solidFill>
                <a:latin typeface="Arial" pitchFamily="34" charset="0"/>
                <a:ea typeface="Times New Roman" pitchFamily="18" charset="0"/>
                <a:cs typeface="Arial" pitchFamily="34" charset="0"/>
              </a:rPr>
              <a:t>-</a:t>
            </a:r>
            <a:r>
              <a:rPr lang="ru-RU" sz="1950" dirty="0" smtClean="0">
                <a:solidFill>
                  <a:schemeClr val="accent5">
                    <a:lumMod val="40000"/>
                    <a:lumOff val="60000"/>
                  </a:schemeClr>
                </a:solidFill>
                <a:latin typeface="Arial" pitchFamily="34" charset="0"/>
                <a:ea typeface="Times New Roman" pitchFamily="18" charset="0"/>
                <a:cs typeface="Arial" pitchFamily="34" charset="0"/>
              </a:rPr>
              <a:t> </a:t>
            </a:r>
            <a:r>
              <a:rPr lang="en-US" sz="1950" dirty="0" smtClean="0">
                <a:solidFill>
                  <a:schemeClr val="accent5">
                    <a:lumMod val="40000"/>
                    <a:lumOff val="60000"/>
                  </a:schemeClr>
                </a:solidFill>
                <a:latin typeface="Arial" pitchFamily="34" charset="0"/>
                <a:ea typeface="Times New Roman" pitchFamily="18" charset="0"/>
                <a:cs typeface="Arial" pitchFamily="34" charset="0"/>
              </a:rPr>
              <a:t>obtaining reliable data files. Primary data processing involves the following steps:</a:t>
            </a:r>
          </a:p>
          <a:p>
            <a:pPr lvl="0" fontAlgn="base">
              <a:spcBef>
                <a:spcPct val="0"/>
              </a:spcBef>
              <a:spcAft>
                <a:spcPct val="0"/>
              </a:spcAft>
            </a:pPr>
            <a:r>
              <a:rPr lang="en-US" sz="1950" dirty="0" smtClean="0">
                <a:solidFill>
                  <a:schemeClr val="accent5">
                    <a:lumMod val="40000"/>
                    <a:lumOff val="60000"/>
                  </a:schemeClr>
                </a:solidFill>
                <a:latin typeface="Arial" pitchFamily="34" charset="0"/>
                <a:ea typeface="Times New Roman" pitchFamily="18" charset="0"/>
                <a:cs typeface="Arial" pitchFamily="34" charset="0"/>
              </a:rPr>
              <a:t>  - The introduction of questionnaires on the cluster in a data file;</a:t>
            </a:r>
          </a:p>
          <a:p>
            <a:pPr lvl="0" fontAlgn="base">
              <a:spcBef>
                <a:spcPct val="0"/>
              </a:spcBef>
              <a:spcAft>
                <a:spcPct val="0"/>
              </a:spcAft>
            </a:pPr>
            <a:r>
              <a:rPr lang="en-US" sz="1950" dirty="0" smtClean="0">
                <a:solidFill>
                  <a:schemeClr val="accent5">
                    <a:lumMod val="40000"/>
                    <a:lumOff val="60000"/>
                  </a:schemeClr>
                </a:solidFill>
                <a:latin typeface="Arial" pitchFamily="34" charset="0"/>
                <a:ea typeface="Times New Roman" pitchFamily="18" charset="0"/>
                <a:cs typeface="Arial" pitchFamily="34" charset="0"/>
              </a:rPr>
              <a:t>  - Verification of the data file structure;</a:t>
            </a:r>
          </a:p>
          <a:p>
            <a:pPr lvl="0" fontAlgn="base">
              <a:spcBef>
                <a:spcPct val="0"/>
              </a:spcBef>
              <a:spcAft>
                <a:spcPct val="0"/>
              </a:spcAft>
            </a:pPr>
            <a:r>
              <a:rPr lang="en-US" sz="1950" dirty="0" smtClean="0">
                <a:solidFill>
                  <a:schemeClr val="accent5">
                    <a:lumMod val="40000"/>
                    <a:lumOff val="60000"/>
                  </a:schemeClr>
                </a:solidFill>
                <a:latin typeface="Arial" pitchFamily="34" charset="0"/>
                <a:ea typeface="Times New Roman" pitchFamily="18" charset="0"/>
                <a:cs typeface="Arial" pitchFamily="34" charset="0"/>
              </a:rPr>
              <a:t>  - The re-introduction of data and the subsequent verification of the data file;</a:t>
            </a:r>
          </a:p>
          <a:p>
            <a:pPr lvl="0" fontAlgn="base">
              <a:spcBef>
                <a:spcPct val="0"/>
              </a:spcBef>
              <a:spcAft>
                <a:spcPct val="0"/>
              </a:spcAft>
            </a:pPr>
            <a:r>
              <a:rPr lang="en-US" sz="1950" dirty="0" smtClean="0">
                <a:solidFill>
                  <a:schemeClr val="accent5">
                    <a:lumMod val="40000"/>
                    <a:lumOff val="60000"/>
                  </a:schemeClr>
                </a:solidFill>
                <a:latin typeface="Arial" pitchFamily="34" charset="0"/>
                <a:ea typeface="Times New Roman" pitchFamily="18" charset="0"/>
                <a:cs typeface="Arial" pitchFamily="34" charset="0"/>
              </a:rPr>
              <a:t>  - Create a backup trusted and reconciled data file;</a:t>
            </a:r>
          </a:p>
          <a:p>
            <a:pPr lvl="0" fontAlgn="base">
              <a:spcBef>
                <a:spcPct val="0"/>
              </a:spcBef>
              <a:spcAft>
                <a:spcPct val="0"/>
              </a:spcAft>
            </a:pPr>
            <a:r>
              <a:rPr lang="en-US" sz="1950" dirty="0" smtClean="0">
                <a:solidFill>
                  <a:schemeClr val="accent5">
                    <a:lumMod val="40000"/>
                    <a:lumOff val="60000"/>
                  </a:schemeClr>
                </a:solidFill>
                <a:latin typeface="Arial" pitchFamily="34" charset="0"/>
                <a:ea typeface="Times New Roman" pitchFamily="18" charset="0"/>
                <a:cs typeface="Arial" pitchFamily="34" charset="0"/>
              </a:rPr>
              <a:t>  - The second level of editing the data file;</a:t>
            </a:r>
            <a:endParaRPr lang="az-Latn-AZ" sz="1950" dirty="0" smtClean="0">
              <a:solidFill>
                <a:schemeClr val="accent5">
                  <a:lumMod val="40000"/>
                  <a:lumOff val="60000"/>
                </a:schemeClr>
              </a:solidFill>
              <a:latin typeface="Arial" pitchFamily="34" charset="0"/>
              <a:ea typeface="Times New Roman" pitchFamily="18" charset="0"/>
              <a:cs typeface="Arial" pitchFamily="34" charset="0"/>
            </a:endParaRPr>
          </a:p>
          <a:p>
            <a:pPr lvl="0" fontAlgn="base">
              <a:spcBef>
                <a:spcPct val="0"/>
              </a:spcBef>
              <a:spcAft>
                <a:spcPct val="0"/>
              </a:spcAft>
            </a:pPr>
            <a:r>
              <a:rPr lang="ru-RU" sz="1950" dirty="0" smtClean="0">
                <a:solidFill>
                  <a:schemeClr val="accent5">
                    <a:lumMod val="40000"/>
                    <a:lumOff val="60000"/>
                  </a:schemeClr>
                </a:solidFill>
                <a:latin typeface="Arial" pitchFamily="34" charset="0"/>
                <a:ea typeface="Times New Roman" pitchFamily="18" charset="0"/>
                <a:cs typeface="Arial" pitchFamily="34" charset="0"/>
              </a:rPr>
              <a:t> </a:t>
            </a:r>
            <a:r>
              <a:rPr lang="az-Latn-AZ" sz="1950" dirty="0" smtClean="0">
                <a:solidFill>
                  <a:schemeClr val="accent5">
                    <a:lumMod val="40000"/>
                    <a:lumOff val="60000"/>
                  </a:schemeClr>
                </a:solidFill>
                <a:latin typeface="Arial" pitchFamily="34" charset="0"/>
                <a:ea typeface="Times New Roman" pitchFamily="18" charset="0"/>
                <a:cs typeface="Arial" pitchFamily="34" charset="0"/>
              </a:rPr>
              <a:t> </a:t>
            </a:r>
            <a:r>
              <a:rPr lang="ru-RU" sz="1950" dirty="0" smtClean="0">
                <a:solidFill>
                  <a:schemeClr val="accent5">
                    <a:lumMod val="40000"/>
                    <a:lumOff val="60000"/>
                  </a:schemeClr>
                </a:solidFill>
                <a:latin typeface="Arial" pitchFamily="34" charset="0"/>
                <a:ea typeface="Times New Roman" pitchFamily="18" charset="0"/>
                <a:cs typeface="Arial" pitchFamily="34" charset="0"/>
              </a:rPr>
              <a:t>- </a:t>
            </a:r>
            <a:r>
              <a:rPr lang="en-US" sz="1950" dirty="0" smtClean="0">
                <a:solidFill>
                  <a:schemeClr val="accent5">
                    <a:lumMod val="40000"/>
                    <a:lumOff val="60000"/>
                  </a:schemeClr>
                </a:solidFill>
                <a:latin typeface="Arial" pitchFamily="34" charset="0"/>
                <a:ea typeface="Times New Roman" pitchFamily="18" charset="0"/>
                <a:cs typeface="Arial" pitchFamily="34" charset="0"/>
              </a:rPr>
              <a:t>make a copy of the edited or final data file</a:t>
            </a:r>
            <a:r>
              <a:rPr lang="ru-RU" sz="1950" dirty="0" smtClean="0">
                <a:solidFill>
                  <a:schemeClr val="accent5">
                    <a:lumMod val="40000"/>
                    <a:lumOff val="60000"/>
                  </a:schemeClr>
                </a:solidFill>
                <a:latin typeface="Arial" pitchFamily="34" charset="0"/>
                <a:ea typeface="Times New Roman" pitchFamily="18" charset="0"/>
                <a:cs typeface="Arial" pitchFamily="34" charset="0"/>
              </a:rPr>
              <a:t>. </a:t>
            </a:r>
          </a:p>
          <a:p>
            <a:pPr lvl="0" eaLnBrk="0" fontAlgn="base" hangingPunct="0">
              <a:spcBef>
                <a:spcPct val="0"/>
              </a:spcBef>
              <a:spcAft>
                <a:spcPct val="0"/>
              </a:spcAft>
            </a:pPr>
            <a:r>
              <a:rPr lang="ru-RU" sz="1950" dirty="0" smtClean="0">
                <a:solidFill>
                  <a:schemeClr val="accent5">
                    <a:lumMod val="40000"/>
                    <a:lumOff val="60000"/>
                  </a:schemeClr>
                </a:solidFill>
                <a:latin typeface="Arial" pitchFamily="34" charset="0"/>
                <a:ea typeface="Times New Roman" pitchFamily="18" charset="0"/>
                <a:cs typeface="Arial" pitchFamily="34" charset="0"/>
              </a:rPr>
              <a:t> </a:t>
            </a:r>
            <a:r>
              <a:rPr lang="en-US" sz="1950" dirty="0" smtClean="0">
                <a:solidFill>
                  <a:srgbClr val="FFC000"/>
                </a:solidFill>
                <a:latin typeface="Arial" pitchFamily="34" charset="0"/>
                <a:ea typeface="Times New Roman" pitchFamily="18" charset="0"/>
                <a:cs typeface="Arial" pitchFamily="34" charset="0"/>
              </a:rPr>
              <a:t>SECONDARY DATA PROCESSING -</a:t>
            </a:r>
            <a:r>
              <a:rPr lang="en-US" sz="1950" dirty="0" smtClean="0">
                <a:solidFill>
                  <a:schemeClr val="accent5">
                    <a:lumMod val="40000"/>
                    <a:lumOff val="60000"/>
                  </a:schemeClr>
                </a:solidFill>
                <a:latin typeface="Arial" pitchFamily="34" charset="0"/>
                <a:ea typeface="Times New Roman" pitchFamily="18" charset="0"/>
                <a:cs typeface="Arial" pitchFamily="34" charset="0"/>
              </a:rPr>
              <a:t> is provision with analytical data files and the preparation of standard tables. Secondary data processing involves the following steps:</a:t>
            </a:r>
          </a:p>
          <a:p>
            <a:pPr lvl="0" eaLnBrk="0" fontAlgn="base" hangingPunct="0">
              <a:spcBef>
                <a:spcPct val="0"/>
              </a:spcBef>
              <a:spcAft>
                <a:spcPct val="0"/>
              </a:spcAft>
            </a:pPr>
            <a:r>
              <a:rPr lang="en-US" sz="1950" dirty="0" smtClean="0">
                <a:solidFill>
                  <a:schemeClr val="accent5">
                    <a:lumMod val="40000"/>
                    <a:lumOff val="60000"/>
                  </a:schemeClr>
                </a:solidFill>
                <a:latin typeface="Arial" pitchFamily="34" charset="0"/>
                <a:ea typeface="Times New Roman" pitchFamily="18" charset="0"/>
                <a:cs typeface="Arial" pitchFamily="34" charset="0"/>
              </a:rPr>
              <a:t>- Integration of all data files in the cluster by one data file;</a:t>
            </a:r>
          </a:p>
          <a:p>
            <a:pPr lvl="0" eaLnBrk="0" fontAlgn="base" hangingPunct="0">
              <a:spcBef>
                <a:spcPct val="0"/>
              </a:spcBef>
              <a:spcAft>
                <a:spcPct val="0"/>
              </a:spcAft>
            </a:pPr>
            <a:r>
              <a:rPr lang="en-US" sz="1950" dirty="0" smtClean="0">
                <a:solidFill>
                  <a:schemeClr val="accent5">
                    <a:lumMod val="40000"/>
                    <a:lumOff val="60000"/>
                  </a:schemeClr>
                </a:solidFill>
                <a:latin typeface="Arial" pitchFamily="34" charset="0"/>
                <a:ea typeface="Times New Roman" pitchFamily="18" charset="0"/>
                <a:cs typeface="Arial" pitchFamily="34" charset="0"/>
              </a:rPr>
              <a:t>- Export of data in SPSS system;</a:t>
            </a:r>
          </a:p>
          <a:p>
            <a:pPr lvl="0" eaLnBrk="0" fontAlgn="base" hangingPunct="0">
              <a:spcBef>
                <a:spcPct val="0"/>
              </a:spcBef>
              <a:spcAft>
                <a:spcPct val="0"/>
              </a:spcAft>
            </a:pPr>
            <a:r>
              <a:rPr lang="en-US" sz="1950" dirty="0" smtClean="0">
                <a:solidFill>
                  <a:schemeClr val="accent5">
                    <a:lumMod val="40000"/>
                    <a:lumOff val="60000"/>
                  </a:schemeClr>
                </a:solidFill>
                <a:latin typeface="Arial" pitchFamily="34" charset="0"/>
                <a:ea typeface="Times New Roman" pitchFamily="18" charset="0"/>
                <a:cs typeface="Arial" pitchFamily="34" charset="0"/>
              </a:rPr>
              <a:t>- Calculation of sample weights;</a:t>
            </a:r>
          </a:p>
          <a:p>
            <a:pPr lvl="0" eaLnBrk="0" fontAlgn="base" hangingPunct="0">
              <a:spcBef>
                <a:spcPct val="0"/>
              </a:spcBef>
              <a:spcAft>
                <a:spcPct val="0"/>
              </a:spcAft>
            </a:pPr>
            <a:r>
              <a:rPr lang="en-US" sz="1950" dirty="0" smtClean="0">
                <a:solidFill>
                  <a:schemeClr val="accent5">
                    <a:lumMod val="40000"/>
                    <a:lumOff val="60000"/>
                  </a:schemeClr>
                </a:solidFill>
                <a:latin typeface="Arial" pitchFamily="34" charset="0"/>
                <a:ea typeface="Times New Roman" pitchFamily="18" charset="0"/>
                <a:cs typeface="Arial" pitchFamily="34" charset="0"/>
              </a:rPr>
              <a:t>- Calculation of the index of well-being;</a:t>
            </a:r>
          </a:p>
          <a:p>
            <a:pPr lvl="0" eaLnBrk="0" fontAlgn="base" hangingPunct="0">
              <a:spcBef>
                <a:spcPct val="0"/>
              </a:spcBef>
              <a:spcAft>
                <a:spcPct val="0"/>
              </a:spcAft>
            </a:pPr>
            <a:r>
              <a:rPr lang="en-US" sz="1950" dirty="0" smtClean="0">
                <a:solidFill>
                  <a:schemeClr val="accent5">
                    <a:lumMod val="40000"/>
                    <a:lumOff val="60000"/>
                  </a:schemeClr>
                </a:solidFill>
                <a:latin typeface="Arial" pitchFamily="34" charset="0"/>
                <a:ea typeface="Times New Roman" pitchFamily="18" charset="0"/>
                <a:cs typeface="Arial" pitchFamily="34" charset="0"/>
              </a:rPr>
              <a:t>- Recoding variables to simplify analysis;</a:t>
            </a:r>
          </a:p>
          <a:p>
            <a:pPr lvl="0" eaLnBrk="0" fontAlgn="base" hangingPunct="0">
              <a:spcBef>
                <a:spcPct val="0"/>
              </a:spcBef>
              <a:spcAft>
                <a:spcPct val="0"/>
              </a:spcAft>
            </a:pPr>
            <a:r>
              <a:rPr lang="en-US" sz="1950" dirty="0" smtClean="0">
                <a:solidFill>
                  <a:schemeClr val="accent5">
                    <a:lumMod val="40000"/>
                    <a:lumOff val="60000"/>
                  </a:schemeClr>
                </a:solidFill>
                <a:latin typeface="Arial" pitchFamily="34" charset="0"/>
                <a:ea typeface="Times New Roman" pitchFamily="18" charset="0"/>
                <a:cs typeface="Arial" pitchFamily="34" charset="0"/>
              </a:rPr>
              <a:t>- Creation of tables required for data analysis;</a:t>
            </a:r>
          </a:p>
          <a:p>
            <a:pPr lvl="0" eaLnBrk="0" fontAlgn="base" hangingPunct="0">
              <a:spcBef>
                <a:spcPct val="0"/>
              </a:spcBef>
              <a:spcAft>
                <a:spcPct val="0"/>
              </a:spcAft>
            </a:pPr>
            <a:r>
              <a:rPr lang="en-US" sz="1950" dirty="0" smtClean="0">
                <a:solidFill>
                  <a:schemeClr val="accent5">
                    <a:lumMod val="40000"/>
                    <a:lumOff val="60000"/>
                  </a:schemeClr>
                </a:solidFill>
                <a:latin typeface="Arial" pitchFamily="34" charset="0"/>
                <a:ea typeface="Times New Roman" pitchFamily="18" charset="0"/>
                <a:cs typeface="Arial" pitchFamily="34" charset="0"/>
              </a:rPr>
              <a:t>- Archiving and dissemination of data files</a:t>
            </a:r>
            <a:r>
              <a:rPr lang="ru-RU" sz="1950" dirty="0" smtClean="0">
                <a:solidFill>
                  <a:schemeClr val="accent5">
                    <a:lumMod val="40000"/>
                    <a:lumOff val="60000"/>
                  </a:schemeClr>
                </a:solidFill>
                <a:latin typeface="Arial" pitchFamily="34" charset="0"/>
                <a:ea typeface="Times New Roman" pitchFamily="18" charset="0"/>
                <a:cs typeface="Arial" pitchFamily="34" charset="0"/>
              </a:rPr>
              <a:t> </a:t>
            </a:r>
          </a:p>
        </p:txBody>
      </p:sp>
      <p:pic>
        <p:nvPicPr>
          <p:cNvPr id="4" name="Picture 1"/>
          <p:cNvPicPr>
            <a:picLocks noChangeAspect="1" noChangeArrowheads="1"/>
          </p:cNvPicPr>
          <p:nvPr/>
        </p:nvPicPr>
        <p:blipFill>
          <a:blip r:embed="rId2"/>
          <a:srcRect/>
          <a:stretch>
            <a:fillRect/>
          </a:stretch>
        </p:blipFill>
        <p:spPr bwMode="auto">
          <a:xfrm>
            <a:off x="0" y="0"/>
            <a:ext cx="9144000" cy="647700"/>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000108"/>
            <a:ext cx="9144000" cy="6063198"/>
          </a:xfrm>
          <a:prstGeom prst="rect">
            <a:avLst/>
          </a:prstGeom>
        </p:spPr>
        <p:txBody>
          <a:bodyPr wrap="square">
            <a:spAutoFit/>
          </a:bodyPr>
          <a:lstStyle/>
          <a:p>
            <a:pPr algn="just" eaLnBrk="0" fontAlgn="base" hangingPunct="0">
              <a:spcBef>
                <a:spcPct val="0"/>
              </a:spcBef>
              <a:spcAft>
                <a:spcPct val="0"/>
              </a:spcAft>
            </a:pPr>
            <a:r>
              <a:rPr lang="ru-RU" sz="2000" dirty="0" smtClean="0">
                <a:solidFill>
                  <a:schemeClr val="accent5">
                    <a:lumMod val="40000"/>
                    <a:lumOff val="60000"/>
                  </a:schemeClr>
                </a:solidFill>
                <a:latin typeface="Arial" pitchFamily="34" charset="0"/>
                <a:ea typeface="Times New Roman" pitchFamily="18" charset="0"/>
                <a:cs typeface="Arial" pitchFamily="34" charset="0"/>
              </a:rPr>
              <a:t>	</a:t>
            </a:r>
            <a:r>
              <a:rPr lang="en-US" sz="2000" dirty="0" smtClean="0">
                <a:solidFill>
                  <a:schemeClr val="accent5">
                    <a:lumMod val="40000"/>
                    <a:lumOff val="60000"/>
                  </a:schemeClr>
                </a:solidFill>
                <a:latin typeface="Arial" pitchFamily="34" charset="0"/>
                <a:ea typeface="Times New Roman" pitchFamily="18" charset="0"/>
                <a:cs typeface="Arial" pitchFamily="34" charset="0"/>
              </a:rPr>
              <a:t> </a:t>
            </a:r>
            <a:r>
              <a:rPr lang="en-US" sz="2300" dirty="0" smtClean="0">
                <a:solidFill>
                  <a:schemeClr val="accent5">
                    <a:lumMod val="40000"/>
                    <a:lumOff val="60000"/>
                  </a:schemeClr>
                </a:solidFill>
                <a:latin typeface="Arial" pitchFamily="34" charset="0"/>
                <a:ea typeface="Times New Roman" pitchFamily="18" charset="0"/>
                <a:cs typeface="Arial" pitchFamily="34" charset="0"/>
              </a:rPr>
              <a:t>The results of the survey are being developed in the whole Republic, by economic regions. The outcomes are </a:t>
            </a:r>
            <a:r>
              <a:rPr lang="en-US" sz="2300" dirty="0" err="1" smtClean="0">
                <a:solidFill>
                  <a:schemeClr val="accent5">
                    <a:lumMod val="40000"/>
                    <a:lumOff val="60000"/>
                  </a:schemeClr>
                </a:solidFill>
                <a:latin typeface="Arial" pitchFamily="34" charset="0"/>
                <a:ea typeface="Times New Roman" pitchFamily="18" charset="0"/>
                <a:cs typeface="Arial" pitchFamily="34" charset="0"/>
              </a:rPr>
              <a:t>microdata</a:t>
            </a:r>
            <a:r>
              <a:rPr lang="en-US" sz="2300" dirty="0" smtClean="0">
                <a:solidFill>
                  <a:schemeClr val="accent5">
                    <a:lumMod val="40000"/>
                    <a:lumOff val="60000"/>
                  </a:schemeClr>
                </a:solidFill>
                <a:latin typeface="Arial" pitchFamily="34" charset="0"/>
                <a:ea typeface="Times New Roman" pitchFamily="18" charset="0"/>
                <a:cs typeface="Arial" pitchFamily="34" charset="0"/>
              </a:rPr>
              <a:t> containing </a:t>
            </a:r>
            <a:r>
              <a:rPr lang="en-US" sz="2300" dirty="0" err="1" smtClean="0">
                <a:solidFill>
                  <a:schemeClr val="accent5">
                    <a:lumMod val="40000"/>
                    <a:lumOff val="60000"/>
                  </a:schemeClr>
                </a:solidFill>
                <a:latin typeface="Arial" pitchFamily="34" charset="0"/>
                <a:ea typeface="Times New Roman" pitchFamily="18" charset="0"/>
                <a:cs typeface="Arial" pitchFamily="34" charset="0"/>
              </a:rPr>
              <a:t>anonymized</a:t>
            </a:r>
            <a:r>
              <a:rPr lang="en-US" sz="2300" dirty="0" smtClean="0">
                <a:solidFill>
                  <a:schemeClr val="accent5">
                    <a:lumMod val="40000"/>
                    <a:lumOff val="60000"/>
                  </a:schemeClr>
                </a:solidFill>
                <a:latin typeface="Arial" pitchFamily="34" charset="0"/>
                <a:ea typeface="Times New Roman" pitchFamily="18" charset="0"/>
                <a:cs typeface="Arial" pitchFamily="34" charset="0"/>
              </a:rPr>
              <a:t> information for each household during the period of examination and aggregated data, developed in accordance with the official statistical methodology. In developing the budget survey the results of the statistical weights are applied, allowing to distribute the results of the survey on the general population. The main aggregates developed on the basis of the survey include: disposable resources of households; cash income of households; consumption expenditure of households; final consumption expenditure of households.</a:t>
            </a:r>
          </a:p>
          <a:p>
            <a:pPr algn="just" eaLnBrk="0" fontAlgn="base" hangingPunct="0">
              <a:spcBef>
                <a:spcPct val="0"/>
              </a:spcBef>
              <a:spcAft>
                <a:spcPct val="0"/>
              </a:spcAft>
            </a:pPr>
            <a:r>
              <a:rPr lang="en-US" sz="2300" dirty="0" smtClean="0">
                <a:solidFill>
                  <a:schemeClr val="accent5">
                    <a:lumMod val="40000"/>
                    <a:lumOff val="60000"/>
                  </a:schemeClr>
                </a:solidFill>
                <a:latin typeface="Arial" pitchFamily="34" charset="0"/>
                <a:ea typeface="Times New Roman" pitchFamily="18" charset="0"/>
                <a:cs typeface="Arial" pitchFamily="34" charset="0"/>
              </a:rPr>
              <a:t>The findings allow to develop consumption indicators for grouping a large number of features that characterize the households and their members in various aspects.</a:t>
            </a:r>
          </a:p>
          <a:p>
            <a:pPr algn="just" eaLnBrk="0" fontAlgn="base" hangingPunct="0">
              <a:spcBef>
                <a:spcPct val="0"/>
              </a:spcBef>
              <a:spcAft>
                <a:spcPct val="0"/>
              </a:spcAft>
            </a:pPr>
            <a:r>
              <a:rPr lang="en-US" sz="2300" dirty="0" smtClean="0">
                <a:solidFill>
                  <a:schemeClr val="accent5">
                    <a:lumMod val="40000"/>
                    <a:lumOff val="60000"/>
                  </a:schemeClr>
                </a:solidFill>
                <a:latin typeface="Arial" pitchFamily="34" charset="0"/>
                <a:ea typeface="Times New Roman" pitchFamily="18" charset="0"/>
                <a:cs typeface="Arial" pitchFamily="34" charset="0"/>
              </a:rPr>
              <a:t>Publication of the results of sample survey of household budgets is carried out by State Statistics Committee on a regular basis.</a:t>
            </a:r>
            <a:r>
              <a:rPr lang="ru-RU" sz="2300" dirty="0" smtClean="0">
                <a:solidFill>
                  <a:schemeClr val="accent5">
                    <a:lumMod val="40000"/>
                    <a:lumOff val="60000"/>
                  </a:schemeClr>
                </a:solidFill>
                <a:latin typeface="Arial" pitchFamily="34" charset="0"/>
                <a:ea typeface="Times New Roman" pitchFamily="18" charset="0"/>
                <a:cs typeface="Arial" pitchFamily="34" charset="0"/>
              </a:rPr>
              <a:t> </a:t>
            </a:r>
            <a:r>
              <a:rPr lang="ru-RU" sz="2000" dirty="0" smtClean="0">
                <a:solidFill>
                  <a:schemeClr val="accent5">
                    <a:lumMod val="40000"/>
                    <a:lumOff val="60000"/>
                  </a:schemeClr>
                </a:solidFill>
                <a:latin typeface="Arial" pitchFamily="34" charset="0"/>
                <a:ea typeface="Times New Roman" pitchFamily="18" charset="0"/>
                <a:cs typeface="Arial" pitchFamily="34" charset="0"/>
              </a:rPr>
              <a:t>	</a:t>
            </a:r>
          </a:p>
          <a:p>
            <a:pPr algn="just" eaLnBrk="0" fontAlgn="base" hangingPunct="0">
              <a:spcBef>
                <a:spcPct val="0"/>
              </a:spcBef>
              <a:spcAft>
                <a:spcPct val="0"/>
              </a:spcAft>
            </a:pPr>
            <a:r>
              <a:rPr lang="ru-RU" sz="2000" dirty="0" smtClean="0">
                <a:solidFill>
                  <a:schemeClr val="accent5">
                    <a:lumMod val="40000"/>
                    <a:lumOff val="60000"/>
                  </a:schemeClr>
                </a:solidFill>
                <a:latin typeface="Arial" pitchFamily="34" charset="0"/>
                <a:ea typeface="Times New Roman" pitchFamily="18" charset="0"/>
                <a:cs typeface="Arial" pitchFamily="34" charset="0"/>
              </a:rPr>
              <a:t>	 </a:t>
            </a:r>
          </a:p>
        </p:txBody>
      </p:sp>
      <p:pic>
        <p:nvPicPr>
          <p:cNvPr id="4" name="Picture 1"/>
          <p:cNvPicPr>
            <a:picLocks noChangeAspect="1" noChangeArrowheads="1"/>
          </p:cNvPicPr>
          <p:nvPr/>
        </p:nvPicPr>
        <p:blipFill>
          <a:blip r:embed="rId2"/>
          <a:srcRect/>
          <a:stretch>
            <a:fillRect/>
          </a:stretch>
        </p:blipFill>
        <p:spPr bwMode="auto">
          <a:xfrm>
            <a:off x="0" y="0"/>
            <a:ext cx="9144000" cy="857232"/>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p:cNvPicPr>
            <a:picLocks noChangeAspect="1" noChangeArrowheads="1"/>
          </p:cNvPicPr>
          <p:nvPr/>
        </p:nvPicPr>
        <p:blipFill>
          <a:blip r:embed="rId2"/>
          <a:srcRect/>
          <a:stretch>
            <a:fillRect/>
          </a:stretch>
        </p:blipFill>
        <p:spPr bwMode="auto">
          <a:xfrm>
            <a:off x="0" y="0"/>
            <a:ext cx="9144000" cy="647700"/>
          </a:xfrm>
          <a:prstGeom prst="rect">
            <a:avLst/>
          </a:prstGeom>
          <a:noFill/>
          <a:ln w="9525">
            <a:noFill/>
            <a:miter lim="800000"/>
            <a:headEnd/>
            <a:tailEnd/>
          </a:ln>
        </p:spPr>
      </p:pic>
      <p:sp>
        <p:nvSpPr>
          <p:cNvPr id="5" name="Rectangle 4"/>
          <p:cNvSpPr/>
          <p:nvPr/>
        </p:nvSpPr>
        <p:spPr>
          <a:xfrm>
            <a:off x="0" y="642919"/>
            <a:ext cx="9144000" cy="523220"/>
          </a:xfrm>
          <a:prstGeom prst="rect">
            <a:avLst/>
          </a:prstGeom>
        </p:spPr>
        <p:txBody>
          <a:bodyPr wrap="square">
            <a:spAutoFit/>
          </a:bodyPr>
          <a:lstStyle/>
          <a:p>
            <a:pPr indent="450850" algn="r" fontAlgn="base">
              <a:spcBef>
                <a:spcPct val="0"/>
              </a:spcBef>
              <a:spcAft>
                <a:spcPct val="0"/>
              </a:spcAft>
            </a:pPr>
            <a:r>
              <a:rPr lang="en-US" sz="2800" b="1" dirty="0" smtClean="0">
                <a:solidFill>
                  <a:srgbClr val="FFC000"/>
                </a:solidFill>
                <a:latin typeface="Arial" pitchFamily="34" charset="0"/>
                <a:ea typeface="Times New Roman" pitchFamily="18" charset="0"/>
                <a:cs typeface="Arial" pitchFamily="34" charset="0"/>
              </a:rPr>
              <a:t>Integration</a:t>
            </a:r>
            <a:r>
              <a:rPr lang="az-Latn-AZ" sz="2800" b="1" dirty="0" smtClean="0">
                <a:solidFill>
                  <a:srgbClr val="FFC000"/>
                </a:solidFill>
                <a:latin typeface="Arial" pitchFamily="34" charset="0"/>
                <a:ea typeface="Times New Roman" pitchFamily="18" charset="0"/>
                <a:cs typeface="Arial" pitchFamily="34" charset="0"/>
              </a:rPr>
              <a:t> </a:t>
            </a:r>
            <a:r>
              <a:rPr lang="en-US" sz="2800" b="1" dirty="0" smtClean="0">
                <a:solidFill>
                  <a:srgbClr val="FFC000"/>
                </a:solidFill>
                <a:latin typeface="Arial" pitchFamily="34" charset="0"/>
                <a:ea typeface="Times New Roman" pitchFamily="18" charset="0"/>
                <a:cs typeface="Arial" pitchFamily="34" charset="0"/>
              </a:rPr>
              <a:t>TQS into Household Budget Survey</a:t>
            </a:r>
            <a:endParaRPr lang="ru-RU" sz="2800" b="1" dirty="0" smtClean="0">
              <a:solidFill>
                <a:srgbClr val="FFC000"/>
              </a:solidFill>
              <a:latin typeface="Arial" pitchFamily="34" charset="0"/>
              <a:ea typeface="Times New Roman" pitchFamily="18" charset="0"/>
              <a:cs typeface="Arial" pitchFamily="34" charset="0"/>
            </a:endParaRPr>
          </a:p>
        </p:txBody>
      </p:sp>
      <p:sp>
        <p:nvSpPr>
          <p:cNvPr id="6" name="Rectangle 5"/>
          <p:cNvSpPr/>
          <p:nvPr/>
        </p:nvSpPr>
        <p:spPr>
          <a:xfrm>
            <a:off x="0" y="1214422"/>
            <a:ext cx="9144000" cy="5586145"/>
          </a:xfrm>
          <a:prstGeom prst="rect">
            <a:avLst/>
          </a:prstGeom>
        </p:spPr>
        <p:txBody>
          <a:bodyPr wrap="square">
            <a:spAutoFit/>
          </a:bodyPr>
          <a:lstStyle/>
          <a:p>
            <a:r>
              <a:rPr lang="en-US" sz="2100" dirty="0" smtClean="0">
                <a:solidFill>
                  <a:schemeClr val="accent6">
                    <a:lumMod val="40000"/>
                    <a:lumOff val="60000"/>
                  </a:schemeClr>
                </a:solidFill>
              </a:rPr>
              <a:t>SESRIC organized a study visit on 'Integration of Tobacco Questions for Surveys (TQS): Module 1- Survey Design and Methodology' on 13-15 April 2015 in Baku with the participation of seven officials from Household Budget Survey and LSMS Department of the State Statistical Committee (SSC) of the Republic of Azerbaijan under the frame of the project initiated by SESRIC on the Integration of TQS into ongoing national surveys in Organization of Islamic Cooperation (OIC) Member States. The study visit was facilitated by Mr. </a:t>
            </a:r>
            <a:r>
              <a:rPr lang="en-US" sz="2100" dirty="0" err="1" smtClean="0">
                <a:solidFill>
                  <a:schemeClr val="accent6">
                    <a:lumMod val="40000"/>
                    <a:lumOff val="60000"/>
                  </a:schemeClr>
                </a:solidFill>
              </a:rPr>
              <a:t>Mehmet</a:t>
            </a:r>
            <a:r>
              <a:rPr lang="en-US" sz="2100" dirty="0" smtClean="0">
                <a:solidFill>
                  <a:schemeClr val="accent6">
                    <a:lumMod val="40000"/>
                    <a:lumOff val="60000"/>
                  </a:schemeClr>
                </a:solidFill>
              </a:rPr>
              <a:t> </a:t>
            </a:r>
            <a:r>
              <a:rPr lang="en-US" sz="2100" dirty="0" err="1" smtClean="0">
                <a:solidFill>
                  <a:schemeClr val="accent6">
                    <a:lumMod val="40000"/>
                    <a:lumOff val="60000"/>
                  </a:schemeClr>
                </a:solidFill>
              </a:rPr>
              <a:t>Günal</a:t>
            </a:r>
            <a:r>
              <a:rPr lang="en-US" sz="2100" dirty="0" smtClean="0">
                <a:solidFill>
                  <a:schemeClr val="accent6">
                    <a:lumMod val="40000"/>
                    <a:lumOff val="60000"/>
                  </a:schemeClr>
                </a:solidFill>
              </a:rPr>
              <a:t>, Expert from Health Statistics Department </a:t>
            </a:r>
            <a:r>
              <a:rPr lang="az-Latn-AZ" sz="2100" dirty="0" smtClean="0">
                <a:solidFill>
                  <a:schemeClr val="accent6">
                    <a:lumMod val="40000"/>
                    <a:lumOff val="60000"/>
                  </a:schemeClr>
                </a:solidFill>
              </a:rPr>
              <a:t> </a:t>
            </a:r>
            <a:r>
              <a:rPr lang="en-US" sz="2100" dirty="0" smtClean="0">
                <a:solidFill>
                  <a:schemeClr val="accent6">
                    <a:lumMod val="40000"/>
                    <a:lumOff val="60000"/>
                  </a:schemeClr>
                </a:solidFill>
              </a:rPr>
              <a:t>of </a:t>
            </a:r>
            <a:r>
              <a:rPr lang="az-Latn-AZ" sz="2100" dirty="0" smtClean="0">
                <a:solidFill>
                  <a:schemeClr val="accent6">
                    <a:lumMod val="40000"/>
                    <a:lumOff val="60000"/>
                  </a:schemeClr>
                </a:solidFill>
              </a:rPr>
              <a:t> </a:t>
            </a:r>
            <a:r>
              <a:rPr lang="en-US" sz="2100" dirty="0" smtClean="0">
                <a:solidFill>
                  <a:schemeClr val="accent6">
                    <a:lumMod val="40000"/>
                    <a:lumOff val="60000"/>
                  </a:schemeClr>
                </a:solidFill>
              </a:rPr>
              <a:t>Turk Stat.</a:t>
            </a:r>
          </a:p>
          <a:p>
            <a:r>
              <a:rPr lang="en-US" sz="2100" dirty="0" smtClean="0">
                <a:solidFill>
                  <a:schemeClr val="accent6">
                    <a:lumMod val="40000"/>
                    <a:lumOff val="60000"/>
                  </a:schemeClr>
                </a:solidFill>
              </a:rPr>
              <a:t>The study visit focused on the following items:</a:t>
            </a:r>
          </a:p>
          <a:p>
            <a:endParaRPr lang="az-Latn-AZ" sz="2100" dirty="0" smtClean="0">
              <a:solidFill>
                <a:schemeClr val="accent6">
                  <a:lumMod val="40000"/>
                  <a:lumOff val="60000"/>
                </a:schemeClr>
              </a:solidFill>
            </a:endParaRPr>
          </a:p>
          <a:p>
            <a:r>
              <a:rPr lang="az-Latn-AZ" sz="2100" dirty="0" smtClean="0">
                <a:solidFill>
                  <a:schemeClr val="accent6">
                    <a:lumMod val="40000"/>
                    <a:lumOff val="60000"/>
                  </a:schemeClr>
                </a:solidFill>
              </a:rPr>
              <a:t>-</a:t>
            </a:r>
            <a:r>
              <a:rPr lang="en-US" sz="2100" dirty="0" smtClean="0">
                <a:solidFill>
                  <a:schemeClr val="accent6">
                    <a:lumMod val="40000"/>
                    <a:lumOff val="60000"/>
                  </a:schemeClr>
                </a:solidFill>
              </a:rPr>
              <a:t>Global Adult Tobacco Survey Applications General Information (2008, 2012)</a:t>
            </a:r>
          </a:p>
          <a:p>
            <a:r>
              <a:rPr lang="az-Latn-AZ" sz="2100" dirty="0" smtClean="0">
                <a:solidFill>
                  <a:schemeClr val="accent6">
                    <a:lumMod val="40000"/>
                    <a:lumOff val="60000"/>
                  </a:schemeClr>
                </a:solidFill>
              </a:rPr>
              <a:t>-</a:t>
            </a:r>
            <a:r>
              <a:rPr lang="en-US" sz="2100" dirty="0" smtClean="0">
                <a:solidFill>
                  <a:schemeClr val="accent6">
                    <a:lumMod val="40000"/>
                    <a:lumOff val="60000"/>
                  </a:schemeClr>
                </a:solidFill>
              </a:rPr>
              <a:t>Global Adult Tobacco Survey Applications 2012 Questionnaire</a:t>
            </a:r>
          </a:p>
          <a:p>
            <a:r>
              <a:rPr lang="az-Latn-AZ" sz="2100" dirty="0" smtClean="0">
                <a:solidFill>
                  <a:schemeClr val="accent6">
                    <a:lumMod val="40000"/>
                    <a:lumOff val="60000"/>
                  </a:schemeClr>
                </a:solidFill>
              </a:rPr>
              <a:t>-</a:t>
            </a:r>
            <a:r>
              <a:rPr lang="en-US" sz="2100" dirty="0" smtClean="0">
                <a:solidFill>
                  <a:schemeClr val="accent6">
                    <a:lumMod val="40000"/>
                    <a:lumOff val="60000"/>
                  </a:schemeClr>
                </a:solidFill>
              </a:rPr>
              <a:t>Turkey Health Survey Applications General Information (2008, 2010, 2012, 2014)</a:t>
            </a:r>
          </a:p>
          <a:p>
            <a:r>
              <a:rPr lang="az-Latn-AZ" sz="2100" dirty="0" smtClean="0">
                <a:solidFill>
                  <a:schemeClr val="accent6">
                    <a:lumMod val="40000"/>
                    <a:lumOff val="60000"/>
                  </a:schemeClr>
                </a:solidFill>
              </a:rPr>
              <a:t>-</a:t>
            </a:r>
            <a:r>
              <a:rPr lang="en-US" sz="2100" dirty="0" smtClean="0">
                <a:solidFill>
                  <a:schemeClr val="accent6">
                    <a:lumMod val="40000"/>
                    <a:lumOff val="60000"/>
                  </a:schemeClr>
                </a:solidFill>
              </a:rPr>
              <a:t>Turkey Health Survey Questionnaire 2008, 2010, 2012, 2014 – Tobacco Module</a:t>
            </a:r>
          </a:p>
          <a:p>
            <a:r>
              <a:rPr lang="az-Latn-AZ" sz="2100" dirty="0" smtClean="0">
                <a:solidFill>
                  <a:schemeClr val="accent6">
                    <a:lumMod val="40000"/>
                    <a:lumOff val="60000"/>
                  </a:schemeClr>
                </a:solidFill>
              </a:rPr>
              <a:t>-</a:t>
            </a:r>
            <a:r>
              <a:rPr lang="en-US" sz="2100" dirty="0" smtClean="0">
                <a:solidFill>
                  <a:schemeClr val="accent6">
                    <a:lumMod val="40000"/>
                    <a:lumOff val="60000"/>
                  </a:schemeClr>
                </a:solidFill>
              </a:rPr>
              <a:t>Comparison: Global Adult Tobacco Survey, Turkey Health Survey (2008, 2010, 2012)</a:t>
            </a:r>
            <a:endParaRPr lang="ru-RU" sz="2100" dirty="0">
              <a:solidFill>
                <a:schemeClr val="accent6">
                  <a:lumMod val="40000"/>
                  <a:lumOff val="60000"/>
                </a:schemeClr>
              </a:solidFill>
            </a:endParaRPr>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400110"/>
          </a:xfrm>
          <a:prstGeom prst="rect">
            <a:avLst/>
          </a:prstGeom>
        </p:spPr>
        <p:txBody>
          <a:bodyPr wrap="square">
            <a:spAutoFit/>
          </a:bodyPr>
          <a:lstStyle/>
          <a:p>
            <a:pPr algn="just" eaLnBrk="0" fontAlgn="base" hangingPunct="0">
              <a:spcBef>
                <a:spcPct val="0"/>
              </a:spcBef>
              <a:spcAft>
                <a:spcPct val="0"/>
              </a:spcAft>
            </a:pPr>
            <a:r>
              <a:rPr lang="ru-RU" sz="2000" dirty="0" smtClean="0">
                <a:solidFill>
                  <a:schemeClr val="accent5">
                    <a:lumMod val="40000"/>
                    <a:lumOff val="60000"/>
                  </a:schemeClr>
                </a:solidFill>
                <a:latin typeface="Arial" pitchFamily="34" charset="0"/>
                <a:ea typeface="Times New Roman" pitchFamily="18" charset="0"/>
                <a:cs typeface="Arial" pitchFamily="34" charset="0"/>
              </a:rPr>
              <a:t>	</a:t>
            </a: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2049" name="Picture 1"/>
          <p:cNvPicPr>
            <a:picLocks noChangeAspect="1" noChangeArrowheads="1"/>
          </p:cNvPicPr>
          <p:nvPr/>
        </p:nvPicPr>
        <p:blipFill>
          <a:blip r:embed="rId2"/>
          <a:srcRect/>
          <a:stretch>
            <a:fillRect/>
          </a:stretch>
        </p:blipFill>
        <p:spPr bwMode="auto">
          <a:xfrm>
            <a:off x="0" y="0"/>
            <a:ext cx="9144000" cy="714356"/>
          </a:xfrm>
          <a:prstGeom prst="rect">
            <a:avLst/>
          </a:prstGeom>
          <a:noFill/>
        </p:spPr>
      </p:pic>
      <p:sp>
        <p:nvSpPr>
          <p:cNvPr id="2060" name="Rectangle 12"/>
          <p:cNvSpPr>
            <a:spLocks noChangeArrowheads="1"/>
          </p:cNvSpPr>
          <p:nvPr/>
        </p:nvSpPr>
        <p:spPr bwMode="auto">
          <a:xfrm>
            <a:off x="0" y="928670"/>
            <a:ext cx="91440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z-Latn-AZ" b="1" i="1" u="sng" strike="noStrike" cap="none" normalizeH="0" baseline="0" dirty="0" smtClean="0">
                <a:ln>
                  <a:noFill/>
                </a:ln>
                <a:solidFill>
                  <a:schemeClr val="accent6">
                    <a:lumMod val="40000"/>
                    <a:lumOff val="60000"/>
                  </a:schemeClr>
                </a:solidFill>
                <a:effectLst/>
                <a:latin typeface="Arial" pitchFamily="34" charset="0"/>
                <a:ea typeface="Times New Roman" pitchFamily="18" charset="0"/>
                <a:cs typeface="Arial" pitchFamily="34" charset="0"/>
              </a:rPr>
              <a:t>GATS Objectives</a:t>
            </a:r>
            <a:endParaRPr kumimoji="0" lang="ru-RU" b="0" i="0" u="none" strike="noStrike" cap="none" normalizeH="0" baseline="0" dirty="0" smtClean="0">
              <a:ln>
                <a:noFill/>
              </a:ln>
              <a:solidFill>
                <a:schemeClr val="accent6">
                  <a:lumMod val="40000"/>
                  <a:lumOff val="60000"/>
                </a:schemeClr>
              </a:solidFill>
              <a:effectLst/>
              <a:latin typeface="Arial" pitchFamily="34" charset="0"/>
              <a:cs typeface="Arial" pitchFamily="34" charset="0"/>
            </a:endParaRPr>
          </a:p>
          <a:p>
            <a:pPr lvl="0" eaLnBrk="0" fontAlgn="base" hangingPunct="0">
              <a:spcBef>
                <a:spcPct val="0"/>
              </a:spcBef>
              <a:spcAft>
                <a:spcPct val="0"/>
              </a:spcAft>
            </a:pPr>
            <a:r>
              <a:rPr lang="en-US" b="1" dirty="0" smtClean="0">
                <a:solidFill>
                  <a:schemeClr val="accent6">
                    <a:lumMod val="40000"/>
                    <a:lumOff val="60000"/>
                  </a:schemeClr>
                </a:solidFill>
                <a:latin typeface="Arial" pitchFamily="34" charset="0"/>
                <a:ea typeface="Times New Roman" pitchFamily="18" charset="0"/>
                <a:cs typeface="Arial" pitchFamily="34" charset="0"/>
              </a:rPr>
              <a:t>G</a:t>
            </a:r>
            <a:r>
              <a:rPr lang="az-Latn-AZ" b="1" dirty="0" smtClean="0">
                <a:solidFill>
                  <a:schemeClr val="accent6">
                    <a:lumMod val="40000"/>
                    <a:lumOff val="60000"/>
                  </a:schemeClr>
                </a:solidFill>
                <a:latin typeface="Arial" pitchFamily="34" charset="0"/>
                <a:ea typeface="Times New Roman" pitchFamily="18" charset="0"/>
                <a:cs typeface="Arial" pitchFamily="34" charset="0"/>
              </a:rPr>
              <a:t>lobal stud</a:t>
            </a:r>
            <a:r>
              <a:rPr lang="en-US" b="1" dirty="0" smtClean="0">
                <a:solidFill>
                  <a:schemeClr val="accent6">
                    <a:lumMod val="40000"/>
                    <a:lumOff val="60000"/>
                  </a:schemeClr>
                </a:solidFill>
                <a:latin typeface="Arial" pitchFamily="34" charset="0"/>
                <a:ea typeface="Times New Roman" pitchFamily="18" charset="0"/>
                <a:cs typeface="Arial" pitchFamily="34" charset="0"/>
              </a:rPr>
              <a:t>y of </a:t>
            </a:r>
            <a:r>
              <a:rPr lang="az-Latn-AZ" b="1" dirty="0" smtClean="0">
                <a:solidFill>
                  <a:schemeClr val="accent6">
                    <a:lumMod val="40000"/>
                    <a:lumOff val="60000"/>
                  </a:schemeClr>
                </a:solidFill>
                <a:latin typeface="Arial" pitchFamily="34" charset="0"/>
                <a:ea typeface="Times New Roman" pitchFamily="18" charset="0"/>
                <a:cs typeface="Arial" pitchFamily="34" charset="0"/>
              </a:rPr>
              <a:t> </a:t>
            </a:r>
            <a:r>
              <a:rPr lang="en-US" b="1" dirty="0" smtClean="0">
                <a:solidFill>
                  <a:schemeClr val="accent6">
                    <a:lumMod val="40000"/>
                    <a:lumOff val="60000"/>
                  </a:schemeClr>
                </a:solidFill>
                <a:latin typeface="Arial" pitchFamily="34" charset="0"/>
                <a:ea typeface="Times New Roman" pitchFamily="18" charset="0"/>
                <a:cs typeface="Arial" pitchFamily="34" charset="0"/>
              </a:rPr>
              <a:t>a</a:t>
            </a:r>
            <a:r>
              <a:rPr lang="az-Latn-AZ" b="1" dirty="0" smtClean="0">
                <a:solidFill>
                  <a:schemeClr val="accent6">
                    <a:lumMod val="40000"/>
                    <a:lumOff val="60000"/>
                  </a:schemeClr>
                </a:solidFill>
                <a:latin typeface="Arial" pitchFamily="34" charset="0"/>
                <a:ea typeface="Times New Roman" pitchFamily="18" charset="0"/>
                <a:cs typeface="Arial" pitchFamily="34" charset="0"/>
              </a:rPr>
              <a:t>dult</a:t>
            </a:r>
            <a:r>
              <a:rPr lang="en-US" b="1" dirty="0" smtClean="0">
                <a:solidFill>
                  <a:schemeClr val="accent6">
                    <a:lumMod val="40000"/>
                    <a:lumOff val="60000"/>
                  </a:schemeClr>
                </a:solidFill>
                <a:latin typeface="Arial" pitchFamily="34" charset="0"/>
                <a:ea typeface="Times New Roman" pitchFamily="18" charset="0"/>
                <a:cs typeface="Arial" pitchFamily="34" charset="0"/>
              </a:rPr>
              <a:t> population</a:t>
            </a:r>
            <a:r>
              <a:rPr lang="az-Latn-AZ" b="1" dirty="0" smtClean="0">
                <a:solidFill>
                  <a:schemeClr val="accent6">
                    <a:lumMod val="40000"/>
                    <a:lumOff val="60000"/>
                  </a:schemeClr>
                </a:solidFill>
                <a:latin typeface="Arial" pitchFamily="34" charset="0"/>
                <a:ea typeface="Times New Roman" pitchFamily="18" charset="0"/>
                <a:cs typeface="Arial" pitchFamily="34" charset="0"/>
              </a:rPr>
              <a:t> </a:t>
            </a:r>
            <a:r>
              <a:rPr lang="en-US" b="1" dirty="0" smtClean="0">
                <a:solidFill>
                  <a:schemeClr val="accent6">
                    <a:lumMod val="40000"/>
                    <a:lumOff val="60000"/>
                  </a:schemeClr>
                </a:solidFill>
                <a:latin typeface="Arial" pitchFamily="34" charset="0"/>
                <a:ea typeface="Times New Roman" pitchFamily="18" charset="0"/>
                <a:cs typeface="Arial" pitchFamily="34" charset="0"/>
              </a:rPr>
              <a:t>about </a:t>
            </a:r>
            <a:r>
              <a:rPr kumimoji="0" lang="az-Latn-AZ" b="1" i="0" u="none" strike="noStrike" cap="none" normalizeH="0" baseline="0" dirty="0" err="1" smtClean="0">
                <a:ln>
                  <a:noFill/>
                </a:ln>
                <a:solidFill>
                  <a:schemeClr val="accent6">
                    <a:lumMod val="40000"/>
                    <a:lumOff val="60000"/>
                  </a:schemeClr>
                </a:solidFill>
                <a:effectLst/>
                <a:latin typeface="Arial" pitchFamily="34" charset="0"/>
                <a:ea typeface="Times New Roman" pitchFamily="18" charset="0"/>
                <a:cs typeface="Arial" pitchFamily="34" charset="0"/>
              </a:rPr>
              <a:t>smoking</a:t>
            </a:r>
            <a:r>
              <a:rPr kumimoji="0" lang="az-Latn-AZ" b="1" i="0" u="none" strike="noStrike" cap="none" normalizeH="0" baseline="0" dirty="0" smtClean="0">
                <a:ln>
                  <a:noFill/>
                </a:ln>
                <a:solidFill>
                  <a:schemeClr val="accent6">
                    <a:lumMod val="40000"/>
                    <a:lumOff val="60000"/>
                  </a:schemeClr>
                </a:solidFill>
                <a:effectLst/>
                <a:latin typeface="Arial" pitchFamily="34" charset="0"/>
                <a:ea typeface="Times New Roman" pitchFamily="18" charset="0"/>
                <a:cs typeface="Arial" pitchFamily="34" charset="0"/>
              </a:rPr>
              <a:t> </a:t>
            </a:r>
            <a:r>
              <a:rPr kumimoji="0" lang="en-US" b="1" i="0" u="none" strike="noStrike" cap="none" normalizeH="0" baseline="0" dirty="0" smtClean="0">
                <a:ln>
                  <a:noFill/>
                </a:ln>
                <a:solidFill>
                  <a:schemeClr val="accent6">
                    <a:lumMod val="40000"/>
                    <a:lumOff val="60000"/>
                  </a:schemeClr>
                </a:solidFill>
                <a:effectLst/>
                <a:latin typeface="Arial" pitchFamily="34" charset="0"/>
                <a:ea typeface="Times New Roman" pitchFamily="18" charset="0"/>
                <a:cs typeface="Arial" pitchFamily="34" charset="0"/>
              </a:rPr>
              <a:t>is the world standard of the </a:t>
            </a:r>
            <a:r>
              <a:rPr kumimoji="0" lang="az-Latn-AZ" b="1" i="0" u="none" strike="noStrike" cap="none" normalizeH="0" baseline="0" dirty="0" err="1" smtClean="0">
                <a:ln>
                  <a:noFill/>
                </a:ln>
                <a:solidFill>
                  <a:schemeClr val="accent6">
                    <a:lumMod val="40000"/>
                    <a:lumOff val="60000"/>
                  </a:schemeClr>
                </a:solidFill>
                <a:effectLst/>
                <a:latin typeface="Arial" pitchFamily="34" charset="0"/>
                <a:ea typeface="Times New Roman" pitchFamily="18" charset="0"/>
                <a:cs typeface="Arial" pitchFamily="34" charset="0"/>
              </a:rPr>
              <a:t>systematic</a:t>
            </a:r>
            <a:r>
              <a:rPr kumimoji="0" lang="az-Latn-AZ" b="1" i="0" u="none" strike="noStrike" cap="none" normalizeH="0" baseline="0" dirty="0" smtClean="0">
                <a:ln>
                  <a:noFill/>
                </a:ln>
                <a:solidFill>
                  <a:schemeClr val="accent6">
                    <a:lumMod val="40000"/>
                    <a:lumOff val="60000"/>
                  </a:schemeClr>
                </a:solidFill>
                <a:effectLst/>
                <a:latin typeface="Arial" pitchFamily="34" charset="0"/>
                <a:ea typeface="Times New Roman" pitchFamily="18" charset="0"/>
                <a:cs typeface="Arial" pitchFamily="34" charset="0"/>
              </a:rPr>
              <a:t> monitoring of tobacco </a:t>
            </a:r>
            <a:r>
              <a:rPr kumimoji="0" lang="az-Latn-AZ" b="1" i="0" u="none" strike="noStrike" cap="none" normalizeH="0" baseline="0" dirty="0" err="1" smtClean="0">
                <a:ln>
                  <a:noFill/>
                </a:ln>
                <a:solidFill>
                  <a:schemeClr val="accent6">
                    <a:lumMod val="40000"/>
                    <a:lumOff val="60000"/>
                  </a:schemeClr>
                </a:solidFill>
                <a:effectLst/>
                <a:latin typeface="Arial" pitchFamily="34" charset="0"/>
                <a:ea typeface="Times New Roman" pitchFamily="18" charset="0"/>
                <a:cs typeface="Arial" pitchFamily="34" charset="0"/>
              </a:rPr>
              <a:t>use</a:t>
            </a:r>
            <a:r>
              <a:rPr kumimoji="0" lang="az-Latn-AZ" b="1" i="0" u="none" strike="noStrike" cap="none" normalizeH="0" baseline="0" dirty="0" smtClean="0">
                <a:ln>
                  <a:noFill/>
                </a:ln>
                <a:solidFill>
                  <a:schemeClr val="accent6">
                    <a:lumMod val="40000"/>
                    <a:lumOff val="60000"/>
                  </a:schemeClr>
                </a:solidFill>
                <a:effectLst/>
                <a:latin typeface="Arial" pitchFamily="34" charset="0"/>
                <a:ea typeface="Times New Roman" pitchFamily="18" charset="0"/>
                <a:cs typeface="Arial" pitchFamily="34" charset="0"/>
              </a:rPr>
              <a:t> </a:t>
            </a:r>
            <a:r>
              <a:rPr kumimoji="0" lang="en-US" b="1" i="0" u="none" strike="noStrike" cap="none" normalizeH="0" baseline="0" dirty="0" smtClean="0">
                <a:ln>
                  <a:noFill/>
                </a:ln>
                <a:solidFill>
                  <a:schemeClr val="accent6">
                    <a:lumMod val="40000"/>
                    <a:lumOff val="60000"/>
                  </a:schemeClr>
                </a:solidFill>
                <a:effectLst/>
                <a:latin typeface="Arial" pitchFamily="34" charset="0"/>
                <a:ea typeface="Times New Roman" pitchFamily="18" charset="0"/>
                <a:cs typeface="Arial" pitchFamily="34" charset="0"/>
              </a:rPr>
              <a:t> among adults </a:t>
            </a:r>
            <a:r>
              <a:rPr kumimoji="0" lang="az-Latn-AZ" b="1" i="0" u="none" strike="noStrike" cap="none" normalizeH="0" baseline="0" dirty="0" smtClean="0">
                <a:ln>
                  <a:noFill/>
                </a:ln>
                <a:solidFill>
                  <a:schemeClr val="accent6">
                    <a:lumMod val="40000"/>
                    <a:lumOff val="60000"/>
                  </a:schemeClr>
                </a:solidFill>
                <a:effectLst/>
                <a:latin typeface="Arial" pitchFamily="34" charset="0"/>
                <a:ea typeface="Times New Roman" pitchFamily="18" charset="0"/>
                <a:cs typeface="Arial" pitchFamily="34" charset="0"/>
              </a:rPr>
              <a:t>and monitoring of key </a:t>
            </a:r>
            <a:r>
              <a:rPr kumimoji="0" lang="en-US" b="1" i="0" u="none" strike="noStrike" cap="none" normalizeH="0" baseline="0" dirty="0" smtClean="0">
                <a:ln>
                  <a:noFill/>
                </a:ln>
                <a:solidFill>
                  <a:schemeClr val="accent6">
                    <a:lumMod val="40000"/>
                    <a:lumOff val="60000"/>
                  </a:schemeClr>
                </a:solidFill>
                <a:effectLst/>
                <a:latin typeface="Arial" pitchFamily="34" charset="0"/>
                <a:ea typeface="Times New Roman" pitchFamily="18" charset="0"/>
                <a:cs typeface="Arial" pitchFamily="34" charset="0"/>
              </a:rPr>
              <a:t>indicators of </a:t>
            </a:r>
            <a:r>
              <a:rPr kumimoji="0" lang="az-Latn-AZ" b="1" i="0" u="none" strike="noStrike" cap="none" normalizeH="0" baseline="0" dirty="0" err="1" smtClean="0">
                <a:ln>
                  <a:noFill/>
                </a:ln>
                <a:solidFill>
                  <a:schemeClr val="accent6">
                    <a:lumMod val="40000"/>
                    <a:lumOff val="60000"/>
                  </a:schemeClr>
                </a:solidFill>
                <a:effectLst/>
                <a:latin typeface="Arial" pitchFamily="34" charset="0"/>
                <a:ea typeface="Times New Roman" pitchFamily="18" charset="0"/>
                <a:cs typeface="Arial" pitchFamily="34" charset="0"/>
              </a:rPr>
              <a:t>tobacco</a:t>
            </a:r>
            <a:r>
              <a:rPr kumimoji="0" lang="az-Latn-AZ" b="1" i="0" u="none" strike="noStrike" cap="none" normalizeH="0" baseline="0" dirty="0" smtClean="0">
                <a:ln>
                  <a:noFill/>
                </a:ln>
                <a:solidFill>
                  <a:schemeClr val="accent6">
                    <a:lumMod val="40000"/>
                    <a:lumOff val="60000"/>
                  </a:schemeClr>
                </a:solidFill>
                <a:effectLst/>
                <a:latin typeface="Arial" pitchFamily="34" charset="0"/>
                <a:ea typeface="Times New Roman" pitchFamily="18" charset="0"/>
                <a:cs typeface="Arial" pitchFamily="34" charset="0"/>
              </a:rPr>
              <a:t> </a:t>
            </a:r>
            <a:r>
              <a:rPr kumimoji="0" lang="en-US" b="1" i="0" u="none" strike="noStrike" cap="none" normalizeH="0" baseline="0" dirty="0" smtClean="0">
                <a:ln>
                  <a:noFill/>
                </a:ln>
                <a:solidFill>
                  <a:schemeClr val="accent6">
                    <a:lumMod val="40000"/>
                    <a:lumOff val="60000"/>
                  </a:schemeClr>
                </a:solidFill>
                <a:effectLst/>
                <a:latin typeface="Arial" pitchFamily="34" charset="0"/>
                <a:ea typeface="Times New Roman" pitchFamily="18" charset="0"/>
                <a:cs typeface="Arial" pitchFamily="34" charset="0"/>
              </a:rPr>
              <a:t>control.</a:t>
            </a:r>
            <a:r>
              <a:rPr kumimoji="0" lang="az-Latn-AZ" b="1" i="0" u="none" strike="noStrike" cap="none" normalizeH="0" baseline="0" dirty="0" smtClean="0">
                <a:ln>
                  <a:noFill/>
                </a:ln>
                <a:solidFill>
                  <a:schemeClr val="accent6">
                    <a:lumMod val="40000"/>
                    <a:lumOff val="60000"/>
                  </a:schemeClr>
                </a:solidFill>
                <a:effectLst/>
                <a:latin typeface="Arial" pitchFamily="34" charset="0"/>
                <a:ea typeface="Times New Roman" pitchFamily="18" charset="0"/>
                <a:cs typeface="Arial" pitchFamily="34" charset="0"/>
              </a:rPr>
              <a:t> </a:t>
            </a:r>
            <a:endParaRPr kumimoji="0" lang="ru-RU" b="0" i="0" u="none" strike="noStrike" cap="none" normalizeH="0" baseline="0" dirty="0" smtClean="0">
              <a:ln>
                <a:noFill/>
              </a:ln>
              <a:solidFill>
                <a:schemeClr val="accent6">
                  <a:lumMod val="40000"/>
                  <a:lumOff val="60000"/>
                </a:schemeClr>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accent6">
                    <a:lumMod val="40000"/>
                    <a:lumOff val="60000"/>
                  </a:schemeClr>
                </a:solidFill>
                <a:effectLst/>
                <a:latin typeface="Arial" pitchFamily="34" charset="0"/>
                <a:ea typeface="Times New Roman" pitchFamily="18" charset="0"/>
                <a:cs typeface="Arial" pitchFamily="34" charset="0"/>
              </a:rPr>
              <a:t>The study is a national representative survey that uses </a:t>
            </a:r>
            <a:r>
              <a:rPr kumimoji="0" lang="az-Latn-AZ" b="1" i="0" u="none" strike="noStrike" cap="none" normalizeH="0" baseline="0" dirty="0" smtClean="0">
                <a:ln>
                  <a:noFill/>
                </a:ln>
                <a:solidFill>
                  <a:schemeClr val="accent6">
                    <a:lumMod val="40000"/>
                    <a:lumOff val="60000"/>
                  </a:schemeClr>
                </a:solidFill>
                <a:effectLst/>
                <a:latin typeface="Arial" pitchFamily="34" charset="0"/>
                <a:ea typeface="Times New Roman" pitchFamily="18" charset="0"/>
                <a:cs typeface="Arial" pitchFamily="34" charset="0"/>
              </a:rPr>
              <a:t>standart</a:t>
            </a:r>
            <a:r>
              <a:rPr kumimoji="0" lang="en-US" b="1" i="0" u="none" strike="noStrike" cap="none" normalizeH="0" baseline="0" dirty="0" smtClean="0">
                <a:ln>
                  <a:noFill/>
                </a:ln>
                <a:solidFill>
                  <a:schemeClr val="accent6">
                    <a:lumMod val="40000"/>
                    <a:lumOff val="60000"/>
                  </a:schemeClr>
                </a:solidFill>
                <a:effectLst/>
                <a:latin typeface="Arial" pitchFamily="34" charset="0"/>
                <a:ea typeface="Times New Roman" pitchFamily="18" charset="0"/>
                <a:cs typeface="Arial" pitchFamily="34" charset="0"/>
              </a:rPr>
              <a:t> protocol in all countries of the world, including Azerbaijan</a:t>
            </a:r>
            <a:r>
              <a:rPr kumimoji="0" lang="az-Latn-AZ" b="1" i="0" u="none" strike="noStrike" cap="none" normalizeH="0" baseline="0" dirty="0" smtClean="0">
                <a:ln>
                  <a:noFill/>
                </a:ln>
                <a:solidFill>
                  <a:schemeClr val="accent6">
                    <a:lumMod val="40000"/>
                    <a:lumOff val="60000"/>
                  </a:schemeClr>
                </a:solidFill>
                <a:effectLst/>
                <a:latin typeface="Arial" pitchFamily="34" charset="0"/>
                <a:ea typeface="Times New Roman" pitchFamily="18" charset="0"/>
                <a:cs typeface="Arial" pitchFamily="34" charset="0"/>
              </a:rPr>
              <a:t>.</a:t>
            </a:r>
            <a:endParaRPr kumimoji="0" lang="ru-RU" b="0" i="0" u="none" strike="noStrike" cap="none" normalizeH="0" baseline="0" dirty="0" smtClean="0">
              <a:ln>
                <a:noFill/>
              </a:ln>
              <a:solidFill>
                <a:schemeClr val="accent6">
                  <a:lumMod val="40000"/>
                  <a:lumOff val="60000"/>
                </a:schemeClr>
              </a:solidFill>
              <a:effectLst/>
              <a:latin typeface="Arial" pitchFamily="34" charset="0"/>
              <a:cs typeface="Arial" pitchFamily="34" charset="0"/>
            </a:endParaRPr>
          </a:p>
          <a:p>
            <a:pPr lvl="0" eaLnBrk="0" fontAlgn="base" hangingPunct="0">
              <a:spcBef>
                <a:spcPct val="0"/>
              </a:spcBef>
              <a:spcAft>
                <a:spcPct val="0"/>
              </a:spcAft>
            </a:pPr>
            <a:r>
              <a:rPr kumimoji="0" lang="az-Latn-AZ" b="1" i="0" u="none" strike="noStrike" cap="none" normalizeH="0" baseline="0" dirty="0" smtClean="0">
                <a:ln>
                  <a:noFill/>
                </a:ln>
                <a:solidFill>
                  <a:schemeClr val="accent6">
                    <a:lumMod val="40000"/>
                    <a:lumOff val="60000"/>
                  </a:schemeClr>
                </a:solidFill>
                <a:effectLst/>
                <a:latin typeface="Arial" pitchFamily="34" charset="0"/>
                <a:ea typeface="Times New Roman" pitchFamily="18" charset="0"/>
                <a:cs typeface="Arial" pitchFamily="34" charset="0"/>
              </a:rPr>
              <a:t>GATS </a:t>
            </a:r>
            <a:r>
              <a:rPr kumimoji="0" lang="en-US" b="1" i="0" u="none" strike="noStrike" cap="none" normalizeH="0" baseline="0" dirty="0" smtClean="0">
                <a:ln>
                  <a:noFill/>
                </a:ln>
                <a:solidFill>
                  <a:schemeClr val="accent6">
                    <a:lumMod val="40000"/>
                    <a:lumOff val="60000"/>
                  </a:schemeClr>
                </a:solidFill>
                <a:effectLst/>
                <a:latin typeface="Arial" pitchFamily="34" charset="0"/>
                <a:ea typeface="Times New Roman" pitchFamily="18" charset="0"/>
                <a:cs typeface="Arial" pitchFamily="34" charset="0"/>
              </a:rPr>
              <a:t>increases </a:t>
            </a:r>
            <a:r>
              <a:rPr kumimoji="0" lang="az-Latn-AZ" b="1" i="0" u="none" strike="noStrike" cap="none" normalizeH="0" baseline="0" dirty="0" smtClean="0">
                <a:ln>
                  <a:noFill/>
                </a:ln>
                <a:solidFill>
                  <a:schemeClr val="accent6">
                    <a:lumMod val="40000"/>
                    <a:lumOff val="60000"/>
                  </a:schemeClr>
                </a:solidFill>
                <a:effectLst/>
                <a:latin typeface="Arial" pitchFamily="34" charset="0"/>
                <a:ea typeface="Times New Roman" pitchFamily="18" charset="0"/>
                <a:cs typeface="Arial" pitchFamily="34" charset="0"/>
              </a:rPr>
              <a:t>capacity of </a:t>
            </a:r>
            <a:r>
              <a:rPr kumimoji="0" lang="en-US" b="1" i="0" u="none" strike="noStrike" cap="none" normalizeH="0" baseline="0" dirty="0" smtClean="0">
                <a:ln>
                  <a:noFill/>
                </a:ln>
                <a:solidFill>
                  <a:schemeClr val="accent6">
                    <a:lumMod val="40000"/>
                    <a:lumOff val="60000"/>
                  </a:schemeClr>
                </a:solidFill>
                <a:effectLst/>
                <a:latin typeface="Arial" pitchFamily="34" charset="0"/>
                <a:ea typeface="Times New Roman" pitchFamily="18" charset="0"/>
                <a:cs typeface="Arial" pitchFamily="34" charset="0"/>
              </a:rPr>
              <a:t>the </a:t>
            </a:r>
            <a:r>
              <a:rPr kumimoji="0" lang="az-Latn-AZ" b="1" i="0" u="none" strike="noStrike" cap="none" normalizeH="0" baseline="0" dirty="0" err="1" smtClean="0">
                <a:ln>
                  <a:noFill/>
                </a:ln>
                <a:solidFill>
                  <a:schemeClr val="accent6">
                    <a:lumMod val="40000"/>
                    <a:lumOff val="60000"/>
                  </a:schemeClr>
                </a:solidFill>
                <a:effectLst/>
                <a:latin typeface="Arial" pitchFamily="34" charset="0"/>
                <a:ea typeface="Times New Roman" pitchFamily="18" charset="0"/>
                <a:cs typeface="Arial" pitchFamily="34" charset="0"/>
              </a:rPr>
              <a:t>countr</a:t>
            </a:r>
            <a:r>
              <a:rPr kumimoji="0" lang="en-US" b="1" i="0" u="none" strike="noStrike" cap="none" normalizeH="0" baseline="0" dirty="0" smtClean="0">
                <a:ln>
                  <a:noFill/>
                </a:ln>
                <a:solidFill>
                  <a:schemeClr val="accent6">
                    <a:lumMod val="40000"/>
                    <a:lumOff val="60000"/>
                  </a:schemeClr>
                </a:solidFill>
                <a:effectLst/>
                <a:latin typeface="Arial" pitchFamily="34" charset="0"/>
                <a:ea typeface="Times New Roman" pitchFamily="18" charset="0"/>
                <a:cs typeface="Arial" pitchFamily="34" charset="0"/>
              </a:rPr>
              <a:t>y in the field of</a:t>
            </a:r>
            <a:r>
              <a:rPr kumimoji="0" lang="en-US" b="1" i="0" u="none" strike="noStrike" cap="none" normalizeH="0" dirty="0" smtClean="0">
                <a:ln>
                  <a:noFill/>
                </a:ln>
                <a:solidFill>
                  <a:schemeClr val="accent6">
                    <a:lumMod val="40000"/>
                    <a:lumOff val="60000"/>
                  </a:schemeClr>
                </a:solidFill>
                <a:effectLst/>
                <a:latin typeface="Arial" pitchFamily="34" charset="0"/>
                <a:ea typeface="Times New Roman" pitchFamily="18" charset="0"/>
                <a:cs typeface="Arial" pitchFamily="34" charset="0"/>
              </a:rPr>
              <a:t> development, implementation and estimation of the program on tobacco control. This survey gives opportunity to the countries t</a:t>
            </a:r>
            <a:r>
              <a:rPr lang="az-Latn-AZ" b="1" dirty="0">
                <a:solidFill>
                  <a:schemeClr val="accent6">
                    <a:lumMod val="40000"/>
                    <a:lumOff val="60000"/>
                  </a:schemeClr>
                </a:solidFill>
                <a:latin typeface="Arial" pitchFamily="34" charset="0"/>
                <a:ea typeface="Times New Roman" pitchFamily="18" charset="0"/>
                <a:cs typeface="Arial" pitchFamily="34" charset="0"/>
              </a:rPr>
              <a:t>o </a:t>
            </a:r>
            <a:r>
              <a:rPr lang="az-Latn-AZ" b="1" dirty="0" err="1" smtClean="0">
                <a:solidFill>
                  <a:schemeClr val="accent6">
                    <a:lumMod val="40000"/>
                    <a:lumOff val="60000"/>
                  </a:schemeClr>
                </a:solidFill>
                <a:latin typeface="Arial" pitchFamily="34" charset="0"/>
                <a:ea typeface="Times New Roman" pitchFamily="18" charset="0"/>
                <a:cs typeface="Arial" pitchFamily="34" charset="0"/>
              </a:rPr>
              <a:t>fulfill</a:t>
            </a:r>
            <a:r>
              <a:rPr lang="en-US" b="1" dirty="0" smtClean="0">
                <a:solidFill>
                  <a:schemeClr val="accent6">
                    <a:lumMod val="40000"/>
                    <a:lumOff val="60000"/>
                  </a:schemeClr>
                </a:solidFill>
                <a:latin typeface="Arial" pitchFamily="34" charset="0"/>
                <a:ea typeface="Times New Roman" pitchFamily="18" charset="0"/>
                <a:cs typeface="Arial" pitchFamily="34" charset="0"/>
              </a:rPr>
              <a:t> </a:t>
            </a:r>
            <a:r>
              <a:rPr lang="az-Latn-AZ" b="1" dirty="0" err="1" smtClean="0">
                <a:solidFill>
                  <a:schemeClr val="accent6">
                    <a:lumMod val="40000"/>
                    <a:lumOff val="60000"/>
                  </a:schemeClr>
                </a:solidFill>
                <a:latin typeface="Arial" pitchFamily="34" charset="0"/>
                <a:ea typeface="Times New Roman" pitchFamily="18" charset="0"/>
                <a:cs typeface="Arial" pitchFamily="34" charset="0"/>
              </a:rPr>
              <a:t>their</a:t>
            </a:r>
            <a:r>
              <a:rPr lang="az-Latn-AZ" b="1" dirty="0" smtClean="0">
                <a:solidFill>
                  <a:schemeClr val="accent6">
                    <a:lumMod val="40000"/>
                    <a:lumOff val="60000"/>
                  </a:schemeClr>
                </a:solidFill>
                <a:latin typeface="Arial" pitchFamily="34" charset="0"/>
                <a:ea typeface="Times New Roman" pitchFamily="18" charset="0"/>
                <a:cs typeface="Arial" pitchFamily="34" charset="0"/>
              </a:rPr>
              <a:t> </a:t>
            </a:r>
            <a:r>
              <a:rPr lang="az-Latn-AZ" b="1" dirty="0" err="1" smtClean="0">
                <a:solidFill>
                  <a:schemeClr val="accent6">
                    <a:lumMod val="40000"/>
                    <a:lumOff val="60000"/>
                  </a:schemeClr>
                </a:solidFill>
                <a:latin typeface="Arial" pitchFamily="34" charset="0"/>
                <a:ea typeface="Times New Roman" pitchFamily="18" charset="0"/>
                <a:cs typeface="Arial" pitchFamily="34" charset="0"/>
              </a:rPr>
              <a:t>obligation</a:t>
            </a:r>
            <a:r>
              <a:rPr lang="en-US" b="1" dirty="0" smtClean="0">
                <a:solidFill>
                  <a:schemeClr val="accent6">
                    <a:lumMod val="40000"/>
                    <a:lumOff val="60000"/>
                  </a:schemeClr>
                </a:solidFill>
                <a:latin typeface="Arial" pitchFamily="34" charset="0"/>
                <a:ea typeface="Times New Roman" pitchFamily="18" charset="0"/>
                <a:cs typeface="Arial" pitchFamily="34" charset="0"/>
              </a:rPr>
              <a:t>s in accordance with </a:t>
            </a:r>
            <a:r>
              <a:rPr lang="az-Latn-AZ" b="1" dirty="0" smtClean="0">
                <a:solidFill>
                  <a:schemeClr val="accent6">
                    <a:lumMod val="40000"/>
                    <a:lumOff val="60000"/>
                  </a:schemeClr>
                </a:solidFill>
                <a:latin typeface="Arial" pitchFamily="34" charset="0"/>
                <a:ea typeface="Times New Roman" pitchFamily="18" charset="0"/>
                <a:cs typeface="Arial" pitchFamily="34" charset="0"/>
              </a:rPr>
              <a:t> </a:t>
            </a:r>
            <a:r>
              <a:rPr lang="en-US" b="1" dirty="0" smtClean="0">
                <a:solidFill>
                  <a:schemeClr val="accent6">
                    <a:lumMod val="40000"/>
                    <a:lumOff val="60000"/>
                  </a:schemeClr>
                </a:solidFill>
                <a:latin typeface="Arial" pitchFamily="34" charset="0"/>
                <a:ea typeface="Times New Roman" pitchFamily="18" charset="0"/>
                <a:cs typeface="Arial" pitchFamily="34" charset="0"/>
              </a:rPr>
              <a:t>WHO </a:t>
            </a:r>
            <a:r>
              <a:rPr lang="az-Latn-AZ" b="1" dirty="0" err="1" smtClean="0">
                <a:solidFill>
                  <a:schemeClr val="accent6">
                    <a:lumMod val="40000"/>
                    <a:lumOff val="60000"/>
                  </a:schemeClr>
                </a:solidFill>
                <a:latin typeface="Arial" pitchFamily="34" charset="0"/>
                <a:ea typeface="Times New Roman" pitchFamily="18" charset="0"/>
                <a:cs typeface="Arial" pitchFamily="34" charset="0"/>
              </a:rPr>
              <a:t>World</a:t>
            </a:r>
            <a:r>
              <a:rPr lang="az-Latn-AZ" b="1" dirty="0" smtClean="0">
                <a:solidFill>
                  <a:schemeClr val="accent6">
                    <a:lumMod val="40000"/>
                    <a:lumOff val="60000"/>
                  </a:schemeClr>
                </a:solidFill>
                <a:latin typeface="Arial" pitchFamily="34" charset="0"/>
                <a:ea typeface="Times New Roman" pitchFamily="18" charset="0"/>
                <a:cs typeface="Arial" pitchFamily="34" charset="0"/>
              </a:rPr>
              <a:t> </a:t>
            </a:r>
            <a:r>
              <a:rPr kumimoji="0" lang="az-Latn-AZ" b="1" i="0" u="none" strike="noStrike" cap="none" normalizeH="0" baseline="0" dirty="0" smtClean="0">
                <a:ln>
                  <a:noFill/>
                </a:ln>
                <a:solidFill>
                  <a:schemeClr val="accent6">
                    <a:lumMod val="40000"/>
                    <a:lumOff val="60000"/>
                  </a:schemeClr>
                </a:solidFill>
                <a:effectLst/>
                <a:latin typeface="Arial" pitchFamily="34" charset="0"/>
                <a:ea typeface="Times New Roman" pitchFamily="18" charset="0"/>
                <a:cs typeface="Arial" pitchFamily="34" charset="0"/>
              </a:rPr>
              <a:t>Framework Convention on Tobacco Control (FCTC)  to gather </a:t>
            </a:r>
            <a:r>
              <a:rPr kumimoji="0" lang="az-Latn-AZ" b="1" i="0" u="none" strike="noStrike" cap="none" normalizeH="0" baseline="0" dirty="0" err="1" smtClean="0">
                <a:ln>
                  <a:noFill/>
                </a:ln>
                <a:solidFill>
                  <a:schemeClr val="accent6">
                    <a:lumMod val="40000"/>
                    <a:lumOff val="60000"/>
                  </a:schemeClr>
                </a:solidFill>
                <a:effectLst/>
                <a:latin typeface="Arial" pitchFamily="34" charset="0"/>
                <a:ea typeface="Times New Roman" pitchFamily="18" charset="0"/>
                <a:cs typeface="Arial" pitchFamily="34" charset="0"/>
              </a:rPr>
              <a:t>comparable</a:t>
            </a:r>
            <a:r>
              <a:rPr kumimoji="0" lang="az-Latn-AZ" b="1" i="0" u="none" strike="noStrike" cap="none" normalizeH="0" baseline="0" dirty="0" smtClean="0">
                <a:ln>
                  <a:noFill/>
                </a:ln>
                <a:solidFill>
                  <a:schemeClr val="accent6">
                    <a:lumMod val="40000"/>
                    <a:lumOff val="60000"/>
                  </a:schemeClr>
                </a:solidFill>
                <a:effectLst/>
                <a:latin typeface="Arial" pitchFamily="34" charset="0"/>
                <a:ea typeface="Times New Roman" pitchFamily="18" charset="0"/>
                <a:cs typeface="Arial" pitchFamily="34" charset="0"/>
              </a:rPr>
              <a:t> </a:t>
            </a:r>
            <a:r>
              <a:rPr kumimoji="0" lang="az-Latn-AZ" b="1" i="0" u="none" strike="noStrike" cap="none" normalizeH="0" baseline="0" dirty="0" err="1" smtClean="0">
                <a:ln>
                  <a:noFill/>
                </a:ln>
                <a:solidFill>
                  <a:schemeClr val="accent6">
                    <a:lumMod val="40000"/>
                    <a:lumOff val="60000"/>
                  </a:schemeClr>
                </a:solidFill>
                <a:effectLst/>
                <a:latin typeface="Arial" pitchFamily="34" charset="0"/>
                <a:ea typeface="Times New Roman" pitchFamily="18" charset="0"/>
                <a:cs typeface="Arial" pitchFamily="34" charset="0"/>
              </a:rPr>
              <a:t>data</a:t>
            </a:r>
            <a:r>
              <a:rPr kumimoji="0" lang="en-US" b="1" i="0" u="none" strike="noStrike" cap="none" normalizeH="0" baseline="0" dirty="0" smtClean="0">
                <a:ln>
                  <a:noFill/>
                </a:ln>
                <a:solidFill>
                  <a:schemeClr val="accent6">
                    <a:lumMod val="40000"/>
                    <a:lumOff val="60000"/>
                  </a:schemeClr>
                </a:solidFill>
                <a:effectLst/>
                <a:latin typeface="Arial" pitchFamily="34" charset="0"/>
                <a:ea typeface="Times New Roman" pitchFamily="18" charset="0"/>
                <a:cs typeface="Arial" pitchFamily="34" charset="0"/>
              </a:rPr>
              <a:t> inside of the country and across countries.</a:t>
            </a:r>
            <a:r>
              <a:rPr kumimoji="0" lang="az-Latn-AZ" b="1" i="0" u="none" strike="noStrike" cap="none" normalizeH="0" baseline="0" dirty="0" smtClean="0">
                <a:ln>
                  <a:noFill/>
                </a:ln>
                <a:solidFill>
                  <a:schemeClr val="accent6">
                    <a:lumMod val="40000"/>
                    <a:lumOff val="60000"/>
                  </a:schemeClr>
                </a:solidFill>
                <a:effectLst/>
                <a:latin typeface="Arial" pitchFamily="34" charset="0"/>
                <a:ea typeface="Times New Roman" pitchFamily="18" charset="0"/>
                <a:cs typeface="Arial" pitchFamily="34" charset="0"/>
              </a:rPr>
              <a:t> WHO </a:t>
            </a:r>
            <a:r>
              <a:rPr kumimoji="0" lang="en-US" b="1" i="0" u="none" strike="noStrike" cap="none" normalizeH="0" baseline="0" dirty="0" smtClean="0">
                <a:ln>
                  <a:noFill/>
                </a:ln>
                <a:solidFill>
                  <a:schemeClr val="accent6">
                    <a:lumMod val="40000"/>
                    <a:lumOff val="60000"/>
                  </a:schemeClr>
                </a:solidFill>
                <a:effectLst/>
                <a:latin typeface="Arial" pitchFamily="34" charset="0"/>
                <a:ea typeface="Times New Roman" pitchFamily="18" charset="0"/>
                <a:cs typeface="Arial" pitchFamily="34" charset="0"/>
              </a:rPr>
              <a:t>has developed </a:t>
            </a:r>
            <a:r>
              <a:rPr kumimoji="0" lang="az-Latn-AZ" b="1" i="0" u="none" strike="noStrike" cap="none" normalizeH="0" baseline="0" dirty="0" smtClean="0">
                <a:ln>
                  <a:noFill/>
                </a:ln>
                <a:solidFill>
                  <a:schemeClr val="accent6">
                    <a:lumMod val="40000"/>
                    <a:lumOff val="60000"/>
                  </a:schemeClr>
                </a:solidFill>
                <a:effectLst/>
                <a:latin typeface="Arial" pitchFamily="34" charset="0"/>
                <a:ea typeface="Times New Roman" pitchFamily="18" charset="0"/>
                <a:cs typeface="Arial" pitchFamily="34" charset="0"/>
              </a:rPr>
              <a:t>a </a:t>
            </a:r>
            <a:r>
              <a:rPr kumimoji="0" lang="az-Latn-AZ" b="1" i="0" u="none" strike="noStrike" cap="none" normalizeH="0" baseline="0" dirty="0" err="1" smtClean="0">
                <a:ln>
                  <a:noFill/>
                </a:ln>
                <a:solidFill>
                  <a:schemeClr val="accent6">
                    <a:lumMod val="40000"/>
                    <a:lumOff val="60000"/>
                  </a:schemeClr>
                </a:solidFill>
                <a:effectLst/>
                <a:latin typeface="Arial" pitchFamily="34" charset="0"/>
                <a:ea typeface="Times New Roman" pitchFamily="18" charset="0"/>
                <a:cs typeface="Arial" pitchFamily="34" charset="0"/>
              </a:rPr>
              <a:t>package</a:t>
            </a:r>
            <a:r>
              <a:rPr kumimoji="0" lang="az-Latn-AZ" b="1" i="0" u="none" strike="noStrike" cap="none" normalizeH="0" baseline="0" dirty="0" smtClean="0">
                <a:ln>
                  <a:noFill/>
                </a:ln>
                <a:solidFill>
                  <a:schemeClr val="accent6">
                    <a:lumMod val="40000"/>
                    <a:lumOff val="60000"/>
                  </a:schemeClr>
                </a:solidFill>
                <a:effectLst/>
                <a:latin typeface="Arial" pitchFamily="34" charset="0"/>
                <a:ea typeface="Times New Roman" pitchFamily="18" charset="0"/>
                <a:cs typeface="Arial" pitchFamily="34" charset="0"/>
              </a:rPr>
              <a:t> </a:t>
            </a:r>
            <a:r>
              <a:rPr kumimoji="0" lang="en-US" b="1" i="0" u="none" strike="noStrike" cap="none" normalizeH="0" baseline="0" dirty="0" smtClean="0">
                <a:ln>
                  <a:noFill/>
                </a:ln>
                <a:solidFill>
                  <a:schemeClr val="accent6">
                    <a:lumMod val="40000"/>
                    <a:lumOff val="60000"/>
                  </a:schemeClr>
                </a:solidFill>
                <a:effectLst/>
                <a:latin typeface="Arial" pitchFamily="34" charset="0"/>
                <a:ea typeface="Times New Roman" pitchFamily="18" charset="0"/>
                <a:cs typeface="Arial" pitchFamily="34" charset="0"/>
              </a:rPr>
              <a:t>of selected measures on reduction of demands.</a:t>
            </a:r>
            <a:r>
              <a:rPr kumimoji="0" lang="en-US" b="1" i="0" u="none" strike="noStrike" cap="none" normalizeH="0" dirty="0" smtClean="0">
                <a:ln>
                  <a:noFill/>
                </a:ln>
                <a:solidFill>
                  <a:schemeClr val="accent6">
                    <a:lumMod val="40000"/>
                    <a:lumOff val="60000"/>
                  </a:schemeClr>
                </a:solidFill>
                <a:effectLst/>
                <a:latin typeface="Arial" pitchFamily="34" charset="0"/>
                <a:ea typeface="Times New Roman" pitchFamily="18" charset="0"/>
                <a:cs typeface="Arial" pitchFamily="34" charset="0"/>
              </a:rPr>
              <a:t> </a:t>
            </a:r>
            <a:endParaRPr kumimoji="0" lang="ru-RU" b="0" i="0" u="none" strike="noStrike" cap="none" normalizeH="0" baseline="0" dirty="0" smtClean="0">
              <a:ln>
                <a:noFill/>
              </a:ln>
              <a:solidFill>
                <a:schemeClr val="accent6">
                  <a:lumMod val="40000"/>
                  <a:lumOff val="60000"/>
                </a:schemeClr>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accent6">
                  <a:lumMod val="40000"/>
                  <a:lumOff val="60000"/>
                </a:schemeClr>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accent6">
                  <a:lumMod val="40000"/>
                  <a:lumOff val="60000"/>
                </a:schemeClr>
              </a:solidFill>
              <a:effectLst/>
              <a:latin typeface="Arial" pitchFamily="34" charset="0"/>
              <a:cs typeface="Arial" pitchFamily="34" charset="0"/>
            </a:endParaRPr>
          </a:p>
        </p:txBody>
      </p:sp>
      <p:pic>
        <p:nvPicPr>
          <p:cNvPr id="2059" name="Picture 11"/>
          <p:cNvPicPr>
            <a:picLocks noChangeAspect="1" noChangeArrowheads="1"/>
          </p:cNvPicPr>
          <p:nvPr/>
        </p:nvPicPr>
        <p:blipFill>
          <a:blip r:embed="rId3"/>
          <a:srcRect/>
          <a:stretch>
            <a:fillRect/>
          </a:stretch>
        </p:blipFill>
        <p:spPr bwMode="auto">
          <a:xfrm>
            <a:off x="0" y="4429132"/>
            <a:ext cx="2143108" cy="2286016"/>
          </a:xfrm>
          <a:prstGeom prst="rect">
            <a:avLst/>
          </a:prstGeom>
          <a:noFill/>
        </p:spPr>
      </p:pic>
      <p:sp>
        <p:nvSpPr>
          <p:cNvPr id="2061" name="Rectangle 13"/>
          <p:cNvSpPr>
            <a:spLocks noChangeArrowheads="1"/>
          </p:cNvSpPr>
          <p:nvPr/>
        </p:nvSpPr>
        <p:spPr bwMode="auto">
          <a:xfrm>
            <a:off x="2143108" y="4429132"/>
            <a:ext cx="7000892"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az-Latn-AZ" b="1" dirty="0" smtClean="0">
                <a:solidFill>
                  <a:schemeClr val="accent6">
                    <a:lumMod val="40000"/>
                    <a:lumOff val="60000"/>
                  </a:schemeClr>
                </a:solidFill>
                <a:latin typeface="Arial" pitchFamily="34" charset="0"/>
                <a:ea typeface="Times New Roman" pitchFamily="18" charset="0"/>
                <a:cs typeface="Arial" pitchFamily="34" charset="0"/>
              </a:rPr>
              <a:t>-Monitor</a:t>
            </a:r>
            <a:r>
              <a:rPr lang="en-US" b="1" dirty="0" smtClean="0">
                <a:solidFill>
                  <a:schemeClr val="accent6">
                    <a:lumMod val="40000"/>
                    <a:lumOff val="60000"/>
                  </a:schemeClr>
                </a:solidFill>
                <a:latin typeface="Arial" pitchFamily="34" charset="0"/>
                <a:ea typeface="Times New Roman" pitchFamily="18" charset="0"/>
                <a:cs typeface="Arial" pitchFamily="34" charset="0"/>
              </a:rPr>
              <a:t>inn of tobacco </a:t>
            </a:r>
            <a:r>
              <a:rPr lang="az-Latn-AZ" b="1" dirty="0" smtClean="0">
                <a:solidFill>
                  <a:schemeClr val="accent6">
                    <a:lumMod val="40000"/>
                    <a:lumOff val="60000"/>
                  </a:schemeClr>
                </a:solidFill>
                <a:latin typeface="Arial" pitchFamily="34" charset="0"/>
                <a:ea typeface="Times New Roman" pitchFamily="18" charset="0"/>
                <a:cs typeface="Arial" pitchFamily="34" charset="0"/>
              </a:rPr>
              <a:t>consumption and prevention policies </a:t>
            </a:r>
            <a:endParaRPr lang="en-US" b="1" dirty="0" smtClean="0">
              <a:solidFill>
                <a:schemeClr val="accent6">
                  <a:lumMod val="40000"/>
                  <a:lumOff val="60000"/>
                </a:schemeClr>
              </a:solidFill>
              <a:latin typeface="Arial" pitchFamily="34" charset="0"/>
              <a:ea typeface="Times New Roman" pitchFamily="18" charset="0"/>
              <a:cs typeface="Arial" pitchFamily="34" charset="0"/>
            </a:endParaRPr>
          </a:p>
          <a:p>
            <a:pPr lvl="0" fontAlgn="base">
              <a:spcBef>
                <a:spcPct val="0"/>
              </a:spcBef>
              <a:spcAft>
                <a:spcPct val="0"/>
              </a:spcAft>
            </a:pPr>
            <a:r>
              <a:rPr lang="az-Latn-AZ" b="1" dirty="0" smtClean="0">
                <a:solidFill>
                  <a:schemeClr val="accent6">
                    <a:lumMod val="40000"/>
                    <a:lumOff val="60000"/>
                  </a:schemeClr>
                </a:solidFill>
                <a:latin typeface="Arial" pitchFamily="34" charset="0"/>
                <a:ea typeface="Times New Roman" pitchFamily="18" charset="0"/>
                <a:cs typeface="Arial" pitchFamily="34" charset="0"/>
              </a:rPr>
              <a:t>-Protection </a:t>
            </a:r>
            <a:r>
              <a:rPr lang="en-US" b="1" dirty="0" smtClean="0">
                <a:solidFill>
                  <a:schemeClr val="accent6">
                    <a:lumMod val="40000"/>
                    <a:lumOff val="60000"/>
                  </a:schemeClr>
                </a:solidFill>
                <a:latin typeface="Arial" pitchFamily="34" charset="0"/>
                <a:ea typeface="Times New Roman" pitchFamily="18" charset="0"/>
                <a:cs typeface="Arial" pitchFamily="34" charset="0"/>
              </a:rPr>
              <a:t> of</a:t>
            </a:r>
            <a:r>
              <a:rPr lang="az-Latn-AZ" b="1" dirty="0" smtClean="0">
                <a:solidFill>
                  <a:schemeClr val="accent6">
                    <a:lumMod val="40000"/>
                    <a:lumOff val="60000"/>
                  </a:schemeClr>
                </a:solidFill>
                <a:latin typeface="Arial" pitchFamily="34" charset="0"/>
                <a:ea typeface="Times New Roman" pitchFamily="18" charset="0"/>
                <a:cs typeface="Arial" pitchFamily="34" charset="0"/>
              </a:rPr>
              <a:t> people from tobacco smoke</a:t>
            </a:r>
          </a:p>
          <a:p>
            <a:pPr marL="0" marR="0" lvl="0" indent="0" algn="l" defTabSz="914400" rtl="0" eaLnBrk="1" fontAlgn="base" latinLnBrk="0" hangingPunct="1">
              <a:lnSpc>
                <a:spcPct val="100000"/>
              </a:lnSpc>
              <a:spcBef>
                <a:spcPct val="0"/>
              </a:spcBef>
              <a:spcAft>
                <a:spcPct val="0"/>
              </a:spcAft>
              <a:buClrTx/>
              <a:buSzTx/>
              <a:buFontTx/>
              <a:buNone/>
              <a:tabLst/>
            </a:pPr>
            <a:r>
              <a:rPr lang="az-Latn-AZ" b="1" dirty="0" smtClean="0">
                <a:solidFill>
                  <a:schemeClr val="accent6">
                    <a:lumMod val="40000"/>
                    <a:lumOff val="60000"/>
                  </a:schemeClr>
                </a:solidFill>
                <a:latin typeface="Arial" pitchFamily="34" charset="0"/>
                <a:ea typeface="Times New Roman" pitchFamily="18" charset="0"/>
                <a:cs typeface="Arial" pitchFamily="34" charset="0"/>
              </a:rPr>
              <a:t>-</a:t>
            </a:r>
            <a:r>
              <a:rPr lang="az-Latn-AZ" b="1" dirty="0" err="1" smtClean="0">
                <a:solidFill>
                  <a:schemeClr val="accent6">
                    <a:lumMod val="40000"/>
                    <a:lumOff val="60000"/>
                  </a:schemeClr>
                </a:solidFill>
                <a:latin typeface="Arial" pitchFamily="34" charset="0"/>
                <a:ea typeface="Times New Roman" pitchFamily="18" charset="0"/>
                <a:cs typeface="Arial" pitchFamily="34" charset="0"/>
              </a:rPr>
              <a:t>Offer</a:t>
            </a:r>
            <a:r>
              <a:rPr lang="en-US" b="1" dirty="0" err="1" smtClean="0">
                <a:solidFill>
                  <a:schemeClr val="accent6">
                    <a:lumMod val="40000"/>
                    <a:lumOff val="60000"/>
                  </a:schemeClr>
                </a:solidFill>
                <a:latin typeface="Arial" pitchFamily="34" charset="0"/>
                <a:ea typeface="Times New Roman" pitchFamily="18" charset="0"/>
                <a:cs typeface="Arial" pitchFamily="34" charset="0"/>
              </a:rPr>
              <a:t>ing</a:t>
            </a:r>
            <a:r>
              <a:rPr lang="en-US" b="1" dirty="0" smtClean="0">
                <a:solidFill>
                  <a:schemeClr val="accent6">
                    <a:lumMod val="40000"/>
                    <a:lumOff val="60000"/>
                  </a:schemeClr>
                </a:solidFill>
                <a:latin typeface="Arial" pitchFamily="34" charset="0"/>
                <a:ea typeface="Times New Roman" pitchFamily="18" charset="0"/>
                <a:cs typeface="Arial" pitchFamily="34" charset="0"/>
              </a:rPr>
              <a:t> help in order to stop smoking </a:t>
            </a:r>
            <a:endParaRPr lang="ru-RU" b="1" dirty="0" smtClean="0">
              <a:solidFill>
                <a:schemeClr val="accent6">
                  <a:lumMod val="40000"/>
                  <a:lumOff val="60000"/>
                </a:schemeClr>
              </a:solidFill>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az-Latn-AZ" b="1" dirty="0" smtClean="0">
                <a:solidFill>
                  <a:schemeClr val="accent6">
                    <a:lumMod val="40000"/>
                    <a:lumOff val="60000"/>
                  </a:schemeClr>
                </a:solidFill>
                <a:latin typeface="Arial" pitchFamily="34" charset="0"/>
                <a:ea typeface="Times New Roman" pitchFamily="18" charset="0"/>
                <a:cs typeface="Arial" pitchFamily="34" charset="0"/>
              </a:rPr>
              <a:t>-</a:t>
            </a:r>
            <a:r>
              <a:rPr lang="az-Latn-AZ" b="1" dirty="0" err="1" smtClean="0">
                <a:solidFill>
                  <a:schemeClr val="accent6">
                    <a:lumMod val="40000"/>
                    <a:lumOff val="60000"/>
                  </a:schemeClr>
                </a:solidFill>
                <a:latin typeface="Arial" pitchFamily="34" charset="0"/>
                <a:ea typeface="Times New Roman" pitchFamily="18" charset="0"/>
                <a:cs typeface="Arial" pitchFamily="34" charset="0"/>
              </a:rPr>
              <a:t>Warning</a:t>
            </a:r>
            <a:r>
              <a:rPr lang="az-Latn-AZ" b="1" dirty="0" smtClean="0">
                <a:solidFill>
                  <a:schemeClr val="accent6">
                    <a:lumMod val="40000"/>
                    <a:lumOff val="60000"/>
                  </a:schemeClr>
                </a:solidFill>
                <a:latin typeface="Arial" pitchFamily="34" charset="0"/>
                <a:ea typeface="Times New Roman" pitchFamily="18" charset="0"/>
                <a:cs typeface="Arial" pitchFamily="34" charset="0"/>
              </a:rPr>
              <a:t> </a:t>
            </a:r>
            <a:r>
              <a:rPr lang="en-US" b="1" dirty="0" smtClean="0">
                <a:solidFill>
                  <a:schemeClr val="accent6">
                    <a:lumMod val="40000"/>
                    <a:lumOff val="60000"/>
                  </a:schemeClr>
                </a:solidFill>
                <a:latin typeface="Arial" pitchFamily="34" charset="0"/>
                <a:ea typeface="Times New Roman" pitchFamily="18" charset="0"/>
                <a:cs typeface="Arial" pitchFamily="34" charset="0"/>
              </a:rPr>
              <a:t>on </a:t>
            </a:r>
            <a:r>
              <a:rPr lang="az-Latn-AZ" b="1" dirty="0" err="1" smtClean="0">
                <a:solidFill>
                  <a:schemeClr val="accent6">
                    <a:lumMod val="40000"/>
                    <a:lumOff val="60000"/>
                  </a:schemeClr>
                </a:solidFill>
                <a:latin typeface="Arial" pitchFamily="34" charset="0"/>
                <a:ea typeface="Times New Roman" pitchFamily="18" charset="0"/>
                <a:cs typeface="Arial" pitchFamily="34" charset="0"/>
              </a:rPr>
              <a:t>hazards</a:t>
            </a:r>
            <a:r>
              <a:rPr lang="en-US" b="1" dirty="0" smtClean="0">
                <a:solidFill>
                  <a:schemeClr val="accent6">
                    <a:lumMod val="40000"/>
                    <a:lumOff val="60000"/>
                  </a:schemeClr>
                </a:solidFill>
                <a:latin typeface="Arial" pitchFamily="34" charset="0"/>
                <a:ea typeface="Times New Roman" pitchFamily="18" charset="0"/>
                <a:cs typeface="Arial" pitchFamily="34" charset="0"/>
              </a:rPr>
              <a:t> related with tobacco</a:t>
            </a:r>
            <a:r>
              <a:rPr lang="az-Latn-AZ" b="1" dirty="0" smtClean="0">
                <a:solidFill>
                  <a:schemeClr val="accent6">
                    <a:lumMod val="40000"/>
                    <a:lumOff val="60000"/>
                  </a:schemeClr>
                </a:solidFill>
                <a:latin typeface="Arial" pitchFamily="34" charset="0"/>
                <a:ea typeface="Times New Roman" pitchFamily="18" charset="0"/>
                <a:cs typeface="Arial" pitchFamily="34" charset="0"/>
              </a:rPr>
              <a:t> </a:t>
            </a:r>
            <a:endParaRPr lang="ru-RU" b="1" dirty="0" smtClean="0">
              <a:solidFill>
                <a:schemeClr val="accent6">
                  <a:lumMod val="40000"/>
                  <a:lumOff val="60000"/>
                </a:schemeClr>
              </a:solidFill>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az-Latn-AZ" b="1" dirty="0" smtClean="0">
                <a:solidFill>
                  <a:schemeClr val="accent6">
                    <a:lumMod val="40000"/>
                    <a:lumOff val="60000"/>
                  </a:schemeClr>
                </a:solidFill>
                <a:latin typeface="Arial" pitchFamily="34" charset="0"/>
                <a:ea typeface="Times New Roman" pitchFamily="18" charset="0"/>
                <a:cs typeface="Arial" pitchFamily="34" charset="0"/>
              </a:rPr>
              <a:t>-</a:t>
            </a:r>
            <a:r>
              <a:rPr lang="en-US" b="1" dirty="0" smtClean="0">
                <a:solidFill>
                  <a:schemeClr val="accent6">
                    <a:lumMod val="40000"/>
                    <a:lumOff val="60000"/>
                  </a:schemeClr>
                </a:solidFill>
                <a:latin typeface="Arial" pitchFamily="34" charset="0"/>
                <a:ea typeface="Times New Roman" pitchFamily="18" charset="0"/>
                <a:cs typeface="Arial" pitchFamily="34" charset="0"/>
              </a:rPr>
              <a:t>ban on distribution of advertising on selling and sponsorship </a:t>
            </a:r>
            <a:r>
              <a:rPr lang="az-Latn-AZ" b="1" dirty="0" err="1" smtClean="0">
                <a:solidFill>
                  <a:schemeClr val="accent6">
                    <a:lumMod val="40000"/>
                    <a:lumOff val="60000"/>
                  </a:schemeClr>
                </a:solidFill>
                <a:latin typeface="Arial" pitchFamily="34" charset="0"/>
                <a:ea typeface="Times New Roman" pitchFamily="18" charset="0"/>
                <a:cs typeface="Arial" pitchFamily="34" charset="0"/>
              </a:rPr>
              <a:t>by</a:t>
            </a:r>
            <a:r>
              <a:rPr lang="az-Latn-AZ" b="1" dirty="0" smtClean="0">
                <a:solidFill>
                  <a:schemeClr val="accent6">
                    <a:lumMod val="40000"/>
                    <a:lumOff val="60000"/>
                  </a:schemeClr>
                </a:solidFill>
                <a:latin typeface="Arial" pitchFamily="34" charset="0"/>
                <a:ea typeface="Times New Roman" pitchFamily="18" charset="0"/>
                <a:cs typeface="Arial" pitchFamily="34" charset="0"/>
              </a:rPr>
              <a:t> </a:t>
            </a:r>
            <a:r>
              <a:rPr lang="az-Latn-AZ" b="1" dirty="0" err="1" smtClean="0">
                <a:solidFill>
                  <a:schemeClr val="accent6">
                    <a:lumMod val="40000"/>
                    <a:lumOff val="60000"/>
                  </a:schemeClr>
                </a:solidFill>
                <a:latin typeface="Arial" pitchFamily="34" charset="0"/>
                <a:ea typeface="Times New Roman" pitchFamily="18" charset="0"/>
                <a:cs typeface="Arial" pitchFamily="34" charset="0"/>
              </a:rPr>
              <a:t>tobacco</a:t>
            </a:r>
            <a:r>
              <a:rPr lang="az-Latn-AZ" b="1" dirty="0" smtClean="0">
                <a:solidFill>
                  <a:schemeClr val="accent6">
                    <a:lumMod val="40000"/>
                    <a:lumOff val="60000"/>
                  </a:schemeClr>
                </a:solidFill>
                <a:latin typeface="Arial" pitchFamily="34" charset="0"/>
                <a:ea typeface="Times New Roman" pitchFamily="18" charset="0"/>
                <a:cs typeface="Arial" pitchFamily="34" charset="0"/>
              </a:rPr>
              <a:t> </a:t>
            </a:r>
            <a:r>
              <a:rPr lang="az-Latn-AZ" b="1" dirty="0" err="1" smtClean="0">
                <a:solidFill>
                  <a:schemeClr val="accent6">
                    <a:lumMod val="40000"/>
                    <a:lumOff val="60000"/>
                  </a:schemeClr>
                </a:solidFill>
                <a:latin typeface="Arial" pitchFamily="34" charset="0"/>
                <a:ea typeface="Times New Roman" pitchFamily="18" charset="0"/>
                <a:cs typeface="Arial" pitchFamily="34" charset="0"/>
              </a:rPr>
              <a:t>companies</a:t>
            </a:r>
            <a:endParaRPr lang="ru-RU" b="1" dirty="0" smtClean="0">
              <a:solidFill>
                <a:schemeClr val="accent6">
                  <a:lumMod val="40000"/>
                  <a:lumOff val="60000"/>
                </a:schemeClr>
              </a:solidFill>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az-Latn-AZ" b="1" dirty="0" smtClean="0">
                <a:solidFill>
                  <a:schemeClr val="accent6">
                    <a:lumMod val="40000"/>
                    <a:lumOff val="60000"/>
                  </a:schemeClr>
                </a:solidFill>
                <a:latin typeface="Arial" pitchFamily="34" charset="0"/>
                <a:ea typeface="Times New Roman" pitchFamily="18" charset="0"/>
                <a:cs typeface="Arial" pitchFamily="34" charset="0"/>
              </a:rPr>
              <a:t>-tax </a:t>
            </a:r>
            <a:r>
              <a:rPr lang="az-Latn-AZ" b="1" dirty="0" err="1" smtClean="0">
                <a:solidFill>
                  <a:schemeClr val="accent6">
                    <a:lumMod val="40000"/>
                    <a:lumOff val="60000"/>
                  </a:schemeClr>
                </a:solidFill>
                <a:latin typeface="Arial" pitchFamily="34" charset="0"/>
                <a:ea typeface="Times New Roman" pitchFamily="18" charset="0"/>
                <a:cs typeface="Arial" pitchFamily="34" charset="0"/>
              </a:rPr>
              <a:t>increas</a:t>
            </a:r>
            <a:r>
              <a:rPr lang="en-US" b="1" dirty="0" err="1" smtClean="0">
                <a:solidFill>
                  <a:schemeClr val="accent6">
                    <a:lumMod val="40000"/>
                    <a:lumOff val="60000"/>
                  </a:schemeClr>
                </a:solidFill>
                <a:latin typeface="Arial" pitchFamily="34" charset="0"/>
                <a:ea typeface="Times New Roman" pitchFamily="18" charset="0"/>
                <a:cs typeface="Arial" pitchFamily="34" charset="0"/>
              </a:rPr>
              <a:t>ing</a:t>
            </a:r>
            <a:r>
              <a:rPr lang="az-Latn-AZ" b="1" dirty="0" smtClean="0">
                <a:solidFill>
                  <a:schemeClr val="accent6">
                    <a:lumMod val="40000"/>
                    <a:lumOff val="60000"/>
                  </a:schemeClr>
                </a:solidFill>
                <a:latin typeface="Arial" pitchFamily="34" charset="0"/>
                <a:ea typeface="Times New Roman" pitchFamily="18" charset="0"/>
                <a:cs typeface="Arial" pitchFamily="34" charset="0"/>
              </a:rPr>
              <a:t> on tobacco products</a:t>
            </a:r>
          </a:p>
        </p:txBody>
      </p:sp>
    </p:spTree>
  </p:cSld>
  <p:clrMapOvr>
    <a:masterClrMapping/>
  </p:clrMapOvr>
  <p:transition>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4189</TotalTime>
  <Words>2591</Words>
  <Application>Microsoft Office PowerPoint</Application>
  <PresentationFormat>Ekran Gösterisi (4:3)</PresentationFormat>
  <Paragraphs>921</Paragraphs>
  <Slides>25</Slides>
  <Notes>0</Notes>
  <HiddenSlides>0</HiddenSlides>
  <MMClips>0</MMClips>
  <ScaleCrop>false</ScaleCrop>
  <HeadingPairs>
    <vt:vector size="4" baseType="variant">
      <vt:variant>
        <vt:lpstr>Tema</vt:lpstr>
      </vt:variant>
      <vt:variant>
        <vt:i4>1</vt:i4>
      </vt:variant>
      <vt:variant>
        <vt:lpstr>Slayt Başlıkları</vt:lpstr>
      </vt:variant>
      <vt:variant>
        <vt:i4>25</vt:i4>
      </vt:variant>
    </vt:vector>
  </HeadingPairs>
  <TitlesOfParts>
    <vt:vector size="26" baseType="lpstr">
      <vt:lpstr>Flow</vt:lpstr>
      <vt:lpstr>Integration TQS into Azerbaijan Household Budget Survey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ОБ ИЗМЕРЕНИИ БЕДНОСТИ В АЗЕРБАЙДЖАНЕ</dc:title>
  <dc:creator>Meherrem</dc:creator>
  <cp:lastModifiedBy>Demet Bayrakdar</cp:lastModifiedBy>
  <cp:revision>193</cp:revision>
  <dcterms:created xsi:type="dcterms:W3CDTF">2016-03-09T06:14:59Z</dcterms:created>
  <dcterms:modified xsi:type="dcterms:W3CDTF">2016-05-04T14:32:06Z</dcterms:modified>
</cp:coreProperties>
</file>