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10" r:id="rId3"/>
    <p:sldId id="358" r:id="rId4"/>
    <p:sldId id="279" r:id="rId5"/>
    <p:sldId id="326" r:id="rId6"/>
    <p:sldId id="280" r:id="rId7"/>
    <p:sldId id="327" r:id="rId8"/>
    <p:sldId id="328" r:id="rId9"/>
    <p:sldId id="330" r:id="rId10"/>
    <p:sldId id="331" r:id="rId11"/>
    <p:sldId id="332" r:id="rId12"/>
    <p:sldId id="333" r:id="rId13"/>
    <p:sldId id="334" r:id="rId14"/>
    <p:sldId id="335" r:id="rId15"/>
    <p:sldId id="337" r:id="rId16"/>
    <p:sldId id="338" r:id="rId17"/>
    <p:sldId id="340" r:id="rId18"/>
    <p:sldId id="341" r:id="rId19"/>
    <p:sldId id="344" r:id="rId20"/>
    <p:sldId id="343" r:id="rId21"/>
    <p:sldId id="345" r:id="rId22"/>
    <p:sldId id="347" r:id="rId23"/>
    <p:sldId id="348" r:id="rId24"/>
    <p:sldId id="349" r:id="rId25"/>
    <p:sldId id="350" r:id="rId26"/>
    <p:sldId id="351" r:id="rId27"/>
    <p:sldId id="352" r:id="rId28"/>
    <p:sldId id="353" r:id="rId29"/>
    <p:sldId id="354" r:id="rId30"/>
    <p:sldId id="355" r:id="rId31"/>
    <p:sldId id="356" r:id="rId32"/>
    <p:sldId id="359" r:id="rId33"/>
    <p:sldId id="289" r:id="rId34"/>
    <p:sldId id="322" r:id="rId35"/>
    <p:sldId id="323" r:id="rId36"/>
    <p:sldId id="357" r:id="rId37"/>
  </p:sldIdLst>
  <p:sldSz cx="9144000" cy="6858000" type="screen4x3"/>
  <p:notesSz cx="6858000" cy="9313863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Arial Rounded MT Bold" panose="020F0704030504030204" pitchFamily="34" charset="0"/>
      <p:regular r:id="rId44"/>
    </p:embeddedFont>
    <p:embeddedFont>
      <p:font typeface="Verdana" panose="020B0604030504040204" pitchFamily="34" charset="0"/>
      <p:regular r:id="rId45"/>
      <p:bold r:id="rId46"/>
      <p:italic r:id="rId47"/>
      <p:boldItalic r:id="rId48"/>
    </p:embeddedFont>
    <p:embeddedFont>
      <p:font typeface="SimSun" panose="02010600030101010101" pitchFamily="2" charset="-122"/>
      <p:regular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5D22"/>
    <a:srgbClr val="FFFFFF"/>
    <a:srgbClr val="758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01" autoAdjust="0"/>
    <p:restoredTop sz="94660"/>
  </p:normalViewPr>
  <p:slideViewPr>
    <p:cSldViewPr>
      <p:cViewPr varScale="1">
        <p:scale>
          <a:sx n="88" d="100"/>
          <a:sy n="88" d="100"/>
        </p:scale>
        <p:origin x="128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80" d="100"/>
          <a:sy n="80" d="100"/>
        </p:scale>
        <p:origin x="-2118" y="762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ou8\Desktop\TQS%20and%20GATS%20comparisons%20graph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198862642169741"/>
          <c:y val="0.19480351414406541"/>
          <c:w val="0.69104776426396064"/>
          <c:h val="0.661274972981318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Sheet1!$A$6</c:f>
              <c:strCache>
                <c:ptCount val="1"/>
                <c:pt idx="0">
                  <c:v>Global Adult Tobacco Survey, 2009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Sheet1!$B$5:$D$5</c:f>
              <c:strCache>
                <c:ptCount val="3"/>
                <c:pt idx="0">
                  <c:v>Overall</c:v>
                </c:pt>
                <c:pt idx="1">
                  <c:v>Male</c:v>
                </c:pt>
                <c:pt idx="2">
                  <c:v>Female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54.3</c:v>
                </c:pt>
                <c:pt idx="1">
                  <c:v>69.7</c:v>
                </c:pt>
                <c:pt idx="2">
                  <c:v>39.1</c:v>
                </c:pt>
              </c:numCache>
            </c:numRef>
          </c:val>
        </c:ser>
        <c:ser>
          <c:idx val="1"/>
          <c:order val="1"/>
          <c:tx>
            <c:strRef>
              <c:f>Sheet1!$A$7</c:f>
              <c:strCache>
                <c:ptCount val="1"/>
                <c:pt idx="0">
                  <c:v>NCD Risk Factor Survey, 2010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Sheet1!$B$5:$D$5</c:f>
              <c:strCache>
                <c:ptCount val="3"/>
                <c:pt idx="0">
                  <c:v>Overall</c:v>
                </c:pt>
                <c:pt idx="1">
                  <c:v>Male</c:v>
                </c:pt>
                <c:pt idx="2">
                  <c:v>Female</c:v>
                </c:pt>
              </c:strCache>
            </c:strRef>
          </c:cat>
          <c:val>
            <c:numRef>
              <c:f>Sheet1!$B$7:$D$7</c:f>
              <c:numCache>
                <c:formatCode>0.0</c:formatCode>
                <c:ptCount val="3"/>
                <c:pt idx="0">
                  <c:v>51</c:v>
                </c:pt>
                <c:pt idx="1">
                  <c:v>70</c:v>
                </c:pt>
                <c:pt idx="2">
                  <c:v>34.4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overlap val="-43"/>
        <c:axId val="174935240"/>
        <c:axId val="174935632"/>
      </c:barChart>
      <c:catAx>
        <c:axId val="174935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4935632"/>
        <c:crosses val="autoZero"/>
        <c:auto val="0"/>
        <c:lblAlgn val="ctr"/>
        <c:lblOffset val="100"/>
        <c:noMultiLvlLbl val="0"/>
      </c:catAx>
      <c:valAx>
        <c:axId val="174935632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Prevalence (%)</a:t>
                </a:r>
              </a:p>
            </c:rich>
          </c:tx>
          <c:layout>
            <c:manualLayout>
              <c:xMode val="edge"/>
              <c:yMode val="edge"/>
              <c:x val="2.2605303647389077E-2"/>
              <c:y val="0.3397813802686455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4935240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62647958249404889"/>
          <c:y val="0.1460653781913625"/>
          <c:w val="0.3657684795214553"/>
          <c:h val="0.12788989077978155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Calibri" panose="020F0502020204030204" pitchFamily="34" charset="0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2398" tIns="46200" rIns="92398" bIns="4620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2398" tIns="46200" rIns="92398" bIns="46200" rtlCol="0"/>
          <a:lstStyle>
            <a:lvl1pPr algn="r">
              <a:defRPr sz="1200"/>
            </a:lvl1pPr>
          </a:lstStyle>
          <a:p>
            <a:fld id="{FBE521F6-3180-46E5-910F-3133AA1ABB95}" type="datetimeFigureOut">
              <a:rPr lang="en-US" smtClean="0"/>
              <a:pPr/>
              <a:t>4/27/2016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5693"/>
          </a:xfrm>
          <a:prstGeom prst="rect">
            <a:avLst/>
          </a:prstGeom>
        </p:spPr>
        <p:txBody>
          <a:bodyPr vert="horz" lIns="92398" tIns="46200" rIns="92398" bIns="4620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4"/>
            <a:ext cx="2971800" cy="465693"/>
          </a:xfrm>
          <a:prstGeom prst="rect">
            <a:avLst/>
          </a:prstGeom>
        </p:spPr>
        <p:txBody>
          <a:bodyPr vert="horz" lIns="92398" tIns="46200" rIns="92398" bIns="46200" rtlCol="0" anchor="b"/>
          <a:lstStyle>
            <a:lvl1pPr algn="r">
              <a:defRPr sz="1200"/>
            </a:lvl1pPr>
          </a:lstStyle>
          <a:p>
            <a:fld id="{EF8F5398-1982-4057-AA1F-1C55777FA7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380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65077"/>
          </a:xfrm>
          <a:prstGeom prst="rect">
            <a:avLst/>
          </a:prstGeom>
        </p:spPr>
        <p:txBody>
          <a:bodyPr vert="horz" lIns="87407" tIns="43704" rIns="87407" bIns="43704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414" y="1"/>
            <a:ext cx="2972098" cy="465077"/>
          </a:xfrm>
          <a:prstGeom prst="rect">
            <a:avLst/>
          </a:prstGeom>
        </p:spPr>
        <p:txBody>
          <a:bodyPr vert="horz" lIns="87407" tIns="43704" rIns="87407" bIns="43704" rtlCol="0"/>
          <a:lstStyle>
            <a:lvl1pPr algn="r">
              <a:defRPr sz="1100"/>
            </a:lvl1pPr>
          </a:lstStyle>
          <a:p>
            <a:fld id="{93B18A29-ED47-48F0-ACF7-DAACBBD0C485}" type="datetimeFigureOut">
              <a:rPr lang="en-US" smtClean="0"/>
              <a:pPr/>
              <a:t>4/27/2016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6138" cy="3494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407" tIns="43704" rIns="87407" bIns="4370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098" y="4424394"/>
            <a:ext cx="5485805" cy="4190314"/>
          </a:xfrm>
          <a:prstGeom prst="rect">
            <a:avLst/>
          </a:prstGeom>
        </p:spPr>
        <p:txBody>
          <a:bodyPr vert="horz" lIns="87407" tIns="43704" rIns="87407" bIns="4370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247"/>
            <a:ext cx="2972098" cy="465077"/>
          </a:xfrm>
          <a:prstGeom prst="rect">
            <a:avLst/>
          </a:prstGeom>
        </p:spPr>
        <p:txBody>
          <a:bodyPr vert="horz" lIns="87407" tIns="43704" rIns="87407" bIns="43704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414" y="8847247"/>
            <a:ext cx="2972098" cy="465077"/>
          </a:xfrm>
          <a:prstGeom prst="rect">
            <a:avLst/>
          </a:prstGeom>
        </p:spPr>
        <p:txBody>
          <a:bodyPr vert="horz" lIns="87407" tIns="43704" rIns="87407" bIns="43704" rtlCol="0" anchor="b"/>
          <a:lstStyle>
            <a:lvl1pPr algn="r">
              <a:defRPr sz="1100"/>
            </a:lvl1pPr>
          </a:lstStyle>
          <a:p>
            <a:fld id="{0190D6AF-B800-4943-977B-DAFE3DEC9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988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0D6AF-B800-4943-977B-DAFE3DEC900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663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0D6AF-B800-4943-977B-DAFE3DEC900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802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0D6AF-B800-4943-977B-DAFE3DEC900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801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0D6AF-B800-4943-977B-DAFE3DEC900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594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0D6AF-B800-4943-977B-DAFE3DEC900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549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0D6AF-B800-4943-977B-DAFE3DEC900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169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0D6AF-B800-4943-977B-DAFE3DEC900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6283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0D6AF-B800-4943-977B-DAFE3DEC900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511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0D6AF-B800-4943-977B-DAFE3DEC900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019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0D6AF-B800-4943-977B-DAFE3DEC900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6017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0D6AF-B800-4943-977B-DAFE3DEC900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01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0D6AF-B800-4943-977B-DAFE3DEC900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3676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0D6AF-B800-4943-977B-DAFE3DEC900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5585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0D6AF-B800-4943-977B-DAFE3DEC900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8892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0D6AF-B800-4943-977B-DAFE3DEC900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3826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0D6AF-B800-4943-977B-DAFE3DEC900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8329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0D6AF-B800-4943-977B-DAFE3DEC900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8991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0D6AF-B800-4943-977B-DAFE3DEC900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348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0D6AF-B800-4943-977B-DAFE3DEC900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268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0D6AF-B800-4943-977B-DAFE3DEC900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9122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0D6AF-B800-4943-977B-DAFE3DEC900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1141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0D6AF-B800-4943-977B-DAFE3DEC900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494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="1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1C3B387-023F-45F0-80A1-A5D89887CCD8}" type="slidenum">
              <a:rPr lang="en-US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2692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0D6AF-B800-4943-977B-DAFE3DEC900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567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0D6AF-B800-4943-977B-DAFE3DEC900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7134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="1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1C3B387-023F-45F0-80A1-A5D89887CCD8}" type="slidenum">
              <a:rPr lang="en-US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2936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0D6AF-B800-4943-977B-DAFE3DEC900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0196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0D6AF-B800-4943-977B-DAFE3DEC900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784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0D6AF-B800-4943-977B-DAFE3DEC900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201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0D6AF-B800-4943-977B-DAFE3DEC900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08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0D6AF-B800-4943-977B-DAFE3DEC900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05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0D6AF-B800-4943-977B-DAFE3DEC900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17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0D6AF-B800-4943-977B-DAFE3DEC900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085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0D6AF-B800-4943-977B-DAFE3DEC900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358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85800" y="1943101"/>
            <a:ext cx="7772400" cy="1470025"/>
          </a:xfrm>
        </p:spPr>
        <p:txBody>
          <a:bodyPr>
            <a:normAutofit/>
          </a:bodyPr>
          <a:lstStyle>
            <a:lvl1pPr>
              <a:defRPr sz="4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371600" y="4076700"/>
            <a:ext cx="6400800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46" name="Group 45"/>
          <p:cNvGrpSpPr/>
          <p:nvPr userDrawn="1"/>
        </p:nvGrpSpPr>
        <p:grpSpPr>
          <a:xfrm>
            <a:off x="246888" y="1294500"/>
            <a:ext cx="8668512" cy="277812"/>
            <a:chOff x="246888" y="1294500"/>
            <a:chExt cx="8668512" cy="277812"/>
          </a:xfrm>
        </p:grpSpPr>
        <p:cxnSp>
          <p:nvCxnSpPr>
            <p:cNvPr id="47" name="AutoShape 7"/>
            <p:cNvCxnSpPr>
              <a:cxnSpLocks noChangeShapeType="1"/>
            </p:cNvCxnSpPr>
            <p:nvPr/>
          </p:nvCxnSpPr>
          <p:spPr bwMode="auto">
            <a:xfrm>
              <a:off x="246888" y="1295134"/>
              <a:ext cx="8668512" cy="266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</p:cxnSp>
        <p:cxnSp>
          <p:nvCxnSpPr>
            <p:cNvPr id="48" name="AutoShape 8"/>
            <p:cNvCxnSpPr>
              <a:cxnSpLocks noChangeShapeType="1"/>
            </p:cNvCxnSpPr>
            <p:nvPr/>
          </p:nvCxnSpPr>
          <p:spPr bwMode="auto">
            <a:xfrm>
              <a:off x="8890254" y="1294500"/>
              <a:ext cx="0" cy="277812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  <p:cxnSp>
          <p:nvCxnSpPr>
            <p:cNvPr id="49" name="AutoShape 9"/>
            <p:cNvCxnSpPr>
              <a:cxnSpLocks noChangeShapeType="1"/>
            </p:cNvCxnSpPr>
            <p:nvPr/>
          </p:nvCxnSpPr>
          <p:spPr bwMode="auto">
            <a:xfrm>
              <a:off x="246888" y="1294500"/>
              <a:ext cx="0" cy="277812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</p:grpSp>
      <p:grpSp>
        <p:nvGrpSpPr>
          <p:cNvPr id="50" name="Group 49"/>
          <p:cNvGrpSpPr/>
          <p:nvPr userDrawn="1"/>
        </p:nvGrpSpPr>
        <p:grpSpPr>
          <a:xfrm>
            <a:off x="228600" y="6324600"/>
            <a:ext cx="8668512" cy="278765"/>
            <a:chOff x="228600" y="6324600"/>
            <a:chExt cx="8668512" cy="278765"/>
          </a:xfrm>
        </p:grpSpPr>
        <p:cxnSp>
          <p:nvCxnSpPr>
            <p:cNvPr id="51" name="AutoShape 7"/>
            <p:cNvCxnSpPr>
              <a:cxnSpLocks noChangeShapeType="1"/>
            </p:cNvCxnSpPr>
            <p:nvPr/>
          </p:nvCxnSpPr>
          <p:spPr bwMode="auto">
            <a:xfrm rot="10800000">
              <a:off x="228600" y="6601777"/>
              <a:ext cx="8668512" cy="1588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</p:cxnSp>
        <p:cxnSp>
          <p:nvCxnSpPr>
            <p:cNvPr id="52" name="AutoShape 8"/>
            <p:cNvCxnSpPr>
              <a:cxnSpLocks noChangeShapeType="1"/>
            </p:cNvCxnSpPr>
            <p:nvPr/>
          </p:nvCxnSpPr>
          <p:spPr bwMode="auto">
            <a:xfrm rot="10800000">
              <a:off x="253746" y="6324600"/>
              <a:ext cx="0" cy="277812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  <p:cxnSp>
          <p:nvCxnSpPr>
            <p:cNvPr id="53" name="AutoShape 9"/>
            <p:cNvCxnSpPr>
              <a:cxnSpLocks noChangeShapeType="1"/>
            </p:cNvCxnSpPr>
            <p:nvPr/>
          </p:nvCxnSpPr>
          <p:spPr bwMode="auto">
            <a:xfrm rot="10800000">
              <a:off x="8897112" y="6324600"/>
              <a:ext cx="0" cy="277812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</p:grpSp>
      <p:pic>
        <p:nvPicPr>
          <p:cNvPr id="54" name="Picture 53" descr="GATSlogoinRedbox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25382" y="227700"/>
            <a:ext cx="1360135" cy="13725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304800" y="990600"/>
            <a:ext cx="838200" cy="0"/>
          </a:xfrm>
          <a:prstGeom prst="line">
            <a:avLst/>
          </a:prstGeom>
          <a:ln w="79375" cap="rnd">
            <a:solidFill>
              <a:srgbClr val="F15D2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04800" y="1143000"/>
            <a:ext cx="838200" cy="0"/>
          </a:xfrm>
          <a:prstGeom prst="line">
            <a:avLst/>
          </a:prstGeom>
          <a:ln w="79375" cap="rnd">
            <a:solidFill>
              <a:srgbClr val="F15D2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 rot="5400000">
            <a:off x="8146473" y="5340928"/>
            <a:ext cx="1524000" cy="138545"/>
            <a:chOff x="7086600" y="6248400"/>
            <a:chExt cx="1676400" cy="152400"/>
          </a:xfrm>
          <a:solidFill>
            <a:schemeClr val="bg1">
              <a:lumMod val="50000"/>
            </a:schemeClr>
          </a:solidFill>
          <a:scene3d>
            <a:camera prst="orthographicFront"/>
            <a:lightRig rig="balanced" dir="t">
              <a:rot lat="0" lon="0" rev="21594000"/>
            </a:lightRig>
          </a:scene3d>
        </p:grpSpPr>
        <p:sp>
          <p:nvSpPr>
            <p:cNvPr id="19" name="Oval 18"/>
            <p:cNvSpPr/>
            <p:nvPr/>
          </p:nvSpPr>
          <p:spPr>
            <a:xfrm>
              <a:off x="7086600" y="6248400"/>
              <a:ext cx="152400" cy="152400"/>
            </a:xfrm>
            <a:prstGeom prst="ellipse">
              <a:avLst/>
            </a:prstGeom>
            <a:grpFill/>
            <a:ln>
              <a:noFill/>
            </a:ln>
            <a:effectLst/>
            <a:sp3d prstMaterial="soft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391400" y="6248400"/>
              <a:ext cx="152400" cy="152400"/>
            </a:xfrm>
            <a:prstGeom prst="ellipse">
              <a:avLst/>
            </a:prstGeom>
            <a:grpFill/>
            <a:ln>
              <a:noFill/>
            </a:ln>
            <a:effectLst/>
            <a:sp3d prstMaterial="soft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7696200" y="6248400"/>
              <a:ext cx="152400" cy="152400"/>
            </a:xfrm>
            <a:prstGeom prst="ellipse">
              <a:avLst/>
            </a:prstGeom>
            <a:grpFill/>
            <a:ln>
              <a:noFill/>
            </a:ln>
            <a:effectLst/>
            <a:sp3d prstMaterial="soft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8001000" y="6248400"/>
              <a:ext cx="152400" cy="152400"/>
            </a:xfrm>
            <a:prstGeom prst="ellipse">
              <a:avLst/>
            </a:prstGeom>
            <a:grpFill/>
            <a:ln>
              <a:noFill/>
            </a:ln>
            <a:effectLst/>
            <a:sp3d prstMaterial="soft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8305800" y="6248400"/>
              <a:ext cx="152400" cy="152400"/>
            </a:xfrm>
            <a:prstGeom prst="ellipse">
              <a:avLst/>
            </a:prstGeom>
            <a:grpFill/>
            <a:ln>
              <a:noFill/>
            </a:ln>
            <a:effectLst/>
            <a:sp3d prstMaterial="soft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8610600" y="6248400"/>
              <a:ext cx="152400" cy="152400"/>
            </a:xfrm>
            <a:prstGeom prst="ellipse">
              <a:avLst/>
            </a:prstGeom>
            <a:grpFill/>
            <a:ln>
              <a:noFill/>
            </a:ln>
            <a:effectLst/>
            <a:sp3d prstMaterial="soft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6553200" cy="1143000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95800"/>
          </a:xfrm>
        </p:spPr>
        <p:txBody>
          <a:bodyPr/>
          <a:lstStyle>
            <a:lvl1pPr>
              <a:buClr>
                <a:srgbClr val="F15D22"/>
              </a:buClr>
              <a:buFont typeface="Wingdings" pitchFamily="2" charset="2"/>
              <a:buChar char="§"/>
              <a:defRPr/>
            </a:lvl1pPr>
            <a:lvl3pPr>
              <a:buClr>
                <a:schemeClr val="tx1">
                  <a:lumMod val="50000"/>
                  <a:lumOff val="50000"/>
                </a:schemeClr>
              </a:buClr>
              <a:defRPr/>
            </a:lvl3pPr>
            <a:lvl4pPr>
              <a:buClr>
                <a:schemeClr val="tx1">
                  <a:lumMod val="50000"/>
                  <a:lumOff val="50000"/>
                </a:schemeClr>
              </a:buClr>
              <a:defRPr/>
            </a:lvl4pPr>
            <a:lvl5pPr>
              <a:buClr>
                <a:schemeClr val="tx1">
                  <a:lumMod val="50000"/>
                  <a:lumOff val="50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246888" y="1294500"/>
            <a:ext cx="8668512" cy="277812"/>
            <a:chOff x="246888" y="1294500"/>
            <a:chExt cx="8668512" cy="277812"/>
          </a:xfrm>
        </p:grpSpPr>
        <p:cxnSp>
          <p:nvCxnSpPr>
            <p:cNvPr id="31" name="AutoShape 7"/>
            <p:cNvCxnSpPr>
              <a:cxnSpLocks noChangeShapeType="1"/>
            </p:cNvCxnSpPr>
            <p:nvPr/>
          </p:nvCxnSpPr>
          <p:spPr bwMode="auto">
            <a:xfrm>
              <a:off x="246888" y="1295134"/>
              <a:ext cx="8668512" cy="266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</p:cxnSp>
        <p:cxnSp>
          <p:nvCxnSpPr>
            <p:cNvPr id="32" name="AutoShape 8"/>
            <p:cNvCxnSpPr>
              <a:cxnSpLocks noChangeShapeType="1"/>
            </p:cNvCxnSpPr>
            <p:nvPr/>
          </p:nvCxnSpPr>
          <p:spPr bwMode="auto">
            <a:xfrm>
              <a:off x="8890254" y="1294500"/>
              <a:ext cx="0" cy="277812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  <p:cxnSp>
          <p:nvCxnSpPr>
            <p:cNvPr id="33" name="AutoShape 9"/>
            <p:cNvCxnSpPr>
              <a:cxnSpLocks noChangeShapeType="1"/>
            </p:cNvCxnSpPr>
            <p:nvPr/>
          </p:nvCxnSpPr>
          <p:spPr bwMode="auto">
            <a:xfrm>
              <a:off x="246888" y="1294500"/>
              <a:ext cx="0" cy="277812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</p:grpSp>
      <p:grpSp>
        <p:nvGrpSpPr>
          <p:cNvPr id="34" name="Group 33"/>
          <p:cNvGrpSpPr/>
          <p:nvPr userDrawn="1"/>
        </p:nvGrpSpPr>
        <p:grpSpPr>
          <a:xfrm>
            <a:off x="228600" y="6324600"/>
            <a:ext cx="8668512" cy="278765"/>
            <a:chOff x="228600" y="6324600"/>
            <a:chExt cx="8668512" cy="278765"/>
          </a:xfrm>
        </p:grpSpPr>
        <p:cxnSp>
          <p:nvCxnSpPr>
            <p:cNvPr id="35" name="AutoShape 7"/>
            <p:cNvCxnSpPr>
              <a:cxnSpLocks noChangeShapeType="1"/>
            </p:cNvCxnSpPr>
            <p:nvPr/>
          </p:nvCxnSpPr>
          <p:spPr bwMode="auto">
            <a:xfrm rot="10800000">
              <a:off x="228600" y="6601777"/>
              <a:ext cx="8668512" cy="1588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</p:cxnSp>
        <p:cxnSp>
          <p:nvCxnSpPr>
            <p:cNvPr id="36" name="AutoShape 8"/>
            <p:cNvCxnSpPr>
              <a:cxnSpLocks noChangeShapeType="1"/>
            </p:cNvCxnSpPr>
            <p:nvPr/>
          </p:nvCxnSpPr>
          <p:spPr bwMode="auto">
            <a:xfrm rot="10800000">
              <a:off x="253746" y="6324600"/>
              <a:ext cx="0" cy="277812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  <p:cxnSp>
          <p:nvCxnSpPr>
            <p:cNvPr id="37" name="AutoShape 9"/>
            <p:cNvCxnSpPr>
              <a:cxnSpLocks noChangeShapeType="1"/>
            </p:cNvCxnSpPr>
            <p:nvPr/>
          </p:nvCxnSpPr>
          <p:spPr bwMode="auto">
            <a:xfrm rot="10800000">
              <a:off x="8897112" y="6324600"/>
              <a:ext cx="0" cy="277812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</p:grpSp>
      <p:cxnSp>
        <p:nvCxnSpPr>
          <p:cNvPr id="16" name="Straight Connector 15"/>
          <p:cNvCxnSpPr/>
          <p:nvPr userDrawn="1"/>
        </p:nvCxnSpPr>
        <p:spPr>
          <a:xfrm>
            <a:off x="304800" y="990600"/>
            <a:ext cx="838200" cy="0"/>
          </a:xfrm>
          <a:prstGeom prst="line">
            <a:avLst/>
          </a:prstGeom>
          <a:ln w="79375" cap="rnd">
            <a:solidFill>
              <a:srgbClr val="F15D2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304800" y="1143000"/>
            <a:ext cx="838200" cy="0"/>
          </a:xfrm>
          <a:prstGeom prst="line">
            <a:avLst/>
          </a:prstGeom>
          <a:ln w="79375" cap="rnd">
            <a:solidFill>
              <a:srgbClr val="F15D2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GATSlogoinRedbox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7300" y="340088"/>
            <a:ext cx="1372500" cy="1147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GATS_RedBG.jpg"/>
          <p:cNvPicPr>
            <a:picLocks noChangeAspect="1"/>
          </p:cNvPicPr>
          <p:nvPr userDrawn="1"/>
        </p:nvPicPr>
        <p:blipFill>
          <a:blip r:embed="rId2" cstate="print"/>
          <a:srcRect t="1292" b="1292"/>
          <a:stretch>
            <a:fillRect/>
          </a:stretch>
        </p:blipFill>
        <p:spPr bwMode="auto">
          <a:xfrm>
            <a:off x="-96838" y="0"/>
            <a:ext cx="9240838" cy="6858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 userDrawn="1"/>
        </p:nvSpPr>
        <p:spPr>
          <a:xfrm>
            <a:off x="0" y="5441950"/>
            <a:ext cx="4484688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6000" dirty="0">
                <a:solidFill>
                  <a:srgbClr val="FF9981"/>
                </a:solidFill>
                <a:latin typeface="Arial Rounded MT Bold" pitchFamily="34" charset="0"/>
              </a:rPr>
              <a:t>…………:::::</a:t>
            </a:r>
          </a:p>
        </p:txBody>
      </p:sp>
    </p:spTree>
    <p:extLst>
      <p:ext uri="{BB962C8B-B14F-4D97-AF65-F5344CB8AC3E}">
        <p14:creationId xmlns:p14="http://schemas.microsoft.com/office/powerpoint/2010/main" val="4216870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153400" cy="4419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TQS Analysis and Reporting</a:t>
            </a:r>
            <a:br>
              <a:rPr lang="en-US" sz="3600" dirty="0" smtClean="0"/>
            </a:b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800" b="0" dirty="0" smtClean="0"/>
              <a:t>Orientation Workshop on TQS</a:t>
            </a:r>
            <a:br>
              <a:rPr lang="en-US" sz="2800" b="0" dirty="0" smtClean="0"/>
            </a:br>
            <a:r>
              <a:rPr lang="en-US" sz="2800" b="0" dirty="0" smtClean="0"/>
              <a:t>3-4 May 2016</a:t>
            </a:r>
            <a:br>
              <a:rPr lang="en-US" sz="2800" b="0" dirty="0" smtClean="0"/>
            </a:br>
            <a:r>
              <a:rPr lang="en-US" sz="2800" b="0" dirty="0" smtClean="0"/>
              <a:t>Ankara, Turkey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6553200" cy="1143000"/>
          </a:xfrm>
        </p:spPr>
        <p:txBody>
          <a:bodyPr>
            <a:normAutofit/>
          </a:bodyPr>
          <a:lstStyle/>
          <a:p>
            <a:r>
              <a:rPr lang="en-US" dirty="0"/>
              <a:t>Smoking Consumption Table Shell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04800" y="1537547"/>
            <a:ext cx="83057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ctr">
              <a:spcBef>
                <a:spcPct val="20000"/>
              </a:spcBef>
            </a:pPr>
            <a:r>
              <a:rPr lang="en-US" sz="2000" kern="0" dirty="0">
                <a:latin typeface="Calibri" panose="020F0502020204030204" pitchFamily="34" charset="0"/>
              </a:rPr>
              <a:t>Table 11-3. Cigarettes Smoked per Day Among Daily Cigarette Smokers</a:t>
            </a:r>
            <a:endParaRPr lang="en-US" sz="2000" kern="0" dirty="0" smtClean="0">
              <a:latin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637775"/>
              </p:ext>
            </p:extLst>
          </p:nvPr>
        </p:nvGraphicFramePr>
        <p:xfrm>
          <a:off x="762000" y="2103604"/>
          <a:ext cx="7848599" cy="4144798"/>
        </p:xfrm>
        <a:graphic>
          <a:graphicData uri="http://schemas.openxmlformats.org/drawingml/2006/table">
            <a:tbl>
              <a:tblPr firstRow="1" firstCol="1" bandRow="1"/>
              <a:tblGrid>
                <a:gridCol w="1566420"/>
                <a:gridCol w="1066785"/>
                <a:gridCol w="1067535"/>
                <a:gridCol w="1067535"/>
                <a:gridCol w="1067535"/>
                <a:gridCol w="1067535"/>
                <a:gridCol w="945254"/>
              </a:tblGrid>
              <a:tr h="341011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Demographic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Characteristics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Number of cigarettes smoked on average per day</a:t>
                      </a:r>
                      <a:r>
                        <a:rPr lang="en-US" sz="900" baseline="3000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3021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&lt;5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5-9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10-14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15-24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≥25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64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Percentage (95% CI)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64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Overall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100.0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Gender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Male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100.0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Female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100.0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Age (years)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15-24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100.0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25-44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100.0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45-64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100.0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65+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100.0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Residence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Urban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100.0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Rural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100.0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Education Level</a:t>
                      </a:r>
                      <a:r>
                        <a:rPr lang="en-US" sz="900" i="1" baseline="30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[Category 1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100.0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Category 2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100.0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Category 3]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100.0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15">
                <a:tc gridSpan="7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30000" dirty="0">
                          <a:effectLst/>
                          <a:latin typeface="Verdana" panose="020B060403050404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800" dirty="0">
                          <a:effectLst/>
                          <a:latin typeface="Verdana" panose="020B060403050404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Among daily cigarette smokers. Cigarettes include manufactured, hand-rolled, and kreteks.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300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Education level is reported only among </a:t>
                      </a:r>
                      <a:r>
                        <a:rPr lang="en-US" sz="800" dirty="0">
                          <a:effectLst/>
                          <a:latin typeface="Verdana" panose="020B060403050404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respondents 25+ years old.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21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6553200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Monitor: Smokeless Tobacco Prevalence</a:t>
            </a:r>
            <a:endParaRPr lang="en-US" sz="3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507522"/>
              </p:ext>
            </p:extLst>
          </p:nvPr>
        </p:nvGraphicFramePr>
        <p:xfrm>
          <a:off x="457200" y="1600200"/>
          <a:ext cx="8305800" cy="487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05800"/>
              </a:tblGrid>
              <a:tr h="147434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Q4. Do you currently use smokeless tobacco on a daily basis, less than daily, or not at all?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DAILY	1 &gt; GO TO NEXT SUBSECTION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LESS THAN DAILY	2 &gt; ASK Q5a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NOT AT ALL	3 &gt; ASK Q5b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DON’T KNOW	7 &gt; GO TO NEXT SUBSECTION</a:t>
                      </a:r>
                    </a:p>
                  </a:txBody>
                  <a:tcPr marL="73025" marR="73025" marT="73025" marB="730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6643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Q5a. Have you used smokeless tobacco daily in the past?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YES	1 &gt; GO TO NEXT SUBSECTION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	2 &gt; GO TO NEXT SUBSECTION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DON’T KNOW	7 &gt; GO TO NEXT SUBSECTION</a:t>
                      </a:r>
                    </a:p>
                  </a:txBody>
                  <a:tcPr marL="73025" marR="73025" marT="73025" marB="73025">
                    <a:noFill/>
                  </a:tcPr>
                </a:tc>
              </a:tr>
              <a:tr h="21360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Q5b. In the past, have you used smokeless tobacco on a daily basis, less than daily, or not at all?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INTERVIEWER: IF RESPONDENT HAS DONE BOTH “DAILY” AND “LESS THAN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DAILY” IN THE PAST, CHECK “DAILY”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40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DAILY	1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40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LESS THAN DAILY	2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40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NOT AT ALL	3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40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DON’T KNOW	7</a:t>
                      </a:r>
                    </a:p>
                  </a:txBody>
                  <a:tcPr marL="73025" marR="73025" marT="73025" marB="730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297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6705600" cy="1143000"/>
          </a:xfrm>
        </p:spPr>
        <p:txBody>
          <a:bodyPr>
            <a:normAutofit/>
          </a:bodyPr>
          <a:lstStyle/>
          <a:p>
            <a:r>
              <a:rPr lang="en-US" sz="3000" dirty="0"/>
              <a:t>Smokeless </a:t>
            </a:r>
            <a:r>
              <a:rPr lang="en-US" sz="3000" dirty="0" smtClean="0"/>
              <a:t>Tobacco Prevalence Indicators</a:t>
            </a:r>
            <a:endParaRPr lang="en-US" sz="3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214253"/>
              </p:ext>
            </p:extLst>
          </p:nvPr>
        </p:nvGraphicFramePr>
        <p:xfrm>
          <a:off x="533400" y="1905000"/>
          <a:ext cx="8153400" cy="3549872"/>
        </p:xfrm>
        <a:graphic>
          <a:graphicData uri="http://schemas.openxmlformats.org/drawingml/2006/table">
            <a:tbl>
              <a:tblPr/>
              <a:tblGrid>
                <a:gridCol w="8153400"/>
              </a:tblGrid>
              <a:tr h="31872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Indicator 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Current Smokeless Tobacco Users</a:t>
                      </a:r>
                      <a:r>
                        <a:rPr lang="en-US" sz="1400" b="0" dirty="0" smtClean="0"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: Percentage of respondents who currently use smokeless tobacco.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Numerator: Number of current daily and less than daily smokeless tobacco users.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Denominator: Total number of respondents surveyed. (“Don’t know” responses are excluded.)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 smtClean="0">
                        <a:latin typeface="Calibri" panose="020F0502020204030204" pitchFamily="34" charset="0"/>
                        <a:ea typeface="SimSu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Indicator 2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Current Daily Smokeless Tobacco Users</a:t>
                      </a:r>
                      <a:r>
                        <a:rPr lang="en-US" sz="1400" b="0" dirty="0" smtClean="0"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: Percentage of respondents who currently use smokeless tobacco daily.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Numerator: Number of current daily smokeless tobacco users.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Denominator: Total number of respondents surveyed. (“Don’t know” responses are excluded.)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 smtClean="0">
                        <a:latin typeface="Calibri" panose="020F0502020204030204" pitchFamily="34" charset="0"/>
                        <a:ea typeface="SimSu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Indicator 3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Former Daily Smokeless Tobacco Users (Among All Adults)</a:t>
                      </a:r>
                      <a:r>
                        <a:rPr lang="en-US" sz="1400" b="0" dirty="0" smtClean="0"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: Percentage of respondents who are ever daily smokeless tobacco users and currently do not use smokeless tobacco.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Numerator: Number of ever daily smokeless tobacco users who currently do not use smokeless tobacco.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Denominator: Total number of respondents surveyed. (“Don’t know” responses are excluded.)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68056" marR="68056" marT="68056" marB="6805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459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6781800" cy="1143000"/>
          </a:xfrm>
        </p:spPr>
        <p:txBody>
          <a:bodyPr>
            <a:normAutofit/>
          </a:bodyPr>
          <a:lstStyle/>
          <a:p>
            <a:r>
              <a:rPr lang="en-US" sz="3000" dirty="0"/>
              <a:t>Smokeless </a:t>
            </a:r>
            <a:r>
              <a:rPr lang="en-US" sz="3000" dirty="0" smtClean="0"/>
              <a:t>Tobacco Prevalence</a:t>
            </a:r>
            <a:r>
              <a:rPr lang="en-US" sz="3000" dirty="0" smtClean="0"/>
              <a:t> </a:t>
            </a:r>
            <a:r>
              <a:rPr lang="en-US" sz="3000" dirty="0" smtClean="0"/>
              <a:t>Table Shell</a:t>
            </a:r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990600" y="1752600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ctr">
              <a:spcBef>
                <a:spcPct val="20000"/>
              </a:spcBef>
            </a:pPr>
            <a:r>
              <a:rPr lang="en-US" sz="2000" kern="0" dirty="0" smtClean="0">
                <a:latin typeface="Calibri" panose="020F0502020204030204" pitchFamily="34" charset="0"/>
              </a:rPr>
              <a:t>Table 11-4. Detailed Smokeless Tobacco Use Status by Gender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2201"/>
              </p:ext>
            </p:extLst>
          </p:nvPr>
        </p:nvGraphicFramePr>
        <p:xfrm>
          <a:off x="838200" y="2286000"/>
          <a:ext cx="7772400" cy="3886205"/>
        </p:xfrm>
        <a:graphic>
          <a:graphicData uri="http://schemas.openxmlformats.org/drawingml/2006/table">
            <a:tbl>
              <a:tblPr firstRow="1" firstCol="1" bandRow="1"/>
              <a:tblGrid>
                <a:gridCol w="3207111"/>
                <a:gridCol w="1521763"/>
                <a:gridCol w="1521763"/>
                <a:gridCol w="1521763"/>
              </a:tblGrid>
              <a:tr h="4371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Smokeless</a:t>
                      </a:r>
                      <a:r>
                        <a:rPr lang="en-US" sz="900" b="1" baseline="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Tobacco Use</a:t>
                      </a:r>
                      <a:r>
                        <a:rPr lang="en-US" sz="900" b="1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Overall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301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Percentage (95% CI)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Current smokeless tobacco user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Daily user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Occasional user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Occasional user, formerly daily 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Occasional user, never daily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1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Current non-user of smokeless tobacco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Former user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Former daily user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Former occasional user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Never smokeless user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564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6553200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Protect: Exposure to Secondhand Smoke at Home</a:t>
            </a:r>
            <a:endParaRPr lang="en-US" sz="3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773569"/>
              </p:ext>
            </p:extLst>
          </p:nvPr>
        </p:nvGraphicFramePr>
        <p:xfrm>
          <a:off x="609600" y="1981200"/>
          <a:ext cx="7924800" cy="4572000"/>
        </p:xfrm>
        <a:graphic>
          <a:graphicData uri="http://schemas.openxmlformats.org/drawingml/2006/table">
            <a:tbl>
              <a:tblPr firstRow="1" firstCol="1" bandRow="1"/>
              <a:tblGrid>
                <a:gridCol w="7924800"/>
              </a:tblGrid>
              <a:tr h="247542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Q6. </a:t>
                      </a: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How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often does </a:t>
                      </a:r>
                      <a:r>
                        <a:rPr lang="en-US" sz="1400" b="1" u="sng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anyone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smoke inside your home? Would you say daily, weekly, monthly, less than monthly, or never?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DAILY	 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WEEKLY	 2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MONTHLY	 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LESS THAN MONTHLY	 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NEVER	 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DON’T KNOW	 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965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Indicator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Exposure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to Secondhand Smoke at Home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: Percentage of respondents who report that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smoking occurs inside their home.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Numerator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: Number of respondents who reported that smoking occurs inside their home on daily, weekly, or monthly basis.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Denominator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: Total number of respondents surveyed.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“Don’t know” responses are excluded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.)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55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6553200" cy="1143000"/>
          </a:xfrm>
        </p:spPr>
        <p:txBody>
          <a:bodyPr>
            <a:normAutofit/>
          </a:bodyPr>
          <a:lstStyle/>
          <a:p>
            <a:r>
              <a:rPr lang="en-US" sz="3000" dirty="0"/>
              <a:t>Exposure to Secondhand Smoke at Home</a:t>
            </a:r>
            <a:r>
              <a:rPr lang="en-US" sz="3000" dirty="0" smtClean="0"/>
              <a:t> </a:t>
            </a:r>
            <a:r>
              <a:rPr lang="en-US" sz="3000" dirty="0" smtClean="0"/>
              <a:t>Table Shell</a:t>
            </a:r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381000" y="1752600"/>
            <a:ext cx="792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ctr">
              <a:spcBef>
                <a:spcPct val="20000"/>
              </a:spcBef>
            </a:pPr>
            <a:r>
              <a:rPr lang="en-US" sz="2000" kern="0" dirty="0" smtClean="0">
                <a:latin typeface="Calibri" panose="020F0502020204030204" pitchFamily="34" charset="0"/>
              </a:rPr>
              <a:t>Table 11-5. </a:t>
            </a:r>
            <a:r>
              <a:rPr lang="en-US" sz="2000" kern="0" dirty="0">
                <a:latin typeface="Calibri" panose="020F0502020204030204" pitchFamily="34" charset="0"/>
              </a:rPr>
              <a:t>Exposure to Tobacco Smoke at Home, by Smoking Status</a:t>
            </a:r>
            <a:endParaRPr lang="en-US" sz="2000" kern="0" dirty="0" smtClean="0">
              <a:latin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422898"/>
              </p:ext>
            </p:extLst>
          </p:nvPr>
        </p:nvGraphicFramePr>
        <p:xfrm>
          <a:off x="762000" y="2209800"/>
          <a:ext cx="7696201" cy="4114795"/>
        </p:xfrm>
        <a:graphic>
          <a:graphicData uri="http://schemas.openxmlformats.org/drawingml/2006/table">
            <a:tbl>
              <a:tblPr firstRow="1" firstCol="1" bandRow="1"/>
              <a:tblGrid>
                <a:gridCol w="1962310"/>
                <a:gridCol w="1860761"/>
                <a:gridCol w="1936565"/>
                <a:gridCol w="1936565"/>
              </a:tblGrid>
              <a:tr h="281645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Demographic Characteristics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Respondents exposed to tobacco smoke at home</a:t>
                      </a:r>
                      <a:r>
                        <a:rPr lang="en-US" sz="900" baseline="3000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24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Overall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Non-smokers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424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Percentage (95% CI)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83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Overall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3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6680" algn="l"/>
                        </a:tabLst>
                      </a:pPr>
                      <a:r>
                        <a:rPr lang="en-US" sz="900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Gender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3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6680" algn="l"/>
                        </a:tabLs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Male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3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6680" algn="l"/>
                        </a:tabLs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Female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3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6680" algn="l"/>
                        </a:tabLst>
                      </a:pPr>
                      <a:r>
                        <a:rPr lang="en-US" sz="900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 (years)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3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6680" algn="l"/>
                        </a:tabLs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15-24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3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6680" algn="l"/>
                        </a:tabLs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25-44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3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6680" algn="l"/>
                        </a:tabLs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45-59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3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6680" algn="l"/>
                        </a:tabLs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65+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3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6680" algn="l"/>
                        </a:tabLst>
                      </a:pPr>
                      <a:r>
                        <a:rPr lang="en-US" sz="900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Residence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3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6680" algn="l"/>
                        </a:tabLs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Urban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3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6680" algn="l"/>
                        </a:tabLs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Rural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3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6680" algn="l"/>
                        </a:tabLst>
                      </a:pPr>
                      <a:r>
                        <a:rPr lang="en-US" sz="900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 Level</a:t>
                      </a:r>
                      <a:r>
                        <a:rPr lang="en-US" sz="900" i="1" baseline="30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3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[Category 1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3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Category 2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3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Category 3]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834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300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Respondents who reported that smoking inside the home occurs daily, weekly, or monthly.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300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Education level is reported only </a:t>
                      </a:r>
                      <a:r>
                        <a:rPr lang="en-US" sz="8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among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Verdana" panose="020B060403050404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respondents 25+ years old.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75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6553200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Protect: </a:t>
            </a:r>
            <a:r>
              <a:rPr lang="en-US" sz="3000" dirty="0"/>
              <a:t>Exposure to Secondhand Smoke </a:t>
            </a:r>
            <a:r>
              <a:rPr lang="en-US" sz="3000" dirty="0" smtClean="0"/>
              <a:t>at Work</a:t>
            </a:r>
            <a:endParaRPr lang="en-US" sz="3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700950"/>
              </p:ext>
            </p:extLst>
          </p:nvPr>
        </p:nvGraphicFramePr>
        <p:xfrm>
          <a:off x="609600" y="1600199"/>
          <a:ext cx="7924800" cy="4912506"/>
        </p:xfrm>
        <a:graphic>
          <a:graphicData uri="http://schemas.openxmlformats.org/drawingml/2006/table">
            <a:tbl>
              <a:tblPr firstRow="1" firstCol="1" bandRow="1"/>
              <a:tblGrid>
                <a:gridCol w="7924800"/>
              </a:tblGrid>
              <a:tr h="9319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Q7. </a:t>
                      </a: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you currently work outside of your home?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YES	 1 &gt; ASK Q8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NO/DON’T WORK	 2 &gt; </a:t>
                      </a: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GO TO NEXT SUBSECTION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835" marR="48835" marT="48835" marB="488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4097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Q8. </a:t>
                      </a: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you usually work indoors or outdoors?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INDOORS	 1 &gt; ASK Q9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OUTDOORS	 2 &gt; </a:t>
                      </a: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GO TO NEXT SUBSECTION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BOTH	 3 &gt; ASK Q9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835" marR="48835" marT="48835" marB="488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4097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Q9. </a:t>
                      </a: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During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the past 30 days, did anyone smoke in indoor areas where you work?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YES	 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NO	 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DON’T KNOW	 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835" marR="48835" marT="48835" marB="488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324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Indicator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Exposure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to Secondhand Smoke at Work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: Percentage of indoor workers who were exposed to tobacco smoke at work in the past 30 days.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Numerator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: Number of respondents who reported being exposed to smoke in indoor areas at work during the past 30 days.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Denominator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: Number of respondents who work outside of the home who usually work indoors or both indoors and outdoors.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“Don’t know” responses to Q9 are excluded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.)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835" marR="48835" marT="48835" marB="488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59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6553200" cy="1143000"/>
          </a:xfrm>
        </p:spPr>
        <p:txBody>
          <a:bodyPr>
            <a:normAutofit/>
          </a:bodyPr>
          <a:lstStyle/>
          <a:p>
            <a:r>
              <a:rPr lang="en-US" sz="3000" dirty="0"/>
              <a:t>Exposure to Secondhand Smoke at Work</a:t>
            </a:r>
            <a:r>
              <a:rPr lang="en-US" sz="3000" dirty="0" smtClean="0"/>
              <a:t> </a:t>
            </a:r>
            <a:r>
              <a:rPr lang="en-US" sz="3000" dirty="0" smtClean="0"/>
              <a:t>Table Shell</a:t>
            </a:r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228600" y="1752600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742950" algn="ctr">
              <a:spcBef>
                <a:spcPct val="20000"/>
              </a:spcBef>
            </a:pPr>
            <a:r>
              <a:rPr lang="en-US" kern="0" dirty="0">
                <a:latin typeface="Calibri" panose="020F0502020204030204" pitchFamily="34" charset="0"/>
              </a:rPr>
              <a:t>Table 11-6. Exposure to Tobacco Smoke at Indoor Work </a:t>
            </a:r>
            <a:r>
              <a:rPr lang="en-US" kern="0" dirty="0" smtClean="0">
                <a:latin typeface="Calibri" panose="020F0502020204030204" pitchFamily="34" charset="0"/>
              </a:rPr>
              <a:t>Areas, </a:t>
            </a:r>
            <a:r>
              <a:rPr lang="en-US" kern="0" dirty="0">
                <a:latin typeface="Calibri" panose="020F0502020204030204" pitchFamily="34" charset="0"/>
              </a:rPr>
              <a:t>by Smoking Status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945983"/>
              </p:ext>
            </p:extLst>
          </p:nvPr>
        </p:nvGraphicFramePr>
        <p:xfrm>
          <a:off x="1137556" y="2209800"/>
          <a:ext cx="7021287" cy="4248083"/>
        </p:xfrm>
        <a:graphic>
          <a:graphicData uri="http://schemas.openxmlformats.org/drawingml/2006/table">
            <a:tbl>
              <a:tblPr firstRow="1" firstCol="1" bandRow="1"/>
              <a:tblGrid>
                <a:gridCol w="1790226"/>
                <a:gridCol w="1697583"/>
                <a:gridCol w="1766739"/>
                <a:gridCol w="1766739"/>
              </a:tblGrid>
              <a:tr h="236151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Demographic Characteristics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Respondents exposed to tobacco smoke at work</a:t>
                      </a:r>
                      <a:r>
                        <a:rPr lang="en-US" sz="900" baseline="3000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Overall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Non-smokers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440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Percentage (95% CI)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6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Overall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6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6680" algn="l"/>
                        </a:tabLst>
                      </a:pPr>
                      <a:r>
                        <a:rPr lang="en-US" sz="900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Gender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6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6680" algn="l"/>
                        </a:tabLs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Male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6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6680" algn="l"/>
                        </a:tabLs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Female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6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6680" algn="l"/>
                        </a:tabLst>
                      </a:pPr>
                      <a:r>
                        <a:rPr lang="en-US" sz="900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 (years)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6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6680" algn="l"/>
                        </a:tabLs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15-24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6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6680" algn="l"/>
                        </a:tabLs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25-44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6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6680" algn="l"/>
                        </a:tabLs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45-59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6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6680" algn="l"/>
                        </a:tabLs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65+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6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6680" algn="l"/>
                        </a:tabLst>
                      </a:pPr>
                      <a:r>
                        <a:rPr lang="en-US" sz="900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Residence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6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6680" algn="l"/>
                        </a:tabLs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Urban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6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6680" algn="l"/>
                        </a:tabLs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Rural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6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6680" algn="l"/>
                        </a:tabLst>
                      </a:pPr>
                      <a:r>
                        <a:rPr lang="en-US" sz="900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 Level</a:t>
                      </a:r>
                      <a:r>
                        <a:rPr lang="en-US" sz="900" i="1" baseline="30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6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[Category 1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6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Category 2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6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Category 3]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662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300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 the past 30 days. Among those respondents who work outside of the home who usually work indoors or both indoors and outdoors.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300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Education level is reported only among </a:t>
                      </a:r>
                      <a:r>
                        <a:rPr lang="en-US" sz="800" dirty="0">
                          <a:effectLst/>
                          <a:latin typeface="Verdana" panose="020B060403050404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respondents 25+ years old.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458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65532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Offer: Quit Attempts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23606"/>
              </p:ext>
            </p:extLst>
          </p:nvPr>
        </p:nvGraphicFramePr>
        <p:xfrm>
          <a:off x="838200" y="2057400"/>
          <a:ext cx="7620000" cy="2891090"/>
        </p:xfrm>
        <a:graphic>
          <a:graphicData uri="http://schemas.openxmlformats.org/drawingml/2006/table">
            <a:tbl>
              <a:tblPr firstRow="1" firstCol="1" bandRow="1"/>
              <a:tblGrid>
                <a:gridCol w="7620000"/>
              </a:tblGrid>
              <a:tr h="12192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Q10. </a:t>
                      </a: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During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the past 12 months, have you tried to stop smoking?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YES	 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NO	 2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18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Indicator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Smoking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Quit Attempt in the Past 12 Months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: Percentage of current tobacco smokers who have tried to quit during the past 12 months.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Numerator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: Current tobacco smokers who tried to quit during the past 12 months.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Denominator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: Current tobacco smokers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027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6553200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Offer: Advice to Quit by Healthcare Provider</a:t>
            </a:r>
            <a:endParaRPr lang="en-US" sz="3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429040"/>
              </p:ext>
            </p:extLst>
          </p:nvPr>
        </p:nvGraphicFramePr>
        <p:xfrm>
          <a:off x="914400" y="1600200"/>
          <a:ext cx="7543800" cy="4724400"/>
        </p:xfrm>
        <a:graphic>
          <a:graphicData uri="http://schemas.openxmlformats.org/drawingml/2006/table">
            <a:tbl>
              <a:tblPr firstRow="1" firstCol="1" bandRow="1"/>
              <a:tblGrid>
                <a:gridCol w="7543800"/>
              </a:tblGrid>
              <a:tr h="127257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Q11. </a:t>
                      </a: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Have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you visited a doctor or other health care provider in the past 12 months?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YES	 1 &gt; ASK Q12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NO	 2 &gt; SKIP Q12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536" marR="65536" marT="65536" marB="6553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7257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Q12. </a:t>
                      </a: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During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any visit to a doctor or health care provider in the past 12 months, were you advised to quit smoking tobacco?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YES	 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NO	 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536" marR="65536" marT="65536" marB="6553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792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Indicator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Health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Care Provider’s Advice to Quit Smoking Tobacco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: Percentage of current tobacco smokers who visited a doctor or health care provider during the past 12 months and were advised to quit smoking tobacco.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Numerator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: Number of current tobacco smokers who were advised to quit smoking during a visit to a healthcare provider within the past 12 months.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Denominator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: Number of current tobacco smokers who visited a healthcare provider in the past 12 months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536" marR="65536" marT="65536" marB="6553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31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6553200" cy="99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Overview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Analysis: Calculating indicators</a:t>
            </a:r>
          </a:p>
          <a:p>
            <a:r>
              <a:rPr lang="en-US" dirty="0" smtClean="0"/>
              <a:t>Reporting: Preparing tables</a:t>
            </a:r>
          </a:p>
          <a:p>
            <a:r>
              <a:rPr lang="en-US" dirty="0" smtClean="0"/>
              <a:t>Further in-depth analysis &amp; research</a:t>
            </a:r>
          </a:p>
          <a:p>
            <a:r>
              <a:rPr lang="en-US" dirty="0" smtClean="0"/>
              <a:t>Questions/Discussion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65532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Smoking Cessation Table Shell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143000" y="1453243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</a:pPr>
            <a:r>
              <a:rPr lang="en-US" kern="0" dirty="0">
                <a:latin typeface="Calibri" panose="020F0502020204030204" pitchFamily="34" charset="0"/>
              </a:rPr>
              <a:t>Table 11-7. Current Smokers who Made a Quit Attempt and Received Health Care Provider Assistance in the Past 12 Months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242718"/>
              </p:ext>
            </p:extLst>
          </p:nvPr>
        </p:nvGraphicFramePr>
        <p:xfrm>
          <a:off x="1219201" y="2109091"/>
          <a:ext cx="7238999" cy="4377419"/>
        </p:xfrm>
        <a:graphic>
          <a:graphicData uri="http://schemas.openxmlformats.org/drawingml/2006/table">
            <a:tbl>
              <a:tblPr firstRow="1" firstCol="1" bandRow="1"/>
              <a:tblGrid>
                <a:gridCol w="1730975"/>
                <a:gridCol w="1860819"/>
                <a:gridCol w="1860819"/>
                <a:gridCol w="1786386"/>
              </a:tblGrid>
              <a:tr h="268510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Demographic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Characteristics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Smoking cessation and health care seeking behavior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45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Made quit attempt</a:t>
                      </a:r>
                      <a:r>
                        <a:rPr lang="en-US" sz="900" b="1" baseline="3000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Visited a HCP</a:t>
                      </a:r>
                      <a:r>
                        <a:rPr lang="en-US" sz="900" b="1" baseline="3000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Advised to quit by HCP</a:t>
                      </a:r>
                      <a:r>
                        <a:rPr lang="en-US" sz="900" b="1" baseline="3000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1950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Percentage (95% CI)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50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Overall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0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Gender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0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Male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0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Female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0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 (years)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0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15-24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0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25-44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0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45-64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8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65+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0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Residence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0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Urban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0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Rural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 Level</a:t>
                      </a:r>
                      <a:r>
                        <a:rPr lang="en-US" sz="900" i="1" baseline="30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0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[Category 1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0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Category 2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0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Category 3]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311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300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Among current smokers.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300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HCP = health care provider.  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300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n-US" sz="8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Among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current smokers who visited a HCP during the past 12 months.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300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 level is reported only among </a:t>
                      </a:r>
                      <a:r>
                        <a:rPr lang="en-US" sz="800" dirty="0">
                          <a:effectLst/>
                          <a:latin typeface="Verdana" panose="020B060403050404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respondents 25+ years old.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04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65532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Warn: Anti-Cigarette Information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200210"/>
              </p:ext>
            </p:extLst>
          </p:nvPr>
        </p:nvGraphicFramePr>
        <p:xfrm>
          <a:off x="533400" y="1600200"/>
          <a:ext cx="8229600" cy="4648200"/>
        </p:xfrm>
        <a:graphic>
          <a:graphicData uri="http://schemas.openxmlformats.org/drawingml/2006/table">
            <a:tbl>
              <a:tblPr firstRow="1" firstCol="1" bandRow="1"/>
              <a:tblGrid>
                <a:gridCol w="8229600"/>
              </a:tblGrid>
              <a:tr h="147580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Q13. </a:t>
                      </a: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the last 30 days, have you noticed information about the dangers of smoking cigarettes or that encourages quitting in newspapers or in magazines?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4355" algn="l"/>
                        </a:tabLs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YES	 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4355" algn="l"/>
                        </a:tabLs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NO	 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4355" algn="l"/>
                        </a:tabLs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NOT APPLICABLE	 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7580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Q14. </a:t>
                      </a: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the last 30 days, have you noticed information about the dangers of smoking cigarettes or that encourages quitting on television?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4355" algn="l"/>
                        </a:tabLs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YES	 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4355" algn="l"/>
                        </a:tabLs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NO	 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4355" algn="l"/>
                        </a:tabLs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NOT APPLICABLE	 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965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Indicators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Awareness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of Anti-Cigarette Smoking Information in Specific Channels: Percentage of respondents who have noticed information about the dangers of smoking cigarettes or that encourages quitting </a:t>
                      </a: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in </a:t>
                      </a:r>
                      <a:r>
                        <a:rPr lang="en-US" sz="140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(newspapers </a:t>
                      </a: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or </a:t>
                      </a:r>
                      <a:r>
                        <a:rPr lang="en-US" sz="140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magazines/television)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in the last 30 </a:t>
                      </a: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days</a:t>
                      </a:r>
                      <a:r>
                        <a:rPr lang="en-US" sz="140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Numerator: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Number of respondents who have noticed information about the dangers of smoking cigarettes or that encourages quitting </a:t>
                      </a: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en-US" sz="140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(newspapers or magazines/television)</a:t>
                      </a:r>
                      <a:r>
                        <a:rPr lang="en-US" sz="140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in the last 30 days.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Denominator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Total number of respondents surveyed.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“Not applicable” responses are </a:t>
                      </a: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included</a:t>
                      </a:r>
                      <a:r>
                        <a:rPr lang="en-US" sz="140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.)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61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6553200" cy="1143000"/>
          </a:xfrm>
        </p:spPr>
        <p:txBody>
          <a:bodyPr>
            <a:normAutofit/>
          </a:bodyPr>
          <a:lstStyle/>
          <a:p>
            <a:r>
              <a:rPr lang="en-US" dirty="0"/>
              <a:t>Anti-Cigarette Information </a:t>
            </a:r>
            <a:r>
              <a:rPr lang="en-US" sz="3200" dirty="0" smtClean="0"/>
              <a:t>Table Shell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066800" y="15240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</a:pPr>
            <a:r>
              <a:rPr lang="en-US" kern="0" dirty="0">
                <a:latin typeface="Calibri" panose="020F0502020204030204" pitchFamily="34" charset="0"/>
              </a:rPr>
              <a:t>Table 11-8. Noticing Anti-Cigarette Smoking Information During the Last 30 Days in Newspapers or Magazines and Television, by Smoking Status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261455"/>
              </p:ext>
            </p:extLst>
          </p:nvPr>
        </p:nvGraphicFramePr>
        <p:xfrm>
          <a:off x="838200" y="2300960"/>
          <a:ext cx="7620002" cy="4023642"/>
        </p:xfrm>
        <a:graphic>
          <a:graphicData uri="http://schemas.openxmlformats.org/drawingml/2006/table">
            <a:tbl>
              <a:tblPr firstRow="1" firstCol="1" bandRow="1"/>
              <a:tblGrid>
                <a:gridCol w="188937"/>
                <a:gridCol w="1285890"/>
                <a:gridCol w="598187"/>
                <a:gridCol w="652622"/>
                <a:gridCol w="652622"/>
                <a:gridCol w="652622"/>
                <a:gridCol w="598187"/>
                <a:gridCol w="598187"/>
                <a:gridCol w="598187"/>
                <a:gridCol w="598187"/>
                <a:gridCol w="598187"/>
                <a:gridCol w="598187"/>
              </a:tblGrid>
              <a:tr h="216325">
                <a:tc rowSpan="2"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Places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Overall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Gender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 (years)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6685" algn="l"/>
                          <a:tab pos="559435" algn="ctr"/>
                        </a:tabLs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Residence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150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15-24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≥ 25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Rural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16325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>
                          <a:effectLst/>
                          <a:latin typeface="Verdana" panose="020B060403050404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Percentage (</a:t>
                      </a:r>
                      <a:r>
                        <a:rPr lang="en-US" sz="900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95% CI</a:t>
                      </a:r>
                      <a:r>
                        <a:rPr lang="en-US" sz="900" i="1">
                          <a:effectLst/>
                          <a:latin typeface="Verdana" panose="020B060403050404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325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Overall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72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 newspapers or </a:t>
                      </a:r>
                      <a:b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 magazines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3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 television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3836">
                <a:tc gridSpan="1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1508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Current smokers</a:t>
                      </a:r>
                      <a:r>
                        <a:rPr lang="en-US" sz="900" b="1" i="1" baseline="30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72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 newspapers or </a:t>
                      </a:r>
                      <a:b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 magazines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3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 television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3836">
                <a:tc gridSpan="1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325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Non-smokers</a:t>
                      </a:r>
                      <a:r>
                        <a:rPr lang="en-US" sz="900" b="1" i="1" baseline="30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72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 newspapers or </a:t>
                      </a:r>
                      <a:b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 magazines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3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 television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96">
                <a:tc gridSpan="1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300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Includes daily and occasional (less than daily) smokers.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300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Includes former and never smokers.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337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6781800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Warn</a:t>
            </a:r>
            <a:r>
              <a:rPr lang="en-US" sz="3000" dirty="0"/>
              <a:t>: Cigarette </a:t>
            </a:r>
            <a:r>
              <a:rPr lang="en-US" sz="3000" dirty="0" smtClean="0"/>
              <a:t>Package Health </a:t>
            </a:r>
            <a:r>
              <a:rPr lang="en-US" sz="3000" dirty="0" smtClean="0"/>
              <a:t>Warnings</a:t>
            </a:r>
            <a:endParaRPr lang="en-US" sz="3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763379"/>
              </p:ext>
            </p:extLst>
          </p:nvPr>
        </p:nvGraphicFramePr>
        <p:xfrm>
          <a:off x="838200" y="1828800"/>
          <a:ext cx="7620000" cy="2971800"/>
        </p:xfrm>
        <a:graphic>
          <a:graphicData uri="http://schemas.openxmlformats.org/drawingml/2006/table">
            <a:tbl>
              <a:tblPr firstRow="1" firstCol="1" bandRow="1"/>
              <a:tblGrid>
                <a:gridCol w="7620000"/>
              </a:tblGrid>
              <a:tr h="152835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Q15</a:t>
                      </a: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400" b="1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the last 30 days, did you notice any health warnings on cigarette packages?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YES</a:t>
                      </a: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	</a:t>
                      </a:r>
                      <a:r>
                        <a:rPr lang="en-US" sz="1400" b="1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	</a:t>
                      </a:r>
                      <a:r>
                        <a:rPr lang="en-US" sz="1400" b="1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&gt; </a:t>
                      </a:r>
                      <a:r>
                        <a:rPr lang="en-US" sz="1400" b="1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GO TO NEXT SUBSECTION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DID NOT SEE ANY CIGARETTE PACKAGES</a:t>
                      </a: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	</a:t>
                      </a:r>
                      <a:r>
                        <a:rPr lang="en-US" sz="1400" b="1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 </a:t>
                      </a: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&gt; </a:t>
                      </a:r>
                      <a:r>
                        <a:rPr lang="en-US" sz="1400" b="1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GO TO NEXT SUBSECTION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43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Q16. In the last 30 days, have warning labels on cigarette packages led you to think about quitting?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endParaRPr lang="en-US" sz="1400" b="1" dirty="0" smtClean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YES	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NO	2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DON’T KNOW	7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082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6553200" cy="1143000"/>
          </a:xfrm>
        </p:spPr>
        <p:txBody>
          <a:bodyPr>
            <a:normAutofit/>
          </a:bodyPr>
          <a:lstStyle/>
          <a:p>
            <a:r>
              <a:rPr lang="en-US" sz="3000" dirty="0"/>
              <a:t>Cigarette Package </a:t>
            </a:r>
            <a:r>
              <a:rPr lang="en-US" sz="3000" dirty="0" smtClean="0"/>
              <a:t>Health Warnings Indicators</a:t>
            </a:r>
            <a:endParaRPr lang="en-US" sz="3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395208"/>
              </p:ext>
            </p:extLst>
          </p:nvPr>
        </p:nvGraphicFramePr>
        <p:xfrm>
          <a:off x="533400" y="1905000"/>
          <a:ext cx="8153400" cy="3187256"/>
        </p:xfrm>
        <a:graphic>
          <a:graphicData uri="http://schemas.openxmlformats.org/drawingml/2006/table">
            <a:tbl>
              <a:tblPr/>
              <a:tblGrid>
                <a:gridCol w="8153400"/>
              </a:tblGrid>
              <a:tr h="31872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Indicator 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Noticing Health Warning Labels on Cigarette Packages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: Percentage of current smokers who noticed health warnings on cigarette packages in the last 30 days.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Numerator: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Number of current smokers who noticed health warnings on cigarette packages in the last 30 days.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Denominator: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Number of current smokers.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 smtClean="0">
                        <a:latin typeface="Calibri" panose="020F0502020204030204" pitchFamily="34" charset="0"/>
                        <a:ea typeface="SimSu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Indicator 2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Thinking of Quitting Because of Health Warning Labels on Cigarette Packages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: Percentage of current tobacco smokers who reported thinking about quitting smoking in the last 30 days because of the warning labels on cigarette packages.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Numerator: Number of current smokers who thought about quitting smoking in the last 30 days because of the warning labels on cigarette packages.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Denominator: Number of current smokers. (“Don’t know” responses are included.)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68056" marR="68056" marT="68056" marB="6805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01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6553200" cy="1143000"/>
          </a:xfrm>
        </p:spPr>
        <p:txBody>
          <a:bodyPr>
            <a:normAutofit/>
          </a:bodyPr>
          <a:lstStyle/>
          <a:p>
            <a:r>
              <a:rPr lang="en-US" sz="3000" dirty="0"/>
              <a:t>Cigarette Package Health Warnings</a:t>
            </a:r>
            <a:r>
              <a:rPr lang="en-US" sz="3000" dirty="0" smtClean="0"/>
              <a:t> </a:t>
            </a:r>
            <a:r>
              <a:rPr lang="en-US" sz="3000" dirty="0" smtClean="0"/>
              <a:t>Table Shell</a:t>
            </a:r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990600" y="1447800"/>
            <a:ext cx="731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</a:pPr>
            <a:r>
              <a:rPr lang="en-US" sz="1600" dirty="0">
                <a:latin typeface="Calibri" panose="020F0502020204030204" pitchFamily="34" charset="0"/>
              </a:rPr>
              <a:t>Table 11-9. Current Smokers who Noticed Health Warnings on Cigarette Packages and Considered Quitting Because of the Warnings During the Last 30 Days</a:t>
            </a:r>
            <a:endParaRPr lang="en-US" sz="1600" kern="0" dirty="0" smtClean="0">
              <a:latin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658906"/>
              </p:ext>
            </p:extLst>
          </p:nvPr>
        </p:nvGraphicFramePr>
        <p:xfrm>
          <a:off x="990600" y="2108775"/>
          <a:ext cx="7336972" cy="4357335"/>
        </p:xfrm>
        <a:graphic>
          <a:graphicData uri="http://schemas.openxmlformats.org/drawingml/2006/table">
            <a:tbl>
              <a:tblPr firstRow="1" firstCol="1" bandRow="1"/>
              <a:tblGrid>
                <a:gridCol w="2391568"/>
                <a:gridCol w="2472702"/>
                <a:gridCol w="2472702"/>
              </a:tblGrid>
              <a:tr h="339142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Demographic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Characteristics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Current smokers</a:t>
                      </a:r>
                      <a:r>
                        <a:rPr lang="en-US" sz="900" b="1" baseline="300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who…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9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Noticed health warnings on cigarette package</a:t>
                      </a:r>
                      <a:r>
                        <a:rPr lang="en-US" sz="900" b="1" baseline="3000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Thought  about quitting because of warning label</a:t>
                      </a:r>
                      <a:r>
                        <a:rPr lang="en-US" sz="900" b="1" baseline="3000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1854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>
                          <a:effectLst/>
                          <a:latin typeface="Verdana" panose="020B060403050404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Percentage (</a:t>
                      </a:r>
                      <a:r>
                        <a:rPr lang="en-US" sz="900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95% CI</a:t>
                      </a:r>
                      <a:r>
                        <a:rPr lang="en-US" sz="900" i="1">
                          <a:effectLst/>
                          <a:latin typeface="Verdana" panose="020B060403050404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4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Overall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4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Gender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4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Male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4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Female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4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 (years)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4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15-24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4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25-44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4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45-64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4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65+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4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Residence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4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Urban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4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Rural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4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 Level</a:t>
                      </a:r>
                      <a:r>
                        <a:rPr lang="en-US" sz="900" i="1" baseline="30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4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[Category 1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4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Category 2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4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Category 3]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548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300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Includes daily and occasional (less than daily) smokers.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300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During the last 30 days.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300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Education level is reported only among </a:t>
                      </a:r>
                      <a:r>
                        <a:rPr lang="en-US" sz="800" dirty="0">
                          <a:effectLst/>
                          <a:latin typeface="Verdana" panose="020B060403050404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respondents 25+ years old.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752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6553200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Enforce: Cigarette Advertisements and Promotions</a:t>
            </a:r>
            <a:endParaRPr lang="en-US" sz="3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704224"/>
              </p:ext>
            </p:extLst>
          </p:nvPr>
        </p:nvGraphicFramePr>
        <p:xfrm>
          <a:off x="1066800" y="1600201"/>
          <a:ext cx="7239000" cy="4572776"/>
        </p:xfrm>
        <a:graphic>
          <a:graphicData uri="http://schemas.openxmlformats.org/drawingml/2006/table">
            <a:tbl>
              <a:tblPr firstRow="1" firstCol="1" bandRow="1"/>
              <a:tblGrid>
                <a:gridCol w="7239000"/>
              </a:tblGrid>
              <a:tr h="160019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Q17. </a:t>
                      </a: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the last 30 days, have you noticed any advertisements or signs promoting cigarettes in stores where cigarettes are sold?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4355" algn="l"/>
                        </a:tabLs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YES	 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4355" algn="l"/>
                        </a:tabLs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NO	 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4355" algn="l"/>
                        </a:tabLs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NOT APPLICABLE	 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725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Q18. </a:t>
                      </a: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the last 30 days, have you noticed any of the following types of cigarette promotions?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43350" algn="ctr"/>
                          <a:tab pos="4514850" algn="ctr"/>
                          <a:tab pos="5143500" algn="ctr"/>
                        </a:tabLs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READ EACH ITEM:	YES	NO	  DON’T KNOW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43350" algn="ctr"/>
                          <a:tab pos="4514850" algn="ctr"/>
                          <a:tab pos="5143500" algn="ctr"/>
                        </a:tabLs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	▼	▼	▼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86200" algn="l"/>
                          <a:tab pos="4419600" algn="l"/>
                          <a:tab pos="5029200" algn="l"/>
                        </a:tabLs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a.  Free samples of cigarettes?	 1	 2	 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86200" algn="l"/>
                          <a:tab pos="4419600" algn="l"/>
                          <a:tab pos="5029200" algn="l"/>
                        </a:tabLs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b.  Cigarettes at sale prices?	 1	 2	 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86200" algn="l"/>
                          <a:tab pos="4419600" algn="l"/>
                          <a:tab pos="5029200" algn="l"/>
                        </a:tabLs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c.  Coupons for cigarettes?	 1	 2	 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886200" algn="l"/>
                          <a:tab pos="4419600" algn="l"/>
                          <a:tab pos="5029200" algn="l"/>
                        </a:tabLs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d.  Free gifts or special discount offers on other</a:t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	products when buying cigarettes?	 1	 2	 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886200" algn="l"/>
                          <a:tab pos="4419600" algn="l"/>
                          <a:tab pos="5029200" algn="l"/>
                        </a:tabLs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e.  Clothing or other items with a cigarette</a:t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	brand name or logo?	 1	 2	 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86200" algn="l"/>
                          <a:tab pos="4419600" algn="l"/>
                          <a:tab pos="5029200" algn="l"/>
                        </a:tabLs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f.  Cigarette promotions in the mail?	 1	 2	 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90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6553200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Cigarette Advertisements </a:t>
            </a:r>
            <a:r>
              <a:rPr lang="en-US" sz="3000" dirty="0"/>
              <a:t>and </a:t>
            </a:r>
            <a:r>
              <a:rPr lang="en-US" sz="3000" dirty="0" smtClean="0"/>
              <a:t>Promotions Indicators</a:t>
            </a:r>
            <a:endParaRPr lang="en-US" sz="3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644583"/>
              </p:ext>
            </p:extLst>
          </p:nvPr>
        </p:nvGraphicFramePr>
        <p:xfrm>
          <a:off x="533400" y="1905000"/>
          <a:ext cx="8153400" cy="3549872"/>
        </p:xfrm>
        <a:graphic>
          <a:graphicData uri="http://schemas.openxmlformats.org/drawingml/2006/table">
            <a:tbl>
              <a:tblPr/>
              <a:tblGrid>
                <a:gridCol w="8153400"/>
              </a:tblGrid>
              <a:tr h="31872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Indicator 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Awareness of Cigarette Advertising in Specific Channels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: Percentage of respondents who have noticed any advertisements or signs promoting cigarettes in stores in the last 30 days.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Numerator: Number of respondents who have noticed any advertisements or signs promoting cigarettes in stores in the last 30 days.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Denominator: Total number of respondents surveyed. (“Not applicable” responses are included.)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 smtClean="0">
                        <a:latin typeface="Calibri" panose="020F0502020204030204" pitchFamily="34" charset="0"/>
                        <a:ea typeface="SimSu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Indicator 2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Awareness of Specific Types of Cigarette Promotions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: Percentage of respondents who noticed [free samples of cigarettes, cigarettes at sales prices, coupons for cigarettes, free gifts or discounts on other products when buying cigarettes, clothing or other items with a cigarette brand name or logo, cigarette promotions in the mail] in the last 30 days.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Numerator: Number of respondents who noticed [free samples of cigarettes, cigarettes at sales prices, coupons for cigarettes, free gifts or discounts on other products when buying cigarettes, clothing or other items with a cigarette brand name or logo, cigarette promotions in the mail] in the last 30 days.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Denominator: Total number of respondents surveyed. (“Don’t know” responses are included.)</a:t>
                      </a:r>
                    </a:p>
                  </a:txBody>
                  <a:tcPr marL="68056" marR="68056" marT="68056" marB="6805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42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6553200" cy="1143000"/>
          </a:xfrm>
        </p:spPr>
        <p:txBody>
          <a:bodyPr>
            <a:normAutofit/>
          </a:bodyPr>
          <a:lstStyle/>
          <a:p>
            <a:r>
              <a:rPr lang="en-US" sz="3000" dirty="0"/>
              <a:t>Cigarette Advertisements and Promotions</a:t>
            </a:r>
            <a:r>
              <a:rPr lang="en-US" sz="3000" dirty="0" smtClean="0"/>
              <a:t> </a:t>
            </a:r>
            <a:r>
              <a:rPr lang="en-US" sz="3000" dirty="0" smtClean="0"/>
              <a:t>Table Shell</a:t>
            </a:r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457200" y="1600200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</a:pPr>
            <a:r>
              <a:rPr lang="en-US" dirty="0">
                <a:latin typeface="Calibri" panose="020F0502020204030204" pitchFamily="34" charset="0"/>
              </a:rPr>
              <a:t>Table 11-10. Noticing Cigarette Advertising During the Last 30 Days in Various Places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997513"/>
              </p:ext>
            </p:extLst>
          </p:nvPr>
        </p:nvGraphicFramePr>
        <p:xfrm>
          <a:off x="762000" y="2133600"/>
          <a:ext cx="7772402" cy="3962401"/>
        </p:xfrm>
        <a:graphic>
          <a:graphicData uri="http://schemas.openxmlformats.org/drawingml/2006/table">
            <a:tbl>
              <a:tblPr firstRow="1" firstCol="1" bandRow="1"/>
              <a:tblGrid>
                <a:gridCol w="1574986"/>
                <a:gridCol w="641806"/>
                <a:gridCol w="641806"/>
                <a:gridCol w="641806"/>
                <a:gridCol w="641806"/>
                <a:gridCol w="641806"/>
                <a:gridCol w="641806"/>
                <a:gridCol w="583400"/>
                <a:gridCol w="583400"/>
                <a:gridCol w="589890"/>
                <a:gridCol w="589890"/>
              </a:tblGrid>
              <a:tr h="227202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Places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Overall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Gender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 (years)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Residence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71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15-24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≥ 25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Rural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272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>
                          <a:effectLst/>
                          <a:latin typeface="Verdana" panose="020B060403050404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Percentage (</a:t>
                      </a:r>
                      <a:r>
                        <a:rPr lang="en-US" sz="900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95% CI</a:t>
                      </a:r>
                      <a:r>
                        <a:rPr lang="en-US" sz="900" i="1">
                          <a:effectLst/>
                          <a:latin typeface="Verdana" panose="020B060403050404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07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Noticed 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advertisements in stores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1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Noticed cigarette promotions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72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Free samples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2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Sale prices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Coupons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8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Free gifts/discounts on other products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7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Clothing/item with brand name or logo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2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Mail promoting cigarettes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95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65532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Raise: Cost of Cigarettes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266960"/>
              </p:ext>
            </p:extLst>
          </p:nvPr>
        </p:nvGraphicFramePr>
        <p:xfrm>
          <a:off x="1066800" y="1828800"/>
          <a:ext cx="7162800" cy="3581400"/>
        </p:xfrm>
        <a:graphic>
          <a:graphicData uri="http://schemas.openxmlformats.org/drawingml/2006/table">
            <a:tbl>
              <a:tblPr firstRow="1" firstCol="1" bandRow="1"/>
              <a:tblGrid>
                <a:gridCol w="7162800"/>
              </a:tblGrid>
              <a:tr h="23004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Q19. </a:t>
                      </a: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last time you bought cigarettes for yourself, how many cigarettes did you buy?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INTERVIEWER: RECORD NUMBER AND CHECK </a:t>
                      </a: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UNIT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7000" algn="l"/>
                        </a:tabLs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0" algn="l"/>
                          <a:tab pos="5372100" algn="l"/>
                        </a:tabLs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CIGARETTES	 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0" algn="l"/>
                          <a:tab pos="5372100" algn="l"/>
                        </a:tabLs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PACKS	 2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How many cigarettes were in each pack</a:t>
                      </a: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?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0" algn="l"/>
                          <a:tab pos="5372100" algn="l"/>
                        </a:tabLs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CARTONS	 3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How many cigarettes were in each carton</a:t>
                      </a: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?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0" algn="l"/>
                          <a:tab pos="5372100" algn="l"/>
                        </a:tabLs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OTHER </a:t>
                      </a: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(SPECIFY)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	 4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How many cigarettes were in each [FILL</a:t>
                      </a: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]?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NEVER BOUGHT </a:t>
                      </a: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CIGARETTES     5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GO TO NEXT SUBSECTION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8097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Q20. </a:t>
                      </a: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total, how much money did you pay for this purchase?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	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INTERVIEWER: IF DON’T KNOW, ENTER </a:t>
                      </a: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999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523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82613" y="2188300"/>
            <a:ext cx="7954962" cy="1754326"/>
          </a:xfrm>
          <a:effectLst>
            <a:outerShdw blurRad="101600" dist="63500" dir="2700000" algn="tl" rotWithShape="0">
              <a:prstClr val="black"/>
            </a:outerShdw>
          </a:effectLst>
        </p:spPr>
        <p:txBody>
          <a:bodyPr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</a:rPr>
              <a:t>Calculating Indicators &amp; Preparing Tables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9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65532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Cost of Cigarettes Indicators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818359"/>
              </p:ext>
            </p:extLst>
          </p:nvPr>
        </p:nvGraphicFramePr>
        <p:xfrm>
          <a:off x="631371" y="1676400"/>
          <a:ext cx="8153400" cy="4403312"/>
        </p:xfrm>
        <a:graphic>
          <a:graphicData uri="http://schemas.openxmlformats.org/drawingml/2006/table">
            <a:tbl>
              <a:tblPr/>
              <a:tblGrid>
                <a:gridCol w="8153400"/>
              </a:tblGrid>
              <a:tr h="31872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Indicator 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Average Cost of a Pack of Manufactured Cigarettes</a:t>
                      </a:r>
                      <a:r>
                        <a:rPr lang="en-US" sz="1400" b="0" dirty="0" smtClean="0"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 (in local currency).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 smtClean="0">
                        <a:latin typeface="Calibri" panose="020F0502020204030204" pitchFamily="34" charset="0"/>
                        <a:ea typeface="SimSu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Calculation: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1) Using information on the number and unit of last purchase (e.g., 2 packs) and the number of cigarettes per unit (e.g., 20 cigarettes per pack), calculate the number of manufactured cigarettes bought at last purchase (2 packs x 20 cigarettes per pack = 40 cigarettes).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2) Divide the amount paid for the last purchase of manufactured cigarettes by the number of manufactured cigarettes bought at the last purchase to calculate the amount paid per cigarette (e.g., $10/40 cigarettes = $.25 per cigarette).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3) Multiply the amount paid per cigarette by 20 cigarettes/pack to calculate the amount paid per pack of manufactured cigarettes (e.g., $.25 x 20 cigarettes/pack = $5).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4) Calculate the number of manufactured cigarettes smoked per day for each individual (using Q3a).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5) Generate a new “manufactured cigarette weight”, equal to the product of the individual sampling weight and the number of manufactured cigarettes smoked per day.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6) Calculate the average amount paid per pack of manufactured cigarettes across all respondents, weighted by the new “manufactured cigarette weight”.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 smtClean="0">
                        <a:latin typeface="Calibri" panose="020F0502020204030204" pitchFamily="34" charset="0"/>
                        <a:ea typeface="SimSu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Indicator 2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Cigarette Affordability</a:t>
                      </a:r>
                      <a:r>
                        <a:rPr lang="en-US" sz="1400" b="0" dirty="0" smtClean="0"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: Average cost of 100 packs of manufactured cigarettes as a percentage of Gross Domestic Product (GDP) per capita.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 smtClean="0">
                        <a:latin typeface="Calibri" panose="020F0502020204030204" pitchFamily="34" charset="0"/>
                        <a:ea typeface="SimSu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Calculation: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1) Use the same approach as described above to calculate the consumption-weighted average cost per pack of 20 manufactured cigarettes.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2) Multiply the average cost per pack by 100 to estimate the average cost of 100 packs.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3) Divide the average cost of 100 packs by the per capita GDP and multiply by 100.</a:t>
                      </a:r>
                    </a:p>
                  </a:txBody>
                  <a:tcPr marL="68056" marR="68056" marT="68056" marB="6805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45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65532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Cost of Cigarettes </a:t>
            </a:r>
            <a:r>
              <a:rPr lang="en-US" sz="3200" dirty="0" smtClean="0"/>
              <a:t>Table Shell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609282" y="19050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lvl="1" indent="-3175" algn="ctr">
              <a:spcBef>
                <a:spcPct val="20000"/>
              </a:spcBef>
            </a:pPr>
            <a:r>
              <a:rPr lang="en-US" kern="0" dirty="0">
                <a:latin typeface="Calibri" panose="020F0502020204030204" pitchFamily="34" charset="0"/>
              </a:rPr>
              <a:t>Table 11-11. Average Amount Spent on a Pack of Cigarettes and Cost of 100 Packs of Cigarettes as a Percentage of Gross Domestic Product (GDP) per Capita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211846"/>
              </p:ext>
            </p:extLst>
          </p:nvPr>
        </p:nvGraphicFramePr>
        <p:xfrm>
          <a:off x="914400" y="2743200"/>
          <a:ext cx="7239000" cy="152399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636638"/>
                <a:gridCol w="1602362"/>
              </a:tblGrid>
              <a:tr h="1914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aseline="-25000" dirty="0">
                          <a:effectLst/>
                          <a:latin typeface="Verdana" panose="020B060403050404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Verdana" panose="020B060403050404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Local Currency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71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Average amount spent on 20 manufactured cigarettes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XX.X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4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aseline="-25000">
                          <a:effectLst/>
                          <a:latin typeface="Verdana" panose="020B060403050404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93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aseline="-25000" dirty="0">
                          <a:effectLst/>
                          <a:latin typeface="Verdana" panose="020B060403050404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Verdana" panose="020B060403050404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Overall (%)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29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Cost of 100 packs of manufactured cigarettes as a percentage of per capita Gross Domestic Product (GDP)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XX.X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497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 panose="020B060403050404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77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82613" y="2188300"/>
            <a:ext cx="7954962" cy="1754326"/>
          </a:xfrm>
          <a:effectLst>
            <a:outerShdw blurRad="101600" dist="63500" dir="2700000" algn="tl" rotWithShape="0">
              <a:prstClr val="black"/>
            </a:outerShdw>
          </a:effectLst>
        </p:spPr>
        <p:txBody>
          <a:bodyPr rtlCol="0">
            <a:spAutoFit/>
          </a:bodyPr>
          <a:lstStyle/>
          <a:p>
            <a:pPr>
              <a:defRPr/>
            </a:pPr>
            <a:r>
              <a:rPr lang="en-US" sz="5400" dirty="0">
                <a:solidFill>
                  <a:schemeClr val="bg1"/>
                </a:solidFill>
              </a:rPr>
              <a:t>Further </a:t>
            </a:r>
            <a:r>
              <a:rPr lang="en-US" sz="5400" dirty="0" smtClean="0">
                <a:solidFill>
                  <a:schemeClr val="bg1"/>
                </a:solidFill>
              </a:rPr>
              <a:t>In-Depth Analysis </a:t>
            </a:r>
            <a:br>
              <a:rPr lang="en-US" sz="5400" dirty="0" smtClean="0">
                <a:solidFill>
                  <a:schemeClr val="bg1"/>
                </a:solidFill>
              </a:rPr>
            </a:br>
            <a:r>
              <a:rPr lang="en-US" sz="5400" dirty="0" smtClean="0">
                <a:solidFill>
                  <a:schemeClr val="bg1"/>
                </a:solidFill>
              </a:rPr>
              <a:t>&amp; Research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12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Comparison of GATS to TQS: Bangladesh</a:t>
            </a:r>
            <a:endParaRPr lang="en-US" sz="24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5857116"/>
              </p:ext>
            </p:extLst>
          </p:nvPr>
        </p:nvGraphicFramePr>
        <p:xfrm>
          <a:off x="914401" y="2133600"/>
          <a:ext cx="6553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71600" y="2166257"/>
            <a:ext cx="662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</a:rPr>
              <a:t>Current tobacco users among adults aged </a:t>
            </a:r>
            <a:r>
              <a:rPr lang="en-US" sz="1400" b="1" dirty="0" smtClean="0">
                <a:latin typeface="Calibri" panose="020F0502020204030204" pitchFamily="34" charset="0"/>
              </a:rPr>
              <a:t>25 </a:t>
            </a:r>
            <a:r>
              <a:rPr lang="en-US" sz="1400" b="1" dirty="0">
                <a:latin typeface="Calibri" panose="020F0502020204030204" pitchFamily="34" charset="0"/>
              </a:rPr>
              <a:t>years and above by gender in Bangladesh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Monitoring Tobacco Use Over Time Using TQS: Turkey</a:t>
            </a:r>
            <a:endParaRPr lang="en-US" sz="2400" dirty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fontScale="77500" lnSpcReduction="20000"/>
          </a:bodyPr>
          <a:lstStyle/>
          <a:p>
            <a:endParaRPr lang="tr-TR" sz="1200" dirty="0" smtClean="0"/>
          </a:p>
          <a:p>
            <a:endParaRPr lang="tr-TR" sz="1200" dirty="0" smtClean="0"/>
          </a:p>
          <a:p>
            <a:endParaRPr lang="tr-TR" sz="1200" dirty="0" smtClean="0"/>
          </a:p>
          <a:p>
            <a:endParaRPr lang="tr-TR" sz="1200" dirty="0" smtClean="0"/>
          </a:p>
          <a:p>
            <a:endParaRPr lang="tr-TR" sz="1200" dirty="0" smtClean="0"/>
          </a:p>
          <a:p>
            <a:endParaRPr lang="tr-TR" sz="1200" dirty="0" smtClean="0"/>
          </a:p>
          <a:p>
            <a:endParaRPr lang="tr-TR" sz="1200" dirty="0" smtClean="0"/>
          </a:p>
          <a:p>
            <a:endParaRPr lang="tr-TR" sz="1200" dirty="0" smtClean="0"/>
          </a:p>
          <a:p>
            <a:endParaRPr lang="tr-TR" sz="1200" dirty="0" smtClean="0"/>
          </a:p>
          <a:p>
            <a:endParaRPr lang="tr-TR" sz="1200" dirty="0" smtClean="0"/>
          </a:p>
          <a:p>
            <a:endParaRPr lang="tr-TR" sz="1200" dirty="0" smtClean="0"/>
          </a:p>
          <a:p>
            <a:endParaRPr lang="tr-TR" sz="1200" dirty="0" smtClean="0"/>
          </a:p>
          <a:p>
            <a:endParaRPr lang="tr-TR" sz="1200" dirty="0" smtClean="0"/>
          </a:p>
          <a:p>
            <a:endParaRPr lang="tr-TR" sz="1200" dirty="0" smtClean="0"/>
          </a:p>
          <a:p>
            <a:endParaRPr lang="tr-TR" sz="1200" dirty="0" smtClean="0"/>
          </a:p>
          <a:p>
            <a:pPr>
              <a:buFontTx/>
              <a:buNone/>
            </a:pPr>
            <a:endParaRPr lang="tr-TR" sz="1200" dirty="0" smtClean="0"/>
          </a:p>
          <a:p>
            <a:pPr>
              <a:buFontTx/>
              <a:buNone/>
            </a:pPr>
            <a:endParaRPr lang="en-US" sz="1200" i="1" dirty="0" smtClean="0"/>
          </a:p>
          <a:p>
            <a:pPr>
              <a:buFontTx/>
              <a:buNone/>
            </a:pPr>
            <a:endParaRPr lang="en-US" sz="1200" i="1" dirty="0" smtClean="0"/>
          </a:p>
          <a:p>
            <a:pPr>
              <a:buFontTx/>
              <a:buNone/>
            </a:pPr>
            <a:endParaRPr lang="en-US" sz="1200" i="1" dirty="0" smtClean="0"/>
          </a:p>
          <a:p>
            <a:pPr>
              <a:buFontTx/>
              <a:buNone/>
            </a:pPr>
            <a:endParaRPr lang="en-US" sz="1200" i="1" dirty="0" smtClean="0"/>
          </a:p>
          <a:p>
            <a:pPr>
              <a:buFontTx/>
              <a:buNone/>
            </a:pPr>
            <a:endParaRPr lang="en-US" sz="1200" i="1" dirty="0"/>
          </a:p>
          <a:p>
            <a:pPr>
              <a:buFontTx/>
              <a:buNone/>
            </a:pPr>
            <a:endParaRPr lang="en-US" sz="1200" i="1" dirty="0" smtClean="0"/>
          </a:p>
          <a:p>
            <a:pPr>
              <a:buFontTx/>
              <a:buNone/>
            </a:pPr>
            <a:endParaRPr lang="en-US" sz="1200" i="1" dirty="0" smtClean="0"/>
          </a:p>
          <a:p>
            <a:pPr>
              <a:buFontTx/>
              <a:buNone/>
            </a:pPr>
            <a:endParaRPr lang="en-US" sz="1200" i="1" dirty="0" smtClean="0"/>
          </a:p>
          <a:p>
            <a:pPr>
              <a:buFontTx/>
              <a:buNone/>
            </a:pPr>
            <a:endParaRPr lang="en-US" sz="1200" i="1" dirty="0"/>
          </a:p>
          <a:p>
            <a:pPr>
              <a:buFontTx/>
              <a:buNone/>
            </a:pPr>
            <a:endParaRPr lang="en-US" sz="1600" i="1" dirty="0" smtClean="0"/>
          </a:p>
          <a:p>
            <a:pPr>
              <a:buFontTx/>
              <a:buNone/>
            </a:pPr>
            <a:r>
              <a:rPr lang="tr-TR" sz="1600" i="1" dirty="0" smtClean="0"/>
              <a:t>*HIS results on tobacco are not shared with public for the years GATS implemented as well (2008, 2012)</a:t>
            </a:r>
            <a:endParaRPr lang="en-US" sz="1600" i="1" dirty="0" smtClean="0"/>
          </a:p>
          <a:p>
            <a:pPr>
              <a:buFontTx/>
              <a:buNone/>
            </a:pPr>
            <a:endParaRPr lang="en-US" sz="1600" i="1" dirty="0" smtClean="0"/>
          </a:p>
          <a:p>
            <a:pPr>
              <a:spcBef>
                <a:spcPts val="400"/>
              </a:spcBef>
              <a:buFontTx/>
              <a:buNone/>
            </a:pPr>
            <a:r>
              <a:rPr lang="tr-TR" sz="1600" b="1" i="1" dirty="0" smtClean="0"/>
              <a:t>*This indicator shows that we can provide the sustainability and consistency in measuring some indicators on tobacco by means of HIS conducted in every two years.</a:t>
            </a:r>
          </a:p>
          <a:p>
            <a:pPr>
              <a:buFontTx/>
              <a:buNone/>
            </a:pPr>
            <a:endParaRPr lang="en-US" sz="1200" i="1" dirty="0" smtClean="0"/>
          </a:p>
          <a:p>
            <a:pPr>
              <a:buFontTx/>
              <a:buNone/>
            </a:pPr>
            <a:endParaRPr lang="tr-TR" sz="1200" i="1" dirty="0" smtClean="0"/>
          </a:p>
          <a:p>
            <a:pPr marL="0" indent="0" algn="ctr">
              <a:buNone/>
            </a:pPr>
            <a:r>
              <a:rPr lang="en-US" sz="1400" dirty="0">
                <a:solidFill>
                  <a:srgbClr val="000000"/>
                </a:solidFill>
              </a:rPr>
              <a:t>Source:  </a:t>
            </a:r>
            <a:r>
              <a:rPr lang="en-US" sz="1400" dirty="0" smtClean="0">
                <a:solidFill>
                  <a:srgbClr val="000000"/>
                </a:solidFill>
              </a:rPr>
              <a:t>TurkStat presentation at the 2014 OIC-SESRIC StatCom meeting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4" y="1676401"/>
            <a:ext cx="7724776" cy="341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282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Monitoring Tobacco Use Over Time Using TQS</a:t>
            </a:r>
            <a:r>
              <a:rPr lang="en-US" sz="2400" dirty="0" smtClean="0"/>
              <a:t>: Brazil</a:t>
            </a:r>
            <a:endParaRPr lang="en-US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0"/>
            <a:ext cx="5788042" cy="347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" y="6172200"/>
            <a:ext cx="7543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Source:  Global Adult Tobacco Survey (GATS-2008) &amp; National Health Survey (NHS-2013)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5932" y="1855827"/>
            <a:ext cx="6540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</a:rPr>
              <a:t>Prevalence of current tobacco smoking among adults aged 18 and above in Brazil</a:t>
            </a:r>
          </a:p>
        </p:txBody>
      </p:sp>
    </p:spTree>
    <p:extLst>
      <p:ext uri="{BB962C8B-B14F-4D97-AF65-F5344CB8AC3E}">
        <p14:creationId xmlns:p14="http://schemas.microsoft.com/office/powerpoint/2010/main" val="314779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153400" cy="4419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TQS Analysis and Reporting</a:t>
            </a:r>
            <a:br>
              <a:rPr lang="en-US" sz="3600" dirty="0" smtClean="0"/>
            </a:b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800" b="0" dirty="0" smtClean="0"/>
              <a:t>Orientation Workshop on TQS</a:t>
            </a:r>
            <a:br>
              <a:rPr lang="en-US" sz="2800" b="0" dirty="0" smtClean="0"/>
            </a:br>
            <a:r>
              <a:rPr lang="en-US" sz="2800" b="0" dirty="0" smtClean="0"/>
              <a:t>3-4 May 2016</a:t>
            </a:r>
            <a:br>
              <a:rPr lang="en-US" sz="2800" b="0" dirty="0" smtClean="0"/>
            </a:br>
            <a:r>
              <a:rPr lang="en-US" sz="2800" b="0" dirty="0" smtClean="0"/>
              <a:t>Ankara, Turkey</a:t>
            </a:r>
          </a:p>
        </p:txBody>
      </p:sp>
    </p:spTree>
    <p:extLst>
      <p:ext uri="{BB962C8B-B14F-4D97-AF65-F5344CB8AC3E}">
        <p14:creationId xmlns:p14="http://schemas.microsoft.com/office/powerpoint/2010/main" val="111435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6629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Monitor: Tobacco Smoking Prevalence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845"/>
              </p:ext>
            </p:extLst>
          </p:nvPr>
        </p:nvGraphicFramePr>
        <p:xfrm>
          <a:off x="457200" y="1600200"/>
          <a:ext cx="8305800" cy="487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05800"/>
              </a:tblGrid>
              <a:tr h="147434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Q1.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Do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you </a:t>
                      </a:r>
                      <a:r>
                        <a:rPr lang="en-US" sz="14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currently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smoke tobacco on a daily basis, less than daily, or not at all?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DAILY	 1 &gt;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GO TO NEXT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SUB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SECTION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LESS THAN DAILY	 2 &gt; ASK Q2a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NOT AT ALL	 3 &gt; ASK Q2b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DON’T KNOW	 7 &gt;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GO TO NEXT SUBSECTION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6643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Q2a.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Have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you smoked tobacco daily in the past?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YES	 1 &gt;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GO TO NEXT SUBSECTION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	 2 &gt;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GO TO NEXT SUBSECTION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DON’T KNOW	 7 &gt;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GO TO NEXT SUBSECTION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noFill/>
                  </a:tcPr>
                </a:tc>
              </a:tr>
              <a:tr h="21360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Q2b.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the </a:t>
                      </a:r>
                      <a:r>
                        <a:rPr lang="en-US" sz="14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past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have you smoked tobacco on a daily basis, less than daily, or not at all?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INTERVIEWER: IF RESPONDENT HAS DONE BOTH “DAILY” AND “LESS THAN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DAILY” IN THE PAST, CHECK “DAILY”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DAILY	 1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LESS THAN DAILY	 2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NOT AT ALL	 3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DON’T KNOW	 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65532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Smoking Prevalence Indicators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443717"/>
              </p:ext>
            </p:extLst>
          </p:nvPr>
        </p:nvGraphicFramePr>
        <p:xfrm>
          <a:off x="533400" y="1905000"/>
          <a:ext cx="8153400" cy="3549872"/>
        </p:xfrm>
        <a:graphic>
          <a:graphicData uri="http://schemas.openxmlformats.org/drawingml/2006/table">
            <a:tbl>
              <a:tblPr/>
              <a:tblGrid>
                <a:gridCol w="8153400"/>
              </a:tblGrid>
              <a:tr h="31872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Indicator </a:t>
                      </a:r>
                      <a:r>
                        <a:rPr lang="en-US" sz="1400" b="1" dirty="0"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1</a:t>
                      </a:r>
                      <a:endParaRPr lang="en-US" sz="1400" dirty="0"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Current Tobacco Smokers</a:t>
                      </a:r>
                      <a:r>
                        <a:rPr lang="en-US" sz="1400" dirty="0"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: Percentage of respondents who currently smoke tobacco.</a:t>
                      </a:r>
                      <a:endParaRPr lang="en-US" sz="1400" dirty="0"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Numerator: Number of current daily and less than daily tobacco smokers.</a:t>
                      </a:r>
                      <a:endParaRPr lang="en-US" sz="1400" dirty="0"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Denominator: Total number of respondents surveyed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Indicator 2</a:t>
                      </a:r>
                      <a:endParaRPr lang="en-US" sz="1400" dirty="0"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Current Daily Tobacco Smokers</a:t>
                      </a:r>
                      <a:r>
                        <a:rPr lang="en-US" sz="1400" dirty="0"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: Percentage of respondents who currently smoke tobacco daily.</a:t>
                      </a:r>
                      <a:endParaRPr lang="en-US" sz="1400" dirty="0"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Numerator: Number of current daily tobacco smokers.</a:t>
                      </a:r>
                      <a:endParaRPr lang="en-US" sz="1400" dirty="0"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Denominator:</a:t>
                      </a:r>
                      <a:r>
                        <a:rPr lang="en-US" sz="1400" b="1" dirty="0"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 </a:t>
                      </a:r>
                      <a:r>
                        <a:rPr lang="en-US" sz="1400" dirty="0"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Total number of respondents surveyed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 panose="020F0502020204030204" pitchFamily="34" charset="0"/>
                          <a:ea typeface="SimSun"/>
                          <a:cs typeface="Times New Roman"/>
                        </a:rPr>
                        <a:t>Indicator 3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SimSun"/>
                          <a:cs typeface="Times New Roman"/>
                        </a:rPr>
                        <a:t>Former Daily Tobacco Smokers (Among All Adults)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  <a:ea typeface="SimSun"/>
                          <a:cs typeface="Times New Roman"/>
                        </a:rPr>
                        <a:t>: Percentage of respondents who are ever daily tobacco smokers and currently do not smoke tobacco.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 panose="020F0502020204030204" pitchFamily="34" charset="0"/>
                          <a:ea typeface="SimSun"/>
                          <a:cs typeface="Times New Roman"/>
                        </a:rPr>
                        <a:t>Numerator: Number of ever daily tobacco smokers who currently do not smoke tobacco.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 panose="020F0502020204030204" pitchFamily="34" charset="0"/>
                          <a:ea typeface="SimSun"/>
                          <a:cs typeface="Times New Roman"/>
                        </a:rPr>
                        <a:t>Denominator: Total number of respondents surveyed. (“Don’t know” responses are excluded.)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68056" marR="68056" marT="68056" marB="6805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22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65532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Smoking Prevalence Table </a:t>
            </a:r>
            <a:r>
              <a:rPr lang="en-US" sz="3200" dirty="0" smtClean="0"/>
              <a:t>Shell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295400" y="1752600"/>
            <a:ext cx="655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ctr">
              <a:spcBef>
                <a:spcPct val="20000"/>
              </a:spcBef>
            </a:pPr>
            <a:r>
              <a:rPr lang="en-US" sz="2000" kern="0" dirty="0" smtClean="0">
                <a:latin typeface="Calibri" panose="020F0502020204030204" pitchFamily="34" charset="0"/>
              </a:rPr>
              <a:t>Table 11-1. Detailed Smoking Status by Gender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502748"/>
              </p:ext>
            </p:extLst>
          </p:nvPr>
        </p:nvGraphicFramePr>
        <p:xfrm>
          <a:off x="762000" y="2362200"/>
          <a:ext cx="7620001" cy="3733804"/>
        </p:xfrm>
        <a:graphic>
          <a:graphicData uri="http://schemas.openxmlformats.org/drawingml/2006/table">
            <a:tbl>
              <a:tblPr firstRow="1" firstCol="1" bandRow="1"/>
              <a:tblGrid>
                <a:gridCol w="3142354"/>
                <a:gridCol w="1491999"/>
                <a:gridCol w="1492824"/>
                <a:gridCol w="1492824"/>
              </a:tblGrid>
              <a:tr h="4348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Smoking Status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Overall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999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Percentage (95% CI)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99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Current tobacco smoker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9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Daily smoker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9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Occasional smoker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9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Occasional smoker, formerly daily 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9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Occasional smoker, never daily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9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Current non-smoker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9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Former smoker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9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Former daily smoker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9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Former occasional smoker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9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Never smoker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6781800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Monitor: Tobacco Smoking Consumption</a:t>
            </a:r>
            <a:endParaRPr lang="en-US" sz="3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841773"/>
              </p:ext>
            </p:extLst>
          </p:nvPr>
        </p:nvGraphicFramePr>
        <p:xfrm>
          <a:off x="457201" y="1905000"/>
          <a:ext cx="8305799" cy="417088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43200"/>
                <a:gridCol w="508000"/>
                <a:gridCol w="508000"/>
                <a:gridCol w="508000"/>
                <a:gridCol w="1371600"/>
                <a:gridCol w="2666999"/>
              </a:tblGrid>
              <a:tr h="965738">
                <a:tc gridSpan="6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Q3.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On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average, how many of the following products do you currently smoke each (day/week)? Also, let me know if you smoke the product, but not every (day/week).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INTERVIEWER: IF RESPONDENT REPORTS SMOKING THE PRODUCT BUT NOT EVERY (DAY/WEEK), ENTER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888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521" marR="58521" marT="58521" marB="5852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3278" marR="73278" marT="36639" marB="366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3278" marR="73278" marT="36639" marB="366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3278" marR="73278" marT="36639" marB="366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3278" marR="73278" marT="36639" marB="366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3278" marR="73278" marT="36639" marB="366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172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a. Manufactured cigarettes?	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959" marR="549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959" marR="549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959" marR="549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2202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959" marR="549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822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PER DAY/WEEK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959" marR="549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8220" algn="l"/>
                        </a:tabLs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959" marR="549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172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b. Hand-rolled cigarettes?	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959" marR="549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959" marR="549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959" marR="549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2202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959" marR="549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822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PER DAY/WEEK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959" marR="549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 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172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c. Kreteks?	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959" marR="549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959" marR="549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959" marR="549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2202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959" marR="549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822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PER DAY/WEEK</a:t>
                      </a:r>
                    </a:p>
                    <a:p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 </a:t>
                      </a:r>
                    </a:p>
                  </a:txBody>
                  <a:tcPr marL="54959" marR="549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3278" marR="73278" marT="36639" marB="366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172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d. Pipes full of tobacco?	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959" marR="549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959" marR="549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959" marR="549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2202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959" marR="549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822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PER DAY/WEEK</a:t>
                      </a: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 </a:t>
                      </a:r>
                    </a:p>
                  </a:txBody>
                  <a:tcPr marL="54959" marR="549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3278" marR="73278" marT="36639" marB="366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172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e. Cigars, cheroots, or cigarillos?	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959" marR="549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959" marR="549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959" marR="549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2202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959" marR="549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822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PER DAY/WEEK</a:t>
                      </a: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 </a:t>
                      </a:r>
                    </a:p>
                  </a:txBody>
                  <a:tcPr marL="54959" marR="549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3278" marR="73278" marT="36639" marB="366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172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f. Number of water pipe sessions?	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959" marR="549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959" marR="549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959" marR="549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2202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959" marR="549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822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PER DAY/WEEK</a:t>
                      </a: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 </a:t>
                      </a:r>
                    </a:p>
                  </a:txBody>
                  <a:tcPr marL="54959" marR="549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3278" marR="73278" marT="36639" marB="366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172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g. Any others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? Specify__________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	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959" marR="549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959" marR="549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959" marR="549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2202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959" marR="549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8220" algn="l"/>
                        </a:tabLs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PER DAY/WEEK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959" marR="549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959" marR="549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104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6553200" cy="1143000"/>
          </a:xfrm>
        </p:spPr>
        <p:txBody>
          <a:bodyPr>
            <a:normAutofit/>
          </a:bodyPr>
          <a:lstStyle/>
          <a:p>
            <a:r>
              <a:rPr lang="en-US" dirty="0"/>
              <a:t>Smoking </a:t>
            </a:r>
            <a:r>
              <a:rPr lang="en-US" dirty="0" smtClean="0"/>
              <a:t>Consumption Indicators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247854"/>
              </p:ext>
            </p:extLst>
          </p:nvPr>
        </p:nvGraphicFramePr>
        <p:xfrm>
          <a:off x="533400" y="1905000"/>
          <a:ext cx="8153400" cy="3187256"/>
        </p:xfrm>
        <a:graphic>
          <a:graphicData uri="http://schemas.openxmlformats.org/drawingml/2006/table">
            <a:tbl>
              <a:tblPr/>
              <a:tblGrid>
                <a:gridCol w="8153400"/>
              </a:tblGrid>
              <a:tr h="31872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Indicator 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Current [Product] Smokers</a:t>
                      </a:r>
                      <a:r>
                        <a:rPr lang="en-US" sz="1400" b="0" dirty="0" smtClean="0"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: Percentage of respondents who currently smoke [product].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Numerator: Number of current daily and less than daily [product] smokers.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Denominator: Total number of respondents surveyed.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 smtClean="0">
                        <a:latin typeface="Calibri" panose="020F0502020204030204" pitchFamily="34" charset="0"/>
                        <a:ea typeface="SimSu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Indicator 2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Number of Cigarettes Smoked Per Day</a:t>
                      </a:r>
                      <a:r>
                        <a:rPr lang="en-US" sz="1400" b="0" dirty="0" smtClean="0"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 (of daily cigarette smokers).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Numerator: Daily cigarette smokers reporting an average of [less than 5, 5-9, 10-14, 15-24, 25+] cigarettes per day.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Calibri" panose="020F0502020204030204" pitchFamily="34" charset="0"/>
                          <a:ea typeface="SimSun"/>
                          <a:cs typeface="Arial"/>
                        </a:rPr>
                        <a:t>Denominator: Daily cigarette smokers.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68056" marR="68056" marT="68056" marB="6805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009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6553200" cy="1143000"/>
          </a:xfrm>
        </p:spPr>
        <p:txBody>
          <a:bodyPr>
            <a:normAutofit/>
          </a:bodyPr>
          <a:lstStyle/>
          <a:p>
            <a:r>
              <a:rPr lang="en-US" dirty="0"/>
              <a:t>Smoking </a:t>
            </a:r>
            <a:r>
              <a:rPr lang="en-US" dirty="0" smtClean="0"/>
              <a:t>Consumption Table Shell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04800" y="1537547"/>
            <a:ext cx="792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ctr">
              <a:spcBef>
                <a:spcPct val="20000"/>
              </a:spcBef>
            </a:pPr>
            <a:r>
              <a:rPr lang="en-US" sz="2000" kern="0" dirty="0" smtClean="0">
                <a:latin typeface="Calibri" panose="020F0502020204030204" pitchFamily="34" charset="0"/>
              </a:rPr>
              <a:t>Table 11-2. </a:t>
            </a:r>
            <a:r>
              <a:rPr lang="en-US" sz="2000" kern="0" dirty="0">
                <a:latin typeface="Calibri" panose="020F0502020204030204" pitchFamily="34" charset="0"/>
              </a:rPr>
              <a:t>Current Smokers of Various Smoked Tobacco </a:t>
            </a:r>
            <a:r>
              <a:rPr lang="en-US" sz="2000" kern="0" dirty="0" smtClean="0">
                <a:latin typeface="Calibri" panose="020F0502020204030204" pitchFamily="34" charset="0"/>
              </a:rPr>
              <a:t>Products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842982"/>
              </p:ext>
            </p:extLst>
          </p:nvPr>
        </p:nvGraphicFramePr>
        <p:xfrm>
          <a:off x="457200" y="1981200"/>
          <a:ext cx="8153401" cy="4095695"/>
        </p:xfrm>
        <a:graphic>
          <a:graphicData uri="http://schemas.openxmlformats.org/drawingml/2006/table">
            <a:tbl>
              <a:tblPr firstRow="1" firstCol="1" bandRow="1"/>
              <a:tblGrid>
                <a:gridCol w="1731213"/>
                <a:gridCol w="1393931"/>
                <a:gridCol w="1099830"/>
                <a:gridCol w="1508802"/>
                <a:gridCol w="1319795"/>
                <a:gridCol w="1099830"/>
              </a:tblGrid>
              <a:tr h="290864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Demographic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Characteristics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Any smoked tobacco product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Any cigarette</a:t>
                      </a:r>
                      <a:r>
                        <a:rPr lang="en-US" sz="900" baseline="300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Type of Cigarette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 smoked tobacco</a:t>
                      </a:r>
                      <a:r>
                        <a:rPr lang="en-US" sz="900" b="1" baseline="3000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3801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Manufactured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Hand-rolled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24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Percentage (95% CI)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45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Overall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5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Gender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5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Male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5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Female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5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Age (years)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5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15-24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5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25-44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5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45-64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5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65+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5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Residence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5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Urban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5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Rural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5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Education Level</a:t>
                      </a:r>
                      <a:r>
                        <a:rPr lang="en-US" sz="900" i="1" baseline="30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5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[Category 1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5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Category 2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5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Category 3]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02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TS">
      <a:majorFont>
        <a:latin typeface="Myriad Pro Black Cond"/>
        <a:ea typeface=""/>
        <a:cs typeface=""/>
      </a:majorFont>
      <a:minorFont>
        <a:latin typeface="Myriad Pro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GATS">
    <a:majorFont>
      <a:latin typeface="Myriad Pro Black Cond"/>
      <a:ea typeface=""/>
      <a:cs typeface=""/>
    </a:majorFont>
    <a:minorFont>
      <a:latin typeface="Myriad Pro Cond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2097</TotalTime>
  <Words>3113</Words>
  <Application>Microsoft Office PowerPoint</Application>
  <PresentationFormat>On-screen Show (4:3)</PresentationFormat>
  <Paragraphs>1222</Paragraphs>
  <Slides>36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Calibri</vt:lpstr>
      <vt:lpstr>Arial Rounded MT Bold</vt:lpstr>
      <vt:lpstr>Times New Roman</vt:lpstr>
      <vt:lpstr>Verdana</vt:lpstr>
      <vt:lpstr>Wingdings</vt:lpstr>
      <vt:lpstr>Arial</vt:lpstr>
      <vt:lpstr>SimSun</vt:lpstr>
      <vt:lpstr>Office Theme</vt:lpstr>
      <vt:lpstr>TQS Analysis and Reporting  Orientation Workshop on TQS 3-4 May 2016 Ankara, Turkey</vt:lpstr>
      <vt:lpstr>Overview</vt:lpstr>
      <vt:lpstr>Calculating Indicators &amp; Preparing Tables</vt:lpstr>
      <vt:lpstr>Monitor: Tobacco Smoking Prevalence</vt:lpstr>
      <vt:lpstr>Smoking Prevalence Indicators</vt:lpstr>
      <vt:lpstr>Smoking Prevalence Table Shell</vt:lpstr>
      <vt:lpstr>Monitor: Tobacco Smoking Consumption</vt:lpstr>
      <vt:lpstr>Smoking Consumption Indicators</vt:lpstr>
      <vt:lpstr>Smoking Consumption Table Shell </vt:lpstr>
      <vt:lpstr>Smoking Consumption Table Shell </vt:lpstr>
      <vt:lpstr>Monitor: Smokeless Tobacco Prevalence</vt:lpstr>
      <vt:lpstr>Smokeless Tobacco Prevalence Indicators</vt:lpstr>
      <vt:lpstr>Smokeless Tobacco Prevalence Table Shell</vt:lpstr>
      <vt:lpstr>Protect: Exposure to Secondhand Smoke at Home</vt:lpstr>
      <vt:lpstr>Exposure to Secondhand Smoke at Home Table Shell</vt:lpstr>
      <vt:lpstr>Protect: Exposure to Secondhand Smoke at Work</vt:lpstr>
      <vt:lpstr>Exposure to Secondhand Smoke at Work Table Shell</vt:lpstr>
      <vt:lpstr>Offer: Quit Attempts</vt:lpstr>
      <vt:lpstr>Offer: Advice to Quit by Healthcare Provider</vt:lpstr>
      <vt:lpstr>Smoking Cessation Table Shell</vt:lpstr>
      <vt:lpstr>Warn: Anti-Cigarette Information</vt:lpstr>
      <vt:lpstr>Anti-Cigarette Information Table Shell</vt:lpstr>
      <vt:lpstr>Warn: Cigarette Package Health Warnings</vt:lpstr>
      <vt:lpstr>Cigarette Package Health Warnings Indicators</vt:lpstr>
      <vt:lpstr>Cigarette Package Health Warnings Table Shell</vt:lpstr>
      <vt:lpstr>Enforce: Cigarette Advertisements and Promotions</vt:lpstr>
      <vt:lpstr>Cigarette Advertisements and Promotions Indicators</vt:lpstr>
      <vt:lpstr>Cigarette Advertisements and Promotions Table Shell</vt:lpstr>
      <vt:lpstr>Raise: Cost of Cigarettes</vt:lpstr>
      <vt:lpstr>Cost of Cigarettes Indicators</vt:lpstr>
      <vt:lpstr>Cost of Cigarettes Table Shell</vt:lpstr>
      <vt:lpstr>Further In-Depth Analysis  &amp; Research</vt:lpstr>
      <vt:lpstr>Comparison of GATS to TQS: Bangladesh</vt:lpstr>
      <vt:lpstr>Monitoring Tobacco Use Over Time Using TQS: Turkey</vt:lpstr>
      <vt:lpstr>Monitoring Tobacco Use Over Time Using TQS: Brazil</vt:lpstr>
      <vt:lpstr>TQS Analysis and Reporting  Orientation Workshop on TQS 3-4 May 2016 Ankara, Turkey</vt:lpstr>
    </vt:vector>
  </TitlesOfParts>
  <Company>CDC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Jeremy</dc:creator>
  <cp:lastModifiedBy>jmorton</cp:lastModifiedBy>
  <cp:revision>207</cp:revision>
  <cp:lastPrinted>2015-10-30T20:39:39Z</cp:lastPrinted>
  <dcterms:created xsi:type="dcterms:W3CDTF">2010-06-18T19:40:51Z</dcterms:created>
  <dcterms:modified xsi:type="dcterms:W3CDTF">2016-04-28T00:08:32Z</dcterms:modified>
</cp:coreProperties>
</file>