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ppt/charts/chart17.xml" ContentType="application/vnd.openxmlformats-officedocument.drawingml.chart+xml"/>
  <Override PartName="/ppt/drawings/drawing17.xml" ContentType="application/vnd.openxmlformats-officedocument.drawingml.chartshapes+xml"/>
  <Override PartName="/ppt/charts/chart18.xml" ContentType="application/vnd.openxmlformats-officedocument.drawingml.chart+xml"/>
  <Override PartName="/ppt/drawings/drawing18.xml" ContentType="application/vnd.openxmlformats-officedocument.drawingml.chartshapes+xml"/>
  <Override PartName="/ppt/charts/chart19.xml" ContentType="application/vnd.openxmlformats-officedocument.drawingml.chart+xml"/>
  <Override PartName="/ppt/drawings/drawing19.xml" ContentType="application/vnd.openxmlformats-officedocument.drawingml.chartshapes+xml"/>
  <Override PartName="/ppt/charts/chart20.xml" ContentType="application/vnd.openxmlformats-officedocument.drawingml.chart+xml"/>
  <Override PartName="/ppt/drawings/drawing20.xml" ContentType="application/vnd.openxmlformats-officedocument.drawingml.chartshapes+xml"/>
  <Override PartName="/ppt/charts/chart21.xml" ContentType="application/vnd.openxmlformats-officedocument.drawingml.chart+xml"/>
  <Override PartName="/ppt/drawings/drawing21.xml" ContentType="application/vnd.openxmlformats-officedocument.drawingml.chartshapes+xml"/>
  <Override PartName="/ppt/charts/chart22.xml" ContentType="application/vnd.openxmlformats-officedocument.drawingml.chart+xml"/>
  <Override PartName="/ppt/drawings/drawing22.xml" ContentType="application/vnd.openxmlformats-officedocument.drawingml.chartshapes+xml"/>
  <Override PartName="/ppt/charts/chart23.xml" ContentType="application/vnd.openxmlformats-officedocument.drawingml.chart+xml"/>
  <Override PartName="/ppt/drawings/drawing23.xml" ContentType="application/vnd.openxmlformats-officedocument.drawingml.chartshapes+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3" r:id="rId2"/>
    <p:sldId id="450" r:id="rId3"/>
    <p:sldId id="492" r:id="rId4"/>
    <p:sldId id="506" r:id="rId5"/>
    <p:sldId id="507" r:id="rId6"/>
    <p:sldId id="508" r:id="rId7"/>
    <p:sldId id="542" r:id="rId8"/>
    <p:sldId id="512" r:id="rId9"/>
    <p:sldId id="513" r:id="rId10"/>
    <p:sldId id="515" r:id="rId11"/>
    <p:sldId id="514" r:id="rId12"/>
    <p:sldId id="543" r:id="rId13"/>
    <p:sldId id="516" r:id="rId14"/>
    <p:sldId id="517" r:id="rId15"/>
    <p:sldId id="518" r:id="rId16"/>
    <p:sldId id="520" r:id="rId17"/>
    <p:sldId id="522" r:id="rId18"/>
    <p:sldId id="521" r:id="rId19"/>
    <p:sldId id="524" r:id="rId20"/>
    <p:sldId id="531" r:id="rId21"/>
    <p:sldId id="525" r:id="rId22"/>
    <p:sldId id="532" r:id="rId23"/>
    <p:sldId id="534" r:id="rId24"/>
    <p:sldId id="535" r:id="rId25"/>
    <p:sldId id="536" r:id="rId26"/>
    <p:sldId id="537" r:id="rId27"/>
    <p:sldId id="539" r:id="rId28"/>
    <p:sldId id="541" r:id="rId29"/>
    <p:sldId id="545" r:id="rId30"/>
    <p:sldId id="546" r:id="rId31"/>
    <p:sldId id="523" r:id="rId32"/>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B"/>
    <a:srgbClr val="4AABC6"/>
    <a:srgbClr val="24496E"/>
    <a:srgbClr val="73BED3"/>
    <a:srgbClr val="95B3D7"/>
    <a:srgbClr val="000099"/>
    <a:srgbClr val="306090"/>
    <a:srgbClr val="336699"/>
    <a:srgbClr val="FFFFCC"/>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4" autoAdjust="0"/>
    <p:restoredTop sz="94660"/>
  </p:normalViewPr>
  <p:slideViewPr>
    <p:cSldViewPr>
      <p:cViewPr>
        <p:scale>
          <a:sx n="60" d="100"/>
          <a:sy n="60" d="100"/>
        </p:scale>
        <p:origin x="-906"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5916265675124023E-2"/>
          <c:y val="0.1231568960693822"/>
          <c:w val="0.90325040099154252"/>
          <c:h val="0.74678045453688391"/>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564E-3"/>
                  <c:y val="-3.3741033054788275E-2"/>
                </c:manualLayout>
              </c:layout>
              <c:showLegendKey val="0"/>
              <c:showVal val="1"/>
              <c:showCatName val="0"/>
              <c:showSerName val="0"/>
              <c:showPercent val="0"/>
              <c:showBubbleSize val="0"/>
            </c:dLbl>
            <c:dLbl>
              <c:idx val="2"/>
              <c:layout>
                <c:manualLayout>
                  <c:x val="1.3761467889908315E-2"/>
                  <c:y val="-4.048923966574592E-2"/>
                </c:manualLayout>
              </c:layout>
              <c:showLegendKey val="0"/>
              <c:showVal val="1"/>
              <c:showCatName val="0"/>
              <c:showSerName val="0"/>
              <c:showPercent val="0"/>
              <c:showBubbleSize val="0"/>
            </c:dLbl>
            <c:dLbl>
              <c:idx val="3"/>
              <c:layout>
                <c:manualLayout>
                  <c:x val="2.7522935779816508E-2"/>
                  <c:y val="-3.3741033054788275E-2"/>
                </c:manualLayout>
              </c:layout>
              <c:showLegendKey val="0"/>
              <c:showVal val="1"/>
              <c:showCatName val="0"/>
              <c:showSerName val="0"/>
              <c:showPercent val="0"/>
              <c:showBubbleSize val="0"/>
            </c:dLbl>
            <c:numFmt formatCode="#,##0.0" sourceLinked="0"/>
            <c:txPr>
              <a:bodyPr/>
              <a:lstStyle/>
              <a:p>
                <a:pPr>
                  <a:defRPr lang="ar-EG" sz="2000" b="1"/>
                </a:pPr>
                <a:endParaRPr lang="ar-EG"/>
              </a:p>
            </c:txPr>
            <c:showLegendKey val="0"/>
            <c:showVal val="1"/>
            <c:showCatName val="0"/>
            <c:showSerName val="0"/>
            <c:showPercent val="0"/>
            <c:showBubbleSize val="0"/>
            <c:showLeaderLines val="0"/>
          </c:dLbls>
          <c:cat>
            <c:strRef>
              <c:f>Sheet1!$A$2:$A$5</c:f>
              <c:strCache>
                <c:ptCount val="4"/>
                <c:pt idx="0">
                  <c:v>أي منتج تبغ</c:v>
                </c:pt>
                <c:pt idx="1">
                  <c:v>سجائر</c:v>
                </c:pt>
                <c:pt idx="2">
                  <c:v>شيشة</c:v>
                </c:pt>
                <c:pt idx="3">
                  <c:v>تبغ غير مدخن</c:v>
                </c:pt>
              </c:strCache>
            </c:strRef>
          </c:cat>
          <c:val>
            <c:numRef>
              <c:f>Sheet1!$B$2:$B$5</c:f>
              <c:numCache>
                <c:formatCode>General</c:formatCode>
                <c:ptCount val="4"/>
                <c:pt idx="0">
                  <c:v>19.600000000000001</c:v>
                </c:pt>
                <c:pt idx="1">
                  <c:v>17</c:v>
                </c:pt>
                <c:pt idx="2">
                  <c:v>2.5</c:v>
                </c:pt>
                <c:pt idx="3">
                  <c:v>1.5</c:v>
                </c:pt>
              </c:numCache>
            </c:numRef>
          </c:val>
        </c:ser>
        <c:dLbls>
          <c:showLegendKey val="0"/>
          <c:showVal val="1"/>
          <c:showCatName val="0"/>
          <c:showSerName val="0"/>
          <c:showPercent val="0"/>
          <c:showBubbleSize val="0"/>
        </c:dLbls>
        <c:gapWidth val="150"/>
        <c:shape val="cylinder"/>
        <c:axId val="118956032"/>
        <c:axId val="118958720"/>
        <c:axId val="0"/>
      </c:bar3DChart>
      <c:catAx>
        <c:axId val="118956032"/>
        <c:scaling>
          <c:orientation val="minMax"/>
        </c:scaling>
        <c:delete val="0"/>
        <c:axPos val="b"/>
        <c:majorTickMark val="out"/>
        <c:minorTickMark val="none"/>
        <c:tickLblPos val="nextTo"/>
        <c:txPr>
          <a:bodyPr/>
          <a:lstStyle/>
          <a:p>
            <a:pPr>
              <a:defRPr lang="ar-EG" sz="2000" b="0">
                <a:latin typeface="Arial" pitchFamily="34" charset="0"/>
                <a:cs typeface="Sultan bold" pitchFamily="2" charset="-78"/>
              </a:defRPr>
            </a:pPr>
            <a:endParaRPr lang="ar-EG"/>
          </a:p>
        </c:txPr>
        <c:crossAx val="118958720"/>
        <c:crosses val="autoZero"/>
        <c:auto val="1"/>
        <c:lblAlgn val="ctr"/>
        <c:lblOffset val="100"/>
        <c:noMultiLvlLbl val="0"/>
      </c:catAx>
      <c:valAx>
        <c:axId val="118958720"/>
        <c:scaling>
          <c:orientation val="minMax"/>
        </c:scaling>
        <c:delete val="0"/>
        <c:axPos val="l"/>
        <c:numFmt formatCode="General" sourceLinked="1"/>
        <c:majorTickMark val="out"/>
        <c:minorTickMark val="none"/>
        <c:tickLblPos val="nextTo"/>
        <c:txPr>
          <a:bodyPr/>
          <a:lstStyle/>
          <a:p>
            <a:pPr>
              <a:defRPr lang="ar-EG" sz="1800"/>
            </a:pPr>
            <a:endParaRPr lang="ar-EG"/>
          </a:p>
        </c:txPr>
        <c:crossAx val="118956032"/>
        <c:crosses val="autoZero"/>
        <c:crossBetween val="between"/>
      </c:valAx>
    </c:plotArea>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للنوع</a:t>
            </a:r>
            <a:endParaRPr lang="en-US" u="sng" dirty="0">
              <a:solidFill>
                <a:srgbClr val="C00000"/>
              </a:solidFill>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61091669096922E-2"/>
          <c:y val="0.12904237175602229"/>
          <c:w val="0.91106359968892758"/>
          <c:h val="0.60103125745645536"/>
        </c:manualLayout>
      </c:layout>
      <c:bar3DChart>
        <c:barDir val="col"/>
        <c:grouping val="clustered"/>
        <c:varyColors val="0"/>
        <c:ser>
          <c:idx val="0"/>
          <c:order val="0"/>
          <c:tx>
            <c:strRef>
              <c:f>Sheet1!$B$1</c:f>
              <c:strCache>
                <c:ptCount val="1"/>
                <c:pt idx="0">
                  <c:v>عموما</c:v>
                </c:pt>
              </c:strCache>
            </c:strRef>
          </c:tx>
          <c:invertIfNegative val="0"/>
          <c:cat>
            <c:strRef>
              <c:f>Sheet1!$A$2:$A$4</c:f>
              <c:strCache>
                <c:ptCount val="3"/>
                <c:pt idx="0">
                  <c:v>الاجمالى</c:v>
                </c:pt>
                <c:pt idx="1">
                  <c:v>ذكور</c:v>
                </c:pt>
                <c:pt idx="2">
                  <c:v>اناث</c:v>
                </c:pt>
              </c:strCache>
            </c:strRef>
          </c:cat>
          <c:val>
            <c:numRef>
              <c:f>Sheet1!$B$2:$B$4</c:f>
              <c:numCache>
                <c:formatCode>General</c:formatCode>
                <c:ptCount val="3"/>
                <c:pt idx="0">
                  <c:v>52.6</c:v>
                </c:pt>
                <c:pt idx="1">
                  <c:v>55.9</c:v>
                </c:pt>
                <c:pt idx="2">
                  <c:v>49.5</c:v>
                </c:pt>
              </c:numCache>
            </c:numRef>
          </c:val>
        </c:ser>
        <c:ser>
          <c:idx val="1"/>
          <c:order val="1"/>
          <c:tx>
            <c:strRef>
              <c:f>Sheet1!$C$1</c:f>
              <c:strCache>
                <c:ptCount val="1"/>
                <c:pt idx="0">
                  <c:v>غير المدخنين</c:v>
                </c:pt>
              </c:strCache>
            </c:strRef>
          </c:tx>
          <c:invertIfNegative val="0"/>
          <c:dLbls>
            <c:dLbl>
              <c:idx val="0"/>
              <c:layout>
                <c:manualLayout>
                  <c:x val="2.6143790849673255E-2"/>
                  <c:y val="3.170481271567706E-3"/>
                </c:manualLayout>
              </c:layout>
              <c:showLegendKey val="0"/>
              <c:showVal val="1"/>
              <c:showCatName val="0"/>
              <c:showSerName val="0"/>
              <c:showPercent val="0"/>
              <c:showBubbleSize val="0"/>
            </c:dLbl>
            <c:dLbl>
              <c:idx val="1"/>
              <c:layout>
                <c:manualLayout>
                  <c:x val="3.9215686274509803E-2"/>
                  <c:y val="9.5114438147031223E-3"/>
                </c:manualLayout>
              </c:layout>
              <c:showLegendKey val="0"/>
              <c:showVal val="1"/>
              <c:showCatName val="0"/>
              <c:showSerName val="0"/>
              <c:showPercent val="0"/>
              <c:showBubbleSize val="0"/>
            </c:dLbl>
            <c:dLbl>
              <c:idx val="2"/>
              <c:layout>
                <c:manualLayout>
                  <c:x val="5.5555555555555462E-2"/>
                  <c:y val="6.3409625431353964E-3"/>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Sheet1!$A$2:$A$4</c:f>
              <c:strCache>
                <c:ptCount val="3"/>
                <c:pt idx="0">
                  <c:v>الاجمالى</c:v>
                </c:pt>
                <c:pt idx="1">
                  <c:v>ذكور</c:v>
                </c:pt>
                <c:pt idx="2">
                  <c:v>اناث</c:v>
                </c:pt>
              </c:strCache>
            </c:strRef>
          </c:cat>
          <c:val>
            <c:numRef>
              <c:f>Sheet1!$C$2:$C$4</c:f>
              <c:numCache>
                <c:formatCode>General</c:formatCode>
                <c:ptCount val="3"/>
                <c:pt idx="0">
                  <c:v>43.5</c:v>
                </c:pt>
                <c:pt idx="1">
                  <c:v>32.300000000000004</c:v>
                </c:pt>
                <c:pt idx="2">
                  <c:v>49.5</c:v>
                </c:pt>
              </c:numCache>
            </c:numRef>
          </c:val>
        </c:ser>
        <c:dLbls>
          <c:showLegendKey val="0"/>
          <c:showVal val="1"/>
          <c:showCatName val="0"/>
          <c:showSerName val="0"/>
          <c:showPercent val="0"/>
          <c:showBubbleSize val="0"/>
        </c:dLbls>
        <c:gapWidth val="150"/>
        <c:shape val="cylinder"/>
        <c:axId val="25775104"/>
        <c:axId val="25807872"/>
        <c:axId val="0"/>
      </c:bar3DChart>
      <c:catAx>
        <c:axId val="25775104"/>
        <c:scaling>
          <c:orientation val="minMax"/>
        </c:scaling>
        <c:delete val="0"/>
        <c:axPos val="b"/>
        <c:majorTickMark val="out"/>
        <c:minorTickMark val="none"/>
        <c:tickLblPos val="nextTo"/>
        <c:txPr>
          <a:bodyPr/>
          <a:lstStyle/>
          <a:p>
            <a:pPr>
              <a:defRPr lang="ar-EG">
                <a:cs typeface="Sultan bold" pitchFamily="2" charset="-78"/>
              </a:defRPr>
            </a:pPr>
            <a:endParaRPr lang="ar-EG"/>
          </a:p>
        </c:txPr>
        <c:crossAx val="25807872"/>
        <c:crosses val="autoZero"/>
        <c:auto val="1"/>
        <c:lblAlgn val="ctr"/>
        <c:lblOffset val="100"/>
        <c:noMultiLvlLbl val="0"/>
      </c:catAx>
      <c:valAx>
        <c:axId val="25807872"/>
        <c:scaling>
          <c:orientation val="minMax"/>
        </c:scaling>
        <c:delete val="0"/>
        <c:axPos val="l"/>
        <c:numFmt formatCode="General" sourceLinked="1"/>
        <c:majorTickMark val="out"/>
        <c:minorTickMark val="none"/>
        <c:tickLblPos val="nextTo"/>
        <c:txPr>
          <a:bodyPr/>
          <a:lstStyle/>
          <a:p>
            <a:pPr>
              <a:defRPr lang="ar-EG"/>
            </a:pPr>
            <a:endParaRPr lang="ar-EG"/>
          </a:p>
        </c:txPr>
        <c:crossAx val="25775104"/>
        <c:crosses val="autoZero"/>
        <c:crossBetween val="between"/>
      </c:valAx>
    </c:plotArea>
    <c:legend>
      <c:legendPos val="b"/>
      <c:layout>
        <c:manualLayout>
          <c:xMode val="edge"/>
          <c:yMode val="edge"/>
          <c:x val="9.5605733106891203E-2"/>
          <c:y val="0.87575137198759334"/>
          <c:w val="0.90355951829550762"/>
          <c:h val="0.10606680983058955"/>
        </c:manualLayout>
      </c:layout>
      <c:overlay val="0"/>
      <c:txPr>
        <a:bodyPr/>
        <a:lstStyle/>
        <a:p>
          <a:pPr>
            <a:defRPr lang="ar-EG" sz="2400" b="1"/>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لمحل الإقامة</a:t>
            </a:r>
            <a:endParaRPr lang="en-US" u="sng" dirty="0">
              <a:solidFill>
                <a:srgbClr val="C00000"/>
              </a:solidFill>
              <a:cs typeface="Sultan bold" pitchFamily="2" charset="-78"/>
            </a:endParaRPr>
          </a:p>
        </c:rich>
      </c:tx>
      <c:layout>
        <c:manualLayout>
          <c:xMode val="edge"/>
          <c:yMode val="edge"/>
          <c:x val="0.31330065359477227"/>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61091669096922E-2"/>
          <c:y val="0.12904237175602237"/>
          <c:w val="0.91106359968892758"/>
          <c:h val="0.64042525314502374"/>
        </c:manualLayout>
      </c:layout>
      <c:bar3DChart>
        <c:barDir val="col"/>
        <c:grouping val="clustered"/>
        <c:varyColors val="0"/>
        <c:ser>
          <c:idx val="0"/>
          <c:order val="0"/>
          <c:tx>
            <c:strRef>
              <c:f>Sheet1!$B$1</c:f>
              <c:strCache>
                <c:ptCount val="1"/>
                <c:pt idx="0">
                  <c:v>عموما</c:v>
                </c:pt>
              </c:strCache>
            </c:strRef>
          </c:tx>
          <c:invertIfNegative val="0"/>
          <c:cat>
            <c:strRef>
              <c:f>Sheet1!$A$2:$A$4</c:f>
              <c:strCache>
                <c:ptCount val="3"/>
                <c:pt idx="0">
                  <c:v>الاجمالى</c:v>
                </c:pt>
                <c:pt idx="1">
                  <c:v>حضر </c:v>
                </c:pt>
                <c:pt idx="2">
                  <c:v>ريف </c:v>
                </c:pt>
              </c:strCache>
            </c:strRef>
          </c:cat>
          <c:val>
            <c:numRef>
              <c:f>Sheet1!$B$2:$B$4</c:f>
              <c:numCache>
                <c:formatCode>General</c:formatCode>
                <c:ptCount val="3"/>
                <c:pt idx="0">
                  <c:v>52.6</c:v>
                </c:pt>
                <c:pt idx="1">
                  <c:v>46</c:v>
                </c:pt>
                <c:pt idx="2">
                  <c:v>57.8</c:v>
                </c:pt>
              </c:numCache>
            </c:numRef>
          </c:val>
        </c:ser>
        <c:ser>
          <c:idx val="1"/>
          <c:order val="1"/>
          <c:tx>
            <c:strRef>
              <c:f>Sheet1!$C$1</c:f>
              <c:strCache>
                <c:ptCount val="1"/>
                <c:pt idx="0">
                  <c:v>غير المدخنين</c:v>
                </c:pt>
              </c:strCache>
            </c:strRef>
          </c:tx>
          <c:invertIfNegative val="0"/>
          <c:dLbls>
            <c:dLbl>
              <c:idx val="0"/>
              <c:layout>
                <c:manualLayout>
                  <c:x val="2.6143790849673255E-2"/>
                  <c:y val="3.170481271567706E-3"/>
                </c:manualLayout>
              </c:layout>
              <c:showLegendKey val="0"/>
              <c:showVal val="1"/>
              <c:showCatName val="0"/>
              <c:showSerName val="0"/>
              <c:showPercent val="0"/>
              <c:showBubbleSize val="0"/>
            </c:dLbl>
            <c:dLbl>
              <c:idx val="1"/>
              <c:layout>
                <c:manualLayout>
                  <c:x val="3.9215428953733734E-2"/>
                  <c:y val="9.5114438147031223E-3"/>
                </c:manualLayout>
              </c:layout>
              <c:showLegendKey val="0"/>
              <c:showVal val="1"/>
              <c:showCatName val="0"/>
              <c:showSerName val="0"/>
              <c:showPercent val="0"/>
              <c:showBubbleSize val="0"/>
            </c:dLbl>
            <c:dLbl>
              <c:idx val="2"/>
              <c:layout>
                <c:manualLayout>
                  <c:x val="3.5947712418300727E-2"/>
                  <c:y val="3.170481271567706E-3"/>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Sheet1!$A$2:$A$4</c:f>
              <c:strCache>
                <c:ptCount val="3"/>
                <c:pt idx="0">
                  <c:v>الاجمالى</c:v>
                </c:pt>
                <c:pt idx="1">
                  <c:v>حضر </c:v>
                </c:pt>
                <c:pt idx="2">
                  <c:v>ريف </c:v>
                </c:pt>
              </c:strCache>
            </c:strRef>
          </c:cat>
          <c:val>
            <c:numRef>
              <c:f>Sheet1!$C$2:$C$4</c:f>
              <c:numCache>
                <c:formatCode>General</c:formatCode>
                <c:ptCount val="3"/>
                <c:pt idx="0">
                  <c:v>43.5</c:v>
                </c:pt>
                <c:pt idx="1">
                  <c:v>36.1</c:v>
                </c:pt>
                <c:pt idx="2">
                  <c:v>49.4</c:v>
                </c:pt>
              </c:numCache>
            </c:numRef>
          </c:val>
        </c:ser>
        <c:dLbls>
          <c:showLegendKey val="0"/>
          <c:showVal val="1"/>
          <c:showCatName val="0"/>
          <c:showSerName val="0"/>
          <c:showPercent val="0"/>
          <c:showBubbleSize val="0"/>
        </c:dLbls>
        <c:gapWidth val="150"/>
        <c:shape val="cylinder"/>
        <c:axId val="25828352"/>
        <c:axId val="25840640"/>
        <c:axId val="0"/>
      </c:bar3DChart>
      <c:catAx>
        <c:axId val="25828352"/>
        <c:scaling>
          <c:orientation val="minMax"/>
        </c:scaling>
        <c:delete val="0"/>
        <c:axPos val="b"/>
        <c:majorTickMark val="out"/>
        <c:minorTickMark val="none"/>
        <c:tickLblPos val="nextTo"/>
        <c:txPr>
          <a:bodyPr/>
          <a:lstStyle/>
          <a:p>
            <a:pPr>
              <a:defRPr lang="ar-EG" sz="2000">
                <a:cs typeface="Sultan bold" pitchFamily="2" charset="-78"/>
              </a:defRPr>
            </a:pPr>
            <a:endParaRPr lang="ar-EG"/>
          </a:p>
        </c:txPr>
        <c:crossAx val="25840640"/>
        <c:crosses val="autoZero"/>
        <c:auto val="1"/>
        <c:lblAlgn val="ctr"/>
        <c:lblOffset val="100"/>
        <c:noMultiLvlLbl val="0"/>
      </c:catAx>
      <c:valAx>
        <c:axId val="25840640"/>
        <c:scaling>
          <c:orientation val="minMax"/>
          <c:min val="0"/>
        </c:scaling>
        <c:delete val="0"/>
        <c:axPos val="l"/>
        <c:numFmt formatCode="General" sourceLinked="1"/>
        <c:majorTickMark val="out"/>
        <c:minorTickMark val="none"/>
        <c:tickLblPos val="nextTo"/>
        <c:txPr>
          <a:bodyPr/>
          <a:lstStyle/>
          <a:p>
            <a:pPr>
              <a:defRPr lang="ar-EG"/>
            </a:pPr>
            <a:endParaRPr lang="ar-EG"/>
          </a:p>
        </c:txPr>
        <c:crossAx val="25828352"/>
        <c:crosses val="autoZero"/>
        <c:crossBetween val="between"/>
      </c:valAx>
    </c:plotArea>
    <c:legend>
      <c:legendPos val="b"/>
      <c:layout>
        <c:manualLayout>
          <c:xMode val="edge"/>
          <c:yMode val="edge"/>
          <c:x val="9.5605733106891203E-2"/>
          <c:y val="0.87345047146884514"/>
          <c:w val="0.86434383202099863"/>
          <c:h val="0.10803101001263742"/>
        </c:manualLayout>
      </c:layout>
      <c:overlay val="0"/>
      <c:txPr>
        <a:bodyPr/>
        <a:lstStyle/>
        <a:p>
          <a:pPr>
            <a:defRPr lang="ar-EG" sz="2400" b="1"/>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للنوع</a:t>
            </a:r>
            <a:endParaRPr lang="en-US" u="sng" dirty="0">
              <a:solidFill>
                <a:srgbClr val="C00000"/>
              </a:solidFill>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61091669096922E-2"/>
          <c:y val="0.12904237175602223"/>
          <c:w val="0.91106359968892758"/>
          <c:h val="0.49536356566540302"/>
        </c:manualLayout>
      </c:layout>
      <c:bar3DChart>
        <c:barDir val="col"/>
        <c:grouping val="clustered"/>
        <c:varyColors val="0"/>
        <c:ser>
          <c:idx val="0"/>
          <c:order val="0"/>
          <c:tx>
            <c:strRef>
              <c:f>Sheet1!$B$1</c:f>
              <c:strCache>
                <c:ptCount val="1"/>
                <c:pt idx="0">
                  <c:v>عموما</c:v>
                </c:pt>
              </c:strCache>
            </c:strRef>
          </c:tx>
          <c:invertIfNegative val="0"/>
          <c:cat>
            <c:strRef>
              <c:f>Sheet1!$A$2:$A$4</c:f>
              <c:strCache>
                <c:ptCount val="3"/>
                <c:pt idx="0">
                  <c:v>الاجمالى</c:v>
                </c:pt>
                <c:pt idx="1">
                  <c:v>ذكور</c:v>
                </c:pt>
                <c:pt idx="2">
                  <c:v>اناث</c:v>
                </c:pt>
              </c:strCache>
            </c:strRef>
          </c:cat>
          <c:val>
            <c:numRef>
              <c:f>Sheet1!$B$2:$B$4</c:f>
              <c:numCache>
                <c:formatCode>General</c:formatCode>
                <c:ptCount val="3"/>
                <c:pt idx="0">
                  <c:v>73.099999999999994</c:v>
                </c:pt>
                <c:pt idx="1">
                  <c:v>76.7</c:v>
                </c:pt>
                <c:pt idx="2">
                  <c:v>58.4</c:v>
                </c:pt>
              </c:numCache>
            </c:numRef>
          </c:val>
        </c:ser>
        <c:ser>
          <c:idx val="1"/>
          <c:order val="1"/>
          <c:tx>
            <c:strRef>
              <c:f>Sheet1!$C$1</c:f>
              <c:strCache>
                <c:ptCount val="1"/>
                <c:pt idx="0">
                  <c:v>غير المدخنين</c:v>
                </c:pt>
              </c:strCache>
            </c:strRef>
          </c:tx>
          <c:invertIfNegative val="0"/>
          <c:dLbls>
            <c:dLbl>
              <c:idx val="0"/>
              <c:layout>
                <c:manualLayout>
                  <c:x val="5.2287581699346504E-2"/>
                  <c:y val="-3.0864197530864244E-3"/>
                </c:manualLayout>
              </c:layout>
              <c:showLegendKey val="0"/>
              <c:showVal val="1"/>
              <c:showCatName val="0"/>
              <c:showSerName val="0"/>
              <c:showPercent val="0"/>
              <c:showBubbleSize val="0"/>
            </c:dLbl>
            <c:dLbl>
              <c:idx val="1"/>
              <c:layout>
                <c:manualLayout>
                  <c:x val="6.5359477124183024E-2"/>
                  <c:y val="6.1728395061728392E-3"/>
                </c:manualLayout>
              </c:layout>
              <c:showLegendKey val="0"/>
              <c:showVal val="1"/>
              <c:showCatName val="0"/>
              <c:showSerName val="0"/>
              <c:showPercent val="0"/>
              <c:showBubbleSize val="0"/>
            </c:dLbl>
            <c:dLbl>
              <c:idx val="2"/>
              <c:layout>
                <c:manualLayout>
                  <c:x val="5.5555555555555677E-2"/>
                  <c:y val="2.8291854240044578E-17"/>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Sheet1!$A$2:$A$4</c:f>
              <c:strCache>
                <c:ptCount val="3"/>
                <c:pt idx="0">
                  <c:v>الاجمالى</c:v>
                </c:pt>
                <c:pt idx="1">
                  <c:v>ذكور</c:v>
                </c:pt>
                <c:pt idx="2">
                  <c:v>اناث</c:v>
                </c:pt>
              </c:strCache>
            </c:strRef>
          </c:cat>
          <c:val>
            <c:numRef>
              <c:f>Sheet1!$C$2:$C$4</c:f>
              <c:numCache>
                <c:formatCode>General</c:formatCode>
                <c:ptCount val="3"/>
                <c:pt idx="0">
                  <c:v>68</c:v>
                </c:pt>
                <c:pt idx="1">
                  <c:v>72.099999999999994</c:v>
                </c:pt>
                <c:pt idx="2">
                  <c:v>58.2</c:v>
                </c:pt>
              </c:numCache>
            </c:numRef>
          </c:val>
        </c:ser>
        <c:dLbls>
          <c:showLegendKey val="0"/>
          <c:showVal val="1"/>
          <c:showCatName val="0"/>
          <c:showSerName val="0"/>
          <c:showPercent val="0"/>
          <c:showBubbleSize val="0"/>
        </c:dLbls>
        <c:gapWidth val="150"/>
        <c:shape val="cylinder"/>
        <c:axId val="25936640"/>
        <c:axId val="25940736"/>
        <c:axId val="0"/>
      </c:bar3DChart>
      <c:catAx>
        <c:axId val="25936640"/>
        <c:scaling>
          <c:orientation val="minMax"/>
        </c:scaling>
        <c:delete val="0"/>
        <c:axPos val="b"/>
        <c:majorTickMark val="out"/>
        <c:minorTickMark val="none"/>
        <c:tickLblPos val="nextTo"/>
        <c:txPr>
          <a:bodyPr/>
          <a:lstStyle/>
          <a:p>
            <a:pPr>
              <a:defRPr lang="ar-EG"/>
            </a:pPr>
            <a:endParaRPr lang="ar-EG"/>
          </a:p>
        </c:txPr>
        <c:crossAx val="25940736"/>
        <c:crosses val="autoZero"/>
        <c:auto val="1"/>
        <c:lblAlgn val="ctr"/>
        <c:lblOffset val="100"/>
        <c:noMultiLvlLbl val="0"/>
      </c:catAx>
      <c:valAx>
        <c:axId val="25940736"/>
        <c:scaling>
          <c:orientation val="minMax"/>
        </c:scaling>
        <c:delete val="0"/>
        <c:axPos val="l"/>
        <c:numFmt formatCode="General" sourceLinked="1"/>
        <c:majorTickMark val="out"/>
        <c:minorTickMark val="none"/>
        <c:tickLblPos val="nextTo"/>
        <c:txPr>
          <a:bodyPr/>
          <a:lstStyle/>
          <a:p>
            <a:pPr>
              <a:defRPr lang="ar-EG"/>
            </a:pPr>
            <a:endParaRPr lang="ar-EG"/>
          </a:p>
        </c:txPr>
        <c:crossAx val="25936640"/>
        <c:crosses val="autoZero"/>
        <c:crossBetween val="between"/>
      </c:valAx>
    </c:plotArea>
    <c:legend>
      <c:legendPos val="b"/>
      <c:layout>
        <c:manualLayout>
          <c:xMode val="edge"/>
          <c:yMode val="edge"/>
          <c:x val="5.9460912974113621E-2"/>
          <c:y val="0.89581729367162433"/>
          <c:w val="0.9170258864700751"/>
          <c:h val="8.5664187809857142E-2"/>
        </c:manualLayout>
      </c:layout>
      <c:overlay val="0"/>
      <c:txPr>
        <a:bodyPr/>
        <a:lstStyle/>
        <a:p>
          <a:pPr>
            <a:defRPr lang="ar-EG" sz="2400" b="1"/>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لمحل الإقامة</a:t>
            </a:r>
            <a:endParaRPr lang="en-US" u="sng" dirty="0">
              <a:solidFill>
                <a:srgbClr val="C00000"/>
              </a:solidFill>
              <a:cs typeface="Sultan bold" pitchFamily="2" charset="-78"/>
            </a:endParaRPr>
          </a:p>
        </c:rich>
      </c:tx>
      <c:layout>
        <c:manualLayout>
          <c:xMode val="edge"/>
          <c:yMode val="edge"/>
          <c:x val="0.31330065359477205"/>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604832484174773"/>
          <c:y val="8.6618229539489389E-2"/>
          <c:w val="0.91106359968892758"/>
          <c:h val="0.56466762109281798"/>
        </c:manualLayout>
      </c:layout>
      <c:bar3DChart>
        <c:barDir val="col"/>
        <c:grouping val="clustered"/>
        <c:varyColors val="0"/>
        <c:ser>
          <c:idx val="0"/>
          <c:order val="0"/>
          <c:tx>
            <c:strRef>
              <c:f>Sheet1!$B$1</c:f>
              <c:strCache>
                <c:ptCount val="1"/>
                <c:pt idx="0">
                  <c:v>عموما</c:v>
                </c:pt>
              </c:strCache>
            </c:strRef>
          </c:tx>
          <c:invertIfNegative val="0"/>
          <c:cat>
            <c:strRef>
              <c:f>Sheet1!$A$2:$A$4</c:f>
              <c:strCache>
                <c:ptCount val="3"/>
                <c:pt idx="0">
                  <c:v>الاجمالى</c:v>
                </c:pt>
                <c:pt idx="1">
                  <c:v>حضر </c:v>
                </c:pt>
                <c:pt idx="2">
                  <c:v>ريف </c:v>
                </c:pt>
              </c:strCache>
            </c:strRef>
          </c:cat>
          <c:val>
            <c:numRef>
              <c:f>Sheet1!$B$2:$B$4</c:f>
              <c:numCache>
                <c:formatCode>General</c:formatCode>
                <c:ptCount val="3"/>
                <c:pt idx="0">
                  <c:v>73.099999999999994</c:v>
                </c:pt>
                <c:pt idx="1">
                  <c:v>70.2</c:v>
                </c:pt>
                <c:pt idx="2">
                  <c:v>76.5</c:v>
                </c:pt>
              </c:numCache>
            </c:numRef>
          </c:val>
        </c:ser>
        <c:ser>
          <c:idx val="1"/>
          <c:order val="1"/>
          <c:tx>
            <c:strRef>
              <c:f>Sheet1!$C$1</c:f>
              <c:strCache>
                <c:ptCount val="1"/>
                <c:pt idx="0">
                  <c:v>غير المدخنين</c:v>
                </c:pt>
              </c:strCache>
            </c:strRef>
          </c:tx>
          <c:invertIfNegative val="0"/>
          <c:dLbls>
            <c:dLbl>
              <c:idx val="0"/>
              <c:layout>
                <c:manualLayout>
                  <c:x val="5.2287581699346504E-2"/>
                  <c:y val="0"/>
                </c:manualLayout>
              </c:layout>
              <c:showLegendKey val="0"/>
              <c:showVal val="1"/>
              <c:showCatName val="0"/>
              <c:showSerName val="0"/>
              <c:showPercent val="0"/>
              <c:showBubbleSize val="0"/>
            </c:dLbl>
            <c:dLbl>
              <c:idx val="1"/>
              <c:layout>
                <c:manualLayout>
                  <c:x val="6.2091503267973872E-2"/>
                  <c:y val="0"/>
                </c:manualLayout>
              </c:layout>
              <c:showLegendKey val="0"/>
              <c:showVal val="1"/>
              <c:showCatName val="0"/>
              <c:showSerName val="0"/>
              <c:showPercent val="0"/>
              <c:showBubbleSize val="0"/>
            </c:dLbl>
            <c:dLbl>
              <c:idx val="2"/>
              <c:layout>
                <c:manualLayout>
                  <c:x val="3.5947712418300713E-2"/>
                  <c:y val="-6.3409625431353964E-3"/>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Sheet1!$A$2:$A$4</c:f>
              <c:strCache>
                <c:ptCount val="3"/>
                <c:pt idx="0">
                  <c:v>الاجمالى</c:v>
                </c:pt>
                <c:pt idx="1">
                  <c:v>حضر </c:v>
                </c:pt>
                <c:pt idx="2">
                  <c:v>ريف </c:v>
                </c:pt>
              </c:strCache>
            </c:strRef>
          </c:cat>
          <c:val>
            <c:numRef>
              <c:f>Sheet1!$C$2:$C$4</c:f>
              <c:numCache>
                <c:formatCode>General</c:formatCode>
                <c:ptCount val="3"/>
                <c:pt idx="0">
                  <c:v>68</c:v>
                </c:pt>
                <c:pt idx="1">
                  <c:v>65</c:v>
                </c:pt>
                <c:pt idx="2">
                  <c:v>71.7</c:v>
                </c:pt>
              </c:numCache>
            </c:numRef>
          </c:val>
        </c:ser>
        <c:dLbls>
          <c:showLegendKey val="0"/>
          <c:showVal val="1"/>
          <c:showCatName val="0"/>
          <c:showSerName val="0"/>
          <c:showPercent val="0"/>
          <c:showBubbleSize val="0"/>
        </c:dLbls>
        <c:gapWidth val="150"/>
        <c:shape val="cylinder"/>
        <c:axId val="26301184"/>
        <c:axId val="26309376"/>
        <c:axId val="0"/>
      </c:bar3DChart>
      <c:catAx>
        <c:axId val="26301184"/>
        <c:scaling>
          <c:orientation val="minMax"/>
        </c:scaling>
        <c:delete val="0"/>
        <c:axPos val="b"/>
        <c:majorTickMark val="out"/>
        <c:minorTickMark val="none"/>
        <c:tickLblPos val="nextTo"/>
        <c:txPr>
          <a:bodyPr/>
          <a:lstStyle/>
          <a:p>
            <a:pPr>
              <a:defRPr lang="ar-EG"/>
            </a:pPr>
            <a:endParaRPr lang="ar-EG"/>
          </a:p>
        </c:txPr>
        <c:crossAx val="26309376"/>
        <c:crosses val="autoZero"/>
        <c:auto val="1"/>
        <c:lblAlgn val="ctr"/>
        <c:lblOffset val="100"/>
        <c:noMultiLvlLbl val="0"/>
      </c:catAx>
      <c:valAx>
        <c:axId val="26309376"/>
        <c:scaling>
          <c:orientation val="minMax"/>
          <c:min val="0"/>
        </c:scaling>
        <c:delete val="0"/>
        <c:axPos val="l"/>
        <c:numFmt formatCode="General" sourceLinked="1"/>
        <c:majorTickMark val="out"/>
        <c:minorTickMark val="none"/>
        <c:tickLblPos val="nextTo"/>
        <c:txPr>
          <a:bodyPr/>
          <a:lstStyle/>
          <a:p>
            <a:pPr>
              <a:defRPr lang="ar-EG"/>
            </a:pPr>
            <a:endParaRPr lang="ar-EG"/>
          </a:p>
        </c:txPr>
        <c:crossAx val="26301184"/>
        <c:crosses val="autoZero"/>
        <c:crossBetween val="between"/>
      </c:valAx>
    </c:plotArea>
    <c:legend>
      <c:legendPos val="b"/>
      <c:layout/>
      <c:overlay val="0"/>
      <c:txPr>
        <a:bodyPr/>
        <a:lstStyle/>
        <a:p>
          <a:pPr>
            <a:defRPr lang="ar-EG" sz="2400" b="1"/>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للنوع</a:t>
            </a:r>
            <a:endParaRPr lang="en-US" u="sng" dirty="0">
              <a:solidFill>
                <a:srgbClr val="C00000"/>
              </a:solidFill>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61091669096922E-2"/>
          <c:y val="0.12904237175602237"/>
          <c:w val="0.91106359968892758"/>
          <c:h val="0.64042525314502374"/>
        </c:manualLayout>
      </c:layout>
      <c:bar3DChart>
        <c:barDir val="col"/>
        <c:grouping val="clustered"/>
        <c:varyColors val="0"/>
        <c:ser>
          <c:idx val="0"/>
          <c:order val="0"/>
          <c:tx>
            <c:strRef>
              <c:f>Sheet1!$B$1</c:f>
              <c:strCache>
                <c:ptCount val="1"/>
                <c:pt idx="0">
                  <c:v>Column2</c:v>
                </c:pt>
              </c:strCache>
            </c:strRef>
          </c:tx>
          <c:invertIfNegative val="0"/>
          <c:cat>
            <c:strRef>
              <c:f>Sheet1!$A$2:$A$4</c:f>
              <c:strCache>
                <c:ptCount val="3"/>
                <c:pt idx="0">
                  <c:v>عموماً </c:v>
                </c:pt>
                <c:pt idx="1">
                  <c:v>ذكور</c:v>
                </c:pt>
                <c:pt idx="2">
                  <c:v>إناث</c:v>
                </c:pt>
              </c:strCache>
            </c:strRef>
          </c:cat>
          <c:val>
            <c:numRef>
              <c:f>Sheet1!$B$2:$B$4</c:f>
              <c:numCache>
                <c:formatCode>General</c:formatCode>
                <c:ptCount val="3"/>
                <c:pt idx="0">
                  <c:v>33.1</c:v>
                </c:pt>
                <c:pt idx="1">
                  <c:v>33</c:v>
                </c:pt>
                <c:pt idx="2">
                  <c:v>44.4</c:v>
                </c:pt>
              </c:numCache>
            </c:numRef>
          </c:val>
        </c:ser>
        <c:dLbls>
          <c:showLegendKey val="0"/>
          <c:showVal val="1"/>
          <c:showCatName val="0"/>
          <c:showSerName val="0"/>
          <c:showPercent val="0"/>
          <c:showBubbleSize val="0"/>
        </c:dLbls>
        <c:gapWidth val="150"/>
        <c:shape val="cylinder"/>
        <c:axId val="26386432"/>
        <c:axId val="26387968"/>
        <c:axId val="0"/>
      </c:bar3DChart>
      <c:catAx>
        <c:axId val="26386432"/>
        <c:scaling>
          <c:orientation val="minMax"/>
        </c:scaling>
        <c:delete val="0"/>
        <c:axPos val="b"/>
        <c:majorTickMark val="out"/>
        <c:minorTickMark val="none"/>
        <c:tickLblPos val="nextTo"/>
        <c:txPr>
          <a:bodyPr/>
          <a:lstStyle/>
          <a:p>
            <a:pPr>
              <a:defRPr lang="ar-EG" sz="2400"/>
            </a:pPr>
            <a:endParaRPr lang="ar-EG"/>
          </a:p>
        </c:txPr>
        <c:crossAx val="26387968"/>
        <c:crosses val="autoZero"/>
        <c:auto val="1"/>
        <c:lblAlgn val="ctr"/>
        <c:lblOffset val="100"/>
        <c:noMultiLvlLbl val="0"/>
      </c:catAx>
      <c:valAx>
        <c:axId val="26387968"/>
        <c:scaling>
          <c:orientation val="minMax"/>
        </c:scaling>
        <c:delete val="0"/>
        <c:axPos val="l"/>
        <c:numFmt formatCode="General" sourceLinked="1"/>
        <c:majorTickMark val="out"/>
        <c:minorTickMark val="none"/>
        <c:tickLblPos val="nextTo"/>
        <c:txPr>
          <a:bodyPr/>
          <a:lstStyle/>
          <a:p>
            <a:pPr>
              <a:defRPr lang="ar-EG"/>
            </a:pPr>
            <a:endParaRPr lang="ar-EG"/>
          </a:p>
        </c:txPr>
        <c:crossAx val="26386432"/>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u="sng" dirty="0" smtClean="0">
                <a:solidFill>
                  <a:srgbClr val="C00000"/>
                </a:solidFill>
                <a:cs typeface="Sultan bold" pitchFamily="2" charset="-78"/>
              </a:rPr>
              <a:t>وفقا لمحل الإقامة</a:t>
            </a:r>
            <a:endParaRPr lang="en-US" u="sng" dirty="0">
              <a:solidFill>
                <a:srgbClr val="C00000"/>
              </a:solidFill>
              <a:cs typeface="Sultan bold" pitchFamily="2" charset="-78"/>
            </a:endParaRPr>
          </a:p>
        </c:rich>
      </c:tx>
      <c:layout>
        <c:manualLayout>
          <c:xMode val="edge"/>
          <c:yMode val="edge"/>
          <c:x val="0.31330065359477244"/>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61091669096922E-2"/>
          <c:y val="0.12904237175602246"/>
          <c:w val="0.91106359968892758"/>
          <c:h val="0.64042525314502396"/>
        </c:manualLayout>
      </c:layout>
      <c:bar3DChart>
        <c:barDir val="col"/>
        <c:grouping val="clustered"/>
        <c:varyColors val="0"/>
        <c:ser>
          <c:idx val="0"/>
          <c:order val="0"/>
          <c:tx>
            <c:strRef>
              <c:f>Sheet1!$B$1</c:f>
              <c:strCache>
                <c:ptCount val="1"/>
                <c:pt idx="0">
                  <c:v>عموما</c:v>
                </c:pt>
              </c:strCache>
            </c:strRef>
          </c:tx>
          <c:invertIfNegative val="0"/>
          <c:cat>
            <c:strRef>
              <c:f>Sheet1!$A$2:$A$4</c:f>
              <c:strCache>
                <c:ptCount val="3"/>
                <c:pt idx="0">
                  <c:v>عموماً </c:v>
                </c:pt>
                <c:pt idx="1">
                  <c:v>حضر </c:v>
                </c:pt>
                <c:pt idx="2">
                  <c:v>ريف </c:v>
                </c:pt>
              </c:strCache>
            </c:strRef>
          </c:cat>
          <c:val>
            <c:numRef>
              <c:f>Sheet1!$B$2:$B$4</c:f>
              <c:numCache>
                <c:formatCode>General</c:formatCode>
                <c:ptCount val="3"/>
                <c:pt idx="0">
                  <c:v>33.1</c:v>
                </c:pt>
                <c:pt idx="1">
                  <c:v>35.200000000000003</c:v>
                </c:pt>
                <c:pt idx="2">
                  <c:v>31.4</c:v>
                </c:pt>
              </c:numCache>
            </c:numRef>
          </c:val>
        </c:ser>
        <c:dLbls>
          <c:showLegendKey val="0"/>
          <c:showVal val="1"/>
          <c:showCatName val="0"/>
          <c:showSerName val="0"/>
          <c:showPercent val="0"/>
          <c:showBubbleSize val="0"/>
        </c:dLbls>
        <c:gapWidth val="150"/>
        <c:shape val="cylinder"/>
        <c:axId val="26028672"/>
        <c:axId val="26038656"/>
        <c:axId val="0"/>
      </c:bar3DChart>
      <c:catAx>
        <c:axId val="26028672"/>
        <c:scaling>
          <c:orientation val="minMax"/>
        </c:scaling>
        <c:delete val="0"/>
        <c:axPos val="b"/>
        <c:majorTickMark val="out"/>
        <c:minorTickMark val="none"/>
        <c:tickLblPos val="nextTo"/>
        <c:txPr>
          <a:bodyPr/>
          <a:lstStyle/>
          <a:p>
            <a:pPr>
              <a:defRPr lang="ar-EG" sz="2400"/>
            </a:pPr>
            <a:endParaRPr lang="ar-EG"/>
          </a:p>
        </c:txPr>
        <c:crossAx val="26038656"/>
        <c:crosses val="autoZero"/>
        <c:auto val="1"/>
        <c:lblAlgn val="ctr"/>
        <c:lblOffset val="100"/>
        <c:noMultiLvlLbl val="0"/>
      </c:catAx>
      <c:valAx>
        <c:axId val="26038656"/>
        <c:scaling>
          <c:orientation val="minMax"/>
          <c:min val="0"/>
        </c:scaling>
        <c:delete val="0"/>
        <c:axPos val="l"/>
        <c:numFmt formatCode="General" sourceLinked="1"/>
        <c:majorTickMark val="out"/>
        <c:minorTickMark val="none"/>
        <c:tickLblPos val="nextTo"/>
        <c:txPr>
          <a:bodyPr/>
          <a:lstStyle/>
          <a:p>
            <a:pPr>
              <a:defRPr lang="ar-EG"/>
            </a:pPr>
            <a:endParaRPr lang="ar-EG"/>
          </a:p>
        </c:txPr>
        <c:crossAx val="26028672"/>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sz="2160" b="1" i="0" u="none" strike="noStrike" baseline="0" dirty="0" smtClean="0">
                <a:solidFill>
                  <a:srgbClr val="C00000"/>
                </a:solidFill>
                <a:cs typeface="Sultan bold" pitchFamily="2" charset="-78"/>
              </a:rPr>
              <a:t>وفقا لفئات السن</a:t>
            </a:r>
            <a:r>
              <a:rPr lang="ar-SA" sz="2160" b="1" i="0" u="none" strike="noStrike" baseline="0" dirty="0" smtClean="0">
                <a:solidFill>
                  <a:srgbClr val="C00000"/>
                </a:solidFill>
                <a:cs typeface="Sultan bold" pitchFamily="2" charset="-78"/>
              </a:rPr>
              <a:t> </a:t>
            </a:r>
            <a:endParaRPr lang="en-US" dirty="0">
              <a:solidFill>
                <a:srgbClr val="C00000"/>
              </a:solidFill>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Column2</c:v>
                </c:pt>
              </c:strCache>
            </c:strRef>
          </c:tx>
          <c:invertIfNegative val="0"/>
          <c:cat>
            <c:strRef>
              <c:f>Sheet1!$A$2:$A$5</c:f>
              <c:strCache>
                <c:ptCount val="4"/>
                <c:pt idx="0">
                  <c:v> 24-15</c:v>
                </c:pt>
                <c:pt idx="1">
                  <c:v> 44-25</c:v>
                </c:pt>
                <c:pt idx="2">
                  <c:v> 64-45</c:v>
                </c:pt>
                <c:pt idx="3">
                  <c:v>من 65 سنة فأكثر</c:v>
                </c:pt>
              </c:strCache>
            </c:strRef>
          </c:cat>
          <c:val>
            <c:numRef>
              <c:f>Sheet1!$B$2:$B$5</c:f>
              <c:numCache>
                <c:formatCode>General</c:formatCode>
                <c:ptCount val="4"/>
                <c:pt idx="0">
                  <c:v>24.5</c:v>
                </c:pt>
                <c:pt idx="1">
                  <c:v>34.4</c:v>
                </c:pt>
                <c:pt idx="2">
                  <c:v>33.700000000000003</c:v>
                </c:pt>
                <c:pt idx="3">
                  <c:v>33</c:v>
                </c:pt>
              </c:numCache>
            </c:numRef>
          </c:val>
        </c:ser>
        <c:dLbls>
          <c:showLegendKey val="0"/>
          <c:showVal val="1"/>
          <c:showCatName val="0"/>
          <c:showSerName val="0"/>
          <c:showPercent val="0"/>
          <c:showBubbleSize val="0"/>
        </c:dLbls>
        <c:gapWidth val="150"/>
        <c:shape val="cylinder"/>
        <c:axId val="127668992"/>
        <c:axId val="26104192"/>
        <c:axId val="0"/>
      </c:bar3DChart>
      <c:catAx>
        <c:axId val="127668992"/>
        <c:scaling>
          <c:orientation val="minMax"/>
        </c:scaling>
        <c:delete val="0"/>
        <c:axPos val="b"/>
        <c:majorTickMark val="out"/>
        <c:minorTickMark val="none"/>
        <c:tickLblPos val="nextTo"/>
        <c:txPr>
          <a:bodyPr/>
          <a:lstStyle/>
          <a:p>
            <a:pPr>
              <a:defRPr lang="ar-EG"/>
            </a:pPr>
            <a:endParaRPr lang="ar-EG"/>
          </a:p>
        </c:txPr>
        <c:crossAx val="26104192"/>
        <c:crosses val="autoZero"/>
        <c:auto val="1"/>
        <c:lblAlgn val="ctr"/>
        <c:lblOffset val="100"/>
        <c:noMultiLvlLbl val="0"/>
      </c:catAx>
      <c:valAx>
        <c:axId val="26104192"/>
        <c:scaling>
          <c:orientation val="minMax"/>
          <c:max val="50"/>
          <c:min val="0"/>
        </c:scaling>
        <c:delete val="0"/>
        <c:axPos val="l"/>
        <c:numFmt formatCode="General" sourceLinked="1"/>
        <c:majorTickMark val="out"/>
        <c:minorTickMark val="none"/>
        <c:tickLblPos val="nextTo"/>
        <c:txPr>
          <a:bodyPr/>
          <a:lstStyle/>
          <a:p>
            <a:pPr>
              <a:defRPr lang="ar-EG"/>
            </a:pPr>
            <a:endParaRPr lang="ar-EG"/>
          </a:p>
        </c:txPr>
        <c:crossAx val="127668992"/>
        <c:crosses val="autoZero"/>
        <c:crossBetween val="between"/>
        <c:majorUnit val="10"/>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EG" b="1" dirty="0" smtClean="0">
                <a:solidFill>
                  <a:srgbClr val="C00000"/>
                </a:solidFill>
                <a:cs typeface="Sultan bold" pitchFamily="2" charset="-78"/>
              </a:rPr>
              <a:t>وفقا للحالة التعليمية</a:t>
            </a:r>
            <a:endParaRPr lang="en-US" b="1" dirty="0">
              <a:solidFill>
                <a:srgbClr val="C00000"/>
              </a:solidFill>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343197725284339"/>
          <c:y val="4.7667424590081831E-2"/>
          <c:w val="0.86528587051618722"/>
          <c:h val="0.70315466564795159"/>
        </c:manualLayout>
      </c:layout>
      <c:bar3DChart>
        <c:barDir val="col"/>
        <c:grouping val="clustered"/>
        <c:varyColors val="0"/>
        <c:ser>
          <c:idx val="0"/>
          <c:order val="0"/>
          <c:tx>
            <c:strRef>
              <c:f>Sheet1!$B$1</c:f>
              <c:strCache>
                <c:ptCount val="1"/>
                <c:pt idx="0">
                  <c:v>Column2</c:v>
                </c:pt>
              </c:strCache>
            </c:strRef>
          </c:tx>
          <c:invertIfNegative val="0"/>
          <c:cat>
            <c:strRef>
              <c:f>Sheet1!$A$2:$A$8</c:f>
              <c:strCache>
                <c:ptCount val="7"/>
                <c:pt idx="0">
                  <c:v>أمى</c:v>
                </c:pt>
                <c:pt idx="1">
                  <c:v>يقرأ ويكتب </c:v>
                </c:pt>
                <c:pt idx="2">
                  <c:v>أقـل مـن المتوسط</c:v>
                </c:pt>
                <c:pt idx="3">
                  <c:v>ثانوية عامة </c:v>
                </c:pt>
                <c:pt idx="4">
                  <c:v>مؤهــــل فنى </c:v>
                </c:pt>
                <c:pt idx="5">
                  <c:v> فوق المتوسط </c:v>
                </c:pt>
                <c:pt idx="6">
                  <c:v>مؤهل جامعى+</c:v>
                </c:pt>
              </c:strCache>
            </c:strRef>
          </c:cat>
          <c:val>
            <c:numRef>
              <c:f>Sheet1!$B$2:$B$8</c:f>
              <c:numCache>
                <c:formatCode>General</c:formatCode>
                <c:ptCount val="7"/>
                <c:pt idx="0">
                  <c:v>32.1</c:v>
                </c:pt>
                <c:pt idx="1">
                  <c:v>30.6</c:v>
                </c:pt>
                <c:pt idx="2">
                  <c:v>34.4</c:v>
                </c:pt>
                <c:pt idx="3">
                  <c:v>33.299999999999997</c:v>
                </c:pt>
                <c:pt idx="4">
                  <c:v>33.4</c:v>
                </c:pt>
                <c:pt idx="5">
                  <c:v>39.200000000000003</c:v>
                </c:pt>
                <c:pt idx="6">
                  <c:v>42</c:v>
                </c:pt>
              </c:numCache>
            </c:numRef>
          </c:val>
        </c:ser>
        <c:dLbls>
          <c:showLegendKey val="0"/>
          <c:showVal val="1"/>
          <c:showCatName val="0"/>
          <c:showSerName val="0"/>
          <c:showPercent val="0"/>
          <c:showBubbleSize val="0"/>
        </c:dLbls>
        <c:gapWidth val="150"/>
        <c:shape val="cylinder"/>
        <c:axId val="26134016"/>
        <c:axId val="26135552"/>
        <c:axId val="0"/>
      </c:bar3DChart>
      <c:catAx>
        <c:axId val="26134016"/>
        <c:scaling>
          <c:orientation val="minMax"/>
        </c:scaling>
        <c:delete val="0"/>
        <c:axPos val="b"/>
        <c:majorTickMark val="out"/>
        <c:minorTickMark val="none"/>
        <c:tickLblPos val="nextTo"/>
        <c:txPr>
          <a:bodyPr/>
          <a:lstStyle/>
          <a:p>
            <a:pPr>
              <a:defRPr lang="ar-EG" sz="1200" b="1"/>
            </a:pPr>
            <a:endParaRPr lang="ar-EG"/>
          </a:p>
        </c:txPr>
        <c:crossAx val="26135552"/>
        <c:crosses val="autoZero"/>
        <c:auto val="1"/>
        <c:lblAlgn val="ctr"/>
        <c:lblOffset val="100"/>
        <c:noMultiLvlLbl val="0"/>
      </c:catAx>
      <c:valAx>
        <c:axId val="26135552"/>
        <c:scaling>
          <c:orientation val="minMax"/>
        </c:scaling>
        <c:delete val="0"/>
        <c:axPos val="l"/>
        <c:numFmt formatCode="General" sourceLinked="1"/>
        <c:majorTickMark val="out"/>
        <c:minorTickMark val="none"/>
        <c:tickLblPos val="nextTo"/>
        <c:txPr>
          <a:bodyPr/>
          <a:lstStyle/>
          <a:p>
            <a:pPr>
              <a:defRPr lang="ar-EG"/>
            </a:pPr>
            <a:endParaRPr lang="ar-EG"/>
          </a:p>
        </c:txPr>
        <c:crossAx val="26134016"/>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SA" sz="1800" b="1" i="0" u="none" strike="noStrike" baseline="0" dirty="0" smtClean="0">
                <a:solidFill>
                  <a:srgbClr val="C00000"/>
                </a:solidFill>
                <a:cs typeface="Sultan bold" pitchFamily="2" charset="-78"/>
              </a:rPr>
              <a:t>نسبة المدخنون الحاليون الذين قاموا بزيارة طبيب أو مقدم رعاية  صحية خلال </a:t>
            </a:r>
            <a:r>
              <a:rPr lang="ar-EG" sz="1800" b="1" i="0" u="none" strike="noStrike" baseline="0" dirty="0" smtClean="0">
                <a:solidFill>
                  <a:srgbClr val="C00000"/>
                </a:solidFill>
                <a:cs typeface="Sultan bold" pitchFamily="2" charset="-78"/>
              </a:rPr>
              <a:t> </a:t>
            </a:r>
            <a:r>
              <a:rPr lang="ar-SA" sz="1800" b="1" i="0" u="none" strike="noStrike" baseline="0" dirty="0" smtClean="0">
                <a:solidFill>
                  <a:srgbClr val="C00000"/>
                </a:solidFill>
                <a:cs typeface="Sultan bold" pitchFamily="2" charset="-78"/>
              </a:rPr>
              <a:t>ال</a:t>
            </a:r>
            <a:r>
              <a:rPr lang="ar-EG" sz="1800" b="1" i="0" u="none" strike="noStrike" baseline="0" dirty="0" smtClean="0">
                <a:solidFill>
                  <a:srgbClr val="C00000"/>
                </a:solidFill>
                <a:cs typeface="Sultan bold" pitchFamily="2" charset="-78"/>
              </a:rPr>
              <a:t>ـ</a:t>
            </a:r>
            <a:r>
              <a:rPr lang="ar-SA" sz="1800" b="1" i="0" u="none" strike="noStrike" baseline="0" dirty="0" smtClean="0">
                <a:solidFill>
                  <a:srgbClr val="C00000"/>
                </a:solidFill>
                <a:cs typeface="Sultan bold" pitchFamily="2" charset="-78"/>
              </a:rPr>
              <a:t> 12 شهراً </a:t>
            </a:r>
            <a:r>
              <a:rPr lang="ar-EG" sz="1800" b="1" i="0" u="none" strike="noStrike" baseline="0" dirty="0" smtClean="0">
                <a:solidFill>
                  <a:srgbClr val="C00000"/>
                </a:solidFill>
                <a:cs typeface="Sultan bold" pitchFamily="2" charset="-78"/>
              </a:rPr>
              <a:t> </a:t>
            </a:r>
            <a:r>
              <a:rPr lang="ar-SA" sz="1800" b="1" i="0" u="none" strike="noStrike" baseline="0" dirty="0" smtClean="0">
                <a:solidFill>
                  <a:srgbClr val="C00000"/>
                </a:solidFill>
                <a:cs typeface="Sultan bold" pitchFamily="2" charset="-78"/>
              </a:rPr>
              <a:t>الماضية </a:t>
            </a:r>
            <a:r>
              <a:rPr lang="ar-EG" sz="1800" b="1" i="0" u="none" strike="noStrike" baseline="0" dirty="0" smtClean="0">
                <a:solidFill>
                  <a:srgbClr val="C00000"/>
                </a:solidFill>
                <a:cs typeface="Sultan bold" pitchFamily="2" charset="-78"/>
              </a:rPr>
              <a:t>وفقا لفئات السن</a:t>
            </a:r>
            <a:r>
              <a:rPr lang="ar-SA" sz="2160" b="1" i="0" u="none" strike="noStrike" baseline="0" dirty="0" smtClean="0">
                <a:cs typeface="Sultan bold" pitchFamily="2" charset="-78"/>
              </a:rPr>
              <a:t> </a:t>
            </a:r>
            <a:endParaRPr lang="en-US" dirty="0">
              <a:cs typeface="Sultan bold" pitchFamily="2" charset="-78"/>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Column2</c:v>
                </c:pt>
              </c:strCache>
            </c:strRef>
          </c:tx>
          <c:invertIfNegative val="0"/>
          <c:cat>
            <c:strRef>
              <c:f>Sheet1!$A$2:$A$6</c:f>
              <c:strCache>
                <c:ptCount val="5"/>
                <c:pt idx="0">
                  <c:v> 24-15</c:v>
                </c:pt>
                <c:pt idx="1">
                  <c:v> 44-25</c:v>
                </c:pt>
                <c:pt idx="2">
                  <c:v> 64-45</c:v>
                </c:pt>
                <c:pt idx="3">
                  <c:v>من 65 سنة فأكثر</c:v>
                </c:pt>
                <c:pt idx="4">
                  <c:v>عموما</c:v>
                </c:pt>
              </c:strCache>
            </c:strRef>
          </c:cat>
          <c:val>
            <c:numRef>
              <c:f>Sheet1!$B$2:$B$6</c:f>
              <c:numCache>
                <c:formatCode>General</c:formatCode>
                <c:ptCount val="5"/>
                <c:pt idx="0">
                  <c:v>20.100000000000001</c:v>
                </c:pt>
                <c:pt idx="1">
                  <c:v>18.899999999999999</c:v>
                </c:pt>
                <c:pt idx="2">
                  <c:v>31.3</c:v>
                </c:pt>
                <c:pt idx="3">
                  <c:v>37.200000000000003</c:v>
                </c:pt>
                <c:pt idx="4">
                  <c:v>24.2</c:v>
                </c:pt>
              </c:numCache>
            </c:numRef>
          </c:val>
        </c:ser>
        <c:dLbls>
          <c:showLegendKey val="0"/>
          <c:showVal val="1"/>
          <c:showCatName val="0"/>
          <c:showSerName val="0"/>
          <c:showPercent val="0"/>
          <c:showBubbleSize val="0"/>
        </c:dLbls>
        <c:gapWidth val="150"/>
        <c:shape val="cylinder"/>
        <c:axId val="26253184"/>
        <c:axId val="26254720"/>
        <c:axId val="0"/>
      </c:bar3DChart>
      <c:catAx>
        <c:axId val="26253184"/>
        <c:scaling>
          <c:orientation val="minMax"/>
        </c:scaling>
        <c:delete val="0"/>
        <c:axPos val="b"/>
        <c:majorTickMark val="out"/>
        <c:minorTickMark val="none"/>
        <c:tickLblPos val="nextTo"/>
        <c:txPr>
          <a:bodyPr/>
          <a:lstStyle/>
          <a:p>
            <a:pPr>
              <a:defRPr lang="ar-EG"/>
            </a:pPr>
            <a:endParaRPr lang="ar-EG"/>
          </a:p>
        </c:txPr>
        <c:crossAx val="26254720"/>
        <c:crosses val="autoZero"/>
        <c:auto val="1"/>
        <c:lblAlgn val="ctr"/>
        <c:lblOffset val="100"/>
        <c:noMultiLvlLbl val="0"/>
      </c:catAx>
      <c:valAx>
        <c:axId val="26254720"/>
        <c:scaling>
          <c:orientation val="minMax"/>
        </c:scaling>
        <c:delete val="0"/>
        <c:axPos val="l"/>
        <c:numFmt formatCode="General" sourceLinked="1"/>
        <c:majorTickMark val="out"/>
        <c:minorTickMark val="none"/>
        <c:tickLblPos val="nextTo"/>
        <c:txPr>
          <a:bodyPr/>
          <a:lstStyle/>
          <a:p>
            <a:pPr>
              <a:defRPr lang="ar-EG"/>
            </a:pPr>
            <a:endParaRPr lang="ar-EG"/>
          </a:p>
        </c:txPr>
        <c:crossAx val="26253184"/>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a:pPr>
            <a:r>
              <a:rPr lang="ar-SA" sz="1800" b="1" i="0" u="none" strike="noStrike" baseline="0" dirty="0" smtClean="0">
                <a:solidFill>
                  <a:srgbClr val="C00000"/>
                </a:solidFill>
                <a:cs typeface="Sultan bold" pitchFamily="2" charset="-78"/>
              </a:rPr>
              <a:t>نسبة المدخنون الحاليون الذين تلقوا نصحية بالإقلاع عن التدخين من طبيب أو مقدم خدمة صحية خلال الـ 12 شهراً الماضية</a:t>
            </a:r>
            <a:r>
              <a:rPr lang="ar-EG" sz="1800" b="1" i="0" u="none" strike="noStrike" baseline="0" dirty="0" smtClean="0">
                <a:solidFill>
                  <a:srgbClr val="C00000"/>
                </a:solidFill>
                <a:cs typeface="Sultan bold" pitchFamily="2" charset="-78"/>
              </a:rPr>
              <a:t> </a:t>
            </a:r>
          </a:p>
          <a:p>
            <a:pPr>
              <a:defRPr lang="ar-EG"/>
            </a:pPr>
            <a:r>
              <a:rPr lang="ar-EG" sz="1800" b="1" i="0" u="none" strike="noStrike" kern="1200" baseline="0" dirty="0" smtClean="0">
                <a:solidFill>
                  <a:srgbClr val="C00000"/>
                </a:solidFill>
                <a:latin typeface="+mn-lt"/>
                <a:ea typeface="+mn-ea"/>
                <a:cs typeface="Sultan bold" pitchFamily="2" charset="-78"/>
              </a:rPr>
              <a:t>وفقا لفئات السن</a:t>
            </a:r>
            <a:r>
              <a:rPr lang="ar-SA" sz="1800" b="1" i="0" u="none" strike="noStrike" kern="1200" baseline="0" dirty="0" smtClean="0">
                <a:solidFill>
                  <a:srgbClr val="C00000"/>
                </a:solidFill>
                <a:latin typeface="+mn-lt"/>
                <a:ea typeface="+mn-ea"/>
                <a:cs typeface="Sultan bold" pitchFamily="2" charset="-78"/>
              </a:rPr>
              <a:t>  </a:t>
            </a:r>
            <a:endParaRPr lang="en-US" sz="1800" b="1" i="0" u="none" strike="noStrike" kern="1200" baseline="0" dirty="0">
              <a:solidFill>
                <a:srgbClr val="C00000"/>
              </a:solidFill>
              <a:latin typeface="+mn-lt"/>
              <a:ea typeface="+mn-ea"/>
              <a:cs typeface="Sultan bold" pitchFamily="2" charset="-78"/>
            </a:endParaRPr>
          </a:p>
        </c:rich>
      </c:tx>
      <c:layout>
        <c:manualLayout>
          <c:xMode val="edge"/>
          <c:yMode val="edge"/>
          <c:x val="0.13815826771653542"/>
          <c:y val="1.483771107471566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Column2</c:v>
                </c:pt>
              </c:strCache>
            </c:strRef>
          </c:tx>
          <c:invertIfNegative val="0"/>
          <c:cat>
            <c:strRef>
              <c:f>Sheet1!$A$2:$A$6</c:f>
              <c:strCache>
                <c:ptCount val="5"/>
                <c:pt idx="0">
                  <c:v> 24-15</c:v>
                </c:pt>
                <c:pt idx="1">
                  <c:v> 44-25</c:v>
                </c:pt>
                <c:pt idx="2">
                  <c:v> 64-45</c:v>
                </c:pt>
                <c:pt idx="3">
                  <c:v>من 65 سنة فأكثر</c:v>
                </c:pt>
                <c:pt idx="4">
                  <c:v>عموما</c:v>
                </c:pt>
              </c:strCache>
            </c:strRef>
          </c:cat>
          <c:val>
            <c:numRef>
              <c:f>Sheet1!$B$2:$B$6</c:f>
              <c:numCache>
                <c:formatCode>General</c:formatCode>
                <c:ptCount val="5"/>
                <c:pt idx="0">
                  <c:v>78.599999999999994</c:v>
                </c:pt>
                <c:pt idx="1">
                  <c:v>83.5</c:v>
                </c:pt>
                <c:pt idx="2">
                  <c:v>86.9</c:v>
                </c:pt>
                <c:pt idx="3">
                  <c:v>91.4</c:v>
                </c:pt>
                <c:pt idx="4">
                  <c:v>85.3</c:v>
                </c:pt>
              </c:numCache>
            </c:numRef>
          </c:val>
        </c:ser>
        <c:dLbls>
          <c:showLegendKey val="0"/>
          <c:showVal val="1"/>
          <c:showCatName val="0"/>
          <c:showSerName val="0"/>
          <c:showPercent val="0"/>
          <c:showBubbleSize val="0"/>
        </c:dLbls>
        <c:gapWidth val="150"/>
        <c:shape val="cylinder"/>
        <c:axId val="26415872"/>
        <c:axId val="26417408"/>
        <c:axId val="0"/>
      </c:bar3DChart>
      <c:catAx>
        <c:axId val="26415872"/>
        <c:scaling>
          <c:orientation val="minMax"/>
        </c:scaling>
        <c:delete val="0"/>
        <c:axPos val="b"/>
        <c:majorTickMark val="out"/>
        <c:minorTickMark val="none"/>
        <c:tickLblPos val="nextTo"/>
        <c:txPr>
          <a:bodyPr/>
          <a:lstStyle/>
          <a:p>
            <a:pPr>
              <a:defRPr lang="ar-EG"/>
            </a:pPr>
            <a:endParaRPr lang="ar-EG"/>
          </a:p>
        </c:txPr>
        <c:crossAx val="26417408"/>
        <c:crosses val="autoZero"/>
        <c:auto val="1"/>
        <c:lblAlgn val="ctr"/>
        <c:lblOffset val="100"/>
        <c:noMultiLvlLbl val="0"/>
      </c:catAx>
      <c:valAx>
        <c:axId val="26417408"/>
        <c:scaling>
          <c:orientation val="minMax"/>
          <c:max val="100"/>
          <c:min val="0"/>
        </c:scaling>
        <c:delete val="0"/>
        <c:axPos val="l"/>
        <c:numFmt formatCode="General" sourceLinked="1"/>
        <c:majorTickMark val="out"/>
        <c:minorTickMark val="none"/>
        <c:tickLblPos val="nextTo"/>
        <c:txPr>
          <a:bodyPr/>
          <a:lstStyle/>
          <a:p>
            <a:pPr>
              <a:defRPr lang="ar-EG"/>
            </a:pPr>
            <a:endParaRPr lang="ar-EG"/>
          </a:p>
        </c:txPr>
        <c:crossAx val="26415872"/>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ar-EG" sz="2400" b="1" i="0" u="none" strike="noStrike" kern="1200" baseline="0">
                <a:solidFill>
                  <a:srgbClr val="C00000"/>
                </a:solidFill>
                <a:latin typeface="+mn-lt"/>
                <a:ea typeface="+mn-ea"/>
                <a:cs typeface="+mn-cs"/>
              </a:defRPr>
            </a:pPr>
            <a:r>
              <a:rPr lang="ar-EG" sz="2400" b="1" dirty="0" smtClean="0">
                <a:solidFill>
                  <a:srgbClr val="C00000"/>
                </a:solidFill>
              </a:rPr>
              <a:t>وفقا للنوع</a:t>
            </a:r>
            <a:endParaRPr lang="en-US" sz="2400" dirty="0">
              <a:solidFill>
                <a:srgbClr val="C00000"/>
              </a:solidFill>
            </a:endParaRPr>
          </a:p>
        </c:rich>
      </c:tx>
      <c:layout>
        <c:manualLayout>
          <c:xMode val="edge"/>
          <c:yMode val="edge"/>
          <c:x val="0.39270833333333338"/>
          <c:y val="7.9391782757924523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7.5916265675123981E-2"/>
          <c:y val="0.25222314758732073"/>
          <c:w val="0.90325040099154252"/>
          <c:h val="0.61771401171007545"/>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0"/>
                  <c:y val="-4.1666666666666664E-2"/>
                </c:manualLayout>
              </c:layout>
              <c:showLegendKey val="0"/>
              <c:showVal val="1"/>
              <c:showCatName val="0"/>
              <c:showSerName val="0"/>
              <c:showPercent val="0"/>
              <c:showBubbleSize val="0"/>
            </c:dLbl>
            <c:dLbl>
              <c:idx val="1"/>
              <c:layout>
                <c:manualLayout>
                  <c:x val="-1.7361111111111136E-2"/>
                  <c:y val="-8.0128205128205204E-2"/>
                </c:manualLayout>
              </c:layout>
              <c:showLegendKey val="0"/>
              <c:showVal val="1"/>
              <c:showCatName val="0"/>
              <c:showSerName val="0"/>
              <c:showPercent val="0"/>
              <c:showBubbleSize val="0"/>
            </c:dLbl>
            <c:txPr>
              <a:bodyPr/>
              <a:lstStyle/>
              <a:p>
                <a:pPr>
                  <a:defRPr lang="ar-EG" sz="1600" b="1"/>
                </a:pPr>
                <a:endParaRPr lang="ar-EG"/>
              </a:p>
            </c:txPr>
            <c:showLegendKey val="0"/>
            <c:showVal val="1"/>
            <c:showCatName val="0"/>
            <c:showSerName val="0"/>
            <c:showPercent val="0"/>
            <c:showBubbleSize val="0"/>
            <c:showLeaderLines val="0"/>
          </c:dLbls>
          <c:cat>
            <c:strRef>
              <c:f>Sheet1!$A$2:$A$3</c:f>
              <c:strCache>
                <c:ptCount val="2"/>
                <c:pt idx="0">
                  <c:v>ذكر</c:v>
                </c:pt>
                <c:pt idx="1">
                  <c:v>انثى</c:v>
                </c:pt>
              </c:strCache>
            </c:strRef>
          </c:cat>
          <c:val>
            <c:numRef>
              <c:f>Sheet1!$B$2:$B$3</c:f>
              <c:numCache>
                <c:formatCode>General</c:formatCode>
                <c:ptCount val="2"/>
                <c:pt idx="0">
                  <c:v>41.14</c:v>
                </c:pt>
                <c:pt idx="1">
                  <c:v>0.23</c:v>
                </c:pt>
              </c:numCache>
            </c:numRef>
          </c:val>
        </c:ser>
        <c:dLbls>
          <c:showLegendKey val="0"/>
          <c:showVal val="1"/>
          <c:showCatName val="0"/>
          <c:showSerName val="0"/>
          <c:showPercent val="0"/>
          <c:showBubbleSize val="0"/>
        </c:dLbls>
        <c:gapWidth val="150"/>
        <c:shape val="cylinder"/>
        <c:axId val="119004544"/>
        <c:axId val="126298368"/>
        <c:axId val="0"/>
      </c:bar3DChart>
      <c:catAx>
        <c:axId val="119004544"/>
        <c:scaling>
          <c:orientation val="minMax"/>
        </c:scaling>
        <c:delete val="0"/>
        <c:axPos val="b"/>
        <c:numFmt formatCode="General" sourceLinked="1"/>
        <c:majorTickMark val="out"/>
        <c:minorTickMark val="none"/>
        <c:tickLblPos val="nextTo"/>
        <c:txPr>
          <a:bodyPr/>
          <a:lstStyle/>
          <a:p>
            <a:pPr>
              <a:defRPr lang="ar-EG" sz="2800" b="0">
                <a:latin typeface="Arial" pitchFamily="34" charset="0"/>
                <a:cs typeface="Sultan bold" pitchFamily="2" charset="-78"/>
              </a:defRPr>
            </a:pPr>
            <a:endParaRPr lang="ar-EG"/>
          </a:p>
        </c:txPr>
        <c:crossAx val="126298368"/>
        <c:crosses val="autoZero"/>
        <c:auto val="1"/>
        <c:lblAlgn val="ctr"/>
        <c:lblOffset val="100"/>
        <c:noMultiLvlLbl val="0"/>
      </c:catAx>
      <c:valAx>
        <c:axId val="126298368"/>
        <c:scaling>
          <c:orientation val="minMax"/>
        </c:scaling>
        <c:delete val="0"/>
        <c:axPos val="l"/>
        <c:numFmt formatCode="General" sourceLinked="1"/>
        <c:majorTickMark val="out"/>
        <c:minorTickMark val="none"/>
        <c:tickLblPos val="nextTo"/>
        <c:txPr>
          <a:bodyPr/>
          <a:lstStyle/>
          <a:p>
            <a:pPr>
              <a:defRPr lang="ar-EG" sz="2000">
                <a:cs typeface="Sultan bold" pitchFamily="2" charset="-78"/>
              </a:defRPr>
            </a:pPr>
            <a:endParaRPr lang="ar-EG"/>
          </a:p>
        </c:txPr>
        <c:crossAx val="119004544"/>
        <c:crosses val="autoZero"/>
        <c:crossBetween val="between"/>
      </c:valAx>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4245042286380866E-2"/>
          <c:y val="4.5416666666666675E-2"/>
          <c:w val="0.91106359968892781"/>
          <c:h val="0.60325055521905913"/>
        </c:manualLayout>
      </c:layout>
      <c:bar3DChart>
        <c:barDir val="col"/>
        <c:grouping val="clustered"/>
        <c:varyColors val="0"/>
        <c:ser>
          <c:idx val="0"/>
          <c:order val="0"/>
          <c:tx>
            <c:strRef>
              <c:f>Sheet1!$B$1</c:f>
              <c:strCache>
                <c:ptCount val="1"/>
                <c:pt idx="0">
                  <c:v>ذكور</c:v>
                </c:pt>
              </c:strCache>
            </c:strRef>
          </c:tx>
          <c:invertIfNegative val="0"/>
          <c:dLbls>
            <c:dLbl>
              <c:idx val="0"/>
              <c:layout>
                <c:manualLayout>
                  <c:x val="-3.0864197530864517E-3"/>
                  <c:y val="-3.6478424591628346E-2"/>
                </c:manualLayout>
              </c:layout>
              <c:showLegendKey val="0"/>
              <c:showVal val="1"/>
              <c:showCatName val="0"/>
              <c:showSerName val="0"/>
              <c:showPercent val="0"/>
              <c:showBubbleSize val="0"/>
            </c:dLbl>
            <c:dLbl>
              <c:idx val="1"/>
              <c:layout>
                <c:manualLayout>
                  <c:x val="-3.0864197530864244E-3"/>
                  <c:y val="-4.2090489913417461E-2"/>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Sheet1!$A$2:$A$3</c:f>
              <c:strCache>
                <c:ptCount val="2"/>
                <c:pt idx="0">
                  <c:v>المدخنون الحاليون</c:v>
                </c:pt>
                <c:pt idx="1">
                  <c:v>غير المدخنين </c:v>
                </c:pt>
              </c:strCache>
            </c:strRef>
          </c:cat>
          <c:val>
            <c:numRef>
              <c:f>Sheet1!$B$2:$B$3</c:f>
              <c:numCache>
                <c:formatCode>General</c:formatCode>
                <c:ptCount val="2"/>
                <c:pt idx="0">
                  <c:v>61.5</c:v>
                </c:pt>
                <c:pt idx="1">
                  <c:v>57.1</c:v>
                </c:pt>
              </c:numCache>
            </c:numRef>
          </c:val>
        </c:ser>
        <c:ser>
          <c:idx val="1"/>
          <c:order val="1"/>
          <c:tx>
            <c:strRef>
              <c:f>Sheet1!$C$1</c:f>
              <c:strCache>
                <c:ptCount val="1"/>
                <c:pt idx="0">
                  <c:v>إناث</c:v>
                </c:pt>
              </c:strCache>
            </c:strRef>
          </c:tx>
          <c:spPr>
            <a:solidFill>
              <a:schemeClr val="accent3"/>
            </a:solidFill>
          </c:spPr>
          <c:invertIfNegative val="0"/>
          <c:dLbls>
            <c:dLbl>
              <c:idx val="0"/>
              <c:layout>
                <c:manualLayout>
                  <c:x val="1.0802469135802491E-2"/>
                  <c:y val="-2.2448261287155952E-2"/>
                </c:manualLayout>
              </c:layout>
              <c:showLegendKey val="0"/>
              <c:showVal val="1"/>
              <c:showCatName val="0"/>
              <c:showSerName val="0"/>
              <c:showPercent val="0"/>
              <c:showBubbleSize val="0"/>
            </c:dLbl>
            <c:dLbl>
              <c:idx val="1"/>
              <c:layout>
                <c:manualLayout>
                  <c:x val="1.5432098765432126E-3"/>
                  <c:y val="-5.3314620556995387E-2"/>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Sheet1!$A$2:$A$3</c:f>
              <c:strCache>
                <c:ptCount val="2"/>
                <c:pt idx="0">
                  <c:v>المدخنون الحاليون</c:v>
                </c:pt>
                <c:pt idx="1">
                  <c:v>غير المدخنين </c:v>
                </c:pt>
              </c:strCache>
            </c:strRef>
          </c:cat>
          <c:val>
            <c:numRef>
              <c:f>Sheet1!$C$2:$C$3</c:f>
              <c:numCache>
                <c:formatCode>General</c:formatCode>
                <c:ptCount val="2"/>
                <c:pt idx="0">
                  <c:v>44.4</c:v>
                </c:pt>
                <c:pt idx="1">
                  <c:v>50.4</c:v>
                </c:pt>
              </c:numCache>
            </c:numRef>
          </c:val>
        </c:ser>
        <c:ser>
          <c:idx val="2"/>
          <c:order val="2"/>
          <c:tx>
            <c:strRef>
              <c:f>Sheet1!$D$1</c:f>
              <c:strCache>
                <c:ptCount val="1"/>
                <c:pt idx="0">
                  <c:v>الاجمالى</c:v>
                </c:pt>
              </c:strCache>
            </c:strRef>
          </c:tx>
          <c:spPr>
            <a:solidFill>
              <a:schemeClr val="accent2"/>
            </a:solidFill>
          </c:spPr>
          <c:invertIfNegative val="0"/>
          <c:dLbls>
            <c:dLbl>
              <c:idx val="0"/>
              <c:layout>
                <c:manualLayout>
                  <c:x val="0"/>
                  <c:y val="-3.6478424591628346E-2"/>
                </c:manualLayout>
              </c:layout>
              <c:showLegendKey val="0"/>
              <c:showVal val="1"/>
              <c:showCatName val="0"/>
              <c:showSerName val="0"/>
              <c:showPercent val="0"/>
              <c:showBubbleSize val="0"/>
            </c:dLbl>
            <c:dLbl>
              <c:idx val="1"/>
              <c:layout>
                <c:manualLayout>
                  <c:x val="3.5493827160494006E-2"/>
                  <c:y val="-4.7702555235206411E-2"/>
                </c:manualLayout>
              </c:layout>
              <c:showLegendKey val="0"/>
              <c:showVal val="1"/>
              <c:showCatName val="0"/>
              <c:showSerName val="0"/>
              <c:showPercent val="0"/>
              <c:showBubbleSize val="0"/>
            </c:dLbl>
            <c:txPr>
              <a:bodyPr/>
              <a:lstStyle/>
              <a:p>
                <a:pPr>
                  <a:defRPr lang="ar-EG"/>
                </a:pPr>
                <a:endParaRPr lang="ar-EG"/>
              </a:p>
            </c:txPr>
            <c:showLegendKey val="0"/>
            <c:showVal val="1"/>
            <c:showCatName val="0"/>
            <c:showSerName val="0"/>
            <c:showPercent val="0"/>
            <c:showBubbleSize val="0"/>
            <c:showLeaderLines val="0"/>
          </c:dLbls>
          <c:cat>
            <c:strRef>
              <c:f>Sheet1!$A$2:$A$3</c:f>
              <c:strCache>
                <c:ptCount val="2"/>
                <c:pt idx="0">
                  <c:v>المدخنون الحاليون</c:v>
                </c:pt>
                <c:pt idx="1">
                  <c:v>غير المدخنين </c:v>
                </c:pt>
              </c:strCache>
            </c:strRef>
          </c:cat>
          <c:val>
            <c:numRef>
              <c:f>Sheet1!$D$2:$D$3</c:f>
              <c:numCache>
                <c:formatCode>General</c:formatCode>
                <c:ptCount val="2"/>
                <c:pt idx="0">
                  <c:v>61.4</c:v>
                </c:pt>
                <c:pt idx="1">
                  <c:v>52.8</c:v>
                </c:pt>
              </c:numCache>
            </c:numRef>
          </c:val>
        </c:ser>
        <c:dLbls>
          <c:showLegendKey val="0"/>
          <c:showVal val="1"/>
          <c:showCatName val="0"/>
          <c:showSerName val="0"/>
          <c:showPercent val="0"/>
          <c:showBubbleSize val="0"/>
        </c:dLbls>
        <c:gapWidth val="150"/>
        <c:shape val="cylinder"/>
        <c:axId val="26453120"/>
        <c:axId val="26454656"/>
        <c:axId val="0"/>
      </c:bar3DChart>
      <c:catAx>
        <c:axId val="26453120"/>
        <c:scaling>
          <c:orientation val="minMax"/>
        </c:scaling>
        <c:delete val="0"/>
        <c:axPos val="b"/>
        <c:majorTickMark val="out"/>
        <c:minorTickMark val="none"/>
        <c:tickLblPos val="nextTo"/>
        <c:txPr>
          <a:bodyPr/>
          <a:lstStyle/>
          <a:p>
            <a:pPr>
              <a:defRPr lang="ar-EG" b="1"/>
            </a:pPr>
            <a:endParaRPr lang="ar-EG"/>
          </a:p>
        </c:txPr>
        <c:crossAx val="26454656"/>
        <c:crosses val="autoZero"/>
        <c:auto val="1"/>
        <c:lblAlgn val="ctr"/>
        <c:lblOffset val="100"/>
        <c:noMultiLvlLbl val="0"/>
      </c:catAx>
      <c:valAx>
        <c:axId val="26454656"/>
        <c:scaling>
          <c:orientation val="minMax"/>
        </c:scaling>
        <c:delete val="0"/>
        <c:axPos val="l"/>
        <c:numFmt formatCode="General" sourceLinked="1"/>
        <c:majorTickMark val="out"/>
        <c:minorTickMark val="none"/>
        <c:tickLblPos val="nextTo"/>
        <c:txPr>
          <a:bodyPr/>
          <a:lstStyle/>
          <a:p>
            <a:pPr>
              <a:defRPr lang="ar-EG"/>
            </a:pPr>
            <a:endParaRPr lang="ar-EG"/>
          </a:p>
        </c:txPr>
        <c:crossAx val="26453120"/>
        <c:crosses val="autoZero"/>
        <c:crossBetween val="between"/>
      </c:valAx>
    </c:plotArea>
    <c:legend>
      <c:legendPos val="b"/>
      <c:layout>
        <c:manualLayout>
          <c:xMode val="edge"/>
          <c:yMode val="edge"/>
          <c:x val="0.25751664722465339"/>
          <c:y val="0.89850358918090856"/>
          <c:w val="0.48342349567415266"/>
          <c:h val="8.466021485372284E-2"/>
        </c:manualLayout>
      </c:layout>
      <c:overlay val="0"/>
      <c:txPr>
        <a:bodyPr/>
        <a:lstStyle/>
        <a:p>
          <a:pPr>
            <a:defRPr lang="ar-EG" sz="2400" b="0">
              <a:cs typeface="Sultan bold" pitchFamily="2" charset="-78"/>
            </a:defRPr>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01664722465253E-2"/>
          <c:y val="0.12236322998687681"/>
          <c:w val="0.91800804413337311"/>
          <c:h val="0.51618234041499533"/>
        </c:manualLayout>
      </c:layout>
      <c:bar3DChart>
        <c:barDir val="col"/>
        <c:grouping val="clustered"/>
        <c:varyColors val="0"/>
        <c:ser>
          <c:idx val="0"/>
          <c:order val="0"/>
          <c:tx>
            <c:strRef>
              <c:f>Sheet1!$B$1</c:f>
              <c:strCache>
                <c:ptCount val="1"/>
                <c:pt idx="0">
                  <c:v>24-15</c:v>
                </c:pt>
              </c:strCache>
            </c:strRef>
          </c:tx>
          <c:invertIfNegative val="0"/>
          <c:dLbls>
            <c:dLbl>
              <c:idx val="0"/>
              <c:layout>
                <c:manualLayout>
                  <c:x val="-1.5432098765432119E-2"/>
                  <c:y val="-8.3333333333333343E-2"/>
                </c:manualLayout>
              </c:layout>
              <c:showLegendKey val="0"/>
              <c:showVal val="1"/>
              <c:showCatName val="0"/>
              <c:showSerName val="0"/>
              <c:showPercent val="0"/>
              <c:showBubbleSize val="0"/>
            </c:dLbl>
            <c:dLbl>
              <c:idx val="1"/>
              <c:layout>
                <c:manualLayout>
                  <c:x val="-7.7160493827161235E-3"/>
                  <c:y val="-0.05"/>
                </c:manualLayout>
              </c:layout>
              <c:showLegendKey val="0"/>
              <c:showVal val="1"/>
              <c:showCatName val="0"/>
              <c:showSerName val="0"/>
              <c:showPercent val="0"/>
              <c:showBubbleSize val="0"/>
            </c:dLbl>
            <c:dLbl>
              <c:idx val="2"/>
              <c:layout>
                <c:manualLayout>
                  <c:x val="-9.2592592592592865E-3"/>
                  <c:y val="-3.6111111111111156E-2"/>
                </c:manualLayout>
              </c:layout>
              <c:showLegendKey val="0"/>
              <c:showVal val="1"/>
              <c:showCatName val="0"/>
              <c:showSerName val="0"/>
              <c:showPercent val="0"/>
              <c:showBubbleSize val="0"/>
            </c:dLbl>
            <c:txPr>
              <a:bodyPr/>
              <a:lstStyle/>
              <a:p>
                <a:pPr>
                  <a:defRPr lang="ar-EG" b="1">
                    <a:solidFill>
                      <a:schemeClr val="tx2">
                        <a:lumMod val="75000"/>
                      </a:schemeClr>
                    </a:solidFill>
                  </a:defRPr>
                </a:pPr>
                <a:endParaRPr lang="ar-EG"/>
              </a:p>
            </c:txPr>
            <c:showLegendKey val="0"/>
            <c:showVal val="1"/>
            <c:showCatName val="0"/>
            <c:showSerName val="0"/>
            <c:showPercent val="0"/>
            <c:showBubbleSize val="0"/>
            <c:showLeaderLines val="0"/>
          </c:dLbls>
          <c:cat>
            <c:strRef>
              <c:f>Sheet1!$A$2:$A$4</c:f>
              <c:strCache>
                <c:ptCount val="3"/>
                <c:pt idx="0">
                  <c:v>عموماً</c:v>
                </c:pt>
                <c:pt idx="1">
                  <c:v>في الصحف أو المجلات</c:v>
                </c:pt>
                <c:pt idx="2">
                  <c:v>في التلفزيون</c:v>
                </c:pt>
              </c:strCache>
            </c:strRef>
          </c:cat>
          <c:val>
            <c:numRef>
              <c:f>Sheet1!$B$2:$B$4</c:f>
              <c:numCache>
                <c:formatCode>General</c:formatCode>
                <c:ptCount val="3"/>
                <c:pt idx="0">
                  <c:v>52.6</c:v>
                </c:pt>
                <c:pt idx="1">
                  <c:v>29.8</c:v>
                </c:pt>
                <c:pt idx="2">
                  <c:v>48.6</c:v>
                </c:pt>
              </c:numCache>
            </c:numRef>
          </c:val>
        </c:ser>
        <c:ser>
          <c:idx val="1"/>
          <c:order val="1"/>
          <c:tx>
            <c:strRef>
              <c:f>Sheet1!$C$1</c:f>
              <c:strCache>
                <c:ptCount val="1"/>
                <c:pt idx="0">
                  <c:v>من25 سنة فأكثر</c:v>
                </c:pt>
              </c:strCache>
            </c:strRef>
          </c:tx>
          <c:invertIfNegative val="0"/>
          <c:dLbls>
            <c:dLbl>
              <c:idx val="0"/>
              <c:layout>
                <c:manualLayout>
                  <c:x val="1.0802469135802491E-2"/>
                  <c:y val="-4.1666666666666664E-2"/>
                </c:manualLayout>
              </c:layout>
              <c:showLegendKey val="0"/>
              <c:showVal val="1"/>
              <c:showCatName val="0"/>
              <c:showSerName val="0"/>
              <c:showPercent val="0"/>
              <c:showBubbleSize val="0"/>
            </c:dLbl>
            <c:dLbl>
              <c:idx val="1"/>
              <c:layout>
                <c:manualLayout>
                  <c:x val="2.7777777777777853E-2"/>
                  <c:y val="-5.5555555555555558E-3"/>
                </c:manualLayout>
              </c:layout>
              <c:showLegendKey val="0"/>
              <c:showVal val="1"/>
              <c:showCatName val="0"/>
              <c:showSerName val="0"/>
              <c:showPercent val="0"/>
              <c:showBubbleSize val="0"/>
            </c:dLbl>
            <c:dLbl>
              <c:idx val="2"/>
              <c:layout>
                <c:manualLayout>
                  <c:x val="3.3950617283950615E-2"/>
                  <c:y val="-2.2222222222222202E-2"/>
                </c:manualLayout>
              </c:layout>
              <c:showLegendKey val="0"/>
              <c:showVal val="1"/>
              <c:showCatName val="0"/>
              <c:showSerName val="0"/>
              <c:showPercent val="0"/>
              <c:showBubbleSize val="0"/>
            </c:dLbl>
            <c:txPr>
              <a:bodyPr/>
              <a:lstStyle/>
              <a:p>
                <a:pPr>
                  <a:defRPr lang="ar-EG" b="1">
                    <a:solidFill>
                      <a:srgbClr val="C00000"/>
                    </a:solidFill>
                  </a:defRPr>
                </a:pPr>
                <a:endParaRPr lang="ar-EG"/>
              </a:p>
            </c:txPr>
            <c:showLegendKey val="0"/>
            <c:showVal val="1"/>
            <c:showCatName val="0"/>
            <c:showSerName val="0"/>
            <c:showPercent val="0"/>
            <c:showBubbleSize val="0"/>
            <c:showLeaderLines val="0"/>
          </c:dLbls>
          <c:cat>
            <c:strRef>
              <c:f>Sheet1!$A$2:$A$4</c:f>
              <c:strCache>
                <c:ptCount val="3"/>
                <c:pt idx="0">
                  <c:v>عموماً</c:v>
                </c:pt>
                <c:pt idx="1">
                  <c:v>في الصحف أو المجلات</c:v>
                </c:pt>
                <c:pt idx="2">
                  <c:v>في التلفزيون</c:v>
                </c:pt>
              </c:strCache>
            </c:strRef>
          </c:cat>
          <c:val>
            <c:numRef>
              <c:f>Sheet1!$C$2:$C$4</c:f>
              <c:numCache>
                <c:formatCode>General</c:formatCode>
                <c:ptCount val="3"/>
                <c:pt idx="0">
                  <c:v>55.1</c:v>
                </c:pt>
                <c:pt idx="1">
                  <c:v>29.1</c:v>
                </c:pt>
                <c:pt idx="2">
                  <c:v>52</c:v>
                </c:pt>
              </c:numCache>
            </c:numRef>
          </c:val>
        </c:ser>
        <c:dLbls>
          <c:showLegendKey val="0"/>
          <c:showVal val="1"/>
          <c:showCatName val="0"/>
          <c:showSerName val="0"/>
          <c:showPercent val="0"/>
          <c:showBubbleSize val="0"/>
        </c:dLbls>
        <c:gapWidth val="150"/>
        <c:shape val="cylinder"/>
        <c:axId val="26524288"/>
        <c:axId val="26526080"/>
        <c:axId val="0"/>
      </c:bar3DChart>
      <c:catAx>
        <c:axId val="26524288"/>
        <c:scaling>
          <c:orientation val="minMax"/>
        </c:scaling>
        <c:delete val="0"/>
        <c:axPos val="b"/>
        <c:majorTickMark val="out"/>
        <c:minorTickMark val="none"/>
        <c:tickLblPos val="nextTo"/>
        <c:txPr>
          <a:bodyPr/>
          <a:lstStyle/>
          <a:p>
            <a:pPr>
              <a:defRPr lang="ar-EG"/>
            </a:pPr>
            <a:endParaRPr lang="ar-EG"/>
          </a:p>
        </c:txPr>
        <c:crossAx val="26526080"/>
        <c:crosses val="autoZero"/>
        <c:auto val="1"/>
        <c:lblAlgn val="ctr"/>
        <c:lblOffset val="100"/>
        <c:noMultiLvlLbl val="0"/>
      </c:catAx>
      <c:valAx>
        <c:axId val="26526080"/>
        <c:scaling>
          <c:orientation val="minMax"/>
        </c:scaling>
        <c:delete val="0"/>
        <c:axPos val="l"/>
        <c:numFmt formatCode="General" sourceLinked="1"/>
        <c:majorTickMark val="out"/>
        <c:minorTickMark val="none"/>
        <c:tickLblPos val="nextTo"/>
        <c:txPr>
          <a:bodyPr/>
          <a:lstStyle/>
          <a:p>
            <a:pPr>
              <a:defRPr lang="ar-EG"/>
            </a:pPr>
            <a:endParaRPr lang="ar-EG"/>
          </a:p>
        </c:txPr>
        <c:crossAx val="26524288"/>
        <c:crosses val="autoZero"/>
        <c:crossBetween val="between"/>
      </c:valAx>
    </c:plotArea>
    <c:legend>
      <c:legendPos val="b"/>
      <c:layout>
        <c:manualLayout>
          <c:xMode val="edge"/>
          <c:yMode val="edge"/>
          <c:x val="0.2020957276173812"/>
          <c:y val="0.90528181516287265"/>
          <c:w val="0.56494422572178482"/>
          <c:h val="7.7881988871760552E-2"/>
        </c:manualLayout>
      </c:layout>
      <c:overlay val="0"/>
      <c:txPr>
        <a:bodyPr/>
        <a:lstStyle/>
        <a:p>
          <a:pPr>
            <a:defRPr lang="ar-EG" sz="2400" b="1"/>
          </a:pPr>
          <a:endParaRPr lang="ar-EG"/>
        </a:p>
      </c:txPr>
    </c:legend>
    <c:plotVisOnly val="1"/>
    <c:dispBlanksAs val="gap"/>
    <c:showDLblsOverMax val="0"/>
  </c:chart>
  <c:txPr>
    <a:bodyPr/>
    <a:lstStyle/>
    <a:p>
      <a:pPr>
        <a:defRPr sz="1800"/>
      </a:pPr>
      <a:endParaRPr lang="ar-EG"/>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lang="ar-EG"/>
            </a:pPr>
            <a:r>
              <a:rPr lang="ar-SA" sz="1800" b="1" i="0" u="none" strike="noStrike" baseline="0" dirty="0" smtClean="0">
                <a:solidFill>
                  <a:srgbClr val="C00000"/>
                </a:solidFill>
              </a:rPr>
              <a:t>نسبة المدخن</a:t>
            </a:r>
            <a:r>
              <a:rPr lang="ar-EG" sz="1800" b="1" i="0" u="none" strike="noStrike" baseline="0" dirty="0" smtClean="0">
                <a:solidFill>
                  <a:srgbClr val="C00000"/>
                </a:solidFill>
              </a:rPr>
              <a:t>يين</a:t>
            </a:r>
            <a:r>
              <a:rPr lang="ar-SA" sz="1800" b="1" i="0" u="none" strike="noStrike" baseline="0" dirty="0" smtClean="0">
                <a:solidFill>
                  <a:srgbClr val="C00000"/>
                </a:solidFill>
              </a:rPr>
              <a:t> الحالي</a:t>
            </a:r>
            <a:r>
              <a:rPr lang="ar-EG" sz="1800" b="1" i="0" u="none" strike="noStrike" baseline="0" dirty="0" smtClean="0">
                <a:solidFill>
                  <a:srgbClr val="C00000"/>
                </a:solidFill>
              </a:rPr>
              <a:t>ين</a:t>
            </a:r>
            <a:r>
              <a:rPr lang="ar-SA" sz="1800" b="1" i="0" u="none" strike="noStrike" baseline="0" dirty="0" smtClean="0">
                <a:solidFill>
                  <a:srgbClr val="C00000"/>
                </a:solidFill>
              </a:rPr>
              <a:t> الذين لاحظوا التحذيرات الصحية على عبوات السجائر</a:t>
            </a:r>
            <a:r>
              <a:rPr lang="ar-EG" sz="1800" b="1" i="0" u="none" strike="noStrike" baseline="0" dirty="0" smtClean="0">
                <a:solidFill>
                  <a:srgbClr val="C00000"/>
                </a:solidFill>
              </a:rPr>
              <a:t/>
            </a:r>
            <a:br>
              <a:rPr lang="ar-EG" sz="1800" b="1" i="0" u="none" strike="noStrike" baseline="0" dirty="0" smtClean="0">
                <a:solidFill>
                  <a:srgbClr val="C00000"/>
                </a:solidFill>
              </a:rPr>
            </a:br>
            <a:r>
              <a:rPr lang="ar-SA" sz="1800" b="1" i="0" u="none" strike="noStrike" baseline="0" dirty="0" smtClean="0">
                <a:solidFill>
                  <a:srgbClr val="C00000"/>
                </a:solidFill>
              </a:rPr>
              <a:t> خلال الـ 30 يوماً الماضية،وفقا ل</a:t>
            </a:r>
            <a:r>
              <a:rPr lang="ar-EG" sz="1800" b="1" i="0" u="none" strike="noStrike" baseline="0" dirty="0" smtClean="0">
                <a:solidFill>
                  <a:srgbClr val="C00000"/>
                </a:solidFill>
              </a:rPr>
              <a:t>فئات العمر</a:t>
            </a:r>
            <a:r>
              <a:rPr lang="ar-SA" sz="1800" b="1" i="0" u="none" strike="noStrike" baseline="0" dirty="0" smtClean="0">
                <a:solidFill>
                  <a:srgbClr val="C00000"/>
                </a:solidFill>
              </a:rPr>
              <a:t> </a:t>
            </a:r>
            <a:endParaRPr lang="en-US" sz="1800" dirty="0">
              <a:solidFill>
                <a:srgbClr val="C00000"/>
              </a:solidFill>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Lbls>
            <c:txPr>
              <a:bodyPr/>
              <a:lstStyle/>
              <a:p>
                <a:pPr>
                  <a:defRPr lang="ar-EG" b="1"/>
                </a:pPr>
                <a:endParaRPr lang="ar-EG"/>
              </a:p>
            </c:txPr>
            <c:showLegendKey val="0"/>
            <c:showVal val="1"/>
            <c:showCatName val="0"/>
            <c:showSerName val="0"/>
            <c:showPercent val="0"/>
            <c:showBubbleSize val="0"/>
            <c:showLeaderLines val="0"/>
          </c:dLbls>
          <c:cat>
            <c:strRef>
              <c:f>Sheet1!$A$2:$A$6</c:f>
              <c:strCache>
                <c:ptCount val="5"/>
                <c:pt idx="0">
                  <c:v> 24-15</c:v>
                </c:pt>
                <c:pt idx="1">
                  <c:v> 44-25</c:v>
                </c:pt>
                <c:pt idx="2">
                  <c:v> 64-45</c:v>
                </c:pt>
                <c:pt idx="3">
                  <c:v>من 65 سنة فأكثر</c:v>
                </c:pt>
                <c:pt idx="4">
                  <c:v>عموماً </c:v>
                </c:pt>
              </c:strCache>
            </c:strRef>
          </c:cat>
          <c:val>
            <c:numRef>
              <c:f>Sheet1!$B$2:$B$6</c:f>
              <c:numCache>
                <c:formatCode>General</c:formatCode>
                <c:ptCount val="5"/>
                <c:pt idx="0">
                  <c:v>96.4</c:v>
                </c:pt>
                <c:pt idx="1">
                  <c:v>93.5</c:v>
                </c:pt>
                <c:pt idx="2">
                  <c:v>92.5</c:v>
                </c:pt>
                <c:pt idx="3">
                  <c:v>93.2</c:v>
                </c:pt>
                <c:pt idx="4">
                  <c:v>93.4</c:v>
                </c:pt>
              </c:numCache>
            </c:numRef>
          </c:val>
        </c:ser>
        <c:dLbls>
          <c:showLegendKey val="0"/>
          <c:showVal val="1"/>
          <c:showCatName val="0"/>
          <c:showSerName val="0"/>
          <c:showPercent val="0"/>
          <c:showBubbleSize val="0"/>
        </c:dLbls>
        <c:gapWidth val="150"/>
        <c:shape val="cylinder"/>
        <c:axId val="33953280"/>
        <c:axId val="33956224"/>
        <c:axId val="0"/>
      </c:bar3DChart>
      <c:catAx>
        <c:axId val="33953280"/>
        <c:scaling>
          <c:orientation val="minMax"/>
        </c:scaling>
        <c:delete val="0"/>
        <c:axPos val="b"/>
        <c:majorTickMark val="out"/>
        <c:minorTickMark val="none"/>
        <c:tickLblPos val="nextTo"/>
        <c:txPr>
          <a:bodyPr/>
          <a:lstStyle/>
          <a:p>
            <a:pPr>
              <a:defRPr lang="ar-EG" b="1"/>
            </a:pPr>
            <a:endParaRPr lang="ar-EG"/>
          </a:p>
        </c:txPr>
        <c:crossAx val="33956224"/>
        <c:crosses val="autoZero"/>
        <c:auto val="1"/>
        <c:lblAlgn val="ctr"/>
        <c:lblOffset val="100"/>
        <c:noMultiLvlLbl val="0"/>
      </c:catAx>
      <c:valAx>
        <c:axId val="33956224"/>
        <c:scaling>
          <c:orientation val="minMax"/>
          <c:max val="100"/>
          <c:min val="0"/>
        </c:scaling>
        <c:delete val="0"/>
        <c:axPos val="l"/>
        <c:numFmt formatCode="General" sourceLinked="1"/>
        <c:majorTickMark val="out"/>
        <c:minorTickMark val="none"/>
        <c:tickLblPos val="nextTo"/>
        <c:txPr>
          <a:bodyPr/>
          <a:lstStyle/>
          <a:p>
            <a:pPr>
              <a:defRPr lang="ar-EG"/>
            </a:pPr>
            <a:endParaRPr lang="ar-EG"/>
          </a:p>
        </c:txPr>
        <c:crossAx val="33953280"/>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lang="ar-EG"/>
            </a:pPr>
            <a:r>
              <a:rPr lang="ar-SA" sz="1800" b="1" i="0" u="none" strike="noStrike" baseline="0" dirty="0" smtClean="0">
                <a:solidFill>
                  <a:srgbClr val="C00000"/>
                </a:solidFill>
              </a:rPr>
              <a:t>نسبة المدخن</a:t>
            </a:r>
            <a:r>
              <a:rPr lang="ar-EG" sz="1800" b="1" i="0" u="none" strike="noStrike" baseline="0" dirty="0" smtClean="0">
                <a:solidFill>
                  <a:srgbClr val="C00000"/>
                </a:solidFill>
              </a:rPr>
              <a:t>يين</a:t>
            </a:r>
            <a:r>
              <a:rPr lang="ar-SA" sz="1800" b="1" i="0" u="none" strike="noStrike" baseline="0" dirty="0" smtClean="0">
                <a:solidFill>
                  <a:srgbClr val="C00000"/>
                </a:solidFill>
              </a:rPr>
              <a:t> الحالي</a:t>
            </a:r>
            <a:r>
              <a:rPr lang="ar-EG" sz="1800" b="1" i="0" u="none" strike="noStrike" baseline="0" dirty="0" smtClean="0">
                <a:solidFill>
                  <a:srgbClr val="C00000"/>
                </a:solidFill>
              </a:rPr>
              <a:t>ين</a:t>
            </a:r>
            <a:r>
              <a:rPr lang="ar-SA" sz="1800" b="1" i="0" u="none" strike="noStrike" baseline="0" dirty="0" smtClean="0">
                <a:solidFill>
                  <a:srgbClr val="C00000"/>
                </a:solidFill>
              </a:rPr>
              <a:t> الذين فكروا في الإقلاع عن التدخين بسبب  ملاحظتهم للتحذيرات صحية على عبوات السجائر  خلال الـ 30 يوماً الماضية</a:t>
            </a:r>
            <a:endParaRPr lang="en-US" sz="1800" dirty="0">
              <a:solidFill>
                <a:srgbClr val="C00000"/>
              </a:solidFill>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invertIfNegative val="0"/>
          <c:dLbls>
            <c:txPr>
              <a:bodyPr/>
              <a:lstStyle/>
              <a:p>
                <a:pPr>
                  <a:defRPr lang="ar-EG" b="1"/>
                </a:pPr>
                <a:endParaRPr lang="ar-EG"/>
              </a:p>
            </c:txPr>
            <c:showLegendKey val="0"/>
            <c:showVal val="1"/>
            <c:showCatName val="0"/>
            <c:showSerName val="0"/>
            <c:showPercent val="0"/>
            <c:showBubbleSize val="0"/>
            <c:showLeaderLines val="0"/>
          </c:dLbls>
          <c:cat>
            <c:strRef>
              <c:f>Sheet1!$A$2:$A$6</c:f>
              <c:strCache>
                <c:ptCount val="5"/>
                <c:pt idx="0">
                  <c:v> 24-15</c:v>
                </c:pt>
                <c:pt idx="1">
                  <c:v> 44-25</c:v>
                </c:pt>
                <c:pt idx="2">
                  <c:v> 64-45</c:v>
                </c:pt>
                <c:pt idx="3">
                  <c:v>من 65 سنة فأكثر</c:v>
                </c:pt>
                <c:pt idx="4">
                  <c:v>عموماً </c:v>
                </c:pt>
              </c:strCache>
            </c:strRef>
          </c:cat>
          <c:val>
            <c:numRef>
              <c:f>Sheet1!$B$2:$B$6</c:f>
              <c:numCache>
                <c:formatCode>General</c:formatCode>
                <c:ptCount val="5"/>
                <c:pt idx="0">
                  <c:v>33.300000000000004</c:v>
                </c:pt>
                <c:pt idx="1">
                  <c:v>42.2</c:v>
                </c:pt>
                <c:pt idx="2">
                  <c:v>37.9</c:v>
                </c:pt>
                <c:pt idx="3">
                  <c:v>39</c:v>
                </c:pt>
                <c:pt idx="4">
                  <c:v>39.700000000000003</c:v>
                </c:pt>
              </c:numCache>
            </c:numRef>
          </c:val>
        </c:ser>
        <c:dLbls>
          <c:showLegendKey val="0"/>
          <c:showVal val="1"/>
          <c:showCatName val="0"/>
          <c:showSerName val="0"/>
          <c:showPercent val="0"/>
          <c:showBubbleSize val="0"/>
        </c:dLbls>
        <c:gapWidth val="150"/>
        <c:shape val="cylinder"/>
        <c:axId val="118857728"/>
        <c:axId val="118860416"/>
        <c:axId val="0"/>
      </c:bar3DChart>
      <c:catAx>
        <c:axId val="118857728"/>
        <c:scaling>
          <c:orientation val="minMax"/>
        </c:scaling>
        <c:delete val="0"/>
        <c:axPos val="b"/>
        <c:majorTickMark val="out"/>
        <c:minorTickMark val="none"/>
        <c:tickLblPos val="nextTo"/>
        <c:txPr>
          <a:bodyPr/>
          <a:lstStyle/>
          <a:p>
            <a:pPr>
              <a:defRPr lang="ar-EG" b="1"/>
            </a:pPr>
            <a:endParaRPr lang="ar-EG"/>
          </a:p>
        </c:txPr>
        <c:crossAx val="118860416"/>
        <c:crosses val="autoZero"/>
        <c:auto val="1"/>
        <c:lblAlgn val="ctr"/>
        <c:lblOffset val="100"/>
        <c:noMultiLvlLbl val="0"/>
      </c:catAx>
      <c:valAx>
        <c:axId val="118860416"/>
        <c:scaling>
          <c:orientation val="minMax"/>
          <c:max val="50"/>
          <c:min val="0"/>
        </c:scaling>
        <c:delete val="0"/>
        <c:axPos val="l"/>
        <c:numFmt formatCode="General" sourceLinked="1"/>
        <c:majorTickMark val="out"/>
        <c:minorTickMark val="none"/>
        <c:tickLblPos val="nextTo"/>
        <c:txPr>
          <a:bodyPr/>
          <a:lstStyle/>
          <a:p>
            <a:pPr>
              <a:defRPr lang="ar-EG"/>
            </a:pPr>
            <a:endParaRPr lang="ar-EG"/>
          </a:p>
        </c:txPr>
        <c:crossAx val="118857728"/>
        <c:crosses val="autoZero"/>
        <c:crossBetween val="between"/>
      </c:valAx>
    </c:plotArea>
    <c:plotVisOnly val="1"/>
    <c:dispBlanksAs val="gap"/>
    <c:showDLblsOverMax val="0"/>
  </c:chart>
  <c:txPr>
    <a:bodyPr/>
    <a:lstStyle/>
    <a:p>
      <a:pPr>
        <a:defRPr sz="1800"/>
      </a:pPr>
      <a:endParaRPr lang="ar-EG"/>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الاجمالى</c:v>
                </c:pt>
              </c:strCache>
            </c:strRef>
          </c:tx>
          <c:invertIfNegative val="0"/>
          <c:dLbls>
            <c:numFmt formatCode="#,##0.0" sourceLinked="0"/>
            <c:txPr>
              <a:bodyPr/>
              <a:lstStyle/>
              <a:p>
                <a:pPr>
                  <a:defRPr lang="ar-EG"/>
                </a:pPr>
                <a:endParaRPr lang="ar-EG"/>
              </a:p>
            </c:txPr>
            <c:showLegendKey val="0"/>
            <c:showVal val="1"/>
            <c:showCatName val="0"/>
            <c:showSerName val="0"/>
            <c:showPercent val="0"/>
            <c:showBubbleSize val="0"/>
            <c:showLeaderLines val="0"/>
          </c:dLbls>
          <c:cat>
            <c:strRef>
              <c:f>Sheet1!$A$2:$A$7</c:f>
              <c:strCache>
                <c:ptCount val="6"/>
                <c:pt idx="0">
                  <c:v> ملابس أو أشياء أخرى تحمل شعار السجائر أو أسمها التجارى</c:v>
                </c:pt>
                <c:pt idx="1">
                  <c:v> السجائر بأسعار منخفضة</c:v>
                </c:pt>
                <c:pt idx="2">
                  <c:v>ترويج للسجائر فى البريد الألكترونى</c:v>
                </c:pt>
                <c:pt idx="3">
                  <c:v>عينات مجانية من السجائر</c:v>
                </c:pt>
                <c:pt idx="4">
                  <c:v>هدايا مجانية أو خصومات خاصة على منجات أخرى عند شرائ السجائر</c:v>
                </c:pt>
                <c:pt idx="5">
                  <c:v>كوبونات السجائر</c:v>
                </c:pt>
              </c:strCache>
            </c:strRef>
          </c:cat>
          <c:val>
            <c:numRef>
              <c:f>Sheet1!$B$2:$B$7</c:f>
              <c:numCache>
                <c:formatCode>General</c:formatCode>
                <c:ptCount val="6"/>
                <c:pt idx="0">
                  <c:v>2.2999999999999998</c:v>
                </c:pt>
                <c:pt idx="1">
                  <c:v>2.2000000000000002</c:v>
                </c:pt>
                <c:pt idx="2">
                  <c:v>1</c:v>
                </c:pt>
                <c:pt idx="3">
                  <c:v>0.4</c:v>
                </c:pt>
                <c:pt idx="4">
                  <c:v>0.4</c:v>
                </c:pt>
                <c:pt idx="5">
                  <c:v>0.2</c:v>
                </c:pt>
              </c:numCache>
            </c:numRef>
          </c:val>
        </c:ser>
        <c:dLbls>
          <c:showLegendKey val="0"/>
          <c:showVal val="1"/>
          <c:showCatName val="0"/>
          <c:showSerName val="0"/>
          <c:showPercent val="0"/>
          <c:showBubbleSize val="0"/>
        </c:dLbls>
        <c:gapWidth val="150"/>
        <c:shape val="cylinder"/>
        <c:axId val="33975680"/>
        <c:axId val="34076928"/>
        <c:axId val="0"/>
      </c:bar3DChart>
      <c:catAx>
        <c:axId val="33975680"/>
        <c:scaling>
          <c:orientation val="minMax"/>
        </c:scaling>
        <c:delete val="0"/>
        <c:axPos val="b"/>
        <c:majorTickMark val="out"/>
        <c:minorTickMark val="none"/>
        <c:tickLblPos val="nextTo"/>
        <c:txPr>
          <a:bodyPr/>
          <a:lstStyle/>
          <a:p>
            <a:pPr>
              <a:defRPr lang="ar-EG" sz="1600" b="1"/>
            </a:pPr>
            <a:endParaRPr lang="ar-EG"/>
          </a:p>
        </c:txPr>
        <c:crossAx val="34076928"/>
        <c:crosses val="autoZero"/>
        <c:auto val="1"/>
        <c:lblAlgn val="ctr"/>
        <c:lblOffset val="100"/>
        <c:noMultiLvlLbl val="0"/>
      </c:catAx>
      <c:valAx>
        <c:axId val="34076928"/>
        <c:scaling>
          <c:orientation val="minMax"/>
          <c:max val="10"/>
        </c:scaling>
        <c:delete val="0"/>
        <c:axPos val="l"/>
        <c:title>
          <c:tx>
            <c:rich>
              <a:bodyPr rot="0" vert="horz"/>
              <a:lstStyle/>
              <a:p>
                <a:pPr>
                  <a:defRPr>
                    <a:cs typeface="Sultan bold" pitchFamily="2" charset="-78"/>
                  </a:defRPr>
                </a:pPr>
                <a:r>
                  <a:rPr lang="ar-EG" dirty="0" smtClean="0">
                    <a:cs typeface="Sultan bold" pitchFamily="2" charset="-78"/>
                  </a:rPr>
                  <a:t>%</a:t>
                </a:r>
                <a:endParaRPr lang="en-US" dirty="0">
                  <a:cs typeface="Sultan bold" pitchFamily="2" charset="-78"/>
                </a:endParaRPr>
              </a:p>
            </c:rich>
          </c:tx>
          <c:layout>
            <c:manualLayout>
              <c:xMode val="edge"/>
              <c:yMode val="edge"/>
              <c:x val="0.12906714785651793"/>
              <c:y val="2.6546681664791905E-3"/>
            </c:manualLayout>
          </c:layout>
          <c:overlay val="0"/>
        </c:title>
        <c:numFmt formatCode="General" sourceLinked="1"/>
        <c:majorTickMark val="out"/>
        <c:minorTickMark val="none"/>
        <c:tickLblPos val="nextTo"/>
        <c:txPr>
          <a:bodyPr/>
          <a:lstStyle/>
          <a:p>
            <a:pPr>
              <a:defRPr lang="ar-EG"/>
            </a:pPr>
            <a:endParaRPr lang="ar-EG"/>
          </a:p>
        </c:txPr>
        <c:crossAx val="33975680"/>
        <c:crosses val="autoZero"/>
        <c:crossBetween val="between"/>
        <c:majorUnit val="2"/>
      </c:valAx>
    </c:plotArea>
    <c:plotVisOnly val="1"/>
    <c:dispBlanksAs val="gap"/>
    <c:showDLblsOverMax val="0"/>
  </c:chart>
  <c:txPr>
    <a:bodyPr/>
    <a:lstStyle/>
    <a:p>
      <a:pPr>
        <a:defRPr sz="1800"/>
      </a:pPr>
      <a:endParaRPr lang="ar-E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2400" b="1" i="0" u="none" strike="noStrike" kern="1200" baseline="0">
                <a:solidFill>
                  <a:srgbClr val="C00000"/>
                </a:solidFill>
                <a:latin typeface="+mn-lt"/>
                <a:ea typeface="+mn-ea"/>
                <a:cs typeface="+mn-cs"/>
              </a:defRPr>
            </a:pPr>
            <a:r>
              <a:rPr lang="ar-SA" sz="2400" b="1" i="0" u="none" strike="noStrike" kern="1200" baseline="0">
                <a:solidFill>
                  <a:srgbClr val="C00000"/>
                </a:solidFill>
                <a:latin typeface="+mn-lt"/>
                <a:ea typeface="+mn-ea"/>
                <a:cs typeface="+mn-cs"/>
              </a:rPr>
              <a:t>وفقا ل</a:t>
            </a:r>
            <a:r>
              <a:rPr lang="ar-EG" sz="2400" b="1" i="0" u="none" strike="noStrike" kern="1200" baseline="0">
                <a:solidFill>
                  <a:srgbClr val="C00000"/>
                </a:solidFill>
                <a:latin typeface="+mn-lt"/>
                <a:ea typeface="+mn-ea"/>
                <a:cs typeface="+mn-cs"/>
              </a:rPr>
              <a:t>محل الإقامة</a:t>
            </a:r>
            <a:endParaRPr lang="en-US" sz="2400" b="1" i="0" u="none" strike="noStrike" kern="1200" baseline="0">
              <a:solidFill>
                <a:srgbClr val="C00000"/>
              </a:solidFill>
              <a:latin typeface="+mn-lt"/>
              <a:ea typeface="+mn-ea"/>
              <a:cs typeface="+mn-cs"/>
            </a:endParaRPr>
          </a:p>
        </c:rich>
      </c:tx>
      <c:layout>
        <c:manualLayout>
          <c:xMode val="edge"/>
          <c:yMode val="edge"/>
          <c:x val="0.29500000000000032"/>
          <c:y val="0.1355139543195687"/>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7.5916265675123981E-2"/>
          <c:y val="0.33235126859142688"/>
          <c:w val="0.90325040099154252"/>
          <c:h val="0.53758592675915506"/>
        </c:manualLayout>
      </c:layout>
      <c:bar3DChart>
        <c:barDir val="col"/>
        <c:grouping val="clustered"/>
        <c:varyColors val="0"/>
        <c:ser>
          <c:idx val="0"/>
          <c:order val="0"/>
          <c:tx>
            <c:strRef>
              <c:f>Sheet1!$B$1</c:f>
              <c:strCache>
                <c:ptCount val="1"/>
                <c:pt idx="0">
                  <c:v>2015</c:v>
                </c:pt>
              </c:strCache>
            </c:strRef>
          </c:tx>
          <c:invertIfNegative val="0"/>
          <c:cat>
            <c:strRef>
              <c:f>Sheet1!$A$2:$A$3</c:f>
              <c:strCache>
                <c:ptCount val="2"/>
                <c:pt idx="0">
                  <c:v>حضر</c:v>
                </c:pt>
                <c:pt idx="1">
                  <c:v>ريف</c:v>
                </c:pt>
              </c:strCache>
            </c:strRef>
          </c:cat>
          <c:val>
            <c:numRef>
              <c:f>Sheet1!$B$2:$B$3</c:f>
              <c:numCache>
                <c:formatCode>General</c:formatCode>
                <c:ptCount val="2"/>
                <c:pt idx="0">
                  <c:v>19.5</c:v>
                </c:pt>
                <c:pt idx="1">
                  <c:v>19.7</c:v>
                </c:pt>
              </c:numCache>
            </c:numRef>
          </c:val>
        </c:ser>
        <c:dLbls>
          <c:showLegendKey val="0"/>
          <c:showVal val="1"/>
          <c:showCatName val="0"/>
          <c:showSerName val="0"/>
          <c:showPercent val="0"/>
          <c:showBubbleSize val="0"/>
        </c:dLbls>
        <c:gapWidth val="150"/>
        <c:shape val="cylinder"/>
        <c:axId val="129240448"/>
        <c:axId val="129254528"/>
        <c:axId val="0"/>
      </c:bar3DChart>
      <c:catAx>
        <c:axId val="129240448"/>
        <c:scaling>
          <c:orientation val="minMax"/>
        </c:scaling>
        <c:delete val="0"/>
        <c:axPos val="b"/>
        <c:numFmt formatCode="General" sourceLinked="1"/>
        <c:majorTickMark val="out"/>
        <c:minorTickMark val="none"/>
        <c:tickLblPos val="nextTo"/>
        <c:txPr>
          <a:bodyPr/>
          <a:lstStyle/>
          <a:p>
            <a:pPr>
              <a:defRPr lang="ar-EG"/>
            </a:pPr>
            <a:endParaRPr lang="ar-EG"/>
          </a:p>
        </c:txPr>
        <c:crossAx val="129254528"/>
        <c:crosses val="autoZero"/>
        <c:auto val="1"/>
        <c:lblAlgn val="ctr"/>
        <c:lblOffset val="100"/>
        <c:noMultiLvlLbl val="0"/>
      </c:catAx>
      <c:valAx>
        <c:axId val="129254528"/>
        <c:scaling>
          <c:orientation val="minMax"/>
          <c:max val="25"/>
          <c:min val="0"/>
        </c:scaling>
        <c:delete val="0"/>
        <c:axPos val="l"/>
        <c:numFmt formatCode="General" sourceLinked="1"/>
        <c:majorTickMark val="out"/>
        <c:minorTickMark val="none"/>
        <c:tickLblPos val="nextTo"/>
        <c:txPr>
          <a:bodyPr/>
          <a:lstStyle/>
          <a:p>
            <a:pPr>
              <a:defRPr lang="ar-EG"/>
            </a:pPr>
            <a:endParaRPr lang="ar-EG"/>
          </a:p>
        </c:txPr>
        <c:crossAx val="129240448"/>
        <c:crosses val="autoZero"/>
        <c:crossBetween val="between"/>
      </c:valAx>
    </c:plotArea>
    <c:plotVisOnly val="1"/>
    <c:dispBlanksAs val="gap"/>
    <c:showDLblsOverMax val="0"/>
  </c:chart>
  <c:txPr>
    <a:bodyPr/>
    <a:lstStyle/>
    <a:p>
      <a:pPr>
        <a:defRPr sz="2400">
          <a:cs typeface="Sultan bold" pitchFamily="2" charset="-78"/>
        </a:defRPr>
      </a:pPr>
      <a:endParaRPr lang="ar-EG"/>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5916265675124009E-2"/>
          <c:y val="0.1231568960693822"/>
          <c:w val="0.90325040099154252"/>
          <c:h val="0.68908817888148599"/>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434E-3"/>
                  <c:y val="-3.3741033054788275E-2"/>
                </c:manualLayout>
              </c:layout>
              <c:showLegendKey val="0"/>
              <c:showVal val="1"/>
              <c:showCatName val="0"/>
              <c:showSerName val="0"/>
              <c:showPercent val="0"/>
              <c:showBubbleSize val="0"/>
            </c:dLbl>
            <c:dLbl>
              <c:idx val="2"/>
              <c:layout>
                <c:manualLayout>
                  <c:x val="1.3761467889908306E-2"/>
                  <c:y val="-4.048923966574592E-2"/>
                </c:manualLayout>
              </c:layout>
              <c:showLegendKey val="0"/>
              <c:showVal val="1"/>
              <c:showCatName val="0"/>
              <c:showSerName val="0"/>
              <c:showPercent val="0"/>
              <c:showBubbleSize val="0"/>
            </c:dLbl>
            <c:dLbl>
              <c:idx val="3"/>
              <c:layout>
                <c:manualLayout>
                  <c:x val="2.7522935779816494E-2"/>
                  <c:y val="-3.3741033054788275E-2"/>
                </c:manualLayout>
              </c:layout>
              <c:showLegendKey val="0"/>
              <c:showVal val="1"/>
              <c:showCatName val="0"/>
              <c:showSerName val="0"/>
              <c:showPercent val="0"/>
              <c:showBubbleSize val="0"/>
            </c:dLbl>
            <c:numFmt formatCode="#,##0.0" sourceLinked="0"/>
            <c:txPr>
              <a:bodyPr/>
              <a:lstStyle/>
              <a:p>
                <a:pPr>
                  <a:defRPr lang="ar-EG" sz="2000" b="1"/>
                </a:pPr>
                <a:endParaRPr lang="ar-EG"/>
              </a:p>
            </c:txPr>
            <c:showLegendKey val="0"/>
            <c:showVal val="1"/>
            <c:showCatName val="0"/>
            <c:showSerName val="0"/>
            <c:showPercent val="0"/>
            <c:showBubbleSize val="0"/>
            <c:showLeaderLines val="0"/>
          </c:dLbls>
          <c:cat>
            <c:strRef>
              <c:f>Sheet1!$A$2:$A$5</c:f>
              <c:strCache>
                <c:ptCount val="4"/>
                <c:pt idx="0">
                  <c:v>24-15</c:v>
                </c:pt>
                <c:pt idx="1">
                  <c:v>44-25</c:v>
                </c:pt>
                <c:pt idx="2">
                  <c:v>64-45</c:v>
                </c:pt>
                <c:pt idx="3">
                  <c:v>من 65 سنة فأكثر</c:v>
                </c:pt>
              </c:strCache>
            </c:strRef>
          </c:cat>
          <c:val>
            <c:numRef>
              <c:f>Sheet1!$B$2:$B$5</c:f>
              <c:numCache>
                <c:formatCode>General</c:formatCode>
                <c:ptCount val="4"/>
                <c:pt idx="0">
                  <c:v>10.51</c:v>
                </c:pt>
                <c:pt idx="1">
                  <c:v>22.49</c:v>
                </c:pt>
                <c:pt idx="2">
                  <c:v>22.259999999999987</c:v>
                </c:pt>
                <c:pt idx="3">
                  <c:v>15.04</c:v>
                </c:pt>
              </c:numCache>
            </c:numRef>
          </c:val>
        </c:ser>
        <c:dLbls>
          <c:showLegendKey val="0"/>
          <c:showVal val="1"/>
          <c:showCatName val="0"/>
          <c:showSerName val="0"/>
          <c:showPercent val="0"/>
          <c:showBubbleSize val="0"/>
        </c:dLbls>
        <c:gapWidth val="150"/>
        <c:shape val="cylinder"/>
        <c:axId val="129276160"/>
        <c:axId val="129295488"/>
        <c:axId val="0"/>
      </c:bar3DChart>
      <c:catAx>
        <c:axId val="129276160"/>
        <c:scaling>
          <c:orientation val="minMax"/>
        </c:scaling>
        <c:delete val="0"/>
        <c:axPos val="b"/>
        <c:majorTickMark val="out"/>
        <c:minorTickMark val="none"/>
        <c:tickLblPos val="nextTo"/>
        <c:txPr>
          <a:bodyPr/>
          <a:lstStyle/>
          <a:p>
            <a:pPr>
              <a:defRPr lang="ar-EG" sz="2800" b="0">
                <a:latin typeface="Arial" pitchFamily="34" charset="0"/>
                <a:cs typeface="Sultan bold" pitchFamily="2" charset="-78"/>
              </a:defRPr>
            </a:pPr>
            <a:endParaRPr lang="ar-EG"/>
          </a:p>
        </c:txPr>
        <c:crossAx val="129295488"/>
        <c:crosses val="autoZero"/>
        <c:auto val="1"/>
        <c:lblAlgn val="ctr"/>
        <c:lblOffset val="100"/>
        <c:noMultiLvlLbl val="0"/>
      </c:catAx>
      <c:valAx>
        <c:axId val="129295488"/>
        <c:scaling>
          <c:orientation val="minMax"/>
        </c:scaling>
        <c:delete val="0"/>
        <c:axPos val="l"/>
        <c:numFmt formatCode="General" sourceLinked="1"/>
        <c:majorTickMark val="out"/>
        <c:minorTickMark val="none"/>
        <c:tickLblPos val="nextTo"/>
        <c:txPr>
          <a:bodyPr/>
          <a:lstStyle/>
          <a:p>
            <a:pPr>
              <a:defRPr lang="ar-EG" sz="1800"/>
            </a:pPr>
            <a:endParaRPr lang="ar-EG"/>
          </a:p>
        </c:txPr>
        <c:crossAx val="129276160"/>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6657067172158996E-2"/>
          <c:y val="0.1231569497725313"/>
          <c:w val="0.89713417130198159"/>
          <c:h val="0.6214308788763615"/>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434E-3"/>
                  <c:y val="-3.3741033054788275E-2"/>
                </c:manualLayout>
              </c:layout>
              <c:showLegendKey val="0"/>
              <c:showVal val="1"/>
              <c:showCatName val="0"/>
              <c:showSerName val="0"/>
              <c:showPercent val="0"/>
              <c:showBubbleSize val="0"/>
            </c:dLbl>
            <c:dLbl>
              <c:idx val="2"/>
              <c:layout>
                <c:manualLayout>
                  <c:x val="1.376146788990832E-2"/>
                  <c:y val="-4.048923966574592E-2"/>
                </c:manualLayout>
              </c:layout>
              <c:showLegendKey val="0"/>
              <c:showVal val="1"/>
              <c:showCatName val="0"/>
              <c:showSerName val="0"/>
              <c:showPercent val="0"/>
              <c:showBubbleSize val="0"/>
            </c:dLbl>
            <c:dLbl>
              <c:idx val="3"/>
              <c:layout>
                <c:manualLayout>
                  <c:x val="2.7522935779816515E-2"/>
                  <c:y val="-3.3741033054788275E-2"/>
                </c:manualLayout>
              </c:layout>
              <c:showLegendKey val="0"/>
              <c:showVal val="1"/>
              <c:showCatName val="0"/>
              <c:showSerName val="0"/>
              <c:showPercent val="0"/>
              <c:showBubbleSize val="0"/>
            </c:dLbl>
            <c:numFmt formatCode="#,##0.0" sourceLinked="0"/>
            <c:txPr>
              <a:bodyPr/>
              <a:lstStyle/>
              <a:p>
                <a:pPr>
                  <a:defRPr lang="ar-EG" sz="2000" b="1"/>
                </a:pPr>
                <a:endParaRPr lang="ar-EG"/>
              </a:p>
            </c:txPr>
            <c:showLegendKey val="0"/>
            <c:showVal val="1"/>
            <c:showCatName val="0"/>
            <c:showSerName val="0"/>
            <c:showPercent val="0"/>
            <c:showBubbleSize val="0"/>
            <c:showLeaderLines val="0"/>
          </c:dLbls>
          <c:cat>
            <c:strRef>
              <c:f>Sheet1!$A$2:$A$5</c:f>
              <c:strCache>
                <c:ptCount val="4"/>
                <c:pt idx="0">
                  <c:v> أقل من المتوسط</c:v>
                </c:pt>
                <c:pt idx="1">
                  <c:v>متوسط </c:v>
                </c:pt>
                <c:pt idx="2">
                  <c:v> فوق المتوسط </c:v>
                </c:pt>
                <c:pt idx="3">
                  <c:v>مؤهل جامعى+</c:v>
                </c:pt>
              </c:strCache>
            </c:strRef>
          </c:cat>
          <c:val>
            <c:numRef>
              <c:f>Sheet1!$B$2:$B$5</c:f>
              <c:numCache>
                <c:formatCode>General</c:formatCode>
                <c:ptCount val="4"/>
                <c:pt idx="0">
                  <c:v>22.1</c:v>
                </c:pt>
                <c:pt idx="1">
                  <c:v>23.5</c:v>
                </c:pt>
                <c:pt idx="2">
                  <c:v>22.8</c:v>
                </c:pt>
                <c:pt idx="3">
                  <c:v>16.3</c:v>
                </c:pt>
              </c:numCache>
            </c:numRef>
          </c:val>
        </c:ser>
        <c:dLbls>
          <c:showLegendKey val="0"/>
          <c:showVal val="1"/>
          <c:showCatName val="0"/>
          <c:showSerName val="0"/>
          <c:showPercent val="0"/>
          <c:showBubbleSize val="0"/>
        </c:dLbls>
        <c:gapWidth val="150"/>
        <c:shape val="cylinder"/>
        <c:axId val="25556864"/>
        <c:axId val="25563904"/>
        <c:axId val="0"/>
      </c:bar3DChart>
      <c:catAx>
        <c:axId val="25556864"/>
        <c:scaling>
          <c:orientation val="minMax"/>
        </c:scaling>
        <c:delete val="0"/>
        <c:axPos val="b"/>
        <c:majorTickMark val="out"/>
        <c:minorTickMark val="none"/>
        <c:tickLblPos val="nextTo"/>
        <c:txPr>
          <a:bodyPr rot="0" vert="horz"/>
          <a:lstStyle/>
          <a:p>
            <a:pPr>
              <a:defRPr lang="ar-EG" sz="1600" b="0">
                <a:latin typeface="Arial" pitchFamily="34" charset="0"/>
                <a:cs typeface="Sultan bold" pitchFamily="2" charset="-78"/>
              </a:defRPr>
            </a:pPr>
            <a:endParaRPr lang="ar-EG"/>
          </a:p>
        </c:txPr>
        <c:crossAx val="25563904"/>
        <c:crosses val="autoZero"/>
        <c:auto val="1"/>
        <c:lblAlgn val="ctr"/>
        <c:lblOffset val="100"/>
        <c:noMultiLvlLbl val="0"/>
      </c:catAx>
      <c:valAx>
        <c:axId val="25563904"/>
        <c:scaling>
          <c:orientation val="minMax"/>
        </c:scaling>
        <c:delete val="0"/>
        <c:axPos val="l"/>
        <c:numFmt formatCode="General" sourceLinked="1"/>
        <c:majorTickMark val="out"/>
        <c:minorTickMark val="none"/>
        <c:tickLblPos val="nextTo"/>
        <c:txPr>
          <a:bodyPr/>
          <a:lstStyle/>
          <a:p>
            <a:pPr>
              <a:defRPr lang="ar-EG" sz="1800"/>
            </a:pPr>
            <a:endParaRPr lang="ar-EG"/>
          </a:p>
        </c:txPr>
        <c:crossAx val="25556864"/>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6774904283753515E-2"/>
          <c:y val="0.1231568960693822"/>
          <c:w val="0.94322509571624646"/>
          <c:h val="0.71641352478757059"/>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434E-3"/>
                  <c:y val="-3.3741033054788275E-2"/>
                </c:manualLayout>
              </c:layout>
              <c:showLegendKey val="0"/>
              <c:showVal val="1"/>
              <c:showCatName val="0"/>
              <c:showSerName val="0"/>
              <c:showPercent val="0"/>
              <c:showBubbleSize val="0"/>
            </c:dLbl>
            <c:dLbl>
              <c:idx val="2"/>
              <c:layout>
                <c:manualLayout>
                  <c:x val="1.376146788990832E-2"/>
                  <c:y val="-4.048923966574592E-2"/>
                </c:manualLayout>
              </c:layout>
              <c:showLegendKey val="0"/>
              <c:showVal val="1"/>
              <c:showCatName val="0"/>
              <c:showSerName val="0"/>
              <c:showPercent val="0"/>
              <c:showBubbleSize val="0"/>
            </c:dLbl>
            <c:dLbl>
              <c:idx val="3"/>
              <c:layout>
                <c:manualLayout>
                  <c:x val="2.7522935779816515E-2"/>
                  <c:y val="-3.3741033054788275E-2"/>
                </c:manualLayout>
              </c:layout>
              <c:showLegendKey val="0"/>
              <c:showVal val="1"/>
              <c:showCatName val="0"/>
              <c:showSerName val="0"/>
              <c:showPercent val="0"/>
              <c:showBubbleSize val="0"/>
            </c:dLbl>
            <c:numFmt formatCode="#,##0.0" sourceLinked="0"/>
            <c:txPr>
              <a:bodyPr/>
              <a:lstStyle/>
              <a:p>
                <a:pPr>
                  <a:defRPr lang="ar-EG" sz="2000" b="1"/>
                </a:pPr>
                <a:endParaRPr lang="ar-EG"/>
              </a:p>
            </c:txPr>
            <c:showLegendKey val="0"/>
            <c:showVal val="1"/>
            <c:showCatName val="0"/>
            <c:showSerName val="0"/>
            <c:showPercent val="0"/>
            <c:showBubbleSize val="0"/>
            <c:showLeaderLines val="0"/>
          </c:dLbls>
          <c:cat>
            <c:strRef>
              <c:f>Sheet1!$A$2:$A$6</c:f>
              <c:strCache>
                <c:ptCount val="5"/>
                <c:pt idx="0">
                  <c:v>أقل من 5</c:v>
                </c:pt>
                <c:pt idx="1">
                  <c:v>   9-5</c:v>
                </c:pt>
                <c:pt idx="2">
                  <c:v>14-10</c:v>
                </c:pt>
                <c:pt idx="3">
                  <c:v>24-15</c:v>
                </c:pt>
                <c:pt idx="4">
                  <c:v>من 25 سيجارة فأكثر</c:v>
                </c:pt>
              </c:strCache>
            </c:strRef>
          </c:cat>
          <c:val>
            <c:numRef>
              <c:f>Sheet1!$B$2:$B$6</c:f>
              <c:numCache>
                <c:formatCode>General</c:formatCode>
                <c:ptCount val="5"/>
                <c:pt idx="0">
                  <c:v>12.01</c:v>
                </c:pt>
                <c:pt idx="1">
                  <c:v>5.31</c:v>
                </c:pt>
                <c:pt idx="2">
                  <c:v>10.54</c:v>
                </c:pt>
                <c:pt idx="3">
                  <c:v>60.339999999999996</c:v>
                </c:pt>
                <c:pt idx="4">
                  <c:v>11.8</c:v>
                </c:pt>
              </c:numCache>
            </c:numRef>
          </c:val>
        </c:ser>
        <c:dLbls>
          <c:showLegendKey val="0"/>
          <c:showVal val="1"/>
          <c:showCatName val="0"/>
          <c:showSerName val="0"/>
          <c:showPercent val="0"/>
          <c:showBubbleSize val="0"/>
        </c:dLbls>
        <c:gapWidth val="150"/>
        <c:shape val="cylinder"/>
        <c:axId val="25605632"/>
        <c:axId val="25616768"/>
        <c:axId val="0"/>
      </c:bar3DChart>
      <c:catAx>
        <c:axId val="25605632"/>
        <c:scaling>
          <c:orientation val="minMax"/>
        </c:scaling>
        <c:delete val="0"/>
        <c:axPos val="b"/>
        <c:majorTickMark val="out"/>
        <c:minorTickMark val="none"/>
        <c:tickLblPos val="nextTo"/>
        <c:txPr>
          <a:bodyPr/>
          <a:lstStyle/>
          <a:p>
            <a:pPr>
              <a:defRPr lang="ar-EG" sz="2000" b="0">
                <a:latin typeface="Arial" pitchFamily="34" charset="0"/>
                <a:cs typeface="Sultan bold" pitchFamily="2" charset="-78"/>
              </a:defRPr>
            </a:pPr>
            <a:endParaRPr lang="ar-EG"/>
          </a:p>
        </c:txPr>
        <c:crossAx val="25616768"/>
        <c:crosses val="autoZero"/>
        <c:auto val="1"/>
        <c:lblAlgn val="ctr"/>
        <c:lblOffset val="100"/>
        <c:noMultiLvlLbl val="0"/>
      </c:catAx>
      <c:valAx>
        <c:axId val="25616768"/>
        <c:scaling>
          <c:orientation val="minMax"/>
        </c:scaling>
        <c:delete val="0"/>
        <c:axPos val="l"/>
        <c:numFmt formatCode="General" sourceLinked="1"/>
        <c:majorTickMark val="out"/>
        <c:minorTickMark val="none"/>
        <c:tickLblPos val="nextTo"/>
        <c:txPr>
          <a:bodyPr/>
          <a:lstStyle/>
          <a:p>
            <a:pPr>
              <a:defRPr lang="ar-EG" sz="1800"/>
            </a:pPr>
            <a:endParaRPr lang="ar-EG"/>
          </a:p>
        </c:txPr>
        <c:crossAx val="25605632"/>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b="0">
                <a:solidFill>
                  <a:srgbClr val="FF0000"/>
                </a:solidFill>
              </a:defRPr>
            </a:pPr>
            <a:r>
              <a:rPr lang="ar-EG" b="0" dirty="0" smtClean="0">
                <a:solidFill>
                  <a:srgbClr val="FF0000"/>
                </a:solidFill>
                <a:cs typeface="Sultan bold" pitchFamily="2" charset="-78"/>
              </a:rPr>
              <a:t>الفئة العمرية   45-64 سنة</a:t>
            </a:r>
            <a:endParaRPr lang="en-US" b="0" dirty="0">
              <a:solidFill>
                <a:srgbClr val="FF0000"/>
              </a:solidFill>
              <a:cs typeface="Sultan bold" pitchFamily="2" charset="-78"/>
            </a:endParaRPr>
          </a:p>
        </c:rich>
      </c:tx>
      <c:layout>
        <c:manualLayout>
          <c:xMode val="edge"/>
          <c:yMode val="edge"/>
          <c:x val="0.24299066783318751"/>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5916265675124009E-2"/>
          <c:y val="0.1231568960693822"/>
          <c:w val="0.89713417130198159"/>
          <c:h val="0.71641352478757059"/>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1.0550393700787402E-2"/>
                  <c:y val="3.3741033054788265E-3"/>
                </c:manualLayout>
              </c:layout>
              <c:showLegendKey val="0"/>
              <c:showVal val="1"/>
              <c:showCatName val="0"/>
              <c:showSerName val="0"/>
              <c:showPercent val="0"/>
              <c:showBubbleSize val="0"/>
            </c:dLbl>
            <c:dLbl>
              <c:idx val="2"/>
              <c:layout>
                <c:manualLayout>
                  <c:x val="1.3761417322834707E-2"/>
                  <c:y val="-1.6870516527394134E-2"/>
                </c:manualLayout>
              </c:layout>
              <c:showLegendKey val="0"/>
              <c:showVal val="1"/>
              <c:showCatName val="0"/>
              <c:showSerName val="0"/>
              <c:showPercent val="0"/>
              <c:showBubbleSize val="0"/>
            </c:dLbl>
            <c:dLbl>
              <c:idx val="3"/>
              <c:layout>
                <c:manualLayout>
                  <c:x val="2.4189501312335958E-2"/>
                  <c:y val="-2.024461983287296E-2"/>
                </c:manualLayout>
              </c:layout>
              <c:showLegendKey val="0"/>
              <c:showVal val="1"/>
              <c:showCatName val="0"/>
              <c:showSerName val="0"/>
              <c:showPercent val="0"/>
              <c:showBubbleSize val="0"/>
            </c:dLbl>
            <c:numFmt formatCode="#,##0.0" sourceLinked="0"/>
            <c:txPr>
              <a:bodyPr/>
              <a:lstStyle/>
              <a:p>
                <a:pPr>
                  <a:defRPr lang="ar-EG" sz="2000" b="0"/>
                </a:pPr>
                <a:endParaRPr lang="ar-EG"/>
              </a:p>
            </c:txPr>
            <c:showLegendKey val="0"/>
            <c:showVal val="1"/>
            <c:showCatName val="0"/>
            <c:showSerName val="0"/>
            <c:showPercent val="0"/>
            <c:showBubbleSize val="0"/>
            <c:showLeaderLines val="0"/>
          </c:dLbls>
          <c:cat>
            <c:strRef>
              <c:f>Sheet1!$A$2:$A$6</c:f>
              <c:strCache>
                <c:ptCount val="5"/>
                <c:pt idx="0">
                  <c:v>أقل من 5</c:v>
                </c:pt>
                <c:pt idx="1">
                  <c:v>   9-5</c:v>
                </c:pt>
                <c:pt idx="2">
                  <c:v>14-10</c:v>
                </c:pt>
                <c:pt idx="3">
                  <c:v>24-15</c:v>
                </c:pt>
                <c:pt idx="4">
                  <c:v>من 25 سيجارة فأكثر</c:v>
                </c:pt>
              </c:strCache>
            </c:strRef>
          </c:cat>
          <c:val>
            <c:numRef>
              <c:f>Sheet1!$B$2:$B$6</c:f>
              <c:numCache>
                <c:formatCode>General</c:formatCode>
                <c:ptCount val="5"/>
                <c:pt idx="0">
                  <c:v>15.55</c:v>
                </c:pt>
                <c:pt idx="1">
                  <c:v>6.05</c:v>
                </c:pt>
                <c:pt idx="2">
                  <c:v>10.370000000000006</c:v>
                </c:pt>
                <c:pt idx="3">
                  <c:v>55.51</c:v>
                </c:pt>
                <c:pt idx="4">
                  <c:v>12.53</c:v>
                </c:pt>
              </c:numCache>
            </c:numRef>
          </c:val>
        </c:ser>
        <c:dLbls>
          <c:showLegendKey val="0"/>
          <c:showVal val="1"/>
          <c:showCatName val="0"/>
          <c:showSerName val="0"/>
          <c:showPercent val="0"/>
          <c:showBubbleSize val="0"/>
        </c:dLbls>
        <c:gapWidth val="150"/>
        <c:shape val="cylinder"/>
        <c:axId val="25638016"/>
        <c:axId val="25972736"/>
        <c:axId val="0"/>
      </c:bar3DChart>
      <c:catAx>
        <c:axId val="25638016"/>
        <c:scaling>
          <c:orientation val="minMax"/>
        </c:scaling>
        <c:delete val="0"/>
        <c:axPos val="b"/>
        <c:majorTickMark val="out"/>
        <c:minorTickMark val="none"/>
        <c:tickLblPos val="nextTo"/>
        <c:txPr>
          <a:bodyPr/>
          <a:lstStyle/>
          <a:p>
            <a:pPr>
              <a:defRPr lang="ar-EG" sz="1800" b="1">
                <a:latin typeface="Arial" pitchFamily="34" charset="0"/>
                <a:cs typeface="Arial" pitchFamily="34" charset="0"/>
              </a:defRPr>
            </a:pPr>
            <a:endParaRPr lang="ar-EG"/>
          </a:p>
        </c:txPr>
        <c:crossAx val="25972736"/>
        <c:crosses val="autoZero"/>
        <c:auto val="1"/>
        <c:lblAlgn val="ctr"/>
        <c:lblOffset val="100"/>
        <c:noMultiLvlLbl val="0"/>
      </c:catAx>
      <c:valAx>
        <c:axId val="25972736"/>
        <c:scaling>
          <c:orientation val="minMax"/>
          <c:max val="80"/>
        </c:scaling>
        <c:delete val="0"/>
        <c:axPos val="l"/>
        <c:numFmt formatCode="General" sourceLinked="1"/>
        <c:majorTickMark val="out"/>
        <c:minorTickMark val="none"/>
        <c:tickLblPos val="nextTo"/>
        <c:txPr>
          <a:bodyPr/>
          <a:lstStyle/>
          <a:p>
            <a:pPr>
              <a:defRPr lang="ar-EG" sz="1800"/>
            </a:pPr>
            <a:endParaRPr lang="ar-EG"/>
          </a:p>
        </c:txPr>
        <c:crossAx val="25638016"/>
        <c:crosses val="autoZero"/>
        <c:crossBetween val="between"/>
        <c:majorUnit val="20"/>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ar-EG" b="0"/>
            </a:pPr>
            <a:r>
              <a:rPr lang="ar-EG" b="0" dirty="0" smtClean="0">
                <a:solidFill>
                  <a:srgbClr val="FF0000"/>
                </a:solidFill>
                <a:cs typeface="Sultan bold" pitchFamily="2" charset="-78"/>
              </a:rPr>
              <a:t>الفئة العمرية  15-24 سنة</a:t>
            </a:r>
            <a:endParaRPr lang="en-US" b="0" dirty="0">
              <a:solidFill>
                <a:srgbClr val="FF0000"/>
              </a:solidFill>
              <a:cs typeface="Sultan bold" pitchFamily="2" charset="-78"/>
            </a:endParaRPr>
          </a:p>
        </c:rich>
      </c:tx>
      <c:layout>
        <c:manualLayout>
          <c:xMode val="edge"/>
          <c:yMode val="edge"/>
          <c:x val="0.22315718868474768"/>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5916265675124009E-2"/>
          <c:y val="0.1231568960693822"/>
          <c:w val="0.89713417130198159"/>
          <c:h val="0.71641352478757059"/>
        </c:manualLayout>
      </c:layout>
      <c:bar3DChart>
        <c:barDir val="col"/>
        <c:grouping val="clustered"/>
        <c:varyColors val="0"/>
        <c:ser>
          <c:idx val="0"/>
          <c:order val="0"/>
          <c:tx>
            <c:strRef>
              <c:f>Sheet1!$B$1</c:f>
              <c:strCache>
                <c:ptCount val="1"/>
                <c:pt idx="0">
                  <c:v>2015</c:v>
                </c:pt>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434E-3"/>
                  <c:y val="-3.3741033054788275E-2"/>
                </c:manualLayout>
              </c:layout>
              <c:showLegendKey val="0"/>
              <c:showVal val="1"/>
              <c:showCatName val="0"/>
              <c:showSerName val="0"/>
              <c:showPercent val="0"/>
              <c:showBubbleSize val="0"/>
            </c:dLbl>
            <c:dLbl>
              <c:idx val="2"/>
              <c:layout>
                <c:manualLayout>
                  <c:x val="1.3761467889908329E-2"/>
                  <c:y val="-4.048923966574592E-2"/>
                </c:manualLayout>
              </c:layout>
              <c:showLegendKey val="0"/>
              <c:showVal val="1"/>
              <c:showCatName val="0"/>
              <c:showSerName val="0"/>
              <c:showPercent val="0"/>
              <c:showBubbleSize val="0"/>
            </c:dLbl>
            <c:dLbl>
              <c:idx val="3"/>
              <c:layout>
                <c:manualLayout>
                  <c:x val="2.7522935779816547E-2"/>
                  <c:y val="-3.3741033054788275E-2"/>
                </c:manualLayout>
              </c:layout>
              <c:showLegendKey val="0"/>
              <c:showVal val="1"/>
              <c:showCatName val="0"/>
              <c:showSerName val="0"/>
              <c:showPercent val="0"/>
              <c:showBubbleSize val="0"/>
            </c:dLbl>
            <c:numFmt formatCode="#,##0.0" sourceLinked="0"/>
            <c:txPr>
              <a:bodyPr/>
              <a:lstStyle/>
              <a:p>
                <a:pPr>
                  <a:defRPr lang="ar-EG" sz="2000" b="0"/>
                </a:pPr>
                <a:endParaRPr lang="ar-EG"/>
              </a:p>
            </c:txPr>
            <c:showLegendKey val="0"/>
            <c:showVal val="1"/>
            <c:showCatName val="0"/>
            <c:showSerName val="0"/>
            <c:showPercent val="0"/>
            <c:showBubbleSize val="0"/>
            <c:showLeaderLines val="0"/>
          </c:dLbls>
          <c:cat>
            <c:strRef>
              <c:f>Sheet1!$A$2:$A$6</c:f>
              <c:strCache>
                <c:ptCount val="5"/>
                <c:pt idx="0">
                  <c:v>أقل من 5</c:v>
                </c:pt>
                <c:pt idx="1">
                  <c:v>   9-5</c:v>
                </c:pt>
                <c:pt idx="2">
                  <c:v>14-10</c:v>
                </c:pt>
                <c:pt idx="3">
                  <c:v>24-15</c:v>
                </c:pt>
                <c:pt idx="4">
                  <c:v>من 25 سيجارة فأكثر</c:v>
                </c:pt>
              </c:strCache>
            </c:strRef>
          </c:cat>
          <c:val>
            <c:numRef>
              <c:f>Sheet1!$B$2:$B$6</c:f>
              <c:numCache>
                <c:formatCode>General</c:formatCode>
                <c:ptCount val="5"/>
                <c:pt idx="0">
                  <c:v>5.04</c:v>
                </c:pt>
                <c:pt idx="1">
                  <c:v>4.3199999999999985</c:v>
                </c:pt>
                <c:pt idx="2">
                  <c:v>15.11</c:v>
                </c:pt>
                <c:pt idx="3">
                  <c:v>63.309999999999995</c:v>
                </c:pt>
                <c:pt idx="4">
                  <c:v>12.229999999999999</c:v>
                </c:pt>
              </c:numCache>
            </c:numRef>
          </c:val>
        </c:ser>
        <c:dLbls>
          <c:showLegendKey val="0"/>
          <c:showVal val="1"/>
          <c:showCatName val="0"/>
          <c:showSerName val="0"/>
          <c:showPercent val="0"/>
          <c:showBubbleSize val="0"/>
        </c:dLbls>
        <c:gapWidth val="150"/>
        <c:shape val="cylinder"/>
        <c:axId val="25992576"/>
        <c:axId val="25999616"/>
        <c:axId val="0"/>
      </c:bar3DChart>
      <c:catAx>
        <c:axId val="25992576"/>
        <c:scaling>
          <c:orientation val="minMax"/>
        </c:scaling>
        <c:delete val="0"/>
        <c:axPos val="b"/>
        <c:majorTickMark val="out"/>
        <c:minorTickMark val="none"/>
        <c:tickLblPos val="nextTo"/>
        <c:txPr>
          <a:bodyPr/>
          <a:lstStyle/>
          <a:p>
            <a:pPr>
              <a:defRPr lang="ar-EG" sz="1800" b="1">
                <a:latin typeface="Arial" pitchFamily="34" charset="0"/>
                <a:cs typeface="Arial" pitchFamily="34" charset="0"/>
              </a:defRPr>
            </a:pPr>
            <a:endParaRPr lang="ar-EG"/>
          </a:p>
        </c:txPr>
        <c:crossAx val="25999616"/>
        <c:crosses val="autoZero"/>
        <c:auto val="1"/>
        <c:lblAlgn val="ctr"/>
        <c:lblOffset val="100"/>
        <c:noMultiLvlLbl val="0"/>
      </c:catAx>
      <c:valAx>
        <c:axId val="25999616"/>
        <c:scaling>
          <c:orientation val="minMax"/>
          <c:max val="80"/>
        </c:scaling>
        <c:delete val="0"/>
        <c:axPos val="l"/>
        <c:numFmt formatCode="General" sourceLinked="1"/>
        <c:majorTickMark val="out"/>
        <c:minorTickMark val="none"/>
        <c:tickLblPos val="nextTo"/>
        <c:txPr>
          <a:bodyPr/>
          <a:lstStyle/>
          <a:p>
            <a:pPr>
              <a:defRPr lang="ar-EG" sz="1800"/>
            </a:pPr>
            <a:endParaRPr lang="ar-EG"/>
          </a:p>
        </c:txPr>
        <c:crossAx val="25992576"/>
        <c:crosses val="autoZero"/>
        <c:crossBetween val="between"/>
        <c:majorUnit val="20"/>
        <c:minorUnit val="2"/>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5916265675124009E-2"/>
          <c:y val="0.1231568960693822"/>
          <c:w val="0.90325040099154252"/>
          <c:h val="0.63880914876155792"/>
        </c:manualLayout>
      </c:layout>
      <c:bar3DChart>
        <c:barDir val="col"/>
        <c:grouping val="clustered"/>
        <c:varyColors val="0"/>
        <c:ser>
          <c:idx val="0"/>
          <c:order val="0"/>
          <c:tx>
            <c:strRef>
              <c:f>Sheet1!$B$1</c:f>
              <c:strCache>
                <c:ptCount val="1"/>
              </c:strCache>
            </c:strRef>
          </c:tx>
          <c:invertIfNegative val="0"/>
          <c:dLbls>
            <c:dLbl>
              <c:idx val="0"/>
              <c:layout>
                <c:manualLayout>
                  <c:x val="4.5871559633027525E-3"/>
                  <c:y val="-3.3741033054788275E-2"/>
                </c:manualLayout>
              </c:layout>
              <c:showLegendKey val="0"/>
              <c:showVal val="1"/>
              <c:showCatName val="0"/>
              <c:showSerName val="0"/>
              <c:showPercent val="0"/>
              <c:showBubbleSize val="0"/>
            </c:dLbl>
            <c:dLbl>
              <c:idx val="1"/>
              <c:layout>
                <c:manualLayout>
                  <c:x val="6.1162079510703434E-3"/>
                  <c:y val="-3.3741033054788275E-2"/>
                </c:manualLayout>
              </c:layout>
              <c:showLegendKey val="0"/>
              <c:showVal val="1"/>
              <c:showCatName val="0"/>
              <c:showSerName val="0"/>
              <c:showPercent val="0"/>
              <c:showBubbleSize val="0"/>
            </c:dLbl>
            <c:dLbl>
              <c:idx val="2"/>
              <c:layout>
                <c:manualLayout>
                  <c:x val="1.3761467889908306E-2"/>
                  <c:y val="-4.048923966574592E-2"/>
                </c:manualLayout>
              </c:layout>
              <c:showLegendKey val="0"/>
              <c:showVal val="1"/>
              <c:showCatName val="0"/>
              <c:showSerName val="0"/>
              <c:showPercent val="0"/>
              <c:showBubbleSize val="0"/>
            </c:dLbl>
            <c:dLbl>
              <c:idx val="3"/>
              <c:layout>
                <c:manualLayout>
                  <c:x val="2.7522935779816498E-2"/>
                  <c:y val="-3.3741033054788275E-2"/>
                </c:manualLayout>
              </c:layout>
              <c:showLegendKey val="0"/>
              <c:showVal val="1"/>
              <c:showCatName val="0"/>
              <c:showSerName val="0"/>
              <c:showPercent val="0"/>
              <c:showBubbleSize val="0"/>
            </c:dLbl>
            <c:txPr>
              <a:bodyPr/>
              <a:lstStyle/>
              <a:p>
                <a:pPr>
                  <a:defRPr lang="ar-EG" sz="2000" b="1"/>
                </a:pPr>
                <a:endParaRPr lang="ar-EG"/>
              </a:p>
            </c:txPr>
            <c:showLegendKey val="0"/>
            <c:showVal val="1"/>
            <c:showCatName val="0"/>
            <c:showSerName val="0"/>
            <c:showPercent val="0"/>
            <c:showBubbleSize val="0"/>
            <c:showLeaderLines val="0"/>
          </c:dLbls>
          <c:cat>
            <c:strRef>
              <c:f>Sheet1!$A$2:$A$4</c:f>
              <c:strCache>
                <c:ptCount val="3"/>
                <c:pt idx="0">
                  <c:v>الاجمالى</c:v>
                </c:pt>
                <c:pt idx="1">
                  <c:v>ذكور</c:v>
                </c:pt>
                <c:pt idx="2">
                  <c:v>أناث</c:v>
                </c:pt>
              </c:strCache>
            </c:strRef>
          </c:cat>
          <c:val>
            <c:numRef>
              <c:f>Sheet1!$B$2:$B$4</c:f>
              <c:numCache>
                <c:formatCode>General</c:formatCode>
                <c:ptCount val="3"/>
                <c:pt idx="0">
                  <c:v>1.53</c:v>
                </c:pt>
                <c:pt idx="1">
                  <c:v>2.9499999999999997</c:v>
                </c:pt>
                <c:pt idx="2">
                  <c:v>0.26</c:v>
                </c:pt>
              </c:numCache>
            </c:numRef>
          </c:val>
        </c:ser>
        <c:dLbls>
          <c:showLegendKey val="0"/>
          <c:showVal val="1"/>
          <c:showCatName val="0"/>
          <c:showSerName val="0"/>
          <c:showPercent val="0"/>
          <c:showBubbleSize val="0"/>
        </c:dLbls>
        <c:gapWidth val="150"/>
        <c:shape val="cylinder"/>
        <c:axId val="25701760"/>
        <c:axId val="25741568"/>
        <c:axId val="0"/>
      </c:bar3DChart>
      <c:catAx>
        <c:axId val="25701760"/>
        <c:scaling>
          <c:orientation val="minMax"/>
        </c:scaling>
        <c:delete val="0"/>
        <c:axPos val="b"/>
        <c:numFmt formatCode="General" sourceLinked="1"/>
        <c:majorTickMark val="out"/>
        <c:minorTickMark val="none"/>
        <c:tickLblPos val="nextTo"/>
        <c:txPr>
          <a:bodyPr/>
          <a:lstStyle/>
          <a:p>
            <a:pPr>
              <a:defRPr lang="ar-EG" sz="2800" b="0">
                <a:latin typeface="Arial" pitchFamily="34" charset="0"/>
                <a:cs typeface="Sultan bold" pitchFamily="2" charset="-78"/>
              </a:defRPr>
            </a:pPr>
            <a:endParaRPr lang="ar-EG"/>
          </a:p>
        </c:txPr>
        <c:crossAx val="25741568"/>
        <c:crosses val="autoZero"/>
        <c:auto val="1"/>
        <c:lblAlgn val="ctr"/>
        <c:lblOffset val="100"/>
        <c:noMultiLvlLbl val="0"/>
      </c:catAx>
      <c:valAx>
        <c:axId val="25741568"/>
        <c:scaling>
          <c:orientation val="minMax"/>
          <c:max val="3"/>
          <c:min val="0"/>
        </c:scaling>
        <c:delete val="0"/>
        <c:axPos val="l"/>
        <c:numFmt formatCode="General" sourceLinked="1"/>
        <c:majorTickMark val="out"/>
        <c:minorTickMark val="none"/>
        <c:tickLblPos val="nextTo"/>
        <c:txPr>
          <a:bodyPr/>
          <a:lstStyle/>
          <a:p>
            <a:pPr>
              <a:defRPr lang="ar-EG" sz="1800"/>
            </a:pPr>
            <a:endParaRPr lang="ar-EG"/>
          </a:p>
        </c:txPr>
        <c:crossAx val="25701760"/>
        <c:crosses val="autoZero"/>
        <c:crossBetween val="between"/>
        <c:majorUnit val="1"/>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0.07339</cdr:x>
      <cdr:y>0.08098</cdr:y>
    </cdr:from>
    <cdr:to>
      <cdr:x>0.16514</cdr:x>
      <cdr:y>0.22269</cdr:y>
    </cdr:to>
    <cdr:sp macro="" textlink="">
      <cdr:nvSpPr>
        <cdr:cNvPr id="2" name="TextBox 1"/>
        <cdr:cNvSpPr txBox="1"/>
      </cdr:nvSpPr>
      <cdr:spPr>
        <a:xfrm xmlns:a="http://schemas.openxmlformats.org/drawingml/2006/main">
          <a:off x="609600" y="304800"/>
          <a:ext cx="762000" cy="5334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0.01961</cdr:x>
      <cdr:y>0.01887</cdr:y>
    </cdr:from>
    <cdr:to>
      <cdr:x>0.21569</cdr:x>
      <cdr:y>0.15094</cdr:y>
    </cdr:to>
    <cdr:sp macro="" textlink="">
      <cdr:nvSpPr>
        <cdr:cNvPr id="2" name="TextBox 1"/>
        <cdr:cNvSpPr txBox="1"/>
      </cdr:nvSpPr>
      <cdr:spPr>
        <a:xfrm xmlns:a="http://schemas.openxmlformats.org/drawingml/2006/main">
          <a:off x="76200" y="762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0.03922</cdr:x>
      <cdr:y>0.03704</cdr:y>
    </cdr:from>
    <cdr:to>
      <cdr:x>0.23529</cdr:x>
      <cdr:y>0.16667</cdr:y>
    </cdr:to>
    <cdr:sp macro="" textlink="">
      <cdr:nvSpPr>
        <cdr:cNvPr id="2" name="TextBox 1"/>
        <cdr:cNvSpPr txBox="1"/>
      </cdr:nvSpPr>
      <cdr:spPr>
        <a:xfrm xmlns:a="http://schemas.openxmlformats.org/drawingml/2006/main">
          <a:off x="152400" y="152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0.01961</cdr:x>
      <cdr:y>0.03704</cdr:y>
    </cdr:from>
    <cdr:to>
      <cdr:x>0.21569</cdr:x>
      <cdr:y>0.16667</cdr:y>
    </cdr:to>
    <cdr:sp macro="" textlink="">
      <cdr:nvSpPr>
        <cdr:cNvPr id="2" name="TextBox 1"/>
        <cdr:cNvSpPr txBox="1"/>
      </cdr:nvSpPr>
      <cdr:spPr>
        <a:xfrm xmlns:a="http://schemas.openxmlformats.org/drawingml/2006/main">
          <a:off x="76200" y="152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0.01902</cdr:y>
    </cdr:from>
    <cdr:to>
      <cdr:x>0.19608</cdr:x>
      <cdr:y>0.15218</cdr:y>
    </cdr:to>
    <cdr:sp macro="" textlink="">
      <cdr:nvSpPr>
        <cdr:cNvPr id="2" name="TextBox 1"/>
        <cdr:cNvSpPr txBox="1"/>
      </cdr:nvSpPr>
      <cdr:spPr>
        <a:xfrm xmlns:a="http://schemas.openxmlformats.org/drawingml/2006/main">
          <a:off x="0" y="762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0.03922</cdr:x>
      <cdr:y>0.05707</cdr:y>
    </cdr:from>
    <cdr:to>
      <cdr:x>0.23529</cdr:x>
      <cdr:y>0.19023</cdr:y>
    </cdr:to>
    <cdr:sp macro="" textlink="">
      <cdr:nvSpPr>
        <cdr:cNvPr id="2" name="TextBox 1"/>
        <cdr:cNvSpPr txBox="1"/>
      </cdr:nvSpPr>
      <cdr:spPr>
        <a:xfrm xmlns:a="http://schemas.openxmlformats.org/drawingml/2006/main">
          <a:off x="152400" y="2286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0.03922</cdr:x>
      <cdr:y>0.05707</cdr:y>
    </cdr:from>
    <cdr:to>
      <cdr:x>0.23529</cdr:x>
      <cdr:y>0.19023</cdr:y>
    </cdr:to>
    <cdr:sp macro="" textlink="">
      <cdr:nvSpPr>
        <cdr:cNvPr id="2" name="TextBox 1"/>
        <cdr:cNvSpPr txBox="1"/>
      </cdr:nvSpPr>
      <cdr:spPr>
        <a:xfrm xmlns:a="http://schemas.openxmlformats.org/drawingml/2006/main">
          <a:off x="152400" y="2286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0.05333</cdr:x>
      <cdr:y>0.06173</cdr:y>
    </cdr:from>
    <cdr:to>
      <cdr:x>0.25333</cdr:x>
      <cdr:y>0.17959</cdr:y>
    </cdr:to>
    <cdr:sp macro="" textlink="">
      <cdr:nvSpPr>
        <cdr:cNvPr id="2" name="TextBox 1"/>
        <cdr:cNvSpPr txBox="1"/>
      </cdr:nvSpPr>
      <cdr:spPr>
        <a:xfrm xmlns:a="http://schemas.openxmlformats.org/drawingml/2006/main">
          <a:off x="203200" y="279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0.06667</cdr:x>
      <cdr:y>0</cdr:y>
    </cdr:from>
    <cdr:to>
      <cdr:x>0.23333</cdr:x>
      <cdr:y>0.11785</cdr:y>
    </cdr:to>
    <cdr:sp macro="" textlink="">
      <cdr:nvSpPr>
        <cdr:cNvPr id="2" name="TextBox 1"/>
        <cdr:cNvSpPr txBox="1"/>
      </cdr:nvSpPr>
      <cdr:spPr>
        <a:xfrm xmlns:a="http://schemas.openxmlformats.org/drawingml/2006/main">
          <a:off x="304800" y="-1676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0.01961</cdr:x>
      <cdr:y>0.16418</cdr:y>
    </cdr:from>
    <cdr:to>
      <cdr:x>0.21569</cdr:x>
      <cdr:y>0.26866</cdr:y>
    </cdr:to>
    <cdr:sp macro="" textlink="">
      <cdr:nvSpPr>
        <cdr:cNvPr id="2" name="TextBox 1"/>
        <cdr:cNvSpPr txBox="1"/>
      </cdr:nvSpPr>
      <cdr:spPr>
        <a:xfrm xmlns:a="http://schemas.openxmlformats.org/drawingml/2006/main">
          <a:off x="76200" y="8382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0.05769</cdr:x>
      <cdr:y>0.20174</cdr:y>
    </cdr:from>
    <cdr:to>
      <cdr:x>0.25</cdr:x>
      <cdr:y>0.30261</cdr:y>
    </cdr:to>
    <cdr:sp macro="" textlink="">
      <cdr:nvSpPr>
        <cdr:cNvPr id="2" name="TextBox 1"/>
        <cdr:cNvSpPr txBox="1"/>
      </cdr:nvSpPr>
      <cdr:spPr>
        <a:xfrm xmlns:a="http://schemas.openxmlformats.org/drawingml/2006/main">
          <a:off x="228600" y="10668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0.02083</cdr:x>
      <cdr:y>0.09615</cdr:y>
    </cdr:from>
    <cdr:to>
      <cdr:x>0.22917</cdr:x>
      <cdr:y>0.23077</cdr:y>
    </cdr:to>
    <cdr:sp macro="" textlink="">
      <cdr:nvSpPr>
        <cdr:cNvPr id="2" name="TextBox 1"/>
        <cdr:cNvSpPr txBox="1"/>
      </cdr:nvSpPr>
      <cdr:spPr>
        <a:xfrm xmlns:a="http://schemas.openxmlformats.org/drawingml/2006/main">
          <a:off x="76200" y="3810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0.0463</cdr:x>
      <cdr:y>0.01667</cdr:y>
    </cdr:from>
    <cdr:to>
      <cdr:x>0.13889</cdr:x>
      <cdr:y>0.13333</cdr:y>
    </cdr:to>
    <cdr:sp macro="" textlink="">
      <cdr:nvSpPr>
        <cdr:cNvPr id="2" name="TextBox 1"/>
        <cdr:cNvSpPr txBox="1"/>
      </cdr:nvSpPr>
      <cdr:spPr>
        <a:xfrm xmlns:a="http://schemas.openxmlformats.org/drawingml/2006/main">
          <a:off x="381000" y="762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0.0463</cdr:x>
      <cdr:y>0.06667</cdr:y>
    </cdr:from>
    <cdr:to>
      <cdr:x>0.13889</cdr:x>
      <cdr:y>0.18333</cdr:y>
    </cdr:to>
    <cdr:sp macro="" textlink="">
      <cdr:nvSpPr>
        <cdr:cNvPr id="2" name="TextBox 1"/>
        <cdr:cNvSpPr txBox="1"/>
      </cdr:nvSpPr>
      <cdr:spPr>
        <a:xfrm xmlns:a="http://schemas.openxmlformats.org/drawingml/2006/main">
          <a:off x="381000" y="3048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0.0566</cdr:x>
      <cdr:y>0.19289</cdr:y>
    </cdr:from>
    <cdr:to>
      <cdr:x>0.24528</cdr:x>
      <cdr:y>0.29675</cdr:y>
    </cdr:to>
    <cdr:sp macro="" textlink="">
      <cdr:nvSpPr>
        <cdr:cNvPr id="2" name="TextBox 1"/>
        <cdr:cNvSpPr txBox="1"/>
      </cdr:nvSpPr>
      <cdr:spPr>
        <a:xfrm xmlns:a="http://schemas.openxmlformats.org/drawingml/2006/main">
          <a:off x="228600" y="9906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0.06122</cdr:x>
      <cdr:y>0.22592</cdr:y>
    </cdr:from>
    <cdr:to>
      <cdr:x>0.26531</cdr:x>
      <cdr:y>0.33135</cdr:y>
    </cdr:to>
    <cdr:sp macro="" textlink="">
      <cdr:nvSpPr>
        <cdr:cNvPr id="2" name="TextBox 1"/>
        <cdr:cNvSpPr txBox="1"/>
      </cdr:nvSpPr>
      <cdr:spPr>
        <a:xfrm xmlns:a="http://schemas.openxmlformats.org/drawingml/2006/main">
          <a:off x="228600" y="11430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0.02083</cdr:x>
      <cdr:y>0.15268</cdr:y>
    </cdr:from>
    <cdr:to>
      <cdr:x>0.22917</cdr:x>
      <cdr:y>0.28628</cdr:y>
    </cdr:to>
    <cdr:sp macro="" textlink="">
      <cdr:nvSpPr>
        <cdr:cNvPr id="2" name="TextBox 1"/>
        <cdr:cNvSpPr txBox="1"/>
      </cdr:nvSpPr>
      <cdr:spPr>
        <a:xfrm xmlns:a="http://schemas.openxmlformats.org/drawingml/2006/main">
          <a:off x="76200" y="6096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0.07339</cdr:x>
      <cdr:y>0.05769</cdr:y>
    </cdr:from>
    <cdr:to>
      <cdr:x>0.16514</cdr:x>
      <cdr:y>0.19231</cdr:y>
    </cdr:to>
    <cdr:sp macro="" textlink="">
      <cdr:nvSpPr>
        <cdr:cNvPr id="2" name="TextBox 1"/>
        <cdr:cNvSpPr txBox="1"/>
      </cdr:nvSpPr>
      <cdr:spPr>
        <a:xfrm xmlns:a="http://schemas.openxmlformats.org/drawingml/2006/main">
          <a:off x="609600" y="2286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0.0463</cdr:x>
      <cdr:y>0.03677</cdr:y>
    </cdr:from>
    <cdr:to>
      <cdr:x>0.13889</cdr:x>
      <cdr:y>0.16545</cdr:y>
    </cdr:to>
    <cdr:sp macro="" textlink="">
      <cdr:nvSpPr>
        <cdr:cNvPr id="2" name="TextBox 1"/>
        <cdr:cNvSpPr txBox="1"/>
      </cdr:nvSpPr>
      <cdr:spPr>
        <a:xfrm xmlns:a="http://schemas.openxmlformats.org/drawingml/2006/main">
          <a:off x="381000" y="152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0.07207</cdr:x>
      <cdr:y>0.04717</cdr:y>
    </cdr:from>
    <cdr:to>
      <cdr:x>0.16216</cdr:x>
      <cdr:y>0.21228</cdr:y>
    </cdr:to>
    <cdr:sp macro="" textlink="">
      <cdr:nvSpPr>
        <cdr:cNvPr id="2" name="TextBox 1"/>
        <cdr:cNvSpPr txBox="1"/>
      </cdr:nvSpPr>
      <cdr:spPr>
        <a:xfrm xmlns:a="http://schemas.openxmlformats.org/drawingml/2006/main">
          <a:off x="609600" y="1524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cdr:x>
      <cdr:y>0</cdr:y>
    </cdr:from>
    <cdr:to>
      <cdr:x>0.22</cdr:x>
      <cdr:y>0.14171</cdr:y>
    </cdr:to>
    <cdr:sp macro="" textlink="">
      <cdr:nvSpPr>
        <cdr:cNvPr id="2" name="TextBox 1"/>
        <cdr:cNvSpPr txBox="1"/>
      </cdr:nvSpPr>
      <cdr:spPr>
        <a:xfrm xmlns:a="http://schemas.openxmlformats.org/drawingml/2006/main">
          <a:off x="76200" y="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0.04</cdr:x>
      <cdr:y>0</cdr:y>
    </cdr:from>
    <cdr:to>
      <cdr:x>0.24</cdr:x>
      <cdr:y>0.14171</cdr:y>
    </cdr:to>
    <cdr:sp macro="" textlink="">
      <cdr:nvSpPr>
        <cdr:cNvPr id="2" name="TextBox 1"/>
        <cdr:cNvSpPr txBox="1"/>
      </cdr:nvSpPr>
      <cdr:spPr>
        <a:xfrm xmlns:a="http://schemas.openxmlformats.org/drawingml/2006/main">
          <a:off x="152400" y="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0.09174</cdr:x>
      <cdr:y>0.10122</cdr:y>
    </cdr:from>
    <cdr:to>
      <cdr:x>0.18349</cdr:x>
      <cdr:y>0.24294</cdr:y>
    </cdr:to>
    <cdr:sp macro="" textlink="">
      <cdr:nvSpPr>
        <cdr:cNvPr id="2" name="TextBox 1"/>
        <cdr:cNvSpPr txBox="1"/>
      </cdr:nvSpPr>
      <cdr:spPr>
        <a:xfrm xmlns:a="http://schemas.openxmlformats.org/drawingml/2006/main">
          <a:off x="762000" y="381000"/>
          <a:ext cx="762000" cy="5334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EG" sz="3200" dirty="0" smtClean="0">
              <a:cs typeface="Sultan bold" pitchFamily="2" charset="-78"/>
            </a:rPr>
            <a:t>%</a:t>
          </a:r>
          <a:endParaRPr lang="ar-EG" sz="3200" dirty="0">
            <a:cs typeface="Sultan bold" pitchFamily="2" charset="-7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1"/>
            <a:ext cx="2945659" cy="49371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1"/>
            <a:ext cx="2945659" cy="493712"/>
          </a:xfrm>
          <a:prstGeom prst="rect">
            <a:avLst/>
          </a:prstGeom>
        </p:spPr>
        <p:txBody>
          <a:bodyPr vert="horz" lIns="91440" tIns="45720" rIns="91440" bIns="45720" rtlCol="1"/>
          <a:lstStyle>
            <a:lvl1pPr algn="l">
              <a:defRPr sz="1200"/>
            </a:lvl1pPr>
          </a:lstStyle>
          <a:p>
            <a:fld id="{3ED726E7-E917-4857-B194-EBC2AB514C62}" type="datetimeFigureOut">
              <a:rPr lang="ar-EG" smtClean="0"/>
              <a:pPr/>
              <a:t>24/07/1437</a:t>
            </a:fld>
            <a:endParaRPr lang="ar-EG"/>
          </a:p>
        </p:txBody>
      </p:sp>
      <p:sp>
        <p:nvSpPr>
          <p:cNvPr id="4" name="Footer Placeholder 3"/>
          <p:cNvSpPr>
            <a:spLocks noGrp="1"/>
          </p:cNvSpPr>
          <p:nvPr>
            <p:ph type="ftr" sz="quarter" idx="2"/>
          </p:nvPr>
        </p:nvSpPr>
        <p:spPr>
          <a:xfrm>
            <a:off x="3852016" y="9378825"/>
            <a:ext cx="2945659" cy="49371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378825"/>
            <a:ext cx="2945659" cy="493712"/>
          </a:xfrm>
          <a:prstGeom prst="rect">
            <a:avLst/>
          </a:prstGeom>
        </p:spPr>
        <p:txBody>
          <a:bodyPr vert="horz" lIns="91440" tIns="45720" rIns="91440" bIns="45720" rtlCol="1" anchor="b"/>
          <a:lstStyle>
            <a:lvl1pPr algn="l">
              <a:defRPr sz="1200"/>
            </a:lvl1pPr>
          </a:lstStyle>
          <a:p>
            <a:fld id="{7977D780-0276-49FE-BAB0-D166F115CE93}" type="slidenum">
              <a:rPr lang="ar-EG" smtClean="0"/>
              <a:pPr/>
              <a:t>‹#›</a:t>
            </a:fld>
            <a:endParaRPr lang="ar-EG"/>
          </a:p>
        </p:txBody>
      </p:sp>
    </p:spTree>
    <p:extLst>
      <p:ext uri="{BB962C8B-B14F-4D97-AF65-F5344CB8AC3E}">
        <p14:creationId xmlns:p14="http://schemas.microsoft.com/office/powerpoint/2010/main" val="3564852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1"/>
            <a:ext cx="2945659" cy="4937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407355-8834-4C78-8F73-4C6652D02C2F}" type="datetimeFigureOut">
              <a:rPr lang="en-US"/>
              <a:pPr>
                <a:defRPr/>
              </a:pPr>
              <a:t>5/1/2016</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825"/>
            <a:ext cx="2945659"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378825"/>
            <a:ext cx="2945659"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31E903-32E6-4D08-AFFE-B69BCECDBA09}" type="slidenum">
              <a:rPr lang="en-US"/>
              <a:pPr>
                <a:defRPr/>
              </a:pPr>
              <a:t>‹#›</a:t>
            </a:fld>
            <a:endParaRPr lang="en-US"/>
          </a:p>
        </p:txBody>
      </p:sp>
    </p:spTree>
    <p:extLst>
      <p:ext uri="{BB962C8B-B14F-4D97-AF65-F5344CB8AC3E}">
        <p14:creationId xmlns:p14="http://schemas.microsoft.com/office/powerpoint/2010/main" val="386537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AC240C-2767-4855-B8F9-46CA4A100019}" type="datetime1">
              <a:rPr lang="en-US"/>
              <a:pPr>
                <a:defRPr/>
              </a:pPr>
              <a:t>5/1/2016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67CB19-A097-4002-9BCA-E290009403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40F4A2-B10F-4BA4-AFC8-48366912879F}" type="datetime1">
              <a:rPr lang="en-US"/>
              <a:pPr>
                <a:defRPr/>
              </a:pPr>
              <a:t>5/1/2016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888521-DA89-4AE8-9936-D820FA16B66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E17001-B1B3-4B30-A919-CD48F21FD16B}" type="datetime1">
              <a:rPr lang="en-US"/>
              <a:pPr>
                <a:defRPr/>
              </a:pPr>
              <a:t>5/1/2016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F4E02B-99AF-4779-AEBF-7209D60CB5E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31C81-C1FE-471E-BA95-6B656CF8EC79}" type="datetime1">
              <a:rPr lang="en-US"/>
              <a:pPr>
                <a:defRPr/>
              </a:pPr>
              <a:t>5/1/2016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1BA524-CC69-4B3D-A17F-4F30A5DFA3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5DF7C5-D2A5-4BE5-8FC7-5675CCFC117A}" type="datetime1">
              <a:rPr lang="en-US"/>
              <a:pPr>
                <a:defRPr/>
              </a:pPr>
              <a:t>5/1/2016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D18AB-D19C-4455-8627-82B131AFCCF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958259-3002-457A-BA29-FF2A58CB548F}" type="datetime1">
              <a:rPr lang="en-US"/>
              <a:pPr>
                <a:defRPr/>
              </a:pPr>
              <a:t>5/1/2016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7E0E82-6453-4713-92D4-8F7ECD0961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3FA023-8A86-4DF0-B3B7-24B7561532E8}" type="datetime1">
              <a:rPr lang="en-US"/>
              <a:pPr>
                <a:defRPr/>
              </a:pPr>
              <a:t>5/1/2016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DCB505-8415-4493-84BC-0C7D2C893A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20BFD2-F072-444D-B5C1-4FB8C2411E30}" type="datetime1">
              <a:rPr lang="en-US"/>
              <a:pPr>
                <a:defRPr/>
              </a:pPr>
              <a:t>5/1/2016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2A3F48-7935-40C4-8F68-207DAA9ABF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658125-14D4-4FA1-A2F1-A65F6D79464F}" type="datetime1">
              <a:rPr lang="en-US"/>
              <a:pPr>
                <a:defRPr/>
              </a:pPr>
              <a:t>5/1/2016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520E8D-87A4-4D79-A9AF-C933C8205ED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79D94A-1258-4C45-9B89-0154394794A9}" type="datetime1">
              <a:rPr lang="en-US"/>
              <a:pPr>
                <a:defRPr/>
              </a:pPr>
              <a:t>5/1/2016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7EBD59-B47B-4230-A3A1-0593FA6B6EA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98C7F6-E64E-4FEF-82E9-149E93F86AE3}" type="datetime1">
              <a:rPr lang="en-US"/>
              <a:pPr>
                <a:defRPr/>
              </a:pPr>
              <a:t>5/1/2016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D0B9C-2473-4762-B72A-B040052C6D9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DFEE105-383B-4D30-B790-0DED36AD6353}" type="datetime1">
              <a:rPr lang="en-US"/>
              <a:pPr>
                <a:defRPr/>
              </a:pPr>
              <a:t>5/1/2016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C6C94D-9E32-4988-9E4A-24A5BFACED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143000" y="4564559"/>
            <a:ext cx="6705600" cy="144655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4400" b="1" dirty="0" smtClean="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تقرير عن تجربة مصر فى تنفيذ بحث التدخين مقترناً لبحث القوى العاملة</a:t>
            </a:r>
          </a:p>
        </p:txBody>
      </p:sp>
      <p:pic>
        <p:nvPicPr>
          <p:cNvPr id="205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1219200"/>
            <a:ext cx="393541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4191000" y="476672"/>
            <a:ext cx="5139430" cy="95410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جمهوريــة مصــر العربيــة</a:t>
            </a:r>
          </a:p>
          <a:p>
            <a:pPr algn="ctr">
              <a:defRPr/>
            </a:pP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الجهـاز </a:t>
            </a:r>
            <a:r>
              <a:rPr lang="ar-EG" sz="2800" b="1" u="sng" dirty="0" err="1">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المركزى</a:t>
            </a: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 للتعبئة العامة والإحصاء</a:t>
            </a:r>
          </a:p>
        </p:txBody>
      </p:sp>
      <p:pic>
        <p:nvPicPr>
          <p:cNvPr id="2053" name="Picture 39" descr="خلفية"/>
          <p:cNvPicPr>
            <a:picLocks noChangeAspect="1" noChangeArrowheads="1"/>
          </p:cNvPicPr>
          <p:nvPr/>
        </p:nvPicPr>
        <p:blipFill>
          <a:blip r:embed="rId3" cstate="print">
            <a:extLst>
              <a:ext uri="{28A0092B-C50C-407E-A947-70E740481C1C}">
                <a14:useLocalDpi xmlns:a14="http://schemas.microsoft.com/office/drawing/2010/main" val="0"/>
              </a:ext>
            </a:extLst>
          </a:blip>
          <a:srcRect t="92709" r="57031"/>
          <a:stretch>
            <a:fillRect/>
          </a:stretch>
        </p:blipFill>
        <p:spPr bwMode="auto">
          <a:xfrm>
            <a:off x="66675" y="6237288"/>
            <a:ext cx="3929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259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3657600" y="451283"/>
            <a:ext cx="47539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هـ - تــــــدريب الباحثيــــــــن والمراجعيــــــــن:</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1367641"/>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smtClean="0">
                <a:cs typeface="Sultan bold" pitchFamily="2" charset="-78"/>
              </a:rPr>
              <a:t>تم تدريب المشتغلين ببحث القوى العاملة على المفاهيم الخاصة ببحث التدخين وأهدافة ومنهجيته وذلك لا مركزياً فى المكاتب الإحصائية بكافة محافظات الجمهورية خلال دورة أبريل عام 2015. </a:t>
            </a:r>
            <a:endParaRPr lang="en-US" sz="2600" dirty="0">
              <a:cs typeface="Sultan bold" pitchFamily="2" charset="-78"/>
            </a:endParaRPr>
          </a:p>
        </p:txBody>
      </p:sp>
    </p:spTree>
    <p:extLst>
      <p:ext uri="{BB962C8B-B14F-4D97-AF65-F5344CB8AC3E}">
        <p14:creationId xmlns:p14="http://schemas.microsoft.com/office/powerpoint/2010/main" val="39140566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sp>
        <p:nvSpPr>
          <p:cNvPr id="17413" name="AutoShape 23"/>
          <p:cNvSpPr>
            <a:spLocks noChangeArrowheads="1"/>
          </p:cNvSpPr>
          <p:nvPr/>
        </p:nvSpPr>
        <p:spPr bwMode="auto">
          <a:xfrm>
            <a:off x="1905000" y="2590800"/>
            <a:ext cx="5257800" cy="21336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lIns="91412" tIns="45706" rIns="91412" bIns="45706" anchor="ctr"/>
          <a:lstStyle/>
          <a:p>
            <a:pPr algn="ctr"/>
            <a:r>
              <a:rPr lang="ar-EG" altLang="ar-EG" sz="4000" dirty="0" smtClean="0">
                <a:solidFill>
                  <a:srgbClr val="003399"/>
                </a:solidFill>
                <a:cs typeface="Sultan bold" pitchFamily="2" charset="-78"/>
              </a:rPr>
              <a:t>أهـــــــم مـــــؤشــــــرات</a:t>
            </a:r>
          </a:p>
          <a:p>
            <a:pPr algn="ctr"/>
            <a:r>
              <a:rPr lang="ar-EG" altLang="ar-EG" sz="4000" dirty="0" smtClean="0">
                <a:solidFill>
                  <a:srgbClr val="003399"/>
                </a:solidFill>
                <a:cs typeface="Sultan bold" pitchFamily="2" charset="-78"/>
              </a:rPr>
              <a:t> بحــــــث التـــــــدخين</a:t>
            </a:r>
            <a:endParaRPr lang="en-US" altLang="ar-EG" sz="4000" dirty="0">
              <a:solidFill>
                <a:srgbClr val="003399"/>
              </a:solidFill>
              <a:cs typeface="Sultan bold" pitchFamily="2" charset="-78"/>
            </a:endParaRPr>
          </a:p>
        </p:txBody>
      </p:sp>
    </p:spTree>
    <p:extLst>
      <p:ext uri="{BB962C8B-B14F-4D97-AF65-F5344CB8AC3E}">
        <p14:creationId xmlns:p14="http://schemas.microsoft.com/office/powerpoint/2010/main" val="37142047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rtl="1"/>
            <a:r>
              <a:rPr lang="ar-EG" sz="2400" dirty="0" smtClean="0">
                <a:cs typeface="Sultan bold" pitchFamily="2" charset="-78"/>
              </a:rPr>
              <a:t>سوف تتناول النتائج برنامج السياسات الستة الذى طرحته منظمة الصحة العالمية بشأن مكافحة استهلاك التبغ بعد وضع الاتفاقية العالمية الإطارية بشأن مكافحة استهلاك التبغ.</a:t>
            </a:r>
          </a:p>
          <a:p>
            <a:pPr algn="r" rtl="1">
              <a:buNone/>
            </a:pPr>
            <a:endParaRPr lang="ar-EG" sz="500" dirty="0" smtClean="0">
              <a:cs typeface="Sultan bold" pitchFamily="2" charset="-78"/>
            </a:endParaRPr>
          </a:p>
          <a:p>
            <a:pPr algn="r" rtl="1"/>
            <a:r>
              <a:rPr lang="ar-SA" sz="2400" dirty="0" smtClean="0">
                <a:cs typeface="Sultan bold" pitchFamily="2" charset="-78"/>
              </a:rPr>
              <a:t>وفيما يلي بيان التدابير الستة التي يشملها هذا البرنامج</a:t>
            </a:r>
            <a:r>
              <a:rPr lang="en-US" sz="2400" dirty="0" smtClean="0">
                <a:cs typeface="Sultan bold" pitchFamily="2" charset="-78"/>
              </a:rPr>
              <a:t>:</a:t>
            </a:r>
          </a:p>
          <a:p>
            <a:pPr marL="800100" lvl="0" algn="r" rtl="1"/>
            <a:r>
              <a:rPr lang="ar-SA" sz="2400" dirty="0" smtClean="0">
                <a:cs typeface="Sultan bold" pitchFamily="2" charset="-78"/>
              </a:rPr>
              <a:t>رصد تعاطي التبغ وسياسات الوقاية</a:t>
            </a:r>
            <a:endParaRPr lang="en-US" sz="2400" dirty="0" smtClean="0">
              <a:cs typeface="Sultan bold" pitchFamily="2" charset="-78"/>
            </a:endParaRPr>
          </a:p>
          <a:p>
            <a:pPr marL="800100" lvl="0" algn="r" rtl="1"/>
            <a:r>
              <a:rPr lang="ar-SA" sz="2400" dirty="0" smtClean="0">
                <a:cs typeface="Sultan bold" pitchFamily="2" charset="-78"/>
              </a:rPr>
              <a:t>حماية الناس من دخان التبغ</a:t>
            </a:r>
            <a:endParaRPr lang="en-US" sz="2400" dirty="0" smtClean="0">
              <a:cs typeface="Sultan bold" pitchFamily="2" charset="-78"/>
            </a:endParaRPr>
          </a:p>
          <a:p>
            <a:pPr marL="800100" lvl="0" algn="r" rtl="1"/>
            <a:r>
              <a:rPr lang="ar-SA" sz="2400" dirty="0" smtClean="0">
                <a:cs typeface="Sultan bold" pitchFamily="2" charset="-78"/>
              </a:rPr>
              <a:t>عرض المساعدة على الإقلاع عن تعاطي التبغ</a:t>
            </a:r>
            <a:endParaRPr lang="en-US" sz="2400" dirty="0" smtClean="0">
              <a:cs typeface="Sultan bold" pitchFamily="2" charset="-78"/>
            </a:endParaRPr>
          </a:p>
          <a:p>
            <a:pPr marL="800100" lvl="0" algn="r" rtl="1"/>
            <a:r>
              <a:rPr lang="ar-SA" sz="2400" dirty="0" smtClean="0">
                <a:cs typeface="Sultan bold" pitchFamily="2" charset="-78"/>
              </a:rPr>
              <a:t>التحذير من أخطار التبغ</a:t>
            </a:r>
            <a:endParaRPr lang="en-US" sz="2400" dirty="0" smtClean="0">
              <a:cs typeface="Sultan bold" pitchFamily="2" charset="-78"/>
            </a:endParaRPr>
          </a:p>
          <a:p>
            <a:pPr marL="800100" lvl="0" algn="r" rtl="1"/>
            <a:r>
              <a:rPr lang="ar-SA" sz="2400" dirty="0" smtClean="0">
                <a:cs typeface="Sultan bold" pitchFamily="2" charset="-78"/>
              </a:rPr>
              <a:t>إنفاذ الحظر على الإعلان عن التبغ والترويج له ورعايته</a:t>
            </a:r>
            <a:endParaRPr lang="en-US" sz="2400" dirty="0" smtClean="0">
              <a:cs typeface="Sultan bold" pitchFamily="2" charset="-78"/>
            </a:endParaRPr>
          </a:p>
          <a:p>
            <a:pPr marL="800100" lvl="0" algn="r" rtl="1"/>
            <a:r>
              <a:rPr lang="ar-SA" sz="2400" dirty="0" smtClean="0">
                <a:cs typeface="Sultan bold" pitchFamily="2" charset="-78"/>
              </a:rPr>
              <a:t>زيادة الضرائب على التبغ</a:t>
            </a:r>
            <a:r>
              <a:rPr lang="en-US" sz="2400" dirty="0" smtClean="0">
                <a:cs typeface="Sultan bold" pitchFamily="2" charset="-78"/>
              </a:rPr>
              <a:t>.</a:t>
            </a:r>
          </a:p>
          <a:p>
            <a:pPr algn="r" rtl="1">
              <a:lnSpc>
                <a:spcPct val="150000"/>
              </a:lnSpc>
              <a:buNone/>
            </a:pPr>
            <a:endParaRPr lang="ar-EG" sz="2400" dirty="0" smtClean="0">
              <a:cs typeface="Sultan bold" pitchFamily="2" charset="-78"/>
            </a:endParaRPr>
          </a:p>
          <a:p>
            <a:pPr algn="r" rtl="1">
              <a:lnSpc>
                <a:spcPct val="150000"/>
              </a:lnSpc>
            </a:pPr>
            <a:r>
              <a:rPr lang="ar-EG" sz="2400" dirty="0" smtClean="0">
                <a:cs typeface="Sultan bold" pitchFamily="2" charset="-78"/>
              </a:rPr>
              <a:t> </a:t>
            </a:r>
            <a:endParaRPr lang="en-US" sz="2400" dirty="0">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12</a:t>
            </a:fld>
            <a:endParaRPr lang="en-US" dirty="0"/>
          </a:p>
        </p:txBody>
      </p:sp>
      <p:sp>
        <p:nvSpPr>
          <p:cNvPr id="5" name="Title 1"/>
          <p:cNvSpPr txBox="1">
            <a:spLocks/>
          </p:cNvSpPr>
          <p:nvPr/>
        </p:nvSpPr>
        <p:spPr bwMode="auto">
          <a:xfrm>
            <a:off x="3352800" y="381000"/>
            <a:ext cx="2895600" cy="8382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kumimoji="0" lang="ar-EG" sz="3200" b="1" i="0" u="none" strike="noStrike" kern="1200" cap="none" spc="0" normalizeH="0" baseline="0" noProof="0" dirty="0" smtClean="0">
                <a:ln>
                  <a:noFill/>
                </a:ln>
                <a:solidFill>
                  <a:schemeClr val="bg1"/>
                </a:solidFill>
                <a:effectLst/>
                <a:uLnTx/>
                <a:uFillTx/>
                <a:latin typeface="+mn-lt"/>
                <a:ea typeface="+mn-ea"/>
                <a:cs typeface="Sultan bold" pitchFamily="2" charset="-78"/>
              </a:rPr>
              <a:t>مقدمــــــــة</a:t>
            </a:r>
            <a:endParaRPr kumimoji="0" lang="en-US" sz="3200" b="1"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4800"/>
            <a:ext cx="4648200" cy="838200"/>
          </a:xfrm>
        </p:spPr>
        <p:style>
          <a:lnRef idx="3">
            <a:schemeClr val="lt1"/>
          </a:lnRef>
          <a:fillRef idx="1">
            <a:schemeClr val="accent2"/>
          </a:fillRef>
          <a:effectRef idx="1">
            <a:schemeClr val="accent2"/>
          </a:effectRef>
          <a:fontRef idx="minor">
            <a:schemeClr val="lt1"/>
          </a:fontRef>
        </p:style>
        <p:txBody>
          <a:bodyPr/>
          <a:lstStyle/>
          <a:p>
            <a:pPr rtl="1" eaLnBrk="1" fontAlgn="auto" hangingPunct="1">
              <a:spcBef>
                <a:spcPts val="0"/>
              </a:spcBef>
              <a:spcAft>
                <a:spcPts val="0"/>
              </a:spcAft>
              <a:defRPr sz="1800" b="1" i="0" u="none" strike="noStrike" kern="1200" baseline="0">
                <a:solidFill>
                  <a:sysClr val="windowText" lastClr="000000"/>
                </a:solidFill>
                <a:latin typeface="+mn-lt"/>
                <a:ea typeface="+mn-ea"/>
                <a:cs typeface="+mn-cs"/>
              </a:defRPr>
            </a:pPr>
            <a:r>
              <a:rPr lang="ar-SA" sz="3200" b="1" dirty="0" smtClean="0">
                <a:solidFill>
                  <a:schemeClr val="bg1"/>
                </a:solidFill>
                <a:cs typeface="Sultan bold" pitchFamily="2" charset="-78"/>
              </a:rPr>
              <a:t>أولا: قياس نسبة انتشار التدخين:</a:t>
            </a:r>
            <a:endParaRPr lang="en-US" sz="3200" b="1"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8442229"/>
              </p:ext>
            </p:extLst>
          </p:nvPr>
        </p:nvGraphicFramePr>
        <p:xfrm>
          <a:off x="457200" y="2819400"/>
          <a:ext cx="8305800" cy="3763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1219200" y="1295400"/>
            <a:ext cx="7010400" cy="11430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kumimoji="0" lang="ar-EG" sz="2400" b="1" i="0" u="none" strike="noStrike" kern="1200" cap="none" spc="0" normalizeH="0" baseline="0" noProof="0" dirty="0" smtClean="0">
                <a:ln>
                  <a:noFill/>
                </a:ln>
                <a:solidFill>
                  <a:schemeClr val="bg1"/>
                </a:solidFill>
                <a:effectLst/>
                <a:uLnTx/>
                <a:uFillTx/>
                <a:latin typeface="+mn-lt"/>
                <a:ea typeface="+mn-ea"/>
                <a:cs typeface="Sultan bold" pitchFamily="2" charset="-78"/>
              </a:rPr>
              <a:t>ن</a:t>
            </a:r>
            <a:r>
              <a:rPr kumimoji="0" lang="ar-SA" sz="2400" b="1" i="0" u="none" strike="noStrike" kern="1200" cap="none" spc="0" normalizeH="0" baseline="0" noProof="0" dirty="0" smtClean="0">
                <a:ln>
                  <a:noFill/>
                </a:ln>
                <a:solidFill>
                  <a:schemeClr val="bg1"/>
                </a:solidFill>
                <a:effectLst/>
                <a:uLnTx/>
                <a:uFillTx/>
                <a:latin typeface="+mn-lt"/>
                <a:ea typeface="+mn-ea"/>
                <a:cs typeface="Sultan bold" pitchFamily="2" charset="-78"/>
              </a:rPr>
              <a:t>سبة ال</a:t>
            </a:r>
            <a:r>
              <a:rPr kumimoji="0" lang="ar-EG" sz="2400" b="1" i="0" u="none" strike="noStrike" kern="1200" cap="none" spc="0" normalizeH="0" baseline="0" noProof="0" dirty="0" smtClean="0">
                <a:ln>
                  <a:noFill/>
                </a:ln>
                <a:solidFill>
                  <a:schemeClr val="bg1"/>
                </a:solidFill>
                <a:effectLst/>
                <a:uLnTx/>
                <a:uFillTx/>
                <a:latin typeface="+mn-lt"/>
                <a:ea typeface="+mn-ea"/>
                <a:cs typeface="Sultan bold" pitchFamily="2" charset="-78"/>
              </a:rPr>
              <a:t>أ</a:t>
            </a:r>
            <a:r>
              <a:rPr kumimoji="0" lang="ar-SA" sz="2400" b="1" i="0" u="none" strike="noStrike" kern="1200" cap="none" spc="0" normalizeH="0" baseline="0" noProof="0" dirty="0" smtClean="0">
                <a:ln>
                  <a:noFill/>
                </a:ln>
                <a:solidFill>
                  <a:schemeClr val="bg1"/>
                </a:solidFill>
                <a:effectLst/>
                <a:uLnTx/>
                <a:uFillTx/>
                <a:latin typeface="+mn-lt"/>
                <a:ea typeface="+mn-ea"/>
                <a:cs typeface="Sultan bold" pitchFamily="2" charset="-78"/>
              </a:rPr>
              <a:t>فراد  (15 سنة فأكثر) الذين يدخنون حاليا أنواعا مختلفة</a:t>
            </a:r>
            <a:r>
              <a:rPr kumimoji="0" lang="en-US" sz="24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en-US" sz="24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SA" sz="2400" b="1" i="0" u="none" strike="noStrike" kern="1200" cap="none" spc="0" normalizeH="0" baseline="0" noProof="0" dirty="0" smtClean="0">
                <a:ln>
                  <a:noFill/>
                </a:ln>
                <a:solidFill>
                  <a:schemeClr val="bg1"/>
                </a:solidFill>
                <a:effectLst/>
                <a:uLnTx/>
                <a:uFillTx/>
                <a:latin typeface="+mn-lt"/>
                <a:ea typeface="+mn-ea"/>
                <a:cs typeface="Sultan bold" pitchFamily="2" charset="-78"/>
              </a:rPr>
              <a:t> من منتجات التبغ المدخنة وغير المدخنة</a:t>
            </a:r>
            <a:r>
              <a:rPr kumimoji="0" lang="ar-EG" sz="2400" b="1" i="0" u="none" strike="noStrike" kern="1200" cap="none" spc="0" normalizeH="0" baseline="0" noProof="0" dirty="0" smtClean="0">
                <a:ln>
                  <a:noFill/>
                </a:ln>
                <a:solidFill>
                  <a:schemeClr val="bg1"/>
                </a:solidFill>
                <a:effectLst/>
                <a:uLnTx/>
                <a:uFillTx/>
                <a:latin typeface="+mn-lt"/>
                <a:ea typeface="+mn-ea"/>
                <a:cs typeface="Sultan bold" pitchFamily="2" charset="-78"/>
              </a:rPr>
              <a:t>، 2015</a:t>
            </a:r>
            <a:endParaRPr kumimoji="0" lang="en-US" sz="2400" b="1"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6858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نسبة ال</a:t>
            </a:r>
            <a:r>
              <a:rPr lang="ar-EG" sz="2400" dirty="0" smtClean="0">
                <a:solidFill>
                  <a:schemeClr val="bg1"/>
                </a:solidFill>
                <a:cs typeface="Sultan bold" pitchFamily="2" charset="-78"/>
              </a:rPr>
              <a:t>أ</a:t>
            </a:r>
            <a:r>
              <a:rPr lang="ar-SA" sz="2400" dirty="0" smtClean="0">
                <a:solidFill>
                  <a:schemeClr val="bg1"/>
                </a:solidFill>
                <a:cs typeface="Sultan bold" pitchFamily="2" charset="-78"/>
              </a:rPr>
              <a:t>فراد  (15 سنة فأكثر) الذين يدخنون حاليا أي منتج مدخن</a:t>
            </a:r>
            <a:r>
              <a:rPr lang="ar-EG" sz="2400" dirty="0" smtClean="0">
                <a:solidFill>
                  <a:schemeClr val="bg1"/>
                </a:solidFill>
                <a:cs typeface="Sultan bold" pitchFamily="2" charset="-78"/>
              </a:rPr>
              <a:t> </a:t>
            </a:r>
            <a:r>
              <a:rPr lang="ar-SA" sz="2400" dirty="0" smtClean="0">
                <a:solidFill>
                  <a:schemeClr val="bg1"/>
                </a:solidFill>
                <a:cs typeface="Sultan bold" pitchFamily="2" charset="-78"/>
              </a:rPr>
              <a:t>من منتجات التبغ </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8533034"/>
              </p:ext>
            </p:extLst>
          </p:nvPr>
        </p:nvGraphicFramePr>
        <p:xfrm>
          <a:off x="5029200" y="2590800"/>
          <a:ext cx="36576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301350960"/>
              </p:ext>
            </p:extLst>
          </p:nvPr>
        </p:nvGraphicFramePr>
        <p:xfrm>
          <a:off x="685800" y="2667000"/>
          <a:ext cx="3657600" cy="35353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5638800" y="533400"/>
            <a:ext cx="3200400" cy="6096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kumimoji="0" lang="ar-EG"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(تابع)  </a:t>
            </a:r>
            <a:r>
              <a:rPr kumimoji="0" lang="ar-SA"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أولا: قياس نسبة انتشار التدخين:</a:t>
            </a:r>
            <a:endParaRPr kumimoji="0" lang="en-US" sz="2000" b="1"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934200" cy="1143000"/>
          </a:xfrm>
        </p:spPr>
        <p:style>
          <a:lnRef idx="3">
            <a:schemeClr val="lt1"/>
          </a:lnRef>
          <a:fillRef idx="1">
            <a:schemeClr val="accent3"/>
          </a:fillRef>
          <a:effectRef idx="1">
            <a:schemeClr val="accent3"/>
          </a:effectRef>
          <a:fontRef idx="minor">
            <a:schemeClr val="lt1"/>
          </a:fontRef>
        </p:style>
        <p:txBody>
          <a:bodyPr/>
          <a:lstStyle/>
          <a:p>
            <a:pPr rtl="1" eaLnBrk="1" fontAlgn="auto" hangingPunct="1">
              <a:spcBef>
                <a:spcPts val="0"/>
              </a:spcBef>
              <a:spcAft>
                <a:spcPts val="0"/>
              </a:spcAft>
              <a:defRPr sz="1800" b="1" i="0" u="none" strike="noStrike" kern="1200" baseline="0">
                <a:solidFill>
                  <a:sysClr val="windowText" lastClr="000000"/>
                </a:solidFill>
                <a:latin typeface="+mn-lt"/>
                <a:ea typeface="+mn-ea"/>
                <a:cs typeface="+mn-cs"/>
              </a:defRPr>
            </a:pPr>
            <a:r>
              <a:rPr lang="ar-SA" sz="2400" dirty="0" smtClean="0">
                <a:solidFill>
                  <a:schemeClr val="bg1"/>
                </a:solidFill>
                <a:cs typeface="Sultan bold" pitchFamily="2" charset="-78"/>
              </a:rPr>
              <a:t>نسبة ال</a:t>
            </a:r>
            <a:r>
              <a:rPr lang="ar-EG" sz="2400" dirty="0" smtClean="0">
                <a:solidFill>
                  <a:schemeClr val="bg1"/>
                </a:solidFill>
                <a:cs typeface="Sultan bold" pitchFamily="2" charset="-78"/>
              </a:rPr>
              <a:t>أ</a:t>
            </a:r>
            <a:r>
              <a:rPr lang="ar-SA" sz="2400" dirty="0" smtClean="0">
                <a:solidFill>
                  <a:schemeClr val="bg1"/>
                </a:solidFill>
                <a:cs typeface="Sultan bold" pitchFamily="2" charset="-78"/>
              </a:rPr>
              <a:t>فراد  (15 سنة فأكثر) الذين يدخنون حاليا أي منتج مدخن</a:t>
            </a:r>
            <a:r>
              <a:rPr lang="ar-EG" sz="2400" dirty="0" smtClean="0">
                <a:solidFill>
                  <a:schemeClr val="bg1"/>
                </a:solidFill>
                <a:cs typeface="Sultan bold" pitchFamily="2" charset="-78"/>
              </a:rPr>
              <a:t/>
            </a:r>
            <a:br>
              <a:rPr lang="ar-EG" sz="2400" dirty="0" smtClean="0">
                <a:solidFill>
                  <a:schemeClr val="bg1"/>
                </a:solidFill>
                <a:cs typeface="Sultan bold" pitchFamily="2" charset="-78"/>
              </a:rPr>
            </a:br>
            <a:r>
              <a:rPr lang="ar-SA" sz="2400" dirty="0" smtClean="0">
                <a:solidFill>
                  <a:schemeClr val="bg1"/>
                </a:solidFill>
                <a:cs typeface="Sultan bold" pitchFamily="2" charset="-78"/>
              </a:rPr>
              <a:t> من منتجات التبغ </a:t>
            </a:r>
            <a:r>
              <a:rPr lang="ar-EG" sz="2400" dirty="0" smtClean="0">
                <a:solidFill>
                  <a:schemeClr val="bg1"/>
                </a:solidFill>
                <a:cs typeface="Sultan bold" pitchFamily="2" charset="-78"/>
              </a:rPr>
              <a:t>وفقا لفئات السن</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4930312"/>
              </p:ext>
            </p:extLst>
          </p:nvPr>
        </p:nvGraphicFramePr>
        <p:xfrm>
          <a:off x="457200" y="2362200"/>
          <a:ext cx="8305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5715000" y="304800"/>
            <a:ext cx="3200400" cy="6096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kumimoji="0" lang="ar-EG"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(تابع)  </a:t>
            </a:r>
            <a:r>
              <a:rPr kumimoji="0" lang="ar-SA"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أولا: قياس نسبة انتشار التدخين:</a:t>
            </a:r>
            <a:endParaRPr kumimoji="0" lang="en-US" sz="2000" b="1"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6477000" cy="11430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نسبة ال</a:t>
            </a:r>
            <a:r>
              <a:rPr lang="ar-EG" sz="2400" dirty="0" smtClean="0">
                <a:solidFill>
                  <a:schemeClr val="bg1"/>
                </a:solidFill>
                <a:cs typeface="Sultan bold" pitchFamily="2" charset="-78"/>
              </a:rPr>
              <a:t>أ</a:t>
            </a:r>
            <a:r>
              <a:rPr lang="ar-SA" sz="2400" dirty="0" smtClean="0">
                <a:solidFill>
                  <a:schemeClr val="bg1"/>
                </a:solidFill>
                <a:cs typeface="Sultan bold" pitchFamily="2" charset="-78"/>
              </a:rPr>
              <a:t>فراد  (15 سنة فأكثر) الذين يدخنون حاليا أي منتج مدخن </a:t>
            </a:r>
            <a:r>
              <a:rPr lang="ar-EG" sz="2400" dirty="0" smtClean="0">
                <a:solidFill>
                  <a:schemeClr val="bg1"/>
                </a:solidFill>
                <a:cs typeface="Sultan bold" pitchFamily="2" charset="-78"/>
              </a:rPr>
              <a:t/>
            </a:r>
            <a:br>
              <a:rPr lang="ar-EG" sz="2400" dirty="0" smtClean="0">
                <a:solidFill>
                  <a:schemeClr val="bg1"/>
                </a:solidFill>
                <a:cs typeface="Sultan bold" pitchFamily="2" charset="-78"/>
              </a:rPr>
            </a:br>
            <a:r>
              <a:rPr lang="ar-SA" sz="2400" dirty="0" smtClean="0">
                <a:solidFill>
                  <a:schemeClr val="bg1"/>
                </a:solidFill>
                <a:cs typeface="Sultan bold" pitchFamily="2" charset="-78"/>
              </a:rPr>
              <a:t>من منتجات التبغ </a:t>
            </a:r>
            <a:r>
              <a:rPr lang="ar-EG" sz="2400" dirty="0" smtClean="0">
                <a:solidFill>
                  <a:schemeClr val="bg1"/>
                </a:solidFill>
                <a:cs typeface="Sultan bold" pitchFamily="2" charset="-78"/>
              </a:rPr>
              <a:t>وفقا للحالة التعليمية</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16</a:t>
            </a:fld>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780317908"/>
              </p:ext>
            </p:extLst>
          </p:nvPr>
        </p:nvGraphicFramePr>
        <p:xfrm>
          <a:off x="381000" y="2286000"/>
          <a:ext cx="8229600" cy="4144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5638800" y="381000"/>
            <a:ext cx="3200400" cy="6096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kumimoji="0" lang="ar-EG"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(تابع)  </a:t>
            </a:r>
            <a:r>
              <a:rPr kumimoji="0" lang="ar-SA" sz="2000" b="1" i="0" u="none" strike="noStrike" kern="1200" cap="none" spc="0" normalizeH="0" baseline="0" noProof="0" dirty="0" smtClean="0">
                <a:ln>
                  <a:noFill/>
                </a:ln>
                <a:solidFill>
                  <a:schemeClr val="bg1"/>
                </a:solidFill>
                <a:effectLst/>
                <a:uLnTx/>
                <a:uFillTx/>
                <a:latin typeface="+mn-lt"/>
                <a:ea typeface="+mn-ea"/>
                <a:cs typeface="Sultan bold" pitchFamily="2" charset="-78"/>
              </a:rPr>
              <a:t>أولا: قياس نسبة انتشار التدخين:</a:t>
            </a:r>
            <a:endParaRPr kumimoji="0" lang="en-US" sz="2000" b="1"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6324600" cy="1143000"/>
          </a:xfrm>
        </p:spPr>
        <p:style>
          <a:lnRef idx="3">
            <a:schemeClr val="lt1"/>
          </a:lnRef>
          <a:fillRef idx="1">
            <a:schemeClr val="accent3"/>
          </a:fillRef>
          <a:effectRef idx="1">
            <a:schemeClr val="accent3"/>
          </a:effectRef>
          <a:fontRef idx="minor">
            <a:schemeClr val="lt1"/>
          </a:fontRef>
        </p:style>
        <p:txBody>
          <a:bodyPr/>
          <a:lstStyle/>
          <a:p>
            <a:pPr rtl="1" eaLnBrk="1" fontAlgn="auto" hangingPunct="1">
              <a:spcBef>
                <a:spcPts val="0"/>
              </a:spcBef>
              <a:spcAft>
                <a:spcPts val="0"/>
              </a:spcAft>
              <a:defRPr sz="1800" b="1" i="0" u="none" strike="noStrike" kern="1200" baseline="0">
                <a:solidFill>
                  <a:sysClr val="windowText" lastClr="000000"/>
                </a:solidFill>
                <a:latin typeface="+mn-lt"/>
                <a:ea typeface="+mn-ea"/>
                <a:cs typeface="+mn-cs"/>
              </a:defRPr>
            </a:pPr>
            <a:r>
              <a:rPr lang="ar-SA" sz="2400" dirty="0" smtClean="0">
                <a:solidFill>
                  <a:schemeClr val="bg1"/>
                </a:solidFill>
                <a:cs typeface="Sultan bold" pitchFamily="2" charset="-78"/>
              </a:rPr>
              <a:t>التوزيع النسبى لمدخنى السجائر اليوميين  (15 سنة فأكثر) وفقا</a:t>
            </a:r>
            <a:r>
              <a:rPr lang="ar-EG" sz="2400" dirty="0" smtClean="0">
                <a:solidFill>
                  <a:schemeClr val="bg1"/>
                </a:solidFill>
                <a:cs typeface="Sultan bold" pitchFamily="2" charset="-78"/>
              </a:rPr>
              <a:t> لمتوسط </a:t>
            </a:r>
            <a:r>
              <a:rPr lang="ar-SA" sz="2400" dirty="0" smtClean="0">
                <a:solidFill>
                  <a:schemeClr val="bg1"/>
                </a:solidFill>
                <a:cs typeface="Sultan bold" pitchFamily="2" charset="-78"/>
              </a:rPr>
              <a:t>عدد السجائر المدخنة فى اليوم</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5265914"/>
              </p:ext>
            </p:extLst>
          </p:nvPr>
        </p:nvGraphicFramePr>
        <p:xfrm>
          <a:off x="304800" y="2971800"/>
          <a:ext cx="8458200" cy="3230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3733800" y="457200"/>
            <a:ext cx="5181600" cy="914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r" rtl="1" fontAlgn="auto">
              <a:spcBef>
                <a:spcPts val="0"/>
              </a:spcBef>
              <a:spcAft>
                <a:spcPts val="0"/>
              </a:spcAft>
              <a:defRPr sz="1800" b="1" i="0" u="none" strike="noStrike" kern="1200" baseline="0">
                <a:solidFill>
                  <a:sysClr val="windowText" lastClr="000000"/>
                </a:solidFill>
                <a:latin typeface="+mn-lt"/>
                <a:ea typeface="+mn-ea"/>
                <a:cs typeface="+mn-cs"/>
              </a:defRPr>
            </a:pPr>
            <a:r>
              <a:rPr lang="ar-EG" sz="3200" dirty="0" smtClean="0">
                <a:solidFill>
                  <a:schemeClr val="bg1"/>
                </a:solidFill>
                <a:cs typeface="Sultan bold" pitchFamily="2" charset="-78"/>
              </a:rPr>
              <a:t>ثانيا: رصـــــــــد استــــــــهلاك التبغ:</a:t>
            </a:r>
            <a:endParaRPr lang="en-US" sz="3200" dirty="0" smtClean="0">
              <a:solidFill>
                <a:schemeClr val="bg1"/>
              </a:solidFill>
              <a:cs typeface="Sultan bold"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858000" cy="11430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التوزيع النسبى لمدخنى السجائر اليوميين  (15 سنة فأكثر) وفقا</a:t>
            </a:r>
            <a:r>
              <a:rPr lang="ar-EG" sz="2400" dirty="0" smtClean="0">
                <a:solidFill>
                  <a:schemeClr val="bg1"/>
                </a:solidFill>
                <a:cs typeface="Sultan bold" pitchFamily="2" charset="-78"/>
              </a:rPr>
              <a:t> لمتوسط </a:t>
            </a:r>
            <a:r>
              <a:rPr lang="ar-SA" sz="2400" dirty="0" smtClean="0">
                <a:solidFill>
                  <a:schemeClr val="bg1"/>
                </a:solidFill>
                <a:cs typeface="Sultan bold" pitchFamily="2" charset="-78"/>
              </a:rPr>
              <a:t>عدد السجائر المدخنة فى اليوم</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18</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273495094"/>
              </p:ext>
            </p:extLst>
          </p:nvPr>
        </p:nvGraphicFramePr>
        <p:xfrm>
          <a:off x="533400" y="2438400"/>
          <a:ext cx="3810000" cy="3763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2724400028"/>
              </p:ext>
            </p:extLst>
          </p:nvPr>
        </p:nvGraphicFramePr>
        <p:xfrm>
          <a:off x="4343400" y="2438400"/>
          <a:ext cx="3810000" cy="3763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5029200" y="228600"/>
            <a:ext cx="3810000" cy="457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r" rtl="1" fontAlgn="auto">
              <a:spcBef>
                <a:spcPts val="0"/>
              </a:spcBef>
              <a:spcAft>
                <a:spcPts val="0"/>
              </a:spcAft>
              <a:defRPr sz="1800" b="1" i="0" u="none" strike="noStrike" kern="1200" baseline="0">
                <a:solidFill>
                  <a:sysClr val="windowText" lastClr="000000"/>
                </a:solidFill>
                <a:latin typeface="+mn-lt"/>
                <a:ea typeface="+mn-ea"/>
                <a:cs typeface="+mn-cs"/>
              </a:defRPr>
            </a:pPr>
            <a:r>
              <a:rPr lang="ar-EG" sz="2000" dirty="0" smtClean="0">
                <a:solidFill>
                  <a:schemeClr val="bg1"/>
                </a:solidFill>
                <a:cs typeface="Sultan bold" pitchFamily="2" charset="-78"/>
              </a:rPr>
              <a:t>(تابع) ثانيا: رصـــــــــد استــــــــهلاك التبغ:</a:t>
            </a:r>
            <a:endParaRPr lang="en-US" sz="2000" dirty="0" smtClean="0">
              <a:solidFill>
                <a:schemeClr val="bg1"/>
              </a:solidFill>
              <a:cs typeface="Sultan bold"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5715000" cy="1143000"/>
          </a:xfrm>
        </p:spPr>
        <p:style>
          <a:lnRef idx="3">
            <a:schemeClr val="lt1"/>
          </a:lnRef>
          <a:fillRef idx="1">
            <a:schemeClr val="accent3"/>
          </a:fillRef>
          <a:effectRef idx="1">
            <a:schemeClr val="accent3"/>
          </a:effectRef>
          <a:fontRef idx="minor">
            <a:schemeClr val="lt1"/>
          </a:fontRef>
        </p:style>
        <p:txBody>
          <a:bodyPr/>
          <a:lstStyle/>
          <a:p>
            <a:pPr rtl="1" eaLnBrk="1" fontAlgn="auto" hangingPunct="1">
              <a:spcBef>
                <a:spcPts val="0"/>
              </a:spcBef>
              <a:spcAft>
                <a:spcPts val="0"/>
              </a:spcAft>
              <a:defRPr sz="1800" b="1" i="0" u="none" strike="noStrike" kern="1200" baseline="0">
                <a:solidFill>
                  <a:sysClr val="windowText" lastClr="000000"/>
                </a:solidFill>
                <a:latin typeface="+mn-lt"/>
                <a:ea typeface="+mn-ea"/>
                <a:cs typeface="+mn-cs"/>
              </a:defRPr>
            </a:pPr>
            <a:r>
              <a:rPr lang="ar-SA" sz="2400" dirty="0" smtClean="0">
                <a:solidFill>
                  <a:schemeClr val="bg1"/>
                </a:solidFill>
                <a:cs typeface="Sultan bold" pitchFamily="2" charset="-78"/>
              </a:rPr>
              <a:t>نسبة الأفراد (15سنة فأكثر) </a:t>
            </a:r>
            <a:r>
              <a:rPr lang="ar-EG" sz="2400" dirty="0" smtClean="0">
                <a:solidFill>
                  <a:schemeClr val="bg1"/>
                </a:solidFill>
                <a:cs typeface="Sultan bold" pitchFamily="2" charset="-78"/>
              </a:rPr>
              <a:t>الذين يستهلكون </a:t>
            </a:r>
            <a:r>
              <a:rPr lang="ar-SA" sz="2400" dirty="0" smtClean="0">
                <a:solidFill>
                  <a:schemeClr val="bg1"/>
                </a:solidFill>
                <a:cs typeface="Sultan bold" pitchFamily="2" charset="-78"/>
              </a:rPr>
              <a:t>التبغ غير</a:t>
            </a:r>
            <a:r>
              <a:rPr lang="ar-EG" sz="2400" dirty="0" smtClean="0">
                <a:solidFill>
                  <a:schemeClr val="bg1"/>
                </a:solidFill>
                <a:cs typeface="Sultan bold" pitchFamily="2" charset="-78"/>
              </a:rPr>
              <a:t> </a:t>
            </a:r>
            <a:r>
              <a:rPr lang="ar-SA" sz="2400" dirty="0" smtClean="0">
                <a:solidFill>
                  <a:schemeClr val="bg1"/>
                </a:solidFill>
                <a:cs typeface="Sultan bold" pitchFamily="2" charset="-78"/>
              </a:rPr>
              <a:t>المدخن و</a:t>
            </a:r>
            <a:r>
              <a:rPr lang="ar-EG" sz="2400" dirty="0" smtClean="0">
                <a:solidFill>
                  <a:schemeClr val="bg1"/>
                </a:solidFill>
                <a:cs typeface="Sultan bold" pitchFamily="2" charset="-78"/>
              </a:rPr>
              <a:t>فقا ل</a:t>
            </a:r>
            <a:r>
              <a:rPr lang="ar-SA" sz="2400" dirty="0" smtClean="0">
                <a:solidFill>
                  <a:schemeClr val="bg1"/>
                </a:solidFill>
                <a:cs typeface="Sultan bold" pitchFamily="2" charset="-78"/>
              </a:rPr>
              <a:t>لنوع</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6689393"/>
              </p:ext>
            </p:extLst>
          </p:nvPr>
        </p:nvGraphicFramePr>
        <p:xfrm>
          <a:off x="457200" y="2362200"/>
          <a:ext cx="8305800" cy="3763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5029200" y="228600"/>
            <a:ext cx="3810000" cy="457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r" rtl="1" fontAlgn="auto">
              <a:spcBef>
                <a:spcPts val="0"/>
              </a:spcBef>
              <a:spcAft>
                <a:spcPts val="0"/>
              </a:spcAft>
              <a:defRPr sz="1800" b="1" i="0" u="none" strike="noStrike" kern="1200" baseline="0">
                <a:solidFill>
                  <a:sysClr val="windowText" lastClr="000000"/>
                </a:solidFill>
                <a:latin typeface="+mn-lt"/>
                <a:ea typeface="+mn-ea"/>
                <a:cs typeface="+mn-cs"/>
              </a:defRPr>
            </a:pPr>
            <a:r>
              <a:rPr lang="ar-EG" sz="2000" dirty="0" smtClean="0">
                <a:solidFill>
                  <a:schemeClr val="bg1"/>
                </a:solidFill>
                <a:cs typeface="Sultan bold" pitchFamily="2" charset="-78"/>
              </a:rPr>
              <a:t>(تابع) ثانيا: رصـــــــــد استــــــــهلاك التبغ:</a:t>
            </a:r>
            <a:endParaRPr lang="en-US" sz="2000" dirty="0" smtClean="0">
              <a:solidFill>
                <a:schemeClr val="bg1"/>
              </a:solidFill>
              <a:cs typeface="Sultan bold"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xfrm>
            <a:off x="-82550" y="65976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59C11A37-BCF1-4C5F-89B3-07603DA86D20}" type="slidenum">
              <a:rPr lang="ar-SA" altLang="ar-EG" sz="1400" smtClean="0"/>
              <a:pPr/>
              <a:t>2</a:t>
            </a:fld>
            <a:endParaRPr lang="en-US" altLang="ar-EG" sz="1400" dirty="0" smtClean="0"/>
          </a:p>
        </p:txBody>
      </p:sp>
      <p:sp>
        <p:nvSpPr>
          <p:cNvPr id="16" name="Rounded Rectangle 15"/>
          <p:cNvSpPr/>
          <p:nvPr/>
        </p:nvSpPr>
        <p:spPr bwMode="auto">
          <a:xfrm>
            <a:off x="2398186" y="685800"/>
            <a:ext cx="4752528" cy="919401"/>
          </a:xfrm>
          <a:prstGeom prst="roundRect">
            <a:avLst/>
          </a:prstGeom>
          <a:solidFill>
            <a:srgbClr val="C00000"/>
          </a:solidFill>
          <a:ln>
            <a:headEnd type="none" w="med" len="med"/>
            <a:tailEnd type="none" w="med" len="med"/>
          </a:ln>
          <a:scene3d>
            <a:camera prst="orthographicFront">
              <a:rot lat="0" lon="0" rev="0"/>
            </a:camera>
            <a:lightRig rig="sunset" dir="t"/>
          </a:scene3d>
          <a:sp3d prstMaterial="dkEdge">
            <a:bevelT w="63500" h="25400"/>
          </a:sp3d>
        </p:spPr>
        <p:style>
          <a:lnRef idx="0">
            <a:schemeClr val="accent2"/>
          </a:lnRef>
          <a:fillRef idx="3">
            <a:schemeClr val="accent2"/>
          </a:fillRef>
          <a:effectRef idx="3">
            <a:schemeClr val="accent2"/>
          </a:effectRef>
          <a:fontRef idx="minor">
            <a:schemeClr val="lt1"/>
          </a:fontRef>
        </p:style>
        <p:txBody>
          <a:bodyPr rtlCol="1">
            <a:spAutoFit/>
          </a:bodyPr>
          <a:lstStyle/>
          <a:p>
            <a:pPr algn="ctr">
              <a:defRPr/>
            </a:pPr>
            <a:r>
              <a:rPr lang="ar-SA" sz="4800" dirty="0">
                <a:solidFill>
                  <a:schemeClr val="bg1"/>
                </a:solidFill>
                <a:latin typeface="Times New Roman" pitchFamily="18" charset="0"/>
                <a:cs typeface="Sultan bold" pitchFamily="2" charset="-78"/>
              </a:rPr>
              <a:t>عناص</a:t>
            </a:r>
            <a:r>
              <a:rPr lang="ar-EG" sz="4800" dirty="0">
                <a:solidFill>
                  <a:schemeClr val="bg1"/>
                </a:solidFill>
                <a:latin typeface="Times New Roman" pitchFamily="18" charset="0"/>
                <a:cs typeface="Sultan bold" pitchFamily="2" charset="-78"/>
              </a:rPr>
              <a:t>ـ</a:t>
            </a:r>
            <a:r>
              <a:rPr lang="ar-SA" sz="4800" dirty="0">
                <a:solidFill>
                  <a:schemeClr val="bg1"/>
                </a:solidFill>
                <a:latin typeface="Times New Roman" pitchFamily="18" charset="0"/>
                <a:cs typeface="Sultan bold" pitchFamily="2" charset="-78"/>
              </a:rPr>
              <a:t>ر الع</a:t>
            </a:r>
            <a:r>
              <a:rPr lang="ar-EG" sz="4800" dirty="0">
                <a:solidFill>
                  <a:schemeClr val="bg1"/>
                </a:solidFill>
                <a:latin typeface="Times New Roman" pitchFamily="18" charset="0"/>
                <a:cs typeface="Sultan bold" pitchFamily="2" charset="-78"/>
              </a:rPr>
              <a:t>ـــ</a:t>
            </a:r>
            <a:r>
              <a:rPr lang="ar-SA" sz="4800" dirty="0">
                <a:solidFill>
                  <a:schemeClr val="bg1"/>
                </a:solidFill>
                <a:latin typeface="Times New Roman" pitchFamily="18" charset="0"/>
                <a:cs typeface="Sultan bold" pitchFamily="2" charset="-78"/>
              </a:rPr>
              <a:t>رض</a:t>
            </a:r>
            <a:endParaRPr lang="en-US" sz="4800" dirty="0">
              <a:solidFill>
                <a:schemeClr val="bg1"/>
              </a:solidFill>
              <a:latin typeface="Times New Roman" pitchFamily="18" charset="0"/>
              <a:cs typeface="Sultan bold" pitchFamily="2" charset="-78"/>
            </a:endParaRPr>
          </a:p>
        </p:txBody>
      </p:sp>
      <p:sp>
        <p:nvSpPr>
          <p:cNvPr id="6" name="Rounded Rectangle 5"/>
          <p:cNvSpPr/>
          <p:nvPr/>
        </p:nvSpPr>
        <p:spPr bwMode="auto">
          <a:xfrm>
            <a:off x="381000" y="1905000"/>
            <a:ext cx="8382000" cy="729769"/>
          </a:xfrm>
          <a:prstGeom prst="roundRect">
            <a:avLst/>
          </a:prstGeom>
          <a:solidFill>
            <a:schemeClr val="bg1"/>
          </a:solidFill>
          <a:ln>
            <a:headEnd type="none" w="med" len="med"/>
            <a:tailEnd type="none" w="med" len="med"/>
          </a:ln>
          <a:scene3d>
            <a:camera prst="orthographicFront">
              <a:rot lat="0" lon="0" rev="0"/>
            </a:camera>
            <a:lightRig rig="chilly" dir="t"/>
          </a:scene3d>
          <a:sp3d prstMaterial="metal">
            <a:bevelT w="63500" h="25400"/>
          </a:sp3d>
        </p:spPr>
        <p:style>
          <a:lnRef idx="0">
            <a:schemeClr val="accent1"/>
          </a:lnRef>
          <a:fillRef idx="3">
            <a:schemeClr val="accent1"/>
          </a:fillRef>
          <a:effectRef idx="3">
            <a:schemeClr val="accent1"/>
          </a:effectRef>
          <a:fontRef idx="minor">
            <a:schemeClr val="lt1"/>
          </a:fontRef>
        </p:style>
        <p:txBody>
          <a:bodyPr wrap="square" lIns="36000" tIns="36000" rIns="36000" rtlCol="1">
            <a:spAutoFit/>
          </a:bodyPr>
          <a:lstStyle/>
          <a:p>
            <a:pPr marL="801688" indent="-801688" algn="r">
              <a:lnSpc>
                <a:spcPct val="125000"/>
              </a:lnSpc>
              <a:defRPr/>
            </a:pPr>
            <a:r>
              <a:rPr lang="ar-EG" sz="3000" b="1" dirty="0">
                <a:solidFill>
                  <a:srgbClr val="002060"/>
                </a:solidFill>
                <a:cs typeface="Sultan bold" pitchFamily="2" charset="-78"/>
              </a:rPr>
              <a:t>أولا </a:t>
            </a:r>
            <a:r>
              <a:rPr lang="ar-EG" sz="3000" b="1" dirty="0" smtClean="0">
                <a:solidFill>
                  <a:srgbClr val="002060"/>
                </a:solidFill>
                <a:cs typeface="Sultan bold" pitchFamily="2" charset="-78"/>
              </a:rPr>
              <a:t>  : مقــدمــة ونبــــــــذة تـــــاريخــيــة عن بحث القوى العاملة.</a:t>
            </a:r>
            <a:endParaRPr lang="ar-EG" sz="3000" b="1" dirty="0">
              <a:solidFill>
                <a:srgbClr val="002060"/>
              </a:solidFill>
              <a:cs typeface="Sultan bold" pitchFamily="2" charset="-78"/>
            </a:endParaRPr>
          </a:p>
        </p:txBody>
      </p:sp>
      <p:sp>
        <p:nvSpPr>
          <p:cNvPr id="9" name="Rounded Rectangle 8"/>
          <p:cNvSpPr/>
          <p:nvPr/>
        </p:nvSpPr>
        <p:spPr bwMode="auto">
          <a:xfrm>
            <a:off x="304800" y="3308831"/>
            <a:ext cx="8382000" cy="729769"/>
          </a:xfrm>
          <a:prstGeom prst="roundRect">
            <a:avLst/>
          </a:prstGeom>
          <a:solidFill>
            <a:schemeClr val="bg1"/>
          </a:solidFill>
          <a:ln>
            <a:headEnd type="none" w="med" len="med"/>
            <a:tailEnd type="none" w="med" len="med"/>
          </a:ln>
          <a:scene3d>
            <a:camera prst="orthographicFront">
              <a:rot lat="0" lon="0" rev="0"/>
            </a:camera>
            <a:lightRig rig="chilly" dir="t"/>
          </a:scene3d>
          <a:sp3d prstMaterial="metal">
            <a:bevelT w="63500" h="25400"/>
          </a:sp3d>
        </p:spPr>
        <p:style>
          <a:lnRef idx="0">
            <a:schemeClr val="accent1"/>
          </a:lnRef>
          <a:fillRef idx="3">
            <a:schemeClr val="accent1"/>
          </a:fillRef>
          <a:effectRef idx="3">
            <a:schemeClr val="accent1"/>
          </a:effectRef>
          <a:fontRef idx="minor">
            <a:schemeClr val="lt1"/>
          </a:fontRef>
        </p:style>
        <p:txBody>
          <a:bodyPr wrap="square" lIns="36000" tIns="36000" rIns="36000" rtlCol="1">
            <a:spAutoFit/>
          </a:bodyPr>
          <a:lstStyle/>
          <a:p>
            <a:pPr marL="801688" indent="-801688" algn="r">
              <a:lnSpc>
                <a:spcPct val="125000"/>
              </a:lnSpc>
              <a:defRPr/>
            </a:pPr>
            <a:r>
              <a:rPr lang="ar-EG" sz="3000" b="1" dirty="0" smtClean="0">
                <a:solidFill>
                  <a:srgbClr val="002060"/>
                </a:solidFill>
                <a:cs typeface="Sultan bold" pitchFamily="2" charset="-78"/>
              </a:rPr>
              <a:t>ثانياً: منهجيـــــــة بحــــث التدخين ( مقترناً لبحث القوى العاملة).</a:t>
            </a:r>
            <a:endParaRPr lang="ar-EG" sz="3000" b="1" dirty="0">
              <a:solidFill>
                <a:srgbClr val="002060"/>
              </a:solidFill>
              <a:cs typeface="Sultan bold" pitchFamily="2" charset="-78"/>
            </a:endParaRPr>
          </a:p>
        </p:txBody>
      </p:sp>
      <p:sp>
        <p:nvSpPr>
          <p:cNvPr id="10" name="Rounded Rectangle 9"/>
          <p:cNvSpPr/>
          <p:nvPr/>
        </p:nvSpPr>
        <p:spPr bwMode="auto">
          <a:xfrm>
            <a:off x="304800" y="4680431"/>
            <a:ext cx="8382000" cy="729769"/>
          </a:xfrm>
          <a:prstGeom prst="roundRect">
            <a:avLst/>
          </a:prstGeom>
          <a:solidFill>
            <a:schemeClr val="bg1"/>
          </a:solidFill>
          <a:ln>
            <a:headEnd type="none" w="med" len="med"/>
            <a:tailEnd type="none" w="med" len="med"/>
          </a:ln>
          <a:scene3d>
            <a:camera prst="orthographicFront">
              <a:rot lat="0" lon="0" rev="0"/>
            </a:camera>
            <a:lightRig rig="chilly" dir="t"/>
          </a:scene3d>
          <a:sp3d prstMaterial="metal">
            <a:bevelT w="63500" h="25400"/>
          </a:sp3d>
        </p:spPr>
        <p:style>
          <a:lnRef idx="0">
            <a:schemeClr val="accent1"/>
          </a:lnRef>
          <a:fillRef idx="3">
            <a:schemeClr val="accent1"/>
          </a:fillRef>
          <a:effectRef idx="3">
            <a:schemeClr val="accent1"/>
          </a:effectRef>
          <a:fontRef idx="minor">
            <a:schemeClr val="lt1"/>
          </a:fontRef>
        </p:style>
        <p:txBody>
          <a:bodyPr wrap="square" lIns="36000" tIns="36000" rIns="36000" rtlCol="1">
            <a:spAutoFit/>
          </a:bodyPr>
          <a:lstStyle/>
          <a:p>
            <a:pPr marL="801688" indent="-801688" algn="r">
              <a:lnSpc>
                <a:spcPct val="125000"/>
              </a:lnSpc>
              <a:defRPr/>
            </a:pPr>
            <a:r>
              <a:rPr lang="ar-EG" sz="3000" b="1" dirty="0" smtClean="0">
                <a:solidFill>
                  <a:srgbClr val="002060"/>
                </a:solidFill>
                <a:cs typeface="Sultan bold" pitchFamily="2" charset="-78"/>
              </a:rPr>
              <a:t>ثالثاً: أهــــــــــــــم المـــــــــــؤشــــــــــــــــــــــــــــــــــرات.</a:t>
            </a:r>
            <a:endParaRPr lang="ar-EG" sz="3000" b="1" dirty="0">
              <a:solidFill>
                <a:srgbClr val="002060"/>
              </a:solidFill>
              <a:cs typeface="Sultan bold" pitchFamily="2" charset="-78"/>
            </a:endParaRPr>
          </a:p>
        </p:txBody>
      </p:sp>
    </p:spTree>
    <p:extLst>
      <p:ext uri="{BB962C8B-B14F-4D97-AF65-F5344CB8AC3E}">
        <p14:creationId xmlns:p14="http://schemas.microsoft.com/office/powerpoint/2010/main" val="424781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09600"/>
            <a:ext cx="4038600" cy="685800"/>
          </a:xfrm>
        </p:spPr>
        <p:style>
          <a:lnRef idx="3">
            <a:schemeClr val="lt1"/>
          </a:lnRef>
          <a:fillRef idx="1">
            <a:schemeClr val="accent2"/>
          </a:fillRef>
          <a:effectRef idx="1">
            <a:schemeClr val="accent2"/>
          </a:effectRef>
          <a:fontRef idx="minor">
            <a:schemeClr val="lt1"/>
          </a:fontRef>
        </p:style>
        <p:txBody>
          <a:bodyPr/>
          <a:lstStyle/>
          <a:p>
            <a:pPr rtl="1"/>
            <a:r>
              <a:rPr lang="ar-EG" sz="2400" dirty="0" smtClean="0">
                <a:cs typeface="Sultan bold" pitchFamily="2" charset="-78"/>
              </a:rPr>
              <a:t>ثالثا</a:t>
            </a:r>
            <a:r>
              <a:rPr lang="ar-SA" sz="2400" dirty="0" smtClean="0">
                <a:cs typeface="Sultan bold" pitchFamily="2" charset="-78"/>
              </a:rPr>
              <a:t>: حماية: التعرض للدخان السلبى </a:t>
            </a:r>
            <a:endParaRPr lang="en-US" sz="2400" dirty="0">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20</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0406397"/>
              </p:ext>
            </p:extLst>
          </p:nvPr>
        </p:nvGraphicFramePr>
        <p:xfrm>
          <a:off x="4876800" y="2286000"/>
          <a:ext cx="38862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p:cNvGraphicFramePr>
            <a:graphicFrameLocks/>
          </p:cNvGraphicFramePr>
          <p:nvPr>
            <p:extLst>
              <p:ext uri="{D42A27DB-BD31-4B8C-83A1-F6EECF244321}">
                <p14:modId xmlns:p14="http://schemas.microsoft.com/office/powerpoint/2010/main" val="1392923456"/>
              </p:ext>
            </p:extLst>
          </p:nvPr>
        </p:nvGraphicFramePr>
        <p:xfrm>
          <a:off x="457200" y="2286000"/>
          <a:ext cx="3886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990600" y="1447800"/>
            <a:ext cx="7010400" cy="6858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dirty="0" smtClean="0">
                <a:ln>
                  <a:noFill/>
                </a:ln>
                <a:solidFill>
                  <a:schemeClr val="bg1"/>
                </a:solidFill>
                <a:effectLst/>
                <a:uLnTx/>
                <a:uFillTx/>
                <a:latin typeface="+mj-lt"/>
                <a:ea typeface="+mj-ea"/>
                <a:cs typeface="Sultan bold" pitchFamily="2" charset="-78"/>
              </a:rPr>
              <a:t>نسب الأفراد المعرضين لدخان التب</a:t>
            </a:r>
            <a:r>
              <a:rPr kumimoji="0" lang="ar-EG" sz="2400" b="1" i="0" u="none" strike="noStrike" kern="1200" cap="none" spc="0" normalizeH="0" baseline="0" noProof="0" dirty="0" smtClean="0">
                <a:ln>
                  <a:noFill/>
                </a:ln>
                <a:solidFill>
                  <a:schemeClr val="bg1"/>
                </a:solidFill>
                <a:effectLst/>
                <a:uLnTx/>
                <a:uFillTx/>
                <a:latin typeface="+mj-lt"/>
                <a:ea typeface="+mj-ea"/>
                <a:cs typeface="Sultan bold" pitchFamily="2" charset="-78"/>
              </a:rPr>
              <a:t>غ</a:t>
            </a:r>
            <a:r>
              <a:rPr kumimoji="0" lang="ar-SA" sz="2400" b="1" i="0" u="none" strike="noStrike" kern="1200" cap="none" spc="0" normalizeH="0" baseline="0" noProof="0" dirty="0" smtClean="0">
                <a:ln>
                  <a:noFill/>
                </a:ln>
                <a:solidFill>
                  <a:schemeClr val="bg1"/>
                </a:solidFill>
                <a:effectLst/>
                <a:uLnTx/>
                <a:uFillTx/>
                <a:latin typeface="+mj-lt"/>
                <a:ea typeface="+mj-ea"/>
                <a:cs typeface="Sultan bold" pitchFamily="2" charset="-78"/>
              </a:rPr>
              <a:t> فى </a:t>
            </a:r>
            <a:r>
              <a:rPr kumimoji="0" lang="ar-EG" sz="2400" b="1" i="0" u="none" strike="noStrike" kern="1200" cap="none" spc="0" normalizeH="0" baseline="0" noProof="0" dirty="0" smtClean="0">
                <a:ln>
                  <a:noFill/>
                </a:ln>
                <a:solidFill>
                  <a:schemeClr val="bg1"/>
                </a:solidFill>
                <a:effectLst/>
                <a:uLnTx/>
                <a:uFillTx/>
                <a:latin typeface="+mj-lt"/>
                <a:ea typeface="+mj-ea"/>
                <a:cs typeface="Sultan bold" pitchFamily="2" charset="-78"/>
              </a:rPr>
              <a:t>منازلهم </a:t>
            </a:r>
            <a:r>
              <a:rPr kumimoji="0" lang="ar-SA" sz="2400" b="1" i="0" u="none" strike="noStrike" kern="1200" cap="none" spc="0" normalizeH="0" baseline="0" noProof="0" dirty="0" smtClean="0">
                <a:ln>
                  <a:noFill/>
                </a:ln>
                <a:solidFill>
                  <a:schemeClr val="bg1"/>
                </a:solidFill>
                <a:effectLst/>
                <a:uLnTx/>
                <a:uFillTx/>
                <a:latin typeface="+mj-lt"/>
                <a:ea typeface="+mj-ea"/>
                <a:cs typeface="Sultan bold" pitchFamily="2" charset="-78"/>
              </a:rPr>
              <a:t>وفقا لموقف التدخين</a:t>
            </a:r>
            <a:endParaRPr kumimoji="0" lang="en-US" sz="2400" b="0" i="0" u="none" strike="noStrike" kern="1200" cap="none" spc="0" normalizeH="0" baseline="0" noProof="0" dirty="0">
              <a:ln>
                <a:noFill/>
              </a:ln>
              <a:solidFill>
                <a:schemeClr val="bg1"/>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6858000" cy="6096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نسب الأفراد المعرضين لدخان التب</a:t>
            </a:r>
            <a:r>
              <a:rPr lang="ar-EG" sz="2400" dirty="0" smtClean="0">
                <a:solidFill>
                  <a:schemeClr val="bg1"/>
                </a:solidFill>
                <a:cs typeface="Sultan bold" pitchFamily="2" charset="-78"/>
              </a:rPr>
              <a:t>غ</a:t>
            </a:r>
            <a:r>
              <a:rPr lang="ar-SA" sz="2400" dirty="0" smtClean="0">
                <a:solidFill>
                  <a:schemeClr val="bg1"/>
                </a:solidFill>
                <a:cs typeface="Sultan bold" pitchFamily="2" charset="-78"/>
              </a:rPr>
              <a:t> فى أماكن العمل وفقا لموقف التدخين</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21</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96766521"/>
              </p:ext>
            </p:extLst>
          </p:nvPr>
        </p:nvGraphicFramePr>
        <p:xfrm>
          <a:off x="4876800" y="2209800"/>
          <a:ext cx="3886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p:cNvGraphicFramePr>
            <a:graphicFrameLocks/>
          </p:cNvGraphicFramePr>
          <p:nvPr>
            <p:extLst>
              <p:ext uri="{D42A27DB-BD31-4B8C-83A1-F6EECF244321}">
                <p14:modId xmlns:p14="http://schemas.microsoft.com/office/powerpoint/2010/main" val="3266978211"/>
              </p:ext>
            </p:extLst>
          </p:nvPr>
        </p:nvGraphicFramePr>
        <p:xfrm>
          <a:off x="457200" y="2133600"/>
          <a:ext cx="3886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4876800" y="381000"/>
            <a:ext cx="3962400" cy="5334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2000" b="0" i="0" u="none" strike="noStrike" kern="1200" cap="none" spc="0" normalizeH="0" baseline="0" noProof="0" dirty="0" smtClean="0">
                <a:ln>
                  <a:noFill/>
                </a:ln>
                <a:solidFill>
                  <a:schemeClr val="lt1"/>
                </a:solidFill>
                <a:effectLst/>
                <a:uLnTx/>
                <a:uFillTx/>
                <a:latin typeface="+mn-lt"/>
                <a:ea typeface="+mn-ea"/>
                <a:cs typeface="Sultan bold" pitchFamily="2" charset="-78"/>
              </a:rPr>
              <a:t>(تابع) ثالثا</a:t>
            </a:r>
            <a:r>
              <a:rPr kumimoji="0" lang="ar-SA" sz="2000" b="0" i="0" u="none" strike="noStrike" kern="1200" cap="none" spc="0" normalizeH="0" baseline="0" noProof="0" dirty="0" smtClean="0">
                <a:ln>
                  <a:noFill/>
                </a:ln>
                <a:solidFill>
                  <a:schemeClr val="lt1"/>
                </a:solidFill>
                <a:effectLst/>
                <a:uLnTx/>
                <a:uFillTx/>
                <a:latin typeface="+mn-lt"/>
                <a:ea typeface="+mn-ea"/>
                <a:cs typeface="Sultan bold" pitchFamily="2" charset="-78"/>
              </a:rPr>
              <a:t>: حماية: التعرض للدخان السلبى </a:t>
            </a:r>
            <a:endParaRPr kumimoji="0" lang="en-US" sz="2000" b="0" i="0" u="none" strike="noStrike" kern="1200" cap="none" spc="0" normalizeH="0" baseline="0" noProof="0" dirty="0">
              <a:ln>
                <a:noFill/>
              </a:ln>
              <a:solidFill>
                <a:schemeClr val="lt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6096000" cy="9906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 نسبة المدخنون الحاليون الذين قاموا بمحاولة للإقلاع عن التدخين</a:t>
            </a:r>
            <a:r>
              <a:rPr lang="ar-EG" sz="2400" dirty="0" smtClean="0">
                <a:solidFill>
                  <a:schemeClr val="bg1"/>
                </a:solidFill>
                <a:cs typeface="Sultan bold" pitchFamily="2" charset="-78"/>
              </a:rPr>
              <a:t/>
            </a:r>
            <a:br>
              <a:rPr lang="ar-EG" sz="2400" dirty="0" smtClean="0">
                <a:solidFill>
                  <a:schemeClr val="bg1"/>
                </a:solidFill>
                <a:cs typeface="Sultan bold" pitchFamily="2" charset="-78"/>
              </a:rPr>
            </a:br>
            <a:r>
              <a:rPr lang="ar-SA" sz="2400" dirty="0" smtClean="0">
                <a:solidFill>
                  <a:schemeClr val="bg1"/>
                </a:solidFill>
                <a:cs typeface="Sultan bold" pitchFamily="2" charset="-78"/>
              </a:rPr>
              <a:t>خلال ال 12 شهراً الماضية</a:t>
            </a:r>
            <a:endParaRPr lang="en-US" sz="2400" dirty="0">
              <a:solidFill>
                <a:schemeClr val="bg1"/>
              </a:solidFill>
              <a:cs typeface="Sultan bold" pitchFamily="2" charset="-78"/>
            </a:endParaRPr>
          </a:p>
        </p:txBody>
      </p:sp>
      <p:sp>
        <p:nvSpPr>
          <p:cNvPr id="4" name="Slide Number Placeholder 3"/>
          <p:cNvSpPr>
            <a:spLocks noGrp="1"/>
          </p:cNvSpPr>
          <p:nvPr>
            <p:ph type="sldNum" sz="quarter" idx="12"/>
          </p:nvPr>
        </p:nvSpPr>
        <p:spPr>
          <a:xfrm>
            <a:off x="6553200" y="6172200"/>
            <a:ext cx="2133600" cy="365125"/>
          </a:xfrm>
        </p:spPr>
        <p:txBody>
          <a:bodyPr/>
          <a:lstStyle/>
          <a:p>
            <a:pPr>
              <a:defRPr/>
            </a:pPr>
            <a:fld id="{341BA524-CC69-4B3D-A17F-4F30A5DFA329}" type="slidenum">
              <a:rPr lang="en-US" smtClean="0"/>
              <a:pPr>
                <a:defRPr/>
              </a:pPr>
              <a:t>22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36197789"/>
              </p:ext>
            </p:extLst>
          </p:nvPr>
        </p:nvGraphicFramePr>
        <p:xfrm>
          <a:off x="4876800" y="2438400"/>
          <a:ext cx="3886200" cy="4005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p:cNvGraphicFramePr>
            <a:graphicFrameLocks/>
          </p:cNvGraphicFramePr>
          <p:nvPr>
            <p:extLst>
              <p:ext uri="{D42A27DB-BD31-4B8C-83A1-F6EECF244321}">
                <p14:modId xmlns:p14="http://schemas.microsoft.com/office/powerpoint/2010/main" val="2554482180"/>
              </p:ext>
            </p:extLst>
          </p:nvPr>
        </p:nvGraphicFramePr>
        <p:xfrm>
          <a:off x="457200" y="2514600"/>
          <a:ext cx="3886200" cy="400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2971800" y="381000"/>
            <a:ext cx="57912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r" rtl="1" eaLnBrk="0" hangingPunct="0"/>
            <a:r>
              <a:rPr lang="ar-EG" sz="2400" dirty="0" smtClean="0">
                <a:cs typeface="Sultan bold" pitchFamily="2" charset="-78"/>
              </a:rPr>
              <a:t>رابعا</a:t>
            </a:r>
            <a:r>
              <a:rPr lang="ar-SA" sz="2400" dirty="0" smtClean="0">
                <a:cs typeface="Sultan bold" pitchFamily="2" charset="-78"/>
              </a:rPr>
              <a:t>: عرض:</a:t>
            </a:r>
            <a:r>
              <a:rPr lang="ar-EG" sz="2400" dirty="0" smtClean="0">
                <a:cs typeface="Sultan bold" pitchFamily="2" charset="-78"/>
              </a:rPr>
              <a:t> المساعدة فى </a:t>
            </a:r>
            <a:r>
              <a:rPr lang="ar-SA" sz="2400" dirty="0" smtClean="0">
                <a:cs typeface="Sultan bold" pitchFamily="2" charset="-78"/>
              </a:rPr>
              <a:t> الإق</a:t>
            </a:r>
            <a:r>
              <a:rPr lang="ar-EG" sz="2400" dirty="0" smtClean="0">
                <a:cs typeface="Sultan bold" pitchFamily="2" charset="-78"/>
              </a:rPr>
              <a:t>ـــــــــ</a:t>
            </a:r>
            <a:r>
              <a:rPr lang="ar-SA" sz="2400" dirty="0" smtClean="0">
                <a:cs typeface="Sultan bold" pitchFamily="2" charset="-78"/>
              </a:rPr>
              <a:t>لاع عن الت</a:t>
            </a:r>
            <a:r>
              <a:rPr lang="ar-EG" sz="2400" dirty="0" smtClean="0">
                <a:cs typeface="Sultan bold" pitchFamily="2" charset="-78"/>
              </a:rPr>
              <a:t>ــــ</a:t>
            </a:r>
            <a:r>
              <a:rPr lang="ar-SA" sz="2400" dirty="0" smtClean="0">
                <a:cs typeface="Sultan bold" pitchFamily="2" charset="-78"/>
              </a:rPr>
              <a:t>دخين</a:t>
            </a:r>
            <a:r>
              <a:rPr lang="ar-EG" sz="2400" dirty="0" smtClean="0">
                <a:cs typeface="Sultan bold" pitchFamily="2" charset="-78"/>
              </a:rPr>
              <a:t>:</a:t>
            </a:r>
            <a:endParaRPr kumimoji="0" lang="en-US" sz="2400" i="0" strike="noStrike" kern="1200" cap="none" spc="0" normalizeH="0" baseline="0" noProof="0" dirty="0">
              <a:ln>
                <a:noFill/>
              </a:ln>
              <a:solidFill>
                <a:srgbClr val="C00000"/>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5181600" cy="9144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نسبة المدخنون الحاليون الذين قاموا بمحاولة للإقلاع عن التدخين خلال ال</a:t>
            </a:r>
            <a:r>
              <a:rPr lang="ar-EG" sz="2400" dirty="0" smtClean="0">
                <a:solidFill>
                  <a:schemeClr val="bg1"/>
                </a:solidFill>
                <a:cs typeface="Sultan bold" pitchFamily="2" charset="-78"/>
              </a:rPr>
              <a:t>ـ</a:t>
            </a:r>
            <a:r>
              <a:rPr lang="ar-SA" sz="2400" dirty="0" smtClean="0">
                <a:solidFill>
                  <a:schemeClr val="bg1"/>
                </a:solidFill>
                <a:cs typeface="Sultan bold" pitchFamily="2" charset="-78"/>
              </a:rPr>
              <a:t> 12 شهراً الماضية</a:t>
            </a:r>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4948462"/>
              </p:ext>
            </p:extLst>
          </p:nvPr>
        </p:nvGraphicFramePr>
        <p:xfrm>
          <a:off x="4876800" y="2438400"/>
          <a:ext cx="3810000" cy="36877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169991957"/>
              </p:ext>
            </p:extLst>
          </p:nvPr>
        </p:nvGraphicFramePr>
        <p:xfrm>
          <a:off x="304800" y="2514600"/>
          <a:ext cx="4572000" cy="368776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3657600" y="381000"/>
            <a:ext cx="51054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r" rtl="1" eaLnBrk="0" hangingPunct="0"/>
            <a:r>
              <a:rPr lang="ar-EG" sz="2000" dirty="0" smtClean="0">
                <a:cs typeface="Sultan bold" pitchFamily="2" charset="-78"/>
              </a:rPr>
              <a:t>(تابع) رابعا</a:t>
            </a:r>
            <a:r>
              <a:rPr lang="ar-SA" sz="2000" dirty="0" smtClean="0">
                <a:cs typeface="Sultan bold" pitchFamily="2" charset="-78"/>
              </a:rPr>
              <a:t>: عرض:</a:t>
            </a:r>
            <a:r>
              <a:rPr lang="ar-EG" sz="2000" dirty="0" smtClean="0">
                <a:cs typeface="Sultan bold" pitchFamily="2" charset="-78"/>
              </a:rPr>
              <a:t> المساعدة فى </a:t>
            </a:r>
            <a:r>
              <a:rPr lang="ar-SA" sz="2000" dirty="0" smtClean="0">
                <a:cs typeface="Sultan bold" pitchFamily="2" charset="-78"/>
              </a:rPr>
              <a:t> الإق</a:t>
            </a:r>
            <a:r>
              <a:rPr lang="ar-EG" sz="2000" dirty="0" smtClean="0">
                <a:cs typeface="Sultan bold" pitchFamily="2" charset="-78"/>
              </a:rPr>
              <a:t>ـــــــــ</a:t>
            </a:r>
            <a:r>
              <a:rPr lang="ar-SA" sz="2000" dirty="0" smtClean="0">
                <a:cs typeface="Sultan bold" pitchFamily="2" charset="-78"/>
              </a:rPr>
              <a:t>لاع عن الت</a:t>
            </a:r>
            <a:r>
              <a:rPr lang="ar-EG" sz="2000" dirty="0" smtClean="0">
                <a:cs typeface="Sultan bold" pitchFamily="2" charset="-78"/>
              </a:rPr>
              <a:t>ــــ</a:t>
            </a:r>
            <a:r>
              <a:rPr lang="ar-SA" sz="2000" dirty="0" smtClean="0">
                <a:cs typeface="Sultan bold" pitchFamily="2" charset="-78"/>
              </a:rPr>
              <a:t>دخين</a:t>
            </a:r>
            <a:r>
              <a:rPr lang="ar-EG" sz="2000" dirty="0" smtClean="0">
                <a:cs typeface="Sultan bold" pitchFamily="2" charset="-78"/>
              </a:rPr>
              <a:t>:</a:t>
            </a:r>
            <a:endParaRPr kumimoji="0" lang="en-US" sz="2000" i="0" strike="noStrike" kern="1200" cap="none" spc="0" normalizeH="0" baseline="0" noProof="0" dirty="0">
              <a:ln>
                <a:noFill/>
              </a:ln>
              <a:solidFill>
                <a:srgbClr val="C00000"/>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069223"/>
              </p:ext>
            </p:extLst>
          </p:nvPr>
        </p:nvGraphicFramePr>
        <p:xfrm>
          <a:off x="4495800" y="1600200"/>
          <a:ext cx="4267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24</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629036317"/>
              </p:ext>
            </p:extLst>
          </p:nvPr>
        </p:nvGraphicFramePr>
        <p:xfrm>
          <a:off x="381000" y="1524000"/>
          <a:ext cx="41148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657600" y="381000"/>
            <a:ext cx="51054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r" rtl="1" eaLnBrk="0" hangingPunct="0"/>
            <a:r>
              <a:rPr lang="ar-EG" sz="2000" dirty="0" smtClean="0">
                <a:cs typeface="Sultan bold" pitchFamily="2" charset="-78"/>
              </a:rPr>
              <a:t>(تابع) رابعا</a:t>
            </a:r>
            <a:r>
              <a:rPr lang="ar-SA" sz="2000" dirty="0" smtClean="0">
                <a:cs typeface="Sultan bold" pitchFamily="2" charset="-78"/>
              </a:rPr>
              <a:t>: عرض:</a:t>
            </a:r>
            <a:r>
              <a:rPr lang="ar-EG" sz="2000" dirty="0" smtClean="0">
                <a:cs typeface="Sultan bold" pitchFamily="2" charset="-78"/>
              </a:rPr>
              <a:t> المساعدة فى </a:t>
            </a:r>
            <a:r>
              <a:rPr lang="ar-SA" sz="2000" dirty="0" smtClean="0">
                <a:cs typeface="Sultan bold" pitchFamily="2" charset="-78"/>
              </a:rPr>
              <a:t> الإق</a:t>
            </a:r>
            <a:r>
              <a:rPr lang="ar-EG" sz="2000" dirty="0" smtClean="0">
                <a:cs typeface="Sultan bold" pitchFamily="2" charset="-78"/>
              </a:rPr>
              <a:t>ـــــــــ</a:t>
            </a:r>
            <a:r>
              <a:rPr lang="ar-SA" sz="2000" dirty="0" smtClean="0">
                <a:cs typeface="Sultan bold" pitchFamily="2" charset="-78"/>
              </a:rPr>
              <a:t>لاع عن الت</a:t>
            </a:r>
            <a:r>
              <a:rPr lang="ar-EG" sz="2000" dirty="0" smtClean="0">
                <a:cs typeface="Sultan bold" pitchFamily="2" charset="-78"/>
              </a:rPr>
              <a:t>ــــ</a:t>
            </a:r>
            <a:r>
              <a:rPr lang="ar-SA" sz="2000" dirty="0" smtClean="0">
                <a:cs typeface="Sultan bold" pitchFamily="2" charset="-78"/>
              </a:rPr>
              <a:t>دخين</a:t>
            </a:r>
            <a:r>
              <a:rPr lang="ar-EG" sz="2000" dirty="0" smtClean="0">
                <a:cs typeface="Sultan bold" pitchFamily="2" charset="-78"/>
              </a:rPr>
              <a:t>:</a:t>
            </a:r>
            <a:endParaRPr kumimoji="0" lang="en-US" sz="2000" i="0" strike="noStrike" kern="1200" cap="none" spc="0" normalizeH="0" baseline="0" noProof="0" dirty="0">
              <a:ln>
                <a:noFill/>
              </a:ln>
              <a:solidFill>
                <a:srgbClr val="C00000"/>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82000" cy="1143000"/>
          </a:xfrm>
        </p:spPr>
        <p:style>
          <a:lnRef idx="3">
            <a:schemeClr val="lt1"/>
          </a:lnRef>
          <a:fillRef idx="1">
            <a:schemeClr val="accent3"/>
          </a:fillRef>
          <a:effectRef idx="1">
            <a:schemeClr val="accent3"/>
          </a:effectRef>
          <a:fontRef idx="minor">
            <a:schemeClr val="lt1"/>
          </a:fontRef>
        </p:style>
        <p:txBody>
          <a:bodyPr/>
          <a:lstStyle/>
          <a:p>
            <a:pPr rtl="1"/>
            <a:r>
              <a:rPr lang="ar-EG" sz="2400" dirty="0" smtClean="0">
                <a:solidFill>
                  <a:schemeClr val="bg1"/>
                </a:solidFill>
                <a:cs typeface="Sultan bold" pitchFamily="2" charset="-78"/>
              </a:rPr>
              <a:t> </a:t>
            </a:r>
            <a:r>
              <a:rPr lang="ar-SA" sz="2400" dirty="0" smtClean="0">
                <a:solidFill>
                  <a:schemeClr val="bg1"/>
                </a:solidFill>
                <a:cs typeface="Sultan bold" pitchFamily="2" charset="-78"/>
              </a:rPr>
              <a:t>نسبة ال</a:t>
            </a:r>
            <a:r>
              <a:rPr lang="ar-EG" sz="2400" dirty="0" smtClean="0">
                <a:solidFill>
                  <a:schemeClr val="bg1"/>
                </a:solidFill>
                <a:cs typeface="Sultan bold" pitchFamily="2" charset="-78"/>
              </a:rPr>
              <a:t>أ</a:t>
            </a:r>
            <a:r>
              <a:rPr lang="ar-SA" sz="2400" dirty="0" smtClean="0">
                <a:solidFill>
                  <a:schemeClr val="bg1"/>
                </a:solidFill>
                <a:cs typeface="Sultan bold" pitchFamily="2" charset="-78"/>
              </a:rPr>
              <a:t>فراد الذين لاحظوا اى معلومات أو إعلانات فى الصحف أو فى المجلات حول أخطار تدخين السجائر أو </a:t>
            </a:r>
            <a:r>
              <a:rPr lang="ar-EG" sz="2400" dirty="0" smtClean="0">
                <a:solidFill>
                  <a:schemeClr val="bg1"/>
                </a:solidFill>
                <a:cs typeface="Sultan bold" pitchFamily="2" charset="-78"/>
              </a:rPr>
              <a:t>معلومات </a:t>
            </a:r>
            <a:r>
              <a:rPr lang="ar-SA" sz="2400" dirty="0" smtClean="0">
                <a:solidFill>
                  <a:schemeClr val="bg1"/>
                </a:solidFill>
                <a:cs typeface="Sultan bold" pitchFamily="2" charset="-78"/>
              </a:rPr>
              <a:t>تشجع على الإقلاع عن التدخين وفقا </a:t>
            </a:r>
            <a:r>
              <a:rPr lang="ar-EG" sz="2400" dirty="0" smtClean="0">
                <a:solidFill>
                  <a:schemeClr val="bg1"/>
                </a:solidFill>
                <a:cs typeface="Sultan bold" pitchFamily="2" charset="-78"/>
              </a:rPr>
              <a:t>لحالة التدخين والنوع</a:t>
            </a:r>
            <a:endParaRPr lang="en-US" sz="24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1010273"/>
              </p:ext>
            </p:extLst>
          </p:nvPr>
        </p:nvGraphicFramePr>
        <p:xfrm>
          <a:off x="609600" y="2514600"/>
          <a:ext cx="8229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25</a:t>
            </a:fld>
            <a:endParaRPr lang="en-US" dirty="0"/>
          </a:p>
        </p:txBody>
      </p:sp>
      <p:sp>
        <p:nvSpPr>
          <p:cNvPr id="6" name="Title 1"/>
          <p:cNvSpPr txBox="1">
            <a:spLocks/>
          </p:cNvSpPr>
          <p:nvPr/>
        </p:nvSpPr>
        <p:spPr bwMode="auto">
          <a:xfrm>
            <a:off x="3657600" y="381000"/>
            <a:ext cx="51054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r" rtl="1" eaLnBrk="0" hangingPunct="0"/>
            <a:r>
              <a:rPr lang="ar-EG" sz="2000" dirty="0" smtClean="0">
                <a:cs typeface="Sultan bold" pitchFamily="2" charset="-78"/>
              </a:rPr>
              <a:t>(تابع) رابعا</a:t>
            </a:r>
            <a:r>
              <a:rPr lang="ar-SA" sz="2000" dirty="0" smtClean="0">
                <a:cs typeface="Sultan bold" pitchFamily="2" charset="-78"/>
              </a:rPr>
              <a:t>: عرض:</a:t>
            </a:r>
            <a:r>
              <a:rPr lang="ar-EG" sz="2000" dirty="0" smtClean="0">
                <a:cs typeface="Sultan bold" pitchFamily="2" charset="-78"/>
              </a:rPr>
              <a:t> المساعدة فى </a:t>
            </a:r>
            <a:r>
              <a:rPr lang="ar-SA" sz="2000" dirty="0" smtClean="0">
                <a:cs typeface="Sultan bold" pitchFamily="2" charset="-78"/>
              </a:rPr>
              <a:t> الإق</a:t>
            </a:r>
            <a:r>
              <a:rPr lang="ar-EG" sz="2000" dirty="0" smtClean="0">
                <a:cs typeface="Sultan bold" pitchFamily="2" charset="-78"/>
              </a:rPr>
              <a:t>ـــــــــ</a:t>
            </a:r>
            <a:r>
              <a:rPr lang="ar-SA" sz="2000" dirty="0" smtClean="0">
                <a:cs typeface="Sultan bold" pitchFamily="2" charset="-78"/>
              </a:rPr>
              <a:t>لاع عن الت</a:t>
            </a:r>
            <a:r>
              <a:rPr lang="ar-EG" sz="2000" dirty="0" smtClean="0">
                <a:cs typeface="Sultan bold" pitchFamily="2" charset="-78"/>
              </a:rPr>
              <a:t>ــــ</a:t>
            </a:r>
            <a:r>
              <a:rPr lang="ar-SA" sz="2000" dirty="0" smtClean="0">
                <a:cs typeface="Sultan bold" pitchFamily="2" charset="-78"/>
              </a:rPr>
              <a:t>دخين</a:t>
            </a:r>
            <a:r>
              <a:rPr lang="ar-EG" sz="2000" dirty="0" smtClean="0">
                <a:cs typeface="Sultan bold" pitchFamily="2" charset="-78"/>
              </a:rPr>
              <a:t>:</a:t>
            </a:r>
            <a:endParaRPr kumimoji="0" lang="en-US" sz="2000" i="0" strike="noStrike" kern="1200" cap="none" spc="0" normalizeH="0" baseline="0" noProof="0" dirty="0">
              <a:ln>
                <a:noFill/>
              </a:ln>
              <a:solidFill>
                <a:srgbClr val="C00000"/>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01000" cy="990600"/>
          </a:xfrm>
        </p:spPr>
        <p:style>
          <a:lnRef idx="3">
            <a:schemeClr val="lt1"/>
          </a:lnRef>
          <a:fillRef idx="1">
            <a:schemeClr val="accent3"/>
          </a:fillRef>
          <a:effectRef idx="1">
            <a:schemeClr val="accent3"/>
          </a:effectRef>
          <a:fontRef idx="minor">
            <a:schemeClr val="lt1"/>
          </a:fontRef>
        </p:style>
        <p:txBody>
          <a:bodyPr/>
          <a:lstStyle/>
          <a:p>
            <a:pPr rtl="1"/>
            <a:r>
              <a:rPr lang="ar-SA" sz="2400" dirty="0" smtClean="0">
                <a:solidFill>
                  <a:schemeClr val="bg1"/>
                </a:solidFill>
                <a:cs typeface="Sultan bold" pitchFamily="2" charset="-78"/>
              </a:rPr>
              <a:t>نسبة ال</a:t>
            </a:r>
            <a:r>
              <a:rPr lang="ar-EG" sz="2400" dirty="0" smtClean="0">
                <a:solidFill>
                  <a:schemeClr val="bg1"/>
                </a:solidFill>
                <a:cs typeface="Sultan bold" pitchFamily="2" charset="-78"/>
              </a:rPr>
              <a:t>أ</a:t>
            </a:r>
            <a:r>
              <a:rPr lang="ar-SA" sz="2400" dirty="0" smtClean="0">
                <a:solidFill>
                  <a:schemeClr val="bg1"/>
                </a:solidFill>
                <a:cs typeface="Sultan bold" pitchFamily="2" charset="-78"/>
              </a:rPr>
              <a:t>فراد الذين لاحظوا اى معلومات أو إعلانات فى الصحف أو فى المجلات </a:t>
            </a:r>
            <a:r>
              <a:rPr lang="ar-EG" sz="2400" dirty="0" smtClean="0">
                <a:solidFill>
                  <a:schemeClr val="bg1"/>
                </a:solidFill>
                <a:cs typeface="Sultan bold" pitchFamily="2" charset="-78"/>
              </a:rPr>
              <a:t> </a:t>
            </a:r>
            <a:r>
              <a:rPr lang="ar-SA" sz="2400" dirty="0" smtClean="0">
                <a:solidFill>
                  <a:schemeClr val="bg1"/>
                </a:solidFill>
                <a:cs typeface="Sultan bold" pitchFamily="2" charset="-78"/>
              </a:rPr>
              <a:t>حول أخطار تدخين السجائر أو </a:t>
            </a:r>
            <a:r>
              <a:rPr lang="ar-EG" sz="2400" dirty="0" smtClean="0">
                <a:solidFill>
                  <a:schemeClr val="bg1"/>
                </a:solidFill>
                <a:cs typeface="Sultan bold" pitchFamily="2" charset="-78"/>
              </a:rPr>
              <a:t>معلومات </a:t>
            </a:r>
            <a:r>
              <a:rPr lang="ar-SA" sz="2400" dirty="0" smtClean="0">
                <a:solidFill>
                  <a:schemeClr val="bg1"/>
                </a:solidFill>
                <a:cs typeface="Sultan bold" pitchFamily="2" charset="-78"/>
              </a:rPr>
              <a:t>تشجع على الإقلاع عن التدخين وفقا </a:t>
            </a:r>
            <a:r>
              <a:rPr lang="ar-EG" sz="2400" dirty="0" smtClean="0">
                <a:solidFill>
                  <a:schemeClr val="bg1"/>
                </a:solidFill>
                <a:cs typeface="Sultan bold" pitchFamily="2" charset="-78"/>
              </a:rPr>
              <a:t>ل</a:t>
            </a:r>
            <a:r>
              <a:rPr lang="ar-SA" sz="2400" dirty="0" smtClean="0">
                <a:solidFill>
                  <a:schemeClr val="bg1"/>
                </a:solidFill>
                <a:cs typeface="Sultan bold" pitchFamily="2" charset="-78"/>
              </a:rPr>
              <a:t>لعمر</a:t>
            </a:r>
            <a:endParaRPr lang="en-US" sz="2400" dirty="0">
              <a:solidFill>
                <a:schemeClr val="bg1"/>
              </a:solidFill>
              <a:cs typeface="Sultan bol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1815879"/>
              </p:ext>
            </p:extLst>
          </p:nvPr>
        </p:nvGraphicFramePr>
        <p:xfrm>
          <a:off x="457200" y="2590800"/>
          <a:ext cx="8229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26</a:t>
            </a:fld>
            <a:endParaRPr lang="en-US" dirty="0"/>
          </a:p>
        </p:txBody>
      </p:sp>
      <p:sp>
        <p:nvSpPr>
          <p:cNvPr id="6" name="Title 1"/>
          <p:cNvSpPr txBox="1">
            <a:spLocks/>
          </p:cNvSpPr>
          <p:nvPr/>
        </p:nvSpPr>
        <p:spPr bwMode="auto">
          <a:xfrm>
            <a:off x="3657600" y="381000"/>
            <a:ext cx="51054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r" rtl="1" eaLnBrk="0" hangingPunct="0"/>
            <a:r>
              <a:rPr lang="ar-EG" sz="2000" dirty="0" smtClean="0">
                <a:cs typeface="Sultan bold" pitchFamily="2" charset="-78"/>
              </a:rPr>
              <a:t>(تابع) رابعا</a:t>
            </a:r>
            <a:r>
              <a:rPr lang="ar-SA" sz="2000" dirty="0" smtClean="0">
                <a:cs typeface="Sultan bold" pitchFamily="2" charset="-78"/>
              </a:rPr>
              <a:t>: عرض:</a:t>
            </a:r>
            <a:r>
              <a:rPr lang="ar-EG" sz="2000" dirty="0" smtClean="0">
                <a:cs typeface="Sultan bold" pitchFamily="2" charset="-78"/>
              </a:rPr>
              <a:t> المساعدة فى </a:t>
            </a:r>
            <a:r>
              <a:rPr lang="ar-SA" sz="2000" dirty="0" smtClean="0">
                <a:cs typeface="Sultan bold" pitchFamily="2" charset="-78"/>
              </a:rPr>
              <a:t> الإق</a:t>
            </a:r>
            <a:r>
              <a:rPr lang="ar-EG" sz="2000" dirty="0" smtClean="0">
                <a:cs typeface="Sultan bold" pitchFamily="2" charset="-78"/>
              </a:rPr>
              <a:t>ـــــــــ</a:t>
            </a:r>
            <a:r>
              <a:rPr lang="ar-SA" sz="2000" dirty="0" smtClean="0">
                <a:cs typeface="Sultan bold" pitchFamily="2" charset="-78"/>
              </a:rPr>
              <a:t>لاع عن الت</a:t>
            </a:r>
            <a:r>
              <a:rPr lang="ar-EG" sz="2000" dirty="0" smtClean="0">
                <a:cs typeface="Sultan bold" pitchFamily="2" charset="-78"/>
              </a:rPr>
              <a:t>ــــ</a:t>
            </a:r>
            <a:r>
              <a:rPr lang="ar-SA" sz="2000" dirty="0" smtClean="0">
                <a:cs typeface="Sultan bold" pitchFamily="2" charset="-78"/>
              </a:rPr>
              <a:t>دخين</a:t>
            </a:r>
            <a:r>
              <a:rPr lang="ar-EG" sz="2000" dirty="0" smtClean="0">
                <a:cs typeface="Sultan bold" pitchFamily="2" charset="-78"/>
              </a:rPr>
              <a:t>:</a:t>
            </a:r>
            <a:endParaRPr kumimoji="0" lang="en-US" sz="2000" i="0" strike="noStrike" kern="1200" cap="none" spc="0" normalizeH="0" baseline="0" noProof="0" dirty="0">
              <a:ln>
                <a:noFill/>
              </a:ln>
              <a:solidFill>
                <a:srgbClr val="C00000"/>
              </a:solidFill>
              <a:effectLst/>
              <a:uLnTx/>
              <a:uFillTx/>
              <a:latin typeface="+mj-lt"/>
              <a:ea typeface="+mj-ea"/>
              <a:cs typeface="Sultan bold"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5638800" cy="685800"/>
          </a:xfrm>
        </p:spPr>
        <p:style>
          <a:lnRef idx="3">
            <a:schemeClr val="lt1"/>
          </a:lnRef>
          <a:fillRef idx="1">
            <a:schemeClr val="accent2"/>
          </a:fillRef>
          <a:effectRef idx="1">
            <a:schemeClr val="accent2"/>
          </a:effectRef>
          <a:fontRef idx="minor">
            <a:schemeClr val="lt1"/>
          </a:fontRef>
        </p:style>
        <p:txBody>
          <a:bodyPr/>
          <a:lstStyle/>
          <a:p>
            <a:pPr algn="r" rtl="1"/>
            <a:r>
              <a:rPr lang="ar-EG" sz="3200" b="1" dirty="0" smtClean="0">
                <a:solidFill>
                  <a:schemeClr val="bg1"/>
                </a:solidFill>
                <a:cs typeface="Sultan bold" pitchFamily="2" charset="-78"/>
              </a:rPr>
              <a:t/>
            </a:r>
            <a:br>
              <a:rPr lang="ar-EG" sz="3200" b="1" dirty="0" smtClean="0">
                <a:solidFill>
                  <a:schemeClr val="bg1"/>
                </a:solidFill>
                <a:cs typeface="Sultan bold" pitchFamily="2" charset="-78"/>
              </a:rPr>
            </a:br>
            <a:r>
              <a:rPr lang="ar-EG" sz="3200" b="1" dirty="0" smtClean="0">
                <a:solidFill>
                  <a:schemeClr val="bg1"/>
                </a:solidFill>
                <a:cs typeface="Sultan bold" pitchFamily="2" charset="-78"/>
              </a:rPr>
              <a:t/>
            </a:r>
            <a:br>
              <a:rPr lang="ar-EG" sz="3200" b="1" dirty="0" smtClean="0">
                <a:solidFill>
                  <a:schemeClr val="bg1"/>
                </a:solidFill>
                <a:cs typeface="Sultan bold" pitchFamily="2" charset="-78"/>
              </a:rPr>
            </a:br>
            <a:r>
              <a:rPr lang="ar-EG" sz="3200" b="1" dirty="0" smtClean="0">
                <a:solidFill>
                  <a:schemeClr val="bg1"/>
                </a:solidFill>
                <a:cs typeface="Sultan bold" pitchFamily="2" charset="-78"/>
              </a:rPr>
              <a:t>خامسا: </a:t>
            </a:r>
            <a:r>
              <a:rPr lang="ar-SA" sz="3200" b="1" dirty="0" smtClean="0">
                <a:solidFill>
                  <a:schemeClr val="bg1"/>
                </a:solidFill>
                <a:cs typeface="Sultan bold" pitchFamily="2" charset="-78"/>
              </a:rPr>
              <a:t>تحذير: المعلومات المضادة للسجائر</a:t>
            </a:r>
            <a:r>
              <a:rPr lang="en-US" sz="3200" dirty="0" smtClean="0">
                <a:solidFill>
                  <a:schemeClr val="bg1"/>
                </a:solidFill>
                <a:cs typeface="Sultan bold" pitchFamily="2" charset="-78"/>
              </a:rPr>
              <a:t/>
            </a:r>
            <a:br>
              <a:rPr lang="en-US" sz="3200" dirty="0" smtClean="0">
                <a:solidFill>
                  <a:schemeClr val="bg1"/>
                </a:solidFill>
                <a:cs typeface="Sultan bold" pitchFamily="2" charset="-78"/>
              </a:rPr>
            </a:br>
            <a:endParaRPr lang="en-US" sz="6000" dirty="0">
              <a:solidFill>
                <a:schemeClr val="bg1"/>
              </a:solidFill>
              <a:cs typeface="Sultan bold"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6870072"/>
              </p:ext>
            </p:extLst>
          </p:nvPr>
        </p:nvGraphicFramePr>
        <p:xfrm>
          <a:off x="4648200" y="990600"/>
          <a:ext cx="4038600" cy="5135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27</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693669065"/>
              </p:ext>
            </p:extLst>
          </p:nvPr>
        </p:nvGraphicFramePr>
        <p:xfrm>
          <a:off x="457200" y="1143000"/>
          <a:ext cx="3733800" cy="5059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ar-SA" sz="2400" b="1" dirty="0" smtClean="0">
                <a:solidFill>
                  <a:srgbClr val="C00000"/>
                </a:solidFill>
                <a:cs typeface="Sultan bold" pitchFamily="2" charset="-78"/>
              </a:rPr>
              <a:t>نسبة  الأفراد الذين لاحظوا الإعلان عن السجائر خلال الـ 30 يوماً الماضية </a:t>
            </a:r>
            <a:r>
              <a:rPr lang="ar-EG" sz="2400" b="1" dirty="0" smtClean="0">
                <a:solidFill>
                  <a:srgbClr val="C00000"/>
                </a:solidFill>
                <a:cs typeface="Sultan bold" pitchFamily="2" charset="-78"/>
              </a:rPr>
              <a:t/>
            </a:r>
            <a:br>
              <a:rPr lang="ar-EG" sz="2400" b="1" dirty="0" smtClean="0">
                <a:solidFill>
                  <a:srgbClr val="C00000"/>
                </a:solidFill>
                <a:cs typeface="Sultan bold" pitchFamily="2" charset="-78"/>
              </a:rPr>
            </a:br>
            <a:r>
              <a:rPr lang="ar-SA" sz="2400" b="1" dirty="0" smtClean="0">
                <a:solidFill>
                  <a:srgbClr val="C00000"/>
                </a:solidFill>
                <a:cs typeface="Sultan bold" pitchFamily="2" charset="-78"/>
              </a:rPr>
              <a:t>في أماكن متنوعة</a:t>
            </a:r>
            <a:endParaRPr lang="en-US" sz="2400" dirty="0">
              <a:solidFill>
                <a:srgbClr val="C00000"/>
              </a:solidFill>
              <a:cs typeface="Sultan bold" pitchFamily="2" charset="-78"/>
            </a:endParaRPr>
          </a:p>
        </p:txBody>
      </p:sp>
      <p:graphicFrame>
        <p:nvGraphicFramePr>
          <p:cNvPr id="5" name="Content Placeholder 4"/>
          <p:cNvGraphicFramePr>
            <a:graphicFrameLocks noGrp="1"/>
          </p:cNvGraphicFramePr>
          <p:nvPr>
            <p:ph idx="1"/>
          </p:nvPr>
        </p:nvGraphicFramePr>
        <p:xfrm>
          <a:off x="457200" y="2133600"/>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28</a:t>
            </a:fld>
            <a:endParaRPr lang="en-US" dirty="0"/>
          </a:p>
        </p:txBody>
      </p:sp>
      <p:sp>
        <p:nvSpPr>
          <p:cNvPr id="6" name="Title 1"/>
          <p:cNvSpPr txBox="1">
            <a:spLocks/>
          </p:cNvSpPr>
          <p:nvPr/>
        </p:nvSpPr>
        <p:spPr bwMode="auto">
          <a:xfrm>
            <a:off x="1981200" y="304800"/>
            <a:ext cx="6629400" cy="6858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سادسا: فرض:</a:t>
            </a:r>
            <a:r>
              <a:rPr kumimoji="0" lang="ar-SA"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t>
            </a: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حظر على الإعلان عن التبغ والترويج له</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br>
            <a:endParaRPr kumimoji="0" lang="en-US" sz="2800" b="0"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style>
          <a:lnRef idx="2">
            <a:schemeClr val="accent1"/>
          </a:lnRef>
          <a:fillRef idx="1">
            <a:schemeClr val="lt1"/>
          </a:fillRef>
          <a:effectRef idx="0">
            <a:schemeClr val="accent1"/>
          </a:effectRef>
          <a:fontRef idx="minor">
            <a:schemeClr val="dk1"/>
          </a:fontRef>
        </p:style>
        <p:txBody>
          <a:bodyPr/>
          <a:lstStyle/>
          <a:p>
            <a:r>
              <a:rPr lang="ar-EG" b="1" dirty="0" smtClean="0"/>
              <a:t/>
            </a:r>
            <a:br>
              <a:rPr lang="ar-EG" b="1" dirty="0" smtClean="0"/>
            </a:br>
            <a:r>
              <a:rPr lang="ar-EG" b="1" dirty="0" smtClean="0"/>
              <a:t>زيادة أسعار السجائر 2015</a:t>
            </a:r>
            <a:br>
              <a:rPr lang="ar-EG" b="1" dirty="0" smtClean="0"/>
            </a:br>
            <a:endParaRPr lang="en-US" dirty="0"/>
          </a:p>
        </p:txBody>
      </p:sp>
      <p:sp>
        <p:nvSpPr>
          <p:cNvPr id="3" name="Content Placeholder 2"/>
          <p:cNvSpPr>
            <a:spLocks noGrp="1"/>
          </p:cNvSpPr>
          <p:nvPr>
            <p:ph idx="1"/>
          </p:nvPr>
        </p:nvSpPr>
        <p:spPr>
          <a:xfrm>
            <a:off x="381000" y="2895600"/>
            <a:ext cx="8229600" cy="2819400"/>
          </a:xfrm>
        </p:spPr>
        <p:style>
          <a:lnRef idx="2">
            <a:schemeClr val="accent1"/>
          </a:lnRef>
          <a:fillRef idx="1">
            <a:schemeClr val="lt1"/>
          </a:fillRef>
          <a:effectRef idx="0">
            <a:schemeClr val="accent1"/>
          </a:effectRef>
          <a:fontRef idx="minor">
            <a:schemeClr val="dk1"/>
          </a:fontRef>
        </p:style>
        <p:txBody>
          <a:bodyPr/>
          <a:lstStyle/>
          <a:p>
            <a:pPr algn="ctr" rtl="1">
              <a:buNone/>
            </a:pPr>
            <a:endParaRPr lang="ar-EG" dirty="0" smtClean="0">
              <a:cs typeface="Sultan bold" pitchFamily="2" charset="-78"/>
            </a:endParaRPr>
          </a:p>
          <a:p>
            <a:pPr algn="ctr" rtl="1">
              <a:buNone/>
            </a:pPr>
            <a:r>
              <a:rPr lang="ar-EG" smtClean="0">
                <a:cs typeface="Sultan bold" pitchFamily="2" charset="-78"/>
              </a:rPr>
              <a:t>أصدر </a:t>
            </a:r>
            <a:r>
              <a:rPr lang="ar-EG" smtClean="0">
                <a:cs typeface="Sultan bold" pitchFamily="2" charset="-78"/>
              </a:rPr>
              <a:t>الرئيس ، </a:t>
            </a:r>
            <a:r>
              <a:rPr lang="ar-EG" dirty="0" smtClean="0">
                <a:cs typeface="Sultan bold" pitchFamily="2" charset="-78"/>
              </a:rPr>
              <a:t>قرارا جمهوريا، بزيادة الضريبة على السجائر بنسبة 50%، ، وفقا لتعديل بعض أحكام قانون الضريبة العامة على المبيعات، الصادر بالقانون رقم 11 لسنة 1991</a:t>
            </a:r>
            <a:r>
              <a:rPr lang="ar-EG" dirty="0" smtClean="0"/>
              <a:t>.</a:t>
            </a:r>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29</a:t>
            </a:fld>
            <a:endParaRPr lang="en-US" dirty="0"/>
          </a:p>
        </p:txBody>
      </p:sp>
      <p:sp>
        <p:nvSpPr>
          <p:cNvPr id="5" name="Title 1"/>
          <p:cNvSpPr txBox="1">
            <a:spLocks/>
          </p:cNvSpPr>
          <p:nvPr/>
        </p:nvSpPr>
        <p:spPr bwMode="auto">
          <a:xfrm>
            <a:off x="2057400" y="304800"/>
            <a:ext cx="6629400" cy="6858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سابعا: زيادة:</a:t>
            </a:r>
            <a:r>
              <a:rPr kumimoji="0" lang="ar-SA" sz="2800" b="1" i="0" u="none" strike="noStrike" kern="1200" cap="none" spc="0" normalizeH="0" baseline="0" noProof="0" dirty="0" smtClean="0">
                <a:ln>
                  <a:noFill/>
                </a:ln>
                <a:solidFill>
                  <a:schemeClr val="bg1"/>
                </a:solidFill>
                <a:effectLst/>
                <a:uLnTx/>
                <a:uFillTx/>
                <a:latin typeface="+mn-lt"/>
                <a:ea typeface="+mn-ea"/>
                <a:cs typeface="Sultan bold" pitchFamily="2" charset="-78"/>
              </a:rPr>
              <a:t> </a:t>
            </a:r>
            <a:r>
              <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rPr>
              <a:t>ضرائب </a:t>
            </a:r>
            <a:r>
              <a:rPr kumimoji="0" lang="ar-EG" sz="2800" b="1" i="0" u="none" strike="noStrike" kern="1200" cap="none" spc="0" normalizeH="0" noProof="0" dirty="0" smtClean="0">
                <a:ln>
                  <a:noFill/>
                </a:ln>
                <a:solidFill>
                  <a:schemeClr val="bg1"/>
                </a:solidFill>
                <a:effectLst/>
                <a:uLnTx/>
                <a:uFillTx/>
                <a:latin typeface="+mn-lt"/>
                <a:ea typeface="+mn-ea"/>
                <a:cs typeface="Sultan bold" pitchFamily="2" charset="-78"/>
              </a:rPr>
              <a:t> التبغ</a:t>
            </a:r>
            <a:endParaRPr kumimoji="0" lang="ar-EG" sz="2800" b="1" i="0" u="none" strike="noStrike" kern="1200" cap="none" spc="0" normalizeH="0" baseline="0" noProof="0" dirty="0" smtClean="0">
              <a:ln>
                <a:noFill/>
              </a:ln>
              <a:solidFill>
                <a:schemeClr val="bg1"/>
              </a:solidFill>
              <a:effectLst/>
              <a:uLnTx/>
              <a:uFillTx/>
              <a:latin typeface="+mn-lt"/>
              <a:ea typeface="+mn-ea"/>
              <a:cs typeface="Sultan bold"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br>
            <a:endParaRPr kumimoji="0" lang="en-US" sz="2800" b="0"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86073" y="392777"/>
            <a:ext cx="2494346" cy="2494346"/>
            <a:chOff x="3248626" y="2143726"/>
            <a:chExt cx="2494346" cy="2494346"/>
          </a:xfrm>
        </p:grpSpPr>
        <p:sp>
          <p:nvSpPr>
            <p:cNvPr id="30" name="Rounded Rectangle 29"/>
            <p:cNvSpPr/>
            <p:nvPr/>
          </p:nvSpPr>
          <p:spPr>
            <a:xfrm>
              <a:off x="3248626" y="2143726"/>
              <a:ext cx="2494346" cy="2494346"/>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1" name="Rounded Rectangle 4"/>
            <p:cNvSpPr/>
            <p:nvPr/>
          </p:nvSpPr>
          <p:spPr>
            <a:xfrm>
              <a:off x="3370390" y="2265490"/>
              <a:ext cx="2250818" cy="2250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EG" sz="3600" kern="1200" dirty="0" smtClean="0">
                  <a:solidFill>
                    <a:srgbClr val="C00000"/>
                  </a:solidFill>
                  <a:cs typeface="Sultan bold" pitchFamily="2" charset="-78"/>
                </a:rPr>
                <a:t>مقدمــــة</a:t>
              </a:r>
            </a:p>
            <a:p>
              <a:pPr lvl="0" algn="ctr" defTabSz="1600200" rtl="1">
                <a:lnSpc>
                  <a:spcPct val="90000"/>
                </a:lnSpc>
                <a:spcBef>
                  <a:spcPct val="0"/>
                </a:spcBef>
                <a:spcAft>
                  <a:spcPct val="35000"/>
                </a:spcAft>
              </a:pPr>
              <a:r>
                <a:rPr lang="ar-EG" sz="3600">
                  <a:solidFill>
                    <a:srgbClr val="C00000"/>
                  </a:solidFill>
                  <a:cs typeface="Sultan bold" pitchFamily="2" charset="-78"/>
                </a:rPr>
                <a:t>و</a:t>
              </a:r>
              <a:r>
                <a:rPr lang="ar-EG" sz="3600" kern="1200" smtClean="0">
                  <a:solidFill>
                    <a:srgbClr val="C00000"/>
                  </a:solidFill>
                  <a:cs typeface="Sultan bold" pitchFamily="2" charset="-78"/>
                </a:rPr>
                <a:t>نبـــــــذة </a:t>
              </a:r>
              <a:r>
                <a:rPr lang="ar-EG" sz="3600" kern="1200" dirty="0" smtClean="0">
                  <a:solidFill>
                    <a:srgbClr val="C00000"/>
                  </a:solidFill>
                  <a:cs typeface="Sultan bold" pitchFamily="2" charset="-78"/>
                </a:rPr>
                <a:t>تــاريخــية</a:t>
              </a:r>
              <a:endParaRPr lang="ar-EG" sz="3600" kern="1200" dirty="0">
                <a:solidFill>
                  <a:srgbClr val="C00000"/>
                </a:solidFill>
              </a:endParaRPr>
            </a:p>
          </p:txBody>
        </p:sp>
      </p:grpSp>
      <p:grpSp>
        <p:nvGrpSpPr>
          <p:cNvPr id="9" name="Group 8"/>
          <p:cNvGrpSpPr/>
          <p:nvPr/>
        </p:nvGrpSpPr>
        <p:grpSpPr>
          <a:xfrm>
            <a:off x="6558482" y="2985226"/>
            <a:ext cx="2160000" cy="2160000"/>
            <a:chOff x="6031643" y="895523"/>
            <a:chExt cx="2160000" cy="2160000"/>
          </a:xfrm>
        </p:grpSpPr>
        <p:sp>
          <p:nvSpPr>
            <p:cNvPr id="26" name="Rounded Rectangle 25"/>
            <p:cNvSpPr/>
            <p:nvPr/>
          </p:nvSpPr>
          <p:spPr>
            <a:xfrm>
              <a:off x="6031643" y="895523"/>
              <a:ext cx="2160000" cy="216000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7" name="Rounded Rectangle 10">
              <a:hlinkClick r:id="" action="ppaction://noaction"/>
            </p:cNvPr>
            <p:cNvSpPr/>
            <p:nvPr/>
          </p:nvSpPr>
          <p:spPr>
            <a:xfrm>
              <a:off x="6081377" y="895523"/>
              <a:ext cx="2110265" cy="216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066800" rtl="1">
                <a:lnSpc>
                  <a:spcPct val="90000"/>
                </a:lnSpc>
                <a:spcAft>
                  <a:spcPct val="35000"/>
                </a:spcAft>
              </a:pPr>
              <a:r>
                <a:rPr lang="ar-EG" sz="2600" dirty="0">
                  <a:solidFill>
                    <a:schemeClr val="tx1"/>
                  </a:solidFill>
                  <a:cs typeface="Sultan bold" pitchFamily="2" charset="-78"/>
                </a:rPr>
                <a:t>من أهم الأبحاث الأسرية التي ينفذها الجهاز </a:t>
              </a:r>
              <a:r>
                <a:rPr lang="ar-EG" sz="2600" dirty="0" smtClean="0">
                  <a:solidFill>
                    <a:schemeClr val="tx1"/>
                  </a:solidFill>
                  <a:cs typeface="Sultan bold" pitchFamily="2" charset="-78"/>
                </a:rPr>
                <a:t>والمصدر </a:t>
              </a:r>
              <a:r>
                <a:rPr lang="ar-EG" sz="2600" dirty="0">
                  <a:solidFill>
                    <a:schemeClr val="tx1"/>
                  </a:solidFill>
                  <a:cs typeface="Sultan bold" pitchFamily="2" charset="-78"/>
                </a:rPr>
                <a:t>الرئيسي لبيانات التشغيل والتعطل</a:t>
              </a:r>
            </a:p>
          </p:txBody>
        </p:sp>
      </p:grpSp>
      <p:grpSp>
        <p:nvGrpSpPr>
          <p:cNvPr id="13" name="Group 12"/>
          <p:cNvGrpSpPr/>
          <p:nvPr/>
        </p:nvGrpSpPr>
        <p:grpSpPr>
          <a:xfrm>
            <a:off x="3581400" y="4572000"/>
            <a:ext cx="2160000" cy="2160000"/>
            <a:chOff x="3685800" y="5029201"/>
            <a:chExt cx="2160000" cy="2160000"/>
          </a:xfrm>
        </p:grpSpPr>
        <p:sp>
          <p:nvSpPr>
            <p:cNvPr id="22" name="Rounded Rectangle 21">
              <a:hlinkClick r:id="" action="ppaction://noaction"/>
            </p:cNvPr>
            <p:cNvSpPr/>
            <p:nvPr/>
          </p:nvSpPr>
          <p:spPr>
            <a:xfrm>
              <a:off x="3685800" y="5029201"/>
              <a:ext cx="2160000" cy="216000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3" name="Rounded Rectangle 16"/>
            <p:cNvSpPr/>
            <p:nvPr/>
          </p:nvSpPr>
          <p:spPr>
            <a:xfrm>
              <a:off x="3685801" y="5079921"/>
              <a:ext cx="2113370" cy="210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066800" rtl="1">
                <a:lnSpc>
                  <a:spcPct val="90000"/>
                </a:lnSpc>
                <a:spcAft>
                  <a:spcPct val="35000"/>
                </a:spcAft>
              </a:pPr>
              <a:r>
                <a:rPr lang="ar-EG" sz="2800" dirty="0" smtClean="0">
                  <a:solidFill>
                    <a:schemeClr val="tx1"/>
                  </a:solidFill>
                  <a:cs typeface="Sultan bold" pitchFamily="2" charset="-78"/>
                </a:rPr>
                <a:t>عام 1957 </a:t>
              </a:r>
            </a:p>
            <a:p>
              <a:pPr lvl="0" algn="ctr" defTabSz="1066800" rtl="1">
                <a:lnSpc>
                  <a:spcPct val="90000"/>
                </a:lnSpc>
                <a:spcAft>
                  <a:spcPct val="35000"/>
                </a:spcAft>
              </a:pPr>
              <a:r>
                <a:rPr lang="ar-EG" sz="2800" dirty="0" smtClean="0">
                  <a:solidFill>
                    <a:schemeClr val="tx1"/>
                  </a:solidFill>
                  <a:cs typeface="Sultan bold" pitchFamily="2" charset="-78"/>
                </a:rPr>
                <a:t>أجريت أول دورة واستمر التنفيذ بدورية حتى الآن </a:t>
              </a:r>
              <a:endParaRPr lang="ar-EG" sz="2800" dirty="0">
                <a:solidFill>
                  <a:schemeClr val="tx1"/>
                </a:solidFill>
                <a:cs typeface="Sultan bold" pitchFamily="2" charset="-78"/>
              </a:endParaRPr>
            </a:p>
          </p:txBody>
        </p:sp>
      </p:grpSp>
      <p:grpSp>
        <p:nvGrpSpPr>
          <p:cNvPr id="17" name="Group 16"/>
          <p:cNvGrpSpPr/>
          <p:nvPr/>
        </p:nvGrpSpPr>
        <p:grpSpPr>
          <a:xfrm>
            <a:off x="533400" y="2850483"/>
            <a:ext cx="2160000" cy="2160000"/>
            <a:chOff x="1339957" y="1226527"/>
            <a:chExt cx="2160000" cy="2160000"/>
          </a:xfrm>
        </p:grpSpPr>
        <p:sp>
          <p:nvSpPr>
            <p:cNvPr id="18" name="Rounded Rectangle 17"/>
            <p:cNvSpPr/>
            <p:nvPr/>
          </p:nvSpPr>
          <p:spPr>
            <a:xfrm>
              <a:off x="1339957" y="1226527"/>
              <a:ext cx="2160000" cy="216000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9" name="Rounded Rectangle 22">
              <a:hlinkClick r:id="" action="ppaction://noaction"/>
            </p:cNvPr>
            <p:cNvSpPr/>
            <p:nvPr/>
          </p:nvSpPr>
          <p:spPr>
            <a:xfrm>
              <a:off x="1339957" y="1248367"/>
              <a:ext cx="2160000" cy="2138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066800" rtl="1">
                <a:lnSpc>
                  <a:spcPct val="90000"/>
                </a:lnSpc>
                <a:spcAft>
                  <a:spcPct val="35000"/>
                </a:spcAft>
              </a:pPr>
              <a:r>
                <a:rPr lang="ar-EG" sz="2400" dirty="0" smtClean="0">
                  <a:solidFill>
                    <a:schemeClr val="tx1"/>
                  </a:solidFill>
                  <a:cs typeface="Sultan bold" pitchFamily="2" charset="-78"/>
                </a:rPr>
                <a:t>على عينة ممثلة يزيد عددها على 90 ألف أسرة سنويا 23</a:t>
              </a:r>
            </a:p>
            <a:p>
              <a:pPr lvl="0" algn="ctr" defTabSz="1066800" rtl="1">
                <a:lnSpc>
                  <a:spcPct val="90000"/>
                </a:lnSpc>
                <a:spcAft>
                  <a:spcPct val="35000"/>
                </a:spcAft>
              </a:pPr>
              <a:r>
                <a:rPr lang="ar-EG" sz="2400" dirty="0" smtClean="0">
                  <a:solidFill>
                    <a:schemeClr val="tx1"/>
                  </a:solidFill>
                  <a:cs typeface="Sultan bold" pitchFamily="2" charset="-78"/>
                </a:rPr>
                <a:t> ألف أسرة ربع </a:t>
              </a:r>
              <a:r>
                <a:rPr lang="ar-EG" sz="2400" dirty="0" err="1" smtClean="0">
                  <a:solidFill>
                    <a:schemeClr val="tx1"/>
                  </a:solidFill>
                  <a:cs typeface="Sultan bold" pitchFamily="2" charset="-78"/>
                </a:rPr>
                <a:t>سنوى</a:t>
              </a:r>
              <a:r>
                <a:rPr lang="ar-EG" sz="2400" dirty="0" smtClean="0">
                  <a:solidFill>
                    <a:schemeClr val="tx1"/>
                  </a:solidFill>
                  <a:cs typeface="Sultan bold" pitchFamily="2" charset="-78"/>
                </a:rPr>
                <a:t> 7000 أسرة  شهريا</a:t>
              </a:r>
              <a:endParaRPr lang="ar-EG" sz="2400" kern="1200" dirty="0">
                <a:solidFill>
                  <a:schemeClr val="tx1"/>
                </a:solidFill>
                <a:cs typeface="Sultan bold" pitchFamily="2" charset="-78"/>
              </a:endParaRPr>
            </a:p>
          </p:txBody>
        </p:sp>
      </p:grpSp>
      <p:cxnSp>
        <p:nvCxnSpPr>
          <p:cNvPr id="3" name="Straight Connector 2"/>
          <p:cNvCxnSpPr/>
          <p:nvPr/>
        </p:nvCxnSpPr>
        <p:spPr>
          <a:xfrm>
            <a:off x="5758655" y="2765359"/>
            <a:ext cx="849561" cy="439734"/>
          </a:xfrm>
          <a:prstGeom prst="line">
            <a:avLst/>
          </a:prstGeom>
          <a:ln w="53975"/>
        </p:spPr>
        <p:style>
          <a:lnRef idx="3">
            <a:schemeClr val="accent5"/>
          </a:lnRef>
          <a:fillRef idx="0">
            <a:schemeClr val="accent5"/>
          </a:fillRef>
          <a:effectRef idx="2">
            <a:schemeClr val="accent5"/>
          </a:effectRef>
          <a:fontRef idx="minor">
            <a:schemeClr val="tx1"/>
          </a:fontRef>
        </p:style>
      </p:cxnSp>
      <p:cxnSp>
        <p:nvCxnSpPr>
          <p:cNvPr id="32" name="Straight Connector 31"/>
          <p:cNvCxnSpPr/>
          <p:nvPr/>
        </p:nvCxnSpPr>
        <p:spPr>
          <a:xfrm flipV="1">
            <a:off x="2638200" y="2765359"/>
            <a:ext cx="869637" cy="292284"/>
          </a:xfrm>
          <a:prstGeom prst="line">
            <a:avLst/>
          </a:prstGeom>
          <a:ln w="53975"/>
        </p:spPr>
        <p:style>
          <a:lnRef idx="3">
            <a:schemeClr val="accent5"/>
          </a:lnRef>
          <a:fillRef idx="0">
            <a:schemeClr val="accent5"/>
          </a:fillRef>
          <a:effectRef idx="2">
            <a:schemeClr val="accent5"/>
          </a:effectRef>
          <a:fontRef idx="minor">
            <a:schemeClr val="tx1"/>
          </a:fontRef>
        </p:style>
      </p:cxnSp>
      <p:cxnSp>
        <p:nvCxnSpPr>
          <p:cNvPr id="35" name="Straight Connector 34"/>
          <p:cNvCxnSpPr/>
          <p:nvPr/>
        </p:nvCxnSpPr>
        <p:spPr>
          <a:xfrm>
            <a:off x="4635283" y="2890426"/>
            <a:ext cx="2" cy="1662405"/>
          </a:xfrm>
          <a:prstGeom prst="line">
            <a:avLst/>
          </a:prstGeom>
          <a:ln w="53975"/>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75636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rtl="1"/>
            <a:r>
              <a:rPr lang="ar-SA" sz="2400" dirty="0" smtClean="0">
                <a:cs typeface="Sultan bold" pitchFamily="2" charset="-78"/>
              </a:rPr>
              <a:t>تعد مصر من أوائل الدول التي بادرت بالتصديق على الاتفاقية الإطارية لمكافحة التبغ عام 2005 ومن ثم التزمت بأهم مجموعة سياسات في تلك الاتفاقية والتي يطلق عليها</a:t>
            </a:r>
            <a:r>
              <a:rPr lang="en-US" sz="2400" dirty="0" smtClean="0">
                <a:cs typeface="Sultan bold" pitchFamily="2" charset="-78"/>
              </a:rPr>
              <a:t>(MPOWER) </a:t>
            </a:r>
            <a:r>
              <a:rPr lang="ar-SA" sz="2400" dirty="0" smtClean="0">
                <a:cs typeface="Sultan bold" pitchFamily="2" charset="-78"/>
              </a:rPr>
              <a:t>والتي تشمل رصد استهلاك التبغ وحماية المواطنين من أضرار التعرض للتدخين السلبي وتقديم المساعدة والدعم للإقلاع عن التدخين، فضلا عن وضع الصور التحذيرية على عبوات السجائر وحظر الإعلان نهائيا عن منتجات التبغ إضافة إلى رفع الضرائب على منتجاته</a:t>
            </a:r>
            <a:r>
              <a:rPr lang="en-US" sz="2400" dirty="0" smtClean="0">
                <a:cs typeface="Sultan bold" pitchFamily="2" charset="-78"/>
              </a:rPr>
              <a:t>.</a:t>
            </a:r>
            <a:endParaRPr lang="ar-EG" sz="2400" dirty="0" smtClean="0">
              <a:cs typeface="Sultan bold" pitchFamily="2" charset="-78"/>
            </a:endParaRPr>
          </a:p>
          <a:p>
            <a:pPr algn="just" rtl="1"/>
            <a:endParaRPr lang="en-US" sz="2400" dirty="0" smtClean="0">
              <a:cs typeface="Sultan bold" pitchFamily="2" charset="-78"/>
            </a:endParaRPr>
          </a:p>
          <a:p>
            <a:pPr algn="just" rtl="1"/>
            <a:r>
              <a:rPr lang="ar-SA" sz="2400" dirty="0" smtClean="0">
                <a:cs typeface="Sultan bold" pitchFamily="2" charset="-78"/>
              </a:rPr>
              <a:t>تقوم</a:t>
            </a:r>
            <a:r>
              <a:rPr lang="ar-EG" sz="2400" dirty="0" smtClean="0">
                <a:cs typeface="Sultan bold" pitchFamily="2" charset="-78"/>
              </a:rPr>
              <a:t> وزارة الصحة</a:t>
            </a:r>
            <a:r>
              <a:rPr lang="ar-SA" sz="2400" dirty="0" smtClean="0">
                <a:cs typeface="Sultan bold" pitchFamily="2" charset="-78"/>
              </a:rPr>
              <a:t> بتقديم المساعدة للراغبين في الإقلاع عن التدخين من خلال خدمة خط المساعدة للإقلاع عن التدخين 16805 وهو الرقم </a:t>
            </a:r>
            <a:r>
              <a:rPr lang="ar-EG" sz="2400" dirty="0" smtClean="0">
                <a:cs typeface="Sultan bold" pitchFamily="2" charset="-78"/>
              </a:rPr>
              <a:t>تم </a:t>
            </a:r>
            <a:r>
              <a:rPr lang="ar-SA" sz="2400" dirty="0" smtClean="0">
                <a:cs typeface="Sultan bold" pitchFamily="2" charset="-78"/>
              </a:rPr>
              <a:t>وضعه على جميع عبوات السجائر في مصر حتى يتسنى </a:t>
            </a:r>
            <a:r>
              <a:rPr lang="ar-EG" sz="2400" dirty="0" smtClean="0">
                <a:cs typeface="Sultan bold" pitchFamily="2" charset="-78"/>
              </a:rPr>
              <a:t>ا</a:t>
            </a:r>
            <a:r>
              <a:rPr lang="ar-SA" sz="2400" dirty="0" smtClean="0">
                <a:cs typeface="Sultan bold" pitchFamily="2" charset="-78"/>
              </a:rPr>
              <a:t>لوصول إلى كل مدخن يرغب في الإقلاع عن التدخين من خلال برنامج علمي متطور</a:t>
            </a:r>
            <a:r>
              <a:rPr lang="en-US" sz="2400" dirty="0" smtClean="0">
                <a:cs typeface="Sultan bold" pitchFamily="2" charset="-78"/>
              </a:rPr>
              <a:t>.</a:t>
            </a:r>
          </a:p>
          <a:p>
            <a:endParaRPr lang="en-US" dirty="0"/>
          </a:p>
        </p:txBody>
      </p:sp>
      <p:sp>
        <p:nvSpPr>
          <p:cNvPr id="4" name="Slide Number Placeholder 3"/>
          <p:cNvSpPr>
            <a:spLocks noGrp="1"/>
          </p:cNvSpPr>
          <p:nvPr>
            <p:ph type="sldNum" sz="quarter" idx="12"/>
          </p:nvPr>
        </p:nvSpPr>
        <p:spPr/>
        <p:txBody>
          <a:bodyPr/>
          <a:lstStyle/>
          <a:p>
            <a:pPr>
              <a:defRPr/>
            </a:pPr>
            <a:fld id="{341BA524-CC69-4B3D-A17F-4F30A5DFA329}" type="slidenum">
              <a:rPr lang="en-US" smtClean="0"/>
              <a:pPr>
                <a:defRPr/>
              </a:pPr>
              <a:t>30</a:t>
            </a:fld>
            <a:endParaRPr lang="en-US" dirty="0"/>
          </a:p>
        </p:txBody>
      </p:sp>
      <p:sp>
        <p:nvSpPr>
          <p:cNvPr id="5" name="Title 1"/>
          <p:cNvSpPr txBox="1">
            <a:spLocks/>
          </p:cNvSpPr>
          <p:nvPr/>
        </p:nvSpPr>
        <p:spPr bwMode="auto">
          <a:xfrm>
            <a:off x="2133600" y="304800"/>
            <a:ext cx="4648200" cy="11430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4800" b="1"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ar-EG" sz="4800" b="1" i="0" u="none" strike="noStrike" kern="1200" cap="none" spc="0" normalizeH="0" baseline="0" noProof="0" dirty="0" smtClean="0">
                <a:ln>
                  <a:noFill/>
                </a:ln>
                <a:solidFill>
                  <a:schemeClr val="bg1"/>
                </a:solidFill>
                <a:effectLst/>
                <a:uLnTx/>
                <a:uFillTx/>
                <a:latin typeface="+mn-lt"/>
                <a:ea typeface="+mn-ea"/>
                <a:cs typeface="Sultan bold" pitchFamily="2" charset="-78"/>
              </a:rPr>
            </a:br>
            <a:r>
              <a:rPr kumimoji="0" lang="ar-EG" sz="4800" b="1" i="0" u="none" strike="noStrike" kern="1200" cap="none" spc="0" normalizeH="0" baseline="0" noProof="0" dirty="0" smtClean="0">
                <a:ln>
                  <a:noFill/>
                </a:ln>
                <a:solidFill>
                  <a:schemeClr val="bg1"/>
                </a:solidFill>
                <a:effectLst/>
                <a:uLnTx/>
                <a:uFillTx/>
                <a:latin typeface="+mn-lt"/>
                <a:ea typeface="+mn-ea"/>
                <a:cs typeface="Sultan bold" pitchFamily="2" charset="-78"/>
              </a:rPr>
              <a:t>خلاصــــــة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t/>
            </a:r>
            <a:br>
              <a:rPr kumimoji="0" lang="en-US" sz="2800" b="0" i="0" u="none" strike="noStrike" kern="1200" cap="none" spc="0" normalizeH="0" baseline="0" noProof="0" dirty="0" smtClean="0">
                <a:ln>
                  <a:noFill/>
                </a:ln>
                <a:solidFill>
                  <a:schemeClr val="bg1"/>
                </a:solidFill>
                <a:effectLst/>
                <a:uLnTx/>
                <a:uFillTx/>
                <a:latin typeface="+mn-lt"/>
                <a:ea typeface="+mn-ea"/>
                <a:cs typeface="Sultan bold" pitchFamily="2" charset="-78"/>
              </a:rPr>
            </a:br>
            <a:endParaRPr kumimoji="0" lang="en-US" sz="2800" b="0" i="0" u="none" strike="noStrike" kern="1200" cap="none" spc="0" normalizeH="0" baseline="0" noProof="0" dirty="0">
              <a:ln>
                <a:noFill/>
              </a:ln>
              <a:solidFill>
                <a:schemeClr val="bg1"/>
              </a:solidFill>
              <a:effectLst/>
              <a:uLnTx/>
              <a:uFillTx/>
              <a:latin typeface="+mn-lt"/>
              <a:ea typeface="+mn-ea"/>
              <a:cs typeface="Sultan bold"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4191000" y="476672"/>
            <a:ext cx="5139430" cy="95410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جمهوريــة مصــر العربيــة</a:t>
            </a:r>
          </a:p>
          <a:p>
            <a:pPr algn="ctr">
              <a:defRPr/>
            </a:pP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الجهـاز </a:t>
            </a:r>
            <a:r>
              <a:rPr lang="ar-EG" sz="2800" b="1" u="sng" dirty="0" err="1">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المركزى</a:t>
            </a:r>
            <a:r>
              <a:rPr lang="ar-EG" sz="2800" b="1" u="sng" dirty="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8900000" scaled="1"/>
                  <a:tileRect/>
                </a:gradFill>
                <a:effectLst>
                  <a:outerShdw blurRad="50800" dist="39000" dir="5460000" algn="tl">
                    <a:srgbClr val="000000">
                      <a:alpha val="38000"/>
                    </a:srgbClr>
                  </a:outerShdw>
                </a:effectLst>
                <a:cs typeface="Sultan bold" pitchFamily="2" charset="-78"/>
              </a:rPr>
              <a:t> للتعبئة العامة والإحصاء</a:t>
            </a:r>
          </a:p>
        </p:txBody>
      </p:sp>
      <p:pic>
        <p:nvPicPr>
          <p:cNvPr id="36868" name="Picture 39" descr="خلفية"/>
          <p:cNvPicPr>
            <a:picLocks noChangeAspect="1" noChangeArrowheads="1"/>
          </p:cNvPicPr>
          <p:nvPr/>
        </p:nvPicPr>
        <p:blipFill>
          <a:blip r:embed="rId2" cstate="print">
            <a:extLst>
              <a:ext uri="{28A0092B-C50C-407E-A947-70E740481C1C}">
                <a14:useLocalDpi xmlns:a14="http://schemas.microsoft.com/office/drawing/2010/main" val="0"/>
              </a:ext>
            </a:extLst>
          </a:blip>
          <a:srcRect t="92709" r="57031"/>
          <a:stretch>
            <a:fillRect/>
          </a:stretch>
        </p:blipFill>
        <p:spPr bwMode="auto">
          <a:xfrm>
            <a:off x="66675" y="6237288"/>
            <a:ext cx="3929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27731" y="953725"/>
            <a:ext cx="8391526" cy="4724400"/>
            <a:chOff x="107504" y="986382"/>
            <a:chExt cx="8974137" cy="4838156"/>
          </a:xfrm>
        </p:grpSpPr>
        <p:pic>
          <p:nvPicPr>
            <p:cNvPr id="3686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986382"/>
              <a:ext cx="5145087" cy="443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07504" y="4714358"/>
              <a:ext cx="8974137" cy="111018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lnSpc>
                  <a:spcPct val="130000"/>
                </a:lnSpc>
                <a:defRPr/>
              </a:pPr>
              <a:r>
                <a:rPr lang="ar-EG" sz="5400" b="1" dirty="0" smtClean="0">
                  <a:ln w="11430"/>
                  <a:solidFill>
                    <a:srgbClr val="C00000"/>
                  </a:solidFill>
                  <a:latin typeface="Times New Roman" pitchFamily="18" charset="0"/>
                  <a:cs typeface="Sultan bold" pitchFamily="2" charset="-78"/>
                </a:rPr>
                <a:t>شـــــكــــــــراً</a:t>
              </a:r>
              <a:endParaRPr lang="en-US" sz="5400" b="1" dirty="0">
                <a:ln w="11430"/>
                <a:solidFill>
                  <a:srgbClr val="C00000"/>
                </a:solidFill>
                <a:latin typeface="Times New Roman" pitchFamily="18" charset="0"/>
                <a:cs typeface="Sultan bold" pitchFamily="2" charset="-78"/>
              </a:endParaRPr>
            </a:p>
          </p:txBody>
        </p:sp>
      </p:grpSp>
    </p:spTree>
    <p:extLst>
      <p:ext uri="{BB962C8B-B14F-4D97-AF65-F5344CB8AC3E}">
        <p14:creationId xmlns:p14="http://schemas.microsoft.com/office/powerpoint/2010/main" val="261336509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sp>
        <p:nvSpPr>
          <p:cNvPr id="17413" name="AutoShape 23"/>
          <p:cNvSpPr>
            <a:spLocks noChangeArrowheads="1"/>
          </p:cNvSpPr>
          <p:nvPr/>
        </p:nvSpPr>
        <p:spPr bwMode="auto">
          <a:xfrm>
            <a:off x="1905000" y="2590800"/>
            <a:ext cx="5257800" cy="13716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lIns="91412" tIns="45706" rIns="91412" bIns="45706" anchor="ctr"/>
          <a:lstStyle/>
          <a:p>
            <a:pPr algn="ctr"/>
            <a:r>
              <a:rPr lang="ar-EG" altLang="ar-EG" sz="4000" dirty="0" smtClean="0">
                <a:solidFill>
                  <a:srgbClr val="003399"/>
                </a:solidFill>
                <a:cs typeface="Sultan bold" pitchFamily="2" charset="-78"/>
              </a:rPr>
              <a:t>منهجيـــــــــــــــــــة</a:t>
            </a:r>
          </a:p>
          <a:p>
            <a:pPr algn="ctr"/>
            <a:r>
              <a:rPr lang="ar-EG" altLang="ar-EG" sz="4000" dirty="0" smtClean="0">
                <a:solidFill>
                  <a:srgbClr val="003399"/>
                </a:solidFill>
                <a:cs typeface="Sultan bold" pitchFamily="2" charset="-78"/>
              </a:rPr>
              <a:t> بحــــــث التـــــــدخين</a:t>
            </a:r>
            <a:endParaRPr lang="en-US" altLang="ar-EG" sz="4000" dirty="0">
              <a:solidFill>
                <a:srgbClr val="003399"/>
              </a:solidFill>
              <a:cs typeface="Sultan bold" pitchFamily="2" charset="-78"/>
            </a:endParaRPr>
          </a:p>
        </p:txBody>
      </p:sp>
    </p:spTree>
    <p:extLst>
      <p:ext uri="{BB962C8B-B14F-4D97-AF65-F5344CB8AC3E}">
        <p14:creationId xmlns:p14="http://schemas.microsoft.com/office/powerpoint/2010/main" val="10369825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4800600" y="451283"/>
            <a:ext cx="36109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أ- مقـــــــــــــــــدمـــــــــــــــــة:</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2214294"/>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قام مركز الأبحاث الإحصائية والاقتصادية والاجتماعية والتدريب للدول الإسلامية (مركز أنقرة) بطلب إضافة الأسئلة المتعلقة بمسح التبغ والتي تم عرضها في الدورة الرابعة للجنة منظمة المؤتمر الإسلامي الإحصائية (منظمة المؤتمر الاسلامي - اللجنة الإحصائية)، الذي عقد في ابريل 2014 في أنقرة. </a:t>
            </a:r>
            <a:endParaRPr lang="en-US" sz="2600" dirty="0">
              <a:cs typeface="Sultan bold" pitchFamily="2" charset="-78"/>
            </a:endParaRPr>
          </a:p>
        </p:txBody>
      </p:sp>
      <p:sp>
        <p:nvSpPr>
          <p:cNvPr id="9" name="Rounded Rectangle 8"/>
          <p:cNvSpPr/>
          <p:nvPr/>
        </p:nvSpPr>
        <p:spPr bwMode="auto">
          <a:xfrm>
            <a:off x="609600" y="3886200"/>
            <a:ext cx="7444433" cy="2214294"/>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تم استحداث دليل الأسئلة المتعلقة بالتبغ كمجموعة أسئلة فرعية (20 سؤال) من الأسئلة الرئيسية للمسح العالمي لاستهلاك التبغ بين البالغين  (120 سؤال) لإضافته لمسوح البلدان التي لا تقوم بتطبيق المسح العالمي لاستهلاك التبغ بين البالغين بشكل كامل .  ويمكن استخدامها كوحدة قائمة بذاتها أو تضمينها في مسوح أخرى قائمة. </a:t>
            </a:r>
            <a:endParaRPr lang="en-US" sz="2600" dirty="0">
              <a:cs typeface="Sultan bold" pitchFamily="2" charset="-78"/>
            </a:endParaRPr>
          </a:p>
        </p:txBody>
      </p:sp>
    </p:spTree>
    <p:extLst>
      <p:ext uri="{BB962C8B-B14F-4D97-AF65-F5344CB8AC3E}">
        <p14:creationId xmlns:p14="http://schemas.microsoft.com/office/powerpoint/2010/main" val="69452762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4800600" y="451283"/>
            <a:ext cx="36109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ب- حجـــــــــم  وتصميم العينة :</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1367641"/>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حجم العينة المطلوبة 8000 فرد -  15 سنة فأكثر (ذكر وأنثى ) تم زيادتها إلى  9000 فرد   (بنسبة  زيادة 12.5٪) تحسباً لحالات عدم الاستجابة أو أن تكون الأسرة المعيشية بالقوى العاملة ليس بها فرد مؤهل </a:t>
            </a:r>
            <a:endParaRPr lang="en-US" sz="2600" dirty="0">
              <a:cs typeface="Sultan bold" pitchFamily="2" charset="-78"/>
            </a:endParaRPr>
          </a:p>
        </p:txBody>
      </p:sp>
      <p:sp>
        <p:nvSpPr>
          <p:cNvPr id="9" name="Rounded Rectangle 8"/>
          <p:cNvSpPr/>
          <p:nvPr/>
        </p:nvSpPr>
        <p:spPr bwMode="auto">
          <a:xfrm>
            <a:off x="533400" y="2971800"/>
            <a:ext cx="7444433" cy="1400205"/>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en-US" sz="2600" dirty="0">
                <a:cs typeface="Sultan bold" pitchFamily="2" charset="-78"/>
              </a:rPr>
              <a:t> </a:t>
            </a:r>
            <a:r>
              <a:rPr lang="ar-EG" sz="2600" dirty="0">
                <a:cs typeface="Sultan bold" pitchFamily="2" charset="-78"/>
              </a:rPr>
              <a:t>يتم سحب عينة التدخين من أسر عينة مسح القوى العاملة،  وبالتالى يتم سحب 4500 أسرة معيشية ويتم اختيار فردين مؤهلين 15 سنة فأكثر (ذكر وأنثى) من كل أسرة بالعينة</a:t>
            </a:r>
            <a:r>
              <a:rPr lang="en-GB" sz="2600" dirty="0">
                <a:cs typeface="Sultan bold" pitchFamily="2" charset="-78"/>
              </a:rPr>
              <a:t>. </a:t>
            </a:r>
            <a:endParaRPr lang="en-US" sz="2600" dirty="0">
              <a:cs typeface="Sultan bold" pitchFamily="2" charset="-78"/>
            </a:endParaRPr>
          </a:p>
        </p:txBody>
      </p:sp>
      <p:sp>
        <p:nvSpPr>
          <p:cNvPr id="8" name="Rounded Rectangle 7"/>
          <p:cNvSpPr/>
          <p:nvPr/>
        </p:nvSpPr>
        <p:spPr bwMode="auto">
          <a:xfrm>
            <a:off x="556567" y="4648200"/>
            <a:ext cx="7444433" cy="1400205"/>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حجم العنقود بعينة التدخين 18 أسرة وهـو نفس حجم عنقود مسح القوى العاملة ، وبالتالى يكون عدد مناطق العينة (القطع المساحية) هو 250 قطعة</a:t>
            </a:r>
            <a:r>
              <a:rPr lang="en-GB" sz="2600" dirty="0">
                <a:cs typeface="Sultan bold" pitchFamily="2" charset="-78"/>
              </a:rPr>
              <a:t>.</a:t>
            </a:r>
            <a:endParaRPr lang="en-US" sz="2600" dirty="0">
              <a:cs typeface="Sultan bold" pitchFamily="2" charset="-78"/>
            </a:endParaRPr>
          </a:p>
        </p:txBody>
      </p:sp>
    </p:spTree>
    <p:extLst>
      <p:ext uri="{BB962C8B-B14F-4D97-AF65-F5344CB8AC3E}">
        <p14:creationId xmlns:p14="http://schemas.microsoft.com/office/powerpoint/2010/main" val="274083598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3962400" y="451283"/>
            <a:ext cx="44491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د- عــــــــــــــرض أقســــــــــام الإستـــمارة:</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smtClean="0">
                <a:cs typeface="Sultan bold" pitchFamily="2" charset="-78"/>
              </a:rPr>
              <a:t>غــــــــــــــلاف الاستـــــــــــمارة.</a:t>
            </a:r>
            <a:endParaRPr lang="en-US" sz="2600" dirty="0">
              <a:cs typeface="Sultan bold" pitchFamily="2" charset="-78"/>
            </a:endParaRPr>
          </a:p>
        </p:txBody>
      </p:sp>
      <p:sp>
        <p:nvSpPr>
          <p:cNvPr id="9" name="Rounded Rectangle 8"/>
          <p:cNvSpPr/>
          <p:nvPr/>
        </p:nvSpPr>
        <p:spPr bwMode="auto">
          <a:xfrm>
            <a:off x="533400" y="2209800"/>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الأول : </a:t>
            </a:r>
            <a:r>
              <a:rPr lang="ar-SA" sz="2600" dirty="0">
                <a:cs typeface="Sultan bold" pitchFamily="2" charset="-78"/>
              </a:rPr>
              <a:t>الحالة الحالية لتدخين </a:t>
            </a:r>
            <a:r>
              <a:rPr lang="ar-SA" sz="2600" dirty="0" smtClean="0">
                <a:cs typeface="Sultan bold" pitchFamily="2" charset="-78"/>
              </a:rPr>
              <a:t>التبغ</a:t>
            </a:r>
            <a:r>
              <a:rPr lang="ar-EG" sz="2600" dirty="0" smtClean="0">
                <a:cs typeface="Sultan bold" pitchFamily="2" charset="-78"/>
              </a:rPr>
              <a:t>.</a:t>
            </a:r>
            <a:endParaRPr lang="en-US" sz="2600" dirty="0">
              <a:cs typeface="Sultan bold" pitchFamily="2" charset="-78"/>
            </a:endParaRPr>
          </a:p>
        </p:txBody>
      </p:sp>
      <p:sp>
        <p:nvSpPr>
          <p:cNvPr id="8" name="Rounded Rectangle 7"/>
          <p:cNvSpPr/>
          <p:nvPr/>
        </p:nvSpPr>
        <p:spPr bwMode="auto">
          <a:xfrm>
            <a:off x="556567" y="3136612"/>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الثاني : </a:t>
            </a:r>
            <a:r>
              <a:rPr lang="ar-SA" sz="2600" dirty="0">
                <a:cs typeface="Sultan bold" pitchFamily="2" charset="-78"/>
              </a:rPr>
              <a:t>رصد إستهلاك تدخين التبغ (</a:t>
            </a:r>
            <a:r>
              <a:rPr lang="ar-EG" sz="2600" dirty="0">
                <a:cs typeface="Sultan bold" pitchFamily="2" charset="-78"/>
              </a:rPr>
              <a:t>للمدخنين الحاليين فقط</a:t>
            </a:r>
            <a:r>
              <a:rPr lang="ar-EG" sz="2600" dirty="0" smtClean="0">
                <a:cs typeface="Sultan bold" pitchFamily="2" charset="-78"/>
              </a:rPr>
              <a:t>).</a:t>
            </a:r>
            <a:endParaRPr lang="en-US" sz="2600" dirty="0">
              <a:cs typeface="Sultan bold" pitchFamily="2" charset="-78"/>
            </a:endParaRPr>
          </a:p>
        </p:txBody>
      </p:sp>
      <p:sp>
        <p:nvSpPr>
          <p:cNvPr id="10" name="Rounded Rectangle 9"/>
          <p:cNvSpPr/>
          <p:nvPr/>
        </p:nvSpPr>
        <p:spPr bwMode="auto">
          <a:xfrm>
            <a:off x="533400" y="3974812"/>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الثالث : </a:t>
            </a:r>
            <a:r>
              <a:rPr lang="ar-SA" sz="2600" dirty="0">
                <a:cs typeface="Sultan bold" pitchFamily="2" charset="-78"/>
              </a:rPr>
              <a:t>التبغ المستخدم عن غير طريق التدخين (مضغ التبغ</a:t>
            </a:r>
            <a:r>
              <a:rPr lang="ar-SA" sz="2600" dirty="0" smtClean="0">
                <a:cs typeface="Sultan bold" pitchFamily="2" charset="-78"/>
              </a:rPr>
              <a:t>)</a:t>
            </a:r>
            <a:r>
              <a:rPr lang="ar-EG" sz="2600" dirty="0" smtClean="0">
                <a:cs typeface="Sultan bold" pitchFamily="2" charset="-78"/>
              </a:rPr>
              <a:t>.</a:t>
            </a:r>
            <a:endParaRPr lang="en-US" sz="2600" dirty="0">
              <a:cs typeface="Sultan bold" pitchFamily="2" charset="-78"/>
            </a:endParaRPr>
          </a:p>
        </p:txBody>
      </p:sp>
      <p:sp>
        <p:nvSpPr>
          <p:cNvPr id="11" name="Rounded Rectangle 10"/>
          <p:cNvSpPr/>
          <p:nvPr/>
        </p:nvSpPr>
        <p:spPr bwMode="auto">
          <a:xfrm>
            <a:off x="533400" y="4889212"/>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الرابع :</a:t>
            </a:r>
            <a:r>
              <a:rPr lang="ar-SA" sz="2600" dirty="0">
                <a:cs typeface="Sultan bold" pitchFamily="2" charset="-78"/>
              </a:rPr>
              <a:t> تكرار التدخين فى </a:t>
            </a:r>
            <a:r>
              <a:rPr lang="ar-SA" sz="2600" dirty="0" smtClean="0">
                <a:cs typeface="Sultan bold" pitchFamily="2" charset="-78"/>
              </a:rPr>
              <a:t>المنزل</a:t>
            </a:r>
            <a:r>
              <a:rPr lang="ar-EG" sz="2600" dirty="0" smtClean="0">
                <a:cs typeface="Sultan bold" pitchFamily="2" charset="-78"/>
              </a:rPr>
              <a:t>.</a:t>
            </a:r>
            <a:endParaRPr lang="en-US" sz="2600" dirty="0">
              <a:cs typeface="Sultan bold" pitchFamily="2" charset="-78"/>
            </a:endParaRPr>
          </a:p>
        </p:txBody>
      </p:sp>
    </p:spTree>
    <p:extLst>
      <p:ext uri="{BB962C8B-B14F-4D97-AF65-F5344CB8AC3E}">
        <p14:creationId xmlns:p14="http://schemas.microsoft.com/office/powerpoint/2010/main" val="28360036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3962400" y="451283"/>
            <a:ext cx="44491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د- عــــــــــــــرض أقســــــــــام الإستـــمارة:</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الخامس :</a:t>
            </a:r>
            <a:r>
              <a:rPr lang="ar-SA" sz="2600" dirty="0">
                <a:cs typeface="Sultan bold" pitchFamily="2" charset="-78"/>
              </a:rPr>
              <a:t>  الإقلاع عن </a:t>
            </a:r>
            <a:r>
              <a:rPr lang="ar-SA" sz="2600" dirty="0" smtClean="0">
                <a:cs typeface="Sultan bold" pitchFamily="2" charset="-78"/>
              </a:rPr>
              <a:t>التدخين</a:t>
            </a:r>
            <a:r>
              <a:rPr lang="ar-EG" sz="2600" dirty="0" smtClean="0">
                <a:cs typeface="Sultan bold" pitchFamily="2" charset="-78"/>
              </a:rPr>
              <a:t>.</a:t>
            </a:r>
            <a:endParaRPr lang="en-US" sz="2600" dirty="0">
              <a:cs typeface="Sultan bold" pitchFamily="2" charset="-78"/>
            </a:endParaRPr>
          </a:p>
        </p:txBody>
      </p:sp>
      <p:sp>
        <p:nvSpPr>
          <p:cNvPr id="9" name="Rounded Rectangle 8"/>
          <p:cNvSpPr/>
          <p:nvPr/>
        </p:nvSpPr>
        <p:spPr bwMode="auto">
          <a:xfrm>
            <a:off x="533400" y="2209800"/>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السادس : </a:t>
            </a:r>
            <a:r>
              <a:rPr lang="ar-SA" sz="2600" dirty="0">
                <a:cs typeface="Sultan bold" pitchFamily="2" charset="-78"/>
              </a:rPr>
              <a:t>المعلومات المتعلقة بمكافحة </a:t>
            </a:r>
            <a:r>
              <a:rPr lang="ar-SA" sz="2600" dirty="0" smtClean="0">
                <a:cs typeface="Sultan bold" pitchFamily="2" charset="-78"/>
              </a:rPr>
              <a:t>السجائر</a:t>
            </a:r>
            <a:r>
              <a:rPr lang="ar-EG" sz="2600" dirty="0" smtClean="0">
                <a:cs typeface="Sultan bold" pitchFamily="2" charset="-78"/>
              </a:rPr>
              <a:t>.</a:t>
            </a:r>
            <a:endParaRPr lang="en-US" sz="2600" dirty="0">
              <a:cs typeface="Sultan bold" pitchFamily="2" charset="-78"/>
            </a:endParaRPr>
          </a:p>
        </p:txBody>
      </p:sp>
      <p:sp>
        <p:nvSpPr>
          <p:cNvPr id="8" name="Rounded Rectangle 7"/>
          <p:cNvSpPr/>
          <p:nvPr/>
        </p:nvSpPr>
        <p:spPr bwMode="auto">
          <a:xfrm>
            <a:off x="556567" y="3136612"/>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السابع : </a:t>
            </a:r>
            <a:r>
              <a:rPr lang="ar-SA" sz="2600" dirty="0">
                <a:cs typeface="Sultan bold" pitchFamily="2" charset="-78"/>
              </a:rPr>
              <a:t>إعلانات </a:t>
            </a:r>
            <a:r>
              <a:rPr lang="ar-SA" sz="2600" dirty="0" smtClean="0">
                <a:cs typeface="Sultan bold" pitchFamily="2" charset="-78"/>
              </a:rPr>
              <a:t>السجائر</a:t>
            </a:r>
            <a:r>
              <a:rPr lang="ar-EG" sz="2600" dirty="0" smtClean="0">
                <a:cs typeface="Sultan bold" pitchFamily="2" charset="-78"/>
              </a:rPr>
              <a:t>.</a:t>
            </a:r>
            <a:endParaRPr lang="en-US" sz="2600" dirty="0">
              <a:cs typeface="Sultan bold" pitchFamily="2" charset="-78"/>
            </a:endParaRPr>
          </a:p>
        </p:txBody>
      </p:sp>
      <p:sp>
        <p:nvSpPr>
          <p:cNvPr id="10" name="Rounded Rectangle 9"/>
          <p:cNvSpPr/>
          <p:nvPr/>
        </p:nvSpPr>
        <p:spPr bwMode="auto">
          <a:xfrm>
            <a:off x="533400" y="3974812"/>
            <a:ext cx="7444433" cy="520988"/>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القسم الثامن :</a:t>
            </a:r>
            <a:r>
              <a:rPr lang="ar-SA" sz="2600" dirty="0">
                <a:cs typeface="Sultan bold" pitchFamily="2" charset="-78"/>
              </a:rPr>
              <a:t> 	</a:t>
            </a:r>
            <a:r>
              <a:rPr lang="ar-SA" sz="2600" dirty="0" smtClean="0">
                <a:cs typeface="Sultan bold" pitchFamily="2" charset="-78"/>
              </a:rPr>
              <a:t>اقتصاديات</a:t>
            </a:r>
            <a:r>
              <a:rPr lang="ar-EG" sz="2600" dirty="0" smtClean="0">
                <a:cs typeface="Sultan bold" pitchFamily="2" charset="-78"/>
              </a:rPr>
              <a:t>.</a:t>
            </a:r>
            <a:endParaRPr lang="en-US" sz="2600" dirty="0">
              <a:cs typeface="Sultan bold" pitchFamily="2" charset="-78"/>
            </a:endParaRPr>
          </a:p>
        </p:txBody>
      </p:sp>
    </p:spTree>
    <p:extLst>
      <p:ext uri="{BB962C8B-B14F-4D97-AF65-F5344CB8AC3E}">
        <p14:creationId xmlns:p14="http://schemas.microsoft.com/office/powerpoint/2010/main" val="106089093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p:txBody>
          <a:bodyPr/>
          <a:lstStyle/>
          <a:p>
            <a:pPr>
              <a:defRPr/>
            </a:pPr>
            <a:r>
              <a:rPr lang="ar-EG" smtClean="0"/>
              <a:t>10</a:t>
            </a:r>
            <a:endParaRPr lang="en-US" smtClean="0"/>
          </a:p>
        </p:txBody>
      </p:sp>
      <p:pic>
        <p:nvPicPr>
          <p:cNvPr id="17412" name="Picture 5" descr="staranm"/>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105" y="389608"/>
            <a:ext cx="707360" cy="58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3"/>
          <p:cNvSpPr>
            <a:spLocks noChangeArrowheads="1"/>
          </p:cNvSpPr>
          <p:nvPr/>
        </p:nvSpPr>
        <p:spPr bwMode="auto">
          <a:xfrm>
            <a:off x="3657600" y="451283"/>
            <a:ext cx="4753935" cy="589677"/>
          </a:xfrm>
          <a:prstGeom prst="roundRect">
            <a:avLst>
              <a:gd name="adj" fmla="val 16667"/>
            </a:avLst>
          </a:prstGeom>
          <a:solidFill>
            <a:srgbClr val="FFCC00"/>
          </a:solidFill>
          <a:ln w="9525">
            <a:solidFill>
              <a:schemeClr val="tx1"/>
            </a:solidFill>
            <a:round/>
            <a:headEnd/>
            <a:tailEnd/>
          </a:ln>
          <a:effectLst>
            <a:outerShdw dist="68392" dir="17508085" algn="ctr" rotWithShape="0">
              <a:schemeClr val="bg2"/>
            </a:outerShdw>
          </a:effectLst>
        </p:spPr>
        <p:txBody>
          <a:bodyPr wrap="none" lIns="91412" tIns="45706" rIns="91412" bIns="45706" anchor="ctr"/>
          <a:lstStyle/>
          <a:p>
            <a:pPr algn="r"/>
            <a:r>
              <a:rPr lang="ar-EG" altLang="ar-EG" sz="2400" dirty="0" smtClean="0">
                <a:solidFill>
                  <a:srgbClr val="003399"/>
                </a:solidFill>
                <a:cs typeface="Sultan bold" pitchFamily="2" charset="-78"/>
              </a:rPr>
              <a:t>هـ - طريقـــــــــــــة إختيــــــــار الفـــرد المجيب:</a:t>
            </a:r>
            <a:endParaRPr lang="en-US" altLang="ar-EG" sz="2400" dirty="0">
              <a:solidFill>
                <a:srgbClr val="003399"/>
              </a:solidFill>
              <a:cs typeface="Sultan bold" pitchFamily="2" charset="-78"/>
            </a:endParaRPr>
          </a:p>
        </p:txBody>
      </p:sp>
      <p:sp>
        <p:nvSpPr>
          <p:cNvPr id="7" name="Rounded Rectangle 6"/>
          <p:cNvSpPr/>
          <p:nvPr/>
        </p:nvSpPr>
        <p:spPr bwMode="auto">
          <a:xfrm>
            <a:off x="552949" y="1371600"/>
            <a:ext cx="7444433" cy="944314"/>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يتم اختيار ذكر واحد وأنثى واحدة  فقط من الأسرة في الفئة العمرية (15 سنة فأكثر).</a:t>
            </a:r>
            <a:endParaRPr lang="en-US" sz="2600" dirty="0">
              <a:cs typeface="Sultan bold" pitchFamily="2" charset="-78"/>
            </a:endParaRPr>
          </a:p>
        </p:txBody>
      </p:sp>
      <p:sp>
        <p:nvSpPr>
          <p:cNvPr id="9" name="Rounded Rectangle 8"/>
          <p:cNvSpPr/>
          <p:nvPr/>
        </p:nvSpPr>
        <p:spPr bwMode="auto">
          <a:xfrm>
            <a:off x="533400" y="2899559"/>
            <a:ext cx="7444433" cy="1367641"/>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في حالة وجود أكثر من ذكر أو أكثر من أنثى في الفئة العمرية (15 سنة فأكثر) يتم اختيار فرد واحد فقط من كل نوع إن وجد باستخدام جدول كش.</a:t>
            </a:r>
            <a:endParaRPr lang="en-US" sz="2600" dirty="0">
              <a:cs typeface="Sultan bold" pitchFamily="2" charset="-78"/>
            </a:endParaRPr>
          </a:p>
        </p:txBody>
      </p:sp>
      <p:sp>
        <p:nvSpPr>
          <p:cNvPr id="8" name="Rounded Rectangle 7"/>
          <p:cNvSpPr/>
          <p:nvPr/>
        </p:nvSpPr>
        <p:spPr bwMode="auto">
          <a:xfrm>
            <a:off x="556567" y="4694486"/>
            <a:ext cx="7444433" cy="944314"/>
          </a:xfrm>
          <a:prstGeom prst="roundRect">
            <a:avLst>
              <a:gd name="adj" fmla="val 9901"/>
            </a:avLst>
          </a:prstGeom>
          <a:solidFill>
            <a:srgbClr val="0066FF">
              <a:alpha val="9529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12" tIns="45706" rIns="91412" bIns="45706">
            <a:spAutoFit/>
          </a:bodyPr>
          <a:lstStyle/>
          <a:p>
            <a:pPr algn="justLow" rtl="1"/>
            <a:r>
              <a:rPr lang="ar-EG" sz="2600" dirty="0">
                <a:cs typeface="Sultan bold" pitchFamily="2" charset="-78"/>
              </a:rPr>
              <a:t>في حالة وجود أكثر من ذكر ولا توجد أنثى يتم اختيار ذكر واحد فقط  والعكس بالعكس.</a:t>
            </a:r>
            <a:endParaRPr lang="en-US" sz="2600" dirty="0">
              <a:cs typeface="Sultan bold" pitchFamily="2" charset="-78"/>
            </a:endParaRPr>
          </a:p>
        </p:txBody>
      </p:sp>
    </p:spTree>
    <p:extLst>
      <p:ext uri="{BB962C8B-B14F-4D97-AF65-F5344CB8AC3E}">
        <p14:creationId xmlns:p14="http://schemas.microsoft.com/office/powerpoint/2010/main" val="79272639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7721</TotalTime>
  <Words>1301</Words>
  <Application>Microsoft Office PowerPoint</Application>
  <PresentationFormat>On-screen Show (4:3)</PresentationFormat>
  <Paragraphs>220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أولا: قياس نسبة انتشار التدخين:</vt:lpstr>
      <vt:lpstr>نسبة الأفراد  (15 سنة فأكثر) الذين يدخنون حاليا أي منتج مدخن من منتجات التبغ </vt:lpstr>
      <vt:lpstr>نسبة الأفراد  (15 سنة فأكثر) الذين يدخنون حاليا أي منتج مدخن  من منتجات التبغ وفقا لفئات السن</vt:lpstr>
      <vt:lpstr>نسبة الأفراد  (15 سنة فأكثر) الذين يدخنون حاليا أي منتج مدخن  من منتجات التبغ وفقا للحالة التعليمية</vt:lpstr>
      <vt:lpstr>التوزيع النسبى لمدخنى السجائر اليوميين  (15 سنة فأكثر) وفقا لمتوسط عدد السجائر المدخنة فى اليوم</vt:lpstr>
      <vt:lpstr>التوزيع النسبى لمدخنى السجائر اليوميين  (15 سنة فأكثر) وفقا لمتوسط عدد السجائر المدخنة فى اليوم</vt:lpstr>
      <vt:lpstr>نسبة الأفراد (15سنة فأكثر) الذين يستهلكون التبغ غير المدخن وفقا للنوع</vt:lpstr>
      <vt:lpstr>ثالثا: حماية: التعرض للدخان السلبى </vt:lpstr>
      <vt:lpstr>نسب الأفراد المعرضين لدخان التبغ فى أماكن العمل وفقا لموقف التدخين</vt:lpstr>
      <vt:lpstr> نسبة المدخنون الحاليون الذين قاموا بمحاولة للإقلاع عن التدخين خلال ال 12 شهراً الماضية</vt:lpstr>
      <vt:lpstr>نسبة المدخنون الحاليون الذين قاموا بمحاولة للإقلاع عن التدخين خلال الـ 12 شهراً الماضية</vt:lpstr>
      <vt:lpstr>PowerPoint Presentation</vt:lpstr>
      <vt:lpstr> نسبة الأفراد الذين لاحظوا اى معلومات أو إعلانات فى الصحف أو فى المجلات حول أخطار تدخين السجائر أو معلومات تشجع على الإقلاع عن التدخين وفقا لحالة التدخين والنوع</vt:lpstr>
      <vt:lpstr>نسبة الأفراد الذين لاحظوا اى معلومات أو إعلانات فى الصحف أو فى المجلات  حول أخطار تدخين السجائر أو معلومات تشجع على الإقلاع عن التدخين وفقا للعمر</vt:lpstr>
      <vt:lpstr>  خامسا: تحذير: المعلومات المضادة للسجائر </vt:lpstr>
      <vt:lpstr>نسبة  الأفراد الذين لاحظوا الإعلان عن السجائر خلال الـ 30 يوماً الماضية  في أماكن متنوعة</vt:lpstr>
      <vt:lpstr> زيادة أسعار السجائر 2015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محتويات العرض</dc:title>
  <dc:creator>TOSHIBA</dc:creator>
  <cp:lastModifiedBy>mohamed</cp:lastModifiedBy>
  <cp:revision>878</cp:revision>
  <cp:lastPrinted>2014-12-06T14:11:50Z</cp:lastPrinted>
  <dcterms:created xsi:type="dcterms:W3CDTF">2013-02-27T09:42:58Z</dcterms:created>
  <dcterms:modified xsi:type="dcterms:W3CDTF">2016-05-01T16:22:40Z</dcterms:modified>
</cp:coreProperties>
</file>