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5" r:id="rId2"/>
    <p:sldId id="256" r:id="rId3"/>
    <p:sldId id="267" r:id="rId4"/>
    <p:sldId id="257" r:id="rId5"/>
    <p:sldId id="266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C8CEA-F0B4-4352-BB0D-48F6456C1504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82121-DC60-49CA-88B7-F2858C326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3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82121-DC60-49CA-88B7-F2858C3266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3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82121-DC60-49CA-88B7-F2858C3266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3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5FE5-D8A4-4808-A003-9799711A08D2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17EE-DB05-4754-9575-2AD1901D647D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3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340C-289E-46CD-8B74-3C350C973546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849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BA870-5D11-4904-AA47-4F51CE0CBD7E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63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298E-A64E-4F64-8AEF-05A5640A94A7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03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8515-36F1-4D4D-8221-889F97FDBD2E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4031-63F2-4B23-BC92-A02F32392618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71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DCA5-23EA-4724-A902-08A0557CABE9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7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F2B22-C7C7-4D6B-8129-3DD5734D1C72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3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FE5F-52EB-40C1-9E53-8A67D11B3D71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5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0C09-10A9-48AE-B3DC-F64C59CE9962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9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90647-8DA1-415D-8E42-CE04A5573F74}" type="datetime1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CCB1-660B-4A84-AA42-384FCE78C446}" type="datetime1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0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17EB1-CC0A-4F8A-BC94-995C4B6ACCFD}" type="datetime1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2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491B-88EB-4286-8848-874533AC00B4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A177-2C3D-4CF3-AB3A-1B57E6B3C52B}" type="datetime1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3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D096-1540-4F41-A220-DFFAEE5D95F1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F19A7F-9C50-41D4-B1EE-5672BCC3A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0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The Gambia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Tobacco orientation presentation</a:t>
            </a:r>
          </a:p>
          <a:p>
            <a:pPr algn="ctr"/>
            <a:r>
              <a:rPr lang="en-US" dirty="0" smtClean="0"/>
              <a:t>3-4 May 2016</a:t>
            </a:r>
          </a:p>
          <a:p>
            <a:pPr algn="ctr"/>
            <a:r>
              <a:rPr lang="en-US" dirty="0" smtClean="0"/>
              <a:t>Ankara, Turkey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EC6-C58B-4195-8FA2-4EFC24328F53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50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analysis and report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2160589"/>
            <a:ext cx="11436439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analysis is expected to begin some time next week</a:t>
            </a:r>
          </a:p>
          <a:p>
            <a:endParaRPr lang="en-US" sz="2400" dirty="0" smtClean="0"/>
          </a:p>
          <a:p>
            <a:r>
              <a:rPr lang="en-US" sz="2400" dirty="0" smtClean="0"/>
              <a:t>This is likely to be completed within a week</a:t>
            </a:r>
          </a:p>
          <a:p>
            <a:endParaRPr lang="en-US" sz="2400" dirty="0" smtClean="0"/>
          </a:p>
          <a:p>
            <a:r>
              <a:rPr lang="en-US" sz="2400" dirty="0" smtClean="0"/>
              <a:t>The report writing will immediately follow the analysis and is expected to take not longer than a week.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8B8B-BFAD-40BB-9B2E-A42458363F78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637866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3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160589"/>
            <a:ext cx="10663706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analysis</a:t>
            </a:r>
          </a:p>
          <a:p>
            <a:endParaRPr lang="en-US" sz="2400" dirty="0" smtClean="0"/>
          </a:p>
          <a:p>
            <a:r>
              <a:rPr lang="en-US" sz="2400" dirty="0" smtClean="0"/>
              <a:t>Review of tables</a:t>
            </a:r>
          </a:p>
          <a:p>
            <a:endParaRPr lang="en-US" sz="2400" dirty="0" smtClean="0"/>
          </a:p>
          <a:p>
            <a:r>
              <a:rPr lang="en-US" sz="2400" dirty="0" smtClean="0"/>
              <a:t>Report writing</a:t>
            </a:r>
          </a:p>
          <a:p>
            <a:endParaRPr lang="en-US" sz="2400" dirty="0" smtClean="0"/>
          </a:p>
          <a:p>
            <a:r>
              <a:rPr lang="en-US" sz="2400" dirty="0" smtClean="0"/>
              <a:t>Dissemination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917F-A5C6-4158-9C77-51BFDF2FA308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523624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and needed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960615" cy="3880773"/>
          </a:xfrm>
        </p:spPr>
        <p:txBody>
          <a:bodyPr/>
          <a:lstStyle/>
          <a:p>
            <a:r>
              <a:rPr lang="en-US" sz="2400" dirty="0"/>
              <a:t>Further discussion on the continuous collection of tobacco </a:t>
            </a:r>
            <a:r>
              <a:rPr lang="en-US" sz="2400" dirty="0" smtClean="0"/>
              <a:t>data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Lot of support (both financial and technical) needed for </a:t>
            </a:r>
            <a:r>
              <a:rPr lang="en-US" sz="2400" dirty="0" smtClean="0"/>
              <a:t>this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GBoS does not have budget for the implementation of surveys-this makes it difficult because it is always the first stop for data request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2F50-D4F0-4C96-8109-83A7DE8AB90E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527799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09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Presentation Outline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5121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Overview </a:t>
            </a:r>
            <a:r>
              <a:rPr lang="en-US" sz="2400" dirty="0"/>
              <a:t>of Tobacco </a:t>
            </a:r>
            <a:r>
              <a:rPr lang="en-US" sz="2400" dirty="0" smtClean="0"/>
              <a:t>data</a:t>
            </a:r>
          </a:p>
          <a:p>
            <a:r>
              <a:rPr lang="en-US" sz="2400" dirty="0"/>
              <a:t>Timing of the </a:t>
            </a:r>
            <a:r>
              <a:rPr lang="en-US" sz="2400" dirty="0" smtClean="0"/>
              <a:t>request/interest</a:t>
            </a:r>
          </a:p>
          <a:p>
            <a:r>
              <a:rPr lang="en-US" sz="2400" dirty="0"/>
              <a:t>Sample </a:t>
            </a:r>
            <a:r>
              <a:rPr lang="en-US" sz="2400" dirty="0" smtClean="0"/>
              <a:t>Size.</a:t>
            </a:r>
          </a:p>
          <a:p>
            <a:r>
              <a:rPr lang="en-US" sz="2400" dirty="0"/>
              <a:t>Questionnaire </a:t>
            </a:r>
            <a:r>
              <a:rPr lang="en-US" sz="2400" dirty="0" smtClean="0"/>
              <a:t>customization</a:t>
            </a:r>
          </a:p>
          <a:p>
            <a:r>
              <a:rPr lang="en-US" sz="2400" dirty="0"/>
              <a:t>Data collection and </a:t>
            </a:r>
            <a:r>
              <a:rPr lang="en-US" sz="2400" dirty="0" smtClean="0"/>
              <a:t>entry</a:t>
            </a:r>
          </a:p>
          <a:p>
            <a:r>
              <a:rPr lang="en-US" sz="2400" dirty="0"/>
              <a:t>Data analysis and report </a:t>
            </a:r>
            <a:r>
              <a:rPr lang="en-US" sz="2400" dirty="0" smtClean="0"/>
              <a:t>writing</a:t>
            </a:r>
          </a:p>
          <a:p>
            <a:r>
              <a:rPr lang="en-US" sz="2400" dirty="0"/>
              <a:t>Next </a:t>
            </a:r>
            <a:r>
              <a:rPr lang="en-US" sz="2400" dirty="0" smtClean="0"/>
              <a:t>step</a:t>
            </a:r>
          </a:p>
          <a:p>
            <a:r>
              <a:rPr lang="en-US" sz="2400" dirty="0"/>
              <a:t>Constraints and needed support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762C-1907-4A7C-B82E-7D7AFD72096D}" type="datetime1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9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0107"/>
          </a:xfrm>
        </p:spPr>
        <p:txBody>
          <a:bodyPr/>
          <a:lstStyle/>
          <a:p>
            <a:r>
              <a:rPr lang="en-US" dirty="0"/>
              <a:t>Overview of Tobacco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9707"/>
            <a:ext cx="9728796" cy="4521655"/>
          </a:xfrm>
        </p:spPr>
        <p:txBody>
          <a:bodyPr>
            <a:normAutofit/>
          </a:bodyPr>
          <a:lstStyle/>
          <a:p>
            <a:r>
              <a:rPr lang="en-US" sz="2400" dirty="0"/>
              <a:t>Smoking initiation among Gambian adolescents: social cognitive influences and the effect of cigarette sampling- on 282 students aged 14-18 </a:t>
            </a:r>
            <a:r>
              <a:rPr lang="en-US" sz="2400" dirty="0" smtClean="0"/>
              <a:t>years in 2004</a:t>
            </a:r>
          </a:p>
          <a:p>
            <a:endParaRPr lang="en-US" sz="2400" dirty="0"/>
          </a:p>
          <a:p>
            <a:r>
              <a:rPr lang="en-US" sz="2400" dirty="0" smtClean="0"/>
              <a:t>GYTS </a:t>
            </a:r>
            <a:r>
              <a:rPr lang="en-US" sz="2400" dirty="0"/>
              <a:t>conducted in 2008 on students between Grades 6 and 8 and 25 </a:t>
            </a:r>
            <a:r>
              <a:rPr lang="en-US" sz="2400" dirty="0" smtClean="0"/>
              <a:t>schools</a:t>
            </a:r>
          </a:p>
          <a:p>
            <a:endParaRPr lang="en-US" sz="2400" dirty="0"/>
          </a:p>
          <a:p>
            <a:r>
              <a:rPr lang="en-US" sz="2400" dirty="0"/>
              <a:t>Tobacco Control Situational Analysis was conducted by the </a:t>
            </a:r>
            <a:r>
              <a:rPr lang="en-US" sz="2400" dirty="0" err="1"/>
              <a:t>MoH</a:t>
            </a:r>
            <a:r>
              <a:rPr lang="en-US" sz="2400" dirty="0"/>
              <a:t> &amp; SW in 2012 with support from </a:t>
            </a:r>
            <a:r>
              <a:rPr lang="en-US" sz="2400" dirty="0"/>
              <a:t>African Tobacco Control </a:t>
            </a:r>
            <a:r>
              <a:rPr lang="en-US" sz="2400" dirty="0" smtClean="0"/>
              <a:t>Consortium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F2B22-C7C7-4D6B-8129-3DD5734D1C72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Orientation Workshop on 'Tobacco Questions for Surveys (TQS)', Ankara - Turkey,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700"/>
            <a:ext cx="10515600" cy="845489"/>
          </a:xfrm>
        </p:spPr>
        <p:txBody>
          <a:bodyPr/>
          <a:lstStyle/>
          <a:p>
            <a:r>
              <a:rPr lang="en-US" dirty="0" smtClean="0"/>
              <a:t>Overview of Tobacco data-</a:t>
            </a:r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1133340"/>
            <a:ext cx="11186375" cy="5563673"/>
          </a:xfrm>
        </p:spPr>
        <p:txBody>
          <a:bodyPr>
            <a:noAutofit/>
          </a:bodyPr>
          <a:lstStyle/>
          <a:p>
            <a:r>
              <a:rPr lang="en-US" dirty="0" smtClean="0"/>
              <a:t>No specialized survey done on tobacco- a short module in DHS 2013</a:t>
            </a:r>
          </a:p>
          <a:p>
            <a:r>
              <a:rPr lang="en-US" dirty="0" smtClean="0"/>
              <a:t>The IHS introduced four questions on smoking namely: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Is [NAME] currently </a:t>
            </a:r>
            <a:r>
              <a:rPr lang="en-US" sz="1800" b="1" dirty="0" smtClean="0"/>
              <a:t>smoke?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For </a:t>
            </a:r>
            <a:r>
              <a:rPr lang="en-US" sz="1800" b="1" dirty="0"/>
              <a:t>how long has [NAME] </a:t>
            </a:r>
            <a:r>
              <a:rPr lang="en-US" sz="1800" b="1" dirty="0" smtClean="0"/>
              <a:t>been smoking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Does </a:t>
            </a:r>
            <a:r>
              <a:rPr lang="en-US" sz="1800" b="1" dirty="0"/>
              <a:t>[NAME] </a:t>
            </a:r>
            <a:r>
              <a:rPr lang="en-US" sz="1800" b="1" dirty="0" smtClean="0"/>
              <a:t>smoke every </a:t>
            </a:r>
            <a:r>
              <a:rPr lang="en-US" sz="1800" b="1" dirty="0"/>
              <a:t>day? </a:t>
            </a:r>
            <a:endParaRPr lang="en-US" sz="18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How </a:t>
            </a:r>
            <a:r>
              <a:rPr lang="en-US" sz="1800" b="1" dirty="0"/>
              <a:t>many </a:t>
            </a:r>
            <a:r>
              <a:rPr lang="en-US" sz="1800" b="1" dirty="0" smtClean="0"/>
              <a:t>cigarettes does </a:t>
            </a:r>
            <a:r>
              <a:rPr lang="en-US" sz="1800" b="1" dirty="0"/>
              <a:t>[NAME] smoke </a:t>
            </a:r>
            <a:r>
              <a:rPr lang="en-US" sz="1800" b="1" dirty="0" smtClean="0"/>
              <a:t>per </a:t>
            </a:r>
            <a:r>
              <a:rPr lang="en-US" sz="1800" b="1" dirty="0"/>
              <a:t>day? </a:t>
            </a:r>
            <a:endParaRPr lang="en-US" sz="1800" dirty="0" smtClean="0"/>
          </a:p>
          <a:p>
            <a:r>
              <a:rPr lang="en-US" dirty="0" smtClean="0"/>
              <a:t>Over </a:t>
            </a:r>
            <a:r>
              <a:rPr lang="en-US" dirty="0" smtClean="0"/>
              <a:t>the years, lot of interest </a:t>
            </a:r>
            <a:r>
              <a:rPr lang="en-US" dirty="0" smtClean="0"/>
              <a:t>shown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formal support or funding to conduct any </a:t>
            </a:r>
            <a:r>
              <a:rPr lang="en-US" dirty="0" smtClean="0"/>
              <a:t>survey</a:t>
            </a:r>
          </a:p>
          <a:p>
            <a:r>
              <a:rPr lang="en-US" dirty="0" smtClean="0"/>
              <a:t>None </a:t>
            </a:r>
            <a:r>
              <a:rPr lang="en-US" dirty="0" smtClean="0"/>
              <a:t>of the household surveys included a module on tobacco </a:t>
            </a:r>
            <a:r>
              <a:rPr lang="en-US" dirty="0" smtClean="0"/>
              <a:t>usage</a:t>
            </a:r>
          </a:p>
          <a:p>
            <a:r>
              <a:rPr lang="en-US" dirty="0" smtClean="0"/>
              <a:t>Only </a:t>
            </a:r>
            <a:r>
              <a:rPr lang="en-US" dirty="0" smtClean="0"/>
              <a:t>this year when interest shown by and funding from </a:t>
            </a:r>
            <a:r>
              <a:rPr lang="en-US" dirty="0" smtClean="0"/>
              <a:t>OIC/SESRIC</a:t>
            </a:r>
          </a:p>
          <a:p>
            <a:r>
              <a:rPr lang="en-US" dirty="0" smtClean="0"/>
              <a:t>This serves as a baseline on tobacco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98DDF-D0A9-4AE3-A13D-0A7EBD4409AB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725" y="6331888"/>
            <a:ext cx="6534407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0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1718"/>
            <a:ext cx="8596668" cy="81995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About IHS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1197735"/>
            <a:ext cx="10560676" cy="549927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IHS is the Integrated Household Survey conducted of a 12-month period</a:t>
            </a:r>
          </a:p>
          <a:p>
            <a:endParaRPr lang="en-US" sz="2000" dirty="0" smtClean="0"/>
          </a:p>
          <a:p>
            <a:r>
              <a:rPr lang="en-US" sz="2000" dirty="0" smtClean="0"/>
              <a:t>This is the third round ( First and second in 2003 and 2010 respectively)</a:t>
            </a:r>
          </a:p>
          <a:p>
            <a:endParaRPr lang="en-US" sz="2000" dirty="0" smtClean="0"/>
          </a:p>
          <a:p>
            <a:r>
              <a:rPr lang="en-US" sz="2000" dirty="0" smtClean="0"/>
              <a:t>Previous rounds supported mainly by UNDP and Government</a:t>
            </a:r>
          </a:p>
          <a:p>
            <a:endParaRPr lang="en-US" sz="2000" dirty="0" smtClean="0"/>
          </a:p>
          <a:p>
            <a:r>
              <a:rPr lang="en-US" sz="2000" dirty="0" smtClean="0"/>
              <a:t>The present round supported by WB, UNDP, WFP, UNICEF, UNFP, Gov’t</a:t>
            </a:r>
          </a:p>
          <a:p>
            <a:endParaRPr lang="en-US" sz="2000" dirty="0" smtClean="0"/>
          </a:p>
          <a:p>
            <a:r>
              <a:rPr lang="en-US" sz="2000" dirty="0" smtClean="0"/>
              <a:t>Three stage sampling was done to district level</a:t>
            </a:r>
          </a:p>
          <a:p>
            <a:endParaRPr lang="en-US" sz="2000" dirty="0" smtClean="0"/>
          </a:p>
          <a:p>
            <a:r>
              <a:rPr lang="en-US" sz="2000" dirty="0" smtClean="0"/>
              <a:t>Sample size of 13360 </a:t>
            </a:r>
            <a:r>
              <a:rPr lang="en-US" sz="2000" dirty="0" err="1" smtClean="0"/>
              <a:t>hhs</a:t>
            </a:r>
            <a:r>
              <a:rPr lang="en-US" sz="2000" dirty="0" smtClean="0"/>
              <a:t> (668 </a:t>
            </a:r>
            <a:r>
              <a:rPr lang="en-US" sz="2000" dirty="0" err="1" smtClean="0"/>
              <a:t>Eas</a:t>
            </a:r>
            <a:r>
              <a:rPr lang="en-US" sz="2000" dirty="0" smtClean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4E699-10D7-48E9-87E1-083F45E31FD5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497866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2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the request/interest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2160589"/>
            <a:ext cx="10650828" cy="3880773"/>
          </a:xfrm>
        </p:spPr>
        <p:txBody>
          <a:bodyPr/>
          <a:lstStyle/>
          <a:p>
            <a:r>
              <a:rPr lang="en-US" sz="2400" dirty="0" smtClean="0"/>
              <a:t>The interest came at a time when IHS was being </a:t>
            </a:r>
            <a:r>
              <a:rPr lang="en-US" sz="2400" dirty="0" smtClean="0"/>
              <a:t>conducted</a:t>
            </a:r>
          </a:p>
          <a:p>
            <a:endParaRPr lang="en-US" sz="2400" dirty="0" smtClean="0"/>
          </a:p>
          <a:p>
            <a:r>
              <a:rPr lang="en-US" sz="2400" dirty="0" smtClean="0"/>
              <a:t>Though the support was never enough to conduct its own </a:t>
            </a:r>
            <a:r>
              <a:rPr lang="en-US" sz="2400" dirty="0" smtClean="0"/>
              <a:t>survey</a:t>
            </a:r>
          </a:p>
          <a:p>
            <a:endParaRPr lang="en-US" sz="2400" dirty="0" smtClean="0"/>
          </a:p>
          <a:p>
            <a:r>
              <a:rPr lang="en-US" sz="2400" dirty="0" smtClean="0"/>
              <a:t>We seized the opportunity to collect the data using the </a:t>
            </a:r>
            <a:r>
              <a:rPr lang="en-US" sz="2400" dirty="0" smtClean="0"/>
              <a:t>4th </a:t>
            </a:r>
            <a:r>
              <a:rPr lang="en-US" sz="2400" dirty="0" smtClean="0"/>
              <a:t>quarter sample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6AD0-A38C-45FB-A0FD-EB10EEECC04A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527799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6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Size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84101"/>
            <a:ext cx="10166678" cy="445726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last quarter of the IHS had about 120 </a:t>
            </a:r>
            <a:r>
              <a:rPr lang="en-US" sz="2400" dirty="0" err="1" smtClean="0"/>
              <a:t>Eas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Each of the 20 </a:t>
            </a:r>
            <a:r>
              <a:rPr lang="en-US" sz="2400" dirty="0" err="1" smtClean="0"/>
              <a:t>hhs</a:t>
            </a:r>
            <a:r>
              <a:rPr lang="en-US" sz="2400" dirty="0" smtClean="0"/>
              <a:t> per EA was covered- meaning a total 2400 </a:t>
            </a:r>
            <a:r>
              <a:rPr lang="en-US" sz="2400" dirty="0" err="1" smtClean="0"/>
              <a:t>hhs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Questions asked from/about hh members aged 10 years and above</a:t>
            </a:r>
          </a:p>
          <a:p>
            <a:endParaRPr lang="en-US" sz="2400" dirty="0" smtClean="0"/>
          </a:p>
          <a:p>
            <a:r>
              <a:rPr lang="en-US" sz="2400" dirty="0" smtClean="0"/>
              <a:t>Total respondent of 11440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Has the advantage of disaggregation to a third </a:t>
            </a:r>
            <a:r>
              <a:rPr lang="en-US" sz="2400" dirty="0" smtClean="0"/>
              <a:t>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01FB-C825-4E67-A7E4-138D818CC3A0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624987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2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3184"/>
            <a:ext cx="8596668" cy="759854"/>
          </a:xfrm>
        </p:spPr>
        <p:txBody>
          <a:bodyPr/>
          <a:lstStyle/>
          <a:p>
            <a:r>
              <a:rPr lang="en-US" dirty="0" smtClean="0"/>
              <a:t>Questionnaire 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1056068"/>
            <a:ext cx="11153104" cy="569246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questionnaire was reviewed internally with GBoS and comments incorporated</a:t>
            </a:r>
          </a:p>
          <a:p>
            <a:endParaRPr lang="en-US" sz="2000" dirty="0" smtClean="0"/>
          </a:p>
          <a:p>
            <a:r>
              <a:rPr lang="en-US" sz="2000" dirty="0" smtClean="0"/>
              <a:t>It was shared also with partners from the Health Ministry</a:t>
            </a:r>
          </a:p>
          <a:p>
            <a:endParaRPr lang="en-US" sz="2000" dirty="0" smtClean="0"/>
          </a:p>
          <a:p>
            <a:r>
              <a:rPr lang="en-US" sz="2000" dirty="0" smtClean="0"/>
              <a:t>Adjustments were made to the questionnaire based on the local situation.</a:t>
            </a:r>
          </a:p>
          <a:p>
            <a:endParaRPr lang="en-US" sz="2000" dirty="0" smtClean="0"/>
          </a:p>
          <a:p>
            <a:r>
              <a:rPr lang="en-US" sz="2000" dirty="0" smtClean="0"/>
              <a:t>One key adjustment was the age the lower age limit-10 years.</a:t>
            </a:r>
          </a:p>
          <a:p>
            <a:endParaRPr lang="en-US" sz="2000" dirty="0" smtClean="0"/>
          </a:p>
          <a:p>
            <a:r>
              <a:rPr lang="en-US" sz="2000" dirty="0" smtClean="0"/>
              <a:t>This is to make it consistent with the IHS </a:t>
            </a:r>
          </a:p>
          <a:p>
            <a:endParaRPr lang="en-US" sz="2000" dirty="0" smtClean="0"/>
          </a:p>
          <a:p>
            <a:r>
              <a:rPr lang="en-US" sz="2000" dirty="0" smtClean="0"/>
              <a:t>The local needs were also taken into account while care maintained not overload the questionnaire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F69-2564-42EE-A0CA-E51285707610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527799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6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2160589"/>
            <a:ext cx="11062951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data collection for the IHS (and the tobacco module) officially ended on the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of April.</a:t>
            </a:r>
          </a:p>
          <a:p>
            <a:endParaRPr lang="en-US" sz="2400" dirty="0" smtClean="0"/>
          </a:p>
          <a:p>
            <a:r>
              <a:rPr lang="en-US" sz="2400" dirty="0" smtClean="0"/>
              <a:t>Data entry for Tobacco is complete and all data collated.</a:t>
            </a:r>
          </a:p>
          <a:p>
            <a:endParaRPr lang="en-US" sz="2400" dirty="0" smtClean="0"/>
          </a:p>
          <a:p>
            <a:r>
              <a:rPr lang="en-US" sz="2400" dirty="0" smtClean="0"/>
              <a:t>Currently the data is being checked for consistency and cleaning (which is so far very minor) is in progress.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0B72-DACC-4C71-9C16-B8298A4CE193}" type="datetime1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527799" cy="365125"/>
          </a:xfrm>
        </p:spPr>
        <p:txBody>
          <a:bodyPr/>
          <a:lstStyle/>
          <a:p>
            <a:r>
              <a:rPr lang="en-US" sz="1100" b="1" dirty="0" smtClean="0"/>
              <a:t>Orientation Workshop on 'Tobacco Questions for Surveys (TQS)', Ankara - Turkey, 3-4 May 2016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9A7F-9C50-41D4-B1EE-5672BCC3A2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110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343</TotalTime>
  <Words>823</Words>
  <Application>Microsoft Office PowerPoint</Application>
  <PresentationFormat>Widescreen</PresentationFormat>
  <Paragraphs>141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The Gambia</vt:lpstr>
      <vt:lpstr>Presentation Outline </vt:lpstr>
      <vt:lpstr>Overview of Tobacco data</vt:lpstr>
      <vt:lpstr>Overview of Tobacco data-contd</vt:lpstr>
      <vt:lpstr>About IHS </vt:lpstr>
      <vt:lpstr>Timing of the request/interest</vt:lpstr>
      <vt:lpstr>Sample Size </vt:lpstr>
      <vt:lpstr>Questionnaire customization</vt:lpstr>
      <vt:lpstr>Data collection and entry</vt:lpstr>
      <vt:lpstr>Data analysis and report writing</vt:lpstr>
      <vt:lpstr>Next step</vt:lpstr>
      <vt:lpstr>Constraints and needed support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 orientation presentation-Gambia</dc:title>
  <dc:creator>Lamin L Dibba</dc:creator>
  <cp:lastModifiedBy>Lamin L Dibba</cp:lastModifiedBy>
  <cp:revision>22</cp:revision>
  <dcterms:created xsi:type="dcterms:W3CDTF">2016-05-03T05:53:56Z</dcterms:created>
  <dcterms:modified xsi:type="dcterms:W3CDTF">2016-05-03T12:09:26Z</dcterms:modified>
</cp:coreProperties>
</file>