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7" r:id="rId2"/>
    <p:sldMasterId id="2147483688" r:id="rId3"/>
    <p:sldMasterId id="2147483690" r:id="rId4"/>
    <p:sldMasterId id="2147483702" r:id="rId5"/>
  </p:sldMasterIdLst>
  <p:notesMasterIdLst>
    <p:notesMasterId r:id="rId39"/>
  </p:notesMasterIdLst>
  <p:handoutMasterIdLst>
    <p:handoutMasterId r:id="rId40"/>
  </p:handoutMasterIdLst>
  <p:sldIdLst>
    <p:sldId id="440" r:id="rId6"/>
    <p:sldId id="359" r:id="rId7"/>
    <p:sldId id="391" r:id="rId8"/>
    <p:sldId id="364" r:id="rId9"/>
    <p:sldId id="392" r:id="rId10"/>
    <p:sldId id="400" r:id="rId11"/>
    <p:sldId id="394" r:id="rId12"/>
    <p:sldId id="396" r:id="rId13"/>
    <p:sldId id="397" r:id="rId14"/>
    <p:sldId id="399" r:id="rId15"/>
    <p:sldId id="431" r:id="rId16"/>
    <p:sldId id="432" r:id="rId17"/>
    <p:sldId id="433" r:id="rId18"/>
    <p:sldId id="434" r:id="rId19"/>
    <p:sldId id="435" r:id="rId20"/>
    <p:sldId id="436" r:id="rId21"/>
    <p:sldId id="437" r:id="rId22"/>
    <p:sldId id="401" r:id="rId23"/>
    <p:sldId id="365" r:id="rId24"/>
    <p:sldId id="426" r:id="rId25"/>
    <p:sldId id="366" r:id="rId26"/>
    <p:sldId id="367" r:id="rId27"/>
    <p:sldId id="419" r:id="rId28"/>
    <p:sldId id="403" r:id="rId29"/>
    <p:sldId id="428" r:id="rId30"/>
    <p:sldId id="430" r:id="rId31"/>
    <p:sldId id="360" r:id="rId32"/>
    <p:sldId id="361" r:id="rId33"/>
    <p:sldId id="439" r:id="rId34"/>
    <p:sldId id="438" r:id="rId35"/>
    <p:sldId id="429" r:id="rId36"/>
    <p:sldId id="423" r:id="rId37"/>
    <p:sldId id="268" r:id="rId38"/>
  </p:sldIdLst>
  <p:sldSz cx="9144000" cy="6858000" type="screen4x3"/>
  <p:notesSz cx="6858000" cy="9979025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FE5A"/>
    <a:srgbClr val="015400"/>
    <a:srgbClr val="91AE2D"/>
    <a:srgbClr val="C57DED"/>
    <a:srgbClr val="FFFFCC"/>
    <a:srgbClr val="8BBE3A"/>
    <a:srgbClr val="02C200"/>
    <a:srgbClr val="E6FEE6"/>
    <a:srgbClr val="A85C6B"/>
    <a:srgbClr val="C48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434" autoAdjust="0"/>
  </p:normalViewPr>
  <p:slideViewPr>
    <p:cSldViewPr snapToGrid="0">
      <p:cViewPr>
        <p:scale>
          <a:sx n="60" d="100"/>
          <a:sy n="60" d="100"/>
        </p:scale>
        <p:origin x="-1578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8951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98951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>
              <a:defRPr sz="1200"/>
            </a:lvl1pPr>
          </a:lstStyle>
          <a:p>
            <a:fld id="{FFD0E3BD-26A3-4831-90C0-BEC9DEEF58D9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343"/>
            <a:ext cx="2971800" cy="498951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478343"/>
            <a:ext cx="2971800" cy="498951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>
              <a:defRPr sz="1200"/>
            </a:lvl1pPr>
          </a:lstStyle>
          <a:p>
            <a:fld id="{22A41C97-EEEC-4184-A308-214833F29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40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684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500684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>
              <a:defRPr sz="1200"/>
            </a:lvl1pPr>
          </a:lstStyle>
          <a:p>
            <a:fld id="{6295F6A6-471F-4DFE-8B23-A43A08A01CA3}" type="datetimeFigureOut">
              <a:rPr lang="id-ID" smtClean="0"/>
              <a:pPr/>
              <a:t>28/04/2016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1247775"/>
            <a:ext cx="4489450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44" tIns="46022" rIns="92044" bIns="46022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802406"/>
            <a:ext cx="5486400" cy="3929242"/>
          </a:xfrm>
          <a:prstGeom prst="rect">
            <a:avLst/>
          </a:prstGeom>
        </p:spPr>
        <p:txBody>
          <a:bodyPr vert="horz" lIns="92044" tIns="46022" rIns="92044" bIns="4602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71800" cy="500683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78342"/>
            <a:ext cx="2971800" cy="500683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>
              <a:defRPr sz="1200"/>
            </a:lvl1pPr>
          </a:lstStyle>
          <a:p>
            <a:fld id="{06A03525-4734-4E78-BDE3-E47A5B37EE3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4571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7853" indent="-2876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0544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0761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0979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1196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1414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1631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1849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631698-3F15-4599-8A53-B5FC32D4FF3D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7853" indent="-2876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0544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0761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0979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1196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1414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1631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1849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C05137D-7B7A-44F1-B2FC-ECC76313CF9D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7853" indent="-2876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0544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0761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0979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1196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1414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1631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1849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631698-3F15-4599-8A53-B5FC32D4FF3D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7853" indent="-2876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0544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0761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0979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1196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1414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1631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1849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25129E-B208-4D20-9834-BA10AB41111E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2B77D3-2EA4-48E5-8D59-677ED0372EA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7853" indent="-2876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0544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0761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0979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1196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1414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1631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1849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2AA8D0C-BC38-44A4-B60B-E51BF205F5FC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7853" indent="-2876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0544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0761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0979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1196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1414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1631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1849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F984293-A615-4EB5-9607-A81A85D56AF8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7853" indent="-2876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0544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0761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0979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1196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1414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1631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1849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F984293-A615-4EB5-9607-A81A85D56AF8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7853" indent="-2876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0544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0761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0979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1196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1414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1631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1849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BADBFB3-B491-41E7-A68B-9E97874367A4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7853" indent="-2876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0544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0761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0979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1196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1414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1631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1849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F984293-A615-4EB5-9607-A81A85D56AF8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E183B-E708-4C32-A7C6-0578516DB603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53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E183B-E708-4C32-A7C6-0578516DB60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53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E183B-E708-4C32-A7C6-0578516DB603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530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E183B-E708-4C32-A7C6-0578516DB603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53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E183B-E708-4C32-A7C6-0578516DB603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53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F89E1CD-A5E4-4518-B878-630D4BD2552C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33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044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7853" indent="-2876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0544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0761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0979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1196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1414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1631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1849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631698-3F15-4599-8A53-B5FC32D4FF3D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7853" indent="-2876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0544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0761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0979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1196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1414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1631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1849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096E507-E90D-42FB-9949-57AC6AF8B26D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7853" indent="-2876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0544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0761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0979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1196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1414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1631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1849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37AA158-D4C2-45FA-B440-817D99669BF4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7853" indent="-2876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0544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0761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0979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1196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1414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1631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1849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0269B91-F981-4E67-8062-D6B1D5D9DA6B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7853" indent="-2876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0544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0761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0979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1196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1414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1631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1849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6C99406-CD4E-4816-88C9-D51BDA582E55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7853" indent="-2876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0544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0761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0979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1196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1414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1631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1849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7C4FA6D-A434-4ABC-918C-76D1BB765E1D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7853" indent="-2876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0544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0761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0979" indent="-2301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1196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1414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1631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1849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D552EAD-0EB0-4E76-85B8-C8ADD0DC9D62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:\Template Powerpoint\powerpoint bps dep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0CB9-1EC7-4E31-BC60-9C163C142770}" type="datetimeFigureOut">
              <a:rPr lang="id-ID" smtClean="0"/>
              <a:pPr/>
              <a:t>28/04/2016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111C-283E-4BE6-89A8-04E40FE4CF9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214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0CB9-1EC7-4E31-BC60-9C163C142770}" type="datetimeFigureOut">
              <a:rPr lang="id-ID" smtClean="0"/>
              <a:pPr/>
              <a:t>28/04/2016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111C-283E-4BE6-89A8-04E40FE4CF9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765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0CB9-1EC7-4E31-BC60-9C163C142770}" type="datetimeFigureOut">
              <a:rPr lang="id-ID" smtClean="0"/>
              <a:pPr/>
              <a:t>28/04/2016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111C-283E-4BE6-89A8-04E40FE4CF9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5053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0CB9-1EC7-4E31-BC60-9C163C142770}" type="datetimeFigureOut">
              <a:rPr lang="id-ID" smtClean="0"/>
              <a:pPr/>
              <a:t>28/04/2016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111C-283E-4BE6-89A8-04E40FE4CF9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8833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0CB9-1EC7-4E31-BC60-9C163C142770}" type="datetimeFigureOut">
              <a:rPr lang="id-ID" smtClean="0"/>
              <a:pPr/>
              <a:t>28/04/2016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111C-283E-4BE6-89A8-04E40FE4CF9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2998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3"/>
          <p:cNvSpPr txBox="1">
            <a:spLocks/>
          </p:cNvSpPr>
          <p:nvPr/>
        </p:nvSpPr>
        <p:spPr>
          <a:xfrm>
            <a:off x="179513" y="6487289"/>
            <a:ext cx="1439863" cy="28384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i="0" kern="120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en-US" b="1" dirty="0" smtClean="0">
                <a:solidFill>
                  <a:prstClr val="white"/>
                </a:solidFill>
              </a:rPr>
              <a:t> </a:t>
            </a:r>
            <a:fld id="{7C5E4C7A-43C3-449A-8119-E420EB00870B}" type="slidenum">
              <a:rPr lang="zh-CN" alt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灯片编号占位符 3"/>
          <p:cNvSpPr txBox="1">
            <a:spLocks/>
          </p:cNvSpPr>
          <p:nvPr/>
        </p:nvSpPr>
        <p:spPr>
          <a:xfrm>
            <a:off x="6973962" y="6466095"/>
            <a:ext cx="2422575" cy="28384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i="0" kern="120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b="1" dirty="0" smtClean="0">
                <a:solidFill>
                  <a:prstClr val="white"/>
                </a:solidFill>
              </a:rPr>
              <a:t>XXXXXXXXXXXXXXXXXX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899444" y="0"/>
            <a:ext cx="5832475" cy="77724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665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过渡页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3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2"/>
          <p:cNvCxnSpPr/>
          <p:nvPr/>
        </p:nvCxnSpPr>
        <p:spPr>
          <a:xfrm flipH="1">
            <a:off x="1072754" y="6480175"/>
            <a:ext cx="7965281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3"/>
          <p:cNvCxnSpPr/>
          <p:nvPr/>
        </p:nvCxnSpPr>
        <p:spPr>
          <a:xfrm flipH="1">
            <a:off x="105966" y="6480175"/>
            <a:ext cx="594122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6"/>
          <p:cNvGrpSpPr>
            <a:grpSpLocks/>
          </p:cNvGrpSpPr>
          <p:nvPr/>
        </p:nvGrpSpPr>
        <p:grpSpPr bwMode="auto">
          <a:xfrm flipH="1">
            <a:off x="731044" y="6269039"/>
            <a:ext cx="310754" cy="422275"/>
            <a:chOff x="7019085" y="157473"/>
            <a:chExt cx="3868830" cy="3952255"/>
          </a:xfrm>
        </p:grpSpPr>
        <p:sp>
          <p:nvSpPr>
            <p:cNvPr id="5" name="椭圆 5"/>
            <p:cNvSpPr/>
            <p:nvPr/>
          </p:nvSpPr>
          <p:spPr>
            <a:xfrm>
              <a:off x="8634806" y="157473"/>
              <a:ext cx="637388" cy="624040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椭圆 6"/>
            <p:cNvSpPr/>
            <p:nvPr/>
          </p:nvSpPr>
          <p:spPr>
            <a:xfrm rot="1542857">
              <a:off x="9361133" y="320907"/>
              <a:ext cx="622570" cy="624040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椭圆 7"/>
            <p:cNvSpPr/>
            <p:nvPr/>
          </p:nvSpPr>
          <p:spPr>
            <a:xfrm rot="3085714">
              <a:off x="9938502" y="782249"/>
              <a:ext cx="624040" cy="622570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椭圆 8"/>
            <p:cNvSpPr/>
            <p:nvPr/>
          </p:nvSpPr>
          <p:spPr>
            <a:xfrm rot="7714286">
              <a:off x="9938502" y="2862383"/>
              <a:ext cx="624040" cy="622570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椭圆 9"/>
            <p:cNvSpPr/>
            <p:nvPr/>
          </p:nvSpPr>
          <p:spPr>
            <a:xfrm rot="4628572">
              <a:off x="10264610" y="1450858"/>
              <a:ext cx="624040" cy="622570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椭圆 10"/>
            <p:cNvSpPr/>
            <p:nvPr/>
          </p:nvSpPr>
          <p:spPr>
            <a:xfrm rot="9257143">
              <a:off x="9361133" y="3322244"/>
              <a:ext cx="622570" cy="624040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椭圆 11"/>
            <p:cNvSpPr/>
            <p:nvPr/>
          </p:nvSpPr>
          <p:spPr>
            <a:xfrm rot="6171428">
              <a:off x="10264610" y="2193764"/>
              <a:ext cx="624040" cy="622570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椭圆 12"/>
            <p:cNvSpPr/>
            <p:nvPr/>
          </p:nvSpPr>
          <p:spPr>
            <a:xfrm rot="10800000">
              <a:off x="8634806" y="3485688"/>
              <a:ext cx="637388" cy="624040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椭圆 13"/>
            <p:cNvSpPr/>
            <p:nvPr/>
          </p:nvSpPr>
          <p:spPr>
            <a:xfrm rot="12342857">
              <a:off x="7923298" y="3322244"/>
              <a:ext cx="622570" cy="624040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椭圆 14"/>
            <p:cNvSpPr/>
            <p:nvPr/>
          </p:nvSpPr>
          <p:spPr>
            <a:xfrm rot="13885714">
              <a:off x="7344458" y="2862383"/>
              <a:ext cx="624040" cy="622570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椭圆 15"/>
            <p:cNvSpPr/>
            <p:nvPr/>
          </p:nvSpPr>
          <p:spPr>
            <a:xfrm rot="20057142">
              <a:off x="7923298" y="320907"/>
              <a:ext cx="622570" cy="624040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椭圆 16"/>
            <p:cNvSpPr/>
            <p:nvPr/>
          </p:nvSpPr>
          <p:spPr>
            <a:xfrm rot="15428571">
              <a:off x="7018350" y="2193764"/>
              <a:ext cx="624040" cy="622570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椭圆 17"/>
            <p:cNvSpPr/>
            <p:nvPr/>
          </p:nvSpPr>
          <p:spPr>
            <a:xfrm rot="16971429">
              <a:off x="7018350" y="1450858"/>
              <a:ext cx="624040" cy="622570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椭圆 18"/>
            <p:cNvSpPr/>
            <p:nvPr/>
          </p:nvSpPr>
          <p:spPr>
            <a:xfrm rot="18514286">
              <a:off x="7344458" y="782249"/>
              <a:ext cx="624040" cy="622570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5593616" y="5658694"/>
            <a:ext cx="3189800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opperplate Gothic Bold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pperplate Gothic Bold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pperplate Gothic Bold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pperplate Gothic Bold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pperplate Gothic Bold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pperplate Gothic Bold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pperplate Gothic Bold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pperplate Gothic Bold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pperplate Gothic Bold" pitchFamily="34" charset="0"/>
                <a:ea typeface="微软雅黑" pitchFamily="34" charset="-122"/>
              </a:defRPr>
            </a:lvl9pPr>
          </a:lstStyle>
          <a:p>
            <a:endParaRPr lang="zh-CN" altLang="en-US" sz="2400"/>
          </a:p>
        </p:txBody>
      </p:sp>
      <p:cxnSp>
        <p:nvCxnSpPr>
          <p:cNvPr id="20" name="直接连接符 20" hidden="1"/>
          <p:cNvCxnSpPr/>
          <p:nvPr/>
        </p:nvCxnSpPr>
        <p:spPr>
          <a:xfrm>
            <a:off x="2386013" y="431801"/>
            <a:ext cx="0" cy="52546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7"/>
          <p:cNvSpPr txBox="1"/>
          <p:nvPr/>
        </p:nvSpPr>
        <p:spPr>
          <a:xfrm>
            <a:off x="250031" y="455613"/>
            <a:ext cx="920354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pperplate Gothic Bold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pperplate Gothic Bold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pperplate Gothic Bold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pperplate Gothic Bold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pperplate Gothic Bold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pperplate Gothic Bold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pperplate Gothic Bold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pperplate Gothic Bold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pperplate Gothic Bold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zh-CN" altLang="en-US">
                <a:solidFill>
                  <a:srgbClr val="404040"/>
                </a:solidFill>
              </a:rPr>
              <a:t>第四部分</a:t>
            </a:r>
          </a:p>
        </p:txBody>
      </p:sp>
      <p:sp>
        <p:nvSpPr>
          <p:cNvPr id="22" name="任意多边形 22"/>
          <p:cNvSpPr/>
          <p:nvPr/>
        </p:nvSpPr>
        <p:spPr>
          <a:xfrm flipV="1">
            <a:off x="130969" y="423863"/>
            <a:ext cx="1039416" cy="4318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椭圆 23"/>
          <p:cNvSpPr/>
          <p:nvPr/>
        </p:nvSpPr>
        <p:spPr>
          <a:xfrm>
            <a:off x="8367612" y="275376"/>
            <a:ext cx="411748" cy="548997"/>
          </a:xfrm>
          <a:prstGeom prst="ellipse">
            <a:avLst/>
          </a:prstGeom>
          <a:blipFill dpi="0" rotWithShape="1">
            <a:blip r:embed="rId2" cstate="print"/>
            <a:srcRect/>
            <a:tile tx="-19050" ty="101600" sx="20000" sy="20000" flip="none" algn="ctr"/>
          </a:blipFill>
          <a:ln w="9525">
            <a:solidFill>
              <a:srgbClr val="4DB8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pperplate Gothic Bold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pperplate Gothic Bold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pperplate Gothic Bold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pperplate Gothic Bold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pperplate Gothic Bold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pperplate Gothic Bold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pperplate Gothic Bold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pperplate Gothic Bold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pperplate Gothic Bold" pitchFamily="34" charset="0"/>
                <a:ea typeface="微软雅黑" pitchFamily="34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777479" y="6334126"/>
            <a:ext cx="219075" cy="284163"/>
          </a:xfrm>
        </p:spPr>
        <p:txBody>
          <a:bodyPr anchor="ctr" anchorCtr="1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70DE111C-283E-4BE6-89A8-04E40FE4CF9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660059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Template Powerpoint\backgro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52"/>
          <a:stretch/>
        </p:blipFill>
        <p:spPr bwMode="auto">
          <a:xfrm>
            <a:off x="240665" y="165893"/>
            <a:ext cx="74147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12"/>
          <p:cNvSpPr>
            <a:spLocks noGrp="1"/>
          </p:cNvSpPr>
          <p:nvPr>
            <p:ph sz="quarter" idx="13"/>
          </p:nvPr>
        </p:nvSpPr>
        <p:spPr>
          <a:xfrm>
            <a:off x="468313" y="1052736"/>
            <a:ext cx="8280400" cy="51122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/>
          </p:nvPr>
        </p:nvSpPr>
        <p:spPr>
          <a:xfrm>
            <a:off x="1115616" y="127257"/>
            <a:ext cx="7920880" cy="56673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70751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4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le 15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2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113" y="188640"/>
            <a:ext cx="74147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827584" y="273586"/>
            <a:ext cx="35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BPS-STATISTICS INDONESIA</a:t>
            </a:r>
            <a:endParaRPr lang="id-ID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33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676" y="0"/>
            <a:ext cx="7908324" cy="951470"/>
          </a:xfrm>
        </p:spPr>
        <p:txBody>
          <a:bodyPr>
            <a:noAutofit/>
          </a:bodyPr>
          <a:lstStyle>
            <a:lvl1pPr>
              <a:defRPr sz="32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175C1C0-EEBD-4013-B8CF-D3D3F9DE48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4/28/2016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79CD898-B723-4EA6-AE1B-005F7D221C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649" y="1161535"/>
            <a:ext cx="8169361" cy="50662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284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C1C0-EEBD-4013-B8CF-D3D3F9DE48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D898-B723-4EA6-AE1B-005F7D221C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28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0CB9-1EC7-4E31-BC60-9C163C142770}" type="datetimeFigureOut">
              <a:rPr lang="id-ID" smtClean="0"/>
              <a:pPr/>
              <a:t>28/04/2016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111C-283E-4BE6-89A8-04E40FE4CF9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8431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Template Powerpoint\backgro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52"/>
          <a:stretch/>
        </p:blipFill>
        <p:spPr bwMode="auto">
          <a:xfrm>
            <a:off x="240665" y="165893"/>
            <a:ext cx="74147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12"/>
          <p:cNvSpPr>
            <a:spLocks noGrp="1"/>
          </p:cNvSpPr>
          <p:nvPr>
            <p:ph sz="quarter" idx="13"/>
          </p:nvPr>
        </p:nvSpPr>
        <p:spPr>
          <a:xfrm>
            <a:off x="468313" y="1052736"/>
            <a:ext cx="8280400" cy="51122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/>
          </p:nvPr>
        </p:nvSpPr>
        <p:spPr>
          <a:xfrm>
            <a:off x="1115616" y="127257"/>
            <a:ext cx="7920880" cy="56673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70751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6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C1C0-EEBD-4013-B8CF-D3D3F9DE48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D898-B723-4EA6-AE1B-005F7D221C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28650" y="1112108"/>
            <a:ext cx="8255858" cy="5064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689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1205-4ED4-4915-9810-EC21068638FF}" type="datetimeFigureOut">
              <a:rPr lang="en-AU" smtClean="0"/>
              <a:pPr/>
              <a:t>28/04/2016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87BB-01CA-48D3-AFBE-44F74E7BC2C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702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1205-4ED4-4915-9810-EC21068638FF}" type="datetimeFigureOut">
              <a:rPr lang="en-AU" smtClean="0"/>
              <a:pPr/>
              <a:t>28/04/2016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87BB-01CA-48D3-AFBE-44F74E7BC2C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6227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1205-4ED4-4915-9810-EC21068638FF}" type="datetimeFigureOut">
              <a:rPr lang="en-AU" smtClean="0"/>
              <a:pPr/>
              <a:t>28/04/2016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87BB-01CA-48D3-AFBE-44F74E7BC2C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9271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1205-4ED4-4915-9810-EC21068638FF}" type="datetimeFigureOut">
              <a:rPr lang="en-AU" smtClean="0"/>
              <a:pPr/>
              <a:t>28/04/2016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87BB-01CA-48D3-AFBE-44F74E7BC2C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0434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1205-4ED4-4915-9810-EC21068638FF}" type="datetimeFigureOut">
              <a:rPr lang="en-AU" smtClean="0"/>
              <a:pPr/>
              <a:t>28/04/2016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87BB-01CA-48D3-AFBE-44F74E7BC2C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4840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1205-4ED4-4915-9810-EC21068638FF}" type="datetimeFigureOut">
              <a:rPr lang="en-AU" smtClean="0"/>
              <a:pPr/>
              <a:t>28/04/2016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87BB-01CA-48D3-AFBE-44F74E7BC2C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4654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1205-4ED4-4915-9810-EC21068638FF}" type="datetimeFigureOut">
              <a:rPr lang="en-AU" smtClean="0"/>
              <a:pPr/>
              <a:t>28/04/2016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87BB-01CA-48D3-AFBE-44F74E7BC2C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0921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1205-4ED4-4915-9810-EC21068638FF}" type="datetimeFigureOut">
              <a:rPr lang="en-AU" smtClean="0"/>
              <a:pPr/>
              <a:t>28/04/2016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87BB-01CA-48D3-AFBE-44F74E7BC2C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57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1277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0CB9-1EC7-4E31-BC60-9C163C142770}" type="datetimeFigureOut">
              <a:rPr lang="id-ID" smtClean="0"/>
              <a:pPr/>
              <a:t>28/04/2016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111C-283E-4BE6-89A8-04E40FE4CF9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0486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1205-4ED4-4915-9810-EC21068638FF}" type="datetimeFigureOut">
              <a:rPr lang="en-AU" smtClean="0"/>
              <a:pPr/>
              <a:t>28/04/2016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87BB-01CA-48D3-AFBE-44F74E7BC2C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5833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1205-4ED4-4915-9810-EC21068638FF}" type="datetimeFigureOut">
              <a:rPr lang="en-AU" smtClean="0"/>
              <a:pPr/>
              <a:t>28/04/2016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87BB-01CA-48D3-AFBE-44F74E7BC2C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00933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1205-4ED4-4915-9810-EC21068638FF}" type="datetimeFigureOut">
              <a:rPr lang="en-AU" smtClean="0"/>
              <a:pPr/>
              <a:t>28/04/2016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87BB-01CA-48D3-AFBE-44F74E7BC2C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3619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Template Powerpoint\powerpoint bps butt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78500"/>
            <a:ext cx="9144001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:\Template Powerpoint\powerpoint bps dep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E800-612D-4A0D-BA0E-E08119CAA69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A248-2C65-4571-98D3-55992706EAA7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D:\Template Powerpoint\powerpoint bps butt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78500"/>
            <a:ext cx="9144001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2508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E800-612D-4A0D-BA0E-E08119CAA69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A248-2C65-4571-98D3-55992706EAA7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D:\Template Powerpoint\powerpoint bps butt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78500"/>
            <a:ext cx="9144001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355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Template Powerpoint\powerpoint bps butt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78500"/>
            <a:ext cx="9144001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1277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E800-612D-4A0D-BA0E-E08119CAA69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A248-2C65-4571-98D3-55992706EAA7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247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E800-612D-4A0D-BA0E-E08119CAA69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A248-2C65-4571-98D3-55992706EAA7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358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E800-612D-4A0D-BA0E-E08119CAA69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A248-2C65-4571-98D3-55992706EAA7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96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E800-612D-4A0D-BA0E-E08119CAA69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A248-2C65-4571-98D3-55992706EAA7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796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E800-612D-4A0D-BA0E-E08119CAA69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A248-2C65-4571-98D3-55992706EAA7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5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0CB9-1EC7-4E31-BC60-9C163C142770}" type="datetimeFigureOut">
              <a:rPr lang="id-ID" smtClean="0"/>
              <a:pPr/>
              <a:t>28/04/2016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111C-283E-4BE6-89A8-04E40FE4CF9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82078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E800-612D-4A0D-BA0E-E08119CAA69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A248-2C65-4571-98D3-55992706EAA7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38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E800-612D-4A0D-BA0E-E08119CAA69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A248-2C65-4571-98D3-55992706EAA7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D:\Template Powerpoint\powerpoint bps dep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7467600" y="-228600"/>
            <a:ext cx="1828800" cy="1676400"/>
          </a:xfrm>
          <a:prstGeom prst="ellipse">
            <a:avLst/>
          </a:prstGeom>
          <a:gradFill flip="none" rotWithShape="1">
            <a:gsLst>
              <a:gs pos="0">
                <a:srgbClr val="0070C0">
                  <a:alpha val="60000"/>
                </a:srgbClr>
              </a:gs>
              <a:gs pos="50000">
                <a:srgbClr val="00B0F0">
                  <a:alpha val="60000"/>
                </a:srgbClr>
              </a:gs>
              <a:gs pos="72000">
                <a:schemeClr val="bg1">
                  <a:alpha val="7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4300" y="52151"/>
            <a:ext cx="1676400" cy="78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smtClean="0">
                <a:solidFill>
                  <a:prstClr val="white"/>
                </a:solidFill>
                <a:latin typeface="Calibri"/>
              </a:rPr>
              <a:t>Pelopor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smtClean="0">
                <a:solidFill>
                  <a:prstClr val="white"/>
                </a:solidFill>
                <a:latin typeface="Calibri"/>
              </a:rPr>
              <a:t>Data Statistik Terpercaya Untuk Semua</a:t>
            </a:r>
            <a:endParaRPr lang="en-US" sz="1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6103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E800-612D-4A0D-BA0E-E08119CAA69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A248-2C65-4571-98D3-55992706EAA7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D:\Template Powerpoint\powerpoint bps dep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6650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E800-612D-4A0D-BA0E-E08119CAA69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A248-2C65-4571-98D3-55992706EAA7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820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E800-612D-4A0D-BA0E-E08119CAA69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A248-2C65-4571-98D3-55992706EAA7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062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E800-612D-4A0D-BA0E-E08119CAA69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A248-2C65-4571-98D3-55992706EAA7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529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E800-612D-4A0D-BA0E-E08119CAA69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28/04/2016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A248-2C65-4571-98D3-55992706EAA7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5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0CB9-1EC7-4E31-BC60-9C163C142770}" type="datetimeFigureOut">
              <a:rPr lang="id-ID" smtClean="0"/>
              <a:pPr/>
              <a:t>28/04/2016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111C-283E-4BE6-89A8-04E40FE4CF9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927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0CB9-1EC7-4E31-BC60-9C163C142770}" type="datetimeFigureOut">
              <a:rPr lang="id-ID" smtClean="0"/>
              <a:pPr/>
              <a:t>28/04/2016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111C-283E-4BE6-89A8-04E40FE4CF9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11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0CB9-1EC7-4E31-BC60-9C163C142770}" type="datetimeFigureOut">
              <a:rPr lang="id-ID" smtClean="0"/>
              <a:pPr/>
              <a:t>28/04/2016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111C-283E-4BE6-89A8-04E40FE4CF9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897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0CB9-1EC7-4E31-BC60-9C163C142770}" type="datetimeFigureOut">
              <a:rPr lang="id-ID" smtClean="0"/>
              <a:pPr/>
              <a:t>28/04/2016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111C-283E-4BE6-89A8-04E40FE4CF9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37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0CB9-1EC7-4E31-BC60-9C163C142770}" type="datetimeFigureOut">
              <a:rPr lang="id-ID" smtClean="0"/>
              <a:pPr/>
              <a:t>28/04/2016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111C-283E-4BE6-89A8-04E40FE4CF96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5" name="Picture 4" descr="D:\Template Powerpoint\powerpoint bps dep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90" b="6505"/>
          <a:stretch>
            <a:fillRect/>
          </a:stretch>
        </p:blipFill>
        <p:spPr bwMode="auto">
          <a:xfrm>
            <a:off x="-1" y="0"/>
            <a:ext cx="914400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366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8229600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E0CB9-1EC7-4E31-BC60-9C163C142770}" type="datetimeFigureOut">
              <a:rPr lang="id-ID" smtClean="0"/>
              <a:pPr/>
              <a:t>28/04/2016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E111C-283E-4BE6-89A8-04E40FE4CF96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1026" name="Picture 2" descr="D:\Template Powerpoint\powerpoint bps_rev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48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20" r:id="rId16"/>
    <p:sldLayoutId id="2147483737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1914" y="138116"/>
            <a:ext cx="7490538" cy="574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92053"/>
            <a:ext cx="8223802" cy="4984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175C1C0-EEBD-4013-B8CF-D3D3F9DE48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4/28/2016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9CD898-B723-4EA6-AE1B-005F7D221C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2" descr="D:\Template Powerpoint\backgroun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2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7" y="186213"/>
            <a:ext cx="71278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55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35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1914" y="138116"/>
            <a:ext cx="7490538" cy="574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175C1C0-EEBD-4013-B8CF-D3D3F9DE48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4/28/2016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9CD898-B723-4EA6-AE1B-005F7D221C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2" descr="D:\Template Powerpoint\backgrou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2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7" y="186213"/>
            <a:ext cx="71278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0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11205-4ED4-4915-9810-EC21068638FF}" type="datetimeFigureOut">
              <a:rPr lang="en-AU" smtClean="0"/>
              <a:pPr/>
              <a:t>28/04/2016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C87BB-01CA-48D3-AFBE-44F74E7BC2C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234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8229600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50EE800-612D-4A0D-BA0E-E08119CAA690}" type="datetimeFigureOut">
              <a:rPr lang="id-ID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28/04/2016</a:t>
            </a:fld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8E8A248-2C65-4571-98D3-55992706EAA7}" type="slidenum">
              <a:rPr lang="id-ID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26" name="Picture 2" descr="D:\Template Powerpoint\powerpoint bps_rev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67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956018"/>
            <a:ext cx="9144000" cy="2808312"/>
          </a:xfrm>
        </p:spPr>
        <p:txBody>
          <a:bodyPr>
            <a:noAutofit/>
          </a:bodyPr>
          <a:lstStyle/>
          <a:p>
            <a:r>
              <a:rPr lang="en-AU" sz="3200" dirty="0" smtClean="0"/>
              <a:t>TOBACCO QUESTIONS IMPLEMENTATION</a:t>
            </a:r>
            <a:br>
              <a:rPr lang="en-AU" sz="3200" dirty="0" smtClean="0"/>
            </a:br>
            <a:r>
              <a:rPr lang="en-AU" sz="3200" dirty="0" smtClean="0"/>
              <a:t>INDONESIA EXPERIENCE</a:t>
            </a:r>
            <a:r>
              <a:rPr lang="id-ID" sz="4800" dirty="0" smtClean="0"/>
              <a:t/>
            </a:r>
            <a:br>
              <a:rPr lang="id-ID" sz="4800" dirty="0" smtClean="0"/>
            </a:br>
            <a:r>
              <a:rPr lang="id-ID" sz="2800" dirty="0" smtClean="0"/>
              <a:t>By</a:t>
            </a:r>
            <a:br>
              <a:rPr lang="id-ID" sz="2800" dirty="0" smtClean="0"/>
            </a:br>
            <a:r>
              <a:rPr lang="id-ID" sz="2800" dirty="0" smtClean="0"/>
              <a:t>Team of BPS-Statistics Indonesia</a:t>
            </a:r>
            <a:endParaRPr lang="en-A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46" y="4293116"/>
            <a:ext cx="9163946" cy="2564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3000372"/>
            <a:ext cx="8462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P</a:t>
            </a:r>
            <a:r>
              <a:rPr lang="id-ID" sz="2000" b="1" dirty="0" smtClean="0">
                <a:solidFill>
                  <a:srgbClr val="FFFF00"/>
                </a:solidFill>
                <a:latin typeface="+mj-lt"/>
              </a:rPr>
              <a:t>resented On Orientation Workshop</a:t>
            </a:r>
          </a:p>
          <a:p>
            <a:pPr algn="ctr"/>
            <a:r>
              <a:rPr lang="id-ID" sz="2000" b="1" dirty="0" smtClean="0">
                <a:solidFill>
                  <a:srgbClr val="FFFF00"/>
                </a:solidFill>
                <a:latin typeface="+mj-lt"/>
              </a:rPr>
              <a:t>On Tobacco Questions for Survey (TQS)</a:t>
            </a:r>
          </a:p>
          <a:p>
            <a:pPr algn="ctr"/>
            <a:r>
              <a:rPr lang="id-ID" sz="2000" b="1" dirty="0" smtClean="0">
                <a:solidFill>
                  <a:srgbClr val="FFFF00"/>
                </a:solidFill>
                <a:latin typeface="+mj-lt"/>
              </a:rPr>
              <a:t>Co-Organized by The SESRIC, WHO,CDC and Prevention, and CDC-Foundation</a:t>
            </a:r>
          </a:p>
          <a:p>
            <a:pPr algn="ctr"/>
            <a:r>
              <a:rPr lang="id-ID" sz="2000" b="1" dirty="0" smtClean="0">
                <a:solidFill>
                  <a:srgbClr val="FFFF00"/>
                </a:solidFill>
                <a:latin typeface="+mj-lt"/>
              </a:rPr>
              <a:t>Ankara-Turkey, 3-4 May 2016</a:t>
            </a:r>
            <a:endParaRPr lang="en-US" sz="20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27" y="127869"/>
            <a:ext cx="814013" cy="745991"/>
          </a:xfrm>
          <a:prstGeom prst="rect">
            <a:avLst/>
          </a:prstGeom>
        </p:spPr>
      </p:pic>
      <p:pic>
        <p:nvPicPr>
          <p:cNvPr id="8" name="Picture 2" descr="J:\Sensus Ekonomi 2016\Logo\4 Logo SE2016 Fix Warna Vect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491" y="180754"/>
            <a:ext cx="1858403" cy="52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3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11468"/>
          <a:stretch/>
        </p:blipFill>
        <p:spPr>
          <a:xfrm>
            <a:off x="1905000" y="2810891"/>
            <a:ext cx="5318760" cy="329780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959085"/>
            <a:ext cx="9144000" cy="658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Number of sample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0200" y="2120900"/>
            <a:ext cx="2476500" cy="1600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200" dirty="0" smtClean="0"/>
              <a:t>19 provinces</a:t>
            </a:r>
          </a:p>
          <a:p>
            <a:pPr algn="ctr"/>
            <a:r>
              <a:rPr lang="id-ID" sz="2200" dirty="0" smtClean="0"/>
              <a:t>77 districts</a:t>
            </a:r>
            <a:endParaRPr lang="id-ID" sz="2200" dirty="0"/>
          </a:p>
        </p:txBody>
      </p:sp>
      <p:sp>
        <p:nvSpPr>
          <p:cNvPr id="12" name="Oval 11"/>
          <p:cNvSpPr/>
          <p:nvPr/>
        </p:nvSpPr>
        <p:spPr>
          <a:xfrm>
            <a:off x="292100" y="5207000"/>
            <a:ext cx="2476500" cy="1524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200" dirty="0" smtClean="0"/>
              <a:t>100 PSU</a:t>
            </a:r>
            <a:endParaRPr lang="id-ID" sz="2200" dirty="0"/>
          </a:p>
        </p:txBody>
      </p:sp>
      <p:sp>
        <p:nvSpPr>
          <p:cNvPr id="13" name="Oval 12"/>
          <p:cNvSpPr/>
          <p:nvPr/>
        </p:nvSpPr>
        <p:spPr>
          <a:xfrm>
            <a:off x="6299200" y="2184400"/>
            <a:ext cx="2476500" cy="15621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200" dirty="0" smtClean="0"/>
              <a:t>9,000 HH</a:t>
            </a:r>
            <a:endParaRPr lang="id-ID" sz="2200" dirty="0"/>
          </a:p>
        </p:txBody>
      </p:sp>
      <p:sp>
        <p:nvSpPr>
          <p:cNvPr id="14" name="Oval 13"/>
          <p:cNvSpPr/>
          <p:nvPr/>
        </p:nvSpPr>
        <p:spPr>
          <a:xfrm>
            <a:off x="6362700" y="5067300"/>
            <a:ext cx="2476500" cy="165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200" dirty="0" smtClean="0"/>
              <a:t>300 CB</a:t>
            </a:r>
            <a:endParaRPr lang="id-ID" sz="2200" dirty="0"/>
          </a:p>
        </p:txBody>
      </p:sp>
      <p:sp>
        <p:nvSpPr>
          <p:cNvPr id="2" name="Down Arrow 1"/>
          <p:cNvSpPr/>
          <p:nvPr/>
        </p:nvSpPr>
        <p:spPr>
          <a:xfrm>
            <a:off x="1337483" y="3971499"/>
            <a:ext cx="367447" cy="109580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2806700" y="6305266"/>
            <a:ext cx="3556000" cy="24565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7537450" y="3889611"/>
            <a:ext cx="365760" cy="109728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6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888347"/>
            <a:ext cx="9143999" cy="69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itchFamily="18" charset="0"/>
              </a:rPr>
              <a:t>Tobacco Smoking Prevalence Questions and Analysis Indicators</a:t>
            </a:r>
          </a:p>
          <a:p>
            <a:pPr algn="ctr" eaLnBrk="1" hangingPunct="1"/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itchFamily="18" charset="0"/>
              </a:rPr>
              <a:t>(for Monitoring)</a:t>
            </a:r>
          </a:p>
        </p:txBody>
      </p:sp>
      <p:graphicFrame>
        <p:nvGraphicFramePr>
          <p:cNvPr id="18562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847968"/>
              </p:ext>
            </p:extLst>
          </p:nvPr>
        </p:nvGraphicFramePr>
        <p:xfrm>
          <a:off x="250825" y="1669960"/>
          <a:ext cx="8713788" cy="5079338"/>
        </p:xfrm>
        <a:graphic>
          <a:graphicData uri="http://schemas.openxmlformats.org/drawingml/2006/table">
            <a:tbl>
              <a:tblPr/>
              <a:tblGrid>
                <a:gridCol w="3162935"/>
                <a:gridCol w="5550853"/>
              </a:tblGrid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Tobacco Topic</a:t>
                      </a:r>
                    </a:p>
                  </a:txBody>
                  <a:tcPr marL="72000" marR="72000" marT="18000" marB="18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Indicator Name and Description</a:t>
                      </a:r>
                    </a:p>
                  </a:txBody>
                  <a:tcPr marL="72000" marR="72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7050">
                <a:tc rowSpan="2">
                  <a:txBody>
                    <a:bodyPr/>
                    <a:lstStyle/>
                    <a:p>
                      <a:pPr marL="441325" marR="0" lvl="0" indent="-441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Q1.	Current tobacco smoking status</a:t>
                      </a:r>
                    </a:p>
                  </a:txBody>
                  <a:tcPr marL="72000" marR="72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Current Tobacco Smokers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Percentage of respondents who currently smoke tobacco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Current Daily Tobacco Smokers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Percentage of respondents who curently smoke tobacco daily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441325" marR="0" lvl="0" indent="-441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Q2a.	Past daily smoking status</a:t>
                      </a:r>
                    </a:p>
                    <a:p>
                      <a:pPr marL="441325" marR="0" lvl="0" indent="-441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	(for current less than daily smokers)</a:t>
                      </a:r>
                    </a:p>
                  </a:txBody>
                  <a:tcPr marL="72000" marR="72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Former Daily Tobacco Smokers (Among All Adults)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Percentage of respondents who are ever daily tobacco smokers and currently do not smoke tobacco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Q2b.	Past smoking status</a:t>
                      </a:r>
                    </a:p>
                    <a:p>
                      <a:pPr marL="441325" marR="0" lvl="0" indent="-441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	(for current non-smokers)</a:t>
                      </a:r>
                    </a:p>
                  </a:txBody>
                  <a:tcPr marL="72000" marR="72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Former Daily Tobacco Smokers (Among Ever Daily Smokers)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Percentage of ever daily tobacco smokers who currently do not smoke tobacco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 rowSpan="2">
                  <a:txBody>
                    <a:bodyPr/>
                    <a:lstStyle/>
                    <a:p>
                      <a:pPr marL="441325" marR="0" lvl="0" indent="-441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441325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Q3.	Number of tobacco products smoked 	per day</a:t>
                      </a:r>
                    </a:p>
                  </a:txBody>
                  <a:tcPr marL="72000" marR="72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Current (Product) Smokers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Percentage of respondents who currently smoke (product)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Cigarettes Smoked per Day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Average number of cigarettes smoked per day (of daily cigarette smokers)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5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805084"/>
            <a:ext cx="9144000" cy="78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5000"/>
              </a:spcBef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itchFamily="18" charset="0"/>
              </a:rPr>
              <a:t>Tobacco Smoking Prevalence Questions and Analysis Indicators</a:t>
            </a:r>
          </a:p>
          <a:p>
            <a:pPr algn="ctr" eaLnBrk="1" hangingPunct="1">
              <a:spcBef>
                <a:spcPct val="25000"/>
              </a:spcBef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itchFamily="18" charset="0"/>
              </a:rPr>
              <a:t>(for Monitoring)</a:t>
            </a:r>
          </a:p>
        </p:txBody>
      </p:sp>
      <p:graphicFrame>
        <p:nvGraphicFramePr>
          <p:cNvPr id="20518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253352"/>
              </p:ext>
            </p:extLst>
          </p:nvPr>
        </p:nvGraphicFramePr>
        <p:xfrm>
          <a:off x="250825" y="1721091"/>
          <a:ext cx="8713788" cy="4941806"/>
        </p:xfrm>
        <a:graphic>
          <a:graphicData uri="http://schemas.openxmlformats.org/drawingml/2006/table">
            <a:tbl>
              <a:tblPr/>
              <a:tblGrid>
                <a:gridCol w="3529013"/>
                <a:gridCol w="5184775"/>
              </a:tblGrid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Tobacco Topic</a:t>
                      </a:r>
                    </a:p>
                  </a:txBody>
                  <a:tcPr marL="72000" marR="72000" marT="18000" marB="18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Indicator Name and Description</a:t>
                      </a:r>
                    </a:p>
                  </a:txBody>
                  <a:tcPr marL="72000" marR="72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9000">
                <a:tc rowSpan="2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Q4.	Current smokeless tobacco use</a:t>
                      </a:r>
                    </a:p>
                  </a:txBody>
                  <a:tcPr marL="72000" marR="72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Current Smokeless Tobacco Users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Percentage of respondents who currently use smokeless tobacco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9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Current Daily Smokeless Tobacco Users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Percentage of respondents who currently use smokeless tobacco daily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203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Q5a.	Past daily smokeless use</a:t>
                      </a:r>
                    </a:p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(for current less than daily users)</a:t>
                      </a:r>
                    </a:p>
                  </a:txBody>
                  <a:tcPr marL="72000" marR="72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Former Daily Smokelss Tobacco Users (Among All Adults)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Percentage of respondents who are ever daily smokeless tobacco users and currently do not use smokeless tobacco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743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Q5b.	Past smokeless 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	(for current non-users)</a:t>
                      </a:r>
                    </a:p>
                  </a:txBody>
                  <a:tcPr marL="72000" marR="72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Former Daily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Smokelss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Tobacco Users (Among Ever Daily Users)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Percentage of ever daily smokeless tobacco users who currently do not use smokeless tobacco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1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870146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5000"/>
              </a:spcBef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itchFamily="18" charset="0"/>
              </a:rPr>
              <a:t>Tobacco Smoking Prevalence Questions and Analysis Indicators</a:t>
            </a:r>
          </a:p>
          <a:p>
            <a:pPr algn="ctr" eaLnBrk="1" hangingPunct="1">
              <a:spcBef>
                <a:spcPct val="25000"/>
              </a:spcBef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itchFamily="18" charset="0"/>
              </a:rPr>
              <a:t>(for Protecting)</a:t>
            </a:r>
          </a:p>
        </p:txBody>
      </p:sp>
      <p:graphicFrame>
        <p:nvGraphicFramePr>
          <p:cNvPr id="24615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592899"/>
              </p:ext>
            </p:extLst>
          </p:nvPr>
        </p:nvGraphicFramePr>
        <p:xfrm>
          <a:off x="250825" y="1833459"/>
          <a:ext cx="8713788" cy="4765462"/>
        </p:xfrm>
        <a:graphic>
          <a:graphicData uri="http://schemas.openxmlformats.org/drawingml/2006/table">
            <a:tbl>
              <a:tblPr/>
              <a:tblGrid>
                <a:gridCol w="3529013"/>
                <a:gridCol w="5184775"/>
              </a:tblGrid>
              <a:tr h="698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Tobacco Topic</a:t>
                      </a:r>
                    </a:p>
                  </a:txBody>
                  <a:tcPr marL="72000" marR="72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Indicator Name and Description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468990">
                <a:tc>
                  <a:txBody>
                    <a:bodyPr/>
                    <a:lstStyle/>
                    <a:p>
                      <a:pPr marL="441325" marR="0" lvl="0" indent="-441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Q6.	Frequency of anyone smoking at 	home</a:t>
                      </a:r>
                    </a:p>
                  </a:txBody>
                  <a:tcPr marL="72000" marR="72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Exposure to Secondhand Smoke at Home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Percentage of respondents who report that smoking occurs inside their home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324">
                <a:tc>
                  <a:txBody>
                    <a:bodyPr/>
                    <a:lstStyle/>
                    <a:p>
                      <a:pPr marL="441325" marR="0" lvl="0" indent="-441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Q7.	Currently work outside home</a:t>
                      </a:r>
                    </a:p>
                  </a:txBody>
                  <a:tcPr marL="72000" marR="72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Exposure to Secondhand Smoke at Work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Percentage of indoor workers who were exposed to tobacco smoke at work in the past 30 days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188">
                <a:tc>
                  <a:txBody>
                    <a:bodyPr/>
                    <a:lstStyle/>
                    <a:p>
                      <a:pPr marL="441325" marR="0" lvl="0" indent="-441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Q8.	Work indoor/outdoor</a:t>
                      </a:r>
                    </a:p>
                  </a:txBody>
                  <a:tcPr marL="72000" marR="72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4520">
                <a:tc>
                  <a:txBody>
                    <a:bodyPr/>
                    <a:lstStyle/>
                    <a:p>
                      <a:pPr marL="441325" marR="0" lvl="0" indent="-441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Q9.	Anyone smoke at work during the 	past 30 days</a:t>
                      </a:r>
                    </a:p>
                  </a:txBody>
                  <a:tcPr marL="72000" marR="72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65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897442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5000"/>
              </a:spcBef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itchFamily="18" charset="0"/>
              </a:rPr>
              <a:t>Tobacco Smoking Prevalence Questions and Analysis Indicators</a:t>
            </a:r>
          </a:p>
          <a:p>
            <a:pPr algn="ctr" eaLnBrk="1" hangingPunct="1">
              <a:spcBef>
                <a:spcPct val="25000"/>
              </a:spcBef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itchFamily="18" charset="0"/>
              </a:rPr>
              <a:t>(for Offering)</a:t>
            </a:r>
          </a:p>
        </p:txBody>
      </p:sp>
      <p:graphicFrame>
        <p:nvGraphicFramePr>
          <p:cNvPr id="26647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22139"/>
              </p:ext>
            </p:extLst>
          </p:nvPr>
        </p:nvGraphicFramePr>
        <p:xfrm>
          <a:off x="220345" y="1767841"/>
          <a:ext cx="8713788" cy="4937760"/>
        </p:xfrm>
        <a:graphic>
          <a:graphicData uri="http://schemas.openxmlformats.org/drawingml/2006/table">
            <a:tbl>
              <a:tblPr/>
              <a:tblGrid>
                <a:gridCol w="3529013"/>
                <a:gridCol w="5184775"/>
              </a:tblGrid>
              <a:tr h="8092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Tobacco Topic</a:t>
                      </a:r>
                    </a:p>
                  </a:txBody>
                  <a:tcPr marL="72000" marR="72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Indicator Name and Description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698616">
                <a:tc>
                  <a:txBody>
                    <a:bodyPr/>
                    <a:lstStyle/>
                    <a:p>
                      <a:pPr marL="715963" marR="0" lvl="0" indent="-7159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Q10.	Tried to quit in past 12 months</a:t>
                      </a:r>
                    </a:p>
                  </a:txBody>
                  <a:tcPr marL="72000" marR="72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Smoking Quit Attempt in the Past 12 Months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Percentage of current tobacco smokers who tried to quit during the past 12 months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1543">
                <a:tc>
                  <a:txBody>
                    <a:bodyPr/>
                    <a:lstStyle/>
                    <a:p>
                      <a:pPr marL="715963" marR="0" lvl="0" indent="-7159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Q11.	Visiting a doctor in past 12 months</a:t>
                      </a:r>
                    </a:p>
                  </a:txBody>
                  <a:tcPr marL="72000" marR="72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Health Care Provider’s Advice to Quit Smoking Tobacco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Percentage of current tobacco smokers who visited a doctor or health care provider during the past 12 months and were advised to quit smoking tobacco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355">
                <a:tc>
                  <a:txBody>
                    <a:bodyPr/>
                    <a:lstStyle/>
                    <a:p>
                      <a:pPr marL="715963" marR="0" lvl="0" indent="-7159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Q12.	Receiving advice to quit smoking 	from doctor</a:t>
                      </a:r>
                    </a:p>
                  </a:txBody>
                  <a:tcPr marL="72000" marR="72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3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50825" y="856498"/>
            <a:ext cx="86423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5000"/>
              </a:spcBef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itchFamily="18" charset="0"/>
              </a:rPr>
              <a:t>Tobacco Smoking Prevalence Questions and Analysis Indicators</a:t>
            </a:r>
          </a:p>
          <a:p>
            <a:pPr algn="ctr" eaLnBrk="1" hangingPunct="1">
              <a:spcBef>
                <a:spcPct val="25000"/>
              </a:spcBef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itchFamily="18" charset="0"/>
              </a:rPr>
              <a:t>(for Warning)</a:t>
            </a:r>
          </a:p>
        </p:txBody>
      </p:sp>
      <p:graphicFrame>
        <p:nvGraphicFramePr>
          <p:cNvPr id="28710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903650"/>
              </p:ext>
            </p:extLst>
          </p:nvPr>
        </p:nvGraphicFramePr>
        <p:xfrm>
          <a:off x="250825" y="1642664"/>
          <a:ext cx="8713788" cy="4972755"/>
        </p:xfrm>
        <a:graphic>
          <a:graphicData uri="http://schemas.openxmlformats.org/drawingml/2006/table">
            <a:tbl>
              <a:tblPr/>
              <a:tblGrid>
                <a:gridCol w="2964815"/>
                <a:gridCol w="5748973"/>
              </a:tblGrid>
              <a:tr h="425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Tobacco Topic </a:t>
                      </a:r>
                    </a:p>
                  </a:txBody>
                  <a:tcPr marL="72000" marR="72000" marT="18003" marB="1800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Indicator Name and Description</a:t>
                      </a:r>
                    </a:p>
                  </a:txBody>
                  <a:tcPr marL="72000" marR="72000" marT="18003" marB="180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19407">
                <a:tc>
                  <a:txBody>
                    <a:bodyPr/>
                    <a:lstStyle/>
                    <a:p>
                      <a:pPr marL="441325" marR="0" lvl="0" indent="-441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Q13.	Noticing anti-cigarette information in 	newspapers or magazines</a:t>
                      </a:r>
                    </a:p>
                  </a:txBody>
                  <a:tcPr marL="72000" marR="72000" marT="18003" marB="180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Awerness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of anti-Cigarette information in Newspapers/Magazines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Percentage of respondents who have noticed information about the dangers of smoking cigarettes or that encourages quitting in </a:t>
                      </a: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neswpapers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or magazines in the last 30 days</a:t>
                      </a:r>
                    </a:p>
                  </a:txBody>
                  <a:tcPr marL="72000" marR="72000" marT="18003" marB="180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212">
                <a:tc>
                  <a:txBody>
                    <a:bodyPr/>
                    <a:lstStyle/>
                    <a:p>
                      <a:pPr marL="441325" marR="0" lvl="0" indent="-441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Q14.	Noticing anti-cigarette information on 	television</a:t>
                      </a:r>
                    </a:p>
                  </a:txBody>
                  <a:tcPr marL="72000" marR="72000" marT="18003" marB="180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Awerness of anti-Cigarette information onTelevision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Percentage of respondents who have noticed information about the dangers of smoking cigarettes or that encourages quitting on television in the last 30 days</a:t>
                      </a:r>
                    </a:p>
                  </a:txBody>
                  <a:tcPr marL="72000" marR="72000" marT="18003" marB="180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727">
                <a:tc>
                  <a:txBody>
                    <a:bodyPr/>
                    <a:lstStyle/>
                    <a:p>
                      <a:pPr marL="441325" marR="0" lvl="0" indent="-441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Q15.	Noticing health warnings on cigarette 	packs</a:t>
                      </a:r>
                    </a:p>
                  </a:txBody>
                  <a:tcPr marL="72000" marR="72000" marT="18003" marB="180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Noticing Health Warning Labels on Cigarette Packages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Percentage of current smokers who noticed health warnngs on cigarette packages in the last 30 days</a:t>
                      </a:r>
                    </a:p>
                  </a:txBody>
                  <a:tcPr marL="72000" marR="72000" marT="18003" marB="180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5641">
                <a:tc>
                  <a:txBody>
                    <a:bodyPr/>
                    <a:lstStyle/>
                    <a:p>
                      <a:pPr marL="441325" marR="0" lvl="0" indent="-441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Q16.	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Thingking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about quitting because of 	health warnings</a:t>
                      </a:r>
                    </a:p>
                  </a:txBody>
                  <a:tcPr marL="72000" marR="72000" marT="18003" marB="180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Thingking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of Quitting Because of Health Warning Labels on Cigarette Packages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Percentage of current tobacco smokers who reported </a:t>
                      </a: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thingking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about quitting smoking in the last 30 days because of the warning labels on cigarette packages</a:t>
                      </a:r>
                    </a:p>
                  </a:txBody>
                  <a:tcPr marL="72000" marR="72000" marT="18003" marB="180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3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68313" y="911088"/>
            <a:ext cx="84248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5000"/>
              </a:spcBef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itchFamily="18" charset="0"/>
              </a:rPr>
              <a:t>Tobacco Smoking Prevalence Questions and Analysis Indicators</a:t>
            </a:r>
          </a:p>
          <a:p>
            <a:pPr algn="ctr" eaLnBrk="1" hangingPunct="1">
              <a:spcBef>
                <a:spcPct val="25000"/>
              </a:spcBef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itchFamily="18" charset="0"/>
              </a:rPr>
              <a:t>(for Enforce)</a:t>
            </a:r>
          </a:p>
        </p:txBody>
      </p:sp>
      <p:graphicFrame>
        <p:nvGraphicFramePr>
          <p:cNvPr id="30742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507860"/>
              </p:ext>
            </p:extLst>
          </p:nvPr>
        </p:nvGraphicFramePr>
        <p:xfrm>
          <a:off x="250825" y="1823907"/>
          <a:ext cx="8713788" cy="4851213"/>
        </p:xfrm>
        <a:graphic>
          <a:graphicData uri="http://schemas.openxmlformats.org/drawingml/2006/table">
            <a:tbl>
              <a:tblPr/>
              <a:tblGrid>
                <a:gridCol w="2797175"/>
                <a:gridCol w="5916613"/>
              </a:tblGrid>
              <a:tr h="710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Tobacco Topic</a:t>
                      </a:r>
                    </a:p>
                  </a:txBody>
                  <a:tcPr marL="72000" marR="72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Indicator Name and Description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491493">
                <a:tc>
                  <a:txBody>
                    <a:bodyPr/>
                    <a:lstStyle/>
                    <a:p>
                      <a:pPr marL="625475" marR="0" lvl="0" indent="-625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Q17.	Noticing cigarette advertisements in stores</a:t>
                      </a:r>
                    </a:p>
                  </a:txBody>
                  <a:tcPr marL="72000" marR="72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Awereness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of Cigarette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Advertasing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in Stores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Percentage of respondents who have noticed any advertisements or signs promoting cigarettes in stores where cigarettes are sold in the last 30 days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9643">
                <a:tc>
                  <a:txBody>
                    <a:bodyPr/>
                    <a:lstStyle/>
                    <a:p>
                      <a:pPr marL="625475" marR="0" lvl="0" indent="-625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Q18.	Noticing cigarette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promotiong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Awareness of Specific Types of Cigarette Promotion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Percentage of respondents who noticed (free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sanples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of cigarettes, cigarettes at sales prices, coupons for cigarettes, free gifts or discounts on other products when buying cigarettes, clothing or other items with a cigarette brand name or logo, cigarette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promotionin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the mail) in the last 30 days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86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68313" y="924738"/>
            <a:ext cx="84248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5000"/>
              </a:spcBef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itchFamily="18" charset="0"/>
              </a:rPr>
              <a:t>Tobacco Smoking Prevalence Questions and Analysis Indicators</a:t>
            </a:r>
          </a:p>
          <a:p>
            <a:pPr algn="ctr" eaLnBrk="1" hangingPunct="1">
              <a:spcBef>
                <a:spcPct val="25000"/>
              </a:spcBef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itchFamily="18" charset="0"/>
              </a:rPr>
              <a:t>(for Raise)</a:t>
            </a:r>
          </a:p>
        </p:txBody>
      </p:sp>
      <p:graphicFrame>
        <p:nvGraphicFramePr>
          <p:cNvPr id="32786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915857"/>
              </p:ext>
            </p:extLst>
          </p:nvPr>
        </p:nvGraphicFramePr>
        <p:xfrm>
          <a:off x="250825" y="2008393"/>
          <a:ext cx="8713788" cy="4544806"/>
        </p:xfrm>
        <a:graphic>
          <a:graphicData uri="http://schemas.openxmlformats.org/drawingml/2006/table">
            <a:tbl>
              <a:tblPr/>
              <a:tblGrid>
                <a:gridCol w="3529013"/>
                <a:gridCol w="5184775"/>
              </a:tblGrid>
              <a:tr h="875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Tobacco Topic</a:t>
                      </a:r>
                    </a:p>
                  </a:txBody>
                  <a:tcPr marL="72000" marR="72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Indicator Name and Description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37959">
                <a:tc>
                  <a:txBody>
                    <a:bodyPr/>
                    <a:lstStyle/>
                    <a:p>
                      <a:pPr marL="808038" marR="0" lvl="0" indent="-808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Q19.	Last cigarette purchase – quantity</a:t>
                      </a:r>
                    </a:p>
                  </a:txBody>
                  <a:tcPr marL="72000" marR="72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Cost of Manufactured Cigarettes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Average amount spent on a pack of manufactured cigarettes (in local currency)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1824">
                <a:tc>
                  <a:txBody>
                    <a:bodyPr/>
                    <a:lstStyle/>
                    <a:p>
                      <a:pPr marL="808038" marR="0" lvl="0" indent="-808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Q20.	Last cigarette purchase – cost</a:t>
                      </a:r>
                    </a:p>
                  </a:txBody>
                  <a:tcPr marL="72000" marR="72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Cigarette Affordability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Average cost of 100 packs of manufactured cigarettes as a percentage of Gross Domestic Product (GD) per capita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89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3"/>
          <p:cNvSpPr>
            <a:spLocks noChangeArrowheads="1"/>
          </p:cNvSpPr>
          <p:nvPr/>
        </p:nvSpPr>
        <p:spPr bwMode="gray">
          <a:xfrm>
            <a:off x="703509" y="2887276"/>
            <a:ext cx="7636865" cy="1760924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4400" b="1" dirty="0" smtClean="0">
                <a:solidFill>
                  <a:schemeClr val="bg1"/>
                </a:solidFill>
              </a:rPr>
              <a:t>Tobacco data from </a:t>
            </a:r>
            <a:r>
              <a:rPr lang="en-US" sz="4400" b="1" dirty="0" err="1" smtClean="0">
                <a:solidFill>
                  <a:schemeClr val="bg1"/>
                </a:solidFill>
              </a:rPr>
              <a:t>Susenas</a:t>
            </a:r>
            <a:endParaRPr lang="id-ID" sz="4400" b="1" dirty="0" smtClean="0">
              <a:solidFill>
                <a:schemeClr val="bg1"/>
              </a:solidFill>
            </a:endParaRPr>
          </a:p>
          <a:p>
            <a:pPr algn="ctr" eaLnBrk="0" hangingPunct="0"/>
            <a:r>
              <a:rPr lang="id-ID" sz="4400" b="1" i="1" dirty="0" smtClean="0">
                <a:solidFill>
                  <a:schemeClr val="bg1"/>
                </a:solidFill>
              </a:rPr>
              <a:t>Natio Socio-Economic Survey</a:t>
            </a:r>
            <a:endParaRPr lang="en-US" sz="4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4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99257" y="1002750"/>
            <a:ext cx="799147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</a:t>
            </a:r>
            <a:r>
              <a:rPr lang="id-ID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overage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54842" y="2179320"/>
            <a:ext cx="8570793" cy="451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marL="514350" indent="-514350" defTabSz="552450">
              <a:spcBef>
                <a:spcPct val="25000"/>
              </a:spcBef>
              <a:spcAft>
                <a:spcPct val="25000"/>
              </a:spcAft>
              <a:buAutoNum type="arabicPeriod"/>
              <a:tabLst>
                <a:tab pos="531813" algn="l"/>
                <a:tab pos="3044825" algn="l"/>
              </a:tabLst>
            </a:pPr>
            <a:r>
              <a:rPr lang="en-US" sz="3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Susenas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 Core (2015 and 2016, March)</a:t>
            </a:r>
            <a:endParaRPr lang="id-ID" sz="3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  <a:p>
            <a:pPr marL="533400" lvl="1" defTabSz="552450"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Ø"/>
              <a:tabLst>
                <a:tab pos="531813" algn="l"/>
                <a:tab pos="3044825" algn="l"/>
              </a:tabLst>
            </a:pPr>
            <a:r>
              <a:rPr lang="id-ID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Conducted every year</a:t>
            </a:r>
            <a:endParaRPr lang="en-US" sz="3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  <a:p>
            <a:pPr marL="533400" lvl="1" defTabSz="552450">
              <a:spcAft>
                <a:spcPts val="2400"/>
              </a:spcAft>
              <a:buFont typeface="Wingdings" pitchFamily="2" charset="2"/>
              <a:buChar char="Ø"/>
              <a:tabLst>
                <a:tab pos="3044825" algn="l"/>
              </a:tabLst>
            </a:pPr>
            <a:r>
              <a:rPr lang="id-ID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Samp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le 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size = 300,000 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HH</a:t>
            </a:r>
            <a:r>
              <a:rPr lang="id-ID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s</a:t>
            </a:r>
            <a:endParaRPr lang="en-US" sz="3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  <a:p>
            <a:pPr marL="514350" indent="-514350" defTabSz="552450">
              <a:spcBef>
                <a:spcPct val="25000"/>
              </a:spcBef>
              <a:spcAft>
                <a:spcPct val="25000"/>
              </a:spcAft>
              <a:buFont typeface="+mj-lt"/>
              <a:buAutoNum type="arabicPeriod" startAt="2"/>
              <a:tabLst>
                <a:tab pos="531813" algn="l"/>
                <a:tab pos="3044825" algn="l"/>
              </a:tabLst>
            </a:pPr>
            <a:r>
              <a:rPr lang="en-US" sz="3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Susenas</a:t>
            </a:r>
            <a:r>
              <a:rPr lang="en-US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 Housing </a:t>
            </a:r>
            <a:r>
              <a:rPr lang="en-US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and Health </a:t>
            </a:r>
            <a:r>
              <a:rPr lang="en-US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Module </a:t>
            </a:r>
          </a:p>
          <a:p>
            <a:pPr defTabSz="552450">
              <a:spcBef>
                <a:spcPct val="25000"/>
              </a:spcBef>
              <a:spcAft>
                <a:spcPct val="25000"/>
              </a:spcAft>
              <a:tabLst>
                <a:tab pos="531813" algn="l"/>
                <a:tab pos="3044825" algn="l"/>
              </a:tabLst>
            </a:pPr>
            <a:r>
              <a:rPr lang="en-US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	</a:t>
            </a:r>
            <a:r>
              <a:rPr lang="en-US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(2016, September)</a:t>
            </a:r>
          </a:p>
          <a:p>
            <a:pPr marL="533400" lvl="1" defTabSz="552450"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Ø"/>
              <a:tabLst>
                <a:tab pos="531813" algn="l"/>
                <a:tab pos="3044825" algn="l"/>
              </a:tabLst>
            </a:pPr>
            <a:r>
              <a:rPr lang="id-ID" sz="3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Conducted every three year</a:t>
            </a:r>
            <a:endParaRPr lang="en-US" sz="30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  <a:p>
            <a:pPr marL="533400" lvl="1" defTabSz="552450">
              <a:spcAft>
                <a:spcPts val="2400"/>
              </a:spcAft>
              <a:buFont typeface="Wingdings" pitchFamily="2" charset="2"/>
              <a:buChar char="Ø"/>
              <a:tabLst>
                <a:tab pos="3044825" algn="l"/>
              </a:tabLst>
            </a:pPr>
            <a:r>
              <a:rPr lang="id-ID" sz="3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Samp</a:t>
            </a:r>
            <a:r>
              <a:rPr lang="en-US" sz="3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le size = </a:t>
            </a:r>
            <a:r>
              <a:rPr lang="id-ID" sz="3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75</a:t>
            </a:r>
            <a:r>
              <a:rPr lang="en-US" sz="3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,000 HH</a:t>
            </a:r>
            <a:r>
              <a:rPr lang="id-ID" sz="3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s</a:t>
            </a:r>
            <a:endParaRPr lang="en-US" sz="30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60"/>
          <a:stretch/>
        </p:blipFill>
        <p:spPr>
          <a:xfrm>
            <a:off x="-13448" y="913144"/>
            <a:ext cx="9157447" cy="5957047"/>
          </a:xfrm>
          <a:prstGeom prst="rect">
            <a:avLst/>
          </a:prstGeom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0160" y="1407201"/>
            <a:ext cx="7217155" cy="806226"/>
          </a:xfrm>
        </p:spPr>
        <p:txBody>
          <a:bodyPr>
            <a:noAutofit/>
          </a:bodyPr>
          <a:lstStyle/>
          <a:p>
            <a:pPr algn="l"/>
            <a:r>
              <a:rPr lang="en-US" sz="4000" b="1" i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OUTLINE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0160" y="2296041"/>
            <a:ext cx="8308598" cy="3778623"/>
            <a:chOff x="1042041" y="2635623"/>
            <a:chExt cx="7214584" cy="3281082"/>
          </a:xfrm>
        </p:grpSpPr>
        <p:sp>
          <p:nvSpPr>
            <p:cNvPr id="69679" name="AutoShape 47"/>
            <p:cNvSpPr>
              <a:spLocks noChangeArrowheads="1"/>
            </p:cNvSpPr>
            <p:nvPr/>
          </p:nvSpPr>
          <p:spPr bwMode="gray">
            <a:xfrm>
              <a:off x="1623551" y="2635623"/>
              <a:ext cx="6632943" cy="724273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/>
              <a:r>
                <a:rPr lang="en-US" sz="2800" b="1" dirty="0" smtClean="0">
                  <a:solidFill>
                    <a:schemeClr val="bg1"/>
                  </a:solidFill>
                </a:rPr>
                <a:t>Indonesia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overview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9677" name="AutoShape 45"/>
            <p:cNvSpPr>
              <a:spLocks noChangeArrowheads="1"/>
            </p:cNvSpPr>
            <p:nvPr/>
          </p:nvSpPr>
          <p:spPr bwMode="gray">
            <a:xfrm>
              <a:off x="1623551" y="3482335"/>
              <a:ext cx="6632943" cy="707967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/>
              <a:r>
                <a:rPr lang="en-US" sz="2800" b="1" dirty="0" smtClean="0">
                  <a:solidFill>
                    <a:schemeClr val="bg1"/>
                  </a:solidFill>
                </a:rPr>
                <a:t>Tobacco data collection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9675" name="AutoShape 43"/>
            <p:cNvSpPr>
              <a:spLocks noChangeArrowheads="1"/>
            </p:cNvSpPr>
            <p:nvPr/>
          </p:nvSpPr>
          <p:spPr bwMode="gray">
            <a:xfrm>
              <a:off x="1623551" y="4312741"/>
              <a:ext cx="6632943" cy="74618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/>
              <a:r>
                <a:rPr lang="en-US" sz="2800" b="1" dirty="0" smtClean="0">
                  <a:solidFill>
                    <a:schemeClr val="bg1"/>
                  </a:solidFill>
                </a:rPr>
                <a:t>Tobacco data from Gats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AutoShape 43"/>
            <p:cNvSpPr>
              <a:spLocks noChangeArrowheads="1"/>
            </p:cNvSpPr>
            <p:nvPr/>
          </p:nvSpPr>
          <p:spPr bwMode="gray">
            <a:xfrm>
              <a:off x="1625325" y="5178321"/>
              <a:ext cx="6631300" cy="73838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/>
              <a:r>
                <a:rPr lang="en-US" sz="2800" b="1" dirty="0" smtClean="0">
                  <a:solidFill>
                    <a:schemeClr val="bg1"/>
                  </a:solidFill>
                </a:rPr>
                <a:t>Tobacco data from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Susenas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Oval 77"/>
            <p:cNvSpPr>
              <a:spLocks noChangeArrowheads="1"/>
            </p:cNvSpPr>
            <p:nvPr/>
          </p:nvSpPr>
          <p:spPr bwMode="gray">
            <a:xfrm>
              <a:off x="1042041" y="5265265"/>
              <a:ext cx="581511" cy="56449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/>
            <a:ex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2800">
                <a:solidFill>
                  <a:prstClr val="white"/>
                </a:solidFill>
              </a:endParaRPr>
            </a:p>
          </p:txBody>
        </p:sp>
        <p:sp>
          <p:nvSpPr>
            <p:cNvPr id="46" name="Oval 77"/>
            <p:cNvSpPr>
              <a:spLocks noChangeArrowheads="1"/>
            </p:cNvSpPr>
            <p:nvPr/>
          </p:nvSpPr>
          <p:spPr bwMode="gray">
            <a:xfrm>
              <a:off x="1042041" y="4403584"/>
              <a:ext cx="581511" cy="56449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/>
            <a:ex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2800">
                <a:solidFill>
                  <a:prstClr val="white"/>
                </a:solidFill>
              </a:endParaRPr>
            </a:p>
          </p:txBody>
        </p:sp>
        <p:sp>
          <p:nvSpPr>
            <p:cNvPr id="47" name="Oval 77"/>
            <p:cNvSpPr>
              <a:spLocks noChangeArrowheads="1"/>
            </p:cNvSpPr>
            <p:nvPr/>
          </p:nvSpPr>
          <p:spPr bwMode="gray">
            <a:xfrm>
              <a:off x="1042041" y="3554070"/>
              <a:ext cx="581511" cy="56449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/>
            <a:ex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2800">
                <a:solidFill>
                  <a:prstClr val="white"/>
                </a:solidFill>
              </a:endParaRPr>
            </a:p>
          </p:txBody>
        </p:sp>
        <p:sp>
          <p:nvSpPr>
            <p:cNvPr id="48" name="Oval 77"/>
            <p:cNvSpPr>
              <a:spLocks noChangeArrowheads="1"/>
            </p:cNvSpPr>
            <p:nvPr/>
          </p:nvSpPr>
          <p:spPr bwMode="gray">
            <a:xfrm>
              <a:off x="1042041" y="2715511"/>
              <a:ext cx="581511" cy="56449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/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2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3153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/>
          <p:cNvSpPr txBox="1">
            <a:spLocks/>
          </p:cNvSpPr>
          <p:nvPr/>
        </p:nvSpPr>
        <p:spPr>
          <a:xfrm>
            <a:off x="5438775" y="926464"/>
            <a:ext cx="3667125" cy="11499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id-ID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Berlin Sans FB" pitchFamily="34" charset="0"/>
              </a:rPr>
              <a:t>Methodology of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Berlin Sans FB" pitchFamily="34" charset="0"/>
              </a:rPr>
              <a:t>S</a:t>
            </a:r>
            <a:r>
              <a:rPr lang="id-ID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Berlin Sans FB" pitchFamily="34" charset="0"/>
              </a:rPr>
              <a:t>usenas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Berlin Sans FB" pitchFamily="34" charset="0"/>
              </a:rPr>
              <a:t>2015 - 2016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/>
              <a:latin typeface="Berlin Sans FB" pitchFamily="34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2495550" y="1306513"/>
            <a:ext cx="2268538" cy="828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300.000 CBs</a:t>
            </a:r>
          </a:p>
          <a:p>
            <a:pPr algn="ctr"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(Result of Mapping  2010 Census Population)</a:t>
            </a:r>
          </a:p>
        </p:txBody>
      </p:sp>
      <p:sp>
        <p:nvSpPr>
          <p:cNvPr id="102" name="Oval 101"/>
          <p:cNvSpPr/>
          <p:nvPr/>
        </p:nvSpPr>
        <p:spPr>
          <a:xfrm>
            <a:off x="2963863" y="2279650"/>
            <a:ext cx="1295400" cy="868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154.557 PSU</a:t>
            </a:r>
          </a:p>
          <a:p>
            <a:pPr algn="ctr"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(Group of CBs)</a:t>
            </a:r>
          </a:p>
        </p:txBody>
      </p:sp>
      <p:sp>
        <p:nvSpPr>
          <p:cNvPr id="103" name="Oval 102"/>
          <p:cNvSpPr/>
          <p:nvPr/>
        </p:nvSpPr>
        <p:spPr>
          <a:xfrm>
            <a:off x="3124200" y="3276600"/>
            <a:ext cx="1008063" cy="623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30.000 PSU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3827463" y="2212975"/>
            <a:ext cx="1223962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4989513" y="1576388"/>
            <a:ext cx="0" cy="0"/>
          </a:xfrm>
          <a:prstGeom prst="straightConnector1">
            <a:avLst/>
          </a:prstGeom>
          <a:ln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4989513" y="2027238"/>
            <a:ext cx="1081087" cy="35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with </a:t>
            </a:r>
            <a:r>
              <a: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PPS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3081338" y="4037013"/>
            <a:ext cx="1079500" cy="358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30.000 CBs</a:t>
            </a:r>
          </a:p>
        </p:txBody>
      </p:sp>
      <p:cxnSp>
        <p:nvCxnSpPr>
          <p:cNvPr id="108" name="Straight Connector 107"/>
          <p:cNvCxnSpPr/>
          <p:nvPr/>
        </p:nvCxnSpPr>
        <p:spPr>
          <a:xfrm>
            <a:off x="2890838" y="4502150"/>
            <a:ext cx="1439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2478088" y="4632325"/>
            <a:ext cx="792162" cy="2889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 anchorCtr="1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Urban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3940175" y="4622800"/>
            <a:ext cx="790575" cy="2889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 anchorCtr="1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Rural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2474913" y="5060950"/>
            <a:ext cx="790575" cy="2873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 anchorCtr="1"/>
          <a:lstStyle/>
          <a:p>
            <a:pPr algn="ctr">
              <a:defRPr/>
            </a:pPr>
            <a:r>
              <a: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CBs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3927475" y="5046663"/>
            <a:ext cx="792163" cy="2889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 anchorCtr="1"/>
          <a:lstStyle/>
          <a:p>
            <a:pPr algn="ctr">
              <a:defRPr/>
            </a:pPr>
            <a:r>
              <a: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CBs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2397125" y="5503863"/>
            <a:ext cx="927100" cy="2873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 anchorCtr="1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10 HH/CBs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3886200" y="5483225"/>
            <a:ext cx="879475" cy="2873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 anchorCtr="1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10 HH/CBs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3190875" y="5991225"/>
            <a:ext cx="935038" cy="2889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 anchorCtr="1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300.000 HH</a:t>
            </a:r>
          </a:p>
        </p:txBody>
      </p:sp>
      <p:cxnSp>
        <p:nvCxnSpPr>
          <p:cNvPr id="118" name="Straight Arrow Connector 117"/>
          <p:cNvCxnSpPr/>
          <p:nvPr/>
        </p:nvCxnSpPr>
        <p:spPr>
          <a:xfrm>
            <a:off x="3652838" y="5878513"/>
            <a:ext cx="0" cy="107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3638550" y="4402138"/>
            <a:ext cx="0" cy="107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3611563" y="2152650"/>
            <a:ext cx="0" cy="107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3614738" y="3151188"/>
            <a:ext cx="0" cy="107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3619500" y="3917950"/>
            <a:ext cx="0" cy="107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913063" y="5875338"/>
            <a:ext cx="1439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2884488" y="4521200"/>
            <a:ext cx="0" cy="107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4340225" y="4508500"/>
            <a:ext cx="0" cy="107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2884488" y="4935538"/>
            <a:ext cx="0" cy="107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4340225" y="4927600"/>
            <a:ext cx="0" cy="107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2884488" y="5365750"/>
            <a:ext cx="0" cy="107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4340225" y="5353050"/>
            <a:ext cx="0" cy="107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4160838" y="4210050"/>
            <a:ext cx="2879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3833813" y="3959225"/>
            <a:ext cx="1223962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>
          <a:xfrm>
            <a:off x="4995863" y="3773488"/>
            <a:ext cx="1079500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with W</a:t>
            </a:r>
            <a:r>
              <a: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ealth Index</a:t>
            </a:r>
          </a:p>
        </p:txBody>
      </p:sp>
      <p:cxnSp>
        <p:nvCxnSpPr>
          <p:cNvPr id="133" name="Straight Arrow Connector 132"/>
          <p:cNvCxnSpPr/>
          <p:nvPr/>
        </p:nvCxnSpPr>
        <p:spPr>
          <a:xfrm>
            <a:off x="7040563" y="4217988"/>
            <a:ext cx="0" cy="269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5953125" y="4494213"/>
            <a:ext cx="2124075" cy="3603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Modul</a:t>
            </a:r>
            <a:r>
              <a:rPr lang="en-U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Sept. = 7.500 CBs</a:t>
            </a:r>
          </a:p>
        </p:txBody>
      </p:sp>
      <p:cxnSp>
        <p:nvCxnSpPr>
          <p:cNvPr id="135" name="Straight Connector 134"/>
          <p:cNvCxnSpPr/>
          <p:nvPr/>
        </p:nvCxnSpPr>
        <p:spPr>
          <a:xfrm>
            <a:off x="6311900" y="4959350"/>
            <a:ext cx="1439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/>
          <p:nvPr/>
        </p:nvSpPr>
        <p:spPr>
          <a:xfrm>
            <a:off x="5897563" y="5089525"/>
            <a:ext cx="792162" cy="2889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 anchorCtr="1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Urban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7359650" y="5081588"/>
            <a:ext cx="792163" cy="2873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 anchorCtr="1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Rural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5894388" y="5518150"/>
            <a:ext cx="792162" cy="2889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 anchorCtr="1"/>
          <a:lstStyle/>
          <a:p>
            <a:pPr algn="ctr">
              <a:defRPr/>
            </a:pPr>
            <a:r>
              <a: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CBs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7348538" y="5503863"/>
            <a:ext cx="792162" cy="2889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 anchorCtr="1"/>
          <a:lstStyle/>
          <a:p>
            <a:pPr algn="ctr">
              <a:defRPr/>
            </a:pPr>
            <a:r>
              <a: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CBs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5829300" y="5954713"/>
            <a:ext cx="931863" cy="2936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 anchorCtr="1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10 HH/CBs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7305675" y="5940424"/>
            <a:ext cx="881063" cy="3270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 anchorCtr="1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10 HH/CBs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6611938" y="6448425"/>
            <a:ext cx="935037" cy="2889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 anchorCtr="1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75.000 HH</a:t>
            </a:r>
          </a:p>
        </p:txBody>
      </p:sp>
      <p:cxnSp>
        <p:nvCxnSpPr>
          <p:cNvPr id="145" name="Straight Arrow Connector 144"/>
          <p:cNvCxnSpPr/>
          <p:nvPr/>
        </p:nvCxnSpPr>
        <p:spPr>
          <a:xfrm>
            <a:off x="7072313" y="6335713"/>
            <a:ext cx="0" cy="107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>
            <a:off x="7059613" y="4860925"/>
            <a:ext cx="0" cy="107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6334125" y="6332538"/>
            <a:ext cx="1439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6305550" y="4972050"/>
            <a:ext cx="0" cy="107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7759700" y="4965700"/>
            <a:ext cx="0" cy="107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6305550" y="5392738"/>
            <a:ext cx="0" cy="107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7759700" y="5386388"/>
            <a:ext cx="0" cy="107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6305550" y="5816600"/>
            <a:ext cx="0" cy="107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7759700" y="5810250"/>
            <a:ext cx="0" cy="107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>
            <a:off x="2290763" y="3957638"/>
            <a:ext cx="1079500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808038" y="3756025"/>
            <a:ext cx="1416050" cy="438150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Susenas</a:t>
            </a:r>
            <a:r>
              <a:rPr lang="en-US" sz="1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Core (March)</a:t>
            </a:r>
            <a:endParaRPr lang="en-US" sz="14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2911475" y="5811838"/>
            <a:ext cx="0" cy="71437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349750" y="5802313"/>
            <a:ext cx="0" cy="71437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340475" y="6278563"/>
            <a:ext cx="0" cy="71437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7778750" y="6269038"/>
            <a:ext cx="0" cy="71437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95288" y="875906"/>
            <a:ext cx="8424862" cy="125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</a:t>
            </a:r>
            <a:r>
              <a:rPr lang="id-I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ampling method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Susenas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2015-2016)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615" y="2429624"/>
            <a:ext cx="810677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Lucida Sans Unicode" pitchFamily="34" charset="0"/>
              </a:rPr>
              <a:t>S</a:t>
            </a:r>
            <a:r>
              <a:rPr lang="id-ID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Lucida Sans Unicode" pitchFamily="34" charset="0"/>
              </a:rPr>
              <a:t>tratification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cs typeface="Lucida Sans Unicode" pitchFamily="34" charset="0"/>
            </a:endParaRPr>
          </a:p>
          <a:p>
            <a:pPr marL="342900" indent="-342900">
              <a:spcAft>
                <a:spcPts val="3000"/>
              </a:spcAft>
              <a:buFont typeface="+mj-lt"/>
              <a:buAutoNum type="arabicPeriod"/>
              <a:defRPr/>
            </a:pPr>
            <a:r>
              <a:rPr lang="en-US" sz="3000" dirty="0" smtClean="0">
                <a:latin typeface="Lucida Sans Unicode" pitchFamily="34" charset="0"/>
                <a:cs typeface="Lucida Sans Unicode" pitchFamily="34" charset="0"/>
              </a:rPr>
              <a:t>Based on Population Census 2010</a:t>
            </a:r>
            <a:r>
              <a:rPr lang="en-US" sz="3000" dirty="0">
                <a:latin typeface="Lucida Sans Unicode" pitchFamily="34" charset="0"/>
                <a:cs typeface="Lucida Sans Unicode" pitchFamily="34" charset="0"/>
              </a:rPr>
              <a:t>, about 720 thousand </a:t>
            </a:r>
            <a:r>
              <a:rPr lang="en-US" sz="3000" dirty="0" smtClean="0">
                <a:latin typeface="Lucida Sans Unicode" pitchFamily="34" charset="0"/>
                <a:cs typeface="Lucida Sans Unicode" pitchFamily="34" charset="0"/>
              </a:rPr>
              <a:t>CB stratified by household </a:t>
            </a:r>
            <a:r>
              <a:rPr lang="en-US" sz="3000" dirty="0">
                <a:latin typeface="Lucida Sans Unicode" pitchFamily="34" charset="0"/>
                <a:cs typeface="Lucida Sans Unicode" pitchFamily="34" charset="0"/>
              </a:rPr>
              <a:t>welfare </a:t>
            </a:r>
            <a:r>
              <a:rPr lang="en-US" sz="3000" dirty="0" smtClean="0">
                <a:latin typeface="Lucida Sans Unicode" pitchFamily="34" charset="0"/>
                <a:cs typeface="Lucida Sans Unicode" pitchFamily="34" charset="0"/>
              </a:rPr>
              <a:t>level using wealth index as well as urban/rural areas</a:t>
            </a:r>
            <a:endParaRPr lang="en-US" sz="3000" dirty="0">
              <a:latin typeface="Lucida Sans Unicode" pitchFamily="34" charset="0"/>
              <a:cs typeface="Lucida Sans Unicode" pitchFamily="34" charset="0"/>
            </a:endParaRPr>
          </a:p>
          <a:p>
            <a:pPr marL="342900" indent="-342900">
              <a:spcAft>
                <a:spcPts val="3000"/>
              </a:spcAft>
              <a:buFont typeface="+mj-lt"/>
              <a:buAutoNum type="arabicPeriod"/>
              <a:defRPr/>
            </a:pPr>
            <a:r>
              <a:rPr lang="en-US" sz="3000" dirty="0" smtClean="0">
                <a:latin typeface="Lucida Sans Unicode" pitchFamily="34" charset="0"/>
                <a:cs typeface="Lucida Sans Unicode" pitchFamily="34" charset="0"/>
              </a:rPr>
              <a:t>Implicit </a:t>
            </a:r>
            <a:r>
              <a:rPr lang="en-US" sz="3000" dirty="0">
                <a:latin typeface="Lucida Sans Unicode" pitchFamily="34" charset="0"/>
                <a:cs typeface="Lucida Sans Unicode" pitchFamily="34" charset="0"/>
              </a:rPr>
              <a:t>stratification by  household head </a:t>
            </a:r>
            <a:r>
              <a:rPr lang="en-US" sz="3000" dirty="0" smtClean="0">
                <a:latin typeface="Lucida Sans Unicode" pitchFamily="34" charset="0"/>
                <a:cs typeface="Lucida Sans Unicode" pitchFamily="34" charset="0"/>
              </a:rPr>
              <a:t>level of education</a:t>
            </a:r>
            <a:endParaRPr lang="en-US" sz="3000" dirty="0"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06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611188" y="2502104"/>
            <a:ext cx="7993062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3000"/>
              </a:spcAft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Lucida Sans Unicode" pitchFamily="34" charset="0"/>
              </a:rPr>
              <a:t>S</a:t>
            </a:r>
            <a:r>
              <a:rPr lang="id-ID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Lucida Sans Unicode" pitchFamily="34" charset="0"/>
              </a:rPr>
              <a:t>ampling frame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cs typeface="Lucida Sans Unicode" pitchFamily="34" charset="0"/>
            </a:endParaRPr>
          </a:p>
          <a:p>
            <a:r>
              <a:rPr lang="en-US" sz="3000" dirty="0"/>
              <a:t>Master sampling frame </a:t>
            </a:r>
            <a:r>
              <a:rPr lang="en-US" sz="3000" dirty="0" smtClean="0"/>
              <a:t>of </a:t>
            </a:r>
            <a:r>
              <a:rPr lang="en-US" sz="3000" dirty="0" err="1" smtClean="0"/>
              <a:t>Susenas</a:t>
            </a:r>
            <a:r>
              <a:rPr lang="en-US" sz="3000" dirty="0" smtClean="0"/>
              <a:t> </a:t>
            </a:r>
            <a:r>
              <a:rPr lang="en-US" sz="3000" dirty="0"/>
              <a:t>is </a:t>
            </a:r>
            <a:r>
              <a:rPr lang="en-US" sz="3000" dirty="0" smtClean="0"/>
              <a:t>selected approximately 180 </a:t>
            </a:r>
            <a:r>
              <a:rPr lang="en-US" sz="3000" dirty="0"/>
              <a:t>thousand census blocks (25% of the </a:t>
            </a:r>
            <a:r>
              <a:rPr lang="en-US" sz="3000" dirty="0" smtClean="0"/>
              <a:t>total census </a:t>
            </a:r>
            <a:r>
              <a:rPr lang="en-US" sz="3000" dirty="0"/>
              <a:t>block</a:t>
            </a:r>
            <a:r>
              <a:rPr lang="en-US" sz="3000" dirty="0" smtClean="0"/>
              <a:t>) which are selected </a:t>
            </a:r>
            <a:r>
              <a:rPr lang="en-US" sz="3000" dirty="0"/>
              <a:t>by Proportional Population to Size (PPS) with the number of households </a:t>
            </a:r>
            <a:r>
              <a:rPr lang="en-US" sz="3000" dirty="0" smtClean="0"/>
              <a:t>from the 2010 </a:t>
            </a:r>
            <a:r>
              <a:rPr lang="en-US" sz="3000" dirty="0"/>
              <a:t>Population </a:t>
            </a:r>
            <a:r>
              <a:rPr lang="en-US" sz="3000" dirty="0" smtClean="0"/>
              <a:t>Census</a:t>
            </a:r>
            <a:endParaRPr lang="en-US" sz="30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95288" y="875906"/>
            <a:ext cx="8424862" cy="125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</a:t>
            </a:r>
            <a:r>
              <a:rPr lang="id-I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ampling method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</a:p>
          <a:p>
            <a:pPr algn="ctr" eaLnBrk="1" hangingPunct="1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Susenas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2015-2016)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33564" y="1300404"/>
            <a:ext cx="1392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erlin Sans FB Demi" pitchFamily="34" charset="0"/>
              </a:rPr>
              <a:t>- 2 -</a:t>
            </a:r>
            <a:endParaRPr lang="en-US" sz="3200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05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900748" y="2326496"/>
            <a:ext cx="31835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March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Sample</a:t>
            </a:r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036320" y="3016840"/>
            <a:ext cx="3383280" cy="368808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/>
          </a:p>
        </p:txBody>
      </p:sp>
      <p:sp>
        <p:nvSpPr>
          <p:cNvPr id="7" name="Round Diagonal Corner Rectangle 6"/>
          <p:cNvSpPr/>
          <p:nvPr/>
        </p:nvSpPr>
        <p:spPr>
          <a:xfrm>
            <a:off x="441960" y="3047320"/>
            <a:ext cx="3733800" cy="368808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1325" lvl="1" indent="-441325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34 provinc</a:t>
            </a:r>
            <a:r>
              <a:rPr lang="en-US" sz="2600" b="1" dirty="0" smtClean="0">
                <a:solidFill>
                  <a:schemeClr val="tx1"/>
                </a:solidFill>
              </a:rPr>
              <a:t>es</a:t>
            </a:r>
          </a:p>
          <a:p>
            <a:pPr marL="441325" lvl="1" indent="-441325">
              <a:spcAft>
                <a:spcPts val="1200"/>
              </a:spcAft>
              <a:buFont typeface="+mj-lt"/>
              <a:buAutoNum type="arabicPeriod"/>
            </a:pPr>
            <a:r>
              <a:rPr lang="en-US" sz="2600" b="1" dirty="0" smtClean="0">
                <a:solidFill>
                  <a:schemeClr val="tx1"/>
                </a:solidFill>
              </a:rPr>
              <a:t>511 districts</a:t>
            </a:r>
          </a:p>
          <a:p>
            <a:pPr marL="441325" lvl="1" indent="-441325">
              <a:spcAft>
                <a:spcPts val="1200"/>
              </a:spcAft>
              <a:buFont typeface="+mj-lt"/>
              <a:buAutoNum type="arabicPeriod"/>
            </a:pPr>
            <a:r>
              <a:rPr lang="en-US" sz="2600" b="1" dirty="0" smtClean="0">
                <a:solidFill>
                  <a:schemeClr val="tx1"/>
                </a:solidFill>
              </a:rPr>
              <a:t>30,000 C</a:t>
            </a:r>
            <a:r>
              <a:rPr lang="id-ID" sz="2600" b="1" dirty="0" smtClean="0">
                <a:solidFill>
                  <a:schemeClr val="tx1"/>
                </a:solidFill>
              </a:rPr>
              <a:t>Bs</a:t>
            </a:r>
            <a:endParaRPr lang="en-US" sz="2600" b="1" dirty="0" smtClean="0">
              <a:solidFill>
                <a:schemeClr val="tx1"/>
              </a:solidFill>
            </a:endParaRPr>
          </a:p>
          <a:p>
            <a:pPr marL="441325" lvl="1" indent="-441325">
              <a:spcAft>
                <a:spcPts val="1200"/>
              </a:spcAft>
              <a:buFont typeface="+mj-lt"/>
              <a:buAutoNum type="arabicPeriod"/>
            </a:pPr>
            <a:r>
              <a:rPr lang="en-US" sz="2600" b="1" dirty="0" smtClean="0">
                <a:solidFill>
                  <a:schemeClr val="tx1"/>
                </a:solidFill>
              </a:rPr>
              <a:t>300,000 </a:t>
            </a:r>
            <a:r>
              <a:rPr lang="id-ID" sz="2600" b="1" dirty="0" smtClean="0">
                <a:solidFill>
                  <a:schemeClr val="tx1"/>
                </a:solidFill>
              </a:rPr>
              <a:t>HHs</a:t>
            </a:r>
          </a:p>
          <a:p>
            <a:pPr marL="441325" lvl="1" indent="-441325">
              <a:spcAft>
                <a:spcPts val="1200"/>
              </a:spcAft>
              <a:buFont typeface="+mj-lt"/>
              <a:buAutoNum type="arabicPeriod"/>
            </a:pPr>
            <a:r>
              <a:rPr lang="en-US" sz="2600" b="1" dirty="0" smtClean="0">
                <a:solidFill>
                  <a:schemeClr val="tx1"/>
                </a:solidFill>
              </a:rPr>
              <a:t>Estimates district level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4968240" y="3077800"/>
            <a:ext cx="3825240" cy="368808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625475" lvl="1" indent="-533400">
              <a:spcAft>
                <a:spcPts val="120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34 provinces</a:t>
            </a:r>
          </a:p>
          <a:p>
            <a:pPr marL="625475" lvl="1" indent="-533400">
              <a:spcAft>
                <a:spcPts val="120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511 districts</a:t>
            </a:r>
          </a:p>
          <a:p>
            <a:pPr marL="625475" lvl="1" indent="-533400">
              <a:spcAft>
                <a:spcPts val="120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7,500 C</a:t>
            </a:r>
            <a:r>
              <a:rPr lang="id-ID" sz="2600" dirty="0" smtClean="0">
                <a:solidFill>
                  <a:schemeClr val="tx1"/>
                </a:solidFill>
              </a:rPr>
              <a:t>B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625475" lvl="1" indent="-533400">
              <a:spcAft>
                <a:spcPts val="120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75,000 </a:t>
            </a:r>
            <a:r>
              <a:rPr lang="id-ID" sz="2600" dirty="0" smtClean="0">
                <a:solidFill>
                  <a:schemeClr val="tx1"/>
                </a:solidFill>
              </a:rPr>
              <a:t>HH</a:t>
            </a:r>
          </a:p>
          <a:p>
            <a:pPr marL="625475" lvl="1" indent="-533400">
              <a:spcAft>
                <a:spcPts val="120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Estimates province level</a:t>
            </a:r>
            <a:endParaRPr lang="en-US" sz="2600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4846320" y="3032080"/>
            <a:ext cx="3733800" cy="368808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625475" lvl="1" indent="-533400">
              <a:spcAft>
                <a:spcPts val="1200"/>
              </a:spcAft>
              <a:buFont typeface="+mj-lt"/>
              <a:buAutoNum type="arabicPeriod"/>
            </a:pPr>
            <a:r>
              <a:rPr lang="en-US" sz="2600" b="1" dirty="0" smtClean="0">
                <a:solidFill>
                  <a:schemeClr val="tx1"/>
                </a:solidFill>
              </a:rPr>
              <a:t>34 provinces</a:t>
            </a:r>
          </a:p>
          <a:p>
            <a:pPr marL="625475" lvl="1" indent="-533400">
              <a:spcAft>
                <a:spcPts val="1200"/>
              </a:spcAft>
              <a:buFont typeface="+mj-lt"/>
              <a:buAutoNum type="arabicPeriod"/>
            </a:pPr>
            <a:r>
              <a:rPr lang="en-US" sz="2600" b="1" dirty="0" smtClean="0">
                <a:solidFill>
                  <a:schemeClr val="tx1"/>
                </a:solidFill>
              </a:rPr>
              <a:t>511 districts</a:t>
            </a:r>
          </a:p>
          <a:p>
            <a:pPr marL="625475" lvl="1" indent="-533400">
              <a:spcAft>
                <a:spcPts val="1200"/>
              </a:spcAft>
              <a:buFont typeface="+mj-lt"/>
              <a:buAutoNum type="arabicPeriod"/>
            </a:pPr>
            <a:r>
              <a:rPr lang="en-US" sz="2600" b="1" dirty="0" smtClean="0">
                <a:solidFill>
                  <a:schemeClr val="tx1"/>
                </a:solidFill>
              </a:rPr>
              <a:t>7,500 C</a:t>
            </a:r>
            <a:r>
              <a:rPr lang="id-ID" sz="2600" b="1" dirty="0" smtClean="0">
                <a:solidFill>
                  <a:schemeClr val="tx1"/>
                </a:solidFill>
              </a:rPr>
              <a:t>Bs</a:t>
            </a:r>
            <a:endParaRPr lang="en-US" sz="2600" b="1" dirty="0" smtClean="0">
              <a:solidFill>
                <a:schemeClr val="tx1"/>
              </a:solidFill>
            </a:endParaRPr>
          </a:p>
          <a:p>
            <a:pPr marL="625475" lvl="1" indent="-533400">
              <a:spcAft>
                <a:spcPts val="1200"/>
              </a:spcAft>
              <a:buFont typeface="+mj-lt"/>
              <a:buAutoNum type="arabicPeriod"/>
            </a:pPr>
            <a:r>
              <a:rPr lang="en-US" sz="2600" b="1" dirty="0" smtClean="0">
                <a:solidFill>
                  <a:schemeClr val="tx1"/>
                </a:solidFill>
              </a:rPr>
              <a:t>75,000 </a:t>
            </a:r>
            <a:r>
              <a:rPr lang="id-ID" sz="2600" b="1" dirty="0" smtClean="0">
                <a:solidFill>
                  <a:schemeClr val="tx1"/>
                </a:solidFill>
              </a:rPr>
              <a:t>HHs</a:t>
            </a:r>
          </a:p>
          <a:p>
            <a:pPr marL="625475" lvl="1" indent="-533400">
              <a:spcAft>
                <a:spcPts val="1200"/>
              </a:spcAft>
              <a:buFont typeface="+mj-lt"/>
              <a:buAutoNum type="arabicPeriod"/>
            </a:pPr>
            <a:r>
              <a:rPr lang="en-US" sz="2600" b="1" dirty="0" smtClean="0">
                <a:solidFill>
                  <a:schemeClr val="tx1"/>
                </a:solidFill>
              </a:rPr>
              <a:t>Estimates province level</a:t>
            </a:r>
            <a:endParaRPr lang="en-US" sz="2600" b="1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000308" y="2341736"/>
            <a:ext cx="37931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September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Sample</a:t>
            </a:r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95288" y="789843"/>
            <a:ext cx="8424862" cy="119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</a:t>
            </a:r>
            <a:r>
              <a:rPr lang="id-ID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ampling method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</a:p>
          <a:p>
            <a:pPr algn="ctr" eaLnBrk="1" hangingPunct="1"/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(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Susenas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2015-2016)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1164" y="1148004"/>
            <a:ext cx="1392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erlin Sans FB Demi" pitchFamily="34" charset="0"/>
              </a:rPr>
              <a:t>- 3-</a:t>
            </a:r>
            <a:endParaRPr lang="en-US" sz="3200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4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8" name="Text Box 773"/>
          <p:cNvSpPr txBox="1">
            <a:spLocks noChangeArrowheads="1"/>
          </p:cNvSpPr>
          <p:nvPr/>
        </p:nvSpPr>
        <p:spPr bwMode="auto">
          <a:xfrm>
            <a:off x="0" y="919046"/>
            <a:ext cx="9144000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5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Tobacco </a:t>
            </a:r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q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uestions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in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Susenas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ore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2015 and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2016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graphicFrame>
        <p:nvGraphicFramePr>
          <p:cNvPr id="4" name="Group 7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732492"/>
              </p:ext>
            </p:extLst>
          </p:nvPr>
        </p:nvGraphicFramePr>
        <p:xfrm>
          <a:off x="92075" y="1586017"/>
          <a:ext cx="8959850" cy="5203173"/>
        </p:xfrm>
        <a:graphic>
          <a:graphicData uri="http://schemas.openxmlformats.org/drawingml/2006/table">
            <a:tbl>
              <a:tblPr/>
              <a:tblGrid>
                <a:gridCol w="447675"/>
                <a:gridCol w="1426210"/>
                <a:gridCol w="594360"/>
                <a:gridCol w="1984384"/>
                <a:gridCol w="1296538"/>
                <a:gridCol w="1364776"/>
                <a:gridCol w="1845907"/>
              </a:tblGrid>
              <a:tr h="30764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Name of Household Member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…..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Household Member Aged 5 Years and Over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57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 the last month, do you currently smoke tobacco?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Yes, daily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 pitchFamily="2" charset="2"/>
                        </a:rPr>
                        <a:t>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809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 pitchFamily="2" charset="2"/>
                        </a:rPr>
                        <a:t>Yes, less than daily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 pitchFamily="2" charset="2"/>
                        </a:rPr>
                        <a:t>5. Not at all 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810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 pitchFamily="2" charset="2"/>
                        </a:rPr>
                        <a:t>8. Don’t know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 pitchFamily="2" charset="2"/>
                        </a:rPr>
                        <a:t> 	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other HH member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Wingdings" pitchFamily="2" charset="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If 807 = 2,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Have you smoked tobacco daily in the pass?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9538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	1. Yes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9538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	5. No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9538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	8. Don’t know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 the last month, how many cigarettes on average per week?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(cigarette)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(continue to other HH member)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If 807 = 5,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 the past, have you smoked tobacco?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Yes, daily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Yes, less than daily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 Not at all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8. Don’t know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	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 pitchFamily="2" charset="2"/>
                        </a:rPr>
                        <a:t>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other HH member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Wingdings" pitchFamily="2" charset="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801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802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.....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807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808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809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810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5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14400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…..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  <a:sym typeface="Webdings" pitchFamily="18" charset="2"/>
                        </a:rPr>
                        <a:t>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  <a:sym typeface="Webdings" pitchFamily="18" charset="2"/>
                        </a:rPr>
                        <a:t>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  <a:sym typeface="Webdings" pitchFamily="18" charset="2"/>
                        </a:rPr>
                        <a:t>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  <a:sym typeface="Webdings" pitchFamily="18" charset="2"/>
                        </a:rPr>
                        <a:t>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5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14400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…..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  <a:sym typeface="Webdings" pitchFamily="18" charset="2"/>
                        </a:rPr>
                        <a:t>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  <a:sym typeface="Webdings" pitchFamily="18" charset="2"/>
                        </a:rPr>
                        <a:t>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  <a:sym typeface="Webdings" pitchFamily="18" charset="2"/>
                        </a:rPr>
                        <a:t>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  <a:sym typeface="Webdings" pitchFamily="18" charset="2"/>
                        </a:rPr>
                        <a:t>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0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14400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…..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  <a:sym typeface="Webdings" pitchFamily="18" charset="2"/>
                        </a:rPr>
                        <a:t>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  <a:sym typeface="Webdings" pitchFamily="18" charset="2"/>
                        </a:rPr>
                        <a:t>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  <a:sym typeface="Webdings" pitchFamily="18" charset="2"/>
                        </a:rPr>
                        <a:t>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  <a:sym typeface="Webdings" pitchFamily="18" charset="2"/>
                        </a:rPr>
                        <a:t>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3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514600" y="2575560"/>
            <a:ext cx="4191000" cy="2286000"/>
          </a:xfrm>
          <a:prstGeom prst="horizontalScroll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Result</a:t>
            </a:r>
            <a:endParaRPr lang="id-ID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05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12700" y="860515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Berlin Sans FB" pitchFamily="34" charset="0"/>
              </a:rPr>
              <a:t>Number of Household Sample, Selected Respondent, and Tobacco </a:t>
            </a:r>
            <a:r>
              <a:rPr lang="en-US" sz="3000" b="1" dirty="0" smtClean="0">
                <a:latin typeface="Berlin Sans FB" pitchFamily="34" charset="0"/>
              </a:rPr>
              <a:t>Prevalence</a:t>
            </a:r>
            <a:endParaRPr lang="en-US" sz="3000" dirty="0">
              <a:latin typeface="Berlin Sans FB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306019"/>
              </p:ext>
            </p:extLst>
          </p:nvPr>
        </p:nvGraphicFramePr>
        <p:xfrm>
          <a:off x="136526" y="1968845"/>
          <a:ext cx="8880473" cy="45653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6423"/>
                <a:gridCol w="1310185"/>
                <a:gridCol w="2485229"/>
                <a:gridCol w="926212"/>
                <a:gridCol w="926212"/>
                <a:gridCol w="926212"/>
              </a:tblGrid>
              <a:tr h="4710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Tobacco Survey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6" marR="9526" marT="952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Number of Household Sample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Selected Respondent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Tobacco Prevalence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noFill/>
                  </a:tcPr>
                </a:tc>
              </a:tr>
              <a:tr h="471034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Men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Women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78439">
                <a:tc>
                  <a:txBody>
                    <a:bodyPr/>
                    <a:lstStyle/>
                    <a:p>
                      <a:pPr marL="91440" indent="0" algn="l" fontAlgn="ctr"/>
                      <a:r>
                        <a:rPr lang="id-ID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GATS</a:t>
                      </a:r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Indonesia </a:t>
                      </a:r>
                      <a:r>
                        <a:rPr lang="en-US" sz="18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6" marR="9526" marT="952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9,000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6" marR="216013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Only one HH</a:t>
                      </a:r>
                      <a:r>
                        <a:rPr lang="en-US" sz="18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member aged 15 years and over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6" marR="216013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67.0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6" marR="216013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2.7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6" marR="216013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34.8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6" marR="216013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490661">
                <a:tc rowSpan="2">
                  <a:txBody>
                    <a:bodyPr/>
                    <a:lstStyle/>
                    <a:p>
                      <a:pPr marL="91440" indent="0" algn="l" fontAlgn="ctr"/>
                      <a:r>
                        <a:rPr lang="id-ID" sz="18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Susenas 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Housing and Health Module</a:t>
                      </a:r>
                      <a:r>
                        <a:rPr lang="id-ID" sz="18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2013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6" marR="9526" marT="952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08000" algn="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75,000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6" marR="216013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All HH member</a:t>
                      </a:r>
                      <a:r>
                        <a:rPr lang="id-ID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s </a:t>
                      </a:r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aged 15 years and over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6" marR="216013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r" fontAlgn="ctr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62.7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6" marR="216013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r" fontAlgn="ctr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1.4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6" marR="216013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r" fontAlgn="ctr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32.0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6" marR="216013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4906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HH members</a:t>
                      </a:r>
                      <a:r>
                        <a:rPr lang="id-ID" sz="18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aged 10 years and over</a:t>
                      </a:r>
                      <a:endParaRPr lang="en-US" sz="1800" b="1" i="0" u="none" strike="noStrike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216013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r" fontAlgn="ctr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55.2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6" marR="216013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r" fontAlgn="ctr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1.3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6" marR="216013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r" fontAlgn="ctr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28.3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6" marR="216013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27107">
                <a:tc rowSpan="3">
                  <a:txBody>
                    <a:bodyPr/>
                    <a:lstStyle/>
                    <a:p>
                      <a:pPr marL="91440" indent="0" algn="l" fontAlgn="ctr"/>
                      <a:r>
                        <a:rPr lang="en-US" sz="18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Susenas</a:t>
                      </a:r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Core</a:t>
                      </a:r>
                      <a:r>
                        <a:rPr lang="id-ID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6" marR="9526" marT="952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08000" algn="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300,000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6" marR="216013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All HH members</a:t>
                      </a:r>
                      <a:r>
                        <a:rPr lang="id-ID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aged 15 years and over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6" marR="216013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r" fontAlgn="ctr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59.3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6" marR="216013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r" fontAlgn="ctr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1.3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6" marR="216013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r" fontAlgn="ctr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30.2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6" marR="216013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271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All HH members</a:t>
                      </a:r>
                      <a:r>
                        <a:rPr lang="id-ID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aged 10 years and over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6" marR="216013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r" fontAlgn="ctr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52.4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6" marR="216013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r" fontAlgn="ctr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1.2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6" marR="216013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r" fontAlgn="ctr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26.8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6" marR="216013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271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All HH members</a:t>
                      </a:r>
                      <a:r>
                        <a:rPr lang="id-ID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aged 5 years and over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6" marR="216013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r" fontAlgn="ctr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46.7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6" marR="216013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r" fontAlgn="ctr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1.0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6" marR="216013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r" fontAlgn="ctr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23.9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6" marR="216013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1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410628" y="3255264"/>
            <a:ext cx="6031731" cy="1419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id-ID" sz="2000" dirty="0" smtClean="0">
                <a:solidFill>
                  <a:schemeClr val="bg1"/>
                </a:solidFill>
              </a:rPr>
              <a:t>.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509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Tobacco </a:t>
            </a:r>
            <a:r>
              <a:rPr lang="id-ID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use - </a:t>
            </a:r>
            <a:r>
              <a:rPr 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GATS</a:t>
            </a:r>
            <a:r>
              <a:rPr lang="id-ID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Indonesia 2011</a:t>
            </a: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27615" y="1597437"/>
            <a:ext cx="6936885" cy="2215991"/>
            <a:chOff x="450848" y="940594"/>
            <a:chExt cx="5353052" cy="2945390"/>
          </a:xfrm>
        </p:grpSpPr>
        <p:sp>
          <p:nvSpPr>
            <p:cNvPr id="8" name="TextBox 7"/>
            <p:cNvSpPr txBox="1"/>
            <p:nvPr/>
          </p:nvSpPr>
          <p:spPr>
            <a:xfrm>
              <a:off x="450848" y="940594"/>
              <a:ext cx="5353052" cy="2945390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d-ID" sz="2200" b="1" dirty="0" smtClean="0">
                  <a:latin typeface="Arial Narrow" pitchFamily="34" charset="0"/>
                </a:rPr>
                <a:t>Current tobacco smokers by sex</a:t>
              </a:r>
            </a:p>
            <a:p>
              <a:r>
                <a:rPr lang="id-ID" sz="2200" dirty="0" smtClean="0">
                  <a:latin typeface="Arial Narrow" pitchFamily="34" charset="0"/>
                </a:rPr>
                <a:t>Age 15 and over</a:t>
              </a:r>
            </a:p>
            <a:p>
              <a:endParaRPr lang="id-ID" sz="2400" dirty="0">
                <a:latin typeface="Arial Narrow" pitchFamily="34" charset="0"/>
              </a:endParaRPr>
            </a:p>
            <a:p>
              <a:endParaRPr lang="id-ID" sz="2400" dirty="0" smtClean="0">
                <a:latin typeface="Arial Narrow" pitchFamily="34" charset="0"/>
              </a:endParaRPr>
            </a:p>
            <a:p>
              <a:r>
                <a:rPr lang="id-ID" sz="2400" dirty="0" smtClean="0">
                  <a:latin typeface="Arial Narrow" pitchFamily="34" charset="0"/>
                </a:rPr>
                <a:t>	</a:t>
              </a:r>
              <a:r>
                <a:rPr lang="id-ID" sz="4600" dirty="0" smtClean="0">
                  <a:latin typeface="Arial Narrow" pitchFamily="34" charset="0"/>
                </a:rPr>
                <a:t>67</a:t>
              </a:r>
              <a:r>
                <a:rPr lang="en-US" sz="4600" dirty="0" smtClean="0">
                  <a:latin typeface="Arial Narrow" pitchFamily="34" charset="0"/>
                </a:rPr>
                <a:t>.0</a:t>
              </a:r>
              <a:r>
                <a:rPr lang="id-ID" sz="4600" dirty="0" smtClean="0">
                  <a:latin typeface="Arial Narrow" pitchFamily="34" charset="0"/>
                </a:rPr>
                <a:t>%</a:t>
              </a:r>
              <a:r>
                <a:rPr lang="id-ID" sz="2400" dirty="0" smtClean="0">
                  <a:latin typeface="Arial Narrow" pitchFamily="34" charset="0"/>
                </a:rPr>
                <a:t>		                       </a:t>
              </a:r>
              <a:r>
                <a:rPr lang="id-ID" sz="4600" dirty="0" smtClean="0">
                  <a:latin typeface="Arial Narrow" pitchFamily="34" charset="0"/>
                </a:rPr>
                <a:t>2.7%</a:t>
              </a:r>
            </a:p>
          </p:txBody>
        </p:sp>
        <p:pic>
          <p:nvPicPr>
            <p:cNvPr id="9" name="Picture 2" descr="C:\Users\tp300\AppData\Local\Microsoft\Windows\INetCache\IE\1YROM6IA\symbol-of-male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85" r="30524" b="32903"/>
            <a:stretch/>
          </p:blipFill>
          <p:spPr bwMode="auto">
            <a:xfrm>
              <a:off x="473937" y="2095209"/>
              <a:ext cx="787130" cy="1637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tp300\AppData\Local\Microsoft\Windows\INetCache\IE\0T682GK2\female-symbol[1]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02" t="5902" r="27883" b="29067"/>
            <a:stretch/>
          </p:blipFill>
          <p:spPr bwMode="auto">
            <a:xfrm>
              <a:off x="3808303" y="2139661"/>
              <a:ext cx="661336" cy="1586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1126728" y="3841268"/>
            <a:ext cx="3049032" cy="304698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latin typeface="Arial Narrow" pitchFamily="34" charset="0"/>
              </a:rPr>
              <a:t>Male Current Tobacco Smokers by Age</a:t>
            </a:r>
          </a:p>
          <a:p>
            <a:endParaRPr lang="id-ID" sz="2400" dirty="0">
              <a:latin typeface="Arial Narrow" pitchFamily="34" charset="0"/>
            </a:endParaRPr>
          </a:p>
          <a:p>
            <a:endParaRPr lang="id-ID" sz="2400" dirty="0" smtClean="0">
              <a:latin typeface="Arial Narrow" pitchFamily="34" charset="0"/>
            </a:endParaRPr>
          </a:p>
          <a:p>
            <a:endParaRPr lang="id-ID" sz="2400" dirty="0">
              <a:latin typeface="Arial Narrow" pitchFamily="34" charset="0"/>
            </a:endParaRPr>
          </a:p>
          <a:p>
            <a:endParaRPr lang="id-ID" sz="2400" dirty="0" smtClean="0">
              <a:latin typeface="Arial Narrow" pitchFamily="34" charset="0"/>
            </a:endParaRPr>
          </a:p>
          <a:p>
            <a:endParaRPr lang="id-ID" sz="2400" dirty="0" smtClean="0">
              <a:latin typeface="Arial Narrow" pitchFamily="34" charset="0"/>
            </a:endParaRPr>
          </a:p>
          <a:p>
            <a:endParaRPr lang="id-ID" sz="2400" dirty="0">
              <a:latin typeface="Arial Narrow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183300"/>
              </p:ext>
            </p:extLst>
          </p:nvPr>
        </p:nvGraphicFramePr>
        <p:xfrm>
          <a:off x="1519664" y="4832493"/>
          <a:ext cx="2209056" cy="1828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34472"/>
                <a:gridCol w="974584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400" b="0" dirty="0" smtClean="0">
                          <a:latin typeface="Arial Narrow" pitchFamily="34" charset="0"/>
                        </a:rPr>
                        <a:t>15-24</a:t>
                      </a:r>
                      <a:endParaRPr lang="en-US" sz="2400" b="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b="0" dirty="0" smtClean="0">
                          <a:latin typeface="Arial Narrow" pitchFamily="34" charset="0"/>
                        </a:rPr>
                        <a:t>51</a:t>
                      </a:r>
                      <a:r>
                        <a:rPr lang="en-US" sz="2400" b="0" dirty="0" smtClean="0">
                          <a:latin typeface="Arial Narrow" pitchFamily="34" charset="0"/>
                        </a:rPr>
                        <a:t>.</a:t>
                      </a:r>
                      <a:r>
                        <a:rPr lang="id-ID" sz="2400" b="0" dirty="0" smtClean="0">
                          <a:latin typeface="Arial Narrow" pitchFamily="34" charset="0"/>
                        </a:rPr>
                        <a:t>7%</a:t>
                      </a:r>
                      <a:endParaRPr lang="en-US" sz="2400" b="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b="0" dirty="0" smtClean="0">
                          <a:latin typeface="Arial Narrow" pitchFamily="34" charset="0"/>
                        </a:rPr>
                        <a:t>18-24</a:t>
                      </a:r>
                      <a:endParaRPr lang="en-US" sz="2400" b="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b="0" dirty="0" smtClean="0">
                          <a:latin typeface="Arial Narrow" pitchFamily="34" charset="0"/>
                        </a:rPr>
                        <a:t>73</a:t>
                      </a:r>
                      <a:r>
                        <a:rPr lang="en-US" sz="2400" b="0" dirty="0" smtClean="0">
                          <a:latin typeface="Arial Narrow" pitchFamily="34" charset="0"/>
                        </a:rPr>
                        <a:t>.</a:t>
                      </a:r>
                      <a:r>
                        <a:rPr lang="id-ID" sz="2400" b="0" dirty="0" smtClean="0">
                          <a:latin typeface="Arial Narrow" pitchFamily="34" charset="0"/>
                        </a:rPr>
                        <a:t>3%</a:t>
                      </a:r>
                      <a:endParaRPr lang="en-US" sz="2400" b="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b="0" dirty="0" smtClean="0">
                          <a:latin typeface="Arial Narrow" pitchFamily="34" charset="0"/>
                        </a:rPr>
                        <a:t>45-64</a:t>
                      </a:r>
                      <a:endParaRPr lang="en-US" sz="2400" b="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b="0" dirty="0" smtClean="0">
                          <a:latin typeface="Arial Narrow" pitchFamily="34" charset="0"/>
                        </a:rPr>
                        <a:t>72</a:t>
                      </a:r>
                      <a:r>
                        <a:rPr lang="en-US" sz="2400" b="0" dirty="0" smtClean="0">
                          <a:latin typeface="Arial Narrow" pitchFamily="34" charset="0"/>
                        </a:rPr>
                        <a:t>.</a:t>
                      </a:r>
                      <a:r>
                        <a:rPr lang="id-ID" sz="2400" b="0" dirty="0" smtClean="0">
                          <a:latin typeface="Arial Narrow" pitchFamily="34" charset="0"/>
                        </a:rPr>
                        <a:t>4%</a:t>
                      </a:r>
                      <a:endParaRPr lang="en-US" sz="2400" b="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b="0" dirty="0" smtClean="0">
                          <a:latin typeface="Arial Narrow" pitchFamily="34" charset="0"/>
                        </a:rPr>
                        <a:t>65+</a:t>
                      </a:r>
                      <a:endParaRPr lang="en-US" sz="2400" b="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b="0" dirty="0" smtClean="0">
                          <a:latin typeface="Arial Narrow" pitchFamily="34" charset="0"/>
                        </a:rPr>
                        <a:t>61</a:t>
                      </a:r>
                      <a:r>
                        <a:rPr lang="en-US" sz="2400" b="0" dirty="0" smtClean="0">
                          <a:latin typeface="Arial Narrow" pitchFamily="34" charset="0"/>
                        </a:rPr>
                        <a:t>.</a:t>
                      </a:r>
                      <a:r>
                        <a:rPr lang="id-ID" sz="2400" b="0" dirty="0" smtClean="0">
                          <a:latin typeface="Arial Narrow" pitchFamily="34" charset="0"/>
                        </a:rPr>
                        <a:t>2%</a:t>
                      </a:r>
                      <a:endParaRPr lang="en-US" sz="2400" b="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31307" y="3841268"/>
            <a:ext cx="3230653" cy="304698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Fem</a:t>
            </a:r>
            <a:r>
              <a:rPr lang="id-ID" sz="2400" b="1" dirty="0" smtClean="0">
                <a:latin typeface="Arial Narrow" pitchFamily="34" charset="0"/>
              </a:rPr>
              <a:t>ale Current Tobacco Smokers by Age</a:t>
            </a:r>
          </a:p>
          <a:p>
            <a:endParaRPr lang="id-ID" sz="2400" dirty="0">
              <a:latin typeface="Arial Narrow" pitchFamily="34" charset="0"/>
            </a:endParaRPr>
          </a:p>
          <a:p>
            <a:endParaRPr lang="id-ID" sz="2400" dirty="0" smtClean="0">
              <a:latin typeface="Arial Narrow" pitchFamily="34" charset="0"/>
            </a:endParaRPr>
          </a:p>
          <a:p>
            <a:endParaRPr lang="id-ID" sz="2400" dirty="0">
              <a:latin typeface="Arial Narrow" pitchFamily="34" charset="0"/>
            </a:endParaRPr>
          </a:p>
          <a:p>
            <a:endParaRPr lang="id-ID" sz="2400" dirty="0" smtClean="0">
              <a:latin typeface="Arial Narrow" pitchFamily="34" charset="0"/>
            </a:endParaRPr>
          </a:p>
          <a:p>
            <a:endParaRPr lang="id-ID" sz="2400" dirty="0" smtClean="0">
              <a:latin typeface="Arial Narrow" pitchFamily="34" charset="0"/>
            </a:endParaRPr>
          </a:p>
          <a:p>
            <a:endParaRPr lang="id-ID" sz="2400" dirty="0">
              <a:latin typeface="Arial Narrow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016267"/>
              </p:ext>
            </p:extLst>
          </p:nvPr>
        </p:nvGraphicFramePr>
        <p:xfrm>
          <a:off x="5405864" y="4832493"/>
          <a:ext cx="2209056" cy="1828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34472"/>
                <a:gridCol w="974584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400" b="0" dirty="0" smtClean="0">
                          <a:latin typeface="Arial Narrow" pitchFamily="34" charset="0"/>
                        </a:rPr>
                        <a:t>15-24</a:t>
                      </a:r>
                      <a:endParaRPr lang="en-US" sz="2400" b="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b="0" dirty="0" smtClean="0">
                          <a:latin typeface="Arial Narrow" pitchFamily="34" charset="0"/>
                        </a:rPr>
                        <a:t>0</a:t>
                      </a:r>
                      <a:r>
                        <a:rPr lang="en-US" sz="2400" b="0" dirty="0" smtClean="0">
                          <a:latin typeface="Arial Narrow" pitchFamily="34" charset="0"/>
                        </a:rPr>
                        <a:t>.</a:t>
                      </a:r>
                      <a:r>
                        <a:rPr lang="id-ID" sz="2400" b="0" dirty="0" smtClean="0">
                          <a:latin typeface="Arial Narrow" pitchFamily="34" charset="0"/>
                        </a:rPr>
                        <a:t>1%</a:t>
                      </a:r>
                      <a:endParaRPr lang="en-US" sz="2400" b="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b="0" dirty="0" smtClean="0">
                          <a:latin typeface="Arial Narrow" pitchFamily="34" charset="0"/>
                        </a:rPr>
                        <a:t>18-24</a:t>
                      </a:r>
                      <a:endParaRPr lang="en-US" sz="2400" b="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b="0" dirty="0" smtClean="0">
                          <a:latin typeface="Arial Narrow" pitchFamily="34" charset="0"/>
                        </a:rPr>
                        <a:t>1</a:t>
                      </a:r>
                      <a:r>
                        <a:rPr lang="en-US" sz="2400" b="0" dirty="0" smtClean="0">
                          <a:latin typeface="Arial Narrow" pitchFamily="34" charset="0"/>
                        </a:rPr>
                        <a:t>.</a:t>
                      </a:r>
                      <a:r>
                        <a:rPr lang="id-ID" sz="2400" b="0" dirty="0" smtClean="0">
                          <a:latin typeface="Arial Narrow" pitchFamily="34" charset="0"/>
                        </a:rPr>
                        <a:t>7%</a:t>
                      </a:r>
                      <a:endParaRPr lang="en-US" sz="2400" b="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b="0" dirty="0" smtClean="0">
                          <a:latin typeface="Arial Narrow" pitchFamily="34" charset="0"/>
                        </a:rPr>
                        <a:t>45-64</a:t>
                      </a:r>
                      <a:endParaRPr lang="en-US" sz="2400" b="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b="0" dirty="0" smtClean="0">
                          <a:latin typeface="Arial Narrow" pitchFamily="34" charset="0"/>
                        </a:rPr>
                        <a:t>5</a:t>
                      </a:r>
                      <a:r>
                        <a:rPr lang="en-US" sz="2400" b="0" dirty="0" smtClean="0">
                          <a:latin typeface="Arial Narrow" pitchFamily="34" charset="0"/>
                        </a:rPr>
                        <a:t>.</a:t>
                      </a:r>
                      <a:r>
                        <a:rPr lang="id-ID" sz="2400" b="0" dirty="0" smtClean="0">
                          <a:latin typeface="Arial Narrow" pitchFamily="34" charset="0"/>
                        </a:rPr>
                        <a:t>8%</a:t>
                      </a:r>
                      <a:endParaRPr lang="en-US" sz="2400" b="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b="0" dirty="0" smtClean="0">
                          <a:latin typeface="Arial Narrow" pitchFamily="34" charset="0"/>
                        </a:rPr>
                        <a:t>65+</a:t>
                      </a:r>
                      <a:endParaRPr lang="en-US" sz="2400" b="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b="0" dirty="0" smtClean="0">
                          <a:latin typeface="Arial Narrow" pitchFamily="34" charset="0"/>
                        </a:rPr>
                        <a:t>6</a:t>
                      </a:r>
                      <a:r>
                        <a:rPr lang="en-US" sz="2400" b="0" dirty="0" smtClean="0">
                          <a:latin typeface="Arial Narrow" pitchFamily="34" charset="0"/>
                        </a:rPr>
                        <a:t>.</a:t>
                      </a:r>
                      <a:r>
                        <a:rPr lang="id-ID" sz="2400" b="0" dirty="0" smtClean="0">
                          <a:latin typeface="Arial Narrow" pitchFamily="34" charset="0"/>
                        </a:rPr>
                        <a:t>7%</a:t>
                      </a:r>
                      <a:endParaRPr lang="en-US" sz="2400" b="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727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410628" y="3255264"/>
            <a:ext cx="6031731" cy="1419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id-ID" sz="2000" dirty="0" smtClean="0">
                <a:solidFill>
                  <a:schemeClr val="bg1"/>
                </a:solidFill>
              </a:rPr>
              <a:t>.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5331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Tobacco </a:t>
            </a:r>
            <a:r>
              <a:rPr lang="id-ID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use -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GATS</a:t>
            </a:r>
            <a:r>
              <a:rPr lang="id-ID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Indonesia 2011  </a:t>
            </a:r>
            <a:r>
              <a:rPr lang="id-ID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-2-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1520" y="1984090"/>
            <a:ext cx="6480720" cy="1815879"/>
            <a:chOff x="251520" y="1675834"/>
            <a:chExt cx="5040560" cy="1903745"/>
          </a:xfrm>
        </p:grpSpPr>
        <p:sp>
          <p:nvSpPr>
            <p:cNvPr id="15" name="TextBox 14"/>
            <p:cNvSpPr txBox="1"/>
            <p:nvPr/>
          </p:nvSpPr>
          <p:spPr>
            <a:xfrm>
              <a:off x="251520" y="1675834"/>
              <a:ext cx="5040560" cy="1903745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d-ID" sz="2400" b="1" dirty="0" smtClean="0">
                  <a:latin typeface="Arial Narrow" pitchFamily="34" charset="0"/>
                </a:rPr>
                <a:t>Average number cigarettes smoked per day</a:t>
              </a:r>
              <a:endParaRPr lang="id-ID" sz="2400" dirty="0" smtClean="0">
                <a:latin typeface="Arial Narrow" pitchFamily="34" charset="0"/>
              </a:endParaRPr>
            </a:p>
            <a:p>
              <a:endParaRPr lang="id-ID" sz="2400" dirty="0">
                <a:latin typeface="Arial Narrow" pitchFamily="34" charset="0"/>
              </a:endParaRPr>
            </a:p>
            <a:p>
              <a:endParaRPr lang="id-ID" sz="2400" dirty="0" smtClean="0">
                <a:latin typeface="Arial Narrow" pitchFamily="34" charset="0"/>
              </a:endParaRPr>
            </a:p>
            <a:p>
              <a:r>
                <a:rPr lang="id-ID" sz="2400" dirty="0" smtClean="0">
                  <a:latin typeface="Arial Narrow" pitchFamily="34" charset="0"/>
                </a:rPr>
                <a:t>	</a:t>
              </a:r>
              <a:r>
                <a:rPr lang="id-ID" sz="3600" dirty="0" smtClean="0">
                  <a:latin typeface="Arial Narrow" pitchFamily="34" charset="0"/>
                </a:rPr>
                <a:t>13</a:t>
              </a:r>
              <a:r>
                <a:rPr lang="en-US" sz="3600" dirty="0" smtClean="0">
                  <a:latin typeface="Arial Narrow" pitchFamily="34" charset="0"/>
                </a:rPr>
                <a:t>.0</a:t>
              </a:r>
              <a:r>
                <a:rPr lang="id-ID" sz="4000" dirty="0" smtClean="0">
                  <a:latin typeface="Arial Narrow" pitchFamily="34" charset="0"/>
                </a:rPr>
                <a:t>			          </a:t>
              </a:r>
              <a:r>
                <a:rPr lang="id-ID" sz="3600" dirty="0" smtClean="0">
                  <a:latin typeface="Arial Narrow" pitchFamily="34" charset="0"/>
                </a:rPr>
                <a:t>8.1</a:t>
              </a:r>
            </a:p>
          </p:txBody>
        </p:sp>
        <p:pic>
          <p:nvPicPr>
            <p:cNvPr id="17" name="Picture 2" descr="C:\Users\tp300\AppData\Local\Microsoft\Windows\INetCache\IE\1YROM6IA\symbol-of-male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85" r="30524" b="32903"/>
            <a:stretch/>
          </p:blipFill>
          <p:spPr bwMode="auto">
            <a:xfrm>
              <a:off x="395536" y="2247063"/>
              <a:ext cx="619928" cy="1289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C:\Users\tp300\AppData\Local\Microsoft\Windows\INetCache\IE\0T682GK2\female-symbol[1]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02" t="5902" r="27883" b="29067"/>
            <a:stretch/>
          </p:blipFill>
          <p:spPr bwMode="auto">
            <a:xfrm>
              <a:off x="3476840" y="2407766"/>
              <a:ext cx="520855" cy="116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2555776" y="4064748"/>
            <a:ext cx="6321189" cy="2462213"/>
            <a:chOff x="3836405" y="4002157"/>
            <a:chExt cx="5040560" cy="2207351"/>
          </a:xfrm>
        </p:grpSpPr>
        <p:sp>
          <p:nvSpPr>
            <p:cNvPr id="20" name="TextBox 19"/>
            <p:cNvSpPr txBox="1"/>
            <p:nvPr/>
          </p:nvSpPr>
          <p:spPr>
            <a:xfrm>
              <a:off x="3836405" y="4002157"/>
              <a:ext cx="5040560" cy="2207351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d-ID" sz="2400" b="1" dirty="0" smtClean="0">
                  <a:latin typeface="Arial Narrow" pitchFamily="34" charset="0"/>
                </a:rPr>
                <a:t>Average age at daily smoking initiation</a:t>
              </a:r>
              <a:endParaRPr lang="id-ID" sz="2400" dirty="0" smtClean="0">
                <a:latin typeface="Arial Narrow" pitchFamily="34" charset="0"/>
              </a:endParaRPr>
            </a:p>
            <a:p>
              <a:endParaRPr lang="id-ID" sz="2400" dirty="0" smtClean="0">
                <a:latin typeface="Arial Narrow" pitchFamily="34" charset="0"/>
              </a:endParaRPr>
            </a:p>
            <a:p>
              <a:endParaRPr lang="id-ID" sz="2400" dirty="0">
                <a:latin typeface="Arial Narrow" pitchFamily="34" charset="0"/>
              </a:endParaRPr>
            </a:p>
            <a:p>
              <a:endParaRPr lang="id-ID" sz="2400" dirty="0" smtClean="0">
                <a:latin typeface="Arial Narrow" pitchFamily="34" charset="0"/>
              </a:endParaRPr>
            </a:p>
            <a:p>
              <a:r>
                <a:rPr lang="id-ID" sz="2400" dirty="0" smtClean="0">
                  <a:latin typeface="Arial Narrow" pitchFamily="34" charset="0"/>
                </a:rPr>
                <a:t>	</a:t>
              </a:r>
              <a:r>
                <a:rPr lang="id-ID" sz="3600" dirty="0" smtClean="0">
                  <a:latin typeface="Arial Narrow" pitchFamily="34" charset="0"/>
                </a:rPr>
                <a:t>17,6	</a:t>
              </a:r>
              <a:r>
                <a:rPr lang="id-ID" sz="4000" dirty="0" smtClean="0">
                  <a:latin typeface="Arial Narrow" pitchFamily="34" charset="0"/>
                </a:rPr>
                <a:t>		*</a:t>
              </a:r>
            </a:p>
            <a:p>
              <a:r>
                <a:rPr lang="id-ID" dirty="0" smtClean="0">
                  <a:latin typeface="Arial Narrow" pitchFamily="34" charset="0"/>
                </a:rPr>
                <a:t>*the data for women are not reported due to small sample size</a:t>
              </a:r>
            </a:p>
          </p:txBody>
        </p:sp>
        <p:pic>
          <p:nvPicPr>
            <p:cNvPr id="21" name="Picture 2" descr="C:\Users\tp300\AppData\Local\Microsoft\Windows\INetCache\IE\1YROM6IA\symbol-of-male[1]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85" r="30524" b="32903"/>
            <a:stretch/>
          </p:blipFill>
          <p:spPr bwMode="auto">
            <a:xfrm>
              <a:off x="3980421" y="4797068"/>
              <a:ext cx="619928" cy="1026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C:\Users\tp300\AppData\Local\Microsoft\Windows\INetCache\IE\0T682GK2\female-symbol[1]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02" t="5902" r="27883" b="29067"/>
            <a:stretch/>
          </p:blipFill>
          <p:spPr bwMode="auto">
            <a:xfrm>
              <a:off x="6907332" y="4866778"/>
              <a:ext cx="520855" cy="901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2088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410628" y="3255264"/>
            <a:ext cx="6031731" cy="1419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id-ID" sz="2000" dirty="0" smtClean="0">
                <a:solidFill>
                  <a:schemeClr val="bg1"/>
                </a:solidFill>
              </a:rPr>
              <a:t>.</a:t>
            </a:r>
            <a:endParaRPr lang="id-ID" sz="20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27615" y="1597437"/>
            <a:ext cx="6936885" cy="2215991"/>
            <a:chOff x="450848" y="940594"/>
            <a:chExt cx="5353052" cy="2945390"/>
          </a:xfrm>
        </p:grpSpPr>
        <p:sp>
          <p:nvSpPr>
            <p:cNvPr id="8" name="TextBox 7"/>
            <p:cNvSpPr txBox="1"/>
            <p:nvPr/>
          </p:nvSpPr>
          <p:spPr>
            <a:xfrm>
              <a:off x="450848" y="940594"/>
              <a:ext cx="5353052" cy="2945390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d-ID" sz="2200" b="1" dirty="0" smtClean="0">
                  <a:latin typeface="Arial Narrow" pitchFamily="34" charset="0"/>
                </a:rPr>
                <a:t>Current tobacco smokers by sex</a:t>
              </a:r>
            </a:p>
            <a:p>
              <a:r>
                <a:rPr lang="id-ID" sz="2200" dirty="0" smtClean="0">
                  <a:latin typeface="Arial Narrow" pitchFamily="34" charset="0"/>
                </a:rPr>
                <a:t>Age 15 and over</a:t>
              </a:r>
            </a:p>
            <a:p>
              <a:endParaRPr lang="id-ID" sz="2400" dirty="0">
                <a:latin typeface="Arial Narrow" pitchFamily="34" charset="0"/>
              </a:endParaRPr>
            </a:p>
            <a:p>
              <a:endParaRPr lang="id-ID" sz="2400" dirty="0" smtClean="0">
                <a:latin typeface="Arial Narrow" pitchFamily="34" charset="0"/>
              </a:endParaRPr>
            </a:p>
            <a:p>
              <a:r>
                <a:rPr lang="id-ID" sz="2400" dirty="0" smtClean="0">
                  <a:latin typeface="Arial Narrow" pitchFamily="34" charset="0"/>
                </a:rPr>
                <a:t>	</a:t>
              </a:r>
              <a:r>
                <a:rPr lang="en-US" sz="4600" dirty="0" smtClean="0">
                  <a:latin typeface="Arial Narrow" pitchFamily="34" charset="0"/>
                </a:rPr>
                <a:t>59.3</a:t>
              </a:r>
              <a:r>
                <a:rPr lang="id-ID" sz="4600" dirty="0" smtClean="0">
                  <a:latin typeface="Arial Narrow" pitchFamily="34" charset="0"/>
                </a:rPr>
                <a:t>%</a:t>
              </a:r>
              <a:r>
                <a:rPr lang="id-ID" sz="2400" dirty="0" smtClean="0">
                  <a:latin typeface="Arial Narrow" pitchFamily="34" charset="0"/>
                </a:rPr>
                <a:t>		                       </a:t>
              </a:r>
              <a:r>
                <a:rPr lang="en-US" sz="4600" dirty="0" smtClean="0">
                  <a:latin typeface="Arial Narrow" pitchFamily="34" charset="0"/>
                </a:rPr>
                <a:t>1.3</a:t>
              </a:r>
              <a:r>
                <a:rPr lang="id-ID" sz="4600" dirty="0" smtClean="0">
                  <a:latin typeface="Arial Narrow" pitchFamily="34" charset="0"/>
                </a:rPr>
                <a:t>%</a:t>
              </a:r>
            </a:p>
          </p:txBody>
        </p:sp>
        <p:pic>
          <p:nvPicPr>
            <p:cNvPr id="9" name="Picture 2" descr="C:\Users\tp300\AppData\Local\Microsoft\Windows\INetCache\IE\1YROM6IA\symbol-of-male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85" r="30524" b="32903"/>
            <a:stretch/>
          </p:blipFill>
          <p:spPr bwMode="auto">
            <a:xfrm>
              <a:off x="473937" y="2095209"/>
              <a:ext cx="787130" cy="1637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tp300\AppData\Local\Microsoft\Windows\INetCache\IE\0T682GK2\female-symbol[1]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02" t="5902" r="27883" b="29067"/>
            <a:stretch/>
          </p:blipFill>
          <p:spPr bwMode="auto">
            <a:xfrm>
              <a:off x="3808303" y="2139661"/>
              <a:ext cx="661336" cy="1586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1126728" y="3841268"/>
            <a:ext cx="3049032" cy="304698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latin typeface="Arial Narrow" pitchFamily="34" charset="0"/>
              </a:rPr>
              <a:t>Male Current Tobacco Smokers by Age</a:t>
            </a:r>
          </a:p>
          <a:p>
            <a:endParaRPr lang="id-ID" sz="2400" dirty="0">
              <a:latin typeface="Arial Narrow" pitchFamily="34" charset="0"/>
            </a:endParaRPr>
          </a:p>
          <a:p>
            <a:endParaRPr lang="id-ID" sz="2400" dirty="0" smtClean="0">
              <a:latin typeface="Arial Narrow" pitchFamily="34" charset="0"/>
            </a:endParaRPr>
          </a:p>
          <a:p>
            <a:endParaRPr lang="id-ID" sz="2400" dirty="0">
              <a:latin typeface="Arial Narrow" pitchFamily="34" charset="0"/>
            </a:endParaRPr>
          </a:p>
          <a:p>
            <a:endParaRPr lang="id-ID" sz="2400" dirty="0" smtClean="0">
              <a:latin typeface="Arial Narrow" pitchFamily="34" charset="0"/>
            </a:endParaRPr>
          </a:p>
          <a:p>
            <a:endParaRPr lang="id-ID" sz="2400" dirty="0" smtClean="0">
              <a:latin typeface="Arial Narrow" pitchFamily="34" charset="0"/>
            </a:endParaRPr>
          </a:p>
          <a:p>
            <a:endParaRPr lang="id-ID" sz="2400" dirty="0">
              <a:latin typeface="Arial Narrow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927847"/>
              </p:ext>
            </p:extLst>
          </p:nvPr>
        </p:nvGraphicFramePr>
        <p:xfrm>
          <a:off x="1519664" y="4832493"/>
          <a:ext cx="2209056" cy="1828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34472"/>
                <a:gridCol w="974584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400" b="0" dirty="0" smtClean="0">
                          <a:latin typeface="Arial Narrow" pitchFamily="34" charset="0"/>
                        </a:rPr>
                        <a:t>15-24</a:t>
                      </a:r>
                      <a:endParaRPr lang="en-US" sz="2400" b="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 Narrow" pitchFamily="34" charset="0"/>
                        </a:rPr>
                        <a:t>38.4</a:t>
                      </a:r>
                      <a:r>
                        <a:rPr lang="id-ID" sz="2400" b="0" dirty="0" smtClean="0">
                          <a:latin typeface="Arial Narrow" pitchFamily="34" charset="0"/>
                        </a:rPr>
                        <a:t>%</a:t>
                      </a:r>
                      <a:endParaRPr lang="en-US" sz="2400" b="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b="0" dirty="0" smtClean="0">
                          <a:latin typeface="Arial Narrow" pitchFamily="34" charset="0"/>
                        </a:rPr>
                        <a:t>18-24</a:t>
                      </a:r>
                      <a:endParaRPr lang="en-US" sz="2400" b="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 Narrow" pitchFamily="34" charset="0"/>
                        </a:rPr>
                        <a:t>50.5</a:t>
                      </a:r>
                      <a:r>
                        <a:rPr lang="id-ID" sz="2400" b="0" dirty="0" smtClean="0">
                          <a:latin typeface="Arial Narrow" pitchFamily="34" charset="0"/>
                        </a:rPr>
                        <a:t>%</a:t>
                      </a:r>
                      <a:endParaRPr lang="en-US" sz="2400" b="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b="0" dirty="0" smtClean="0">
                          <a:latin typeface="Arial Narrow" pitchFamily="34" charset="0"/>
                        </a:rPr>
                        <a:t>45-64</a:t>
                      </a:r>
                      <a:endParaRPr lang="en-US" sz="2400" b="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 Narrow" pitchFamily="34" charset="0"/>
                        </a:rPr>
                        <a:t>63.</a:t>
                      </a:r>
                      <a:r>
                        <a:rPr lang="id-ID" sz="2400" b="0" dirty="0" smtClean="0">
                          <a:latin typeface="Arial Narrow" pitchFamily="34" charset="0"/>
                        </a:rPr>
                        <a:t>4%</a:t>
                      </a:r>
                      <a:endParaRPr lang="en-US" sz="2400" b="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b="0" dirty="0" smtClean="0">
                          <a:latin typeface="Arial Narrow" pitchFamily="34" charset="0"/>
                        </a:rPr>
                        <a:t>65+</a:t>
                      </a:r>
                      <a:endParaRPr lang="en-US" sz="2400" b="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 Narrow" pitchFamily="34" charset="0"/>
                        </a:rPr>
                        <a:t>48.3</a:t>
                      </a:r>
                      <a:r>
                        <a:rPr lang="id-ID" sz="2400" b="0" dirty="0" smtClean="0">
                          <a:latin typeface="Arial Narrow" pitchFamily="34" charset="0"/>
                        </a:rPr>
                        <a:t>%</a:t>
                      </a:r>
                      <a:endParaRPr lang="en-US" sz="2400" b="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31307" y="3841268"/>
            <a:ext cx="3230653" cy="304698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Fem</a:t>
            </a:r>
            <a:r>
              <a:rPr lang="id-ID" sz="2400" b="1" dirty="0" smtClean="0">
                <a:latin typeface="Arial Narrow" pitchFamily="34" charset="0"/>
              </a:rPr>
              <a:t>ale Current Tobacco Smokers by Age</a:t>
            </a:r>
          </a:p>
          <a:p>
            <a:endParaRPr lang="id-ID" sz="2400" dirty="0">
              <a:latin typeface="Arial Narrow" pitchFamily="34" charset="0"/>
            </a:endParaRPr>
          </a:p>
          <a:p>
            <a:endParaRPr lang="id-ID" sz="2400" dirty="0" smtClean="0">
              <a:latin typeface="Arial Narrow" pitchFamily="34" charset="0"/>
            </a:endParaRPr>
          </a:p>
          <a:p>
            <a:endParaRPr lang="id-ID" sz="2400" dirty="0">
              <a:latin typeface="Arial Narrow" pitchFamily="34" charset="0"/>
            </a:endParaRPr>
          </a:p>
          <a:p>
            <a:endParaRPr lang="id-ID" sz="2400" dirty="0" smtClean="0">
              <a:latin typeface="Arial Narrow" pitchFamily="34" charset="0"/>
            </a:endParaRPr>
          </a:p>
          <a:p>
            <a:endParaRPr lang="id-ID" sz="2400" dirty="0" smtClean="0">
              <a:latin typeface="Arial Narrow" pitchFamily="34" charset="0"/>
            </a:endParaRPr>
          </a:p>
          <a:p>
            <a:endParaRPr lang="id-ID" sz="2400" dirty="0">
              <a:latin typeface="Arial Narrow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524770"/>
              </p:ext>
            </p:extLst>
          </p:nvPr>
        </p:nvGraphicFramePr>
        <p:xfrm>
          <a:off x="5405864" y="4832493"/>
          <a:ext cx="2209056" cy="1828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34472"/>
                <a:gridCol w="974584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400" b="0" dirty="0" smtClean="0">
                          <a:latin typeface="Arial Narrow" pitchFamily="34" charset="0"/>
                        </a:rPr>
                        <a:t>15-24</a:t>
                      </a:r>
                      <a:endParaRPr lang="en-US" sz="2400" b="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b="0" dirty="0" smtClean="0">
                          <a:latin typeface="Arial Narrow" pitchFamily="34" charset="0"/>
                        </a:rPr>
                        <a:t>0</a:t>
                      </a:r>
                      <a:r>
                        <a:rPr lang="en-US" sz="2400" b="0" dirty="0" smtClean="0">
                          <a:latin typeface="Arial Narrow" pitchFamily="34" charset="0"/>
                        </a:rPr>
                        <a:t>.6</a:t>
                      </a:r>
                      <a:r>
                        <a:rPr lang="id-ID" sz="2400" b="0" dirty="0" smtClean="0">
                          <a:latin typeface="Arial Narrow" pitchFamily="34" charset="0"/>
                        </a:rPr>
                        <a:t>%</a:t>
                      </a:r>
                      <a:endParaRPr lang="en-US" sz="2400" b="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b="0" dirty="0" smtClean="0">
                          <a:latin typeface="Arial Narrow" pitchFamily="34" charset="0"/>
                        </a:rPr>
                        <a:t>18-24</a:t>
                      </a:r>
                      <a:endParaRPr lang="en-US" sz="2400" b="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 Narrow" pitchFamily="34" charset="0"/>
                        </a:rPr>
                        <a:t>0.</a:t>
                      </a:r>
                      <a:r>
                        <a:rPr lang="id-ID" sz="2400" b="0" dirty="0" smtClean="0">
                          <a:latin typeface="Arial Narrow" pitchFamily="34" charset="0"/>
                        </a:rPr>
                        <a:t>7%</a:t>
                      </a:r>
                      <a:endParaRPr lang="en-US" sz="2400" b="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b="0" dirty="0" smtClean="0">
                          <a:latin typeface="Arial Narrow" pitchFamily="34" charset="0"/>
                        </a:rPr>
                        <a:t>45-64</a:t>
                      </a:r>
                      <a:endParaRPr lang="en-US" sz="2400" b="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 Narrow" pitchFamily="34" charset="0"/>
                        </a:rPr>
                        <a:t>2.0</a:t>
                      </a:r>
                      <a:r>
                        <a:rPr lang="id-ID" sz="2400" b="0" dirty="0" smtClean="0">
                          <a:latin typeface="Arial Narrow" pitchFamily="34" charset="0"/>
                        </a:rPr>
                        <a:t>%</a:t>
                      </a:r>
                      <a:endParaRPr lang="en-US" sz="2400" b="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b="0" dirty="0" smtClean="0">
                          <a:latin typeface="Arial Narrow" pitchFamily="34" charset="0"/>
                        </a:rPr>
                        <a:t>65+</a:t>
                      </a:r>
                      <a:endParaRPr lang="en-US" sz="2400" b="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 Narrow" pitchFamily="34" charset="0"/>
                        </a:rPr>
                        <a:t>2.5</a:t>
                      </a:r>
                      <a:r>
                        <a:rPr lang="id-ID" sz="2400" b="0" dirty="0" smtClean="0">
                          <a:latin typeface="Arial Narrow" pitchFamily="34" charset="0"/>
                        </a:rPr>
                        <a:t>%</a:t>
                      </a:r>
                      <a:endParaRPr lang="en-US" sz="2400" b="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708509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Tobacco </a:t>
            </a:r>
            <a:r>
              <a:rPr lang="id-ID" sz="4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use – Susenas Core 2015</a:t>
            </a:r>
            <a:endParaRPr lang="en-US" sz="4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623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930" y="1500407"/>
            <a:ext cx="5219724" cy="52486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5576" y="737930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800" dirty="0" smtClean="0">
                <a:solidFill>
                  <a:srgbClr val="002060"/>
                </a:solidFill>
                <a:latin typeface="Berlin Sans FB Demi" pitchFamily="34" charset="0"/>
              </a:rPr>
              <a:t>Indonesia Overview</a:t>
            </a:r>
            <a:endParaRPr lang="en-US" sz="4800" dirty="0">
              <a:solidFill>
                <a:srgbClr val="002060"/>
              </a:solidFill>
              <a:latin typeface="Berlin Sans FB Dem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97880" y="1729008"/>
            <a:ext cx="2870016" cy="144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latin typeface="Arial Narrow" pitchFamily="34" charset="0"/>
              </a:rPr>
              <a:t>Area: 1,910,931.32 km</a:t>
            </a:r>
            <a:r>
              <a:rPr lang="id-ID" sz="3200" b="1" baseline="30000" dirty="0" smtClean="0">
                <a:latin typeface="Arial Narrow" pitchFamily="34" charset="0"/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4320" y="1820448"/>
            <a:ext cx="3200400" cy="144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latin typeface="Arial Narrow" pitchFamily="34" charset="0"/>
              </a:rPr>
              <a:t>Population: 237,641,326 people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52160" y="4097212"/>
            <a:ext cx="2928262" cy="24482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latin typeface="Arial Narrow" pitchFamily="34" charset="0"/>
              </a:rPr>
              <a:t>Smokers aged 15 years and over: </a:t>
            </a:r>
            <a:r>
              <a:rPr lang="en-US" sz="2400" b="1" dirty="0" smtClean="0">
                <a:latin typeface="Arial Narrow" pitchFamily="34" charset="0"/>
              </a:rPr>
              <a:t>30.2</a:t>
            </a:r>
            <a:r>
              <a:rPr lang="id-ID" sz="2400" b="1" dirty="0" smtClean="0">
                <a:latin typeface="Arial Narrow" pitchFamily="34" charset="0"/>
              </a:rPr>
              <a:t>%</a:t>
            </a:r>
          </a:p>
          <a:p>
            <a:pPr algn="ctr"/>
            <a:r>
              <a:rPr lang="id-ID" sz="2400" b="1" dirty="0" smtClean="0">
                <a:latin typeface="Arial Narrow" pitchFamily="34" charset="0"/>
              </a:rPr>
              <a:t>vs</a:t>
            </a:r>
          </a:p>
          <a:p>
            <a:pPr algn="ctr"/>
            <a:r>
              <a:rPr lang="id-ID" sz="2400" b="1" dirty="0" smtClean="0">
                <a:latin typeface="Arial Narrow" pitchFamily="34" charset="0"/>
              </a:rPr>
              <a:t>Non-smokers aged 15 years and over : </a:t>
            </a:r>
            <a:r>
              <a:rPr lang="en-US" sz="2400" b="1" dirty="0" smtClean="0">
                <a:latin typeface="Arial Narrow" pitchFamily="34" charset="0"/>
              </a:rPr>
              <a:t>69.8</a:t>
            </a:r>
            <a:r>
              <a:rPr lang="id-ID" sz="2400" b="1" dirty="0" smtClean="0">
                <a:latin typeface="Arial Narrow" pitchFamily="34" charset="0"/>
              </a:rPr>
              <a:t>%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4320" y="4127993"/>
            <a:ext cx="3108960" cy="23185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latin typeface="Arial Narrow" pitchFamily="34" charset="0"/>
              </a:rPr>
              <a:t>Sex Ratio: 101 men of 100 women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7967" y="3260608"/>
            <a:ext cx="2556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i="1" dirty="0" smtClean="0">
                <a:latin typeface="Arial Narrow" pitchFamily="34" charset="0"/>
              </a:rPr>
              <a:t>Source: BPS, 2010</a:t>
            </a:r>
            <a:endParaRPr lang="en-US" sz="1400" b="1" i="1" dirty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4168" y="3169168"/>
            <a:ext cx="2556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i="1" dirty="0" smtClean="0">
                <a:latin typeface="Arial Narrow" pitchFamily="34" charset="0"/>
              </a:rPr>
              <a:t>Source: Ministry of Home Affairs, 2011</a:t>
            </a:r>
            <a:endParaRPr lang="en-US" sz="1400" b="1" i="1" dirty="0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3119" y="6510488"/>
            <a:ext cx="2556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i="1" dirty="0" smtClean="0">
                <a:latin typeface="Arial Narrow" pitchFamily="34" charset="0"/>
              </a:rPr>
              <a:t>Source: BPS, 2014</a:t>
            </a:r>
            <a:endParaRPr lang="en-US" sz="1400" b="1" i="1" dirty="0"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86206" y="6525516"/>
            <a:ext cx="2556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i="1" dirty="0" smtClean="0">
                <a:latin typeface="Arial Narrow" pitchFamily="34" charset="0"/>
              </a:rPr>
              <a:t>Source: BPS, 201</a:t>
            </a:r>
            <a:r>
              <a:rPr lang="en-US" sz="1400" b="1" i="1" dirty="0" smtClean="0">
                <a:latin typeface="Arial Narrow" pitchFamily="34" charset="0"/>
              </a:rPr>
              <a:t>5</a:t>
            </a:r>
            <a:endParaRPr lang="en-US" sz="1400" b="1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971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410628" y="3255264"/>
            <a:ext cx="6031731" cy="1419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id-ID" sz="2000" dirty="0" smtClean="0">
                <a:solidFill>
                  <a:schemeClr val="bg1"/>
                </a:solidFill>
              </a:rPr>
              <a:t>.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68557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Tobacco </a:t>
            </a:r>
            <a:r>
              <a:rPr lang="id-ID" sz="4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use – </a:t>
            </a:r>
            <a:r>
              <a:rPr lang="en-US" sz="4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Susenas</a:t>
            </a:r>
            <a:r>
              <a:rPr lang="en-US" sz="4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Core </a:t>
            </a:r>
            <a:r>
              <a:rPr lang="id-ID" sz="4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201</a:t>
            </a:r>
            <a:r>
              <a:rPr lang="en-US" sz="4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5</a:t>
            </a:r>
            <a:r>
              <a:rPr lang="id-ID" sz="4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 </a:t>
            </a:r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-2-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1520" y="1984090"/>
            <a:ext cx="6480720" cy="1815879"/>
            <a:chOff x="251520" y="1675834"/>
            <a:chExt cx="5040560" cy="1903745"/>
          </a:xfrm>
        </p:grpSpPr>
        <p:sp>
          <p:nvSpPr>
            <p:cNvPr id="15" name="TextBox 14"/>
            <p:cNvSpPr txBox="1"/>
            <p:nvPr/>
          </p:nvSpPr>
          <p:spPr>
            <a:xfrm>
              <a:off x="251520" y="1675834"/>
              <a:ext cx="5040560" cy="1903745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d-ID" sz="2400" b="1" dirty="0" smtClean="0">
                  <a:latin typeface="Arial Narrow" pitchFamily="34" charset="0"/>
                </a:rPr>
                <a:t>Average number cigarettes smoked per day</a:t>
              </a:r>
              <a:endParaRPr lang="id-ID" sz="2400" dirty="0" smtClean="0">
                <a:latin typeface="Arial Narrow" pitchFamily="34" charset="0"/>
              </a:endParaRPr>
            </a:p>
            <a:p>
              <a:endParaRPr lang="id-ID" sz="2400" dirty="0">
                <a:latin typeface="Arial Narrow" pitchFamily="34" charset="0"/>
              </a:endParaRPr>
            </a:p>
            <a:p>
              <a:endParaRPr lang="id-ID" sz="2400" dirty="0" smtClean="0">
                <a:latin typeface="Arial Narrow" pitchFamily="34" charset="0"/>
              </a:endParaRPr>
            </a:p>
            <a:p>
              <a:r>
                <a:rPr lang="id-ID" sz="2400" dirty="0" smtClean="0">
                  <a:latin typeface="Arial Narrow" pitchFamily="34" charset="0"/>
                </a:rPr>
                <a:t>	</a:t>
              </a:r>
              <a:r>
                <a:rPr lang="en-US" sz="3600" dirty="0" smtClean="0">
                  <a:latin typeface="Arial Narrow" pitchFamily="34" charset="0"/>
                </a:rPr>
                <a:t>11.3</a:t>
              </a:r>
              <a:r>
                <a:rPr lang="id-ID" sz="4000" dirty="0" smtClean="0">
                  <a:latin typeface="Arial Narrow" pitchFamily="34" charset="0"/>
                </a:rPr>
                <a:t>			          </a:t>
              </a:r>
              <a:r>
                <a:rPr lang="en-US" sz="3600" dirty="0" smtClean="0">
                  <a:latin typeface="Arial Narrow" pitchFamily="34" charset="0"/>
                </a:rPr>
                <a:t>8.3</a:t>
              </a:r>
              <a:endParaRPr lang="id-ID" sz="3600" dirty="0" smtClean="0">
                <a:latin typeface="Arial Narrow" pitchFamily="34" charset="0"/>
              </a:endParaRPr>
            </a:p>
          </p:txBody>
        </p:sp>
        <p:pic>
          <p:nvPicPr>
            <p:cNvPr id="17" name="Picture 2" descr="C:\Users\tp300\AppData\Local\Microsoft\Windows\INetCache\IE\1YROM6IA\symbol-of-male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85" r="30524" b="32903"/>
            <a:stretch/>
          </p:blipFill>
          <p:spPr bwMode="auto">
            <a:xfrm>
              <a:off x="395536" y="2247063"/>
              <a:ext cx="619928" cy="1289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C:\Users\tp300\AppData\Local\Microsoft\Windows\INetCache\IE\0T682GK2\female-symbol[1]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02" t="5902" r="27883" b="29067"/>
            <a:stretch/>
          </p:blipFill>
          <p:spPr bwMode="auto">
            <a:xfrm>
              <a:off x="3476840" y="2407766"/>
              <a:ext cx="520855" cy="116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2555776" y="4064748"/>
            <a:ext cx="6321189" cy="2462213"/>
            <a:chOff x="3836405" y="4002157"/>
            <a:chExt cx="5040560" cy="2207351"/>
          </a:xfrm>
        </p:grpSpPr>
        <p:sp>
          <p:nvSpPr>
            <p:cNvPr id="20" name="TextBox 19"/>
            <p:cNvSpPr txBox="1"/>
            <p:nvPr/>
          </p:nvSpPr>
          <p:spPr>
            <a:xfrm>
              <a:off x="3836405" y="4002157"/>
              <a:ext cx="5040560" cy="2207351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d-ID" sz="2400" b="1" dirty="0" smtClean="0">
                  <a:latin typeface="Arial Narrow" pitchFamily="34" charset="0"/>
                </a:rPr>
                <a:t>Average age at daily smoking initiation</a:t>
              </a:r>
              <a:endParaRPr lang="id-ID" sz="2400" dirty="0" smtClean="0">
                <a:latin typeface="Arial Narrow" pitchFamily="34" charset="0"/>
              </a:endParaRPr>
            </a:p>
            <a:p>
              <a:endParaRPr lang="id-ID" sz="2400" dirty="0" smtClean="0">
                <a:latin typeface="Arial Narrow" pitchFamily="34" charset="0"/>
              </a:endParaRPr>
            </a:p>
            <a:p>
              <a:endParaRPr lang="id-ID" sz="2400" dirty="0">
                <a:latin typeface="Arial Narrow" pitchFamily="34" charset="0"/>
              </a:endParaRPr>
            </a:p>
            <a:p>
              <a:endParaRPr lang="id-ID" sz="2400" dirty="0" smtClean="0">
                <a:latin typeface="Arial Narrow" pitchFamily="34" charset="0"/>
              </a:endParaRPr>
            </a:p>
            <a:p>
              <a:r>
                <a:rPr lang="id-ID" sz="2400" dirty="0" smtClean="0">
                  <a:latin typeface="Arial Narrow" pitchFamily="34" charset="0"/>
                </a:rPr>
                <a:t>	</a:t>
              </a:r>
              <a:r>
                <a:rPr lang="id-ID" sz="3600" dirty="0">
                  <a:latin typeface="Arial Narrow" pitchFamily="34" charset="0"/>
                </a:rPr>
                <a:t> * </a:t>
              </a:r>
              <a:r>
                <a:rPr lang="id-ID" sz="3600" dirty="0" smtClean="0">
                  <a:latin typeface="Arial Narrow" pitchFamily="34" charset="0"/>
                </a:rPr>
                <a:t>	</a:t>
              </a:r>
              <a:r>
                <a:rPr lang="id-ID" sz="4000" dirty="0" smtClean="0">
                  <a:latin typeface="Arial Narrow" pitchFamily="34" charset="0"/>
                </a:rPr>
                <a:t>		*</a:t>
              </a:r>
            </a:p>
            <a:p>
              <a:r>
                <a:rPr lang="id-ID" dirty="0" smtClean="0">
                  <a:latin typeface="Arial Narrow" pitchFamily="34" charset="0"/>
                </a:rPr>
                <a:t>*data for </a:t>
              </a:r>
              <a:r>
                <a:rPr lang="en-US" dirty="0" smtClean="0">
                  <a:latin typeface="Arial Narrow" pitchFamily="34" charset="0"/>
                </a:rPr>
                <a:t>age at daily smoking initiation not </a:t>
              </a:r>
              <a:r>
                <a:rPr lang="id-ID" dirty="0" smtClean="0">
                  <a:latin typeface="Arial Narrow" pitchFamily="34" charset="0"/>
                </a:rPr>
                <a:t>collected</a:t>
              </a:r>
            </a:p>
          </p:txBody>
        </p:sp>
        <p:pic>
          <p:nvPicPr>
            <p:cNvPr id="21" name="Picture 2" descr="C:\Users\tp300\AppData\Local\Microsoft\Windows\INetCache\IE\1YROM6IA\symbol-of-male[1]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85" r="30524" b="32903"/>
            <a:stretch/>
          </p:blipFill>
          <p:spPr bwMode="auto">
            <a:xfrm>
              <a:off x="3980421" y="4797068"/>
              <a:ext cx="619928" cy="1026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C:\Users\tp300\AppData\Local\Microsoft\Windows\INetCache\IE\0T682GK2\female-symbol[1]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02" t="5902" r="27883" b="29067"/>
            <a:stretch/>
          </p:blipFill>
          <p:spPr bwMode="auto">
            <a:xfrm>
              <a:off x="6907332" y="4866778"/>
              <a:ext cx="520855" cy="901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259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0" y="964527"/>
            <a:ext cx="91439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latin typeface="Berlin Sans FB Demi" pitchFamily="34" charset="0"/>
              </a:rPr>
              <a:t>Tobacco prevalence of people aged 15 years and over</a:t>
            </a:r>
            <a:endParaRPr lang="en-US" sz="3000" dirty="0">
              <a:latin typeface="Berlin Sans FB Dem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944562"/>
              </p:ext>
            </p:extLst>
          </p:nvPr>
        </p:nvGraphicFramePr>
        <p:xfrm>
          <a:off x="227016" y="1845371"/>
          <a:ext cx="8721044" cy="3874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5025"/>
                <a:gridCol w="665959"/>
                <a:gridCol w="800100"/>
                <a:gridCol w="825500"/>
                <a:gridCol w="596900"/>
                <a:gridCol w="762000"/>
                <a:gridCol w="736600"/>
                <a:gridCol w="606072"/>
                <a:gridCol w="885337"/>
                <a:gridCol w="687551"/>
              </a:tblGrid>
              <a:tr h="303097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n-lt"/>
                        </a:rPr>
                        <a:t>Tobacco</a:t>
                      </a:r>
                      <a:r>
                        <a:rPr lang="en-US" sz="1500" baseline="0" dirty="0" smtClean="0">
                          <a:latin typeface="+mn-lt"/>
                        </a:rPr>
                        <a:t> </a:t>
                      </a:r>
                      <a:r>
                        <a:rPr lang="id-ID" sz="1500" baseline="0" dirty="0" smtClean="0">
                          <a:latin typeface="+mn-lt"/>
                        </a:rPr>
                        <a:t>smokers</a:t>
                      </a:r>
                      <a:endParaRPr lang="en-US" sz="1500" dirty="0">
                        <a:latin typeface="+mn-lt"/>
                      </a:endParaRPr>
                    </a:p>
                  </a:txBody>
                  <a:tcPr marL="91437" marR="91437" marT="45711" marB="45711" anchor="ctr" anchorCtr="1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n-lt"/>
                        </a:rPr>
                        <a:t>201</a:t>
                      </a:r>
                      <a:r>
                        <a:rPr lang="en-US" sz="1500" baseline="0" dirty="0" smtClean="0">
                          <a:latin typeface="+mn-lt"/>
                        </a:rPr>
                        <a:t>1 </a:t>
                      </a:r>
                      <a:r>
                        <a:rPr lang="en-US" sz="1500" baseline="30000" dirty="0" smtClean="0">
                          <a:latin typeface="+mn-lt"/>
                        </a:rPr>
                        <a:t>1)</a:t>
                      </a:r>
                      <a:endParaRPr lang="en-US" sz="1500" baseline="30000" dirty="0">
                        <a:latin typeface="+mn-lt"/>
                      </a:endParaRPr>
                    </a:p>
                  </a:txBody>
                  <a:tcPr marL="71997" marR="35999" marT="45711" marB="45711"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itannic Bold" pitchFamily="34" charset="0"/>
                      </a:endParaRPr>
                    </a:p>
                  </a:txBody>
                  <a:tcPr marL="72000" marR="36000"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itannic Bold" pitchFamily="34" charset="0"/>
                      </a:endParaRPr>
                    </a:p>
                  </a:txBody>
                  <a:tcPr marL="72000" marR="36000" anchor="ctr" anchorCtr="1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n-lt"/>
                        </a:rPr>
                        <a:t>2013  </a:t>
                      </a:r>
                      <a:r>
                        <a:rPr lang="en-US" sz="1500" baseline="30000" dirty="0" smtClean="0">
                          <a:latin typeface="+mn-lt"/>
                        </a:rPr>
                        <a:t>2)</a:t>
                      </a:r>
                      <a:endParaRPr lang="en-US" sz="1500" baseline="30000" dirty="0">
                        <a:latin typeface="+mn-lt"/>
                      </a:endParaRPr>
                    </a:p>
                  </a:txBody>
                  <a:tcPr marL="71997" marR="35999" marT="45711" marB="45711"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itannic Bold" pitchFamily="34" charset="0"/>
                      </a:endParaRPr>
                    </a:p>
                  </a:txBody>
                  <a:tcPr marL="72000" marR="36000"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itannic Bold" pitchFamily="34" charset="0"/>
                      </a:endParaRPr>
                    </a:p>
                  </a:txBody>
                  <a:tcPr marL="72000" marR="36000" anchor="ctr" anchorCtr="1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n-lt"/>
                        </a:rPr>
                        <a:t>2015  </a:t>
                      </a:r>
                      <a:r>
                        <a:rPr lang="en-US" sz="1500" baseline="30000" dirty="0" smtClean="0">
                          <a:latin typeface="+mn-lt"/>
                        </a:rPr>
                        <a:t>3)</a:t>
                      </a:r>
                      <a:endParaRPr lang="en-US" sz="1500" baseline="30000" dirty="0">
                        <a:latin typeface="+mn-lt"/>
                      </a:endParaRPr>
                    </a:p>
                  </a:txBody>
                  <a:tcPr marL="71997" marR="35999" marT="45711" marB="45711"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itannic Bold" pitchFamily="34" charset="0"/>
                      </a:endParaRPr>
                    </a:p>
                  </a:txBody>
                  <a:tcPr marL="72000" marR="36000"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itannic Bold" pitchFamily="34" charset="0"/>
                      </a:endParaRPr>
                    </a:p>
                  </a:txBody>
                  <a:tcPr marL="72000" marR="36000" anchor="ctr" anchorCtr="1"/>
                </a:tc>
              </a:tr>
              <a:tr h="303097">
                <a:tc vMerge="1">
                  <a:txBody>
                    <a:bodyPr/>
                    <a:lstStyle/>
                    <a:p>
                      <a:endParaRPr lang="en-US" sz="1400" dirty="0">
                        <a:latin typeface="Britannic Bold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Men</a:t>
                      </a:r>
                      <a:endParaRPr lang="en-US" sz="15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997" marR="35999" marT="35993" marB="35993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Women</a:t>
                      </a:r>
                      <a:endParaRPr lang="en-US" sz="15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997" marR="35999" marT="35993" marB="35993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Overall</a:t>
                      </a:r>
                      <a:endParaRPr lang="en-US" sz="15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997" marR="35999" marT="35993" marB="35993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Men</a:t>
                      </a:r>
                      <a:endParaRPr lang="en-US" sz="15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997" marR="35999" marT="35993" marB="35993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Women</a:t>
                      </a:r>
                      <a:endParaRPr lang="en-US" sz="15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997" marR="35999" marT="35993" marB="35993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Overall</a:t>
                      </a:r>
                      <a:endParaRPr lang="en-US" sz="15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997" marR="35999" marT="35993" marB="35993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Men</a:t>
                      </a:r>
                      <a:endParaRPr lang="en-US" sz="15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997" marR="35999" marT="35993" marB="35993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Women</a:t>
                      </a:r>
                      <a:endParaRPr lang="en-US" sz="15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997" marR="35999" marT="35993" marB="35993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Overall</a:t>
                      </a:r>
                      <a:endParaRPr lang="en-US" sz="15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997" marR="35999" marT="35993" marB="35993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490253">
                <a:tc>
                  <a:txBody>
                    <a:bodyPr/>
                    <a:lstStyle/>
                    <a:p>
                      <a:pPr marL="72000" indent="0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Current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tobbaco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smokers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999" marR="71997" marT="35993" marB="35993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67.0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999" marR="107996" marT="35993" marB="35993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2.7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999" marR="107996" marT="35993" marB="35993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34.8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999" marR="107996" marT="35993" marB="35993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62.7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999" marR="107996" marT="35993" marB="35993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1.4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999" marR="107996" marT="35993" marB="35993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32.0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999" marR="107996" marT="35993" marB="35993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59.3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999" marR="107996" marT="35993" marB="35993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1.3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999" marR="107996" marT="35993" marB="35993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30.2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999" marR="107996" marT="35993" marB="35993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0253">
                <a:tc>
                  <a:txBody>
                    <a:bodyPr/>
                    <a:lstStyle/>
                    <a:p>
                      <a:pPr marL="108000" indent="0"/>
                      <a:r>
                        <a:rPr lang="en-US" sz="1600" i="1" dirty="0" smtClean="0">
                          <a:latin typeface="+mn-lt"/>
                        </a:rPr>
                        <a:t>Daily</a:t>
                      </a:r>
                      <a:r>
                        <a:rPr lang="en-US" sz="1600" i="1" baseline="0" dirty="0" smtClean="0">
                          <a:latin typeface="+mn-lt"/>
                        </a:rPr>
                        <a:t> </a:t>
                      </a:r>
                      <a:r>
                        <a:rPr lang="en-US" sz="1600" i="1" baseline="0" dirty="0" err="1" smtClean="0">
                          <a:latin typeface="+mn-lt"/>
                        </a:rPr>
                        <a:t>tobbaco</a:t>
                      </a:r>
                      <a:r>
                        <a:rPr lang="en-US" sz="1600" i="1" baseline="0" dirty="0" smtClean="0">
                          <a:latin typeface="+mn-lt"/>
                        </a:rPr>
                        <a:t> smokers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71997" marT="35993" marB="35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+mn-lt"/>
                        </a:rPr>
                        <a:t>56.7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+mn-lt"/>
                        </a:rPr>
                        <a:t>1.8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+mn-lt"/>
                        </a:rPr>
                        <a:t>29.2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+mn-lt"/>
                        </a:rPr>
                        <a:t>52.9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+mn-lt"/>
                        </a:rPr>
                        <a:t>1.0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+mn-lt"/>
                        </a:rPr>
                        <a:t>26.9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+mn-lt"/>
                        </a:rPr>
                        <a:t>53.8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+mn-lt"/>
                        </a:rPr>
                        <a:t>1.1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+mn-lt"/>
                        </a:rPr>
                        <a:t>27.4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</a:tr>
              <a:tr h="490253">
                <a:tc>
                  <a:txBody>
                    <a:bodyPr/>
                    <a:lstStyle/>
                    <a:p>
                      <a:pPr marL="108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latin typeface="+mn-lt"/>
                        </a:rPr>
                        <a:t>Occasional </a:t>
                      </a:r>
                      <a:r>
                        <a:rPr lang="en-US" sz="1600" i="1" baseline="0" dirty="0" err="1" smtClean="0">
                          <a:latin typeface="+mn-lt"/>
                        </a:rPr>
                        <a:t>tobbaco</a:t>
                      </a:r>
                      <a:r>
                        <a:rPr lang="en-US" sz="1600" i="1" baseline="0" dirty="0" smtClean="0">
                          <a:latin typeface="+mn-lt"/>
                        </a:rPr>
                        <a:t> smokers</a:t>
                      </a:r>
                      <a:endParaRPr lang="en-US" sz="1600" i="1" dirty="0" smtClean="0">
                        <a:latin typeface="+mn-lt"/>
                      </a:endParaRPr>
                    </a:p>
                  </a:txBody>
                  <a:tcPr marL="35999" marR="71997" marT="35993" marB="35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+mn-lt"/>
                        </a:rPr>
                        <a:t>10.3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+mn-lt"/>
                        </a:rPr>
                        <a:t>0.9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+mn-lt"/>
                        </a:rPr>
                        <a:t>5.6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+mn-lt"/>
                        </a:rPr>
                        <a:t>9.8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+mn-lt"/>
                        </a:rPr>
                        <a:t>0.4</a:t>
                      </a: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+mn-lt"/>
                        </a:rPr>
                        <a:t>5.1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+mn-lt"/>
                        </a:rPr>
                        <a:t>5.5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+mn-lt"/>
                        </a:rPr>
                        <a:t>0.2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+mn-lt"/>
                        </a:rPr>
                        <a:t>2.8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</a:tr>
              <a:tr h="276655">
                <a:tc>
                  <a:txBody>
                    <a:bodyPr/>
                    <a:lstStyle/>
                    <a:p>
                      <a:pPr marL="72000"/>
                      <a:endParaRPr lang="en-US" sz="16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35999" marR="71997" marT="35993" marB="35993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</a:tr>
              <a:tr h="490253">
                <a:tc>
                  <a:txBody>
                    <a:bodyPr/>
                    <a:lstStyle/>
                    <a:p>
                      <a:pPr marL="72000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Current non smoker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999" marR="71997" marT="35993" marB="3599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33.0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999" marR="107996" marT="35993" marB="3599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97.3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999" marR="107996" marT="35993" marB="3599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65.2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999" marR="107996" marT="35993" marB="3599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37.3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999" marR="107996" marT="35993" marB="3599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98.6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999" marR="107996" marT="35993" marB="3599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68.0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999" marR="107996" marT="35993" marB="3599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40.7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999" marR="107996" marT="35993" marB="3599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98.7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999" marR="107996" marT="35993" marB="3599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69.</a:t>
                      </a:r>
                      <a:r>
                        <a:rPr lang="id-ID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999" marR="107996" marT="35993" marB="3599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45015">
                <a:tc>
                  <a:txBody>
                    <a:bodyPr/>
                    <a:lstStyle/>
                    <a:p>
                      <a:pPr marL="144000"/>
                      <a:r>
                        <a:rPr lang="en-US" sz="1600" i="1" dirty="0" smtClean="0">
                          <a:latin typeface="+mn-lt"/>
                        </a:rPr>
                        <a:t>Former</a:t>
                      </a:r>
                      <a:r>
                        <a:rPr lang="en-US" sz="1600" i="1" baseline="0" dirty="0" smtClean="0">
                          <a:latin typeface="+mn-lt"/>
                        </a:rPr>
                        <a:t> smokers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71997" marT="35993" marB="35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+mn-lt"/>
                        </a:rPr>
                        <a:t>6.0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+mn-lt"/>
                        </a:rPr>
                        <a:t>0.6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+mn-lt"/>
                        </a:rPr>
                        <a:t>3.3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+mn-lt"/>
                        </a:rPr>
                        <a:t>8.1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+mn-lt"/>
                        </a:rPr>
                        <a:t>0.4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+mn-lt"/>
                        </a:rPr>
                        <a:t>4.3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+mn-lt"/>
                        </a:rPr>
                        <a:t>3.1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+mn-lt"/>
                        </a:rPr>
                        <a:t>0.3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+mn-lt"/>
                        </a:rPr>
                        <a:t>1.6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</a:tr>
              <a:tr h="490253">
                <a:tc>
                  <a:txBody>
                    <a:bodyPr/>
                    <a:lstStyle/>
                    <a:p>
                      <a:pPr marL="144000"/>
                      <a:r>
                        <a:rPr lang="en-US" sz="1600" i="1" dirty="0" smtClean="0">
                          <a:latin typeface="+mn-lt"/>
                        </a:rPr>
                        <a:t>Never smokers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71997" marT="35993" marB="35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+mn-lt"/>
                        </a:rPr>
                        <a:t>27.0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+mn-lt"/>
                        </a:rPr>
                        <a:t>96.7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+mn-lt"/>
                        </a:rPr>
                        <a:t>61.9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+mn-lt"/>
                        </a:rPr>
                        <a:t>29.2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+mn-lt"/>
                        </a:rPr>
                        <a:t>98.2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+mn-lt"/>
                        </a:rPr>
                        <a:t>63.7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+mn-lt"/>
                        </a:rPr>
                        <a:t>37.6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+mn-lt"/>
                        </a:rPr>
                        <a:t>98.4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+mn-lt"/>
                        </a:rPr>
                        <a:t>68.1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 marL="35999" marR="107996" marT="35993" marB="35993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0825" y="5904533"/>
            <a:ext cx="7561263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622300" algn="l"/>
              </a:tabLst>
              <a:defRPr/>
            </a:pPr>
            <a:r>
              <a:rPr lang="en-US" sz="1400" i="1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Note:  	</a:t>
            </a:r>
            <a:r>
              <a:rPr lang="en-US" sz="1400" i="1" baseline="30000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1)</a:t>
            </a:r>
            <a:r>
              <a:rPr lang="en-US" sz="1400" i="1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 Indonesia Global Adult Tobacco Survey 2011</a:t>
            </a:r>
          </a:p>
          <a:p>
            <a:pPr>
              <a:tabLst>
                <a:tab pos="622300" algn="l"/>
              </a:tabLst>
              <a:defRPr/>
            </a:pPr>
            <a:r>
              <a:rPr lang="en-US" sz="1400" i="1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	</a:t>
            </a:r>
            <a:r>
              <a:rPr lang="en-US" sz="1400" i="1" baseline="30000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2)</a:t>
            </a:r>
            <a:r>
              <a:rPr lang="en-US" sz="1400" i="1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id-ID" sz="1400" i="1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Susenas </a:t>
            </a:r>
            <a:r>
              <a:rPr lang="en-US" sz="1400" i="1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Housing </a:t>
            </a:r>
            <a:r>
              <a:rPr lang="en-US" sz="1400" i="1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and Health Module </a:t>
            </a:r>
            <a:r>
              <a:rPr lang="id-ID" sz="1400" i="1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,</a:t>
            </a:r>
            <a:r>
              <a:rPr lang="en-US" sz="1400" i="1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2013</a:t>
            </a:r>
            <a:endParaRPr lang="en-US" sz="1400" i="1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>
              <a:tabLst>
                <a:tab pos="622300" algn="l"/>
              </a:tabLst>
              <a:defRPr/>
            </a:pPr>
            <a:r>
              <a:rPr lang="en-US" sz="1400" i="1" baseline="30000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	3)</a:t>
            </a:r>
            <a:r>
              <a:rPr lang="en-US" sz="1400" i="1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id-ID" sz="1400" i="1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Susenas </a:t>
            </a:r>
            <a:r>
              <a:rPr lang="en-US" sz="1400" i="1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Core</a:t>
            </a:r>
            <a:r>
              <a:rPr lang="id-ID" sz="1400" i="1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, </a:t>
            </a:r>
            <a:r>
              <a:rPr lang="en-US" sz="1400" i="1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2015</a:t>
            </a:r>
            <a:endParaRPr lang="en-US" sz="1400" i="1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250825" y="1058863"/>
            <a:ext cx="86423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Berlin Sans FB" pitchFamily="34" charset="0"/>
              </a:rPr>
              <a:t>Percentage of </a:t>
            </a:r>
            <a:r>
              <a:rPr lang="id-ID" sz="2800" b="1" dirty="0" smtClean="0">
                <a:latin typeface="Berlin Sans FB" pitchFamily="34" charset="0"/>
              </a:rPr>
              <a:t>food expenditure per month per capita of </a:t>
            </a:r>
            <a:r>
              <a:rPr lang="en-US" sz="2800" b="1" dirty="0" smtClean="0">
                <a:latin typeface="Berlin Sans FB" pitchFamily="34" charset="0"/>
              </a:rPr>
              <a:t>three </a:t>
            </a:r>
            <a:r>
              <a:rPr lang="id-ID" sz="2800" b="1" dirty="0" smtClean="0">
                <a:latin typeface="Berlin Sans FB" pitchFamily="34" charset="0"/>
              </a:rPr>
              <a:t>highest commodity expenditure</a:t>
            </a:r>
            <a:endParaRPr lang="en-US" sz="2800" dirty="0">
              <a:latin typeface="Berlin Sans FB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649296"/>
              </p:ext>
            </p:extLst>
          </p:nvPr>
        </p:nvGraphicFramePr>
        <p:xfrm>
          <a:off x="192084" y="2235203"/>
          <a:ext cx="8748717" cy="44546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1283"/>
                <a:gridCol w="1134131"/>
                <a:gridCol w="766477"/>
                <a:gridCol w="875261"/>
                <a:gridCol w="1013787"/>
                <a:gridCol w="736734"/>
                <a:gridCol w="875261"/>
                <a:gridCol w="1010337"/>
                <a:gridCol w="740185"/>
                <a:gridCol w="875261"/>
              </a:tblGrid>
              <a:tr h="5810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Year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Urban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Rural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Urban + Rural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912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Prepared food and beverages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Cereals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Tobacco and betel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Prepared food and beverages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Cereals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Tobacco and betel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Prepared food and beverages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Cereals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Tobacco and betel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04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2010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30.6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13.4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9.4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17.</a:t>
                      </a:r>
                      <a:r>
                        <a:rPr lang="id-ID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8</a:t>
                      </a:r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22.</a:t>
                      </a:r>
                      <a:r>
                        <a:rPr lang="id-ID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11.</a:t>
                      </a:r>
                      <a:r>
                        <a:rPr lang="id-ID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24.</a:t>
                      </a:r>
                      <a:r>
                        <a:rPr lang="id-ID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9</a:t>
                      </a:r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17.</a:t>
                      </a:r>
                      <a:r>
                        <a:rPr lang="id-ID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10.2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04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2011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33.6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12.</a:t>
                      </a:r>
                      <a:r>
                        <a:rPr lang="id-ID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9.5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20.</a:t>
                      </a:r>
                      <a:r>
                        <a:rPr lang="id-ID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19.1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11.6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27.8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15.1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10.4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04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2012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30.0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14.6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11.2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17.9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22.</a:t>
                      </a:r>
                      <a:r>
                        <a:rPr lang="id-ID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13.2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24.9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17.9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12.</a:t>
                      </a:r>
                      <a:r>
                        <a:rPr lang="id-ID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04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2013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31.5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12.9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11.2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18.</a:t>
                      </a:r>
                      <a:r>
                        <a:rPr lang="id-ID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20.</a:t>
                      </a:r>
                      <a:r>
                        <a:rPr lang="id-ID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9</a:t>
                      </a:r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13.8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25.</a:t>
                      </a:r>
                      <a:r>
                        <a:rPr lang="id-ID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9</a:t>
                      </a:r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16.</a:t>
                      </a:r>
                      <a:r>
                        <a:rPr lang="id-ID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12.3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04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2014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32.</a:t>
                      </a:r>
                      <a:r>
                        <a:rPr lang="id-ID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12.3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11.</a:t>
                      </a:r>
                      <a:r>
                        <a:rPr lang="id-ID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19.</a:t>
                      </a:r>
                      <a:r>
                        <a:rPr lang="id-ID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19.7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14.</a:t>
                      </a:r>
                      <a:r>
                        <a:rPr lang="id-ID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26.7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15.5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12.6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04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2015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31.8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12.8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11.2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20.2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20.5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14.1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26.7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16.2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12.5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857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84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-2144" y="1687936"/>
            <a:ext cx="9144000" cy="12961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 smtClean="0">
                <a:solidFill>
                  <a:srgbClr val="E8F4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THANK YOU</a:t>
            </a:r>
          </a:p>
          <a:p>
            <a:pPr algn="ctr"/>
            <a:r>
              <a:rPr lang="en-US" sz="4800" b="1" i="1" dirty="0">
                <a:solidFill>
                  <a:srgbClr val="E8F4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TERIMA </a:t>
            </a:r>
            <a:r>
              <a:rPr lang="en-US" sz="4800" b="1" i="1" dirty="0" smtClean="0">
                <a:solidFill>
                  <a:srgbClr val="E8F4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KASIH</a:t>
            </a:r>
            <a:endParaRPr lang="en-US" sz="4800" b="1" i="1" dirty="0">
              <a:solidFill>
                <a:srgbClr val="E8F4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pic>
        <p:nvPicPr>
          <p:cNvPr id="10" name="Picture 2" descr="http://puchsukahujan.files.wordpress.com/2011/11/bendera-republik-indones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5140" y="4309492"/>
            <a:ext cx="2986716" cy="254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encrypted-tbn2.gstatic.com/images?q=tbn:ANd9GcSvmavvxy5-58zYSTiVZ3ykQeDmAIuRLcLzlB9ER7VmN_4bDDv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44" y="4309491"/>
            <a:ext cx="3072890" cy="254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/>
          <a:srcRect t="11468"/>
          <a:stretch/>
        </p:blipFill>
        <p:spPr>
          <a:xfrm>
            <a:off x="3070746" y="4309491"/>
            <a:ext cx="3084393" cy="254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19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5"/>
          <p:cNvSpPr>
            <a:spLocks noChangeArrowheads="1"/>
          </p:cNvSpPr>
          <p:nvPr/>
        </p:nvSpPr>
        <p:spPr bwMode="gray">
          <a:xfrm>
            <a:off x="843360" y="3154432"/>
            <a:ext cx="7638757" cy="815323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4400" b="1" dirty="0" smtClean="0">
                <a:solidFill>
                  <a:schemeClr val="bg1"/>
                </a:solidFill>
                <a:latin typeface="Berlin Sans FB Demi" pitchFamily="34" charset="0"/>
              </a:rPr>
              <a:t>Tobacco data collection</a:t>
            </a:r>
            <a:endParaRPr lang="en-US" sz="44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2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410628" y="3255264"/>
            <a:ext cx="6031731" cy="1419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id-ID" sz="2000" dirty="0" smtClean="0">
                <a:solidFill>
                  <a:schemeClr val="bg1"/>
                </a:solidFill>
              </a:rPr>
              <a:t>.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984827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800" b="1" dirty="0" smtClean="0">
                <a:solidFill>
                  <a:srgbClr val="0070C0"/>
                </a:solidFill>
                <a:latin typeface="Berlin Sans FB Demi" pitchFamily="34" charset="0"/>
              </a:rPr>
              <a:t>Tobacco Data Collection</a:t>
            </a:r>
            <a:r>
              <a:rPr lang="en-US" sz="4800" b="1" dirty="0" smtClean="0">
                <a:solidFill>
                  <a:srgbClr val="0070C0"/>
                </a:solidFill>
                <a:latin typeface="Berlin Sans FB Demi" pitchFamily="34" charset="0"/>
              </a:rPr>
              <a:t> in BPS</a:t>
            </a:r>
            <a:endParaRPr lang="en-US" sz="4800" b="1" dirty="0">
              <a:solidFill>
                <a:srgbClr val="0070C0"/>
              </a:solidFill>
              <a:latin typeface="Berlin Sans FB Dem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381" y="1980087"/>
            <a:ext cx="3960440" cy="435503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latin typeface="Arial Narrow" pitchFamily="34" charset="0"/>
              </a:rPr>
              <a:t>SUSENAS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NATIONAL SOCIO-ECONOMIC </a:t>
            </a:r>
            <a:r>
              <a:rPr lang="en-US" sz="2400" b="1" dirty="0" smtClean="0">
                <a:latin typeface="Arial Narrow" pitchFamily="34" charset="0"/>
              </a:rPr>
              <a:t>SURVEY </a:t>
            </a:r>
          </a:p>
          <a:p>
            <a:pPr algn="ctr">
              <a:spcAft>
                <a:spcPts val="3000"/>
              </a:spcAft>
            </a:pPr>
            <a:r>
              <a:rPr lang="en-US" sz="2400" b="1" dirty="0" smtClean="0">
                <a:latin typeface="Arial Narrow" pitchFamily="34" charset="0"/>
              </a:rPr>
              <a:t>(CORE QUESTIONNAIRE)</a:t>
            </a:r>
            <a:endParaRPr lang="id-ID" sz="2400" dirty="0" smtClean="0">
              <a:latin typeface="Arial Narrow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id-ID" sz="2600" dirty="0" smtClean="0">
                <a:latin typeface="Arial Narrow" pitchFamily="34" charset="0"/>
              </a:rPr>
              <a:t>Collected every year</a:t>
            </a:r>
            <a:r>
              <a:rPr lang="en-US" sz="2600" dirty="0" smtClean="0">
                <a:latin typeface="Arial Narrow" pitchFamily="34" charset="0"/>
              </a:rPr>
              <a:t> since 2015</a:t>
            </a:r>
            <a:endParaRPr lang="id-ID" sz="2600" dirty="0" smtClean="0">
              <a:latin typeface="Arial Narrow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id-ID" sz="2600" dirty="0" smtClean="0">
                <a:latin typeface="Arial Narrow" pitchFamily="34" charset="0"/>
              </a:rPr>
              <a:t>Nationally representative household survey of persons age </a:t>
            </a:r>
            <a:r>
              <a:rPr lang="en-US" sz="2600" dirty="0" smtClean="0">
                <a:latin typeface="Arial Narrow" pitchFamily="34" charset="0"/>
              </a:rPr>
              <a:t>5 </a:t>
            </a:r>
            <a:r>
              <a:rPr lang="id-ID" sz="2600" dirty="0" smtClean="0">
                <a:latin typeface="Arial Narrow" pitchFamily="34" charset="0"/>
              </a:rPr>
              <a:t>years and above</a:t>
            </a:r>
            <a:endParaRPr lang="en-US" sz="2600" dirty="0"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628" y="1980087"/>
            <a:ext cx="3960440" cy="437042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latin typeface="Arial Narrow" pitchFamily="34" charset="0"/>
              </a:rPr>
              <a:t>GATS</a:t>
            </a:r>
            <a:endParaRPr lang="en-US" sz="4000" b="1" dirty="0" smtClean="0">
              <a:latin typeface="Arial Narrow" pitchFamily="34" charset="0"/>
            </a:endParaRPr>
          </a:p>
          <a:p>
            <a:pPr algn="ctr">
              <a:spcAft>
                <a:spcPts val="3000"/>
              </a:spcAft>
            </a:pPr>
            <a:r>
              <a:rPr lang="en-US" sz="2400" b="1" dirty="0" smtClean="0">
                <a:latin typeface="Arial Narrow" pitchFamily="34" charset="0"/>
              </a:rPr>
              <a:t>GLOBAL </a:t>
            </a:r>
            <a:r>
              <a:rPr lang="en-US" sz="2400" b="1" dirty="0">
                <a:latin typeface="Arial Narrow" pitchFamily="34" charset="0"/>
              </a:rPr>
              <a:t>ADULT TOBACCO </a:t>
            </a:r>
            <a:r>
              <a:rPr lang="en-US" sz="2400" b="1" dirty="0" smtClean="0">
                <a:latin typeface="Arial Narrow" pitchFamily="34" charset="0"/>
              </a:rPr>
              <a:t>SURVEY</a:t>
            </a:r>
            <a:endParaRPr lang="id-ID" sz="2400" b="1" dirty="0" smtClean="0">
              <a:latin typeface="Arial Narrow" pitchFamily="34" charset="0"/>
            </a:endParaRPr>
          </a:p>
          <a:p>
            <a:pPr marL="285750" indent="-285750">
              <a:spcAft>
                <a:spcPts val="3000"/>
              </a:spcAft>
              <a:buFont typeface="Arial" pitchFamily="34" charset="0"/>
              <a:buChar char="•"/>
            </a:pPr>
            <a:r>
              <a:rPr lang="id-ID" sz="2800" dirty="0" smtClean="0">
                <a:latin typeface="Arial Narrow" pitchFamily="34" charset="0"/>
              </a:rPr>
              <a:t>Collected </a:t>
            </a:r>
            <a:r>
              <a:rPr lang="en-US" sz="2800" dirty="0" smtClean="0">
                <a:latin typeface="Arial Narrow" pitchFamily="34" charset="0"/>
              </a:rPr>
              <a:t>in 2011</a:t>
            </a:r>
            <a:endParaRPr lang="id-ID" sz="2800" dirty="0" smtClean="0">
              <a:latin typeface="Arial Narrow" pitchFamily="34" charset="0"/>
            </a:endParaRPr>
          </a:p>
          <a:p>
            <a:pPr marL="285750" indent="-285750">
              <a:spcAft>
                <a:spcPts val="3000"/>
              </a:spcAft>
              <a:buFont typeface="Arial" pitchFamily="34" charset="0"/>
              <a:buChar char="•"/>
            </a:pPr>
            <a:r>
              <a:rPr lang="id-ID" sz="2800" dirty="0" smtClean="0">
                <a:latin typeface="Arial Narrow" pitchFamily="34" charset="0"/>
              </a:rPr>
              <a:t>Nationally representative household survey of person age 15 years and above</a:t>
            </a:r>
            <a:endParaRPr lang="en-US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320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3"/>
          <p:cNvSpPr>
            <a:spLocks noChangeArrowheads="1"/>
          </p:cNvSpPr>
          <p:nvPr/>
        </p:nvSpPr>
        <p:spPr bwMode="gray">
          <a:xfrm>
            <a:off x="811828" y="3186920"/>
            <a:ext cx="7638757" cy="859333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4800" b="1" dirty="0" smtClean="0">
                <a:solidFill>
                  <a:schemeClr val="bg1"/>
                </a:solidFill>
                <a:latin typeface="Berlin Sans FB Demi" pitchFamily="34" charset="0"/>
              </a:rPr>
              <a:t>Tobacco data from GATS</a:t>
            </a:r>
          </a:p>
        </p:txBody>
      </p:sp>
    </p:spTree>
    <p:extLst>
      <p:ext uri="{BB962C8B-B14F-4D97-AF65-F5344CB8AC3E}">
        <p14:creationId xmlns:p14="http://schemas.microsoft.com/office/powerpoint/2010/main" val="289997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13648" y="922131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Indonesia Global Adult Tobacco Survey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716" y="2134477"/>
            <a:ext cx="842066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Lucida Sans Unicode" pitchFamily="34" charset="0"/>
                <a:cs typeface="Lucida Sans Unicode" pitchFamily="34" charset="0"/>
              </a:rPr>
              <a:t>Conducted in 2011;</a:t>
            </a:r>
          </a:p>
          <a:p>
            <a:pPr marL="285750" indent="-285750"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en-US" sz="3200" b="1" dirty="0" smtClean="0">
                <a:solidFill>
                  <a:srgbClr val="015400"/>
                </a:solidFill>
                <a:latin typeface="Lucida Sans Unicode" pitchFamily="34" charset="0"/>
                <a:cs typeface="Lucida Sans Unicode" pitchFamily="34" charset="0"/>
              </a:rPr>
              <a:t>Produce </a:t>
            </a:r>
            <a:r>
              <a:rPr lang="en-US" sz="3200" b="1" dirty="0">
                <a:solidFill>
                  <a:srgbClr val="015400"/>
                </a:solidFill>
                <a:latin typeface="Lucida Sans Unicode" pitchFamily="34" charset="0"/>
                <a:cs typeface="Lucida Sans Unicode" pitchFamily="34" charset="0"/>
              </a:rPr>
              <a:t>national and </a:t>
            </a:r>
            <a:r>
              <a:rPr lang="id-ID" sz="3200" b="1" dirty="0">
                <a:solidFill>
                  <a:srgbClr val="015400"/>
                </a:solidFill>
                <a:latin typeface="Lucida Sans Unicode" pitchFamily="34" charset="0"/>
                <a:cs typeface="Lucida Sans Unicode" pitchFamily="34" charset="0"/>
              </a:rPr>
              <a:t>urban-rural and male-female</a:t>
            </a:r>
            <a:r>
              <a:rPr lang="en-US" sz="3200" b="1" dirty="0">
                <a:solidFill>
                  <a:srgbClr val="015400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3200" b="1" dirty="0" smtClean="0">
                <a:solidFill>
                  <a:srgbClr val="015400"/>
                </a:solidFill>
                <a:latin typeface="Lucida Sans Unicode" pitchFamily="34" charset="0"/>
                <a:cs typeface="Lucida Sans Unicode" pitchFamily="34" charset="0"/>
              </a:rPr>
              <a:t>estimates</a:t>
            </a:r>
            <a:r>
              <a:rPr lang="en-US" sz="3200" dirty="0">
                <a:latin typeface="Lucida Sans Unicode" pitchFamily="34" charset="0"/>
                <a:cs typeface="Lucida Sans Unicode" pitchFamily="34" charset="0"/>
              </a:rPr>
              <a:t>;</a:t>
            </a:r>
          </a:p>
          <a:p>
            <a:pPr marL="285750" indent="-285750"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Target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population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are all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non-institutionalized men and women, 15 years of age </a:t>
            </a:r>
            <a:r>
              <a:rPr lang="id-ID" sz="3200" b="1" dirty="0" smtClean="0">
                <a:solidFill>
                  <a:schemeClr val="accent2">
                    <a:lumMod val="7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and over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,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who consider the country to be their usual place of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residence;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t="11468"/>
          <a:stretch/>
        </p:blipFill>
        <p:spPr>
          <a:xfrm>
            <a:off x="3753133" y="2992623"/>
            <a:ext cx="4967785" cy="2618442"/>
          </a:xfrm>
          <a:prstGeom prst="rect">
            <a:avLst/>
          </a:prstGeom>
        </p:spPr>
      </p:pic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1397868"/>
            <a:ext cx="9144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Country Residence Requirement for </a:t>
            </a:r>
            <a:r>
              <a:rPr lang="en-US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GATS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285964" y="2296743"/>
            <a:ext cx="3262454" cy="420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Residents of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Indonesia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:</a:t>
            </a:r>
          </a:p>
          <a:p>
            <a:pPr marL="400050" indent="-400050">
              <a:lnSpc>
                <a:spcPct val="150000"/>
              </a:lnSpc>
              <a:buAutoNum type="romanLcParenBoth"/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citizens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of and residing in Indonesia, or 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  <a:p>
            <a:pPr marL="400050" indent="-400050">
              <a:lnSpc>
                <a:spcPct val="150000"/>
              </a:lnSpc>
              <a:buAutoNum type="romanLcParenBoth"/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non-citizens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living in Indonesia, but who consider Indonesia to be their usual country of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residence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</p:txBody>
      </p:sp>
      <p:pic>
        <p:nvPicPr>
          <p:cNvPr id="5" name="Picture 3" descr="C:\Users\tp300\AppData\Local\Microsoft\Windows\INetCache\IE\0T682GK2\female-symbol[1]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2" t="5902" r="27883" b="29067"/>
          <a:stretch/>
        </p:blipFill>
        <p:spPr bwMode="auto">
          <a:xfrm>
            <a:off x="5052176" y="3873274"/>
            <a:ext cx="463560" cy="72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p300\AppData\Local\Microsoft\Windows\INetCache\IE\1YROM6IA\symbol-of-male[1]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5" r="30524" b="32903"/>
          <a:stretch/>
        </p:blipFill>
        <p:spPr bwMode="auto">
          <a:xfrm>
            <a:off x="4264930" y="3633534"/>
            <a:ext cx="525434" cy="99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p300\AppData\Local\Microsoft\Windows\INetCache\IE\1YROM6IA\symbol-of-male[1]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5" r="30524" b="32903"/>
          <a:stretch/>
        </p:blipFill>
        <p:spPr bwMode="auto">
          <a:xfrm>
            <a:off x="4579961" y="3936060"/>
            <a:ext cx="420806" cy="69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tp300\AppData\Local\Microsoft\Windows\INetCache\IE\0T682GK2\female-symbol[1]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2" t="5902" r="27883" b="29067"/>
          <a:stretch/>
        </p:blipFill>
        <p:spPr bwMode="auto">
          <a:xfrm>
            <a:off x="5346159" y="4126997"/>
            <a:ext cx="339154" cy="46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684213" y="859068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Lucida Sans Unicode" pitchFamily="34" charset="0"/>
              </a:rPr>
              <a:t>Sampl</a:t>
            </a:r>
            <a:r>
              <a:rPr lang="id-I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Lucida Sans Unicode" pitchFamily="34" charset="0"/>
              </a:rPr>
              <a:t>ing d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Lucida Sans Unicode" pitchFamily="34" charset="0"/>
              </a:rPr>
              <a:t>esign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cs typeface="Lucida Sans Unicode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8478" y="1734813"/>
            <a:ext cx="4222162" cy="293926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95288" indent="-341313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Second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Stage; select three census blocks (CBs) from the selected PSUs using PPS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technique.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  <a:p>
            <a:pPr marL="395288">
              <a:spcAft>
                <a:spcPts val="1200"/>
              </a:spcAft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Before selecting the households, the list of households are first updated by field enumerator in each selected census block.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34451" y="5005316"/>
            <a:ext cx="3548053" cy="150810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63550" indent="-354013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Third </a:t>
            </a:r>
            <a:r>
              <a: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Stage; systematically select 30 households from the selected CBs</a:t>
            </a:r>
          </a:p>
        </p:txBody>
      </p:sp>
      <p:sp>
        <p:nvSpPr>
          <p:cNvPr id="2" name="Rectangle 1"/>
          <p:cNvSpPr/>
          <p:nvPr/>
        </p:nvSpPr>
        <p:spPr>
          <a:xfrm>
            <a:off x="205450" y="1749361"/>
            <a:ext cx="4284663" cy="27543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First Stage; select n PSUs from N PSU in the sampling frame using Probability Proportional to Size (PPS) technique, that is number of ordinary households in each PSU resulting from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2010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Population Census.  </a:t>
            </a:r>
          </a:p>
        </p:txBody>
      </p:sp>
    </p:spTree>
    <p:extLst>
      <p:ext uri="{BB962C8B-B14F-4D97-AF65-F5344CB8AC3E}">
        <p14:creationId xmlns:p14="http://schemas.microsoft.com/office/powerpoint/2010/main" val="397083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P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PS" id="{A858C60E-1B8A-44F3-8C2C-1ABFD875CA00}" vid="{F66D66CD-35DE-4E4A-97D5-815343F4BFEF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BPS</Template>
  <TotalTime>7592</TotalTime>
  <Words>1956</Words>
  <Application>Microsoft Office PowerPoint</Application>
  <PresentationFormat>On-screen Show (4:3)</PresentationFormat>
  <Paragraphs>573</Paragraphs>
  <Slides>33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BPS</vt:lpstr>
      <vt:lpstr>2_Office Theme</vt:lpstr>
      <vt:lpstr>1_Office Theme</vt:lpstr>
      <vt:lpstr>Custom Design</vt:lpstr>
      <vt:lpstr>3_Office Theme</vt:lpstr>
      <vt:lpstr>TOBACCO QUESTIONS IMPLEMENTATION INDONESIA EXPERIENCE By Team of BPS-Statistics Indonesia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 Nugroho</dc:creator>
  <cp:lastModifiedBy>Int'l Relations</cp:lastModifiedBy>
  <cp:revision>639</cp:revision>
  <cp:lastPrinted>2016-04-21T00:53:57Z</cp:lastPrinted>
  <dcterms:created xsi:type="dcterms:W3CDTF">2015-09-21T01:27:19Z</dcterms:created>
  <dcterms:modified xsi:type="dcterms:W3CDTF">2016-04-28T01:43:30Z</dcterms:modified>
</cp:coreProperties>
</file>