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319" r:id="rId3"/>
    <p:sldId id="263" r:id="rId4"/>
    <p:sldId id="315" r:id="rId5"/>
    <p:sldId id="316" r:id="rId6"/>
    <p:sldId id="317" r:id="rId7"/>
    <p:sldId id="318" r:id="rId8"/>
    <p:sldId id="264" r:id="rId9"/>
    <p:sldId id="320" r:id="rId10"/>
    <p:sldId id="322" r:id="rId11"/>
    <p:sldId id="321" r:id="rId12"/>
    <p:sldId id="265" r:id="rId13"/>
    <p:sldId id="266" r:id="rId14"/>
    <p:sldId id="267" r:id="rId15"/>
    <p:sldId id="311" r:id="rId16"/>
    <p:sldId id="323" r:id="rId17"/>
    <p:sldId id="324" r:id="rId18"/>
    <p:sldId id="325" r:id="rId19"/>
    <p:sldId id="326" r:id="rId20"/>
    <p:sldId id="327" r:id="rId21"/>
    <p:sldId id="328" r:id="rId22"/>
    <p:sldId id="329" r:id="rId23"/>
    <p:sldId id="290" r:id="rId24"/>
    <p:sldId id="309" r:id="rId25"/>
    <p:sldId id="310" r:id="rId26"/>
    <p:sldId id="286" r:id="rId27"/>
  </p:sldIdLst>
  <p:sldSz cx="9144000" cy="6858000" type="screen4x3"/>
  <p:notesSz cx="6735763" cy="98663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19413" cy="493713"/>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fr-FR"/>
          </a:p>
        </p:txBody>
      </p:sp>
      <p:sp>
        <p:nvSpPr>
          <p:cNvPr id="3" name="Espace réservé de la date 2"/>
          <p:cNvSpPr>
            <a:spLocks noGrp="1"/>
          </p:cNvSpPr>
          <p:nvPr>
            <p:ph type="dt" idx="1"/>
          </p:nvPr>
        </p:nvSpPr>
        <p:spPr>
          <a:xfrm>
            <a:off x="3814763" y="0"/>
            <a:ext cx="2919412" cy="493713"/>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C2938CAF-CF6E-41B1-87F9-945A4C493FC6}" type="datetimeFigureOut">
              <a:rPr lang="fr-FR"/>
              <a:pPr>
                <a:defRPr/>
              </a:pPr>
              <a:t>26/04/2016</a:t>
            </a:fld>
            <a:endParaRPr lang="fr-FR"/>
          </a:p>
        </p:txBody>
      </p:sp>
      <p:sp>
        <p:nvSpPr>
          <p:cNvPr id="4" name="Espace réservé de l'image des diapositives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endParaRPr lang="fr-FR" noProof="0"/>
          </a:p>
        </p:txBody>
      </p:sp>
      <p:sp>
        <p:nvSpPr>
          <p:cNvPr id="6" name="Espace réservé du pied de page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fr-FR"/>
          </a:p>
        </p:txBody>
      </p:sp>
      <p:sp>
        <p:nvSpPr>
          <p:cNvPr id="7" name="Espace réservé du numéro de diapositive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B381F107-7BA8-445F-B960-2A7B4CF431D2}" type="slidenum">
              <a:rPr lang="fr-FR"/>
              <a:pPr>
                <a:defRPr/>
              </a:pPr>
              <a:t>‹N°›</a:t>
            </a:fld>
            <a:endParaRPr lang="fr-FR"/>
          </a:p>
        </p:txBody>
      </p:sp>
    </p:spTree>
    <p:extLst>
      <p:ext uri="{BB962C8B-B14F-4D97-AF65-F5344CB8AC3E}">
        <p14:creationId xmlns:p14="http://schemas.microsoft.com/office/powerpoint/2010/main" val="315416901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277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F12C245-9531-486E-B33B-46D340C79253}" type="slidenum">
              <a:rPr lang="fr-FR" smtClean="0"/>
              <a:pPr fontAlgn="base">
                <a:spcBef>
                  <a:spcPct val="0"/>
                </a:spcBef>
                <a:spcAft>
                  <a:spcPct val="0"/>
                </a:spcAft>
                <a:defRPr/>
              </a:pPr>
              <a:t>1</a:t>
            </a:fld>
            <a:endParaRPr lang="fr-FR" smtClean="0"/>
          </a:p>
        </p:txBody>
      </p:sp>
    </p:spTree>
    <p:extLst>
      <p:ext uri="{BB962C8B-B14F-4D97-AF65-F5344CB8AC3E}">
        <p14:creationId xmlns:p14="http://schemas.microsoft.com/office/powerpoint/2010/main" val="3364577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017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1988"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4FBF50-331B-444C-86D7-39D89DE627E1}" type="slidenum">
              <a:rPr lang="fr-FR" smtClean="0"/>
              <a:pPr fontAlgn="base">
                <a:spcBef>
                  <a:spcPct val="0"/>
                </a:spcBef>
                <a:spcAft>
                  <a:spcPct val="0"/>
                </a:spcAft>
                <a:defRPr/>
              </a:pPr>
              <a:t>14</a:t>
            </a:fld>
            <a:endParaRPr lang="fr-FR" smtClean="0"/>
          </a:p>
        </p:txBody>
      </p:sp>
    </p:spTree>
    <p:extLst>
      <p:ext uri="{BB962C8B-B14F-4D97-AF65-F5344CB8AC3E}">
        <p14:creationId xmlns:p14="http://schemas.microsoft.com/office/powerpoint/2010/main" val="5758926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Tab 1-6; Tab 1-7 ; </a:t>
            </a:r>
            <a:r>
              <a:rPr lang="fr-FR" dirty="0" err="1" smtClean="0"/>
              <a:t>Fig</a:t>
            </a:r>
            <a:r>
              <a:rPr lang="fr-FR" dirty="0" smtClean="0"/>
              <a:t> 3-3 &amp; </a:t>
            </a:r>
            <a:r>
              <a:rPr lang="fr-FR" dirty="0" err="1" smtClean="0"/>
              <a:t>Fig</a:t>
            </a:r>
            <a:r>
              <a:rPr lang="fr-FR" dirty="0" smtClean="0"/>
              <a:t> 3-5</a:t>
            </a:r>
            <a:endParaRPr lang="fr-FR" dirty="0"/>
          </a:p>
        </p:txBody>
      </p:sp>
      <p:sp>
        <p:nvSpPr>
          <p:cNvPr id="4" name="Espace réservé du numéro de diapositive 3"/>
          <p:cNvSpPr>
            <a:spLocks noGrp="1"/>
          </p:cNvSpPr>
          <p:nvPr>
            <p:ph type="sldNum" sz="quarter" idx="10"/>
          </p:nvPr>
        </p:nvSpPr>
        <p:spPr/>
        <p:txBody>
          <a:bodyPr/>
          <a:lstStyle/>
          <a:p>
            <a:pPr>
              <a:defRPr/>
            </a:pPr>
            <a:fld id="{B381F107-7BA8-445F-B960-2A7B4CF431D2}" type="slidenum">
              <a:rPr lang="fr-FR" smtClean="0"/>
              <a:pPr>
                <a:defRPr/>
              </a:pPr>
              <a:t>25</a:t>
            </a:fld>
            <a:endParaRPr lang="fr-FR"/>
          </a:p>
        </p:txBody>
      </p:sp>
    </p:spTree>
    <p:extLst>
      <p:ext uri="{BB962C8B-B14F-4D97-AF65-F5344CB8AC3E}">
        <p14:creationId xmlns:p14="http://schemas.microsoft.com/office/powerpoint/2010/main" val="1591284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5529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6144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CC6A913-05CC-4461-8F2B-E26331A4DED3}" type="slidenum">
              <a:rPr lang="fr-FR" smtClean="0"/>
              <a:pPr fontAlgn="base">
                <a:spcBef>
                  <a:spcPct val="0"/>
                </a:spcBef>
                <a:spcAft>
                  <a:spcPct val="0"/>
                </a:spcAft>
                <a:defRPr/>
              </a:pPr>
              <a:t>26</a:t>
            </a:fld>
            <a:endParaRPr lang="fr-FR" smtClean="0"/>
          </a:p>
        </p:txBody>
      </p:sp>
    </p:spTree>
    <p:extLst>
      <p:ext uri="{BB962C8B-B14F-4D97-AF65-F5344CB8AC3E}">
        <p14:creationId xmlns:p14="http://schemas.microsoft.com/office/powerpoint/2010/main" val="27656398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301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482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44B2B03-FBFC-45F9-9D90-6008F12A3F9C}" type="slidenum">
              <a:rPr lang="fr-FR" smtClean="0"/>
              <a:pPr fontAlgn="base">
                <a:spcBef>
                  <a:spcPct val="0"/>
                </a:spcBef>
                <a:spcAft>
                  <a:spcPct val="0"/>
                </a:spcAft>
                <a:defRPr/>
              </a:pPr>
              <a:t>2</a:t>
            </a:fld>
            <a:endParaRPr lang="fr-FR" smtClean="0"/>
          </a:p>
        </p:txBody>
      </p:sp>
    </p:spTree>
    <p:extLst>
      <p:ext uri="{BB962C8B-B14F-4D97-AF65-F5344CB8AC3E}">
        <p14:creationId xmlns:p14="http://schemas.microsoft.com/office/powerpoint/2010/main" val="3241110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6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7892"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7636BA-45B0-4F7B-8B72-DD89B416A0D5}" type="slidenum">
              <a:rPr lang="fr-FR" smtClean="0"/>
              <a:pPr fontAlgn="base">
                <a:spcBef>
                  <a:spcPct val="0"/>
                </a:spcBef>
                <a:spcAft>
                  <a:spcPct val="0"/>
                </a:spcAft>
                <a:defRPr/>
              </a:pPr>
              <a:t>3</a:t>
            </a:fld>
            <a:endParaRPr lang="fr-FR" smtClean="0"/>
          </a:p>
        </p:txBody>
      </p:sp>
    </p:spTree>
    <p:extLst>
      <p:ext uri="{BB962C8B-B14F-4D97-AF65-F5344CB8AC3E}">
        <p14:creationId xmlns:p14="http://schemas.microsoft.com/office/powerpoint/2010/main" val="121123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71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891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84FAD-2FA6-4E18-A1C9-69B6C66F5EB4}" type="slidenum">
              <a:rPr lang="fr-FR" smtClean="0"/>
              <a:pPr fontAlgn="base">
                <a:spcBef>
                  <a:spcPct val="0"/>
                </a:spcBef>
                <a:spcAft>
                  <a:spcPct val="0"/>
                </a:spcAft>
                <a:defRPr/>
              </a:pPr>
              <a:t>8</a:t>
            </a:fld>
            <a:endParaRPr lang="fr-FR" smtClean="0"/>
          </a:p>
        </p:txBody>
      </p:sp>
    </p:spTree>
    <p:extLst>
      <p:ext uri="{BB962C8B-B14F-4D97-AF65-F5344CB8AC3E}">
        <p14:creationId xmlns:p14="http://schemas.microsoft.com/office/powerpoint/2010/main" val="2485510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71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891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84FAD-2FA6-4E18-A1C9-69B6C66F5EB4}" type="slidenum">
              <a:rPr lang="fr-FR" smtClean="0"/>
              <a:pPr fontAlgn="base">
                <a:spcBef>
                  <a:spcPct val="0"/>
                </a:spcBef>
                <a:spcAft>
                  <a:spcPct val="0"/>
                </a:spcAft>
                <a:defRPr/>
              </a:pPr>
              <a:t>9</a:t>
            </a:fld>
            <a:endParaRPr lang="fr-FR" smtClean="0"/>
          </a:p>
        </p:txBody>
      </p:sp>
    </p:spTree>
    <p:extLst>
      <p:ext uri="{BB962C8B-B14F-4D97-AF65-F5344CB8AC3E}">
        <p14:creationId xmlns:p14="http://schemas.microsoft.com/office/powerpoint/2010/main" val="2485510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71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891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84FAD-2FA6-4E18-A1C9-69B6C66F5EB4}" type="slidenum">
              <a:rPr lang="fr-FR" smtClean="0"/>
              <a:pPr fontAlgn="base">
                <a:spcBef>
                  <a:spcPct val="0"/>
                </a:spcBef>
                <a:spcAft>
                  <a:spcPct val="0"/>
                </a:spcAft>
                <a:defRPr/>
              </a:pPr>
              <a:t>10</a:t>
            </a:fld>
            <a:endParaRPr lang="fr-FR" smtClean="0"/>
          </a:p>
        </p:txBody>
      </p:sp>
    </p:spTree>
    <p:extLst>
      <p:ext uri="{BB962C8B-B14F-4D97-AF65-F5344CB8AC3E}">
        <p14:creationId xmlns:p14="http://schemas.microsoft.com/office/powerpoint/2010/main" val="2485510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710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8916"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84FAD-2FA6-4E18-A1C9-69B6C66F5EB4}" type="slidenum">
              <a:rPr lang="fr-FR" smtClean="0"/>
              <a:pPr fontAlgn="base">
                <a:spcBef>
                  <a:spcPct val="0"/>
                </a:spcBef>
                <a:spcAft>
                  <a:spcPct val="0"/>
                </a:spcAft>
                <a:defRPr/>
              </a:pPr>
              <a:t>11</a:t>
            </a:fld>
            <a:endParaRPr lang="fr-FR" smtClean="0"/>
          </a:p>
        </p:txBody>
      </p:sp>
    </p:spTree>
    <p:extLst>
      <p:ext uri="{BB962C8B-B14F-4D97-AF65-F5344CB8AC3E}">
        <p14:creationId xmlns:p14="http://schemas.microsoft.com/office/powerpoint/2010/main" val="2485510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8131"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3994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055418-D678-42FB-BA26-3FE75F20C273}" type="slidenum">
              <a:rPr lang="fr-FR" smtClean="0"/>
              <a:pPr fontAlgn="base">
                <a:spcBef>
                  <a:spcPct val="0"/>
                </a:spcBef>
                <a:spcAft>
                  <a:spcPct val="0"/>
                </a:spcAft>
                <a:defRPr/>
              </a:pPr>
              <a:t>12</a:t>
            </a:fld>
            <a:endParaRPr lang="fr-FR" smtClean="0"/>
          </a:p>
        </p:txBody>
      </p:sp>
    </p:spTree>
    <p:extLst>
      <p:ext uri="{BB962C8B-B14F-4D97-AF65-F5344CB8AC3E}">
        <p14:creationId xmlns:p14="http://schemas.microsoft.com/office/powerpoint/2010/main" val="874956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9155"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FR" smtClean="0"/>
          </a:p>
        </p:txBody>
      </p:sp>
      <p:sp>
        <p:nvSpPr>
          <p:cNvPr id="4096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51D636C-2EDE-432D-AA1A-3FC7775F130D}" type="slidenum">
              <a:rPr lang="fr-FR" smtClean="0"/>
              <a:pPr fontAlgn="base">
                <a:spcBef>
                  <a:spcPct val="0"/>
                </a:spcBef>
                <a:spcAft>
                  <a:spcPct val="0"/>
                </a:spcAft>
                <a:defRPr/>
              </a:pPr>
              <a:t>13</a:t>
            </a:fld>
            <a:endParaRPr lang="fr-FR" smtClean="0"/>
          </a:p>
        </p:txBody>
      </p:sp>
    </p:spTree>
    <p:extLst>
      <p:ext uri="{BB962C8B-B14F-4D97-AF65-F5344CB8AC3E}">
        <p14:creationId xmlns:p14="http://schemas.microsoft.com/office/powerpoint/2010/main" val="703753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C9BA4440-FF32-4353-8249-5E2234EF29CB}" type="datetimeFigureOut">
              <a:rPr lang="fr-FR"/>
              <a:pPr>
                <a:defRPr/>
              </a:pPr>
              <a:t>26/04/2016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F54AFBD-D666-446E-BE1E-BADB59FA349B}"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21DEF152-FC50-4538-9F4E-E21132DC9158}" type="datetimeFigureOut">
              <a:rPr lang="fr-FR"/>
              <a:pPr>
                <a:defRPr/>
              </a:pPr>
              <a:t>26/04/2016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E5BD323-5CFB-4876-9CAB-E874EED5F54C}"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920FA263-0E37-4292-8B92-C306AC063A85}" type="datetimeFigureOut">
              <a:rPr lang="fr-FR"/>
              <a:pPr>
                <a:defRPr/>
              </a:pPr>
              <a:t>26/04/2016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5F796118-C7A6-4586-836E-F54242057532}"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35F0EBAF-B8BD-49E3-850C-68E3EAA70553}" type="datetimeFigureOut">
              <a:rPr lang="fr-FR"/>
              <a:pPr>
                <a:defRPr/>
              </a:pPr>
              <a:t>26/04/2016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07996CB-9D09-4AD1-B6E1-3F57783126D2}"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ABE68F91-63F0-4CF0-AB9E-4223FA9B3C2F}" type="datetimeFigureOut">
              <a:rPr lang="fr-FR"/>
              <a:pPr>
                <a:defRPr/>
              </a:pPr>
              <a:t>26/04/2016</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16CF0AD-541F-4232-9BA0-B7560C0EBF0B}"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754DED06-2C5D-446D-B670-B90A38FD66AE}" type="datetimeFigureOut">
              <a:rPr lang="fr-FR"/>
              <a:pPr>
                <a:defRPr/>
              </a:pPr>
              <a:t>26/04/2016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70C374CA-6EA9-4B53-BDBA-EA8A78D6FAC0}"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4390309F-7A67-4000-92B8-868713069362}" type="datetimeFigureOut">
              <a:rPr lang="fr-FR"/>
              <a:pPr>
                <a:defRPr/>
              </a:pPr>
              <a:t>26/04/2016</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42AB4325-DE3F-467F-B656-E51DB88CBCA8}"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9B78CDD5-27A4-403C-BBE1-1CC82B02282C}" type="datetimeFigureOut">
              <a:rPr lang="fr-FR"/>
              <a:pPr>
                <a:defRPr/>
              </a:pPr>
              <a:t>26/04/2016</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27C393B1-4E50-4B84-9A58-52ED52E85ADA}"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3292102-F8D6-4680-9355-0DF07513BE89}" type="datetimeFigureOut">
              <a:rPr lang="fr-FR"/>
              <a:pPr>
                <a:defRPr/>
              </a:pPr>
              <a:t>26/04/2016</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EB405727-430D-4313-87AF-9ECA709C59E9}"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61E66E3B-C6D0-456F-A16A-D9C917989C02}" type="datetimeFigureOut">
              <a:rPr lang="fr-FR"/>
              <a:pPr>
                <a:defRPr/>
              </a:pPr>
              <a:t>26/04/2016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5323FBB6-DFE7-4DA0-B43C-55D5692378A8}"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ED0779D-C744-414E-868C-A9AB65A78114}" type="datetimeFigureOut">
              <a:rPr lang="fr-FR"/>
              <a:pPr>
                <a:defRPr/>
              </a:pPr>
              <a:t>26/04/2016</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5D61DFA-1CA8-464B-9DBA-5F327F1E73A3}"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2051"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B6FE1CF7-E5BD-4B2D-8DDA-B287783C5488}" type="datetimeFigureOut">
              <a:rPr lang="fr-FR"/>
              <a:pPr>
                <a:defRPr/>
              </a:pPr>
              <a:t>26/04/2016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259D8BB-D262-49AF-A6C7-E2491CAFFB2E}"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142875" y="285750"/>
          <a:ext cx="4214811" cy="1733296"/>
        </p:xfrm>
        <a:graphic>
          <a:graphicData uri="http://schemas.openxmlformats.org/drawingml/2006/table">
            <a:tbl>
              <a:tblPr/>
              <a:tblGrid>
                <a:gridCol w="4214811"/>
              </a:tblGrid>
              <a:tr h="0">
                <a:tc>
                  <a:txBody>
                    <a:bodyPr/>
                    <a:lstStyle/>
                    <a:p>
                      <a:pPr algn="ctr">
                        <a:lnSpc>
                          <a:spcPct val="115000"/>
                        </a:lnSpc>
                        <a:spcAft>
                          <a:spcPts val="1000"/>
                        </a:spcAft>
                      </a:pPr>
                      <a:endParaRPr lang="fr-FR" sz="1100" dirty="0">
                        <a:latin typeface="Calibri"/>
                        <a:ea typeface="Calibri"/>
                        <a:cs typeface="Times New Roman"/>
                      </a:endParaRPr>
                    </a:p>
                    <a:p>
                      <a:pPr algn="ctr">
                        <a:lnSpc>
                          <a:spcPct val="115000"/>
                        </a:lnSpc>
                        <a:spcAft>
                          <a:spcPts val="1000"/>
                        </a:spcAft>
                      </a:pPr>
                      <a:r>
                        <a:rPr lang="fr-FR" sz="2000" b="1" dirty="0">
                          <a:latin typeface="Arial Narrow" pitchFamily="34" charset="0"/>
                          <a:ea typeface="Calibri"/>
                          <a:cs typeface="Times New Roman"/>
                        </a:rPr>
                        <a:t>INSTITUT NATIONAL</a:t>
                      </a:r>
                      <a:endParaRPr lang="fr-FR" sz="1100" dirty="0">
                        <a:latin typeface="Arial Narrow" pitchFamily="34" charset="0"/>
                        <a:ea typeface="Calibri"/>
                        <a:cs typeface="Times New Roman"/>
                      </a:endParaRPr>
                    </a:p>
                    <a:p>
                      <a:pPr algn="ctr">
                        <a:lnSpc>
                          <a:spcPct val="115000"/>
                        </a:lnSpc>
                        <a:spcAft>
                          <a:spcPts val="1000"/>
                        </a:spcAft>
                      </a:pPr>
                      <a:r>
                        <a:rPr lang="fr-FR" sz="2000" b="1" dirty="0">
                          <a:latin typeface="Arial Narrow" pitchFamily="34" charset="0"/>
                          <a:ea typeface="Calibri"/>
                          <a:cs typeface="Times New Roman"/>
                        </a:rPr>
                        <a:t>DE LA </a:t>
                      </a:r>
                      <a:r>
                        <a:rPr lang="fr-FR" sz="2000" b="1" dirty="0" smtClean="0">
                          <a:latin typeface="Arial Narrow" pitchFamily="34" charset="0"/>
                          <a:ea typeface="Calibri"/>
                          <a:cs typeface="Times New Roman"/>
                        </a:rPr>
                        <a:t>STATISTIQUE</a:t>
                      </a:r>
                    </a:p>
                    <a:p>
                      <a:pPr algn="ctr">
                        <a:lnSpc>
                          <a:spcPct val="115000"/>
                        </a:lnSpc>
                        <a:spcAft>
                          <a:spcPts val="1000"/>
                        </a:spcAft>
                      </a:pPr>
                      <a:r>
                        <a:rPr lang="fr-FR" sz="2000" b="1" dirty="0" smtClean="0">
                          <a:latin typeface="Arial Narrow" pitchFamily="34" charset="0"/>
                          <a:ea typeface="Calibri"/>
                          <a:cs typeface="Times New Roman"/>
                        </a:rPr>
                        <a:t>MALI</a:t>
                      </a:r>
                      <a:endParaRPr lang="fr-FR" sz="1100" dirty="0">
                        <a:latin typeface="Arial Narrow" pitchFamily="34" charset="0"/>
                        <a:ea typeface="Calibri"/>
                        <a:cs typeface="Times New Roman"/>
                      </a:endParaRPr>
                    </a:p>
                  </a:txBody>
                  <a:tcPr marL="44450" marR="44450" marT="53975" marB="53975" anchor="ctr">
                    <a:lnL>
                      <a:noFill/>
                    </a:lnL>
                    <a:lnR>
                      <a:noFill/>
                    </a:lnR>
                    <a:lnT>
                      <a:noFill/>
                    </a:lnT>
                    <a:lnB>
                      <a:noFill/>
                    </a:lnB>
                  </a:tcPr>
                </a:tc>
              </a:tr>
            </a:tbl>
          </a:graphicData>
        </a:graphic>
      </p:graphicFrame>
      <p:pic>
        <p:nvPicPr>
          <p:cNvPr id="3076" name="Image 1" descr="Logo INSTAT FINAL.JPG"/>
          <p:cNvPicPr>
            <a:picLocks noChangeAspect="1" noChangeArrowheads="1"/>
          </p:cNvPicPr>
          <p:nvPr/>
        </p:nvPicPr>
        <p:blipFill>
          <a:blip r:embed="rId3"/>
          <a:srcRect/>
          <a:stretch>
            <a:fillRect/>
          </a:stretch>
        </p:blipFill>
        <p:spPr bwMode="auto">
          <a:xfrm>
            <a:off x="7215188" y="142875"/>
            <a:ext cx="1600200" cy="1581150"/>
          </a:xfrm>
          <a:prstGeom prst="rect">
            <a:avLst/>
          </a:prstGeom>
          <a:noFill/>
          <a:ln w="9525">
            <a:noFill/>
            <a:miter lim="800000"/>
            <a:headEnd/>
            <a:tailEnd/>
          </a:ln>
        </p:spPr>
      </p:pic>
      <p:sp>
        <p:nvSpPr>
          <p:cNvPr id="3078"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fr-FR">
              <a:latin typeface="Calibri" pitchFamily="34" charset="0"/>
            </a:endParaRPr>
          </a:p>
        </p:txBody>
      </p:sp>
      <p:sp>
        <p:nvSpPr>
          <p:cNvPr id="3079" name="Rectangle 4"/>
          <p:cNvSpPr>
            <a:spLocks noChangeArrowheads="1"/>
          </p:cNvSpPr>
          <p:nvPr/>
        </p:nvSpPr>
        <p:spPr bwMode="auto">
          <a:xfrm rot="10800000" flipV="1">
            <a:off x="821531" y="2668270"/>
            <a:ext cx="7500938" cy="1692771"/>
          </a:xfrm>
          <a:prstGeom prst="rect">
            <a:avLst/>
          </a:prstGeom>
          <a:noFill/>
          <a:ln w="9525">
            <a:noFill/>
            <a:miter lim="800000"/>
            <a:headEnd/>
            <a:tailEnd/>
          </a:ln>
        </p:spPr>
        <p:txBody>
          <a:bodyPr anchor="ctr">
            <a:spAutoFit/>
          </a:bodyPr>
          <a:lstStyle/>
          <a:p>
            <a:pPr algn="ctr"/>
            <a:r>
              <a:rPr lang="fr-FR" sz="2400" b="1" dirty="0" smtClean="0">
                <a:latin typeface="Times New Roman" panose="02020603050405020304" pitchFamily="18" charset="0"/>
                <a:ea typeface="Times New Roman" pitchFamily="18" charset="0"/>
                <a:cs typeface="Times New Roman" panose="02020603050405020304" pitchFamily="18" charset="0"/>
              </a:rPr>
              <a:t>Atelier d’orientation sur « Question de tabac pour les enquêtes (TQS) »</a:t>
            </a:r>
          </a:p>
          <a:p>
            <a:pPr algn="ctr"/>
            <a:r>
              <a:rPr lang="fr-FR" sz="2400" b="1" dirty="0" smtClean="0">
                <a:latin typeface="Times New Roman" panose="02020603050405020304" pitchFamily="18" charset="0"/>
                <a:ea typeface="Times New Roman" pitchFamily="18" charset="0"/>
                <a:cs typeface="Times New Roman" panose="02020603050405020304" pitchFamily="18" charset="0"/>
              </a:rPr>
              <a:t>Cas du Mali </a:t>
            </a:r>
            <a:endParaRPr lang="fr-FR" sz="2400" b="1" dirty="0">
              <a:latin typeface="Times New Roman" panose="02020603050405020304" pitchFamily="18" charset="0"/>
              <a:ea typeface="Times New Roman" panose="02020603050405020304" pitchFamily="18" charset="0"/>
              <a:cs typeface="Times New Roman" panose="02020603050405020304" pitchFamily="18" charset="0"/>
            </a:endParaRPr>
          </a:p>
          <a:p>
            <a:pPr algn="ctr" eaLnBrk="0" hangingPunct="0"/>
            <a:endParaRPr lang="fr-FR" sz="1400" dirty="0">
              <a:latin typeface="Arial Narrow" pitchFamily="34" charset="0"/>
              <a:ea typeface="Times New Roman" pitchFamily="18" charset="0"/>
              <a:cs typeface="Arial" charset="0"/>
            </a:endParaRPr>
          </a:p>
          <a:p>
            <a:pPr eaLnBrk="0" hangingPunct="0"/>
            <a:endParaRPr lang="fr-FR" dirty="0">
              <a:ea typeface="Times New Roman" pitchFamily="18" charset="0"/>
              <a:cs typeface="Arial" charset="0"/>
            </a:endParaRPr>
          </a:p>
        </p:txBody>
      </p:sp>
      <p:sp>
        <p:nvSpPr>
          <p:cNvPr id="3080" name="Rectangle 9"/>
          <p:cNvSpPr>
            <a:spLocks noChangeArrowheads="1"/>
          </p:cNvSpPr>
          <p:nvPr/>
        </p:nvSpPr>
        <p:spPr bwMode="auto">
          <a:xfrm>
            <a:off x="1428750" y="5286375"/>
            <a:ext cx="6402388" cy="584775"/>
          </a:xfrm>
          <a:prstGeom prst="rect">
            <a:avLst/>
          </a:prstGeom>
          <a:noFill/>
          <a:ln w="9525">
            <a:noFill/>
            <a:miter lim="800000"/>
            <a:headEnd/>
            <a:tailEnd/>
          </a:ln>
        </p:spPr>
        <p:txBody>
          <a:bodyPr>
            <a:spAutoFit/>
          </a:bodyPr>
          <a:lstStyle/>
          <a:p>
            <a:pPr algn="r"/>
            <a:r>
              <a:rPr lang="fr-FR" sz="1200" b="1" dirty="0" smtClean="0">
                <a:solidFill>
                  <a:srgbClr val="000000"/>
                </a:solidFill>
                <a:latin typeface="Times New Roman" panose="02020603050405020304" pitchFamily="18" charset="0"/>
                <a:ea typeface="Calibri" pitchFamily="34" charset="0"/>
                <a:cs typeface="Times New Roman" panose="02020603050405020304" pitchFamily="18" charset="0"/>
              </a:rPr>
              <a:t>26 avril 2016</a:t>
            </a:r>
            <a:endParaRPr lang="fr-FR" sz="1200" i="1" dirty="0" smtClean="0">
              <a:solidFill>
                <a:srgbClr val="000000"/>
              </a:solidFill>
              <a:latin typeface="Times New Roman" panose="02020603050405020304" pitchFamily="18" charset="0"/>
              <a:ea typeface="Calibri" pitchFamily="34" charset="0"/>
              <a:cs typeface="Times New Roman" panose="02020603050405020304" pitchFamily="18" charset="0"/>
            </a:endParaRPr>
          </a:p>
          <a:p>
            <a:pPr algn="ctr"/>
            <a:endParaRPr lang="fr-FR" sz="2000" dirty="0">
              <a:solidFill>
                <a:srgbClr val="000000"/>
              </a:solidFill>
              <a:latin typeface="Arial Narrow" pitchFamily="34" charset="0"/>
              <a:ea typeface="Calibri" pitchFamily="34" charset="0"/>
              <a:cs typeface="Arial" charset="0"/>
            </a:endParaRPr>
          </a:p>
        </p:txBody>
      </p:sp>
      <p:sp>
        <p:nvSpPr>
          <p:cNvPr id="2" name="Titre 1"/>
          <p:cNvSpPr>
            <a:spLocks noGrp="1"/>
          </p:cNvSpPr>
          <p:nvPr>
            <p:ph type="ctrTitle"/>
          </p:nvPr>
        </p:nvSpPr>
        <p:spPr>
          <a:xfrm>
            <a:off x="1428750" y="4581127"/>
            <a:ext cx="5087466" cy="705247"/>
          </a:xfrm>
        </p:spPr>
        <p:txBody>
          <a:bodyPr/>
          <a:lstStyle/>
          <a:p>
            <a:r>
              <a:rPr lang="fr-FR" sz="1400" b="1" dirty="0" smtClean="0">
                <a:latin typeface="+mn-lt"/>
              </a:rPr>
              <a:t>Présenté par Sékou HAIDARA, Ingénieur Statisticien à INSTAT</a:t>
            </a:r>
            <a:br>
              <a:rPr lang="fr-FR" sz="1400" b="1" dirty="0" smtClean="0">
                <a:latin typeface="+mn-lt"/>
              </a:rPr>
            </a:br>
            <a:endParaRPr lang="fr-FR" sz="1400" b="1" dirty="0">
              <a:latin typeface="+mn-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pPr lvl="1" eaLnBrk="1" hangingPunct="1"/>
            <a:r>
              <a:rPr lang="fr-FR" sz="2400" b="1" dirty="0" smtClean="0">
                <a:latin typeface="Arial Narrow" pitchFamily="34" charset="0"/>
              </a:rPr>
              <a:t>2. Etat </a:t>
            </a:r>
            <a:r>
              <a:rPr lang="fr-FR" sz="2400" b="1" dirty="0">
                <a:latin typeface="Arial Narrow" pitchFamily="34" charset="0"/>
              </a:rPr>
              <a:t>des lieux des statistiques sur le Tabac au Mali</a:t>
            </a:r>
            <a:br>
              <a:rPr lang="fr-FR" sz="2400" b="1" dirty="0">
                <a:latin typeface="Arial Narrow" pitchFamily="34" charset="0"/>
              </a:rPr>
            </a:br>
            <a:endParaRPr lang="fr-FR" sz="3600" b="1" dirty="0">
              <a:latin typeface="Arial Narrow" pitchFamily="34" charset="0"/>
            </a:endParaRPr>
          </a:p>
        </p:txBody>
      </p:sp>
      <p:sp>
        <p:nvSpPr>
          <p:cNvPr id="11267" name="Espace réservé du contenu 2"/>
          <p:cNvSpPr>
            <a:spLocks noGrp="1"/>
          </p:cNvSpPr>
          <p:nvPr>
            <p:ph idx="1"/>
          </p:nvPr>
        </p:nvSpPr>
        <p:spPr>
          <a:xfrm>
            <a:off x="457200" y="1052736"/>
            <a:ext cx="8229600" cy="5073427"/>
          </a:xfrm>
        </p:spPr>
        <p:txBody>
          <a:bodyPr/>
          <a:lstStyle/>
          <a:p>
            <a:pPr marL="0" lvl="1" indent="0" algn="just">
              <a:buNone/>
            </a:pPr>
            <a:r>
              <a:rPr lang="fr-FR" dirty="0"/>
              <a:t>dépensent relativement  plus que les pauvres aussi bien en milieu rural qu’en milieu </a:t>
            </a:r>
            <a:r>
              <a:rPr lang="fr-FR" dirty="0" smtClean="0"/>
              <a:t>urbain.</a:t>
            </a:r>
          </a:p>
          <a:p>
            <a:pPr marL="457200" lvl="1" indent="-457200" algn="just">
              <a:buFont typeface="Wingdings" panose="05000000000000000000" pitchFamily="2" charset="2"/>
              <a:buChar char="§"/>
            </a:pPr>
            <a:r>
              <a:rPr lang="fr-FR" dirty="0" smtClean="0"/>
              <a:t>Une association de lutte contre le tabac, l’alcool et les stupéfiants au Mali a menée en septembre 2010 une enquête sur le tabac et la pauvreté au Mali, il ressort que les importation de tabac </a:t>
            </a:r>
            <a:r>
              <a:rPr lang="fr-FR" dirty="0"/>
              <a:t>officielles de tabac se sont élevées </a:t>
            </a:r>
            <a:r>
              <a:rPr lang="fr-FR" dirty="0" smtClean="0"/>
              <a:t>2002 à </a:t>
            </a:r>
            <a:r>
              <a:rPr lang="fr-FR" dirty="0"/>
              <a:t>8 757 455 663 FCFA contre 7 283 149 504 FCFA en </a:t>
            </a:r>
            <a:r>
              <a:rPr lang="fr-FR" dirty="0" smtClean="0"/>
              <a:t>1991. </a:t>
            </a:r>
            <a:r>
              <a:rPr lang="fr-FR" dirty="0"/>
              <a:t>	</a:t>
            </a:r>
          </a:p>
          <a:p>
            <a:pPr marL="342900" lvl="1" indent="-342900" algn="just">
              <a:buFont typeface="Wingdings" panose="05000000000000000000" pitchFamily="2" charset="2"/>
              <a:buChar char="§"/>
            </a:pPr>
            <a:r>
              <a:rPr lang="fr-FR" dirty="0" smtClean="0"/>
              <a:t>Intégration </a:t>
            </a:r>
            <a:r>
              <a:rPr lang="fr-FR" dirty="0"/>
              <a:t>de l’enquête Tabac (TQS) à l’EMOP (en cours</a:t>
            </a:r>
            <a:r>
              <a:rPr lang="fr-FR" dirty="0" smtClean="0"/>
              <a:t>).</a:t>
            </a:r>
            <a:endParaRPr lang="fr-FR" dirty="0"/>
          </a:p>
          <a:p>
            <a:pPr marL="342900" lvl="1" indent="-342900">
              <a:buFont typeface="Wingdings" panose="05000000000000000000" pitchFamily="2" charset="2"/>
              <a:buChar char="§"/>
            </a:pPr>
            <a:endParaRPr lang="fr-FR" b="1" dirty="0">
              <a:latin typeface="Arial Narrow" pitchFamily="34" charset="0"/>
            </a:endParaRPr>
          </a:p>
          <a:p>
            <a:pPr marL="342900" lvl="1" indent="-342900"/>
            <a:endParaRPr lang="fr-FR" b="1" dirty="0">
              <a:latin typeface="Arial Narrow" pitchFamily="34" charset="0"/>
            </a:endParaRPr>
          </a:p>
          <a:p>
            <a:pPr marL="342900" lvl="1" indent="-342900"/>
            <a:endParaRPr lang="fr-FR" b="1" dirty="0">
              <a:latin typeface="Arial Narrow" pitchFamily="34" charset="0"/>
            </a:endParaRPr>
          </a:p>
          <a:p>
            <a:pPr marL="342900" lvl="1" indent="-342900"/>
            <a:endParaRPr lang="fr-FR" b="1" dirty="0">
              <a:latin typeface="Arial Narrow" pitchFamily="34" charset="0"/>
            </a:endParaRPr>
          </a:p>
          <a:p>
            <a:pPr marL="0" lvl="1" indent="0">
              <a:buNone/>
            </a:pPr>
            <a:endParaRPr lang="fr-FR" dirty="0" smtClean="0"/>
          </a:p>
          <a:p>
            <a:pPr marL="0" indent="0" eaLnBrk="1" hangingPunct="1">
              <a:buNone/>
            </a:pPr>
            <a:endParaRPr lang="fr-FR" dirty="0" smtClean="0"/>
          </a:p>
          <a:p>
            <a:pPr eaLnBrk="1" hangingPunct="1">
              <a:buFont typeface="Arial" charset="0"/>
              <a:buNone/>
            </a:pPr>
            <a:endParaRPr lang="fr-FR" dirty="0" smtClean="0"/>
          </a:p>
          <a:p>
            <a:pPr eaLnBrk="1" hangingPunct="1"/>
            <a:endParaRPr lang="fr-FR" b="1" dirty="0" smtClean="0"/>
          </a:p>
          <a:p>
            <a:pPr eaLnBrk="1" hangingPunct="1">
              <a:buFont typeface="Arial" charset="0"/>
              <a:buNone/>
            </a:pPr>
            <a:endParaRPr lang="fr-FR" b="1" dirty="0" smtClean="0"/>
          </a:p>
          <a:p>
            <a:pPr eaLnBrk="1" hangingPunct="1">
              <a:buFont typeface="Arial" charset="0"/>
              <a:buNone/>
            </a:pPr>
            <a:endParaRPr lang="fr-FR" b="1" dirty="0" smtClean="0"/>
          </a:p>
        </p:txBody>
      </p:sp>
    </p:spTree>
    <p:extLst>
      <p:ext uri="{BB962C8B-B14F-4D97-AF65-F5344CB8AC3E}">
        <p14:creationId xmlns:p14="http://schemas.microsoft.com/office/powerpoint/2010/main" val="3205313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pPr eaLnBrk="1" hangingPunct="1"/>
            <a:r>
              <a:rPr lang="fr-FR" sz="3600" b="1" dirty="0">
                <a:latin typeface="Arial Narrow" pitchFamily="34" charset="0"/>
              </a:rPr>
              <a:t>Situation du tabac au Mali</a:t>
            </a:r>
          </a:p>
        </p:txBody>
      </p:sp>
      <p:sp>
        <p:nvSpPr>
          <p:cNvPr id="11267" name="Espace réservé du contenu 2"/>
          <p:cNvSpPr>
            <a:spLocks noGrp="1"/>
          </p:cNvSpPr>
          <p:nvPr>
            <p:ph idx="1"/>
          </p:nvPr>
        </p:nvSpPr>
        <p:spPr/>
        <p:txBody>
          <a:bodyPr/>
          <a:lstStyle/>
          <a:p>
            <a:pPr marL="0" indent="0">
              <a:buNone/>
            </a:pPr>
            <a:r>
              <a:rPr lang="fr-FR" sz="2400" dirty="0" smtClean="0">
                <a:latin typeface="Arial Narrow" pitchFamily="34" charset="0"/>
              </a:rPr>
              <a:t>          </a:t>
            </a:r>
            <a:r>
              <a:rPr lang="fr-FR" dirty="0"/>
              <a:t>Les fa</a:t>
            </a:r>
            <a:r>
              <a:rPr lang="fr-FR" dirty="0" smtClean="0"/>
              <a:t>cteurs </a:t>
            </a:r>
            <a:r>
              <a:rPr lang="fr-FR" dirty="0"/>
              <a:t>favorisant le tabagisme </a:t>
            </a:r>
            <a:r>
              <a:rPr lang="fr-FR" dirty="0" smtClean="0"/>
              <a:t>: </a:t>
            </a:r>
            <a:endParaRPr lang="fr-FR" dirty="0"/>
          </a:p>
          <a:p>
            <a:r>
              <a:rPr lang="fr-FR" b="1" dirty="0"/>
              <a:t>La culture et la production du tabac </a:t>
            </a:r>
            <a:endParaRPr lang="fr-FR" dirty="0"/>
          </a:p>
          <a:p>
            <a:pPr marL="0" indent="0">
              <a:buNone/>
            </a:pPr>
            <a:r>
              <a:rPr lang="fr-FR" dirty="0"/>
              <a:t>La culture du tabac se pratiquait depuis des siècles mais la culture industrielle a commencé avec l’implantation de la SONATAM. </a:t>
            </a:r>
          </a:p>
          <a:p>
            <a:pPr marL="0" indent="0">
              <a:buNone/>
            </a:pPr>
            <a:r>
              <a:rPr lang="fr-FR" dirty="0"/>
              <a:t>Le Mali produit par an environ 500 tonnes de tabac brut. </a:t>
            </a:r>
            <a:endParaRPr lang="fr-FR" b="1" dirty="0">
              <a:latin typeface="Arial Narrow" pitchFamily="34" charset="0"/>
            </a:endParaRPr>
          </a:p>
          <a:p>
            <a:pPr marL="0" lvl="1" indent="0">
              <a:buNone/>
            </a:pPr>
            <a:endParaRPr lang="fr-FR" dirty="0" smtClean="0"/>
          </a:p>
          <a:p>
            <a:pPr marL="0" indent="0" eaLnBrk="1" hangingPunct="1">
              <a:buNone/>
            </a:pPr>
            <a:endParaRPr lang="fr-FR" dirty="0" smtClean="0"/>
          </a:p>
          <a:p>
            <a:pPr eaLnBrk="1" hangingPunct="1">
              <a:buFont typeface="Arial" charset="0"/>
              <a:buNone/>
            </a:pPr>
            <a:endParaRPr lang="fr-FR" dirty="0" smtClean="0"/>
          </a:p>
          <a:p>
            <a:pPr eaLnBrk="1" hangingPunct="1"/>
            <a:endParaRPr lang="fr-FR" b="1" dirty="0" smtClean="0"/>
          </a:p>
          <a:p>
            <a:pPr eaLnBrk="1" hangingPunct="1">
              <a:buFont typeface="Arial" charset="0"/>
              <a:buNone/>
            </a:pPr>
            <a:endParaRPr lang="fr-FR" b="1" dirty="0" smtClean="0"/>
          </a:p>
          <a:p>
            <a:pPr eaLnBrk="1" hangingPunct="1">
              <a:buFont typeface="Arial" charset="0"/>
              <a:buNone/>
            </a:pPr>
            <a:endParaRPr lang="fr-FR" b="1" dirty="0" smtClean="0"/>
          </a:p>
        </p:txBody>
      </p:sp>
    </p:spTree>
    <p:extLst>
      <p:ext uri="{BB962C8B-B14F-4D97-AF65-F5344CB8AC3E}">
        <p14:creationId xmlns:p14="http://schemas.microsoft.com/office/powerpoint/2010/main" val="2214097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re 1"/>
          <p:cNvSpPr>
            <a:spLocks noGrp="1"/>
          </p:cNvSpPr>
          <p:nvPr>
            <p:ph type="title"/>
          </p:nvPr>
        </p:nvSpPr>
        <p:spPr/>
        <p:txBody>
          <a:bodyPr/>
          <a:lstStyle/>
          <a:p>
            <a:pPr eaLnBrk="1" hangingPunct="1"/>
            <a:r>
              <a:rPr lang="fr-FR" sz="3600" b="1" dirty="0" smtClean="0">
                <a:latin typeface="Arial Narrow" pitchFamily="34" charset="0"/>
              </a:rPr>
              <a:t>Situation </a:t>
            </a:r>
            <a:r>
              <a:rPr lang="fr-FR" sz="3600" b="1" dirty="0" smtClean="0">
                <a:latin typeface="Arial Narrow" pitchFamily="34" charset="0"/>
              </a:rPr>
              <a:t>du tabac au Mali (suite)</a:t>
            </a:r>
            <a:endParaRPr lang="fr-FR" sz="3600" dirty="0" smtClean="0">
              <a:latin typeface="Arial Narrow" pitchFamily="34" charset="0"/>
            </a:endParaRPr>
          </a:p>
        </p:txBody>
      </p:sp>
      <p:sp>
        <p:nvSpPr>
          <p:cNvPr id="3" name="Espace réservé du contenu 2"/>
          <p:cNvSpPr>
            <a:spLocks noGrp="1"/>
          </p:cNvSpPr>
          <p:nvPr>
            <p:ph idx="1"/>
          </p:nvPr>
        </p:nvSpPr>
        <p:spPr>
          <a:xfrm>
            <a:off x="395536" y="1340768"/>
            <a:ext cx="8291264" cy="5184576"/>
          </a:xfrm>
        </p:spPr>
        <p:txBody>
          <a:bodyPr rtlCol="0">
            <a:noAutofit/>
          </a:bodyPr>
          <a:lstStyle/>
          <a:p>
            <a:pPr marL="0" indent="0" algn="just" eaLnBrk="1" fontAlgn="auto" hangingPunct="1">
              <a:spcAft>
                <a:spcPts val="0"/>
              </a:spcAft>
              <a:buNone/>
              <a:defRPr/>
            </a:pPr>
            <a:r>
              <a:rPr lang="fr-FR" dirty="0"/>
              <a:t>Cette production porte sur trois espèces: l’espèce Rustica destinée à la consommation locale et les espèces Paraguay et Burdey nouvellement introduites dans le pays. (OHVN) </a:t>
            </a:r>
            <a:endParaRPr lang="fr-FR" dirty="0" smtClean="0"/>
          </a:p>
          <a:p>
            <a:pPr marL="0" indent="0" algn="just" eaLnBrk="1" fontAlgn="auto" hangingPunct="1">
              <a:spcAft>
                <a:spcPts val="0"/>
              </a:spcAft>
              <a:buNone/>
              <a:defRPr/>
            </a:pPr>
            <a:r>
              <a:rPr lang="fr-FR" dirty="0"/>
              <a:t>Deux opérations de développement agricoles assurent plus de la moitié des productions nationales de tabac. Il s’agit de l’Office Haute Vallée du Niger ( 250 à 300 hectares de tabac) et le projet de réhabilitation du périmètre agricole de Baguineda.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p:txBody>
          <a:bodyPr/>
          <a:lstStyle/>
          <a:p>
            <a:pPr eaLnBrk="1" hangingPunct="1"/>
            <a:r>
              <a:rPr lang="fr-FR" sz="3600" b="1" dirty="0" smtClean="0">
                <a:latin typeface="Arial Narrow" pitchFamily="34" charset="0"/>
              </a:rPr>
              <a:t>Situation </a:t>
            </a:r>
            <a:r>
              <a:rPr lang="fr-FR" sz="3600" b="1" dirty="0" smtClean="0">
                <a:latin typeface="Arial Narrow" pitchFamily="34" charset="0"/>
              </a:rPr>
              <a:t>du Tabac au Mali (suite)</a:t>
            </a:r>
            <a:endParaRPr lang="fr-FR" sz="3600" dirty="0" smtClean="0">
              <a:latin typeface="Arial Narrow" pitchFamily="34" charset="0"/>
            </a:endParaRPr>
          </a:p>
        </p:txBody>
      </p:sp>
      <p:sp>
        <p:nvSpPr>
          <p:cNvPr id="3" name="Espace réservé du contenu 2"/>
          <p:cNvSpPr>
            <a:spLocks noGrp="1"/>
          </p:cNvSpPr>
          <p:nvPr>
            <p:ph idx="1"/>
          </p:nvPr>
        </p:nvSpPr>
        <p:spPr>
          <a:xfrm>
            <a:off x="457200" y="1268760"/>
            <a:ext cx="8229600" cy="4857403"/>
          </a:xfrm>
        </p:spPr>
        <p:txBody>
          <a:bodyPr rtlCol="0">
            <a:normAutofit lnSpcReduction="10000"/>
          </a:bodyPr>
          <a:lstStyle/>
          <a:p>
            <a:pPr marL="0" indent="0" algn="just">
              <a:buNone/>
            </a:pPr>
            <a:r>
              <a:rPr lang="fr-FR" b="1" dirty="0" smtClean="0"/>
              <a:t> - </a:t>
            </a:r>
            <a:r>
              <a:rPr lang="fr-FR" b="1" dirty="0"/>
              <a:t>La transformation et la commercialisation </a:t>
            </a:r>
            <a:endParaRPr lang="fr-FR" dirty="0"/>
          </a:p>
          <a:p>
            <a:pPr marL="0" indent="0" algn="just">
              <a:buNone/>
            </a:pPr>
            <a:r>
              <a:rPr lang="fr-FR" dirty="0"/>
              <a:t>Le Mali produit non seulement du tabac brut mais dispose également d’une unité de transformation : la SONATAM. </a:t>
            </a:r>
            <a:endParaRPr lang="fr-FR" dirty="0" smtClean="0">
              <a:latin typeface="Arial Narrow" pitchFamily="34" charset="0"/>
            </a:endParaRPr>
          </a:p>
          <a:p>
            <a:pPr algn="just" eaLnBrk="1" fontAlgn="auto" hangingPunct="1">
              <a:spcAft>
                <a:spcPts val="0"/>
              </a:spcAft>
              <a:buFont typeface="Arial" pitchFamily="34" charset="0"/>
              <a:buNone/>
              <a:defRPr/>
            </a:pPr>
            <a:r>
              <a:rPr lang="fr-FR" dirty="0"/>
              <a:t>La SONATAM détient le monopole de l’importation et l’exportation des produits industriels du tabac. Cependant, sa part est estimée à 75% du marché national du tabac ; le reste étant assuré par la contrebande et la fraude. </a:t>
            </a:r>
            <a:endParaRPr lang="fr-FR" dirty="0">
              <a:latin typeface="Arial Narrow"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re 1"/>
          <p:cNvSpPr>
            <a:spLocks noGrp="1"/>
          </p:cNvSpPr>
          <p:nvPr>
            <p:ph type="title"/>
          </p:nvPr>
        </p:nvSpPr>
        <p:spPr/>
        <p:txBody>
          <a:bodyPr/>
          <a:lstStyle/>
          <a:p>
            <a:pPr eaLnBrk="1" hangingPunct="1"/>
            <a:r>
              <a:rPr lang="fr-FR" sz="3600" b="1" dirty="0" smtClean="0">
                <a:latin typeface="Arial Narrow" pitchFamily="34" charset="0"/>
              </a:rPr>
              <a:t>Situation </a:t>
            </a:r>
            <a:r>
              <a:rPr lang="fr-FR" sz="3600" b="1" dirty="0" smtClean="0">
                <a:latin typeface="Arial Narrow" pitchFamily="34" charset="0"/>
              </a:rPr>
              <a:t>du Tabac au Mali (Suite)</a:t>
            </a:r>
            <a:endParaRPr lang="fr-FR" sz="3600" dirty="0" smtClean="0">
              <a:latin typeface="Arial Narrow" pitchFamily="34" charset="0"/>
            </a:endParaRPr>
          </a:p>
        </p:txBody>
      </p:sp>
      <p:sp>
        <p:nvSpPr>
          <p:cNvPr id="3" name="Espace réservé du contenu 2"/>
          <p:cNvSpPr>
            <a:spLocks noGrp="1"/>
          </p:cNvSpPr>
          <p:nvPr>
            <p:ph idx="1"/>
          </p:nvPr>
        </p:nvSpPr>
        <p:spPr>
          <a:xfrm>
            <a:off x="457200" y="1268760"/>
            <a:ext cx="8229600" cy="4857403"/>
          </a:xfrm>
        </p:spPr>
        <p:txBody>
          <a:bodyPr rtlCol="0">
            <a:normAutofit lnSpcReduction="10000"/>
          </a:bodyPr>
          <a:lstStyle/>
          <a:p>
            <a:pPr marL="0" indent="0" algn="just">
              <a:buNone/>
            </a:pPr>
            <a:r>
              <a:rPr lang="fr-FR" dirty="0"/>
              <a:t>Elle achète chaque année en moyenne 621 tonnes de tabac brut avec des agriculteurs maliens. Quant à l’importation annuelle, elle est en moyenne de 432 fois plus importante que les quantités vendues à l’intérieur, soit 298.513 tonnes. </a:t>
            </a:r>
          </a:p>
          <a:p>
            <a:pPr marL="0" indent="0" algn="just">
              <a:buNone/>
            </a:pPr>
            <a:r>
              <a:rPr lang="fr-FR" dirty="0"/>
              <a:t>La SONATAM, contribuerait pour 10 milliards de franc CFA par an au titre des impôts et taxes, y compris les frais de douane sans compter une masse salariale de un </a:t>
            </a:r>
            <a:r>
              <a:rPr lang="fr-FR" dirty="0" smtClean="0"/>
              <a:t>milliard. </a:t>
            </a:r>
            <a:endParaRPr lang="fr-FR" b="1" dirty="0" smtClean="0">
              <a:latin typeface="Arial Narrow" pitchFamily="34" charset="0"/>
            </a:endParaRPr>
          </a:p>
          <a:p>
            <a:pPr eaLnBrk="1" fontAlgn="auto" hangingPunct="1">
              <a:spcAft>
                <a:spcPts val="0"/>
              </a:spcAft>
              <a:buFont typeface="Arial" pitchFamily="34" charset="0"/>
              <a:buNone/>
              <a:defRPr/>
            </a:pPr>
            <a:endParaRPr lang="fr-FR" dirty="0" smtClean="0"/>
          </a:p>
          <a:p>
            <a:pPr marL="0" indent="0" eaLnBrk="1" fontAlgn="auto" hangingPunct="1">
              <a:spcAft>
                <a:spcPts val="0"/>
              </a:spcAft>
              <a:buNone/>
              <a:defRPr/>
            </a:pPr>
            <a:endParaRPr lang="fr-FR" b="1" dirty="0" smtClean="0"/>
          </a:p>
          <a:p>
            <a:pPr eaLnBrk="1" fontAlgn="auto" hangingPunct="1">
              <a:spcAft>
                <a:spcPts val="0"/>
              </a:spcAft>
              <a:buFontTx/>
              <a:buChar char="-"/>
              <a:defRPr/>
            </a:pPr>
            <a:endParaRPr lang="fr-FR"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latin typeface="Arial Narrow" pitchFamily="34" charset="0"/>
              </a:rPr>
              <a:t>Situation </a:t>
            </a:r>
            <a:r>
              <a:rPr lang="fr-FR" sz="3600" b="1" dirty="0" smtClean="0">
                <a:latin typeface="Arial Narrow" pitchFamily="34" charset="0"/>
              </a:rPr>
              <a:t>du tabac au Mali (suite)</a:t>
            </a:r>
            <a:endParaRPr lang="fr-FR" sz="3600" dirty="0"/>
          </a:p>
        </p:txBody>
      </p:sp>
      <p:sp>
        <p:nvSpPr>
          <p:cNvPr id="3" name="Espace réservé du contenu 2"/>
          <p:cNvSpPr>
            <a:spLocks noGrp="1"/>
          </p:cNvSpPr>
          <p:nvPr>
            <p:ph idx="1"/>
          </p:nvPr>
        </p:nvSpPr>
        <p:spPr>
          <a:xfrm>
            <a:off x="457200" y="1600200"/>
            <a:ext cx="8472518" cy="4525963"/>
          </a:xfrm>
        </p:spPr>
        <p:txBody>
          <a:bodyPr/>
          <a:lstStyle/>
          <a:p>
            <a:pPr marL="0" indent="0" algn="just">
              <a:buNone/>
            </a:pPr>
            <a:r>
              <a:rPr lang="fr-FR" sz="2800" dirty="0"/>
              <a:t>La SONATAM est la seule entreprise nationale de fabrication de cigarettes existant aux cotés d’autres entreprises commerciales maliennes qui font le commerce de gros des produits du tabac : Bally SA , Société Djigué</a:t>
            </a:r>
            <a:r>
              <a:rPr lang="fr-FR" sz="2800" b="1" dirty="0"/>
              <a:t>. </a:t>
            </a:r>
            <a:endParaRPr lang="fr-FR" sz="2800" dirty="0"/>
          </a:p>
          <a:p>
            <a:pPr marL="0" indent="0" algn="just">
              <a:buNone/>
            </a:pPr>
            <a:r>
              <a:rPr lang="fr-FR" sz="2800" dirty="0"/>
              <a:t>BAT et Impérial Tobacco sont aussi présents sur le marché en vue de faire la promotion de leurs marques. </a:t>
            </a:r>
            <a:endParaRPr lang="fr-FR" sz="30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914400" lvl="1" indent="-514350"/>
            <a:r>
              <a:rPr lang="fr-FR" sz="2400" b="1" dirty="0">
                <a:latin typeface="Arial Narrow" pitchFamily="34" charset="0"/>
              </a:rPr>
              <a:t>Pertinence de disposer des statistiques fiables et à jour sur le Tabac</a:t>
            </a:r>
          </a:p>
        </p:txBody>
      </p:sp>
      <p:sp>
        <p:nvSpPr>
          <p:cNvPr id="3" name="Espace réservé du contenu 2"/>
          <p:cNvSpPr>
            <a:spLocks noGrp="1"/>
          </p:cNvSpPr>
          <p:nvPr>
            <p:ph idx="1"/>
          </p:nvPr>
        </p:nvSpPr>
        <p:spPr>
          <a:xfrm>
            <a:off x="457200" y="1600200"/>
            <a:ext cx="8472518" cy="4525963"/>
          </a:xfrm>
        </p:spPr>
        <p:txBody>
          <a:bodyPr/>
          <a:lstStyle/>
          <a:p>
            <a:pPr marL="0" indent="0" algn="ctr">
              <a:buNone/>
            </a:pPr>
            <a:endParaRPr lang="fr-FR" sz="2800" dirty="0" smtClean="0"/>
          </a:p>
          <a:p>
            <a:pPr marL="0" indent="0" algn="ctr">
              <a:buNone/>
            </a:pPr>
            <a:endParaRPr lang="fr-FR" sz="2800" dirty="0"/>
          </a:p>
          <a:p>
            <a:pPr marL="0" indent="0" algn="ctr">
              <a:buNone/>
            </a:pPr>
            <a:r>
              <a:rPr lang="fr-FR" sz="2800" dirty="0" smtClean="0"/>
              <a:t>Intégration </a:t>
            </a:r>
            <a:r>
              <a:rPr lang="fr-FR" sz="2800" dirty="0"/>
              <a:t>de l’enquête Tabac (TQS) à </a:t>
            </a:r>
            <a:r>
              <a:rPr lang="fr-FR" sz="2800" dirty="0" smtClean="0"/>
              <a:t>l’EMOP</a:t>
            </a:r>
            <a:endParaRPr lang="fr-FR" sz="2800" dirty="0"/>
          </a:p>
        </p:txBody>
      </p:sp>
    </p:spTree>
    <p:extLst>
      <p:ext uri="{BB962C8B-B14F-4D97-AF65-F5344CB8AC3E}">
        <p14:creationId xmlns:p14="http://schemas.microsoft.com/office/powerpoint/2010/main" val="3721168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eaLnBrk="1" hangingPunct="1"/>
            <a:r>
              <a:rPr lang="fr-FR" sz="2800" b="1" dirty="0">
                <a:latin typeface="Arial Narrow" pitchFamily="34" charset="0"/>
              </a:rPr>
              <a:t>Intégration du module Tabac à </a:t>
            </a:r>
            <a:r>
              <a:rPr lang="fr-FR" sz="2800" b="1" dirty="0" smtClean="0">
                <a:latin typeface="Arial Narrow" pitchFamily="34" charset="0"/>
              </a:rPr>
              <a:t>l’EMOP 2015-2016</a:t>
            </a:r>
            <a:endParaRPr lang="fr-FR" sz="2800" b="1" dirty="0">
              <a:latin typeface="Arial Narrow" pitchFamily="34" charset="0"/>
            </a:endParaRPr>
          </a:p>
        </p:txBody>
      </p:sp>
      <p:sp>
        <p:nvSpPr>
          <p:cNvPr id="3" name="Espace réservé du contenu 2"/>
          <p:cNvSpPr>
            <a:spLocks noGrp="1"/>
          </p:cNvSpPr>
          <p:nvPr>
            <p:ph idx="1"/>
          </p:nvPr>
        </p:nvSpPr>
        <p:spPr>
          <a:xfrm>
            <a:off x="457200" y="1196752"/>
            <a:ext cx="8507288" cy="5400600"/>
          </a:xfrm>
        </p:spPr>
        <p:txBody>
          <a:bodyPr/>
          <a:lstStyle/>
          <a:p>
            <a:pPr marL="0" indent="0" algn="ctr">
              <a:buNone/>
            </a:pPr>
            <a:r>
              <a:rPr lang="fr-FR" sz="2400" b="1" dirty="0">
                <a:latin typeface="Arial Narrow" pitchFamily="34" charset="0"/>
              </a:rPr>
              <a:t>1. Objectifs de l’EMOP</a:t>
            </a:r>
            <a:endParaRPr lang="fr-FR" sz="2400" b="1" dirty="0" smtClean="0"/>
          </a:p>
          <a:p>
            <a:pPr algn="just" eaLnBrk="1" hangingPunct="1"/>
            <a:r>
              <a:rPr lang="fr-FR" sz="2800" dirty="0">
                <a:latin typeface="Arial Narrow" pitchFamily="34" charset="0"/>
              </a:rPr>
              <a:t>Répondre spécifiquement aux besoins de suivi-évaluation du CSCRP, des </a:t>
            </a:r>
            <a:r>
              <a:rPr lang="fr-FR" sz="2800" dirty="0" err="1">
                <a:latin typeface="Arial Narrow" pitchFamily="34" charset="0"/>
              </a:rPr>
              <a:t>OMDs</a:t>
            </a:r>
            <a:r>
              <a:rPr lang="fr-FR" sz="2800" dirty="0">
                <a:latin typeface="Arial Narrow" pitchFamily="34" charset="0"/>
              </a:rPr>
              <a:t> ainsi que des programmes sectoriels mis en en œuvre par le Mali;</a:t>
            </a:r>
          </a:p>
          <a:p>
            <a:pPr algn="just" eaLnBrk="1" hangingPunct="1"/>
            <a:r>
              <a:rPr lang="fr-FR" sz="2800" dirty="0">
                <a:latin typeface="Arial Narrow" pitchFamily="34" charset="0"/>
              </a:rPr>
              <a:t>Fonder les décisions sur les statistiques fiables et à jour; </a:t>
            </a:r>
          </a:p>
          <a:p>
            <a:pPr algn="just" eaLnBrk="1" hangingPunct="1"/>
            <a:r>
              <a:rPr lang="fr-FR" sz="2800" dirty="0">
                <a:latin typeface="Arial Narrow" pitchFamily="34" charset="0"/>
              </a:rPr>
              <a:t>Fédérer les enquêtes du même type réalisées auprès des ménages pour mutualiser les ressources;</a:t>
            </a:r>
          </a:p>
          <a:p>
            <a:pPr algn="just"/>
            <a:r>
              <a:rPr lang="fr-FR" sz="2800" dirty="0">
                <a:latin typeface="Arial Narrow" pitchFamily="34" charset="0"/>
              </a:rPr>
              <a:t>Enquête par sondage stratifiée à deux degrés sur un échantillon estimée à 7200 ménages.</a:t>
            </a:r>
          </a:p>
          <a:p>
            <a:pPr algn="just"/>
            <a:r>
              <a:rPr lang="fr-FR" sz="2800" dirty="0">
                <a:latin typeface="Arial Narrow" pitchFamily="34" charset="0"/>
              </a:rPr>
              <a:t>Réalisée annuellement en quatre passages et chaque passage dure trois mois de collecte.</a:t>
            </a:r>
          </a:p>
          <a:p>
            <a:pPr marL="0" indent="0" algn="ctr">
              <a:buNone/>
            </a:pPr>
            <a:endParaRPr lang="fr-FR" sz="2800" dirty="0"/>
          </a:p>
        </p:txBody>
      </p:sp>
    </p:spTree>
    <p:extLst>
      <p:ext uri="{BB962C8B-B14F-4D97-AF65-F5344CB8AC3E}">
        <p14:creationId xmlns:p14="http://schemas.microsoft.com/office/powerpoint/2010/main" val="2917556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eaLnBrk="1" hangingPunct="1"/>
            <a:r>
              <a:rPr lang="fr-FR" sz="2800" b="1" dirty="0">
                <a:latin typeface="Arial Narrow" pitchFamily="34" charset="0"/>
              </a:rPr>
              <a:t>2. Méthodologie </a:t>
            </a:r>
            <a:r>
              <a:rPr lang="fr-FR" sz="2800" b="1" dirty="0" smtClean="0">
                <a:latin typeface="Arial Narrow" pitchFamily="34" charset="0"/>
              </a:rPr>
              <a:t>de l’ EMOP</a:t>
            </a:r>
            <a:endParaRPr lang="fr-FR" sz="2800" b="1" dirty="0">
              <a:latin typeface="Arial Narrow" pitchFamily="34" charset="0"/>
            </a:endParaRPr>
          </a:p>
        </p:txBody>
      </p:sp>
      <p:sp>
        <p:nvSpPr>
          <p:cNvPr id="3" name="Espace réservé du contenu 2"/>
          <p:cNvSpPr>
            <a:spLocks noGrp="1"/>
          </p:cNvSpPr>
          <p:nvPr>
            <p:ph idx="1"/>
          </p:nvPr>
        </p:nvSpPr>
        <p:spPr>
          <a:xfrm>
            <a:off x="457200" y="1196752"/>
            <a:ext cx="8507288" cy="5400600"/>
          </a:xfrm>
        </p:spPr>
        <p:txBody>
          <a:bodyPr/>
          <a:lstStyle/>
          <a:p>
            <a:pPr algn="just" eaLnBrk="1" hangingPunct="1"/>
            <a:endParaRPr lang="fr-FR" sz="2800" dirty="0" smtClean="0"/>
          </a:p>
          <a:p>
            <a:pPr algn="just" eaLnBrk="1" hangingPunct="1"/>
            <a:r>
              <a:rPr lang="fr-FR" sz="2800" dirty="0" smtClean="0"/>
              <a:t>Enquête </a:t>
            </a:r>
            <a:r>
              <a:rPr lang="fr-FR" sz="2800" dirty="0"/>
              <a:t>par sondage stratifiée à deux degrés sur un échantillon estimée à 7200 ménages.</a:t>
            </a:r>
          </a:p>
          <a:p>
            <a:pPr algn="just" eaLnBrk="1" hangingPunct="1">
              <a:buNone/>
            </a:pPr>
            <a:endParaRPr lang="fr-FR" sz="2800" dirty="0"/>
          </a:p>
          <a:p>
            <a:pPr algn="just" eaLnBrk="1" hangingPunct="1"/>
            <a:r>
              <a:rPr lang="fr-FR" sz="2800" dirty="0"/>
              <a:t>Réalisée annuellement en quatre passages et chaque passage dure trois mois de collecte.</a:t>
            </a:r>
          </a:p>
          <a:p>
            <a:pPr marL="0" indent="0" algn="ctr">
              <a:buNone/>
            </a:pPr>
            <a:endParaRPr lang="fr-FR" sz="2800" dirty="0"/>
          </a:p>
        </p:txBody>
      </p:sp>
    </p:spTree>
    <p:extLst>
      <p:ext uri="{BB962C8B-B14F-4D97-AF65-F5344CB8AC3E}">
        <p14:creationId xmlns:p14="http://schemas.microsoft.com/office/powerpoint/2010/main" val="34239945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eaLnBrk="1" hangingPunct="1"/>
            <a:r>
              <a:rPr lang="fr-FR" sz="2800" b="1" dirty="0">
                <a:latin typeface="Arial Narrow" pitchFamily="34" charset="0"/>
              </a:rPr>
              <a:t>2. Méthodologie </a:t>
            </a:r>
            <a:r>
              <a:rPr lang="fr-FR" sz="2800" b="1" dirty="0" smtClean="0">
                <a:latin typeface="Arial Narrow" pitchFamily="34" charset="0"/>
              </a:rPr>
              <a:t>de l’ EMOP (suite)</a:t>
            </a:r>
            <a:endParaRPr lang="fr-FR" sz="2800" b="1" dirty="0">
              <a:latin typeface="Arial Narrow" pitchFamily="34" charset="0"/>
            </a:endParaRPr>
          </a:p>
        </p:txBody>
      </p:sp>
      <p:sp>
        <p:nvSpPr>
          <p:cNvPr id="3" name="Espace réservé du contenu 2"/>
          <p:cNvSpPr>
            <a:spLocks noGrp="1"/>
          </p:cNvSpPr>
          <p:nvPr>
            <p:ph idx="1"/>
          </p:nvPr>
        </p:nvSpPr>
        <p:spPr>
          <a:xfrm>
            <a:off x="457200" y="1196752"/>
            <a:ext cx="8686800" cy="5661248"/>
          </a:xfrm>
        </p:spPr>
        <p:txBody>
          <a:bodyPr/>
          <a:lstStyle/>
          <a:p>
            <a:pPr eaLnBrk="1" fontAlgn="auto" hangingPunct="1">
              <a:spcAft>
                <a:spcPts val="0"/>
              </a:spcAft>
              <a:buFont typeface="Arial" pitchFamily="34" charset="0"/>
              <a:buChar char="•"/>
              <a:defRPr/>
            </a:pPr>
            <a:r>
              <a:rPr lang="fr-FR" sz="2800" b="1" dirty="0" smtClean="0">
                <a:latin typeface="Arial Narrow" pitchFamily="34" charset="0"/>
              </a:rPr>
              <a:t>Le </a:t>
            </a:r>
            <a:r>
              <a:rPr lang="fr-FR" sz="2800" b="1" dirty="0">
                <a:latin typeface="Arial Narrow" pitchFamily="34" charset="0"/>
              </a:rPr>
              <a:t>questionnaire de base collecte des informations relatives: </a:t>
            </a:r>
          </a:p>
          <a:p>
            <a:pPr algn="just" eaLnBrk="1" fontAlgn="auto" hangingPunct="1">
              <a:spcAft>
                <a:spcPts val="0"/>
              </a:spcAft>
              <a:buFontTx/>
              <a:buChar char="-"/>
              <a:defRPr/>
            </a:pPr>
            <a:r>
              <a:rPr lang="fr-FR" sz="2800" dirty="0"/>
              <a:t>Caractéristiques sociodémographiques des membres du ménage;</a:t>
            </a:r>
          </a:p>
          <a:p>
            <a:pPr algn="just" eaLnBrk="1" fontAlgn="auto" hangingPunct="1">
              <a:spcAft>
                <a:spcPts val="0"/>
              </a:spcAft>
              <a:buFont typeface="Arial" pitchFamily="34" charset="0"/>
              <a:buNone/>
              <a:defRPr/>
            </a:pPr>
            <a:endParaRPr lang="fr-FR" sz="2800" dirty="0"/>
          </a:p>
          <a:p>
            <a:pPr algn="just" eaLnBrk="1" fontAlgn="auto" hangingPunct="1">
              <a:spcAft>
                <a:spcPts val="0"/>
              </a:spcAft>
              <a:buFontTx/>
              <a:buChar char="-"/>
              <a:defRPr/>
            </a:pPr>
            <a:r>
              <a:rPr lang="fr-FR" sz="2800" dirty="0"/>
              <a:t>Education, Santé, Emploi;</a:t>
            </a:r>
          </a:p>
          <a:p>
            <a:pPr algn="just" eaLnBrk="1" fontAlgn="auto" hangingPunct="1">
              <a:spcAft>
                <a:spcPts val="0"/>
              </a:spcAft>
              <a:buFont typeface="Arial" pitchFamily="34" charset="0"/>
              <a:buNone/>
              <a:defRPr/>
            </a:pPr>
            <a:endParaRPr lang="fr-FR" sz="2800" dirty="0"/>
          </a:p>
          <a:p>
            <a:pPr eaLnBrk="1" fontAlgn="auto" hangingPunct="1">
              <a:spcAft>
                <a:spcPts val="0"/>
              </a:spcAft>
              <a:buFontTx/>
              <a:buChar char="-"/>
              <a:defRPr/>
            </a:pPr>
            <a:r>
              <a:rPr lang="fr-FR" sz="2800" dirty="0"/>
              <a:t> Equipement et biens possédés par le ménage, Sécurité alimentaire;</a:t>
            </a:r>
          </a:p>
          <a:p>
            <a:pPr algn="just" eaLnBrk="1" fontAlgn="auto" hangingPunct="1">
              <a:spcAft>
                <a:spcPts val="0"/>
              </a:spcAft>
              <a:buFontTx/>
              <a:buChar char="-"/>
              <a:defRPr/>
            </a:pPr>
            <a:r>
              <a:rPr lang="fr-FR" sz="2800" dirty="0" smtClean="0"/>
              <a:t>Transferts </a:t>
            </a:r>
            <a:r>
              <a:rPr lang="fr-FR" sz="2800" dirty="0"/>
              <a:t>et Migration et Dépenses de consommation des ménages.</a:t>
            </a:r>
          </a:p>
          <a:p>
            <a:pPr marL="0" indent="0" algn="ctr">
              <a:buNone/>
            </a:pPr>
            <a:endParaRPr lang="fr-FR" sz="2800" dirty="0"/>
          </a:p>
        </p:txBody>
      </p:sp>
    </p:spTree>
    <p:extLst>
      <p:ext uri="{BB962C8B-B14F-4D97-AF65-F5344CB8AC3E}">
        <p14:creationId xmlns:p14="http://schemas.microsoft.com/office/powerpoint/2010/main" val="23085950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re 1"/>
          <p:cNvSpPr>
            <a:spLocks noGrp="1"/>
          </p:cNvSpPr>
          <p:nvPr>
            <p:ph type="title"/>
          </p:nvPr>
        </p:nvSpPr>
        <p:spPr/>
        <p:txBody>
          <a:bodyPr/>
          <a:lstStyle/>
          <a:p>
            <a:pPr eaLnBrk="1" hangingPunct="1"/>
            <a:r>
              <a:rPr lang="fr-FR" sz="4000" b="1" dirty="0" smtClean="0">
                <a:latin typeface="Arial Narrow" pitchFamily="34" charset="0"/>
              </a:rPr>
              <a:t>           Sommaire</a:t>
            </a:r>
          </a:p>
        </p:txBody>
      </p:sp>
      <p:sp>
        <p:nvSpPr>
          <p:cNvPr id="6147" name="Espace réservé du contenu 2"/>
          <p:cNvSpPr>
            <a:spLocks noGrp="1"/>
          </p:cNvSpPr>
          <p:nvPr>
            <p:ph idx="1"/>
          </p:nvPr>
        </p:nvSpPr>
        <p:spPr>
          <a:xfrm>
            <a:off x="659047" y="1545927"/>
            <a:ext cx="8472488" cy="5257800"/>
          </a:xfrm>
        </p:spPr>
        <p:txBody>
          <a:bodyPr>
            <a:normAutofit/>
          </a:bodyPr>
          <a:lstStyle/>
          <a:p>
            <a:pPr marL="514350" indent="-514350" eaLnBrk="1" hangingPunct="1">
              <a:buFont typeface="Arial" charset="0"/>
              <a:buAutoNum type="arabicPeriod"/>
            </a:pPr>
            <a:r>
              <a:rPr lang="fr-FR" sz="2800" b="1" dirty="0">
                <a:latin typeface="Times New Roman" panose="02020603050405020304" pitchFamily="18" charset="0"/>
                <a:cs typeface="Times New Roman" panose="02020603050405020304" pitchFamily="18" charset="0"/>
              </a:rPr>
              <a:t>Introduction</a:t>
            </a:r>
          </a:p>
          <a:p>
            <a:pPr marL="514350" indent="-514350" eaLnBrk="1" hangingPunct="1">
              <a:buAutoNum type="arabicPeriod"/>
            </a:pPr>
            <a:r>
              <a:rPr lang="fr-FR" sz="2800" b="1" dirty="0" smtClean="0">
                <a:latin typeface="Arial Narrow" pitchFamily="34" charset="0"/>
              </a:rPr>
              <a:t>Le </a:t>
            </a:r>
            <a:r>
              <a:rPr lang="fr-FR" sz="2800" b="1" dirty="0" smtClean="0">
                <a:latin typeface="Arial Narrow" pitchFamily="34" charset="0"/>
              </a:rPr>
              <a:t>point des statistiques sur le Tabac au Mali</a:t>
            </a:r>
          </a:p>
          <a:p>
            <a:pPr marL="914400" lvl="1" indent="-514350">
              <a:buAutoNum type="arabicPeriod"/>
            </a:pPr>
            <a:r>
              <a:rPr lang="fr-FR" sz="2400" b="1" dirty="0" smtClean="0">
                <a:latin typeface="Arial Narrow" pitchFamily="34" charset="0"/>
              </a:rPr>
              <a:t>Les acteurs </a:t>
            </a:r>
          </a:p>
          <a:p>
            <a:pPr marL="914400" lvl="1" indent="-514350">
              <a:buAutoNum type="arabicPeriod"/>
            </a:pPr>
            <a:r>
              <a:rPr lang="fr-FR" sz="2400" b="1" dirty="0" smtClean="0">
                <a:latin typeface="Arial Narrow" pitchFamily="34" charset="0"/>
              </a:rPr>
              <a:t>Etat des lieux des statistiques sur le Tabac au Mali</a:t>
            </a:r>
          </a:p>
          <a:p>
            <a:pPr marL="914400" lvl="1" indent="-514350">
              <a:buAutoNum type="arabicPeriod"/>
            </a:pPr>
            <a:r>
              <a:rPr lang="fr-FR" sz="2400" b="1" dirty="0" smtClean="0">
                <a:latin typeface="Arial Narrow" pitchFamily="34" charset="0"/>
              </a:rPr>
              <a:t>Pertinence de disposer des statistiques fiables et à jour sur le Tabac</a:t>
            </a:r>
          </a:p>
          <a:p>
            <a:pPr marL="514350" indent="-514350" eaLnBrk="1" hangingPunct="1">
              <a:buAutoNum type="arabicPeriod"/>
            </a:pPr>
            <a:r>
              <a:rPr lang="fr-FR" sz="2800" b="1" dirty="0" smtClean="0">
                <a:latin typeface="Arial Narrow" pitchFamily="34" charset="0"/>
              </a:rPr>
              <a:t>Intégration du module Tabac à l’EMOP</a:t>
            </a:r>
          </a:p>
          <a:p>
            <a:pPr marL="914400" lvl="1" indent="-514350">
              <a:buAutoNum type="arabicPeriod"/>
            </a:pPr>
            <a:r>
              <a:rPr lang="fr-FR" sz="2400" b="1" dirty="0" smtClean="0">
                <a:latin typeface="Arial Narrow" pitchFamily="34" charset="0"/>
              </a:rPr>
              <a:t>Objectifs de l’EMOP</a:t>
            </a:r>
          </a:p>
          <a:p>
            <a:pPr marL="914400" lvl="1" indent="-514350">
              <a:buFont typeface="Arial" charset="0"/>
              <a:buAutoNum type="arabicPeriod"/>
            </a:pPr>
            <a:r>
              <a:rPr lang="fr-FR" sz="2400" b="1" dirty="0" smtClean="0">
                <a:latin typeface="Arial Narrow" pitchFamily="34" charset="0"/>
              </a:rPr>
              <a:t>Méthodologie</a:t>
            </a:r>
          </a:p>
          <a:p>
            <a:pPr marL="914400" lvl="1" indent="-514350">
              <a:buFont typeface="Arial" charset="0"/>
              <a:buAutoNum type="arabicPeriod"/>
            </a:pPr>
            <a:r>
              <a:rPr lang="fr-FR" sz="2400" b="1" dirty="0" smtClean="0">
                <a:latin typeface="Arial Narrow" pitchFamily="34" charset="0"/>
              </a:rPr>
              <a:t>Opportunités</a:t>
            </a:r>
          </a:p>
          <a:p>
            <a:pPr marL="914400" lvl="1" indent="-514350">
              <a:buFont typeface="Arial" charset="0"/>
              <a:buAutoNum type="arabicPeriod"/>
            </a:pPr>
            <a:r>
              <a:rPr lang="fr-FR" sz="2400" b="1" dirty="0" smtClean="0">
                <a:latin typeface="Arial Narrow" pitchFamily="34" charset="0"/>
              </a:rPr>
              <a:t>Conclusion</a:t>
            </a:r>
            <a:endParaRPr lang="fr-FR" sz="2400" b="1" dirty="0">
              <a:latin typeface="Arial Narrow" pitchFamily="34" charset="0"/>
            </a:endParaRPr>
          </a:p>
          <a:p>
            <a:pPr>
              <a:buNone/>
              <a:defRPr/>
            </a:pPr>
            <a:endParaRPr lang="fr-FR" sz="2800" dirty="0"/>
          </a:p>
          <a:p>
            <a:pPr marL="514350" indent="-514350" eaLnBrk="1" hangingPunct="1">
              <a:buFont typeface="Arial" charset="0"/>
              <a:buNone/>
            </a:pPr>
            <a:endParaRPr lang="fr-FR" sz="2800" b="1" dirty="0" smtClean="0">
              <a:latin typeface="Arial Narrow" pitchFamily="34" charset="0"/>
            </a:endParaRPr>
          </a:p>
          <a:p>
            <a:pPr marL="514350" indent="-514350" eaLnBrk="1" hangingPunct="1">
              <a:buFont typeface="Arial" charset="0"/>
              <a:buNone/>
            </a:pPr>
            <a:endParaRPr lang="fr-FR" sz="2800" b="1" dirty="0" smtClean="0">
              <a:latin typeface="Arial Narrow" pitchFamily="34" charset="0"/>
            </a:endParaRPr>
          </a:p>
          <a:p>
            <a:pPr marL="514350" indent="-514350" eaLnBrk="1" hangingPunct="1">
              <a:buFont typeface="Arial" charset="0"/>
              <a:buNone/>
            </a:pPr>
            <a:endParaRPr lang="fr-FR" sz="2800" b="1" dirty="0" smtClean="0">
              <a:latin typeface="Arial Narrow" pitchFamily="34" charset="0"/>
            </a:endParaRPr>
          </a:p>
          <a:p>
            <a:pPr marL="514350" indent="-514350" eaLnBrk="1" hangingPunct="1">
              <a:buFont typeface="Arial" charset="0"/>
              <a:buAutoNum type="arabicPeriod" startAt="3"/>
            </a:pPr>
            <a:endParaRPr lang="fr-FR" sz="2800" b="1" dirty="0" smtClean="0">
              <a:latin typeface="Arial Narrow" pitchFamily="34" charset="0"/>
            </a:endParaRPr>
          </a:p>
        </p:txBody>
      </p:sp>
      <p:pic>
        <p:nvPicPr>
          <p:cNvPr id="5" name="Image 1" descr="Logo INSTAT FINAL.JPG"/>
          <p:cNvPicPr>
            <a:picLocks noChangeAspect="1" noChangeArrowheads="1"/>
          </p:cNvPicPr>
          <p:nvPr/>
        </p:nvPicPr>
        <p:blipFill>
          <a:blip r:embed="rId3"/>
          <a:srcRect/>
          <a:stretch>
            <a:fillRect/>
          </a:stretch>
        </p:blipFill>
        <p:spPr bwMode="auto">
          <a:xfrm>
            <a:off x="7215188" y="287593"/>
            <a:ext cx="1184275" cy="1269199"/>
          </a:xfrm>
          <a:prstGeom prst="rect">
            <a:avLst/>
          </a:prstGeom>
          <a:noFill/>
          <a:ln w="9525">
            <a:noFill/>
            <a:miter lim="800000"/>
            <a:headEnd/>
            <a:tailEnd/>
          </a:ln>
        </p:spPr>
      </p:pic>
      <p:sp>
        <p:nvSpPr>
          <p:cNvPr id="2" name="Espace réservé de la date 1"/>
          <p:cNvSpPr>
            <a:spLocks noGrp="1"/>
          </p:cNvSpPr>
          <p:nvPr>
            <p:ph type="dt" sz="half" idx="10"/>
          </p:nvPr>
        </p:nvSpPr>
        <p:spPr/>
        <p:txBody>
          <a:bodyPr/>
          <a:lstStyle/>
          <a:p>
            <a:fld id="{58A6091B-B5D3-4A69-8F1E-B694CB212719}" type="datetime1">
              <a:rPr lang="fr-FR" smtClean="0"/>
              <a:t>26/04/2016</a:t>
            </a:fld>
            <a:endParaRPr lang="fr-BE"/>
          </a:p>
        </p:txBody>
      </p:sp>
      <p:sp>
        <p:nvSpPr>
          <p:cNvPr id="3" name="Espace réservé du numéro de diapositive 2"/>
          <p:cNvSpPr>
            <a:spLocks noGrp="1"/>
          </p:cNvSpPr>
          <p:nvPr>
            <p:ph type="sldNum" sz="quarter" idx="12"/>
          </p:nvPr>
        </p:nvSpPr>
        <p:spPr/>
        <p:txBody>
          <a:bodyPr/>
          <a:lstStyle/>
          <a:p>
            <a:fld id="{CF4668DC-857F-487D-BFFA-8C0CA5037977}" type="slidenum">
              <a:rPr lang="fr-BE" smtClean="0"/>
              <a:t>2</a:t>
            </a:fld>
            <a:endParaRPr lang="fr-BE"/>
          </a:p>
        </p:txBody>
      </p:sp>
    </p:spTree>
    <p:extLst>
      <p:ext uri="{BB962C8B-B14F-4D97-AF65-F5344CB8AC3E}">
        <p14:creationId xmlns:p14="http://schemas.microsoft.com/office/powerpoint/2010/main" val="2432878952"/>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eaLnBrk="1" hangingPunct="1"/>
            <a:r>
              <a:rPr lang="fr-FR" sz="2800" b="1" dirty="0">
                <a:latin typeface="Arial Narrow" pitchFamily="34" charset="0"/>
              </a:rPr>
              <a:t>2. Méthodologie </a:t>
            </a:r>
            <a:r>
              <a:rPr lang="fr-FR" sz="2800" b="1" dirty="0" smtClean="0">
                <a:latin typeface="Arial Narrow" pitchFamily="34" charset="0"/>
              </a:rPr>
              <a:t>de l’ EMOP (suite)</a:t>
            </a:r>
            <a:endParaRPr lang="fr-FR" sz="2800" b="1" dirty="0">
              <a:latin typeface="Arial Narrow" pitchFamily="34" charset="0"/>
            </a:endParaRPr>
          </a:p>
        </p:txBody>
      </p:sp>
      <p:sp>
        <p:nvSpPr>
          <p:cNvPr id="3" name="Espace réservé du contenu 2"/>
          <p:cNvSpPr>
            <a:spLocks noGrp="1"/>
          </p:cNvSpPr>
          <p:nvPr>
            <p:ph idx="1"/>
          </p:nvPr>
        </p:nvSpPr>
        <p:spPr>
          <a:xfrm>
            <a:off x="457200" y="1196752"/>
            <a:ext cx="8686800" cy="5661248"/>
          </a:xfrm>
        </p:spPr>
        <p:txBody>
          <a:bodyPr/>
          <a:lstStyle/>
          <a:p>
            <a:pPr algn="just" eaLnBrk="1" fontAlgn="auto" hangingPunct="1">
              <a:spcAft>
                <a:spcPts val="0"/>
              </a:spcAft>
              <a:buFont typeface="Arial" pitchFamily="34" charset="0"/>
              <a:buChar char="•"/>
              <a:defRPr/>
            </a:pPr>
            <a:r>
              <a:rPr lang="fr-FR" sz="2800" dirty="0"/>
              <a:t>Résultats significatifs au niveau national, dans chacune des huit (8) régions et le district de Bamako, et dans les deux milieux de résidence (urbain et rural);</a:t>
            </a:r>
          </a:p>
          <a:p>
            <a:pPr algn="just" eaLnBrk="1" fontAlgn="auto" hangingPunct="1">
              <a:spcAft>
                <a:spcPts val="0"/>
              </a:spcAft>
              <a:buFont typeface="Arial" pitchFamily="34" charset="0"/>
              <a:buNone/>
              <a:defRPr/>
            </a:pPr>
            <a:endParaRPr lang="fr-FR" sz="2800" dirty="0"/>
          </a:p>
          <a:p>
            <a:pPr algn="just" eaLnBrk="1" fontAlgn="auto" hangingPunct="1">
              <a:spcAft>
                <a:spcPts val="0"/>
              </a:spcAft>
              <a:buFont typeface="Arial" pitchFamily="34" charset="0"/>
              <a:buChar char="•"/>
              <a:defRPr/>
            </a:pPr>
            <a:r>
              <a:rPr lang="fr-FR" sz="2800" dirty="0"/>
              <a:t>Intégration de modules rotatifs supplémentaires spécifiques à un secteur donné;</a:t>
            </a:r>
          </a:p>
          <a:p>
            <a:pPr algn="just" eaLnBrk="1" fontAlgn="auto" hangingPunct="1">
              <a:spcAft>
                <a:spcPts val="0"/>
              </a:spcAft>
              <a:buFont typeface="Arial" pitchFamily="34" charset="0"/>
              <a:buChar char="•"/>
              <a:defRPr/>
            </a:pPr>
            <a:endParaRPr lang="fr-FR" sz="2800" dirty="0"/>
          </a:p>
          <a:p>
            <a:pPr algn="just" eaLnBrk="1" fontAlgn="auto" hangingPunct="1">
              <a:spcAft>
                <a:spcPts val="0"/>
              </a:spcAft>
              <a:buFont typeface="Arial" pitchFamily="34" charset="0"/>
              <a:buChar char="•"/>
              <a:defRPr/>
            </a:pPr>
            <a:r>
              <a:rPr lang="fr-FR" sz="2800" dirty="0"/>
              <a:t>Coûts induits à la charge de l’utilisateur qui aurait exprimé le besoin.</a:t>
            </a:r>
          </a:p>
          <a:p>
            <a:pPr marL="0" indent="0" algn="ctr">
              <a:buNone/>
            </a:pPr>
            <a:endParaRPr lang="fr-FR" sz="2800" dirty="0"/>
          </a:p>
        </p:txBody>
      </p:sp>
    </p:spTree>
    <p:extLst>
      <p:ext uri="{BB962C8B-B14F-4D97-AF65-F5344CB8AC3E}">
        <p14:creationId xmlns:p14="http://schemas.microsoft.com/office/powerpoint/2010/main" val="260814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eaLnBrk="1" hangingPunct="1"/>
            <a:r>
              <a:rPr lang="fr-FR" sz="2800" b="1" dirty="0">
                <a:latin typeface="Arial Narrow" pitchFamily="34" charset="0"/>
              </a:rPr>
              <a:t>2. Méthodologie </a:t>
            </a:r>
            <a:r>
              <a:rPr lang="fr-FR" sz="2800" b="1" dirty="0" smtClean="0">
                <a:latin typeface="Arial Narrow" pitchFamily="34" charset="0"/>
              </a:rPr>
              <a:t>de l’ EMOP (suite)</a:t>
            </a:r>
            <a:endParaRPr lang="fr-FR" sz="2800" b="1" dirty="0">
              <a:latin typeface="Arial Narrow" pitchFamily="34" charset="0"/>
            </a:endParaRPr>
          </a:p>
        </p:txBody>
      </p:sp>
      <p:sp>
        <p:nvSpPr>
          <p:cNvPr id="3" name="Espace réservé du contenu 2"/>
          <p:cNvSpPr>
            <a:spLocks noGrp="1"/>
          </p:cNvSpPr>
          <p:nvPr>
            <p:ph idx="1"/>
          </p:nvPr>
        </p:nvSpPr>
        <p:spPr>
          <a:xfrm>
            <a:off x="457200" y="1196752"/>
            <a:ext cx="8686800" cy="5661248"/>
          </a:xfrm>
        </p:spPr>
        <p:txBody>
          <a:bodyPr/>
          <a:lstStyle/>
          <a:p>
            <a:pPr eaLnBrk="1" fontAlgn="auto" hangingPunct="1">
              <a:spcAft>
                <a:spcPts val="0"/>
              </a:spcAft>
              <a:buFontTx/>
              <a:buChar char="-"/>
              <a:defRPr/>
            </a:pPr>
            <a:r>
              <a:rPr lang="fr-FR" sz="2800" dirty="0"/>
              <a:t>22 contrôleurs, 66 enquêteurs, 3 agents de traitement et d’édition;</a:t>
            </a:r>
          </a:p>
          <a:p>
            <a:pPr eaLnBrk="1" fontAlgn="auto" hangingPunct="1">
              <a:spcAft>
                <a:spcPts val="0"/>
              </a:spcAft>
              <a:buFont typeface="Arial" pitchFamily="34" charset="0"/>
              <a:buNone/>
              <a:defRPr/>
            </a:pPr>
            <a:endParaRPr lang="fr-FR" sz="2800" dirty="0"/>
          </a:p>
          <a:p>
            <a:pPr eaLnBrk="1" fontAlgn="auto" hangingPunct="1">
              <a:spcAft>
                <a:spcPts val="0"/>
              </a:spcAft>
              <a:buFontTx/>
              <a:buChar char="-"/>
              <a:defRPr/>
            </a:pPr>
            <a:r>
              <a:rPr lang="fr-FR" sz="2800" dirty="0"/>
              <a:t>9 superviseurs régionaux et 10 superviseurs centraux;</a:t>
            </a:r>
          </a:p>
          <a:p>
            <a:pPr eaLnBrk="1" fontAlgn="auto" hangingPunct="1">
              <a:spcAft>
                <a:spcPts val="0"/>
              </a:spcAft>
              <a:buFont typeface="Arial" pitchFamily="34" charset="0"/>
              <a:buNone/>
              <a:defRPr/>
            </a:pPr>
            <a:endParaRPr lang="fr-FR" sz="2800" dirty="0"/>
          </a:p>
          <a:p>
            <a:pPr eaLnBrk="1" fontAlgn="auto" hangingPunct="1">
              <a:spcAft>
                <a:spcPts val="0"/>
              </a:spcAft>
              <a:buFontTx/>
              <a:buChar char="-"/>
              <a:defRPr/>
            </a:pPr>
            <a:r>
              <a:rPr lang="fr-FR" sz="2800" dirty="0"/>
              <a:t>Une équipe technique de 6 cadre au sein de l’INSTAT.</a:t>
            </a:r>
          </a:p>
          <a:p>
            <a:pPr marL="0" indent="0" algn="ctr">
              <a:buNone/>
            </a:pPr>
            <a:endParaRPr lang="fr-FR" sz="2800" dirty="0"/>
          </a:p>
        </p:txBody>
      </p:sp>
    </p:spTree>
    <p:extLst>
      <p:ext uri="{BB962C8B-B14F-4D97-AF65-F5344CB8AC3E}">
        <p14:creationId xmlns:p14="http://schemas.microsoft.com/office/powerpoint/2010/main" val="2842192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marL="514350" indent="-514350" eaLnBrk="1" hangingPunct="1"/>
            <a:r>
              <a:rPr lang="fr-FR" sz="2800" b="1" dirty="0">
                <a:latin typeface="Arial Narrow" pitchFamily="34" charset="0"/>
              </a:rPr>
              <a:t>2. Méthodologie </a:t>
            </a:r>
            <a:r>
              <a:rPr lang="fr-FR" sz="2800" b="1" dirty="0" smtClean="0">
                <a:latin typeface="Arial Narrow" pitchFamily="34" charset="0"/>
              </a:rPr>
              <a:t>de l’ EMOP (suite)</a:t>
            </a:r>
            <a:endParaRPr lang="fr-FR" sz="2800" b="1" dirty="0">
              <a:latin typeface="Arial Narrow" pitchFamily="34" charset="0"/>
            </a:endParaRPr>
          </a:p>
        </p:txBody>
      </p:sp>
      <p:sp>
        <p:nvSpPr>
          <p:cNvPr id="3" name="Espace réservé du contenu 2"/>
          <p:cNvSpPr>
            <a:spLocks noGrp="1"/>
          </p:cNvSpPr>
          <p:nvPr>
            <p:ph idx="1"/>
          </p:nvPr>
        </p:nvSpPr>
        <p:spPr>
          <a:xfrm>
            <a:off x="457200" y="1196752"/>
            <a:ext cx="8686800" cy="5661248"/>
          </a:xfrm>
        </p:spPr>
        <p:txBody>
          <a:bodyPr/>
          <a:lstStyle/>
          <a:p>
            <a:r>
              <a:rPr lang="fr-FR" sz="2800" dirty="0"/>
              <a:t>L’EMOP utilise la méthodologie de collecte assistée par ordinateur (CAPI);</a:t>
            </a:r>
          </a:p>
          <a:p>
            <a:r>
              <a:rPr lang="fr-FR" sz="2800" dirty="0"/>
              <a:t>Les applications de saisie sont sous format CSPRO;</a:t>
            </a:r>
          </a:p>
          <a:p>
            <a:pPr>
              <a:buNone/>
            </a:pPr>
            <a:endParaRPr lang="fr-FR" sz="2800" dirty="0"/>
          </a:p>
          <a:p>
            <a:r>
              <a:rPr lang="fr-FR" sz="2800" dirty="0"/>
              <a:t>Les informations collectées sur le terrain sont transférées au niveau central via internet;</a:t>
            </a:r>
          </a:p>
          <a:p>
            <a:r>
              <a:rPr lang="fr-FR" sz="2800" dirty="0"/>
              <a:t>SPSS est utilisé pour  l’apurement des données et l’édition des tableaux.</a:t>
            </a:r>
          </a:p>
          <a:p>
            <a:pPr marL="0" indent="0" algn="ctr">
              <a:buNone/>
            </a:pPr>
            <a:endParaRPr lang="fr-FR" sz="2800" dirty="0"/>
          </a:p>
        </p:txBody>
      </p:sp>
    </p:spTree>
    <p:extLst>
      <p:ext uri="{BB962C8B-B14F-4D97-AF65-F5344CB8AC3E}">
        <p14:creationId xmlns:p14="http://schemas.microsoft.com/office/powerpoint/2010/main" val="831685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re 1"/>
          <p:cNvSpPr>
            <a:spLocks noGrp="1"/>
          </p:cNvSpPr>
          <p:nvPr>
            <p:ph type="title"/>
          </p:nvPr>
        </p:nvSpPr>
        <p:spPr/>
        <p:txBody>
          <a:bodyPr/>
          <a:lstStyle/>
          <a:p>
            <a:r>
              <a:rPr lang="fr-FR" sz="3600" b="1" dirty="0" smtClean="0">
                <a:latin typeface="Arial Narrow" pitchFamily="34" charset="0"/>
                <a:cs typeface="Times New Roman" pitchFamily="18" charset="0"/>
              </a:rPr>
              <a:t>3. Opportunités </a:t>
            </a:r>
          </a:p>
        </p:txBody>
      </p:sp>
      <p:sp>
        <p:nvSpPr>
          <p:cNvPr id="15363" name="Espace réservé du contenu 2"/>
          <p:cNvSpPr>
            <a:spLocks noGrp="1"/>
          </p:cNvSpPr>
          <p:nvPr>
            <p:ph idx="1"/>
          </p:nvPr>
        </p:nvSpPr>
        <p:spPr>
          <a:xfrm>
            <a:off x="457200" y="1124744"/>
            <a:ext cx="8686800" cy="5733256"/>
          </a:xfrm>
        </p:spPr>
        <p:txBody>
          <a:bodyPr/>
          <a:lstStyle/>
          <a:p>
            <a:pPr algn="just">
              <a:buFontTx/>
              <a:buChar char="-"/>
            </a:pPr>
            <a:r>
              <a:rPr lang="fr-FR" sz="2800" dirty="0" smtClean="0">
                <a:cs typeface="Times New Roman" panose="02020603050405020304" pitchFamily="18" charset="0"/>
              </a:rPr>
              <a:t>Dispositif flexible à l’intégration de modules rotatifs nécessaires à l’approfondissement des connaissances dans des domaines spécifiques; </a:t>
            </a:r>
          </a:p>
          <a:p>
            <a:pPr>
              <a:buFontTx/>
              <a:buChar char="-"/>
            </a:pPr>
            <a:r>
              <a:rPr lang="fr-FR" sz="2800" dirty="0" smtClean="0">
                <a:cs typeface="Times New Roman" panose="02020603050405020304" pitchFamily="18" charset="0"/>
              </a:rPr>
              <a:t>Permet de cerner les variations saisonnières;</a:t>
            </a:r>
          </a:p>
          <a:p>
            <a:pPr>
              <a:buFontTx/>
              <a:buChar char="-"/>
            </a:pPr>
            <a:r>
              <a:rPr lang="fr-FR" sz="2800" dirty="0" smtClean="0">
                <a:cs typeface="Times New Roman" panose="02020603050405020304" pitchFamily="18" charset="0"/>
              </a:rPr>
              <a:t>Flux de productions abondantes et régulières;</a:t>
            </a:r>
          </a:p>
          <a:p>
            <a:pPr>
              <a:buFontTx/>
              <a:buChar char="-"/>
            </a:pPr>
            <a:r>
              <a:rPr lang="fr-FR" sz="2800" dirty="0" smtClean="0">
                <a:cs typeface="Times New Roman" panose="02020603050405020304" pitchFamily="18" charset="0"/>
              </a:rPr>
              <a:t>Economie de ressources financières, matérielles et humaines des opérations statistiques;</a:t>
            </a:r>
          </a:p>
          <a:p>
            <a:pPr>
              <a:buFontTx/>
              <a:buChar char="-"/>
            </a:pPr>
            <a:r>
              <a:rPr lang="fr-FR" sz="2800" dirty="0" smtClean="0">
                <a:cs typeface="Times New Roman" panose="02020603050405020304" pitchFamily="18" charset="0"/>
              </a:rPr>
              <a:t>Efficacité dans la programmation et dans la coordination des opérations statistiques ;</a:t>
            </a:r>
          </a:p>
          <a:p>
            <a:pPr>
              <a:buFontTx/>
              <a:buChar char="-"/>
            </a:pPr>
            <a:r>
              <a:rPr lang="fr-FR" sz="2800" dirty="0" smtClean="0">
                <a:cs typeface="Times New Roman" panose="02020603050405020304" pitchFamily="18" charset="0"/>
              </a:rPr>
              <a:t>Promotion de la recherche et valorisation des enquêtes ménages à travers la mise à disposition des bases de données.</a:t>
            </a:r>
          </a:p>
          <a:p>
            <a:pPr>
              <a:buFontTx/>
              <a:buChar char="-"/>
            </a:pPr>
            <a:endParaRPr lang="fr-FR" sz="2800" b="1" dirty="0" smtClean="0">
              <a:latin typeface="Arial Narrow" pitchFamily="34" charset="0"/>
            </a:endParaRPr>
          </a:p>
          <a:p>
            <a:pPr>
              <a:buFontTx/>
              <a:buChar char="-"/>
            </a:pPr>
            <a:endParaRPr lang="fr-FR" sz="2800" b="1" dirty="0" smtClean="0"/>
          </a:p>
          <a:p>
            <a:pPr>
              <a:buFontTx/>
              <a:buChar char="-"/>
            </a:pPr>
            <a:endParaRPr lang="fr-FR"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u contenu 2"/>
          <p:cNvSpPr>
            <a:spLocks noGrp="1"/>
          </p:cNvSpPr>
          <p:nvPr>
            <p:ph idx="1"/>
          </p:nvPr>
        </p:nvSpPr>
        <p:spPr/>
        <p:txBody>
          <a:bodyPr/>
          <a:lstStyle/>
          <a:p>
            <a:pPr>
              <a:buFont typeface="Arial" charset="0"/>
              <a:buNone/>
            </a:pPr>
            <a:endParaRPr lang="fr-FR" sz="6000" smtClean="0">
              <a:latin typeface="Arial Narrow" pitchFamily="34" charset="0"/>
            </a:endParaRPr>
          </a:p>
          <a:p>
            <a:pPr algn="ctr">
              <a:buFont typeface="Arial" charset="0"/>
              <a:buNone/>
            </a:pPr>
            <a:r>
              <a:rPr lang="fr-FR" sz="6000" b="1" smtClean="0">
                <a:latin typeface="Arial Narrow" pitchFamily="34" charset="0"/>
              </a:rPr>
              <a:t>CONCLUSION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Espace réservé du contenu 2"/>
          <p:cNvSpPr>
            <a:spLocks noGrp="1"/>
          </p:cNvSpPr>
          <p:nvPr>
            <p:ph idx="1"/>
          </p:nvPr>
        </p:nvSpPr>
        <p:spPr>
          <a:xfrm>
            <a:off x="457200" y="548680"/>
            <a:ext cx="8229600" cy="5577483"/>
          </a:xfrm>
        </p:spPr>
        <p:txBody>
          <a:bodyPr/>
          <a:lstStyle/>
          <a:p>
            <a:pPr algn="just"/>
            <a:r>
              <a:rPr lang="fr-FR" sz="2800" dirty="0"/>
              <a:t>La consommation de tabac varie en fonction des groupes socio-économiques. Selon EBC 2006 réalisée par </a:t>
            </a:r>
            <a:r>
              <a:rPr lang="fr-FR" sz="2800" dirty="0" smtClean="0"/>
              <a:t>INSTAT</a:t>
            </a:r>
            <a:r>
              <a:rPr lang="fr-FR" sz="2800" dirty="0"/>
              <a:t>, les analphabètes présentent le taux de tabagisme le plus élevé </a:t>
            </a:r>
            <a:r>
              <a:rPr lang="fr-FR" sz="2800" dirty="0">
                <a:solidFill>
                  <a:srgbClr val="FF0000"/>
                </a:solidFill>
              </a:rPr>
              <a:t>(22%). </a:t>
            </a:r>
            <a:r>
              <a:rPr lang="fr-FR" sz="2800" dirty="0"/>
              <a:t>Cette prévalence décroît en fonction du nombre d’années de scolarisation, jusqu’à atteindre un cinquième </a:t>
            </a:r>
            <a:r>
              <a:rPr lang="fr-FR" sz="2800" dirty="0">
                <a:solidFill>
                  <a:srgbClr val="FF0000"/>
                </a:solidFill>
              </a:rPr>
              <a:t>(5%) </a:t>
            </a:r>
            <a:r>
              <a:rPr lang="fr-FR" sz="2800" dirty="0"/>
              <a:t>chez les personnes qui ont suivi plus de 12 années d'études. </a:t>
            </a:r>
            <a:endParaRPr lang="fr-FR" sz="28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Espace réservé du contenu 2"/>
          <p:cNvSpPr>
            <a:spLocks noGrp="1"/>
          </p:cNvSpPr>
          <p:nvPr>
            <p:ph idx="1"/>
          </p:nvPr>
        </p:nvSpPr>
        <p:spPr/>
        <p:txBody>
          <a:bodyPr/>
          <a:lstStyle/>
          <a:p>
            <a:pPr eaLnBrk="1" hangingPunct="1">
              <a:buFont typeface="Arial" charset="0"/>
              <a:buNone/>
            </a:pPr>
            <a:endParaRPr lang="fr-FR" dirty="0" smtClean="0"/>
          </a:p>
          <a:p>
            <a:pPr algn="ctr" eaLnBrk="1" hangingPunct="1">
              <a:buFont typeface="Arial" charset="0"/>
              <a:buNone/>
            </a:pPr>
            <a:r>
              <a:rPr lang="fr-FR" sz="6000" dirty="0" smtClean="0">
                <a:latin typeface="Arial Narrow" pitchFamily="34" charset="0"/>
              </a:rPr>
              <a:t>Je vous remercie</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p:txBody>
          <a:bodyPr/>
          <a:lstStyle/>
          <a:p>
            <a:pPr eaLnBrk="1" hangingPunct="1"/>
            <a:r>
              <a:rPr lang="fr-FR" sz="3600" b="1" dirty="0" smtClean="0">
                <a:latin typeface="Arial Narrow" pitchFamily="34" charset="0"/>
              </a:rPr>
              <a:t>1. Introduction</a:t>
            </a:r>
          </a:p>
        </p:txBody>
      </p:sp>
      <p:sp>
        <p:nvSpPr>
          <p:cNvPr id="10243" name="Espace réservé du contenu 2"/>
          <p:cNvSpPr>
            <a:spLocks noGrp="1"/>
          </p:cNvSpPr>
          <p:nvPr>
            <p:ph idx="1"/>
          </p:nvPr>
        </p:nvSpPr>
        <p:spPr/>
        <p:txBody>
          <a:bodyPr/>
          <a:lstStyle/>
          <a:p>
            <a:pPr marL="0" indent="0" algn="just" eaLnBrk="1" hangingPunct="1">
              <a:buNone/>
            </a:pPr>
            <a:r>
              <a:rPr lang="fr-FR" dirty="0"/>
              <a:t>Au Mali, il existe un fort déficit en matière de données statistiques et d’évidences empiriques pertinentes sur la problématique des produits du tabac. Ce déficit, préjudiciable à une bonne analyse de la situation réelle du tabagisme, rend difficile toute formulation et toute mise en </a:t>
            </a:r>
            <a:r>
              <a:rPr lang="fr-FR" dirty="0" smtClean="0"/>
              <a:t>œuvre </a:t>
            </a:r>
            <a:r>
              <a:rPr lang="fr-FR" dirty="0"/>
              <a:t>de politiques fiscales pour lutter contre ce fléau. </a:t>
            </a:r>
            <a:endParaRPr lang="fr-FR" b="1" dirty="0" smtClean="0">
              <a:latin typeface="Arial Narrow" pitchFamily="34" charset="0"/>
            </a:endParaRPr>
          </a:p>
          <a:p>
            <a:pPr algn="just" eaLnBrk="1" hangingPunct="1"/>
            <a:endParaRPr lang="fr-FR" b="1" dirty="0" smtClean="0">
              <a:latin typeface="Arial Narrow" pitchFamily="34" charset="0"/>
            </a:endParaRPr>
          </a:p>
          <a:p>
            <a:pPr algn="just" eaLnBrk="1" hangingPunct="1">
              <a:buFont typeface="Arial" charset="0"/>
              <a:buNone/>
            </a:pPr>
            <a:endParaRPr lang="fr-FR" b="1" dirty="0" smtClean="0">
              <a:latin typeface="Arial Narrow" pitchFamily="34" charset="0"/>
            </a:endParaRPr>
          </a:p>
          <a:p>
            <a:pPr algn="just" eaLnBrk="1" hangingPunct="1"/>
            <a:endParaRPr lang="fr-FR" b="1" dirty="0" smtClean="0"/>
          </a:p>
          <a:p>
            <a:pPr eaLnBrk="1" hangingPunct="1">
              <a:buFont typeface="Arial" charset="0"/>
              <a:buNone/>
            </a:pPr>
            <a:endParaRPr lang="fr-FR"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620688"/>
          </a:xfrm>
        </p:spPr>
        <p:txBody>
          <a:bodyPr/>
          <a:lstStyle/>
          <a:p>
            <a:r>
              <a:rPr lang="fr-FR" sz="3600" b="1" dirty="0" smtClean="0">
                <a:latin typeface="Arial Narrow" pitchFamily="34" charset="0"/>
              </a:rPr>
              <a:t>1. Introduction (suite)</a:t>
            </a:r>
            <a:endParaRPr lang="fr-FR" sz="3600" dirty="0"/>
          </a:p>
        </p:txBody>
      </p:sp>
      <p:sp>
        <p:nvSpPr>
          <p:cNvPr id="3" name="Espace réservé du contenu 2"/>
          <p:cNvSpPr>
            <a:spLocks noGrp="1"/>
          </p:cNvSpPr>
          <p:nvPr>
            <p:ph idx="1"/>
          </p:nvPr>
        </p:nvSpPr>
        <p:spPr>
          <a:xfrm>
            <a:off x="179512" y="548680"/>
            <a:ext cx="8507288" cy="6120680"/>
          </a:xfrm>
        </p:spPr>
        <p:txBody>
          <a:bodyPr/>
          <a:lstStyle/>
          <a:p>
            <a:pPr marL="0" indent="0" algn="just">
              <a:buNone/>
            </a:pPr>
            <a:r>
              <a:rPr lang="fr-FR" dirty="0"/>
              <a:t>Malgré tout, il est possible d'estimer le poids économique du tabac, son impact fiscal et les conséquences de sa consommation sur les ménages. Il est sous-entendu que les mesures législatives et réglementaires pour limiter l'importation, la production et la consommation des produits de tabac sont insuffisantes à lutter efficacement contre le tabagisme. En effet, en dépit de ces mesures, les importations de tabac ont augmenté très rapidement ces dernières années, passant de moins de quatre milliards en 2000 à près de 25 milliards de francs CFA en </a:t>
            </a:r>
            <a:r>
              <a:rPr lang="fr-FR" dirty="0" smtClean="0"/>
              <a:t>2011</a:t>
            </a:r>
            <a:r>
              <a:rPr lang="fr-FR" dirty="0"/>
              <a:t>. </a:t>
            </a:r>
          </a:p>
        </p:txBody>
      </p:sp>
    </p:spTree>
    <p:extLst>
      <p:ext uri="{BB962C8B-B14F-4D97-AF65-F5344CB8AC3E}">
        <p14:creationId xmlns:p14="http://schemas.microsoft.com/office/powerpoint/2010/main" val="2279706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latin typeface="Arial Narrow" pitchFamily="34" charset="0"/>
              </a:rPr>
              <a:t>1. Introduction (suite)</a:t>
            </a:r>
            <a:endParaRPr lang="fr-FR" sz="3600" dirty="0"/>
          </a:p>
        </p:txBody>
      </p:sp>
      <p:sp>
        <p:nvSpPr>
          <p:cNvPr id="3" name="Espace réservé du contenu 2"/>
          <p:cNvSpPr>
            <a:spLocks noGrp="1"/>
          </p:cNvSpPr>
          <p:nvPr>
            <p:ph idx="1"/>
          </p:nvPr>
        </p:nvSpPr>
        <p:spPr>
          <a:xfrm>
            <a:off x="323528" y="1196752"/>
            <a:ext cx="8363272" cy="5472608"/>
          </a:xfrm>
        </p:spPr>
        <p:txBody>
          <a:bodyPr/>
          <a:lstStyle/>
          <a:p>
            <a:pPr marL="0" indent="0">
              <a:buNone/>
            </a:pPr>
            <a:r>
              <a:rPr lang="fr-FR" dirty="0"/>
              <a:t>En matière de lutte contre le tabac, le Mali, à l'instar des autres pays membres de l'OMS, a d’abord voté des textes de loi contraignant l'importation et l'exportation des produits du tabac. Ensuite, il a procédé à la ratification de la Convention cadre de l'OMS instituant la lutte contre le tabagisme dans le monde. Dans le cadre de l'application de ces textes, une organisation de la société civile (SOS Tabagisme) a intenté et gagné un procès contre la firme de cigarettes "Craven A" en 2000. </a:t>
            </a:r>
          </a:p>
        </p:txBody>
      </p:sp>
    </p:spTree>
    <p:extLst>
      <p:ext uri="{BB962C8B-B14F-4D97-AF65-F5344CB8AC3E}">
        <p14:creationId xmlns:p14="http://schemas.microsoft.com/office/powerpoint/2010/main" val="777275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600" b="1" dirty="0" smtClean="0">
                <a:latin typeface="Arial Narrow" pitchFamily="34" charset="0"/>
              </a:rPr>
              <a:t>2. Situation démographique du Mali</a:t>
            </a:r>
            <a:endParaRPr lang="fr-FR" sz="3600" dirty="0"/>
          </a:p>
        </p:txBody>
      </p:sp>
      <p:sp>
        <p:nvSpPr>
          <p:cNvPr id="3" name="Espace réservé du contenu 2"/>
          <p:cNvSpPr>
            <a:spLocks noGrp="1"/>
          </p:cNvSpPr>
          <p:nvPr>
            <p:ph idx="1"/>
          </p:nvPr>
        </p:nvSpPr>
        <p:spPr/>
        <p:txBody>
          <a:bodyPr/>
          <a:lstStyle/>
          <a:p>
            <a:pPr marL="0" indent="0" algn="just">
              <a:buNone/>
            </a:pPr>
            <a:r>
              <a:rPr lang="fr-FR" dirty="0"/>
              <a:t>La population générale du Mali </a:t>
            </a:r>
            <a:r>
              <a:rPr lang="fr-FR" dirty="0" smtClean="0"/>
              <a:t>était estimée </a:t>
            </a:r>
            <a:r>
              <a:rPr lang="fr-FR" dirty="0"/>
              <a:t>à 14,5 millions d’habitants, dont 50,4% de femmes et plus de 70% vivant en milieu rural [INSTAT, RGPH </a:t>
            </a:r>
            <a:r>
              <a:rPr lang="fr-FR" dirty="0" smtClean="0"/>
              <a:t>2009], </a:t>
            </a:r>
            <a:r>
              <a:rPr lang="fr-FR" dirty="0" smtClean="0"/>
              <a:t>avec </a:t>
            </a:r>
            <a:r>
              <a:rPr lang="fr-FR" dirty="0"/>
              <a:t>une densité </a:t>
            </a:r>
            <a:r>
              <a:rPr lang="fr-FR" dirty="0" smtClean="0"/>
              <a:t>de la population qui s’élève à </a:t>
            </a:r>
            <a:r>
              <a:rPr lang="fr-FR" dirty="0"/>
              <a:t>11,7 habitants au </a:t>
            </a:r>
            <a:r>
              <a:rPr lang="fr-FR" dirty="0" smtClean="0"/>
              <a:t>km².</a:t>
            </a:r>
            <a:r>
              <a:rPr lang="fr-FR" dirty="0" smtClean="0"/>
              <a:t> </a:t>
            </a:r>
          </a:p>
          <a:p>
            <a:pPr marL="0" indent="0" algn="just">
              <a:buNone/>
            </a:pPr>
            <a:r>
              <a:rPr lang="fr-FR" dirty="0"/>
              <a:t>Cette population est essentiellement jeune avec 46,6% qui ont moins de 15 ans. </a:t>
            </a:r>
            <a:endParaRPr lang="fr-FR" dirty="0" smtClean="0"/>
          </a:p>
          <a:p>
            <a:pPr marL="0" indent="0">
              <a:buNone/>
            </a:pPr>
            <a:endParaRPr lang="fr-FR" dirty="0"/>
          </a:p>
        </p:txBody>
      </p:sp>
    </p:spTree>
    <p:extLst>
      <p:ext uri="{BB962C8B-B14F-4D97-AF65-F5344CB8AC3E}">
        <p14:creationId xmlns:p14="http://schemas.microsoft.com/office/powerpoint/2010/main" val="175882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1143000"/>
          </a:xfrm>
        </p:spPr>
        <p:txBody>
          <a:bodyPr/>
          <a:lstStyle/>
          <a:p>
            <a:r>
              <a:rPr lang="fr-FR" sz="3600" b="1" dirty="0" smtClean="0">
                <a:latin typeface="Arial Narrow" pitchFamily="34" charset="0"/>
              </a:rPr>
              <a:t>2. Situation démographique (suite)</a:t>
            </a:r>
            <a:endParaRPr lang="fr-FR" sz="3600" dirty="0"/>
          </a:p>
        </p:txBody>
      </p:sp>
      <p:sp>
        <p:nvSpPr>
          <p:cNvPr id="3" name="Espace réservé du contenu 2"/>
          <p:cNvSpPr>
            <a:spLocks noGrp="1"/>
          </p:cNvSpPr>
          <p:nvPr>
            <p:ph idx="1"/>
          </p:nvPr>
        </p:nvSpPr>
        <p:spPr>
          <a:xfrm>
            <a:off x="457200" y="908720"/>
            <a:ext cx="8229600" cy="5400600"/>
          </a:xfrm>
        </p:spPr>
        <p:txBody>
          <a:bodyPr/>
          <a:lstStyle/>
          <a:p>
            <a:pPr marL="0" indent="0">
              <a:buNone/>
            </a:pPr>
            <a:endParaRPr lang="fr-FR" dirty="0" smtClean="0"/>
          </a:p>
          <a:p>
            <a:pPr marL="0" indent="0" algn="just">
              <a:buNone/>
            </a:pPr>
            <a:r>
              <a:rPr lang="fr-FR" dirty="0" smtClean="0"/>
              <a:t>le </a:t>
            </a:r>
            <a:r>
              <a:rPr lang="fr-FR" dirty="0"/>
              <a:t>taux d’accroissement annuel est de </a:t>
            </a:r>
            <a:r>
              <a:rPr lang="fr-FR" dirty="0" smtClean="0"/>
              <a:t>3,6%, </a:t>
            </a:r>
            <a:endParaRPr lang="fr-FR" dirty="0"/>
          </a:p>
          <a:p>
            <a:pPr marL="0" indent="0" algn="just">
              <a:buNone/>
            </a:pPr>
            <a:r>
              <a:rPr lang="fr-FR" dirty="0"/>
              <a:t> les femmes en âge de </a:t>
            </a:r>
            <a:r>
              <a:rPr lang="fr-FR" dirty="0" smtClean="0"/>
              <a:t>procréation (</a:t>
            </a:r>
            <a:r>
              <a:rPr lang="fr-FR" dirty="0"/>
              <a:t>15-49 ans) s’élevait à 3 189 905 et représentaient ainsi</a:t>
            </a:r>
          </a:p>
          <a:p>
            <a:pPr marL="0" indent="0" algn="just">
              <a:buNone/>
            </a:pPr>
            <a:r>
              <a:rPr lang="fr-FR" dirty="0"/>
              <a:t>22 % de la population </a:t>
            </a:r>
            <a:r>
              <a:rPr lang="fr-FR" dirty="0" smtClean="0"/>
              <a:t>totale (EDSM 2012-2013). </a:t>
            </a:r>
            <a:r>
              <a:rPr lang="fr-FR" dirty="0" smtClean="0"/>
              <a:t>l’indice </a:t>
            </a:r>
            <a:r>
              <a:rPr lang="fr-FR" dirty="0"/>
              <a:t>synthétique de fécondité est de </a:t>
            </a:r>
            <a:r>
              <a:rPr lang="fr-FR" dirty="0" smtClean="0"/>
              <a:t>6,1. </a:t>
            </a:r>
            <a:endParaRPr lang="fr-FR" dirty="0"/>
          </a:p>
        </p:txBody>
      </p:sp>
    </p:spTree>
    <p:extLst>
      <p:ext uri="{BB962C8B-B14F-4D97-AF65-F5344CB8AC3E}">
        <p14:creationId xmlns:p14="http://schemas.microsoft.com/office/powerpoint/2010/main" val="1199546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pPr marL="742950" indent="-742950" eaLnBrk="1" hangingPunct="1">
              <a:buFont typeface="+mj-lt"/>
              <a:buAutoNum type="arabicPeriod"/>
            </a:pPr>
            <a:r>
              <a:rPr lang="fr-FR" sz="3600" b="1" dirty="0">
                <a:latin typeface="Arial Narrow" pitchFamily="34" charset="0"/>
              </a:rPr>
              <a:t>Le point des statistiques sur le Tabac au Mali</a:t>
            </a:r>
          </a:p>
        </p:txBody>
      </p:sp>
      <p:sp>
        <p:nvSpPr>
          <p:cNvPr id="11267" name="Espace réservé du contenu 2"/>
          <p:cNvSpPr>
            <a:spLocks noGrp="1"/>
          </p:cNvSpPr>
          <p:nvPr>
            <p:ph idx="1"/>
          </p:nvPr>
        </p:nvSpPr>
        <p:spPr>
          <a:xfrm>
            <a:off x="251520" y="1052736"/>
            <a:ext cx="8892480" cy="5805264"/>
          </a:xfrm>
        </p:spPr>
        <p:txBody>
          <a:bodyPr/>
          <a:lstStyle/>
          <a:p>
            <a:pPr marL="0" lvl="1" indent="0">
              <a:buNone/>
            </a:pPr>
            <a:r>
              <a:rPr lang="fr-FR" sz="2400" b="1" dirty="0" smtClean="0">
                <a:latin typeface="Arial Narrow" pitchFamily="34" charset="0"/>
              </a:rPr>
              <a:t>          </a:t>
            </a:r>
          </a:p>
          <a:p>
            <a:pPr marL="0" lvl="1" indent="0">
              <a:buNone/>
            </a:pPr>
            <a:r>
              <a:rPr lang="fr-FR" sz="2400" b="1" dirty="0" smtClean="0">
                <a:latin typeface="Arial Narrow" pitchFamily="34" charset="0"/>
              </a:rPr>
              <a:t>              1. Les </a:t>
            </a:r>
            <a:r>
              <a:rPr lang="fr-FR" sz="2400" b="1" dirty="0">
                <a:latin typeface="Arial Narrow" pitchFamily="34" charset="0"/>
              </a:rPr>
              <a:t>acteurs </a:t>
            </a:r>
          </a:p>
          <a:p>
            <a:r>
              <a:rPr lang="fr-FR" dirty="0"/>
              <a:t>Etatique: Ministère de la santé et de l’hygiène publique</a:t>
            </a:r>
          </a:p>
          <a:p>
            <a:r>
              <a:rPr lang="fr-FR" dirty="0"/>
              <a:t>Organisation internationale : Organisation Mondiale de la Santé (OMS) </a:t>
            </a:r>
          </a:p>
          <a:p>
            <a:r>
              <a:rPr lang="fr-FR" dirty="0"/>
              <a:t>Société civile : Réseau de lutte contre le tabac (RELUTAS-Mali</a:t>
            </a:r>
            <a:r>
              <a:rPr lang="fr-FR" dirty="0" smtClean="0"/>
              <a:t>) et SOS </a:t>
            </a:r>
            <a:r>
              <a:rPr lang="fr-FR" dirty="0"/>
              <a:t>Tabagisme</a:t>
            </a:r>
            <a:endParaRPr lang="fr-FR" dirty="0" smtClean="0"/>
          </a:p>
          <a:p>
            <a:pPr marL="0" indent="0" eaLnBrk="1" hangingPunct="1">
              <a:buNone/>
            </a:pPr>
            <a:r>
              <a:rPr lang="fr-FR" dirty="0"/>
              <a:t>Journée mondiale sans tabac décrété le 31 mai est célébrée au Mali. Le thème en 2015 était « éliminer le commerce illicite des produits du tabac »</a:t>
            </a:r>
          </a:p>
          <a:p>
            <a:pPr marL="0" indent="0" eaLnBrk="1" hangingPunct="1">
              <a:buNone/>
            </a:pPr>
            <a:endParaRPr lang="fr-FR" dirty="0" smtClean="0"/>
          </a:p>
          <a:p>
            <a:pPr eaLnBrk="1" hangingPunct="1">
              <a:buFont typeface="Arial" charset="0"/>
              <a:buNone/>
            </a:pPr>
            <a:endParaRPr lang="fr-FR" dirty="0" smtClean="0"/>
          </a:p>
          <a:p>
            <a:pPr eaLnBrk="1" hangingPunct="1"/>
            <a:endParaRPr lang="fr-FR" b="1" dirty="0" smtClean="0"/>
          </a:p>
          <a:p>
            <a:pPr eaLnBrk="1" hangingPunct="1">
              <a:buFont typeface="Arial" charset="0"/>
              <a:buNone/>
            </a:pPr>
            <a:endParaRPr lang="fr-FR" b="1" dirty="0" smtClean="0"/>
          </a:p>
          <a:p>
            <a:pPr eaLnBrk="1" hangingPunct="1">
              <a:buFont typeface="Arial" charset="0"/>
              <a:buNone/>
            </a:pPr>
            <a:endParaRPr lang="fr-FR" b="1"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re 1"/>
          <p:cNvSpPr>
            <a:spLocks noGrp="1"/>
          </p:cNvSpPr>
          <p:nvPr>
            <p:ph type="title"/>
          </p:nvPr>
        </p:nvSpPr>
        <p:spPr/>
        <p:txBody>
          <a:bodyPr/>
          <a:lstStyle/>
          <a:p>
            <a:pPr lvl="1" eaLnBrk="1" hangingPunct="1"/>
            <a:r>
              <a:rPr lang="fr-FR" sz="2400" b="1" dirty="0" smtClean="0">
                <a:latin typeface="Arial Narrow" pitchFamily="34" charset="0"/>
              </a:rPr>
              <a:t>2. Etat </a:t>
            </a:r>
            <a:r>
              <a:rPr lang="fr-FR" sz="2400" b="1" dirty="0">
                <a:latin typeface="Arial Narrow" pitchFamily="34" charset="0"/>
              </a:rPr>
              <a:t>des lieux des statistiques sur le Tabac au Mali</a:t>
            </a:r>
            <a:br>
              <a:rPr lang="fr-FR" sz="2400" b="1" dirty="0">
                <a:latin typeface="Arial Narrow" pitchFamily="34" charset="0"/>
              </a:rPr>
            </a:br>
            <a:endParaRPr lang="fr-FR" sz="3600" b="1" dirty="0">
              <a:latin typeface="Arial Narrow" pitchFamily="34" charset="0"/>
            </a:endParaRPr>
          </a:p>
        </p:txBody>
      </p:sp>
      <p:sp>
        <p:nvSpPr>
          <p:cNvPr id="11267" name="Espace réservé du contenu 2"/>
          <p:cNvSpPr>
            <a:spLocks noGrp="1"/>
          </p:cNvSpPr>
          <p:nvPr>
            <p:ph idx="1"/>
          </p:nvPr>
        </p:nvSpPr>
        <p:spPr>
          <a:xfrm>
            <a:off x="107504" y="1052736"/>
            <a:ext cx="8579296" cy="5616624"/>
          </a:xfrm>
        </p:spPr>
        <p:txBody>
          <a:bodyPr/>
          <a:lstStyle/>
          <a:p>
            <a:pPr marL="342900" lvl="1" indent="-342900">
              <a:buFont typeface="Wingdings" panose="05000000000000000000" pitchFamily="2" charset="2"/>
              <a:buChar char="§"/>
            </a:pPr>
            <a:r>
              <a:rPr lang="fr-FR" sz="2400" b="1" dirty="0" smtClean="0">
                <a:latin typeface="Arial Narrow" pitchFamily="34" charset="0"/>
              </a:rPr>
              <a:t>    </a:t>
            </a:r>
            <a:r>
              <a:rPr lang="fr-FR" sz="2400" dirty="0" smtClean="0">
                <a:latin typeface="Arial Narrow" pitchFamily="34" charset="0"/>
              </a:rPr>
              <a:t>Réalisation de l’enquête MICS MALI 2015 en prenant en compte le module consommation de tabac et alcool,</a:t>
            </a:r>
          </a:p>
          <a:p>
            <a:pPr marL="0" lvl="1" indent="0">
              <a:buNone/>
            </a:pPr>
            <a:r>
              <a:rPr lang="fr-FR" sz="2400" dirty="0" smtClean="0">
                <a:latin typeface="Arial Narrow" pitchFamily="34" charset="0"/>
              </a:rPr>
              <a:t>Les résultats de ce module ont montré que:</a:t>
            </a:r>
          </a:p>
          <a:p>
            <a:pPr marL="0" lvl="1" indent="0">
              <a:buNone/>
            </a:pPr>
            <a:r>
              <a:rPr lang="fr-FR" sz="2400" dirty="0" smtClean="0">
                <a:latin typeface="Arial Narrow" pitchFamily="34" charset="0"/>
              </a:rPr>
              <a:t> -Le pourcentage de personnes de 15-49 ans qui ont fumé des cigarettes ou ont consommé des produits à base de tabac qui se fument ou non n’importe quand durant le mois dernier (femmes 0,7 et hommes 16,5). </a:t>
            </a:r>
          </a:p>
          <a:p>
            <a:pPr marL="342900" lvl="1" indent="-342900">
              <a:buFontTx/>
              <a:buChar char="-"/>
            </a:pPr>
            <a:r>
              <a:rPr lang="fr-FR" sz="2400" dirty="0" smtClean="0">
                <a:latin typeface="Arial Narrow" pitchFamily="34" charset="0"/>
              </a:rPr>
              <a:t>pour la consommation de tabac avant 15 ans: le pourcentage de personnes de 15-49 ans qui ont fumé une cigarette entière avant l'âge de 15 ans (femmes 0,2 et hommes 3,8).</a:t>
            </a:r>
          </a:p>
          <a:p>
            <a:pPr marL="342900" lvl="1" indent="-342900">
              <a:buFont typeface="Wingdings" panose="05000000000000000000" pitchFamily="2" charset="2"/>
              <a:buChar char="§"/>
            </a:pPr>
            <a:r>
              <a:rPr lang="fr-FR" sz="2400" dirty="0" smtClean="0">
                <a:latin typeface="Arial Narrow" pitchFamily="34" charset="0"/>
              </a:rPr>
              <a:t>Une étude menée par le centre de Recherches pour le développement International (CRDI) en 2013 sur la taxation des produits de tabac en Afrique de l’ouest à révélée une évolution des ménages fumeurs qui </a:t>
            </a:r>
            <a:r>
              <a:rPr lang="fr-FR" sz="2400" dirty="0">
                <a:latin typeface="Arial Narrow" pitchFamily="34" charset="0"/>
              </a:rPr>
              <a:t>s’élève à </a:t>
            </a:r>
            <a:r>
              <a:rPr lang="fr-FR" sz="2400" dirty="0">
                <a:latin typeface="Arial Narrow" pitchFamily="34" charset="0"/>
              </a:rPr>
              <a:t>187 551 </a:t>
            </a:r>
            <a:r>
              <a:rPr lang="fr-FR" sz="2400" dirty="0">
                <a:latin typeface="Arial Narrow" pitchFamily="34" charset="0"/>
              </a:rPr>
              <a:t> et que les non pauvres</a:t>
            </a:r>
          </a:p>
          <a:p>
            <a:pPr marL="0" indent="0" eaLnBrk="1" hangingPunct="1">
              <a:buNone/>
            </a:pPr>
            <a:endParaRPr lang="fr-FR" dirty="0" smtClean="0"/>
          </a:p>
          <a:p>
            <a:pPr eaLnBrk="1" hangingPunct="1">
              <a:buFont typeface="Arial" charset="0"/>
              <a:buNone/>
            </a:pPr>
            <a:endParaRPr lang="fr-FR" dirty="0" smtClean="0"/>
          </a:p>
          <a:p>
            <a:pPr eaLnBrk="1" hangingPunct="1"/>
            <a:endParaRPr lang="fr-FR" b="1" dirty="0" smtClean="0"/>
          </a:p>
          <a:p>
            <a:pPr eaLnBrk="1" hangingPunct="1">
              <a:buFont typeface="Arial" charset="0"/>
              <a:buNone/>
            </a:pPr>
            <a:endParaRPr lang="fr-FR" b="1" dirty="0" smtClean="0"/>
          </a:p>
          <a:p>
            <a:pPr eaLnBrk="1" hangingPunct="1">
              <a:buFont typeface="Arial" charset="0"/>
              <a:buNone/>
            </a:pPr>
            <a:endParaRPr lang="fr-FR" b="1" dirty="0" smtClean="0"/>
          </a:p>
        </p:txBody>
      </p:sp>
    </p:spTree>
    <p:extLst>
      <p:ext uri="{BB962C8B-B14F-4D97-AF65-F5344CB8AC3E}">
        <p14:creationId xmlns:p14="http://schemas.microsoft.com/office/powerpoint/2010/main" val="2608755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2906</TotalTime>
  <Words>1639</Words>
  <Application>Microsoft Office PowerPoint</Application>
  <PresentationFormat>Affichage à l'écran (4:3)</PresentationFormat>
  <Paragraphs>162</Paragraphs>
  <Slides>26</Slides>
  <Notes>12</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Présenté par Sékou HAIDARA, Ingénieur Statisticien à INSTAT </vt:lpstr>
      <vt:lpstr>           Sommaire</vt:lpstr>
      <vt:lpstr>1. Introduction</vt:lpstr>
      <vt:lpstr>1. Introduction (suite)</vt:lpstr>
      <vt:lpstr>1. Introduction (suite)</vt:lpstr>
      <vt:lpstr>2. Situation démographique du Mali</vt:lpstr>
      <vt:lpstr>2. Situation démographique (suite)</vt:lpstr>
      <vt:lpstr>Le point des statistiques sur le Tabac au Mali</vt:lpstr>
      <vt:lpstr>2. Etat des lieux des statistiques sur le Tabac au Mali </vt:lpstr>
      <vt:lpstr>2. Etat des lieux des statistiques sur le Tabac au Mali </vt:lpstr>
      <vt:lpstr>Situation du tabac au Mali</vt:lpstr>
      <vt:lpstr>Situation du tabac au Mali (suite)</vt:lpstr>
      <vt:lpstr>Situation du Tabac au Mali (suite)</vt:lpstr>
      <vt:lpstr>Situation du Tabac au Mali (Suite)</vt:lpstr>
      <vt:lpstr>Situation du tabac au Mali (suite)</vt:lpstr>
      <vt:lpstr>Pertinence de disposer des statistiques fiables et à jour sur le Tabac</vt:lpstr>
      <vt:lpstr>Intégration du module Tabac à l’EMOP 2015-2016</vt:lpstr>
      <vt:lpstr>2. Méthodologie de l’ EMOP</vt:lpstr>
      <vt:lpstr>2. Méthodologie de l’ EMOP (suite)</vt:lpstr>
      <vt:lpstr>2. Méthodologie de l’ EMOP (suite)</vt:lpstr>
      <vt:lpstr>2. Méthodologie de l’ EMOP (suite)</vt:lpstr>
      <vt:lpstr>2. Méthodologie de l’ EMOP (suite)</vt:lpstr>
      <vt:lpstr>3. Opportunités </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Restitution des résultats préliminaires de l'EMOP</dc:title>
  <dc:subject>Diffusion</dc:subject>
  <dc:creator>Issa BOUARE</dc:creator>
  <cp:lastModifiedBy>User</cp:lastModifiedBy>
  <cp:revision>276</cp:revision>
  <dcterms:created xsi:type="dcterms:W3CDTF">2011-10-18T17:34:14Z</dcterms:created>
  <dcterms:modified xsi:type="dcterms:W3CDTF">2016-04-26T16:02:20Z</dcterms:modified>
</cp:coreProperties>
</file>