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9" r:id="rId4"/>
    <p:sldId id="260" r:id="rId5"/>
    <p:sldId id="261" r:id="rId6"/>
    <p:sldId id="264" r:id="rId7"/>
    <p:sldId id="265" r:id="rId8"/>
    <p:sldId id="266" r:id="rId9"/>
    <p:sldId id="268" r:id="rId10"/>
    <p:sldId id="269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24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76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62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69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07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7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44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32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43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98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DFC9F-7EA8-4C79-9D38-2B97E4B8A89B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07C38-5414-4B3B-9C9E-06A160E0B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1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000" b="1" dirty="0" err="1" smtClean="0"/>
              <a:t>Morocco</a:t>
            </a:r>
            <a:r>
              <a:rPr lang="fr-FR" sz="4000" b="1" dirty="0" smtClean="0"/>
              <a:t>: </a:t>
            </a:r>
            <a:r>
              <a:rPr lang="fr-FR" sz="4000" b="1" dirty="0" err="1" smtClean="0"/>
              <a:t>Opportunities</a:t>
            </a:r>
            <a:r>
              <a:rPr lang="fr-FR" sz="4000" b="1" dirty="0" smtClean="0"/>
              <a:t> to </a:t>
            </a:r>
            <a:r>
              <a:rPr lang="fr-FR" sz="4000" b="1" dirty="0" err="1" smtClean="0"/>
              <a:t>Integrate</a:t>
            </a:r>
            <a:r>
              <a:rPr lang="fr-FR" sz="4000" b="1" dirty="0" smtClean="0"/>
              <a:t> Tobacco Questions for Survey</a:t>
            </a:r>
            <a:endParaRPr lang="fr-FR" sz="4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 err="1" smtClean="0"/>
              <a:t>Dr</a:t>
            </a:r>
            <a:r>
              <a:rPr lang="en-US" sz="1600" dirty="0" smtClean="0"/>
              <a:t> Elkhansa </a:t>
            </a:r>
            <a:r>
              <a:rPr lang="en-US" sz="1600" dirty="0" err="1" smtClean="0"/>
              <a:t>Mahdaoui,MD,MPH</a:t>
            </a:r>
            <a:endParaRPr lang="en-US" sz="1600" dirty="0" smtClean="0"/>
          </a:p>
          <a:p>
            <a:r>
              <a:rPr lang="en-US" sz="1600" dirty="0" smtClean="0"/>
              <a:t>Non Communicable Diseases Department</a:t>
            </a:r>
          </a:p>
          <a:p>
            <a:r>
              <a:rPr lang="en-US" sz="1600" dirty="0" smtClean="0"/>
              <a:t>Moroccan Ministry of Health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591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 opportunities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High Commission for Planning (HCP), the main producer of official statistics in </a:t>
            </a:r>
            <a:r>
              <a:rPr lang="en-US" dirty="0" smtClean="0"/>
              <a:t>Morocco will conduct: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surveys </a:t>
            </a:r>
            <a:r>
              <a:rPr lang="en-US" dirty="0"/>
              <a:t>on the living standards of </a:t>
            </a:r>
            <a:r>
              <a:rPr lang="en-US" dirty="0" smtClean="0"/>
              <a:t>households (2017)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survey on </a:t>
            </a:r>
            <a:r>
              <a:rPr lang="en-US" dirty="0" smtClean="0"/>
              <a:t>family </a:t>
            </a:r>
            <a:r>
              <a:rPr lang="en-US" smtClean="0"/>
              <a:t>(every 5 years).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7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565" y="0"/>
            <a:ext cx="95748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9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 smtClean="0"/>
              <a:t>Morocco</a:t>
            </a:r>
            <a:r>
              <a:rPr lang="fr-FR" b="1" dirty="0" smtClean="0"/>
              <a:t>: </a:t>
            </a:r>
            <a:r>
              <a:rPr lang="fr-FR" b="1" dirty="0" err="1" smtClean="0"/>
              <a:t>Current</a:t>
            </a:r>
            <a:r>
              <a:rPr lang="fr-FR" b="1" dirty="0" smtClean="0"/>
              <a:t> Conditions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4597" y="1690688"/>
            <a:ext cx="10739203" cy="46319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smtClean="0"/>
              <a:t>Smoking is a public health issue: </a:t>
            </a:r>
          </a:p>
          <a:p>
            <a:pPr algn="just">
              <a:lnSpc>
                <a:spcPct val="100000"/>
              </a:lnSpc>
            </a:pPr>
            <a:r>
              <a:rPr lang="en-US" dirty="0" smtClean="0"/>
              <a:t>The current tobacco smoking rate (age 18 and over) is 32.0% for men and 0.2% for women.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SimSmoke</a:t>
            </a:r>
            <a:r>
              <a:rPr lang="en-US" dirty="0" smtClean="0"/>
              <a:t> model projects more than 3,370,000 premature deaths of smokers alive (more than 3,350,000 male and 17,000 female deaths) in 2010 </a:t>
            </a:r>
            <a:r>
              <a:rPr lang="en-US" sz="1700" dirty="0" smtClean="0"/>
              <a:t>(Levy DT and </a:t>
            </a:r>
            <a:r>
              <a:rPr lang="en-US" sz="1700" dirty="0"/>
              <a:t>A</a:t>
            </a:r>
            <a:r>
              <a:rPr lang="en-US" sz="1700" dirty="0" smtClean="0"/>
              <a:t>l. Application of the Abridged </a:t>
            </a:r>
            <a:r>
              <a:rPr lang="en-US" sz="1700" dirty="0" err="1" smtClean="0"/>
              <a:t>SimSmoke</a:t>
            </a:r>
            <a:r>
              <a:rPr lang="en-US" sz="1700" dirty="0" smtClean="0"/>
              <a:t> model to four Eastern Mediterranean countries, 2015).</a:t>
            </a:r>
            <a:endParaRPr lang="en-US" dirty="0" smtClean="0"/>
          </a:p>
          <a:p>
            <a:pPr algn="just">
              <a:lnSpc>
                <a:spcPct val="100000"/>
              </a:lnSpc>
            </a:pPr>
            <a:r>
              <a:rPr lang="en-US" dirty="0" smtClean="0"/>
              <a:t>The proportion of deaths attributable to tobacco is 8% for age 30 and over </a:t>
            </a:r>
            <a:r>
              <a:rPr lang="en-US" sz="1800" dirty="0" smtClean="0"/>
              <a:t>(WHO Global Report: Mortality attributable to tobacco 2012).</a:t>
            </a: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945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Age-</a:t>
            </a:r>
            <a:r>
              <a:rPr lang="en-US" sz="2800" b="1" dirty="0" err="1" smtClean="0"/>
              <a:t>standardised</a:t>
            </a:r>
            <a:r>
              <a:rPr lang="en-US" sz="2800" b="1" dirty="0" smtClean="0"/>
              <a:t> prevalence estimates for tobacco smoking among all persons aged 15 years and over in Morocco </a:t>
            </a:r>
            <a:br>
              <a:rPr lang="en-US" sz="2800" b="1" dirty="0" smtClean="0"/>
            </a:br>
            <a:endParaRPr lang="fr-FR" sz="28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901" y="1825625"/>
            <a:ext cx="79061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74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Currently use any tobacco products among 13-15 years old students in Morocco “over time”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5155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700" dirty="0" smtClean="0"/>
              <a:t>Global Youth Tobacco Survey data  , Fact sheets Morocco; 2001, 2006, and 2010 .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843" y="1825625"/>
            <a:ext cx="8230313" cy="403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Currently smoking cigarettes among 13-15 years old students in Morocco “over time”</a:t>
            </a:r>
            <a:endParaRPr lang="fr-FR" sz="28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901" y="1825625"/>
            <a:ext cx="79061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Key </a:t>
            </a:r>
            <a:r>
              <a:rPr lang="fr-FR" b="1" dirty="0" err="1" smtClean="0"/>
              <a:t>recommended</a:t>
            </a:r>
            <a:r>
              <a:rPr lang="fr-FR" b="1" dirty="0" smtClean="0"/>
              <a:t> </a:t>
            </a:r>
            <a:r>
              <a:rPr lang="fr-FR" b="1" dirty="0" err="1" smtClean="0"/>
              <a:t>policy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monitor the epidemic through systematic and regular surveys, covering all population, youth and adults.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Monitoring can provide policy-makers and public health authorities with essential information to fight this epidemic. </a:t>
            </a:r>
          </a:p>
          <a:p>
            <a:endParaRPr lang="en-US" dirty="0" smtClean="0"/>
          </a:p>
          <a:p>
            <a:r>
              <a:rPr lang="en-US" dirty="0" smtClean="0"/>
              <a:t>Tobacco Questions can be embedded in existing population-based surveys or censuses.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91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WHO </a:t>
            </a:r>
            <a:r>
              <a:rPr lang="fr-FR" b="1" dirty="0" err="1" smtClean="0"/>
              <a:t>STEPwise</a:t>
            </a:r>
            <a:r>
              <a:rPr lang="fr-FR" b="1" dirty="0" smtClean="0"/>
              <a:t> </a:t>
            </a:r>
            <a:r>
              <a:rPr lang="fr-FR" b="1" dirty="0" err="1" smtClean="0"/>
              <a:t>approach</a:t>
            </a:r>
            <a:r>
              <a:rPr lang="fr-FR" b="1" dirty="0" smtClean="0"/>
              <a:t>(1)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 communicable diseases are responsible for 75% of all deaths in Morocco.</a:t>
            </a:r>
          </a:p>
          <a:p>
            <a:r>
              <a:rPr lang="en-US" dirty="0"/>
              <a:t>The </a:t>
            </a:r>
            <a:r>
              <a:rPr lang="en-US" dirty="0" err="1"/>
              <a:t>STEPwise</a:t>
            </a:r>
            <a:r>
              <a:rPr lang="en-US" dirty="0"/>
              <a:t> approach is a the WHO’s recommended tool for surveillance of chronic diseases and their risk factors.</a:t>
            </a:r>
            <a:endParaRPr lang="fr-FR" dirty="0"/>
          </a:p>
          <a:p>
            <a:r>
              <a:rPr lang="fr-FR" dirty="0" err="1"/>
              <a:t>Currently</a:t>
            </a:r>
            <a:r>
              <a:rPr lang="fr-FR" dirty="0"/>
              <a:t>, </a:t>
            </a:r>
            <a:r>
              <a:rPr lang="fr-FR" dirty="0" err="1"/>
              <a:t>Morocco</a:t>
            </a:r>
            <a:r>
              <a:rPr lang="en-US" dirty="0"/>
              <a:t> is preparing to implement the stepwise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5214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WHO </a:t>
            </a:r>
            <a:r>
              <a:rPr lang="fr-FR" b="1" dirty="0" err="1" smtClean="0"/>
              <a:t>STEPwise</a:t>
            </a:r>
            <a:r>
              <a:rPr lang="fr-FR" b="1" dirty="0" smtClean="0"/>
              <a:t> </a:t>
            </a:r>
            <a:r>
              <a:rPr lang="fr-FR" b="1" dirty="0" err="1" smtClean="0"/>
              <a:t>approach</a:t>
            </a:r>
            <a:r>
              <a:rPr lang="fr-FR" b="1" dirty="0" smtClean="0"/>
              <a:t>(2)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STEPwise</a:t>
            </a:r>
            <a:r>
              <a:rPr lang="en-US" dirty="0" smtClean="0"/>
              <a:t> approach= a good opportunity to use TQS in Morocco.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Using the TQS in the </a:t>
            </a:r>
            <a:r>
              <a:rPr lang="en-US" dirty="0" err="1" smtClean="0"/>
              <a:t>STEPwise</a:t>
            </a:r>
            <a:r>
              <a:rPr lang="en-US" dirty="0" smtClean="0"/>
              <a:t> survey is a standard set of tobacco questions in surveys.</a:t>
            </a:r>
          </a:p>
          <a:p>
            <a:endParaRPr lang="en-US" dirty="0" smtClean="0"/>
          </a:p>
          <a:p>
            <a:r>
              <a:rPr lang="en-US" dirty="0" smtClean="0"/>
              <a:t>TQS will help Morocco to improve comparability at the national and international levels.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47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Population targeted: 18 years and over</a:t>
            </a:r>
          </a:p>
          <a:p>
            <a:r>
              <a:rPr lang="en-US" dirty="0" smtClean="0"/>
              <a:t>Sample size: 6050 covering the 12 regions in Morocco</a:t>
            </a:r>
          </a:p>
          <a:p>
            <a:r>
              <a:rPr lang="en-US" dirty="0" smtClean="0"/>
              <a:t>Response rate: 80%</a:t>
            </a:r>
          </a:p>
          <a:p>
            <a:r>
              <a:rPr lang="en-US" dirty="0"/>
              <a:t>Exclusion </a:t>
            </a:r>
            <a:r>
              <a:rPr lang="en-US" dirty="0" smtClean="0"/>
              <a:t>criteria: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 smtClean="0"/>
              <a:t>poeple</a:t>
            </a:r>
            <a:r>
              <a:rPr lang="en-US" dirty="0" smtClean="0"/>
              <a:t> </a:t>
            </a:r>
            <a:r>
              <a:rPr lang="en-US" dirty="0"/>
              <a:t>who have not given their consent to participate in the investigation and / or those who have been issued two (02) unsuccessful </a:t>
            </a:r>
            <a:r>
              <a:rPr lang="en-US" dirty="0" smtClean="0"/>
              <a:t>visits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Individuals unable to answer questions ( people with special needs : Needs, deaf, dumb , blind). </a:t>
            </a:r>
            <a:endParaRPr lang="en-US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96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443</Words>
  <Application>Microsoft Office PowerPoint</Application>
  <PresentationFormat>Grand écran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Morocco: Opportunities to Integrate Tobacco Questions for Survey</vt:lpstr>
      <vt:lpstr>Morocco: Current Conditions</vt:lpstr>
      <vt:lpstr>Age-standardised prevalence estimates for tobacco smoking among all persons aged 15 years and over in Morocco  </vt:lpstr>
      <vt:lpstr>Currently use any tobacco products among 13-15 years old students in Morocco “over time”</vt:lpstr>
      <vt:lpstr>Currently smoking cigarettes among 13-15 years old students in Morocco “over time”</vt:lpstr>
      <vt:lpstr>Key recommended policy</vt:lpstr>
      <vt:lpstr>WHO STEPwise approach(1) </vt:lpstr>
      <vt:lpstr>WHO STEPwise approach(2) </vt:lpstr>
      <vt:lpstr>Methodology </vt:lpstr>
      <vt:lpstr>Others opportunities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Elkhansa MAHDAOUI</dc:creator>
  <cp:lastModifiedBy>Elkhansa MAHDAOUI</cp:lastModifiedBy>
  <cp:revision>36</cp:revision>
  <dcterms:created xsi:type="dcterms:W3CDTF">2016-04-26T20:09:25Z</dcterms:created>
  <dcterms:modified xsi:type="dcterms:W3CDTF">2016-05-04T07:44:13Z</dcterms:modified>
</cp:coreProperties>
</file>