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277" r:id="rId3"/>
    <p:sldId id="279" r:id="rId4"/>
    <p:sldId id="278" r:id="rId5"/>
    <p:sldId id="280" r:id="rId6"/>
    <p:sldId id="262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6" r:id="rId16"/>
    <p:sldId id="307" r:id="rId17"/>
    <p:sldId id="309" r:id="rId18"/>
    <p:sldId id="310" r:id="rId19"/>
    <p:sldId id="275" r:id="rId20"/>
  </p:sldIdLst>
  <p:sldSz cx="9144000" cy="6858000" type="screen4x3"/>
  <p:notesSz cx="6797675" cy="992822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2328"/>
    <a:srgbClr val="A4E3FA"/>
    <a:srgbClr val="CCFF99"/>
    <a:srgbClr val="660033"/>
    <a:srgbClr val="FF00FF"/>
    <a:srgbClr val="FEFBF4"/>
    <a:srgbClr val="FBF6E3"/>
    <a:srgbClr val="F9F1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598" autoAdjust="0"/>
  </p:normalViewPr>
  <p:slideViewPr>
    <p:cSldViewPr>
      <p:cViewPr varScale="1">
        <p:scale>
          <a:sx n="82" d="100"/>
          <a:sy n="82" d="100"/>
        </p:scale>
        <p:origin x="-1410" y="-96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FB65B-74C8-426F-B5AA-83B3FF3C39CD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 phldr="1"/>
      <dgm:spPr/>
    </dgm:pt>
    <dgm:pt modelId="{BCD78BCD-AEF1-4CE9-B64F-08E8A70717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MODULE 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 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Status</a:t>
          </a:r>
          <a:endParaRPr kumimoji="0" lang="tr-T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status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Diseases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chronic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conditions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Accidents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injuries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4.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Absence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from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work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Physical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sensory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limitations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6.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Personal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activities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7.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Household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activities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8.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Pain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9.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Mental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12B074A-8902-4822-81B2-0135166BD71F}" type="parTrans" cxnId="{EB206E89-D469-42EA-809C-76219A65291D}">
      <dgm:prSet/>
      <dgm:spPr/>
      <dgm:t>
        <a:bodyPr/>
        <a:lstStyle/>
        <a:p>
          <a:endParaRPr lang="tr-TR"/>
        </a:p>
      </dgm:t>
    </dgm:pt>
    <dgm:pt modelId="{6C1F587D-0FD8-45E9-A311-4101DAD4BA61}" type="sibTrans" cxnId="{EB206E89-D469-42EA-809C-76219A65291D}">
      <dgm:prSet/>
      <dgm:spPr/>
      <dgm:t>
        <a:bodyPr/>
        <a:lstStyle/>
        <a:p>
          <a:endParaRPr lang="tr-TR"/>
        </a:p>
      </dgm:t>
    </dgm:pt>
    <dgm:pt modelId="{62492EF6-75F9-4108-9ADF-C208C97A04D3}">
      <dgm:prSet/>
      <dgm:spPr/>
      <dgm:t>
        <a:bodyPr anchor="t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MODULE 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Services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1.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 of 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</a:t>
          </a: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npatient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and 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ay 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are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Outpatient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/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home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medicine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4.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Preventive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services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5.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Unmet needs for health care</a:t>
          </a: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EACCDB5-0861-4036-851B-B9C9B840A611}" type="parTrans" cxnId="{5096B87D-EAFA-4821-B96D-37DE9B6E39C3}">
      <dgm:prSet/>
      <dgm:spPr/>
      <dgm:t>
        <a:bodyPr/>
        <a:lstStyle/>
        <a:p>
          <a:endParaRPr lang="tr-TR"/>
        </a:p>
      </dgm:t>
    </dgm:pt>
    <dgm:pt modelId="{3C1FB1AD-069F-4FA4-9856-D6F16CEBD25E}" type="sibTrans" cxnId="{5096B87D-EAFA-4821-B96D-37DE9B6E39C3}">
      <dgm:prSet/>
      <dgm:spPr/>
      <dgm:t>
        <a:bodyPr/>
        <a:lstStyle/>
        <a:p>
          <a:endParaRPr lang="tr-TR"/>
        </a:p>
      </dgm:t>
    </dgm:pt>
    <dgm:pt modelId="{9C78DB4F-F84F-4964-8471-FD803D8C8E2B}">
      <dgm:prSet custT="1"/>
      <dgm:spPr/>
      <dgm:t>
        <a:bodyPr anchor="t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MODULE </a:t>
          </a:r>
          <a:r>
            <a: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Heallth</a:t>
          </a:r>
          <a:r>
            <a: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Determinants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1.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Weight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height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2.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Physical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activity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/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exercise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3. </a:t>
          </a:r>
          <a:r>
            <a: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Consumption of fruits and vegetables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4. </a:t>
          </a:r>
          <a:r>
            <a:rPr kumimoji="0" lang="tr-TR" sz="1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Tobacco</a:t>
          </a:r>
          <a:endParaRPr kumimoji="0" lang="tr-TR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5.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alcohol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6.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drug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7.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Social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Support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8. </a:t>
          </a:r>
          <a:r>
            <a: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Provision of 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</a:t>
          </a:r>
          <a:r>
            <a: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nformal</a:t>
          </a:r>
          <a:r>
            <a: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</a:t>
          </a:r>
          <a:r>
            <a: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are or </a:t>
          </a:r>
          <a:r>
            <a:rPr kumimoji="0" lang="tr-T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</a:t>
          </a:r>
          <a:r>
            <a: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ssistance</a:t>
          </a:r>
          <a:endParaRPr kumimoji="0" lang="tr-T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88EFE7D-ECD6-48A9-80F3-5810173572C6}" type="parTrans" cxnId="{DCD356AA-670F-49E9-89D4-3038C9A04C04}">
      <dgm:prSet/>
      <dgm:spPr/>
      <dgm:t>
        <a:bodyPr/>
        <a:lstStyle/>
        <a:p>
          <a:endParaRPr lang="tr-TR"/>
        </a:p>
      </dgm:t>
    </dgm:pt>
    <dgm:pt modelId="{92F88E1D-6426-4483-B163-62757D530D24}" type="sibTrans" cxnId="{DCD356AA-670F-49E9-89D4-3038C9A04C04}">
      <dgm:prSet/>
      <dgm:spPr/>
      <dgm:t>
        <a:bodyPr/>
        <a:lstStyle/>
        <a:p>
          <a:endParaRPr lang="tr-TR"/>
        </a:p>
      </dgm:t>
    </dgm:pt>
    <dgm:pt modelId="{1B7CC130-7B9E-4B05-B866-F149D38869B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20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Sections</a:t>
          </a:r>
          <a:endParaRPr kumimoji="0" lang="tr-TR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5B562D0-486E-4D9A-843D-2635775AE8C9}" type="sibTrans" cxnId="{2C9B5453-100C-484E-A0C2-3624F845A0D7}">
      <dgm:prSet/>
      <dgm:spPr/>
      <dgm:t>
        <a:bodyPr/>
        <a:lstStyle/>
        <a:p>
          <a:endParaRPr lang="tr-TR"/>
        </a:p>
      </dgm:t>
    </dgm:pt>
    <dgm:pt modelId="{C14F8DEC-8066-4C57-8A3B-E3398FF01900}" type="parTrans" cxnId="{2C9B5453-100C-484E-A0C2-3624F845A0D7}">
      <dgm:prSet/>
      <dgm:spPr/>
      <dgm:t>
        <a:bodyPr/>
        <a:lstStyle/>
        <a:p>
          <a:endParaRPr lang="tr-TR"/>
        </a:p>
      </dgm:t>
    </dgm:pt>
    <dgm:pt modelId="{75BD45DC-0E0F-4082-816D-46D44445DA06}" type="pres">
      <dgm:prSet presAssocID="{457FB65B-74C8-426F-B5AA-83B3FF3C39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398BDF7-D726-4E6C-9066-26B1CD5CF8CD}" type="pres">
      <dgm:prSet presAssocID="{1B7CC130-7B9E-4B05-B866-F149D38869BB}" presName="hierRoot1" presStyleCnt="0">
        <dgm:presLayoutVars>
          <dgm:hierBranch/>
        </dgm:presLayoutVars>
      </dgm:prSet>
      <dgm:spPr/>
    </dgm:pt>
    <dgm:pt modelId="{0A2251CF-2E9A-4329-9F12-3ED9CFD11F6E}" type="pres">
      <dgm:prSet presAssocID="{1B7CC130-7B9E-4B05-B866-F149D38869BB}" presName="rootComposite1" presStyleCnt="0"/>
      <dgm:spPr/>
    </dgm:pt>
    <dgm:pt modelId="{285E1339-81D2-4A92-82A7-24B2605534E3}" type="pres">
      <dgm:prSet presAssocID="{1B7CC130-7B9E-4B05-B866-F149D38869BB}" presName="rootText1" presStyleLbl="node0" presStyleIdx="0" presStyleCnt="1" custScaleY="45311" custLinFactNeighborX="70" custLinFactNeighborY="-7274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8C1F05C-284A-4D3A-A483-B5D891ECD3AB}" type="pres">
      <dgm:prSet presAssocID="{1B7CC130-7B9E-4B05-B866-F149D38869BB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ABB4547-0E3D-496F-A78A-A5780BAF8D73}" type="pres">
      <dgm:prSet presAssocID="{1B7CC130-7B9E-4B05-B866-F149D38869BB}" presName="hierChild2" presStyleCnt="0"/>
      <dgm:spPr/>
    </dgm:pt>
    <dgm:pt modelId="{7205C43E-831B-4601-A00C-52CF7D6FA37A}" type="pres">
      <dgm:prSet presAssocID="{E12B074A-8902-4822-81B2-0135166BD71F}" presName="Name35" presStyleLbl="parChTrans1D2" presStyleIdx="0" presStyleCnt="3"/>
      <dgm:spPr/>
      <dgm:t>
        <a:bodyPr/>
        <a:lstStyle/>
        <a:p>
          <a:endParaRPr lang="tr-TR"/>
        </a:p>
      </dgm:t>
    </dgm:pt>
    <dgm:pt modelId="{ED4EDBF7-BCCB-4EA0-9B76-D2140C6A93C8}" type="pres">
      <dgm:prSet presAssocID="{BCD78BCD-AEF1-4CE9-B64F-08E8A7071762}" presName="hierRoot2" presStyleCnt="0">
        <dgm:presLayoutVars>
          <dgm:hierBranch/>
        </dgm:presLayoutVars>
      </dgm:prSet>
      <dgm:spPr/>
    </dgm:pt>
    <dgm:pt modelId="{BBC3F456-C9BD-4D21-B93B-AC3C8D452F86}" type="pres">
      <dgm:prSet presAssocID="{BCD78BCD-AEF1-4CE9-B64F-08E8A7071762}" presName="rootComposite" presStyleCnt="0"/>
      <dgm:spPr/>
    </dgm:pt>
    <dgm:pt modelId="{7CFE12C2-67A6-44E0-AC13-216E1B03F97F}" type="pres">
      <dgm:prSet presAssocID="{BCD78BCD-AEF1-4CE9-B64F-08E8A7071762}" presName="rootText" presStyleLbl="node2" presStyleIdx="0" presStyleCnt="3" custScaleY="24607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B3F1A17-4323-450E-A733-23E2312A143F}" type="pres">
      <dgm:prSet presAssocID="{BCD78BCD-AEF1-4CE9-B64F-08E8A7071762}" presName="rootConnector" presStyleLbl="node2" presStyleIdx="0" presStyleCnt="3"/>
      <dgm:spPr/>
      <dgm:t>
        <a:bodyPr/>
        <a:lstStyle/>
        <a:p>
          <a:endParaRPr lang="tr-TR"/>
        </a:p>
      </dgm:t>
    </dgm:pt>
    <dgm:pt modelId="{643A69AA-495E-4390-87FB-4E1E9BC69A99}" type="pres">
      <dgm:prSet presAssocID="{BCD78BCD-AEF1-4CE9-B64F-08E8A7071762}" presName="hierChild4" presStyleCnt="0"/>
      <dgm:spPr/>
    </dgm:pt>
    <dgm:pt modelId="{661AA3A7-EE73-46EA-B64F-2E8E6EAF6C38}" type="pres">
      <dgm:prSet presAssocID="{BCD78BCD-AEF1-4CE9-B64F-08E8A7071762}" presName="hierChild5" presStyleCnt="0"/>
      <dgm:spPr/>
    </dgm:pt>
    <dgm:pt modelId="{437DBF47-30C6-44A7-9C85-6871A52FA0D8}" type="pres">
      <dgm:prSet presAssocID="{6EACCDB5-0861-4036-851B-B9C9B840A611}" presName="Name35" presStyleLbl="parChTrans1D2" presStyleIdx="1" presStyleCnt="3"/>
      <dgm:spPr/>
      <dgm:t>
        <a:bodyPr/>
        <a:lstStyle/>
        <a:p>
          <a:endParaRPr lang="tr-TR"/>
        </a:p>
      </dgm:t>
    </dgm:pt>
    <dgm:pt modelId="{9555DB25-9D8E-48C7-84F7-D831236F38E2}" type="pres">
      <dgm:prSet presAssocID="{62492EF6-75F9-4108-9ADF-C208C97A04D3}" presName="hierRoot2" presStyleCnt="0">
        <dgm:presLayoutVars>
          <dgm:hierBranch/>
        </dgm:presLayoutVars>
      </dgm:prSet>
      <dgm:spPr/>
    </dgm:pt>
    <dgm:pt modelId="{9B26FF53-04B9-42C4-B8DA-0266501C9B4F}" type="pres">
      <dgm:prSet presAssocID="{62492EF6-75F9-4108-9ADF-C208C97A04D3}" presName="rootComposite" presStyleCnt="0"/>
      <dgm:spPr/>
    </dgm:pt>
    <dgm:pt modelId="{493384B5-E09B-4784-882D-46BF012A0192}" type="pres">
      <dgm:prSet presAssocID="{62492EF6-75F9-4108-9ADF-C208C97A04D3}" presName="rootText" presStyleLbl="node2" presStyleIdx="1" presStyleCnt="3" custScaleY="21542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89C979-2094-482A-9B90-6149F3ED02EE}" type="pres">
      <dgm:prSet presAssocID="{62492EF6-75F9-4108-9ADF-C208C97A04D3}" presName="rootConnector" presStyleLbl="node2" presStyleIdx="1" presStyleCnt="3"/>
      <dgm:spPr/>
      <dgm:t>
        <a:bodyPr/>
        <a:lstStyle/>
        <a:p>
          <a:endParaRPr lang="tr-TR"/>
        </a:p>
      </dgm:t>
    </dgm:pt>
    <dgm:pt modelId="{D544CDBE-38E1-4755-86AF-6E92E33943A5}" type="pres">
      <dgm:prSet presAssocID="{62492EF6-75F9-4108-9ADF-C208C97A04D3}" presName="hierChild4" presStyleCnt="0"/>
      <dgm:spPr/>
    </dgm:pt>
    <dgm:pt modelId="{AD0BA959-E969-42EC-BDE0-F5D9DB22F915}" type="pres">
      <dgm:prSet presAssocID="{62492EF6-75F9-4108-9ADF-C208C97A04D3}" presName="hierChild5" presStyleCnt="0"/>
      <dgm:spPr/>
    </dgm:pt>
    <dgm:pt modelId="{470F0F98-132D-4703-9D34-E989C75DBE37}" type="pres">
      <dgm:prSet presAssocID="{788EFE7D-ECD6-48A9-80F3-5810173572C6}" presName="Name35" presStyleLbl="parChTrans1D2" presStyleIdx="2" presStyleCnt="3"/>
      <dgm:spPr/>
      <dgm:t>
        <a:bodyPr/>
        <a:lstStyle/>
        <a:p>
          <a:endParaRPr lang="tr-TR"/>
        </a:p>
      </dgm:t>
    </dgm:pt>
    <dgm:pt modelId="{480926A5-5CB9-4F7E-86A2-8C135849DD5D}" type="pres">
      <dgm:prSet presAssocID="{9C78DB4F-F84F-4964-8471-FD803D8C8E2B}" presName="hierRoot2" presStyleCnt="0">
        <dgm:presLayoutVars>
          <dgm:hierBranch/>
        </dgm:presLayoutVars>
      </dgm:prSet>
      <dgm:spPr/>
    </dgm:pt>
    <dgm:pt modelId="{AF80A91C-321E-4D06-A03A-398776000AB3}" type="pres">
      <dgm:prSet presAssocID="{9C78DB4F-F84F-4964-8471-FD803D8C8E2B}" presName="rootComposite" presStyleCnt="0"/>
      <dgm:spPr/>
    </dgm:pt>
    <dgm:pt modelId="{CF6ED00D-7597-4B05-857C-5580392AF5C2}" type="pres">
      <dgm:prSet presAssocID="{9C78DB4F-F84F-4964-8471-FD803D8C8E2B}" presName="rootText" presStyleLbl="node2" presStyleIdx="2" presStyleCnt="3" custScaleY="2646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D717B2-9BB9-43EB-A66A-9F1A874E63D6}" type="pres">
      <dgm:prSet presAssocID="{9C78DB4F-F84F-4964-8471-FD803D8C8E2B}" presName="rootConnector" presStyleLbl="node2" presStyleIdx="2" presStyleCnt="3"/>
      <dgm:spPr/>
      <dgm:t>
        <a:bodyPr/>
        <a:lstStyle/>
        <a:p>
          <a:endParaRPr lang="tr-TR"/>
        </a:p>
      </dgm:t>
    </dgm:pt>
    <dgm:pt modelId="{91DF8E99-2536-47A0-BA1B-8BA9D82DF120}" type="pres">
      <dgm:prSet presAssocID="{9C78DB4F-F84F-4964-8471-FD803D8C8E2B}" presName="hierChild4" presStyleCnt="0"/>
      <dgm:spPr/>
    </dgm:pt>
    <dgm:pt modelId="{4A579148-63EA-40DD-B468-2256C324C678}" type="pres">
      <dgm:prSet presAssocID="{9C78DB4F-F84F-4964-8471-FD803D8C8E2B}" presName="hierChild5" presStyleCnt="0"/>
      <dgm:spPr/>
    </dgm:pt>
    <dgm:pt modelId="{2D32B723-EF04-4A01-AC46-6E6D83799DED}" type="pres">
      <dgm:prSet presAssocID="{1B7CC130-7B9E-4B05-B866-F149D38869BB}" presName="hierChild3" presStyleCnt="0"/>
      <dgm:spPr/>
    </dgm:pt>
  </dgm:ptLst>
  <dgm:cxnLst>
    <dgm:cxn modelId="{26DBDB92-0A76-4D8C-87BE-90280A1EBFAD}" type="presOf" srcId="{62492EF6-75F9-4108-9ADF-C208C97A04D3}" destId="{493384B5-E09B-4784-882D-46BF012A0192}" srcOrd="0" destOrd="0" presId="urn:microsoft.com/office/officeart/2005/8/layout/orgChart1"/>
    <dgm:cxn modelId="{DCD356AA-670F-49E9-89D4-3038C9A04C04}" srcId="{1B7CC130-7B9E-4B05-B866-F149D38869BB}" destId="{9C78DB4F-F84F-4964-8471-FD803D8C8E2B}" srcOrd="2" destOrd="0" parTransId="{788EFE7D-ECD6-48A9-80F3-5810173572C6}" sibTransId="{92F88E1D-6426-4483-B163-62757D530D24}"/>
    <dgm:cxn modelId="{F3242A24-35CA-4F25-AD05-5FE9C4C2E421}" type="presOf" srcId="{9C78DB4F-F84F-4964-8471-FD803D8C8E2B}" destId="{B8D717B2-9BB9-43EB-A66A-9F1A874E63D6}" srcOrd="1" destOrd="0" presId="urn:microsoft.com/office/officeart/2005/8/layout/orgChart1"/>
    <dgm:cxn modelId="{0D7A3AA9-119D-44CA-9B90-62EAAA4723FD}" type="presOf" srcId="{9C78DB4F-F84F-4964-8471-FD803D8C8E2B}" destId="{CF6ED00D-7597-4B05-857C-5580392AF5C2}" srcOrd="0" destOrd="0" presId="urn:microsoft.com/office/officeart/2005/8/layout/orgChart1"/>
    <dgm:cxn modelId="{D3246F20-94A9-49AD-B1D7-E93538E33A88}" type="presOf" srcId="{1B7CC130-7B9E-4B05-B866-F149D38869BB}" destId="{285E1339-81D2-4A92-82A7-24B2605534E3}" srcOrd="0" destOrd="0" presId="urn:microsoft.com/office/officeart/2005/8/layout/orgChart1"/>
    <dgm:cxn modelId="{82DC1C57-4B19-49A3-AD79-8DDB4CE6BB8A}" type="presOf" srcId="{BCD78BCD-AEF1-4CE9-B64F-08E8A7071762}" destId="{7CFE12C2-67A6-44E0-AC13-216E1B03F97F}" srcOrd="0" destOrd="0" presId="urn:microsoft.com/office/officeart/2005/8/layout/orgChart1"/>
    <dgm:cxn modelId="{34F0C70F-A3E8-4895-AAD0-FFF3D586BE3E}" type="presOf" srcId="{1B7CC130-7B9E-4B05-B866-F149D38869BB}" destId="{68C1F05C-284A-4D3A-A483-B5D891ECD3AB}" srcOrd="1" destOrd="0" presId="urn:microsoft.com/office/officeart/2005/8/layout/orgChart1"/>
    <dgm:cxn modelId="{8DEE791E-8667-4FBA-8CE8-B1CD91CF80A5}" type="presOf" srcId="{788EFE7D-ECD6-48A9-80F3-5810173572C6}" destId="{470F0F98-132D-4703-9D34-E989C75DBE37}" srcOrd="0" destOrd="0" presId="urn:microsoft.com/office/officeart/2005/8/layout/orgChart1"/>
    <dgm:cxn modelId="{4269018D-6A8C-4136-BE26-43814E6B3988}" type="presOf" srcId="{6EACCDB5-0861-4036-851B-B9C9B840A611}" destId="{437DBF47-30C6-44A7-9C85-6871A52FA0D8}" srcOrd="0" destOrd="0" presId="urn:microsoft.com/office/officeart/2005/8/layout/orgChart1"/>
    <dgm:cxn modelId="{C0DF8EAC-2EFB-4CE6-BD38-1093C4E4BB65}" type="presOf" srcId="{E12B074A-8902-4822-81B2-0135166BD71F}" destId="{7205C43E-831B-4601-A00C-52CF7D6FA37A}" srcOrd="0" destOrd="0" presId="urn:microsoft.com/office/officeart/2005/8/layout/orgChart1"/>
    <dgm:cxn modelId="{2C9B5453-100C-484E-A0C2-3624F845A0D7}" srcId="{457FB65B-74C8-426F-B5AA-83B3FF3C39CD}" destId="{1B7CC130-7B9E-4B05-B866-F149D38869BB}" srcOrd="0" destOrd="0" parTransId="{C14F8DEC-8066-4C57-8A3B-E3398FF01900}" sibTransId="{05B562D0-486E-4D9A-843D-2635775AE8C9}"/>
    <dgm:cxn modelId="{5096B87D-EAFA-4821-B96D-37DE9B6E39C3}" srcId="{1B7CC130-7B9E-4B05-B866-F149D38869BB}" destId="{62492EF6-75F9-4108-9ADF-C208C97A04D3}" srcOrd="1" destOrd="0" parTransId="{6EACCDB5-0861-4036-851B-B9C9B840A611}" sibTransId="{3C1FB1AD-069F-4FA4-9856-D6F16CEBD25E}"/>
    <dgm:cxn modelId="{AE75D2C3-6B5C-4372-936D-99999BB07571}" type="presOf" srcId="{BCD78BCD-AEF1-4CE9-B64F-08E8A7071762}" destId="{EB3F1A17-4323-450E-A733-23E2312A143F}" srcOrd="1" destOrd="0" presId="urn:microsoft.com/office/officeart/2005/8/layout/orgChart1"/>
    <dgm:cxn modelId="{6898C189-AF90-4486-9C10-86875C76C72E}" type="presOf" srcId="{62492EF6-75F9-4108-9ADF-C208C97A04D3}" destId="{2689C979-2094-482A-9B90-6149F3ED02EE}" srcOrd="1" destOrd="0" presId="urn:microsoft.com/office/officeart/2005/8/layout/orgChart1"/>
    <dgm:cxn modelId="{0A976E01-2EEB-48DE-9C08-EE139301B2D5}" type="presOf" srcId="{457FB65B-74C8-426F-B5AA-83B3FF3C39CD}" destId="{75BD45DC-0E0F-4082-816D-46D44445DA06}" srcOrd="0" destOrd="0" presId="urn:microsoft.com/office/officeart/2005/8/layout/orgChart1"/>
    <dgm:cxn modelId="{EB206E89-D469-42EA-809C-76219A65291D}" srcId="{1B7CC130-7B9E-4B05-B866-F149D38869BB}" destId="{BCD78BCD-AEF1-4CE9-B64F-08E8A7071762}" srcOrd="0" destOrd="0" parTransId="{E12B074A-8902-4822-81B2-0135166BD71F}" sibTransId="{6C1F587D-0FD8-45E9-A311-4101DAD4BA61}"/>
    <dgm:cxn modelId="{EBAEDBF1-5F8A-4F06-A554-B5318843CB67}" type="presParOf" srcId="{75BD45DC-0E0F-4082-816D-46D44445DA06}" destId="{A398BDF7-D726-4E6C-9066-26B1CD5CF8CD}" srcOrd="0" destOrd="0" presId="urn:microsoft.com/office/officeart/2005/8/layout/orgChart1"/>
    <dgm:cxn modelId="{A3F5F91C-7463-44BF-BAE5-A6B1FC1793D5}" type="presParOf" srcId="{A398BDF7-D726-4E6C-9066-26B1CD5CF8CD}" destId="{0A2251CF-2E9A-4329-9F12-3ED9CFD11F6E}" srcOrd="0" destOrd="0" presId="urn:microsoft.com/office/officeart/2005/8/layout/orgChart1"/>
    <dgm:cxn modelId="{3BB295E9-D245-4DE1-8737-10C310A696F0}" type="presParOf" srcId="{0A2251CF-2E9A-4329-9F12-3ED9CFD11F6E}" destId="{285E1339-81D2-4A92-82A7-24B2605534E3}" srcOrd="0" destOrd="0" presId="urn:microsoft.com/office/officeart/2005/8/layout/orgChart1"/>
    <dgm:cxn modelId="{BC69D19C-8F0D-4D14-9E6D-24E9711297E4}" type="presParOf" srcId="{0A2251CF-2E9A-4329-9F12-3ED9CFD11F6E}" destId="{68C1F05C-284A-4D3A-A483-B5D891ECD3AB}" srcOrd="1" destOrd="0" presId="urn:microsoft.com/office/officeart/2005/8/layout/orgChart1"/>
    <dgm:cxn modelId="{BF9B02D7-CD3D-43E4-AAAC-07B0978BAA49}" type="presParOf" srcId="{A398BDF7-D726-4E6C-9066-26B1CD5CF8CD}" destId="{AABB4547-0E3D-496F-A78A-A5780BAF8D73}" srcOrd="1" destOrd="0" presId="urn:microsoft.com/office/officeart/2005/8/layout/orgChart1"/>
    <dgm:cxn modelId="{0764056F-CC45-44E7-B90F-68C0EA9EC362}" type="presParOf" srcId="{AABB4547-0E3D-496F-A78A-A5780BAF8D73}" destId="{7205C43E-831B-4601-A00C-52CF7D6FA37A}" srcOrd="0" destOrd="0" presId="urn:microsoft.com/office/officeart/2005/8/layout/orgChart1"/>
    <dgm:cxn modelId="{D60C701B-0251-4EB5-9C5D-B92D8D8B6C9E}" type="presParOf" srcId="{AABB4547-0E3D-496F-A78A-A5780BAF8D73}" destId="{ED4EDBF7-BCCB-4EA0-9B76-D2140C6A93C8}" srcOrd="1" destOrd="0" presId="urn:microsoft.com/office/officeart/2005/8/layout/orgChart1"/>
    <dgm:cxn modelId="{5F2CBD22-DBA1-4BAF-B374-8AC9DD3E163B}" type="presParOf" srcId="{ED4EDBF7-BCCB-4EA0-9B76-D2140C6A93C8}" destId="{BBC3F456-C9BD-4D21-B93B-AC3C8D452F86}" srcOrd="0" destOrd="0" presId="urn:microsoft.com/office/officeart/2005/8/layout/orgChart1"/>
    <dgm:cxn modelId="{051CD436-7634-4478-8F04-0C27861C89BF}" type="presParOf" srcId="{BBC3F456-C9BD-4D21-B93B-AC3C8D452F86}" destId="{7CFE12C2-67A6-44E0-AC13-216E1B03F97F}" srcOrd="0" destOrd="0" presId="urn:microsoft.com/office/officeart/2005/8/layout/orgChart1"/>
    <dgm:cxn modelId="{4544FF51-420B-43D4-8D18-97E5AD0DDBBD}" type="presParOf" srcId="{BBC3F456-C9BD-4D21-B93B-AC3C8D452F86}" destId="{EB3F1A17-4323-450E-A733-23E2312A143F}" srcOrd="1" destOrd="0" presId="urn:microsoft.com/office/officeart/2005/8/layout/orgChart1"/>
    <dgm:cxn modelId="{2923ABDA-EC36-4618-85C8-3ADCF5E95521}" type="presParOf" srcId="{ED4EDBF7-BCCB-4EA0-9B76-D2140C6A93C8}" destId="{643A69AA-495E-4390-87FB-4E1E9BC69A99}" srcOrd="1" destOrd="0" presId="urn:microsoft.com/office/officeart/2005/8/layout/orgChart1"/>
    <dgm:cxn modelId="{209DABD7-0048-4AC6-825D-161F209048C4}" type="presParOf" srcId="{ED4EDBF7-BCCB-4EA0-9B76-D2140C6A93C8}" destId="{661AA3A7-EE73-46EA-B64F-2E8E6EAF6C38}" srcOrd="2" destOrd="0" presId="urn:microsoft.com/office/officeart/2005/8/layout/orgChart1"/>
    <dgm:cxn modelId="{5531D080-33DE-4BA8-9761-246D97BB3F1D}" type="presParOf" srcId="{AABB4547-0E3D-496F-A78A-A5780BAF8D73}" destId="{437DBF47-30C6-44A7-9C85-6871A52FA0D8}" srcOrd="2" destOrd="0" presId="urn:microsoft.com/office/officeart/2005/8/layout/orgChart1"/>
    <dgm:cxn modelId="{580FB6DD-46BC-491B-95D0-56268E5DD6FE}" type="presParOf" srcId="{AABB4547-0E3D-496F-A78A-A5780BAF8D73}" destId="{9555DB25-9D8E-48C7-84F7-D831236F38E2}" srcOrd="3" destOrd="0" presId="urn:microsoft.com/office/officeart/2005/8/layout/orgChart1"/>
    <dgm:cxn modelId="{4382E7DE-E8F1-4300-B391-0E6458B954C1}" type="presParOf" srcId="{9555DB25-9D8E-48C7-84F7-D831236F38E2}" destId="{9B26FF53-04B9-42C4-B8DA-0266501C9B4F}" srcOrd="0" destOrd="0" presId="urn:microsoft.com/office/officeart/2005/8/layout/orgChart1"/>
    <dgm:cxn modelId="{EA73A3CE-0AFE-4138-AF22-4F1F6A9FB27F}" type="presParOf" srcId="{9B26FF53-04B9-42C4-B8DA-0266501C9B4F}" destId="{493384B5-E09B-4784-882D-46BF012A0192}" srcOrd="0" destOrd="0" presId="urn:microsoft.com/office/officeart/2005/8/layout/orgChart1"/>
    <dgm:cxn modelId="{50076D0D-C01B-45FF-B94F-D1BC32FB7AEC}" type="presParOf" srcId="{9B26FF53-04B9-42C4-B8DA-0266501C9B4F}" destId="{2689C979-2094-482A-9B90-6149F3ED02EE}" srcOrd="1" destOrd="0" presId="urn:microsoft.com/office/officeart/2005/8/layout/orgChart1"/>
    <dgm:cxn modelId="{A3B3C428-3F80-47DF-8DBB-92A6D9F4C764}" type="presParOf" srcId="{9555DB25-9D8E-48C7-84F7-D831236F38E2}" destId="{D544CDBE-38E1-4755-86AF-6E92E33943A5}" srcOrd="1" destOrd="0" presId="urn:microsoft.com/office/officeart/2005/8/layout/orgChart1"/>
    <dgm:cxn modelId="{2813871D-3CAD-4167-8E60-3B2A08167652}" type="presParOf" srcId="{9555DB25-9D8E-48C7-84F7-D831236F38E2}" destId="{AD0BA959-E969-42EC-BDE0-F5D9DB22F915}" srcOrd="2" destOrd="0" presId="urn:microsoft.com/office/officeart/2005/8/layout/orgChart1"/>
    <dgm:cxn modelId="{746F2700-3A31-4A2F-ABE4-F0E610786F01}" type="presParOf" srcId="{AABB4547-0E3D-496F-A78A-A5780BAF8D73}" destId="{470F0F98-132D-4703-9D34-E989C75DBE37}" srcOrd="4" destOrd="0" presId="urn:microsoft.com/office/officeart/2005/8/layout/orgChart1"/>
    <dgm:cxn modelId="{61ABB5B8-34A9-499F-A2DF-86395C52A501}" type="presParOf" srcId="{AABB4547-0E3D-496F-A78A-A5780BAF8D73}" destId="{480926A5-5CB9-4F7E-86A2-8C135849DD5D}" srcOrd="5" destOrd="0" presId="urn:microsoft.com/office/officeart/2005/8/layout/orgChart1"/>
    <dgm:cxn modelId="{47235CE0-626A-4C37-A048-D2A167C50F51}" type="presParOf" srcId="{480926A5-5CB9-4F7E-86A2-8C135849DD5D}" destId="{AF80A91C-321E-4D06-A03A-398776000AB3}" srcOrd="0" destOrd="0" presId="urn:microsoft.com/office/officeart/2005/8/layout/orgChart1"/>
    <dgm:cxn modelId="{D1AF852A-F49A-4EA1-9DF2-3FC7DAD6D36F}" type="presParOf" srcId="{AF80A91C-321E-4D06-A03A-398776000AB3}" destId="{CF6ED00D-7597-4B05-857C-5580392AF5C2}" srcOrd="0" destOrd="0" presId="urn:microsoft.com/office/officeart/2005/8/layout/orgChart1"/>
    <dgm:cxn modelId="{9E1EFA1B-B9D5-45A3-9124-F7A93DE55938}" type="presParOf" srcId="{AF80A91C-321E-4D06-A03A-398776000AB3}" destId="{B8D717B2-9BB9-43EB-A66A-9F1A874E63D6}" srcOrd="1" destOrd="0" presId="urn:microsoft.com/office/officeart/2005/8/layout/orgChart1"/>
    <dgm:cxn modelId="{7C53388D-C140-48C4-8F4C-D4C9117904F0}" type="presParOf" srcId="{480926A5-5CB9-4F7E-86A2-8C135849DD5D}" destId="{91DF8E99-2536-47A0-BA1B-8BA9D82DF120}" srcOrd="1" destOrd="0" presId="urn:microsoft.com/office/officeart/2005/8/layout/orgChart1"/>
    <dgm:cxn modelId="{5B770C63-68D7-4F36-94E1-2B2564E7C40C}" type="presParOf" srcId="{480926A5-5CB9-4F7E-86A2-8C135849DD5D}" destId="{4A579148-63EA-40DD-B468-2256C324C678}" srcOrd="2" destOrd="0" presId="urn:microsoft.com/office/officeart/2005/8/layout/orgChart1"/>
    <dgm:cxn modelId="{DAF5C797-9EC7-46BF-829D-460ECC332E45}" type="presParOf" srcId="{A398BDF7-D726-4E6C-9066-26B1CD5CF8CD}" destId="{2D32B723-EF04-4A01-AC46-6E6D83799D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0F0F98-132D-4703-9D34-E989C75DBE37}">
      <dsp:nvSpPr>
        <dsp:cNvPr id="0" name=""/>
        <dsp:cNvSpPr/>
      </dsp:nvSpPr>
      <dsp:spPr>
        <a:xfrm>
          <a:off x="4069633" y="538885"/>
          <a:ext cx="2876452" cy="710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220"/>
              </a:lnTo>
              <a:lnTo>
                <a:pt x="2876452" y="461220"/>
              </a:lnTo>
              <a:lnTo>
                <a:pt x="2876452" y="7109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DBF47-30C6-44A7-9C85-6871A52FA0D8}">
      <dsp:nvSpPr>
        <dsp:cNvPr id="0" name=""/>
        <dsp:cNvSpPr/>
      </dsp:nvSpPr>
      <dsp:spPr>
        <a:xfrm>
          <a:off x="4022248" y="538885"/>
          <a:ext cx="91440" cy="710974"/>
        </a:xfrm>
        <a:custGeom>
          <a:avLst/>
          <a:gdLst/>
          <a:ahLst/>
          <a:cxnLst/>
          <a:rect l="0" t="0" r="0" b="0"/>
          <a:pathLst>
            <a:path>
              <a:moveTo>
                <a:pt x="47385" y="0"/>
              </a:moveTo>
              <a:lnTo>
                <a:pt x="47385" y="461220"/>
              </a:lnTo>
              <a:lnTo>
                <a:pt x="45720" y="461220"/>
              </a:lnTo>
              <a:lnTo>
                <a:pt x="45720" y="7109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5C43E-831B-4601-A00C-52CF7D6FA37A}">
      <dsp:nvSpPr>
        <dsp:cNvPr id="0" name=""/>
        <dsp:cNvSpPr/>
      </dsp:nvSpPr>
      <dsp:spPr>
        <a:xfrm>
          <a:off x="1189850" y="538885"/>
          <a:ext cx="2879782" cy="710974"/>
        </a:xfrm>
        <a:custGeom>
          <a:avLst/>
          <a:gdLst/>
          <a:ahLst/>
          <a:cxnLst/>
          <a:rect l="0" t="0" r="0" b="0"/>
          <a:pathLst>
            <a:path>
              <a:moveTo>
                <a:pt x="2879782" y="0"/>
              </a:moveTo>
              <a:lnTo>
                <a:pt x="2879782" y="461220"/>
              </a:lnTo>
              <a:lnTo>
                <a:pt x="0" y="461220"/>
              </a:lnTo>
              <a:lnTo>
                <a:pt x="0" y="7109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E1339-81D2-4A92-82A7-24B2605534E3}">
      <dsp:nvSpPr>
        <dsp:cNvPr id="0" name=""/>
        <dsp:cNvSpPr/>
      </dsp:nvSpPr>
      <dsp:spPr>
        <a:xfrm>
          <a:off x="2880328" y="0"/>
          <a:ext cx="2378609" cy="538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20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Sections</a:t>
          </a:r>
          <a:endParaRPr kumimoji="0" lang="tr-TR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880328" y="0"/>
        <a:ext cx="2378609" cy="538885"/>
      </dsp:txXfrm>
    </dsp:sp>
    <dsp:sp modelId="{7CFE12C2-67A6-44E0-AC13-216E1B03F97F}">
      <dsp:nvSpPr>
        <dsp:cNvPr id="0" name=""/>
        <dsp:cNvSpPr/>
      </dsp:nvSpPr>
      <dsp:spPr>
        <a:xfrm>
          <a:off x="546" y="1249860"/>
          <a:ext cx="2378609" cy="2926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MODULE 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 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Status</a:t>
          </a:r>
          <a:endParaRPr kumimoji="0" lang="tr-TR" sz="1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status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Diseases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chronic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conditions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Accidents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injuries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4.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Absence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from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work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Physical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sensory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limitations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6.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Personal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activities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7.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Household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activities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8.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Pain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9.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Mental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46" y="1249860"/>
        <a:ext cx="2378609" cy="2926605"/>
      </dsp:txXfrm>
    </dsp:sp>
    <dsp:sp modelId="{493384B5-E09B-4784-882D-46BF012A0192}">
      <dsp:nvSpPr>
        <dsp:cNvPr id="0" name=""/>
        <dsp:cNvSpPr/>
      </dsp:nvSpPr>
      <dsp:spPr>
        <a:xfrm>
          <a:off x="2878663" y="1249860"/>
          <a:ext cx="2378609" cy="2562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MODULE 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Health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Services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1. 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 of 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</a:t>
          </a:r>
          <a:r>
            <a:rPr kumimoji="0" lang="en-US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npatient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and 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ay 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are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Outpatient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/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home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care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medicine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4.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Preventive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services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5. 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Unmet needs for health care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878663" y="1249860"/>
        <a:ext cx="2378609" cy="2562012"/>
      </dsp:txXfrm>
    </dsp:sp>
    <dsp:sp modelId="{CF6ED00D-7597-4B05-857C-5580392AF5C2}">
      <dsp:nvSpPr>
        <dsp:cNvPr id="0" name=""/>
        <dsp:cNvSpPr/>
      </dsp:nvSpPr>
      <dsp:spPr>
        <a:xfrm>
          <a:off x="5756781" y="1249860"/>
          <a:ext cx="2378609" cy="3147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MODULE 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Heallth</a:t>
          </a:r>
          <a:r>
            <a:rPr kumimoji="0" lang="tr-TR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Determinants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Weight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and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height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Physical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activity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/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exercise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3. 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Consumption of fruits and vegetables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4. </a:t>
          </a:r>
          <a:r>
            <a:rPr kumimoji="0" lang="tr-TR" sz="1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Tobacco</a:t>
          </a:r>
          <a:endParaRPr kumimoji="0" lang="tr-TR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alcohol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6.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Use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of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drug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7.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Social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Support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8. 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Provision of 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</a:t>
          </a:r>
          <a:r>
            <a:rPr kumimoji="0" lang="en-US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nformal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</a:t>
          </a:r>
          <a:r>
            <a:rPr kumimoji="0" lang="en-US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are or </a:t>
          </a:r>
          <a:r>
            <a:rPr kumimoji="0" lang="tr-T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</a:t>
          </a:r>
          <a:r>
            <a:rPr kumimoji="0" lang="en-US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ssistance</a:t>
          </a:r>
          <a:endParaRPr kumimoji="0" lang="tr-T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756781" y="1249860"/>
        <a:ext cx="2378609" cy="3147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D9004-C0BC-44CB-A974-78A966995A4B}" type="datetimeFigureOut">
              <a:rPr lang="tr-TR" smtClean="0"/>
              <a:pPr/>
              <a:t>29.04.2016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6012F-8E8D-4133-A52A-9FDDB633D69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C3BF5EC-A943-4EEB-815D-A997495576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161B2-5494-42BC-B89D-99AF02DABE8E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4276F-B664-46E8-9449-EAF0E0E9C9D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C697-AFF1-42BA-9C2F-D3BD4313492B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05431-53CF-48F6-9C01-BF188953AFC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81075"/>
            <a:ext cx="2057400" cy="514508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019800" cy="5145088"/>
          </a:xfrm>
        </p:spPr>
        <p:txBody>
          <a:bodyPr vert="eaVert"/>
          <a:lstStyle>
            <a:lvl3pPr>
              <a:defRPr/>
            </a:lvl3pPr>
            <a:lvl5pPr>
              <a:defRPr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B83C5-376E-455A-B98D-23077244E11E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E4163-5A34-4F62-89EC-7C0DD949E6F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6477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4197361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8DDAE-0182-477D-9A59-E3A720426205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6E30-CD20-40AB-9963-3676EF35E62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29132"/>
            <a:ext cx="7772400" cy="13398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450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77318-7AE0-4740-BD09-34D807AF9C24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A2D08-BDF9-4C08-8ED5-8008FE8F4B6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86808" cy="6477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7D6C6-6FC2-4EC2-8480-7659925F680F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FB7DE-5261-4CC9-BBEC-2BCD92C79A45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0052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700B4-D5A5-465C-B003-D011EE8105B3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4081F-F849-45E4-8E59-1D90ADB4BD5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9CE8A-DE43-4123-851A-016B3251A72E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7F8C4-9653-4F7B-9031-AB44F1032C2B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2C20F-79EA-4434-B397-6D257D74258E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6B9E6-CC46-4A4E-AF05-9E628BABE8D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A55E-5D29-4C14-9EA8-3C4A4EB0606B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E1D0-2C60-47B5-8657-03C10EAB9986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928670"/>
            <a:ext cx="5486400" cy="3798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4ECB1-0061-4E82-968B-2D7753A2649B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D442A-3433-4CD2-B5B8-81267F22FD8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A5185E9D-132D-42D8-84FC-B0ECEA79D781}" type="datetime1">
              <a:rPr lang="tr-TR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defRPr>
            </a:lvl1pPr>
          </a:lstStyle>
          <a:p>
            <a:pPr>
              <a:defRPr/>
            </a:pPr>
            <a:fld id="{837CED4F-E9EC-4B2A-97B2-C883FE7284D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tr-TR" sz="1400" b="1" dirty="0">
                <a:solidFill>
                  <a:srgbClr val="AB2328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tr-TR" sz="1400" b="1" dirty="0">
                <a:solidFill>
                  <a:srgbClr val="AB2328"/>
                </a:solidFill>
                <a:latin typeface="Calibri" pitchFamily="34" charset="0"/>
                <a:cs typeface="Calibri" pitchFamily="34" charset="0"/>
              </a:rPr>
            </a:br>
            <a:r>
              <a:rPr lang="tr-TR" sz="1400" b="1" dirty="0">
                <a:solidFill>
                  <a:srgbClr val="AB2328"/>
                </a:solidFill>
                <a:latin typeface="Calibri" pitchFamily="34" charset="0"/>
                <a:cs typeface="Calibri" pitchFamily="34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Social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Sector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Health</a:t>
            </a:r>
            <a:r>
              <a:rPr lang="tr-T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Social</a:t>
            </a:r>
            <a:r>
              <a:rPr lang="tr-T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Protection</a:t>
            </a:r>
            <a:r>
              <a:rPr lang="tr-T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r>
              <a:rPr lang="tr-T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2" name="Picture 9" descr="logoLA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4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0364F11-9D92-430E-A5B8-2D61BFD06736}" type="datetime1">
              <a:rPr lang="tr-TR" smtClean="0">
                <a:cs typeface="Arial" charset="0"/>
              </a:rPr>
              <a:pPr/>
              <a:t>29.04.2016</a:t>
            </a:fld>
            <a:endParaRPr lang="tr-TR" smtClean="0">
              <a:cs typeface="Arial" charset="0"/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E8D898-F432-47C9-8025-60FA3A5E4A21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14339" name="Rectangle 23"/>
          <p:cNvSpPr>
            <a:spLocks noGrp="1" noChangeArrowheads="1"/>
          </p:cNvSpPr>
          <p:nvPr>
            <p:ph type="title"/>
          </p:nvPr>
        </p:nvSpPr>
        <p:spPr>
          <a:xfrm>
            <a:off x="395288" y="908720"/>
            <a:ext cx="8286750" cy="4391943"/>
          </a:xfrm>
        </p:spPr>
        <p:txBody>
          <a:bodyPr/>
          <a:lstStyle/>
          <a:p>
            <a:pPr eaLnBrk="1" hangingPunct="1"/>
            <a:r>
              <a:rPr lang="tr-TR" sz="3000" b="1" dirty="0" smtClean="0"/>
              <a:t> </a:t>
            </a:r>
            <a:r>
              <a:rPr lang="tr-TR" sz="3000" b="1" dirty="0" smtClean="0"/>
              <a:t/>
            </a:r>
            <a:br>
              <a:rPr lang="tr-TR" sz="3000" b="1" dirty="0" smtClean="0"/>
            </a:br>
            <a:r>
              <a:rPr lang="tr-TR" sz="3000" b="1" dirty="0" smtClean="0"/>
              <a:t/>
            </a:r>
            <a:br>
              <a:rPr lang="tr-TR" sz="3000" b="1" dirty="0" smtClean="0"/>
            </a:br>
            <a:r>
              <a:rPr lang="tr-TR" sz="3000" b="1" dirty="0" smtClean="0"/>
              <a:t/>
            </a:r>
            <a:br>
              <a:rPr lang="tr-TR" sz="3000" b="1" dirty="0" smtClean="0"/>
            </a:br>
            <a:r>
              <a:rPr lang="tr-TR" sz="3000" b="1" dirty="0" smtClean="0"/>
              <a:t>TOBACCO QUESTIONS IN HEALTH </a:t>
            </a:r>
            <a:br>
              <a:rPr lang="tr-TR" sz="3000" b="1" dirty="0" smtClean="0"/>
            </a:br>
            <a:r>
              <a:rPr lang="tr-TR" sz="3000" b="1" dirty="0" smtClean="0"/>
              <a:t>INTERVIEW </a:t>
            </a:r>
            <a:r>
              <a:rPr lang="tr-TR" sz="3000" b="1" dirty="0" smtClean="0"/>
              <a:t>SURVEY</a:t>
            </a:r>
            <a:br>
              <a:rPr lang="tr-TR" sz="3000" b="1" dirty="0" smtClean="0"/>
            </a:br>
            <a:r>
              <a:rPr lang="tr-TR" sz="3000" b="1" dirty="0" smtClean="0"/>
              <a:t/>
            </a:r>
            <a:br>
              <a:rPr lang="tr-TR" sz="3000" b="1" dirty="0" smtClean="0"/>
            </a:br>
            <a:r>
              <a:rPr lang="tr-TR" sz="3000" b="1" dirty="0" smtClean="0"/>
              <a:t/>
            </a:r>
            <a:br>
              <a:rPr lang="tr-TR" sz="3000" b="1" dirty="0" smtClean="0"/>
            </a:br>
            <a:r>
              <a:rPr lang="tr-TR" sz="3000" b="1" dirty="0" smtClean="0"/>
              <a:t/>
            </a:r>
            <a:br>
              <a:rPr lang="tr-TR" sz="3000" b="1" dirty="0" smtClean="0"/>
            </a:b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3000" dirty="0" smtClean="0"/>
              <a:t> </a:t>
            </a:r>
            <a:r>
              <a:rPr lang="tr-TR" sz="3000" dirty="0" smtClean="0"/>
              <a:t>03-04 May </a:t>
            </a:r>
            <a:r>
              <a:rPr lang="tr-TR" sz="3000" dirty="0" smtClean="0"/>
              <a:t>2016, Ankara </a:t>
            </a:r>
            <a:br>
              <a:rPr lang="tr-TR" sz="3000" dirty="0" smtClean="0"/>
            </a:br>
            <a:r>
              <a:rPr lang="tr-TR" sz="3000" dirty="0" smtClean="0"/>
              <a:t>Tuğba KANDAR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381A62F-886A-4D13-AD76-63AC59AC784B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E00EC782-4781-47C9-B950-A9109D4FE06F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10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468313" y="836613"/>
            <a:ext cx="799306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7. </a:t>
            </a:r>
            <a:r>
              <a:rPr lang="en-US" sz="2000" b="1" i="1" dirty="0" smtClean="0">
                <a:latin typeface="Calibri" pitchFamily="34" charset="0"/>
              </a:rPr>
              <a:t>What </a:t>
            </a:r>
            <a:r>
              <a:rPr lang="en-US" sz="2000" b="1" i="1" dirty="0" smtClean="0">
                <a:latin typeface="Calibri" pitchFamily="34" charset="0"/>
              </a:rPr>
              <a:t>kind of tobacco product do you mostly consume?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>
                <a:solidFill>
                  <a:srgbClr val="AB2328"/>
                </a:solidFill>
                <a:latin typeface="Calibri" pitchFamily="34" charset="0"/>
              </a:rPr>
              <a:t>(EU)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dirty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Manufactured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cigarettes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Hand</a:t>
            </a:r>
            <a:r>
              <a:rPr lang="tr-TR" sz="2000" dirty="0" smtClean="0">
                <a:latin typeface="Calibri" pitchFamily="34" charset="0"/>
              </a:rPr>
              <a:t>-</a:t>
            </a:r>
            <a:r>
              <a:rPr lang="tr-TR" sz="2000" dirty="0" err="1" smtClean="0">
                <a:latin typeface="Calibri" pitchFamily="34" charset="0"/>
              </a:rPr>
              <a:t>rolled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cigarettes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Cigars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Pipefuls</a:t>
            </a:r>
            <a:r>
              <a:rPr lang="tr-TR" sz="2000" dirty="0" smtClean="0">
                <a:latin typeface="Calibri" pitchFamily="34" charset="0"/>
              </a:rPr>
              <a:t> of </a:t>
            </a:r>
            <a:r>
              <a:rPr lang="tr-TR" sz="2000" dirty="0" err="1" smtClean="0">
                <a:latin typeface="Calibri" pitchFamily="34" charset="0"/>
              </a:rPr>
              <a:t>tobacco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Waterpipe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defRPr/>
            </a:pPr>
            <a:r>
              <a:rPr lang="tr-TR" sz="2000" dirty="0" smtClean="0">
                <a:latin typeface="Calibri" pitchFamily="34" charset="0"/>
              </a:rPr>
              <a:t>98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tr-TR" sz="2000" dirty="0" err="1" smtClean="0">
                <a:latin typeface="Calibri" pitchFamily="34" charset="0"/>
              </a:rPr>
              <a:t>Other</a:t>
            </a:r>
            <a:endParaRPr lang="tr-TR" sz="2000" dirty="0">
              <a:latin typeface="Calibri" pitchFamily="34" charset="0"/>
            </a:endParaRPr>
          </a:p>
          <a:p>
            <a:pPr marL="342900" indent="-342900" algn="just">
              <a:defRPr/>
            </a:pPr>
            <a:endParaRPr lang="tr-TR" sz="2000" b="1" dirty="0"/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8. </a:t>
            </a:r>
            <a:r>
              <a:rPr lang="en-US" sz="2000" b="1" i="1" dirty="0" smtClean="0">
                <a:latin typeface="Calibri" pitchFamily="34" charset="0"/>
              </a:rPr>
              <a:t>On </a:t>
            </a:r>
            <a:r>
              <a:rPr lang="en-US" sz="2000" b="1" i="1" dirty="0" smtClean="0">
                <a:latin typeface="Calibri" pitchFamily="34" charset="0"/>
              </a:rPr>
              <a:t>average, how many cigarettes do you smoke each day?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>
                <a:solidFill>
                  <a:srgbClr val="AB2328"/>
                </a:solidFill>
                <a:latin typeface="Calibri" pitchFamily="34" charset="0"/>
              </a:rPr>
              <a:t>EU)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b="1" i="1" dirty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b="1" dirty="0">
                <a:latin typeface="Calibri" pitchFamily="34" charset="0"/>
              </a:rPr>
              <a:t>	---- </a:t>
            </a:r>
            <a:r>
              <a:rPr lang="tr-TR" sz="2000" dirty="0" err="1" smtClean="0">
                <a:latin typeface="Calibri" pitchFamily="34" charset="0"/>
              </a:rPr>
              <a:t>number</a:t>
            </a:r>
            <a:r>
              <a:rPr lang="tr-TR" sz="2000" dirty="0" smtClean="0">
                <a:latin typeface="Calibri" pitchFamily="34" charset="0"/>
              </a:rPr>
              <a:t> of </a:t>
            </a:r>
            <a:r>
              <a:rPr lang="tr-TR" sz="2000" dirty="0" err="1" smtClean="0">
                <a:latin typeface="Calibri" pitchFamily="34" charset="0"/>
              </a:rPr>
              <a:t>cigarettes</a:t>
            </a:r>
            <a:endParaRPr lang="tr-TR" sz="2000" dirty="0" smtClean="0">
              <a:latin typeface="Calibri" pitchFamily="34" charset="0"/>
            </a:endParaRPr>
          </a:p>
          <a:p>
            <a:pPr algn="just">
              <a:defRPr/>
            </a:pPr>
            <a:endParaRPr lang="tr-TR" sz="2000" dirty="0" smtClean="0">
              <a:latin typeface="Calibri" pitchFamily="34" charset="0"/>
            </a:endParaRPr>
          </a:p>
          <a:p>
            <a:pPr algn="just">
              <a:defRPr/>
            </a:pPr>
            <a:endParaRPr lang="tr-TR" sz="2000" dirty="0" smtClean="0">
              <a:solidFill>
                <a:srgbClr val="801A1E"/>
              </a:solidFill>
              <a:latin typeface="Calibri" pitchFamily="34" charset="0"/>
            </a:endParaRPr>
          </a:p>
          <a:p>
            <a:pPr algn="just">
              <a:defRPr/>
            </a:pP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Eurostat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only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asks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number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of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daily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smoked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cigarettes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. </a:t>
            </a:r>
            <a:r>
              <a:rPr lang="en-US" sz="2000" dirty="0" smtClean="0">
                <a:solidFill>
                  <a:srgbClr val="801A1E"/>
                </a:solidFill>
                <a:latin typeface="Calibri" pitchFamily="34" charset="0"/>
              </a:rPr>
              <a:t>If we add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ed</a:t>
            </a:r>
            <a:r>
              <a:rPr lang="en-US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TQS </a:t>
            </a:r>
            <a:r>
              <a:rPr lang="en-US" sz="2000" dirty="0" smtClean="0">
                <a:solidFill>
                  <a:srgbClr val="801A1E"/>
                </a:solidFill>
                <a:latin typeface="Calibri" pitchFamily="34" charset="0"/>
              </a:rPr>
              <a:t> questions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related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with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this</a:t>
            </a:r>
            <a:r>
              <a:rPr lang="en-US" sz="2000" dirty="0" smtClean="0">
                <a:solidFill>
                  <a:srgbClr val="801A1E"/>
                </a:solidFill>
                <a:latin typeface="Calibri" pitchFamily="34" charset="0"/>
              </a:rPr>
              <a:t>,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801A1E"/>
                </a:solidFill>
                <a:latin typeface="Calibri" pitchFamily="34" charset="0"/>
              </a:rPr>
              <a:t>respondent burden would increase.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endParaRPr lang="tr-TR" sz="2000" dirty="0" smtClean="0">
              <a:solidFill>
                <a:srgbClr val="FF00FF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1941B24-5605-4595-9FDB-F3DC5B07203C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4D97FB1-EFFE-40A8-AF54-716B6E733CC3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11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468313" y="836613"/>
            <a:ext cx="799306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Smokeless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tobacco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is not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very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common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in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our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country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.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Because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of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this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,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questions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related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to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smokeless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tobacco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was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not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used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.</a:t>
            </a:r>
            <a:endParaRPr lang="tr-TR" sz="2000" dirty="0" smtClean="0">
              <a:latin typeface="Calibri" pitchFamily="34" charset="0"/>
            </a:endParaRPr>
          </a:p>
          <a:p>
            <a:pPr algn="just">
              <a:defRPr/>
            </a:pPr>
            <a:endParaRPr lang="tr-TR" sz="2000" b="1" i="1" dirty="0" smtClean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9. </a:t>
            </a:r>
            <a:r>
              <a:rPr lang="en-US" sz="2000" b="1" i="1" dirty="0" smtClean="0">
                <a:latin typeface="Calibri" pitchFamily="34" charset="0"/>
              </a:rPr>
              <a:t>In </a:t>
            </a:r>
            <a:r>
              <a:rPr lang="en-US" sz="2000" b="1" i="1" dirty="0" smtClean="0">
                <a:latin typeface="Calibri" pitchFamily="34" charset="0"/>
              </a:rPr>
              <a:t>the past 12 months, have you ever tried to stop smoking?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i="1" dirty="0" smtClean="0">
                <a:solidFill>
                  <a:srgbClr val="AB2328"/>
                </a:solidFill>
                <a:latin typeface="Calibri" pitchFamily="34" charset="0"/>
              </a:rPr>
              <a:t>(TQS-</a:t>
            </a:r>
            <a:r>
              <a:rPr lang="tr-TR" sz="2000" b="1" i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i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1200" b="1" i="1" dirty="0">
              <a:latin typeface="Calibri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 smtClean="0">
                <a:latin typeface="Calibri" pitchFamily="34" charset="0"/>
              </a:rPr>
              <a:t>	1. </a:t>
            </a:r>
            <a:r>
              <a:rPr lang="tr-TR" sz="2000" dirty="0" err="1" smtClean="0">
                <a:latin typeface="Calibri" pitchFamily="34" charset="0"/>
              </a:rPr>
              <a:t>Yes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 smtClean="0">
                <a:latin typeface="Calibri" pitchFamily="34" charset="0"/>
              </a:rPr>
              <a:t>	2. No</a:t>
            </a:r>
          </a:p>
          <a:p>
            <a:pPr marL="457200" indent="-457200" algn="just">
              <a:defRPr/>
            </a:pPr>
            <a:endParaRPr lang="tr-TR" b="1" i="1" dirty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10. </a:t>
            </a:r>
            <a:r>
              <a:rPr lang="en-US" sz="2000" b="1" i="1" dirty="0" smtClean="0">
                <a:latin typeface="Calibri" pitchFamily="34" charset="0"/>
              </a:rPr>
              <a:t>Which </a:t>
            </a:r>
            <a:r>
              <a:rPr lang="en-US" sz="2000" b="1" i="1" dirty="0" smtClean="0">
                <a:latin typeface="Calibri" pitchFamily="34" charset="0"/>
              </a:rPr>
              <a:t>latest method did you use to stop smoking?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</a:p>
          <a:p>
            <a:pPr algn="just">
              <a:defRPr/>
            </a:pP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tr-TR" sz="2000" dirty="0" smtClean="0">
                <a:latin typeface="Calibri" pitchFamily="34" charset="0"/>
              </a:rPr>
              <a:t>I </a:t>
            </a:r>
            <a:r>
              <a:rPr lang="tr-TR" sz="2000" dirty="0" err="1" smtClean="0">
                <a:latin typeface="Calibri" pitchFamily="34" charset="0"/>
              </a:rPr>
              <a:t>left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myself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en-US" sz="2000" dirty="0" smtClean="0">
                <a:latin typeface="Calibri" pitchFamily="34" charset="0"/>
              </a:rPr>
              <a:t>I called 171 (smoking cessation hotline)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en-US" sz="2000" dirty="0" smtClean="0">
                <a:latin typeface="Calibri" pitchFamily="34" charset="0"/>
              </a:rPr>
              <a:t>I left with the help of doctors</a:t>
            </a:r>
            <a:endParaRPr lang="tr-TR" sz="2000" dirty="0">
              <a:latin typeface="Calibri" pitchFamily="34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en-US" sz="2000" dirty="0" smtClean="0">
                <a:latin typeface="Calibri" pitchFamily="34" charset="0"/>
              </a:rPr>
              <a:t>I left with the help of doctors and medicine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tr-TR" sz="2000" dirty="0" smtClean="0">
                <a:latin typeface="Calibri" pitchFamily="34" charset="0"/>
              </a:rPr>
              <a:t>I </a:t>
            </a:r>
            <a:r>
              <a:rPr lang="tr-TR" sz="2000" dirty="0" err="1" smtClean="0">
                <a:latin typeface="Calibri" pitchFamily="34" charset="0"/>
              </a:rPr>
              <a:t>left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with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medicine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defRPr/>
            </a:pPr>
            <a:r>
              <a:rPr lang="tr-TR" sz="2000" dirty="0" smtClean="0">
                <a:latin typeface="Calibri" pitchFamily="34" charset="0"/>
              </a:rPr>
              <a:t>98.  </a:t>
            </a:r>
            <a:r>
              <a:rPr lang="tr-TR" sz="2000" dirty="0" err="1" smtClean="0">
                <a:latin typeface="Calibri" pitchFamily="34" charset="0"/>
              </a:rPr>
              <a:t>Other</a:t>
            </a:r>
            <a:endParaRPr lang="tr-T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6B38DA2-EA1C-4B61-AECD-ED7AA6634EAC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29A5839-5709-433A-A89F-21121005DB13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12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468313" y="836613"/>
            <a:ext cx="799306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000" b="1" i="1" dirty="0" smtClean="0">
                <a:latin typeface="Calibri" pitchFamily="34" charset="0"/>
              </a:rPr>
              <a:t>11. </a:t>
            </a:r>
            <a:r>
              <a:rPr lang="en-US" sz="2000" b="1" i="1" dirty="0" smtClean="0">
                <a:latin typeface="Calibri" pitchFamily="34" charset="0"/>
              </a:rPr>
              <a:t>How </a:t>
            </a:r>
            <a:r>
              <a:rPr lang="en-US" sz="2000" b="1" i="1" dirty="0" smtClean="0">
                <a:latin typeface="Calibri" pitchFamily="34" charset="0"/>
              </a:rPr>
              <a:t>often are you exposed to tobacco smoke indoors?</a:t>
            </a:r>
            <a:r>
              <a:rPr lang="tr-TR" sz="2000" b="1" i="1" dirty="0" smtClean="0">
                <a:latin typeface="Calibri" pitchFamily="34" charset="0"/>
              </a:rPr>
              <a:t> 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(EU)</a:t>
            </a:r>
            <a:endParaRPr lang="tr-TR" sz="2000" b="1" i="1" dirty="0" smtClean="0">
              <a:solidFill>
                <a:srgbClr val="AB2328"/>
              </a:solidFill>
              <a:latin typeface="Calibri" pitchFamily="34" charset="0"/>
            </a:endParaRPr>
          </a:p>
          <a:p>
            <a:pPr algn="just"/>
            <a:endParaRPr lang="tr-TR" sz="2000" b="1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Calibri" pitchFamily="34" charset="0"/>
              </a:rPr>
              <a:t>       1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tr-TR" sz="2000" dirty="0" err="1" smtClean="0">
                <a:latin typeface="Calibri" pitchFamily="34" charset="0"/>
              </a:rPr>
              <a:t>Never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or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almost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never</a:t>
            </a:r>
            <a:endParaRPr lang="tr-TR" sz="2000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Calibri" pitchFamily="34" charset="0"/>
              </a:rPr>
              <a:t>       2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en-US" sz="2000" dirty="0" smtClean="0">
                <a:latin typeface="Calibri" pitchFamily="34" charset="0"/>
              </a:rPr>
              <a:t>Less than 1 hour per day</a:t>
            </a:r>
            <a:endParaRPr lang="tr-TR" sz="2000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Calibri" pitchFamily="34" charset="0"/>
              </a:rPr>
              <a:t>       3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en-US" sz="2000" dirty="0" smtClean="0">
                <a:latin typeface="Calibri" pitchFamily="34" charset="0"/>
              </a:rPr>
              <a:t>1 hour or more a </a:t>
            </a:r>
            <a:r>
              <a:rPr lang="en-US" sz="2000" dirty="0" smtClean="0">
                <a:latin typeface="Calibri" pitchFamily="34" charset="0"/>
              </a:rPr>
              <a:t>day</a:t>
            </a:r>
            <a:endParaRPr lang="tr-T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801A1E"/>
                </a:solidFill>
                <a:latin typeface="Calibri" pitchFamily="34" charset="0"/>
              </a:rPr>
              <a:t>Because the request of the Ministry of Health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, 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TQS 9th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question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was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 not </a:t>
            </a:r>
            <a:r>
              <a:rPr lang="tr-TR" sz="2000" dirty="0" err="1" smtClean="0">
                <a:solidFill>
                  <a:srgbClr val="801A1E"/>
                </a:solidFill>
                <a:latin typeface="Calibri" pitchFamily="34" charset="0"/>
              </a:rPr>
              <a:t>used</a:t>
            </a:r>
            <a:r>
              <a:rPr lang="tr-TR" sz="2000" dirty="0" smtClean="0">
                <a:solidFill>
                  <a:srgbClr val="801A1E"/>
                </a:solidFill>
                <a:latin typeface="Calibri" pitchFamily="34" charset="0"/>
              </a:rPr>
              <a:t>. </a:t>
            </a:r>
            <a:endParaRPr lang="tr-T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000" dirty="0">
              <a:latin typeface="Calibri" pitchFamily="34" charset="0"/>
            </a:endParaRPr>
          </a:p>
          <a:p>
            <a:pPr algn="just"/>
            <a:endParaRPr lang="tr-TR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7888B64-4B03-4F5D-B027-509CC7CA832F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0CE4419-C7BD-4858-9C4D-EE4AF0D2A9EB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13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73731" name="Text Box 4"/>
          <p:cNvSpPr txBox="1">
            <a:spLocks noChangeArrowheads="1"/>
          </p:cNvSpPr>
          <p:nvPr/>
        </p:nvSpPr>
        <p:spPr bwMode="auto">
          <a:xfrm>
            <a:off x="468312" y="836613"/>
            <a:ext cx="81361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000" b="1" i="1" dirty="0" smtClean="0">
                <a:latin typeface="Calibri" pitchFamily="34" charset="0"/>
              </a:rPr>
              <a:t>12. </a:t>
            </a:r>
            <a:r>
              <a:rPr lang="en-US" sz="2000" b="1" i="1" dirty="0" smtClean="0">
                <a:latin typeface="Calibri" pitchFamily="34" charset="0"/>
              </a:rPr>
              <a:t>In </a:t>
            </a:r>
            <a:r>
              <a:rPr lang="en-US" sz="2000" b="1" i="1" dirty="0" smtClean="0">
                <a:latin typeface="Calibri" pitchFamily="34" charset="0"/>
              </a:rPr>
              <a:t>the past 30 days, did you see anyone who is using tobacco in ……..?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dirty="0">
              <a:solidFill>
                <a:srgbClr val="AB2328"/>
              </a:solidFill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899594" y="1484784"/>
          <a:ext cx="6264699" cy="4320476"/>
        </p:xfrm>
        <a:graphic>
          <a:graphicData uri="http://schemas.openxmlformats.org/drawingml/2006/table">
            <a:tbl>
              <a:tblPr/>
              <a:tblGrid>
                <a:gridCol w="289140"/>
                <a:gridCol w="289140"/>
                <a:gridCol w="289140"/>
                <a:gridCol w="289140"/>
                <a:gridCol w="527554"/>
                <a:gridCol w="289140"/>
                <a:gridCol w="593497"/>
                <a:gridCol w="289140"/>
                <a:gridCol w="486972"/>
                <a:gridCol w="289140"/>
                <a:gridCol w="913074"/>
                <a:gridCol w="289140"/>
                <a:gridCol w="289140"/>
                <a:gridCol w="852202"/>
                <a:gridCol w="289140"/>
              </a:tblGrid>
              <a:tr h="24151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09:00-17:00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17:01-02:00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err="1">
                          <a:latin typeface="Tahoma"/>
                        </a:rPr>
                        <a:t>Yes</a:t>
                      </a:r>
                      <a:endParaRPr lang="tr-TR" sz="1200" b="1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Yes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I </a:t>
                      </a:r>
                      <a:r>
                        <a:rPr lang="tr-TR" sz="1200" b="1" i="0" u="none" strike="noStrike" dirty="0" err="1">
                          <a:latin typeface="Tahoma"/>
                        </a:rPr>
                        <a:t>have</a:t>
                      </a:r>
                      <a:r>
                        <a:rPr lang="tr-TR" sz="1200" b="1" i="0" u="none" strike="noStrike" dirty="0">
                          <a:latin typeface="Tahoma"/>
                        </a:rPr>
                        <a:t> not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I have not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Restaurant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Patisserie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Cafe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Saloon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Bar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Other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Tahom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E144FE8-28EC-4AC8-ACD2-1124BC769BC7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8F46EA9-CDD1-49DD-9A65-9FCB1ABCDF0C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14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468313" y="714375"/>
            <a:ext cx="799306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13. </a:t>
            </a:r>
            <a:r>
              <a:rPr lang="en-US" sz="2000" b="1" i="1" dirty="0" smtClean="0">
                <a:latin typeface="Calibri" pitchFamily="34" charset="0"/>
              </a:rPr>
              <a:t>How </a:t>
            </a:r>
            <a:r>
              <a:rPr lang="en-US" sz="2000" b="1" i="1" dirty="0" smtClean="0">
                <a:latin typeface="Calibri" pitchFamily="34" charset="0"/>
              </a:rPr>
              <a:t>often does anyone use tobacco in your house?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i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i="1" dirty="0">
                <a:solidFill>
                  <a:srgbClr val="AB2328"/>
                </a:solidFill>
                <a:latin typeface="Calibri" pitchFamily="34" charset="0"/>
              </a:rPr>
              <a:t>TQS, </a:t>
            </a:r>
            <a:r>
              <a:rPr lang="tr-TR" sz="2000" b="1" i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i="1" dirty="0" smtClean="0">
                <a:solidFill>
                  <a:srgbClr val="AB2328"/>
                </a:solidFill>
                <a:latin typeface="Calibri" pitchFamily="34" charset="0"/>
              </a:rPr>
              <a:t>, </a:t>
            </a:r>
            <a:r>
              <a:rPr lang="tr-TR" sz="2000" b="1" i="1" dirty="0" err="1" smtClean="0">
                <a:solidFill>
                  <a:srgbClr val="AB2328"/>
                </a:solidFill>
                <a:latin typeface="Calibri" pitchFamily="34" charset="0"/>
              </a:rPr>
              <a:t>Turkstat</a:t>
            </a:r>
            <a:r>
              <a:rPr lang="tr-TR" sz="2000" b="1" i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b="1" dirty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Almost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every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day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en-US" sz="2000" dirty="0" smtClean="0">
                <a:latin typeface="Calibri" pitchFamily="34" charset="0"/>
              </a:rPr>
              <a:t>At least once a week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en-US" sz="2000" dirty="0" smtClean="0">
                <a:latin typeface="Calibri" pitchFamily="34" charset="0"/>
              </a:rPr>
              <a:t>At least once a month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en-US" sz="2000" dirty="0" smtClean="0">
                <a:latin typeface="Calibri" pitchFamily="34" charset="0"/>
              </a:rPr>
              <a:t>Less than once a month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Never</a:t>
            </a:r>
            <a:endParaRPr lang="tr-TR" sz="2000" dirty="0" smtClean="0">
              <a:latin typeface="Calibri" pitchFamily="34" charset="0"/>
            </a:endParaRPr>
          </a:p>
          <a:p>
            <a:pPr marL="342900" indent="-342900" algn="just">
              <a:defRPr/>
            </a:pPr>
            <a:endParaRPr lang="tr-TR" sz="2000" b="1" dirty="0"/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14. </a:t>
            </a:r>
            <a:r>
              <a:rPr lang="en-US" sz="2000" b="1" i="1" dirty="0" smtClean="0">
                <a:latin typeface="Calibri" pitchFamily="34" charset="0"/>
              </a:rPr>
              <a:t>Where </a:t>
            </a:r>
            <a:r>
              <a:rPr lang="en-US" sz="2000" b="1" i="1" dirty="0" smtClean="0">
                <a:latin typeface="Calibri" pitchFamily="34" charset="0"/>
              </a:rPr>
              <a:t>tobacco products are often used at home?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b="1" i="1" dirty="0">
              <a:latin typeface="Calibri" pitchFamily="34" charset="0"/>
            </a:endParaRPr>
          </a:p>
          <a:p>
            <a:pPr marL="457200" indent="-457200" algn="just">
              <a:lnSpc>
                <a:spcPct val="150000"/>
              </a:lnSpc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Kitchen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lnSpc>
                <a:spcPct val="150000"/>
              </a:lnSpc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Balcony</a:t>
            </a:r>
            <a:r>
              <a:rPr lang="tr-TR" sz="2000" dirty="0" smtClean="0">
                <a:latin typeface="Calibri" pitchFamily="34" charset="0"/>
              </a:rPr>
              <a:t>/</a:t>
            </a:r>
            <a:r>
              <a:rPr lang="tr-TR" sz="2000" dirty="0" err="1" smtClean="0">
                <a:latin typeface="Calibri" pitchFamily="34" charset="0"/>
              </a:rPr>
              <a:t>terrace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lnSpc>
                <a:spcPct val="150000"/>
              </a:lnSpc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Everywhere</a:t>
            </a:r>
            <a:endParaRPr lang="tr-T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A920C5-57A2-4AD6-A1AF-8F887302B0F7}" type="datetime1">
              <a:rPr lang="tr-TR" smtClean="0">
                <a:cs typeface="Arial" charset="0"/>
              </a:rPr>
              <a:pPr/>
              <a:t>29.04.2016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0AEB46-0E9E-4B4C-9C14-34FA62950B46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683567" y="1268760"/>
          <a:ext cx="7920881" cy="4737832"/>
        </p:xfrm>
        <a:graphic>
          <a:graphicData uri="http://schemas.openxmlformats.org/drawingml/2006/table">
            <a:tbl>
              <a:tblPr/>
              <a:tblGrid>
                <a:gridCol w="272146"/>
                <a:gridCol w="1418026"/>
                <a:gridCol w="673203"/>
                <a:gridCol w="673203"/>
                <a:gridCol w="673203"/>
                <a:gridCol w="85941"/>
                <a:gridCol w="673203"/>
                <a:gridCol w="673203"/>
                <a:gridCol w="673203"/>
                <a:gridCol w="85941"/>
                <a:gridCol w="673203"/>
                <a:gridCol w="673203"/>
                <a:gridCol w="673203"/>
              </a:tblGrid>
              <a:tr h="299575"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The percentage of individuals' status of smoking tobacco products by sex and age groups, 2010, 2012, 2014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385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7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[15+ yaş - age]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(%)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71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2010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2012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2014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971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971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Total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Male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Female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Total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Male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Female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Total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Male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Female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85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Daily smoker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25.4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39.0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12.3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23.2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35.9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10.8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27.3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41.8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13.1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Occasional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smoker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4.1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4.5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3.7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3.6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4.3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2.9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5.2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5.6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Non-smoker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17.1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23.0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11.5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14.3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19.8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8.9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17.7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23.8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11.8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Never smoker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53.4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33.5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72.6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59.0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40.0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77.3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49.8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28.7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70.3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5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 </a:t>
                      </a: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858"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Turkey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Health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Interview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Survey</a:t>
                      </a:r>
                      <a:endParaRPr lang="tr-TR" sz="1400" b="1" i="0" u="none" strike="noStrike" dirty="0" smtClean="0">
                        <a:latin typeface="Calibri" pitchFamily="34" charset="0"/>
                      </a:endParaRPr>
                    </a:p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9003" marR="9003" marT="900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3275856" y="548680"/>
            <a:ext cx="2717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 smtClean="0">
                <a:latin typeface="Calibri" pitchFamily="34" charset="0"/>
              </a:rPr>
              <a:t>Some</a:t>
            </a:r>
            <a:r>
              <a:rPr lang="tr-TR" sz="3600" dirty="0" smtClean="0">
                <a:latin typeface="Calibri" pitchFamily="34" charset="0"/>
              </a:rPr>
              <a:t> </a:t>
            </a:r>
            <a:r>
              <a:rPr lang="tr-TR" sz="3600" dirty="0" err="1" smtClean="0">
                <a:latin typeface="Calibri" pitchFamily="34" charset="0"/>
              </a:rPr>
              <a:t>figures</a:t>
            </a:r>
            <a:r>
              <a:rPr lang="tr-TR" sz="3600" dirty="0" smtClean="0">
                <a:latin typeface="Calibri" pitchFamily="34" charset="0"/>
              </a:rPr>
              <a:t> </a:t>
            </a:r>
            <a:endParaRPr lang="tr-TR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611188" y="908050"/>
          <a:ext cx="7704857" cy="5230860"/>
        </p:xfrm>
        <a:graphic>
          <a:graphicData uri="http://schemas.openxmlformats.org/drawingml/2006/table">
            <a:tbl>
              <a:tblPr/>
              <a:tblGrid>
                <a:gridCol w="282377"/>
                <a:gridCol w="1573241"/>
                <a:gridCol w="631987"/>
                <a:gridCol w="631987"/>
                <a:gridCol w="631987"/>
                <a:gridCol w="80678"/>
                <a:gridCol w="631987"/>
                <a:gridCol w="631987"/>
                <a:gridCol w="631987"/>
                <a:gridCol w="80678"/>
                <a:gridCol w="631987"/>
                <a:gridCol w="631987"/>
                <a:gridCol w="631987"/>
              </a:tblGrid>
              <a:tr h="166491"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The distribution of reasons behind starting tobacco use of individuals by sex, 2010, 2012, 2014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66491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2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[15+ yaş - age]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(%)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2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2010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2012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2014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07807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Toplam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Erkek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Kadın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Toplam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Erkek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Kadın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Toplam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Erkek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Kadın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45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Total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Male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Female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Total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Male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Female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Total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Male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Female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91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0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Interest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34.5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34.6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34.3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42.3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43.9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38.2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36.2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37.2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34.0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Desire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23.3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25.5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18.3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26.5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27.8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23.2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16.8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18.3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13.2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Family</a:t>
                      </a:r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problems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4.0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2.8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6.8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3.8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7.7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3.9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7.6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Personal</a:t>
                      </a:r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problems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5.0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7.1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4.4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3.6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6.6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5.3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4.5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7.0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Impact</a:t>
                      </a:r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 of </a:t>
                      </a:r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friend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22.7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23.7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20.5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16.0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16.3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15.2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29.4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30.4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27.2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For</a:t>
                      </a:r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fun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3.2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3.1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1.6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1.9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2.8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2.7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3.3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No </a:t>
                      </a:r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special</a:t>
                      </a:r>
                      <a:r>
                        <a:rPr lang="tr-TR" sz="1400" b="1" i="0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>
                          <a:latin typeface="Calibri" pitchFamily="34" charset="0"/>
                        </a:rPr>
                        <a:t>reason</a:t>
                      </a:r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1.7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2.0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2.5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2.3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3.3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1.9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>
                          <a:latin typeface="Calibri" pitchFamily="34" charset="0"/>
                        </a:rPr>
                        <a:t>1.7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latin typeface="Calibri" pitchFamily="34" charset="0"/>
                        </a:rPr>
                        <a:t>2.3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latin typeface="Calibri" pitchFamily="34" charset="0"/>
                        </a:rPr>
                        <a:t> </a:t>
                      </a: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84"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Turkey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Health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Interview</a:t>
                      </a:r>
                      <a:r>
                        <a:rPr lang="tr-TR" sz="1400" b="1" i="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tr-TR" sz="1400" b="1" i="0" u="none" strike="noStrike" dirty="0" err="1" smtClean="0">
                          <a:latin typeface="Calibri" pitchFamily="34" charset="0"/>
                        </a:rPr>
                        <a:t>Survey</a:t>
                      </a:r>
                      <a:endParaRPr lang="tr-TR" sz="1400" b="1" i="0" u="none" strike="noStrike" dirty="0" smtClean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6284">
                <a:tc gridSpan="3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latin typeface="Calibri" pitchFamily="34" charset="0"/>
                      </a:endParaRPr>
                    </a:p>
                  </a:txBody>
                  <a:tcPr marL="8013" marR="8013" marT="8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0210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D912859-BB61-4944-B08D-CF1550530607}" type="datetime1">
              <a:rPr lang="tr-TR" smtClean="0">
                <a:cs typeface="Arial" charset="0"/>
              </a:rPr>
              <a:pPr/>
              <a:t>29.04.2016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5C6087-D781-4796-9A38-831797E2BE20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647700"/>
          </a:xfrm>
        </p:spPr>
        <p:txBody>
          <a:bodyPr/>
          <a:lstStyle/>
          <a:p>
            <a:r>
              <a:rPr lang="tr-TR" sz="3600" dirty="0" err="1" smtClean="0"/>
              <a:t>Cross</a:t>
            </a:r>
            <a:r>
              <a:rPr lang="tr-TR" sz="3600" dirty="0" smtClean="0"/>
              <a:t> </a:t>
            </a:r>
            <a:r>
              <a:rPr lang="tr-TR" sz="3600" dirty="0" err="1" smtClean="0"/>
              <a:t>tables</a:t>
            </a:r>
            <a:r>
              <a:rPr lang="tr-TR" sz="3600" dirty="0" smtClean="0"/>
              <a:t> </a:t>
            </a:r>
            <a:endParaRPr lang="tr-TR" sz="3600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755577" y="1556794"/>
          <a:ext cx="7200798" cy="4392485"/>
        </p:xfrm>
        <a:graphic>
          <a:graphicData uri="http://schemas.openxmlformats.org/drawingml/2006/table">
            <a:tbl>
              <a:tblPr/>
              <a:tblGrid>
                <a:gridCol w="1168825"/>
                <a:gridCol w="1168825"/>
                <a:gridCol w="1168825"/>
                <a:gridCol w="1356673"/>
                <a:gridCol w="1168825"/>
                <a:gridCol w="1168825"/>
              </a:tblGrid>
              <a:tr h="279639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Obesity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Tobacco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75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639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[15+ yaş - age]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639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Tobacco 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94746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Obesity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Daily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Less than daily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Never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6438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Underweight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75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84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Normal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weight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75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682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Overweight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75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884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Obese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675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4"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Turkey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Interview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Survey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8DDAE-0182-477D-9A59-E3A720426205}" type="datetime1">
              <a:rPr lang="tr-TR" smtClean="0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196E30-CD20-40AB-9963-3676EF35E620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899590" y="908717"/>
          <a:ext cx="7056786" cy="4051645"/>
        </p:xfrm>
        <a:graphic>
          <a:graphicData uri="http://schemas.openxmlformats.org/drawingml/2006/table">
            <a:tbl>
              <a:tblPr/>
              <a:tblGrid>
                <a:gridCol w="1012405"/>
                <a:gridCol w="1012405"/>
                <a:gridCol w="476152"/>
                <a:gridCol w="1518608"/>
                <a:gridCol w="1518608"/>
                <a:gridCol w="1518608"/>
              </a:tblGrid>
              <a:tr h="379946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Alcohol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Tobacco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952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559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[15+ yaş - age]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466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Tobacco 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0312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Alcohol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Daily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Less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than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daily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Never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Left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95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5333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48.5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6.9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17.5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27.1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819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333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16.9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13.1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14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33"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Turkey Health Interview Survey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8DDAE-0182-477D-9A59-E3A720426205}" type="datetime1">
              <a:rPr lang="tr-TR" smtClean="0"/>
              <a:pPr>
                <a:defRPr/>
              </a:pPr>
              <a:t>29.04.2016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196E30-CD20-40AB-9963-3676EF35E620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2 İçerik Yer Tutucusu"/>
          <p:cNvSpPr>
            <a:spLocks noGrp="1"/>
          </p:cNvSpPr>
          <p:nvPr>
            <p:ph idx="1"/>
          </p:nvPr>
        </p:nvSpPr>
        <p:spPr>
          <a:xfrm>
            <a:off x="428625" y="1052513"/>
            <a:ext cx="8258175" cy="5073650"/>
          </a:xfrm>
        </p:spPr>
        <p:txBody>
          <a:bodyPr/>
          <a:lstStyle/>
          <a:p>
            <a:pPr>
              <a:buFontTx/>
              <a:buNone/>
            </a:pPr>
            <a:r>
              <a:rPr lang="tr-TR" dirty="0" smtClean="0"/>
              <a:t>				</a:t>
            </a:r>
          </a:p>
          <a:p>
            <a:pPr>
              <a:buFontTx/>
              <a:buNone/>
            </a:pPr>
            <a:r>
              <a:rPr lang="tr-TR" dirty="0" smtClean="0"/>
              <a:t>				</a:t>
            </a:r>
            <a:endParaRPr lang="tr-TR" dirty="0" smtClean="0"/>
          </a:p>
          <a:p>
            <a:pPr>
              <a:buFontTx/>
              <a:buNone/>
            </a:pPr>
            <a:endParaRPr lang="tr-TR" dirty="0" smtClean="0"/>
          </a:p>
          <a:p>
            <a:pPr>
              <a:buFontTx/>
              <a:buNone/>
            </a:pPr>
            <a:r>
              <a:rPr lang="tr-TR" dirty="0" smtClean="0"/>
              <a:t>			</a:t>
            </a:r>
            <a:r>
              <a:rPr lang="tr-TR" i="1" dirty="0" err="1" smtClean="0"/>
              <a:t>Thanks</a:t>
            </a:r>
            <a:r>
              <a:rPr lang="tr-TR" i="1" dirty="0" smtClean="0"/>
              <a:t> </a:t>
            </a:r>
            <a:r>
              <a:rPr lang="tr-TR" i="1" dirty="0" err="1" smtClean="0"/>
              <a:t>you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 smtClean="0"/>
              <a:t>your</a:t>
            </a:r>
            <a:r>
              <a:rPr lang="tr-TR" i="1" dirty="0" smtClean="0"/>
              <a:t> </a:t>
            </a:r>
            <a:r>
              <a:rPr lang="tr-TR" i="1" dirty="0" err="1" smtClean="0"/>
              <a:t>attention</a:t>
            </a:r>
            <a:r>
              <a:rPr lang="tr-TR" i="1" dirty="0" smtClean="0"/>
              <a:t>.</a:t>
            </a:r>
            <a:endParaRPr lang="tr-TR" i="1" dirty="0" smtClean="0"/>
          </a:p>
          <a:p>
            <a:pPr>
              <a:buFontTx/>
              <a:buNone/>
            </a:pPr>
            <a:r>
              <a:rPr lang="tr-TR" dirty="0" smtClean="0"/>
              <a:t>				</a:t>
            </a:r>
          </a:p>
          <a:p>
            <a:pPr>
              <a:buFontTx/>
              <a:buNone/>
            </a:pPr>
            <a:r>
              <a:rPr lang="tr-TR" dirty="0" smtClean="0"/>
              <a:t>				</a:t>
            </a:r>
          </a:p>
        </p:txBody>
      </p:sp>
      <p:sp>
        <p:nvSpPr>
          <p:cNvPr id="104450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C78F8D3-CED8-4C2F-84F3-E19DE8E2F53E}" type="datetime1">
              <a:rPr lang="tr-TR" smtClean="0">
                <a:cs typeface="Arial" charset="0"/>
              </a:rPr>
              <a:pPr/>
              <a:t>29.04.2016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33640A-D06F-4391-8A79-74C4A79F230A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647700"/>
          </a:xfrm>
        </p:spPr>
        <p:txBody>
          <a:bodyPr/>
          <a:lstStyle/>
          <a:p>
            <a:r>
              <a:rPr lang="tr-TR" sz="3600" smtClean="0"/>
              <a:t>Outline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428625" y="1773238"/>
            <a:ext cx="8258175" cy="43529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History</a:t>
            </a:r>
            <a:endParaRPr lang="tr-TR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Survey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Questionnaire</a:t>
            </a:r>
            <a:endParaRPr lang="tr-TR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Turkey</a:t>
            </a:r>
            <a:r>
              <a:rPr lang="tr-TR" sz="2400" dirty="0" smtClean="0"/>
              <a:t> </a:t>
            </a:r>
            <a:r>
              <a:rPr lang="tr-TR" sz="2400" dirty="0" err="1" smtClean="0"/>
              <a:t>Health</a:t>
            </a:r>
            <a:r>
              <a:rPr lang="tr-TR" sz="2400" dirty="0" smtClean="0"/>
              <a:t> </a:t>
            </a:r>
            <a:r>
              <a:rPr lang="tr-TR" sz="2400" dirty="0" err="1" smtClean="0"/>
              <a:t>Survey</a:t>
            </a:r>
            <a:r>
              <a:rPr lang="tr-TR" sz="2400" dirty="0" smtClean="0"/>
              <a:t> </a:t>
            </a:r>
            <a:r>
              <a:rPr lang="tr-TR" sz="2400" dirty="0" err="1" smtClean="0"/>
              <a:t>Tobacco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 </a:t>
            </a:r>
            <a:r>
              <a:rPr lang="tr-TR" sz="2400" dirty="0" err="1" smtClean="0"/>
              <a:t>Module</a:t>
            </a:r>
            <a:endParaRPr lang="tr-TR" sz="2400" dirty="0" smtClean="0"/>
          </a:p>
          <a:p>
            <a:pPr>
              <a:buFontTx/>
              <a:buNone/>
            </a:pPr>
            <a:endParaRPr lang="tr-TR" sz="3000" dirty="0" smtClean="0"/>
          </a:p>
        </p:txBody>
      </p:sp>
      <p:sp>
        <p:nvSpPr>
          <p:cNvPr id="16387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F31E48A-989D-4424-87FB-FD888F352F7E}" type="datetime1">
              <a:rPr lang="tr-TR" smtClean="0">
                <a:cs typeface="Arial" charset="0"/>
              </a:rPr>
              <a:pPr/>
              <a:t>29.04.2016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3B36D4-AB13-4DBE-864A-0AA6D023EF9A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4 Veri Yer Tutucusu"/>
          <p:cNvSpPr txBox="1">
            <a:spLocks noGrp="1"/>
          </p:cNvSpPr>
          <p:nvPr/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557E9FB-DD98-46A7-ADA7-C43133112491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5 Slayt Numarası Yer Tutucusu"/>
          <p:cNvSpPr txBox="1">
            <a:spLocks noGrp="1"/>
          </p:cNvSpPr>
          <p:nvPr/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36F0B4C-76EF-4F2C-A256-4863DB1A717B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3</a:t>
            </a:fld>
            <a:endParaRPr lang="tr-TR" sz="1200" b="1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18435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81075"/>
            <a:ext cx="8286750" cy="647700"/>
          </a:xfrm>
        </p:spPr>
        <p:txBody>
          <a:bodyPr/>
          <a:lstStyle/>
          <a:p>
            <a:pPr eaLnBrk="1" hangingPunct="1"/>
            <a:r>
              <a:rPr lang="tr-TR" sz="3600" smtClean="0"/>
              <a:t>History</a:t>
            </a:r>
          </a:p>
        </p:txBody>
      </p:sp>
      <p:sp>
        <p:nvSpPr>
          <p:cNvPr id="18436" name="Rectangle 24"/>
          <p:cNvSpPr>
            <a:spLocks noGrp="1" noChangeArrowheads="1"/>
          </p:cNvSpPr>
          <p:nvPr>
            <p:ph idx="4294967295"/>
          </p:nvPr>
        </p:nvSpPr>
        <p:spPr>
          <a:xfrm>
            <a:off x="428625" y="1928813"/>
            <a:ext cx="8286750" cy="4197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dirty="0" smtClean="0"/>
              <a:t>2008 - EHIS </a:t>
            </a:r>
            <a:r>
              <a:rPr lang="tr-TR" dirty="0" err="1" smtClean="0"/>
              <a:t>vawe</a:t>
            </a:r>
            <a:r>
              <a:rPr lang="tr-TR" dirty="0" smtClean="0"/>
              <a:t> </a:t>
            </a:r>
            <a:r>
              <a:rPr lang="tr-TR" dirty="0" smtClean="0"/>
              <a:t>1, GATS</a:t>
            </a:r>
            <a:endParaRPr lang="tr-TR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dirty="0" smtClean="0"/>
              <a:t>2010 -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needs</a:t>
            </a:r>
            <a:endParaRPr lang="tr-TR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dirty="0" smtClean="0"/>
              <a:t>2012 -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needs</a:t>
            </a:r>
            <a:r>
              <a:rPr lang="tr-TR" dirty="0" smtClean="0"/>
              <a:t>, GATS</a:t>
            </a:r>
            <a:endParaRPr lang="tr-TR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dirty="0" smtClean="0"/>
              <a:t>2014 - EHIS </a:t>
            </a:r>
            <a:r>
              <a:rPr lang="tr-TR" dirty="0" err="1" smtClean="0"/>
              <a:t>vawe</a:t>
            </a:r>
            <a:r>
              <a:rPr lang="tr-TR" dirty="0" smtClean="0"/>
              <a:t>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</p:spPr>
        <p:txBody>
          <a:bodyPr/>
          <a:lstStyle/>
          <a:p>
            <a:r>
              <a:rPr lang="tr-TR" sz="3600" smtClean="0"/>
              <a:t>Survey process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Translation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Eurostat</a:t>
            </a:r>
            <a:r>
              <a:rPr lang="tr-TR" sz="2400" dirty="0" smtClean="0"/>
              <a:t> </a:t>
            </a:r>
            <a:r>
              <a:rPr lang="tr-TR" sz="2400" dirty="0" err="1" smtClean="0"/>
              <a:t>manual</a:t>
            </a:r>
            <a:r>
              <a:rPr lang="tr-TR" sz="2400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Comparing</a:t>
            </a:r>
            <a:r>
              <a:rPr lang="tr-TR" sz="2400" dirty="0" smtClean="0"/>
              <a:t> 2012 </a:t>
            </a:r>
            <a:r>
              <a:rPr lang="tr-TR" sz="2400" dirty="0" err="1" smtClean="0"/>
              <a:t>questions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tr-TR" sz="2400" dirty="0" err="1" smtClean="0"/>
              <a:t>recommended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questions</a:t>
            </a:r>
            <a:r>
              <a:rPr lang="tr-TR" sz="2400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Evaluation</a:t>
            </a:r>
            <a:r>
              <a:rPr lang="tr-TR" sz="2400" dirty="0" smtClean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Tobacco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Surveys</a:t>
            </a:r>
            <a:r>
              <a:rPr lang="tr-TR" sz="2400" dirty="0" smtClean="0"/>
              <a:t> (TQS),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Discussing</a:t>
            </a:r>
            <a:r>
              <a:rPr lang="tr-TR" sz="2400" dirty="0" smtClean="0"/>
              <a:t> </a:t>
            </a:r>
            <a:r>
              <a:rPr lang="tr-TR" sz="2400" dirty="0" err="1" smtClean="0"/>
              <a:t>draft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questionnaire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related</a:t>
            </a:r>
            <a:r>
              <a:rPr lang="tr-TR" sz="2400" dirty="0" smtClean="0"/>
              <a:t> </a:t>
            </a:r>
            <a:r>
              <a:rPr lang="tr-TR" sz="2400" dirty="0" err="1" smtClean="0"/>
              <a:t>public</a:t>
            </a:r>
            <a:r>
              <a:rPr lang="tr-TR" sz="2400" dirty="0" smtClean="0"/>
              <a:t> </a:t>
            </a:r>
            <a:r>
              <a:rPr lang="tr-TR" sz="2400" dirty="0" err="1" smtClean="0"/>
              <a:t>institutions</a:t>
            </a:r>
            <a:r>
              <a:rPr lang="tr-TR" sz="2400" dirty="0" smtClean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dirty="0" err="1" smtClean="0"/>
              <a:t>Training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interviewers</a:t>
            </a:r>
            <a:r>
              <a:rPr lang="tr-TR" sz="2400" dirty="0" smtClean="0"/>
              <a:t>, </a:t>
            </a:r>
            <a:r>
              <a:rPr lang="tr-TR" sz="2400" dirty="0" err="1" smtClean="0"/>
              <a:t>controllers</a:t>
            </a:r>
            <a:r>
              <a:rPr lang="tr-TR" sz="2400" dirty="0" smtClean="0"/>
              <a:t>,</a:t>
            </a:r>
          </a:p>
          <a:p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smtClean="0"/>
              <a:t>Implementing survey in 9 740 households with Harzemli program established by TurkStat software experts,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smtClean="0"/>
              <a:t>Creating SAS analysis for using by regional offices while survey is continuing,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smtClean="0"/>
              <a:t>Detail analysis after finished implementing,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smtClean="0"/>
              <a:t>Publishing news release on September 2015,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 smtClean="0"/>
              <a:t>Sending micro data to Eurostat.</a:t>
            </a:r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Tx/>
              <a:buNone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pPr>
              <a:buFont typeface="Wingdings" pitchFamily="2" charset="2"/>
              <a:buChar char="ü"/>
            </a:pPr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4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0F0AAED-5B0A-4EFC-B3C3-FB8742025084}" type="datetime1">
              <a:rPr lang="tr-TR" smtClean="0">
                <a:cs typeface="Arial" charset="0"/>
              </a:rPr>
              <a:pPr/>
              <a:t>29.04.2016</a:t>
            </a:fld>
            <a:endParaRPr lang="tr-TR" smtClean="0">
              <a:cs typeface="Arial" charset="0"/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833B59-45A0-4AB8-A6BA-E9BF15956A15}" type="slidenum">
              <a:rPr lang="tr-TR"/>
              <a:pPr>
                <a:defRPr/>
              </a:pPr>
              <a:t>6</a:t>
            </a:fld>
            <a:endParaRPr lang="tr-TR"/>
          </a:p>
        </p:txBody>
      </p:sp>
      <p:graphicFrame>
        <p:nvGraphicFramePr>
          <p:cNvPr id="7" name="6 Diyagram"/>
          <p:cNvGraphicFramePr/>
          <p:nvPr/>
        </p:nvGraphicFramePr>
        <p:xfrm>
          <a:off x="491357" y="1430238"/>
          <a:ext cx="8135937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647700"/>
          </a:xfrm>
        </p:spPr>
        <p:txBody>
          <a:bodyPr/>
          <a:lstStyle/>
          <a:p>
            <a:r>
              <a:rPr lang="tr-TR" sz="3600" dirty="0" err="1" smtClean="0"/>
              <a:t>Questionnaire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DAE9DD8-0C12-4603-8F0C-CA1A2BEB2CB4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11C4B876-BAFA-4CB8-8A9E-9DF58BD7A437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7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468313" y="692150"/>
            <a:ext cx="799306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endParaRPr lang="tr-TR" sz="2000" b="1" i="1" dirty="0" smtClean="0">
              <a:latin typeface="Calibri" pitchFamily="34" charset="0"/>
            </a:endParaRPr>
          </a:p>
          <a:p>
            <a:pPr algn="just">
              <a:defRPr/>
            </a:pPr>
            <a:endParaRPr lang="tr-TR" sz="2000" b="1" i="1" dirty="0" smtClean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1. </a:t>
            </a:r>
            <a:r>
              <a:rPr lang="it-IT" sz="2000" b="1" i="1" dirty="0" smtClean="0">
                <a:latin typeface="Calibri" pitchFamily="34" charset="0"/>
              </a:rPr>
              <a:t>Do </a:t>
            </a:r>
            <a:r>
              <a:rPr lang="it-IT" sz="2000" b="1" i="1" dirty="0" smtClean="0">
                <a:latin typeface="Calibri" pitchFamily="34" charset="0"/>
              </a:rPr>
              <a:t>you smoke?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>
                <a:solidFill>
                  <a:srgbClr val="660033"/>
                </a:solidFill>
                <a:latin typeface="Calibri" pitchFamily="34" charset="0"/>
              </a:rPr>
              <a:t>(EU)</a:t>
            </a:r>
            <a:endParaRPr lang="tr-TR" sz="2000" b="1" i="1" dirty="0">
              <a:solidFill>
                <a:srgbClr val="660033"/>
              </a:solidFill>
              <a:latin typeface="Calibri" pitchFamily="34" charset="0"/>
            </a:endParaRPr>
          </a:p>
          <a:p>
            <a:pPr marL="342900" indent="-342900" algn="just">
              <a:spcBef>
                <a:spcPts val="600"/>
              </a:spcBef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Yes</a:t>
            </a:r>
            <a:r>
              <a:rPr lang="tr-TR" sz="2000" dirty="0" smtClean="0">
                <a:latin typeface="Calibri" pitchFamily="34" charset="0"/>
              </a:rPr>
              <a:t>, </a:t>
            </a:r>
            <a:r>
              <a:rPr lang="tr-TR" sz="2000" dirty="0" err="1" smtClean="0">
                <a:latin typeface="Calibri" pitchFamily="34" charset="0"/>
              </a:rPr>
              <a:t>daily</a:t>
            </a:r>
            <a:r>
              <a:rPr lang="tr-TR" sz="2000" dirty="0" smtClean="0">
                <a:latin typeface="Calibri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buFontTx/>
              <a:buAutoNum type="arabicPeriod"/>
              <a:defRPr/>
            </a:pPr>
            <a:r>
              <a:rPr lang="tr-TR" sz="2000" dirty="0" err="1" smtClean="0">
                <a:latin typeface="Calibri" pitchFamily="34" charset="0"/>
              </a:rPr>
              <a:t>Yes</a:t>
            </a:r>
            <a:r>
              <a:rPr lang="tr-TR" sz="2000" dirty="0" smtClean="0">
                <a:latin typeface="Calibri" pitchFamily="34" charset="0"/>
              </a:rPr>
              <a:t>, </a:t>
            </a:r>
            <a:r>
              <a:rPr lang="tr-TR" sz="2000" dirty="0" err="1" smtClean="0">
                <a:latin typeface="Calibri" pitchFamily="34" charset="0"/>
              </a:rPr>
              <a:t>occasionally</a:t>
            </a:r>
            <a:r>
              <a:rPr lang="tr-TR" sz="2000" dirty="0" smtClean="0">
                <a:latin typeface="Calibri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buFontTx/>
              <a:buAutoNum type="arabicPeriod"/>
              <a:defRPr/>
            </a:pPr>
            <a:r>
              <a:rPr lang="tr-TR" sz="2000" dirty="0" smtClean="0">
                <a:latin typeface="Calibri" pitchFamily="34" charset="0"/>
              </a:rPr>
              <a:t>Not at </a:t>
            </a:r>
            <a:r>
              <a:rPr lang="tr-TR" sz="2000" dirty="0" err="1" smtClean="0">
                <a:latin typeface="Calibri" pitchFamily="34" charset="0"/>
              </a:rPr>
              <a:t>all</a:t>
            </a:r>
            <a:r>
              <a:rPr lang="tr-TR" sz="2000" dirty="0" smtClean="0">
                <a:latin typeface="Calibri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buFontTx/>
              <a:buAutoNum type="arabicPeriod"/>
              <a:defRPr/>
            </a:pPr>
            <a:r>
              <a:rPr lang="tr-TR" sz="2000" b="1" dirty="0" smtClean="0">
                <a:latin typeface="Calibri" pitchFamily="34" charset="0"/>
              </a:rPr>
              <a:t>I </a:t>
            </a:r>
            <a:r>
              <a:rPr lang="tr-TR" sz="2000" b="1" dirty="0" err="1" smtClean="0">
                <a:latin typeface="Calibri" pitchFamily="34" charset="0"/>
              </a:rPr>
              <a:t>left</a:t>
            </a:r>
            <a:r>
              <a:rPr lang="tr-TR" sz="2000" b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dirty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dirty="0" err="1" smtClean="0">
                <a:latin typeface="Calibri" pitchFamily="34" charset="0"/>
              </a:rPr>
              <a:t>Because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request</a:t>
            </a:r>
            <a:r>
              <a:rPr lang="tr-TR" sz="2000" dirty="0" smtClean="0">
                <a:latin typeface="Calibri" pitchFamily="34" charset="0"/>
              </a:rPr>
              <a:t> of </a:t>
            </a:r>
            <a:r>
              <a:rPr lang="tr-TR" sz="2000" dirty="0" err="1" smtClean="0">
                <a:latin typeface="Calibri" pitchFamily="34" charset="0"/>
              </a:rPr>
              <a:t>MoH</a:t>
            </a:r>
            <a:r>
              <a:rPr lang="tr-TR" sz="2000" dirty="0" smtClean="0">
                <a:latin typeface="Calibri" pitchFamily="34" charset="0"/>
              </a:rPr>
              <a:t>, “I </a:t>
            </a:r>
            <a:r>
              <a:rPr lang="tr-TR" sz="2000" dirty="0" err="1" smtClean="0">
                <a:latin typeface="Calibri" pitchFamily="34" charset="0"/>
              </a:rPr>
              <a:t>left</a:t>
            </a:r>
            <a:r>
              <a:rPr lang="tr-TR" sz="2000" dirty="0" smtClean="0">
                <a:latin typeface="Calibri" pitchFamily="34" charset="0"/>
              </a:rPr>
              <a:t>” </a:t>
            </a:r>
            <a:r>
              <a:rPr lang="tr-TR" sz="2000" dirty="0" err="1" smtClean="0">
                <a:latin typeface="Calibri" pitchFamily="34" charset="0"/>
              </a:rPr>
              <a:t>was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added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to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questions</a:t>
            </a:r>
            <a:r>
              <a:rPr lang="tr-TR" sz="2000" dirty="0" smtClean="0">
                <a:latin typeface="Calibri" pitchFamily="34" charset="0"/>
              </a:rPr>
              <a:t>. 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tr-TR" sz="2000" dirty="0">
              <a:solidFill>
                <a:srgbClr val="FF0000"/>
              </a:solidFill>
              <a:latin typeface="Calibri" pitchFamily="34" charset="0"/>
            </a:endParaRPr>
          </a:p>
          <a:p>
            <a:pPr algn="just">
              <a:defRPr/>
            </a:pPr>
            <a:r>
              <a:rPr lang="tr-TR" sz="2000" dirty="0">
                <a:latin typeface="Calibri" pitchFamily="34" charset="0"/>
              </a:rPr>
              <a:t> </a:t>
            </a:r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2. </a:t>
            </a:r>
            <a:r>
              <a:rPr lang="en-US" sz="2000" b="1" i="1" dirty="0" smtClean="0">
                <a:latin typeface="Calibri" pitchFamily="34" charset="0"/>
              </a:rPr>
              <a:t>How </a:t>
            </a:r>
            <a:r>
              <a:rPr lang="en-US" sz="2000" b="1" i="1" dirty="0" smtClean="0">
                <a:latin typeface="Calibri" pitchFamily="34" charset="0"/>
              </a:rPr>
              <a:t>long </a:t>
            </a:r>
            <a:r>
              <a:rPr lang="tr-TR" sz="2000" b="1" i="1" dirty="0" err="1" smtClean="0">
                <a:latin typeface="Calibri" pitchFamily="34" charset="0"/>
              </a:rPr>
              <a:t>ago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en-US" sz="2000" b="1" i="1" dirty="0" smtClean="0">
                <a:latin typeface="Calibri" pitchFamily="34" charset="0"/>
              </a:rPr>
              <a:t>you stopped smoking?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MoH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000" b="1" dirty="0">
                <a:latin typeface="Calibri" pitchFamily="34" charset="0"/>
              </a:rPr>
              <a:t>	</a:t>
            </a:r>
            <a:r>
              <a:rPr lang="tr-TR" sz="2000" b="1" dirty="0" smtClean="0">
                <a:latin typeface="Calibri" pitchFamily="34" charset="0"/>
              </a:rPr>
              <a:t>……..</a:t>
            </a:r>
            <a:r>
              <a:rPr lang="tr-TR" sz="2000" dirty="0" smtClean="0"/>
              <a:t>       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months</a:t>
            </a:r>
            <a:r>
              <a:rPr lang="tr-TR" sz="2000" dirty="0" smtClean="0">
                <a:latin typeface="Calibri" pitchFamily="34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tr-TR" sz="2000" b="1" dirty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Respondent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who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said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“I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left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” in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the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previous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question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answered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this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question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. </a:t>
            </a:r>
            <a:r>
              <a:rPr lang="en-US" sz="2000" dirty="0" smtClean="0">
                <a:solidFill>
                  <a:srgbClr val="AB2328"/>
                </a:solidFill>
                <a:latin typeface="Calibri" pitchFamily="34" charset="0"/>
              </a:rPr>
              <a:t>M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o</a:t>
            </a:r>
            <a:r>
              <a:rPr lang="en-US" sz="2000" dirty="0" smtClean="0">
                <a:solidFill>
                  <a:srgbClr val="AB2328"/>
                </a:solidFill>
                <a:latin typeface="Calibri" pitchFamily="34" charset="0"/>
              </a:rPr>
              <a:t>H wanted this question to see whether stop smoking project to  succeeded or not. </a:t>
            </a:r>
            <a:endParaRPr lang="tr-TR" sz="2000" dirty="0">
              <a:solidFill>
                <a:srgbClr val="AB2328"/>
              </a:solidFill>
              <a:latin typeface="Calibri" pitchFamily="34" charset="0"/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647700"/>
          </a:xfrm>
        </p:spPr>
        <p:txBody>
          <a:bodyPr/>
          <a:lstStyle/>
          <a:p>
            <a:r>
              <a:rPr lang="tr-TR" sz="3000" b="1" dirty="0" err="1" smtClean="0"/>
              <a:t>Tobacco</a:t>
            </a:r>
            <a:r>
              <a:rPr lang="tr-TR" sz="3000" b="1" dirty="0" smtClean="0"/>
              <a:t> </a:t>
            </a:r>
            <a:r>
              <a:rPr lang="tr-TR" sz="3000" b="1" dirty="0" err="1" smtClean="0"/>
              <a:t>Use</a:t>
            </a:r>
            <a:r>
              <a:rPr lang="tr-TR" sz="3000" b="1" dirty="0" smtClean="0"/>
              <a:t> </a:t>
            </a:r>
            <a:r>
              <a:rPr lang="tr-TR" sz="3000" b="1" dirty="0" err="1" smtClean="0"/>
              <a:t>Module</a:t>
            </a:r>
            <a:endParaRPr lang="tr-T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CB62ED8D-7DF8-4DAA-BB14-3085787D63B5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9E29E369-9335-4E61-B068-F673B75C933E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8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63491" name="Text Box 5"/>
          <p:cNvSpPr txBox="1">
            <a:spLocks noChangeArrowheads="1"/>
          </p:cNvSpPr>
          <p:nvPr/>
        </p:nvSpPr>
        <p:spPr bwMode="auto">
          <a:xfrm>
            <a:off x="251520" y="764704"/>
            <a:ext cx="8642350" cy="437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The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following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questions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added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by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TurkStat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for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continuing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of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last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AB2328"/>
                </a:solidFill>
                <a:latin typeface="Calibri" pitchFamily="34" charset="0"/>
              </a:rPr>
              <a:t>series</a:t>
            </a:r>
            <a:r>
              <a:rPr lang="tr-TR" sz="2000" dirty="0" smtClean="0">
                <a:solidFill>
                  <a:srgbClr val="AB2328"/>
                </a:solidFill>
                <a:latin typeface="Calibri" pitchFamily="34" charset="0"/>
              </a:rPr>
              <a:t>.</a:t>
            </a:r>
          </a:p>
          <a:p>
            <a:pPr algn="just"/>
            <a:endParaRPr lang="tr-TR" sz="2000" b="1" i="1" dirty="0" smtClean="0">
              <a:latin typeface="Calibri" pitchFamily="34" charset="0"/>
            </a:endParaRPr>
          </a:p>
          <a:p>
            <a:pPr algn="just"/>
            <a:r>
              <a:rPr lang="tr-TR" sz="2000" b="1" i="1" dirty="0" smtClean="0">
                <a:latin typeface="Calibri" pitchFamily="34" charset="0"/>
              </a:rPr>
              <a:t>3. </a:t>
            </a:r>
            <a:r>
              <a:rPr lang="en-US" sz="2000" b="1" i="1" dirty="0" smtClean="0">
                <a:latin typeface="Calibri" pitchFamily="34" charset="0"/>
              </a:rPr>
              <a:t>For </a:t>
            </a:r>
            <a:r>
              <a:rPr lang="en-US" sz="2000" b="1" i="1" dirty="0" smtClean="0">
                <a:latin typeface="Calibri" pitchFamily="34" charset="0"/>
              </a:rPr>
              <a:t>the first time, when did you try to smoke any tobacco product?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TurkStat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tr-TR" sz="2000" b="1" dirty="0">
                <a:latin typeface="Calibri" pitchFamily="34" charset="0"/>
              </a:rPr>
              <a:t>	----- </a:t>
            </a:r>
            <a:r>
              <a:rPr lang="tr-TR" sz="2000" b="1" dirty="0" err="1" smtClean="0">
                <a:latin typeface="Calibri" pitchFamily="34" charset="0"/>
              </a:rPr>
              <a:t>age</a:t>
            </a:r>
            <a:endParaRPr lang="tr-TR" sz="2000" b="1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tr-TR" sz="2000" b="1" dirty="0">
              <a:latin typeface="Calibri" pitchFamily="34" charset="0"/>
            </a:endParaRPr>
          </a:p>
          <a:p>
            <a:pPr algn="just"/>
            <a:r>
              <a:rPr lang="tr-TR" sz="2000" b="1" i="1" dirty="0" smtClean="0">
                <a:latin typeface="Calibri" pitchFamily="34" charset="0"/>
              </a:rPr>
              <a:t>4. </a:t>
            </a:r>
            <a:r>
              <a:rPr lang="en-US" sz="2000" b="1" i="1" dirty="0" smtClean="0">
                <a:latin typeface="Calibri" pitchFamily="34" charset="0"/>
              </a:rPr>
              <a:t>What </a:t>
            </a:r>
            <a:r>
              <a:rPr lang="en-US" sz="2000" b="1" i="1" dirty="0" smtClean="0">
                <a:latin typeface="Calibri" pitchFamily="34" charset="0"/>
              </a:rPr>
              <a:t>is the reason behind that you started to use tobacco?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TurkStat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dirty="0">
              <a:solidFill>
                <a:srgbClr val="AB2328"/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tr-TR" sz="2000" dirty="0">
                <a:latin typeface="Calibri" pitchFamily="34" charset="0"/>
              </a:rPr>
              <a:t>1. </a:t>
            </a:r>
            <a:r>
              <a:rPr lang="tr-TR" sz="2000" dirty="0" err="1" smtClean="0">
                <a:latin typeface="Calibri" pitchFamily="34" charset="0"/>
              </a:rPr>
              <a:t>Interest</a:t>
            </a:r>
            <a:r>
              <a:rPr lang="tr-TR" sz="2000" dirty="0" smtClean="0">
                <a:latin typeface="Calibri" pitchFamily="34" charset="0"/>
              </a:rPr>
              <a:t> 			2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tr-TR" sz="2000" dirty="0" err="1" smtClean="0">
                <a:latin typeface="Calibri" pitchFamily="34" charset="0"/>
              </a:rPr>
              <a:t>Desire</a:t>
            </a:r>
            <a:endParaRPr lang="tr-TR" sz="2000" dirty="0">
              <a:latin typeface="Calibri" pitchFamily="34" charset="0"/>
            </a:endParaRPr>
          </a:p>
          <a:p>
            <a:r>
              <a:rPr lang="tr-TR" sz="2000" dirty="0">
                <a:latin typeface="Calibri" pitchFamily="34" charset="0"/>
              </a:rPr>
              <a:t>3. </a:t>
            </a:r>
            <a:r>
              <a:rPr lang="tr-TR" sz="2000" dirty="0" err="1" smtClean="0">
                <a:latin typeface="Calibri" pitchFamily="34" charset="0"/>
              </a:rPr>
              <a:t>Family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problems</a:t>
            </a:r>
            <a:r>
              <a:rPr lang="tr-TR" sz="2000" dirty="0" smtClean="0">
                <a:latin typeface="Calibri" pitchFamily="34" charset="0"/>
              </a:rPr>
              <a:t>		4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tr-TR" sz="2000" dirty="0" err="1" smtClean="0">
                <a:latin typeface="Calibri" pitchFamily="34" charset="0"/>
              </a:rPr>
              <a:t>Personal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problems</a:t>
            </a:r>
            <a:endParaRPr lang="tr-TR" sz="2000" dirty="0">
              <a:latin typeface="Calibri" pitchFamily="34" charset="0"/>
            </a:endParaRPr>
          </a:p>
          <a:p>
            <a:r>
              <a:rPr lang="tr-TR" sz="2000" dirty="0">
                <a:latin typeface="Calibri" pitchFamily="34" charset="0"/>
              </a:rPr>
              <a:t>5. </a:t>
            </a:r>
            <a:r>
              <a:rPr lang="tr-TR" sz="2000" dirty="0" err="1" smtClean="0">
                <a:latin typeface="Calibri" pitchFamily="34" charset="0"/>
              </a:rPr>
              <a:t>Impact</a:t>
            </a:r>
            <a:r>
              <a:rPr lang="tr-TR" sz="2000" dirty="0" smtClean="0">
                <a:latin typeface="Calibri" pitchFamily="34" charset="0"/>
              </a:rPr>
              <a:t> of </a:t>
            </a:r>
            <a:r>
              <a:rPr lang="tr-TR" sz="2000" dirty="0" err="1" smtClean="0">
                <a:latin typeface="Calibri" pitchFamily="34" charset="0"/>
              </a:rPr>
              <a:t>girlfriend</a:t>
            </a:r>
            <a:r>
              <a:rPr lang="tr-TR" sz="2000" dirty="0" smtClean="0">
                <a:latin typeface="Calibri" pitchFamily="34" charset="0"/>
              </a:rPr>
              <a:t>/</a:t>
            </a:r>
            <a:r>
              <a:rPr lang="tr-TR" sz="2000" dirty="0" err="1" smtClean="0">
                <a:latin typeface="Calibri" pitchFamily="34" charset="0"/>
              </a:rPr>
              <a:t>boyfriend</a:t>
            </a:r>
            <a:r>
              <a:rPr lang="tr-TR" sz="2000" dirty="0" smtClean="0">
                <a:latin typeface="Calibri" pitchFamily="34" charset="0"/>
              </a:rPr>
              <a:t>	6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tr-TR" sz="2000" dirty="0" err="1" smtClean="0">
                <a:latin typeface="Calibri" pitchFamily="34" charset="0"/>
              </a:rPr>
              <a:t>Impact</a:t>
            </a:r>
            <a:r>
              <a:rPr lang="tr-TR" sz="2000" dirty="0" smtClean="0">
                <a:latin typeface="Calibri" pitchFamily="34" charset="0"/>
              </a:rPr>
              <a:t> of </a:t>
            </a:r>
            <a:r>
              <a:rPr lang="tr-TR" sz="2000" dirty="0" err="1" smtClean="0">
                <a:latin typeface="Calibri" pitchFamily="34" charset="0"/>
              </a:rPr>
              <a:t>friend</a:t>
            </a:r>
            <a:endParaRPr lang="tr-TR" sz="2000" dirty="0">
              <a:latin typeface="Calibri" pitchFamily="34" charset="0"/>
            </a:endParaRPr>
          </a:p>
          <a:p>
            <a:r>
              <a:rPr lang="tr-TR" sz="2000" dirty="0">
                <a:latin typeface="Calibri" pitchFamily="34" charset="0"/>
              </a:rPr>
              <a:t>7. </a:t>
            </a:r>
            <a:r>
              <a:rPr lang="en-US" sz="2000" dirty="0" smtClean="0">
                <a:latin typeface="Calibri" pitchFamily="34" charset="0"/>
              </a:rPr>
              <a:t>Impact of members of family</a:t>
            </a:r>
            <a:r>
              <a:rPr lang="tr-TR" sz="2000" dirty="0" smtClean="0">
                <a:latin typeface="Calibri" pitchFamily="34" charset="0"/>
              </a:rPr>
              <a:t>	8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en-US" sz="2000" dirty="0" smtClean="0">
                <a:latin typeface="Calibri" pitchFamily="34" charset="0"/>
              </a:rPr>
              <a:t>Impact of radio, television, press</a:t>
            </a:r>
            <a:endParaRPr lang="tr-TR" sz="2000" dirty="0">
              <a:latin typeface="Calibri" pitchFamily="34" charset="0"/>
            </a:endParaRPr>
          </a:p>
          <a:p>
            <a:r>
              <a:rPr lang="tr-TR" sz="2000" dirty="0">
                <a:latin typeface="Calibri" pitchFamily="34" charset="0"/>
              </a:rPr>
              <a:t>9. </a:t>
            </a:r>
            <a:r>
              <a:rPr lang="tr-TR" sz="2000" dirty="0" err="1" smtClean="0">
                <a:latin typeface="Calibri" pitchFamily="34" charset="0"/>
              </a:rPr>
              <a:t>For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fun</a:t>
            </a:r>
            <a:r>
              <a:rPr lang="tr-TR" sz="2000" dirty="0" smtClean="0">
                <a:latin typeface="Calibri" pitchFamily="34" charset="0"/>
              </a:rPr>
              <a:t>			10</a:t>
            </a:r>
            <a:r>
              <a:rPr lang="tr-TR" sz="2000" dirty="0">
                <a:latin typeface="Calibri" pitchFamily="34" charset="0"/>
              </a:rPr>
              <a:t>. </a:t>
            </a:r>
            <a:r>
              <a:rPr lang="tr-TR" sz="2000" dirty="0" smtClean="0">
                <a:latin typeface="Calibri" pitchFamily="34" charset="0"/>
              </a:rPr>
              <a:t>No </a:t>
            </a:r>
            <a:r>
              <a:rPr lang="tr-TR" sz="2000" dirty="0" err="1" smtClean="0">
                <a:latin typeface="Calibri" pitchFamily="34" charset="0"/>
              </a:rPr>
              <a:t>special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 err="1" smtClean="0">
                <a:latin typeface="Calibri" pitchFamily="34" charset="0"/>
              </a:rPr>
              <a:t>reason</a:t>
            </a:r>
            <a:endParaRPr lang="tr-TR" sz="2000" dirty="0">
              <a:latin typeface="Calibri" pitchFamily="34" charset="0"/>
            </a:endParaRPr>
          </a:p>
          <a:p>
            <a:r>
              <a:rPr lang="tr-TR" sz="2000" dirty="0">
                <a:latin typeface="Calibri" pitchFamily="34" charset="0"/>
              </a:rPr>
              <a:t>98. </a:t>
            </a:r>
            <a:r>
              <a:rPr lang="tr-TR" sz="2000" dirty="0" err="1" smtClean="0">
                <a:latin typeface="Calibri" pitchFamily="34" charset="0"/>
              </a:rPr>
              <a:t>Others</a:t>
            </a:r>
            <a:endParaRPr lang="tr-TR" sz="2000" dirty="0" smtClean="0">
              <a:latin typeface="Calibri" pitchFamily="34" charset="0"/>
            </a:endParaRPr>
          </a:p>
          <a:p>
            <a:endParaRPr lang="tr-T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87B5A02-E5B1-4C8C-A4C9-BE00263D5420}" type="datetime1">
              <a:rPr lang="tr-TR" sz="1200" b="1">
                <a:latin typeface="Calibri" pitchFamily="34" charset="0"/>
              </a:rPr>
              <a:pPr/>
              <a:t>29.04.2016</a:t>
            </a:fld>
            <a:endParaRPr lang="tr-TR" sz="1200" b="1">
              <a:latin typeface="Calibri" pitchFamily="34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9AF445B7-2D6A-48B8-9CBF-95DB0304AF69}" type="slidenum">
              <a:rPr lang="tr-TR"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rPr>
              <a:pPr algn="r">
                <a:defRPr/>
              </a:pPr>
              <a:t>9</a:t>
            </a:fld>
            <a:endParaRPr lang="tr-TR" sz="1200" b="1" dirty="0">
              <a:ln>
                <a:solidFill>
                  <a:srgbClr val="AB2328"/>
                </a:solidFill>
              </a:ln>
              <a:solidFill>
                <a:srgbClr val="C00000"/>
              </a:solidFill>
              <a:cs typeface="+mn-cs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468313" y="836613"/>
            <a:ext cx="799306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457200" algn="just">
              <a:defRPr/>
            </a:pPr>
            <a:r>
              <a:rPr lang="tr-TR" sz="2000" b="1" i="1" dirty="0" smtClean="0">
                <a:latin typeface="Calibri" pitchFamily="34" charset="0"/>
              </a:rPr>
              <a:t>5. </a:t>
            </a:r>
            <a:r>
              <a:rPr lang="en-US" sz="2000" b="1" i="1" dirty="0" smtClean="0">
                <a:latin typeface="Calibri" pitchFamily="34" charset="0"/>
              </a:rPr>
              <a:t>Regularly </a:t>
            </a:r>
            <a:r>
              <a:rPr lang="en-US" sz="2000" b="1" i="1" dirty="0" smtClean="0">
                <a:latin typeface="Calibri" pitchFamily="34" charset="0"/>
              </a:rPr>
              <a:t>(at least 100 times a year), have you ever smoked any tobacco products</a:t>
            </a:r>
            <a:r>
              <a:rPr lang="en-US" sz="2000" b="1" i="1" dirty="0" smtClean="0">
                <a:latin typeface="Calibri" pitchFamily="34" charset="0"/>
              </a:rPr>
              <a:t>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TurkStat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 smtClean="0">
              <a:solidFill>
                <a:srgbClr val="AB2328"/>
              </a:solidFill>
              <a:latin typeface="Calibri" pitchFamily="34" charset="0"/>
            </a:endParaRPr>
          </a:p>
          <a:p>
            <a:pPr marL="457200" indent="-457200" algn="just">
              <a:defRPr/>
            </a:pPr>
            <a:endParaRPr lang="tr-TR" sz="2000" b="1" i="1" dirty="0" smtClean="0">
              <a:latin typeface="Calibri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 smtClean="0">
                <a:latin typeface="Calibri" pitchFamily="34" charset="0"/>
              </a:rPr>
              <a:t>	1. </a:t>
            </a:r>
            <a:r>
              <a:rPr lang="tr-TR" sz="2000" dirty="0" err="1" smtClean="0">
                <a:latin typeface="Calibri" pitchFamily="34" charset="0"/>
              </a:rPr>
              <a:t>Yes</a:t>
            </a:r>
            <a:endParaRPr lang="tr-TR" sz="2000" dirty="0" smtClean="0">
              <a:latin typeface="Calibri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 smtClean="0">
                <a:latin typeface="Calibri" pitchFamily="34" charset="0"/>
              </a:rPr>
              <a:t>	2. No</a:t>
            </a:r>
          </a:p>
          <a:p>
            <a:pPr algn="just">
              <a:defRPr/>
            </a:pPr>
            <a:endParaRPr lang="tr-TR" sz="2000" b="1" i="1" dirty="0" smtClean="0">
              <a:latin typeface="Calibri" pitchFamily="34" charset="0"/>
            </a:endParaRPr>
          </a:p>
          <a:p>
            <a:pPr algn="just">
              <a:defRPr/>
            </a:pPr>
            <a:endParaRPr lang="tr-TR" sz="2000" b="1" i="1" dirty="0" smtClean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b="1" i="1" dirty="0" smtClean="0">
                <a:latin typeface="Calibri" pitchFamily="34" charset="0"/>
              </a:rPr>
              <a:t>6. </a:t>
            </a:r>
            <a:r>
              <a:rPr lang="en-US" sz="2000" b="1" i="1" dirty="0" smtClean="0">
                <a:latin typeface="Calibri" pitchFamily="34" charset="0"/>
              </a:rPr>
              <a:t>Regularly</a:t>
            </a:r>
            <a:r>
              <a:rPr lang="en-US" sz="2000" b="1" i="1" dirty="0" smtClean="0">
                <a:latin typeface="Calibri" pitchFamily="34" charset="0"/>
              </a:rPr>
              <a:t>, at which age did you start to smoke  tobacco products ?</a:t>
            </a:r>
            <a:r>
              <a:rPr lang="tr-TR" sz="2000" b="1" i="1" dirty="0" smtClean="0">
                <a:latin typeface="Calibri" pitchFamily="34" charset="0"/>
              </a:rPr>
              <a:t> 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(</a:t>
            </a:r>
            <a:r>
              <a:rPr lang="tr-TR" sz="2000" b="1" dirty="0" err="1" smtClean="0">
                <a:solidFill>
                  <a:srgbClr val="AB2328"/>
                </a:solidFill>
                <a:latin typeface="Calibri" pitchFamily="34" charset="0"/>
              </a:rPr>
              <a:t>TurkStat</a:t>
            </a:r>
            <a:r>
              <a:rPr lang="tr-TR" sz="2000" b="1" dirty="0" smtClean="0">
                <a:solidFill>
                  <a:srgbClr val="AB2328"/>
                </a:solidFill>
                <a:latin typeface="Calibri" pitchFamily="34" charset="0"/>
              </a:rPr>
              <a:t>)</a:t>
            </a:r>
            <a:endParaRPr lang="tr-TR" sz="2000" b="1" i="1" dirty="0">
              <a:solidFill>
                <a:srgbClr val="AB2328"/>
              </a:solidFill>
              <a:latin typeface="Calibri" pitchFamily="34" charset="0"/>
            </a:endParaRPr>
          </a:p>
          <a:p>
            <a:pPr algn="just">
              <a:defRPr/>
            </a:pPr>
            <a:endParaRPr lang="tr-TR" sz="2000" dirty="0">
              <a:latin typeface="Calibri" pitchFamily="34" charset="0"/>
            </a:endParaRPr>
          </a:p>
          <a:p>
            <a:pPr algn="just">
              <a:defRPr/>
            </a:pPr>
            <a:r>
              <a:rPr lang="tr-TR" sz="2000" b="1" dirty="0">
                <a:latin typeface="Calibri" pitchFamily="34" charset="0"/>
              </a:rPr>
              <a:t>	----- </a:t>
            </a:r>
            <a:r>
              <a:rPr lang="tr-TR" sz="2000" b="1" dirty="0" smtClean="0">
                <a:latin typeface="Calibri" pitchFamily="34" charset="0"/>
              </a:rPr>
              <a:t> </a:t>
            </a:r>
            <a:r>
              <a:rPr lang="tr-TR" sz="2000" b="1" dirty="0" err="1" smtClean="0">
                <a:latin typeface="Calibri" pitchFamily="34" charset="0"/>
              </a:rPr>
              <a:t>age</a:t>
            </a:r>
            <a:endParaRPr lang="tr-TR" sz="2000" b="1" dirty="0">
              <a:latin typeface="Calibri" pitchFamily="34" charset="0"/>
            </a:endParaRPr>
          </a:p>
          <a:p>
            <a:pPr algn="just">
              <a:defRPr/>
            </a:pPr>
            <a:endParaRPr lang="tr-TR" sz="2000" b="1" dirty="0">
              <a:latin typeface="Calibri" pitchFamily="34" charset="0"/>
            </a:endParaRPr>
          </a:p>
          <a:p>
            <a:pPr algn="just">
              <a:defRPr/>
            </a:pPr>
            <a:endParaRPr lang="tr-TR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Öz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AB2328"/>
      </a:accent2>
      <a:accent3>
        <a:srgbClr val="FFFFFF"/>
      </a:accent3>
      <a:accent4>
        <a:srgbClr val="000000"/>
      </a:accent4>
      <a:accent5>
        <a:srgbClr val="DAEDEF"/>
      </a:accent5>
      <a:accent6>
        <a:srgbClr val="AB2328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948</Words>
  <Application>Microsoft Office PowerPoint</Application>
  <PresentationFormat>Ekran Gösterisi (4:3)</PresentationFormat>
  <Paragraphs>625</Paragraphs>
  <Slides>19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Varsayılan Tasarım</vt:lpstr>
      <vt:lpstr>    TOBACCO QUESTIONS IN HEALTH  INTERVIEW SURVEY      03-04 May 2016, Ankara  Tuğba KANDAR</vt:lpstr>
      <vt:lpstr>Outline</vt:lpstr>
      <vt:lpstr>History</vt:lpstr>
      <vt:lpstr>Survey process</vt:lpstr>
      <vt:lpstr>Slayt 5</vt:lpstr>
      <vt:lpstr>Questionnaire</vt:lpstr>
      <vt:lpstr>Tobacco Use Module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Cross tables 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67690024600</cp:lastModifiedBy>
  <cp:revision>245</cp:revision>
  <dcterms:created xsi:type="dcterms:W3CDTF">2006-12-22T08:39:23Z</dcterms:created>
  <dcterms:modified xsi:type="dcterms:W3CDTF">2016-04-29T12:06:32Z</dcterms:modified>
</cp:coreProperties>
</file>