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256" r:id="rId2"/>
    <p:sldId id="273" r:id="rId3"/>
    <p:sldId id="262" r:id="rId4"/>
    <p:sldId id="280" r:id="rId5"/>
    <p:sldId id="264" r:id="rId6"/>
    <p:sldId id="257" r:id="rId7"/>
    <p:sldId id="275" r:id="rId8"/>
    <p:sldId id="271" r:id="rId9"/>
    <p:sldId id="286" r:id="rId10"/>
    <p:sldId id="285" r:id="rId11"/>
    <p:sldId id="268" r:id="rId12"/>
    <p:sldId id="260" r:id="rId13"/>
    <p:sldId id="283" r:id="rId14"/>
    <p:sldId id="284" r:id="rId15"/>
    <p:sldId id="258" r:id="rId16"/>
    <p:sldId id="281" r:id="rId17"/>
    <p:sldId id="282" r:id="rId18"/>
    <p:sldId id="26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29" autoAdjust="0"/>
  </p:normalViewPr>
  <p:slideViewPr>
    <p:cSldViewPr>
      <p:cViewPr>
        <p:scale>
          <a:sx n="52" d="100"/>
          <a:sy n="52" d="100"/>
        </p:scale>
        <p:origin x="-1205"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E26DAA-170C-42D4-9D36-878587297068}" type="datetimeFigureOut">
              <a:rPr lang="en-US" smtClean="0"/>
              <a:t>5/3/2016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C595F8-EFC8-47C4-B0AF-545A47059D4B}" type="slidenum">
              <a:rPr lang="en-US" smtClean="0"/>
              <a:t>‹#›</a:t>
            </a:fld>
            <a:endParaRPr lang="en-US"/>
          </a:p>
        </p:txBody>
      </p:sp>
    </p:spTree>
    <p:extLst>
      <p:ext uri="{BB962C8B-B14F-4D97-AF65-F5344CB8AC3E}">
        <p14:creationId xmlns:p14="http://schemas.microsoft.com/office/powerpoint/2010/main" val="1758093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t>
            </a:r>
            <a:r>
              <a:rPr lang="en-US" baseline="0" dirty="0" smtClean="0"/>
              <a:t> would like to start with the definition on Surveillance </a:t>
            </a:r>
          </a:p>
          <a:p>
            <a:r>
              <a:rPr lang="en-US" baseline="0" dirty="0" smtClean="0"/>
              <a:t>We are all play very important role in production of data , we invest in implementing national level representative surveys based on robust methodology to make data available , which is by itself is important to reflect real picture of current situation, however, there is an important part of the definition , which is related to dissemination and use of data that we still missing </a:t>
            </a:r>
          </a:p>
          <a:p>
            <a:r>
              <a:rPr lang="en-US" baseline="0" dirty="0" smtClean="0"/>
              <a:t>This is the focus of this presentation</a:t>
            </a:r>
            <a:endParaRPr lang="en-US" dirty="0"/>
          </a:p>
        </p:txBody>
      </p:sp>
      <p:sp>
        <p:nvSpPr>
          <p:cNvPr id="4" name="Slide Number Placeholder 3"/>
          <p:cNvSpPr>
            <a:spLocks noGrp="1"/>
          </p:cNvSpPr>
          <p:nvPr>
            <p:ph type="sldNum" sz="quarter" idx="10"/>
          </p:nvPr>
        </p:nvSpPr>
        <p:spPr/>
        <p:txBody>
          <a:bodyPr/>
          <a:lstStyle/>
          <a:p>
            <a:fld id="{5BC595F8-EFC8-47C4-B0AF-545A47059D4B}" type="slidenum">
              <a:rPr lang="en-US" smtClean="0"/>
              <a:t>2</a:t>
            </a:fld>
            <a:endParaRPr lang="en-US"/>
          </a:p>
        </p:txBody>
      </p:sp>
    </p:spTree>
    <p:extLst>
      <p:ext uri="{BB962C8B-B14F-4D97-AF65-F5344CB8AC3E}">
        <p14:creationId xmlns:p14="http://schemas.microsoft.com/office/powerpoint/2010/main" val="35312982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C595F8-EFC8-47C4-B0AF-545A47059D4B}" type="slidenum">
              <a:rPr lang="en-US" smtClean="0"/>
              <a:t>12</a:t>
            </a:fld>
            <a:endParaRPr lang="en-US"/>
          </a:p>
        </p:txBody>
      </p:sp>
    </p:spTree>
    <p:extLst>
      <p:ext uri="{BB962C8B-B14F-4D97-AF65-F5344CB8AC3E}">
        <p14:creationId xmlns:p14="http://schemas.microsoft.com/office/powerpoint/2010/main" val="3959542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M&amp;E is a </a:t>
            </a:r>
            <a:r>
              <a:rPr lang="en-US" baseline="0" smtClean="0"/>
              <a:t>dynamic process </a:t>
            </a:r>
            <a:endParaRPr lang="en-US" baseline="0" dirty="0" smtClean="0"/>
          </a:p>
          <a:p>
            <a:r>
              <a:rPr lang="en-US" baseline="0" dirty="0" smtClean="0"/>
              <a:t>We </a:t>
            </a:r>
            <a:r>
              <a:rPr lang="en-US" baseline="0" dirty="0" smtClean="0"/>
              <a:t>need to think beyond table shells and beyond country report and fact sheets, how we get the message out using innovative ideas of communication to keep tobacco on the top of the political agenda and to keep conversation ongoing on the epidemic and status of control </a:t>
            </a:r>
          </a:p>
          <a:p>
            <a:endParaRPr lang="en-US" dirty="0"/>
          </a:p>
        </p:txBody>
      </p:sp>
      <p:sp>
        <p:nvSpPr>
          <p:cNvPr id="4" name="Slide Number Placeholder 3"/>
          <p:cNvSpPr>
            <a:spLocks noGrp="1"/>
          </p:cNvSpPr>
          <p:nvPr>
            <p:ph type="sldNum" sz="quarter" idx="10"/>
          </p:nvPr>
        </p:nvSpPr>
        <p:spPr/>
        <p:txBody>
          <a:bodyPr/>
          <a:lstStyle/>
          <a:p>
            <a:fld id="{5BC595F8-EFC8-47C4-B0AF-545A47059D4B}" type="slidenum">
              <a:rPr lang="en-US" smtClean="0"/>
              <a:t>16</a:t>
            </a:fld>
            <a:endParaRPr lang="en-US"/>
          </a:p>
        </p:txBody>
      </p:sp>
    </p:spTree>
    <p:extLst>
      <p:ext uri="{BB962C8B-B14F-4D97-AF65-F5344CB8AC3E}">
        <p14:creationId xmlns:p14="http://schemas.microsoft.com/office/powerpoint/2010/main" val="3225142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it was mentioned yesterday</a:t>
            </a:r>
            <a:r>
              <a:rPr lang="en-US" baseline="0" dirty="0" smtClean="0"/>
              <a:t> , GTSS provides a wide range of information and indicators on tobacco epidemic and related policies needed to reduce demand for tobacco  what we call demand reduction measures recommended by WHO and is part of FCTC </a:t>
            </a:r>
          </a:p>
          <a:p>
            <a:r>
              <a:rPr lang="en-US" baseline="0" dirty="0" smtClean="0"/>
              <a:t>GATS or TQS , both provides  similar indicators information in each of the following domain or area </a:t>
            </a:r>
          </a:p>
          <a:p>
            <a:r>
              <a:rPr lang="en-US" baseline="0" dirty="0" smtClean="0"/>
              <a:t>GATS is the full survey </a:t>
            </a:r>
          </a:p>
          <a:p>
            <a:r>
              <a:rPr lang="en-US" baseline="0" dirty="0" smtClean="0"/>
              <a:t>TQS which is the focus of this meeting is subset of questions that cover the whole range of main indicators on MPOWER </a:t>
            </a:r>
          </a:p>
          <a:p>
            <a:endParaRPr lang="en-US" dirty="0"/>
          </a:p>
        </p:txBody>
      </p:sp>
      <p:sp>
        <p:nvSpPr>
          <p:cNvPr id="4" name="Slide Number Placeholder 3"/>
          <p:cNvSpPr>
            <a:spLocks noGrp="1"/>
          </p:cNvSpPr>
          <p:nvPr>
            <p:ph type="sldNum" sz="quarter" idx="10"/>
          </p:nvPr>
        </p:nvSpPr>
        <p:spPr/>
        <p:txBody>
          <a:bodyPr/>
          <a:lstStyle/>
          <a:p>
            <a:fld id="{5BC595F8-EFC8-47C4-B0AF-545A47059D4B}" type="slidenum">
              <a:rPr lang="en-US" smtClean="0"/>
              <a:t>3</a:t>
            </a:fld>
            <a:endParaRPr lang="en-US"/>
          </a:p>
        </p:txBody>
      </p:sp>
    </p:spTree>
    <p:extLst>
      <p:ext uri="{BB962C8B-B14F-4D97-AF65-F5344CB8AC3E}">
        <p14:creationId xmlns:p14="http://schemas.microsoft.com/office/powerpoint/2010/main" val="922936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213AB3BF-445F-4953-8698-6B118674C268}" type="slidenum">
              <a:rPr lang="en-US" altLang="en-US" smtClean="0"/>
              <a:pPr/>
              <a:t>4</a:t>
            </a:fld>
            <a:endParaRPr lang="en-US" altLang="en-US" smtClean="0"/>
          </a:p>
        </p:txBody>
      </p:sp>
      <p:sp>
        <p:nvSpPr>
          <p:cNvPr id="22531" name="Rectangle 7"/>
          <p:cNvSpPr txBox="1">
            <a:spLocks noGrp="1" noChangeArrowheads="1"/>
          </p:cNvSpPr>
          <p:nvPr/>
        </p:nvSpPr>
        <p:spPr bwMode="auto">
          <a:xfrm>
            <a:off x="3886200" y="8686641"/>
            <a:ext cx="2971800" cy="457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0" hangingPunct="0"/>
            <a:fld id="{2DF1F595-39A6-4D70-A0A3-6A4BD3ED0C1C}" type="slidenum">
              <a:rPr lang="en-US" altLang="en-US" b="1">
                <a:solidFill>
                  <a:schemeClr val="tx2"/>
                </a:solidFill>
              </a:rPr>
              <a:pPr algn="r" eaLnBrk="0" hangingPunct="0"/>
              <a:t>4</a:t>
            </a:fld>
            <a:endParaRPr lang="en-US" altLang="en-US" b="1">
              <a:solidFill>
                <a:schemeClr val="tx2"/>
              </a:solidFill>
            </a:endParaRPr>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xfrm>
            <a:off x="914400" y="4343320"/>
            <a:ext cx="5029200" cy="411464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charset="0"/>
              </a:rPr>
              <a:t>All</a:t>
            </a:r>
            <a:r>
              <a:rPr lang="en-US" altLang="en-US" baseline="0" dirty="0" smtClean="0">
                <a:latin typeface="Arial" charset="0"/>
              </a:rPr>
              <a:t> indicators measured through GTSS; GATS or integrated TQS into national level surveys provides information on the status of policy implementation , it evaluates the effectiveness of implemented policies and intervention so far made for tobacco control. </a:t>
            </a:r>
            <a:endParaRPr lang="en-US" altLang="en-US" dirty="0"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3CBF4551-96D8-4E97-BECA-0A6155A09578}" type="slidenum">
              <a:rPr lang="en-US"/>
              <a:pPr/>
              <a:t>5</a:t>
            </a:fld>
            <a:endParaRPr lang="en-US"/>
          </a:p>
        </p:txBody>
      </p:sp>
      <p:sp>
        <p:nvSpPr>
          <p:cNvPr id="4648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79" tIns="45639" rIns="91279" bIns="45639" anchor="b"/>
          <a:lstStyle>
            <a:lvl1pPr defTabSz="912813">
              <a:defRPr>
                <a:solidFill>
                  <a:schemeClr val="tx1"/>
                </a:solidFill>
                <a:latin typeface="Arial" pitchFamily="34" charset="0"/>
              </a:defRPr>
            </a:lvl1pPr>
            <a:lvl2pPr marL="728663" indent="-279400" defTabSz="912813">
              <a:defRPr>
                <a:solidFill>
                  <a:schemeClr val="tx1"/>
                </a:solidFill>
                <a:latin typeface="Arial" pitchFamily="34" charset="0"/>
              </a:defRPr>
            </a:lvl2pPr>
            <a:lvl3pPr marL="1122363" indent="-225425" defTabSz="912813">
              <a:defRPr>
                <a:solidFill>
                  <a:schemeClr val="tx1"/>
                </a:solidFill>
                <a:latin typeface="Arial" pitchFamily="34" charset="0"/>
              </a:defRPr>
            </a:lvl3pPr>
            <a:lvl4pPr marL="1570038" indent="-223838" defTabSz="912813">
              <a:defRPr>
                <a:solidFill>
                  <a:schemeClr val="tx1"/>
                </a:solidFill>
                <a:latin typeface="Arial" pitchFamily="34" charset="0"/>
              </a:defRPr>
            </a:lvl4pPr>
            <a:lvl5pPr marL="2019300" indent="-225425" defTabSz="912813">
              <a:defRPr>
                <a:solidFill>
                  <a:schemeClr val="tx1"/>
                </a:solidFill>
                <a:latin typeface="Arial" pitchFamily="34" charset="0"/>
              </a:defRPr>
            </a:lvl5pPr>
            <a:lvl6pPr marL="2476500" indent="-225425" defTabSz="912813" fontAlgn="base">
              <a:spcBef>
                <a:spcPct val="0"/>
              </a:spcBef>
              <a:spcAft>
                <a:spcPct val="0"/>
              </a:spcAft>
              <a:defRPr>
                <a:solidFill>
                  <a:schemeClr val="tx1"/>
                </a:solidFill>
                <a:latin typeface="Arial" pitchFamily="34" charset="0"/>
              </a:defRPr>
            </a:lvl6pPr>
            <a:lvl7pPr marL="2933700" indent="-225425" defTabSz="912813" fontAlgn="base">
              <a:spcBef>
                <a:spcPct val="0"/>
              </a:spcBef>
              <a:spcAft>
                <a:spcPct val="0"/>
              </a:spcAft>
              <a:defRPr>
                <a:solidFill>
                  <a:schemeClr val="tx1"/>
                </a:solidFill>
                <a:latin typeface="Arial" pitchFamily="34" charset="0"/>
              </a:defRPr>
            </a:lvl7pPr>
            <a:lvl8pPr marL="3390900" indent="-225425" defTabSz="912813" fontAlgn="base">
              <a:spcBef>
                <a:spcPct val="0"/>
              </a:spcBef>
              <a:spcAft>
                <a:spcPct val="0"/>
              </a:spcAft>
              <a:defRPr>
                <a:solidFill>
                  <a:schemeClr val="tx1"/>
                </a:solidFill>
                <a:latin typeface="Arial" pitchFamily="34" charset="0"/>
              </a:defRPr>
            </a:lvl8pPr>
            <a:lvl9pPr marL="3848100" indent="-225425" defTabSz="912813" fontAlgn="base">
              <a:spcBef>
                <a:spcPct val="0"/>
              </a:spcBef>
              <a:spcAft>
                <a:spcPct val="0"/>
              </a:spcAft>
              <a:defRPr>
                <a:solidFill>
                  <a:schemeClr val="tx1"/>
                </a:solidFill>
                <a:latin typeface="Arial" pitchFamily="34" charset="0"/>
              </a:defRPr>
            </a:lvl9pPr>
          </a:lstStyle>
          <a:p>
            <a:pPr algn="r" eaLnBrk="1" hangingPunct="1"/>
            <a:fld id="{005349A6-E00E-4311-A3E4-24126EB0284B}" type="slidenum">
              <a:rPr lang="en-US" sz="1200">
                <a:latin typeface="Tahoma" pitchFamily="34" charset="0"/>
              </a:rPr>
              <a:pPr algn="r" eaLnBrk="1" hangingPunct="1"/>
              <a:t>5</a:t>
            </a:fld>
            <a:endParaRPr lang="en-US" sz="1200">
              <a:latin typeface="Tahoma" pitchFamily="34" charset="0"/>
            </a:endParaRPr>
          </a:p>
        </p:txBody>
      </p:sp>
      <p:sp>
        <p:nvSpPr>
          <p:cNvPr id="464899" name="Rectangle 2"/>
          <p:cNvSpPr>
            <a:spLocks noGrp="1" noRot="1" noChangeAspect="1" noChangeArrowheads="1" noTextEdit="1"/>
          </p:cNvSpPr>
          <p:nvPr>
            <p:ph type="sldImg"/>
          </p:nvPr>
        </p:nvSpPr>
        <p:spPr>
          <a:xfrm>
            <a:off x="1111250" y="711200"/>
            <a:ext cx="4608513" cy="3455988"/>
          </a:xfrm>
          <a:ln/>
        </p:spPr>
      </p:sp>
      <p:sp>
        <p:nvSpPr>
          <p:cNvPr id="464900" name="Rectangle 3"/>
          <p:cNvSpPr>
            <a:spLocks noGrp="1" noChangeArrowheads="1"/>
          </p:cNvSpPr>
          <p:nvPr>
            <p:ph type="body" idx="1"/>
          </p:nvPr>
        </p:nvSpPr>
        <p:spPr>
          <a:xfrm>
            <a:off x="909638" y="4368800"/>
            <a:ext cx="5010150" cy="4064000"/>
          </a:xfrm>
        </p:spPr>
        <p:txBody>
          <a:bodyPr lIns="88147" tIns="44073" rIns="88147" bIns="44073"/>
          <a:lstStyle/>
          <a:p>
            <a:pPr>
              <a:buFontTx/>
              <a:buChar char="•"/>
            </a:pPr>
            <a:r>
              <a:rPr lang="en-US" dirty="0" smtClean="0"/>
              <a:t>The GTSS</a:t>
            </a:r>
            <a:r>
              <a:rPr lang="en-US" baseline="0" dirty="0" smtClean="0"/>
              <a:t> when designed, by WHO and CDC in late 1999, was made with the objective to build capacity in monitoring and evaluation of tobacco use , to enable program planning, design and evaluation and to assist countries to fulfill their obligation towards implementing FCTC. Survey information feeds in different reports , at national and global level to monitor the tobacco epidemic </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5BC595F8-EFC8-47C4-B0AF-545A47059D4B}" type="slidenum">
              <a:rPr lang="en-US" smtClean="0"/>
              <a:t>6</a:t>
            </a:fld>
            <a:endParaRPr lang="en-US"/>
          </a:p>
        </p:txBody>
      </p:sp>
    </p:spTree>
    <p:extLst>
      <p:ext uri="{BB962C8B-B14F-4D97-AF65-F5344CB8AC3E}">
        <p14:creationId xmlns:p14="http://schemas.microsoft.com/office/powerpoint/2010/main" val="1859031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GTSS has a standard data dissemination protocol including </a:t>
            </a:r>
          </a:p>
          <a:p>
            <a:r>
              <a:rPr lang="en-US" dirty="0" smtClean="0"/>
              <a:t>Facts</a:t>
            </a:r>
            <a:r>
              <a:rPr lang="en-US" baseline="0" dirty="0" smtClean="0"/>
              <a:t> sheets, country report and availability of data sets in public domain </a:t>
            </a:r>
            <a:endParaRPr lang="en-US" dirty="0"/>
          </a:p>
        </p:txBody>
      </p:sp>
      <p:sp>
        <p:nvSpPr>
          <p:cNvPr id="4" name="Slide Number Placeholder 3"/>
          <p:cNvSpPr>
            <a:spLocks noGrp="1"/>
          </p:cNvSpPr>
          <p:nvPr>
            <p:ph type="sldNum" sz="quarter" idx="10"/>
          </p:nvPr>
        </p:nvSpPr>
        <p:spPr/>
        <p:txBody>
          <a:bodyPr/>
          <a:lstStyle/>
          <a:p>
            <a:fld id="{5BC595F8-EFC8-47C4-B0AF-545A47059D4B}" type="slidenum">
              <a:rPr lang="en-US" smtClean="0"/>
              <a:t>7</a:t>
            </a:fld>
            <a:endParaRPr lang="en-US"/>
          </a:p>
        </p:txBody>
      </p:sp>
    </p:spTree>
    <p:extLst>
      <p:ext uri="{BB962C8B-B14F-4D97-AF65-F5344CB8AC3E}">
        <p14:creationId xmlns:p14="http://schemas.microsoft.com/office/powerpoint/2010/main" val="2222393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WHO</a:t>
            </a:r>
            <a:r>
              <a:rPr lang="en-US" baseline="0" dirty="0" smtClean="0"/>
              <a:t> and CDC in collaboration with MOHs, NSO ..post GTSS data in different formats  on their websites, moreover, CDC collaborated with WHO on integration of full TQS into risk factors survey (STEP survey) to harmonize indicators and to allow data comparability</a:t>
            </a:r>
          </a:p>
          <a:p>
            <a:r>
              <a:rPr lang="en-US" baseline="0" dirty="0" smtClean="0"/>
              <a:t> </a:t>
            </a:r>
          </a:p>
        </p:txBody>
      </p:sp>
      <p:sp>
        <p:nvSpPr>
          <p:cNvPr id="4" name="Slide Number Placeholder 3"/>
          <p:cNvSpPr>
            <a:spLocks noGrp="1"/>
          </p:cNvSpPr>
          <p:nvPr>
            <p:ph type="sldNum" sz="quarter" idx="10"/>
          </p:nvPr>
        </p:nvSpPr>
        <p:spPr/>
        <p:txBody>
          <a:bodyPr/>
          <a:lstStyle/>
          <a:p>
            <a:fld id="{5BC595F8-EFC8-47C4-B0AF-545A47059D4B}" type="slidenum">
              <a:rPr lang="en-US" smtClean="0"/>
              <a:t>8</a:t>
            </a:fld>
            <a:endParaRPr lang="en-US"/>
          </a:p>
        </p:txBody>
      </p:sp>
    </p:spTree>
    <p:extLst>
      <p:ext uri="{BB962C8B-B14F-4D97-AF65-F5344CB8AC3E}">
        <p14:creationId xmlns:p14="http://schemas.microsoft.com/office/powerpoint/2010/main" val="41857396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What</a:t>
            </a:r>
            <a:r>
              <a:rPr lang="en-US" baseline="0" dirty="0" smtClean="0"/>
              <a:t> are possible uses of data </a:t>
            </a:r>
          </a:p>
        </p:txBody>
      </p:sp>
      <p:sp>
        <p:nvSpPr>
          <p:cNvPr id="4" name="Slide Number Placeholder 3"/>
          <p:cNvSpPr>
            <a:spLocks noGrp="1"/>
          </p:cNvSpPr>
          <p:nvPr>
            <p:ph type="sldNum" sz="quarter" idx="10"/>
          </p:nvPr>
        </p:nvSpPr>
        <p:spPr/>
        <p:txBody>
          <a:bodyPr/>
          <a:lstStyle/>
          <a:p>
            <a:fld id="{5BC595F8-EFC8-47C4-B0AF-545A47059D4B}" type="slidenum">
              <a:rPr lang="en-US" smtClean="0"/>
              <a:t>10</a:t>
            </a:fld>
            <a:endParaRPr lang="en-US"/>
          </a:p>
        </p:txBody>
      </p:sp>
    </p:spTree>
    <p:extLst>
      <p:ext uri="{BB962C8B-B14F-4D97-AF65-F5344CB8AC3E}">
        <p14:creationId xmlns:p14="http://schemas.microsoft.com/office/powerpoint/2010/main" val="941679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b="1" dirty="0" smtClean="0">
                <a:cs typeface="Arial" charset="0"/>
              </a:rPr>
              <a:t>Using Data to advocate for strong Tobacco Control Policies</a:t>
            </a:r>
            <a:endParaRPr lang="en-US" dirty="0" smtClean="0"/>
          </a:p>
          <a:p>
            <a:r>
              <a:rPr lang="en-US" dirty="0" smtClean="0"/>
              <a:t>It requires a clear understanding of the data, as well as the policy context, and the relationship between the findings and key policy issues</a:t>
            </a:r>
          </a:p>
          <a:p>
            <a:endParaRPr lang="en-US" dirty="0" smtClean="0"/>
          </a:p>
          <a:p>
            <a:pPr eaLnBrk="1" hangingPunct="1"/>
            <a:r>
              <a:rPr lang="en-US" altLang="en-US" dirty="0" smtClean="0"/>
              <a:t>Messages should be:</a:t>
            </a:r>
          </a:p>
          <a:p>
            <a:pPr lvl="1" eaLnBrk="1" hangingPunct="1"/>
            <a:r>
              <a:rPr lang="en-US" altLang="en-US" sz="2700" dirty="0" smtClean="0"/>
              <a:t>Clear and concise</a:t>
            </a:r>
          </a:p>
          <a:p>
            <a:pPr lvl="1" eaLnBrk="1" hangingPunct="1"/>
            <a:r>
              <a:rPr lang="en-US" altLang="en-US" sz="2700" dirty="0" smtClean="0"/>
              <a:t>Increase the target audiences understanding of the problem</a:t>
            </a:r>
          </a:p>
          <a:p>
            <a:pPr lvl="1" eaLnBrk="1" hangingPunct="1"/>
            <a:r>
              <a:rPr lang="en-US" altLang="en-US" sz="2700" dirty="0" smtClean="0"/>
              <a:t>Clearly link the problem to evidence based solutions</a:t>
            </a:r>
          </a:p>
          <a:p>
            <a:pPr lvl="1" eaLnBrk="1" hangingPunct="1"/>
            <a:r>
              <a:rPr lang="en-US" altLang="en-US" sz="2700" dirty="0" smtClean="0"/>
              <a:t>Motivate the audience to take action</a:t>
            </a:r>
          </a:p>
          <a:p>
            <a:pPr lvl="1" eaLnBrk="1" hangingPunct="1"/>
            <a:endParaRPr lang="en-US" sz="2700" dirty="0" smtClean="0"/>
          </a:p>
          <a:p>
            <a:pPr lvl="1" eaLnBrk="1" hangingPunct="1"/>
            <a:r>
              <a:rPr lang="en-US" sz="2700" dirty="0" smtClean="0"/>
              <a:t>Package</a:t>
            </a:r>
            <a:r>
              <a:rPr lang="en-US" sz="2700" baseline="0" dirty="0" smtClean="0"/>
              <a:t> the data </a:t>
            </a:r>
          </a:p>
          <a:p>
            <a:pPr eaLnBrk="1" hangingPunct="1"/>
            <a:r>
              <a:rPr lang="en-US" altLang="en-US" dirty="0" smtClean="0"/>
              <a:t>Data must be presented in simple, easy to use format</a:t>
            </a:r>
          </a:p>
          <a:p>
            <a:pPr eaLnBrk="1" hangingPunct="1"/>
            <a:r>
              <a:rPr lang="en-US" altLang="en-US" dirty="0" smtClean="0"/>
              <a:t>Country reports provide full report</a:t>
            </a:r>
          </a:p>
          <a:p>
            <a:pPr eaLnBrk="1" hangingPunct="1"/>
            <a:r>
              <a:rPr lang="en-US" altLang="en-US" dirty="0" smtClean="0"/>
              <a:t>Fact sheets and presentations provide short synthesis of key data</a:t>
            </a:r>
          </a:p>
          <a:p>
            <a:pPr lvl="1" eaLnBrk="1" hangingPunct="1"/>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5BC595F8-EFC8-47C4-B0AF-545A47059D4B}" type="slidenum">
              <a:rPr lang="en-US" smtClean="0"/>
              <a:t>11</a:t>
            </a:fld>
            <a:endParaRPr lang="en-US"/>
          </a:p>
        </p:txBody>
      </p:sp>
    </p:spTree>
    <p:extLst>
      <p:ext uri="{BB962C8B-B14F-4D97-AF65-F5344CB8AC3E}">
        <p14:creationId xmlns:p14="http://schemas.microsoft.com/office/powerpoint/2010/main" val="630256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9633FA-C2D4-45A2-8437-D32F37A15668}"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FB07E2-25A3-4EC1-AB81-A74BAF2AF6B1}" type="slidenum">
              <a:rPr lang="en-US" smtClean="0"/>
              <a:t>‹#›</a:t>
            </a:fld>
            <a:endParaRPr lang="en-US"/>
          </a:p>
        </p:txBody>
      </p:sp>
    </p:spTree>
    <p:extLst>
      <p:ext uri="{BB962C8B-B14F-4D97-AF65-F5344CB8AC3E}">
        <p14:creationId xmlns:p14="http://schemas.microsoft.com/office/powerpoint/2010/main" val="2996496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9633FA-C2D4-45A2-8437-D32F37A15668}"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FB07E2-25A3-4EC1-AB81-A74BAF2AF6B1}" type="slidenum">
              <a:rPr lang="en-US" smtClean="0"/>
              <a:t>‹#›</a:t>
            </a:fld>
            <a:endParaRPr lang="en-US"/>
          </a:p>
        </p:txBody>
      </p:sp>
    </p:spTree>
    <p:extLst>
      <p:ext uri="{BB962C8B-B14F-4D97-AF65-F5344CB8AC3E}">
        <p14:creationId xmlns:p14="http://schemas.microsoft.com/office/powerpoint/2010/main" val="2517950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9633FA-C2D4-45A2-8437-D32F37A15668}"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FB07E2-25A3-4EC1-AB81-A74BAF2AF6B1}" type="slidenum">
              <a:rPr lang="en-US" smtClean="0"/>
              <a:t>‹#›</a:t>
            </a:fld>
            <a:endParaRPr lang="en-US"/>
          </a:p>
        </p:txBody>
      </p:sp>
    </p:spTree>
    <p:extLst>
      <p:ext uri="{BB962C8B-B14F-4D97-AF65-F5344CB8AC3E}">
        <p14:creationId xmlns:p14="http://schemas.microsoft.com/office/powerpoint/2010/main" val="2640963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9633FA-C2D4-45A2-8437-D32F37A15668}"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FB07E2-25A3-4EC1-AB81-A74BAF2AF6B1}" type="slidenum">
              <a:rPr lang="en-US" smtClean="0"/>
              <a:t>‹#›</a:t>
            </a:fld>
            <a:endParaRPr lang="en-US"/>
          </a:p>
        </p:txBody>
      </p:sp>
    </p:spTree>
    <p:extLst>
      <p:ext uri="{BB962C8B-B14F-4D97-AF65-F5344CB8AC3E}">
        <p14:creationId xmlns:p14="http://schemas.microsoft.com/office/powerpoint/2010/main" val="561635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9633FA-C2D4-45A2-8437-D32F37A15668}"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FB07E2-25A3-4EC1-AB81-A74BAF2AF6B1}" type="slidenum">
              <a:rPr lang="en-US" smtClean="0"/>
              <a:t>‹#›</a:t>
            </a:fld>
            <a:endParaRPr lang="en-US"/>
          </a:p>
        </p:txBody>
      </p:sp>
    </p:spTree>
    <p:extLst>
      <p:ext uri="{BB962C8B-B14F-4D97-AF65-F5344CB8AC3E}">
        <p14:creationId xmlns:p14="http://schemas.microsoft.com/office/powerpoint/2010/main" val="3955044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9633FA-C2D4-45A2-8437-D32F37A15668}" type="datetimeFigureOut">
              <a:rPr lang="en-US" smtClean="0"/>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FB07E2-25A3-4EC1-AB81-A74BAF2AF6B1}" type="slidenum">
              <a:rPr lang="en-US" smtClean="0"/>
              <a:t>‹#›</a:t>
            </a:fld>
            <a:endParaRPr lang="en-US"/>
          </a:p>
        </p:txBody>
      </p:sp>
    </p:spTree>
    <p:extLst>
      <p:ext uri="{BB962C8B-B14F-4D97-AF65-F5344CB8AC3E}">
        <p14:creationId xmlns:p14="http://schemas.microsoft.com/office/powerpoint/2010/main" val="1693350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9633FA-C2D4-45A2-8437-D32F37A15668}" type="datetimeFigureOut">
              <a:rPr lang="en-US" smtClean="0"/>
              <a:t>5/3/2016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FB07E2-25A3-4EC1-AB81-A74BAF2AF6B1}" type="slidenum">
              <a:rPr lang="en-US" smtClean="0"/>
              <a:t>‹#›</a:t>
            </a:fld>
            <a:endParaRPr lang="en-US"/>
          </a:p>
        </p:txBody>
      </p:sp>
    </p:spTree>
    <p:extLst>
      <p:ext uri="{BB962C8B-B14F-4D97-AF65-F5344CB8AC3E}">
        <p14:creationId xmlns:p14="http://schemas.microsoft.com/office/powerpoint/2010/main" val="3547019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9633FA-C2D4-45A2-8437-D32F37A15668}" type="datetimeFigureOut">
              <a:rPr lang="en-US" smtClean="0"/>
              <a:t>5/3/2016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FB07E2-25A3-4EC1-AB81-A74BAF2AF6B1}" type="slidenum">
              <a:rPr lang="en-US" smtClean="0"/>
              <a:t>‹#›</a:t>
            </a:fld>
            <a:endParaRPr lang="en-US"/>
          </a:p>
        </p:txBody>
      </p:sp>
    </p:spTree>
    <p:extLst>
      <p:ext uri="{BB962C8B-B14F-4D97-AF65-F5344CB8AC3E}">
        <p14:creationId xmlns:p14="http://schemas.microsoft.com/office/powerpoint/2010/main" val="1487531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9633FA-C2D4-45A2-8437-D32F37A15668}" type="datetimeFigureOut">
              <a:rPr lang="en-US" smtClean="0"/>
              <a:t>5/3/2016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FB07E2-25A3-4EC1-AB81-A74BAF2AF6B1}" type="slidenum">
              <a:rPr lang="en-US" smtClean="0"/>
              <a:t>‹#›</a:t>
            </a:fld>
            <a:endParaRPr lang="en-US"/>
          </a:p>
        </p:txBody>
      </p:sp>
    </p:spTree>
    <p:extLst>
      <p:ext uri="{BB962C8B-B14F-4D97-AF65-F5344CB8AC3E}">
        <p14:creationId xmlns:p14="http://schemas.microsoft.com/office/powerpoint/2010/main" val="3337133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9633FA-C2D4-45A2-8437-D32F37A15668}" type="datetimeFigureOut">
              <a:rPr lang="en-US" smtClean="0"/>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FB07E2-25A3-4EC1-AB81-A74BAF2AF6B1}" type="slidenum">
              <a:rPr lang="en-US" smtClean="0"/>
              <a:t>‹#›</a:t>
            </a:fld>
            <a:endParaRPr lang="en-US"/>
          </a:p>
        </p:txBody>
      </p:sp>
    </p:spTree>
    <p:extLst>
      <p:ext uri="{BB962C8B-B14F-4D97-AF65-F5344CB8AC3E}">
        <p14:creationId xmlns:p14="http://schemas.microsoft.com/office/powerpoint/2010/main" val="903653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9633FA-C2D4-45A2-8437-D32F37A15668}" type="datetimeFigureOut">
              <a:rPr lang="en-US" smtClean="0"/>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FB07E2-25A3-4EC1-AB81-A74BAF2AF6B1}" type="slidenum">
              <a:rPr lang="en-US" smtClean="0"/>
              <a:t>‹#›</a:t>
            </a:fld>
            <a:endParaRPr lang="en-US"/>
          </a:p>
        </p:txBody>
      </p:sp>
    </p:spTree>
    <p:extLst>
      <p:ext uri="{BB962C8B-B14F-4D97-AF65-F5344CB8AC3E}">
        <p14:creationId xmlns:p14="http://schemas.microsoft.com/office/powerpoint/2010/main" val="1343829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9633FA-C2D4-45A2-8437-D32F37A15668}" type="datetimeFigureOut">
              <a:rPr lang="en-US" smtClean="0"/>
              <a:t>5/3/2016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FB07E2-25A3-4EC1-AB81-A74BAF2AF6B1}" type="slidenum">
              <a:rPr lang="en-US" smtClean="0"/>
              <a:t>‹#›</a:t>
            </a:fld>
            <a:endParaRPr lang="en-US"/>
          </a:p>
        </p:txBody>
      </p:sp>
    </p:spTree>
    <p:extLst>
      <p:ext uri="{BB962C8B-B14F-4D97-AF65-F5344CB8AC3E}">
        <p14:creationId xmlns:p14="http://schemas.microsoft.com/office/powerpoint/2010/main" val="4126826876"/>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who.int/tobacco/global_report/2015/report/e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Dissemination and Data to </a:t>
            </a:r>
            <a:r>
              <a:rPr lang="en-US" dirty="0" smtClean="0"/>
              <a:t>Action</a:t>
            </a:r>
            <a:endParaRPr lang="en-US" dirty="0"/>
          </a:p>
        </p:txBody>
      </p:sp>
      <p:sp>
        <p:nvSpPr>
          <p:cNvPr id="3" name="Subtitle 2"/>
          <p:cNvSpPr>
            <a:spLocks noGrp="1"/>
          </p:cNvSpPr>
          <p:nvPr>
            <p:ph type="subTitle" idx="1"/>
          </p:nvPr>
        </p:nvSpPr>
        <p:spPr/>
        <p:txBody>
          <a:bodyPr>
            <a:normAutofit/>
          </a:bodyPr>
          <a:lstStyle/>
          <a:p>
            <a:r>
              <a:rPr lang="en-US" dirty="0" smtClean="0"/>
              <a:t>Dr Heba Fouad</a:t>
            </a:r>
          </a:p>
          <a:p>
            <a:r>
              <a:rPr lang="en-US" dirty="0" smtClean="0"/>
              <a:t>WHO, EMRO</a:t>
            </a:r>
            <a:endParaRPr lang="en-US" dirty="0"/>
          </a:p>
        </p:txBody>
      </p:sp>
      <p:pic>
        <p:nvPicPr>
          <p:cNvPr id="4" name="Picture 5" descr="WHO-EN-white-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4600" y="5257800"/>
            <a:ext cx="3916720" cy="1204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0612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smtClean="0">
                <a:solidFill>
                  <a:schemeClr val="tx1"/>
                </a:solidFill>
              </a:rPr>
              <a:t>Use of data </a:t>
            </a:r>
            <a:br>
              <a:rPr lang="en-US" altLang="en-US" dirty="0" smtClean="0">
                <a:solidFill>
                  <a:schemeClr val="tx1"/>
                </a:solidFill>
              </a:rPr>
            </a:br>
            <a:r>
              <a:rPr lang="en-US" altLang="en-US" dirty="0" smtClean="0"/>
              <a:t>“</a:t>
            </a:r>
            <a:r>
              <a:rPr lang="en-US" altLang="en-US" i="1" dirty="0" smtClean="0">
                <a:solidFill>
                  <a:schemeClr val="tx1"/>
                </a:solidFill>
              </a:rPr>
              <a:t>Power of  data</a:t>
            </a:r>
            <a:r>
              <a:rPr lang="en-US" altLang="en-US" dirty="0" smtClean="0">
                <a:solidFill>
                  <a:schemeClr val="tx1"/>
                </a:solidFill>
              </a:rPr>
              <a:t>” </a:t>
            </a:r>
            <a:endParaRPr lang="en-US"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l"/>
            </a:pPr>
            <a:r>
              <a:rPr lang="en-US" altLang="en-US" dirty="0" smtClean="0"/>
              <a:t>To demonstrate </a:t>
            </a:r>
            <a:r>
              <a:rPr lang="en-US" altLang="en-US" dirty="0"/>
              <a:t>seriousness of tobacco as a health and social problem</a:t>
            </a:r>
          </a:p>
          <a:p>
            <a:pPr>
              <a:buFont typeface="Wingdings" pitchFamily="2" charset="2"/>
              <a:buChar char="l"/>
            </a:pPr>
            <a:r>
              <a:rPr lang="en-GB" altLang="en-US" dirty="0" smtClean="0"/>
              <a:t>To identify </a:t>
            </a:r>
            <a:r>
              <a:rPr lang="en-GB" altLang="en-US" dirty="0"/>
              <a:t>major determinants of demand for </a:t>
            </a:r>
            <a:r>
              <a:rPr lang="en-GB" altLang="en-US" dirty="0" smtClean="0"/>
              <a:t>tobacco</a:t>
            </a:r>
            <a:endParaRPr lang="en-US" altLang="en-US" dirty="0" smtClean="0"/>
          </a:p>
          <a:p>
            <a:pPr>
              <a:buFont typeface="Wingdings" pitchFamily="2" charset="2"/>
              <a:buChar char="l"/>
            </a:pPr>
            <a:r>
              <a:rPr lang="en-US" dirty="0"/>
              <a:t>To  plan and design programs and intervention based on evidence</a:t>
            </a:r>
          </a:p>
          <a:p>
            <a:pPr>
              <a:buFont typeface="Wingdings" pitchFamily="2" charset="2"/>
              <a:buChar char="l"/>
            </a:pPr>
            <a:r>
              <a:rPr lang="en-US" altLang="en-US" dirty="0" smtClean="0"/>
              <a:t>To </a:t>
            </a:r>
            <a:r>
              <a:rPr lang="en-US" altLang="en-US" dirty="0" smtClean="0">
                <a:solidFill>
                  <a:schemeClr val="tx1"/>
                </a:solidFill>
              </a:rPr>
              <a:t> promote and Inform Policy Change and  t</a:t>
            </a:r>
            <a:r>
              <a:rPr lang="en-US" dirty="0" smtClean="0"/>
              <a:t>o build the case and advocate for policies that work </a:t>
            </a:r>
          </a:p>
          <a:p>
            <a:pPr>
              <a:buFont typeface="Wingdings" pitchFamily="2" charset="2"/>
              <a:buChar char="l"/>
            </a:pPr>
            <a:r>
              <a:rPr lang="en-US" dirty="0" smtClean="0"/>
              <a:t>To  evaluate existing policies </a:t>
            </a:r>
          </a:p>
          <a:p>
            <a:pPr>
              <a:buFont typeface="Wingdings" pitchFamily="2" charset="2"/>
              <a:buChar char="l"/>
            </a:pPr>
            <a:r>
              <a:rPr lang="en-US" dirty="0" smtClean="0"/>
              <a:t>To  monitor change overtime especially on achieving target (30% reduction of tobacco use among adults by 2025)</a:t>
            </a:r>
          </a:p>
          <a:p>
            <a:pPr>
              <a:buFont typeface="Wingdings" pitchFamily="2" charset="2"/>
              <a:buChar char="l"/>
            </a:pPr>
            <a:r>
              <a:rPr lang="en-US" altLang="en-US" dirty="0" smtClean="0"/>
              <a:t>Generate </a:t>
            </a:r>
            <a:r>
              <a:rPr lang="en-US" altLang="en-US" dirty="0"/>
              <a:t>cross sectional estimates for global level picture  and status  of the tobacco  epidemic </a:t>
            </a:r>
          </a:p>
          <a:p>
            <a:endParaRPr lang="en-US" dirty="0" smtClean="0"/>
          </a:p>
          <a:p>
            <a:endParaRPr lang="en-US" dirty="0" smtClean="0"/>
          </a:p>
          <a:p>
            <a:endParaRPr lang="en-US" dirty="0"/>
          </a:p>
        </p:txBody>
      </p:sp>
    </p:spTree>
    <p:extLst>
      <p:ext uri="{BB962C8B-B14F-4D97-AF65-F5344CB8AC3E}">
        <p14:creationId xmlns:p14="http://schemas.microsoft.com/office/powerpoint/2010/main" val="447309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1143000"/>
          </a:xfrm>
        </p:spPr>
        <p:txBody>
          <a:bodyPr>
            <a:normAutofit/>
          </a:bodyPr>
          <a:lstStyle/>
          <a:p>
            <a:r>
              <a:rPr lang="en-US" dirty="0" smtClean="0"/>
              <a:t> </a:t>
            </a:r>
            <a:r>
              <a:rPr lang="en-US" dirty="0" smtClean="0"/>
              <a:t>Using </a:t>
            </a:r>
            <a:r>
              <a:rPr lang="en-US" dirty="0"/>
              <a:t>Data For Policy Change</a:t>
            </a:r>
          </a:p>
        </p:txBody>
      </p:sp>
      <p:sp>
        <p:nvSpPr>
          <p:cNvPr id="3" name="Content Placeholder 2"/>
          <p:cNvSpPr>
            <a:spLocks noGrp="1"/>
          </p:cNvSpPr>
          <p:nvPr>
            <p:ph idx="1"/>
          </p:nvPr>
        </p:nvSpPr>
        <p:spPr/>
        <p:txBody>
          <a:bodyPr>
            <a:normAutofit fontScale="92500"/>
          </a:bodyPr>
          <a:lstStyle/>
          <a:p>
            <a:r>
              <a:rPr lang="en-US" dirty="0"/>
              <a:t>It requires a clear understanding of the data, as well as the policy context, and the relationship between the findings and key policy </a:t>
            </a:r>
            <a:r>
              <a:rPr lang="en-US" dirty="0" smtClean="0"/>
              <a:t>issues:</a:t>
            </a:r>
            <a:endParaRPr lang="en-US" dirty="0"/>
          </a:p>
          <a:p>
            <a:pPr lvl="1"/>
            <a:r>
              <a:rPr lang="en-US" dirty="0" smtClean="0"/>
              <a:t> </a:t>
            </a:r>
            <a:r>
              <a:rPr lang="en-US" dirty="0"/>
              <a:t>Understand the data and policy context</a:t>
            </a:r>
          </a:p>
          <a:p>
            <a:pPr lvl="1"/>
            <a:r>
              <a:rPr lang="en-US" dirty="0" smtClean="0"/>
              <a:t> </a:t>
            </a:r>
            <a:r>
              <a:rPr lang="en-US" dirty="0"/>
              <a:t>Identify target audiences</a:t>
            </a:r>
          </a:p>
          <a:p>
            <a:pPr lvl="1"/>
            <a:r>
              <a:rPr lang="en-US" dirty="0" smtClean="0"/>
              <a:t> </a:t>
            </a:r>
            <a:r>
              <a:rPr lang="en-US" dirty="0"/>
              <a:t>Develop partnerships for </a:t>
            </a:r>
            <a:r>
              <a:rPr lang="en-US" dirty="0" smtClean="0"/>
              <a:t>use</a:t>
            </a:r>
          </a:p>
          <a:p>
            <a:pPr lvl="1"/>
            <a:r>
              <a:rPr lang="en-US" dirty="0" smtClean="0"/>
              <a:t>Agree </a:t>
            </a:r>
            <a:r>
              <a:rPr lang="en-US" dirty="0"/>
              <a:t>on key </a:t>
            </a:r>
            <a:r>
              <a:rPr lang="en-US" dirty="0" smtClean="0"/>
              <a:t>messages</a:t>
            </a:r>
          </a:p>
          <a:p>
            <a:pPr lvl="1"/>
            <a:r>
              <a:rPr lang="en-US" dirty="0" smtClean="0"/>
              <a:t>Package </a:t>
            </a:r>
            <a:r>
              <a:rPr lang="en-US" dirty="0"/>
              <a:t>the </a:t>
            </a:r>
            <a:r>
              <a:rPr lang="en-US" dirty="0" smtClean="0"/>
              <a:t>data</a:t>
            </a:r>
          </a:p>
          <a:p>
            <a:pPr lvl="1"/>
            <a:r>
              <a:rPr lang="en-US" dirty="0" smtClean="0"/>
              <a:t> </a:t>
            </a:r>
            <a:r>
              <a:rPr lang="en-US" dirty="0"/>
              <a:t>Release and Disseminate</a:t>
            </a:r>
          </a:p>
          <a:p>
            <a:pPr marL="0" indent="0">
              <a:buNone/>
            </a:pPr>
            <a:endParaRPr lang="en-US" dirty="0"/>
          </a:p>
        </p:txBody>
      </p:sp>
      <p:sp>
        <p:nvSpPr>
          <p:cNvPr id="4" name="TextBox 3"/>
          <p:cNvSpPr txBox="1"/>
          <p:nvPr/>
        </p:nvSpPr>
        <p:spPr>
          <a:xfrm>
            <a:off x="3124200" y="996919"/>
            <a:ext cx="2743200" cy="523220"/>
          </a:xfrm>
          <a:prstGeom prst="rect">
            <a:avLst/>
          </a:prstGeom>
          <a:solidFill>
            <a:srgbClr val="FF0000"/>
          </a:solidFill>
        </p:spPr>
        <p:txBody>
          <a:bodyPr wrap="square" rtlCol="0">
            <a:spAutoFit/>
          </a:bodyPr>
          <a:lstStyle/>
          <a:p>
            <a:pPr algn="ctr"/>
            <a:r>
              <a:rPr lang="en-US" sz="2800" dirty="0" smtClean="0">
                <a:solidFill>
                  <a:schemeClr val="bg1"/>
                </a:solidFill>
              </a:rPr>
              <a:t>“</a:t>
            </a:r>
            <a:r>
              <a:rPr lang="en-US" sz="2800" b="1" dirty="0" smtClean="0">
                <a:solidFill>
                  <a:schemeClr val="bg1"/>
                </a:solidFill>
              </a:rPr>
              <a:t>TELL the STORY</a:t>
            </a:r>
            <a:r>
              <a:rPr lang="en-US" sz="2800" dirty="0" smtClean="0">
                <a:solidFill>
                  <a:schemeClr val="bg1"/>
                </a:solidFill>
              </a:rPr>
              <a:t>” </a:t>
            </a:r>
            <a:endParaRPr lang="en-US" sz="2800" dirty="0">
              <a:solidFill>
                <a:schemeClr val="bg1"/>
              </a:solidFill>
            </a:endParaRPr>
          </a:p>
        </p:txBody>
      </p:sp>
    </p:spTree>
    <p:extLst>
      <p:ext uri="{BB962C8B-B14F-4D97-AF65-F5344CB8AC3E}">
        <p14:creationId xmlns:p14="http://schemas.microsoft.com/office/powerpoint/2010/main" val="2325380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t>
            </a:r>
            <a:r>
              <a:rPr lang="en-GB" altLang="en-US" dirty="0" smtClean="0"/>
              <a:t>Target Audiences</a:t>
            </a:r>
            <a:br>
              <a:rPr lang="en-GB" altLang="en-US" dirty="0" smtClean="0"/>
            </a:br>
            <a:r>
              <a:rPr lang="en-US" dirty="0" smtClean="0"/>
              <a:t/>
            </a:r>
            <a:br>
              <a:rPr lang="en-US" dirty="0" smtClean="0"/>
            </a:br>
            <a:endParaRPr lang="en-US" altLang="en-US" dirty="0"/>
          </a:p>
        </p:txBody>
      </p:sp>
      <p:sp>
        <p:nvSpPr>
          <p:cNvPr id="309253" name="Rectangle 5"/>
          <p:cNvSpPr>
            <a:spLocks noChangeArrowheads="1"/>
          </p:cNvSpPr>
          <p:nvPr/>
        </p:nvSpPr>
        <p:spPr bwMode="auto">
          <a:xfrm>
            <a:off x="468332" y="1480164"/>
            <a:ext cx="8640374" cy="432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81265" bIns="0"/>
          <a:lstStyle>
            <a:lvl1pPr marL="342900" indent="-342900" algn="ctr">
              <a:spcBef>
                <a:spcPct val="80000"/>
              </a:spcBef>
              <a:buClr>
                <a:srgbClr val="1E7FB8"/>
              </a:buClr>
              <a:buFont typeface="Wingdings" pitchFamily="2" charset="2"/>
              <a:defRPr sz="2800">
                <a:solidFill>
                  <a:schemeClr val="bg1"/>
                </a:solidFill>
                <a:latin typeface="Arial" pitchFamily="34" charset="0"/>
                <a:cs typeface="Arial" pitchFamily="34" charset="0"/>
              </a:defRPr>
            </a:lvl1pPr>
            <a:lvl2pPr marL="804863" indent="-280988" algn="ctr">
              <a:spcBef>
                <a:spcPct val="20000"/>
              </a:spcBef>
              <a:buClr>
                <a:srgbClr val="1E7FB8"/>
              </a:buClr>
              <a:buFont typeface="Arial" pitchFamily="34" charset="0"/>
              <a:defRPr sz="2400">
                <a:solidFill>
                  <a:srgbClr val="000066"/>
                </a:solidFill>
                <a:latin typeface="Arial" pitchFamily="34" charset="0"/>
                <a:cs typeface="Arial" pitchFamily="34" charset="0"/>
              </a:defRPr>
            </a:lvl2pPr>
            <a:lvl3pPr marL="1255713" indent="-269875" algn="ctr">
              <a:spcBef>
                <a:spcPct val="20000"/>
              </a:spcBef>
              <a:buClr>
                <a:srgbClr val="1E7FB8"/>
              </a:buClr>
              <a:defRPr sz="2400">
                <a:solidFill>
                  <a:srgbClr val="000066"/>
                </a:solidFill>
                <a:latin typeface="Arial Narrow" pitchFamily="34" charset="0"/>
                <a:cs typeface="Arial" pitchFamily="34" charset="0"/>
              </a:defRPr>
            </a:lvl3pPr>
            <a:lvl4pPr marL="1663700" indent="-227013" algn="ctr">
              <a:spcBef>
                <a:spcPct val="20000"/>
              </a:spcBef>
              <a:buClr>
                <a:srgbClr val="1E7FB8"/>
              </a:buClr>
              <a:defRPr sz="2400">
                <a:solidFill>
                  <a:srgbClr val="000066"/>
                </a:solidFill>
                <a:latin typeface="Arial Narrow" pitchFamily="34" charset="0"/>
                <a:cs typeface="Arial" pitchFamily="34" charset="0"/>
              </a:defRPr>
            </a:lvl4pPr>
            <a:lvl5pPr marL="1989138" indent="-146050" algn="ctr" rtl="1">
              <a:spcBef>
                <a:spcPct val="20000"/>
              </a:spcBef>
              <a:defRPr sz="2300">
                <a:solidFill>
                  <a:srgbClr val="000066"/>
                </a:solidFill>
                <a:latin typeface="Arial" pitchFamily="34" charset="0"/>
                <a:cs typeface="Arial" pitchFamily="34" charset="0"/>
              </a:defRPr>
            </a:lvl5pPr>
            <a:lvl6pPr marL="2446338" indent="-146050" algn="ctr" rtl="1" fontAlgn="base">
              <a:spcBef>
                <a:spcPct val="20000"/>
              </a:spcBef>
              <a:spcAft>
                <a:spcPct val="0"/>
              </a:spcAft>
              <a:defRPr sz="2300">
                <a:solidFill>
                  <a:srgbClr val="000066"/>
                </a:solidFill>
                <a:latin typeface="Arial" pitchFamily="34" charset="0"/>
                <a:cs typeface="Arial" pitchFamily="34" charset="0"/>
              </a:defRPr>
            </a:lvl6pPr>
            <a:lvl7pPr marL="2903538" indent="-146050" algn="ctr" rtl="1" fontAlgn="base">
              <a:spcBef>
                <a:spcPct val="20000"/>
              </a:spcBef>
              <a:spcAft>
                <a:spcPct val="0"/>
              </a:spcAft>
              <a:defRPr sz="2300">
                <a:solidFill>
                  <a:srgbClr val="000066"/>
                </a:solidFill>
                <a:latin typeface="Arial" pitchFamily="34" charset="0"/>
                <a:cs typeface="Arial" pitchFamily="34" charset="0"/>
              </a:defRPr>
            </a:lvl7pPr>
            <a:lvl8pPr marL="3360738" indent="-146050" algn="ctr" rtl="1" fontAlgn="base">
              <a:spcBef>
                <a:spcPct val="20000"/>
              </a:spcBef>
              <a:spcAft>
                <a:spcPct val="0"/>
              </a:spcAft>
              <a:defRPr sz="2300">
                <a:solidFill>
                  <a:srgbClr val="000066"/>
                </a:solidFill>
                <a:latin typeface="Arial" pitchFamily="34" charset="0"/>
                <a:cs typeface="Arial" pitchFamily="34" charset="0"/>
              </a:defRPr>
            </a:lvl8pPr>
            <a:lvl9pPr marL="3817938" indent="-146050" algn="ctr" rtl="1" fontAlgn="base">
              <a:spcBef>
                <a:spcPct val="20000"/>
              </a:spcBef>
              <a:spcAft>
                <a:spcPct val="0"/>
              </a:spcAft>
              <a:defRPr sz="2300">
                <a:solidFill>
                  <a:srgbClr val="000066"/>
                </a:solidFill>
                <a:latin typeface="Arial" pitchFamily="34" charset="0"/>
                <a:cs typeface="Arial" pitchFamily="34" charset="0"/>
              </a:defRPr>
            </a:lvl9pPr>
          </a:lstStyle>
          <a:p>
            <a:pPr algn="l">
              <a:buFont typeface="Wingdings" pitchFamily="2" charset="2"/>
              <a:buChar char="l"/>
            </a:pPr>
            <a:endParaRPr lang="en-US" altLang="en-US" sz="2100" dirty="0" smtClean="0">
              <a:solidFill>
                <a:schemeClr val="tx1"/>
              </a:solidFill>
            </a:endParaRPr>
          </a:p>
          <a:p>
            <a:pPr algn="l">
              <a:buFont typeface="Wingdings" pitchFamily="2" charset="2"/>
              <a:buChar char="l"/>
            </a:pPr>
            <a:r>
              <a:rPr lang="en-US" altLang="en-US" sz="2100" dirty="0" smtClean="0">
                <a:solidFill>
                  <a:schemeClr val="tx1"/>
                </a:solidFill>
              </a:rPr>
              <a:t>Policy </a:t>
            </a:r>
            <a:r>
              <a:rPr lang="en-US" altLang="en-US" sz="2100" dirty="0">
                <a:solidFill>
                  <a:schemeClr val="tx1"/>
                </a:solidFill>
              </a:rPr>
              <a:t>makers</a:t>
            </a:r>
          </a:p>
          <a:p>
            <a:pPr algn="l">
              <a:buFont typeface="Wingdings" pitchFamily="2" charset="2"/>
              <a:buChar char="l"/>
            </a:pPr>
            <a:r>
              <a:rPr lang="en-GB" altLang="en-US" sz="2100" dirty="0">
                <a:solidFill>
                  <a:schemeClr val="tx1"/>
                </a:solidFill>
              </a:rPr>
              <a:t>Non-government organisations and civil societies</a:t>
            </a:r>
            <a:endParaRPr lang="en-US" altLang="en-US" sz="2100" dirty="0">
              <a:solidFill>
                <a:schemeClr val="tx1"/>
              </a:solidFill>
            </a:endParaRPr>
          </a:p>
          <a:p>
            <a:pPr algn="l">
              <a:buFont typeface="Wingdings" pitchFamily="2" charset="2"/>
              <a:buChar char="l"/>
            </a:pPr>
            <a:r>
              <a:rPr lang="en-GB" altLang="en-US" sz="2100" dirty="0">
                <a:solidFill>
                  <a:schemeClr val="tx1"/>
                </a:solidFill>
              </a:rPr>
              <a:t>General </a:t>
            </a:r>
            <a:r>
              <a:rPr lang="en-GB" altLang="en-US" sz="2100" dirty="0" smtClean="0">
                <a:solidFill>
                  <a:schemeClr val="tx1"/>
                </a:solidFill>
              </a:rPr>
              <a:t>public</a:t>
            </a:r>
          </a:p>
          <a:p>
            <a:pPr algn="l">
              <a:buFont typeface="Wingdings" pitchFamily="2" charset="2"/>
              <a:buChar char="l"/>
            </a:pPr>
            <a:r>
              <a:rPr lang="en-US" sz="2100" dirty="0">
                <a:solidFill>
                  <a:schemeClr val="tx1"/>
                </a:solidFill>
              </a:rPr>
              <a:t>Advocacy groups</a:t>
            </a:r>
          </a:p>
          <a:p>
            <a:pPr algn="l">
              <a:buFont typeface="Wingdings" pitchFamily="2" charset="2"/>
              <a:buChar char="l"/>
            </a:pPr>
            <a:r>
              <a:rPr lang="en-US" altLang="en-US" sz="2100" dirty="0">
                <a:solidFill>
                  <a:schemeClr val="tx1"/>
                </a:solidFill>
              </a:rPr>
              <a:t>Media outlets</a:t>
            </a:r>
          </a:p>
          <a:p>
            <a:pPr marL="0" indent="0" algn="l"/>
            <a:endParaRPr lang="en-US" altLang="en-US" sz="2100" dirty="0">
              <a:solidFill>
                <a:schemeClr val="tx1"/>
              </a:solidFill>
            </a:endParaRPr>
          </a:p>
        </p:txBody>
      </p:sp>
    </p:spTree>
    <p:extLst>
      <p:ext uri="{BB962C8B-B14F-4D97-AF65-F5344CB8AC3E}">
        <p14:creationId xmlns:p14="http://schemas.microsoft.com/office/powerpoint/2010/main" val="13268674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TELL the STORY</a:t>
            </a:r>
            <a:endParaRPr lang="en-US" dirty="0"/>
          </a:p>
        </p:txBody>
      </p:sp>
      <p:sp>
        <p:nvSpPr>
          <p:cNvPr id="3" name="Content Placeholder 2"/>
          <p:cNvSpPr>
            <a:spLocks noGrp="1"/>
          </p:cNvSpPr>
          <p:nvPr>
            <p:ph idx="1"/>
          </p:nvPr>
        </p:nvSpPr>
        <p:spPr/>
        <p:txBody>
          <a:bodyPr>
            <a:normAutofit fontScale="92500" lnSpcReduction="20000"/>
          </a:bodyPr>
          <a:lstStyle/>
          <a:p>
            <a:r>
              <a:rPr lang="en-US" altLang="en-US" dirty="0" smtClean="0"/>
              <a:t>Develop </a:t>
            </a:r>
            <a:r>
              <a:rPr lang="en-US" altLang="en-US" dirty="0"/>
              <a:t> </a:t>
            </a:r>
            <a:r>
              <a:rPr lang="en-US" altLang="en-US" dirty="0" smtClean="0"/>
              <a:t>the  key Messages :</a:t>
            </a:r>
            <a:endParaRPr lang="en-US" altLang="en-US" dirty="0"/>
          </a:p>
          <a:p>
            <a:pPr lvl="1"/>
            <a:r>
              <a:rPr lang="en-US" altLang="en-US" sz="2700" dirty="0"/>
              <a:t>Clear and concise</a:t>
            </a:r>
          </a:p>
          <a:p>
            <a:pPr lvl="1"/>
            <a:r>
              <a:rPr lang="en-US" altLang="en-US" sz="2700" dirty="0"/>
              <a:t>Increase the target audiences understanding of the problem</a:t>
            </a:r>
          </a:p>
          <a:p>
            <a:pPr lvl="1"/>
            <a:r>
              <a:rPr lang="en-US" altLang="en-US" sz="2700" dirty="0" smtClean="0"/>
              <a:t>Motivate </a:t>
            </a:r>
            <a:r>
              <a:rPr lang="en-US" altLang="en-US" sz="2700" dirty="0"/>
              <a:t>the audience </a:t>
            </a:r>
            <a:r>
              <a:rPr lang="en-US" altLang="en-US" sz="2700" dirty="0" smtClean="0"/>
              <a:t>on action needed</a:t>
            </a:r>
          </a:p>
          <a:p>
            <a:r>
              <a:rPr lang="en-US" sz="3100" dirty="0" smtClean="0"/>
              <a:t>Package </a:t>
            </a:r>
            <a:r>
              <a:rPr lang="en-US" sz="3100" dirty="0"/>
              <a:t>the data </a:t>
            </a:r>
            <a:r>
              <a:rPr lang="en-US" sz="3100" dirty="0" smtClean="0"/>
              <a:t>:</a:t>
            </a:r>
            <a:endParaRPr lang="en-US" sz="3100" dirty="0"/>
          </a:p>
          <a:p>
            <a:pPr lvl="1"/>
            <a:r>
              <a:rPr lang="en-US" altLang="en-US" dirty="0" smtClean="0"/>
              <a:t>Information  </a:t>
            </a:r>
            <a:r>
              <a:rPr lang="en-US" altLang="en-US" dirty="0"/>
              <a:t>must be presented in simple, easy to use </a:t>
            </a:r>
            <a:r>
              <a:rPr lang="en-US" altLang="en-US" dirty="0" smtClean="0"/>
              <a:t>format, especially for media and policy makers</a:t>
            </a:r>
            <a:endParaRPr lang="en-US" altLang="en-US" dirty="0"/>
          </a:p>
          <a:p>
            <a:pPr lvl="1"/>
            <a:r>
              <a:rPr lang="en-US" altLang="en-US" dirty="0"/>
              <a:t>Country reports provide full report</a:t>
            </a:r>
          </a:p>
          <a:p>
            <a:pPr lvl="1"/>
            <a:r>
              <a:rPr lang="en-US" altLang="en-US" dirty="0"/>
              <a:t>Fact sheets and </a:t>
            </a:r>
            <a:r>
              <a:rPr lang="en-US" altLang="en-US" dirty="0" smtClean="0"/>
              <a:t>graphical presentations </a:t>
            </a:r>
            <a:r>
              <a:rPr lang="en-US" altLang="en-US" dirty="0"/>
              <a:t>provide </a:t>
            </a:r>
            <a:r>
              <a:rPr lang="en-US" altLang="en-US" dirty="0" smtClean="0"/>
              <a:t>picture on key </a:t>
            </a:r>
            <a:r>
              <a:rPr lang="en-US" altLang="en-US" dirty="0"/>
              <a:t>data</a:t>
            </a:r>
          </a:p>
          <a:p>
            <a:endParaRPr lang="en-US" dirty="0"/>
          </a:p>
        </p:txBody>
      </p:sp>
    </p:spTree>
    <p:extLst>
      <p:ext uri="{BB962C8B-B14F-4D97-AF65-F5344CB8AC3E}">
        <p14:creationId xmlns:p14="http://schemas.microsoft.com/office/powerpoint/2010/main" val="3053108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Releasing the </a:t>
            </a:r>
            <a:r>
              <a:rPr lang="en-US" altLang="en-US" dirty="0" smtClean="0"/>
              <a:t>Data</a:t>
            </a:r>
            <a:endParaRPr lang="en-US" dirty="0"/>
          </a:p>
        </p:txBody>
      </p:sp>
      <p:sp>
        <p:nvSpPr>
          <p:cNvPr id="3" name="Content Placeholder 2"/>
          <p:cNvSpPr>
            <a:spLocks noGrp="1"/>
          </p:cNvSpPr>
          <p:nvPr>
            <p:ph idx="1"/>
          </p:nvPr>
        </p:nvSpPr>
        <p:spPr/>
        <p:txBody>
          <a:bodyPr/>
          <a:lstStyle/>
          <a:p>
            <a:pPr lvl="1">
              <a:lnSpc>
                <a:spcPct val="90000"/>
              </a:lnSpc>
            </a:pPr>
            <a:r>
              <a:rPr lang="en-US" altLang="en-US" dirty="0"/>
              <a:t>Release event (press conference, high level meeting)</a:t>
            </a:r>
          </a:p>
          <a:p>
            <a:pPr lvl="1">
              <a:lnSpc>
                <a:spcPct val="90000"/>
              </a:lnSpc>
            </a:pPr>
            <a:r>
              <a:rPr lang="en-US" altLang="en-US" dirty="0"/>
              <a:t>Make data available in easy to use format (fact sheet, briefs)</a:t>
            </a:r>
          </a:p>
          <a:p>
            <a:pPr lvl="1">
              <a:lnSpc>
                <a:spcPct val="90000"/>
              </a:lnSpc>
            </a:pPr>
            <a:r>
              <a:rPr lang="en-US" altLang="en-US" dirty="0" smtClean="0"/>
              <a:t> </a:t>
            </a:r>
            <a:r>
              <a:rPr lang="en-US" altLang="en-US" dirty="0"/>
              <a:t>key messages</a:t>
            </a:r>
          </a:p>
          <a:p>
            <a:pPr lvl="1">
              <a:lnSpc>
                <a:spcPct val="90000"/>
              </a:lnSpc>
            </a:pPr>
            <a:r>
              <a:rPr lang="en-US" altLang="en-US" dirty="0"/>
              <a:t>Promote action based on data findings</a:t>
            </a:r>
          </a:p>
          <a:p>
            <a:pPr lvl="1">
              <a:lnSpc>
                <a:spcPct val="90000"/>
              </a:lnSpc>
            </a:pPr>
            <a:r>
              <a:rPr lang="en-US" altLang="en-US" dirty="0"/>
              <a:t>Actively recruit </a:t>
            </a:r>
            <a:r>
              <a:rPr lang="en-US" altLang="en-US" dirty="0" smtClean="0"/>
              <a:t>relevant stakeholders and key </a:t>
            </a:r>
            <a:r>
              <a:rPr lang="en-US" altLang="en-US" dirty="0"/>
              <a:t>decision makers </a:t>
            </a:r>
            <a:r>
              <a:rPr lang="en-US" altLang="en-US" dirty="0" smtClean="0"/>
              <a:t>as well as  </a:t>
            </a:r>
            <a:r>
              <a:rPr lang="en-US" altLang="en-US" dirty="0"/>
              <a:t>the media to attend</a:t>
            </a:r>
          </a:p>
          <a:p>
            <a:endParaRPr lang="en-US" dirty="0"/>
          </a:p>
        </p:txBody>
      </p:sp>
    </p:spTree>
    <p:extLst>
      <p:ext uri="{BB962C8B-B14F-4D97-AF65-F5344CB8AC3E}">
        <p14:creationId xmlns:p14="http://schemas.microsoft.com/office/powerpoint/2010/main" val="2598679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p:txBody>
          <a:bodyPr/>
          <a:lstStyle/>
          <a:p>
            <a:r>
              <a:rPr lang="en-GB" altLang="en-US" dirty="0"/>
              <a:t>Examples of Data to </a:t>
            </a:r>
            <a:r>
              <a:rPr lang="en-GB" altLang="en-US" dirty="0" smtClean="0"/>
              <a:t>Action/use</a:t>
            </a:r>
            <a:endParaRPr lang="en-US" altLang="en-US" dirty="0"/>
          </a:p>
        </p:txBody>
      </p:sp>
      <p:sp>
        <p:nvSpPr>
          <p:cNvPr id="310277" name="Rectangle 5"/>
          <p:cNvSpPr>
            <a:spLocks noChangeArrowheads="1"/>
          </p:cNvSpPr>
          <p:nvPr/>
        </p:nvSpPr>
        <p:spPr bwMode="auto">
          <a:xfrm>
            <a:off x="0" y="1352018"/>
            <a:ext cx="9144000" cy="666650"/>
          </a:xfrm>
          <a:prstGeom prst="rect">
            <a:avLst/>
          </a:prstGeom>
          <a:noFill/>
          <a:ln>
            <a:noFill/>
          </a:ln>
          <a:effectLst>
            <a:outerShdw dist="17961" dir="2700000" algn="ctr" rotWithShape="0">
              <a:srgbClr val="96CCEE"/>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defTabSz="1042988">
              <a:spcBef>
                <a:spcPct val="0"/>
              </a:spcBef>
              <a:defRPr sz="4000" b="1">
                <a:solidFill>
                  <a:srgbClr val="000066"/>
                </a:solidFill>
                <a:latin typeface="Arial" pitchFamily="34" charset="0"/>
                <a:cs typeface="Arial" pitchFamily="34" charset="0"/>
              </a:defRPr>
            </a:lvl1pPr>
            <a:lvl2pPr algn="ctr" defTabSz="1042988">
              <a:spcBef>
                <a:spcPct val="0"/>
              </a:spcBef>
              <a:defRPr sz="4000" b="1">
                <a:solidFill>
                  <a:srgbClr val="000066"/>
                </a:solidFill>
                <a:latin typeface="Arial" pitchFamily="34" charset="0"/>
                <a:cs typeface="Arial" pitchFamily="34" charset="0"/>
              </a:defRPr>
            </a:lvl2pPr>
            <a:lvl3pPr algn="ctr" defTabSz="1042988">
              <a:spcBef>
                <a:spcPct val="0"/>
              </a:spcBef>
              <a:defRPr sz="4000" b="1">
                <a:solidFill>
                  <a:srgbClr val="000066"/>
                </a:solidFill>
                <a:latin typeface="Arial" pitchFamily="34" charset="0"/>
                <a:cs typeface="Arial" pitchFamily="34" charset="0"/>
              </a:defRPr>
            </a:lvl3pPr>
            <a:lvl4pPr algn="ctr" defTabSz="1042988">
              <a:spcBef>
                <a:spcPct val="0"/>
              </a:spcBef>
              <a:defRPr sz="4000" b="1">
                <a:solidFill>
                  <a:srgbClr val="000066"/>
                </a:solidFill>
                <a:latin typeface="Arial" pitchFamily="34" charset="0"/>
                <a:cs typeface="Arial" pitchFamily="34" charset="0"/>
              </a:defRPr>
            </a:lvl4pPr>
            <a:lvl5pPr algn="ctr" defTabSz="1042988">
              <a:spcBef>
                <a:spcPct val="0"/>
              </a:spcBef>
              <a:defRPr sz="4000" b="1">
                <a:solidFill>
                  <a:srgbClr val="000066"/>
                </a:solidFill>
                <a:latin typeface="Arial" pitchFamily="34" charset="0"/>
                <a:cs typeface="Arial" pitchFamily="34" charset="0"/>
              </a:defRPr>
            </a:lvl5pPr>
            <a:lvl6pPr marL="457200" algn="ctr" defTabSz="1042988" fontAlgn="base">
              <a:spcBef>
                <a:spcPct val="0"/>
              </a:spcBef>
              <a:spcAft>
                <a:spcPct val="0"/>
              </a:spcAft>
              <a:defRPr sz="4000" b="1">
                <a:solidFill>
                  <a:srgbClr val="000066"/>
                </a:solidFill>
                <a:latin typeface="Arial" pitchFamily="34" charset="0"/>
                <a:cs typeface="Arial" pitchFamily="34" charset="0"/>
              </a:defRPr>
            </a:lvl6pPr>
            <a:lvl7pPr marL="914400" algn="ctr" defTabSz="1042988" fontAlgn="base">
              <a:spcBef>
                <a:spcPct val="0"/>
              </a:spcBef>
              <a:spcAft>
                <a:spcPct val="0"/>
              </a:spcAft>
              <a:defRPr sz="4000" b="1">
                <a:solidFill>
                  <a:srgbClr val="000066"/>
                </a:solidFill>
                <a:latin typeface="Arial" pitchFamily="34" charset="0"/>
                <a:cs typeface="Arial" pitchFamily="34" charset="0"/>
              </a:defRPr>
            </a:lvl7pPr>
            <a:lvl8pPr marL="1371600" algn="ctr" defTabSz="1042988" fontAlgn="base">
              <a:spcBef>
                <a:spcPct val="0"/>
              </a:spcBef>
              <a:spcAft>
                <a:spcPct val="0"/>
              </a:spcAft>
              <a:defRPr sz="4000" b="1">
                <a:solidFill>
                  <a:srgbClr val="000066"/>
                </a:solidFill>
                <a:latin typeface="Arial" pitchFamily="34" charset="0"/>
                <a:cs typeface="Arial" pitchFamily="34" charset="0"/>
              </a:defRPr>
            </a:lvl8pPr>
            <a:lvl9pPr marL="1828800" algn="ctr" defTabSz="1042988" fontAlgn="base">
              <a:spcBef>
                <a:spcPct val="0"/>
              </a:spcBef>
              <a:spcAft>
                <a:spcPct val="0"/>
              </a:spcAft>
              <a:defRPr sz="4000" b="1">
                <a:solidFill>
                  <a:srgbClr val="000066"/>
                </a:solidFill>
                <a:latin typeface="Arial" pitchFamily="34" charset="0"/>
                <a:cs typeface="Arial" pitchFamily="34" charset="0"/>
              </a:defRPr>
            </a:lvl9pPr>
          </a:lstStyle>
          <a:p>
            <a:r>
              <a:rPr lang="en-GB" altLang="en-US" dirty="0">
                <a:solidFill>
                  <a:schemeClr val="tx1"/>
                </a:solidFill>
              </a:rPr>
              <a:t>Turkey</a:t>
            </a:r>
            <a:endParaRPr lang="en-US" altLang="en-US" dirty="0">
              <a:solidFill>
                <a:schemeClr val="tx1"/>
              </a:solidFill>
            </a:endParaRPr>
          </a:p>
        </p:txBody>
      </p:sp>
      <p:sp>
        <p:nvSpPr>
          <p:cNvPr id="310279" name="Rectangle 7"/>
          <p:cNvSpPr>
            <a:spLocks noChangeArrowheads="1"/>
          </p:cNvSpPr>
          <p:nvPr/>
        </p:nvSpPr>
        <p:spPr bwMode="auto">
          <a:xfrm>
            <a:off x="0" y="2794748"/>
            <a:ext cx="9144000" cy="699766"/>
          </a:xfrm>
          <a:prstGeom prst="rect">
            <a:avLst/>
          </a:prstGeom>
          <a:noFill/>
          <a:ln>
            <a:noFill/>
          </a:ln>
          <a:effectLst>
            <a:outerShdw dist="17961" dir="2700000" algn="ctr" rotWithShape="0">
              <a:srgbClr val="96CCEE"/>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defTabSz="1042988">
              <a:spcBef>
                <a:spcPct val="0"/>
              </a:spcBef>
              <a:defRPr sz="4000" b="1">
                <a:solidFill>
                  <a:srgbClr val="000066"/>
                </a:solidFill>
                <a:latin typeface="Arial" pitchFamily="34" charset="0"/>
                <a:cs typeface="Arial" pitchFamily="34" charset="0"/>
              </a:defRPr>
            </a:lvl1pPr>
            <a:lvl2pPr algn="ctr" defTabSz="1042988">
              <a:spcBef>
                <a:spcPct val="0"/>
              </a:spcBef>
              <a:defRPr sz="4000" b="1">
                <a:solidFill>
                  <a:srgbClr val="000066"/>
                </a:solidFill>
                <a:latin typeface="Arial" pitchFamily="34" charset="0"/>
                <a:cs typeface="Arial" pitchFamily="34" charset="0"/>
              </a:defRPr>
            </a:lvl2pPr>
            <a:lvl3pPr algn="ctr" defTabSz="1042988">
              <a:spcBef>
                <a:spcPct val="0"/>
              </a:spcBef>
              <a:defRPr sz="4000" b="1">
                <a:solidFill>
                  <a:srgbClr val="000066"/>
                </a:solidFill>
                <a:latin typeface="Arial" pitchFamily="34" charset="0"/>
                <a:cs typeface="Arial" pitchFamily="34" charset="0"/>
              </a:defRPr>
            </a:lvl3pPr>
            <a:lvl4pPr algn="ctr" defTabSz="1042988">
              <a:spcBef>
                <a:spcPct val="0"/>
              </a:spcBef>
              <a:defRPr sz="4000" b="1">
                <a:solidFill>
                  <a:srgbClr val="000066"/>
                </a:solidFill>
                <a:latin typeface="Arial" pitchFamily="34" charset="0"/>
                <a:cs typeface="Arial" pitchFamily="34" charset="0"/>
              </a:defRPr>
            </a:lvl4pPr>
            <a:lvl5pPr algn="ctr" defTabSz="1042988">
              <a:spcBef>
                <a:spcPct val="0"/>
              </a:spcBef>
              <a:defRPr sz="4000" b="1">
                <a:solidFill>
                  <a:srgbClr val="000066"/>
                </a:solidFill>
                <a:latin typeface="Arial" pitchFamily="34" charset="0"/>
                <a:cs typeface="Arial" pitchFamily="34" charset="0"/>
              </a:defRPr>
            </a:lvl5pPr>
            <a:lvl6pPr marL="457200" algn="ctr" defTabSz="1042988" fontAlgn="base">
              <a:spcBef>
                <a:spcPct val="0"/>
              </a:spcBef>
              <a:spcAft>
                <a:spcPct val="0"/>
              </a:spcAft>
              <a:defRPr sz="4000" b="1">
                <a:solidFill>
                  <a:srgbClr val="000066"/>
                </a:solidFill>
                <a:latin typeface="Arial" pitchFamily="34" charset="0"/>
                <a:cs typeface="Arial" pitchFamily="34" charset="0"/>
              </a:defRPr>
            </a:lvl6pPr>
            <a:lvl7pPr marL="914400" algn="ctr" defTabSz="1042988" fontAlgn="base">
              <a:spcBef>
                <a:spcPct val="0"/>
              </a:spcBef>
              <a:spcAft>
                <a:spcPct val="0"/>
              </a:spcAft>
              <a:defRPr sz="4000" b="1">
                <a:solidFill>
                  <a:srgbClr val="000066"/>
                </a:solidFill>
                <a:latin typeface="Arial" pitchFamily="34" charset="0"/>
                <a:cs typeface="Arial" pitchFamily="34" charset="0"/>
              </a:defRPr>
            </a:lvl7pPr>
            <a:lvl8pPr marL="1371600" algn="ctr" defTabSz="1042988" fontAlgn="base">
              <a:spcBef>
                <a:spcPct val="0"/>
              </a:spcBef>
              <a:spcAft>
                <a:spcPct val="0"/>
              </a:spcAft>
              <a:defRPr sz="4000" b="1">
                <a:solidFill>
                  <a:srgbClr val="000066"/>
                </a:solidFill>
                <a:latin typeface="Arial" pitchFamily="34" charset="0"/>
                <a:cs typeface="Arial" pitchFamily="34" charset="0"/>
              </a:defRPr>
            </a:lvl8pPr>
            <a:lvl9pPr marL="1828800" algn="ctr" defTabSz="1042988" fontAlgn="base">
              <a:spcBef>
                <a:spcPct val="0"/>
              </a:spcBef>
              <a:spcAft>
                <a:spcPct val="0"/>
              </a:spcAft>
              <a:defRPr sz="4000" b="1">
                <a:solidFill>
                  <a:srgbClr val="000066"/>
                </a:solidFill>
                <a:latin typeface="Arial" pitchFamily="34" charset="0"/>
                <a:cs typeface="Arial" pitchFamily="34" charset="0"/>
              </a:defRPr>
            </a:lvl9pPr>
          </a:lstStyle>
          <a:p>
            <a:r>
              <a:rPr lang="en-GB" altLang="en-US" dirty="0">
                <a:solidFill>
                  <a:schemeClr val="tx1"/>
                </a:solidFill>
              </a:rPr>
              <a:t>Mexico</a:t>
            </a:r>
            <a:endParaRPr lang="en-US" altLang="en-US" dirty="0">
              <a:solidFill>
                <a:schemeClr val="tx1"/>
              </a:solidFill>
            </a:endParaRPr>
          </a:p>
        </p:txBody>
      </p:sp>
      <p:sp>
        <p:nvSpPr>
          <p:cNvPr id="310280" name="Rectangle 8"/>
          <p:cNvSpPr>
            <a:spLocks noChangeArrowheads="1"/>
          </p:cNvSpPr>
          <p:nvPr/>
        </p:nvSpPr>
        <p:spPr bwMode="auto">
          <a:xfrm>
            <a:off x="0" y="4122288"/>
            <a:ext cx="9144000" cy="699766"/>
          </a:xfrm>
          <a:prstGeom prst="rect">
            <a:avLst/>
          </a:prstGeom>
          <a:noFill/>
          <a:ln>
            <a:noFill/>
          </a:ln>
          <a:effectLst>
            <a:outerShdw dist="17961" dir="2700000" algn="ctr" rotWithShape="0">
              <a:srgbClr val="96CCEE"/>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defTabSz="1042988">
              <a:spcBef>
                <a:spcPct val="0"/>
              </a:spcBef>
              <a:defRPr sz="4000" b="1">
                <a:solidFill>
                  <a:srgbClr val="000066"/>
                </a:solidFill>
                <a:latin typeface="Arial" pitchFamily="34" charset="0"/>
                <a:cs typeface="Arial" pitchFamily="34" charset="0"/>
              </a:defRPr>
            </a:lvl1pPr>
            <a:lvl2pPr algn="ctr" defTabSz="1042988">
              <a:spcBef>
                <a:spcPct val="0"/>
              </a:spcBef>
              <a:defRPr sz="4000" b="1">
                <a:solidFill>
                  <a:srgbClr val="000066"/>
                </a:solidFill>
                <a:latin typeface="Arial" pitchFamily="34" charset="0"/>
                <a:cs typeface="Arial" pitchFamily="34" charset="0"/>
              </a:defRPr>
            </a:lvl2pPr>
            <a:lvl3pPr algn="ctr" defTabSz="1042988">
              <a:spcBef>
                <a:spcPct val="0"/>
              </a:spcBef>
              <a:defRPr sz="4000" b="1">
                <a:solidFill>
                  <a:srgbClr val="000066"/>
                </a:solidFill>
                <a:latin typeface="Arial" pitchFamily="34" charset="0"/>
                <a:cs typeface="Arial" pitchFamily="34" charset="0"/>
              </a:defRPr>
            </a:lvl3pPr>
            <a:lvl4pPr algn="ctr" defTabSz="1042988">
              <a:spcBef>
                <a:spcPct val="0"/>
              </a:spcBef>
              <a:defRPr sz="4000" b="1">
                <a:solidFill>
                  <a:srgbClr val="000066"/>
                </a:solidFill>
                <a:latin typeface="Arial" pitchFamily="34" charset="0"/>
                <a:cs typeface="Arial" pitchFamily="34" charset="0"/>
              </a:defRPr>
            </a:lvl4pPr>
            <a:lvl5pPr algn="ctr" defTabSz="1042988">
              <a:spcBef>
                <a:spcPct val="0"/>
              </a:spcBef>
              <a:defRPr sz="4000" b="1">
                <a:solidFill>
                  <a:srgbClr val="000066"/>
                </a:solidFill>
                <a:latin typeface="Arial" pitchFamily="34" charset="0"/>
                <a:cs typeface="Arial" pitchFamily="34" charset="0"/>
              </a:defRPr>
            </a:lvl5pPr>
            <a:lvl6pPr marL="457200" algn="ctr" defTabSz="1042988" fontAlgn="base">
              <a:spcBef>
                <a:spcPct val="0"/>
              </a:spcBef>
              <a:spcAft>
                <a:spcPct val="0"/>
              </a:spcAft>
              <a:defRPr sz="4000" b="1">
                <a:solidFill>
                  <a:srgbClr val="000066"/>
                </a:solidFill>
                <a:latin typeface="Arial" pitchFamily="34" charset="0"/>
                <a:cs typeface="Arial" pitchFamily="34" charset="0"/>
              </a:defRPr>
            </a:lvl6pPr>
            <a:lvl7pPr marL="914400" algn="ctr" defTabSz="1042988" fontAlgn="base">
              <a:spcBef>
                <a:spcPct val="0"/>
              </a:spcBef>
              <a:spcAft>
                <a:spcPct val="0"/>
              </a:spcAft>
              <a:defRPr sz="4000" b="1">
                <a:solidFill>
                  <a:srgbClr val="000066"/>
                </a:solidFill>
                <a:latin typeface="Arial" pitchFamily="34" charset="0"/>
                <a:cs typeface="Arial" pitchFamily="34" charset="0"/>
              </a:defRPr>
            </a:lvl7pPr>
            <a:lvl8pPr marL="1371600" algn="ctr" defTabSz="1042988" fontAlgn="base">
              <a:spcBef>
                <a:spcPct val="0"/>
              </a:spcBef>
              <a:spcAft>
                <a:spcPct val="0"/>
              </a:spcAft>
              <a:defRPr sz="4000" b="1">
                <a:solidFill>
                  <a:srgbClr val="000066"/>
                </a:solidFill>
                <a:latin typeface="Arial" pitchFamily="34" charset="0"/>
                <a:cs typeface="Arial" pitchFamily="34" charset="0"/>
              </a:defRPr>
            </a:lvl8pPr>
            <a:lvl9pPr marL="1828800" algn="ctr" defTabSz="1042988" fontAlgn="base">
              <a:spcBef>
                <a:spcPct val="0"/>
              </a:spcBef>
              <a:spcAft>
                <a:spcPct val="0"/>
              </a:spcAft>
              <a:defRPr sz="4000" b="1">
                <a:solidFill>
                  <a:srgbClr val="000066"/>
                </a:solidFill>
                <a:latin typeface="Arial" pitchFamily="34" charset="0"/>
                <a:cs typeface="Arial" pitchFamily="34" charset="0"/>
              </a:defRPr>
            </a:lvl9pPr>
          </a:lstStyle>
          <a:p>
            <a:r>
              <a:rPr lang="en-GB" altLang="en-US" dirty="0">
                <a:solidFill>
                  <a:schemeClr val="tx1"/>
                </a:solidFill>
              </a:rPr>
              <a:t>India</a:t>
            </a:r>
            <a:endParaRPr lang="en-US" altLang="en-US" dirty="0">
              <a:solidFill>
                <a:schemeClr val="tx1"/>
              </a:solidFill>
            </a:endParaRPr>
          </a:p>
        </p:txBody>
      </p:sp>
      <p:sp>
        <p:nvSpPr>
          <p:cNvPr id="310281" name="Rectangle 9"/>
          <p:cNvSpPr>
            <a:spLocks noChangeArrowheads="1"/>
          </p:cNvSpPr>
          <p:nvPr/>
        </p:nvSpPr>
        <p:spPr bwMode="auto">
          <a:xfrm>
            <a:off x="0" y="2179932"/>
            <a:ext cx="9144000" cy="480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81265" bIns="0"/>
          <a:lstStyle>
            <a:lvl1pPr marL="342900" indent="-342900" algn="ctr">
              <a:spcBef>
                <a:spcPct val="80000"/>
              </a:spcBef>
              <a:buClr>
                <a:srgbClr val="1E7FB8"/>
              </a:buClr>
              <a:buFont typeface="Wingdings" pitchFamily="2" charset="2"/>
              <a:defRPr sz="2800">
                <a:solidFill>
                  <a:schemeClr val="bg1"/>
                </a:solidFill>
                <a:latin typeface="Arial" pitchFamily="34" charset="0"/>
                <a:cs typeface="Arial" pitchFamily="34" charset="0"/>
              </a:defRPr>
            </a:lvl1pPr>
            <a:lvl2pPr marL="804863" indent="-280988" algn="ctr">
              <a:spcBef>
                <a:spcPct val="20000"/>
              </a:spcBef>
              <a:buClr>
                <a:srgbClr val="1E7FB8"/>
              </a:buClr>
              <a:buFont typeface="Arial" pitchFamily="34" charset="0"/>
              <a:defRPr sz="2400">
                <a:solidFill>
                  <a:srgbClr val="000066"/>
                </a:solidFill>
                <a:latin typeface="Arial" pitchFamily="34" charset="0"/>
                <a:cs typeface="Arial" pitchFamily="34" charset="0"/>
              </a:defRPr>
            </a:lvl2pPr>
            <a:lvl3pPr marL="1255713" indent="-269875" algn="ctr">
              <a:spcBef>
                <a:spcPct val="20000"/>
              </a:spcBef>
              <a:buClr>
                <a:srgbClr val="1E7FB8"/>
              </a:buClr>
              <a:defRPr sz="2400">
                <a:solidFill>
                  <a:srgbClr val="000066"/>
                </a:solidFill>
                <a:latin typeface="Arial Narrow" pitchFamily="34" charset="0"/>
                <a:cs typeface="Arial" pitchFamily="34" charset="0"/>
              </a:defRPr>
            </a:lvl3pPr>
            <a:lvl4pPr marL="1663700" indent="-227013" algn="ctr">
              <a:spcBef>
                <a:spcPct val="20000"/>
              </a:spcBef>
              <a:buClr>
                <a:srgbClr val="1E7FB8"/>
              </a:buClr>
              <a:defRPr sz="2400">
                <a:solidFill>
                  <a:srgbClr val="000066"/>
                </a:solidFill>
                <a:latin typeface="Arial Narrow" pitchFamily="34" charset="0"/>
                <a:cs typeface="Arial" pitchFamily="34" charset="0"/>
              </a:defRPr>
            </a:lvl4pPr>
            <a:lvl5pPr marL="1989138" indent="-146050" algn="ctr" rtl="1">
              <a:spcBef>
                <a:spcPct val="20000"/>
              </a:spcBef>
              <a:defRPr sz="2300">
                <a:solidFill>
                  <a:srgbClr val="000066"/>
                </a:solidFill>
                <a:latin typeface="Arial" pitchFamily="34" charset="0"/>
                <a:cs typeface="Arial" pitchFamily="34" charset="0"/>
              </a:defRPr>
            </a:lvl5pPr>
            <a:lvl6pPr marL="2446338" indent="-146050" algn="ctr" rtl="1" fontAlgn="base">
              <a:spcBef>
                <a:spcPct val="20000"/>
              </a:spcBef>
              <a:spcAft>
                <a:spcPct val="0"/>
              </a:spcAft>
              <a:defRPr sz="2300">
                <a:solidFill>
                  <a:srgbClr val="000066"/>
                </a:solidFill>
                <a:latin typeface="Arial" pitchFamily="34" charset="0"/>
                <a:cs typeface="Arial" pitchFamily="34" charset="0"/>
              </a:defRPr>
            </a:lvl6pPr>
            <a:lvl7pPr marL="2903538" indent="-146050" algn="ctr" rtl="1" fontAlgn="base">
              <a:spcBef>
                <a:spcPct val="20000"/>
              </a:spcBef>
              <a:spcAft>
                <a:spcPct val="0"/>
              </a:spcAft>
              <a:defRPr sz="2300">
                <a:solidFill>
                  <a:srgbClr val="000066"/>
                </a:solidFill>
                <a:latin typeface="Arial" pitchFamily="34" charset="0"/>
                <a:cs typeface="Arial" pitchFamily="34" charset="0"/>
              </a:defRPr>
            </a:lvl7pPr>
            <a:lvl8pPr marL="3360738" indent="-146050" algn="ctr" rtl="1" fontAlgn="base">
              <a:spcBef>
                <a:spcPct val="20000"/>
              </a:spcBef>
              <a:spcAft>
                <a:spcPct val="0"/>
              </a:spcAft>
              <a:defRPr sz="2300">
                <a:solidFill>
                  <a:srgbClr val="000066"/>
                </a:solidFill>
                <a:latin typeface="Arial" pitchFamily="34" charset="0"/>
                <a:cs typeface="Arial" pitchFamily="34" charset="0"/>
              </a:defRPr>
            </a:lvl8pPr>
            <a:lvl9pPr marL="3817938" indent="-146050" algn="ctr" rtl="1" fontAlgn="base">
              <a:spcBef>
                <a:spcPct val="20000"/>
              </a:spcBef>
              <a:spcAft>
                <a:spcPct val="0"/>
              </a:spcAft>
              <a:defRPr sz="2300">
                <a:solidFill>
                  <a:srgbClr val="000066"/>
                </a:solidFill>
                <a:latin typeface="Arial" pitchFamily="34" charset="0"/>
                <a:cs typeface="Arial" pitchFamily="34" charset="0"/>
              </a:defRPr>
            </a:lvl9pPr>
          </a:lstStyle>
          <a:p>
            <a:r>
              <a:rPr lang="en-GB" altLang="en-US" sz="2100">
                <a:solidFill>
                  <a:schemeClr val="tx1"/>
                </a:solidFill>
              </a:rPr>
              <a:t>Enhanced smoke-free law and increased enforcement</a:t>
            </a:r>
            <a:endParaRPr lang="en-US" altLang="en-US" sz="2100">
              <a:solidFill>
                <a:schemeClr val="tx1"/>
              </a:solidFill>
            </a:endParaRPr>
          </a:p>
        </p:txBody>
      </p:sp>
      <p:sp>
        <p:nvSpPr>
          <p:cNvPr id="310282" name="Rectangle 10"/>
          <p:cNvSpPr>
            <a:spLocks noChangeArrowheads="1"/>
          </p:cNvSpPr>
          <p:nvPr/>
        </p:nvSpPr>
        <p:spPr bwMode="auto">
          <a:xfrm>
            <a:off x="0" y="3615461"/>
            <a:ext cx="9144000" cy="480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81265" bIns="0"/>
          <a:lstStyle>
            <a:lvl1pPr marL="342900" indent="-342900" algn="ctr">
              <a:spcBef>
                <a:spcPct val="80000"/>
              </a:spcBef>
              <a:buClr>
                <a:srgbClr val="1E7FB8"/>
              </a:buClr>
              <a:buFont typeface="Wingdings" pitchFamily="2" charset="2"/>
              <a:defRPr sz="2800">
                <a:solidFill>
                  <a:schemeClr val="bg1"/>
                </a:solidFill>
                <a:latin typeface="Arial" pitchFamily="34" charset="0"/>
                <a:cs typeface="Arial" pitchFamily="34" charset="0"/>
              </a:defRPr>
            </a:lvl1pPr>
            <a:lvl2pPr marL="804863" indent="-280988" algn="ctr">
              <a:spcBef>
                <a:spcPct val="20000"/>
              </a:spcBef>
              <a:buClr>
                <a:srgbClr val="1E7FB8"/>
              </a:buClr>
              <a:buFont typeface="Arial" pitchFamily="34" charset="0"/>
              <a:defRPr sz="2400">
                <a:solidFill>
                  <a:srgbClr val="000066"/>
                </a:solidFill>
                <a:latin typeface="Arial" pitchFamily="34" charset="0"/>
                <a:cs typeface="Arial" pitchFamily="34" charset="0"/>
              </a:defRPr>
            </a:lvl2pPr>
            <a:lvl3pPr marL="1255713" indent="-269875" algn="ctr">
              <a:spcBef>
                <a:spcPct val="20000"/>
              </a:spcBef>
              <a:buClr>
                <a:srgbClr val="1E7FB8"/>
              </a:buClr>
              <a:defRPr sz="2400">
                <a:solidFill>
                  <a:srgbClr val="000066"/>
                </a:solidFill>
                <a:latin typeface="Arial Narrow" pitchFamily="34" charset="0"/>
                <a:cs typeface="Arial" pitchFamily="34" charset="0"/>
              </a:defRPr>
            </a:lvl3pPr>
            <a:lvl4pPr marL="1663700" indent="-227013" algn="ctr">
              <a:spcBef>
                <a:spcPct val="20000"/>
              </a:spcBef>
              <a:buClr>
                <a:srgbClr val="1E7FB8"/>
              </a:buClr>
              <a:defRPr sz="2400">
                <a:solidFill>
                  <a:srgbClr val="000066"/>
                </a:solidFill>
                <a:latin typeface="Arial Narrow" pitchFamily="34" charset="0"/>
                <a:cs typeface="Arial" pitchFamily="34" charset="0"/>
              </a:defRPr>
            </a:lvl4pPr>
            <a:lvl5pPr marL="1989138" indent="-146050" algn="ctr" rtl="1">
              <a:spcBef>
                <a:spcPct val="20000"/>
              </a:spcBef>
              <a:defRPr sz="2300">
                <a:solidFill>
                  <a:srgbClr val="000066"/>
                </a:solidFill>
                <a:latin typeface="Arial" pitchFamily="34" charset="0"/>
                <a:cs typeface="Arial" pitchFamily="34" charset="0"/>
              </a:defRPr>
            </a:lvl5pPr>
            <a:lvl6pPr marL="2446338" indent="-146050" algn="ctr" rtl="1" fontAlgn="base">
              <a:spcBef>
                <a:spcPct val="20000"/>
              </a:spcBef>
              <a:spcAft>
                <a:spcPct val="0"/>
              </a:spcAft>
              <a:defRPr sz="2300">
                <a:solidFill>
                  <a:srgbClr val="000066"/>
                </a:solidFill>
                <a:latin typeface="Arial" pitchFamily="34" charset="0"/>
                <a:cs typeface="Arial" pitchFamily="34" charset="0"/>
              </a:defRPr>
            </a:lvl6pPr>
            <a:lvl7pPr marL="2903538" indent="-146050" algn="ctr" rtl="1" fontAlgn="base">
              <a:spcBef>
                <a:spcPct val="20000"/>
              </a:spcBef>
              <a:spcAft>
                <a:spcPct val="0"/>
              </a:spcAft>
              <a:defRPr sz="2300">
                <a:solidFill>
                  <a:srgbClr val="000066"/>
                </a:solidFill>
                <a:latin typeface="Arial" pitchFamily="34" charset="0"/>
                <a:cs typeface="Arial" pitchFamily="34" charset="0"/>
              </a:defRPr>
            </a:lvl7pPr>
            <a:lvl8pPr marL="3360738" indent="-146050" algn="ctr" rtl="1" fontAlgn="base">
              <a:spcBef>
                <a:spcPct val="20000"/>
              </a:spcBef>
              <a:spcAft>
                <a:spcPct val="0"/>
              </a:spcAft>
              <a:defRPr sz="2300">
                <a:solidFill>
                  <a:srgbClr val="000066"/>
                </a:solidFill>
                <a:latin typeface="Arial" pitchFamily="34" charset="0"/>
                <a:cs typeface="Arial" pitchFamily="34" charset="0"/>
              </a:defRPr>
            </a:lvl8pPr>
            <a:lvl9pPr marL="3817938" indent="-146050" algn="ctr" rtl="1" fontAlgn="base">
              <a:spcBef>
                <a:spcPct val="20000"/>
              </a:spcBef>
              <a:spcAft>
                <a:spcPct val="0"/>
              </a:spcAft>
              <a:defRPr sz="2300">
                <a:solidFill>
                  <a:srgbClr val="000066"/>
                </a:solidFill>
                <a:latin typeface="Arial" pitchFamily="34" charset="0"/>
                <a:cs typeface="Arial" pitchFamily="34" charset="0"/>
              </a:defRPr>
            </a:lvl9pPr>
          </a:lstStyle>
          <a:p>
            <a:r>
              <a:rPr lang="en-GB" altLang="en-US" sz="2100" dirty="0">
                <a:solidFill>
                  <a:schemeClr val="tx1"/>
                </a:solidFill>
              </a:rPr>
              <a:t>Raised Tobacco Taxes</a:t>
            </a:r>
            <a:endParaRPr lang="en-US" altLang="en-US" sz="2100" dirty="0">
              <a:solidFill>
                <a:schemeClr val="tx1"/>
              </a:solidFill>
            </a:endParaRPr>
          </a:p>
        </p:txBody>
      </p:sp>
      <p:sp>
        <p:nvSpPr>
          <p:cNvPr id="310283" name="Rectangle 11"/>
          <p:cNvSpPr>
            <a:spLocks noChangeArrowheads="1"/>
          </p:cNvSpPr>
          <p:nvPr/>
        </p:nvSpPr>
        <p:spPr bwMode="auto">
          <a:xfrm>
            <a:off x="0" y="4918524"/>
            <a:ext cx="9144000" cy="1051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81265" bIns="0"/>
          <a:lstStyle>
            <a:lvl1pPr marL="342900" indent="-342900" algn="ctr">
              <a:spcBef>
                <a:spcPct val="80000"/>
              </a:spcBef>
              <a:buClr>
                <a:srgbClr val="1E7FB8"/>
              </a:buClr>
              <a:buFont typeface="Wingdings" pitchFamily="2" charset="2"/>
              <a:defRPr sz="2800">
                <a:solidFill>
                  <a:schemeClr val="bg1"/>
                </a:solidFill>
                <a:latin typeface="Arial" pitchFamily="34" charset="0"/>
                <a:cs typeface="Arial" pitchFamily="34" charset="0"/>
              </a:defRPr>
            </a:lvl1pPr>
            <a:lvl2pPr marL="804863" indent="-280988" algn="ctr">
              <a:spcBef>
                <a:spcPct val="20000"/>
              </a:spcBef>
              <a:buClr>
                <a:srgbClr val="1E7FB8"/>
              </a:buClr>
              <a:buFont typeface="Arial" pitchFamily="34" charset="0"/>
              <a:defRPr sz="2400">
                <a:solidFill>
                  <a:srgbClr val="000066"/>
                </a:solidFill>
                <a:latin typeface="Arial" pitchFamily="34" charset="0"/>
                <a:cs typeface="Arial" pitchFamily="34" charset="0"/>
              </a:defRPr>
            </a:lvl2pPr>
            <a:lvl3pPr marL="1255713" indent="-269875" algn="ctr">
              <a:spcBef>
                <a:spcPct val="20000"/>
              </a:spcBef>
              <a:buClr>
                <a:srgbClr val="1E7FB8"/>
              </a:buClr>
              <a:defRPr sz="2400">
                <a:solidFill>
                  <a:srgbClr val="000066"/>
                </a:solidFill>
                <a:latin typeface="Arial Narrow" pitchFamily="34" charset="0"/>
                <a:cs typeface="Arial" pitchFamily="34" charset="0"/>
              </a:defRPr>
            </a:lvl3pPr>
            <a:lvl4pPr marL="1663700" indent="-227013" algn="ctr">
              <a:spcBef>
                <a:spcPct val="20000"/>
              </a:spcBef>
              <a:buClr>
                <a:srgbClr val="1E7FB8"/>
              </a:buClr>
              <a:defRPr sz="2400">
                <a:solidFill>
                  <a:srgbClr val="000066"/>
                </a:solidFill>
                <a:latin typeface="Arial Narrow" pitchFamily="34" charset="0"/>
                <a:cs typeface="Arial" pitchFamily="34" charset="0"/>
              </a:defRPr>
            </a:lvl4pPr>
            <a:lvl5pPr marL="1989138" indent="-146050" algn="ctr" rtl="1">
              <a:spcBef>
                <a:spcPct val="20000"/>
              </a:spcBef>
              <a:defRPr sz="2300">
                <a:solidFill>
                  <a:srgbClr val="000066"/>
                </a:solidFill>
                <a:latin typeface="Arial" pitchFamily="34" charset="0"/>
                <a:cs typeface="Arial" pitchFamily="34" charset="0"/>
              </a:defRPr>
            </a:lvl5pPr>
            <a:lvl6pPr marL="2446338" indent="-146050" algn="ctr" rtl="1" fontAlgn="base">
              <a:spcBef>
                <a:spcPct val="20000"/>
              </a:spcBef>
              <a:spcAft>
                <a:spcPct val="0"/>
              </a:spcAft>
              <a:defRPr sz="2300">
                <a:solidFill>
                  <a:srgbClr val="000066"/>
                </a:solidFill>
                <a:latin typeface="Arial" pitchFamily="34" charset="0"/>
                <a:cs typeface="Arial" pitchFamily="34" charset="0"/>
              </a:defRPr>
            </a:lvl6pPr>
            <a:lvl7pPr marL="2903538" indent="-146050" algn="ctr" rtl="1" fontAlgn="base">
              <a:spcBef>
                <a:spcPct val="20000"/>
              </a:spcBef>
              <a:spcAft>
                <a:spcPct val="0"/>
              </a:spcAft>
              <a:defRPr sz="2300">
                <a:solidFill>
                  <a:srgbClr val="000066"/>
                </a:solidFill>
                <a:latin typeface="Arial" pitchFamily="34" charset="0"/>
                <a:cs typeface="Arial" pitchFamily="34" charset="0"/>
              </a:defRPr>
            </a:lvl7pPr>
            <a:lvl8pPr marL="3360738" indent="-146050" algn="ctr" rtl="1" fontAlgn="base">
              <a:spcBef>
                <a:spcPct val="20000"/>
              </a:spcBef>
              <a:spcAft>
                <a:spcPct val="0"/>
              </a:spcAft>
              <a:defRPr sz="2300">
                <a:solidFill>
                  <a:srgbClr val="000066"/>
                </a:solidFill>
                <a:latin typeface="Arial" pitchFamily="34" charset="0"/>
                <a:cs typeface="Arial" pitchFamily="34" charset="0"/>
              </a:defRPr>
            </a:lvl8pPr>
            <a:lvl9pPr marL="3817938" indent="-146050" algn="ctr" rtl="1" fontAlgn="base">
              <a:spcBef>
                <a:spcPct val="20000"/>
              </a:spcBef>
              <a:spcAft>
                <a:spcPct val="0"/>
              </a:spcAft>
              <a:defRPr sz="2300">
                <a:solidFill>
                  <a:srgbClr val="000066"/>
                </a:solidFill>
                <a:latin typeface="Arial" pitchFamily="34" charset="0"/>
                <a:cs typeface="Arial" pitchFamily="34" charset="0"/>
              </a:defRPr>
            </a:lvl9pPr>
          </a:lstStyle>
          <a:p>
            <a:r>
              <a:rPr lang="en-GB" altLang="en-US" sz="2100">
                <a:solidFill>
                  <a:schemeClr val="tx1"/>
                </a:solidFill>
              </a:rPr>
              <a:t>Raised profile of smokeless tobacco problem,</a:t>
            </a:r>
          </a:p>
          <a:p>
            <a:r>
              <a:rPr lang="en-GB" altLang="en-US" sz="2100">
                <a:solidFill>
                  <a:schemeClr val="tx1"/>
                </a:solidFill>
              </a:rPr>
              <a:t>Implemented stronger health warnings on all tobacco packaging</a:t>
            </a:r>
            <a:endParaRPr lang="en-US" altLang="en-US" sz="2100">
              <a:solidFill>
                <a:schemeClr val="tx1"/>
              </a:solidFill>
            </a:endParaRPr>
          </a:p>
        </p:txBody>
      </p:sp>
    </p:spTree>
    <p:extLst>
      <p:ext uri="{BB962C8B-B14F-4D97-AF65-F5344CB8AC3E}">
        <p14:creationId xmlns:p14="http://schemas.microsoft.com/office/powerpoint/2010/main" val="39517004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 forward</a:t>
            </a:r>
            <a:endParaRPr lang="en-US" dirty="0"/>
          </a:p>
        </p:txBody>
      </p:sp>
      <p:sp>
        <p:nvSpPr>
          <p:cNvPr id="3" name="Content Placeholder 2"/>
          <p:cNvSpPr>
            <a:spLocks noGrp="1"/>
          </p:cNvSpPr>
          <p:nvPr>
            <p:ph idx="1"/>
          </p:nvPr>
        </p:nvSpPr>
        <p:spPr>
          <a:xfrm>
            <a:off x="457200" y="1143000"/>
            <a:ext cx="8458200" cy="5410200"/>
          </a:xfrm>
        </p:spPr>
        <p:txBody>
          <a:bodyPr>
            <a:normAutofit fontScale="92500" lnSpcReduction="10000"/>
          </a:bodyPr>
          <a:lstStyle/>
          <a:p>
            <a:r>
              <a:rPr lang="en-US" dirty="0" smtClean="0"/>
              <a:t>Collaboration between Statistical office and </a:t>
            </a:r>
            <a:r>
              <a:rPr lang="en-US" dirty="0" smtClean="0"/>
              <a:t>MOH; the </a:t>
            </a:r>
            <a:r>
              <a:rPr lang="en-US" dirty="0" smtClean="0"/>
              <a:t>end user of information  </a:t>
            </a:r>
          </a:p>
          <a:p>
            <a:r>
              <a:rPr lang="en-US" dirty="0" smtClean="0"/>
              <a:t>Data communication strategy should be part of the survey protocol </a:t>
            </a:r>
            <a:r>
              <a:rPr lang="en-US" dirty="0" smtClean="0"/>
              <a:t>plan</a:t>
            </a:r>
            <a:endParaRPr lang="en-US" dirty="0" smtClean="0"/>
          </a:p>
          <a:p>
            <a:r>
              <a:rPr lang="en-US" dirty="0" err="1" smtClean="0"/>
              <a:t>Multisectoral</a:t>
            </a:r>
            <a:r>
              <a:rPr lang="en-US" dirty="0" smtClean="0"/>
              <a:t> collaboration  is required at different levels between data production and usage  (NGOs, MOHs, NSOs, academia,.. </a:t>
            </a:r>
            <a:r>
              <a:rPr lang="en-US" dirty="0" err="1" smtClean="0"/>
              <a:t>etc</a:t>
            </a:r>
            <a:r>
              <a:rPr lang="en-US" dirty="0" smtClean="0"/>
              <a:t>) </a:t>
            </a:r>
          </a:p>
          <a:p>
            <a:r>
              <a:rPr lang="en-US" dirty="0" smtClean="0"/>
              <a:t>Data to action workshops should be part of dissemination plan </a:t>
            </a:r>
          </a:p>
          <a:p>
            <a:r>
              <a:rPr lang="en-US" dirty="0" smtClean="0"/>
              <a:t>Data use and communication should be an ongoing process to raise awareness and to push for  policy </a:t>
            </a:r>
            <a:r>
              <a:rPr lang="en-US" dirty="0" smtClean="0"/>
              <a:t>making: </a:t>
            </a:r>
            <a:r>
              <a:rPr lang="en-US" altLang="en-US" dirty="0" smtClean="0"/>
              <a:t>Create </a:t>
            </a:r>
            <a:r>
              <a:rPr lang="en-US" altLang="en-US" dirty="0"/>
              <a:t>team charged with use of the data </a:t>
            </a:r>
          </a:p>
          <a:p>
            <a:endParaRPr lang="en-US" dirty="0" smtClean="0"/>
          </a:p>
          <a:p>
            <a:endParaRPr lang="en-US" dirty="0"/>
          </a:p>
        </p:txBody>
      </p:sp>
    </p:spTree>
    <p:extLst>
      <p:ext uri="{BB962C8B-B14F-4D97-AF65-F5344CB8AC3E}">
        <p14:creationId xmlns:p14="http://schemas.microsoft.com/office/powerpoint/2010/main" val="4007464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a:t>What Gets Measured Gets Done</a:t>
            </a:r>
            <a:r>
              <a:rPr lang="en-US" dirty="0"/>
              <a:t/>
            </a:r>
            <a:br>
              <a:rPr lang="en-US" dirty="0"/>
            </a:br>
            <a:endParaRPr lang="en-US" dirty="0"/>
          </a:p>
        </p:txBody>
      </p:sp>
    </p:spTree>
    <p:extLst>
      <p:ext uri="{BB962C8B-B14F-4D97-AF65-F5344CB8AC3E}">
        <p14:creationId xmlns:p14="http://schemas.microsoft.com/office/powerpoint/2010/main" val="1032294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unite"/>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135197" y="1600200"/>
            <a:ext cx="6873606" cy="4525963"/>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F3F1195B-C746-4B3F-A7FC-225766DE0E4B}" type="slidenum">
              <a:rPr lang="en-US" smtClean="0"/>
              <a:t>18</a:t>
            </a:fld>
            <a:endParaRPr lang="en-US"/>
          </a:p>
        </p:txBody>
      </p:sp>
      <p:sp>
        <p:nvSpPr>
          <p:cNvPr id="8" name="Rectangle 2"/>
          <p:cNvSpPr txBox="1">
            <a:spLocks noChangeArrowheads="1"/>
          </p:cNvSpPr>
          <p:nvPr/>
        </p:nvSpPr>
        <p:spPr bwMode="auto">
          <a:xfrm>
            <a:off x="838200" y="2514600"/>
            <a:ext cx="7772400" cy="147002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smtClean="0">
                <a:solidFill>
                  <a:schemeClr val="bg1"/>
                </a:solidFill>
              </a:rPr>
              <a:t>Thank you for your attention</a:t>
            </a:r>
            <a:endParaRPr lang="en-US" altLang="zh-CN" dirty="0">
              <a:solidFill>
                <a:schemeClr val="bg1"/>
              </a:solidFill>
              <a:ea typeface="SimSun" pitchFamily="2" charset="-122"/>
            </a:endParaRPr>
          </a:p>
        </p:txBody>
      </p:sp>
    </p:spTree>
    <p:extLst>
      <p:ext uri="{BB962C8B-B14F-4D97-AF65-F5344CB8AC3E}">
        <p14:creationId xmlns:p14="http://schemas.microsoft.com/office/powerpoint/2010/main" val="2238692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Surveillance</a:t>
            </a:r>
            <a:endParaRPr lang="en-US" dirty="0"/>
          </a:p>
        </p:txBody>
      </p:sp>
      <p:sp>
        <p:nvSpPr>
          <p:cNvPr id="4" name="Content Placeholder 2"/>
          <p:cNvSpPr>
            <a:spLocks noGrp="1"/>
          </p:cNvSpPr>
          <p:nvPr>
            <p:ph idx="1"/>
          </p:nvPr>
        </p:nvSpPr>
        <p:spPr/>
        <p:txBody>
          <a:bodyPr>
            <a:normAutofit fontScale="25000" lnSpcReduction="20000"/>
          </a:bodyPr>
          <a:lstStyle/>
          <a:p>
            <a:pPr marL="228600" indent="-228600">
              <a:lnSpc>
                <a:spcPct val="160000"/>
              </a:lnSpc>
              <a:spcBef>
                <a:spcPts val="1200"/>
              </a:spcBef>
              <a:spcAft>
                <a:spcPts val="1200"/>
              </a:spcAft>
              <a:buFont typeface="Wingdings" pitchFamily="2" charset="2"/>
              <a:buNone/>
            </a:pPr>
            <a:r>
              <a:rPr lang="en-US" altLang="en-US" sz="5100" dirty="0" smtClean="0"/>
              <a:t>			</a:t>
            </a:r>
          </a:p>
          <a:p>
            <a:pPr marL="228600" indent="-228600">
              <a:lnSpc>
                <a:spcPct val="160000"/>
              </a:lnSpc>
              <a:spcBef>
                <a:spcPts val="1200"/>
              </a:spcBef>
              <a:spcAft>
                <a:spcPts val="1200"/>
              </a:spcAft>
              <a:buNone/>
            </a:pPr>
            <a:endParaRPr lang="en-US" altLang="en-US" sz="3800" i="1" dirty="0" smtClean="0"/>
          </a:p>
          <a:p>
            <a:pPr marL="228600" indent="-228600">
              <a:lnSpc>
                <a:spcPct val="160000"/>
              </a:lnSpc>
              <a:spcBef>
                <a:spcPts val="1200"/>
              </a:spcBef>
              <a:spcAft>
                <a:spcPts val="1200"/>
              </a:spcAft>
              <a:buNone/>
            </a:pPr>
            <a:endParaRPr lang="en-US" altLang="en-US" sz="3800" i="1" dirty="0" smtClean="0"/>
          </a:p>
          <a:p>
            <a:pPr marL="228600" indent="-228600">
              <a:lnSpc>
                <a:spcPct val="160000"/>
              </a:lnSpc>
              <a:spcBef>
                <a:spcPts val="1200"/>
              </a:spcBef>
              <a:spcAft>
                <a:spcPts val="1200"/>
              </a:spcAft>
              <a:buNone/>
            </a:pPr>
            <a:endParaRPr lang="en-US" altLang="en-US" sz="3800" i="1" dirty="0"/>
          </a:p>
          <a:p>
            <a:pPr marL="228600" indent="-228600">
              <a:lnSpc>
                <a:spcPct val="160000"/>
              </a:lnSpc>
              <a:spcBef>
                <a:spcPts val="1200"/>
              </a:spcBef>
              <a:spcAft>
                <a:spcPts val="1200"/>
              </a:spcAft>
              <a:buNone/>
            </a:pPr>
            <a:endParaRPr lang="en-US" altLang="en-US" sz="7000" i="1" dirty="0" smtClean="0"/>
          </a:p>
          <a:p>
            <a:pPr marL="228600" indent="-228600">
              <a:lnSpc>
                <a:spcPct val="160000"/>
              </a:lnSpc>
              <a:spcBef>
                <a:spcPts val="1200"/>
              </a:spcBef>
              <a:spcAft>
                <a:spcPts val="1200"/>
              </a:spcAft>
              <a:buNone/>
            </a:pPr>
            <a:r>
              <a:rPr lang="en-US" altLang="en-US" sz="11200" i="1" dirty="0" smtClean="0"/>
              <a:t>Timely, useful evidence to empower public &amp; policy makers to lead &amp; manage effectively.  </a:t>
            </a:r>
            <a:r>
              <a:rPr lang="en-US" altLang="en-US" sz="11200" i="1" dirty="0" smtClean="0">
                <a:solidFill>
                  <a:srgbClr val="FF0000"/>
                </a:solidFill>
              </a:rPr>
              <a:t>That’s where public health begins.</a:t>
            </a:r>
          </a:p>
          <a:p>
            <a:pPr marL="228600" indent="-228600">
              <a:lnSpc>
                <a:spcPct val="160000"/>
              </a:lnSpc>
              <a:spcBef>
                <a:spcPts val="1200"/>
              </a:spcBef>
              <a:spcAft>
                <a:spcPts val="1200"/>
              </a:spcAft>
              <a:buFont typeface="Wingdings" pitchFamily="2" charset="2"/>
              <a:buNone/>
            </a:pPr>
            <a:r>
              <a:rPr lang="en-US" altLang="en-US" sz="7000" dirty="0" smtClean="0"/>
              <a:t>				</a:t>
            </a:r>
            <a:r>
              <a:rPr lang="en-US" altLang="en-US" sz="5100" dirty="0" smtClean="0"/>
              <a:t>	</a:t>
            </a:r>
            <a:r>
              <a:rPr lang="en-US" altLang="en-US" dirty="0" smtClean="0"/>
              <a:t>	</a:t>
            </a:r>
          </a:p>
        </p:txBody>
      </p:sp>
      <p:sp>
        <p:nvSpPr>
          <p:cNvPr id="5" name="Content Placeholder 2"/>
          <p:cNvSpPr txBox="1">
            <a:spLocks/>
          </p:cNvSpPr>
          <p:nvPr/>
        </p:nvSpPr>
        <p:spPr>
          <a:xfrm>
            <a:off x="609600" y="1371600"/>
            <a:ext cx="8001000" cy="3732212"/>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28600" indent="-228600">
              <a:lnSpc>
                <a:spcPct val="160000"/>
              </a:lnSpc>
              <a:spcBef>
                <a:spcPts val="1200"/>
              </a:spcBef>
              <a:spcAft>
                <a:spcPts val="1200"/>
              </a:spcAft>
              <a:buNone/>
            </a:pPr>
            <a:r>
              <a:rPr lang="en-US" altLang="en-US" sz="5100" dirty="0" smtClean="0"/>
              <a:t>	</a:t>
            </a:r>
            <a:r>
              <a:rPr lang="en-US" altLang="en-US" sz="5400" dirty="0" smtClean="0"/>
              <a:t>Ongoing,  </a:t>
            </a:r>
            <a:r>
              <a:rPr lang="en-US" altLang="en-US" sz="5400" u="sng" dirty="0" smtClean="0"/>
              <a:t>systematic</a:t>
            </a:r>
            <a:r>
              <a:rPr lang="en-US" altLang="en-US" sz="5400" dirty="0" smtClean="0"/>
              <a:t> collection,  analysis, &amp; interpretation of data essential to planning,  implementation,  &amp; evaluation of public health practice,  integrated with </a:t>
            </a:r>
            <a:r>
              <a:rPr lang="en-US" altLang="en-US" sz="5400" u="sng" dirty="0" smtClean="0"/>
              <a:t>timely dissemination </a:t>
            </a:r>
            <a:r>
              <a:rPr lang="en-US" altLang="en-US" sz="5400" dirty="0" smtClean="0"/>
              <a:t>to those responsible for prevention &amp; control.</a:t>
            </a:r>
            <a:r>
              <a:rPr lang="en-US" altLang="en-US" sz="5100" dirty="0" smtClean="0"/>
              <a:t>		</a:t>
            </a:r>
            <a:r>
              <a:rPr lang="en-US" altLang="en-US" dirty="0" smtClean="0"/>
              <a:t>	</a:t>
            </a:r>
            <a:endParaRPr lang="en-US" altLang="en-US" dirty="0"/>
          </a:p>
        </p:txBody>
      </p:sp>
    </p:spTree>
    <p:extLst>
      <p:ext uri="{BB962C8B-B14F-4D97-AF65-F5344CB8AC3E}">
        <p14:creationId xmlns:p14="http://schemas.microsoft.com/office/powerpoint/2010/main" val="65317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idx="1"/>
          </p:nvPr>
        </p:nvSpPr>
        <p:spPr>
          <a:xfrm>
            <a:off x="0" y="1412875"/>
            <a:ext cx="9144000" cy="4537075"/>
          </a:xfrm>
        </p:spPr>
        <p:txBody>
          <a:bodyPr rIns="132080">
            <a:normAutofit lnSpcReduction="10000"/>
          </a:bodyPr>
          <a:lstStyle/>
          <a:p>
            <a:pPr marL="0" indent="0">
              <a:buNone/>
            </a:pPr>
            <a:r>
              <a:rPr lang="en-US" sz="2800" dirty="0"/>
              <a:t>GTSS Monitor </a:t>
            </a:r>
            <a:r>
              <a:rPr lang="en-US" sz="2800" b="1" dirty="0"/>
              <a:t>exposure</a:t>
            </a:r>
            <a:r>
              <a:rPr lang="en-US" sz="2800" dirty="0"/>
              <a:t> and exposure </a:t>
            </a:r>
            <a:r>
              <a:rPr lang="en-US" sz="2800" b="1" dirty="0"/>
              <a:t>determinants</a:t>
            </a:r>
            <a:r>
              <a:rPr lang="en-US" sz="2800" dirty="0"/>
              <a:t> </a:t>
            </a:r>
          </a:p>
          <a:p>
            <a:pPr eaLnBrk="1" hangingPunct="1"/>
            <a:r>
              <a:rPr lang="en-US" sz="2800" b="1" dirty="0" smtClean="0"/>
              <a:t> Tobacco Use </a:t>
            </a:r>
          </a:p>
          <a:p>
            <a:pPr>
              <a:lnSpc>
                <a:spcPct val="150000"/>
              </a:lnSpc>
              <a:spcBef>
                <a:spcPct val="0"/>
              </a:spcBef>
              <a:buClr>
                <a:srgbClr val="A5C3FF"/>
              </a:buClr>
            </a:pPr>
            <a:r>
              <a:rPr lang="en-US" sz="2800" b="1" dirty="0" smtClean="0"/>
              <a:t> Knowledge and Attitudes</a:t>
            </a:r>
          </a:p>
          <a:p>
            <a:pPr>
              <a:lnSpc>
                <a:spcPct val="150000"/>
              </a:lnSpc>
              <a:spcBef>
                <a:spcPct val="0"/>
              </a:spcBef>
              <a:buClr>
                <a:srgbClr val="A5C3FF"/>
              </a:buClr>
            </a:pPr>
            <a:r>
              <a:rPr lang="en-US" sz="2800" b="1" dirty="0" smtClean="0"/>
              <a:t> Secondhand Smoke Exposure</a:t>
            </a:r>
          </a:p>
          <a:p>
            <a:pPr>
              <a:lnSpc>
                <a:spcPct val="150000"/>
              </a:lnSpc>
              <a:spcBef>
                <a:spcPct val="0"/>
              </a:spcBef>
              <a:buClr>
                <a:srgbClr val="A5C3FF"/>
              </a:buClr>
            </a:pPr>
            <a:r>
              <a:rPr lang="en-US" sz="2800" b="1" dirty="0" smtClean="0"/>
              <a:t> Pro- and Anti-tobacco Media and Advertising Exposure</a:t>
            </a:r>
          </a:p>
          <a:p>
            <a:pPr>
              <a:lnSpc>
                <a:spcPct val="150000"/>
              </a:lnSpc>
              <a:spcBef>
                <a:spcPct val="0"/>
              </a:spcBef>
              <a:buClr>
                <a:srgbClr val="A5C3FF"/>
              </a:buClr>
            </a:pPr>
            <a:r>
              <a:rPr lang="en-US" sz="2800" b="1" dirty="0" smtClean="0"/>
              <a:t> Cessation</a:t>
            </a:r>
          </a:p>
          <a:p>
            <a:pPr>
              <a:lnSpc>
                <a:spcPct val="150000"/>
              </a:lnSpc>
              <a:spcBef>
                <a:spcPct val="0"/>
              </a:spcBef>
              <a:buClr>
                <a:srgbClr val="A5C3FF"/>
              </a:buClr>
            </a:pPr>
            <a:r>
              <a:rPr lang="en-US" sz="2800" b="1" dirty="0" smtClean="0"/>
              <a:t> Access and Availability of Tobacco</a:t>
            </a:r>
          </a:p>
          <a:p>
            <a:pPr>
              <a:lnSpc>
                <a:spcPct val="150000"/>
              </a:lnSpc>
              <a:spcBef>
                <a:spcPct val="0"/>
              </a:spcBef>
              <a:buClr>
                <a:srgbClr val="A5C3FF"/>
              </a:buClr>
            </a:pPr>
            <a:r>
              <a:rPr lang="en-US" sz="2800" b="1" dirty="0" smtClean="0"/>
              <a:t>Tobacco economics </a:t>
            </a:r>
          </a:p>
        </p:txBody>
      </p:sp>
      <p:sp>
        <p:nvSpPr>
          <p:cNvPr id="2" name="Slide Number Placeholder 1"/>
          <p:cNvSpPr>
            <a:spLocks noGrp="1"/>
          </p:cNvSpPr>
          <p:nvPr>
            <p:ph type="sldNum" sz="quarter" idx="12"/>
          </p:nvPr>
        </p:nvSpPr>
        <p:spPr/>
        <p:txBody>
          <a:bodyPr/>
          <a:lstStyle/>
          <a:p>
            <a:fld id="{F3F1195B-C746-4B3F-A7FC-225766DE0E4B}" type="slidenum">
              <a:rPr lang="en-US" smtClean="0"/>
              <a:t>3</a:t>
            </a:fld>
            <a:endParaRPr lang="en-US"/>
          </a:p>
        </p:txBody>
      </p:sp>
      <p:sp>
        <p:nvSpPr>
          <p:cNvPr id="53251" name="Text Box 4"/>
          <p:cNvSpPr txBox="1">
            <a:spLocks noChangeArrowheads="1"/>
          </p:cNvSpPr>
          <p:nvPr/>
        </p:nvSpPr>
        <p:spPr bwMode="auto">
          <a:xfrm>
            <a:off x="7405688" y="5345113"/>
            <a:ext cx="307975"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eaLnBrk="0" hangingPunct="0">
              <a:defRPr sz="3900" b="1">
                <a:solidFill>
                  <a:srgbClr val="000066"/>
                </a:solidFill>
                <a:latin typeface="Arial" pitchFamily="34" charset="0"/>
                <a:cs typeface="Arial" pitchFamily="34" charset="0"/>
              </a:defRPr>
            </a:lvl1pPr>
            <a:lvl2pPr marL="742950" indent="-285750" eaLnBrk="0" hangingPunct="0">
              <a:defRPr sz="3900" b="1">
                <a:solidFill>
                  <a:srgbClr val="000066"/>
                </a:solidFill>
                <a:latin typeface="Arial" pitchFamily="34" charset="0"/>
                <a:cs typeface="Arial" pitchFamily="34" charset="0"/>
              </a:defRPr>
            </a:lvl2pPr>
            <a:lvl3pPr marL="1143000" indent="-228600" eaLnBrk="0" hangingPunct="0">
              <a:defRPr sz="3900" b="1">
                <a:solidFill>
                  <a:srgbClr val="000066"/>
                </a:solidFill>
                <a:latin typeface="Arial" pitchFamily="34" charset="0"/>
                <a:cs typeface="Arial" pitchFamily="34" charset="0"/>
              </a:defRPr>
            </a:lvl3pPr>
            <a:lvl4pPr marL="1600200" indent="-228600" eaLnBrk="0" hangingPunct="0">
              <a:defRPr sz="3900" b="1">
                <a:solidFill>
                  <a:srgbClr val="000066"/>
                </a:solidFill>
                <a:latin typeface="Arial" pitchFamily="34" charset="0"/>
                <a:cs typeface="Arial" pitchFamily="34" charset="0"/>
              </a:defRPr>
            </a:lvl4pPr>
            <a:lvl5pPr marL="2057400" indent="-228600" eaLnBrk="0" hangingPunct="0">
              <a:defRPr sz="3900" b="1">
                <a:solidFill>
                  <a:srgbClr val="000066"/>
                </a:solidFill>
                <a:latin typeface="Arial" pitchFamily="34" charset="0"/>
                <a:cs typeface="Arial" pitchFamily="34" charset="0"/>
              </a:defRPr>
            </a:lvl5pPr>
            <a:lvl6pPr marL="2514600" indent="-228600" rtl="1" eaLnBrk="0" fontAlgn="base" hangingPunct="0">
              <a:spcBef>
                <a:spcPct val="0"/>
              </a:spcBef>
              <a:spcAft>
                <a:spcPct val="0"/>
              </a:spcAft>
              <a:defRPr sz="3900" b="1">
                <a:solidFill>
                  <a:srgbClr val="000066"/>
                </a:solidFill>
                <a:latin typeface="Arial" pitchFamily="34" charset="0"/>
                <a:cs typeface="Arial" pitchFamily="34" charset="0"/>
              </a:defRPr>
            </a:lvl6pPr>
            <a:lvl7pPr marL="2971800" indent="-228600" rtl="1" eaLnBrk="0" fontAlgn="base" hangingPunct="0">
              <a:spcBef>
                <a:spcPct val="0"/>
              </a:spcBef>
              <a:spcAft>
                <a:spcPct val="0"/>
              </a:spcAft>
              <a:defRPr sz="3900" b="1">
                <a:solidFill>
                  <a:srgbClr val="000066"/>
                </a:solidFill>
                <a:latin typeface="Arial" pitchFamily="34" charset="0"/>
                <a:cs typeface="Arial" pitchFamily="34" charset="0"/>
              </a:defRPr>
            </a:lvl7pPr>
            <a:lvl8pPr marL="3429000" indent="-228600" rtl="1" eaLnBrk="0" fontAlgn="base" hangingPunct="0">
              <a:spcBef>
                <a:spcPct val="0"/>
              </a:spcBef>
              <a:spcAft>
                <a:spcPct val="0"/>
              </a:spcAft>
              <a:defRPr sz="3900" b="1">
                <a:solidFill>
                  <a:srgbClr val="000066"/>
                </a:solidFill>
                <a:latin typeface="Arial" pitchFamily="34" charset="0"/>
                <a:cs typeface="Arial" pitchFamily="34" charset="0"/>
              </a:defRPr>
            </a:lvl8pPr>
            <a:lvl9pPr marL="3886200" indent="-228600" rtl="1" eaLnBrk="0" fontAlgn="base" hangingPunct="0">
              <a:spcBef>
                <a:spcPct val="0"/>
              </a:spcBef>
              <a:spcAft>
                <a:spcPct val="0"/>
              </a:spcAft>
              <a:defRPr sz="3900" b="1">
                <a:solidFill>
                  <a:srgbClr val="000066"/>
                </a:solidFill>
                <a:latin typeface="Arial" pitchFamily="34" charset="0"/>
                <a:cs typeface="Arial" pitchFamily="34" charset="0"/>
              </a:defRPr>
            </a:lvl9pPr>
          </a:lstStyle>
          <a:p>
            <a:pPr algn="ctr" rtl="0" eaLnBrk="1" hangingPunct="1"/>
            <a:fld id="{22F73E09-24C5-4930-8307-70E8B466C1E3}" type="slidenum">
              <a:rPr lang="en-US" sz="1400" b="0">
                <a:solidFill>
                  <a:srgbClr val="000000"/>
                </a:solidFill>
                <a:sym typeface="Arial" pitchFamily="34" charset="0"/>
              </a:rPr>
              <a:pPr algn="ctr" rtl="0" eaLnBrk="1" hangingPunct="1"/>
              <a:t>3</a:t>
            </a:fld>
            <a:endParaRPr lang="en-US" sz="1400" b="0">
              <a:solidFill>
                <a:srgbClr val="000000"/>
              </a:solidFill>
              <a:sym typeface="Arial" pitchFamily="34" charset="0"/>
            </a:endParaRPr>
          </a:p>
        </p:txBody>
      </p:sp>
      <p:sp>
        <p:nvSpPr>
          <p:cNvPr id="53252" name="Rectangle 5"/>
          <p:cNvSpPr>
            <a:spLocks noChangeArrowheads="1"/>
          </p:cNvSpPr>
          <p:nvPr/>
        </p:nvSpPr>
        <p:spPr bwMode="auto">
          <a:xfrm>
            <a:off x="0" y="188913"/>
            <a:ext cx="9144000"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a:r>
              <a:rPr lang="en-US" sz="3500" b="0" dirty="0"/>
              <a:t>GTSS Topics: </a:t>
            </a:r>
            <a:r>
              <a:rPr lang="en-US" sz="3500" b="0" dirty="0" smtClean="0"/>
              <a:t>Indicators </a:t>
            </a:r>
          </a:p>
        </p:txBody>
      </p:sp>
    </p:spTree>
    <p:extLst>
      <p:ext uri="{BB962C8B-B14F-4D97-AF65-F5344CB8AC3E}">
        <p14:creationId xmlns:p14="http://schemas.microsoft.com/office/powerpoint/2010/main" val="70702867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0" y="-228600"/>
            <a:ext cx="9144000" cy="1752600"/>
          </a:xfrm>
        </p:spPr>
        <p:txBody>
          <a:bodyPr>
            <a:normAutofit/>
          </a:bodyPr>
          <a:lstStyle/>
          <a:p>
            <a:pPr eaLnBrk="1" hangingPunct="1"/>
            <a:r>
              <a:rPr lang="en-US" altLang="en-US" sz="2800" b="1" dirty="0" smtClean="0"/>
              <a:t>MPOWER</a:t>
            </a:r>
            <a:r>
              <a:rPr lang="en-US" altLang="en-US" sz="2800" dirty="0" smtClean="0"/>
              <a:t> </a:t>
            </a:r>
            <a:r>
              <a:rPr lang="en-US" altLang="en-US" sz="2800" b="1" dirty="0" smtClean="0"/>
              <a:t>Polices to Reverse the Global Tobacco Epidemic</a:t>
            </a:r>
          </a:p>
        </p:txBody>
      </p:sp>
      <p:sp>
        <p:nvSpPr>
          <p:cNvPr id="6147" name="Rectangle 3"/>
          <p:cNvSpPr>
            <a:spLocks noGrp="1" noChangeArrowheads="1"/>
          </p:cNvSpPr>
          <p:nvPr>
            <p:ph type="body" idx="4294967295"/>
          </p:nvPr>
        </p:nvSpPr>
        <p:spPr>
          <a:xfrm>
            <a:off x="257175" y="1524000"/>
            <a:ext cx="8610600" cy="4724400"/>
          </a:xfrm>
        </p:spPr>
        <p:txBody>
          <a:bodyPr/>
          <a:lstStyle/>
          <a:p>
            <a:pPr eaLnBrk="1" hangingPunct="1">
              <a:spcBef>
                <a:spcPct val="30000"/>
              </a:spcBef>
              <a:buClr>
                <a:schemeClr val="tx1"/>
              </a:buClr>
              <a:buFont typeface="Times" pitchFamily="18" charset="0"/>
              <a:buChar char="•"/>
            </a:pPr>
            <a:r>
              <a:rPr lang="en-US" altLang="en-US" sz="3600" b="1" i="1" u="sng" dirty="0" smtClean="0">
                <a:solidFill>
                  <a:srgbClr val="A30000"/>
                </a:solidFill>
              </a:rPr>
              <a:t>M</a:t>
            </a:r>
            <a:r>
              <a:rPr lang="en-US" altLang="en-US" dirty="0" smtClean="0"/>
              <a:t>onitor tobacco use and prevention policies</a:t>
            </a:r>
          </a:p>
          <a:p>
            <a:pPr eaLnBrk="1" hangingPunct="1">
              <a:spcBef>
                <a:spcPct val="30000"/>
              </a:spcBef>
              <a:buClr>
                <a:schemeClr val="tx1"/>
              </a:buClr>
              <a:buFont typeface="Times" pitchFamily="18" charset="0"/>
              <a:buChar char="•"/>
            </a:pPr>
            <a:r>
              <a:rPr lang="en-US" altLang="en-US" sz="3600" b="1" i="1" u="sng" dirty="0" smtClean="0">
                <a:solidFill>
                  <a:srgbClr val="A30000"/>
                </a:solidFill>
              </a:rPr>
              <a:t>P</a:t>
            </a:r>
            <a:r>
              <a:rPr lang="en-US" altLang="en-US" dirty="0" smtClean="0"/>
              <a:t>rotect people from tobacco smoke</a:t>
            </a:r>
          </a:p>
          <a:p>
            <a:pPr eaLnBrk="1" hangingPunct="1">
              <a:spcBef>
                <a:spcPct val="30000"/>
              </a:spcBef>
              <a:buClr>
                <a:schemeClr val="tx1"/>
              </a:buClr>
              <a:buFont typeface="Times" pitchFamily="18" charset="0"/>
              <a:buChar char="•"/>
            </a:pPr>
            <a:r>
              <a:rPr lang="en-US" altLang="en-US" sz="3600" b="1" i="1" u="sng" dirty="0" smtClean="0">
                <a:solidFill>
                  <a:srgbClr val="A30000"/>
                </a:solidFill>
              </a:rPr>
              <a:t>O</a:t>
            </a:r>
            <a:r>
              <a:rPr lang="en-US" altLang="en-US" dirty="0" smtClean="0"/>
              <a:t>ffer help to quit tobacco use</a:t>
            </a:r>
          </a:p>
          <a:p>
            <a:pPr eaLnBrk="1" hangingPunct="1">
              <a:spcBef>
                <a:spcPct val="30000"/>
              </a:spcBef>
              <a:buClr>
                <a:schemeClr val="tx1"/>
              </a:buClr>
              <a:buFont typeface="Times" pitchFamily="18" charset="0"/>
              <a:buChar char="•"/>
            </a:pPr>
            <a:r>
              <a:rPr lang="en-US" altLang="en-US" sz="3600" b="1" i="1" u="sng" dirty="0" smtClean="0">
                <a:solidFill>
                  <a:srgbClr val="A30000"/>
                </a:solidFill>
              </a:rPr>
              <a:t>W</a:t>
            </a:r>
            <a:r>
              <a:rPr lang="en-US" altLang="en-US" dirty="0" smtClean="0"/>
              <a:t>arn about the dangers of tobacco </a:t>
            </a:r>
          </a:p>
          <a:p>
            <a:pPr eaLnBrk="1" hangingPunct="1">
              <a:spcBef>
                <a:spcPct val="30000"/>
              </a:spcBef>
              <a:buClr>
                <a:schemeClr val="tx1"/>
              </a:buClr>
              <a:buFont typeface="Times" pitchFamily="18" charset="0"/>
              <a:buChar char="•"/>
            </a:pPr>
            <a:r>
              <a:rPr lang="en-US" altLang="en-US" sz="3600" b="1" i="1" u="sng" dirty="0" smtClean="0">
                <a:solidFill>
                  <a:srgbClr val="A30000"/>
                </a:solidFill>
              </a:rPr>
              <a:t>E</a:t>
            </a:r>
            <a:r>
              <a:rPr lang="en-US" altLang="en-US" dirty="0" smtClean="0"/>
              <a:t>nforce bans on tobacco advertising, 			promotion and sponsorship</a:t>
            </a:r>
          </a:p>
          <a:p>
            <a:pPr eaLnBrk="1" hangingPunct="1">
              <a:spcBef>
                <a:spcPct val="30000"/>
              </a:spcBef>
              <a:buClr>
                <a:schemeClr val="tx1"/>
              </a:buClr>
              <a:buFont typeface="Times" pitchFamily="18" charset="0"/>
              <a:buChar char="•"/>
            </a:pPr>
            <a:r>
              <a:rPr lang="en-US" altLang="en-US" sz="3600" b="1" i="1" u="sng" dirty="0" smtClean="0">
                <a:solidFill>
                  <a:srgbClr val="A30000"/>
                </a:solidFill>
              </a:rPr>
              <a:t>R</a:t>
            </a:r>
            <a:r>
              <a:rPr lang="en-US" altLang="en-US" dirty="0" smtClean="0"/>
              <a:t>aise taxes on tobacco</a:t>
            </a:r>
          </a:p>
        </p:txBody>
      </p:sp>
    </p:spTree>
    <p:extLst>
      <p:ext uri="{BB962C8B-B14F-4D97-AF65-F5344CB8AC3E}">
        <p14:creationId xmlns:p14="http://schemas.microsoft.com/office/powerpoint/2010/main" val="2233949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844062" y="4535436"/>
            <a:ext cx="2016125" cy="10992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5853113" y="4482368"/>
            <a:ext cx="1463675" cy="10992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5039976" y="2503731"/>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p:cNvSpPr/>
          <p:nvPr/>
        </p:nvSpPr>
        <p:spPr>
          <a:xfrm>
            <a:off x="2223690" y="2544762"/>
            <a:ext cx="1108869"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F3F1195B-C746-4B3F-A7FC-225766DE0E4B}" type="slidenum">
              <a:rPr lang="en-US" smtClean="0"/>
              <a:t>5</a:t>
            </a:fld>
            <a:endParaRPr lang="en-US"/>
          </a:p>
        </p:txBody>
      </p:sp>
      <p:sp>
        <p:nvSpPr>
          <p:cNvPr id="463874" name="Rectangle 2"/>
          <p:cNvSpPr>
            <a:spLocks noGrp="1" noChangeArrowheads="1"/>
          </p:cNvSpPr>
          <p:nvPr>
            <p:ph type="title" idx="4294967295"/>
          </p:nvPr>
        </p:nvSpPr>
        <p:spPr>
          <a:xfrm>
            <a:off x="0" y="152400"/>
            <a:ext cx="7924800" cy="10779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p>
            <a:r>
              <a:rPr lang="en-US" sz="3200" dirty="0" smtClean="0">
                <a:solidFill>
                  <a:schemeClr val="tx1"/>
                </a:solidFill>
              </a:rPr>
              <a:t>Global Tobacco Surveillance System is  a Dynamic system</a:t>
            </a:r>
            <a:endParaRPr lang="en-US" sz="3200" dirty="0">
              <a:solidFill>
                <a:schemeClr val="tx1"/>
              </a:solidFill>
            </a:endParaRPr>
          </a:p>
        </p:txBody>
      </p:sp>
      <p:sp>
        <p:nvSpPr>
          <p:cNvPr id="463875" name="Text Box 3"/>
          <p:cNvSpPr txBox="1">
            <a:spLocks noChangeArrowheads="1"/>
          </p:cNvSpPr>
          <p:nvPr/>
        </p:nvSpPr>
        <p:spPr bwMode="auto">
          <a:xfrm>
            <a:off x="64477" y="1311030"/>
            <a:ext cx="2514600" cy="1384300"/>
          </a:xfrm>
          <a:prstGeom prst="rect">
            <a:avLst/>
          </a:prstGeom>
          <a:noFill/>
          <a:ln w="9525">
            <a:solidFill>
              <a:srgbClr val="00CC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US" sz="2000" b="1" dirty="0">
                <a:latin typeface="Helvetica" pitchFamily="34" charset="0"/>
              </a:rPr>
              <a:t> </a:t>
            </a:r>
            <a:r>
              <a:rPr lang="en-US" sz="2000" b="1" u="sng" dirty="0">
                <a:latin typeface="Helvetica" pitchFamily="34" charset="0"/>
              </a:rPr>
              <a:t>Survey Workshop</a:t>
            </a:r>
          </a:p>
          <a:p>
            <a:pPr algn="ctr"/>
            <a:r>
              <a:rPr lang="en-GB" sz="1600" b="1" dirty="0">
                <a:latin typeface="Helvetica" pitchFamily="34" charset="0"/>
              </a:rPr>
              <a:t>Introduce guidance and expectations for results dissemination, com.</a:t>
            </a:r>
            <a:r>
              <a:rPr lang="en-US" sz="1600" b="1" dirty="0">
                <a:latin typeface="Helvetica" pitchFamily="34" charset="0"/>
              </a:rPr>
              <a:t> and advocacy</a:t>
            </a:r>
          </a:p>
        </p:txBody>
      </p:sp>
      <p:sp>
        <p:nvSpPr>
          <p:cNvPr id="463876" name="Text Box 4"/>
          <p:cNvSpPr txBox="1">
            <a:spLocks noChangeArrowheads="1"/>
          </p:cNvSpPr>
          <p:nvPr/>
        </p:nvSpPr>
        <p:spPr bwMode="auto">
          <a:xfrm>
            <a:off x="3350144" y="1220787"/>
            <a:ext cx="1676399" cy="1933575"/>
          </a:xfrm>
          <a:prstGeom prst="rect">
            <a:avLst/>
          </a:prstGeom>
          <a:solidFill>
            <a:schemeClr val="bg1">
              <a:alpha val="55000"/>
            </a:schemeClr>
          </a:solidFill>
          <a:ln w="9525">
            <a:solidFill>
              <a:srgbClr val="00CC66"/>
            </a:solidFill>
            <a:miter lim="800000"/>
            <a:headEnd/>
            <a:tailEnd/>
          </a:ln>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buClr>
                <a:schemeClr val="tx1"/>
              </a:buClr>
            </a:pPr>
            <a:r>
              <a:rPr lang="en-US" sz="2000" b="1" dirty="0">
                <a:latin typeface="Helvetica" pitchFamily="34" charset="0"/>
              </a:rPr>
              <a:t>Analysis</a:t>
            </a:r>
          </a:p>
          <a:p>
            <a:pPr algn="ctr">
              <a:buClr>
                <a:schemeClr val="tx1"/>
              </a:buClr>
            </a:pPr>
            <a:r>
              <a:rPr lang="en-US" sz="2000" b="1" dirty="0">
                <a:latin typeface="Helvetica" pitchFamily="34" charset="0"/>
              </a:rPr>
              <a:t> </a:t>
            </a:r>
            <a:r>
              <a:rPr lang="en-US" sz="2000" b="1" u="sng" dirty="0">
                <a:latin typeface="Helvetica" pitchFamily="34" charset="0"/>
              </a:rPr>
              <a:t>Workshop</a:t>
            </a:r>
            <a:endParaRPr lang="en-US" sz="2400" b="1" u="sng" dirty="0">
              <a:latin typeface="Helvetica" pitchFamily="34" charset="0"/>
            </a:endParaRPr>
          </a:p>
          <a:p>
            <a:pPr algn="ctr">
              <a:buClr>
                <a:schemeClr val="tx1"/>
              </a:buClr>
            </a:pPr>
            <a:r>
              <a:rPr lang="en-GB" sz="1600" b="1" dirty="0">
                <a:latin typeface="Helvetica" pitchFamily="34" charset="0"/>
              </a:rPr>
              <a:t>Determine key messages,</a:t>
            </a:r>
          </a:p>
          <a:p>
            <a:pPr algn="ctr">
              <a:buClr>
                <a:schemeClr val="tx1"/>
              </a:buClr>
            </a:pPr>
            <a:r>
              <a:rPr lang="en-GB" sz="1600" b="1" dirty="0">
                <a:latin typeface="Helvetica" pitchFamily="34" charset="0"/>
              </a:rPr>
              <a:t>Identify key audiences, and key partners </a:t>
            </a:r>
            <a:endParaRPr lang="en-US" sz="1600" b="1" dirty="0">
              <a:latin typeface="Helvetica" pitchFamily="34" charset="0"/>
            </a:endParaRPr>
          </a:p>
        </p:txBody>
      </p:sp>
      <p:sp>
        <p:nvSpPr>
          <p:cNvPr id="463877" name="Text Box 5"/>
          <p:cNvSpPr txBox="1">
            <a:spLocks noChangeArrowheads="1"/>
          </p:cNvSpPr>
          <p:nvPr/>
        </p:nvSpPr>
        <p:spPr bwMode="auto">
          <a:xfrm>
            <a:off x="5858975" y="1098550"/>
            <a:ext cx="2667000" cy="2800767"/>
          </a:xfrm>
          <a:prstGeom prst="rect">
            <a:avLst/>
          </a:prstGeom>
          <a:noFill/>
          <a:ln w="9525">
            <a:solidFill>
              <a:srgbClr val="00CC66"/>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buClr>
                <a:schemeClr val="tx1"/>
              </a:buClr>
            </a:pPr>
            <a:r>
              <a:rPr lang="en-US" sz="2000" b="1" dirty="0">
                <a:latin typeface="Helvetica" pitchFamily="34" charset="0"/>
              </a:rPr>
              <a:t>Policy &amp; Program</a:t>
            </a:r>
          </a:p>
          <a:p>
            <a:pPr algn="ctr">
              <a:buClr>
                <a:schemeClr val="tx1"/>
              </a:buClr>
            </a:pPr>
            <a:r>
              <a:rPr lang="en-US" sz="2000" b="1" dirty="0">
                <a:latin typeface="Helvetica" pitchFamily="34" charset="0"/>
              </a:rPr>
              <a:t> </a:t>
            </a:r>
            <a:r>
              <a:rPr lang="en-US" sz="2000" b="1" u="sng" dirty="0">
                <a:latin typeface="Helvetica" pitchFamily="34" charset="0"/>
              </a:rPr>
              <a:t>Workshop</a:t>
            </a:r>
          </a:p>
          <a:p>
            <a:pPr algn="ctr">
              <a:buClr>
                <a:schemeClr val="tx1"/>
              </a:buClr>
            </a:pPr>
            <a:r>
              <a:rPr lang="en-GB" sz="1600" b="1" dirty="0">
                <a:latin typeface="Helvetica" pitchFamily="34" charset="0"/>
              </a:rPr>
              <a:t>Conducted in country with key partners to plan for data release and post press conference follow-up activities (e.g. National action planning workshop)</a:t>
            </a:r>
            <a:endParaRPr lang="en-US" sz="1600" b="1" dirty="0">
              <a:latin typeface="Helvetica" pitchFamily="34" charset="0"/>
            </a:endParaRPr>
          </a:p>
          <a:p>
            <a:pPr algn="ctr">
              <a:buClr>
                <a:schemeClr val="tx1"/>
              </a:buClr>
            </a:pPr>
            <a:endParaRPr lang="en-US" sz="2400" b="1" dirty="0">
              <a:latin typeface="Helvetica" pitchFamily="34" charset="0"/>
            </a:endParaRPr>
          </a:p>
        </p:txBody>
      </p:sp>
      <p:sp>
        <p:nvSpPr>
          <p:cNvPr id="463878" name="Text Box 6"/>
          <p:cNvSpPr txBox="1">
            <a:spLocks noChangeArrowheads="1"/>
          </p:cNvSpPr>
          <p:nvPr/>
        </p:nvSpPr>
        <p:spPr bwMode="auto">
          <a:xfrm>
            <a:off x="914400" y="4724400"/>
            <a:ext cx="1863725" cy="711200"/>
          </a:xfrm>
          <a:prstGeom prst="rect">
            <a:avLst/>
          </a:prstGeom>
          <a:noFill/>
          <a:ln w="9525">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US" sz="2000" b="1" dirty="0">
                <a:latin typeface="Helvetica" pitchFamily="34" charset="0"/>
              </a:rPr>
              <a:t>Repeat </a:t>
            </a:r>
          </a:p>
          <a:p>
            <a:pPr algn="ctr"/>
            <a:r>
              <a:rPr lang="en-US" sz="2000" b="1" dirty="0">
                <a:latin typeface="Helvetica" pitchFamily="34" charset="0"/>
              </a:rPr>
              <a:t>Every ? Years</a:t>
            </a:r>
            <a:endParaRPr lang="en-US" sz="2400" b="1" dirty="0">
              <a:latin typeface="Helvetica" pitchFamily="34" charset="0"/>
            </a:endParaRPr>
          </a:p>
        </p:txBody>
      </p:sp>
      <p:sp>
        <p:nvSpPr>
          <p:cNvPr id="463879" name="Arc 7"/>
          <p:cNvSpPr>
            <a:spLocks/>
          </p:cNvSpPr>
          <p:nvPr/>
        </p:nvSpPr>
        <p:spPr bwMode="auto">
          <a:xfrm rot="1240293">
            <a:off x="5637176" y="3732719"/>
            <a:ext cx="865187" cy="47625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63500">
            <a:solidFill>
              <a:srgbClr val="FF0000"/>
            </a:solidFill>
            <a:round/>
            <a:headEnd/>
            <a:tailEnd type="triangle" w="lg"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3880" name="Arc 8"/>
          <p:cNvSpPr>
            <a:spLocks/>
          </p:cNvSpPr>
          <p:nvPr/>
        </p:nvSpPr>
        <p:spPr bwMode="auto">
          <a:xfrm rot="7899555">
            <a:off x="3730625" y="4956175"/>
            <a:ext cx="1003300" cy="114935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63500">
            <a:solidFill>
              <a:srgbClr val="FF0000"/>
            </a:solidFill>
            <a:round/>
            <a:headEnd/>
            <a:tailEnd type="triangle" w="lg"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3881" name="Arc 9"/>
          <p:cNvSpPr>
            <a:spLocks/>
          </p:cNvSpPr>
          <p:nvPr/>
        </p:nvSpPr>
        <p:spPr bwMode="auto">
          <a:xfrm rot="-26225021">
            <a:off x="1928019" y="3710781"/>
            <a:ext cx="936625" cy="830263"/>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63500">
            <a:solidFill>
              <a:srgbClr val="FF0000"/>
            </a:solidFill>
            <a:round/>
            <a:headEnd/>
            <a:tailEnd type="triangle" w="lg"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3882" name="Line 10"/>
          <p:cNvSpPr>
            <a:spLocks noChangeShapeType="1"/>
          </p:cNvSpPr>
          <p:nvPr/>
        </p:nvSpPr>
        <p:spPr bwMode="auto">
          <a:xfrm>
            <a:off x="2590800" y="2168769"/>
            <a:ext cx="685800" cy="0"/>
          </a:xfrm>
          <a:prstGeom prst="line">
            <a:avLst/>
          </a:prstGeom>
          <a:noFill/>
          <a:ln w="63500">
            <a:solidFill>
              <a:srgbClr val="FF0000"/>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en-US"/>
          </a:p>
        </p:txBody>
      </p:sp>
      <p:sp>
        <p:nvSpPr>
          <p:cNvPr id="463883" name="Text Box 11"/>
          <p:cNvSpPr txBox="1">
            <a:spLocks noChangeArrowheads="1"/>
          </p:cNvSpPr>
          <p:nvPr/>
        </p:nvSpPr>
        <p:spPr bwMode="auto">
          <a:xfrm>
            <a:off x="2016125" y="2574925"/>
            <a:ext cx="15240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US" sz="1400" b="1" dirty="0">
                <a:latin typeface="Helvetica" pitchFamily="34" charset="0"/>
              </a:rPr>
              <a:t>Conduct</a:t>
            </a:r>
            <a:r>
              <a:rPr lang="en-US" sz="1600" b="1" dirty="0">
                <a:solidFill>
                  <a:schemeClr val="bg1"/>
                </a:solidFill>
                <a:latin typeface="Helvetica" pitchFamily="34" charset="0"/>
              </a:rPr>
              <a:t> </a:t>
            </a:r>
          </a:p>
          <a:p>
            <a:pPr algn="ctr"/>
            <a:r>
              <a:rPr lang="en-US" sz="1400" b="1" dirty="0">
                <a:latin typeface="Helvetica" pitchFamily="34" charset="0"/>
              </a:rPr>
              <a:t>Survey</a:t>
            </a:r>
          </a:p>
        </p:txBody>
      </p:sp>
      <p:sp>
        <p:nvSpPr>
          <p:cNvPr id="463884" name="Line 12"/>
          <p:cNvSpPr>
            <a:spLocks noChangeShapeType="1"/>
          </p:cNvSpPr>
          <p:nvPr/>
        </p:nvSpPr>
        <p:spPr bwMode="auto">
          <a:xfrm>
            <a:off x="5125915" y="2168769"/>
            <a:ext cx="685800" cy="0"/>
          </a:xfrm>
          <a:prstGeom prst="line">
            <a:avLst/>
          </a:prstGeom>
          <a:noFill/>
          <a:ln w="63500">
            <a:solidFill>
              <a:srgbClr val="FF0000"/>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en-US"/>
          </a:p>
        </p:txBody>
      </p:sp>
      <p:sp>
        <p:nvSpPr>
          <p:cNvPr id="463885" name="Text Box 13"/>
          <p:cNvSpPr txBox="1">
            <a:spLocks noChangeArrowheads="1"/>
          </p:cNvSpPr>
          <p:nvPr/>
        </p:nvSpPr>
        <p:spPr bwMode="auto">
          <a:xfrm>
            <a:off x="4897315" y="2702168"/>
            <a:ext cx="11430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US" sz="1400" b="1" dirty="0">
                <a:latin typeface="Helvetica" pitchFamily="34" charset="0"/>
              </a:rPr>
              <a:t>Report</a:t>
            </a:r>
            <a:r>
              <a:rPr lang="en-US" altLang="zh-CN" sz="1400" b="1" dirty="0">
                <a:latin typeface="Helvetica" pitchFamily="34" charset="0"/>
                <a:ea typeface="SimSun" pitchFamily="2" charset="-122"/>
              </a:rPr>
              <a:t> Data</a:t>
            </a:r>
            <a:endParaRPr lang="zh-CN" altLang="en-US" sz="1400" b="1" dirty="0">
              <a:latin typeface="Helvetica" pitchFamily="34" charset="0"/>
              <a:ea typeface="SimSun" pitchFamily="2" charset="-122"/>
            </a:endParaRPr>
          </a:p>
        </p:txBody>
      </p:sp>
      <p:sp>
        <p:nvSpPr>
          <p:cNvPr id="463886" name="Text Box 14"/>
          <p:cNvSpPr txBox="1">
            <a:spLocks noChangeArrowheads="1"/>
          </p:cNvSpPr>
          <p:nvPr/>
        </p:nvSpPr>
        <p:spPr bwMode="auto">
          <a:xfrm>
            <a:off x="5907881" y="4724400"/>
            <a:ext cx="1463675" cy="711200"/>
          </a:xfrm>
          <a:prstGeom prst="rect">
            <a:avLst/>
          </a:prstGeom>
          <a:noFill/>
          <a:ln w="9525">
            <a:solidFill>
              <a:srgbClr val="00CC66"/>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sz="2000" b="1" dirty="0">
                <a:latin typeface="Helvetica" pitchFamily="34" charset="0"/>
              </a:rPr>
              <a:t>Implement</a:t>
            </a:r>
          </a:p>
          <a:p>
            <a:r>
              <a:rPr lang="en-US" sz="2000" b="1" dirty="0">
                <a:latin typeface="Helvetica" pitchFamily="34" charset="0"/>
              </a:rPr>
              <a:t>Programs</a:t>
            </a:r>
            <a:endParaRPr lang="en-US" sz="2400" b="1" dirty="0">
              <a:latin typeface="Helvetica" pitchFamily="34" charset="0"/>
            </a:endParaRPr>
          </a:p>
        </p:txBody>
      </p:sp>
      <p:sp>
        <p:nvSpPr>
          <p:cNvPr id="463887" name="Text Box 15"/>
          <p:cNvSpPr txBox="1">
            <a:spLocks noChangeArrowheads="1"/>
          </p:cNvSpPr>
          <p:nvPr/>
        </p:nvSpPr>
        <p:spPr bwMode="auto">
          <a:xfrm>
            <a:off x="3132138" y="3551238"/>
            <a:ext cx="2262187" cy="711200"/>
          </a:xfrm>
          <a:prstGeom prst="rect">
            <a:avLst/>
          </a:prstGeom>
          <a:noFill/>
          <a:ln w="9525">
            <a:solidFill>
              <a:srgbClr val="00CC66"/>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US" sz="2000" b="1">
                <a:latin typeface="Helvetica" pitchFamily="34" charset="0"/>
              </a:rPr>
              <a:t>Evaluate and</a:t>
            </a:r>
          </a:p>
          <a:p>
            <a:pPr algn="ctr"/>
            <a:r>
              <a:rPr lang="en-US" sz="2000" b="1">
                <a:latin typeface="Helvetica" pitchFamily="34" charset="0"/>
              </a:rPr>
              <a:t>Modify Programs</a:t>
            </a:r>
            <a:endParaRPr lang="en-US" sz="2400" b="1">
              <a:latin typeface="Helvetica" pitchFamily="34" charset="0"/>
            </a:endParaRPr>
          </a:p>
        </p:txBody>
      </p:sp>
      <p:sp>
        <p:nvSpPr>
          <p:cNvPr id="463888" name="Line 16"/>
          <p:cNvSpPr>
            <a:spLocks noChangeShapeType="1"/>
          </p:cNvSpPr>
          <p:nvPr/>
        </p:nvSpPr>
        <p:spPr bwMode="auto">
          <a:xfrm rot="18214772" flipH="1" flipV="1">
            <a:off x="7071294" y="4034931"/>
            <a:ext cx="1518565" cy="34307"/>
          </a:xfrm>
          <a:prstGeom prst="line">
            <a:avLst/>
          </a:prstGeom>
          <a:noFill/>
          <a:ln w="63500">
            <a:solidFill>
              <a:srgbClr val="FF0000"/>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en-US"/>
          </a:p>
        </p:txBody>
      </p:sp>
      <p:sp>
        <p:nvSpPr>
          <p:cNvPr id="463889" name="Text Box 17"/>
          <p:cNvSpPr txBox="1">
            <a:spLocks noChangeArrowheads="1"/>
          </p:cNvSpPr>
          <p:nvPr/>
        </p:nvSpPr>
        <p:spPr bwMode="auto">
          <a:xfrm>
            <a:off x="2590800" y="4267200"/>
            <a:ext cx="3262313"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US" sz="1600" b="1">
                <a:latin typeface="Helvetica" pitchFamily="34" charset="0"/>
              </a:rPr>
              <a:t>Tobacco Control </a:t>
            </a:r>
          </a:p>
          <a:p>
            <a:pPr algn="ctr"/>
            <a:r>
              <a:rPr lang="en-US" sz="1600" b="1">
                <a:latin typeface="Helvetica" pitchFamily="34" charset="0"/>
              </a:rPr>
              <a:t>Program</a:t>
            </a:r>
          </a:p>
          <a:p>
            <a:pPr algn="ctr"/>
            <a:r>
              <a:rPr lang="en-GB" sz="1600" b="1">
                <a:latin typeface="Helvetica" pitchFamily="34" charset="0"/>
              </a:rPr>
              <a:t>Health Communication and Advocacy</a:t>
            </a:r>
          </a:p>
          <a:p>
            <a:pPr algn="ctr"/>
            <a:r>
              <a:rPr lang="en-GB" sz="1600" b="1">
                <a:latin typeface="Helvetica" pitchFamily="34" charset="0"/>
              </a:rPr>
              <a:t>Programs</a:t>
            </a:r>
            <a:endParaRPr lang="en-US" sz="1600" b="1">
              <a:latin typeface="Helvetica" pitchFamily="34" charset="0"/>
            </a:endParaRPr>
          </a:p>
        </p:txBody>
      </p:sp>
    </p:spTree>
    <p:extLst>
      <p:ext uri="{BB962C8B-B14F-4D97-AF65-F5344CB8AC3E}">
        <p14:creationId xmlns:p14="http://schemas.microsoft.com/office/powerpoint/2010/main" val="1998782009"/>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a:t>
            </a:r>
            <a:r>
              <a:rPr lang="en-US" dirty="0" smtClean="0"/>
              <a:t>dissemination </a:t>
            </a:r>
            <a:r>
              <a:rPr lang="en-US" dirty="0" smtClean="0"/>
              <a:t/>
            </a:r>
            <a:br>
              <a:rPr lang="en-US" dirty="0" smtClean="0"/>
            </a:br>
            <a:r>
              <a:rPr lang="en-US" dirty="0" smtClean="0"/>
              <a:t>GATS /TQS</a:t>
            </a:r>
            <a:r>
              <a:rPr lang="en-US" dirty="0"/>
              <a:t> </a:t>
            </a:r>
          </a:p>
        </p:txBody>
      </p:sp>
      <p:sp>
        <p:nvSpPr>
          <p:cNvPr id="3" name="Content Placeholder 2"/>
          <p:cNvSpPr>
            <a:spLocks noGrp="1"/>
          </p:cNvSpPr>
          <p:nvPr>
            <p:ph idx="1"/>
          </p:nvPr>
        </p:nvSpPr>
        <p:spPr/>
        <p:txBody>
          <a:bodyPr/>
          <a:lstStyle/>
          <a:p>
            <a:r>
              <a:rPr lang="en-US" dirty="0" smtClean="0"/>
              <a:t>GATS: 2008-2016</a:t>
            </a:r>
          </a:p>
          <a:p>
            <a:pPr lvl="1"/>
            <a:r>
              <a:rPr lang="en-US" dirty="0" smtClean="0"/>
              <a:t>Completed in 28 countries</a:t>
            </a:r>
          </a:p>
          <a:p>
            <a:pPr lvl="1"/>
            <a:r>
              <a:rPr lang="en-US" dirty="0" smtClean="0"/>
              <a:t>30 country fact  ( with repeats)</a:t>
            </a:r>
          </a:p>
          <a:p>
            <a:pPr lvl="1"/>
            <a:r>
              <a:rPr lang="en-US" dirty="0" smtClean="0"/>
              <a:t>24 country reports</a:t>
            </a:r>
          </a:p>
          <a:p>
            <a:pPr lvl="1"/>
            <a:r>
              <a:rPr lang="en-US" dirty="0" smtClean="0"/>
              <a:t>24 public use data sets </a:t>
            </a:r>
          </a:p>
          <a:p>
            <a:r>
              <a:rPr lang="en-US" dirty="0" smtClean="0"/>
              <a:t>TQS: 2009-2016</a:t>
            </a:r>
          </a:p>
          <a:p>
            <a:pPr lvl="1"/>
            <a:r>
              <a:rPr lang="en-US" dirty="0" smtClean="0"/>
              <a:t>Completed in 63 countries (3-22 questions)</a:t>
            </a:r>
          </a:p>
          <a:p>
            <a:pPr lvl="1"/>
            <a:r>
              <a:rPr lang="en-US" dirty="0" smtClean="0"/>
              <a:t>TQS available in 7 languages </a:t>
            </a:r>
            <a:endParaRPr lang="en-US" dirty="0"/>
          </a:p>
        </p:txBody>
      </p:sp>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8705" y="1752601"/>
            <a:ext cx="2326335" cy="28093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0564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data dissemination is </a:t>
            </a:r>
            <a:r>
              <a:rPr lang="en-US" dirty="0" smtClean="0"/>
              <a:t>done?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Fact sheets</a:t>
            </a:r>
          </a:p>
          <a:p>
            <a:pPr marL="285750" indent="-285750"/>
            <a:r>
              <a:rPr lang="en-US" dirty="0" smtClean="0"/>
              <a:t>Executive Summaries</a:t>
            </a:r>
          </a:p>
          <a:p>
            <a:pPr marL="285750" indent="-285750"/>
            <a:r>
              <a:rPr lang="en-US" dirty="0" smtClean="0"/>
              <a:t>Country Reports</a:t>
            </a:r>
          </a:p>
          <a:p>
            <a:pPr marL="285750" indent="-285750"/>
            <a:r>
              <a:rPr lang="en-US" dirty="0" smtClean="0"/>
              <a:t>Research Publications</a:t>
            </a:r>
          </a:p>
          <a:p>
            <a:pPr marL="285750" indent="-285750"/>
            <a:r>
              <a:rPr lang="en-US" dirty="0" smtClean="0"/>
              <a:t>Data 2 Action (D2A) Workshops</a:t>
            </a:r>
          </a:p>
          <a:p>
            <a:pPr marL="285750" indent="-285750"/>
            <a:r>
              <a:rPr lang="en-US" dirty="0" smtClean="0"/>
              <a:t>GATS Atlas</a:t>
            </a:r>
          </a:p>
          <a:p>
            <a:pPr marL="285750" indent="-285750"/>
            <a:r>
              <a:rPr lang="en-US" dirty="0" smtClean="0"/>
              <a:t>WHO Report on the Global Tobacco epidemic;  GTCR, available at: </a:t>
            </a:r>
            <a:r>
              <a:rPr lang="en-US" dirty="0" smtClean="0">
                <a:hlinkClick r:id="rId3"/>
              </a:rPr>
              <a:t>http</a:t>
            </a:r>
            <a:r>
              <a:rPr lang="en-US" dirty="0">
                <a:hlinkClick r:id="rId3"/>
              </a:rPr>
              <a:t>://</a:t>
            </a:r>
            <a:r>
              <a:rPr lang="en-US" dirty="0" smtClean="0">
                <a:hlinkClick r:id="rId3"/>
              </a:rPr>
              <a:t>www.who.int/tobacco/global_report/2015/report/en</a:t>
            </a:r>
            <a:endParaRPr lang="en-US" dirty="0" smtClean="0"/>
          </a:p>
          <a:p>
            <a:pPr marL="285750" indent="-285750"/>
            <a:r>
              <a:rPr lang="en-US" dirty="0" smtClean="0"/>
              <a:t>WHO , MOHs, NSO, and CDC …</a:t>
            </a:r>
            <a:r>
              <a:rPr lang="en-US" dirty="0" err="1" smtClean="0"/>
              <a:t>webistes</a:t>
            </a:r>
            <a:endParaRPr lang="en-US" dirty="0" smtClean="0"/>
          </a:p>
        </p:txBody>
      </p:sp>
      <p:pic>
        <p:nvPicPr>
          <p:cNvPr id="5"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1744980"/>
            <a:ext cx="352425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68918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dissemination </a:t>
            </a:r>
            <a:endParaRPr lang="en-US" dirty="0"/>
          </a:p>
        </p:txBody>
      </p:sp>
      <p:pic>
        <p:nvPicPr>
          <p:cNvPr id="7"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791200" y="1127759"/>
            <a:ext cx="2910840" cy="5097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127760"/>
            <a:ext cx="5641312" cy="5097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2753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smtClean="0"/>
              <a:t>Guides and Resources</a:t>
            </a:r>
            <a:br>
              <a:rPr lang="en-US" altLang="en-US" dirty="0" smtClean="0"/>
            </a:br>
            <a:endParaRPr lang="en-US" dirty="0"/>
          </a:p>
        </p:txBody>
      </p:sp>
      <p:pic>
        <p:nvPicPr>
          <p:cNvPr id="4" name="Picture 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524000"/>
            <a:ext cx="3491457" cy="45259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1524000"/>
            <a:ext cx="3657600" cy="472162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5180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10521</TotalTime>
  <Words>1189</Words>
  <Application>Microsoft Office PowerPoint</Application>
  <PresentationFormat>On-screen Show (4:3)</PresentationFormat>
  <Paragraphs>175</Paragraphs>
  <Slides>18</Slides>
  <Notes>11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Dissemination and Data to Action</vt:lpstr>
      <vt:lpstr>Surveillance</vt:lpstr>
      <vt:lpstr>PowerPoint Presentation</vt:lpstr>
      <vt:lpstr>MPOWER Polices to Reverse the Global Tobacco Epidemic</vt:lpstr>
      <vt:lpstr>Global Tobacco Surveillance System is  a Dynamic system</vt:lpstr>
      <vt:lpstr>Data dissemination  GATS /TQS </vt:lpstr>
      <vt:lpstr>How data dissemination is done? </vt:lpstr>
      <vt:lpstr>Data dissemination </vt:lpstr>
      <vt:lpstr>Guides and Resources </vt:lpstr>
      <vt:lpstr>Use of data  “Power of  data” </vt:lpstr>
      <vt:lpstr> Using Data For Policy Change</vt:lpstr>
      <vt:lpstr>   Target Audiences  </vt:lpstr>
      <vt:lpstr>TELL the STORY</vt:lpstr>
      <vt:lpstr>Releasing the Data</vt:lpstr>
      <vt:lpstr>Examples of Data to Action/use</vt:lpstr>
      <vt:lpstr>Way forward</vt:lpstr>
      <vt:lpstr>What Gets Measured Gets Done </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FOUAD, Dr Heba  DHP/TFI</dc:creator>
  <cp:lastModifiedBy>FOUAD, Dr Heba  DHP/TFI</cp:lastModifiedBy>
  <cp:revision>47</cp:revision>
  <dcterms:created xsi:type="dcterms:W3CDTF">2016-04-25T15:13:59Z</dcterms:created>
  <dcterms:modified xsi:type="dcterms:W3CDTF">2016-05-04T05:57:22Z</dcterms:modified>
</cp:coreProperties>
</file>