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4"/>
  </p:notesMasterIdLst>
  <p:sldIdLst>
    <p:sldId id="256" r:id="rId2"/>
    <p:sldId id="257" r:id="rId3"/>
    <p:sldId id="259" r:id="rId4"/>
    <p:sldId id="292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60" r:id="rId17"/>
    <p:sldId id="280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90" r:id="rId26"/>
    <p:sldId id="281" r:id="rId27"/>
    <p:sldId id="291" r:id="rId28"/>
    <p:sldId id="264" r:id="rId29"/>
    <p:sldId id="265" r:id="rId30"/>
    <p:sldId id="266" r:id="rId31"/>
    <p:sldId id="267" r:id="rId32"/>
    <p:sldId id="26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66FF"/>
    <a:srgbClr val="FF00FF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>
        <p:scale>
          <a:sx n="77" d="100"/>
          <a:sy n="77" d="100"/>
        </p:scale>
        <p:origin x="-90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DDBFF-F6E1-4542-B96E-7D738C0A895C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5D235-9DF0-409F-AE91-92D489FCA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81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1431D-CE75-4735-A554-B23689351CE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21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E0FC91C-670E-486D-9B40-5410F723E998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EF66029-B6B8-46A4-8F8C-56CEB75D38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C91C-670E-486D-9B40-5410F723E998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6029-B6B8-46A4-8F8C-56CEB75D3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C91C-670E-486D-9B40-5410F723E998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6029-B6B8-46A4-8F8C-56CEB75D38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C91C-670E-486D-9B40-5410F723E998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6029-B6B8-46A4-8F8C-56CEB75D38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E0FC91C-670E-486D-9B40-5410F723E998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EF66029-B6B8-46A4-8F8C-56CEB75D38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C91C-670E-486D-9B40-5410F723E998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6029-B6B8-46A4-8F8C-56CEB75D38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C91C-670E-486D-9B40-5410F723E998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6029-B6B8-46A4-8F8C-56CEB75D38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C91C-670E-486D-9B40-5410F723E998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6029-B6B8-46A4-8F8C-56CEB75D38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C91C-670E-486D-9B40-5410F723E998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6029-B6B8-46A4-8F8C-56CEB75D38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C91C-670E-486D-9B40-5410F723E998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6029-B6B8-46A4-8F8C-56CEB75D38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C91C-670E-486D-9B40-5410F723E998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6029-B6B8-46A4-8F8C-56CEB75D38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E0FC91C-670E-486D-9B40-5410F723E998}" type="datetimeFigureOut">
              <a:rPr lang="en-US" smtClean="0"/>
              <a:pPr/>
              <a:t>4/3/2016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EF66029-B6B8-46A4-8F8C-56CEB75D38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28800"/>
            <a:ext cx="8077200" cy="16002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Calibri" pitchFamily="34" charset="0"/>
              </a:rPr>
              <a:t>Social Security Systems</a:t>
            </a:r>
            <a:br>
              <a:rPr lang="en-US" sz="5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Calibri" pitchFamily="34" charset="0"/>
              </a:rPr>
            </a:br>
            <a:r>
              <a:rPr lang="en-US" sz="5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Calibri" pitchFamily="34" charset="0"/>
              </a:rPr>
              <a:t>in Bangladesh</a:t>
            </a:r>
            <a:endParaRPr lang="en-US" sz="5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852" y="4191000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Trebuchet MS" pitchFamily="34" charset="0"/>
                <a:cs typeface="Calibri" pitchFamily="34" charset="0"/>
              </a:rPr>
              <a:t>Mohammad Kazi Foysal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Trebuchet MS" pitchFamily="34" charset="0"/>
                <a:cs typeface="Calibri" pitchFamily="34" charset="0"/>
              </a:rPr>
              <a:t>Senior Assistant Secretary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Trebuchet MS" pitchFamily="34" charset="0"/>
                <a:cs typeface="Calibri" pitchFamily="34" charset="0"/>
              </a:rPr>
              <a:t>Ministry of Social Welfare, Bangladesh</a:t>
            </a:r>
            <a:endParaRPr lang="en-US" sz="2800" dirty="0">
              <a:solidFill>
                <a:srgbClr val="002060"/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    Government of the People’s Republic of Bangladesh</a:t>
            </a:r>
            <a:endParaRPr lang="en-US" sz="1600" b="1" dirty="0" smtClean="0">
              <a:solidFill>
                <a:schemeClr val="bg1"/>
              </a:solidFill>
              <a:latin typeface="Trebuchet MS" pitchFamily="34" charset="0"/>
              <a:cs typeface="Calibri" pitchFamily="34" charset="0"/>
            </a:endParaRPr>
          </a:p>
        </p:txBody>
      </p:sp>
      <p:pic>
        <p:nvPicPr>
          <p:cNvPr id="5" name="Picture 4" descr="Go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6549789"/>
            <a:ext cx="270296" cy="270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rrc-ea.org/servlet/BoardImagePrint?gcode=1016&amp;name=tiger-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053" y="76200"/>
            <a:ext cx="9203961" cy="658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89309" y="4876800"/>
            <a:ext cx="790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latin typeface="Arial Black" pitchFamily="34" charset="0"/>
              </a:rPr>
              <a:t>“        </a:t>
            </a:r>
            <a:endParaRPr lang="en-US" sz="8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18877" y="5640050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latin typeface="Arial Black" pitchFamily="34" charset="0"/>
              </a:rPr>
              <a:t>”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5334000"/>
            <a:ext cx="62985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andara" pitchFamily="34" charset="0"/>
              </a:rPr>
              <a:t>Home of Royal Bengal Tiger</a:t>
            </a:r>
            <a:endParaRPr lang="en-US" sz="20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</a:rPr>
              <a:t>    </a:t>
            </a:r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Government of the People’s Republic of Bangladesh</a:t>
            </a:r>
            <a:endParaRPr lang="en-US" sz="1600" b="1" dirty="0" smtClean="0">
              <a:solidFill>
                <a:schemeClr val="bg1"/>
              </a:solidFill>
              <a:latin typeface="Trebuchet MS" pitchFamily="34" charset="0"/>
              <a:cs typeface="Calibri" pitchFamily="34" charset="0"/>
            </a:endParaRPr>
          </a:p>
        </p:txBody>
      </p:sp>
      <p:pic>
        <p:nvPicPr>
          <p:cNvPr id="14" name="Picture 13" descr="Go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6549789"/>
            <a:ext cx="270296" cy="2702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Bangladesh - Snapshot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27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.imgci.com/db/PICTURES/CMS/129900/1299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5532"/>
            <a:ext cx="9144000" cy="64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00400" y="4953000"/>
            <a:ext cx="790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Arial Black" pitchFamily="34" charset="0"/>
              </a:rPr>
              <a:t>“        </a:t>
            </a:r>
            <a:endParaRPr lang="en-US" sz="8800" dirty="0"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0200" y="5640050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>
                <a:latin typeface="Arial Black" pitchFamily="34" charset="0"/>
              </a:rPr>
              <a:t>”</a:t>
            </a:r>
            <a:endParaRPr lang="en-US" sz="8800" dirty="0"/>
          </a:p>
        </p:txBody>
      </p:sp>
      <p:sp>
        <p:nvSpPr>
          <p:cNvPr id="12" name="TextBox 11"/>
          <p:cNvSpPr txBox="1"/>
          <p:nvPr/>
        </p:nvSpPr>
        <p:spPr>
          <a:xfrm>
            <a:off x="3872714" y="5410200"/>
            <a:ext cx="16898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andara" pitchFamily="34" charset="0"/>
              </a:rPr>
              <a:t>Cricket</a:t>
            </a:r>
            <a:endParaRPr lang="en-US" sz="2000" dirty="0">
              <a:latin typeface="Candar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</a:rPr>
              <a:t>    </a:t>
            </a:r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Government of the People’s Republic of Bangladesh</a:t>
            </a:r>
            <a:endParaRPr lang="en-US" sz="1600" b="1" dirty="0" smtClean="0">
              <a:solidFill>
                <a:schemeClr val="bg1"/>
              </a:solidFill>
              <a:latin typeface="Trebuchet MS" pitchFamily="34" charset="0"/>
              <a:cs typeface="Calibri" pitchFamily="34" charset="0"/>
            </a:endParaRPr>
          </a:p>
        </p:txBody>
      </p:sp>
      <p:pic>
        <p:nvPicPr>
          <p:cNvPr id="14" name="Picture 13" descr="Go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6549789"/>
            <a:ext cx="270296" cy="2702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Bangladesh - Snapshot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83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United Colors of Benetton Fashion Office Wallpap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United Colors of Benetton Fashion Office Wallpap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8" name="Picture 4" descr="http://upload.wikimedia.org/wikipedia/commons/2/24/Agriculture_of_Bangladesh_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2585"/>
            <a:ext cx="9528175" cy="623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657600" y="4114800"/>
            <a:ext cx="790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“        </a:t>
            </a:r>
            <a:endParaRPr lang="en-US" sz="8800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23477" y="5257800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”</a:t>
            </a:r>
            <a:endParaRPr lang="en-US" sz="8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7200" y="4620161"/>
            <a:ext cx="50321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</a:rPr>
              <a:t>Half of the population</a:t>
            </a:r>
          </a:p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itchFamily="34" charset="0"/>
              </a:rPr>
              <a:t>are farmers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</a:rPr>
              <a:t>    </a:t>
            </a:r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Government of the People’s Republic of Bangladesh</a:t>
            </a:r>
            <a:endParaRPr lang="en-US" sz="1600" b="1" dirty="0" smtClean="0">
              <a:solidFill>
                <a:schemeClr val="bg1"/>
              </a:solidFill>
              <a:latin typeface="Trebuchet MS" pitchFamily="34" charset="0"/>
              <a:cs typeface="Calibri" pitchFamily="34" charset="0"/>
            </a:endParaRPr>
          </a:p>
        </p:txBody>
      </p:sp>
      <p:pic>
        <p:nvPicPr>
          <p:cNvPr id="18" name="Picture 17" descr="Go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6549789"/>
            <a:ext cx="270296" cy="27029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Bangladesh - Snapshot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48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United Colors of Benetton Fashion Office Wallpap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United Colors of Benetton Fashion Office Wallpap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2799" y="990600"/>
            <a:ext cx="9509597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2232" y="5334000"/>
            <a:ext cx="790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Arial Black" pitchFamily="34" charset="0"/>
              </a:rPr>
              <a:t>“        </a:t>
            </a:r>
            <a:endParaRPr lang="en-US" sz="8800" dirty="0"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66477" y="5788700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>
                <a:latin typeface="Arial Black" pitchFamily="34" charset="0"/>
              </a:rPr>
              <a:t>”</a:t>
            </a:r>
            <a:endParaRPr lang="en-US" sz="8800" dirty="0"/>
          </a:p>
        </p:txBody>
      </p:sp>
      <p:sp>
        <p:nvSpPr>
          <p:cNvPr id="10" name="TextBox 9"/>
          <p:cNvSpPr txBox="1"/>
          <p:nvPr/>
        </p:nvSpPr>
        <p:spPr>
          <a:xfrm>
            <a:off x="1022572" y="5636300"/>
            <a:ext cx="70679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andara" pitchFamily="34" charset="0"/>
              </a:rPr>
              <a:t>Garments – export powerhouse</a:t>
            </a:r>
            <a:endParaRPr lang="en-US" sz="2000" dirty="0"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6170950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ndara" pitchFamily="34" charset="0"/>
              </a:rPr>
              <a:t>$ 19 billion industry</a:t>
            </a:r>
            <a:endParaRPr lang="en-US" sz="2000" dirty="0"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</a:rPr>
              <a:t>    </a:t>
            </a:r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Government of the People’s Republic of Bangladesh</a:t>
            </a:r>
            <a:endParaRPr lang="en-US" sz="1600" b="1" dirty="0" smtClean="0">
              <a:solidFill>
                <a:schemeClr val="bg1"/>
              </a:solidFill>
              <a:latin typeface="Trebuchet MS" pitchFamily="34" charset="0"/>
              <a:cs typeface="Calibri" pitchFamily="34" charset="0"/>
            </a:endParaRPr>
          </a:p>
        </p:txBody>
      </p:sp>
      <p:pic>
        <p:nvPicPr>
          <p:cNvPr id="13" name="Picture 12" descr="Go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6549789"/>
            <a:ext cx="270296" cy="2702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Bangladesh - Snapshot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27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United Colors of Benetton Fashion Office Wallpap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United Colors of Benetton Fashion Office Wallpap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33400" y="1846183"/>
            <a:ext cx="586256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ndara" pitchFamily="34" charset="0"/>
              </a:rPr>
              <a:t>  </a:t>
            </a:r>
            <a:r>
              <a:rPr lang="en-US" sz="4700" dirty="0" smtClean="0">
                <a:latin typeface="Candara" pitchFamily="34" charset="0"/>
              </a:rPr>
              <a:t>80% </a:t>
            </a:r>
            <a:r>
              <a:rPr lang="en-US" sz="3500" dirty="0" smtClean="0">
                <a:latin typeface="Candara" pitchFamily="34" charset="0"/>
              </a:rPr>
              <a:t>alluvial plain land</a:t>
            </a:r>
            <a:endParaRPr lang="en-US" sz="3500" dirty="0">
              <a:latin typeface="Candar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432" y="1237833"/>
            <a:ext cx="4859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800" dirty="0" smtClean="0">
                <a:latin typeface="Arial Black" pitchFamily="34" charset="0"/>
              </a:rPr>
              <a:t>“        </a:t>
            </a:r>
            <a:endParaRPr lang="en-US" sz="8800" dirty="0">
              <a:latin typeface="Arial Black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34000" y="2228433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>
                <a:latin typeface="Arial Black" pitchFamily="34" charset="0"/>
              </a:rPr>
              <a:t>”</a:t>
            </a:r>
            <a:endParaRPr lang="en-US" sz="8800" dirty="0"/>
          </a:p>
        </p:txBody>
      </p:sp>
      <p:sp>
        <p:nvSpPr>
          <p:cNvPr id="16" name="Freeform 15"/>
          <p:cNvSpPr/>
          <p:nvPr/>
        </p:nvSpPr>
        <p:spPr>
          <a:xfrm>
            <a:off x="3897997" y="1678675"/>
            <a:ext cx="5559902" cy="3603009"/>
          </a:xfrm>
          <a:custGeom>
            <a:avLst/>
            <a:gdLst>
              <a:gd name="connsiteX0" fmla="*/ 250922 w 5559902"/>
              <a:gd name="connsiteY0" fmla="*/ 2702256 h 3603009"/>
              <a:gd name="connsiteX1" fmla="*/ 250922 w 5559902"/>
              <a:gd name="connsiteY1" fmla="*/ 2702256 h 3603009"/>
              <a:gd name="connsiteX2" fmla="*/ 414696 w 5559902"/>
              <a:gd name="connsiteY2" fmla="*/ 2565779 h 3603009"/>
              <a:gd name="connsiteX3" fmla="*/ 455639 w 5559902"/>
              <a:gd name="connsiteY3" fmla="*/ 2538483 h 3603009"/>
              <a:gd name="connsiteX4" fmla="*/ 510230 w 5559902"/>
              <a:gd name="connsiteY4" fmla="*/ 2511188 h 3603009"/>
              <a:gd name="connsiteX5" fmla="*/ 605764 w 5559902"/>
              <a:gd name="connsiteY5" fmla="*/ 2456597 h 3603009"/>
              <a:gd name="connsiteX6" fmla="*/ 755890 w 5559902"/>
              <a:gd name="connsiteY6" fmla="*/ 2429301 h 3603009"/>
              <a:gd name="connsiteX7" fmla="*/ 810481 w 5559902"/>
              <a:gd name="connsiteY7" fmla="*/ 2402006 h 3603009"/>
              <a:gd name="connsiteX8" fmla="*/ 946958 w 5559902"/>
              <a:gd name="connsiteY8" fmla="*/ 2347415 h 3603009"/>
              <a:gd name="connsiteX9" fmla="*/ 1028845 w 5559902"/>
              <a:gd name="connsiteY9" fmla="*/ 2279176 h 3603009"/>
              <a:gd name="connsiteX10" fmla="*/ 1069788 w 5559902"/>
              <a:gd name="connsiteY10" fmla="*/ 2251880 h 3603009"/>
              <a:gd name="connsiteX11" fmla="*/ 1178970 w 5559902"/>
              <a:gd name="connsiteY11" fmla="*/ 2183641 h 3603009"/>
              <a:gd name="connsiteX12" fmla="*/ 1219913 w 5559902"/>
              <a:gd name="connsiteY12" fmla="*/ 2156346 h 3603009"/>
              <a:gd name="connsiteX13" fmla="*/ 1410982 w 5559902"/>
              <a:gd name="connsiteY13" fmla="*/ 2129050 h 3603009"/>
              <a:gd name="connsiteX14" fmla="*/ 1465573 w 5559902"/>
              <a:gd name="connsiteY14" fmla="*/ 2115403 h 3603009"/>
              <a:gd name="connsiteX15" fmla="*/ 1588403 w 5559902"/>
              <a:gd name="connsiteY15" fmla="*/ 2047164 h 3603009"/>
              <a:gd name="connsiteX16" fmla="*/ 1642994 w 5559902"/>
              <a:gd name="connsiteY16" fmla="*/ 1965277 h 3603009"/>
              <a:gd name="connsiteX17" fmla="*/ 1670290 w 5559902"/>
              <a:gd name="connsiteY17" fmla="*/ 1924334 h 3603009"/>
              <a:gd name="connsiteX18" fmla="*/ 1711233 w 5559902"/>
              <a:gd name="connsiteY18" fmla="*/ 1869743 h 3603009"/>
              <a:gd name="connsiteX19" fmla="*/ 1793119 w 5559902"/>
              <a:gd name="connsiteY19" fmla="*/ 1746913 h 3603009"/>
              <a:gd name="connsiteX20" fmla="*/ 1847710 w 5559902"/>
              <a:gd name="connsiteY20" fmla="*/ 1705970 h 3603009"/>
              <a:gd name="connsiteX21" fmla="*/ 1888654 w 5559902"/>
              <a:gd name="connsiteY21" fmla="*/ 1665026 h 3603009"/>
              <a:gd name="connsiteX22" fmla="*/ 1970540 w 5559902"/>
              <a:gd name="connsiteY22" fmla="*/ 1610435 h 3603009"/>
              <a:gd name="connsiteX23" fmla="*/ 2093370 w 5559902"/>
              <a:gd name="connsiteY23" fmla="*/ 1624083 h 3603009"/>
              <a:gd name="connsiteX24" fmla="*/ 2161609 w 5559902"/>
              <a:gd name="connsiteY24" fmla="*/ 1705970 h 3603009"/>
              <a:gd name="connsiteX25" fmla="*/ 2202552 w 5559902"/>
              <a:gd name="connsiteY25" fmla="*/ 1733265 h 3603009"/>
              <a:gd name="connsiteX26" fmla="*/ 2216200 w 5559902"/>
              <a:gd name="connsiteY26" fmla="*/ 1774209 h 3603009"/>
              <a:gd name="connsiteX27" fmla="*/ 2311734 w 5559902"/>
              <a:gd name="connsiteY27" fmla="*/ 1774209 h 3603009"/>
              <a:gd name="connsiteX28" fmla="*/ 2352678 w 5559902"/>
              <a:gd name="connsiteY28" fmla="*/ 1528549 h 3603009"/>
              <a:gd name="connsiteX29" fmla="*/ 2379973 w 5559902"/>
              <a:gd name="connsiteY29" fmla="*/ 1392071 h 3603009"/>
              <a:gd name="connsiteX30" fmla="*/ 2461860 w 5559902"/>
              <a:gd name="connsiteY30" fmla="*/ 1337480 h 3603009"/>
              <a:gd name="connsiteX31" fmla="*/ 2543746 w 5559902"/>
              <a:gd name="connsiteY31" fmla="*/ 1269241 h 3603009"/>
              <a:gd name="connsiteX32" fmla="*/ 2611985 w 5559902"/>
              <a:gd name="connsiteY32" fmla="*/ 1255594 h 3603009"/>
              <a:gd name="connsiteX33" fmla="*/ 2639281 w 5559902"/>
              <a:gd name="connsiteY33" fmla="*/ 1214650 h 3603009"/>
              <a:gd name="connsiteX34" fmla="*/ 2652928 w 5559902"/>
              <a:gd name="connsiteY34" fmla="*/ 1173707 h 3603009"/>
              <a:gd name="connsiteX35" fmla="*/ 2734815 w 5559902"/>
              <a:gd name="connsiteY35" fmla="*/ 1091821 h 3603009"/>
              <a:gd name="connsiteX36" fmla="*/ 2789406 w 5559902"/>
              <a:gd name="connsiteY36" fmla="*/ 1037229 h 3603009"/>
              <a:gd name="connsiteX37" fmla="*/ 2857645 w 5559902"/>
              <a:gd name="connsiteY37" fmla="*/ 914400 h 3603009"/>
              <a:gd name="connsiteX38" fmla="*/ 2925884 w 5559902"/>
              <a:gd name="connsiteY38" fmla="*/ 764274 h 3603009"/>
              <a:gd name="connsiteX39" fmla="*/ 2980475 w 5559902"/>
              <a:gd name="connsiteY39" fmla="*/ 723331 h 3603009"/>
              <a:gd name="connsiteX40" fmla="*/ 3062361 w 5559902"/>
              <a:gd name="connsiteY40" fmla="*/ 655092 h 3603009"/>
              <a:gd name="connsiteX41" fmla="*/ 3076009 w 5559902"/>
              <a:gd name="connsiteY41" fmla="*/ 709683 h 3603009"/>
              <a:gd name="connsiteX42" fmla="*/ 3089657 w 5559902"/>
              <a:gd name="connsiteY42" fmla="*/ 955343 h 3603009"/>
              <a:gd name="connsiteX43" fmla="*/ 3116952 w 5559902"/>
              <a:gd name="connsiteY43" fmla="*/ 914400 h 3603009"/>
              <a:gd name="connsiteX44" fmla="*/ 3144248 w 5559902"/>
              <a:gd name="connsiteY44" fmla="*/ 832513 h 3603009"/>
              <a:gd name="connsiteX45" fmla="*/ 3171543 w 5559902"/>
              <a:gd name="connsiteY45" fmla="*/ 791570 h 3603009"/>
              <a:gd name="connsiteX46" fmla="*/ 3198839 w 5559902"/>
              <a:gd name="connsiteY46" fmla="*/ 709683 h 3603009"/>
              <a:gd name="connsiteX47" fmla="*/ 3253430 w 5559902"/>
              <a:gd name="connsiteY47" fmla="*/ 627797 h 3603009"/>
              <a:gd name="connsiteX48" fmla="*/ 3280725 w 5559902"/>
              <a:gd name="connsiteY48" fmla="*/ 586853 h 3603009"/>
              <a:gd name="connsiteX49" fmla="*/ 3335316 w 5559902"/>
              <a:gd name="connsiteY49" fmla="*/ 450376 h 3603009"/>
              <a:gd name="connsiteX50" fmla="*/ 3376260 w 5559902"/>
              <a:gd name="connsiteY50" fmla="*/ 409432 h 3603009"/>
              <a:gd name="connsiteX51" fmla="*/ 3389907 w 5559902"/>
              <a:gd name="connsiteY51" fmla="*/ 368489 h 3603009"/>
              <a:gd name="connsiteX52" fmla="*/ 3417203 w 5559902"/>
              <a:gd name="connsiteY52" fmla="*/ 313898 h 3603009"/>
              <a:gd name="connsiteX53" fmla="*/ 3444499 w 5559902"/>
              <a:gd name="connsiteY53" fmla="*/ 177421 h 3603009"/>
              <a:gd name="connsiteX54" fmla="*/ 3471794 w 5559902"/>
              <a:gd name="connsiteY54" fmla="*/ 95534 h 3603009"/>
              <a:gd name="connsiteX55" fmla="*/ 3485442 w 5559902"/>
              <a:gd name="connsiteY55" fmla="*/ 27295 h 3603009"/>
              <a:gd name="connsiteX56" fmla="*/ 3526385 w 5559902"/>
              <a:gd name="connsiteY56" fmla="*/ 0 h 3603009"/>
              <a:gd name="connsiteX57" fmla="*/ 3608272 w 5559902"/>
              <a:gd name="connsiteY57" fmla="*/ 13647 h 3603009"/>
              <a:gd name="connsiteX58" fmla="*/ 3635567 w 5559902"/>
              <a:gd name="connsiteY58" fmla="*/ 68238 h 3603009"/>
              <a:gd name="connsiteX59" fmla="*/ 3662863 w 5559902"/>
              <a:gd name="connsiteY59" fmla="*/ 109182 h 3603009"/>
              <a:gd name="connsiteX60" fmla="*/ 3676510 w 5559902"/>
              <a:gd name="connsiteY60" fmla="*/ 150125 h 3603009"/>
              <a:gd name="connsiteX61" fmla="*/ 3703806 w 5559902"/>
              <a:gd name="connsiteY61" fmla="*/ 204716 h 3603009"/>
              <a:gd name="connsiteX62" fmla="*/ 3744749 w 5559902"/>
              <a:gd name="connsiteY62" fmla="*/ 341194 h 3603009"/>
              <a:gd name="connsiteX63" fmla="*/ 3799340 w 5559902"/>
              <a:gd name="connsiteY63" fmla="*/ 450376 h 3603009"/>
              <a:gd name="connsiteX64" fmla="*/ 3812988 w 5559902"/>
              <a:gd name="connsiteY64" fmla="*/ 491319 h 3603009"/>
              <a:gd name="connsiteX65" fmla="*/ 3840284 w 5559902"/>
              <a:gd name="connsiteY65" fmla="*/ 600501 h 3603009"/>
              <a:gd name="connsiteX66" fmla="*/ 3922170 w 5559902"/>
              <a:gd name="connsiteY66" fmla="*/ 696035 h 3603009"/>
              <a:gd name="connsiteX67" fmla="*/ 3949466 w 5559902"/>
              <a:gd name="connsiteY67" fmla="*/ 736979 h 3603009"/>
              <a:gd name="connsiteX68" fmla="*/ 3990409 w 5559902"/>
              <a:gd name="connsiteY68" fmla="*/ 791570 h 3603009"/>
              <a:gd name="connsiteX69" fmla="*/ 4085943 w 5559902"/>
              <a:gd name="connsiteY69" fmla="*/ 941695 h 3603009"/>
              <a:gd name="connsiteX70" fmla="*/ 4099591 w 5559902"/>
              <a:gd name="connsiteY70" fmla="*/ 982638 h 3603009"/>
              <a:gd name="connsiteX71" fmla="*/ 4140534 w 5559902"/>
              <a:gd name="connsiteY71" fmla="*/ 1023582 h 3603009"/>
              <a:gd name="connsiteX72" fmla="*/ 4167830 w 5559902"/>
              <a:gd name="connsiteY72" fmla="*/ 1119116 h 3603009"/>
              <a:gd name="connsiteX73" fmla="*/ 4195125 w 5559902"/>
              <a:gd name="connsiteY73" fmla="*/ 1201003 h 3603009"/>
              <a:gd name="connsiteX74" fmla="*/ 4222421 w 5559902"/>
              <a:gd name="connsiteY74" fmla="*/ 1241946 h 3603009"/>
              <a:gd name="connsiteX75" fmla="*/ 4249716 w 5559902"/>
              <a:gd name="connsiteY75" fmla="*/ 1337480 h 3603009"/>
              <a:gd name="connsiteX76" fmla="*/ 4277012 w 5559902"/>
              <a:gd name="connsiteY76" fmla="*/ 1378424 h 3603009"/>
              <a:gd name="connsiteX77" fmla="*/ 4331603 w 5559902"/>
              <a:gd name="connsiteY77" fmla="*/ 1296537 h 3603009"/>
              <a:gd name="connsiteX78" fmla="*/ 4358899 w 5559902"/>
              <a:gd name="connsiteY78" fmla="*/ 1173707 h 3603009"/>
              <a:gd name="connsiteX79" fmla="*/ 4386194 w 5559902"/>
              <a:gd name="connsiteY79" fmla="*/ 1132764 h 3603009"/>
              <a:gd name="connsiteX80" fmla="*/ 4427137 w 5559902"/>
              <a:gd name="connsiteY80" fmla="*/ 1173707 h 3603009"/>
              <a:gd name="connsiteX81" fmla="*/ 4440785 w 5559902"/>
              <a:gd name="connsiteY81" fmla="*/ 1228298 h 3603009"/>
              <a:gd name="connsiteX82" fmla="*/ 4468081 w 5559902"/>
              <a:gd name="connsiteY82" fmla="*/ 1310185 h 3603009"/>
              <a:gd name="connsiteX83" fmla="*/ 4481728 w 5559902"/>
              <a:gd name="connsiteY83" fmla="*/ 1364776 h 3603009"/>
              <a:gd name="connsiteX84" fmla="*/ 4509024 w 5559902"/>
              <a:gd name="connsiteY84" fmla="*/ 1446662 h 3603009"/>
              <a:gd name="connsiteX85" fmla="*/ 4522672 w 5559902"/>
              <a:gd name="connsiteY85" fmla="*/ 1487606 h 3603009"/>
              <a:gd name="connsiteX86" fmla="*/ 4563615 w 5559902"/>
              <a:gd name="connsiteY86" fmla="*/ 1528549 h 3603009"/>
              <a:gd name="connsiteX87" fmla="*/ 4631854 w 5559902"/>
              <a:gd name="connsiteY87" fmla="*/ 1624083 h 3603009"/>
              <a:gd name="connsiteX88" fmla="*/ 4686445 w 5559902"/>
              <a:gd name="connsiteY88" fmla="*/ 1651379 h 3603009"/>
              <a:gd name="connsiteX89" fmla="*/ 4781979 w 5559902"/>
              <a:gd name="connsiteY89" fmla="*/ 1719618 h 3603009"/>
              <a:gd name="connsiteX90" fmla="*/ 4836570 w 5559902"/>
              <a:gd name="connsiteY90" fmla="*/ 1746913 h 3603009"/>
              <a:gd name="connsiteX91" fmla="*/ 4959400 w 5559902"/>
              <a:gd name="connsiteY91" fmla="*/ 1842447 h 3603009"/>
              <a:gd name="connsiteX92" fmla="*/ 4986696 w 5559902"/>
              <a:gd name="connsiteY92" fmla="*/ 1924334 h 3603009"/>
              <a:gd name="connsiteX93" fmla="*/ 5000343 w 5559902"/>
              <a:gd name="connsiteY93" fmla="*/ 1978925 h 3603009"/>
              <a:gd name="connsiteX94" fmla="*/ 5054934 w 5559902"/>
              <a:gd name="connsiteY94" fmla="*/ 2019868 h 3603009"/>
              <a:gd name="connsiteX95" fmla="*/ 5082230 w 5559902"/>
              <a:gd name="connsiteY95" fmla="*/ 2074459 h 3603009"/>
              <a:gd name="connsiteX96" fmla="*/ 5109525 w 5559902"/>
              <a:gd name="connsiteY96" fmla="*/ 2115403 h 3603009"/>
              <a:gd name="connsiteX97" fmla="*/ 5123173 w 5559902"/>
              <a:gd name="connsiteY97" fmla="*/ 2156346 h 3603009"/>
              <a:gd name="connsiteX98" fmla="*/ 5164116 w 5559902"/>
              <a:gd name="connsiteY98" fmla="*/ 2197289 h 3603009"/>
              <a:gd name="connsiteX99" fmla="*/ 5177764 w 5559902"/>
              <a:gd name="connsiteY99" fmla="*/ 2251880 h 3603009"/>
              <a:gd name="connsiteX100" fmla="*/ 5259651 w 5559902"/>
              <a:gd name="connsiteY100" fmla="*/ 2306471 h 3603009"/>
              <a:gd name="connsiteX101" fmla="*/ 5314242 w 5559902"/>
              <a:gd name="connsiteY101" fmla="*/ 2347415 h 3603009"/>
              <a:gd name="connsiteX102" fmla="*/ 5437072 w 5559902"/>
              <a:gd name="connsiteY102" fmla="*/ 2374710 h 3603009"/>
              <a:gd name="connsiteX103" fmla="*/ 5505310 w 5559902"/>
              <a:gd name="connsiteY103" fmla="*/ 2402006 h 3603009"/>
              <a:gd name="connsiteX104" fmla="*/ 5559902 w 5559902"/>
              <a:gd name="connsiteY104" fmla="*/ 2511188 h 3603009"/>
              <a:gd name="connsiteX105" fmla="*/ 5559902 w 5559902"/>
              <a:gd name="connsiteY105" fmla="*/ 2511188 h 3603009"/>
              <a:gd name="connsiteX106" fmla="*/ 5532606 w 5559902"/>
              <a:gd name="connsiteY106" fmla="*/ 2770495 h 3603009"/>
              <a:gd name="connsiteX107" fmla="*/ 5505310 w 5559902"/>
              <a:gd name="connsiteY107" fmla="*/ 2838734 h 3603009"/>
              <a:gd name="connsiteX108" fmla="*/ 5478015 w 5559902"/>
              <a:gd name="connsiteY108" fmla="*/ 2920621 h 3603009"/>
              <a:gd name="connsiteX109" fmla="*/ 5450719 w 5559902"/>
              <a:gd name="connsiteY109" fmla="*/ 2961564 h 3603009"/>
              <a:gd name="connsiteX110" fmla="*/ 5423424 w 5559902"/>
              <a:gd name="connsiteY110" fmla="*/ 3029803 h 3603009"/>
              <a:gd name="connsiteX111" fmla="*/ 5382481 w 5559902"/>
              <a:gd name="connsiteY111" fmla="*/ 3084394 h 3603009"/>
              <a:gd name="connsiteX112" fmla="*/ 5355185 w 5559902"/>
              <a:gd name="connsiteY112" fmla="*/ 3125337 h 3603009"/>
              <a:gd name="connsiteX113" fmla="*/ 5300594 w 5559902"/>
              <a:gd name="connsiteY113" fmla="*/ 3207224 h 3603009"/>
              <a:gd name="connsiteX114" fmla="*/ 5246003 w 5559902"/>
              <a:gd name="connsiteY114" fmla="*/ 3275462 h 3603009"/>
              <a:gd name="connsiteX115" fmla="*/ 5191412 w 5559902"/>
              <a:gd name="connsiteY115" fmla="*/ 3302758 h 3603009"/>
              <a:gd name="connsiteX116" fmla="*/ 5082230 w 5559902"/>
              <a:gd name="connsiteY116" fmla="*/ 3330053 h 3603009"/>
              <a:gd name="connsiteX117" fmla="*/ 4672797 w 5559902"/>
              <a:gd name="connsiteY117" fmla="*/ 3302758 h 3603009"/>
              <a:gd name="connsiteX118" fmla="*/ 4495376 w 5559902"/>
              <a:gd name="connsiteY118" fmla="*/ 3275462 h 3603009"/>
              <a:gd name="connsiteX119" fmla="*/ 4058648 w 5559902"/>
              <a:gd name="connsiteY119" fmla="*/ 3179928 h 3603009"/>
              <a:gd name="connsiteX120" fmla="*/ 3703806 w 5559902"/>
              <a:gd name="connsiteY120" fmla="*/ 3193576 h 3603009"/>
              <a:gd name="connsiteX121" fmla="*/ 3512737 w 5559902"/>
              <a:gd name="connsiteY121" fmla="*/ 3289110 h 3603009"/>
              <a:gd name="connsiteX122" fmla="*/ 3430851 w 5559902"/>
              <a:gd name="connsiteY122" fmla="*/ 3330053 h 3603009"/>
              <a:gd name="connsiteX123" fmla="*/ 3403555 w 5559902"/>
              <a:gd name="connsiteY123" fmla="*/ 3289110 h 3603009"/>
              <a:gd name="connsiteX124" fmla="*/ 2925884 w 5559902"/>
              <a:gd name="connsiteY124" fmla="*/ 3302758 h 3603009"/>
              <a:gd name="connsiteX125" fmla="*/ 2434564 w 5559902"/>
              <a:gd name="connsiteY125" fmla="*/ 3384644 h 3603009"/>
              <a:gd name="connsiteX126" fmla="*/ 2216200 w 5559902"/>
              <a:gd name="connsiteY126" fmla="*/ 3425588 h 3603009"/>
              <a:gd name="connsiteX127" fmla="*/ 2052427 w 5559902"/>
              <a:gd name="connsiteY127" fmla="*/ 3439235 h 3603009"/>
              <a:gd name="connsiteX128" fmla="*/ 1943245 w 5559902"/>
              <a:gd name="connsiteY128" fmla="*/ 3452883 h 3603009"/>
              <a:gd name="connsiteX129" fmla="*/ 1806767 w 5559902"/>
              <a:gd name="connsiteY129" fmla="*/ 3425588 h 3603009"/>
              <a:gd name="connsiteX130" fmla="*/ 1793119 w 5559902"/>
              <a:gd name="connsiteY130" fmla="*/ 3384644 h 3603009"/>
              <a:gd name="connsiteX131" fmla="*/ 1683937 w 5559902"/>
              <a:gd name="connsiteY131" fmla="*/ 3439235 h 3603009"/>
              <a:gd name="connsiteX132" fmla="*/ 1424630 w 5559902"/>
              <a:gd name="connsiteY132" fmla="*/ 3507474 h 3603009"/>
              <a:gd name="connsiteX133" fmla="*/ 1274504 w 5559902"/>
              <a:gd name="connsiteY133" fmla="*/ 3534770 h 3603009"/>
              <a:gd name="connsiteX134" fmla="*/ 906015 w 5559902"/>
              <a:gd name="connsiteY134" fmla="*/ 3603009 h 3603009"/>
              <a:gd name="connsiteX135" fmla="*/ 455639 w 5559902"/>
              <a:gd name="connsiteY135" fmla="*/ 3589361 h 3603009"/>
              <a:gd name="connsiteX136" fmla="*/ 223627 w 5559902"/>
              <a:gd name="connsiteY136" fmla="*/ 3493826 h 3603009"/>
              <a:gd name="connsiteX137" fmla="*/ 141740 w 5559902"/>
              <a:gd name="connsiteY137" fmla="*/ 3480179 h 3603009"/>
              <a:gd name="connsiteX138" fmla="*/ 32558 w 5559902"/>
              <a:gd name="connsiteY138" fmla="*/ 3452883 h 3603009"/>
              <a:gd name="connsiteX139" fmla="*/ 5263 w 5559902"/>
              <a:gd name="connsiteY139" fmla="*/ 3411940 h 3603009"/>
              <a:gd name="connsiteX140" fmla="*/ 46206 w 5559902"/>
              <a:gd name="connsiteY140" fmla="*/ 3125337 h 3603009"/>
              <a:gd name="connsiteX141" fmla="*/ 73502 w 5559902"/>
              <a:gd name="connsiteY141" fmla="*/ 3084394 h 3603009"/>
              <a:gd name="connsiteX142" fmla="*/ 100797 w 5559902"/>
              <a:gd name="connsiteY142" fmla="*/ 2988859 h 3603009"/>
              <a:gd name="connsiteX143" fmla="*/ 128093 w 5559902"/>
              <a:gd name="connsiteY143" fmla="*/ 2893325 h 3603009"/>
              <a:gd name="connsiteX144" fmla="*/ 155388 w 5559902"/>
              <a:gd name="connsiteY144" fmla="*/ 2852382 h 3603009"/>
              <a:gd name="connsiteX145" fmla="*/ 169036 w 5559902"/>
              <a:gd name="connsiteY145" fmla="*/ 2811438 h 3603009"/>
              <a:gd name="connsiteX146" fmla="*/ 250922 w 5559902"/>
              <a:gd name="connsiteY146" fmla="*/ 2702256 h 360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5559902" h="3603009">
                <a:moveTo>
                  <a:pt x="250922" y="2702256"/>
                </a:moveTo>
                <a:lnTo>
                  <a:pt x="250922" y="2702256"/>
                </a:lnTo>
                <a:cubicBezTo>
                  <a:pt x="333172" y="2630287"/>
                  <a:pt x="342136" y="2617607"/>
                  <a:pt x="414696" y="2565779"/>
                </a:cubicBezTo>
                <a:cubicBezTo>
                  <a:pt x="428043" y="2556245"/>
                  <a:pt x="441398" y="2546621"/>
                  <a:pt x="455639" y="2538483"/>
                </a:cubicBezTo>
                <a:cubicBezTo>
                  <a:pt x="473303" y="2528389"/>
                  <a:pt x="492566" y="2521282"/>
                  <a:pt x="510230" y="2511188"/>
                </a:cubicBezTo>
                <a:cubicBezTo>
                  <a:pt x="552166" y="2487225"/>
                  <a:pt x="556267" y="2473096"/>
                  <a:pt x="605764" y="2456597"/>
                </a:cubicBezTo>
                <a:cubicBezTo>
                  <a:pt x="624840" y="2450238"/>
                  <a:pt x="742140" y="2431593"/>
                  <a:pt x="755890" y="2429301"/>
                </a:cubicBezTo>
                <a:cubicBezTo>
                  <a:pt x="774087" y="2420203"/>
                  <a:pt x="791591" y="2409562"/>
                  <a:pt x="810481" y="2402006"/>
                </a:cubicBezTo>
                <a:cubicBezTo>
                  <a:pt x="903679" y="2364727"/>
                  <a:pt x="872282" y="2390087"/>
                  <a:pt x="946958" y="2347415"/>
                </a:cubicBezTo>
                <a:cubicBezTo>
                  <a:pt x="1011645" y="2310451"/>
                  <a:pt x="967262" y="2330496"/>
                  <a:pt x="1028845" y="2279176"/>
                </a:cubicBezTo>
                <a:cubicBezTo>
                  <a:pt x="1041446" y="2268675"/>
                  <a:pt x="1056140" y="2260979"/>
                  <a:pt x="1069788" y="2251880"/>
                </a:cubicBezTo>
                <a:cubicBezTo>
                  <a:pt x="1135265" y="2153667"/>
                  <a:pt x="1042545" y="2274590"/>
                  <a:pt x="1178970" y="2183641"/>
                </a:cubicBezTo>
                <a:cubicBezTo>
                  <a:pt x="1192618" y="2174543"/>
                  <a:pt x="1204555" y="2162105"/>
                  <a:pt x="1219913" y="2156346"/>
                </a:cubicBezTo>
                <a:cubicBezTo>
                  <a:pt x="1256507" y="2142623"/>
                  <a:pt x="1393034" y="2131044"/>
                  <a:pt x="1410982" y="2129050"/>
                </a:cubicBezTo>
                <a:cubicBezTo>
                  <a:pt x="1429179" y="2124501"/>
                  <a:pt x="1448796" y="2123791"/>
                  <a:pt x="1465573" y="2115403"/>
                </a:cubicBezTo>
                <a:cubicBezTo>
                  <a:pt x="1653297" y="2021542"/>
                  <a:pt x="1475175" y="2084908"/>
                  <a:pt x="1588403" y="2047164"/>
                </a:cubicBezTo>
                <a:lnTo>
                  <a:pt x="1642994" y="1965277"/>
                </a:lnTo>
                <a:cubicBezTo>
                  <a:pt x="1652093" y="1951629"/>
                  <a:pt x="1660448" y="1937456"/>
                  <a:pt x="1670290" y="1924334"/>
                </a:cubicBezTo>
                <a:cubicBezTo>
                  <a:pt x="1683938" y="1906137"/>
                  <a:pt x="1698616" y="1888669"/>
                  <a:pt x="1711233" y="1869743"/>
                </a:cubicBezTo>
                <a:cubicBezTo>
                  <a:pt x="1737222" y="1830760"/>
                  <a:pt x="1759118" y="1780914"/>
                  <a:pt x="1793119" y="1746913"/>
                </a:cubicBezTo>
                <a:cubicBezTo>
                  <a:pt x="1809203" y="1730829"/>
                  <a:pt x="1830440" y="1720773"/>
                  <a:pt x="1847710" y="1705970"/>
                </a:cubicBezTo>
                <a:cubicBezTo>
                  <a:pt x="1862365" y="1693409"/>
                  <a:pt x="1873419" y="1676876"/>
                  <a:pt x="1888654" y="1665026"/>
                </a:cubicBezTo>
                <a:cubicBezTo>
                  <a:pt x="1914549" y="1644886"/>
                  <a:pt x="1970540" y="1610435"/>
                  <a:pt x="1970540" y="1610435"/>
                </a:cubicBezTo>
                <a:cubicBezTo>
                  <a:pt x="2011483" y="1614984"/>
                  <a:pt x="2054289" y="1611056"/>
                  <a:pt x="2093370" y="1624083"/>
                </a:cubicBezTo>
                <a:cubicBezTo>
                  <a:pt x="2126907" y="1635262"/>
                  <a:pt x="2139758" y="1684119"/>
                  <a:pt x="2161609" y="1705970"/>
                </a:cubicBezTo>
                <a:cubicBezTo>
                  <a:pt x="2173207" y="1717568"/>
                  <a:pt x="2188904" y="1724167"/>
                  <a:pt x="2202552" y="1733265"/>
                </a:cubicBezTo>
                <a:cubicBezTo>
                  <a:pt x="2207101" y="1746913"/>
                  <a:pt x="2206027" y="1764036"/>
                  <a:pt x="2216200" y="1774209"/>
                </a:cubicBezTo>
                <a:cubicBezTo>
                  <a:pt x="2243610" y="1801619"/>
                  <a:pt x="2284033" y="1781134"/>
                  <a:pt x="2311734" y="1774209"/>
                </a:cubicBezTo>
                <a:cubicBezTo>
                  <a:pt x="2372396" y="1652887"/>
                  <a:pt x="2322484" y="1770104"/>
                  <a:pt x="2352678" y="1528549"/>
                </a:cubicBezTo>
                <a:cubicBezTo>
                  <a:pt x="2358432" y="1482514"/>
                  <a:pt x="2341371" y="1417805"/>
                  <a:pt x="2379973" y="1392071"/>
                </a:cubicBezTo>
                <a:cubicBezTo>
                  <a:pt x="2407269" y="1373874"/>
                  <a:pt x="2438663" y="1360677"/>
                  <a:pt x="2461860" y="1337480"/>
                </a:cubicBezTo>
                <a:cubicBezTo>
                  <a:pt x="2483098" y="1316242"/>
                  <a:pt x="2513347" y="1280641"/>
                  <a:pt x="2543746" y="1269241"/>
                </a:cubicBezTo>
                <a:cubicBezTo>
                  <a:pt x="2565466" y="1261096"/>
                  <a:pt x="2589239" y="1260143"/>
                  <a:pt x="2611985" y="1255594"/>
                </a:cubicBezTo>
                <a:cubicBezTo>
                  <a:pt x="2621084" y="1241946"/>
                  <a:pt x="2631945" y="1229321"/>
                  <a:pt x="2639281" y="1214650"/>
                </a:cubicBezTo>
                <a:cubicBezTo>
                  <a:pt x="2645714" y="1201783"/>
                  <a:pt x="2644096" y="1185062"/>
                  <a:pt x="2652928" y="1173707"/>
                </a:cubicBezTo>
                <a:cubicBezTo>
                  <a:pt x="2676627" y="1143237"/>
                  <a:pt x="2707519" y="1119117"/>
                  <a:pt x="2734815" y="1091821"/>
                </a:cubicBezTo>
                <a:lnTo>
                  <a:pt x="2789406" y="1037229"/>
                </a:lnTo>
                <a:cubicBezTo>
                  <a:pt x="2821269" y="941643"/>
                  <a:pt x="2777195" y="1061893"/>
                  <a:pt x="2857645" y="914400"/>
                </a:cubicBezTo>
                <a:cubicBezTo>
                  <a:pt x="2888961" y="856987"/>
                  <a:pt x="2883093" y="819290"/>
                  <a:pt x="2925884" y="764274"/>
                </a:cubicBezTo>
                <a:cubicBezTo>
                  <a:pt x="2939849" y="746319"/>
                  <a:pt x="2963205" y="738134"/>
                  <a:pt x="2980475" y="723331"/>
                </a:cubicBezTo>
                <a:cubicBezTo>
                  <a:pt x="3072427" y="644515"/>
                  <a:pt x="2971866" y="715424"/>
                  <a:pt x="3062361" y="655092"/>
                </a:cubicBezTo>
                <a:cubicBezTo>
                  <a:pt x="3066910" y="673289"/>
                  <a:pt x="3074311" y="691003"/>
                  <a:pt x="3076009" y="709683"/>
                </a:cubicBezTo>
                <a:cubicBezTo>
                  <a:pt x="3083434" y="791359"/>
                  <a:pt x="3073573" y="874923"/>
                  <a:pt x="3089657" y="955343"/>
                </a:cubicBezTo>
                <a:cubicBezTo>
                  <a:pt x="3092874" y="971427"/>
                  <a:pt x="3110290" y="929389"/>
                  <a:pt x="3116952" y="914400"/>
                </a:cubicBezTo>
                <a:cubicBezTo>
                  <a:pt x="3128637" y="888108"/>
                  <a:pt x="3128288" y="856453"/>
                  <a:pt x="3144248" y="832513"/>
                </a:cubicBezTo>
                <a:cubicBezTo>
                  <a:pt x="3153346" y="818865"/>
                  <a:pt x="3164881" y="806559"/>
                  <a:pt x="3171543" y="791570"/>
                </a:cubicBezTo>
                <a:cubicBezTo>
                  <a:pt x="3183228" y="765278"/>
                  <a:pt x="3182879" y="733623"/>
                  <a:pt x="3198839" y="709683"/>
                </a:cubicBezTo>
                <a:lnTo>
                  <a:pt x="3253430" y="627797"/>
                </a:lnTo>
                <a:cubicBezTo>
                  <a:pt x="3262529" y="614149"/>
                  <a:pt x="3275538" y="602414"/>
                  <a:pt x="3280725" y="586853"/>
                </a:cubicBezTo>
                <a:cubicBezTo>
                  <a:pt x="3293153" y="549568"/>
                  <a:pt x="3310216" y="485516"/>
                  <a:pt x="3335316" y="450376"/>
                </a:cubicBezTo>
                <a:cubicBezTo>
                  <a:pt x="3346535" y="434670"/>
                  <a:pt x="3362612" y="423080"/>
                  <a:pt x="3376260" y="409432"/>
                </a:cubicBezTo>
                <a:cubicBezTo>
                  <a:pt x="3380809" y="395784"/>
                  <a:pt x="3384240" y="381712"/>
                  <a:pt x="3389907" y="368489"/>
                </a:cubicBezTo>
                <a:cubicBezTo>
                  <a:pt x="3397921" y="349789"/>
                  <a:pt x="3411614" y="333460"/>
                  <a:pt x="3417203" y="313898"/>
                </a:cubicBezTo>
                <a:cubicBezTo>
                  <a:pt x="3429948" y="269290"/>
                  <a:pt x="3429828" y="221434"/>
                  <a:pt x="3444499" y="177421"/>
                </a:cubicBezTo>
                <a:cubicBezTo>
                  <a:pt x="3453597" y="150125"/>
                  <a:pt x="3466151" y="123747"/>
                  <a:pt x="3471794" y="95534"/>
                </a:cubicBezTo>
                <a:cubicBezTo>
                  <a:pt x="3476343" y="72788"/>
                  <a:pt x="3473933" y="47435"/>
                  <a:pt x="3485442" y="27295"/>
                </a:cubicBezTo>
                <a:cubicBezTo>
                  <a:pt x="3493580" y="13054"/>
                  <a:pt x="3512737" y="9098"/>
                  <a:pt x="3526385" y="0"/>
                </a:cubicBezTo>
                <a:cubicBezTo>
                  <a:pt x="3553681" y="4549"/>
                  <a:pt x="3584806" y="-1019"/>
                  <a:pt x="3608272" y="13647"/>
                </a:cubicBezTo>
                <a:cubicBezTo>
                  <a:pt x="3625524" y="24430"/>
                  <a:pt x="3625473" y="50574"/>
                  <a:pt x="3635567" y="68238"/>
                </a:cubicBezTo>
                <a:cubicBezTo>
                  <a:pt x="3643705" y="82480"/>
                  <a:pt x="3653764" y="95534"/>
                  <a:pt x="3662863" y="109182"/>
                </a:cubicBezTo>
                <a:cubicBezTo>
                  <a:pt x="3667412" y="122830"/>
                  <a:pt x="3670843" y="136902"/>
                  <a:pt x="3676510" y="150125"/>
                </a:cubicBezTo>
                <a:cubicBezTo>
                  <a:pt x="3684524" y="168825"/>
                  <a:pt x="3696662" y="185666"/>
                  <a:pt x="3703806" y="204716"/>
                </a:cubicBezTo>
                <a:cubicBezTo>
                  <a:pt x="3733191" y="283075"/>
                  <a:pt x="3698087" y="247870"/>
                  <a:pt x="3744749" y="341194"/>
                </a:cubicBezTo>
                <a:cubicBezTo>
                  <a:pt x="3762946" y="377588"/>
                  <a:pt x="3786472" y="411774"/>
                  <a:pt x="3799340" y="450376"/>
                </a:cubicBezTo>
                <a:cubicBezTo>
                  <a:pt x="3803889" y="464024"/>
                  <a:pt x="3809499" y="477363"/>
                  <a:pt x="3812988" y="491319"/>
                </a:cubicBezTo>
                <a:cubicBezTo>
                  <a:pt x="3817980" y="511288"/>
                  <a:pt x="3826418" y="576236"/>
                  <a:pt x="3840284" y="600501"/>
                </a:cubicBezTo>
                <a:cubicBezTo>
                  <a:pt x="3877457" y="665554"/>
                  <a:pt x="3878168" y="643232"/>
                  <a:pt x="3922170" y="696035"/>
                </a:cubicBezTo>
                <a:cubicBezTo>
                  <a:pt x="3932671" y="708636"/>
                  <a:pt x="3939932" y="723631"/>
                  <a:pt x="3949466" y="736979"/>
                </a:cubicBezTo>
                <a:cubicBezTo>
                  <a:pt x="3962687" y="755488"/>
                  <a:pt x="3976761" y="773373"/>
                  <a:pt x="3990409" y="791570"/>
                </a:cubicBezTo>
                <a:cubicBezTo>
                  <a:pt x="4042518" y="973954"/>
                  <a:pt x="3977056" y="814661"/>
                  <a:pt x="4085943" y="941695"/>
                </a:cubicBezTo>
                <a:cubicBezTo>
                  <a:pt x="4095305" y="952618"/>
                  <a:pt x="4091611" y="970668"/>
                  <a:pt x="4099591" y="982638"/>
                </a:cubicBezTo>
                <a:cubicBezTo>
                  <a:pt x="4110297" y="998697"/>
                  <a:pt x="4126886" y="1009934"/>
                  <a:pt x="4140534" y="1023582"/>
                </a:cubicBezTo>
                <a:cubicBezTo>
                  <a:pt x="4186388" y="1161141"/>
                  <a:pt x="4116435" y="947797"/>
                  <a:pt x="4167830" y="1119116"/>
                </a:cubicBezTo>
                <a:cubicBezTo>
                  <a:pt x="4176098" y="1146675"/>
                  <a:pt x="4179165" y="1177063"/>
                  <a:pt x="4195125" y="1201003"/>
                </a:cubicBezTo>
                <a:lnTo>
                  <a:pt x="4222421" y="1241946"/>
                </a:lnTo>
                <a:cubicBezTo>
                  <a:pt x="4226792" y="1259431"/>
                  <a:pt x="4239929" y="1317905"/>
                  <a:pt x="4249716" y="1337480"/>
                </a:cubicBezTo>
                <a:cubicBezTo>
                  <a:pt x="4257052" y="1352151"/>
                  <a:pt x="4267913" y="1364776"/>
                  <a:pt x="4277012" y="1378424"/>
                </a:cubicBezTo>
                <a:cubicBezTo>
                  <a:pt x="4295209" y="1351128"/>
                  <a:pt x="4326210" y="1328896"/>
                  <a:pt x="4331603" y="1296537"/>
                </a:cubicBezTo>
                <a:cubicBezTo>
                  <a:pt x="4336845" y="1265084"/>
                  <a:pt x="4342100" y="1207306"/>
                  <a:pt x="4358899" y="1173707"/>
                </a:cubicBezTo>
                <a:cubicBezTo>
                  <a:pt x="4366234" y="1159036"/>
                  <a:pt x="4377096" y="1146412"/>
                  <a:pt x="4386194" y="1132764"/>
                </a:cubicBezTo>
                <a:cubicBezTo>
                  <a:pt x="4399842" y="1146412"/>
                  <a:pt x="4417561" y="1156949"/>
                  <a:pt x="4427137" y="1173707"/>
                </a:cubicBezTo>
                <a:cubicBezTo>
                  <a:pt x="4436443" y="1189993"/>
                  <a:pt x="4435395" y="1210332"/>
                  <a:pt x="4440785" y="1228298"/>
                </a:cubicBezTo>
                <a:cubicBezTo>
                  <a:pt x="4449053" y="1255857"/>
                  <a:pt x="4461103" y="1282272"/>
                  <a:pt x="4468081" y="1310185"/>
                </a:cubicBezTo>
                <a:cubicBezTo>
                  <a:pt x="4472630" y="1328382"/>
                  <a:pt x="4476338" y="1346810"/>
                  <a:pt x="4481728" y="1364776"/>
                </a:cubicBezTo>
                <a:cubicBezTo>
                  <a:pt x="4489996" y="1392334"/>
                  <a:pt x="4499925" y="1419367"/>
                  <a:pt x="4509024" y="1446662"/>
                </a:cubicBezTo>
                <a:cubicBezTo>
                  <a:pt x="4513573" y="1460310"/>
                  <a:pt x="4512499" y="1477433"/>
                  <a:pt x="4522672" y="1487606"/>
                </a:cubicBezTo>
                <a:cubicBezTo>
                  <a:pt x="4536320" y="1501254"/>
                  <a:pt x="4551259" y="1513722"/>
                  <a:pt x="4563615" y="1528549"/>
                </a:cubicBezTo>
                <a:cubicBezTo>
                  <a:pt x="4587592" y="1557321"/>
                  <a:pt x="4603167" y="1599495"/>
                  <a:pt x="4631854" y="1624083"/>
                </a:cubicBezTo>
                <a:cubicBezTo>
                  <a:pt x="4647301" y="1637323"/>
                  <a:pt x="4669193" y="1640596"/>
                  <a:pt x="4686445" y="1651379"/>
                </a:cubicBezTo>
                <a:cubicBezTo>
                  <a:pt x="4764527" y="1700181"/>
                  <a:pt x="4714633" y="1681134"/>
                  <a:pt x="4781979" y="1719618"/>
                </a:cubicBezTo>
                <a:cubicBezTo>
                  <a:pt x="4799643" y="1729712"/>
                  <a:pt x="4819124" y="1736446"/>
                  <a:pt x="4836570" y="1746913"/>
                </a:cubicBezTo>
                <a:cubicBezTo>
                  <a:pt x="4918192" y="1795885"/>
                  <a:pt x="4904865" y="1787912"/>
                  <a:pt x="4959400" y="1842447"/>
                </a:cubicBezTo>
                <a:cubicBezTo>
                  <a:pt x="4968499" y="1869743"/>
                  <a:pt x="4979718" y="1896421"/>
                  <a:pt x="4986696" y="1924334"/>
                </a:cubicBezTo>
                <a:cubicBezTo>
                  <a:pt x="4991245" y="1942531"/>
                  <a:pt x="4989441" y="1963662"/>
                  <a:pt x="5000343" y="1978925"/>
                </a:cubicBezTo>
                <a:cubicBezTo>
                  <a:pt x="5013564" y="1997434"/>
                  <a:pt x="5036737" y="2006220"/>
                  <a:pt x="5054934" y="2019868"/>
                </a:cubicBezTo>
                <a:cubicBezTo>
                  <a:pt x="5064033" y="2038065"/>
                  <a:pt x="5072136" y="2056795"/>
                  <a:pt x="5082230" y="2074459"/>
                </a:cubicBezTo>
                <a:cubicBezTo>
                  <a:pt x="5090368" y="2088701"/>
                  <a:pt x="5102190" y="2100732"/>
                  <a:pt x="5109525" y="2115403"/>
                </a:cubicBezTo>
                <a:cubicBezTo>
                  <a:pt x="5115959" y="2128270"/>
                  <a:pt x="5115193" y="2144376"/>
                  <a:pt x="5123173" y="2156346"/>
                </a:cubicBezTo>
                <a:cubicBezTo>
                  <a:pt x="5133879" y="2172405"/>
                  <a:pt x="5150468" y="2183641"/>
                  <a:pt x="5164116" y="2197289"/>
                </a:cubicBezTo>
                <a:cubicBezTo>
                  <a:pt x="5168665" y="2215486"/>
                  <a:pt x="5165412" y="2237764"/>
                  <a:pt x="5177764" y="2251880"/>
                </a:cubicBezTo>
                <a:cubicBezTo>
                  <a:pt x="5199367" y="2276568"/>
                  <a:pt x="5233407" y="2286788"/>
                  <a:pt x="5259651" y="2306471"/>
                </a:cubicBezTo>
                <a:cubicBezTo>
                  <a:pt x="5277848" y="2320119"/>
                  <a:pt x="5294493" y="2336130"/>
                  <a:pt x="5314242" y="2347415"/>
                </a:cubicBezTo>
                <a:cubicBezTo>
                  <a:pt x="5341908" y="2363224"/>
                  <a:pt x="5417033" y="2371370"/>
                  <a:pt x="5437072" y="2374710"/>
                </a:cubicBezTo>
                <a:cubicBezTo>
                  <a:pt x="5459818" y="2383809"/>
                  <a:pt x="5488922" y="2383797"/>
                  <a:pt x="5505310" y="2402006"/>
                </a:cubicBezTo>
                <a:cubicBezTo>
                  <a:pt x="5532530" y="2432251"/>
                  <a:pt x="5559902" y="2511188"/>
                  <a:pt x="5559902" y="2511188"/>
                </a:cubicBezTo>
                <a:lnTo>
                  <a:pt x="5559902" y="2511188"/>
                </a:lnTo>
                <a:cubicBezTo>
                  <a:pt x="5556671" y="2553193"/>
                  <a:pt x="5550156" y="2706147"/>
                  <a:pt x="5532606" y="2770495"/>
                </a:cubicBezTo>
                <a:cubicBezTo>
                  <a:pt x="5526160" y="2794130"/>
                  <a:pt x="5513682" y="2815710"/>
                  <a:pt x="5505310" y="2838734"/>
                </a:cubicBezTo>
                <a:cubicBezTo>
                  <a:pt x="5495477" y="2865774"/>
                  <a:pt x="5493975" y="2896681"/>
                  <a:pt x="5478015" y="2920621"/>
                </a:cubicBezTo>
                <a:cubicBezTo>
                  <a:pt x="5468916" y="2934269"/>
                  <a:pt x="5458054" y="2946893"/>
                  <a:pt x="5450719" y="2961564"/>
                </a:cubicBezTo>
                <a:cubicBezTo>
                  <a:pt x="5439763" y="2983476"/>
                  <a:pt x="5435321" y="3008387"/>
                  <a:pt x="5423424" y="3029803"/>
                </a:cubicBezTo>
                <a:cubicBezTo>
                  <a:pt x="5412378" y="3049687"/>
                  <a:pt x="5395702" y="3065885"/>
                  <a:pt x="5382481" y="3084394"/>
                </a:cubicBezTo>
                <a:cubicBezTo>
                  <a:pt x="5372947" y="3097741"/>
                  <a:pt x="5364284" y="3111689"/>
                  <a:pt x="5355185" y="3125337"/>
                </a:cubicBezTo>
                <a:cubicBezTo>
                  <a:pt x="5330374" y="3224580"/>
                  <a:pt x="5363427" y="3144391"/>
                  <a:pt x="5300594" y="3207224"/>
                </a:cubicBezTo>
                <a:cubicBezTo>
                  <a:pt x="5279997" y="3227821"/>
                  <a:pt x="5267925" y="3256280"/>
                  <a:pt x="5246003" y="3275462"/>
                </a:cubicBezTo>
                <a:cubicBezTo>
                  <a:pt x="5230692" y="3288859"/>
                  <a:pt x="5210112" y="3294744"/>
                  <a:pt x="5191412" y="3302758"/>
                </a:cubicBezTo>
                <a:cubicBezTo>
                  <a:pt x="5154689" y="3318497"/>
                  <a:pt x="5122286" y="3322042"/>
                  <a:pt x="5082230" y="3330053"/>
                </a:cubicBezTo>
                <a:cubicBezTo>
                  <a:pt x="4945752" y="3320955"/>
                  <a:pt x="4808990" y="3315427"/>
                  <a:pt x="4672797" y="3302758"/>
                </a:cubicBezTo>
                <a:cubicBezTo>
                  <a:pt x="4613218" y="3297216"/>
                  <a:pt x="4554280" y="3285981"/>
                  <a:pt x="4495376" y="3275462"/>
                </a:cubicBezTo>
                <a:cubicBezTo>
                  <a:pt x="4319516" y="3244058"/>
                  <a:pt x="4236512" y="3221778"/>
                  <a:pt x="4058648" y="3179928"/>
                </a:cubicBezTo>
                <a:lnTo>
                  <a:pt x="3703806" y="3193576"/>
                </a:lnTo>
                <a:cubicBezTo>
                  <a:pt x="3633982" y="3207541"/>
                  <a:pt x="3576427" y="3257265"/>
                  <a:pt x="3512737" y="3289110"/>
                </a:cubicBezTo>
                <a:lnTo>
                  <a:pt x="3430851" y="3330053"/>
                </a:lnTo>
                <a:cubicBezTo>
                  <a:pt x="3421752" y="3316405"/>
                  <a:pt x="3416902" y="3298644"/>
                  <a:pt x="3403555" y="3289110"/>
                </a:cubicBezTo>
                <a:cubicBezTo>
                  <a:pt x="3283458" y="3203328"/>
                  <a:pt x="2937052" y="3301641"/>
                  <a:pt x="2925884" y="3302758"/>
                </a:cubicBezTo>
                <a:cubicBezTo>
                  <a:pt x="2439566" y="3410828"/>
                  <a:pt x="2920971" y="3313113"/>
                  <a:pt x="2434564" y="3384644"/>
                </a:cubicBezTo>
                <a:cubicBezTo>
                  <a:pt x="2361296" y="3395419"/>
                  <a:pt x="2289512" y="3415115"/>
                  <a:pt x="2216200" y="3425588"/>
                </a:cubicBezTo>
                <a:cubicBezTo>
                  <a:pt x="2161970" y="3433335"/>
                  <a:pt x="2106935" y="3433784"/>
                  <a:pt x="2052427" y="3439235"/>
                </a:cubicBezTo>
                <a:cubicBezTo>
                  <a:pt x="2015932" y="3442884"/>
                  <a:pt x="1979639" y="3448334"/>
                  <a:pt x="1943245" y="3452883"/>
                </a:cubicBezTo>
                <a:cubicBezTo>
                  <a:pt x="1897752" y="3443785"/>
                  <a:pt x="1849002" y="3444786"/>
                  <a:pt x="1806767" y="3425588"/>
                </a:cubicBezTo>
                <a:cubicBezTo>
                  <a:pt x="1793670" y="3419635"/>
                  <a:pt x="1807417" y="3383055"/>
                  <a:pt x="1793119" y="3384644"/>
                </a:cubicBezTo>
                <a:cubicBezTo>
                  <a:pt x="1752678" y="3389137"/>
                  <a:pt x="1723287" y="3428880"/>
                  <a:pt x="1683937" y="3439235"/>
                </a:cubicBezTo>
                <a:cubicBezTo>
                  <a:pt x="1597501" y="3461981"/>
                  <a:pt x="1512567" y="3491485"/>
                  <a:pt x="1424630" y="3507474"/>
                </a:cubicBezTo>
                <a:cubicBezTo>
                  <a:pt x="1374588" y="3516573"/>
                  <a:pt x="1323962" y="3522900"/>
                  <a:pt x="1274504" y="3534770"/>
                </a:cubicBezTo>
                <a:cubicBezTo>
                  <a:pt x="956856" y="3611006"/>
                  <a:pt x="1211758" y="3579490"/>
                  <a:pt x="906015" y="3603009"/>
                </a:cubicBezTo>
                <a:cubicBezTo>
                  <a:pt x="755890" y="3598460"/>
                  <a:pt x="605188" y="3603272"/>
                  <a:pt x="455639" y="3589361"/>
                </a:cubicBezTo>
                <a:cubicBezTo>
                  <a:pt x="292362" y="3574172"/>
                  <a:pt x="353965" y="3543956"/>
                  <a:pt x="223627" y="3493826"/>
                </a:cubicBezTo>
                <a:cubicBezTo>
                  <a:pt x="197799" y="3483892"/>
                  <a:pt x="168966" y="3485129"/>
                  <a:pt x="141740" y="3480179"/>
                </a:cubicBezTo>
                <a:cubicBezTo>
                  <a:pt x="69281" y="3467005"/>
                  <a:pt x="89377" y="3471823"/>
                  <a:pt x="32558" y="3452883"/>
                </a:cubicBezTo>
                <a:cubicBezTo>
                  <a:pt x="23460" y="3439235"/>
                  <a:pt x="6082" y="3428322"/>
                  <a:pt x="5263" y="3411940"/>
                </a:cubicBezTo>
                <a:cubicBezTo>
                  <a:pt x="-2433" y="3258025"/>
                  <a:pt x="-9818" y="3223377"/>
                  <a:pt x="46206" y="3125337"/>
                </a:cubicBezTo>
                <a:cubicBezTo>
                  <a:pt x="54344" y="3111096"/>
                  <a:pt x="64403" y="3098042"/>
                  <a:pt x="73502" y="3084394"/>
                </a:cubicBezTo>
                <a:cubicBezTo>
                  <a:pt x="116151" y="2913789"/>
                  <a:pt x="61650" y="3125874"/>
                  <a:pt x="100797" y="2988859"/>
                </a:cubicBezTo>
                <a:cubicBezTo>
                  <a:pt x="106628" y="2968451"/>
                  <a:pt x="117185" y="2915141"/>
                  <a:pt x="128093" y="2893325"/>
                </a:cubicBezTo>
                <a:cubicBezTo>
                  <a:pt x="135428" y="2878654"/>
                  <a:pt x="148053" y="2867053"/>
                  <a:pt x="155388" y="2852382"/>
                </a:cubicBezTo>
                <a:cubicBezTo>
                  <a:pt x="161822" y="2839515"/>
                  <a:pt x="162049" y="2824014"/>
                  <a:pt x="169036" y="2811438"/>
                </a:cubicBezTo>
                <a:cubicBezTo>
                  <a:pt x="207615" y="2741996"/>
                  <a:pt x="237274" y="2720453"/>
                  <a:pt x="250922" y="270225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581507" y="2895600"/>
            <a:ext cx="180049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Candara" pitchFamily="34" charset="0"/>
              </a:rPr>
              <a:t>hilly </a:t>
            </a:r>
          </a:p>
          <a:p>
            <a:pPr algn="ctr"/>
            <a:r>
              <a:rPr lang="en-US" sz="3000" dirty="0" smtClean="0">
                <a:solidFill>
                  <a:schemeClr val="bg1"/>
                </a:solidFill>
                <a:latin typeface="Candara" pitchFamily="34" charset="0"/>
              </a:rPr>
              <a:t>in </a:t>
            </a:r>
          </a:p>
          <a:p>
            <a:pPr algn="ctr"/>
            <a:r>
              <a:rPr lang="en-US" sz="3000" dirty="0" smtClean="0">
                <a:solidFill>
                  <a:schemeClr val="bg1"/>
                </a:solidFill>
                <a:latin typeface="Candara" pitchFamily="34" charset="0"/>
              </a:rPr>
              <a:t>southeast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-714589" y="3347114"/>
            <a:ext cx="10163389" cy="3739486"/>
          </a:xfrm>
          <a:custGeom>
            <a:avLst/>
            <a:gdLst>
              <a:gd name="connsiteX0" fmla="*/ 846161 w 10163389"/>
              <a:gd name="connsiteY0" fmla="*/ 791570 h 3739486"/>
              <a:gd name="connsiteX1" fmla="*/ 846161 w 10163389"/>
              <a:gd name="connsiteY1" fmla="*/ 791570 h 3739486"/>
              <a:gd name="connsiteX2" fmla="*/ 914400 w 10163389"/>
              <a:gd name="connsiteY2" fmla="*/ 900752 h 3739486"/>
              <a:gd name="connsiteX3" fmla="*/ 955343 w 10163389"/>
              <a:gd name="connsiteY3" fmla="*/ 914400 h 3739486"/>
              <a:gd name="connsiteX4" fmla="*/ 982639 w 10163389"/>
              <a:gd name="connsiteY4" fmla="*/ 955343 h 3739486"/>
              <a:gd name="connsiteX5" fmla="*/ 1078173 w 10163389"/>
              <a:gd name="connsiteY5" fmla="*/ 1023582 h 3739486"/>
              <a:gd name="connsiteX6" fmla="*/ 1214651 w 10163389"/>
              <a:gd name="connsiteY6" fmla="*/ 1064525 h 3739486"/>
              <a:gd name="connsiteX7" fmla="*/ 1323833 w 10163389"/>
              <a:gd name="connsiteY7" fmla="*/ 1078173 h 3739486"/>
              <a:gd name="connsiteX8" fmla="*/ 1446662 w 10163389"/>
              <a:gd name="connsiteY8" fmla="*/ 1105468 h 3739486"/>
              <a:gd name="connsiteX9" fmla="*/ 1528549 w 10163389"/>
              <a:gd name="connsiteY9" fmla="*/ 1119116 h 3739486"/>
              <a:gd name="connsiteX10" fmla="*/ 1951630 w 10163389"/>
              <a:gd name="connsiteY10" fmla="*/ 1119116 h 3739486"/>
              <a:gd name="connsiteX11" fmla="*/ 2238233 w 10163389"/>
              <a:gd name="connsiteY11" fmla="*/ 1146412 h 3739486"/>
              <a:gd name="connsiteX12" fmla="*/ 2415654 w 10163389"/>
              <a:gd name="connsiteY12" fmla="*/ 1214650 h 3739486"/>
              <a:gd name="connsiteX13" fmla="*/ 2743200 w 10163389"/>
              <a:gd name="connsiteY13" fmla="*/ 1201003 h 3739486"/>
              <a:gd name="connsiteX14" fmla="*/ 2825086 w 10163389"/>
              <a:gd name="connsiteY14" fmla="*/ 1228298 h 3739486"/>
              <a:gd name="connsiteX15" fmla="*/ 2879677 w 10163389"/>
              <a:gd name="connsiteY15" fmla="*/ 1241946 h 3739486"/>
              <a:gd name="connsiteX16" fmla="*/ 2947916 w 10163389"/>
              <a:gd name="connsiteY16" fmla="*/ 1269241 h 3739486"/>
              <a:gd name="connsiteX17" fmla="*/ 3016155 w 10163389"/>
              <a:gd name="connsiteY17" fmla="*/ 1255594 h 3739486"/>
              <a:gd name="connsiteX18" fmla="*/ 3439236 w 10163389"/>
              <a:gd name="connsiteY18" fmla="*/ 1282889 h 3739486"/>
              <a:gd name="connsiteX19" fmla="*/ 3630304 w 10163389"/>
              <a:gd name="connsiteY19" fmla="*/ 1269241 h 3739486"/>
              <a:gd name="connsiteX20" fmla="*/ 3671248 w 10163389"/>
              <a:gd name="connsiteY20" fmla="*/ 1228298 h 3739486"/>
              <a:gd name="connsiteX21" fmla="*/ 3780430 w 10163389"/>
              <a:gd name="connsiteY21" fmla="*/ 1187355 h 3739486"/>
              <a:gd name="connsiteX22" fmla="*/ 4162567 w 10163389"/>
              <a:gd name="connsiteY22" fmla="*/ 1214650 h 3739486"/>
              <a:gd name="connsiteX23" fmla="*/ 4244454 w 10163389"/>
              <a:gd name="connsiteY23" fmla="*/ 1255594 h 3739486"/>
              <a:gd name="connsiteX24" fmla="*/ 4285397 w 10163389"/>
              <a:gd name="connsiteY24" fmla="*/ 1269241 h 3739486"/>
              <a:gd name="connsiteX25" fmla="*/ 4299045 w 10163389"/>
              <a:gd name="connsiteY25" fmla="*/ 1337480 h 3739486"/>
              <a:gd name="connsiteX26" fmla="*/ 4339988 w 10163389"/>
              <a:gd name="connsiteY26" fmla="*/ 1310185 h 3739486"/>
              <a:gd name="connsiteX27" fmla="*/ 4476465 w 10163389"/>
              <a:gd name="connsiteY27" fmla="*/ 1241946 h 3739486"/>
              <a:gd name="connsiteX28" fmla="*/ 4599295 w 10163389"/>
              <a:gd name="connsiteY28" fmla="*/ 1187355 h 3739486"/>
              <a:gd name="connsiteX29" fmla="*/ 4708477 w 10163389"/>
              <a:gd name="connsiteY29" fmla="*/ 1105468 h 3739486"/>
              <a:gd name="connsiteX30" fmla="*/ 4940489 w 10163389"/>
              <a:gd name="connsiteY30" fmla="*/ 1050877 h 3739486"/>
              <a:gd name="connsiteX31" fmla="*/ 5254388 w 10163389"/>
              <a:gd name="connsiteY31" fmla="*/ 1064525 h 3739486"/>
              <a:gd name="connsiteX32" fmla="*/ 5322627 w 10163389"/>
              <a:gd name="connsiteY32" fmla="*/ 1091820 h 3739486"/>
              <a:gd name="connsiteX33" fmla="*/ 5404513 w 10163389"/>
              <a:gd name="connsiteY33" fmla="*/ 1119116 h 3739486"/>
              <a:gd name="connsiteX34" fmla="*/ 5472752 w 10163389"/>
              <a:gd name="connsiteY34" fmla="*/ 1146412 h 3739486"/>
              <a:gd name="connsiteX35" fmla="*/ 5513695 w 10163389"/>
              <a:gd name="connsiteY35" fmla="*/ 1160059 h 3739486"/>
              <a:gd name="connsiteX36" fmla="*/ 5622877 w 10163389"/>
              <a:gd name="connsiteY36" fmla="*/ 1201003 h 3739486"/>
              <a:gd name="connsiteX37" fmla="*/ 5732060 w 10163389"/>
              <a:gd name="connsiteY37" fmla="*/ 1228298 h 3739486"/>
              <a:gd name="connsiteX38" fmla="*/ 5841242 w 10163389"/>
              <a:gd name="connsiteY38" fmla="*/ 1282889 h 3739486"/>
              <a:gd name="connsiteX39" fmla="*/ 5936776 w 10163389"/>
              <a:gd name="connsiteY39" fmla="*/ 1337480 h 3739486"/>
              <a:gd name="connsiteX40" fmla="*/ 5991367 w 10163389"/>
              <a:gd name="connsiteY40" fmla="*/ 1351128 h 3739486"/>
              <a:gd name="connsiteX41" fmla="*/ 6114197 w 10163389"/>
              <a:gd name="connsiteY41" fmla="*/ 1337480 h 3739486"/>
              <a:gd name="connsiteX42" fmla="*/ 6168788 w 10163389"/>
              <a:gd name="connsiteY42" fmla="*/ 1323832 h 3739486"/>
              <a:gd name="connsiteX43" fmla="*/ 6537277 w 10163389"/>
              <a:gd name="connsiteY43" fmla="*/ 1337480 h 3739486"/>
              <a:gd name="connsiteX44" fmla="*/ 6687403 w 10163389"/>
              <a:gd name="connsiteY44" fmla="*/ 1351128 h 3739486"/>
              <a:gd name="connsiteX45" fmla="*/ 6728346 w 10163389"/>
              <a:gd name="connsiteY45" fmla="*/ 1364776 h 3739486"/>
              <a:gd name="connsiteX46" fmla="*/ 6892119 w 10163389"/>
              <a:gd name="connsiteY46" fmla="*/ 1392071 h 3739486"/>
              <a:gd name="connsiteX47" fmla="*/ 7069540 w 10163389"/>
              <a:gd name="connsiteY47" fmla="*/ 1364776 h 3739486"/>
              <a:gd name="connsiteX48" fmla="*/ 7137779 w 10163389"/>
              <a:gd name="connsiteY48" fmla="*/ 1351128 h 3739486"/>
              <a:gd name="connsiteX49" fmla="*/ 7315200 w 10163389"/>
              <a:gd name="connsiteY49" fmla="*/ 1323832 h 3739486"/>
              <a:gd name="connsiteX50" fmla="*/ 7806519 w 10163389"/>
              <a:gd name="connsiteY50" fmla="*/ 1337480 h 3739486"/>
              <a:gd name="connsiteX51" fmla="*/ 7861110 w 10163389"/>
              <a:gd name="connsiteY51" fmla="*/ 1351128 h 3739486"/>
              <a:gd name="connsiteX52" fmla="*/ 8038531 w 10163389"/>
              <a:gd name="connsiteY52" fmla="*/ 1296537 h 3739486"/>
              <a:gd name="connsiteX53" fmla="*/ 8120418 w 10163389"/>
              <a:gd name="connsiteY53" fmla="*/ 1282889 h 3739486"/>
              <a:gd name="connsiteX54" fmla="*/ 8256895 w 10163389"/>
              <a:gd name="connsiteY54" fmla="*/ 1255594 h 3739486"/>
              <a:gd name="connsiteX55" fmla="*/ 8666328 w 10163389"/>
              <a:gd name="connsiteY55" fmla="*/ 1269241 h 3739486"/>
              <a:gd name="connsiteX56" fmla="*/ 8707271 w 10163389"/>
              <a:gd name="connsiteY56" fmla="*/ 1296537 h 3739486"/>
              <a:gd name="connsiteX57" fmla="*/ 8748215 w 10163389"/>
              <a:gd name="connsiteY57" fmla="*/ 1310185 h 3739486"/>
              <a:gd name="connsiteX58" fmla="*/ 8802806 w 10163389"/>
              <a:gd name="connsiteY58" fmla="*/ 1337480 h 3739486"/>
              <a:gd name="connsiteX59" fmla="*/ 8884692 w 10163389"/>
              <a:gd name="connsiteY59" fmla="*/ 1323832 h 3739486"/>
              <a:gd name="connsiteX60" fmla="*/ 8939283 w 10163389"/>
              <a:gd name="connsiteY60" fmla="*/ 1269241 h 3739486"/>
              <a:gd name="connsiteX61" fmla="*/ 9048465 w 10163389"/>
              <a:gd name="connsiteY61" fmla="*/ 1228298 h 3739486"/>
              <a:gd name="connsiteX62" fmla="*/ 9362364 w 10163389"/>
              <a:gd name="connsiteY62" fmla="*/ 1241946 h 3739486"/>
              <a:gd name="connsiteX63" fmla="*/ 9485194 w 10163389"/>
              <a:gd name="connsiteY63" fmla="*/ 1282889 h 3739486"/>
              <a:gd name="connsiteX64" fmla="*/ 9539785 w 10163389"/>
              <a:gd name="connsiteY64" fmla="*/ 1296537 h 3739486"/>
              <a:gd name="connsiteX65" fmla="*/ 9621671 w 10163389"/>
              <a:gd name="connsiteY65" fmla="*/ 1310185 h 3739486"/>
              <a:gd name="connsiteX66" fmla="*/ 9662615 w 10163389"/>
              <a:gd name="connsiteY66" fmla="*/ 1323832 h 3739486"/>
              <a:gd name="connsiteX67" fmla="*/ 9921922 w 10163389"/>
              <a:gd name="connsiteY67" fmla="*/ 1323832 h 3739486"/>
              <a:gd name="connsiteX68" fmla="*/ 9949218 w 10163389"/>
              <a:gd name="connsiteY68" fmla="*/ 1446662 h 3739486"/>
              <a:gd name="connsiteX69" fmla="*/ 9990161 w 10163389"/>
              <a:gd name="connsiteY69" fmla="*/ 1460310 h 3739486"/>
              <a:gd name="connsiteX70" fmla="*/ 10031104 w 10163389"/>
              <a:gd name="connsiteY70" fmla="*/ 1487606 h 3739486"/>
              <a:gd name="connsiteX71" fmla="*/ 10072048 w 10163389"/>
              <a:gd name="connsiteY71" fmla="*/ 2265528 h 3739486"/>
              <a:gd name="connsiteX72" fmla="*/ 10099343 w 10163389"/>
              <a:gd name="connsiteY72" fmla="*/ 2402006 h 3739486"/>
              <a:gd name="connsiteX73" fmla="*/ 10126639 w 10163389"/>
              <a:gd name="connsiteY73" fmla="*/ 2456597 h 3739486"/>
              <a:gd name="connsiteX74" fmla="*/ 10140286 w 10163389"/>
              <a:gd name="connsiteY74" fmla="*/ 2524835 h 3739486"/>
              <a:gd name="connsiteX75" fmla="*/ 10126639 w 10163389"/>
              <a:gd name="connsiteY75" fmla="*/ 3466531 h 3739486"/>
              <a:gd name="connsiteX76" fmla="*/ 10058400 w 10163389"/>
              <a:gd name="connsiteY76" fmla="*/ 3603009 h 3739486"/>
              <a:gd name="connsiteX77" fmla="*/ 10031104 w 10163389"/>
              <a:gd name="connsiteY77" fmla="*/ 3643952 h 3739486"/>
              <a:gd name="connsiteX78" fmla="*/ 9976513 w 10163389"/>
              <a:gd name="connsiteY78" fmla="*/ 3657600 h 3739486"/>
              <a:gd name="connsiteX79" fmla="*/ 9689910 w 10163389"/>
              <a:gd name="connsiteY79" fmla="*/ 3643952 h 3739486"/>
              <a:gd name="connsiteX80" fmla="*/ 9594376 w 10163389"/>
              <a:gd name="connsiteY80" fmla="*/ 3616656 h 3739486"/>
              <a:gd name="connsiteX81" fmla="*/ 9294125 w 10163389"/>
              <a:gd name="connsiteY81" fmla="*/ 3493826 h 3739486"/>
              <a:gd name="connsiteX82" fmla="*/ 8939283 w 10163389"/>
              <a:gd name="connsiteY82" fmla="*/ 3384644 h 3739486"/>
              <a:gd name="connsiteX83" fmla="*/ 8734567 w 10163389"/>
              <a:gd name="connsiteY83" fmla="*/ 3316406 h 3739486"/>
              <a:gd name="connsiteX84" fmla="*/ 8557146 w 10163389"/>
              <a:gd name="connsiteY84" fmla="*/ 3302758 h 3739486"/>
              <a:gd name="connsiteX85" fmla="*/ 8161361 w 10163389"/>
              <a:gd name="connsiteY85" fmla="*/ 3452883 h 3739486"/>
              <a:gd name="connsiteX86" fmla="*/ 8093122 w 10163389"/>
              <a:gd name="connsiteY86" fmla="*/ 3425588 h 3739486"/>
              <a:gd name="connsiteX87" fmla="*/ 7929349 w 10163389"/>
              <a:gd name="connsiteY87" fmla="*/ 3398292 h 3739486"/>
              <a:gd name="connsiteX88" fmla="*/ 7465325 w 10163389"/>
              <a:gd name="connsiteY88" fmla="*/ 3425588 h 3739486"/>
              <a:gd name="connsiteX89" fmla="*/ 7260609 w 10163389"/>
              <a:gd name="connsiteY89" fmla="*/ 3452883 h 3739486"/>
              <a:gd name="connsiteX90" fmla="*/ 7055892 w 10163389"/>
              <a:gd name="connsiteY90" fmla="*/ 3466531 h 3739486"/>
              <a:gd name="connsiteX91" fmla="*/ 6864824 w 10163389"/>
              <a:gd name="connsiteY91" fmla="*/ 3521122 h 3739486"/>
              <a:gd name="connsiteX92" fmla="*/ 6687403 w 10163389"/>
              <a:gd name="connsiteY92" fmla="*/ 3589361 h 3739486"/>
              <a:gd name="connsiteX93" fmla="*/ 6632812 w 10163389"/>
              <a:gd name="connsiteY93" fmla="*/ 3562065 h 3739486"/>
              <a:gd name="connsiteX94" fmla="*/ 6509982 w 10163389"/>
              <a:gd name="connsiteY94" fmla="*/ 3493826 h 3739486"/>
              <a:gd name="connsiteX95" fmla="*/ 6127845 w 10163389"/>
              <a:gd name="connsiteY95" fmla="*/ 3439235 h 3739486"/>
              <a:gd name="connsiteX96" fmla="*/ 5609230 w 10163389"/>
              <a:gd name="connsiteY96" fmla="*/ 3507474 h 3739486"/>
              <a:gd name="connsiteX97" fmla="*/ 5213445 w 10163389"/>
              <a:gd name="connsiteY97" fmla="*/ 3739486 h 3739486"/>
              <a:gd name="connsiteX98" fmla="*/ 5172501 w 10163389"/>
              <a:gd name="connsiteY98" fmla="*/ 3712191 h 3739486"/>
              <a:gd name="connsiteX99" fmla="*/ 5036024 w 10163389"/>
              <a:gd name="connsiteY99" fmla="*/ 3589361 h 3739486"/>
              <a:gd name="connsiteX100" fmla="*/ 4735773 w 10163389"/>
              <a:gd name="connsiteY100" fmla="*/ 3480179 h 3739486"/>
              <a:gd name="connsiteX101" fmla="*/ 4531057 w 10163389"/>
              <a:gd name="connsiteY101" fmla="*/ 3466531 h 3739486"/>
              <a:gd name="connsiteX102" fmla="*/ 4312692 w 10163389"/>
              <a:gd name="connsiteY102" fmla="*/ 3480179 h 3739486"/>
              <a:gd name="connsiteX103" fmla="*/ 3957851 w 10163389"/>
              <a:gd name="connsiteY103" fmla="*/ 3575713 h 3739486"/>
              <a:gd name="connsiteX104" fmla="*/ 3821373 w 10163389"/>
              <a:gd name="connsiteY104" fmla="*/ 3671247 h 3739486"/>
              <a:gd name="connsiteX105" fmla="*/ 3766782 w 10163389"/>
              <a:gd name="connsiteY105" fmla="*/ 3589361 h 3739486"/>
              <a:gd name="connsiteX106" fmla="*/ 3698543 w 10163389"/>
              <a:gd name="connsiteY106" fmla="*/ 3521122 h 3739486"/>
              <a:gd name="connsiteX107" fmla="*/ 3248167 w 10163389"/>
              <a:gd name="connsiteY107" fmla="*/ 3357349 h 3739486"/>
              <a:gd name="connsiteX108" fmla="*/ 2879677 w 10163389"/>
              <a:gd name="connsiteY108" fmla="*/ 3562065 h 3739486"/>
              <a:gd name="connsiteX109" fmla="*/ 2866030 w 10163389"/>
              <a:gd name="connsiteY109" fmla="*/ 3507474 h 3739486"/>
              <a:gd name="connsiteX110" fmla="*/ 2688609 w 10163389"/>
              <a:gd name="connsiteY110" fmla="*/ 3370997 h 3739486"/>
              <a:gd name="connsiteX111" fmla="*/ 2388358 w 10163389"/>
              <a:gd name="connsiteY111" fmla="*/ 3261814 h 3739486"/>
              <a:gd name="connsiteX112" fmla="*/ 2047164 w 10163389"/>
              <a:gd name="connsiteY112" fmla="*/ 3480179 h 3739486"/>
              <a:gd name="connsiteX113" fmla="*/ 1992573 w 10163389"/>
              <a:gd name="connsiteY113" fmla="*/ 3439235 h 3739486"/>
              <a:gd name="connsiteX114" fmla="*/ 1924334 w 10163389"/>
              <a:gd name="connsiteY114" fmla="*/ 3398292 h 3739486"/>
              <a:gd name="connsiteX115" fmla="*/ 1678674 w 10163389"/>
              <a:gd name="connsiteY115" fmla="*/ 3316406 h 3739486"/>
              <a:gd name="connsiteX116" fmla="*/ 1528549 w 10163389"/>
              <a:gd name="connsiteY116" fmla="*/ 3289110 h 3739486"/>
              <a:gd name="connsiteX117" fmla="*/ 1269242 w 10163389"/>
              <a:gd name="connsiteY117" fmla="*/ 3357349 h 3739486"/>
              <a:gd name="connsiteX118" fmla="*/ 1160060 w 10163389"/>
              <a:gd name="connsiteY118" fmla="*/ 3425588 h 3739486"/>
              <a:gd name="connsiteX119" fmla="*/ 1091821 w 10163389"/>
              <a:gd name="connsiteY119" fmla="*/ 3384644 h 3739486"/>
              <a:gd name="connsiteX120" fmla="*/ 1009934 w 10163389"/>
              <a:gd name="connsiteY120" fmla="*/ 3343701 h 3739486"/>
              <a:gd name="connsiteX121" fmla="*/ 873457 w 10163389"/>
              <a:gd name="connsiteY121" fmla="*/ 3289110 h 3739486"/>
              <a:gd name="connsiteX122" fmla="*/ 477671 w 10163389"/>
              <a:gd name="connsiteY122" fmla="*/ 3207223 h 3739486"/>
              <a:gd name="connsiteX123" fmla="*/ 177421 w 10163389"/>
              <a:gd name="connsiteY123" fmla="*/ 3261814 h 3739486"/>
              <a:gd name="connsiteX124" fmla="*/ 54591 w 10163389"/>
              <a:gd name="connsiteY124" fmla="*/ 3330053 h 3739486"/>
              <a:gd name="connsiteX125" fmla="*/ 40943 w 10163389"/>
              <a:gd name="connsiteY125" fmla="*/ 3016155 h 3739486"/>
              <a:gd name="connsiteX126" fmla="*/ 27295 w 10163389"/>
              <a:gd name="connsiteY126" fmla="*/ 2647665 h 3739486"/>
              <a:gd name="connsiteX127" fmla="*/ 0 w 10163389"/>
              <a:gd name="connsiteY127" fmla="*/ 1992573 h 3739486"/>
              <a:gd name="connsiteX128" fmla="*/ 122830 w 10163389"/>
              <a:gd name="connsiteY128" fmla="*/ 259307 h 3739486"/>
              <a:gd name="connsiteX129" fmla="*/ 204716 w 10163389"/>
              <a:gd name="connsiteY129" fmla="*/ 0 h 3739486"/>
              <a:gd name="connsiteX130" fmla="*/ 259307 w 10163389"/>
              <a:gd name="connsiteY130" fmla="*/ 27295 h 3739486"/>
              <a:gd name="connsiteX131" fmla="*/ 286603 w 10163389"/>
              <a:gd name="connsiteY131" fmla="*/ 81886 h 3739486"/>
              <a:gd name="connsiteX132" fmla="*/ 341194 w 10163389"/>
              <a:gd name="connsiteY132" fmla="*/ 327546 h 3739486"/>
              <a:gd name="connsiteX133" fmla="*/ 382137 w 10163389"/>
              <a:gd name="connsiteY133" fmla="*/ 423080 h 3739486"/>
              <a:gd name="connsiteX134" fmla="*/ 423080 w 10163389"/>
              <a:gd name="connsiteY134" fmla="*/ 450376 h 3739486"/>
              <a:gd name="connsiteX135" fmla="*/ 627797 w 10163389"/>
              <a:gd name="connsiteY135" fmla="*/ 696035 h 3739486"/>
              <a:gd name="connsiteX136" fmla="*/ 805218 w 10163389"/>
              <a:gd name="connsiteY136" fmla="*/ 832513 h 3739486"/>
              <a:gd name="connsiteX137" fmla="*/ 900752 w 10163389"/>
              <a:gd name="connsiteY137" fmla="*/ 873456 h 373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10163389" h="3739486">
                <a:moveTo>
                  <a:pt x="846161" y="791570"/>
                </a:moveTo>
                <a:lnTo>
                  <a:pt x="846161" y="791570"/>
                </a:lnTo>
                <a:cubicBezTo>
                  <a:pt x="868907" y="827964"/>
                  <a:pt x="885887" y="868675"/>
                  <a:pt x="914400" y="900752"/>
                </a:cubicBezTo>
                <a:cubicBezTo>
                  <a:pt x="923957" y="911504"/>
                  <a:pt x="944109" y="905413"/>
                  <a:pt x="955343" y="914400"/>
                </a:cubicBezTo>
                <a:cubicBezTo>
                  <a:pt x="968151" y="924647"/>
                  <a:pt x="971041" y="943745"/>
                  <a:pt x="982639" y="955343"/>
                </a:cubicBezTo>
                <a:cubicBezTo>
                  <a:pt x="986669" y="959373"/>
                  <a:pt x="1064227" y="1017384"/>
                  <a:pt x="1078173" y="1023582"/>
                </a:cubicBezTo>
                <a:cubicBezTo>
                  <a:pt x="1100011" y="1033288"/>
                  <a:pt x="1182895" y="1059232"/>
                  <a:pt x="1214651" y="1064525"/>
                </a:cubicBezTo>
                <a:cubicBezTo>
                  <a:pt x="1250829" y="1070555"/>
                  <a:pt x="1287582" y="1072596"/>
                  <a:pt x="1323833" y="1078173"/>
                </a:cubicBezTo>
                <a:cubicBezTo>
                  <a:pt x="1427133" y="1094065"/>
                  <a:pt x="1356088" y="1087353"/>
                  <a:pt x="1446662" y="1105468"/>
                </a:cubicBezTo>
                <a:cubicBezTo>
                  <a:pt x="1473797" y="1110895"/>
                  <a:pt x="1501253" y="1114567"/>
                  <a:pt x="1528549" y="1119116"/>
                </a:cubicBezTo>
                <a:cubicBezTo>
                  <a:pt x="1698438" y="1175747"/>
                  <a:pt x="1484002" y="1109572"/>
                  <a:pt x="1951630" y="1119116"/>
                </a:cubicBezTo>
                <a:cubicBezTo>
                  <a:pt x="2047577" y="1121074"/>
                  <a:pt x="2142699" y="1137313"/>
                  <a:pt x="2238233" y="1146412"/>
                </a:cubicBezTo>
                <a:cubicBezTo>
                  <a:pt x="2388067" y="1206346"/>
                  <a:pt x="2328227" y="1185510"/>
                  <a:pt x="2415654" y="1214650"/>
                </a:cubicBezTo>
                <a:cubicBezTo>
                  <a:pt x="2595589" y="1169667"/>
                  <a:pt x="2487395" y="1185015"/>
                  <a:pt x="2743200" y="1201003"/>
                </a:cubicBezTo>
                <a:cubicBezTo>
                  <a:pt x="2770495" y="1210101"/>
                  <a:pt x="2797173" y="1221320"/>
                  <a:pt x="2825086" y="1228298"/>
                </a:cubicBezTo>
                <a:cubicBezTo>
                  <a:pt x="2843283" y="1232847"/>
                  <a:pt x="2861882" y="1236015"/>
                  <a:pt x="2879677" y="1241946"/>
                </a:cubicBezTo>
                <a:cubicBezTo>
                  <a:pt x="2902918" y="1249693"/>
                  <a:pt x="2925170" y="1260143"/>
                  <a:pt x="2947916" y="1269241"/>
                </a:cubicBezTo>
                <a:cubicBezTo>
                  <a:pt x="2970662" y="1264692"/>
                  <a:pt x="2992958" y="1255594"/>
                  <a:pt x="3016155" y="1255594"/>
                </a:cubicBezTo>
                <a:cubicBezTo>
                  <a:pt x="3190213" y="1255594"/>
                  <a:pt x="3283220" y="1267287"/>
                  <a:pt x="3439236" y="1282889"/>
                </a:cubicBezTo>
                <a:cubicBezTo>
                  <a:pt x="3502925" y="1278340"/>
                  <a:pt x="3568150" y="1283866"/>
                  <a:pt x="3630304" y="1269241"/>
                </a:cubicBezTo>
                <a:cubicBezTo>
                  <a:pt x="3649092" y="1264820"/>
                  <a:pt x="3654881" y="1238527"/>
                  <a:pt x="3671248" y="1228298"/>
                </a:cubicBezTo>
                <a:cubicBezTo>
                  <a:pt x="3689898" y="1216642"/>
                  <a:pt x="3753209" y="1196429"/>
                  <a:pt x="3780430" y="1187355"/>
                </a:cubicBezTo>
                <a:cubicBezTo>
                  <a:pt x="3902671" y="1192912"/>
                  <a:pt x="4038659" y="1187115"/>
                  <a:pt x="4162567" y="1214650"/>
                </a:cubicBezTo>
                <a:cubicBezTo>
                  <a:pt x="4224312" y="1228371"/>
                  <a:pt x="4185564" y="1226149"/>
                  <a:pt x="4244454" y="1255594"/>
                </a:cubicBezTo>
                <a:cubicBezTo>
                  <a:pt x="4257321" y="1262027"/>
                  <a:pt x="4271749" y="1264692"/>
                  <a:pt x="4285397" y="1269241"/>
                </a:cubicBezTo>
                <a:cubicBezTo>
                  <a:pt x="4289946" y="1291987"/>
                  <a:pt x="4280488" y="1323562"/>
                  <a:pt x="4299045" y="1337480"/>
                </a:cubicBezTo>
                <a:cubicBezTo>
                  <a:pt x="4312167" y="1347322"/>
                  <a:pt x="4325546" y="1317961"/>
                  <a:pt x="4339988" y="1310185"/>
                </a:cubicBezTo>
                <a:cubicBezTo>
                  <a:pt x="4384771" y="1286071"/>
                  <a:pt x="4429987" y="1262603"/>
                  <a:pt x="4476465" y="1241946"/>
                </a:cubicBezTo>
                <a:cubicBezTo>
                  <a:pt x="4517408" y="1223749"/>
                  <a:pt x="4560676" y="1210072"/>
                  <a:pt x="4599295" y="1187355"/>
                </a:cubicBezTo>
                <a:cubicBezTo>
                  <a:pt x="4638507" y="1164289"/>
                  <a:pt x="4667787" y="1125813"/>
                  <a:pt x="4708477" y="1105468"/>
                </a:cubicBezTo>
                <a:cubicBezTo>
                  <a:pt x="4782082" y="1068665"/>
                  <a:pt x="4861387" y="1062177"/>
                  <a:pt x="4940489" y="1050877"/>
                </a:cubicBezTo>
                <a:cubicBezTo>
                  <a:pt x="5045122" y="1055426"/>
                  <a:pt x="5150252" y="1053368"/>
                  <a:pt x="5254388" y="1064525"/>
                </a:cubicBezTo>
                <a:cubicBezTo>
                  <a:pt x="5278747" y="1067135"/>
                  <a:pt x="5299603" y="1083448"/>
                  <a:pt x="5322627" y="1091820"/>
                </a:cubicBezTo>
                <a:cubicBezTo>
                  <a:pt x="5349667" y="1101653"/>
                  <a:pt x="5377473" y="1109283"/>
                  <a:pt x="5404513" y="1119116"/>
                </a:cubicBezTo>
                <a:cubicBezTo>
                  <a:pt x="5427537" y="1127488"/>
                  <a:pt x="5449813" y="1137810"/>
                  <a:pt x="5472752" y="1146412"/>
                </a:cubicBezTo>
                <a:cubicBezTo>
                  <a:pt x="5486222" y="1151463"/>
                  <a:pt x="5500225" y="1155008"/>
                  <a:pt x="5513695" y="1160059"/>
                </a:cubicBezTo>
                <a:cubicBezTo>
                  <a:pt x="5538737" y="1169450"/>
                  <a:pt x="5591902" y="1193259"/>
                  <a:pt x="5622877" y="1201003"/>
                </a:cubicBezTo>
                <a:cubicBezTo>
                  <a:pt x="5665206" y="1211585"/>
                  <a:pt x="5693927" y="1210965"/>
                  <a:pt x="5732060" y="1228298"/>
                </a:cubicBezTo>
                <a:cubicBezTo>
                  <a:pt x="5769103" y="1245136"/>
                  <a:pt x="5807386" y="1260318"/>
                  <a:pt x="5841242" y="1282889"/>
                </a:cubicBezTo>
                <a:cubicBezTo>
                  <a:pt x="5875184" y="1305517"/>
                  <a:pt x="5897194" y="1322637"/>
                  <a:pt x="5936776" y="1337480"/>
                </a:cubicBezTo>
                <a:cubicBezTo>
                  <a:pt x="5954339" y="1344066"/>
                  <a:pt x="5973170" y="1346579"/>
                  <a:pt x="5991367" y="1351128"/>
                </a:cubicBezTo>
                <a:cubicBezTo>
                  <a:pt x="6032310" y="1346579"/>
                  <a:pt x="6073481" y="1343744"/>
                  <a:pt x="6114197" y="1337480"/>
                </a:cubicBezTo>
                <a:cubicBezTo>
                  <a:pt x="6132736" y="1334628"/>
                  <a:pt x="6150031" y="1323832"/>
                  <a:pt x="6168788" y="1323832"/>
                </a:cubicBezTo>
                <a:cubicBezTo>
                  <a:pt x="6291702" y="1323832"/>
                  <a:pt x="6414447" y="1332931"/>
                  <a:pt x="6537277" y="1337480"/>
                </a:cubicBezTo>
                <a:cubicBezTo>
                  <a:pt x="6587319" y="1342029"/>
                  <a:pt x="6637660" y="1344022"/>
                  <a:pt x="6687403" y="1351128"/>
                </a:cubicBezTo>
                <a:cubicBezTo>
                  <a:pt x="6701644" y="1353163"/>
                  <a:pt x="6714239" y="1361955"/>
                  <a:pt x="6728346" y="1364776"/>
                </a:cubicBezTo>
                <a:cubicBezTo>
                  <a:pt x="6782615" y="1375630"/>
                  <a:pt x="6892119" y="1392071"/>
                  <a:pt x="6892119" y="1392071"/>
                </a:cubicBezTo>
                <a:lnTo>
                  <a:pt x="7069540" y="1364776"/>
                </a:lnTo>
                <a:cubicBezTo>
                  <a:pt x="7092421" y="1360962"/>
                  <a:pt x="7114956" y="1355278"/>
                  <a:pt x="7137779" y="1351128"/>
                </a:cubicBezTo>
                <a:cubicBezTo>
                  <a:pt x="7207215" y="1338503"/>
                  <a:pt x="7243631" y="1334056"/>
                  <a:pt x="7315200" y="1323832"/>
                </a:cubicBezTo>
                <a:cubicBezTo>
                  <a:pt x="7478973" y="1328381"/>
                  <a:pt x="7642887" y="1329298"/>
                  <a:pt x="7806519" y="1337480"/>
                </a:cubicBezTo>
                <a:cubicBezTo>
                  <a:pt x="7825253" y="1338417"/>
                  <a:pt x="7842418" y="1352686"/>
                  <a:pt x="7861110" y="1351128"/>
                </a:cubicBezTo>
                <a:cubicBezTo>
                  <a:pt x="7983118" y="1340960"/>
                  <a:pt x="7942606" y="1322698"/>
                  <a:pt x="8038531" y="1296537"/>
                </a:cubicBezTo>
                <a:cubicBezTo>
                  <a:pt x="8065228" y="1289256"/>
                  <a:pt x="8093283" y="1288316"/>
                  <a:pt x="8120418" y="1282889"/>
                </a:cubicBezTo>
                <a:cubicBezTo>
                  <a:pt x="8323973" y="1242177"/>
                  <a:pt x="7976349" y="1302349"/>
                  <a:pt x="8256895" y="1255594"/>
                </a:cubicBezTo>
                <a:cubicBezTo>
                  <a:pt x="8393373" y="1260143"/>
                  <a:pt x="8530335" y="1256878"/>
                  <a:pt x="8666328" y="1269241"/>
                </a:cubicBezTo>
                <a:cubicBezTo>
                  <a:pt x="8682663" y="1270726"/>
                  <a:pt x="8692600" y="1289201"/>
                  <a:pt x="8707271" y="1296537"/>
                </a:cubicBezTo>
                <a:cubicBezTo>
                  <a:pt x="8720138" y="1302971"/>
                  <a:pt x="8734992" y="1304518"/>
                  <a:pt x="8748215" y="1310185"/>
                </a:cubicBezTo>
                <a:cubicBezTo>
                  <a:pt x="8766915" y="1318199"/>
                  <a:pt x="8784609" y="1328382"/>
                  <a:pt x="8802806" y="1337480"/>
                </a:cubicBezTo>
                <a:cubicBezTo>
                  <a:pt x="8830101" y="1332931"/>
                  <a:pt x="8859942" y="1336207"/>
                  <a:pt x="8884692" y="1323832"/>
                </a:cubicBezTo>
                <a:cubicBezTo>
                  <a:pt x="8907710" y="1312323"/>
                  <a:pt x="8919744" y="1285989"/>
                  <a:pt x="8939283" y="1269241"/>
                </a:cubicBezTo>
                <a:cubicBezTo>
                  <a:pt x="8982064" y="1232572"/>
                  <a:pt x="8988840" y="1240223"/>
                  <a:pt x="9048465" y="1228298"/>
                </a:cubicBezTo>
                <a:cubicBezTo>
                  <a:pt x="9153098" y="1232847"/>
                  <a:pt x="9258188" y="1231169"/>
                  <a:pt x="9362364" y="1241946"/>
                </a:cubicBezTo>
                <a:cubicBezTo>
                  <a:pt x="9385656" y="1244356"/>
                  <a:pt x="9453076" y="1274859"/>
                  <a:pt x="9485194" y="1282889"/>
                </a:cubicBezTo>
                <a:cubicBezTo>
                  <a:pt x="9503391" y="1287438"/>
                  <a:pt x="9521392" y="1292858"/>
                  <a:pt x="9539785" y="1296537"/>
                </a:cubicBezTo>
                <a:cubicBezTo>
                  <a:pt x="9566919" y="1301964"/>
                  <a:pt x="9594658" y="1304182"/>
                  <a:pt x="9621671" y="1310185"/>
                </a:cubicBezTo>
                <a:cubicBezTo>
                  <a:pt x="9635715" y="1313306"/>
                  <a:pt x="9648967" y="1319283"/>
                  <a:pt x="9662615" y="1323832"/>
                </a:cubicBezTo>
                <a:cubicBezTo>
                  <a:pt x="9751227" y="1294296"/>
                  <a:pt x="9798292" y="1272926"/>
                  <a:pt x="9921922" y="1323832"/>
                </a:cubicBezTo>
                <a:cubicBezTo>
                  <a:pt x="9932299" y="1328105"/>
                  <a:pt x="9929749" y="1427193"/>
                  <a:pt x="9949218" y="1446662"/>
                </a:cubicBezTo>
                <a:cubicBezTo>
                  <a:pt x="9959390" y="1456834"/>
                  <a:pt x="9977294" y="1453876"/>
                  <a:pt x="9990161" y="1460310"/>
                </a:cubicBezTo>
                <a:cubicBezTo>
                  <a:pt x="10004832" y="1467646"/>
                  <a:pt x="10017456" y="1478507"/>
                  <a:pt x="10031104" y="1487606"/>
                </a:cubicBezTo>
                <a:cubicBezTo>
                  <a:pt x="10195477" y="1734160"/>
                  <a:pt x="10046348" y="1494528"/>
                  <a:pt x="10072048" y="2265528"/>
                </a:cubicBezTo>
                <a:cubicBezTo>
                  <a:pt x="10072623" y="2282788"/>
                  <a:pt x="10089934" y="2376917"/>
                  <a:pt x="10099343" y="2402006"/>
                </a:cubicBezTo>
                <a:cubicBezTo>
                  <a:pt x="10106487" y="2421056"/>
                  <a:pt x="10117540" y="2438400"/>
                  <a:pt x="10126639" y="2456597"/>
                </a:cubicBezTo>
                <a:cubicBezTo>
                  <a:pt x="10131188" y="2479343"/>
                  <a:pt x="10136759" y="2501908"/>
                  <a:pt x="10140286" y="2524835"/>
                </a:cubicBezTo>
                <a:cubicBezTo>
                  <a:pt x="10189249" y="2843098"/>
                  <a:pt x="10148507" y="3100233"/>
                  <a:pt x="10126639" y="3466531"/>
                </a:cubicBezTo>
                <a:cubicBezTo>
                  <a:pt x="10122725" y="3532098"/>
                  <a:pt x="10092434" y="3555361"/>
                  <a:pt x="10058400" y="3603009"/>
                </a:cubicBezTo>
                <a:cubicBezTo>
                  <a:pt x="10048866" y="3616356"/>
                  <a:pt x="10044752" y="3634854"/>
                  <a:pt x="10031104" y="3643952"/>
                </a:cubicBezTo>
                <a:cubicBezTo>
                  <a:pt x="10015497" y="3654357"/>
                  <a:pt x="9994710" y="3653051"/>
                  <a:pt x="9976513" y="3657600"/>
                </a:cubicBezTo>
                <a:cubicBezTo>
                  <a:pt x="9880979" y="3653051"/>
                  <a:pt x="9785008" y="3654141"/>
                  <a:pt x="9689910" y="3643952"/>
                </a:cubicBezTo>
                <a:cubicBezTo>
                  <a:pt x="9656979" y="3640424"/>
                  <a:pt x="9625342" y="3628402"/>
                  <a:pt x="9594376" y="3616656"/>
                </a:cubicBezTo>
                <a:cubicBezTo>
                  <a:pt x="9493270" y="3578305"/>
                  <a:pt x="9396711" y="3528021"/>
                  <a:pt x="9294125" y="3493826"/>
                </a:cubicBezTo>
                <a:cubicBezTo>
                  <a:pt x="8838199" y="3341851"/>
                  <a:pt x="9449642" y="3543030"/>
                  <a:pt x="8939283" y="3384644"/>
                </a:cubicBezTo>
                <a:cubicBezTo>
                  <a:pt x="8870585" y="3363324"/>
                  <a:pt x="8804900" y="3331477"/>
                  <a:pt x="8734567" y="3316406"/>
                </a:cubicBezTo>
                <a:cubicBezTo>
                  <a:pt x="8676569" y="3303978"/>
                  <a:pt x="8616286" y="3307307"/>
                  <a:pt x="8557146" y="3302758"/>
                </a:cubicBezTo>
                <a:cubicBezTo>
                  <a:pt x="8425218" y="3352800"/>
                  <a:pt x="8297763" y="3416776"/>
                  <a:pt x="8161361" y="3452883"/>
                </a:cubicBezTo>
                <a:cubicBezTo>
                  <a:pt x="8137678" y="3459152"/>
                  <a:pt x="8116587" y="3432628"/>
                  <a:pt x="8093122" y="3425588"/>
                </a:cubicBezTo>
                <a:cubicBezTo>
                  <a:pt x="8056836" y="3414702"/>
                  <a:pt x="7959793" y="3402641"/>
                  <a:pt x="7929349" y="3398292"/>
                </a:cubicBezTo>
                <a:cubicBezTo>
                  <a:pt x="7774674" y="3407391"/>
                  <a:pt x="7619753" y="3412982"/>
                  <a:pt x="7465325" y="3425588"/>
                </a:cubicBezTo>
                <a:cubicBezTo>
                  <a:pt x="7396711" y="3431189"/>
                  <a:pt x="7329110" y="3446033"/>
                  <a:pt x="7260609" y="3452883"/>
                </a:cubicBezTo>
                <a:cubicBezTo>
                  <a:pt x="7192558" y="3459688"/>
                  <a:pt x="7124131" y="3461982"/>
                  <a:pt x="7055892" y="3466531"/>
                </a:cubicBezTo>
                <a:cubicBezTo>
                  <a:pt x="6992203" y="3484728"/>
                  <a:pt x="6927663" y="3500176"/>
                  <a:pt x="6864824" y="3521122"/>
                </a:cubicBezTo>
                <a:cubicBezTo>
                  <a:pt x="6804712" y="3541159"/>
                  <a:pt x="6749803" y="3578349"/>
                  <a:pt x="6687403" y="3589361"/>
                </a:cubicBezTo>
                <a:cubicBezTo>
                  <a:pt x="6667368" y="3592897"/>
                  <a:pt x="6650476" y="3572159"/>
                  <a:pt x="6632812" y="3562065"/>
                </a:cubicBezTo>
                <a:cubicBezTo>
                  <a:pt x="6585861" y="3535236"/>
                  <a:pt x="6570472" y="3509745"/>
                  <a:pt x="6509982" y="3493826"/>
                </a:cubicBezTo>
                <a:cubicBezTo>
                  <a:pt x="6471208" y="3483622"/>
                  <a:pt x="6154072" y="3442732"/>
                  <a:pt x="6127845" y="3439235"/>
                </a:cubicBezTo>
                <a:cubicBezTo>
                  <a:pt x="5954973" y="3461981"/>
                  <a:pt x="5774890" y="3453078"/>
                  <a:pt x="5609230" y="3507474"/>
                </a:cubicBezTo>
                <a:cubicBezTo>
                  <a:pt x="5463937" y="3555182"/>
                  <a:pt x="5213445" y="3739486"/>
                  <a:pt x="5213445" y="3739486"/>
                </a:cubicBezTo>
                <a:cubicBezTo>
                  <a:pt x="5199797" y="3730388"/>
                  <a:pt x="5184955" y="3722866"/>
                  <a:pt x="5172501" y="3712191"/>
                </a:cubicBezTo>
                <a:cubicBezTo>
                  <a:pt x="5121814" y="3668746"/>
                  <a:pt x="5097601" y="3623998"/>
                  <a:pt x="5036024" y="3589361"/>
                </a:cubicBezTo>
                <a:cubicBezTo>
                  <a:pt x="4998199" y="3568084"/>
                  <a:pt x="4767419" y="3486039"/>
                  <a:pt x="4735773" y="3480179"/>
                </a:cubicBezTo>
                <a:cubicBezTo>
                  <a:pt x="4668526" y="3467726"/>
                  <a:pt x="4599296" y="3471080"/>
                  <a:pt x="4531057" y="3466531"/>
                </a:cubicBezTo>
                <a:cubicBezTo>
                  <a:pt x="4458269" y="3471080"/>
                  <a:pt x="4384938" y="3470214"/>
                  <a:pt x="4312692" y="3480179"/>
                </a:cubicBezTo>
                <a:cubicBezTo>
                  <a:pt x="4204975" y="3495036"/>
                  <a:pt x="4060755" y="3544050"/>
                  <a:pt x="3957851" y="3575713"/>
                </a:cubicBezTo>
                <a:cubicBezTo>
                  <a:pt x="3912358" y="3607558"/>
                  <a:pt x="3876763" y="3667291"/>
                  <a:pt x="3821373" y="3671247"/>
                </a:cubicBezTo>
                <a:cubicBezTo>
                  <a:pt x="3788651" y="3673584"/>
                  <a:pt x="3789979" y="3612558"/>
                  <a:pt x="3766782" y="3589361"/>
                </a:cubicBezTo>
                <a:cubicBezTo>
                  <a:pt x="3744036" y="3566615"/>
                  <a:pt x="3725637" y="3538462"/>
                  <a:pt x="3698543" y="3521122"/>
                </a:cubicBezTo>
                <a:cubicBezTo>
                  <a:pt x="3425551" y="3346407"/>
                  <a:pt x="3499454" y="3376679"/>
                  <a:pt x="3248167" y="3357349"/>
                </a:cubicBezTo>
                <a:cubicBezTo>
                  <a:pt x="2667724" y="3523189"/>
                  <a:pt x="3475945" y="3263931"/>
                  <a:pt x="2879677" y="3562065"/>
                </a:cubicBezTo>
                <a:cubicBezTo>
                  <a:pt x="2862900" y="3570453"/>
                  <a:pt x="2879293" y="3520737"/>
                  <a:pt x="2866030" y="3507474"/>
                </a:cubicBezTo>
                <a:cubicBezTo>
                  <a:pt x="2813270" y="3454714"/>
                  <a:pt x="2748611" y="3415346"/>
                  <a:pt x="2688609" y="3370997"/>
                </a:cubicBezTo>
                <a:cubicBezTo>
                  <a:pt x="2518074" y="3244949"/>
                  <a:pt x="2596796" y="3279184"/>
                  <a:pt x="2388358" y="3261814"/>
                </a:cubicBezTo>
                <a:cubicBezTo>
                  <a:pt x="1851555" y="3426987"/>
                  <a:pt x="2611024" y="3163010"/>
                  <a:pt x="2047164" y="3480179"/>
                </a:cubicBezTo>
                <a:cubicBezTo>
                  <a:pt x="2027339" y="3491331"/>
                  <a:pt x="2011499" y="3451852"/>
                  <a:pt x="1992573" y="3439235"/>
                </a:cubicBezTo>
                <a:cubicBezTo>
                  <a:pt x="1970502" y="3424521"/>
                  <a:pt x="1948419" y="3409408"/>
                  <a:pt x="1924334" y="3398292"/>
                </a:cubicBezTo>
                <a:cubicBezTo>
                  <a:pt x="1869573" y="3373018"/>
                  <a:pt x="1731540" y="3328993"/>
                  <a:pt x="1678674" y="3316406"/>
                </a:cubicBezTo>
                <a:cubicBezTo>
                  <a:pt x="1629195" y="3304625"/>
                  <a:pt x="1578591" y="3298209"/>
                  <a:pt x="1528549" y="3289110"/>
                </a:cubicBezTo>
                <a:cubicBezTo>
                  <a:pt x="1442113" y="3311856"/>
                  <a:pt x="1353057" y="3326306"/>
                  <a:pt x="1269242" y="3357349"/>
                </a:cubicBezTo>
                <a:cubicBezTo>
                  <a:pt x="1228996" y="3372255"/>
                  <a:pt x="1202479" y="3419062"/>
                  <a:pt x="1160060" y="3425588"/>
                </a:cubicBezTo>
                <a:cubicBezTo>
                  <a:pt x="1133842" y="3429621"/>
                  <a:pt x="1115109" y="3397346"/>
                  <a:pt x="1091821" y="3384644"/>
                </a:cubicBezTo>
                <a:cubicBezTo>
                  <a:pt x="1065030" y="3370031"/>
                  <a:pt x="1037893" y="3355933"/>
                  <a:pt x="1009934" y="3343701"/>
                </a:cubicBezTo>
                <a:cubicBezTo>
                  <a:pt x="965045" y="3324062"/>
                  <a:pt x="920331" y="3303376"/>
                  <a:pt x="873457" y="3289110"/>
                </a:cubicBezTo>
                <a:cubicBezTo>
                  <a:pt x="781043" y="3260984"/>
                  <a:pt x="563923" y="3223395"/>
                  <a:pt x="477671" y="3207223"/>
                </a:cubicBezTo>
                <a:cubicBezTo>
                  <a:pt x="377588" y="3225420"/>
                  <a:pt x="275111" y="3233452"/>
                  <a:pt x="177421" y="3261814"/>
                </a:cubicBezTo>
                <a:cubicBezTo>
                  <a:pt x="132441" y="3274873"/>
                  <a:pt x="77337" y="3370996"/>
                  <a:pt x="54591" y="3330053"/>
                </a:cubicBezTo>
                <a:cubicBezTo>
                  <a:pt x="3729" y="3238501"/>
                  <a:pt x="45129" y="3120803"/>
                  <a:pt x="40943" y="3016155"/>
                </a:cubicBezTo>
                <a:cubicBezTo>
                  <a:pt x="36030" y="2893339"/>
                  <a:pt x="32208" y="2770481"/>
                  <a:pt x="27295" y="2647665"/>
                </a:cubicBezTo>
                <a:cubicBezTo>
                  <a:pt x="18560" y="2429286"/>
                  <a:pt x="9098" y="2210937"/>
                  <a:pt x="0" y="1992573"/>
                </a:cubicBezTo>
                <a:cubicBezTo>
                  <a:pt x="43150" y="1146842"/>
                  <a:pt x="16753" y="910928"/>
                  <a:pt x="122830" y="259307"/>
                </a:cubicBezTo>
                <a:cubicBezTo>
                  <a:pt x="153996" y="67859"/>
                  <a:pt x="136506" y="113683"/>
                  <a:pt x="204716" y="0"/>
                </a:cubicBezTo>
                <a:cubicBezTo>
                  <a:pt x="222913" y="9098"/>
                  <a:pt x="244921" y="12909"/>
                  <a:pt x="259307" y="27295"/>
                </a:cubicBezTo>
                <a:cubicBezTo>
                  <a:pt x="273693" y="41681"/>
                  <a:pt x="280535" y="62467"/>
                  <a:pt x="286603" y="81886"/>
                </a:cubicBezTo>
                <a:cubicBezTo>
                  <a:pt x="358660" y="312468"/>
                  <a:pt x="306295" y="170501"/>
                  <a:pt x="341194" y="327546"/>
                </a:cubicBezTo>
                <a:cubicBezTo>
                  <a:pt x="346365" y="350817"/>
                  <a:pt x="369495" y="407909"/>
                  <a:pt x="382137" y="423080"/>
                </a:cubicBezTo>
                <a:cubicBezTo>
                  <a:pt x="392638" y="435681"/>
                  <a:pt x="412579" y="437775"/>
                  <a:pt x="423080" y="450376"/>
                </a:cubicBezTo>
                <a:cubicBezTo>
                  <a:pt x="640097" y="710796"/>
                  <a:pt x="503325" y="613055"/>
                  <a:pt x="627797" y="696035"/>
                </a:cubicBezTo>
                <a:cubicBezTo>
                  <a:pt x="676217" y="768668"/>
                  <a:pt x="683838" y="792052"/>
                  <a:pt x="805218" y="832513"/>
                </a:cubicBezTo>
                <a:cubicBezTo>
                  <a:pt x="893207" y="861843"/>
                  <a:pt x="866758" y="839465"/>
                  <a:pt x="900752" y="873456"/>
                </a:cubicBezTo>
              </a:path>
            </a:pathLst>
          </a:custGeom>
          <a:solidFill>
            <a:srgbClr val="92D05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676400" y="5486400"/>
            <a:ext cx="5867400" cy="48078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dirty="0" smtClean="0">
                <a:solidFill>
                  <a:schemeClr val="lt1"/>
                </a:solidFill>
                <a:latin typeface="Candara" pitchFamily="34" charset="0"/>
              </a:rPr>
              <a:t>mostly flat alluvial plain</a:t>
            </a:r>
            <a:endParaRPr lang="en-US" sz="3000" dirty="0">
              <a:solidFill>
                <a:schemeClr val="lt1"/>
              </a:solidFill>
              <a:latin typeface="Candar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</a:rPr>
              <a:t>    </a:t>
            </a:r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Government of the People’s Republic of Bangladesh</a:t>
            </a:r>
            <a:endParaRPr lang="en-US" sz="1600" b="1" dirty="0" smtClean="0">
              <a:solidFill>
                <a:schemeClr val="bg1"/>
              </a:solidFill>
              <a:latin typeface="Trebuchet MS" pitchFamily="34" charset="0"/>
              <a:cs typeface="Calibri" pitchFamily="34" charset="0"/>
            </a:endParaRPr>
          </a:p>
        </p:txBody>
      </p:sp>
      <p:pic>
        <p:nvPicPr>
          <p:cNvPr id="15" name="Picture 14" descr="Go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6549789"/>
            <a:ext cx="270296" cy="27029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Bangladesh - Snapshot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79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16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United Colors of Benetton Fashion Office Wallpap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United Colors of Benetton Fashion Office Wallpap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24000" y="5715000"/>
            <a:ext cx="5867400" cy="48078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dirty="0" smtClean="0">
                <a:solidFill>
                  <a:schemeClr val="lt1"/>
                </a:solidFill>
                <a:latin typeface="Candara" pitchFamily="34" charset="0"/>
              </a:rPr>
              <a:t>mostly flat alluvial plain</a:t>
            </a:r>
            <a:endParaRPr lang="en-US" sz="3000" dirty="0">
              <a:solidFill>
                <a:schemeClr val="lt1"/>
              </a:solidFill>
              <a:latin typeface="Candar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4600" y="2971800"/>
            <a:ext cx="180049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Candara" pitchFamily="34" charset="0"/>
              </a:rPr>
              <a:t>hilly </a:t>
            </a:r>
          </a:p>
          <a:p>
            <a:pPr algn="ctr"/>
            <a:r>
              <a:rPr lang="en-US" sz="3000" dirty="0" smtClean="0">
                <a:solidFill>
                  <a:schemeClr val="bg1"/>
                </a:solidFill>
                <a:latin typeface="Candara" pitchFamily="34" charset="0"/>
              </a:rPr>
              <a:t>in </a:t>
            </a:r>
          </a:p>
          <a:p>
            <a:pPr algn="ctr"/>
            <a:r>
              <a:rPr lang="en-US" sz="3000" dirty="0" smtClean="0">
                <a:solidFill>
                  <a:schemeClr val="bg1"/>
                </a:solidFill>
                <a:latin typeface="Candara" pitchFamily="34" charset="0"/>
              </a:rPr>
              <a:t>southeast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49" y="814864"/>
            <a:ext cx="9144000" cy="573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07975" y="1066800"/>
            <a:ext cx="1825625" cy="86177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500" dirty="0" smtClean="0">
                <a:solidFill>
                  <a:schemeClr val="bg1"/>
                </a:solidFill>
                <a:latin typeface="Candara" pitchFamily="34" charset="0"/>
              </a:rPr>
              <a:t>land of rivers</a:t>
            </a:r>
            <a:endParaRPr lang="en-US" sz="25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92695" y="4343400"/>
            <a:ext cx="2027505" cy="163121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solidFill>
                  <a:schemeClr val="bg1"/>
                </a:solidFill>
                <a:latin typeface="Candara" pitchFamily="34" charset="0"/>
              </a:rPr>
              <a:t>Padma</a:t>
            </a:r>
            <a:endParaRPr lang="en-US" sz="2500" dirty="0" smtClean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en-US" sz="2500" dirty="0" err="1" smtClean="0">
                <a:solidFill>
                  <a:schemeClr val="bg1"/>
                </a:solidFill>
                <a:latin typeface="Candara" pitchFamily="34" charset="0"/>
              </a:rPr>
              <a:t>Meghna</a:t>
            </a:r>
            <a:endParaRPr lang="en-US" sz="2500" dirty="0" smtClean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en-US" sz="2500" dirty="0" err="1" smtClean="0">
                <a:solidFill>
                  <a:schemeClr val="bg1"/>
                </a:solidFill>
                <a:latin typeface="Candara" pitchFamily="34" charset="0"/>
              </a:rPr>
              <a:t>Jamuna</a:t>
            </a:r>
            <a:endParaRPr lang="en-US" sz="2500" dirty="0" smtClean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en-US" sz="2500" dirty="0" err="1" smtClean="0">
                <a:solidFill>
                  <a:schemeClr val="bg1"/>
                </a:solidFill>
                <a:latin typeface="Candara" pitchFamily="34" charset="0"/>
              </a:rPr>
              <a:t>Bhramaputra</a:t>
            </a:r>
            <a:endParaRPr lang="en-US" sz="25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</a:rPr>
              <a:t>    </a:t>
            </a:r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Government of the People’s Republic of Bangladesh</a:t>
            </a:r>
            <a:endParaRPr lang="en-US" sz="1600" b="1" dirty="0" smtClean="0">
              <a:solidFill>
                <a:schemeClr val="bg1"/>
              </a:solidFill>
              <a:latin typeface="Trebuchet MS" pitchFamily="34" charset="0"/>
              <a:cs typeface="Calibri" pitchFamily="34" charset="0"/>
            </a:endParaRPr>
          </a:p>
        </p:txBody>
      </p:sp>
      <p:pic>
        <p:nvPicPr>
          <p:cNvPr id="13" name="Picture 12" descr="Go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9504" y="6549789"/>
            <a:ext cx="270296" cy="2702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Bangladesh - Snapshot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61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rebuchet MS" pitchFamily="34" charset="0"/>
              </a:rPr>
              <a:t>Population: 163 million</a:t>
            </a:r>
          </a:p>
          <a:p>
            <a:r>
              <a:rPr lang="en-US" dirty="0" smtClean="0">
                <a:latin typeface="Trebuchet MS" pitchFamily="34" charset="0"/>
              </a:rPr>
              <a:t>Literacy rate: 61.5%</a:t>
            </a:r>
          </a:p>
          <a:p>
            <a:r>
              <a:rPr lang="en-US" dirty="0" smtClean="0">
                <a:latin typeface="Trebuchet MS" pitchFamily="34" charset="0"/>
              </a:rPr>
              <a:t>HDI: 142 out of 188 countries</a:t>
            </a:r>
          </a:p>
          <a:p>
            <a:r>
              <a:rPr lang="en-US" dirty="0" smtClean="0">
                <a:latin typeface="Trebuchet MS" pitchFamily="34" charset="0"/>
              </a:rPr>
              <a:t>Child mortality rate: 38 (2015), 47 (2011)</a:t>
            </a:r>
          </a:p>
          <a:p>
            <a:r>
              <a:rPr lang="en-US" dirty="0" smtClean="0">
                <a:latin typeface="Trebuchet MS" pitchFamily="34" charset="0"/>
              </a:rPr>
              <a:t>Maternal mortality rate: 176 (2015), 228 (2011)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</a:rPr>
              <a:t>    </a:t>
            </a:r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Government of the People’s Republic of Bangladesh</a:t>
            </a:r>
            <a:endParaRPr lang="en-US" sz="1600" b="1" dirty="0" smtClean="0">
              <a:solidFill>
                <a:schemeClr val="bg1"/>
              </a:solidFill>
              <a:latin typeface="Trebuchet MS" pitchFamily="34" charset="0"/>
              <a:cs typeface="Calibri" pitchFamily="34" charset="0"/>
            </a:endParaRPr>
          </a:p>
        </p:txBody>
      </p:sp>
      <p:pic>
        <p:nvPicPr>
          <p:cNvPr id="5" name="Picture 4" descr="Go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6549789"/>
            <a:ext cx="270296" cy="270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Bangladesh - Snapshot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United Colors of Benetton Fashion Office Wallpap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" name="AutoShape 4" descr="United Colors of Benetton Fashion Office Wallpap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Trebuchet MS" pitchFamily="34" charset="0"/>
              </a:rPr>
              <a:t>Working Ministries</a:t>
            </a:r>
            <a:endParaRPr lang="en-US" sz="5400" b="1" dirty="0" smtClean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030" name="Picture 6" descr="http://bassdojo.webstarts.com/uploads/Steren_Futurist_circle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466" y="1467654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6266" y="1447800"/>
            <a:ext cx="384086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rebuchet MS" pitchFamily="34" charset="0"/>
              </a:rPr>
              <a:t>Ministry of Social Welfare</a:t>
            </a:r>
            <a:endParaRPr lang="en-US" sz="2500" dirty="0">
              <a:latin typeface="Trebuchet MS" pitchFamily="34" charset="0"/>
            </a:endParaRPr>
          </a:p>
        </p:txBody>
      </p:sp>
      <p:pic>
        <p:nvPicPr>
          <p:cNvPr id="51" name="Picture 6" descr="http://bassdojo.webstarts.com/uploads/Steren_Futurist_circle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466" y="2249508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1546266" y="2229654"/>
            <a:ext cx="247535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rebuchet MS" pitchFamily="34" charset="0"/>
              </a:rPr>
              <a:t>Ministry of Land</a:t>
            </a:r>
            <a:endParaRPr lang="en-US" sz="2500" dirty="0">
              <a:latin typeface="Trebuchet MS" pitchFamily="34" charset="0"/>
            </a:endParaRPr>
          </a:p>
        </p:txBody>
      </p:sp>
      <p:pic>
        <p:nvPicPr>
          <p:cNvPr id="53" name="Picture 6" descr="http://bassdojo.webstarts.com/uploads/Steren_Futurist_circle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466" y="3067854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1546266" y="3048000"/>
            <a:ext cx="27414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rebuchet MS" pitchFamily="34" charset="0"/>
              </a:rPr>
              <a:t>Ministry of Health</a:t>
            </a:r>
            <a:endParaRPr lang="en-US" sz="2500" dirty="0">
              <a:latin typeface="Trebuchet MS" pitchFamily="34" charset="0"/>
            </a:endParaRPr>
          </a:p>
        </p:txBody>
      </p:sp>
      <p:pic>
        <p:nvPicPr>
          <p:cNvPr id="55" name="Picture 6" descr="http://bassdojo.webstarts.com/uploads/Steren_Futurist_circle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198" y="38862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1552998" y="3866346"/>
            <a:ext cx="484780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rebuchet MS" pitchFamily="34" charset="0"/>
              </a:rPr>
              <a:t>Ministry of Disaster Management</a:t>
            </a:r>
            <a:endParaRPr lang="en-US" sz="2500" dirty="0">
              <a:latin typeface="Trebuchet MS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</a:rPr>
              <a:t>    </a:t>
            </a:r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Government of the People’s Republic of Bangladesh</a:t>
            </a:r>
            <a:endParaRPr lang="en-US" sz="1600" b="1" dirty="0" smtClean="0">
              <a:solidFill>
                <a:schemeClr val="bg1"/>
              </a:solidFill>
              <a:latin typeface="Trebuchet MS" pitchFamily="34" charset="0"/>
              <a:cs typeface="Calibri" pitchFamily="34" charset="0"/>
            </a:endParaRPr>
          </a:p>
        </p:txBody>
      </p:sp>
      <p:pic>
        <p:nvPicPr>
          <p:cNvPr id="19" name="Picture 18" descr="Go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6549789"/>
            <a:ext cx="270296" cy="2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2" grpId="0"/>
      <p:bldP spid="54" grpId="0"/>
      <p:bldP spid="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image_11507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9144000" cy="6431281"/>
          </a:xfrm>
        </p:spPr>
      </p:pic>
      <p:sp>
        <p:nvSpPr>
          <p:cNvPr id="4" name="TextBox 3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</a:rPr>
              <a:t>    </a:t>
            </a:r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Government of the People’s Republic of Bangladesh</a:t>
            </a:r>
            <a:endParaRPr lang="en-US" sz="1600" b="1" dirty="0" smtClean="0">
              <a:solidFill>
                <a:schemeClr val="bg1"/>
              </a:solidFill>
              <a:latin typeface="Trebuchet MS" pitchFamily="34" charset="0"/>
              <a:cs typeface="Calibri" pitchFamily="34" charset="0"/>
            </a:endParaRPr>
          </a:p>
        </p:txBody>
      </p:sp>
      <p:pic>
        <p:nvPicPr>
          <p:cNvPr id="5" name="Picture 4" descr="Go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6549789"/>
            <a:ext cx="270296" cy="270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Ministry of Social Welfare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6200" y="4236184"/>
            <a:ext cx="9220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“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3 Million Seniors</a:t>
            </a:r>
            <a:r>
              <a:rPr lang="en-US" sz="1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,,</a:t>
            </a:r>
            <a:endParaRPr lang="en-US" sz="1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B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304800" y="914400"/>
            <a:ext cx="10135565" cy="5638800"/>
          </a:xfrm>
        </p:spPr>
      </p:pic>
      <p:sp>
        <p:nvSpPr>
          <p:cNvPr id="4" name="TextBox 3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</a:rPr>
              <a:t>    </a:t>
            </a:r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Government of the People’s Republic of Bangladesh</a:t>
            </a:r>
            <a:endParaRPr lang="en-US" sz="1600" b="1" dirty="0" smtClean="0">
              <a:solidFill>
                <a:schemeClr val="bg1"/>
              </a:solidFill>
              <a:latin typeface="Trebuchet MS" pitchFamily="34" charset="0"/>
              <a:cs typeface="Calibri" pitchFamily="34" charset="0"/>
            </a:endParaRPr>
          </a:p>
        </p:txBody>
      </p:sp>
      <p:pic>
        <p:nvPicPr>
          <p:cNvPr id="5" name="Picture 4" descr="Go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6549789"/>
            <a:ext cx="270296" cy="270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Ministry of Social Welfare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6200" y="3657600"/>
            <a:ext cx="922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“</a:t>
            </a:r>
            <a:r>
              <a:rPr lang="en-US" sz="66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 Million Widows</a:t>
            </a:r>
            <a:r>
              <a:rPr lang="en-US" sz="14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,,</a:t>
            </a:r>
            <a:endParaRPr lang="en-US" sz="144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Location of Bangladesh from Ankara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381000" y="914400"/>
            <a:ext cx="11133405" cy="5638800"/>
          </a:xfrm>
        </p:spPr>
      </p:pic>
      <p:sp>
        <p:nvSpPr>
          <p:cNvPr id="4" name="TextBox 3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</a:rPr>
              <a:t>    </a:t>
            </a:r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Government of the People’s Republic of Bangladesh</a:t>
            </a:r>
            <a:endParaRPr lang="en-US" sz="1600" b="1" dirty="0" smtClean="0">
              <a:solidFill>
                <a:schemeClr val="bg1"/>
              </a:solidFill>
              <a:latin typeface="Trebuchet MS" pitchFamily="34" charset="0"/>
              <a:cs typeface="Calibri" pitchFamily="34" charset="0"/>
            </a:endParaRPr>
          </a:p>
        </p:txBody>
      </p:sp>
      <p:pic>
        <p:nvPicPr>
          <p:cNvPr id="5" name="Picture 4" descr="Go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9504" y="6549789"/>
            <a:ext cx="270296" cy="2702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Where is Bangladesh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fron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152400" y="838200"/>
            <a:ext cx="10188628" cy="5715000"/>
          </a:xfrm>
        </p:spPr>
      </p:pic>
      <p:sp>
        <p:nvSpPr>
          <p:cNvPr id="4" name="TextBox 3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</a:rPr>
              <a:t>    </a:t>
            </a:r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Government of the People’s Republic of Bangladesh</a:t>
            </a:r>
            <a:endParaRPr lang="en-US" sz="1600" b="1" dirty="0" smtClean="0">
              <a:solidFill>
                <a:schemeClr val="bg1"/>
              </a:solidFill>
              <a:latin typeface="Trebuchet MS" pitchFamily="34" charset="0"/>
              <a:cs typeface="Calibri" pitchFamily="34" charset="0"/>
            </a:endParaRPr>
          </a:p>
        </p:txBody>
      </p:sp>
      <p:pic>
        <p:nvPicPr>
          <p:cNvPr id="5" name="Picture 4" descr="Go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6549789"/>
            <a:ext cx="270296" cy="270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Ministry of Social Welfare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1371600"/>
            <a:ext cx="2895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“0.4 Million Special Needs Persons”</a:t>
            </a:r>
            <a:endParaRPr lang="en-US" sz="4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Bangladesh_Disabled-cropped-UNESCO-UNICEF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4000" cy="636468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</a:rPr>
              <a:t>    </a:t>
            </a:r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Government of the People’s Republic of Bangladesh</a:t>
            </a:r>
            <a:endParaRPr lang="en-US" sz="1600" b="1" dirty="0" smtClean="0">
              <a:solidFill>
                <a:schemeClr val="bg1"/>
              </a:solidFill>
              <a:latin typeface="Trebuchet MS" pitchFamily="34" charset="0"/>
              <a:cs typeface="Calibri" pitchFamily="34" charset="0"/>
            </a:endParaRPr>
          </a:p>
        </p:txBody>
      </p:sp>
      <p:pic>
        <p:nvPicPr>
          <p:cNvPr id="5" name="Picture 4" descr="Go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6549789"/>
            <a:ext cx="270296" cy="270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Ministry of Social Welfare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4038600"/>
            <a:ext cx="259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“1 Million Special Needs Children”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b24ae4aa-76cd-477b-b035-6395303890d3.png_resized_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76200" y="838200"/>
            <a:ext cx="9296400" cy="6143425"/>
          </a:xfrm>
        </p:spPr>
      </p:pic>
      <p:sp>
        <p:nvSpPr>
          <p:cNvPr id="4" name="TextBox 3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</a:rPr>
              <a:t>    </a:t>
            </a:r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Government of the People’s Republic of Bangladesh</a:t>
            </a:r>
            <a:endParaRPr lang="en-US" sz="1600" b="1" dirty="0" smtClean="0">
              <a:solidFill>
                <a:schemeClr val="bg1"/>
              </a:solidFill>
              <a:latin typeface="Trebuchet MS" pitchFamily="34" charset="0"/>
              <a:cs typeface="Calibri" pitchFamily="34" charset="0"/>
            </a:endParaRPr>
          </a:p>
        </p:txBody>
      </p:sp>
      <p:pic>
        <p:nvPicPr>
          <p:cNvPr id="5" name="Picture 4" descr="Go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6549789"/>
            <a:ext cx="270296" cy="270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Ministry of Social Welfare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510540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“1500 Acid Victims Rehabilitation”</a:t>
            </a:r>
            <a:endParaRPr lang="en-US" sz="44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bottomly-house-06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37786" y="-304800"/>
            <a:ext cx="9181786" cy="6858001"/>
          </a:xfrm>
        </p:spPr>
      </p:pic>
      <p:sp>
        <p:nvSpPr>
          <p:cNvPr id="4" name="TextBox 3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</a:rPr>
              <a:t>    </a:t>
            </a:r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Government of the People’s Republic of Bangladesh</a:t>
            </a:r>
            <a:endParaRPr lang="en-US" sz="1600" b="1" dirty="0" smtClean="0">
              <a:solidFill>
                <a:schemeClr val="bg1"/>
              </a:solidFill>
              <a:latin typeface="Trebuchet MS" pitchFamily="34" charset="0"/>
              <a:cs typeface="Calibri" pitchFamily="34" charset="0"/>
            </a:endParaRPr>
          </a:p>
        </p:txBody>
      </p:sp>
      <p:pic>
        <p:nvPicPr>
          <p:cNvPr id="5" name="Picture 4" descr="Go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6549789"/>
            <a:ext cx="270296" cy="270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Ministry of Social Welfare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3886200"/>
            <a:ext cx="518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“20,000 Orphans in </a:t>
            </a:r>
            <a:r>
              <a:rPr lang="en-US" sz="4800" dirty="0" err="1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GoB</a:t>
            </a:r>
            <a:r>
              <a:rPr lang="en-US" sz="4800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-run Orphanages”</a:t>
            </a:r>
            <a:endParaRPr lang="en-US" sz="4800" dirty="0">
              <a:solidFill>
                <a:srgbClr val="FF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gaza-childre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76200" y="533399"/>
            <a:ext cx="9296400" cy="6188895"/>
          </a:xfrm>
        </p:spPr>
      </p:pic>
      <p:sp>
        <p:nvSpPr>
          <p:cNvPr id="4" name="TextBox 3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</a:rPr>
              <a:t>    </a:t>
            </a:r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Government of the People’s Republic of Bangladesh</a:t>
            </a:r>
            <a:endParaRPr lang="en-US" sz="1600" b="1" dirty="0" smtClean="0">
              <a:solidFill>
                <a:schemeClr val="bg1"/>
              </a:solidFill>
              <a:latin typeface="Trebuchet MS" pitchFamily="34" charset="0"/>
              <a:cs typeface="Calibri" pitchFamily="34" charset="0"/>
            </a:endParaRPr>
          </a:p>
        </p:txBody>
      </p:sp>
      <p:pic>
        <p:nvPicPr>
          <p:cNvPr id="5" name="Picture 4" descr="Go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6549789"/>
            <a:ext cx="270296" cy="270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Ministry of Social Welfare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5334000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“Grants for 80,000 Orphans”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news_im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152400" y="889956"/>
            <a:ext cx="9398000" cy="5638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</a:rPr>
              <a:t>    </a:t>
            </a:r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Government of the People’s Republic of Bangladesh</a:t>
            </a:r>
            <a:endParaRPr lang="en-US" sz="1600" b="1" dirty="0" smtClean="0">
              <a:solidFill>
                <a:schemeClr val="bg1"/>
              </a:solidFill>
              <a:latin typeface="Trebuchet MS" pitchFamily="34" charset="0"/>
              <a:cs typeface="Calibri" pitchFamily="34" charset="0"/>
            </a:endParaRPr>
          </a:p>
        </p:txBody>
      </p:sp>
      <p:pic>
        <p:nvPicPr>
          <p:cNvPr id="5" name="Picture 4" descr="Go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6549789"/>
            <a:ext cx="270296" cy="270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Ministry of Social Welfare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4385608"/>
            <a:ext cx="693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“Livelihood Improvement Program for 4,000 hermaphrodite people”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BD_5-e134993460473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9296400" cy="6197600"/>
          </a:xfrm>
        </p:spPr>
      </p:pic>
      <p:sp>
        <p:nvSpPr>
          <p:cNvPr id="4" name="TextBox 3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</a:rPr>
              <a:t>    </a:t>
            </a:r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Government of the People’s Republic of Bangladesh</a:t>
            </a:r>
            <a:endParaRPr lang="en-US" sz="1600" b="1" dirty="0" smtClean="0">
              <a:solidFill>
                <a:schemeClr val="bg1"/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Ministry of Social Welfare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6" name="Picture 5" descr="Go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6549789"/>
            <a:ext cx="270296" cy="2702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295400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“Livelihood Improvement Program for 20,000 gypsies”</a:t>
            </a:r>
            <a:endParaRPr lang="en-US" sz="40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rebuchet MS" pitchFamily="34" charset="0"/>
              </a:rPr>
              <a:t>Rehabilitation for beggars</a:t>
            </a:r>
          </a:p>
          <a:p>
            <a:r>
              <a:rPr lang="en-US" dirty="0" smtClean="0">
                <a:latin typeface="Trebuchet MS" pitchFamily="34" charset="0"/>
              </a:rPr>
              <a:t>Livelihood tea-labors</a:t>
            </a:r>
          </a:p>
          <a:p>
            <a:r>
              <a:rPr lang="en-US" dirty="0" smtClean="0">
                <a:latin typeface="Trebuchet MS" pitchFamily="34" charset="0"/>
              </a:rPr>
              <a:t>Grants for cancer and biopsy patients</a:t>
            </a:r>
          </a:p>
          <a:p>
            <a:endParaRPr lang="en-US" dirty="0" smtClean="0">
              <a:latin typeface="Trebuchet MS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</a:rPr>
              <a:t>    </a:t>
            </a:r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Government of the People’s Republic of Bangladesh</a:t>
            </a:r>
            <a:endParaRPr lang="en-US" sz="1600" b="1" dirty="0" smtClean="0">
              <a:solidFill>
                <a:schemeClr val="bg1"/>
              </a:solidFill>
              <a:latin typeface="Trebuchet MS" pitchFamily="34" charset="0"/>
              <a:cs typeface="Calibri" pitchFamily="34" charset="0"/>
            </a:endParaRPr>
          </a:p>
        </p:txBody>
      </p:sp>
      <p:pic>
        <p:nvPicPr>
          <p:cNvPr id="5" name="Picture 4" descr="Go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6549789"/>
            <a:ext cx="270296" cy="270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Ministry of Social Welfare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41018_1048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90600" y="-1371600"/>
            <a:ext cx="10566400" cy="79248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09600" y="45720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Land to 50,000 landless families in 2015</a:t>
            </a:r>
          </a:p>
          <a:p>
            <a:pPr algn="r"/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Home to 10,000 homeless families in 2015</a:t>
            </a:r>
            <a:endParaRPr lang="en-US" sz="32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</a:rPr>
              <a:t>    </a:t>
            </a:r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Government of the People’s Republic of Bangladesh</a:t>
            </a:r>
            <a:endParaRPr lang="en-US" sz="1600" b="1" dirty="0" smtClean="0">
              <a:solidFill>
                <a:schemeClr val="bg1"/>
              </a:solidFill>
              <a:latin typeface="Trebuchet MS" pitchFamily="34" charset="0"/>
              <a:cs typeface="Calibri" pitchFamily="34" charset="0"/>
            </a:endParaRPr>
          </a:p>
        </p:txBody>
      </p:sp>
      <p:pic>
        <p:nvPicPr>
          <p:cNvPr id="5" name="Picture 4" descr="Go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6549789"/>
            <a:ext cx="270296" cy="2702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Ministry of Land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ommunity clinic 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3524" y="2056025"/>
            <a:ext cx="2667000" cy="1781175"/>
          </a:xfrm>
        </p:spPr>
      </p:pic>
      <p:pic>
        <p:nvPicPr>
          <p:cNvPr id="8" name="Picture 7" descr="Community clinic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8020" y="2456850"/>
            <a:ext cx="1323975" cy="762000"/>
          </a:xfrm>
          <a:prstGeom prst="rect">
            <a:avLst/>
          </a:prstGeom>
        </p:spPr>
      </p:pic>
      <p:pic>
        <p:nvPicPr>
          <p:cNvPr id="9" name="Picture 8" descr="Community clinic 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14400"/>
            <a:ext cx="9144000" cy="5836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</a:rPr>
              <a:t>    </a:t>
            </a:r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Government of the People’s Republic of Bangladesh</a:t>
            </a:r>
            <a:endParaRPr lang="en-US" sz="1600" b="1" dirty="0" smtClean="0">
              <a:solidFill>
                <a:schemeClr val="bg1"/>
              </a:solidFill>
              <a:latin typeface="Trebuchet MS" pitchFamily="34" charset="0"/>
              <a:cs typeface="Calibri" pitchFamily="34" charset="0"/>
            </a:endParaRPr>
          </a:p>
        </p:txBody>
      </p:sp>
      <p:pic>
        <p:nvPicPr>
          <p:cNvPr id="5" name="Picture 4" descr="Go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81200" y="6549789"/>
            <a:ext cx="270296" cy="2702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Ministry of Health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2514600"/>
            <a:ext cx="2133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Trebuchet MS" pitchFamily="34" charset="0"/>
              </a:rPr>
              <a:t>“18,000 Community Clinics”</a:t>
            </a:r>
          </a:p>
          <a:p>
            <a:pPr algn="r"/>
            <a:endParaRPr lang="en-US" sz="2800" dirty="0" smtClean="0">
              <a:latin typeface="Trebuchet MS" pitchFamily="34" charset="0"/>
            </a:endParaRPr>
          </a:p>
          <a:p>
            <a:pPr algn="r"/>
            <a:r>
              <a:rPr lang="en-US" sz="2800" dirty="0" smtClean="0">
                <a:latin typeface="Trebuchet MS" pitchFamily="34" charset="0"/>
              </a:rPr>
              <a:t>“Each Serves 6,000 People”</a:t>
            </a:r>
            <a:endParaRPr lang="en-US" sz="28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ngladesh map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1049" b="3472"/>
          <a:stretch>
            <a:fillRect/>
          </a:stretch>
        </p:blipFill>
        <p:spPr>
          <a:xfrm>
            <a:off x="533400" y="1676400"/>
            <a:ext cx="3959942" cy="4191000"/>
          </a:xfrm>
        </p:spPr>
      </p:pic>
      <p:pic>
        <p:nvPicPr>
          <p:cNvPr id="5" name="Picture 4" descr="Bangladesh fl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514600"/>
            <a:ext cx="4193853" cy="25353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    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Government of the People’s Republic of Bangladesh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 descr="Go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01964" y="6549789"/>
            <a:ext cx="270296" cy="2702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Bangladesh - Snapshot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ozibur063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extBox 3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</a:rPr>
              <a:t>    </a:t>
            </a:r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Government of the People’s Republic of Bangladesh</a:t>
            </a:r>
            <a:endParaRPr lang="en-US" sz="1600" b="1" dirty="0" smtClean="0">
              <a:solidFill>
                <a:schemeClr val="bg1"/>
              </a:solidFill>
              <a:latin typeface="Trebuchet MS" pitchFamily="34" charset="0"/>
              <a:cs typeface="Calibri" pitchFamily="34" charset="0"/>
            </a:endParaRPr>
          </a:p>
        </p:txBody>
      </p:sp>
      <p:pic>
        <p:nvPicPr>
          <p:cNvPr id="5" name="Picture 4" descr="Go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6549789"/>
            <a:ext cx="270296" cy="2702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Ministry of Dis. Management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429000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Created work opportunity for 5 million people for 40 days in 2015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>
              <a:latin typeface="Trebuchet MS" pitchFamily="34" charset="0"/>
            </a:endParaRPr>
          </a:p>
        </p:txBody>
      </p:sp>
      <p:pic>
        <p:nvPicPr>
          <p:cNvPr id="4" name="Picture 4" descr="http://files.softicons.com/download/application-icons/message-types-icons-by-icontexto/png/256/icontexto-message-types-question-oran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2133600"/>
            <a:ext cx="3048000" cy="30480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</a:rPr>
              <a:t>    </a:t>
            </a:r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Government of the People’s Republic of Bangladesh</a:t>
            </a:r>
            <a:endParaRPr lang="en-US" sz="1600" b="1" dirty="0" smtClean="0">
              <a:solidFill>
                <a:schemeClr val="bg1"/>
              </a:solidFill>
              <a:latin typeface="Trebuchet MS" pitchFamily="34" charset="0"/>
              <a:cs typeface="Calibri" pitchFamily="34" charset="0"/>
            </a:endParaRPr>
          </a:p>
        </p:txBody>
      </p:sp>
      <p:pic>
        <p:nvPicPr>
          <p:cNvPr id="6" name="Picture 5" descr="Go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6549789"/>
            <a:ext cx="270296" cy="2702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Any Question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ank you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73187"/>
            <a:ext cx="8229600" cy="4629150"/>
          </a:xfrm>
        </p:spPr>
      </p:pic>
      <p:sp>
        <p:nvSpPr>
          <p:cNvPr id="5" name="TextBox 4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</a:rPr>
              <a:t>    </a:t>
            </a:r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Government of the People’s Republic of Bangladesh</a:t>
            </a:r>
            <a:endParaRPr lang="en-US" sz="1600" b="1" dirty="0" smtClean="0">
              <a:solidFill>
                <a:schemeClr val="bg1"/>
              </a:solidFill>
              <a:latin typeface="Trebuchet MS" pitchFamily="34" charset="0"/>
              <a:cs typeface="Calibri" pitchFamily="34" charset="0"/>
            </a:endParaRPr>
          </a:p>
        </p:txBody>
      </p:sp>
      <p:pic>
        <p:nvPicPr>
          <p:cNvPr id="6" name="Picture 5" descr="Go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6549789"/>
            <a:ext cx="270296" cy="270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bangabandhu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8374" r="15480" b="10482"/>
          <a:stretch>
            <a:fillRect/>
          </a:stretch>
        </p:blipFill>
        <p:spPr>
          <a:xfrm>
            <a:off x="152400" y="1383268"/>
            <a:ext cx="2743200" cy="4419600"/>
          </a:xfrm>
        </p:spPr>
      </p:pic>
      <p:sp>
        <p:nvSpPr>
          <p:cNvPr id="4" name="TextBox 3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    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Government of the People’s Republic of Bangladesh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 descr="Go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01964" y="6549789"/>
            <a:ext cx="270296" cy="270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Bangladesh - Leaders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955268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Father of the National            </a:t>
            </a:r>
            <a:r>
              <a:rPr lang="en-US" dirty="0" err="1" smtClean="0"/>
              <a:t>H’ble</a:t>
            </a:r>
            <a:r>
              <a:rPr lang="en-US" dirty="0" smtClean="0"/>
              <a:t> President of Bangladesh          </a:t>
            </a:r>
            <a:r>
              <a:rPr lang="en-US" dirty="0" err="1" smtClean="0"/>
              <a:t>H’ble</a:t>
            </a:r>
            <a:r>
              <a:rPr lang="en-US" dirty="0" smtClean="0"/>
              <a:t> PM of Bangladesh</a:t>
            </a:r>
            <a:endParaRPr lang="en-US" dirty="0"/>
          </a:p>
        </p:txBody>
      </p:sp>
      <p:pic>
        <p:nvPicPr>
          <p:cNvPr id="10" name="Picture 9" descr="President.jpg"/>
          <p:cNvPicPr>
            <a:picLocks noChangeAspect="1"/>
          </p:cNvPicPr>
          <p:nvPr/>
        </p:nvPicPr>
        <p:blipFill>
          <a:blip r:embed="rId4" cstate="print"/>
          <a:srcRect l="8620" r="13793"/>
          <a:stretch>
            <a:fillRect/>
          </a:stretch>
        </p:blipFill>
        <p:spPr>
          <a:xfrm>
            <a:off x="3200400" y="1383268"/>
            <a:ext cx="2743200" cy="4419600"/>
          </a:xfrm>
          <a:prstGeom prst="rect">
            <a:avLst/>
          </a:prstGeom>
        </p:spPr>
      </p:pic>
      <p:pic>
        <p:nvPicPr>
          <p:cNvPr id="11" name="Picture 10" descr="Prime Minister 2.jpg"/>
          <p:cNvPicPr>
            <a:picLocks noChangeAspect="1"/>
          </p:cNvPicPr>
          <p:nvPr/>
        </p:nvPicPr>
        <p:blipFill>
          <a:blip r:embed="rId5" cstate="print"/>
          <a:srcRect l="11294" r="15931"/>
          <a:stretch>
            <a:fillRect/>
          </a:stretch>
        </p:blipFill>
        <p:spPr>
          <a:xfrm>
            <a:off x="6248400" y="1383268"/>
            <a:ext cx="274320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20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solidFill>
                  <a:schemeClr val="bg1"/>
                </a:solidFill>
                <a:latin typeface="Trebuchet MS" pitchFamily="34" charset="0"/>
              </a:rPr>
              <a:t>Bangladesh – Snapshot</a:t>
            </a:r>
          </a:p>
        </p:txBody>
      </p:sp>
      <p:pic>
        <p:nvPicPr>
          <p:cNvPr id="4098" name="Picture 2" descr="C:\Users\a.biswas\Desktop\Flag-map_of_Bangladesh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0273" y="1143000"/>
            <a:ext cx="3868574" cy="541020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2209800" y="3505200"/>
            <a:ext cx="2743200" cy="0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953000" y="1066800"/>
            <a:ext cx="0" cy="2362200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953000" y="3429000"/>
            <a:ext cx="0" cy="2743200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05400" y="1447800"/>
            <a:ext cx="3821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rebuchet MS" pitchFamily="34" charset="0"/>
              </a:rPr>
              <a:t>People's Republic of Bangladesh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175471" y="2457510"/>
            <a:ext cx="15327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rebuchet MS" pitchFamily="34" charset="0"/>
              </a:rPr>
              <a:t>Capital City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04070" y="2895600"/>
            <a:ext cx="1242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rebuchet MS" pitchFamily="34" charset="0"/>
              </a:rPr>
              <a:t>Dhaka</a:t>
            </a:r>
            <a:endParaRPr lang="en-US" dirty="0">
              <a:latin typeface="Trebuchet MS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289285" y="3930134"/>
            <a:ext cx="1242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rebuchet MS" pitchFamily="34" charset="0"/>
              </a:rPr>
              <a:t>Bangla</a:t>
            </a:r>
            <a:endParaRPr lang="en-US" dirty="0">
              <a:latin typeface="Trebuchet MS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30440" y="4881110"/>
            <a:ext cx="1242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rebuchet MS" pitchFamily="34" charset="0"/>
              </a:rPr>
              <a:t>English</a:t>
            </a:r>
            <a:endParaRPr lang="en-US" dirty="0">
              <a:latin typeface="Trebuchet MS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190412" y="3429000"/>
            <a:ext cx="21194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rebuchet MS" pitchFamily="34" charset="0"/>
              </a:rPr>
              <a:t>Mother Language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210540" y="4419600"/>
            <a:ext cx="16578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rebuchet MS" pitchFamily="34" charset="0"/>
              </a:rPr>
              <a:t>2</a:t>
            </a:r>
            <a:r>
              <a:rPr lang="en-US" sz="2000" baseline="30000" dirty="0" smtClean="0">
                <a:latin typeface="Trebuchet MS" pitchFamily="34" charset="0"/>
              </a:rPr>
              <a:t>nd</a:t>
            </a:r>
            <a:r>
              <a:rPr lang="en-US" sz="2000" dirty="0" smtClean="0">
                <a:latin typeface="Trebuchet MS" pitchFamily="34" charset="0"/>
              </a:rPr>
              <a:t> Language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334375" y="5871710"/>
            <a:ext cx="1242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rebuchet MS" pitchFamily="34" charset="0"/>
              </a:rPr>
              <a:t>Taka (BDT)</a:t>
            </a:r>
            <a:endParaRPr lang="en-US" dirty="0">
              <a:latin typeface="Trebuchet MS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246670" y="5391090"/>
            <a:ext cx="1208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rebuchet MS" pitchFamily="34" charset="0"/>
              </a:rPr>
              <a:t>Currency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5871335" y="2819400"/>
            <a:ext cx="0" cy="26517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871335" y="3084576"/>
            <a:ext cx="146304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867400" y="3849624"/>
            <a:ext cx="0" cy="26517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5867400" y="4114800"/>
            <a:ext cx="146304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867400" y="4800600"/>
            <a:ext cx="0" cy="26517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5867400" y="5065776"/>
            <a:ext cx="146304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867400" y="5791200"/>
            <a:ext cx="0" cy="26517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867400" y="6056376"/>
            <a:ext cx="146304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4" descr="http://www.eduplan.us/wp-content/themes/eduplan/images/pointer_map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663" y="3352800"/>
            <a:ext cx="228337" cy="41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Bangladesh - Snapshot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</a:rPr>
              <a:t>     </a:t>
            </a:r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Government of the People’s Republic of Bangladesh</a:t>
            </a:r>
            <a:endParaRPr lang="en-US" sz="1600" b="1" dirty="0" smtClean="0">
              <a:solidFill>
                <a:schemeClr val="bg1"/>
              </a:solidFill>
              <a:latin typeface="Trebuchet MS" pitchFamily="34" charset="0"/>
              <a:cs typeface="Calibri" pitchFamily="34" charset="0"/>
            </a:endParaRPr>
          </a:p>
        </p:txBody>
      </p:sp>
      <p:pic>
        <p:nvPicPr>
          <p:cNvPr id="38" name="Picture 37" descr="Go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15704" y="6549789"/>
            <a:ext cx="270296" cy="270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7" grpId="0"/>
      <p:bldP spid="11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20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solidFill>
                  <a:schemeClr val="bg1"/>
                </a:solidFill>
                <a:latin typeface="Trebuchet MS" pitchFamily="34" charset="0"/>
              </a:rPr>
              <a:t>Bangladesh - Snapshot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28600" y="1066800"/>
            <a:ext cx="2362200" cy="4572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chemeClr val="bg1"/>
                </a:solidFill>
                <a:latin typeface="Trebuchet MS" pitchFamily="34" charset="0"/>
              </a:rPr>
              <a:t>Land (91%)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352799" y="1066800"/>
            <a:ext cx="2362200" cy="4572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chemeClr val="bg1"/>
                </a:solidFill>
                <a:latin typeface="Trebuchet MS" pitchFamily="34" charset="0"/>
              </a:rPr>
              <a:t>River (9%)</a:t>
            </a:r>
            <a:endParaRPr lang="en-US" sz="25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477000" y="1066800"/>
            <a:ext cx="2362200" cy="4572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chemeClr val="bg1"/>
                </a:solidFill>
                <a:latin typeface="Trebuchet MS" pitchFamily="34" charset="0"/>
              </a:rPr>
              <a:t>Total</a:t>
            </a:r>
            <a:endParaRPr lang="en-US" sz="25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42" name="Equal 41"/>
          <p:cNvSpPr/>
          <p:nvPr/>
        </p:nvSpPr>
        <p:spPr>
          <a:xfrm>
            <a:off x="5867400" y="1066800"/>
            <a:ext cx="533400" cy="457200"/>
          </a:xfrm>
          <a:prstGeom prst="mathEqual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43" name="Plus 42"/>
          <p:cNvSpPr/>
          <p:nvPr/>
        </p:nvSpPr>
        <p:spPr>
          <a:xfrm>
            <a:off x="2819400" y="1143000"/>
            <a:ext cx="381000" cy="381000"/>
          </a:xfrm>
          <a:prstGeom prst="mathPlus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704975"/>
            <a:ext cx="2362200" cy="40100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1704975"/>
            <a:ext cx="2362200" cy="401002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1" y="1708387"/>
            <a:ext cx="2362200" cy="40066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228600" y="5867400"/>
            <a:ext cx="2362200" cy="457200"/>
          </a:xfrm>
          <a:prstGeom prst="rect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chemeClr val="tx1"/>
                </a:solidFill>
                <a:latin typeface="Trebuchet MS" pitchFamily="34" charset="0"/>
              </a:rPr>
              <a:t>133,910 sq. km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352799" y="5867400"/>
            <a:ext cx="2362200" cy="457200"/>
          </a:xfrm>
          <a:prstGeom prst="rect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chemeClr val="tx1"/>
                </a:solidFill>
                <a:latin typeface="Trebuchet MS" pitchFamily="34" charset="0"/>
              </a:rPr>
              <a:t>13,660 sq. km</a:t>
            </a:r>
            <a:endParaRPr lang="en-US" sz="25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477000" y="5867400"/>
            <a:ext cx="2362200" cy="457200"/>
          </a:xfrm>
          <a:prstGeom prst="rect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chemeClr val="tx1"/>
                </a:solidFill>
                <a:latin typeface="Trebuchet MS" pitchFamily="34" charset="0"/>
              </a:rPr>
              <a:t>147,570 sq. km</a:t>
            </a:r>
            <a:endParaRPr lang="en-US" sz="25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</a:rPr>
              <a:t>    </a:t>
            </a:r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Government of the People’s Republic of Bangladesh</a:t>
            </a:r>
            <a:endParaRPr lang="en-US" sz="1600" b="1" dirty="0" smtClean="0">
              <a:solidFill>
                <a:schemeClr val="bg1"/>
              </a:solidFill>
              <a:latin typeface="Trebuchet MS" pitchFamily="34" charset="0"/>
              <a:cs typeface="Calibri" pitchFamily="34" charset="0"/>
            </a:endParaRPr>
          </a:p>
        </p:txBody>
      </p:sp>
      <p:pic>
        <p:nvPicPr>
          <p:cNvPr id="17" name="Picture 16" descr="Go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81200" y="6549789"/>
            <a:ext cx="270296" cy="2702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Bangladesh - Snapshot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21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2" grpId="0" animBg="1"/>
      <p:bldP spid="43" grpId="0" animBg="1"/>
      <p:bldP spid="48" grpId="0" animBg="1"/>
      <p:bldP spid="49" grpId="0" animBg="1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United Colors of Benetton Fashion Office Wallpap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United Colors of Benetton Fashion Office Wallpap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0" name="Picture 4" descr="http://farm9.staticflickr.com/8438/7984773962_cab068d0c8_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7200" y="675020"/>
            <a:ext cx="9920978" cy="587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0" y="7620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solidFill>
                  <a:schemeClr val="bg1"/>
                </a:solidFill>
                <a:latin typeface="Candara" pitchFamily="34" charset="0"/>
              </a:rPr>
              <a:t>Bangladesh - Snapshot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7709" y="1066800"/>
            <a:ext cx="790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latin typeface="Arial Black" pitchFamily="34" charset="0"/>
              </a:rPr>
              <a:t>“        </a:t>
            </a:r>
            <a:endParaRPr lang="en-US" sz="8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051677" y="2134850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latin typeface="Arial Black" pitchFamily="34" charset="0"/>
              </a:rPr>
              <a:t>”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26184" y="1578114"/>
            <a:ext cx="15456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ndara" pitchFamily="34" charset="0"/>
              </a:rPr>
              <a:t>Dhaka</a:t>
            </a:r>
            <a:endParaRPr lang="en-US" sz="20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47800" y="2209800"/>
            <a:ext cx="2529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 pitchFamily="34" charset="0"/>
              </a:rPr>
              <a:t>Capital of Bangladesh</a:t>
            </a:r>
            <a:endParaRPr lang="en-US" sz="20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</a:rPr>
              <a:t>    </a:t>
            </a:r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Government of the People’s Republic of Bangladesh</a:t>
            </a:r>
            <a:endParaRPr lang="en-US" sz="1600" b="1" dirty="0" smtClean="0">
              <a:solidFill>
                <a:schemeClr val="bg1"/>
              </a:solidFill>
              <a:latin typeface="Trebuchet MS" pitchFamily="34" charset="0"/>
              <a:cs typeface="Calibri" pitchFamily="34" charset="0"/>
            </a:endParaRPr>
          </a:p>
        </p:txBody>
      </p:sp>
      <p:pic>
        <p:nvPicPr>
          <p:cNvPr id="13" name="Picture 12" descr="Go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6549789"/>
            <a:ext cx="270296" cy="2702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Bangladesh - Snapshot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71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3.bp.blogspot.com/-IBCcdy6WiuA/TkFgsm1lQAI/AAAAAAAAAF0/pKJ1IFWAgzI/s1600/%25E0%25A6%2595%25E0%25A7%2587%25E0%25A6%2593%25E0%25A6%2595%25E0%25A7%258D%25E0%25A6%25B0%25E0%25A6%25BE%25E0%25A7%259C%25E0%25A6%25BE%25E0%25A6%258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0" y="7620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solidFill>
                  <a:srgbClr val="00B050"/>
                </a:solidFill>
                <a:latin typeface="Candara" pitchFamily="34" charset="0"/>
              </a:rPr>
              <a:t>Interesting Facts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7709" y="1066800"/>
            <a:ext cx="790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00B050"/>
                </a:solidFill>
                <a:latin typeface="Arial Black" pitchFamily="34" charset="0"/>
              </a:rPr>
              <a:t>“        </a:t>
            </a:r>
            <a:endParaRPr lang="en-US" sz="88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09077" y="1830050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>
                <a:solidFill>
                  <a:srgbClr val="00B050"/>
                </a:solidFill>
                <a:latin typeface="Arial Black" pitchFamily="34" charset="0"/>
              </a:rPr>
              <a:t>”</a:t>
            </a:r>
            <a:endParaRPr lang="en-US" sz="8800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38430" y="1524000"/>
            <a:ext cx="4924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Candara" pitchFamily="34" charset="0"/>
              </a:rPr>
              <a:t>Keokradong (1,230 m)</a:t>
            </a:r>
            <a:endParaRPr lang="en-US" sz="2000" dirty="0">
              <a:solidFill>
                <a:srgbClr val="00B050"/>
              </a:solidFill>
              <a:latin typeface="Candar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51252" y="2209800"/>
            <a:ext cx="1616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Candara" pitchFamily="34" charset="0"/>
              </a:rPr>
              <a:t>highest point</a:t>
            </a:r>
            <a:endParaRPr lang="en-US" sz="2000" dirty="0">
              <a:solidFill>
                <a:srgbClr val="00B050"/>
              </a:solidFill>
              <a:latin typeface="Candar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B050"/>
                </a:solidFill>
              </a:rPr>
              <a:t>    </a:t>
            </a:r>
            <a:r>
              <a:rPr lang="en-US" sz="16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Government of the People’s Republic of Bangladesh</a:t>
            </a:r>
            <a:endParaRPr lang="en-US" sz="1600" b="1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Go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01964" y="6549789"/>
            <a:ext cx="270296" cy="2702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Interesting Facts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37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thorntoncohenphotography.files.wordpress.com/2013/01/kuakata-bangladesh373.jpg?w=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334" y="0"/>
            <a:ext cx="9258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17709" y="1066800"/>
            <a:ext cx="790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  <a:latin typeface="Arial Black" pitchFamily="34" charset="0"/>
              </a:rPr>
              <a:t>“        </a:t>
            </a:r>
            <a:endParaRPr lang="en-US" sz="8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47277" y="1830050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Arial Black" pitchFamily="34" charset="0"/>
              </a:rPr>
              <a:t>”</a:t>
            </a:r>
            <a:endParaRPr lang="en-US" sz="8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38430" y="1524000"/>
            <a:ext cx="5903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andara" pitchFamily="34" charset="0"/>
              </a:rPr>
              <a:t>World’s longest sea beach</a:t>
            </a:r>
            <a:endParaRPr lang="en-US" sz="20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7173" y="2209800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125 km</a:t>
            </a:r>
            <a:endParaRPr lang="en-US" sz="20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</a:rPr>
              <a:t>    </a:t>
            </a:r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  <a:cs typeface="Calibri" pitchFamily="34" charset="0"/>
              </a:rPr>
              <a:t>Government of the People’s Republic of Bangladesh</a:t>
            </a:r>
            <a:endParaRPr lang="en-US" sz="1600" b="1" dirty="0" smtClean="0">
              <a:solidFill>
                <a:schemeClr val="bg1"/>
              </a:solidFill>
              <a:latin typeface="Trebuchet MS" pitchFamily="34" charset="0"/>
              <a:cs typeface="Calibri" pitchFamily="34" charset="0"/>
            </a:endParaRPr>
          </a:p>
        </p:txBody>
      </p:sp>
      <p:pic>
        <p:nvPicPr>
          <p:cNvPr id="19" name="Picture 18" descr="Go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6549789"/>
            <a:ext cx="270296" cy="27029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Interesting Facts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06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484</TotalTime>
  <Words>674</Words>
  <Application>Microsoft Office PowerPoint</Application>
  <PresentationFormat>Ekran Gösterisi (4:3)</PresentationFormat>
  <Paragraphs>156</Paragraphs>
  <Slides>32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3" baseType="lpstr">
      <vt:lpstr>Origin</vt:lpstr>
      <vt:lpstr>Social Security Systems in Bangladesh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Security Systems in Bangladesh</dc:title>
  <dc:creator>Foysal</dc:creator>
  <cp:lastModifiedBy>user</cp:lastModifiedBy>
  <cp:revision>73</cp:revision>
  <dcterms:created xsi:type="dcterms:W3CDTF">2016-03-24T12:32:59Z</dcterms:created>
  <dcterms:modified xsi:type="dcterms:W3CDTF">2016-04-03T09:32:35Z</dcterms:modified>
</cp:coreProperties>
</file>