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89" r:id="rId1"/>
  </p:sldMasterIdLst>
  <p:notesMasterIdLst>
    <p:notesMasterId r:id="rId15"/>
  </p:notesMasterIdLst>
  <p:handoutMasterIdLst>
    <p:handoutMasterId r:id="rId16"/>
  </p:handoutMasterIdLst>
  <p:sldIdLst>
    <p:sldId id="409" r:id="rId2"/>
    <p:sldId id="439" r:id="rId3"/>
    <p:sldId id="410" r:id="rId4"/>
    <p:sldId id="444" r:id="rId5"/>
    <p:sldId id="445" r:id="rId6"/>
    <p:sldId id="446" r:id="rId7"/>
    <p:sldId id="441" r:id="rId8"/>
    <p:sldId id="450" r:id="rId9"/>
    <p:sldId id="442" r:id="rId10"/>
    <p:sldId id="447" r:id="rId11"/>
    <p:sldId id="448" r:id="rId12"/>
    <p:sldId id="449" r:id="rId13"/>
    <p:sldId id="436" r:id="rId14"/>
  </p:sldIdLst>
  <p:sldSz cx="9144000" cy="6858000" type="screen4x3"/>
  <p:notesSz cx="6761163" cy="9942513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3200" b="1" kern="1200">
        <a:solidFill>
          <a:srgbClr val="FFFF00"/>
        </a:solidFill>
        <a:latin typeface="Tahoma" pitchFamily="34" charset="0"/>
        <a:ea typeface="+mn-ea"/>
        <a:cs typeface="Microsoft Sans Serif" pitchFamily="34" charset="0"/>
      </a:defRPr>
    </a:lvl1pPr>
    <a:lvl2pPr marL="457200" algn="ctr" rtl="0" fontAlgn="base">
      <a:spcBef>
        <a:spcPct val="0"/>
      </a:spcBef>
      <a:spcAft>
        <a:spcPct val="0"/>
      </a:spcAft>
      <a:defRPr sz="3200" b="1" kern="1200">
        <a:solidFill>
          <a:srgbClr val="FFFF00"/>
        </a:solidFill>
        <a:latin typeface="Tahoma" pitchFamily="34" charset="0"/>
        <a:ea typeface="+mn-ea"/>
        <a:cs typeface="Microsoft Sans Serif" pitchFamily="34" charset="0"/>
      </a:defRPr>
    </a:lvl2pPr>
    <a:lvl3pPr marL="914400" algn="ctr" rtl="0" fontAlgn="base">
      <a:spcBef>
        <a:spcPct val="0"/>
      </a:spcBef>
      <a:spcAft>
        <a:spcPct val="0"/>
      </a:spcAft>
      <a:defRPr sz="3200" b="1" kern="1200">
        <a:solidFill>
          <a:srgbClr val="FFFF00"/>
        </a:solidFill>
        <a:latin typeface="Tahoma" pitchFamily="34" charset="0"/>
        <a:ea typeface="+mn-ea"/>
        <a:cs typeface="Microsoft Sans Serif" pitchFamily="34" charset="0"/>
      </a:defRPr>
    </a:lvl3pPr>
    <a:lvl4pPr marL="1371600" algn="ctr" rtl="0" fontAlgn="base">
      <a:spcBef>
        <a:spcPct val="0"/>
      </a:spcBef>
      <a:spcAft>
        <a:spcPct val="0"/>
      </a:spcAft>
      <a:defRPr sz="3200" b="1" kern="1200">
        <a:solidFill>
          <a:srgbClr val="FFFF00"/>
        </a:solidFill>
        <a:latin typeface="Tahoma" pitchFamily="34" charset="0"/>
        <a:ea typeface="+mn-ea"/>
        <a:cs typeface="Microsoft Sans Serif" pitchFamily="34" charset="0"/>
      </a:defRPr>
    </a:lvl4pPr>
    <a:lvl5pPr marL="1828800" algn="ctr" rtl="0" fontAlgn="base">
      <a:spcBef>
        <a:spcPct val="0"/>
      </a:spcBef>
      <a:spcAft>
        <a:spcPct val="0"/>
      </a:spcAft>
      <a:defRPr sz="3200" b="1" kern="1200">
        <a:solidFill>
          <a:srgbClr val="FFFF00"/>
        </a:solidFill>
        <a:latin typeface="Tahoma" pitchFamily="34" charset="0"/>
        <a:ea typeface="+mn-ea"/>
        <a:cs typeface="Microsoft Sans Serif" pitchFamily="34" charset="0"/>
      </a:defRPr>
    </a:lvl5pPr>
    <a:lvl6pPr marL="2286000" algn="l" defTabSz="914400" rtl="0" eaLnBrk="1" latinLnBrk="0" hangingPunct="1">
      <a:defRPr sz="3200" b="1" kern="1200">
        <a:solidFill>
          <a:srgbClr val="FFFF00"/>
        </a:solidFill>
        <a:latin typeface="Tahoma" pitchFamily="34" charset="0"/>
        <a:ea typeface="+mn-ea"/>
        <a:cs typeface="Microsoft Sans Serif" pitchFamily="34" charset="0"/>
      </a:defRPr>
    </a:lvl6pPr>
    <a:lvl7pPr marL="2743200" algn="l" defTabSz="914400" rtl="0" eaLnBrk="1" latinLnBrk="0" hangingPunct="1">
      <a:defRPr sz="3200" b="1" kern="1200">
        <a:solidFill>
          <a:srgbClr val="FFFF00"/>
        </a:solidFill>
        <a:latin typeface="Tahoma" pitchFamily="34" charset="0"/>
        <a:ea typeface="+mn-ea"/>
        <a:cs typeface="Microsoft Sans Serif" pitchFamily="34" charset="0"/>
      </a:defRPr>
    </a:lvl7pPr>
    <a:lvl8pPr marL="3200400" algn="l" defTabSz="914400" rtl="0" eaLnBrk="1" latinLnBrk="0" hangingPunct="1">
      <a:defRPr sz="3200" b="1" kern="1200">
        <a:solidFill>
          <a:srgbClr val="FFFF00"/>
        </a:solidFill>
        <a:latin typeface="Tahoma" pitchFamily="34" charset="0"/>
        <a:ea typeface="+mn-ea"/>
        <a:cs typeface="Microsoft Sans Serif" pitchFamily="34" charset="0"/>
      </a:defRPr>
    </a:lvl8pPr>
    <a:lvl9pPr marL="3657600" algn="l" defTabSz="914400" rtl="0" eaLnBrk="1" latinLnBrk="0" hangingPunct="1">
      <a:defRPr sz="3200" b="1" kern="1200">
        <a:solidFill>
          <a:srgbClr val="FFFF00"/>
        </a:solidFill>
        <a:latin typeface="Tahoma" pitchFamily="34" charset="0"/>
        <a:ea typeface="+mn-ea"/>
        <a:cs typeface="Microsoft Sans Serif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Untitled Section" id="{D9BFECCC-53BB-4623-A93E-7B396F6B72BF}">
          <p14:sldIdLst>
            <p14:sldId id="409"/>
            <p14:sldId id="439"/>
            <p14:sldId id="410"/>
            <p14:sldId id="444"/>
            <p14:sldId id="445"/>
            <p14:sldId id="446"/>
            <p14:sldId id="441"/>
            <p14:sldId id="450"/>
            <p14:sldId id="442"/>
            <p14:sldId id="447"/>
            <p14:sldId id="448"/>
            <p14:sldId id="449"/>
            <p14:sldId id="43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33CC"/>
    <a:srgbClr val="FFFF00"/>
    <a:srgbClr val="0000FF"/>
    <a:srgbClr val="3366FF"/>
    <a:srgbClr val="B2B2B2"/>
    <a:srgbClr val="3399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5382" autoAdjust="0"/>
  </p:normalViewPr>
  <p:slideViewPr>
    <p:cSldViewPr>
      <p:cViewPr>
        <p:scale>
          <a:sx n="115" d="100"/>
          <a:sy n="115" d="100"/>
        </p:scale>
        <p:origin x="-1428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1"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625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1"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45625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30EC87F7-37B9-47CE-B901-BDA9A71A83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966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5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722813"/>
            <a:ext cx="54086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305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0160EEF-D0E8-4982-A851-5F38878162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87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1pPr>
            <a:lvl2pPr marL="742950" indent="-28575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2pPr>
            <a:lvl3pPr marL="11430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3pPr>
            <a:lvl4pPr marL="16002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4pPr>
            <a:lvl5pPr marL="20574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9pPr>
          </a:lstStyle>
          <a:p>
            <a:pPr eaLnBrk="1" hangingPunct="1"/>
            <a:fld id="{2CF1A19C-715B-43D7-8978-AA0887BA716C}" type="slidenum">
              <a:rPr lang="en-US" altLang="tr-TR" sz="12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</a:t>
            </a:fld>
            <a:endParaRPr lang="en-US" altLang="tr-TR" sz="12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altLang="tr-T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1pPr>
            <a:lvl2pPr marL="742950" indent="-28575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2pPr>
            <a:lvl3pPr marL="11430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3pPr>
            <a:lvl4pPr marL="16002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4pPr>
            <a:lvl5pPr marL="20574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9pPr>
          </a:lstStyle>
          <a:p>
            <a:pPr eaLnBrk="1" hangingPunct="1"/>
            <a:fld id="{854BBB5D-8790-4798-9AE5-91B864BEA5F9}" type="slidenum">
              <a:rPr lang="en-US" altLang="tr-TR" sz="12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3</a:t>
            </a:fld>
            <a:endParaRPr lang="en-US" altLang="tr-TR" sz="12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altLang="tr-TR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1pPr>
            <a:lvl2pPr marL="742950" indent="-28575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2pPr>
            <a:lvl3pPr marL="11430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3pPr>
            <a:lvl4pPr marL="16002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4pPr>
            <a:lvl5pPr marL="20574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9pPr>
          </a:lstStyle>
          <a:p>
            <a:pPr eaLnBrk="1" hangingPunct="1"/>
            <a:fld id="{854BBB5D-8790-4798-9AE5-91B864BEA5F9}" type="slidenum">
              <a:rPr lang="en-US" altLang="tr-TR" sz="12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4</a:t>
            </a:fld>
            <a:endParaRPr lang="en-US" altLang="tr-TR" sz="12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altLang="tr-TR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1pPr>
            <a:lvl2pPr marL="742950" indent="-28575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2pPr>
            <a:lvl3pPr marL="11430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3pPr>
            <a:lvl4pPr marL="16002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4pPr>
            <a:lvl5pPr marL="20574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9pPr>
          </a:lstStyle>
          <a:p>
            <a:pPr eaLnBrk="1" hangingPunct="1"/>
            <a:fld id="{854BBB5D-8790-4798-9AE5-91B864BEA5F9}" type="slidenum">
              <a:rPr lang="en-US" altLang="tr-TR" sz="12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5</a:t>
            </a:fld>
            <a:endParaRPr lang="en-US" altLang="tr-TR" sz="12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altLang="tr-TR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1pPr>
            <a:lvl2pPr marL="742950" indent="-28575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2pPr>
            <a:lvl3pPr marL="11430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3pPr>
            <a:lvl4pPr marL="16002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4pPr>
            <a:lvl5pPr marL="20574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9pPr>
          </a:lstStyle>
          <a:p>
            <a:pPr eaLnBrk="1" hangingPunct="1"/>
            <a:fld id="{854BBB5D-8790-4798-9AE5-91B864BEA5F9}" type="slidenum">
              <a:rPr lang="en-US" altLang="tr-TR" sz="12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6</a:t>
            </a:fld>
            <a:endParaRPr lang="en-US" altLang="tr-TR" sz="12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altLang="tr-TR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AAE0EFF6-FE11-4FC4-96AA-E2BBBF6E300B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17DC89C8-9B89-4932-B0EE-74F1B9BF83D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2054"/>
          <p:cNvSpPr>
            <a:spLocks noChangeArrowheads="1"/>
          </p:cNvSpPr>
          <p:nvPr userDrawn="1"/>
        </p:nvSpPr>
        <p:spPr bwMode="auto">
          <a:xfrm>
            <a:off x="0" y="476250"/>
            <a:ext cx="9144000" cy="504825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1pPr>
            <a:lvl2pPr marL="742950" indent="-28575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2pPr>
            <a:lvl3pPr marL="11430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3pPr>
            <a:lvl4pPr marL="16002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4pPr>
            <a:lvl5pPr marL="20574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9pPr>
          </a:lstStyle>
          <a:p>
            <a:pPr eaLnBrk="1" hangingPunct="1"/>
            <a:endParaRPr lang="en-US" altLang="tr-TR"/>
          </a:p>
        </p:txBody>
      </p:sp>
      <p:sp>
        <p:nvSpPr>
          <p:cNvPr id="14" name="Rectangle 2055"/>
          <p:cNvSpPr>
            <a:spLocks noChangeArrowheads="1"/>
          </p:cNvSpPr>
          <p:nvPr userDrawn="1"/>
        </p:nvSpPr>
        <p:spPr bwMode="auto">
          <a:xfrm>
            <a:off x="539750" y="0"/>
            <a:ext cx="71438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1pPr>
            <a:lvl2pPr marL="742950" indent="-28575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2pPr>
            <a:lvl3pPr marL="11430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3pPr>
            <a:lvl4pPr marL="16002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4pPr>
            <a:lvl5pPr marL="20574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9pPr>
          </a:lstStyle>
          <a:p>
            <a:pPr eaLnBrk="1" hangingPunct="1"/>
            <a:endParaRPr lang="en-US" alt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0CFE4750-8D72-4AA9-A0FC-911516E35C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0E29B1E-72F2-4D58-BA1D-5224A12DCF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pPr>
              <a:defRPr/>
            </a:pPr>
            <a:fld id="{9367E6EB-1703-4F0D-A2FD-471370C222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73824A2B-0AEB-40B6-B6DD-0C4A6FECF4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7CFD339-7F07-48F8-BD85-DCE1C15A48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B3383FF-6781-4166-A2D5-25F45BBE34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pPr>
              <a:defRPr/>
            </a:pPr>
            <a:fld id="{933E97C9-3883-4B43-9DC5-DB8A8B5F06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D1CFAF9D-C1E0-4F8E-B677-FC96566593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D14CF2C9-2D48-4E7E-BBA6-A27A2CD3B0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81FB48E6-9E08-4569-82A7-6EEEA191B1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D8E471A-2256-4A98-886C-DC884ED064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90" r:id="rId1"/>
    <p:sldLayoutId id="2147484791" r:id="rId2"/>
    <p:sldLayoutId id="2147484792" r:id="rId3"/>
    <p:sldLayoutId id="2147484793" r:id="rId4"/>
    <p:sldLayoutId id="2147484794" r:id="rId5"/>
    <p:sldLayoutId id="2147484795" r:id="rId6"/>
    <p:sldLayoutId id="2147484796" r:id="rId7"/>
    <p:sldLayoutId id="2147484797" r:id="rId8"/>
    <p:sldLayoutId id="2147484798" r:id="rId9"/>
    <p:sldLayoutId id="2147484799" r:id="rId10"/>
    <p:sldLayoutId id="2147484800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510" y="884237"/>
            <a:ext cx="9133490" cy="4068763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1pPr>
            <a:lvl2pPr marL="742950" indent="-28575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2pPr>
            <a:lvl3pPr marL="11430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3pPr>
            <a:lvl4pPr marL="16002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4pPr>
            <a:lvl5pPr marL="20574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9pPr>
          </a:lstStyle>
          <a:p>
            <a:pPr rtl="1" eaLnBrk="1" hangingPunct="1"/>
            <a:endParaRPr lang="fa-IR" altLang="tr-TR" sz="2400" dirty="0" smtClean="0">
              <a:solidFill>
                <a:schemeClr val="bg1"/>
              </a:solidFill>
            </a:endParaRPr>
          </a:p>
          <a:p>
            <a:pPr rtl="1" eaLnBrk="1" hangingPunct="1"/>
            <a:r>
              <a:rPr lang="en-US" altLang="tr-TR" sz="2800" dirty="0" smtClean="0">
                <a:solidFill>
                  <a:schemeClr val="bg1"/>
                </a:solidFill>
              </a:rPr>
              <a:t>Islamic Republic of Afghanistan</a:t>
            </a:r>
          </a:p>
          <a:p>
            <a:pPr rtl="1" eaLnBrk="1" hangingPunct="1"/>
            <a:endParaRPr lang="fa-IR" altLang="tr-TR" sz="28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altLang="tr-TR" sz="2500" dirty="0" smtClean="0">
                <a:solidFill>
                  <a:schemeClr val="bg1"/>
                </a:solidFill>
              </a:rPr>
              <a:t>Ministry of Lobar, Social Affairs, Martyrs &amp; Disabled</a:t>
            </a:r>
          </a:p>
          <a:p>
            <a:pPr eaLnBrk="1" hangingPunct="1"/>
            <a:r>
              <a:rPr lang="en-US" altLang="tr-TR" sz="2500" dirty="0" smtClean="0">
                <a:solidFill>
                  <a:schemeClr val="bg1"/>
                </a:solidFill>
              </a:rPr>
              <a:t>(</a:t>
            </a:r>
            <a:r>
              <a:rPr lang="en-US" altLang="tr-TR" sz="2500" dirty="0" err="1" smtClean="0">
                <a:solidFill>
                  <a:schemeClr val="bg1"/>
                </a:solidFill>
              </a:rPr>
              <a:t>MoLSAMD</a:t>
            </a:r>
            <a:r>
              <a:rPr lang="en-US" altLang="tr-TR" sz="2500" dirty="0" smtClean="0">
                <a:solidFill>
                  <a:schemeClr val="bg1"/>
                </a:solidFill>
              </a:rPr>
              <a:t>)</a:t>
            </a:r>
            <a:endParaRPr lang="fa-IR" altLang="tr-TR" sz="2500" dirty="0" smtClean="0">
              <a:solidFill>
                <a:schemeClr val="bg1"/>
              </a:solidFill>
            </a:endParaRPr>
          </a:p>
          <a:p>
            <a:pPr rtl="1" eaLnBrk="1" hangingPunct="1"/>
            <a:endParaRPr lang="fa-IR" altLang="tr-TR" sz="2400" dirty="0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30000"/>
              </a:spcBef>
            </a:pPr>
            <a:r>
              <a:rPr lang="en-US" altLang="tr-TR" sz="4400" dirty="0" smtClean="0">
                <a:solidFill>
                  <a:schemeClr val="bg1"/>
                </a:solidFill>
              </a:rPr>
              <a:t>Employment of Persons with Disabilities</a:t>
            </a:r>
          </a:p>
          <a:p>
            <a:pPr eaLnBrk="1" hangingPunct="1">
              <a:spcBef>
                <a:spcPct val="30000"/>
              </a:spcBef>
            </a:pPr>
            <a:endParaRPr lang="en-US" altLang="tr-TR" sz="3600" dirty="0">
              <a:solidFill>
                <a:schemeClr val="bg1"/>
              </a:solidFill>
            </a:endParaRPr>
          </a:p>
        </p:txBody>
      </p:sp>
      <p:pic>
        <p:nvPicPr>
          <p:cNvPr id="3075" name="Picture 3" descr="AFG 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888" y="304800"/>
            <a:ext cx="1230312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MOLSAMD_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1154112" cy="109974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3657600"/>
            <a:ext cx="9144000" cy="2971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1pPr>
            <a:lvl2pPr marL="742950" indent="-28575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2pPr>
            <a:lvl3pPr marL="11430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3pPr>
            <a:lvl4pPr marL="16002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4pPr>
            <a:lvl5pPr marL="20574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9pPr>
          </a:lstStyle>
          <a:p>
            <a:pPr rtl="1" eaLnBrk="1" hangingPunct="1"/>
            <a:endParaRPr lang="en-US" altLang="tr-TR" sz="3600" b="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5372100"/>
            <a:ext cx="9154510" cy="1485900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1pPr>
            <a:lvl2pPr marL="742950" indent="-28575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2pPr>
            <a:lvl3pPr marL="11430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3pPr>
            <a:lvl4pPr marL="16002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4pPr>
            <a:lvl5pPr marL="2057400" indent="-228600" eaLnBrk="0" hangingPunct="0"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ahoma" pitchFamily="34" charset="0"/>
                <a:cs typeface="Microsoft Sans Serif" pitchFamily="34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en-US" altLang="tr-TR" sz="2400" dirty="0" err="1">
                <a:solidFill>
                  <a:schemeClr val="bg1"/>
                </a:solidFill>
              </a:rPr>
              <a:t>Mujahid</a:t>
            </a:r>
            <a:r>
              <a:rPr lang="en-US" altLang="tr-TR" sz="2400" dirty="0">
                <a:solidFill>
                  <a:schemeClr val="bg1"/>
                </a:solidFill>
              </a:rPr>
              <a:t> </a:t>
            </a:r>
            <a:r>
              <a:rPr lang="en-US" altLang="tr-TR" sz="2400" dirty="0" err="1">
                <a:solidFill>
                  <a:schemeClr val="bg1"/>
                </a:solidFill>
              </a:rPr>
              <a:t>Wali</a:t>
            </a:r>
            <a:r>
              <a:rPr lang="en-US" altLang="tr-TR" sz="2400" dirty="0">
                <a:solidFill>
                  <a:schemeClr val="bg1"/>
                </a:solidFill>
              </a:rPr>
              <a:t> </a:t>
            </a:r>
            <a:r>
              <a:rPr lang="en-US" altLang="tr-TR" sz="2400" dirty="0" err="1" smtClean="0">
                <a:solidFill>
                  <a:schemeClr val="bg1"/>
                </a:solidFill>
              </a:rPr>
              <a:t>Zazai</a:t>
            </a:r>
            <a:endParaRPr lang="en-US" altLang="tr-TR" sz="2400" dirty="0">
              <a:solidFill>
                <a:schemeClr val="bg1"/>
              </a:solidFill>
            </a:endParaRPr>
          </a:p>
          <a:p>
            <a:pPr eaLnBrk="1" hangingPunct="1">
              <a:spcBef>
                <a:spcPct val="30000"/>
              </a:spcBef>
            </a:pPr>
            <a:r>
              <a:rPr lang="en-US" altLang="tr-TR" sz="2400" dirty="0">
                <a:solidFill>
                  <a:schemeClr val="bg1"/>
                </a:solidFill>
              </a:rPr>
              <a:t>October 2016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382000" cy="6857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dirty="0" smtClean="0"/>
              <a:t>Challenges…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819400"/>
            <a:ext cx="7467600" cy="3505200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Verbal and Physical abuse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Lack of access to dedication and live-hood opportunities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Lack of Social opportunities (Marriage, Family Life, etc..)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Lack of  appropriate health care and treatment Services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Loss </a:t>
            </a:r>
            <a:r>
              <a:rPr lang="en-US" sz="2400" dirty="0"/>
              <a:t>of respect within </a:t>
            </a:r>
            <a:r>
              <a:rPr lang="en-US" sz="2400" dirty="0" smtClean="0"/>
              <a:t>family and community </a:t>
            </a:r>
            <a:endParaRPr lang="en-US" sz="26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600199"/>
            <a:ext cx="8382000" cy="7620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buNone/>
            </a:pPr>
            <a:r>
              <a:rPr lang="en-US" b="0" dirty="0" smtClean="0"/>
              <a:t>Main problems disabled people face in society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56783122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1"/>
            <a:ext cx="8382000" cy="68579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altLang="tr-TR" dirty="0" smtClean="0"/>
              <a:t>Recommendations:</a:t>
            </a:r>
            <a:endParaRPr lang="en-US" alt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848600" cy="50292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Conducting programs for disabled persons for their capacity building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Providing facilities for better education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Making Artificial body parts for disables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Public information campaigns, specially presenting the abilities of persons with disabilities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Improving their physical accessibility to public places such as Mosques (Masjid), Government buildings, offices &amp; schools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08442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1"/>
            <a:ext cx="8382000" cy="68579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altLang="tr-TR" dirty="0" smtClean="0"/>
              <a:t>Recommendations:</a:t>
            </a:r>
            <a:endParaRPr lang="en-US" alt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848600" cy="50292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Creation incentives for employers to hire disabled people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Creation of a network or peer groups for disable people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Improving peoples’ knowledge about causes, and treatment of disabilities through mass media. Religious leaders, modern and traditional health practitioners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945952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755650" y="1484313"/>
            <a:ext cx="7772400" cy="4459287"/>
          </a:xfrm>
        </p:spPr>
        <p:txBody>
          <a:bodyPr>
            <a:normAutofit fontScale="85000" lnSpcReduction="20000"/>
          </a:bodyPr>
          <a:lstStyle/>
          <a:p>
            <a:pPr algn="ctr">
              <a:buFont typeface="Wingdings" pitchFamily="2" charset="2"/>
              <a:buNone/>
            </a:pPr>
            <a:endParaRPr lang="en-US" altLang="tr-TR" dirty="0" smtClean="0"/>
          </a:p>
          <a:p>
            <a:pPr algn="ctr">
              <a:buFont typeface="Wingdings" pitchFamily="2" charset="2"/>
              <a:buNone/>
            </a:pPr>
            <a:r>
              <a:rPr lang="en-US" altLang="tr-TR" sz="4000" b="1" dirty="0" smtClean="0"/>
              <a:t>Thank you!</a:t>
            </a:r>
          </a:p>
          <a:p>
            <a:pPr algn="ctr">
              <a:buFont typeface="Wingdings" pitchFamily="2" charset="2"/>
              <a:buNone/>
            </a:pPr>
            <a:r>
              <a:rPr lang="en-US" altLang="tr-TR" sz="23900" dirty="0" smtClean="0"/>
              <a:t>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11188" y="260350"/>
            <a:ext cx="8353425" cy="7207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altLang="tr-TR" sz="3600" b="1" dirty="0" smtClean="0"/>
              <a:t>Contents: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5800" y="1531938"/>
            <a:ext cx="7772400" cy="51831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tr-TR" dirty="0" smtClean="0"/>
              <a:t>Over View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tr-TR" dirty="0"/>
              <a:t>Disable  Rights and Concession </a:t>
            </a:r>
            <a:r>
              <a:rPr lang="en-US" altLang="tr-TR" dirty="0" smtClean="0"/>
              <a:t>Law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tr-TR" dirty="0" smtClean="0"/>
              <a:t>Disables Employment System</a:t>
            </a:r>
            <a:endParaRPr lang="en-US" alt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tr-TR" dirty="0" smtClean="0"/>
              <a:t>Challenges</a:t>
            </a:r>
            <a:endParaRPr lang="fa-IR" altLang="tr-T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tr-TR" dirty="0" smtClean="0"/>
              <a:t>Recommendations</a:t>
            </a:r>
          </a:p>
          <a:p>
            <a:pPr>
              <a:buFont typeface="Arial" panose="020B0604020202020204" pitchFamily="34" charset="0"/>
              <a:buChar char="•"/>
            </a:pPr>
            <a:endParaRPr lang="fa-IR" altLang="tr-TR" dirty="0" smtClean="0"/>
          </a:p>
          <a:p>
            <a:pPr algn="r" rtl="1"/>
            <a:endParaRPr lang="en-US" altLang="tr-TR" dirty="0" smtClean="0"/>
          </a:p>
          <a:p>
            <a:pPr>
              <a:buFont typeface="Arial" charset="0"/>
              <a:buChar char="•"/>
            </a:pPr>
            <a:endParaRPr lang="en-US" altLang="tr-TR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353425" cy="7207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 eaLnBrk="1" hangingPunct="1"/>
            <a:r>
              <a:rPr lang="en-US" altLang="tr-TR" sz="3600" b="1" dirty="0" smtClean="0"/>
              <a:t>Over View:</a:t>
            </a:r>
            <a:endParaRPr lang="it-IT" altLang="tr-TR" sz="3200" b="1" dirty="0" smtClean="0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609600" y="3886200"/>
            <a:ext cx="7772400" cy="21002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tr-TR" b="0" dirty="0" smtClean="0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627993" y="1325670"/>
            <a:ext cx="3410607" cy="50751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90000"/>
              </a:lnSpc>
              <a:buFont typeface="Wingdings" pitchFamily="2" charset="2"/>
              <a:buNone/>
            </a:pPr>
            <a:r>
              <a:rPr lang="en-US" altLang="tr-TR" dirty="0" smtClean="0"/>
              <a:t>Disable:</a:t>
            </a:r>
          </a:p>
          <a:p>
            <a:pPr marL="0" indent="0" algn="just" fontAlgn="auto">
              <a:lnSpc>
                <a:spcPct val="90000"/>
              </a:lnSpc>
              <a:buFont typeface="Wingdings" pitchFamily="2" charset="2"/>
              <a:buNone/>
            </a:pPr>
            <a:endParaRPr lang="en-US" altLang="tr-TR" sz="1800" dirty="0" smtClean="0"/>
          </a:p>
          <a:p>
            <a:pPr marL="0" indent="0" algn="just" fontAlgn="auto">
              <a:lnSpc>
                <a:spcPct val="90000"/>
              </a:lnSpc>
              <a:buFont typeface="Wingdings" pitchFamily="2" charset="2"/>
              <a:buNone/>
            </a:pPr>
            <a:r>
              <a:rPr lang="en-US" altLang="tr-TR" b="0" dirty="0" smtClean="0"/>
              <a:t>Any person who has a physical or mental impairment that substantially limits one or more their major life activities</a:t>
            </a:r>
          </a:p>
          <a:p>
            <a:pPr algn="just" fontAlgn="auto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tr-TR" b="0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52" t="7993" b="9053"/>
          <a:stretch/>
        </p:blipFill>
        <p:spPr>
          <a:xfrm>
            <a:off x="4876800" y="1596788"/>
            <a:ext cx="4038600" cy="480401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353425" cy="7207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l" eaLnBrk="1" hangingPunct="1"/>
            <a:r>
              <a:rPr lang="en-US" altLang="tr-TR" sz="3600" b="1" dirty="0" smtClean="0"/>
              <a:t>Over View…</a:t>
            </a:r>
            <a:endParaRPr lang="it-IT" altLang="tr-TR" sz="3200" b="1" dirty="0" smtClean="0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609600" y="3886200"/>
            <a:ext cx="7772400" cy="21002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tr-TR" b="0" dirty="0" smtClean="0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533400" y="1676400"/>
            <a:ext cx="3867807" cy="21002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90000"/>
              </a:lnSpc>
              <a:buFont typeface="Wingdings" pitchFamily="2" charset="2"/>
              <a:buNone/>
            </a:pPr>
            <a:endParaRPr lang="en-US" altLang="tr-TR" sz="2400" b="0" dirty="0" smtClean="0"/>
          </a:p>
          <a:p>
            <a:pPr algn="just" fontAlgn="auto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tr-TR" sz="3200" b="0" dirty="0" smtClean="0"/>
              <a:t>Disability caused by birth</a:t>
            </a:r>
          </a:p>
          <a:p>
            <a:pPr marL="0" indent="0" algn="just" fontAlgn="auto">
              <a:lnSpc>
                <a:spcPct val="90000"/>
              </a:lnSpc>
              <a:buNone/>
            </a:pPr>
            <a:endParaRPr lang="en-US" altLang="tr-TR" sz="2400" b="0" dirty="0" smtClean="0"/>
          </a:p>
          <a:p>
            <a:pPr algn="just" fontAlgn="auto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tr-TR" sz="2400" b="0" dirty="0" smtClean="0"/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4800600" y="1828800"/>
            <a:ext cx="3886200" cy="21002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90000"/>
              </a:lnSpc>
              <a:buNone/>
            </a:pPr>
            <a:endParaRPr lang="en-US" altLang="tr-TR" sz="3200" b="0" dirty="0" smtClean="0"/>
          </a:p>
          <a:p>
            <a:pPr algn="just" fontAlgn="auto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tr-TR" sz="3200" b="0" dirty="0" smtClean="0"/>
              <a:t>Disability caused by an accident or  external factors</a:t>
            </a:r>
          </a:p>
          <a:p>
            <a:pPr algn="just" fontAlgn="auto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tr-TR" sz="2400" b="0" dirty="0" smtClean="0"/>
          </a:p>
          <a:p>
            <a:pPr algn="just" fontAlgn="auto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tr-TR" sz="2400" b="0" dirty="0" smtClean="0"/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>
          <a:xfrm>
            <a:off x="2272862" y="1752600"/>
            <a:ext cx="4585138" cy="609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90000"/>
              </a:lnSpc>
              <a:buFont typeface="Wingdings" pitchFamily="2" charset="2"/>
              <a:buNone/>
            </a:pPr>
            <a:r>
              <a:rPr lang="en-US" altLang="tr-TR" sz="3300" dirty="0" smtClean="0"/>
              <a:t>Types of Disabilities:</a:t>
            </a:r>
          </a:p>
          <a:p>
            <a:pPr algn="just" fontAlgn="auto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tr-TR" b="0" dirty="0" smtClean="0"/>
          </a:p>
          <a:p>
            <a:pPr algn="just" fontAlgn="auto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tr-TR" b="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34" t="5746" r="4436"/>
          <a:stretch/>
        </p:blipFill>
        <p:spPr>
          <a:xfrm>
            <a:off x="475593" y="3505200"/>
            <a:ext cx="3867807" cy="31750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17" r="15714"/>
          <a:stretch/>
        </p:blipFill>
        <p:spPr>
          <a:xfrm>
            <a:off x="4800600" y="3505200"/>
            <a:ext cx="4038600" cy="31750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3947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353425" cy="7207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l" eaLnBrk="1" hangingPunct="1"/>
            <a:r>
              <a:rPr lang="en-US" altLang="tr-TR" sz="3600" b="1" dirty="0" smtClean="0"/>
              <a:t>Over View…</a:t>
            </a:r>
            <a:endParaRPr lang="it-IT" altLang="tr-TR" sz="3200" b="1" dirty="0" smtClean="0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609600" y="3886200"/>
            <a:ext cx="7772400" cy="21002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tr-TR" b="0" dirty="0" smtClean="0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627993" y="1295400"/>
            <a:ext cx="7772400" cy="46910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justLow" fontAlgn="auto">
              <a:lnSpc>
                <a:spcPct val="90000"/>
              </a:lnSpc>
              <a:buFont typeface="Wingdings" pitchFamily="2" charset="2"/>
              <a:buNone/>
            </a:pPr>
            <a:r>
              <a:rPr lang="en-US" altLang="tr-TR" b="0" dirty="0" smtClean="0"/>
              <a:t>The most recent statistics on Disability Survey jointly conducted by the Government of Afghanistan &amp; Handicap International</a:t>
            </a:r>
          </a:p>
          <a:p>
            <a:pPr marL="0" indent="0" algn="justLow" fontAlgn="auto">
              <a:lnSpc>
                <a:spcPct val="90000"/>
              </a:lnSpc>
              <a:buFont typeface="Wingdings" pitchFamily="2" charset="2"/>
              <a:buNone/>
            </a:pPr>
            <a:endParaRPr lang="en-US" altLang="tr-TR" sz="2600" b="0" dirty="0" smtClean="0"/>
          </a:p>
          <a:p>
            <a:pPr algn="just" fontAlgn="auto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tr-TR" sz="2600" b="0" dirty="0" smtClean="0"/>
              <a:t>The survey found a general prevalence rate of 2.7% for severe disabilities and 4.7% for less severe disabilities.</a:t>
            </a:r>
          </a:p>
          <a:p>
            <a:pPr algn="just" fontAlgn="auto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tr-TR" sz="2600" b="0" dirty="0" smtClean="0"/>
              <a:t>It means that over 850,000 people suffers from various forms of disability.</a:t>
            </a:r>
          </a:p>
        </p:txBody>
      </p:sp>
    </p:spTree>
    <p:extLst>
      <p:ext uri="{BB962C8B-B14F-4D97-AF65-F5344CB8AC3E}">
        <p14:creationId xmlns:p14="http://schemas.microsoft.com/office/powerpoint/2010/main" val="218300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353425" cy="7207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l" eaLnBrk="1" hangingPunct="1"/>
            <a:r>
              <a:rPr lang="en-US" altLang="tr-TR" sz="3600" b="1" dirty="0" smtClean="0"/>
              <a:t>Over View…</a:t>
            </a:r>
            <a:endParaRPr lang="it-IT" altLang="tr-TR" sz="3200" b="1" dirty="0" smtClean="0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609600" y="3886200"/>
            <a:ext cx="7772400" cy="21002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tr-TR" b="0" dirty="0" smtClean="0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627993" y="1295400"/>
            <a:ext cx="7772400" cy="46910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tr-TR" sz="2600" b="0" dirty="0" smtClean="0"/>
              <a:t>One in five households is estimated to have a person with disability. </a:t>
            </a:r>
          </a:p>
          <a:p>
            <a:pPr marL="0" indent="0" algn="just" fontAlgn="auto">
              <a:lnSpc>
                <a:spcPct val="90000"/>
              </a:lnSpc>
              <a:buNone/>
            </a:pPr>
            <a:endParaRPr lang="en-US" altLang="tr-TR" sz="2600" b="0" dirty="0" smtClean="0"/>
          </a:p>
          <a:p>
            <a:pPr algn="just" fontAlgn="auto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tr-TR" sz="2600" b="0" dirty="0" smtClean="0"/>
              <a:t>Around the three-quarters of persons with disabilities, most are illiterate, unemployed or lack access to health services, education and other opportunities (N.D.S).</a:t>
            </a:r>
          </a:p>
        </p:txBody>
      </p:sp>
    </p:spTree>
    <p:extLst>
      <p:ext uri="{BB962C8B-B14F-4D97-AF65-F5344CB8AC3E}">
        <p14:creationId xmlns:p14="http://schemas.microsoft.com/office/powerpoint/2010/main" val="306988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610600" cy="685799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altLang="tr-TR" sz="3600" dirty="0"/>
              <a:t>Disable  Rights and Concession </a:t>
            </a:r>
            <a:r>
              <a:rPr lang="en-US" altLang="tr-TR" sz="3600" dirty="0" smtClean="0"/>
              <a:t>Law:</a:t>
            </a:r>
            <a:endParaRPr lang="en-US" alt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4041963"/>
            <a:ext cx="7543800" cy="2054037"/>
          </a:xfrm>
        </p:spPr>
        <p:txBody>
          <a:bodyPr/>
          <a:lstStyle/>
          <a:p>
            <a:pPr algn="just" fontAlgn="auto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tr-TR" dirty="0" smtClean="0"/>
              <a:t>Passed on 20 </a:t>
            </a:r>
            <a:r>
              <a:rPr lang="en-US" altLang="tr-TR" dirty="0"/>
              <a:t>Dec </a:t>
            </a:r>
            <a:r>
              <a:rPr lang="en-US" altLang="tr-TR" dirty="0" smtClean="0"/>
              <a:t>2009. </a:t>
            </a:r>
            <a:endParaRPr lang="en-US" altLang="tr-TR" dirty="0"/>
          </a:p>
          <a:p>
            <a:pPr algn="just" fontAlgn="auto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tr-TR" sz="1200" dirty="0"/>
          </a:p>
          <a:p>
            <a:pPr algn="just" fontAlgn="auto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tr-TR" dirty="0" smtClean="0"/>
              <a:t>The Law </a:t>
            </a:r>
            <a:r>
              <a:rPr lang="en-US" altLang="tr-TR" dirty="0"/>
              <a:t>contains three session and forty </a:t>
            </a:r>
            <a:r>
              <a:rPr lang="en-US" altLang="tr-TR" dirty="0" smtClean="0"/>
              <a:t>Articles.</a:t>
            </a:r>
            <a:endParaRPr lang="en-US" altLang="tr-TR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527363"/>
            <a:ext cx="8077200" cy="20540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90000"/>
              </a:lnSpc>
              <a:buNone/>
            </a:pPr>
            <a:r>
              <a:rPr lang="en-US" altLang="tr-TR" b="0" dirty="0" smtClean="0"/>
              <a:t>The Government of Islamic Republic of Afghanistan has taken a number of legislative and policy steps that indicate commitment to advising the rights of persons with disabilities.</a:t>
            </a:r>
            <a:endParaRPr lang="en-US" altLang="tr-TR" b="0" dirty="0"/>
          </a:p>
        </p:txBody>
      </p:sp>
    </p:spTree>
    <p:extLst>
      <p:ext uri="{BB962C8B-B14F-4D97-AF65-F5344CB8AC3E}">
        <p14:creationId xmlns:p14="http://schemas.microsoft.com/office/powerpoint/2010/main" val="5167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610600" cy="685799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altLang="tr-TR" sz="3600" dirty="0"/>
              <a:t>Disables Employment </a:t>
            </a:r>
            <a:r>
              <a:rPr lang="en-US" altLang="tr-TR" sz="3600" dirty="0" smtClean="0"/>
              <a:t>System:</a:t>
            </a:r>
            <a:endParaRPr lang="en-US" altLang="tr-TR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3434234"/>
              </p:ext>
            </p:extLst>
          </p:nvPr>
        </p:nvGraphicFramePr>
        <p:xfrm>
          <a:off x="898634" y="4114800"/>
          <a:ext cx="7711966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0803"/>
                <a:gridCol w="2181163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dirty="0" smtClean="0"/>
                        <a:t>Population of Afghanistan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33.6 Million Over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Government Civil</a:t>
                      </a:r>
                      <a:r>
                        <a:rPr lang="en-US" baseline="0" dirty="0" smtClean="0"/>
                        <a:t> Employees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480,000 Persons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</a:t>
                      </a:r>
                      <a:r>
                        <a:rPr lang="en-US" baseline="0" dirty="0" smtClean="0"/>
                        <a:t> Disable Employees in Government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14,400 Persons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Disabled Females in Government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2 % of</a:t>
                      </a:r>
                      <a:r>
                        <a:rPr lang="en-US" baseline="0" dirty="0" smtClean="0"/>
                        <a:t> 14,400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Number of Disabled Males</a:t>
                      </a:r>
                      <a:r>
                        <a:rPr lang="en-US" baseline="0" dirty="0" smtClean="0"/>
                        <a:t> in Government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98 % of 14,400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1219200"/>
            <a:ext cx="7848600" cy="26636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90000"/>
              </a:lnSpc>
              <a:buNone/>
            </a:pPr>
            <a:r>
              <a:rPr lang="en-US" altLang="tr-TR" b="0" dirty="0">
                <a:effectLst/>
              </a:rPr>
              <a:t>Disable  Rights and Concession Law:</a:t>
            </a:r>
            <a:r>
              <a:rPr lang="en-US" altLang="tr-TR" b="0" dirty="0" smtClean="0">
                <a:effectLst/>
              </a:rPr>
              <a:t>(2</a:t>
            </a:r>
            <a:r>
              <a:rPr lang="en-US" altLang="tr-TR" b="0" baseline="30000" dirty="0" smtClean="0">
                <a:effectLst/>
              </a:rPr>
              <a:t>nd</a:t>
            </a:r>
            <a:r>
              <a:rPr lang="en-US" altLang="tr-TR" b="0" dirty="0" smtClean="0">
                <a:effectLst/>
              </a:rPr>
              <a:t> Season , 22</a:t>
            </a:r>
            <a:r>
              <a:rPr lang="en-US" altLang="tr-TR" b="0" baseline="30000" dirty="0" smtClean="0">
                <a:effectLst/>
              </a:rPr>
              <a:t>nd </a:t>
            </a:r>
            <a:r>
              <a:rPr lang="en-US" altLang="tr-TR" b="0" dirty="0">
                <a:effectLst/>
              </a:rPr>
              <a:t>Article</a:t>
            </a:r>
            <a:r>
              <a:rPr lang="en-US" altLang="tr-TR" b="0" dirty="0" smtClean="0">
                <a:effectLst/>
              </a:rPr>
              <a:t>):</a:t>
            </a:r>
          </a:p>
          <a:p>
            <a:pPr marL="0" indent="0" algn="just" fontAlgn="auto">
              <a:lnSpc>
                <a:spcPct val="90000"/>
              </a:lnSpc>
              <a:buNone/>
            </a:pPr>
            <a:r>
              <a:rPr lang="en-US" altLang="tr-TR" sz="2400" b="0" dirty="0" smtClean="0">
                <a:effectLst/>
              </a:rPr>
              <a:t>The Government has considered the 3% of the total government positions for </a:t>
            </a:r>
            <a:r>
              <a:rPr lang="en-US" altLang="tr-TR" sz="2400" b="0" dirty="0">
                <a:effectLst/>
              </a:rPr>
              <a:t>the </a:t>
            </a:r>
            <a:r>
              <a:rPr lang="en-US" altLang="tr-TR" sz="2400" b="0" dirty="0" smtClean="0">
                <a:effectLst/>
              </a:rPr>
              <a:t>interested and eligible disabled persons.</a:t>
            </a:r>
            <a:endParaRPr lang="en-US" altLang="tr-TR" sz="24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82915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1"/>
            <a:ext cx="8382000" cy="6857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dirty="0" smtClean="0"/>
              <a:t>Challenges: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438400"/>
            <a:ext cx="7391400" cy="375133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Relevant field experience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Education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Physical abilities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Lack of interest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Assistant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524000"/>
            <a:ext cx="8382000" cy="18463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fontAlgn="auto"/>
            <a:endParaRPr lang="en-US" b="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33248" y="1600200"/>
            <a:ext cx="8205952" cy="7620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buNone/>
            </a:pPr>
            <a:r>
              <a:rPr lang="en-US" b="0" dirty="0" smtClean="0"/>
              <a:t>Main problems disabled people face: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48354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TM01859865[[fn=Kilter]]</Template>
  <TotalTime>520</TotalTime>
  <Words>477</Words>
  <Application>Microsoft Office PowerPoint</Application>
  <PresentationFormat>On-screen Show (4:3)</PresentationFormat>
  <Paragraphs>85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Kilter</vt:lpstr>
      <vt:lpstr>PowerPoint Presentation</vt:lpstr>
      <vt:lpstr>Contents:</vt:lpstr>
      <vt:lpstr>Over View:</vt:lpstr>
      <vt:lpstr>Over View…</vt:lpstr>
      <vt:lpstr>Over View…</vt:lpstr>
      <vt:lpstr>Over View…</vt:lpstr>
      <vt:lpstr>Disable  Rights and Concession Law:</vt:lpstr>
      <vt:lpstr>Disables Employment System:</vt:lpstr>
      <vt:lpstr>Challenges:</vt:lpstr>
      <vt:lpstr>Challenges…</vt:lpstr>
      <vt:lpstr>Recommendations:</vt:lpstr>
      <vt:lpstr>Recommendations: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s.malizai</dc:creator>
  <cp:lastModifiedBy>Mansur Boydas</cp:lastModifiedBy>
  <cp:revision>41</cp:revision>
  <dcterms:created xsi:type="dcterms:W3CDTF">2016-10-11T11:11:06Z</dcterms:created>
  <dcterms:modified xsi:type="dcterms:W3CDTF">2016-10-24T06:39:39Z</dcterms:modified>
</cp:coreProperties>
</file>