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42"/>
  </p:notesMasterIdLst>
  <p:sldIdLst>
    <p:sldId id="256" r:id="rId3"/>
    <p:sldId id="294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91" r:id="rId15"/>
    <p:sldId id="271" r:id="rId16"/>
    <p:sldId id="272" r:id="rId17"/>
    <p:sldId id="274" r:id="rId18"/>
    <p:sldId id="275" r:id="rId19"/>
    <p:sldId id="276" r:id="rId20"/>
    <p:sldId id="277" r:id="rId21"/>
    <p:sldId id="279" r:id="rId22"/>
    <p:sldId id="278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301" r:id="rId32"/>
    <p:sldId id="270" r:id="rId33"/>
    <p:sldId id="292" r:id="rId34"/>
    <p:sldId id="293" r:id="rId35"/>
    <p:sldId id="298" r:id="rId36"/>
    <p:sldId id="299" r:id="rId37"/>
    <p:sldId id="300" r:id="rId38"/>
    <p:sldId id="288" r:id="rId39"/>
    <p:sldId id="289" r:id="rId40"/>
    <p:sldId id="290" r:id="rId4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31102-F68C-4624-9F0A-4BE496EC01B7}" type="datetimeFigureOut">
              <a:rPr lang="id-ID" smtClean="0"/>
              <a:t>06/08/2016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E0225-0082-4D07-BE92-7663D9C6723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5698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A67D07D-7ECF-43EE-8113-6396C17842F2}" type="slidenum">
              <a:rPr lang="en-AU" smtClean="0"/>
              <a:pPr eaLnBrk="1" hangingPunct="1"/>
              <a:t>5</a:t>
            </a:fld>
            <a:endParaRPr lang="en-AU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34DC77-C623-44D6-94B9-EAA3162DA09D}" type="slidenum">
              <a:rPr lang="en-AU" smtClean="0"/>
              <a:pPr>
                <a:defRPr/>
              </a:pPr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3391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CD67B89-10F1-4055-BAD9-4E9340FD6C2E}" type="slidenum">
              <a:rPr lang="en-AU" smtClean="0"/>
              <a:pPr eaLnBrk="1" hangingPunct="1"/>
              <a:t>39</a:t>
            </a:fld>
            <a:endParaRPr lang="en-AU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8/6/2016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8/6/2016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8/6/2016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8/6/2016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8/6/2016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  <a:prstGeom prst="rect">
            <a:avLst/>
          </a:prstGeo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A65EF24-1716-4A1E-83E4-818DF10D977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79221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8246070" cy="61082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4"/>
            <a:ext cx="8246070" cy="442844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3074F12-AA26-4AC8-9962-C36BB8F32554}" type="datetimeFigureOut">
              <a:rPr lang="en-US" smtClean="0"/>
              <a:pPr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8/6/2016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75" r:id="rId4"/>
    <p:sldLayoutId id="2147483676" r:id="rId5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8/6/2016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11560" y="5301208"/>
            <a:ext cx="47880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Akhmad</a:t>
            </a: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16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Tantowi</a:t>
            </a:r>
            <a:endParaRPr lang="en-US" altLang="ko-KR" sz="16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BPS-Statistics Indonesia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611560" y="3402866"/>
            <a:ext cx="835292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Overview of International Recommendations on Tourism Statistics 2008</a:t>
            </a:r>
            <a:endParaRPr lang="en-US" altLang="ko-KR" sz="3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615414" y="6021288"/>
            <a:ext cx="8532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altLang="ko-KR" sz="1200" dirty="0">
                <a:latin typeface="Arial" pitchFamily="34" charset="0"/>
                <a:cs typeface="Arial" pitchFamily="34" charset="0"/>
              </a:rPr>
              <a:t>Paramaribo, </a:t>
            </a:r>
            <a:r>
              <a:rPr lang="pt-BR" altLang="ko-KR" sz="1200" dirty="0" smtClean="0">
                <a:latin typeface="Arial" pitchFamily="34" charset="0"/>
                <a:cs typeface="Arial" pitchFamily="34" charset="0"/>
              </a:rPr>
              <a:t>9 </a:t>
            </a:r>
            <a:r>
              <a:rPr lang="pt-BR" altLang="ko-KR" sz="1200" dirty="0">
                <a:latin typeface="Arial" pitchFamily="34" charset="0"/>
                <a:cs typeface="Arial" pitchFamily="34" charset="0"/>
              </a:rPr>
              <a:t>– 11 August 2016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145365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Arial Narrow" pitchFamily="34" charset="0"/>
              </a:rPr>
              <a:t>Statistical, Economic and Social Research and </a:t>
            </a:r>
            <a:r>
              <a:rPr lang="en-US" sz="2400" b="1" dirty="0" smtClean="0">
                <a:latin typeface="Arial Narrow" pitchFamily="34" charset="0"/>
              </a:rPr>
              <a:t>Training</a:t>
            </a:r>
            <a:r>
              <a:rPr lang="id-ID" sz="2400" b="1" dirty="0" smtClean="0">
                <a:latin typeface="Arial Narrow" pitchFamily="34" charset="0"/>
              </a:rPr>
              <a:t> </a:t>
            </a:r>
          </a:p>
          <a:p>
            <a:pPr algn="ctr"/>
            <a:r>
              <a:rPr lang="en-US" sz="2400" b="1" dirty="0" smtClean="0">
                <a:latin typeface="Arial Narrow" pitchFamily="34" charset="0"/>
              </a:rPr>
              <a:t>Centre for</a:t>
            </a:r>
            <a:r>
              <a:rPr lang="id-ID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Isl</a:t>
            </a:r>
            <a:r>
              <a:rPr lang="id-ID" sz="2400" b="1" dirty="0" smtClean="0">
                <a:latin typeface="Arial Narrow" pitchFamily="34" charset="0"/>
              </a:rPr>
              <a:t>a</a:t>
            </a:r>
            <a:r>
              <a:rPr lang="en-US" sz="2400" b="1" dirty="0" err="1" smtClean="0">
                <a:latin typeface="Arial Narrow" pitchFamily="34" charset="0"/>
              </a:rPr>
              <a:t>mic</a:t>
            </a:r>
            <a:r>
              <a:rPr lang="en-US" sz="2400" b="1" dirty="0" smtClean="0">
                <a:latin typeface="Arial Narrow" pitchFamily="34" charset="0"/>
              </a:rPr>
              <a:t> Countries</a:t>
            </a:r>
            <a:r>
              <a:rPr lang="id-ID" sz="2400" b="1" dirty="0" smtClean="0">
                <a:latin typeface="Arial Narrow" pitchFamily="34" charset="0"/>
              </a:rPr>
              <a:t> </a:t>
            </a:r>
            <a:r>
              <a:rPr lang="en-US" sz="2400" b="1" dirty="0" smtClean="0">
                <a:latin typeface="Arial Narrow" pitchFamily="34" charset="0"/>
              </a:rPr>
              <a:t>Statistical</a:t>
            </a:r>
            <a:r>
              <a:rPr lang="id-ID" sz="2400" b="1" dirty="0" smtClean="0">
                <a:latin typeface="Arial Narrow" pitchFamily="34" charset="0"/>
              </a:rPr>
              <a:t> </a:t>
            </a:r>
            <a:r>
              <a:rPr lang="en-US" sz="2400" b="1" dirty="0" smtClean="0">
                <a:latin typeface="Arial Narrow" pitchFamily="34" charset="0"/>
              </a:rPr>
              <a:t>Capacity </a:t>
            </a:r>
            <a:r>
              <a:rPr lang="en-US" sz="2400" b="1" dirty="0">
                <a:latin typeface="Arial Narrow" pitchFamily="34" charset="0"/>
              </a:rPr>
              <a:t>Building </a:t>
            </a:r>
            <a:endParaRPr lang="id-ID" sz="2400" b="1" dirty="0" smtClean="0">
              <a:latin typeface="Arial Narrow" pitchFamily="34" charset="0"/>
            </a:endParaRPr>
          </a:p>
          <a:p>
            <a:pPr algn="ctr"/>
            <a:r>
              <a:rPr lang="en-US" sz="2400" b="1" dirty="0" err="1" smtClean="0">
                <a:latin typeface="Arial Narrow" pitchFamily="34" charset="0"/>
              </a:rPr>
              <a:t>Programme</a:t>
            </a:r>
            <a:endParaRPr lang="en-US" sz="2400" b="1" dirty="0">
              <a:latin typeface="Arial Narrow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880713"/>
            <a:ext cx="1364298" cy="119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3600" dirty="0" smtClean="0">
                <a:solidFill>
                  <a:schemeClr val="tx1"/>
                </a:solidFill>
              </a:rPr>
              <a:t>E</a:t>
            </a:r>
            <a:r>
              <a:rPr lang="en-AU" sz="3600" dirty="0" err="1" smtClean="0">
                <a:solidFill>
                  <a:schemeClr val="tx1"/>
                </a:solidFill>
              </a:rPr>
              <a:t>mployment</a:t>
            </a:r>
            <a:r>
              <a:rPr lang="en-AU" sz="3600" dirty="0" smtClean="0">
                <a:solidFill>
                  <a:schemeClr val="tx1"/>
                </a:solidFill>
              </a:rPr>
              <a:t> by a resident entity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619672" y="3616424"/>
            <a:ext cx="7200800" cy="460648"/>
          </a:xfrm>
        </p:spPr>
        <p:txBody>
          <a:bodyPr/>
          <a:lstStyle/>
          <a:p>
            <a:pPr marL="284163" indent="-284163" eaLnBrk="1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excludes the travellers from being a ‘visitor’</a:t>
            </a:r>
          </a:p>
          <a:p>
            <a:pPr marL="284163" indent="-284163" eaLnBrk="1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consequently, these travellers are </a:t>
            </a:r>
            <a:r>
              <a:rPr lang="en-AU" sz="2400" u="sng" dirty="0" smtClean="0">
                <a:latin typeface="Cambria" pitchFamily="18" charset="0"/>
              </a:rPr>
              <a:t>excluded</a:t>
            </a:r>
            <a:r>
              <a:rPr lang="en-AU" sz="2400" dirty="0" smtClean="0">
                <a:latin typeface="Cambria" pitchFamily="18" charset="0"/>
              </a:rPr>
              <a:t>:</a:t>
            </a:r>
          </a:p>
          <a:p>
            <a:pPr marL="735013" lvl="2" indent="-277813" eaLnBrk="1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en-AU" sz="1800" b="1" dirty="0" smtClean="0">
                <a:latin typeface="Cambria" pitchFamily="18" charset="0"/>
              </a:rPr>
              <a:t>travellers crossing the border on a regular basis for work </a:t>
            </a:r>
            <a:r>
              <a:rPr lang="id-ID" sz="1800" b="1" dirty="0" smtClean="0">
                <a:latin typeface="Cambria" pitchFamily="18" charset="0"/>
              </a:rPr>
              <a:t>    </a:t>
            </a:r>
            <a:r>
              <a:rPr lang="en-AU" sz="1800" b="1" dirty="0" smtClean="0">
                <a:latin typeface="Cambria" pitchFamily="18" charset="0"/>
              </a:rPr>
              <a:t>(</a:t>
            </a:r>
            <a:r>
              <a:rPr lang="en-AU" sz="1800" b="1" dirty="0" err="1" smtClean="0">
                <a:latin typeface="Cambria" pitchFamily="18" charset="0"/>
              </a:rPr>
              <a:t>i</a:t>
            </a:r>
            <a:r>
              <a:rPr lang="id-ID" sz="1800" b="1" dirty="0" smtClean="0">
                <a:latin typeface="Cambria" pitchFamily="18" charset="0"/>
              </a:rPr>
              <a:t>.</a:t>
            </a:r>
            <a:r>
              <a:rPr lang="en-AU" sz="1800" b="1" dirty="0" smtClean="0">
                <a:latin typeface="Cambria" pitchFamily="18" charset="0"/>
              </a:rPr>
              <a:t>e. border workers)</a:t>
            </a:r>
          </a:p>
          <a:p>
            <a:pPr marL="735013" lvl="2" indent="-277813" eaLnBrk="1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Wingdings" pitchFamily="2" charset="2"/>
              <a:buChar char="v"/>
            </a:pPr>
            <a:r>
              <a:rPr lang="en-AU" sz="1800" b="1" dirty="0" smtClean="0">
                <a:latin typeface="Cambria" pitchFamily="18" charset="0"/>
              </a:rPr>
              <a:t>travellers employed under a short-term contract to work in the country</a:t>
            </a:r>
          </a:p>
          <a:p>
            <a:pPr marL="284163" indent="-284163" eaLnBrk="1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however, these travellers are </a:t>
            </a:r>
            <a:r>
              <a:rPr lang="en-AU" sz="2400" u="sng" dirty="0" smtClean="0">
                <a:latin typeface="Cambria" pitchFamily="18" charset="0"/>
              </a:rPr>
              <a:t>included</a:t>
            </a:r>
            <a:r>
              <a:rPr lang="en-AU" sz="2400" dirty="0" smtClean="0">
                <a:latin typeface="Cambria" pitchFamily="18" charset="0"/>
              </a:rPr>
              <a:t>:</a:t>
            </a:r>
          </a:p>
          <a:p>
            <a:pPr marL="735013" lvl="2" indent="-277813" eaLnBrk="1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en-AU" sz="1800" b="1" dirty="0" smtClean="0">
                <a:latin typeface="Cambria" pitchFamily="18" charset="0"/>
              </a:rPr>
              <a:t>employees of non-resident entities (of the country/place </a:t>
            </a:r>
            <a:r>
              <a:rPr lang="id-ID" sz="1800" b="1" dirty="0" smtClean="0">
                <a:latin typeface="Cambria" pitchFamily="18" charset="0"/>
              </a:rPr>
              <a:t>    </a:t>
            </a:r>
            <a:r>
              <a:rPr lang="en-AU" sz="1800" b="1" dirty="0" smtClean="0">
                <a:latin typeface="Cambria" pitchFamily="18" charset="0"/>
              </a:rPr>
              <a:t>visited)</a:t>
            </a:r>
          </a:p>
          <a:p>
            <a:pPr marL="735013" lvl="2" indent="-277813" eaLnBrk="1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en-AU" sz="1800" b="1" dirty="0" smtClean="0">
                <a:latin typeface="Cambria" pitchFamily="18" charset="0"/>
              </a:rPr>
              <a:t>self-employed persons, providing services such as: </a:t>
            </a:r>
            <a:r>
              <a:rPr lang="id-ID" sz="1800" b="1" dirty="0" smtClean="0">
                <a:latin typeface="Cambria" pitchFamily="18" charset="0"/>
              </a:rPr>
              <a:t>                  </a:t>
            </a:r>
            <a:r>
              <a:rPr lang="en-AU" sz="1800" b="1" dirty="0" smtClean="0">
                <a:latin typeface="Cambria" pitchFamily="18" charset="0"/>
              </a:rPr>
              <a:t>installation of equipment, repair, consultancy, etc.</a:t>
            </a:r>
          </a:p>
          <a:p>
            <a:pPr marL="735013" lvl="2" indent="-277813" eaLnBrk="1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en-AU" sz="1800" b="1" dirty="0" smtClean="0">
                <a:latin typeface="Cambria" pitchFamily="18" charset="0"/>
              </a:rPr>
              <a:t>travellers entering for business negotiations or looking for business opportunities</a:t>
            </a:r>
          </a:p>
        </p:txBody>
      </p:sp>
    </p:spTree>
    <p:extLst>
      <p:ext uri="{BB962C8B-B14F-4D97-AF65-F5344CB8AC3E}">
        <p14:creationId xmlns:p14="http://schemas.microsoft.com/office/powerpoint/2010/main" val="2385785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id-ID" sz="3200" dirty="0" smtClean="0">
                <a:solidFill>
                  <a:schemeClr val="tx1"/>
                </a:solidFill>
              </a:rPr>
              <a:t>I</a:t>
            </a:r>
            <a:r>
              <a:rPr lang="en-AU" sz="3200" dirty="0" err="1" smtClean="0">
                <a:solidFill>
                  <a:schemeClr val="tx1"/>
                </a:solidFill>
              </a:rPr>
              <a:t>nbound</a:t>
            </a:r>
            <a:r>
              <a:rPr lang="id-ID" sz="3200" dirty="0" smtClean="0">
                <a:solidFill>
                  <a:schemeClr val="tx1"/>
                </a:solidFill>
              </a:rPr>
              <a:t>,</a:t>
            </a:r>
            <a:r>
              <a:rPr lang="en-AU" sz="3200" dirty="0" smtClean="0">
                <a:solidFill>
                  <a:schemeClr val="tx1"/>
                </a:solidFill>
              </a:rPr>
              <a:t> </a:t>
            </a:r>
            <a:r>
              <a:rPr lang="id-ID" sz="3200" dirty="0" smtClean="0">
                <a:solidFill>
                  <a:schemeClr val="tx1"/>
                </a:solidFill>
              </a:rPr>
              <a:t>O</a:t>
            </a:r>
            <a:r>
              <a:rPr lang="en-AU" sz="3200" dirty="0" err="1" smtClean="0">
                <a:solidFill>
                  <a:schemeClr val="tx1"/>
                </a:solidFill>
              </a:rPr>
              <a:t>utbound</a:t>
            </a:r>
            <a:r>
              <a:rPr lang="id-ID" sz="3200" dirty="0" smtClean="0">
                <a:solidFill>
                  <a:schemeClr val="tx1"/>
                </a:solidFill>
              </a:rPr>
              <a:t>, and</a:t>
            </a:r>
            <a:r>
              <a:rPr lang="en-AU" sz="3200" dirty="0" smtClean="0">
                <a:solidFill>
                  <a:schemeClr val="tx1"/>
                </a:solidFill>
              </a:rPr>
              <a:t> </a:t>
            </a:r>
            <a:r>
              <a:rPr lang="id-ID" sz="3200" dirty="0">
                <a:solidFill>
                  <a:schemeClr val="tx1"/>
                </a:solidFill>
              </a:rPr>
              <a:t>D</a:t>
            </a:r>
            <a:r>
              <a:rPr lang="en-AU" sz="3200" dirty="0" err="1" smtClean="0">
                <a:solidFill>
                  <a:schemeClr val="tx1"/>
                </a:solidFill>
              </a:rPr>
              <a:t>omestic</a:t>
            </a:r>
            <a:r>
              <a:rPr lang="en-AU" sz="3200" dirty="0" smtClean="0">
                <a:solidFill>
                  <a:schemeClr val="tx1"/>
                </a:solidFill>
              </a:rPr>
              <a:t> </a:t>
            </a:r>
            <a:r>
              <a:rPr lang="id-ID" sz="3200" dirty="0" smtClean="0">
                <a:solidFill>
                  <a:schemeClr val="tx1"/>
                </a:solidFill>
              </a:rPr>
              <a:t>V</a:t>
            </a:r>
            <a:r>
              <a:rPr lang="en-AU" sz="3200" dirty="0" err="1" smtClean="0">
                <a:solidFill>
                  <a:schemeClr val="tx1"/>
                </a:solidFill>
              </a:rPr>
              <a:t>isitors</a:t>
            </a:r>
            <a:endParaRPr lang="en-AU" sz="3200" dirty="0" smtClean="0">
              <a:solidFill>
                <a:schemeClr val="tx1"/>
              </a:solidFill>
            </a:endParaRP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11560" y="1556792"/>
            <a:ext cx="8229600" cy="4104456"/>
          </a:xfrm>
        </p:spPr>
        <p:txBody>
          <a:bodyPr/>
          <a:lstStyle/>
          <a:p>
            <a:pPr marL="346075" indent="-346075"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b="1" dirty="0">
                <a:latin typeface="Cambria" pitchFamily="18" charset="0"/>
              </a:rPr>
              <a:t>Inbound (international) visitors</a:t>
            </a:r>
            <a:r>
              <a:rPr lang="en-AU" sz="2400" dirty="0">
                <a:latin typeface="Cambria" pitchFamily="18" charset="0"/>
              </a:rPr>
              <a:t> are those visitors in a </a:t>
            </a:r>
            <a:r>
              <a:rPr lang="id-ID" sz="2400" dirty="0">
                <a:latin typeface="Cambria" pitchFamily="18" charset="0"/>
              </a:rPr>
              <a:t>   </a:t>
            </a:r>
            <a:r>
              <a:rPr lang="en-AU" sz="2400" dirty="0">
                <a:latin typeface="Cambria" pitchFamily="18" charset="0"/>
              </a:rPr>
              <a:t>country whose country of residence is another country.</a:t>
            </a:r>
            <a:endParaRPr lang="en-AU" sz="2400" b="1" dirty="0">
              <a:latin typeface="Cambria" pitchFamily="18" charset="0"/>
            </a:endParaRPr>
          </a:p>
          <a:p>
            <a:pPr marL="346075" indent="-346075"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b="1" dirty="0">
                <a:latin typeface="Cambria" pitchFamily="18" charset="0"/>
              </a:rPr>
              <a:t>Outbound (international) visitors</a:t>
            </a:r>
            <a:r>
              <a:rPr lang="en-AU" sz="2400" dirty="0">
                <a:latin typeface="Cambria" pitchFamily="18" charset="0"/>
              </a:rPr>
              <a:t> are residents of a </a:t>
            </a:r>
            <a:r>
              <a:rPr lang="id-ID" sz="2400" dirty="0">
                <a:latin typeface="Cambria" pitchFamily="18" charset="0"/>
              </a:rPr>
              <a:t>        </a:t>
            </a:r>
            <a:r>
              <a:rPr lang="en-AU" sz="2400" dirty="0">
                <a:latin typeface="Cambria" pitchFamily="18" charset="0"/>
              </a:rPr>
              <a:t>country travelling to visit another country.</a:t>
            </a:r>
          </a:p>
          <a:p>
            <a:pPr marL="346075" indent="-346075" eaLnBrk="1" hangingPunct="1">
              <a:spcAft>
                <a:spcPts val="6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b="1" dirty="0" smtClean="0">
                <a:latin typeface="Cambria" pitchFamily="18" charset="0"/>
              </a:rPr>
              <a:t>Domestic visitors</a:t>
            </a:r>
            <a:r>
              <a:rPr lang="en-AU" sz="2400" dirty="0" smtClean="0">
                <a:latin typeface="Cambria" pitchFamily="18" charset="0"/>
              </a:rPr>
              <a:t> are those visitors whose main </a:t>
            </a:r>
            <a:r>
              <a:rPr lang="id-ID" sz="2400" dirty="0" smtClean="0">
                <a:latin typeface="Cambria" pitchFamily="18" charset="0"/>
              </a:rPr>
              <a:t>                 </a:t>
            </a:r>
            <a:r>
              <a:rPr lang="en-AU" sz="2400" dirty="0" smtClean="0">
                <a:latin typeface="Cambria" pitchFamily="18" charset="0"/>
              </a:rPr>
              <a:t>destination is within his/her country of residence.  It is </a:t>
            </a:r>
            <a:r>
              <a:rPr lang="id-ID" sz="2400" dirty="0" smtClean="0">
                <a:latin typeface="Cambria" pitchFamily="18" charset="0"/>
              </a:rPr>
              <a:t>      </a:t>
            </a:r>
            <a:r>
              <a:rPr lang="en-AU" sz="2400" dirty="0" smtClean="0">
                <a:latin typeface="Cambria" pitchFamily="18" charset="0"/>
              </a:rPr>
              <a:t>possible that a Domestic visitor may also have a secondary destination in another country.</a:t>
            </a:r>
            <a:endParaRPr lang="en-AU" sz="2400" b="1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32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4000" dirty="0" smtClean="0">
                <a:solidFill>
                  <a:schemeClr val="tx1"/>
                </a:solidFill>
              </a:rPr>
              <a:t>T</a:t>
            </a:r>
            <a:r>
              <a:rPr lang="en-AU" sz="4000" dirty="0" smtClean="0">
                <a:solidFill>
                  <a:schemeClr val="tx1"/>
                </a:solidFill>
              </a:rPr>
              <a:t>rips, </a:t>
            </a:r>
            <a:r>
              <a:rPr lang="id-ID" sz="4000" dirty="0" smtClean="0">
                <a:solidFill>
                  <a:schemeClr val="tx1"/>
                </a:solidFill>
              </a:rPr>
              <a:t>V</a:t>
            </a:r>
            <a:r>
              <a:rPr lang="en-AU" sz="4000" dirty="0" err="1" smtClean="0">
                <a:solidFill>
                  <a:schemeClr val="tx1"/>
                </a:solidFill>
              </a:rPr>
              <a:t>isits</a:t>
            </a:r>
            <a:r>
              <a:rPr lang="en-AU" sz="4000" dirty="0" smtClean="0">
                <a:solidFill>
                  <a:schemeClr val="tx1"/>
                </a:solidFill>
              </a:rPr>
              <a:t> and </a:t>
            </a:r>
            <a:r>
              <a:rPr lang="id-ID" sz="4000" dirty="0" smtClean="0">
                <a:solidFill>
                  <a:schemeClr val="tx1"/>
                </a:solidFill>
              </a:rPr>
              <a:t>V</a:t>
            </a:r>
            <a:r>
              <a:rPr lang="en-AU" sz="4000" dirty="0" err="1" smtClean="0">
                <a:solidFill>
                  <a:schemeClr val="tx1"/>
                </a:solidFill>
              </a:rPr>
              <a:t>isitors</a:t>
            </a:r>
            <a:endParaRPr lang="en-AU" sz="4000" dirty="0" smtClean="0">
              <a:solidFill>
                <a:schemeClr val="tx1"/>
              </a:solidFill>
            </a:endParaRP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547664" y="3645024"/>
            <a:ext cx="7272808" cy="460648"/>
          </a:xfrm>
        </p:spPr>
        <p:txBody>
          <a:bodyPr/>
          <a:lstStyle/>
          <a:p>
            <a:pPr marL="342900" indent="-342900" eaLnBrk="1" hangingPunct="1">
              <a:buFont typeface="Courier New" pitchFamily="49" charset="0"/>
              <a:buChar char="o"/>
            </a:pPr>
            <a:r>
              <a:rPr lang="en-AU" sz="2200" b="1" dirty="0" smtClean="0">
                <a:latin typeface="Cambria" pitchFamily="18" charset="0"/>
              </a:rPr>
              <a:t>Trip</a:t>
            </a:r>
            <a:r>
              <a:rPr lang="en-AU" sz="2200" dirty="0" smtClean="0">
                <a:latin typeface="Cambria" pitchFamily="18" charset="0"/>
              </a:rPr>
              <a:t>: the total travel of a visitor from departure of usual environment to return to usual environment</a:t>
            </a:r>
          </a:p>
          <a:p>
            <a:pPr marL="342900" indent="-342900" eaLnBrk="1" hangingPunct="1">
              <a:buFont typeface="Courier New" pitchFamily="49" charset="0"/>
              <a:buChar char="o"/>
            </a:pPr>
            <a:endParaRPr lang="en-AU" sz="2200" dirty="0" smtClean="0">
              <a:latin typeface="Cambria" pitchFamily="18" charset="0"/>
            </a:endParaRPr>
          </a:p>
          <a:p>
            <a:pPr marL="342900" indent="-342900" eaLnBrk="1" hangingPunct="1">
              <a:buFont typeface="Courier New" pitchFamily="49" charset="0"/>
              <a:buChar char="o"/>
            </a:pPr>
            <a:r>
              <a:rPr lang="en-AU" sz="2200" dirty="0" smtClean="0">
                <a:latin typeface="Cambria" pitchFamily="18" charset="0"/>
              </a:rPr>
              <a:t>On one </a:t>
            </a:r>
            <a:r>
              <a:rPr lang="id-ID" sz="2200" dirty="0" smtClean="0">
                <a:latin typeface="Cambria" pitchFamily="18" charset="0"/>
              </a:rPr>
              <a:t>t</a:t>
            </a:r>
            <a:r>
              <a:rPr lang="en-AU" sz="2200" dirty="0" smtClean="0">
                <a:latin typeface="Cambria" pitchFamily="18" charset="0"/>
              </a:rPr>
              <a:t>rip many places/destinations may be visited</a:t>
            </a:r>
          </a:p>
          <a:p>
            <a:pPr marL="342900" indent="-342900" eaLnBrk="1" hangingPunct="1">
              <a:buFont typeface="Courier New" pitchFamily="49" charset="0"/>
              <a:buChar char="o"/>
            </a:pPr>
            <a:endParaRPr lang="en-AU" sz="2200" dirty="0" smtClean="0">
              <a:latin typeface="Cambria" pitchFamily="18" charset="0"/>
            </a:endParaRPr>
          </a:p>
          <a:p>
            <a:pPr marL="342900" indent="-342900" eaLnBrk="1" hangingPunct="1">
              <a:buFont typeface="Courier New" pitchFamily="49" charset="0"/>
              <a:buChar char="o"/>
            </a:pPr>
            <a:r>
              <a:rPr lang="en-AU" sz="2200" dirty="0" smtClean="0">
                <a:latin typeface="Cambria" pitchFamily="18" charset="0"/>
              </a:rPr>
              <a:t>Therefore, one trip may equal a number of visits</a:t>
            </a:r>
          </a:p>
          <a:p>
            <a:pPr marL="342900" indent="-342900" eaLnBrk="1" hangingPunct="1">
              <a:buFont typeface="Courier New" pitchFamily="49" charset="0"/>
              <a:buChar char="o"/>
            </a:pPr>
            <a:endParaRPr lang="en-AU" sz="2200" dirty="0" smtClean="0">
              <a:latin typeface="Cambria" pitchFamily="18" charset="0"/>
            </a:endParaRPr>
          </a:p>
          <a:p>
            <a:pPr marL="342900" indent="-342900" eaLnBrk="1" hangingPunct="1">
              <a:buFont typeface="Courier New" pitchFamily="49" charset="0"/>
              <a:buChar char="o"/>
            </a:pPr>
            <a:r>
              <a:rPr lang="en-AU" sz="2200" dirty="0" smtClean="0">
                <a:latin typeface="Cambria" pitchFamily="18" charset="0"/>
              </a:rPr>
              <a:t>Sometimes, the term “visitor” is used for convenience </a:t>
            </a:r>
            <a:r>
              <a:rPr lang="id-ID" sz="2200" dirty="0" smtClean="0">
                <a:latin typeface="Cambria" pitchFamily="18" charset="0"/>
              </a:rPr>
              <a:t>     </a:t>
            </a:r>
            <a:r>
              <a:rPr lang="en-AU" sz="2200" dirty="0" smtClean="0">
                <a:latin typeface="Cambria" pitchFamily="18" charset="0"/>
              </a:rPr>
              <a:t>instead of “trip” or “visit”</a:t>
            </a:r>
          </a:p>
          <a:p>
            <a:pPr marL="342900" indent="-342900" eaLnBrk="1" hangingPunct="1">
              <a:buFont typeface="Courier New" pitchFamily="49" charset="0"/>
              <a:buChar char="o"/>
            </a:pPr>
            <a:endParaRPr lang="en-AU" sz="2200" dirty="0" smtClean="0">
              <a:latin typeface="Cambria" pitchFamily="18" charset="0"/>
            </a:endParaRPr>
          </a:p>
          <a:p>
            <a:pPr marL="342900" indent="-342900" eaLnBrk="1" hangingPunct="1">
              <a:buFont typeface="Courier New" pitchFamily="49" charset="0"/>
              <a:buChar char="o"/>
            </a:pPr>
            <a:r>
              <a:rPr lang="en-AU" sz="2200" dirty="0" smtClean="0">
                <a:latin typeface="Cambria" pitchFamily="18" charset="0"/>
              </a:rPr>
              <a:t>Important to be clear on what is meant and  what the </a:t>
            </a:r>
            <a:r>
              <a:rPr lang="id-ID" sz="2200" dirty="0" smtClean="0">
                <a:latin typeface="Cambria" pitchFamily="18" charset="0"/>
              </a:rPr>
              <a:t>     </a:t>
            </a:r>
            <a:r>
              <a:rPr lang="en-AU" sz="2200" dirty="0" smtClean="0">
                <a:latin typeface="Cambria" pitchFamily="18" charset="0"/>
              </a:rPr>
              <a:t>statistics are counting.</a:t>
            </a:r>
          </a:p>
        </p:txBody>
      </p:sp>
    </p:spTree>
    <p:extLst>
      <p:ext uri="{BB962C8B-B14F-4D97-AF65-F5344CB8AC3E}">
        <p14:creationId xmlns:p14="http://schemas.microsoft.com/office/powerpoint/2010/main" val="90115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d-ID" sz="4000" smtClean="0">
                <a:solidFill>
                  <a:schemeClr val="tx1"/>
                </a:solidFill>
              </a:rPr>
              <a:t>C</a:t>
            </a:r>
            <a:r>
              <a:rPr lang="en-AU" sz="4000" smtClean="0">
                <a:solidFill>
                  <a:schemeClr val="tx1"/>
                </a:solidFill>
              </a:rPr>
              <a:t>haracteristics of the visitor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539552" y="3573016"/>
            <a:ext cx="8229600" cy="460648"/>
          </a:xfrm>
        </p:spPr>
        <p:txBody>
          <a:bodyPr/>
          <a:lstStyle/>
          <a:p>
            <a:pPr marL="1717675" lvl="3" indent="-346075" eaLnBrk="1" hangingPunct="1">
              <a:spcAft>
                <a:spcPts val="18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Sex</a:t>
            </a:r>
          </a:p>
          <a:p>
            <a:pPr marL="1717675" lvl="3" indent="-346075" eaLnBrk="1" hangingPunct="1">
              <a:spcAft>
                <a:spcPts val="18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Age</a:t>
            </a:r>
          </a:p>
          <a:p>
            <a:pPr marL="1717675" lvl="3" indent="-346075" eaLnBrk="1" hangingPunct="1">
              <a:spcAft>
                <a:spcPts val="18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Economic activity status</a:t>
            </a:r>
          </a:p>
          <a:p>
            <a:pPr marL="1717675" lvl="3" indent="-346075" eaLnBrk="1" hangingPunct="1">
              <a:spcAft>
                <a:spcPts val="18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Occupation</a:t>
            </a:r>
          </a:p>
          <a:p>
            <a:pPr marL="1717675" lvl="3" indent="-346075" eaLnBrk="1" hangingPunct="1">
              <a:spcAft>
                <a:spcPts val="18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Annual household, family or individual income</a:t>
            </a:r>
          </a:p>
          <a:p>
            <a:pPr marL="1717675" lvl="3" indent="-346075" eaLnBrk="1" hangingPunct="1">
              <a:spcAft>
                <a:spcPts val="18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Education</a:t>
            </a:r>
          </a:p>
        </p:txBody>
      </p:sp>
    </p:spTree>
    <p:extLst>
      <p:ext uri="{BB962C8B-B14F-4D97-AF65-F5344CB8AC3E}">
        <p14:creationId xmlns:p14="http://schemas.microsoft.com/office/powerpoint/2010/main" val="108374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d-ID" sz="4000" smtClean="0">
                <a:solidFill>
                  <a:schemeClr val="tx1"/>
                </a:solidFill>
              </a:rPr>
              <a:t>C</a:t>
            </a:r>
            <a:r>
              <a:rPr lang="en-AU" sz="4000" smtClean="0">
                <a:solidFill>
                  <a:schemeClr val="tx1"/>
                </a:solidFill>
              </a:rPr>
              <a:t>haracteristics of tourism trips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67544" y="3429000"/>
            <a:ext cx="8229600" cy="460648"/>
          </a:xfrm>
        </p:spPr>
        <p:txBody>
          <a:bodyPr/>
          <a:lstStyle/>
          <a:p>
            <a:pPr marL="1717675" lvl="3" indent="-346075" eaLnBrk="1" hangingPunct="1">
              <a:spcAft>
                <a:spcPts val="18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Main purpose</a:t>
            </a:r>
          </a:p>
          <a:p>
            <a:pPr marL="1717675" lvl="3" indent="-346075" eaLnBrk="1" hangingPunct="1">
              <a:spcAft>
                <a:spcPts val="18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Types of “Tourism product”</a:t>
            </a:r>
          </a:p>
          <a:p>
            <a:pPr marL="1717675" lvl="3" indent="-346075" eaLnBrk="1" hangingPunct="1">
              <a:spcAft>
                <a:spcPts val="18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Duration of trip / visit / stay</a:t>
            </a:r>
          </a:p>
          <a:p>
            <a:pPr marL="1717675" lvl="3" indent="-346075" eaLnBrk="1" hangingPunct="1">
              <a:spcAft>
                <a:spcPts val="18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Origin and destination</a:t>
            </a:r>
          </a:p>
          <a:p>
            <a:pPr marL="1717675" lvl="3" indent="-346075" eaLnBrk="1" hangingPunct="1">
              <a:spcAft>
                <a:spcPts val="18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Modes of transport</a:t>
            </a:r>
          </a:p>
          <a:p>
            <a:pPr marL="1717675" lvl="3" indent="-346075" eaLnBrk="1" hangingPunct="1">
              <a:spcAft>
                <a:spcPts val="18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Types of accommodation</a:t>
            </a:r>
          </a:p>
        </p:txBody>
      </p:sp>
    </p:spTree>
    <p:extLst>
      <p:ext uri="{BB962C8B-B14F-4D97-AF65-F5344CB8AC3E}">
        <p14:creationId xmlns:p14="http://schemas.microsoft.com/office/powerpoint/2010/main" val="274971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d-ID" sz="4000" dirty="0" smtClean="0"/>
              <a:t>M</a:t>
            </a:r>
            <a:r>
              <a:rPr lang="en-AU" sz="4000" dirty="0" smtClean="0"/>
              <a:t>ain purpose</a:t>
            </a:r>
          </a:p>
        </p:txBody>
      </p:sp>
      <p:sp>
        <p:nvSpPr>
          <p:cNvPr id="16281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11560" y="1412776"/>
            <a:ext cx="7941568" cy="4968552"/>
          </a:xfrm>
        </p:spPr>
        <p:txBody>
          <a:bodyPr>
            <a:noAutofit/>
          </a:bodyPr>
          <a:lstStyle/>
          <a:p>
            <a:pPr marL="1828800" indent="-1828800" eaLnBrk="1" fontAlgn="auto" hangingPunct="1">
              <a:lnSpc>
                <a:spcPct val="80000"/>
              </a:lnSpc>
              <a:spcAft>
                <a:spcPct val="50000"/>
              </a:spcAft>
              <a:buFont typeface="Wingdings" pitchFamily="2" charset="2"/>
              <a:buNone/>
              <a:tabLst>
                <a:tab pos="1655763" algn="l"/>
              </a:tabLst>
              <a:defRPr/>
            </a:pPr>
            <a:r>
              <a:rPr lang="en-AU" b="1" dirty="0" smtClean="0">
                <a:latin typeface="Cambria" pitchFamily="18" charset="0"/>
              </a:rPr>
              <a:t>Main purpose:   The Purpose in the absence of which the trip </a:t>
            </a:r>
            <a:r>
              <a:rPr lang="id-ID" b="1" dirty="0" smtClean="0">
                <a:latin typeface="Cambria" pitchFamily="18" charset="0"/>
              </a:rPr>
              <a:t>         </a:t>
            </a:r>
            <a:r>
              <a:rPr lang="en-AU" b="1" dirty="0" smtClean="0">
                <a:latin typeface="Cambria" pitchFamily="18" charset="0"/>
              </a:rPr>
              <a:t>would not have taken place.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ct val="50000"/>
              </a:spcAft>
              <a:buFont typeface="Wingdings"/>
              <a:buChar char=""/>
              <a:defRPr/>
            </a:pPr>
            <a:endParaRPr lang="en-AU" b="1" dirty="0" smtClean="0">
              <a:latin typeface="Cambria" pitchFamily="18" charset="0"/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ts val="600"/>
              </a:spcAft>
              <a:buFont typeface="Wingdings"/>
              <a:buChar char=""/>
              <a:defRPr/>
            </a:pPr>
            <a:r>
              <a:rPr lang="en-AU" sz="1800" b="1" dirty="0" smtClean="0">
                <a:latin typeface="Cambria" pitchFamily="18" charset="0"/>
              </a:rPr>
              <a:t>1.	Personal</a:t>
            </a:r>
          </a:p>
          <a:p>
            <a:pPr marL="1206500" lvl="2" eaLnBrk="1" fontAlgn="auto" hangingPunct="1">
              <a:lnSpc>
                <a:spcPct val="80000"/>
              </a:lnSpc>
              <a:spcAft>
                <a:spcPts val="600"/>
              </a:spcAft>
              <a:buFont typeface="Wingdings"/>
              <a:buChar char=""/>
              <a:defRPr/>
            </a:pPr>
            <a:r>
              <a:rPr lang="en-AU" sz="1800" b="1" dirty="0" smtClean="0">
                <a:latin typeface="Cambria" pitchFamily="18" charset="0"/>
              </a:rPr>
              <a:t>1.1.	Holidays, leisure and recreation</a:t>
            </a:r>
          </a:p>
          <a:p>
            <a:pPr marL="1206500" lvl="2" eaLnBrk="1" fontAlgn="auto" hangingPunct="1">
              <a:lnSpc>
                <a:spcPct val="80000"/>
              </a:lnSpc>
              <a:spcAft>
                <a:spcPts val="600"/>
              </a:spcAft>
              <a:buFont typeface="Wingdings"/>
              <a:buChar char=""/>
              <a:defRPr/>
            </a:pPr>
            <a:r>
              <a:rPr lang="en-AU" sz="1800" b="1" dirty="0" smtClean="0">
                <a:latin typeface="Cambria" pitchFamily="18" charset="0"/>
              </a:rPr>
              <a:t>1.2.	Visiting friends and relatives</a:t>
            </a:r>
          </a:p>
          <a:p>
            <a:pPr marL="1206500" lvl="2" eaLnBrk="1" fontAlgn="auto" hangingPunct="1">
              <a:lnSpc>
                <a:spcPct val="80000"/>
              </a:lnSpc>
              <a:spcAft>
                <a:spcPts val="600"/>
              </a:spcAft>
              <a:buFont typeface="Wingdings"/>
              <a:buChar char=""/>
              <a:defRPr/>
            </a:pPr>
            <a:r>
              <a:rPr lang="en-AU" sz="1800" b="1" dirty="0" smtClean="0">
                <a:latin typeface="Cambria" pitchFamily="18" charset="0"/>
              </a:rPr>
              <a:t>1.3.	Education and training</a:t>
            </a:r>
          </a:p>
          <a:p>
            <a:pPr marL="1206500" lvl="2" eaLnBrk="1" fontAlgn="auto" hangingPunct="1">
              <a:lnSpc>
                <a:spcPct val="80000"/>
              </a:lnSpc>
              <a:spcAft>
                <a:spcPts val="600"/>
              </a:spcAft>
              <a:buFont typeface="Wingdings"/>
              <a:buChar char=""/>
              <a:defRPr/>
            </a:pPr>
            <a:r>
              <a:rPr lang="en-AU" sz="1800" b="1" dirty="0" smtClean="0">
                <a:latin typeface="Cambria" pitchFamily="18" charset="0"/>
              </a:rPr>
              <a:t>1.4.	Health and medical care</a:t>
            </a:r>
          </a:p>
          <a:p>
            <a:pPr marL="1206500" lvl="2" eaLnBrk="1" fontAlgn="auto" hangingPunct="1">
              <a:lnSpc>
                <a:spcPct val="80000"/>
              </a:lnSpc>
              <a:spcAft>
                <a:spcPts val="600"/>
              </a:spcAft>
              <a:buFont typeface="Wingdings"/>
              <a:buChar char=""/>
              <a:defRPr/>
            </a:pPr>
            <a:r>
              <a:rPr lang="en-AU" sz="1800" b="1" dirty="0" smtClean="0">
                <a:latin typeface="Cambria" pitchFamily="18" charset="0"/>
              </a:rPr>
              <a:t>1.5.	Religion/pilgrimages</a:t>
            </a:r>
          </a:p>
          <a:p>
            <a:pPr marL="1206500" lvl="2" eaLnBrk="1" fontAlgn="auto" hangingPunct="1">
              <a:lnSpc>
                <a:spcPct val="80000"/>
              </a:lnSpc>
              <a:spcAft>
                <a:spcPts val="600"/>
              </a:spcAft>
              <a:buFont typeface="Wingdings"/>
              <a:buChar char=""/>
              <a:defRPr/>
            </a:pPr>
            <a:r>
              <a:rPr lang="en-AU" sz="1800" b="1" dirty="0" smtClean="0">
                <a:latin typeface="Cambria" pitchFamily="18" charset="0"/>
              </a:rPr>
              <a:t>1.6.	Shopping</a:t>
            </a:r>
          </a:p>
          <a:p>
            <a:pPr marL="1206500" lvl="2" eaLnBrk="1" fontAlgn="auto" hangingPunct="1">
              <a:lnSpc>
                <a:spcPct val="80000"/>
              </a:lnSpc>
              <a:spcAft>
                <a:spcPts val="600"/>
              </a:spcAft>
              <a:buFont typeface="Wingdings"/>
              <a:buChar char=""/>
              <a:defRPr/>
            </a:pPr>
            <a:r>
              <a:rPr lang="en-AU" sz="1800" b="1" dirty="0" smtClean="0">
                <a:latin typeface="Cambria" pitchFamily="18" charset="0"/>
              </a:rPr>
              <a:t>1.7.	Transit</a:t>
            </a:r>
          </a:p>
          <a:p>
            <a:pPr marL="1206500" lvl="2" eaLnBrk="1" fontAlgn="auto" hangingPunct="1">
              <a:lnSpc>
                <a:spcPct val="80000"/>
              </a:lnSpc>
              <a:spcAft>
                <a:spcPts val="600"/>
              </a:spcAft>
              <a:buFont typeface="Wingdings"/>
              <a:buChar char=""/>
              <a:defRPr/>
            </a:pPr>
            <a:r>
              <a:rPr lang="en-AU" sz="1800" b="1" dirty="0" smtClean="0">
                <a:latin typeface="Cambria" pitchFamily="18" charset="0"/>
              </a:rPr>
              <a:t>1.8.	Other</a:t>
            </a:r>
          </a:p>
          <a:p>
            <a:pPr lvl="2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"/>
              <a:defRPr/>
            </a:pPr>
            <a:endParaRPr lang="en-AU" sz="1800" b="1" dirty="0" smtClean="0">
              <a:latin typeface="Cambria" pitchFamily="18" charset="0"/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en-AU" sz="1800" b="1" dirty="0" smtClean="0">
                <a:latin typeface="Cambria" pitchFamily="18" charset="0"/>
              </a:rPr>
              <a:t>2.	Business and professional</a:t>
            </a:r>
          </a:p>
        </p:txBody>
      </p:sp>
    </p:spTree>
    <p:extLst>
      <p:ext uri="{BB962C8B-B14F-4D97-AF65-F5344CB8AC3E}">
        <p14:creationId xmlns:p14="http://schemas.microsoft.com/office/powerpoint/2010/main" val="273182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d-ID" sz="4000" smtClean="0">
                <a:solidFill>
                  <a:schemeClr val="tx1"/>
                </a:solidFill>
              </a:rPr>
              <a:t>M</a:t>
            </a:r>
            <a:r>
              <a:rPr lang="en-AU" sz="4000" smtClean="0">
                <a:solidFill>
                  <a:schemeClr val="tx1"/>
                </a:solidFill>
              </a:rPr>
              <a:t>odes of transport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539552" y="1268760"/>
            <a:ext cx="8229600" cy="5256584"/>
          </a:xfrm>
        </p:spPr>
        <p:txBody>
          <a:bodyPr/>
          <a:lstStyle/>
          <a:p>
            <a:pPr marL="609600" indent="-609600"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AU" sz="3200" b="1" dirty="0" smtClean="0">
                <a:latin typeface="Cambria" pitchFamily="18" charset="0"/>
              </a:rPr>
              <a:t>Classification of </a:t>
            </a:r>
            <a:r>
              <a:rPr lang="id-ID" sz="3200" b="1" dirty="0" smtClean="0">
                <a:latin typeface="Cambria" pitchFamily="18" charset="0"/>
              </a:rPr>
              <a:t>m</a:t>
            </a:r>
            <a:r>
              <a:rPr lang="en-AU" sz="3200" b="1" dirty="0" smtClean="0">
                <a:latin typeface="Cambria" pitchFamily="18" charset="0"/>
              </a:rPr>
              <a:t>odes of transport</a:t>
            </a:r>
          </a:p>
          <a:p>
            <a:pPr marL="609600" indent="-609600" defTabSz="1247775" eaLnBrk="1" hangingPunct="1">
              <a:spcBef>
                <a:spcPct val="0"/>
              </a:spcBef>
              <a:buFont typeface="Wingdings" pitchFamily="2" charset="2"/>
              <a:buNone/>
            </a:pPr>
            <a:endParaRPr lang="id-ID" sz="1600" b="1" dirty="0" smtClean="0">
              <a:latin typeface="Cambria" pitchFamily="18" charset="0"/>
            </a:endParaRPr>
          </a:p>
          <a:p>
            <a:pPr marL="609600" indent="-609600" defTabSz="1247775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AU" sz="1600" b="1" dirty="0" smtClean="0">
                <a:latin typeface="Cambria" pitchFamily="18" charset="0"/>
              </a:rPr>
              <a:t>Major groups	</a:t>
            </a:r>
            <a:r>
              <a:rPr lang="id-ID" sz="1600" b="1" dirty="0" smtClean="0">
                <a:latin typeface="Cambria" pitchFamily="18" charset="0"/>
              </a:rPr>
              <a:t>	</a:t>
            </a:r>
            <a:r>
              <a:rPr lang="en-AU" sz="1600" b="1" dirty="0" smtClean="0">
                <a:latin typeface="Cambria" pitchFamily="18" charset="0"/>
              </a:rPr>
              <a:t>Minor groups</a:t>
            </a:r>
          </a:p>
          <a:p>
            <a:pPr marL="609600" indent="-609600" eaLnBrk="1" hangingPunct="1">
              <a:lnSpc>
                <a:spcPct val="50000"/>
              </a:lnSpc>
              <a:spcBef>
                <a:spcPct val="0"/>
              </a:spcBef>
              <a:buFont typeface="Wingdings" pitchFamily="2" charset="2"/>
              <a:buNone/>
            </a:pPr>
            <a:endParaRPr lang="en-AU" sz="1600" b="1" dirty="0" smtClean="0">
              <a:latin typeface="Cambria" pitchFamily="18" charset="0"/>
            </a:endParaRPr>
          </a:p>
          <a:p>
            <a:pPr marL="393700" indent="-393700" defTabSz="663575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AU" sz="1600" dirty="0" smtClean="0">
                <a:latin typeface="Cambria" pitchFamily="18" charset="0"/>
              </a:rPr>
              <a:t>1.	Air		1.1	Scheduled flight</a:t>
            </a:r>
          </a:p>
          <a:p>
            <a:pPr marL="393700" indent="-393700" defTabSz="663575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AU" sz="1600" dirty="0" smtClean="0">
                <a:latin typeface="Cambria" pitchFamily="18" charset="0"/>
              </a:rPr>
              <a:t>			1.2	Unscheduled flight</a:t>
            </a:r>
          </a:p>
          <a:p>
            <a:pPr marL="393700" indent="-393700" defTabSz="663575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AU" sz="1600" dirty="0" smtClean="0">
                <a:latin typeface="Cambria" pitchFamily="18" charset="0"/>
              </a:rPr>
              <a:t>			1.3	Private aircraft</a:t>
            </a:r>
          </a:p>
          <a:p>
            <a:pPr marL="393700" indent="-393700" defTabSz="663575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AU" sz="1600" dirty="0" smtClean="0">
                <a:latin typeface="Cambria" pitchFamily="18" charset="0"/>
              </a:rPr>
              <a:t>			1.4	Other modes of air transport</a:t>
            </a:r>
          </a:p>
          <a:p>
            <a:pPr marL="393700" indent="-393700" defTabSz="663575" eaLnBrk="1" hangingPunct="1">
              <a:spcBef>
                <a:spcPct val="0"/>
              </a:spcBef>
              <a:buFont typeface="Wingdings" pitchFamily="2" charset="2"/>
              <a:buNone/>
            </a:pPr>
            <a:endParaRPr lang="en-AU" sz="1400" dirty="0" smtClean="0">
              <a:latin typeface="Cambria" pitchFamily="18" charset="0"/>
            </a:endParaRPr>
          </a:p>
          <a:p>
            <a:pPr marL="393700" indent="-393700" defTabSz="663575" eaLnBrk="1" hangingPunct="1">
              <a:spcBef>
                <a:spcPct val="0"/>
              </a:spcBef>
              <a:buFont typeface="Wingdings" pitchFamily="2" charset="2"/>
              <a:buAutoNum type="arabicPeriod" startAt="2"/>
            </a:pPr>
            <a:r>
              <a:rPr lang="en-AU" sz="1600" dirty="0" smtClean="0">
                <a:latin typeface="Cambria" pitchFamily="18" charset="0"/>
              </a:rPr>
              <a:t>Water	2.1	Passenger line and ferry</a:t>
            </a:r>
          </a:p>
          <a:p>
            <a:pPr marL="393700" indent="-393700" defTabSz="663575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AU" sz="1600" dirty="0" smtClean="0">
                <a:latin typeface="Cambria" pitchFamily="18" charset="0"/>
              </a:rPr>
              <a:t>			2.2	Cruise ship</a:t>
            </a:r>
          </a:p>
          <a:p>
            <a:pPr marL="393700" indent="-393700" defTabSz="663575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AU" sz="1600" dirty="0" smtClean="0">
                <a:latin typeface="Cambria" pitchFamily="18" charset="0"/>
              </a:rPr>
              <a:t>			2.3	Yacht</a:t>
            </a:r>
          </a:p>
          <a:p>
            <a:pPr marL="393700" indent="-393700" defTabSz="663575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AU" sz="1600" dirty="0" smtClean="0">
                <a:latin typeface="Cambria" pitchFamily="18" charset="0"/>
              </a:rPr>
              <a:t>			2.4	Other modes of water transport</a:t>
            </a:r>
          </a:p>
          <a:p>
            <a:pPr marL="393700" indent="-393700" defTabSz="663575" eaLnBrk="1" hangingPunct="1">
              <a:spcBef>
                <a:spcPct val="0"/>
              </a:spcBef>
              <a:buFont typeface="Wingdings" pitchFamily="2" charset="2"/>
              <a:buNone/>
            </a:pPr>
            <a:endParaRPr lang="en-AU" sz="1400" dirty="0" smtClean="0">
              <a:latin typeface="Cambria" pitchFamily="18" charset="0"/>
            </a:endParaRPr>
          </a:p>
          <a:p>
            <a:pPr marL="393700" indent="-393700" defTabSz="663575" eaLnBrk="1" hangingPunct="1">
              <a:spcBef>
                <a:spcPct val="0"/>
              </a:spcBef>
              <a:buFont typeface="Wingdings" pitchFamily="2" charset="2"/>
              <a:buAutoNum type="arabicPeriod" startAt="3"/>
            </a:pPr>
            <a:r>
              <a:rPr lang="en-AU" sz="1600" dirty="0" smtClean="0">
                <a:latin typeface="Cambria" pitchFamily="18" charset="0"/>
              </a:rPr>
              <a:t>Land	3.1	Railway</a:t>
            </a:r>
          </a:p>
          <a:p>
            <a:pPr marL="393700" indent="-393700" defTabSz="663575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AU" sz="1600" dirty="0" smtClean="0">
                <a:latin typeface="Cambria" pitchFamily="18" charset="0"/>
              </a:rPr>
              <a:t>			3.2	Motor coach or bus and other public road transportation</a:t>
            </a:r>
          </a:p>
          <a:p>
            <a:pPr marL="393700" indent="-393700" defTabSz="663575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AU" sz="1600" dirty="0" smtClean="0">
                <a:latin typeface="Cambria" pitchFamily="18" charset="0"/>
              </a:rPr>
              <a:t>			3.3	Vehicle rental with driver</a:t>
            </a:r>
          </a:p>
          <a:p>
            <a:pPr marL="393700" indent="-393700" defTabSz="663575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AU" sz="1600" dirty="0" smtClean="0">
                <a:latin typeface="Cambria" pitchFamily="18" charset="0"/>
              </a:rPr>
              <a:t>				(</a:t>
            </a:r>
            <a:r>
              <a:rPr lang="en-AU" sz="1600" dirty="0" err="1" smtClean="0">
                <a:latin typeface="Cambria" pitchFamily="18" charset="0"/>
              </a:rPr>
              <a:t>i</a:t>
            </a:r>
            <a:r>
              <a:rPr lang="en-AU" sz="1600" dirty="0" smtClean="0">
                <a:latin typeface="Cambria" pitchFamily="18" charset="0"/>
              </a:rPr>
              <a:t>)  taxis, limousines and rental of private motor vehicles with driver</a:t>
            </a:r>
          </a:p>
          <a:p>
            <a:pPr marL="393700" indent="-393700" defTabSz="663575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AU" sz="1600" dirty="0" smtClean="0">
                <a:latin typeface="Cambria" pitchFamily="18" charset="0"/>
              </a:rPr>
              <a:t>				(ii) rental of man or animal drawn vehicles</a:t>
            </a:r>
          </a:p>
          <a:p>
            <a:pPr marL="393700" indent="-393700" defTabSz="663575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AU" sz="1600" dirty="0" smtClean="0">
                <a:latin typeface="Cambria" pitchFamily="18" charset="0"/>
              </a:rPr>
              <a:t>			3.4	Owned private vehicle (with capacity up to 8 persons)</a:t>
            </a:r>
          </a:p>
          <a:p>
            <a:pPr marL="393700" indent="-393700" defTabSz="663575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AU" sz="1600" dirty="0" smtClean="0">
                <a:latin typeface="Cambria" pitchFamily="18" charset="0"/>
              </a:rPr>
              <a:t>			3.5	Rented vehicle without operator (             “                 )</a:t>
            </a:r>
          </a:p>
          <a:p>
            <a:pPr marL="393700" indent="-393700" defTabSz="663575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AU" sz="1600" dirty="0" smtClean="0">
                <a:latin typeface="Cambria" pitchFamily="18" charset="0"/>
              </a:rPr>
              <a:t>			3.6	Other modes of land transport: horseback, bicycle, motorcycle, etc.</a:t>
            </a:r>
          </a:p>
        </p:txBody>
      </p:sp>
    </p:spTree>
    <p:extLst>
      <p:ext uri="{BB962C8B-B14F-4D97-AF65-F5344CB8AC3E}">
        <p14:creationId xmlns:p14="http://schemas.microsoft.com/office/powerpoint/2010/main" val="144089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d-ID" sz="4000" dirty="0" smtClean="0">
                <a:solidFill>
                  <a:schemeClr val="tx1"/>
                </a:solidFill>
              </a:rPr>
              <a:t>T</a:t>
            </a:r>
            <a:r>
              <a:rPr lang="en-AU" sz="4000" dirty="0" err="1" smtClean="0">
                <a:solidFill>
                  <a:schemeClr val="tx1"/>
                </a:solidFill>
              </a:rPr>
              <a:t>ypes</a:t>
            </a:r>
            <a:r>
              <a:rPr lang="en-AU" sz="4000" dirty="0" smtClean="0">
                <a:solidFill>
                  <a:schemeClr val="tx1"/>
                </a:solidFill>
              </a:rPr>
              <a:t> of accommodation</a:t>
            </a:r>
          </a:p>
        </p:txBody>
      </p:sp>
      <p:sp>
        <p:nvSpPr>
          <p:cNvPr id="2765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27584" y="2608312"/>
            <a:ext cx="7941568" cy="46064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AU" sz="2800" dirty="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AU" sz="2800" dirty="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AU" sz="2800" dirty="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AU" sz="2800" dirty="0" smtClean="0">
                <a:latin typeface="Cambria" pitchFamily="18" charset="0"/>
              </a:rPr>
              <a:t>Overnight visitors use accommodation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AU" sz="2800" dirty="0" smtClean="0">
                <a:latin typeface="Cambria" pitchFamily="18" charset="0"/>
              </a:rPr>
              <a:t>commercial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AU" sz="2800" dirty="0" smtClean="0">
                <a:latin typeface="Cambria" pitchFamily="18" charset="0"/>
              </a:rPr>
              <a:t>private</a:t>
            </a:r>
          </a:p>
          <a:p>
            <a:pPr eaLnBrk="1" hangingPunct="1">
              <a:buFont typeface="Wingdings" pitchFamily="2" charset="2"/>
              <a:buNone/>
            </a:pPr>
            <a:endParaRPr lang="en-AU" sz="2800" dirty="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AU" sz="2800" dirty="0" smtClean="0">
                <a:latin typeface="Cambria" pitchFamily="18" charset="0"/>
              </a:rPr>
              <a:t>No standard classification recommended yet</a:t>
            </a:r>
          </a:p>
          <a:p>
            <a:pPr eaLnBrk="1" hangingPunct="1">
              <a:buFont typeface="Wingdings" pitchFamily="2" charset="2"/>
              <a:buNone/>
            </a:pPr>
            <a:endParaRPr lang="en-AU" sz="28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95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AU" smtClean="0"/>
              <a:t> </a:t>
            </a:r>
          </a:p>
        </p:txBody>
      </p:sp>
      <p:sp>
        <p:nvSpPr>
          <p:cNvPr id="28675" name="Rectangle 3"/>
          <p:cNvSpPr>
            <a:spLocks noGrp="1" noRot="1" noChangeArrowheads="1"/>
          </p:cNvSpPr>
          <p:nvPr>
            <p:ph sz="quarter" idx="4294967295"/>
          </p:nvPr>
        </p:nvSpPr>
        <p:spPr>
          <a:xfrm>
            <a:off x="1115616" y="3861048"/>
            <a:ext cx="6749752" cy="136815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AU" sz="4000" b="1" dirty="0" smtClean="0"/>
              <a:t>FORMS OF TOURISM</a:t>
            </a:r>
          </a:p>
          <a:p>
            <a:pPr eaLnBrk="1" hangingPunct="1">
              <a:buFont typeface="Wingdings" pitchFamily="2" charset="2"/>
              <a:buNone/>
            </a:pPr>
            <a:endParaRPr lang="en-AU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880713"/>
            <a:ext cx="1364298" cy="119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97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4000" smtClean="0">
                <a:solidFill>
                  <a:schemeClr val="accent2"/>
                </a:solidFill>
              </a:rPr>
              <a:t>F</a:t>
            </a:r>
            <a:r>
              <a:rPr lang="en-AU" sz="4000" smtClean="0">
                <a:solidFill>
                  <a:schemeClr val="accent2"/>
                </a:solidFill>
              </a:rPr>
              <a:t>orms of tourism</a:t>
            </a: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619672" y="3284984"/>
            <a:ext cx="6984776" cy="460648"/>
          </a:xfrm>
        </p:spPr>
        <p:txBody>
          <a:bodyPr/>
          <a:lstStyle/>
          <a:p>
            <a:pPr eaLnBrk="1" hangingPunct="1">
              <a:spcAft>
                <a:spcPct val="50000"/>
              </a:spcAft>
              <a:buFont typeface="Wingdings" pitchFamily="2" charset="2"/>
              <a:buNone/>
            </a:pPr>
            <a:r>
              <a:rPr lang="en-AU" sz="2400" dirty="0" smtClean="0">
                <a:latin typeface="Cambria" pitchFamily="18" charset="0"/>
              </a:rPr>
              <a:t>UNWTO recommends</a:t>
            </a:r>
            <a:r>
              <a:rPr lang="en-AU" sz="2400" b="1" dirty="0" smtClean="0">
                <a:latin typeface="Cambria" pitchFamily="18" charset="0"/>
              </a:rPr>
              <a:t> </a:t>
            </a:r>
            <a:r>
              <a:rPr lang="en-AU" sz="2400" dirty="0" smtClean="0">
                <a:latin typeface="Cambria" pitchFamily="18" charset="0"/>
              </a:rPr>
              <a:t>that the following three basic forms of tourism be distinguished:</a:t>
            </a:r>
            <a:endParaRPr lang="en-AU" sz="2400" b="1" dirty="0" smtClean="0">
              <a:latin typeface="Cambria" pitchFamily="18" charset="0"/>
            </a:endParaRPr>
          </a:p>
          <a:p>
            <a:pPr marL="569913" lvl="1" eaLnBrk="1" hangingPunct="1">
              <a:spcAft>
                <a:spcPct val="50000"/>
              </a:spcAft>
              <a:buFont typeface="Wingdings" pitchFamily="2" charset="2"/>
              <a:buChar char="§"/>
            </a:pPr>
            <a:r>
              <a:rPr lang="en-AU" sz="2000" b="1" dirty="0" smtClean="0">
                <a:latin typeface="Cambria" pitchFamily="18" charset="0"/>
              </a:rPr>
              <a:t>Domestic tourism</a:t>
            </a:r>
            <a:r>
              <a:rPr lang="en-AU" sz="2000" dirty="0" smtClean="0">
                <a:latin typeface="Cambria" pitchFamily="18" charset="0"/>
              </a:rPr>
              <a:t>, which comprises the activities of a </a:t>
            </a:r>
            <a:r>
              <a:rPr lang="id-ID" sz="2000" dirty="0" smtClean="0">
                <a:latin typeface="Cambria" pitchFamily="18" charset="0"/>
              </a:rPr>
              <a:t>    </a:t>
            </a:r>
            <a:r>
              <a:rPr lang="en-AU" sz="2000" dirty="0" smtClean="0">
                <a:latin typeface="Cambria" pitchFamily="18" charset="0"/>
              </a:rPr>
              <a:t>resident visitor within the country of reference either as part of a domestic trip or part of an outbound trip;</a:t>
            </a:r>
          </a:p>
          <a:p>
            <a:pPr marL="569913" lvl="1" eaLnBrk="1" hangingPunct="1">
              <a:spcAft>
                <a:spcPct val="50000"/>
              </a:spcAft>
              <a:buFont typeface="Wingdings" pitchFamily="2" charset="2"/>
              <a:buChar char="§"/>
            </a:pPr>
            <a:r>
              <a:rPr lang="en-AU" sz="2000" b="1" dirty="0" smtClean="0">
                <a:latin typeface="Cambria" pitchFamily="18" charset="0"/>
              </a:rPr>
              <a:t>Inbound tourism</a:t>
            </a:r>
            <a:r>
              <a:rPr lang="en-AU" sz="2000" dirty="0" smtClean="0">
                <a:latin typeface="Cambria" pitchFamily="18" charset="0"/>
              </a:rPr>
              <a:t>, which comprises the activities of a </a:t>
            </a:r>
            <a:r>
              <a:rPr lang="id-ID" sz="2000" dirty="0" smtClean="0">
                <a:latin typeface="Cambria" pitchFamily="18" charset="0"/>
              </a:rPr>
              <a:t>     </a:t>
            </a:r>
            <a:r>
              <a:rPr lang="en-AU" sz="2000" dirty="0" smtClean="0">
                <a:latin typeface="Cambria" pitchFamily="18" charset="0"/>
              </a:rPr>
              <a:t>non-resident visitor within the country of reference on an inbound trip;</a:t>
            </a:r>
            <a:endParaRPr lang="en-AU" sz="2000" b="1" dirty="0" smtClean="0">
              <a:latin typeface="Cambria" pitchFamily="18" charset="0"/>
            </a:endParaRPr>
          </a:p>
          <a:p>
            <a:pPr marL="569913" lvl="1" eaLnBrk="1" hangingPunct="1">
              <a:buFont typeface="Wingdings" pitchFamily="2" charset="2"/>
              <a:buChar char="§"/>
            </a:pPr>
            <a:r>
              <a:rPr lang="en-AU" sz="2000" b="1" dirty="0" smtClean="0">
                <a:latin typeface="Cambria" pitchFamily="18" charset="0"/>
              </a:rPr>
              <a:t>Outbound tourism</a:t>
            </a:r>
            <a:r>
              <a:rPr lang="en-AU" sz="2000" dirty="0" smtClean="0">
                <a:latin typeface="Cambria" pitchFamily="18" charset="0"/>
              </a:rPr>
              <a:t>, which comprises the activities of a </a:t>
            </a:r>
            <a:r>
              <a:rPr lang="id-ID" sz="2000" dirty="0" smtClean="0">
                <a:latin typeface="Cambria" pitchFamily="18" charset="0"/>
              </a:rPr>
              <a:t>  </a:t>
            </a:r>
            <a:r>
              <a:rPr lang="en-AU" sz="2000" dirty="0" smtClean="0">
                <a:latin typeface="Cambria" pitchFamily="18" charset="0"/>
              </a:rPr>
              <a:t>resident visitor outside the country of reference, either as part of an outbound trip or as part of a domestic trip.</a:t>
            </a:r>
          </a:p>
        </p:txBody>
      </p:sp>
    </p:spTree>
    <p:extLst>
      <p:ext uri="{BB962C8B-B14F-4D97-AF65-F5344CB8AC3E}">
        <p14:creationId xmlns:p14="http://schemas.microsoft.com/office/powerpoint/2010/main" val="3634078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id-ID" dirty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>
          <a:xfrm>
            <a:off x="467544" y="1844824"/>
            <a:ext cx="8229600" cy="3816424"/>
          </a:xfrm>
        </p:spPr>
        <p:txBody>
          <a:bodyPr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dirty="0" smtClean="0"/>
              <a:t>Historical background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dirty="0" smtClean="0"/>
              <a:t>New standards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dirty="0" smtClean="0"/>
              <a:t>What is tourism?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dirty="0" smtClean="0"/>
              <a:t>Form of tourism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dirty="0"/>
              <a:t>Who is visitor?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dirty="0" smtClean="0"/>
              <a:t>Characteristics of visitors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dirty="0" smtClean="0"/>
              <a:t>Tourism expenditure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Basic </a:t>
            </a:r>
            <a:r>
              <a:rPr lang="en-US" sz="2000" dirty="0" smtClean="0">
                <a:solidFill>
                  <a:schemeClr val="tx1"/>
                </a:solidFill>
              </a:rPr>
              <a:t>information framework </a:t>
            </a:r>
            <a:r>
              <a:rPr lang="en-US" sz="2000" dirty="0">
                <a:solidFill>
                  <a:schemeClr val="tx1"/>
                </a:solidFill>
              </a:rPr>
              <a:t>for </a:t>
            </a:r>
            <a:r>
              <a:rPr lang="en-US" sz="2000" dirty="0" smtClean="0">
                <a:solidFill>
                  <a:schemeClr val="tx1"/>
                </a:solidFill>
              </a:rPr>
              <a:t>international comparability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Other issues</a:t>
            </a:r>
            <a:endParaRPr lang="en-US" sz="20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24287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d-ID" sz="4000" dirty="0" smtClean="0">
                <a:solidFill>
                  <a:schemeClr val="tx1"/>
                </a:solidFill>
              </a:rPr>
              <a:t>I</a:t>
            </a:r>
            <a:r>
              <a:rPr lang="en-AU" sz="4000" dirty="0" err="1" smtClean="0">
                <a:solidFill>
                  <a:schemeClr val="tx1"/>
                </a:solidFill>
              </a:rPr>
              <a:t>nbound</a:t>
            </a:r>
            <a:r>
              <a:rPr lang="en-AU" sz="4000" dirty="0" smtClean="0">
                <a:solidFill>
                  <a:schemeClr val="tx1"/>
                </a:solidFill>
              </a:rPr>
              <a:t> tourism</a:t>
            </a:r>
          </a:p>
        </p:txBody>
      </p:sp>
      <p:sp>
        <p:nvSpPr>
          <p:cNvPr id="3277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539552" y="3789040"/>
            <a:ext cx="8229600" cy="460648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AU" sz="2400" dirty="0" smtClean="0">
                <a:latin typeface="Cambria" pitchFamily="18" charset="0"/>
              </a:rPr>
              <a:t>Some specific types of visitors:</a:t>
            </a:r>
          </a:p>
          <a:p>
            <a:pPr eaLnBrk="1" hangingPunct="1">
              <a:spcAft>
                <a:spcPts val="600"/>
              </a:spcAft>
            </a:pPr>
            <a:endParaRPr lang="en-AU" sz="2400" dirty="0" smtClean="0">
              <a:latin typeface="Cambria" pitchFamily="18" charset="0"/>
            </a:endParaRPr>
          </a:p>
          <a:p>
            <a:pPr lvl="1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Nationals residing abroad</a:t>
            </a:r>
          </a:p>
          <a:p>
            <a:pPr lvl="1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Transit passengers</a:t>
            </a:r>
          </a:p>
          <a:p>
            <a:pPr lvl="1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Crews</a:t>
            </a:r>
          </a:p>
          <a:p>
            <a:pPr lvl="1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Frequent border crossers</a:t>
            </a:r>
          </a:p>
          <a:p>
            <a:pPr lvl="1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Students</a:t>
            </a:r>
          </a:p>
          <a:p>
            <a:pPr lvl="1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Health patients</a:t>
            </a:r>
          </a:p>
          <a:p>
            <a:pPr lvl="1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Business and professional visitors</a:t>
            </a:r>
          </a:p>
          <a:p>
            <a:pPr lvl="1" eaLnBrk="1" hangingPunct="1">
              <a:spcAft>
                <a:spcPts val="600"/>
              </a:spcAft>
              <a:buFont typeface="Wingdings" pitchFamily="2" charset="2"/>
              <a:buNone/>
            </a:pPr>
            <a:endParaRPr lang="en-AU" sz="24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45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d-ID" sz="4000" dirty="0" smtClean="0">
                <a:solidFill>
                  <a:schemeClr val="tx1"/>
                </a:solidFill>
              </a:rPr>
              <a:t>D</a:t>
            </a:r>
            <a:r>
              <a:rPr lang="en-AU" sz="4000" dirty="0" err="1" smtClean="0">
                <a:solidFill>
                  <a:schemeClr val="tx1"/>
                </a:solidFill>
              </a:rPr>
              <a:t>omestic</a:t>
            </a:r>
            <a:r>
              <a:rPr lang="en-AU" sz="4000" dirty="0" smtClean="0">
                <a:solidFill>
                  <a:schemeClr val="tx1"/>
                </a:solidFill>
              </a:rPr>
              <a:t> tourism</a:t>
            </a:r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99592" y="3501008"/>
            <a:ext cx="7797552" cy="460648"/>
          </a:xfrm>
        </p:spPr>
        <p:txBody>
          <a:bodyPr/>
          <a:lstStyle/>
          <a:p>
            <a:pPr marL="342900" indent="-342900" eaLnBrk="1" hangingPunct="1">
              <a:buFont typeface="Courier New" pitchFamily="49" charset="0"/>
              <a:buChar char="o"/>
            </a:pPr>
            <a:r>
              <a:rPr lang="en-AU" sz="2400" dirty="0" smtClean="0">
                <a:latin typeface="Cambria" pitchFamily="18" charset="0"/>
              </a:rPr>
              <a:t>awareness of its importance has grown</a:t>
            </a:r>
          </a:p>
          <a:p>
            <a:pPr marL="342900" indent="-342900" eaLnBrk="1" hangingPunct="1">
              <a:buFont typeface="Courier New" pitchFamily="49" charset="0"/>
              <a:buChar char="o"/>
            </a:pPr>
            <a:endParaRPr lang="en-AU" sz="2400" dirty="0" smtClean="0">
              <a:latin typeface="Cambria" pitchFamily="18" charset="0"/>
            </a:endParaRPr>
          </a:p>
          <a:p>
            <a:pPr marL="342900" indent="-342900" eaLnBrk="1" hangingPunct="1">
              <a:buFont typeface="Courier New" pitchFamily="49" charset="0"/>
              <a:buChar char="o"/>
            </a:pPr>
            <a:r>
              <a:rPr lang="en-AU" sz="2400" dirty="0" smtClean="0">
                <a:latin typeface="Cambria" pitchFamily="18" charset="0"/>
              </a:rPr>
              <a:t>household surveys</a:t>
            </a:r>
          </a:p>
          <a:p>
            <a:pPr marL="342900" indent="-342900" eaLnBrk="1" hangingPunct="1">
              <a:buFont typeface="Courier New" pitchFamily="49" charset="0"/>
              <a:buChar char="o"/>
            </a:pPr>
            <a:endParaRPr lang="en-AU" sz="2400" dirty="0" smtClean="0">
              <a:latin typeface="Cambria" pitchFamily="18" charset="0"/>
            </a:endParaRPr>
          </a:p>
          <a:p>
            <a:pPr marL="342900" indent="-342900" eaLnBrk="1" hangingPunct="1">
              <a:buFont typeface="Courier New" pitchFamily="49" charset="0"/>
              <a:buChar char="o"/>
            </a:pPr>
            <a:r>
              <a:rPr lang="en-AU" sz="2400" dirty="0" smtClean="0">
                <a:latin typeface="Cambria" pitchFamily="18" charset="0"/>
              </a:rPr>
              <a:t>sampling and design issues</a:t>
            </a:r>
          </a:p>
          <a:p>
            <a:pPr marL="342900" indent="-342900" eaLnBrk="1" hangingPunct="1">
              <a:buFont typeface="Courier New" pitchFamily="49" charset="0"/>
              <a:buChar char="o"/>
            </a:pPr>
            <a:endParaRPr lang="en-AU" sz="2400" dirty="0" smtClean="0">
              <a:latin typeface="Cambria" pitchFamily="18" charset="0"/>
            </a:endParaRPr>
          </a:p>
          <a:p>
            <a:pPr marL="342900" indent="-342900" eaLnBrk="1" hangingPunct="1">
              <a:buFont typeface="Courier New" pitchFamily="49" charset="0"/>
              <a:buChar char="o"/>
            </a:pPr>
            <a:r>
              <a:rPr lang="en-AU" sz="2400" dirty="0" smtClean="0">
                <a:latin typeface="Cambria" pitchFamily="18" charset="0"/>
              </a:rPr>
              <a:t>accommodation statistics</a:t>
            </a:r>
          </a:p>
          <a:p>
            <a:pPr eaLnBrk="1" hangingPunct="1"/>
            <a:endParaRPr lang="en-AU" sz="2400" dirty="0" smtClean="0">
              <a:latin typeface="Cambria" pitchFamily="18" charset="0"/>
            </a:endParaRPr>
          </a:p>
          <a:p>
            <a:pPr eaLnBrk="1" hangingPunct="1"/>
            <a:endParaRPr lang="en-AU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58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AU" smtClean="0"/>
              <a:t> </a:t>
            </a:r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sz="quarter" idx="4294967295"/>
          </p:nvPr>
        </p:nvSpPr>
        <p:spPr>
          <a:xfrm>
            <a:off x="990600" y="3356992"/>
            <a:ext cx="7397824" cy="2739008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AU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AU" sz="4000" b="1" dirty="0" smtClean="0"/>
              <a:t>TOURISM EXPENDITURE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880713"/>
            <a:ext cx="1364298" cy="119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5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d-ID" sz="4000" smtClean="0">
                <a:solidFill>
                  <a:schemeClr val="tx1"/>
                </a:solidFill>
              </a:rPr>
              <a:t>T</a:t>
            </a:r>
            <a:r>
              <a:rPr lang="en-AU" sz="4000" smtClean="0">
                <a:solidFill>
                  <a:schemeClr val="tx1"/>
                </a:solidFill>
              </a:rPr>
              <a:t>ourism expenditure</a:t>
            </a:r>
          </a:p>
        </p:txBody>
      </p:sp>
      <p:sp>
        <p:nvSpPr>
          <p:cNvPr id="17510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340768"/>
            <a:ext cx="8363272" cy="5184576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AU" sz="1800" b="1" i="1" dirty="0" smtClean="0">
                <a:latin typeface="Cambria" pitchFamily="18" charset="0"/>
              </a:rPr>
              <a:t>Tourism expenditure</a:t>
            </a:r>
            <a:r>
              <a:rPr lang="en-AU" sz="1800" b="1" dirty="0" smtClean="0">
                <a:latin typeface="Cambria" pitchFamily="18" charset="0"/>
              </a:rPr>
              <a:t> </a:t>
            </a:r>
            <a:r>
              <a:rPr lang="en-AU" sz="1800" dirty="0" smtClean="0">
                <a:latin typeface="Cambria" pitchFamily="18" charset="0"/>
              </a:rPr>
              <a:t>refers to the amount paid for the acquisition of consumption goods and services, as well as valuables, for a visitor’s own use or to give away, </a:t>
            </a:r>
            <a:r>
              <a:rPr lang="id-ID" sz="1800" dirty="0" smtClean="0">
                <a:latin typeface="Cambria" pitchFamily="18" charset="0"/>
              </a:rPr>
              <a:t>   </a:t>
            </a:r>
            <a:r>
              <a:rPr lang="en-AU" sz="1800" dirty="0" smtClean="0">
                <a:latin typeface="Cambria" pitchFamily="18" charset="0"/>
              </a:rPr>
              <a:t>for and during tourism trips</a:t>
            </a:r>
            <a:r>
              <a:rPr lang="en-AU" sz="1800" b="1" dirty="0" smtClean="0">
                <a:latin typeface="Cambria" pitchFamily="18" charset="0"/>
              </a:rPr>
              <a:t>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AU" sz="1800" b="1" dirty="0" smtClean="0">
              <a:latin typeface="Cambria" pitchFamily="18" charset="0"/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ct val="30000"/>
              </a:spcAft>
              <a:buFont typeface="Wingdings" pitchFamily="2" charset="2"/>
              <a:buNone/>
              <a:defRPr/>
            </a:pPr>
            <a:r>
              <a:rPr lang="en-AU" sz="1600" b="1" dirty="0" smtClean="0">
                <a:latin typeface="Cambria" pitchFamily="18" charset="0"/>
              </a:rPr>
              <a:t>Includes typical services acquired by visitors like: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ct val="30000"/>
              </a:spcAft>
              <a:buFontTx/>
              <a:buChar char="•"/>
              <a:defRPr/>
            </a:pPr>
            <a:r>
              <a:rPr lang="en-AU" sz="1600" dirty="0" smtClean="0">
                <a:latin typeface="Cambria" pitchFamily="18" charset="0"/>
              </a:rPr>
              <a:t>Transportation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ct val="30000"/>
              </a:spcAft>
              <a:buFontTx/>
              <a:buChar char="•"/>
              <a:defRPr/>
            </a:pPr>
            <a:r>
              <a:rPr lang="en-AU" sz="1600" dirty="0" smtClean="0">
                <a:latin typeface="Cambria" pitchFamily="18" charset="0"/>
              </a:rPr>
              <a:t>Accommodation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ct val="30000"/>
              </a:spcAft>
              <a:buFontTx/>
              <a:buChar char="•"/>
              <a:defRPr/>
            </a:pPr>
            <a:r>
              <a:rPr lang="en-AU" sz="1600" dirty="0" smtClean="0">
                <a:latin typeface="Cambria" pitchFamily="18" charset="0"/>
              </a:rPr>
              <a:t>Food and beverages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•"/>
              <a:defRPr/>
            </a:pPr>
            <a:r>
              <a:rPr lang="en-AU" sz="1600" dirty="0" smtClean="0">
                <a:latin typeface="Cambria" pitchFamily="18" charset="0"/>
              </a:rPr>
              <a:t>Etc.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AU" sz="1600" b="1" dirty="0" smtClean="0">
              <a:latin typeface="Cambria" pitchFamily="18" charset="0"/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ct val="30000"/>
              </a:spcAft>
              <a:buFont typeface="Wingdings" pitchFamily="2" charset="2"/>
              <a:buNone/>
              <a:defRPr/>
            </a:pPr>
            <a:r>
              <a:rPr lang="en-AU" sz="1600" b="1" dirty="0" smtClean="0">
                <a:latin typeface="Cambria" pitchFamily="18" charset="0"/>
              </a:rPr>
              <a:t>And also: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ct val="30000"/>
              </a:spcAft>
              <a:buFontTx/>
              <a:buChar char="•"/>
              <a:defRPr/>
            </a:pPr>
            <a:r>
              <a:rPr lang="en-AU" sz="1600" dirty="0" smtClean="0">
                <a:latin typeface="Cambria" pitchFamily="18" charset="0"/>
              </a:rPr>
              <a:t>Valuables (paintings, works of art, jewellery, etc.) irrespective of their unit value and </a:t>
            </a:r>
            <a:r>
              <a:rPr lang="id-ID" sz="1600" dirty="0" smtClean="0">
                <a:latin typeface="Cambria" pitchFamily="18" charset="0"/>
              </a:rPr>
              <a:t>    </a:t>
            </a:r>
            <a:r>
              <a:rPr lang="en-AU" sz="1600" dirty="0" smtClean="0">
                <a:latin typeface="Cambria" pitchFamily="18" charset="0"/>
              </a:rPr>
              <a:t>acquired on trips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ct val="30000"/>
              </a:spcAft>
              <a:buFontTx/>
              <a:buChar char="•"/>
              <a:defRPr/>
            </a:pPr>
            <a:r>
              <a:rPr lang="en-AU" sz="1600" dirty="0" smtClean="0">
                <a:latin typeface="Cambria" pitchFamily="18" charset="0"/>
              </a:rPr>
              <a:t>Durable consumer goods (computers, cars, etc.) irrespective of their unit value </a:t>
            </a:r>
            <a:r>
              <a:rPr lang="id-ID" sz="1600" dirty="0" smtClean="0">
                <a:latin typeface="Cambria" pitchFamily="18" charset="0"/>
              </a:rPr>
              <a:t>              </a:t>
            </a:r>
            <a:r>
              <a:rPr lang="en-AU" sz="1600" dirty="0" smtClean="0">
                <a:latin typeface="Cambria" pitchFamily="18" charset="0"/>
              </a:rPr>
              <a:t>purchased on trips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ct val="30000"/>
              </a:spcAft>
              <a:buFontTx/>
              <a:buChar char="•"/>
              <a:defRPr/>
            </a:pPr>
            <a:r>
              <a:rPr lang="en-AU" sz="1600" dirty="0" smtClean="0">
                <a:latin typeface="Cambria" pitchFamily="18" charset="0"/>
              </a:rPr>
              <a:t>All food prepared and without preparation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ct val="30000"/>
              </a:spcAft>
              <a:buFontTx/>
              <a:buChar char="•"/>
              <a:defRPr/>
            </a:pPr>
            <a:r>
              <a:rPr lang="en-AU" sz="1600" dirty="0" smtClean="0">
                <a:latin typeface="Cambria" pitchFamily="18" charset="0"/>
              </a:rPr>
              <a:t>All manufactured items whether locally produced or imported</a:t>
            </a:r>
          </a:p>
          <a:p>
            <a:pPr marL="640080" lvl="1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•"/>
              <a:defRPr/>
            </a:pPr>
            <a:r>
              <a:rPr lang="en-AU" sz="1600" dirty="0" smtClean="0">
                <a:latin typeface="Cambria" pitchFamily="18" charset="0"/>
              </a:rPr>
              <a:t>All personal services</a:t>
            </a:r>
          </a:p>
        </p:txBody>
      </p:sp>
    </p:spTree>
    <p:extLst>
      <p:ext uri="{BB962C8B-B14F-4D97-AF65-F5344CB8AC3E}">
        <p14:creationId xmlns:p14="http://schemas.microsoft.com/office/powerpoint/2010/main" val="98118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d-ID" sz="4000" dirty="0" smtClean="0">
                <a:solidFill>
                  <a:schemeClr val="tx1"/>
                </a:solidFill>
              </a:rPr>
              <a:t>T</a:t>
            </a:r>
            <a:r>
              <a:rPr lang="en-AU" sz="4000" dirty="0" err="1" smtClean="0">
                <a:solidFill>
                  <a:schemeClr val="tx1"/>
                </a:solidFill>
              </a:rPr>
              <a:t>ourism</a:t>
            </a:r>
            <a:r>
              <a:rPr lang="en-AU" sz="4000" dirty="0" smtClean="0">
                <a:solidFill>
                  <a:schemeClr val="tx1"/>
                </a:solidFill>
              </a:rPr>
              <a:t> expenditure</a:t>
            </a: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AU" sz="1800" dirty="0" smtClean="0">
                <a:latin typeface="Cambria" pitchFamily="18" charset="0"/>
              </a:rPr>
              <a:t>In addition to expenditure on goods and services paid for directly by the visitor, </a:t>
            </a:r>
            <a:r>
              <a:rPr lang="id-ID" sz="1800" dirty="0" smtClean="0">
                <a:latin typeface="Cambria" pitchFamily="18" charset="0"/>
              </a:rPr>
              <a:t>     </a:t>
            </a:r>
            <a:r>
              <a:rPr lang="en-AU" sz="1800" dirty="0" smtClean="0">
                <a:latin typeface="Cambria" pitchFamily="18" charset="0"/>
              </a:rPr>
              <a:t>includes:</a:t>
            </a:r>
          </a:p>
          <a:p>
            <a:pPr eaLnBrk="1" hangingPunct="1">
              <a:buFont typeface="Wingdings" pitchFamily="2" charset="2"/>
              <a:buNone/>
            </a:pPr>
            <a:endParaRPr lang="en-AU" sz="1800" dirty="0" smtClean="0">
              <a:latin typeface="Cambria" pitchFamily="18" charset="0"/>
            </a:endParaRPr>
          </a:p>
          <a:p>
            <a:pPr marL="284163" indent="-284163" eaLnBrk="1" hangingPunct="1">
              <a:spcAft>
                <a:spcPct val="50000"/>
              </a:spcAft>
              <a:buFont typeface="Wingdings" pitchFamily="2" charset="2"/>
              <a:buChar char="ü"/>
            </a:pPr>
            <a:r>
              <a:rPr lang="en-AU" sz="1600" dirty="0" smtClean="0">
                <a:latin typeface="Cambria" pitchFamily="18" charset="0"/>
              </a:rPr>
              <a:t>Expenditure on goods and services paid for directly by the employer for employees on </a:t>
            </a:r>
            <a:r>
              <a:rPr lang="id-ID" sz="1600" dirty="0" smtClean="0">
                <a:latin typeface="Cambria" pitchFamily="18" charset="0"/>
              </a:rPr>
              <a:t>     </a:t>
            </a:r>
            <a:r>
              <a:rPr lang="en-AU" sz="1600" dirty="0" smtClean="0">
                <a:latin typeface="Cambria" pitchFamily="18" charset="0"/>
              </a:rPr>
              <a:t>business travel</a:t>
            </a:r>
          </a:p>
          <a:p>
            <a:pPr marL="284163" indent="-284163" eaLnBrk="1" hangingPunct="1">
              <a:spcAft>
                <a:spcPct val="50000"/>
              </a:spcAft>
              <a:buFont typeface="Wingdings" pitchFamily="2" charset="2"/>
              <a:buChar char="ü"/>
            </a:pPr>
            <a:r>
              <a:rPr lang="en-AU" sz="1600" dirty="0" smtClean="0">
                <a:latin typeface="Cambria" pitchFamily="18" charset="0"/>
              </a:rPr>
              <a:t>Expenditure by the visitor refunded by a third party, either employers, other households or the social insurance scheme</a:t>
            </a:r>
          </a:p>
          <a:p>
            <a:pPr marL="284163" indent="-284163" eaLnBrk="1" hangingPunct="1">
              <a:spcAft>
                <a:spcPct val="50000"/>
              </a:spcAft>
              <a:buFont typeface="Wingdings" pitchFamily="2" charset="2"/>
              <a:buChar char="ü"/>
            </a:pPr>
            <a:r>
              <a:rPr lang="en-AU" sz="1600" dirty="0" smtClean="0">
                <a:latin typeface="Cambria" pitchFamily="18" charset="0"/>
              </a:rPr>
              <a:t>Payments made by visitors for the individual services provided and subsidised by </a:t>
            </a:r>
            <a:r>
              <a:rPr lang="id-ID" sz="1600" dirty="0" smtClean="0">
                <a:latin typeface="Cambria" pitchFamily="18" charset="0"/>
              </a:rPr>
              <a:t>              </a:t>
            </a:r>
            <a:r>
              <a:rPr lang="en-AU" sz="1600" dirty="0" smtClean="0">
                <a:latin typeface="Cambria" pitchFamily="18" charset="0"/>
              </a:rPr>
              <a:t>government in the areas of education, health, museums, performing arts, etc.</a:t>
            </a:r>
          </a:p>
          <a:p>
            <a:pPr marL="284163" indent="-284163" eaLnBrk="1" hangingPunct="1">
              <a:spcAft>
                <a:spcPct val="50000"/>
              </a:spcAft>
              <a:buFont typeface="Wingdings" pitchFamily="2" charset="2"/>
              <a:buChar char="ü"/>
            </a:pPr>
            <a:r>
              <a:rPr lang="en-AU" sz="1600" dirty="0" smtClean="0">
                <a:latin typeface="Cambria" pitchFamily="18" charset="0"/>
              </a:rPr>
              <a:t>Out-of-pocket payments for services provided to employees and their families on tourism trips financed principally by employers, such as: subsidised transport, accommodation, </a:t>
            </a:r>
            <a:r>
              <a:rPr lang="id-ID" sz="1600" dirty="0" smtClean="0">
                <a:latin typeface="Cambria" pitchFamily="18" charset="0"/>
              </a:rPr>
              <a:t>   </a:t>
            </a:r>
            <a:r>
              <a:rPr lang="en-AU" sz="1600" dirty="0" smtClean="0">
                <a:latin typeface="Cambria" pitchFamily="18" charset="0"/>
              </a:rPr>
              <a:t>stays in holiday residences of employers, or other services</a:t>
            </a:r>
          </a:p>
          <a:p>
            <a:pPr marL="284163" indent="-284163" eaLnBrk="1" hangingPunct="1">
              <a:spcAft>
                <a:spcPct val="50000"/>
              </a:spcAft>
              <a:buFont typeface="Wingdings" pitchFamily="2" charset="2"/>
              <a:buChar char="ü"/>
            </a:pPr>
            <a:r>
              <a:rPr lang="en-AU" sz="1600" dirty="0" smtClean="0">
                <a:latin typeface="Cambria" pitchFamily="18" charset="0"/>
              </a:rPr>
              <a:t>Supplementary payments made by visitors to attend sports or any other cultural events </a:t>
            </a:r>
            <a:r>
              <a:rPr lang="id-ID" sz="1600" dirty="0" smtClean="0">
                <a:latin typeface="Cambria" pitchFamily="18" charset="0"/>
              </a:rPr>
              <a:t>  </a:t>
            </a:r>
            <a:r>
              <a:rPr lang="en-AU" sz="1600" dirty="0" smtClean="0">
                <a:latin typeface="Cambria" pitchFamily="18" charset="0"/>
              </a:rPr>
              <a:t>on the invitation of, and principally paid by, producers (business, government)</a:t>
            </a:r>
          </a:p>
          <a:p>
            <a:pPr eaLnBrk="1" hangingPunct="1">
              <a:buFont typeface="Wingdings" pitchFamily="2" charset="2"/>
              <a:buNone/>
            </a:pPr>
            <a:endParaRPr lang="en-AU" sz="1600" dirty="0" smtClean="0">
              <a:latin typeface="Cambria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AU" sz="16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95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d-ID" sz="4000" dirty="0" smtClean="0">
                <a:solidFill>
                  <a:schemeClr val="tx1"/>
                </a:solidFill>
              </a:rPr>
              <a:t>T</a:t>
            </a:r>
            <a:r>
              <a:rPr lang="en-AU" sz="4000" dirty="0" err="1" smtClean="0">
                <a:solidFill>
                  <a:schemeClr val="tx1"/>
                </a:solidFill>
              </a:rPr>
              <a:t>ourism</a:t>
            </a:r>
            <a:r>
              <a:rPr lang="en-AU" sz="4000" dirty="0" smtClean="0">
                <a:solidFill>
                  <a:schemeClr val="tx1"/>
                </a:solidFill>
              </a:rPr>
              <a:t> expenditure</a:t>
            </a:r>
          </a:p>
        </p:txBody>
      </p:sp>
      <p:sp>
        <p:nvSpPr>
          <p:cNvPr id="3686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AU" sz="1800" dirty="0" smtClean="0">
                <a:latin typeface="Cambria" pitchFamily="18" charset="0"/>
              </a:rPr>
              <a:t>Excluded:</a:t>
            </a:r>
          </a:p>
          <a:p>
            <a:pPr marL="284163" indent="-284163" eaLnBrk="1" hangingPunct="1">
              <a:spcAft>
                <a:spcPct val="50000"/>
              </a:spcAft>
              <a:buFont typeface="Wingdings" pitchFamily="2" charset="2"/>
              <a:buChar char="v"/>
            </a:pPr>
            <a:r>
              <a:rPr lang="en-AU" sz="1800" dirty="0" smtClean="0">
                <a:latin typeface="Cambria" pitchFamily="18" charset="0"/>
              </a:rPr>
              <a:t>Payment of taxes and duties that are not part of the purchasers’ prices of the </a:t>
            </a:r>
            <a:r>
              <a:rPr lang="id-ID" sz="1800" dirty="0" smtClean="0">
                <a:latin typeface="Cambria" pitchFamily="18" charset="0"/>
              </a:rPr>
              <a:t>    </a:t>
            </a:r>
            <a:r>
              <a:rPr lang="en-AU" sz="1800" dirty="0" smtClean="0">
                <a:latin typeface="Cambria" pitchFamily="18" charset="0"/>
              </a:rPr>
              <a:t>products acquired by the visitor</a:t>
            </a:r>
          </a:p>
          <a:p>
            <a:pPr marL="284163" indent="-284163" eaLnBrk="1" hangingPunct="1">
              <a:spcAft>
                <a:spcPct val="50000"/>
              </a:spcAft>
              <a:buFont typeface="Wingdings" pitchFamily="2" charset="2"/>
              <a:buChar char="v"/>
            </a:pPr>
            <a:r>
              <a:rPr lang="en-AU" sz="1800" dirty="0" smtClean="0">
                <a:latin typeface="Cambria" pitchFamily="18" charset="0"/>
              </a:rPr>
              <a:t>Payment of all classes of interest, including those on expenditures made during and for trips</a:t>
            </a:r>
          </a:p>
          <a:p>
            <a:pPr marL="284163" indent="-284163" eaLnBrk="1" hangingPunct="1">
              <a:spcAft>
                <a:spcPct val="50000"/>
              </a:spcAft>
              <a:buFont typeface="Wingdings" pitchFamily="2" charset="2"/>
              <a:buChar char="v"/>
            </a:pPr>
            <a:r>
              <a:rPr lang="en-AU" sz="1800" dirty="0" smtClean="0">
                <a:latin typeface="Cambria" pitchFamily="18" charset="0"/>
              </a:rPr>
              <a:t>Purchase of financial and non-financial assets, including land and real estate, </a:t>
            </a:r>
            <a:r>
              <a:rPr lang="id-ID" sz="1800" dirty="0" smtClean="0">
                <a:latin typeface="Cambria" pitchFamily="18" charset="0"/>
              </a:rPr>
              <a:t>   </a:t>
            </a:r>
            <a:r>
              <a:rPr lang="en-AU" sz="1800" dirty="0" smtClean="0">
                <a:latin typeface="Cambria" pitchFamily="18" charset="0"/>
              </a:rPr>
              <a:t>but excluding valuables</a:t>
            </a:r>
          </a:p>
          <a:p>
            <a:pPr marL="284163" indent="-284163" eaLnBrk="1" hangingPunct="1">
              <a:spcAft>
                <a:spcPct val="50000"/>
              </a:spcAft>
              <a:buFont typeface="Wingdings" pitchFamily="2" charset="2"/>
              <a:buChar char="v"/>
            </a:pPr>
            <a:r>
              <a:rPr lang="en-AU" sz="1800" dirty="0" smtClean="0">
                <a:latin typeface="Cambria" pitchFamily="18" charset="0"/>
              </a:rPr>
              <a:t>Purchase of goods for resale purposes, either on behalf of third parties or on </a:t>
            </a:r>
            <a:r>
              <a:rPr lang="id-ID" sz="1800" dirty="0" smtClean="0">
                <a:latin typeface="Cambria" pitchFamily="18" charset="0"/>
              </a:rPr>
              <a:t>    </a:t>
            </a:r>
            <a:r>
              <a:rPr lang="en-AU" sz="1800" dirty="0" smtClean="0">
                <a:latin typeface="Cambria" pitchFamily="18" charset="0"/>
              </a:rPr>
              <a:t>own account</a:t>
            </a:r>
          </a:p>
          <a:p>
            <a:pPr marL="284163" indent="-284163" eaLnBrk="1" hangingPunct="1">
              <a:buFont typeface="Wingdings" pitchFamily="2" charset="2"/>
              <a:buChar char="v"/>
            </a:pPr>
            <a:r>
              <a:rPr lang="en-AU" sz="1800" dirty="0" smtClean="0">
                <a:latin typeface="Cambria" pitchFamily="18" charset="0"/>
              </a:rPr>
              <a:t>All transfers in cash such as donations to charities or to other individuals (in </a:t>
            </a:r>
            <a:r>
              <a:rPr lang="id-ID" sz="1800" dirty="0" smtClean="0">
                <a:latin typeface="Cambria" pitchFamily="18" charset="0"/>
              </a:rPr>
              <a:t>    </a:t>
            </a:r>
            <a:r>
              <a:rPr lang="en-AU" sz="1800" dirty="0" smtClean="0">
                <a:latin typeface="Cambria" pitchFamily="18" charset="0"/>
              </a:rPr>
              <a:t>particular to families and relatives), as they do not correspond to the purchase of goods or services</a:t>
            </a:r>
          </a:p>
          <a:p>
            <a:pPr eaLnBrk="1" hangingPunct="1">
              <a:buFont typeface="Wingdings" pitchFamily="2" charset="2"/>
              <a:buChar char="v"/>
            </a:pPr>
            <a:endParaRPr lang="en-AU" sz="18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72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AU" smtClean="0">
                <a:solidFill>
                  <a:schemeClr val="tx1"/>
                </a:solidFill>
              </a:rPr>
              <a:t>categories of tourism expenditure</a:t>
            </a:r>
          </a:p>
        </p:txBody>
      </p:sp>
      <p:sp>
        <p:nvSpPr>
          <p:cNvPr id="389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556792"/>
            <a:ext cx="8229600" cy="3744416"/>
          </a:xfrm>
        </p:spPr>
        <p:txBody>
          <a:bodyPr/>
          <a:lstStyle/>
          <a:p>
            <a:pPr eaLnBrk="1" hangingPunct="1"/>
            <a:r>
              <a:rPr lang="en-AU" sz="2400" b="1" u="sng" dirty="0" smtClean="0">
                <a:latin typeface="Cambria" pitchFamily="18" charset="0"/>
              </a:rPr>
              <a:t>Domestic tourism expenditure</a:t>
            </a:r>
            <a:r>
              <a:rPr lang="en-AU" sz="2400" dirty="0" smtClean="0">
                <a:latin typeface="Cambria" pitchFamily="18" charset="0"/>
              </a:rPr>
              <a:t> is the tourism expenditure </a:t>
            </a:r>
            <a:r>
              <a:rPr lang="id-ID" sz="2400" dirty="0" smtClean="0">
                <a:latin typeface="Cambria" pitchFamily="18" charset="0"/>
              </a:rPr>
              <a:t>  </a:t>
            </a:r>
            <a:r>
              <a:rPr lang="en-AU" sz="2400" dirty="0" smtClean="0">
                <a:latin typeface="Cambria" pitchFamily="18" charset="0"/>
              </a:rPr>
              <a:t>of a </a:t>
            </a:r>
            <a:r>
              <a:rPr lang="en-AU" sz="2400" u="sng" dirty="0" smtClean="0">
                <a:latin typeface="Cambria" pitchFamily="18" charset="0"/>
              </a:rPr>
              <a:t>resident</a:t>
            </a:r>
            <a:r>
              <a:rPr lang="en-AU" sz="2400" dirty="0" smtClean="0">
                <a:latin typeface="Cambria" pitchFamily="18" charset="0"/>
              </a:rPr>
              <a:t> visitor </a:t>
            </a:r>
            <a:r>
              <a:rPr lang="en-AU" sz="2400" u="sng" dirty="0" smtClean="0">
                <a:latin typeface="Cambria" pitchFamily="18" charset="0"/>
              </a:rPr>
              <a:t>within</a:t>
            </a:r>
            <a:r>
              <a:rPr lang="en-AU" sz="2400" dirty="0" smtClean="0">
                <a:latin typeface="Cambria" pitchFamily="18" charset="0"/>
              </a:rPr>
              <a:t> the economy of reference</a:t>
            </a:r>
          </a:p>
          <a:p>
            <a:pPr eaLnBrk="1" hangingPunct="1"/>
            <a:endParaRPr lang="en-AU" sz="2400" dirty="0" smtClean="0">
              <a:latin typeface="Cambria" pitchFamily="18" charset="0"/>
            </a:endParaRPr>
          </a:p>
          <a:p>
            <a:pPr eaLnBrk="1" hangingPunct="1"/>
            <a:r>
              <a:rPr lang="en-AU" sz="2400" b="1" u="sng" dirty="0" smtClean="0">
                <a:latin typeface="Cambria" pitchFamily="18" charset="0"/>
              </a:rPr>
              <a:t>Inbound tourism expenditure</a:t>
            </a:r>
            <a:r>
              <a:rPr lang="en-AU" sz="2400" dirty="0" smtClean="0">
                <a:latin typeface="Cambria" pitchFamily="18" charset="0"/>
              </a:rPr>
              <a:t> is the tourism expenditure of a </a:t>
            </a:r>
            <a:r>
              <a:rPr lang="en-AU" sz="2400" u="sng" dirty="0" smtClean="0">
                <a:latin typeface="Cambria" pitchFamily="18" charset="0"/>
              </a:rPr>
              <a:t>non-resident</a:t>
            </a:r>
            <a:r>
              <a:rPr lang="en-AU" sz="2400" dirty="0" smtClean="0">
                <a:latin typeface="Cambria" pitchFamily="18" charset="0"/>
              </a:rPr>
              <a:t> visitor </a:t>
            </a:r>
            <a:r>
              <a:rPr lang="en-AU" sz="2400" u="sng" dirty="0" smtClean="0">
                <a:latin typeface="Cambria" pitchFamily="18" charset="0"/>
              </a:rPr>
              <a:t>within</a:t>
            </a:r>
            <a:r>
              <a:rPr lang="en-AU" sz="2400" dirty="0" smtClean="0">
                <a:latin typeface="Cambria" pitchFamily="18" charset="0"/>
              </a:rPr>
              <a:t> the economy of reference</a:t>
            </a:r>
          </a:p>
          <a:p>
            <a:pPr eaLnBrk="1" hangingPunct="1">
              <a:buFont typeface="Wingdings" pitchFamily="2" charset="2"/>
              <a:buNone/>
            </a:pPr>
            <a:endParaRPr lang="en-AU" sz="2400" dirty="0" smtClean="0">
              <a:latin typeface="Cambria" pitchFamily="18" charset="0"/>
            </a:endParaRPr>
          </a:p>
          <a:p>
            <a:pPr eaLnBrk="1" hangingPunct="1"/>
            <a:r>
              <a:rPr lang="en-AU" sz="2400" b="1" u="sng" dirty="0" smtClean="0">
                <a:latin typeface="Cambria" pitchFamily="18" charset="0"/>
              </a:rPr>
              <a:t>Outbound tourism expenditure</a:t>
            </a:r>
            <a:r>
              <a:rPr lang="en-AU" sz="2400" dirty="0" smtClean="0">
                <a:latin typeface="Cambria" pitchFamily="18" charset="0"/>
              </a:rPr>
              <a:t> is the tourism expenditure of a </a:t>
            </a:r>
            <a:r>
              <a:rPr lang="en-AU" sz="2400" u="sng" dirty="0" smtClean="0">
                <a:latin typeface="Cambria" pitchFamily="18" charset="0"/>
              </a:rPr>
              <a:t>resident</a:t>
            </a:r>
            <a:r>
              <a:rPr lang="en-AU" sz="2400" dirty="0" smtClean="0">
                <a:latin typeface="Cambria" pitchFamily="18" charset="0"/>
              </a:rPr>
              <a:t> visitor </a:t>
            </a:r>
            <a:r>
              <a:rPr lang="en-AU" sz="2400" u="sng" dirty="0" smtClean="0">
                <a:latin typeface="Cambria" pitchFamily="18" charset="0"/>
              </a:rPr>
              <a:t>outside</a:t>
            </a:r>
            <a:r>
              <a:rPr lang="en-AU" sz="2400" dirty="0" smtClean="0">
                <a:latin typeface="Cambria" pitchFamily="18" charset="0"/>
              </a:rPr>
              <a:t> the economy of reference</a:t>
            </a:r>
          </a:p>
        </p:txBody>
      </p:sp>
    </p:spTree>
    <p:extLst>
      <p:ext uri="{BB962C8B-B14F-4D97-AF65-F5344CB8AC3E}">
        <p14:creationId xmlns:p14="http://schemas.microsoft.com/office/powerpoint/2010/main" val="2206657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d-ID" sz="4000" smtClean="0">
                <a:solidFill>
                  <a:schemeClr val="tx1"/>
                </a:solidFill>
              </a:rPr>
              <a:t>V</a:t>
            </a:r>
            <a:r>
              <a:rPr lang="en-AU" sz="4000" smtClean="0">
                <a:solidFill>
                  <a:schemeClr val="tx1"/>
                </a:solidFill>
              </a:rPr>
              <a:t>aluation of tourism expenditure</a:t>
            </a:r>
          </a:p>
        </p:txBody>
      </p:sp>
      <p:sp>
        <p:nvSpPr>
          <p:cNvPr id="399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83568" y="2348880"/>
            <a:ext cx="7920880" cy="1396751"/>
          </a:xfrm>
        </p:spPr>
        <p:txBody>
          <a:bodyPr/>
          <a:lstStyle/>
          <a:p>
            <a:pPr eaLnBrk="1" hangingPunct="1"/>
            <a:r>
              <a:rPr lang="en-AU" sz="2400" dirty="0" smtClean="0">
                <a:latin typeface="Cambria" pitchFamily="18" charset="0"/>
              </a:rPr>
              <a:t>The price to be used is the purchaser’s price, which </a:t>
            </a:r>
            <a:r>
              <a:rPr lang="id-ID" sz="2400" dirty="0" smtClean="0">
                <a:latin typeface="Cambria" pitchFamily="18" charset="0"/>
              </a:rPr>
              <a:t>              </a:t>
            </a:r>
            <a:r>
              <a:rPr lang="en-AU" sz="2400" dirty="0" smtClean="0">
                <a:latin typeface="Cambria" pitchFamily="18" charset="0"/>
              </a:rPr>
              <a:t>corresponds to the price paid by the visitor.  This includes </a:t>
            </a:r>
            <a:r>
              <a:rPr lang="id-ID" sz="2400" dirty="0" smtClean="0">
                <a:latin typeface="Cambria" pitchFamily="18" charset="0"/>
              </a:rPr>
              <a:t> </a:t>
            </a:r>
            <a:r>
              <a:rPr lang="en-AU" sz="2400" dirty="0" smtClean="0">
                <a:latin typeface="Cambria" pitchFamily="18" charset="0"/>
              </a:rPr>
              <a:t>all taxes and tips.</a:t>
            </a:r>
          </a:p>
        </p:txBody>
      </p:sp>
    </p:spTree>
    <p:extLst>
      <p:ext uri="{BB962C8B-B14F-4D97-AF65-F5344CB8AC3E}">
        <p14:creationId xmlns:p14="http://schemas.microsoft.com/office/powerpoint/2010/main" val="333112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4000" dirty="0" smtClean="0"/>
              <a:t>C</a:t>
            </a:r>
            <a:r>
              <a:rPr lang="en-AU" sz="4000" dirty="0" err="1" smtClean="0"/>
              <a:t>lassification</a:t>
            </a:r>
            <a:r>
              <a:rPr lang="en-AU" sz="4000" dirty="0" smtClean="0"/>
              <a:t> of tourism expenditure</a:t>
            </a:r>
          </a:p>
        </p:txBody>
      </p:sp>
      <p:sp>
        <p:nvSpPr>
          <p:cNvPr id="409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AU" sz="2400" b="1" dirty="0" smtClean="0">
                <a:latin typeface="Cambria" pitchFamily="18" charset="0"/>
              </a:rPr>
              <a:t>Recommended categories: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AU" sz="2400" b="1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en-AU" sz="1800" b="1" dirty="0" smtClean="0">
              <a:latin typeface="Cambria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AU" sz="1800" b="1" dirty="0" smtClean="0">
                <a:latin typeface="Cambria" pitchFamily="18" charset="0"/>
              </a:rPr>
              <a:t>Package travel, package holidays and package tours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endParaRPr lang="en-AU" sz="1800" b="1" dirty="0" smtClean="0">
              <a:latin typeface="Cambria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AU" sz="1800" b="1" dirty="0" smtClean="0">
                <a:latin typeface="Cambria" pitchFamily="18" charset="0"/>
              </a:rPr>
              <a:t>Accommodation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endParaRPr lang="en-AU" sz="1800" b="1" dirty="0" smtClean="0">
              <a:latin typeface="Cambria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AU" sz="1800" b="1" dirty="0" smtClean="0">
                <a:latin typeface="Cambria" pitchFamily="18" charset="0"/>
              </a:rPr>
              <a:t>Food and drink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endParaRPr lang="en-AU" sz="1800" b="1" dirty="0" smtClean="0">
              <a:latin typeface="Cambria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AU" sz="1800" b="1" dirty="0" smtClean="0">
                <a:latin typeface="Cambria" pitchFamily="18" charset="0"/>
              </a:rPr>
              <a:t>Local transport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endParaRPr lang="en-AU" sz="1800" b="1" dirty="0" smtClean="0">
              <a:latin typeface="Cambria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AU" sz="1800" b="1" dirty="0" smtClean="0">
                <a:latin typeface="Cambria" pitchFamily="18" charset="0"/>
              </a:rPr>
              <a:t>International transport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endParaRPr lang="en-AU" sz="1800" b="1" dirty="0" smtClean="0">
              <a:latin typeface="Cambria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AU" sz="1800" b="1" dirty="0" smtClean="0">
                <a:latin typeface="Cambria" pitchFamily="18" charset="0"/>
              </a:rPr>
              <a:t>Recreation, culture and sporting activities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endParaRPr lang="en-AU" sz="1800" b="1" dirty="0" smtClean="0">
              <a:latin typeface="Cambria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AU" sz="1800" b="1" dirty="0" smtClean="0">
                <a:latin typeface="Cambria" pitchFamily="18" charset="0"/>
              </a:rPr>
              <a:t>Shopping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endParaRPr lang="en-AU" sz="1800" b="1" dirty="0" smtClean="0">
              <a:latin typeface="Cambria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AU" sz="1800" b="1" dirty="0" smtClean="0">
                <a:latin typeface="Cambria" pitchFamily="18" charset="0"/>
              </a:rPr>
              <a:t>Others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AU" sz="1800" dirty="0" smtClean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AU" sz="18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48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3600" dirty="0" smtClean="0">
                <a:solidFill>
                  <a:schemeClr val="tx1"/>
                </a:solidFill>
              </a:rPr>
              <a:t>M</a:t>
            </a:r>
            <a:r>
              <a:rPr lang="en-AU" sz="3600" dirty="0" err="1" smtClean="0">
                <a:solidFill>
                  <a:schemeClr val="tx1"/>
                </a:solidFill>
              </a:rPr>
              <a:t>easuring</a:t>
            </a:r>
            <a:r>
              <a:rPr lang="en-AU" sz="3600" dirty="0" smtClean="0">
                <a:solidFill>
                  <a:schemeClr val="tx1"/>
                </a:solidFill>
              </a:rPr>
              <a:t> tourism expenditure</a:t>
            </a:r>
          </a:p>
        </p:txBody>
      </p:sp>
      <p:sp>
        <p:nvSpPr>
          <p:cNvPr id="4198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259632" y="1268760"/>
            <a:ext cx="7427168" cy="4248472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§"/>
            </a:pPr>
            <a:r>
              <a:rPr lang="en-AU" sz="2400" b="1" dirty="0" smtClean="0">
                <a:latin typeface="Cambria" pitchFamily="18" charset="0"/>
              </a:rPr>
              <a:t>Inbound tourism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AU" sz="2000" dirty="0" smtClean="0">
                <a:latin typeface="Cambria" pitchFamily="18" charset="0"/>
              </a:rPr>
              <a:t>expenditure module in surveys at the border (or other </a:t>
            </a:r>
            <a:r>
              <a:rPr lang="id-ID" sz="2000" dirty="0" smtClean="0">
                <a:latin typeface="Cambria" pitchFamily="18" charset="0"/>
              </a:rPr>
              <a:t> </a:t>
            </a:r>
            <a:r>
              <a:rPr lang="en-AU" sz="2000" dirty="0" smtClean="0">
                <a:latin typeface="Cambria" pitchFamily="18" charset="0"/>
              </a:rPr>
              <a:t>place where inbound visitors can be observed)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AU" sz="2000" dirty="0" smtClean="0">
              <a:latin typeface="Cambria" pitchFamily="18" charset="0"/>
            </a:endParaRPr>
          </a:p>
          <a:p>
            <a:pPr lvl="1" eaLnBrk="1" hangingPunct="1">
              <a:buFont typeface="Wingdings" pitchFamily="2" charset="2"/>
              <a:buChar char="Ø"/>
            </a:pPr>
            <a:endParaRPr lang="en-AU" sz="2000" dirty="0" smtClean="0">
              <a:latin typeface="Cambria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en-AU" sz="2400" b="1" dirty="0" smtClean="0">
                <a:latin typeface="Cambria" pitchFamily="18" charset="0"/>
              </a:rPr>
              <a:t>Domestic and outbound tourism</a:t>
            </a:r>
          </a:p>
          <a:p>
            <a:pPr lvl="2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 dirty="0" smtClean="0">
                <a:latin typeface="Cambria" pitchFamily="18" charset="0"/>
              </a:rPr>
              <a:t>either a tourism-specific household survey, or a periodic module (monthly, quarterly, annually) attached to a </a:t>
            </a:r>
            <a:r>
              <a:rPr lang="id-ID" sz="2000" dirty="0" smtClean="0">
                <a:latin typeface="Cambria" pitchFamily="18" charset="0"/>
              </a:rPr>
              <a:t>       </a:t>
            </a:r>
            <a:r>
              <a:rPr lang="en-AU" sz="2000" dirty="0" smtClean="0">
                <a:latin typeface="Cambria" pitchFamily="18" charset="0"/>
              </a:rPr>
              <a:t>general household expenditure survey</a:t>
            </a:r>
          </a:p>
        </p:txBody>
      </p:sp>
    </p:spTree>
    <p:extLst>
      <p:ext uri="{BB962C8B-B14F-4D97-AF65-F5344CB8AC3E}">
        <p14:creationId xmlns:p14="http://schemas.microsoft.com/office/powerpoint/2010/main" val="371389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d-ID" sz="4000" dirty="0" smtClean="0">
                <a:solidFill>
                  <a:schemeClr val="tx1"/>
                </a:solidFill>
              </a:rPr>
              <a:t>H</a:t>
            </a:r>
            <a:r>
              <a:rPr lang="en-AU" sz="4000" dirty="0" err="1" smtClean="0">
                <a:solidFill>
                  <a:schemeClr val="tx1"/>
                </a:solidFill>
              </a:rPr>
              <a:t>istor</a:t>
            </a:r>
            <a:r>
              <a:rPr lang="id-ID" sz="4000" dirty="0" smtClean="0">
                <a:solidFill>
                  <a:schemeClr val="tx1"/>
                </a:solidFill>
              </a:rPr>
              <a:t>ical Background</a:t>
            </a:r>
            <a:endParaRPr lang="en-AU" sz="4000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693"/>
            <a:ext cx="8219256" cy="4832092"/>
          </a:xfrm>
        </p:spPr>
        <p:txBody>
          <a:bodyPr wrap="square">
            <a:spAutoFit/>
          </a:bodyPr>
          <a:lstStyle/>
          <a:p>
            <a:pPr marL="457200" lvl="0" indent="-457200" rtl="0">
              <a:spcBef>
                <a:spcPts val="600"/>
              </a:spcBef>
              <a:buBlip>
                <a:blip r:embed="rId2"/>
              </a:buBlip>
            </a:pPr>
            <a:r>
              <a:rPr lang="en-AU" sz="2200" dirty="0" smtClean="0">
                <a:latin typeface="Cambria" pitchFamily="18" charset="0"/>
              </a:rPr>
              <a:t>in the pre-standards days</a:t>
            </a:r>
            <a:r>
              <a:rPr lang="id-ID" sz="2200" dirty="0" smtClean="0">
                <a:latin typeface="Cambria" pitchFamily="18" charset="0"/>
              </a:rPr>
              <a:t>,</a:t>
            </a:r>
            <a:r>
              <a:rPr lang="en-AU" sz="2200" dirty="0" smtClean="0">
                <a:latin typeface="Cambria" pitchFamily="18" charset="0"/>
              </a:rPr>
              <a:t> everybody developed their own </a:t>
            </a:r>
            <a:r>
              <a:rPr lang="id-ID" sz="2200" dirty="0">
                <a:latin typeface="Cambria" pitchFamily="18" charset="0"/>
              </a:rPr>
              <a:t> </a:t>
            </a:r>
            <a:r>
              <a:rPr lang="id-ID" sz="2200" dirty="0" smtClean="0">
                <a:latin typeface="Cambria" pitchFamily="18" charset="0"/>
              </a:rPr>
              <a:t>       </a:t>
            </a:r>
            <a:r>
              <a:rPr lang="en-AU" sz="2200" dirty="0" smtClean="0">
                <a:latin typeface="Cambria" pitchFamily="18" charset="0"/>
              </a:rPr>
              <a:t>concepts, definitions and classifications</a:t>
            </a:r>
            <a:endParaRPr lang="id-ID" sz="2200" dirty="0">
              <a:latin typeface="Cambria" pitchFamily="18" charset="0"/>
            </a:endParaRPr>
          </a:p>
          <a:p>
            <a:pPr marL="457200" lvl="0" indent="-457200" rtl="0">
              <a:spcBef>
                <a:spcPts val="600"/>
              </a:spcBef>
              <a:buBlip>
                <a:blip r:embed="rId2"/>
              </a:buBlip>
            </a:pPr>
            <a:r>
              <a:rPr lang="en-AU" sz="2200" dirty="0" smtClean="0">
                <a:latin typeface="Cambria" pitchFamily="18" charset="0"/>
              </a:rPr>
              <a:t>countries could not compare statistics between collections or </a:t>
            </a:r>
            <a:r>
              <a:rPr lang="id-ID" sz="2200" dirty="0" smtClean="0">
                <a:latin typeface="Cambria" pitchFamily="18" charset="0"/>
              </a:rPr>
              <a:t>  </a:t>
            </a:r>
            <a:r>
              <a:rPr lang="en-AU" sz="2200" dirty="0" smtClean="0">
                <a:latin typeface="Cambria" pitchFamily="18" charset="0"/>
              </a:rPr>
              <a:t>over time</a:t>
            </a:r>
            <a:endParaRPr lang="id-ID" sz="2200" dirty="0">
              <a:latin typeface="Cambria" pitchFamily="18" charset="0"/>
            </a:endParaRPr>
          </a:p>
          <a:p>
            <a:pPr marL="457200" lvl="0" indent="-457200" rtl="0">
              <a:spcBef>
                <a:spcPts val="600"/>
              </a:spcBef>
              <a:buBlip>
                <a:blip r:embed="rId2"/>
              </a:buBlip>
            </a:pPr>
            <a:r>
              <a:rPr lang="en-AU" sz="2200" dirty="0" smtClean="0">
                <a:latin typeface="Cambria" pitchFamily="18" charset="0"/>
              </a:rPr>
              <a:t>no international comparisons were possible</a:t>
            </a:r>
            <a:endParaRPr lang="id-ID" sz="2200" dirty="0">
              <a:latin typeface="Cambria" pitchFamily="18" charset="0"/>
            </a:endParaRPr>
          </a:p>
          <a:p>
            <a:pPr marL="457200" lvl="0" indent="-457200" rtl="0">
              <a:spcBef>
                <a:spcPts val="600"/>
              </a:spcBef>
              <a:buBlip>
                <a:blip r:embed="rId2"/>
              </a:buBlip>
            </a:pPr>
            <a:r>
              <a:rPr lang="en-AU" sz="2200" dirty="0" smtClean="0">
                <a:latin typeface="Cambria" pitchFamily="18" charset="0"/>
              </a:rPr>
              <a:t>with the growing impact of tourism on economy, countries </a:t>
            </a:r>
            <a:r>
              <a:rPr lang="id-ID" sz="2200" dirty="0" smtClean="0">
                <a:latin typeface="Cambria" pitchFamily="18" charset="0"/>
              </a:rPr>
              <a:t> </a:t>
            </a:r>
            <a:r>
              <a:rPr lang="en-AU" sz="2200" dirty="0" smtClean="0">
                <a:latin typeface="Cambria" pitchFamily="18" charset="0"/>
              </a:rPr>
              <a:t>and organisations like UNWTO saw the need </a:t>
            </a:r>
            <a:r>
              <a:rPr lang="id-ID" sz="2200" dirty="0" smtClean="0">
                <a:latin typeface="Cambria" pitchFamily="18" charset="0"/>
              </a:rPr>
              <a:t> </a:t>
            </a:r>
            <a:r>
              <a:rPr lang="en-AU" sz="2200" dirty="0" smtClean="0">
                <a:latin typeface="Cambria" pitchFamily="18" charset="0"/>
              </a:rPr>
              <a:t>for</a:t>
            </a:r>
            <a:r>
              <a:rPr lang="id-ID" sz="2200" dirty="0" smtClean="0">
                <a:latin typeface="Cambria" pitchFamily="18" charset="0"/>
              </a:rPr>
              <a:t> </a:t>
            </a:r>
            <a:r>
              <a:rPr lang="en-AU" sz="2200" dirty="0" smtClean="0">
                <a:latin typeface="Cambria" pitchFamily="18" charset="0"/>
              </a:rPr>
              <a:t>international </a:t>
            </a:r>
            <a:r>
              <a:rPr lang="id-ID" sz="2200" dirty="0" smtClean="0">
                <a:latin typeface="Cambria" pitchFamily="18" charset="0"/>
              </a:rPr>
              <a:t>         </a:t>
            </a:r>
            <a:r>
              <a:rPr lang="en-AU" sz="2200" dirty="0" smtClean="0">
                <a:latin typeface="Cambria" pitchFamily="18" charset="0"/>
              </a:rPr>
              <a:t>standards</a:t>
            </a:r>
            <a:endParaRPr lang="id-ID" sz="2200" dirty="0">
              <a:latin typeface="Cambria" pitchFamily="18" charset="0"/>
            </a:endParaRPr>
          </a:p>
          <a:p>
            <a:pPr marL="457200" lvl="0" indent="-457200" rtl="0">
              <a:spcBef>
                <a:spcPts val="600"/>
              </a:spcBef>
              <a:buBlip>
                <a:blip r:embed="rId2"/>
              </a:buBlip>
            </a:pPr>
            <a:r>
              <a:rPr lang="en-AU" sz="2200" dirty="0" smtClean="0">
                <a:latin typeface="Cambria" pitchFamily="18" charset="0"/>
              </a:rPr>
              <a:t>the first set of comprehensive international standards were </a:t>
            </a:r>
            <a:r>
              <a:rPr lang="id-ID" sz="2200" dirty="0" smtClean="0">
                <a:latin typeface="Cambria" pitchFamily="18" charset="0"/>
              </a:rPr>
              <a:t>     </a:t>
            </a:r>
            <a:r>
              <a:rPr lang="en-AU" sz="2200" dirty="0" smtClean="0">
                <a:latin typeface="Cambria" pitchFamily="18" charset="0"/>
              </a:rPr>
              <a:t>produced in 1993: the 1993 Recommendations on Tourism </a:t>
            </a:r>
            <a:r>
              <a:rPr lang="id-ID" sz="2200" dirty="0" smtClean="0">
                <a:latin typeface="Cambria" pitchFamily="18" charset="0"/>
              </a:rPr>
              <a:t>      </a:t>
            </a:r>
            <a:r>
              <a:rPr lang="en-AU" sz="2200" dirty="0" smtClean="0">
                <a:latin typeface="Cambria" pitchFamily="18" charset="0"/>
              </a:rPr>
              <a:t>Statistics</a:t>
            </a:r>
            <a:endParaRPr lang="id-ID" sz="2200" dirty="0">
              <a:latin typeface="Cambria" pitchFamily="18" charset="0"/>
            </a:endParaRPr>
          </a:p>
          <a:p>
            <a:pPr marL="457200" lvl="0" indent="-457200" rtl="0">
              <a:spcBef>
                <a:spcPts val="600"/>
              </a:spcBef>
              <a:buBlip>
                <a:blip r:embed="rId2"/>
              </a:buBlip>
            </a:pPr>
            <a:r>
              <a:rPr lang="en-AU" sz="2200" dirty="0" smtClean="0">
                <a:latin typeface="Cambria" pitchFamily="18" charset="0"/>
              </a:rPr>
              <a:t>however, in recent years it has been seen that these standards were no longer sufficient and needed to be revised</a:t>
            </a:r>
            <a:endParaRPr lang="id-ID" sz="2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61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id-ID" sz="2800" b="1" dirty="0" smtClean="0"/>
              <a:t>Guidelines of Tourism Statistics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Autofit/>
          </a:bodyPr>
          <a:lstStyle/>
          <a:p>
            <a:pPr marL="342900" indent="-342900" eaLnBrk="1" hangingPunct="1">
              <a:spcBef>
                <a:spcPts val="12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 smtClean="0"/>
              <a:t>Estimates should be based on reliable statistical sources, where visitors and</a:t>
            </a:r>
            <a:r>
              <a:rPr lang="id-ID" sz="2200" dirty="0" smtClean="0"/>
              <a:t> </a:t>
            </a:r>
            <a:r>
              <a:rPr lang="en-US" sz="2200" dirty="0" smtClean="0"/>
              <a:t>producers of goods and services are both observed;</a:t>
            </a:r>
          </a:p>
          <a:p>
            <a:pPr marL="342900" indent="-342900" eaLnBrk="1" hangingPunct="1">
              <a:spcBef>
                <a:spcPts val="12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 smtClean="0"/>
              <a:t>Observations should be statistical in character and produced on an ongoing</a:t>
            </a:r>
            <a:r>
              <a:rPr lang="id-ID" sz="2200" dirty="0" smtClean="0"/>
              <a:t> </a:t>
            </a:r>
            <a:r>
              <a:rPr lang="en-US" sz="2200" dirty="0" smtClean="0"/>
              <a:t>basis, combining the compilation of benchmark estimations with the use of</a:t>
            </a:r>
            <a:r>
              <a:rPr lang="id-ID" sz="2200" dirty="0" smtClean="0"/>
              <a:t> </a:t>
            </a:r>
            <a:r>
              <a:rPr lang="en-US" sz="2200" dirty="0" smtClean="0"/>
              <a:t>indicators to enhance the usefulness of the results;</a:t>
            </a:r>
          </a:p>
          <a:p>
            <a:pPr marL="342900" indent="-342900" eaLnBrk="1" hangingPunct="1">
              <a:spcBef>
                <a:spcPts val="12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 smtClean="0"/>
              <a:t>Data should be comparable over time within the same country, comparable</a:t>
            </a:r>
            <a:r>
              <a:rPr lang="id-ID" sz="2200" dirty="0" smtClean="0"/>
              <a:t> </a:t>
            </a:r>
            <a:r>
              <a:rPr lang="en-US" sz="2200" dirty="0" smtClean="0"/>
              <a:t>among countries and comparable with other fields of economic activities</a:t>
            </a:r>
            <a:endParaRPr lang="id-ID" sz="2200" dirty="0" smtClean="0"/>
          </a:p>
          <a:p>
            <a:pPr marL="342900" indent="-342900" eaLnBrk="1" hangingPunct="1">
              <a:spcBef>
                <a:spcPts val="1200"/>
              </a:spcBef>
              <a:buFont typeface="Wingdings" panose="05000000000000000000" pitchFamily="2" charset="2"/>
              <a:buChar char="q"/>
              <a:defRPr/>
            </a:pPr>
            <a:r>
              <a:rPr lang="en-US" sz="2200" dirty="0" smtClean="0"/>
              <a:t>Data should be internally consistent and presented within macroeconomic</a:t>
            </a:r>
            <a:r>
              <a:rPr lang="id-ID" sz="2200" dirty="0" smtClean="0"/>
              <a:t> </a:t>
            </a:r>
            <a:r>
              <a:rPr lang="en-US" sz="2200" dirty="0" smtClean="0"/>
              <a:t>frameworks recognized at the international level.</a:t>
            </a:r>
            <a:endParaRPr lang="id-ID" sz="2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245D4BC-C895-43F3-8203-2BEB4184273C}" type="slidenum">
              <a:rPr lang="en-US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833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Basic Information Framework for International Comparability</a:t>
            </a:r>
            <a:endParaRPr lang="en-AU" sz="3200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484784"/>
            <a:ext cx="8229600" cy="460648"/>
          </a:xfrm>
        </p:spPr>
        <p:txBody>
          <a:bodyPr/>
          <a:lstStyle/>
          <a:p>
            <a:r>
              <a:rPr lang="en-US" dirty="0" smtClean="0"/>
              <a:t>1. Conceptual framework</a:t>
            </a:r>
            <a:endParaRPr lang="id-ID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3963758289"/>
              </p:ext>
            </p:extLst>
          </p:nvPr>
        </p:nvGraphicFramePr>
        <p:xfrm>
          <a:off x="468313" y="2060848"/>
          <a:ext cx="8229600" cy="3967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59471"/>
                <a:gridCol w="1728192"/>
                <a:gridCol w="434193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Concepts</a:t>
                      </a:r>
                      <a:endParaRPr lang="id-ID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Statistical units</a:t>
                      </a:r>
                      <a:endParaRPr lang="id-ID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Some related characteristics</a:t>
                      </a:r>
                      <a:endParaRPr lang="id-ID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Visitor (as opposed </a:t>
                      </a:r>
                    </a:p>
                    <a:p>
                      <a:r>
                        <a:rPr lang="en-US" sz="1600" dirty="0" smtClean="0"/>
                        <a:t>to </a:t>
                      </a:r>
                      <a:r>
                        <a:rPr lang="en-US" sz="1600" dirty="0" err="1" smtClean="0"/>
                        <a:t>traveller</a:t>
                      </a:r>
                      <a:r>
                        <a:rPr lang="en-US" sz="1600" dirty="0" smtClean="0"/>
                        <a:t>)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Visitor / Travel </a:t>
                      </a:r>
                      <a:endParaRPr lang="en-US" sz="1600" dirty="0" smtClean="0"/>
                    </a:p>
                    <a:p>
                      <a:r>
                        <a:rPr lang="id-ID" sz="1600" dirty="0" smtClean="0"/>
                        <a:t>party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Overnight visitor (tourist), same-day visitor (excursionist)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Country of residence / regions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Demographics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Size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….</a:t>
                      </a:r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Tourism trip (as </a:t>
                      </a:r>
                    </a:p>
                    <a:p>
                      <a:r>
                        <a:rPr lang="en-US" sz="1600" dirty="0" smtClean="0"/>
                        <a:t>opposed to all trips)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Tourism trip / </a:t>
                      </a:r>
                      <a:endParaRPr lang="en-US" sz="1600" dirty="0" smtClean="0"/>
                    </a:p>
                    <a:p>
                      <a:r>
                        <a:rPr lang="id-ID" sz="1600" dirty="0" smtClean="0"/>
                        <a:t>Tourism visit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Main purpose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Duration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Origin and main destination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Modes of transport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Types of accommodation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Organization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Expenditure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….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6129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Basic Information Framework for International </a:t>
            </a:r>
            <a:r>
              <a:rPr lang="en-US" sz="3200" dirty="0" smtClean="0">
                <a:solidFill>
                  <a:schemeClr val="tx1"/>
                </a:solidFill>
              </a:rPr>
              <a:t>Comparability (1)</a:t>
            </a:r>
            <a:endParaRPr lang="en-AU" sz="3200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484784"/>
            <a:ext cx="8229600" cy="460648"/>
          </a:xfrm>
        </p:spPr>
        <p:txBody>
          <a:bodyPr/>
          <a:lstStyle/>
          <a:p>
            <a:r>
              <a:rPr lang="en-US" dirty="0" smtClean="0"/>
              <a:t>1. Conceptual framework (cont.)</a:t>
            </a:r>
            <a:endParaRPr lang="id-ID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1956088880"/>
              </p:ext>
            </p:extLst>
          </p:nvPr>
        </p:nvGraphicFramePr>
        <p:xfrm>
          <a:off x="468313" y="2060848"/>
          <a:ext cx="8229600" cy="4699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71439"/>
                <a:gridCol w="1656184"/>
                <a:gridCol w="47019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Concepts</a:t>
                      </a:r>
                      <a:endParaRPr lang="id-ID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Statistical units</a:t>
                      </a:r>
                      <a:endParaRPr lang="id-ID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Some related characteristics</a:t>
                      </a:r>
                      <a:endParaRPr lang="id-ID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Tourism industries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Enterprise / </a:t>
                      </a:r>
                      <a:endParaRPr lang="en-US" sz="1600" dirty="0" smtClean="0"/>
                    </a:p>
                    <a:p>
                      <a:r>
                        <a:rPr lang="id-ID" sz="1600" dirty="0" smtClean="0"/>
                        <a:t>Establishment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Output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Intermediate consumption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Gross value added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Compensation of employees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Gross Fixed Capital Formation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Rooms, bed-places, (room or bed) occupancy rates, and others often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….</a:t>
                      </a:r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Employment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Establishment / Person / Job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Persons employed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Size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Status in employment (part-time, full-time)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Gender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Jobs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Hours of work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Full-time equivalent jobs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Wages and salaries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/>
                        <a:t>….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98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Basic Information Framework for International </a:t>
            </a:r>
            <a:r>
              <a:rPr lang="en-US" sz="3200" dirty="0" smtClean="0">
                <a:solidFill>
                  <a:schemeClr val="tx1"/>
                </a:solidFill>
              </a:rPr>
              <a:t>Comparability (2)</a:t>
            </a:r>
            <a:endParaRPr lang="en-AU" sz="3200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1484784"/>
            <a:ext cx="8229600" cy="460648"/>
          </a:xfrm>
        </p:spPr>
        <p:txBody>
          <a:bodyPr/>
          <a:lstStyle/>
          <a:p>
            <a:r>
              <a:rPr lang="en-US" dirty="0" smtClean="0"/>
              <a:t>2. Classification</a:t>
            </a:r>
            <a:endParaRPr lang="id-ID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2581595645"/>
              </p:ext>
            </p:extLst>
          </p:nvPr>
        </p:nvGraphicFramePr>
        <p:xfrm>
          <a:off x="468313" y="2060848"/>
          <a:ext cx="8352159" cy="14401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8352159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1. Forms of tourism</a:t>
                      </a:r>
                    </a:p>
                  </a:txBody>
                  <a:tcPr anchor="ctr"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 Classification of consumption products acquired by visitors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 Classification of productive activities serving visitors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Other classifications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67544" y="3645024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3</a:t>
            </a:r>
            <a:r>
              <a:rPr lang="en-US" dirty="0"/>
              <a:t>. Tables of results: basic data and indicators</a:t>
            </a:r>
            <a:endParaRPr lang="id-ID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4048474"/>
              </p:ext>
            </p:extLst>
          </p:nvPr>
        </p:nvGraphicFramePr>
        <p:xfrm>
          <a:off x="467544" y="4093096"/>
          <a:ext cx="8352159" cy="2160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8352159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1 Inbound tourism</a:t>
                      </a:r>
                    </a:p>
                  </a:txBody>
                  <a:tcPr anchor="ctr"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 Domestic tourism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3 Outbound tourism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4 Tourism industries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5 Employment in the tourism industries</a:t>
                      </a: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6 Complementary indicators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8970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Institutional arrangements in developing a System of Tourism Statistics</a:t>
            </a:r>
            <a:endParaRPr lang="id-ID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67544" y="1772816"/>
            <a:ext cx="8229600" cy="3600400"/>
          </a:xfrm>
        </p:spPr>
        <p:txBody>
          <a:bodyPr/>
          <a:lstStyle/>
          <a:p>
            <a:pPr marL="450850" indent="-4508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the statistical process resulting in official tourism </a:t>
            </a:r>
            <a:r>
              <a:rPr lang="en-US" sz="2400" dirty="0" smtClean="0"/>
              <a:t>        statistics </a:t>
            </a:r>
            <a:r>
              <a:rPr lang="en-US" sz="2400" dirty="0"/>
              <a:t>requires participation of many stakeholders</a:t>
            </a:r>
          </a:p>
          <a:p>
            <a:pPr marL="450850" indent="-450850">
              <a:buFont typeface="Wingdings" panose="05000000000000000000" pitchFamily="2" charset="2"/>
              <a:buChar char="Ø"/>
            </a:pPr>
            <a:r>
              <a:rPr lang="en-US" sz="2400" dirty="0"/>
              <a:t>all institutions that are related to tourism statistics, </a:t>
            </a:r>
            <a:r>
              <a:rPr lang="en-US" sz="2400" dirty="0" smtClean="0"/>
              <a:t>    either </a:t>
            </a:r>
            <a:r>
              <a:rPr lang="en-US" sz="2400" dirty="0"/>
              <a:t>as provider of information or as user, should be involved in order to coordinate and commit their </a:t>
            </a:r>
            <a:r>
              <a:rPr lang="en-US" sz="2400" dirty="0" smtClean="0"/>
              <a:t>        active </a:t>
            </a:r>
            <a:r>
              <a:rPr lang="en-US" sz="2400" dirty="0"/>
              <a:t>participation in the development of the </a:t>
            </a:r>
            <a:r>
              <a:rPr lang="en-US" sz="2400" dirty="0" smtClean="0"/>
              <a:t>STS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233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Institutional arrangements in developing a System of Tourism </a:t>
            </a:r>
            <a:r>
              <a:rPr lang="en-US" sz="3600" dirty="0" smtClean="0"/>
              <a:t>Statistics (1)</a:t>
            </a:r>
            <a:endParaRPr lang="id-ID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67544" y="1628800"/>
            <a:ext cx="8229600" cy="4752528"/>
          </a:xfrm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n-US" sz="2000" dirty="0">
                <a:latin typeface="Cambria" pitchFamily="18" charset="0"/>
              </a:rPr>
              <a:t>Bodies that produce statistics and basic tourism information: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mbria" pitchFamily="18" charset="0"/>
              </a:rPr>
              <a:t>NSO – as producers of basic statistics and compilers of National Accounts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mbria" pitchFamily="18" charset="0"/>
              </a:rPr>
              <a:t>National Tourism Administration – as the entity responsible for public policy in tourism and for the coordination of public and </a:t>
            </a:r>
            <a:r>
              <a:rPr lang="en-US" sz="2000" dirty="0" smtClean="0">
                <a:latin typeface="Cambria" pitchFamily="18" charset="0"/>
              </a:rPr>
              <a:t>  private </a:t>
            </a:r>
            <a:r>
              <a:rPr lang="en-US" sz="2000" dirty="0">
                <a:latin typeface="Cambria" pitchFamily="18" charset="0"/>
              </a:rPr>
              <a:t>stakeholders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mbria" pitchFamily="18" charset="0"/>
              </a:rPr>
              <a:t>Central Bank - as they often compile the Balance of Payments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mbria" pitchFamily="18" charset="0"/>
              </a:rPr>
              <a:t>Immigration and Border protection authorities – as responsible </a:t>
            </a:r>
            <a:r>
              <a:rPr lang="en-US" sz="2000" dirty="0" smtClean="0">
                <a:latin typeface="Cambria" pitchFamily="18" charset="0"/>
              </a:rPr>
              <a:t> for </a:t>
            </a:r>
            <a:r>
              <a:rPr lang="en-US" sz="2000" dirty="0">
                <a:latin typeface="Cambria" pitchFamily="18" charset="0"/>
              </a:rPr>
              <a:t>border procedures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mbria" pitchFamily="18" charset="0"/>
              </a:rPr>
              <a:t>Associations of national tourism enterprises – as they are often </a:t>
            </a:r>
            <a:r>
              <a:rPr lang="en-US" sz="2000" dirty="0" smtClean="0">
                <a:latin typeface="Cambria" pitchFamily="18" charset="0"/>
              </a:rPr>
              <a:t> providers </a:t>
            </a:r>
            <a:r>
              <a:rPr lang="en-US" sz="2000" dirty="0">
                <a:latin typeface="Cambria" pitchFamily="18" charset="0"/>
              </a:rPr>
              <a:t>of information as well as key users of tourism </a:t>
            </a:r>
            <a:r>
              <a:rPr lang="en-US" sz="2000" dirty="0" smtClean="0">
                <a:latin typeface="Cambria" pitchFamily="18" charset="0"/>
              </a:rPr>
              <a:t>                statistics</a:t>
            </a:r>
            <a:endParaRPr lang="en-US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24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Institutional arrangements in developing a System of Tourism </a:t>
            </a:r>
            <a:r>
              <a:rPr lang="en-US" sz="3600" dirty="0" smtClean="0"/>
              <a:t>Statistics (2)</a:t>
            </a:r>
            <a:endParaRPr lang="id-ID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467544" y="1628800"/>
            <a:ext cx="8229600" cy="4752528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>
                <a:latin typeface="Cambria" panose="02040503050406030204" pitchFamily="18" charset="0"/>
              </a:rPr>
              <a:t>Users (or potential users) of the information, such as:</a:t>
            </a:r>
          </a:p>
          <a:p>
            <a:pPr lvl="1"/>
            <a:r>
              <a:rPr lang="en-US" sz="2400" dirty="0">
                <a:latin typeface="Cambria" panose="02040503050406030204" pitchFamily="18" charset="0"/>
              </a:rPr>
              <a:t>tourism industries representatives and other private sector entities</a:t>
            </a:r>
          </a:p>
          <a:p>
            <a:pPr lvl="1"/>
            <a:r>
              <a:rPr lang="en-US" sz="2400" dirty="0">
                <a:latin typeface="Cambria" panose="02040503050406030204" pitchFamily="18" charset="0"/>
              </a:rPr>
              <a:t>universities and </a:t>
            </a:r>
            <a:r>
              <a:rPr lang="en-US" sz="2400" dirty="0" err="1">
                <a:latin typeface="Cambria" panose="02040503050406030204" pitchFamily="18" charset="0"/>
              </a:rPr>
              <a:t>centres</a:t>
            </a:r>
            <a:r>
              <a:rPr lang="en-US" sz="2400" dirty="0">
                <a:latin typeface="Cambria" pitchFamily="18" charset="0"/>
              </a:rPr>
              <a:t> for research on tourism</a:t>
            </a:r>
          </a:p>
        </p:txBody>
      </p:sp>
    </p:spTree>
    <p:extLst>
      <p:ext uri="{BB962C8B-B14F-4D97-AF65-F5344CB8AC3E}">
        <p14:creationId xmlns:p14="http://schemas.microsoft.com/office/powerpoint/2010/main" val="322617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AU" smtClean="0"/>
              <a:t> </a:t>
            </a:r>
          </a:p>
        </p:txBody>
      </p:sp>
      <p:sp>
        <p:nvSpPr>
          <p:cNvPr id="43011" name="Rectangle 3"/>
          <p:cNvSpPr>
            <a:spLocks noGrp="1" noRot="1" noChangeArrowheads="1"/>
          </p:cNvSpPr>
          <p:nvPr>
            <p:ph sz="quarter" idx="4294967295"/>
          </p:nvPr>
        </p:nvSpPr>
        <p:spPr>
          <a:xfrm>
            <a:off x="990600" y="3212976"/>
            <a:ext cx="7253808" cy="2883024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AU" sz="4000" b="1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AU" sz="4000" b="1" dirty="0" smtClean="0"/>
              <a:t>OTHER ISSUES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880713"/>
            <a:ext cx="1364298" cy="119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2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d-ID" sz="4000" dirty="0" smtClean="0">
                <a:solidFill>
                  <a:schemeClr val="tx1"/>
                </a:solidFill>
              </a:rPr>
              <a:t>O</a:t>
            </a:r>
            <a:r>
              <a:rPr lang="en-AU" sz="4000" dirty="0" err="1" smtClean="0">
                <a:solidFill>
                  <a:schemeClr val="tx1"/>
                </a:solidFill>
              </a:rPr>
              <a:t>ther</a:t>
            </a:r>
            <a:r>
              <a:rPr lang="en-AU" sz="4000" dirty="0" smtClean="0">
                <a:solidFill>
                  <a:schemeClr val="tx1"/>
                </a:solidFill>
              </a:rPr>
              <a:t> issues</a:t>
            </a:r>
          </a:p>
        </p:txBody>
      </p:sp>
      <p:sp>
        <p:nvSpPr>
          <p:cNvPr id="4403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755576" y="1916832"/>
            <a:ext cx="7931224" cy="3744416"/>
          </a:xfrm>
        </p:spPr>
        <p:txBody>
          <a:bodyPr/>
          <a:lstStyle/>
          <a:p>
            <a:pPr eaLnBrk="1" hangingPunct="1"/>
            <a:r>
              <a:rPr lang="en-AU" sz="2400" dirty="0" smtClean="0">
                <a:latin typeface="Cambria" pitchFamily="18" charset="0"/>
              </a:rPr>
              <a:t>Measuring tourism at sub-national levels</a:t>
            </a:r>
          </a:p>
          <a:p>
            <a:pPr eaLnBrk="1" hangingPunct="1"/>
            <a:endParaRPr lang="en-AU" sz="2400" dirty="0" smtClean="0">
              <a:latin typeface="Cambria" pitchFamily="18" charset="0"/>
            </a:endParaRPr>
          </a:p>
          <a:p>
            <a:pPr eaLnBrk="1" hangingPunct="1"/>
            <a:r>
              <a:rPr lang="en-AU" sz="2400" dirty="0" smtClean="0">
                <a:latin typeface="Cambria" pitchFamily="18" charset="0"/>
              </a:rPr>
              <a:t>Quality of data</a:t>
            </a:r>
          </a:p>
          <a:p>
            <a:pPr eaLnBrk="1" hangingPunct="1"/>
            <a:endParaRPr lang="en-AU" sz="2400" dirty="0" smtClean="0">
              <a:latin typeface="Cambria" pitchFamily="18" charset="0"/>
            </a:endParaRPr>
          </a:p>
          <a:p>
            <a:pPr eaLnBrk="1" hangingPunct="1"/>
            <a:r>
              <a:rPr lang="en-AU" sz="2400" dirty="0" smtClean="0">
                <a:latin typeface="Cambria" pitchFamily="18" charset="0"/>
              </a:rPr>
              <a:t>Metadata</a:t>
            </a:r>
          </a:p>
          <a:p>
            <a:pPr eaLnBrk="1" hangingPunct="1"/>
            <a:endParaRPr lang="en-AU" sz="2400" dirty="0" smtClean="0">
              <a:latin typeface="Cambria" pitchFamily="18" charset="0"/>
            </a:endParaRPr>
          </a:p>
          <a:p>
            <a:pPr eaLnBrk="1" hangingPunct="1"/>
            <a:r>
              <a:rPr lang="en-AU" sz="2400" dirty="0" smtClean="0">
                <a:latin typeface="Cambria" pitchFamily="18" charset="0"/>
              </a:rPr>
              <a:t>Dissemination</a:t>
            </a:r>
          </a:p>
          <a:p>
            <a:pPr eaLnBrk="1" hangingPunct="1"/>
            <a:endParaRPr lang="en-AU" sz="2400" dirty="0" smtClean="0">
              <a:latin typeface="Cambria" pitchFamily="18" charset="0"/>
            </a:endParaRPr>
          </a:p>
          <a:p>
            <a:pPr eaLnBrk="1" hangingPunct="1"/>
            <a:r>
              <a:rPr lang="en-AU" sz="2400" dirty="0" smtClean="0">
                <a:latin typeface="Cambria" pitchFamily="18" charset="0"/>
              </a:rPr>
              <a:t>Interagency cooperation</a:t>
            </a:r>
          </a:p>
        </p:txBody>
      </p:sp>
    </p:spTree>
    <p:extLst>
      <p:ext uri="{BB962C8B-B14F-4D97-AF65-F5344CB8AC3E}">
        <p14:creationId xmlns:p14="http://schemas.microsoft.com/office/powerpoint/2010/main" val="176198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Rot="1" noChangeArrowheads="1"/>
          </p:cNvSpPr>
          <p:nvPr>
            <p:ph type="ctrTitle" idx="4294967295"/>
          </p:nvPr>
        </p:nvSpPr>
        <p:spPr>
          <a:xfrm>
            <a:off x="611560" y="3861048"/>
            <a:ext cx="7992888" cy="93503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d-ID" sz="5400" b="1" dirty="0" smtClean="0">
                <a:solidFill>
                  <a:schemeClr val="accent2"/>
                </a:solidFill>
              </a:rPr>
              <a:t>THANK YOU</a:t>
            </a:r>
            <a:endParaRPr lang="en-US" sz="5400" b="1" dirty="0" smtClean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880713"/>
            <a:ext cx="1364298" cy="119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17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84329" y="116632"/>
            <a:ext cx="7524328" cy="1069514"/>
          </a:xfrm>
        </p:spPr>
        <p:txBody>
          <a:bodyPr/>
          <a:lstStyle/>
          <a:p>
            <a:pPr eaLnBrk="1" hangingPunct="1"/>
            <a:r>
              <a:rPr lang="id-ID" sz="3600" dirty="0" smtClean="0">
                <a:solidFill>
                  <a:schemeClr val="tx1"/>
                </a:solidFill>
              </a:rPr>
              <a:t>W</a:t>
            </a:r>
            <a:r>
              <a:rPr lang="en-AU" sz="3600" dirty="0" err="1" smtClean="0">
                <a:solidFill>
                  <a:schemeClr val="tx1"/>
                </a:solidFill>
              </a:rPr>
              <a:t>hy</a:t>
            </a:r>
            <a:r>
              <a:rPr lang="en-AU" sz="3600" dirty="0" smtClean="0">
                <a:solidFill>
                  <a:schemeClr val="tx1"/>
                </a:solidFill>
              </a:rPr>
              <a:t> do we need new standards?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AU" sz="2000" dirty="0" smtClean="0">
              <a:latin typeface="Cambria" pitchFamily="18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AU" sz="2000" dirty="0" smtClean="0">
              <a:latin typeface="Cambr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1259632" y="1412776"/>
            <a:ext cx="7437512" cy="4968552"/>
          </a:xfrm>
        </p:spPr>
        <p:txBody>
          <a:bodyPr/>
          <a:lstStyle/>
          <a:p>
            <a:pPr marL="346075" indent="-346075"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id-ID" sz="2400" dirty="0" smtClean="0">
                <a:latin typeface="Cambria" pitchFamily="18" charset="0"/>
              </a:rPr>
              <a:t>as</a:t>
            </a:r>
            <a:r>
              <a:rPr lang="en-AU" sz="2400" dirty="0" smtClean="0">
                <a:latin typeface="Cambria" pitchFamily="18" charset="0"/>
              </a:rPr>
              <a:t> </a:t>
            </a:r>
            <a:r>
              <a:rPr lang="en-AU" sz="2400" dirty="0">
                <a:latin typeface="Cambria" pitchFamily="18" charset="0"/>
              </a:rPr>
              <a:t>a specialised agency of the United </a:t>
            </a:r>
            <a:r>
              <a:rPr lang="en-AU" sz="2400" dirty="0" smtClean="0">
                <a:latin typeface="Cambria" pitchFamily="18" charset="0"/>
              </a:rPr>
              <a:t>Nations</a:t>
            </a:r>
            <a:r>
              <a:rPr lang="id-ID" sz="2400" dirty="0">
                <a:latin typeface="Cambria" pitchFamily="18" charset="0"/>
              </a:rPr>
              <a:t>,</a:t>
            </a:r>
            <a:r>
              <a:rPr lang="en-AU" sz="2400" dirty="0">
                <a:latin typeface="Cambria" pitchFamily="18" charset="0"/>
              </a:rPr>
              <a:t> </a:t>
            </a:r>
            <a:r>
              <a:rPr lang="id-ID" sz="2400" dirty="0" smtClean="0">
                <a:latin typeface="Cambria" pitchFamily="18" charset="0"/>
              </a:rPr>
              <a:t>        </a:t>
            </a:r>
            <a:r>
              <a:rPr lang="en-AU" sz="2400" dirty="0" smtClean="0">
                <a:latin typeface="Cambria" pitchFamily="18" charset="0"/>
              </a:rPr>
              <a:t>UNWTO </a:t>
            </a:r>
            <a:r>
              <a:rPr lang="en-AU" sz="2400" dirty="0">
                <a:latin typeface="Cambria" pitchFamily="18" charset="0"/>
              </a:rPr>
              <a:t>has</a:t>
            </a:r>
            <a:r>
              <a:rPr lang="id-ID" sz="2400" dirty="0">
                <a:latin typeface="Cambria" pitchFamily="18" charset="0"/>
              </a:rPr>
              <a:t> </a:t>
            </a:r>
            <a:r>
              <a:rPr lang="en-AU" sz="2400" dirty="0">
                <a:latin typeface="Cambria" pitchFamily="18" charset="0"/>
              </a:rPr>
              <a:t>greater responsibility to </a:t>
            </a:r>
            <a:r>
              <a:rPr lang="en-AU" sz="2400" dirty="0" smtClean="0">
                <a:latin typeface="Cambria" pitchFamily="18" charset="0"/>
              </a:rPr>
              <a:t>integrate </a:t>
            </a:r>
            <a:r>
              <a:rPr lang="id-ID" sz="2400" dirty="0" smtClean="0">
                <a:latin typeface="Cambria" pitchFamily="18" charset="0"/>
              </a:rPr>
              <a:t>       </a:t>
            </a:r>
            <a:r>
              <a:rPr lang="en-AU" sz="2400" dirty="0" smtClean="0">
                <a:latin typeface="Cambria" pitchFamily="18" charset="0"/>
              </a:rPr>
              <a:t>the </a:t>
            </a:r>
            <a:r>
              <a:rPr lang="en-AU" sz="2400" dirty="0">
                <a:latin typeface="Cambria" pitchFamily="18" charset="0"/>
              </a:rPr>
              <a:t>system of tourism statistics into </a:t>
            </a:r>
            <a:r>
              <a:rPr lang="en-AU" sz="2400" dirty="0" smtClean="0">
                <a:latin typeface="Cambria" pitchFamily="18" charset="0"/>
              </a:rPr>
              <a:t>the </a:t>
            </a:r>
            <a:r>
              <a:rPr lang="id-ID" sz="2400" dirty="0" smtClean="0">
                <a:latin typeface="Cambria" pitchFamily="18" charset="0"/>
              </a:rPr>
              <a:t>                     </a:t>
            </a:r>
            <a:r>
              <a:rPr lang="en-AU" sz="2400" dirty="0" smtClean="0">
                <a:latin typeface="Cambria" pitchFamily="18" charset="0"/>
              </a:rPr>
              <a:t>international </a:t>
            </a:r>
            <a:r>
              <a:rPr lang="en-AU" sz="2400" dirty="0">
                <a:latin typeface="Cambria" pitchFamily="18" charset="0"/>
              </a:rPr>
              <a:t>standards for all economic activities</a:t>
            </a:r>
          </a:p>
          <a:p>
            <a:pPr marL="346075" indent="-346075"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AU" sz="2400" dirty="0">
                <a:latin typeface="Cambria" pitchFamily="18" charset="0"/>
              </a:rPr>
              <a:t>the development of the TSA in conformity with the UN System of </a:t>
            </a:r>
            <a:r>
              <a:rPr lang="en-AU" sz="2400" dirty="0" err="1">
                <a:latin typeface="Cambria" pitchFamily="18" charset="0"/>
              </a:rPr>
              <a:t>Nati</a:t>
            </a:r>
            <a:r>
              <a:rPr lang="id-ID" sz="2400" dirty="0">
                <a:latin typeface="Cambria" pitchFamily="18" charset="0"/>
              </a:rPr>
              <a:t>o</a:t>
            </a:r>
            <a:r>
              <a:rPr lang="en-AU" sz="2400" dirty="0" err="1">
                <a:latin typeface="Cambria" pitchFamily="18" charset="0"/>
              </a:rPr>
              <a:t>nal</a:t>
            </a:r>
            <a:r>
              <a:rPr lang="en-AU" sz="2400" dirty="0">
                <a:latin typeface="Cambria" pitchFamily="18" charset="0"/>
              </a:rPr>
              <a:t> Accounts and the IMF </a:t>
            </a:r>
            <a:r>
              <a:rPr lang="id-ID" sz="2400" dirty="0" smtClean="0">
                <a:latin typeface="Cambria" pitchFamily="18" charset="0"/>
              </a:rPr>
              <a:t>         </a:t>
            </a:r>
            <a:r>
              <a:rPr lang="en-AU" sz="2400" dirty="0" smtClean="0">
                <a:latin typeface="Cambria" pitchFamily="18" charset="0"/>
              </a:rPr>
              <a:t>Balance </a:t>
            </a:r>
            <a:r>
              <a:rPr lang="en-AU" sz="2400" dirty="0">
                <a:latin typeface="Cambria" pitchFamily="18" charset="0"/>
              </a:rPr>
              <a:t>of Payments standards has required some changes</a:t>
            </a:r>
          </a:p>
          <a:p>
            <a:pPr marL="346075" indent="-346075">
              <a:buClr>
                <a:schemeClr val="tx1"/>
              </a:buClr>
              <a:buFont typeface="Wingdings" pitchFamily="2" charset="2"/>
              <a:buChar char="§"/>
            </a:pPr>
            <a:r>
              <a:rPr lang="en-AU" sz="2400" dirty="0">
                <a:latin typeface="Cambria" pitchFamily="18" charset="0"/>
              </a:rPr>
              <a:t>relevant international frameworks (to which </a:t>
            </a:r>
            <a:r>
              <a:rPr lang="id-ID" sz="2400" dirty="0" smtClean="0">
                <a:latin typeface="Cambria" pitchFamily="18" charset="0"/>
              </a:rPr>
              <a:t>          </a:t>
            </a:r>
            <a:r>
              <a:rPr lang="en-AU" sz="2400" dirty="0" smtClean="0">
                <a:latin typeface="Cambria" pitchFamily="18" charset="0"/>
              </a:rPr>
              <a:t>tourism </a:t>
            </a:r>
            <a:r>
              <a:rPr lang="en-AU" sz="2400" dirty="0">
                <a:latin typeface="Cambria" pitchFamily="18" charset="0"/>
              </a:rPr>
              <a:t>statistics are related), such as SNA, BPM, </a:t>
            </a:r>
            <a:r>
              <a:rPr lang="id-ID" sz="2400" dirty="0" smtClean="0">
                <a:latin typeface="Cambria" pitchFamily="18" charset="0"/>
              </a:rPr>
              <a:t> </a:t>
            </a:r>
            <a:r>
              <a:rPr lang="en-AU" sz="2400" dirty="0" smtClean="0">
                <a:latin typeface="Cambria" pitchFamily="18" charset="0"/>
              </a:rPr>
              <a:t>CPC</a:t>
            </a:r>
            <a:r>
              <a:rPr lang="en-AU" sz="2400" dirty="0">
                <a:latin typeface="Cambria" pitchFamily="18" charset="0"/>
              </a:rPr>
              <a:t>, ISIC and the MS</a:t>
            </a:r>
            <a:r>
              <a:rPr lang="id-ID" sz="2400" dirty="0">
                <a:latin typeface="Cambria" pitchFamily="18" charset="0"/>
              </a:rPr>
              <a:t>ITS</a:t>
            </a:r>
            <a:r>
              <a:rPr lang="en-AU" sz="2400" dirty="0">
                <a:latin typeface="Cambria" pitchFamily="18" charset="0"/>
              </a:rPr>
              <a:t>, were updated and </a:t>
            </a:r>
            <a:r>
              <a:rPr lang="id-ID" sz="2400" dirty="0" smtClean="0">
                <a:latin typeface="Cambria" pitchFamily="18" charset="0"/>
              </a:rPr>
              <a:t>             </a:t>
            </a:r>
            <a:r>
              <a:rPr lang="en-AU" sz="2400" dirty="0" smtClean="0">
                <a:latin typeface="Cambria" pitchFamily="18" charset="0"/>
              </a:rPr>
              <a:t>revised</a:t>
            </a:r>
            <a:endParaRPr lang="en-AU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16778"/>
            <a:ext cx="9144000" cy="1069514"/>
          </a:xfrm>
        </p:spPr>
        <p:txBody>
          <a:bodyPr/>
          <a:lstStyle/>
          <a:p>
            <a:pPr algn="ctr" eaLnBrk="1" hangingPunct="1"/>
            <a:r>
              <a:rPr lang="id-ID" sz="3600" dirty="0" smtClean="0">
                <a:solidFill>
                  <a:schemeClr val="tx1"/>
                </a:solidFill>
              </a:rPr>
              <a:t>T</a:t>
            </a:r>
            <a:r>
              <a:rPr lang="en-US" sz="3600" dirty="0" smtClean="0">
                <a:solidFill>
                  <a:schemeClr val="tx1"/>
                </a:solidFill>
              </a:rPr>
              <a:t>he new standards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0"/>
          </p:nvPr>
        </p:nvSpPr>
        <p:spPr>
          <a:xfrm>
            <a:off x="755576" y="1268760"/>
            <a:ext cx="7848872" cy="5112568"/>
          </a:xfrm>
        </p:spPr>
        <p:txBody>
          <a:bodyPr wrap="square">
            <a:noAutofit/>
          </a:bodyPr>
          <a:lstStyle/>
          <a:p>
            <a:pPr>
              <a:buClr>
                <a:schemeClr val="tx1"/>
              </a:buClr>
            </a:pPr>
            <a:r>
              <a:rPr lang="en-AU" sz="3200" i="1" dirty="0">
                <a:latin typeface="Cambria" pitchFamily="18" charset="0"/>
              </a:rPr>
              <a:t>2008 International Recommendations for </a:t>
            </a:r>
            <a:r>
              <a:rPr lang="id-ID" sz="3200" i="1" dirty="0" smtClean="0">
                <a:latin typeface="Cambria" pitchFamily="18" charset="0"/>
              </a:rPr>
              <a:t> </a:t>
            </a:r>
            <a:r>
              <a:rPr lang="en-AU" sz="3200" i="1" dirty="0" smtClean="0">
                <a:latin typeface="Cambria" pitchFamily="18" charset="0"/>
              </a:rPr>
              <a:t>Tourism </a:t>
            </a:r>
            <a:r>
              <a:rPr lang="en-AU" sz="3200" i="1" dirty="0">
                <a:latin typeface="Cambria" pitchFamily="18" charset="0"/>
              </a:rPr>
              <a:t>Statistics</a:t>
            </a:r>
            <a:r>
              <a:rPr lang="id-ID" sz="3200" i="1" dirty="0">
                <a:latin typeface="Cambria" pitchFamily="18" charset="0"/>
              </a:rPr>
              <a:t> (IRTS 2008)</a:t>
            </a:r>
            <a:endParaRPr lang="en-AU" sz="3200" i="1" dirty="0">
              <a:latin typeface="Cambria" pitchFamily="18" charset="0"/>
            </a:endParaRPr>
          </a:p>
          <a:p>
            <a:pPr>
              <a:buClr>
                <a:schemeClr val="tx1"/>
              </a:buClr>
            </a:pPr>
            <a:endParaRPr lang="en-AU" sz="1800" dirty="0">
              <a:latin typeface="Cambria" pitchFamily="18" charset="0"/>
            </a:endParaRPr>
          </a:p>
          <a:p>
            <a:pPr marL="346075" indent="-346075"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>
                <a:latin typeface="Cambria" pitchFamily="18" charset="0"/>
              </a:rPr>
              <a:t>was ratified by the United Nations </a:t>
            </a:r>
            <a:r>
              <a:rPr lang="en-AU" sz="2400" dirty="0" smtClean="0">
                <a:latin typeface="Cambria" pitchFamily="18" charset="0"/>
              </a:rPr>
              <a:t>Statistical</a:t>
            </a:r>
            <a:r>
              <a:rPr lang="id-ID" sz="2400" dirty="0" smtClean="0">
                <a:latin typeface="Cambria" pitchFamily="18" charset="0"/>
              </a:rPr>
              <a:t>                 </a:t>
            </a:r>
            <a:r>
              <a:rPr lang="en-AU" sz="2400" dirty="0" smtClean="0">
                <a:latin typeface="Cambria" pitchFamily="18" charset="0"/>
              </a:rPr>
              <a:t>Commission </a:t>
            </a:r>
            <a:r>
              <a:rPr lang="en-AU" sz="2400" dirty="0">
                <a:latin typeface="Cambria" pitchFamily="18" charset="0"/>
              </a:rPr>
              <a:t>at </a:t>
            </a:r>
            <a:r>
              <a:rPr lang="en-AU" sz="2400" dirty="0" smtClean="0">
                <a:latin typeface="Cambria" pitchFamily="18" charset="0"/>
              </a:rPr>
              <a:t>its</a:t>
            </a:r>
            <a:r>
              <a:rPr lang="id-ID" sz="2400" dirty="0" smtClean="0">
                <a:latin typeface="Cambria" pitchFamily="18" charset="0"/>
              </a:rPr>
              <a:t> </a:t>
            </a:r>
            <a:r>
              <a:rPr lang="en-AU" sz="2400" dirty="0" smtClean="0">
                <a:latin typeface="Cambria" pitchFamily="18" charset="0"/>
              </a:rPr>
              <a:t>39</a:t>
            </a:r>
            <a:r>
              <a:rPr lang="en-AU" sz="2400" baseline="30000" dirty="0" smtClean="0">
                <a:latin typeface="Cambria" pitchFamily="18" charset="0"/>
              </a:rPr>
              <a:t>th</a:t>
            </a:r>
            <a:r>
              <a:rPr lang="en-AU" sz="2400" dirty="0" smtClean="0">
                <a:latin typeface="Cambria" pitchFamily="18" charset="0"/>
              </a:rPr>
              <a:t> </a:t>
            </a:r>
            <a:r>
              <a:rPr lang="en-AU" sz="2400" dirty="0">
                <a:latin typeface="Cambria" pitchFamily="18" charset="0"/>
              </a:rPr>
              <a:t>meeting in New York in </a:t>
            </a:r>
            <a:r>
              <a:rPr lang="id-ID" sz="2400" dirty="0" smtClean="0">
                <a:latin typeface="Cambria" pitchFamily="18" charset="0"/>
              </a:rPr>
              <a:t>                </a:t>
            </a:r>
            <a:r>
              <a:rPr lang="en-AU" sz="2400" dirty="0" smtClean="0">
                <a:latin typeface="Cambria" pitchFamily="18" charset="0"/>
              </a:rPr>
              <a:t>February/March </a:t>
            </a:r>
            <a:r>
              <a:rPr lang="en-AU" sz="2400" dirty="0">
                <a:latin typeface="Cambria" pitchFamily="18" charset="0"/>
              </a:rPr>
              <a:t>2008</a:t>
            </a:r>
          </a:p>
          <a:p>
            <a:pPr marL="346075" indent="-346075"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>
                <a:latin typeface="Cambria" pitchFamily="18" charset="0"/>
              </a:rPr>
              <a:t>presents a system of definitions, concepts, </a:t>
            </a:r>
            <a:r>
              <a:rPr lang="id-ID" sz="2400" dirty="0" smtClean="0">
                <a:latin typeface="Cambria" pitchFamily="18" charset="0"/>
              </a:rPr>
              <a:t>                     </a:t>
            </a:r>
            <a:r>
              <a:rPr lang="en-AU" sz="2400" dirty="0" smtClean="0">
                <a:latin typeface="Cambria" pitchFamily="18" charset="0"/>
              </a:rPr>
              <a:t>classifications </a:t>
            </a:r>
            <a:r>
              <a:rPr lang="en-AU" sz="2400" dirty="0">
                <a:latin typeface="Cambria" pitchFamily="18" charset="0"/>
              </a:rPr>
              <a:t>and indicators that are internally </a:t>
            </a:r>
            <a:r>
              <a:rPr lang="id-ID" sz="2400" dirty="0" smtClean="0">
                <a:latin typeface="Cambria" pitchFamily="18" charset="0"/>
              </a:rPr>
              <a:t>          </a:t>
            </a:r>
            <a:r>
              <a:rPr lang="en-AU" sz="2400" dirty="0" smtClean="0">
                <a:latin typeface="Cambria" pitchFamily="18" charset="0"/>
              </a:rPr>
              <a:t>consistent</a:t>
            </a:r>
            <a:endParaRPr lang="en-AU" sz="2400" dirty="0">
              <a:latin typeface="Cambria" pitchFamily="18" charset="0"/>
            </a:endParaRPr>
          </a:p>
          <a:p>
            <a:pPr marL="346075" indent="-346075"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>
                <a:latin typeface="Cambria" pitchFamily="18" charset="0"/>
              </a:rPr>
              <a:t>facilitate the link to the conceptual frameworks of the Tourism Satellite Account, the National Accounts, </a:t>
            </a:r>
            <a:r>
              <a:rPr lang="id-ID" sz="2400" dirty="0" smtClean="0">
                <a:latin typeface="Cambria" pitchFamily="18" charset="0"/>
              </a:rPr>
              <a:t>      </a:t>
            </a:r>
            <a:r>
              <a:rPr lang="en-AU" sz="2400" dirty="0" smtClean="0">
                <a:latin typeface="Cambria" pitchFamily="18" charset="0"/>
              </a:rPr>
              <a:t>Balance </a:t>
            </a:r>
            <a:r>
              <a:rPr lang="en-AU" sz="2400" dirty="0">
                <a:latin typeface="Cambria" pitchFamily="18" charset="0"/>
              </a:rPr>
              <a:t>of Payments and labour </a:t>
            </a:r>
            <a:r>
              <a:rPr lang="en-AU" sz="2400" dirty="0" smtClean="0">
                <a:latin typeface="Cambria" pitchFamily="18" charset="0"/>
              </a:rPr>
              <a:t>statistics</a:t>
            </a:r>
            <a:endParaRPr lang="en-AU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08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 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99592" y="1844824"/>
            <a:ext cx="4248472" cy="288032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AU" sz="2800" b="1" dirty="0" smtClean="0"/>
              <a:t>2008 INTERNATIONAL RECOMMMENDATIONS FOR TOURISM </a:t>
            </a:r>
            <a:endParaRPr lang="id-ID" sz="2800" b="1" dirty="0" smtClean="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AU" sz="2800" b="1" dirty="0" smtClean="0"/>
              <a:t>STATISTICS </a:t>
            </a:r>
            <a:endParaRPr lang="id-ID" sz="2800" b="1" dirty="0" smtClean="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AU" sz="2800" b="1" dirty="0" smtClean="0"/>
              <a:t>(IRTS)</a:t>
            </a:r>
          </a:p>
        </p:txBody>
      </p:sp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4" y="1052736"/>
            <a:ext cx="3630613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8806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d-ID" sz="4000" dirty="0" smtClean="0">
                <a:solidFill>
                  <a:schemeClr val="tx1"/>
                </a:solidFill>
              </a:rPr>
              <a:t>W</a:t>
            </a:r>
            <a:r>
              <a:rPr lang="en-AU" sz="4000" dirty="0" smtClean="0">
                <a:solidFill>
                  <a:schemeClr val="tx1"/>
                </a:solidFill>
              </a:rPr>
              <a:t>hat is ‘tourism’?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611560" y="1340768"/>
            <a:ext cx="8085584" cy="5112568"/>
          </a:xfrm>
        </p:spPr>
        <p:txBody>
          <a:bodyPr/>
          <a:lstStyle/>
          <a:p>
            <a:pPr marL="284163" indent="-284163" eaLnBrk="1" hangingPunct="1"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 dirty="0" smtClean="0">
                <a:latin typeface="Cambria" pitchFamily="18" charset="0"/>
              </a:rPr>
              <a:t>‘tourism’ is a sub-set of ‘travel’</a:t>
            </a:r>
          </a:p>
          <a:p>
            <a:pPr marL="284163" indent="-284163" eaLnBrk="1" hangingPunct="1"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 dirty="0" smtClean="0">
                <a:latin typeface="Cambria" pitchFamily="18" charset="0"/>
              </a:rPr>
              <a:t>‘Travel’ is defined as the activity of ‘travellers’ who are people who </a:t>
            </a:r>
            <a:r>
              <a:rPr lang="id-ID" sz="2000" dirty="0" smtClean="0">
                <a:latin typeface="Cambria" pitchFamily="18" charset="0"/>
              </a:rPr>
              <a:t>    </a:t>
            </a:r>
            <a:r>
              <a:rPr lang="en-AU" sz="2000" dirty="0" smtClean="0">
                <a:latin typeface="Cambria" pitchFamily="18" charset="0"/>
              </a:rPr>
              <a:t>move between different geographic locations for any purpose for any duration</a:t>
            </a:r>
          </a:p>
          <a:p>
            <a:pPr marL="284163" indent="-284163" eaLnBrk="1" hangingPunct="1"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 dirty="0" smtClean="0">
                <a:latin typeface="Cambria" pitchFamily="18" charset="0"/>
              </a:rPr>
              <a:t>‘tourism’ is the activities of a sub-set of travellers, which we call </a:t>
            </a:r>
            <a:r>
              <a:rPr lang="id-ID" sz="2000" dirty="0" smtClean="0">
                <a:latin typeface="Cambria" pitchFamily="18" charset="0"/>
              </a:rPr>
              <a:t>             </a:t>
            </a:r>
            <a:r>
              <a:rPr lang="en-AU" sz="2000" dirty="0" smtClean="0">
                <a:latin typeface="Cambria" pitchFamily="18" charset="0"/>
              </a:rPr>
              <a:t>‘visitors’</a:t>
            </a:r>
          </a:p>
          <a:p>
            <a:pPr marL="284163" indent="-284163" eaLnBrk="1" hangingPunct="1"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 dirty="0" smtClean="0">
                <a:latin typeface="Cambria" pitchFamily="18" charset="0"/>
              </a:rPr>
              <a:t>A ‘Visitor’ is someone who takes a trip:</a:t>
            </a:r>
          </a:p>
          <a:p>
            <a:pPr marL="971550" lvl="2" eaLnBrk="1" hangingPunct="1"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en-AU" sz="2000" b="1" dirty="0" smtClean="0">
                <a:latin typeface="Cambria" pitchFamily="18" charset="0"/>
              </a:rPr>
              <a:t>outside his/her usual environment;</a:t>
            </a:r>
          </a:p>
          <a:p>
            <a:pPr marL="971550" lvl="2" eaLnBrk="1" hangingPunct="1"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en-AU" sz="2000" b="1" dirty="0" smtClean="0">
                <a:latin typeface="Cambria" pitchFamily="18" charset="0"/>
              </a:rPr>
              <a:t>for a period of less than a year; and</a:t>
            </a:r>
          </a:p>
          <a:p>
            <a:pPr marL="971550" lvl="2" eaLnBrk="1" hangingPunct="1">
              <a:buClr>
                <a:schemeClr val="tx1"/>
              </a:buClr>
              <a:buFont typeface="Wingdings" pitchFamily="2" charset="2"/>
              <a:buChar char="ü"/>
            </a:pPr>
            <a:r>
              <a:rPr lang="en-AU" sz="2000" b="1" dirty="0" smtClean="0">
                <a:latin typeface="Cambria" pitchFamily="18" charset="0"/>
              </a:rPr>
              <a:t>for any purpose (business, leisure or other personal), other than to be employed by a resident entity in the country/</a:t>
            </a:r>
            <a:r>
              <a:rPr lang="id-ID" sz="2000" b="1" dirty="0" smtClean="0">
                <a:latin typeface="Cambria" pitchFamily="18" charset="0"/>
              </a:rPr>
              <a:t>      </a:t>
            </a:r>
            <a:r>
              <a:rPr lang="en-AU" sz="2000" b="1" dirty="0" smtClean="0">
                <a:latin typeface="Cambria" pitchFamily="18" charset="0"/>
              </a:rPr>
              <a:t>place visited.</a:t>
            </a:r>
          </a:p>
        </p:txBody>
      </p:sp>
    </p:spTree>
    <p:extLst>
      <p:ext uri="{BB962C8B-B14F-4D97-AF65-F5344CB8AC3E}">
        <p14:creationId xmlns:p14="http://schemas.microsoft.com/office/powerpoint/2010/main" val="155284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4000" dirty="0" smtClean="0">
                <a:solidFill>
                  <a:schemeClr val="tx1"/>
                </a:solidFill>
              </a:rPr>
              <a:t>W</a:t>
            </a:r>
            <a:r>
              <a:rPr lang="en-AU" sz="4000" dirty="0" smtClean="0">
                <a:solidFill>
                  <a:schemeClr val="tx1"/>
                </a:solidFill>
              </a:rPr>
              <a:t>hat is usual environment?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403648" y="3645024"/>
            <a:ext cx="7056784" cy="460648"/>
          </a:xfrm>
        </p:spPr>
        <p:txBody>
          <a:bodyPr/>
          <a:lstStyle/>
          <a:p>
            <a:pPr marL="346075" indent="-346075" eaLnBrk="1" hangingPunct="1"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 dirty="0" smtClean="0">
                <a:latin typeface="Cambria" pitchFamily="18" charset="0"/>
              </a:rPr>
              <a:t>difficult to devise a standard definition suitable for all </a:t>
            </a:r>
            <a:r>
              <a:rPr lang="id-ID" sz="2000" dirty="0" smtClean="0">
                <a:latin typeface="Cambria" pitchFamily="18" charset="0"/>
              </a:rPr>
              <a:t>           </a:t>
            </a:r>
            <a:r>
              <a:rPr lang="en-AU" sz="2000" dirty="0" smtClean="0">
                <a:latin typeface="Cambria" pitchFamily="18" charset="0"/>
              </a:rPr>
              <a:t>countries</a:t>
            </a:r>
          </a:p>
          <a:p>
            <a:pPr marL="346075" indent="-346075" eaLnBrk="1" hangingPunct="1"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 dirty="0" smtClean="0">
                <a:latin typeface="Cambria" pitchFamily="18" charset="0"/>
              </a:rPr>
              <a:t>broadly ‘usual environment’ of a person is the geographical area within which he/she conducts his/her regular life </a:t>
            </a:r>
            <a:r>
              <a:rPr lang="id-ID" sz="2000" dirty="0" smtClean="0">
                <a:latin typeface="Cambria" pitchFamily="18" charset="0"/>
              </a:rPr>
              <a:t>         </a:t>
            </a:r>
            <a:r>
              <a:rPr lang="en-AU" sz="2000" dirty="0" smtClean="0">
                <a:latin typeface="Cambria" pitchFamily="18" charset="0"/>
              </a:rPr>
              <a:t>routines</a:t>
            </a:r>
          </a:p>
          <a:p>
            <a:pPr marL="346075" indent="-346075" eaLnBrk="1" hangingPunct="1"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000" dirty="0" smtClean="0">
                <a:latin typeface="Cambria" pitchFamily="18" charset="0"/>
              </a:rPr>
              <a:t>UNWTO recommends countries consider four criteria:</a:t>
            </a:r>
          </a:p>
          <a:p>
            <a:pPr lvl="2" eaLnBrk="1" hangingPunct="1"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en-AU" sz="1600" b="1" dirty="0" smtClean="0">
                <a:latin typeface="Cambria" pitchFamily="18" charset="0"/>
              </a:rPr>
              <a:t>Frequency of the trip;</a:t>
            </a:r>
          </a:p>
          <a:p>
            <a:pPr lvl="2" eaLnBrk="1" hangingPunct="1"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en-AU" sz="1600" b="1" dirty="0" smtClean="0">
                <a:latin typeface="Cambria" pitchFamily="18" charset="0"/>
              </a:rPr>
              <a:t>Duration of the trip;</a:t>
            </a:r>
          </a:p>
          <a:p>
            <a:pPr lvl="2" eaLnBrk="1" hangingPunct="1">
              <a:spcAft>
                <a:spcPct val="50000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en-AU" sz="1600" b="1" dirty="0" smtClean="0">
                <a:latin typeface="Cambria" pitchFamily="18" charset="0"/>
              </a:rPr>
              <a:t>The crossing of administrative or national borders; and</a:t>
            </a:r>
          </a:p>
          <a:p>
            <a:pPr lvl="2" eaLnBrk="1" hangingPunct="1">
              <a:buClr>
                <a:schemeClr val="tx1"/>
              </a:buClr>
              <a:buFont typeface="Wingdings" pitchFamily="2" charset="2"/>
              <a:buChar char="ü"/>
            </a:pPr>
            <a:r>
              <a:rPr lang="en-AU" sz="1600" b="1" dirty="0" smtClean="0">
                <a:latin typeface="Cambria" pitchFamily="18" charset="0"/>
              </a:rPr>
              <a:t>Distance from the place of usual residence.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endParaRPr lang="en-AU" sz="2000" b="1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63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d-ID" sz="4000" smtClean="0">
                <a:solidFill>
                  <a:schemeClr val="tx1"/>
                </a:solidFill>
              </a:rPr>
              <a:t>O</a:t>
            </a:r>
            <a:r>
              <a:rPr lang="en-AU" sz="4000" smtClean="0">
                <a:solidFill>
                  <a:schemeClr val="tx1"/>
                </a:solidFill>
              </a:rPr>
              <a:t>vernight and day visitors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27584" y="2492896"/>
            <a:ext cx="7869560" cy="1944216"/>
          </a:xfrm>
        </p:spPr>
        <p:txBody>
          <a:bodyPr/>
          <a:lstStyle/>
          <a:p>
            <a:pPr marL="457200" indent="-457200" eaLnBrk="1" hangingPunct="1">
              <a:spcAft>
                <a:spcPct val="1000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‘Overnight visitor’ is a visitor who stays in a place </a:t>
            </a:r>
            <a:r>
              <a:rPr lang="id-ID" sz="2400" dirty="0" smtClean="0">
                <a:latin typeface="Cambria" pitchFamily="18" charset="0"/>
              </a:rPr>
              <a:t>          </a:t>
            </a:r>
            <a:r>
              <a:rPr lang="en-AU" sz="2400" dirty="0" smtClean="0">
                <a:latin typeface="Cambria" pitchFamily="18" charset="0"/>
              </a:rPr>
              <a:t>overnight. These are referred to as ‘Tourists’</a:t>
            </a:r>
          </a:p>
          <a:p>
            <a:pPr marL="457200" indent="-457200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AU" sz="2400" dirty="0" smtClean="0">
                <a:latin typeface="Cambria" pitchFamily="18" charset="0"/>
              </a:rPr>
              <a:t>‘Same-day visitor’ is a visitor who returns his/her usual residence in the same day. These are called </a:t>
            </a:r>
            <a:r>
              <a:rPr lang="id-ID" sz="2400" dirty="0" smtClean="0">
                <a:latin typeface="Cambria" pitchFamily="18" charset="0"/>
              </a:rPr>
              <a:t>                        </a:t>
            </a:r>
            <a:r>
              <a:rPr lang="en-AU" sz="2400" dirty="0" smtClean="0">
                <a:latin typeface="Cambria" pitchFamily="18" charset="0"/>
              </a:rPr>
              <a:t>‘Excursionists’</a:t>
            </a:r>
          </a:p>
        </p:txBody>
      </p:sp>
    </p:spTree>
    <p:extLst>
      <p:ext uri="{BB962C8B-B14F-4D97-AF65-F5344CB8AC3E}">
        <p14:creationId xmlns:p14="http://schemas.microsoft.com/office/powerpoint/2010/main" val="405554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2146</Words>
  <Application>Microsoft Office PowerPoint</Application>
  <PresentationFormat>On-screen Show (4:3)</PresentationFormat>
  <Paragraphs>335</Paragraphs>
  <Slides>39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Office Theme</vt:lpstr>
      <vt:lpstr>Custom Design</vt:lpstr>
      <vt:lpstr>PowerPoint Presentation</vt:lpstr>
      <vt:lpstr>Outline</vt:lpstr>
      <vt:lpstr>Historical Background</vt:lpstr>
      <vt:lpstr>Why do we need new standards?</vt:lpstr>
      <vt:lpstr>The new standards</vt:lpstr>
      <vt:lpstr> </vt:lpstr>
      <vt:lpstr>What is ‘tourism’?</vt:lpstr>
      <vt:lpstr>What is usual environment?</vt:lpstr>
      <vt:lpstr>Overnight and day visitors</vt:lpstr>
      <vt:lpstr>Employment by a resident entity</vt:lpstr>
      <vt:lpstr>Inbound, Outbound, and Domestic Visitors</vt:lpstr>
      <vt:lpstr>Trips, Visits and Visitors</vt:lpstr>
      <vt:lpstr>Characteristics of the visitor</vt:lpstr>
      <vt:lpstr>Characteristics of tourism trips</vt:lpstr>
      <vt:lpstr>Main purpose</vt:lpstr>
      <vt:lpstr>Modes of transport</vt:lpstr>
      <vt:lpstr>Types of accommodation</vt:lpstr>
      <vt:lpstr> </vt:lpstr>
      <vt:lpstr>Forms of tourism</vt:lpstr>
      <vt:lpstr>Inbound tourism</vt:lpstr>
      <vt:lpstr>Domestic tourism</vt:lpstr>
      <vt:lpstr> </vt:lpstr>
      <vt:lpstr>Tourism expenditure</vt:lpstr>
      <vt:lpstr>Tourism expenditure</vt:lpstr>
      <vt:lpstr>Tourism expenditure</vt:lpstr>
      <vt:lpstr>categories of tourism expenditure</vt:lpstr>
      <vt:lpstr>Valuation of tourism expenditure</vt:lpstr>
      <vt:lpstr>Classification of tourism expenditure</vt:lpstr>
      <vt:lpstr>Measuring tourism expenditure</vt:lpstr>
      <vt:lpstr>Guidelines of Tourism Statistics Development</vt:lpstr>
      <vt:lpstr>Basic Information Framework for International Comparability</vt:lpstr>
      <vt:lpstr>Basic Information Framework for International Comparability (1)</vt:lpstr>
      <vt:lpstr>Basic Information Framework for International Comparability (2)</vt:lpstr>
      <vt:lpstr>Institutional arrangements in developing a System of Tourism Statistics</vt:lpstr>
      <vt:lpstr>Institutional arrangements in developing a System of Tourism Statistics (1)</vt:lpstr>
      <vt:lpstr>Institutional arrangements in developing a System of Tourism Statistics (2)</vt:lpstr>
      <vt:lpstr> </vt:lpstr>
      <vt:lpstr>Other issues</vt:lpstr>
      <vt:lpstr>THANK YOU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BPS</cp:lastModifiedBy>
  <cp:revision>61</cp:revision>
  <dcterms:created xsi:type="dcterms:W3CDTF">2014-04-01T16:35:38Z</dcterms:created>
  <dcterms:modified xsi:type="dcterms:W3CDTF">2016-08-05T17:00:45Z</dcterms:modified>
</cp:coreProperties>
</file>