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 r:id="rId2"/>
    <p:sldId id="262" r:id="rId3"/>
    <p:sldId id="263" r:id="rId4"/>
    <p:sldId id="264" r:id="rId5"/>
    <p:sldId id="265" r:id="rId6"/>
    <p:sldId id="266" r:id="rId7"/>
    <p:sldId id="267" r:id="rId8"/>
    <p:sldId id="268" r:id="rId9"/>
    <p:sldId id="269" r:id="rId10"/>
    <p:sldId id="271" r:id="rId11"/>
    <p:sldId id="272" r:id="rId12"/>
    <p:sldId id="273" r:id="rId13"/>
    <p:sldId id="275" r:id="rId14"/>
    <p:sldId id="276" r:id="rId15"/>
    <p:sldId id="277" r:id="rId16"/>
    <p:sldId id="279" r:id="rId17"/>
    <p:sldId id="280" r:id="rId18"/>
    <p:sldId id="281" r:id="rId19"/>
    <p:sldId id="286" r:id="rId20"/>
    <p:sldId id="287" r:id="rId21"/>
    <p:sldId id="288" r:id="rId22"/>
    <p:sldId id="289"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DE7"/>
    <a:srgbClr val="F8025A"/>
    <a:srgbClr val="234600"/>
    <a:srgbClr val="336600"/>
    <a:srgbClr val="EE006C"/>
    <a:srgbClr val="FFE4B3"/>
    <a:srgbClr val="FFAD19"/>
    <a:srgbClr val="CC8300"/>
    <a:srgbClr val="663300"/>
    <a:srgbClr val="FFB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842" y="-84"/>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2014</c:v>
                </c:pt>
              </c:strCache>
            </c:strRef>
          </c:tx>
          <c:invertIfNegative val="0"/>
          <c:dLbls>
            <c:numFmt formatCode="#,##0" sourceLinked="0"/>
            <c:showLegendKey val="0"/>
            <c:showVal val="1"/>
            <c:showCatName val="0"/>
            <c:showSerName val="0"/>
            <c:showPercent val="0"/>
            <c:showBubbleSize val="0"/>
            <c:showLeaderLines val="0"/>
          </c:dLbls>
          <c:cat>
            <c:strRef>
              <c:f>Sheet1!$A$2:$A$3</c:f>
              <c:strCache>
                <c:ptCount val="2"/>
                <c:pt idx="0">
                  <c:v>Star Hotels</c:v>
                </c:pt>
                <c:pt idx="1">
                  <c:v>Others</c:v>
                </c:pt>
              </c:strCache>
            </c:strRef>
          </c:cat>
          <c:val>
            <c:numRef>
              <c:f>Sheet1!$B$2:$B$3</c:f>
              <c:numCache>
                <c:formatCode>General</c:formatCode>
                <c:ptCount val="2"/>
                <c:pt idx="0">
                  <c:v>1996</c:v>
                </c:pt>
                <c:pt idx="1">
                  <c:v>15488</c:v>
                </c:pt>
              </c:numCache>
            </c:numRef>
          </c:val>
        </c:ser>
        <c:ser>
          <c:idx val="1"/>
          <c:order val="1"/>
          <c:tx>
            <c:strRef>
              <c:f>Sheet1!$C$1</c:f>
              <c:strCache>
                <c:ptCount val="1"/>
                <c:pt idx="0">
                  <c:v>2015</c:v>
                </c:pt>
              </c:strCache>
            </c:strRef>
          </c:tx>
          <c:invertIfNegative val="0"/>
          <c:cat>
            <c:strRef>
              <c:f>Sheet1!$A$2:$A$3</c:f>
              <c:strCache>
                <c:ptCount val="2"/>
                <c:pt idx="0">
                  <c:v>Star Hotels</c:v>
                </c:pt>
                <c:pt idx="1">
                  <c:v>Others</c:v>
                </c:pt>
              </c:strCache>
            </c:strRef>
          </c:cat>
          <c:val>
            <c:numRef>
              <c:f>Sheet1!$C$2:$C$3</c:f>
              <c:numCache>
                <c:formatCode>General</c:formatCode>
                <c:ptCount val="2"/>
                <c:pt idx="0">
                  <c:v>2197</c:v>
                </c:pt>
                <c:pt idx="1">
                  <c:v>16156</c:v>
                </c:pt>
              </c:numCache>
            </c:numRef>
          </c:val>
        </c:ser>
        <c:dLbls>
          <c:showLegendKey val="0"/>
          <c:showVal val="1"/>
          <c:showCatName val="0"/>
          <c:showSerName val="0"/>
          <c:showPercent val="0"/>
          <c:showBubbleSize val="0"/>
        </c:dLbls>
        <c:gapWidth val="150"/>
        <c:shape val="cone"/>
        <c:axId val="43293184"/>
        <c:axId val="72099520"/>
        <c:axId val="0"/>
      </c:bar3DChart>
      <c:catAx>
        <c:axId val="43293184"/>
        <c:scaling>
          <c:orientation val="minMax"/>
        </c:scaling>
        <c:delete val="0"/>
        <c:axPos val="b"/>
        <c:majorTickMark val="out"/>
        <c:minorTickMark val="none"/>
        <c:tickLblPos val="nextTo"/>
        <c:crossAx val="72099520"/>
        <c:crosses val="autoZero"/>
        <c:auto val="1"/>
        <c:lblAlgn val="ctr"/>
        <c:lblOffset val="100"/>
        <c:noMultiLvlLbl val="0"/>
      </c:catAx>
      <c:valAx>
        <c:axId val="72099520"/>
        <c:scaling>
          <c:orientation val="minMax"/>
        </c:scaling>
        <c:delete val="0"/>
        <c:axPos val="l"/>
        <c:majorGridlines/>
        <c:numFmt formatCode="General" sourceLinked="1"/>
        <c:majorTickMark val="out"/>
        <c:minorTickMark val="none"/>
        <c:tickLblPos val="nextTo"/>
        <c:crossAx val="43293184"/>
        <c:crosses val="autoZero"/>
        <c:crossBetween val="between"/>
      </c:valAx>
    </c:plotArea>
    <c:legend>
      <c:legendPos val="r"/>
      <c:layout/>
      <c:overlay val="0"/>
    </c:legend>
    <c:plotVisOnly val="1"/>
    <c:dispBlanksAs val="gap"/>
    <c:showDLblsOverMax val="0"/>
  </c:chart>
  <c:spPr>
    <a:solidFill>
      <a:schemeClr val="accent6">
        <a:lumMod val="20000"/>
        <a:lumOff val="80000"/>
      </a:schemeClr>
    </a:solidFill>
  </c:spPr>
  <c:txPr>
    <a:bodyPr/>
    <a:lstStyle/>
    <a:p>
      <a:pPr>
        <a:defRPr sz="1800"/>
      </a:pPr>
      <a:endParaRPr lang="id-ID"/>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0"/>
      <c:rAngAx val="1"/>
    </c:view3D>
    <c:floor>
      <c:thickness val="0"/>
    </c:floor>
    <c:sideWall>
      <c:thickness val="0"/>
    </c:sideWall>
    <c:backWall>
      <c:thickness val="0"/>
    </c:backWall>
    <c:plotArea>
      <c:layout/>
      <c:pie3DChart>
        <c:varyColors val="1"/>
        <c:ser>
          <c:idx val="0"/>
          <c:order val="0"/>
          <c:tx>
            <c:strRef>
              <c:f>Sheet1!$B$1</c:f>
              <c:strCache>
                <c:ptCount val="1"/>
                <c:pt idx="0">
                  <c:v>2014</c:v>
                </c:pt>
              </c:strCache>
            </c:strRef>
          </c:tx>
          <c:dLbls>
            <c:numFmt formatCode="#,##0.00" sourceLinked="0"/>
            <c:showLegendKey val="0"/>
            <c:showVal val="1"/>
            <c:showCatName val="1"/>
            <c:showSerName val="0"/>
            <c:showPercent val="0"/>
            <c:showBubbleSize val="0"/>
            <c:showLeaderLines val="1"/>
          </c:dLbls>
          <c:cat>
            <c:strRef>
              <c:f>Sheet1!$A$2:$A$7</c:f>
              <c:strCache>
                <c:ptCount val="6"/>
                <c:pt idx="0">
                  <c:v>Jawa Barat</c:v>
                </c:pt>
                <c:pt idx="1">
                  <c:v>Bali</c:v>
                </c:pt>
                <c:pt idx="2">
                  <c:v>Jawa Timur</c:v>
                </c:pt>
                <c:pt idx="3">
                  <c:v>DKI Jakarta</c:v>
                </c:pt>
                <c:pt idx="4">
                  <c:v>Jawa Tengah</c:v>
                </c:pt>
                <c:pt idx="5">
                  <c:v>Others</c:v>
                </c:pt>
              </c:strCache>
            </c:strRef>
          </c:cat>
          <c:val>
            <c:numRef>
              <c:f>Sheet1!$B$2:$B$7</c:f>
              <c:numCache>
                <c:formatCode>General</c:formatCode>
                <c:ptCount val="6"/>
                <c:pt idx="0">
                  <c:v>11.94</c:v>
                </c:pt>
                <c:pt idx="1">
                  <c:v>11.89</c:v>
                </c:pt>
                <c:pt idx="2">
                  <c:v>9.7799999999999994</c:v>
                </c:pt>
                <c:pt idx="3">
                  <c:v>9.4</c:v>
                </c:pt>
                <c:pt idx="4">
                  <c:v>8.3800000000000008</c:v>
                </c:pt>
                <c:pt idx="5">
                  <c:v>49.16</c:v>
                </c:pt>
              </c:numCache>
            </c:numRef>
          </c:val>
        </c:ser>
        <c:dLbls>
          <c:showLegendKey val="0"/>
          <c:showVal val="1"/>
          <c:showCatName val="0"/>
          <c:showSerName val="0"/>
          <c:showPercent val="0"/>
          <c:showBubbleSize val="0"/>
          <c:showLeaderLines val="1"/>
        </c:dLbls>
      </c:pie3DChart>
    </c:plotArea>
    <c:plotVisOnly val="1"/>
    <c:dispBlanksAs val="gap"/>
    <c:showDLblsOverMax val="0"/>
  </c:chart>
  <c:spPr>
    <a:solidFill>
      <a:schemeClr val="accent6">
        <a:lumMod val="20000"/>
        <a:lumOff val="80000"/>
      </a:schemeClr>
    </a:solidFill>
  </c:spPr>
  <c:txPr>
    <a:bodyPr/>
    <a:lstStyle/>
    <a:p>
      <a:pPr>
        <a:defRPr sz="1800"/>
      </a:pPr>
      <a:endParaRPr lang="id-ID"/>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Star Hotels</c:v>
                </c:pt>
              </c:strCache>
            </c:strRef>
          </c:tx>
          <c:invertIfNegative val="0"/>
          <c:dLbls>
            <c:dLbl>
              <c:idx val="0"/>
              <c:layout>
                <c:manualLayout>
                  <c:x val="0"/>
                  <c:y val="-4.9382716049382713E-2"/>
                </c:manualLayout>
              </c:layout>
              <c:showLegendKey val="0"/>
              <c:showVal val="1"/>
              <c:showCatName val="0"/>
              <c:showSerName val="0"/>
              <c:showPercent val="0"/>
              <c:showBubbleSize val="0"/>
            </c:dLbl>
            <c:dLbl>
              <c:idx val="1"/>
              <c:layout>
                <c:manualLayout>
                  <c:x val="-5.6527144244542313E-17"/>
                  <c:y val="-3.8986354775828486E-2"/>
                </c:manualLayout>
              </c:layout>
              <c:showLegendKey val="0"/>
              <c:showVal val="1"/>
              <c:showCatName val="0"/>
              <c:showSerName val="0"/>
              <c:showPercent val="0"/>
              <c:showBubbleSize val="0"/>
            </c:dLbl>
            <c:dLbl>
              <c:idx val="2"/>
              <c:layout>
                <c:manualLayout>
                  <c:x val="0"/>
                  <c:y val="-5.4580896686159841E-2"/>
                </c:manualLayout>
              </c:layout>
              <c:showLegendKey val="0"/>
              <c:showVal val="1"/>
              <c:showCatName val="0"/>
              <c:showSerName val="0"/>
              <c:showPercent val="0"/>
              <c:showBubbleSize val="0"/>
            </c:dLbl>
            <c:dLbl>
              <c:idx val="3"/>
              <c:layout>
                <c:manualLayout>
                  <c:x val="3.0833343955056153E-3"/>
                  <c:y val="-3.6387264457439991E-2"/>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Sheet1!$A$2:$A$5</c:f>
              <c:strCache>
                <c:ptCount val="4"/>
                <c:pt idx="0">
                  <c:v>Elem/Junior HS</c:v>
                </c:pt>
                <c:pt idx="1">
                  <c:v>Senior HS</c:v>
                </c:pt>
                <c:pt idx="2">
                  <c:v>Diplome</c:v>
                </c:pt>
                <c:pt idx="3">
                  <c:v>Graduated</c:v>
                </c:pt>
              </c:strCache>
            </c:strRef>
          </c:cat>
          <c:val>
            <c:numRef>
              <c:f>Sheet1!$B$2:$B$5</c:f>
              <c:numCache>
                <c:formatCode>General</c:formatCode>
                <c:ptCount val="4"/>
                <c:pt idx="0">
                  <c:v>8498</c:v>
                </c:pt>
                <c:pt idx="1">
                  <c:v>121049</c:v>
                </c:pt>
                <c:pt idx="2">
                  <c:v>50104</c:v>
                </c:pt>
                <c:pt idx="3">
                  <c:v>23056</c:v>
                </c:pt>
              </c:numCache>
            </c:numRef>
          </c:val>
          <c:shape val="pyramid"/>
        </c:ser>
        <c:ser>
          <c:idx val="1"/>
          <c:order val="1"/>
          <c:tx>
            <c:strRef>
              <c:f>Sheet1!$C$1</c:f>
              <c:strCache>
                <c:ptCount val="1"/>
                <c:pt idx="0">
                  <c:v>Other Acc</c:v>
                </c:pt>
              </c:strCache>
            </c:strRef>
          </c:tx>
          <c:invertIfNegative val="0"/>
          <c:dLbls>
            <c:dLbl>
              <c:idx val="0"/>
              <c:layout>
                <c:manualLayout>
                  <c:x val="0"/>
                  <c:y val="-3.8986354775828458E-2"/>
                </c:manualLayout>
              </c:layout>
              <c:showLegendKey val="0"/>
              <c:showVal val="1"/>
              <c:showCatName val="0"/>
              <c:showSerName val="0"/>
              <c:showPercent val="0"/>
              <c:showBubbleSize val="0"/>
            </c:dLbl>
            <c:dLbl>
              <c:idx val="1"/>
              <c:layout>
                <c:manualLayout>
                  <c:x val="2.1583340768539308E-2"/>
                  <c:y val="-4.4184535412605634E-2"/>
                </c:manualLayout>
              </c:layout>
              <c:showLegendKey val="0"/>
              <c:showVal val="1"/>
              <c:showCatName val="0"/>
              <c:showSerName val="0"/>
              <c:showPercent val="0"/>
              <c:showBubbleSize val="0"/>
            </c:dLbl>
            <c:dLbl>
              <c:idx val="2"/>
              <c:layout>
                <c:manualLayout>
                  <c:x val="2.0041673570786501E-2"/>
                  <c:y val="-4.4184535412605586E-2"/>
                </c:manualLayout>
              </c:layout>
              <c:showLegendKey val="0"/>
              <c:showVal val="1"/>
              <c:showCatName val="0"/>
              <c:showSerName val="0"/>
              <c:showPercent val="0"/>
              <c:showBubbleSize val="0"/>
            </c:dLbl>
            <c:dLbl>
              <c:idx val="3"/>
              <c:layout>
                <c:manualLayout>
                  <c:x val="2.620834236179773E-2"/>
                  <c:y val="-4.4184535412605586E-2"/>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Sheet1!$A$2:$A$5</c:f>
              <c:strCache>
                <c:ptCount val="4"/>
                <c:pt idx="0">
                  <c:v>Elem/Junior HS</c:v>
                </c:pt>
                <c:pt idx="1">
                  <c:v>Senior HS</c:v>
                </c:pt>
                <c:pt idx="2">
                  <c:v>Diplome</c:v>
                </c:pt>
                <c:pt idx="3">
                  <c:v>Graduated</c:v>
                </c:pt>
              </c:strCache>
            </c:strRef>
          </c:cat>
          <c:val>
            <c:numRef>
              <c:f>Sheet1!$C$2:$C$5</c:f>
              <c:numCache>
                <c:formatCode>General</c:formatCode>
                <c:ptCount val="4"/>
                <c:pt idx="0">
                  <c:v>28650</c:v>
                </c:pt>
                <c:pt idx="1">
                  <c:v>83037</c:v>
                </c:pt>
                <c:pt idx="2">
                  <c:v>9251</c:v>
                </c:pt>
                <c:pt idx="3">
                  <c:v>9424</c:v>
                </c:pt>
              </c:numCache>
            </c:numRef>
          </c:val>
        </c:ser>
        <c:dLbls>
          <c:showLegendKey val="0"/>
          <c:showVal val="1"/>
          <c:showCatName val="0"/>
          <c:showSerName val="0"/>
          <c:showPercent val="0"/>
          <c:showBubbleSize val="0"/>
        </c:dLbls>
        <c:gapWidth val="100"/>
        <c:shape val="cylinder"/>
        <c:axId val="47233536"/>
        <c:axId val="109697792"/>
        <c:axId val="0"/>
      </c:bar3DChart>
      <c:catAx>
        <c:axId val="47233536"/>
        <c:scaling>
          <c:orientation val="minMax"/>
        </c:scaling>
        <c:delete val="0"/>
        <c:axPos val="b"/>
        <c:majorTickMark val="out"/>
        <c:minorTickMark val="none"/>
        <c:tickLblPos val="nextTo"/>
        <c:crossAx val="109697792"/>
        <c:auto val="1"/>
        <c:lblAlgn val="ctr"/>
        <c:lblOffset val="100"/>
        <c:noMultiLvlLbl val="0"/>
      </c:catAx>
      <c:valAx>
        <c:axId val="109697792"/>
        <c:scaling>
          <c:orientation val="minMax"/>
        </c:scaling>
        <c:delete val="0"/>
        <c:axPos val="l"/>
        <c:majorGridlines/>
        <c:numFmt formatCode="General" sourceLinked="1"/>
        <c:majorTickMark val="out"/>
        <c:minorTickMark val="none"/>
        <c:tickLblPos val="nextTo"/>
        <c:crossAx val="47233536"/>
        <c:crossBetween val="between"/>
      </c:valAx>
    </c:plotArea>
    <c:legend>
      <c:legendPos val="r"/>
      <c:layout>
        <c:manualLayout>
          <c:xMode val="edge"/>
          <c:yMode val="edge"/>
          <c:x val="0.68719171966906356"/>
          <c:y val="0.15755624114237179"/>
          <c:w val="0.16326656214891413"/>
          <c:h val="0.14427652683765407"/>
        </c:manualLayout>
      </c:layout>
      <c:overlay val="1"/>
    </c:legend>
    <c:plotVisOnly val="1"/>
    <c:dispBlanksAs val="gap"/>
    <c:showDLblsOverMax val="0"/>
  </c:chart>
  <c:spPr>
    <a:solidFill>
      <a:schemeClr val="accent6">
        <a:lumMod val="20000"/>
        <a:lumOff val="80000"/>
      </a:schemeClr>
    </a:solidFill>
  </c:spPr>
  <c:txPr>
    <a:bodyPr/>
    <a:lstStyle/>
    <a:p>
      <a:pPr>
        <a:defRPr sz="1800"/>
      </a:pPr>
      <a:endParaRPr lang="id-ID"/>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0"/>
      <c:rAngAx val="1"/>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2013</c:v>
                </c:pt>
              </c:strCache>
            </c:strRef>
          </c:tx>
          <c:invertIfNegative val="0"/>
          <c:dLbls>
            <c:numFmt formatCode="#,##0.00" sourceLinked="0"/>
            <c:spPr>
              <a:solidFill>
                <a:schemeClr val="bg1"/>
              </a:solidFill>
            </c:spPr>
            <c:showLegendKey val="0"/>
            <c:showVal val="1"/>
            <c:showCatName val="0"/>
            <c:showSerName val="0"/>
            <c:showPercent val="0"/>
            <c:showBubbleSize val="0"/>
            <c:showLeaderLines val="0"/>
          </c:dLbls>
          <c:cat>
            <c:strRef>
              <c:f>Sheet1!$A$2:$A$6</c:f>
              <c:strCache>
                <c:ptCount val="5"/>
                <c:pt idx="0">
                  <c:v>1 Star</c:v>
                </c:pt>
                <c:pt idx="1">
                  <c:v>2 Star</c:v>
                </c:pt>
                <c:pt idx="2">
                  <c:v>3 Star</c:v>
                </c:pt>
                <c:pt idx="3">
                  <c:v>4 Star</c:v>
                </c:pt>
                <c:pt idx="4">
                  <c:v>5 Star</c:v>
                </c:pt>
              </c:strCache>
            </c:strRef>
          </c:cat>
          <c:val>
            <c:numRef>
              <c:f>Sheet1!$B$2:$B$6</c:f>
              <c:numCache>
                <c:formatCode>General</c:formatCode>
                <c:ptCount val="5"/>
                <c:pt idx="0">
                  <c:v>43.3</c:v>
                </c:pt>
                <c:pt idx="1">
                  <c:v>46.85</c:v>
                </c:pt>
                <c:pt idx="2">
                  <c:v>51.88</c:v>
                </c:pt>
                <c:pt idx="3">
                  <c:v>54.41</c:v>
                </c:pt>
                <c:pt idx="4">
                  <c:v>58.03</c:v>
                </c:pt>
              </c:numCache>
            </c:numRef>
          </c:val>
        </c:ser>
        <c:ser>
          <c:idx val="1"/>
          <c:order val="1"/>
          <c:tx>
            <c:strRef>
              <c:f>Sheet1!$C$1</c:f>
              <c:strCache>
                <c:ptCount val="1"/>
                <c:pt idx="0">
                  <c:v>2014</c:v>
                </c:pt>
              </c:strCache>
            </c:strRef>
          </c:tx>
          <c:invertIfNegative val="0"/>
          <c:dLbls>
            <c:spPr>
              <a:solidFill>
                <a:schemeClr val="bg1"/>
              </a:solidFill>
            </c:spPr>
            <c:showLegendKey val="0"/>
            <c:showVal val="1"/>
            <c:showCatName val="0"/>
            <c:showSerName val="0"/>
            <c:showPercent val="0"/>
            <c:showBubbleSize val="0"/>
            <c:showLeaderLines val="0"/>
          </c:dLbls>
          <c:cat>
            <c:strRef>
              <c:f>Sheet1!$A$2:$A$6</c:f>
              <c:strCache>
                <c:ptCount val="5"/>
                <c:pt idx="0">
                  <c:v>1 Star</c:v>
                </c:pt>
                <c:pt idx="1">
                  <c:v>2 Star</c:v>
                </c:pt>
                <c:pt idx="2">
                  <c:v>3 Star</c:v>
                </c:pt>
                <c:pt idx="3">
                  <c:v>4 Star</c:v>
                </c:pt>
                <c:pt idx="4">
                  <c:v>5 Star</c:v>
                </c:pt>
              </c:strCache>
            </c:strRef>
          </c:cat>
          <c:val>
            <c:numRef>
              <c:f>Sheet1!$C$2:$C$6</c:f>
              <c:numCache>
                <c:formatCode>General</c:formatCode>
                <c:ptCount val="5"/>
                <c:pt idx="0">
                  <c:v>40.46</c:v>
                </c:pt>
                <c:pt idx="1">
                  <c:v>47.96</c:v>
                </c:pt>
                <c:pt idx="2">
                  <c:v>51.85</c:v>
                </c:pt>
                <c:pt idx="3">
                  <c:v>55.38</c:v>
                </c:pt>
                <c:pt idx="4">
                  <c:v>59.76</c:v>
                </c:pt>
              </c:numCache>
            </c:numRef>
          </c:val>
          <c:shape val="cylinder"/>
        </c:ser>
        <c:dLbls>
          <c:showLegendKey val="0"/>
          <c:showVal val="1"/>
          <c:showCatName val="0"/>
          <c:showSerName val="0"/>
          <c:showPercent val="0"/>
          <c:showBubbleSize val="0"/>
        </c:dLbls>
        <c:gapWidth val="100"/>
        <c:shape val="cone"/>
        <c:axId val="182229504"/>
        <c:axId val="36123712"/>
        <c:axId val="77339136"/>
      </c:bar3DChart>
      <c:catAx>
        <c:axId val="182229504"/>
        <c:scaling>
          <c:orientation val="minMax"/>
        </c:scaling>
        <c:delete val="0"/>
        <c:axPos val="b"/>
        <c:majorTickMark val="out"/>
        <c:minorTickMark val="none"/>
        <c:tickLblPos val="nextTo"/>
        <c:crossAx val="36123712"/>
        <c:crosses val="autoZero"/>
        <c:auto val="1"/>
        <c:lblAlgn val="ctr"/>
        <c:lblOffset val="100"/>
        <c:noMultiLvlLbl val="0"/>
      </c:catAx>
      <c:valAx>
        <c:axId val="36123712"/>
        <c:scaling>
          <c:orientation val="minMax"/>
        </c:scaling>
        <c:delete val="0"/>
        <c:axPos val="l"/>
        <c:majorGridlines/>
        <c:numFmt formatCode="General" sourceLinked="1"/>
        <c:majorTickMark val="out"/>
        <c:minorTickMark val="none"/>
        <c:tickLblPos val="nextTo"/>
        <c:crossAx val="182229504"/>
        <c:crosses val="autoZero"/>
        <c:crossBetween val="between"/>
      </c:valAx>
      <c:serAx>
        <c:axId val="77339136"/>
        <c:scaling>
          <c:orientation val="minMax"/>
        </c:scaling>
        <c:delete val="0"/>
        <c:axPos val="b"/>
        <c:majorTickMark val="out"/>
        <c:minorTickMark val="none"/>
        <c:tickLblPos val="nextTo"/>
        <c:crossAx val="36123712"/>
      </c:serAx>
    </c:plotArea>
    <c:legend>
      <c:legendPos val="r"/>
      <c:layout>
        <c:manualLayout>
          <c:xMode val="edge"/>
          <c:yMode val="edge"/>
          <c:x val="0.87065011620164767"/>
          <c:y val="9.5178073501046304E-2"/>
          <c:w val="9.6011391342506858E-2"/>
          <c:h val="0.14427652683765407"/>
        </c:manualLayout>
      </c:layout>
      <c:overlay val="1"/>
    </c:legend>
    <c:plotVisOnly val="1"/>
    <c:dispBlanksAs val="gap"/>
    <c:showDLblsOverMax val="0"/>
  </c:chart>
  <c:spPr>
    <a:solidFill>
      <a:schemeClr val="accent6">
        <a:lumMod val="20000"/>
        <a:lumOff val="80000"/>
      </a:schemeClr>
    </a:solidFill>
  </c:spPr>
  <c:txPr>
    <a:bodyPr/>
    <a:lstStyle/>
    <a:p>
      <a:pPr>
        <a:defRPr sz="1800"/>
      </a:pPr>
      <a:endParaRPr lang="id-ID"/>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0"/>
      <c:rAngAx val="1"/>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2013</c:v>
                </c:pt>
              </c:strCache>
            </c:strRef>
          </c:tx>
          <c:invertIfNegative val="0"/>
          <c:dLbls>
            <c:numFmt formatCode="#,##0.00" sourceLinked="0"/>
            <c:spPr>
              <a:solidFill>
                <a:schemeClr val="bg1"/>
              </a:solidFill>
            </c:spPr>
            <c:showLegendKey val="0"/>
            <c:showVal val="1"/>
            <c:showCatName val="0"/>
            <c:showSerName val="0"/>
            <c:showPercent val="0"/>
            <c:showBubbleSize val="0"/>
            <c:showLeaderLines val="0"/>
          </c:dLbls>
          <c:cat>
            <c:strRef>
              <c:f>Sheet1!$A$2:$A$5</c:f>
              <c:strCache>
                <c:ptCount val="4"/>
                <c:pt idx="0">
                  <c:v>&lt; 10</c:v>
                </c:pt>
                <c:pt idx="1">
                  <c:v>10-24</c:v>
                </c:pt>
                <c:pt idx="2">
                  <c:v>25-40</c:v>
                </c:pt>
                <c:pt idx="3">
                  <c:v>&gt; 40</c:v>
                </c:pt>
              </c:strCache>
            </c:strRef>
          </c:cat>
          <c:val>
            <c:numRef>
              <c:f>Sheet1!$B$2:$B$5</c:f>
              <c:numCache>
                <c:formatCode>General</c:formatCode>
                <c:ptCount val="4"/>
                <c:pt idx="0">
                  <c:v>34.35</c:v>
                </c:pt>
                <c:pt idx="1">
                  <c:v>34.729999999999997</c:v>
                </c:pt>
                <c:pt idx="2">
                  <c:v>37.700000000000003</c:v>
                </c:pt>
                <c:pt idx="3">
                  <c:v>39.53</c:v>
                </c:pt>
              </c:numCache>
            </c:numRef>
          </c:val>
        </c:ser>
        <c:ser>
          <c:idx val="1"/>
          <c:order val="1"/>
          <c:tx>
            <c:strRef>
              <c:f>Sheet1!$C$1</c:f>
              <c:strCache>
                <c:ptCount val="1"/>
                <c:pt idx="0">
                  <c:v>2014</c:v>
                </c:pt>
              </c:strCache>
            </c:strRef>
          </c:tx>
          <c:invertIfNegative val="0"/>
          <c:dLbls>
            <c:spPr>
              <a:solidFill>
                <a:schemeClr val="bg1"/>
              </a:solidFill>
            </c:spPr>
            <c:showLegendKey val="0"/>
            <c:showVal val="1"/>
            <c:showCatName val="0"/>
            <c:showSerName val="0"/>
            <c:showPercent val="0"/>
            <c:showBubbleSize val="0"/>
            <c:showLeaderLines val="0"/>
          </c:dLbls>
          <c:cat>
            <c:strRef>
              <c:f>Sheet1!$A$2:$A$5</c:f>
              <c:strCache>
                <c:ptCount val="4"/>
                <c:pt idx="0">
                  <c:v>&lt; 10</c:v>
                </c:pt>
                <c:pt idx="1">
                  <c:v>10-24</c:v>
                </c:pt>
                <c:pt idx="2">
                  <c:v>25-40</c:v>
                </c:pt>
                <c:pt idx="3">
                  <c:v>&gt; 40</c:v>
                </c:pt>
              </c:strCache>
            </c:strRef>
          </c:cat>
          <c:val>
            <c:numRef>
              <c:f>Sheet1!$C$2:$C$5</c:f>
              <c:numCache>
                <c:formatCode>General</c:formatCode>
                <c:ptCount val="4"/>
                <c:pt idx="0">
                  <c:v>30.92</c:v>
                </c:pt>
                <c:pt idx="1">
                  <c:v>31.59</c:v>
                </c:pt>
                <c:pt idx="2">
                  <c:v>36.549999999999997</c:v>
                </c:pt>
                <c:pt idx="3">
                  <c:v>41.62</c:v>
                </c:pt>
              </c:numCache>
            </c:numRef>
          </c:val>
          <c:shape val="cylinder"/>
        </c:ser>
        <c:dLbls>
          <c:showLegendKey val="0"/>
          <c:showVal val="1"/>
          <c:showCatName val="0"/>
          <c:showSerName val="0"/>
          <c:showPercent val="0"/>
          <c:showBubbleSize val="0"/>
        </c:dLbls>
        <c:gapWidth val="100"/>
        <c:shape val="cone"/>
        <c:axId val="111848448"/>
        <c:axId val="138191424"/>
        <c:axId val="123836288"/>
      </c:bar3DChart>
      <c:catAx>
        <c:axId val="111848448"/>
        <c:scaling>
          <c:orientation val="minMax"/>
        </c:scaling>
        <c:delete val="0"/>
        <c:axPos val="b"/>
        <c:majorTickMark val="out"/>
        <c:minorTickMark val="none"/>
        <c:tickLblPos val="nextTo"/>
        <c:crossAx val="138191424"/>
        <c:crosses val="autoZero"/>
        <c:auto val="1"/>
        <c:lblAlgn val="ctr"/>
        <c:lblOffset val="100"/>
        <c:noMultiLvlLbl val="0"/>
      </c:catAx>
      <c:valAx>
        <c:axId val="138191424"/>
        <c:scaling>
          <c:orientation val="minMax"/>
        </c:scaling>
        <c:delete val="0"/>
        <c:axPos val="l"/>
        <c:majorGridlines/>
        <c:numFmt formatCode="General" sourceLinked="1"/>
        <c:majorTickMark val="out"/>
        <c:minorTickMark val="none"/>
        <c:tickLblPos val="nextTo"/>
        <c:crossAx val="111848448"/>
        <c:crosses val="autoZero"/>
        <c:crossBetween val="between"/>
      </c:valAx>
      <c:serAx>
        <c:axId val="123836288"/>
        <c:scaling>
          <c:orientation val="minMax"/>
        </c:scaling>
        <c:delete val="0"/>
        <c:axPos val="b"/>
        <c:majorTickMark val="out"/>
        <c:minorTickMark val="none"/>
        <c:tickLblPos val="nextTo"/>
        <c:crossAx val="138191424"/>
        <c:crosses val="autoZero"/>
      </c:serAx>
    </c:plotArea>
    <c:legend>
      <c:legendPos val="r"/>
      <c:layout>
        <c:manualLayout>
          <c:xMode val="edge"/>
          <c:yMode val="edge"/>
          <c:x val="0.87065011620164767"/>
          <c:y val="9.5178073501046304E-2"/>
          <c:w val="9.6011391342506858E-2"/>
          <c:h val="0.14427652683765407"/>
        </c:manualLayout>
      </c:layout>
      <c:overlay val="1"/>
    </c:legend>
    <c:plotVisOnly val="1"/>
    <c:dispBlanksAs val="gap"/>
    <c:showDLblsOverMax val="0"/>
  </c:chart>
  <c:spPr>
    <a:solidFill>
      <a:schemeClr val="accent6">
        <a:lumMod val="20000"/>
        <a:lumOff val="80000"/>
      </a:schemeClr>
    </a:solidFill>
  </c:spPr>
  <c:txPr>
    <a:bodyPr/>
    <a:lstStyle/>
    <a:p>
      <a:pPr>
        <a:defRPr sz="1800"/>
      </a:pPr>
      <a:endParaRPr lang="id-ID"/>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F0B2A3-6455-4B22-B3DE-69A0B7A8D165}" type="datetimeFigureOut">
              <a:rPr lang="id-ID" smtClean="0"/>
              <a:t>06/08/2016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362B3-360C-448F-B7DD-62514052B4F6}" type="slidenum">
              <a:rPr lang="id-ID" smtClean="0"/>
              <a:t>‹#›</a:t>
            </a:fld>
            <a:endParaRPr lang="id-ID"/>
          </a:p>
        </p:txBody>
      </p:sp>
    </p:spTree>
    <p:extLst>
      <p:ext uri="{BB962C8B-B14F-4D97-AF65-F5344CB8AC3E}">
        <p14:creationId xmlns:p14="http://schemas.microsoft.com/office/powerpoint/2010/main" val="155655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5D362B3-360C-448F-B7DD-62514052B4F6}" type="slidenum">
              <a:rPr lang="id-ID" smtClean="0"/>
              <a:t>9</a:t>
            </a:fld>
            <a:endParaRPr lang="id-ID"/>
          </a:p>
        </p:txBody>
      </p:sp>
    </p:spTree>
    <p:extLst>
      <p:ext uri="{BB962C8B-B14F-4D97-AF65-F5344CB8AC3E}">
        <p14:creationId xmlns:p14="http://schemas.microsoft.com/office/powerpoint/2010/main" val="362487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07080" y="4956050"/>
            <a:ext cx="7329840" cy="763526"/>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6623" y="5719575"/>
            <a:ext cx="6871725" cy="610820"/>
          </a:xfrm>
        </p:spPr>
        <p:txBody>
          <a:bodyPr>
            <a:normAutofit/>
          </a:bodyPr>
          <a:lstStyle>
            <a:lvl1pPr marL="0" indent="0" algn="l">
              <a:buNone/>
              <a:defRPr sz="2800">
                <a:solidFill>
                  <a:srgbClr val="EBDDE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222195"/>
            <a:ext cx="8093212" cy="763525"/>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1" y="1443835"/>
            <a:ext cx="8085130" cy="4886560"/>
          </a:xfrm>
        </p:spPr>
        <p:txBody>
          <a:bodyPr/>
          <a:lstStyle>
            <a:lvl1pPr algn="l">
              <a:defRPr sz="2800">
                <a:solidFill>
                  <a:srgbClr val="EBDDE7"/>
                </a:solidFill>
              </a:defRPr>
            </a:lvl1pPr>
            <a:lvl2pPr algn="l">
              <a:defRPr>
                <a:solidFill>
                  <a:srgbClr val="EBDDE7"/>
                </a:solidFill>
              </a:defRPr>
            </a:lvl2pPr>
            <a:lvl3pPr algn="l">
              <a:defRPr>
                <a:solidFill>
                  <a:srgbClr val="EBDDE7"/>
                </a:solidFill>
              </a:defRPr>
            </a:lvl3pPr>
            <a:lvl4pPr algn="l">
              <a:defRPr>
                <a:solidFill>
                  <a:srgbClr val="EBDDE7"/>
                </a:solidFill>
              </a:defRPr>
            </a:lvl4pPr>
            <a:lvl5pPr algn="l">
              <a:defRPr>
                <a:solidFill>
                  <a:srgbClr val="EBDDE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8720" y="374901"/>
            <a:ext cx="6566315" cy="916230"/>
          </a:xfrm>
          <a:noFill/>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128720" y="1443835"/>
            <a:ext cx="6566314" cy="4886559"/>
          </a:xfrm>
        </p:spPr>
        <p:txBody>
          <a:bodyPr/>
          <a:lstStyle>
            <a:lvl1pPr>
              <a:defRPr sz="2800">
                <a:solidFill>
                  <a:srgbClr val="EBDDE7"/>
                </a:solidFill>
              </a:defRPr>
            </a:lvl1pPr>
            <a:lvl2pPr>
              <a:defRPr>
                <a:solidFill>
                  <a:srgbClr val="EBDDE7"/>
                </a:solidFill>
              </a:defRPr>
            </a:lvl2pPr>
            <a:lvl3pPr>
              <a:defRPr>
                <a:solidFill>
                  <a:srgbClr val="EBDDE7"/>
                </a:solidFill>
              </a:defRPr>
            </a:lvl3pPr>
            <a:lvl4pPr>
              <a:defRPr>
                <a:solidFill>
                  <a:srgbClr val="EBDDE7"/>
                </a:solidFill>
              </a:defRPr>
            </a:lvl4pPr>
            <a:lvl5pPr>
              <a:defRPr>
                <a:solidFill>
                  <a:srgbClr val="EBDDE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46070" cy="763525"/>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035613"/>
            <a:ext cx="4040188" cy="63976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65475"/>
            <a:ext cx="4040188" cy="3311079"/>
          </a:xfrm>
        </p:spPr>
        <p:txBody>
          <a:bodyPr/>
          <a:lstStyle>
            <a:lvl1pPr algn="ctr">
              <a:defRPr sz="2400">
                <a:solidFill>
                  <a:srgbClr val="EBDDE7"/>
                </a:solidFill>
              </a:defRPr>
            </a:lvl1pPr>
            <a:lvl2pPr algn="ctr">
              <a:defRPr sz="2000">
                <a:solidFill>
                  <a:srgbClr val="EBDDE7"/>
                </a:solidFill>
              </a:defRPr>
            </a:lvl2pPr>
            <a:lvl3pPr algn="ctr">
              <a:defRPr sz="1800">
                <a:solidFill>
                  <a:srgbClr val="EBDDE7"/>
                </a:solidFill>
              </a:defRPr>
            </a:lvl3pPr>
            <a:lvl4pPr algn="ctr">
              <a:defRPr sz="1600">
                <a:solidFill>
                  <a:srgbClr val="EBDDE7"/>
                </a:solidFill>
              </a:defRPr>
            </a:lvl4pPr>
            <a:lvl5pPr algn="ctr">
              <a:defRPr sz="1600">
                <a:solidFill>
                  <a:srgbClr val="EBDDE7"/>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035613"/>
            <a:ext cx="4041775" cy="63976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65475"/>
            <a:ext cx="4041775" cy="3311079"/>
          </a:xfrm>
        </p:spPr>
        <p:txBody>
          <a:bodyPr/>
          <a:lstStyle>
            <a:lvl1pPr algn="ctr">
              <a:defRPr sz="2400">
                <a:solidFill>
                  <a:srgbClr val="EBDDE7"/>
                </a:solidFill>
              </a:defRPr>
            </a:lvl1pPr>
            <a:lvl2pPr algn="ctr">
              <a:defRPr sz="2000">
                <a:solidFill>
                  <a:srgbClr val="EBDDE7"/>
                </a:solidFill>
              </a:defRPr>
            </a:lvl2pPr>
            <a:lvl3pPr algn="ctr">
              <a:defRPr sz="1800">
                <a:solidFill>
                  <a:srgbClr val="EBDDE7"/>
                </a:solidFill>
              </a:defRPr>
            </a:lvl3pPr>
            <a:lvl4pPr algn="ctr">
              <a:defRPr sz="1600">
                <a:solidFill>
                  <a:srgbClr val="EBDDE7"/>
                </a:solidFill>
              </a:defRPr>
            </a:lvl4pPr>
            <a:lvl5pPr algn="ctr">
              <a:defRPr sz="1600">
                <a:solidFill>
                  <a:srgbClr val="EBDDE7"/>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8/6/2016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8/6/2016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8/6/2016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8641517" y="6662400"/>
            <a:ext cx="469300" cy="1689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descr="E:\websites\free-power-point-templates\2012\logos.png"/>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1951712" y="-83215"/>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6260" y="5169578"/>
            <a:ext cx="5862676" cy="1008112"/>
          </a:xfrm>
        </p:spPr>
        <p:txBody>
          <a:bodyPr>
            <a:noAutofit/>
          </a:bodyPr>
          <a:lstStyle/>
          <a:p>
            <a:r>
              <a:rPr lang="en-US" sz="3600" b="1" dirty="0" smtClean="0">
                <a:solidFill>
                  <a:srgbClr val="FFC000"/>
                </a:solidFill>
                <a:latin typeface="Futura Md BT" pitchFamily="34" charset="0"/>
              </a:rPr>
              <a:t>ACCOMMODATION</a:t>
            </a:r>
            <a:r>
              <a:rPr lang="id-ID" sz="3600" b="1" dirty="0" smtClean="0">
                <a:solidFill>
                  <a:srgbClr val="FFC000"/>
                </a:solidFill>
                <a:latin typeface="Futura Md BT" pitchFamily="34" charset="0"/>
              </a:rPr>
              <a:t> STATISTICS</a:t>
            </a:r>
            <a:endParaRPr lang="en-US" sz="3600" b="1" dirty="0">
              <a:solidFill>
                <a:srgbClr val="FFC000"/>
              </a:solidFill>
              <a:latin typeface="Futura Md BT" pitchFamily="34" charset="0"/>
            </a:endParaRPr>
          </a:p>
        </p:txBody>
      </p:sp>
      <p:sp>
        <p:nvSpPr>
          <p:cNvPr id="4" name="Rectangle 3"/>
          <p:cNvSpPr/>
          <p:nvPr/>
        </p:nvSpPr>
        <p:spPr>
          <a:xfrm>
            <a:off x="4275740" y="5108755"/>
            <a:ext cx="4572000" cy="646331"/>
          </a:xfrm>
          <a:prstGeom prst="rect">
            <a:avLst/>
          </a:prstGeom>
        </p:spPr>
        <p:txBody>
          <a:bodyPr>
            <a:spAutoFit/>
          </a:bodyPr>
          <a:lstStyle/>
          <a:p>
            <a:pPr algn="r"/>
            <a:r>
              <a:rPr lang="id-ID" dirty="0">
                <a:solidFill>
                  <a:srgbClr val="FFC000"/>
                </a:solidFill>
              </a:rPr>
              <a:t>Akhmad Tantowi</a:t>
            </a:r>
          </a:p>
          <a:p>
            <a:pPr algn="r"/>
            <a:r>
              <a:rPr lang="id-ID" dirty="0">
                <a:solidFill>
                  <a:srgbClr val="FFC000"/>
                </a:solidFill>
              </a:rPr>
              <a:t>BPS-Statistics Indonesia</a:t>
            </a:r>
          </a:p>
        </p:txBody>
      </p:sp>
      <p:sp>
        <p:nvSpPr>
          <p:cNvPr id="5" name="Rectangle 4"/>
          <p:cNvSpPr/>
          <p:nvPr/>
        </p:nvSpPr>
        <p:spPr>
          <a:xfrm>
            <a:off x="5335525" y="6381328"/>
            <a:ext cx="3476208" cy="369332"/>
          </a:xfrm>
          <a:prstGeom prst="rect">
            <a:avLst/>
          </a:prstGeom>
        </p:spPr>
        <p:txBody>
          <a:bodyPr wrap="none">
            <a:spAutoFit/>
          </a:bodyPr>
          <a:lstStyle/>
          <a:p>
            <a:r>
              <a:rPr lang="pt-BR" altLang="ko-KR" dirty="0">
                <a:solidFill>
                  <a:srgbClr val="FFC000"/>
                </a:solidFill>
                <a:latin typeface="Arial" pitchFamily="34" charset="0"/>
                <a:cs typeface="Arial" pitchFamily="34" charset="0"/>
              </a:rPr>
              <a:t>Paramaribo, 9 – 11 August 2016</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54655"/>
            <a:ext cx="1364298" cy="1246302"/>
          </a:xfrm>
          <a:prstGeom prst="rect">
            <a:avLst/>
          </a:prstGeom>
        </p:spPr>
      </p:pic>
      <p:sp>
        <p:nvSpPr>
          <p:cNvPr id="8" name="Rectangle 7"/>
          <p:cNvSpPr/>
          <p:nvPr/>
        </p:nvSpPr>
        <p:spPr>
          <a:xfrm>
            <a:off x="323528" y="188640"/>
            <a:ext cx="8297210" cy="1384995"/>
          </a:xfrm>
          <a:prstGeom prst="rect">
            <a:avLst/>
          </a:prstGeom>
        </p:spPr>
        <p:txBody>
          <a:bodyPr wrap="square">
            <a:spAutoFit/>
          </a:bodyPr>
          <a:lstStyle/>
          <a:p>
            <a:r>
              <a:rPr lang="en-US" sz="2800" b="1" dirty="0">
                <a:latin typeface="Arial Narrow" pitchFamily="34" charset="0"/>
              </a:rPr>
              <a:t>Statistical, Economic and Social Research and Training</a:t>
            </a:r>
            <a:r>
              <a:rPr lang="id-ID" sz="2800" b="1" dirty="0">
                <a:latin typeface="Arial Narrow" pitchFamily="34" charset="0"/>
              </a:rPr>
              <a:t> </a:t>
            </a:r>
          </a:p>
          <a:p>
            <a:r>
              <a:rPr lang="en-US" sz="2800" b="1" dirty="0">
                <a:latin typeface="Arial Narrow" pitchFamily="34" charset="0"/>
              </a:rPr>
              <a:t>Centre for</a:t>
            </a:r>
            <a:r>
              <a:rPr lang="id-ID" sz="2800" b="1" dirty="0">
                <a:latin typeface="Arial Narrow" pitchFamily="34" charset="0"/>
              </a:rPr>
              <a:t> </a:t>
            </a:r>
            <a:r>
              <a:rPr lang="en-US" sz="2800" b="1" dirty="0" err="1">
                <a:latin typeface="Arial Narrow" pitchFamily="34" charset="0"/>
              </a:rPr>
              <a:t>Isl</a:t>
            </a:r>
            <a:r>
              <a:rPr lang="id-ID" sz="2800" b="1" dirty="0">
                <a:latin typeface="Arial Narrow" pitchFamily="34" charset="0"/>
              </a:rPr>
              <a:t>a</a:t>
            </a:r>
            <a:r>
              <a:rPr lang="en-US" sz="2800" b="1" dirty="0" err="1">
                <a:latin typeface="Arial Narrow" pitchFamily="34" charset="0"/>
              </a:rPr>
              <a:t>mic</a:t>
            </a:r>
            <a:r>
              <a:rPr lang="en-US" sz="2800" b="1" dirty="0">
                <a:latin typeface="Arial Narrow" pitchFamily="34" charset="0"/>
              </a:rPr>
              <a:t> Countries</a:t>
            </a:r>
            <a:r>
              <a:rPr lang="id-ID" sz="2800" b="1" dirty="0">
                <a:latin typeface="Arial Narrow" pitchFamily="34" charset="0"/>
              </a:rPr>
              <a:t> </a:t>
            </a:r>
            <a:r>
              <a:rPr lang="en-US" sz="2800" b="1" dirty="0">
                <a:latin typeface="Arial Narrow" pitchFamily="34" charset="0"/>
              </a:rPr>
              <a:t>Statistical</a:t>
            </a:r>
            <a:r>
              <a:rPr lang="id-ID" sz="2800" b="1" dirty="0">
                <a:latin typeface="Arial Narrow" pitchFamily="34" charset="0"/>
              </a:rPr>
              <a:t> </a:t>
            </a:r>
            <a:r>
              <a:rPr lang="en-US" sz="2800" b="1" dirty="0">
                <a:latin typeface="Arial Narrow" pitchFamily="34" charset="0"/>
              </a:rPr>
              <a:t>Capacity Building </a:t>
            </a:r>
            <a:endParaRPr lang="id-ID" sz="2800" b="1" dirty="0">
              <a:latin typeface="Arial Narrow" pitchFamily="34" charset="0"/>
            </a:endParaRPr>
          </a:p>
          <a:p>
            <a:r>
              <a:rPr lang="en-US" sz="2800" b="1" dirty="0" err="1">
                <a:latin typeface="Arial Narrow" pitchFamily="34" charset="0"/>
              </a:rPr>
              <a:t>Programme</a:t>
            </a:r>
            <a:endParaRPr lang="en-US" sz="2800" b="1" dirty="0">
              <a:latin typeface="Arial Narrow" pitchFamily="34" charset="0"/>
            </a:endParaRPr>
          </a:p>
        </p:txBody>
      </p:sp>
    </p:spTree>
    <p:extLst>
      <p:ext uri="{BB962C8B-B14F-4D97-AF65-F5344CB8AC3E}">
        <p14:creationId xmlns:p14="http://schemas.microsoft.com/office/powerpoint/2010/main" val="2376258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18" y="69490"/>
            <a:ext cx="8093212" cy="763525"/>
          </a:xfrm>
          <a:noFill/>
        </p:spPr>
        <p:txBody>
          <a:bodyPr>
            <a:noAutofit/>
          </a:bodyPr>
          <a:lstStyle/>
          <a:p>
            <a:r>
              <a:rPr lang="en-US" sz="4000" b="1" dirty="0" smtClean="0">
                <a:solidFill>
                  <a:schemeClr val="accent3">
                    <a:lumMod val="50000"/>
                  </a:schemeClr>
                </a:solidFill>
                <a:effectLst/>
              </a:rPr>
              <a:t>VHTS (Monthly Survey)</a:t>
            </a:r>
            <a:endParaRPr lang="id-ID" sz="4000" b="1" dirty="0">
              <a:solidFill>
                <a:schemeClr val="accent3">
                  <a:lumMod val="50000"/>
                </a:schemeClr>
              </a:solidFill>
              <a:effectLst/>
            </a:endParaRPr>
          </a:p>
        </p:txBody>
      </p:sp>
      <p:sp>
        <p:nvSpPr>
          <p:cNvPr id="3" name="Content Placeholder 2"/>
          <p:cNvSpPr>
            <a:spLocks noGrp="1"/>
          </p:cNvSpPr>
          <p:nvPr>
            <p:ph idx="1"/>
          </p:nvPr>
        </p:nvSpPr>
        <p:spPr>
          <a:xfrm>
            <a:off x="601670" y="1443835"/>
            <a:ext cx="8290810" cy="5079013"/>
          </a:xfrm>
        </p:spPr>
        <p:txBody>
          <a:bodyPr>
            <a:normAutofit fontScale="85000" lnSpcReduction="20000"/>
          </a:bodyPr>
          <a:lstStyle/>
          <a:p>
            <a:r>
              <a:rPr lang="en-US" dirty="0" smtClean="0"/>
              <a:t>Coverage:</a:t>
            </a:r>
          </a:p>
          <a:p>
            <a:pPr lvl="1"/>
            <a:r>
              <a:rPr lang="en-US" dirty="0" smtClean="0"/>
              <a:t>Throughout Indonesia territory : 34 provinces</a:t>
            </a:r>
          </a:p>
          <a:p>
            <a:pPr lvl="1"/>
            <a:r>
              <a:rPr lang="en-US" dirty="0" smtClean="0"/>
              <a:t>Star h</a:t>
            </a:r>
            <a:r>
              <a:rPr lang="id-ID" dirty="0" smtClean="0"/>
              <a:t>otel</a:t>
            </a:r>
            <a:r>
              <a:rPr lang="en-US" dirty="0" smtClean="0"/>
              <a:t>s	: census</a:t>
            </a:r>
            <a:r>
              <a:rPr lang="id-ID" dirty="0" smtClean="0"/>
              <a:t> </a:t>
            </a:r>
            <a:endParaRPr lang="en-US" dirty="0" smtClean="0"/>
          </a:p>
          <a:p>
            <a:pPr lvl="1"/>
            <a:r>
              <a:rPr lang="en-US" dirty="0" smtClean="0"/>
              <a:t>Non star hotels	: sample</a:t>
            </a:r>
            <a:endParaRPr lang="id-ID" dirty="0"/>
          </a:p>
          <a:p>
            <a:r>
              <a:rPr lang="en-US" dirty="0" smtClean="0"/>
              <a:t>Some variables are collected in the survey: </a:t>
            </a:r>
          </a:p>
          <a:p>
            <a:pPr lvl="1"/>
            <a:r>
              <a:rPr lang="en-US" dirty="0" smtClean="0"/>
              <a:t>occupancy rates by rooms</a:t>
            </a:r>
          </a:p>
          <a:p>
            <a:pPr lvl="1"/>
            <a:r>
              <a:rPr lang="en-US" dirty="0" smtClean="0"/>
              <a:t>occupancy rates of bed places</a:t>
            </a:r>
          </a:p>
          <a:p>
            <a:pPr lvl="1"/>
            <a:r>
              <a:rPr lang="en-US" dirty="0" smtClean="0"/>
              <a:t>average length of stay</a:t>
            </a:r>
          </a:p>
          <a:p>
            <a:pPr lvl="1"/>
            <a:r>
              <a:rPr lang="en-US" dirty="0" smtClean="0"/>
              <a:t>number of guests (Indonesian and foreigner)</a:t>
            </a:r>
            <a:endParaRPr lang="id-ID" dirty="0"/>
          </a:p>
          <a:p>
            <a:r>
              <a:rPr lang="en-US" dirty="0" smtClean="0"/>
              <a:t>Output: </a:t>
            </a:r>
          </a:p>
          <a:p>
            <a:pPr lvl="1"/>
            <a:r>
              <a:rPr lang="en-US" dirty="0" smtClean="0"/>
              <a:t>Press Release: star hotels, 27 provinces, monthly, occupancy </a:t>
            </a:r>
            <a:r>
              <a:rPr lang="en-US" dirty="0"/>
              <a:t>rates by </a:t>
            </a:r>
            <a:r>
              <a:rPr lang="en-US" dirty="0" smtClean="0"/>
              <a:t>rooms and average </a:t>
            </a:r>
            <a:r>
              <a:rPr lang="en-US" dirty="0"/>
              <a:t>length of </a:t>
            </a:r>
            <a:r>
              <a:rPr lang="en-US" dirty="0" smtClean="0"/>
              <a:t>stay  </a:t>
            </a:r>
          </a:p>
          <a:p>
            <a:pPr lvl="1"/>
            <a:r>
              <a:rPr lang="en-US" dirty="0" smtClean="0"/>
              <a:t>Publication: all hotels and provinces, annually</a:t>
            </a:r>
            <a:endParaRPr lang="id-ID" dirty="0"/>
          </a:p>
          <a:p>
            <a:endParaRPr lang="id-ID" dirty="0"/>
          </a:p>
        </p:txBody>
      </p:sp>
    </p:spTree>
    <p:extLst>
      <p:ext uri="{BB962C8B-B14F-4D97-AF65-F5344CB8AC3E}">
        <p14:creationId xmlns:p14="http://schemas.microsoft.com/office/powerpoint/2010/main" val="2708105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093212" cy="763525"/>
          </a:xfrm>
          <a:noFill/>
        </p:spPr>
        <p:txBody>
          <a:bodyPr>
            <a:noAutofit/>
          </a:bodyPr>
          <a:lstStyle/>
          <a:p>
            <a:r>
              <a:rPr lang="en-US" sz="4400" b="1" dirty="0" smtClean="0">
                <a:solidFill>
                  <a:schemeClr val="accent3">
                    <a:lumMod val="50000"/>
                  </a:schemeClr>
                </a:solidFill>
                <a:effectLst/>
              </a:rPr>
              <a:t>Flow of VHTS Survey</a:t>
            </a:r>
            <a:endParaRPr lang="id-ID" sz="4400" b="1" dirty="0">
              <a:solidFill>
                <a:schemeClr val="accent3">
                  <a:lumMod val="50000"/>
                </a:schemeClr>
              </a:solidFill>
              <a:effectLst/>
            </a:endParaRPr>
          </a:p>
        </p:txBody>
      </p:sp>
      <p:grpSp>
        <p:nvGrpSpPr>
          <p:cNvPr id="5" name="Group 4"/>
          <p:cNvGrpSpPr/>
          <p:nvPr/>
        </p:nvGrpSpPr>
        <p:grpSpPr>
          <a:xfrm>
            <a:off x="519113" y="1749245"/>
            <a:ext cx="8229600" cy="4648200"/>
            <a:chOff x="519113" y="1876425"/>
            <a:chExt cx="8229600" cy="4648200"/>
          </a:xfrm>
        </p:grpSpPr>
        <p:sp>
          <p:nvSpPr>
            <p:cNvPr id="6" name="AutoShape 3"/>
            <p:cNvSpPr>
              <a:spLocks noChangeArrowheads="1"/>
            </p:cNvSpPr>
            <p:nvPr/>
          </p:nvSpPr>
          <p:spPr bwMode="auto">
            <a:xfrm>
              <a:off x="595313" y="2562225"/>
              <a:ext cx="1219200" cy="1143000"/>
            </a:xfrm>
            <a:prstGeom prst="hexagon">
              <a:avLst>
                <a:gd name="adj" fmla="val 26667"/>
                <a:gd name="vf" fmla="val 115470"/>
              </a:avLst>
            </a:prstGeom>
            <a:solidFill>
              <a:schemeClr val="bg1"/>
            </a:solidFill>
            <a:ln w="28575">
              <a:solidFill>
                <a:schemeClr val="bg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600" b="1" dirty="0" smtClean="0">
                  <a:latin typeface="Times New Roman" pitchFamily="18" charset="0"/>
                </a:rPr>
                <a:t>Star Hotels</a:t>
              </a:r>
              <a:endParaRPr lang="en-US" altLang="id-ID" sz="1600" b="1" dirty="0">
                <a:latin typeface="Times New Roman" pitchFamily="18" charset="0"/>
              </a:endParaRPr>
            </a:p>
          </p:txBody>
        </p:sp>
        <p:sp>
          <p:nvSpPr>
            <p:cNvPr id="7" name="AutoShape 4"/>
            <p:cNvSpPr>
              <a:spLocks noChangeArrowheads="1"/>
            </p:cNvSpPr>
            <p:nvPr/>
          </p:nvSpPr>
          <p:spPr bwMode="auto">
            <a:xfrm>
              <a:off x="519113" y="4467225"/>
              <a:ext cx="1219200" cy="1143000"/>
            </a:xfrm>
            <a:prstGeom prst="hexagon">
              <a:avLst>
                <a:gd name="adj" fmla="val 26667"/>
                <a:gd name="vf" fmla="val 115470"/>
              </a:avLst>
            </a:prstGeom>
            <a:solidFill>
              <a:schemeClr val="bg1"/>
            </a:solidFill>
            <a:ln w="28575">
              <a:solidFill>
                <a:schemeClr val="bg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600" b="1" dirty="0" err="1" smtClean="0">
                  <a:latin typeface="Times New Roman" pitchFamily="18" charset="0"/>
                </a:rPr>
                <a:t>Nonstar</a:t>
              </a:r>
              <a:r>
                <a:rPr lang="en-US" altLang="id-ID" sz="1600" b="1" dirty="0" smtClean="0">
                  <a:latin typeface="Times New Roman" pitchFamily="18" charset="0"/>
                </a:rPr>
                <a:t> </a:t>
              </a:r>
            </a:p>
            <a:p>
              <a:pPr algn="ctr" eaLnBrk="1" hangingPunct="1"/>
              <a:r>
                <a:rPr lang="en-US" altLang="id-ID" sz="1600" b="1" dirty="0" smtClean="0">
                  <a:latin typeface="Times New Roman" pitchFamily="18" charset="0"/>
                </a:rPr>
                <a:t>Hotels</a:t>
              </a:r>
              <a:endParaRPr lang="en-US" altLang="id-ID" sz="1600" b="1" dirty="0">
                <a:latin typeface="Times New Roman" pitchFamily="18" charset="0"/>
              </a:endParaRPr>
            </a:p>
          </p:txBody>
        </p:sp>
        <p:sp>
          <p:nvSpPr>
            <p:cNvPr id="8" name="AutoShape 5"/>
            <p:cNvSpPr>
              <a:spLocks noChangeArrowheads="1"/>
            </p:cNvSpPr>
            <p:nvPr/>
          </p:nvSpPr>
          <p:spPr bwMode="auto">
            <a:xfrm>
              <a:off x="2576513" y="3476625"/>
              <a:ext cx="1447800" cy="1066800"/>
            </a:xfrm>
            <a:prstGeom prst="triangle">
              <a:avLst>
                <a:gd name="adj" fmla="val 50000"/>
              </a:avLst>
            </a:prstGeom>
            <a:solidFill>
              <a:schemeClr val="bg1"/>
            </a:solidFill>
            <a:ln w="28575">
              <a:solidFill>
                <a:schemeClr val="bg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400" b="1" dirty="0">
                  <a:latin typeface="Times New Roman" pitchFamily="18" charset="0"/>
                </a:rPr>
                <a:t>BPS</a:t>
              </a:r>
            </a:p>
            <a:p>
              <a:pPr algn="ctr" eaLnBrk="1" hangingPunct="1"/>
              <a:r>
                <a:rPr lang="en-US" altLang="id-ID" sz="1400" b="1" dirty="0" smtClean="0">
                  <a:latin typeface="Times New Roman" pitchFamily="18" charset="0"/>
                </a:rPr>
                <a:t>Regency/</a:t>
              </a:r>
              <a:r>
                <a:rPr lang="en-US" altLang="id-ID" sz="1400" b="1" dirty="0" err="1" smtClean="0">
                  <a:latin typeface="Times New Roman" pitchFamily="18" charset="0"/>
                </a:rPr>
                <a:t>Mun</a:t>
              </a:r>
              <a:endParaRPr lang="en-US" altLang="id-ID" sz="1400" b="1" dirty="0">
                <a:latin typeface="Times New Roman" pitchFamily="18" charset="0"/>
              </a:endParaRPr>
            </a:p>
          </p:txBody>
        </p:sp>
        <p:sp>
          <p:nvSpPr>
            <p:cNvPr id="9" name="AutoShape 6"/>
            <p:cNvSpPr>
              <a:spLocks noChangeArrowheads="1"/>
            </p:cNvSpPr>
            <p:nvPr/>
          </p:nvSpPr>
          <p:spPr bwMode="auto">
            <a:xfrm>
              <a:off x="4633913" y="3400425"/>
              <a:ext cx="1143000" cy="1066800"/>
            </a:xfrm>
            <a:prstGeom prst="pentagon">
              <a:avLst/>
            </a:prstGeom>
            <a:solidFill>
              <a:schemeClr val="bg1"/>
            </a:solidFill>
            <a:ln w="28575">
              <a:solidFill>
                <a:schemeClr val="bg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600" b="1" dirty="0">
                  <a:latin typeface="Times New Roman" pitchFamily="18" charset="0"/>
                </a:rPr>
                <a:t>BPS</a:t>
              </a:r>
            </a:p>
            <a:p>
              <a:pPr algn="ctr" eaLnBrk="1" hangingPunct="1"/>
              <a:r>
                <a:rPr lang="en-US" altLang="id-ID" sz="1600" b="1" dirty="0" smtClean="0">
                  <a:latin typeface="Times New Roman" pitchFamily="18" charset="0"/>
                </a:rPr>
                <a:t>Province</a:t>
              </a:r>
              <a:endParaRPr lang="en-US" altLang="id-ID" sz="1600" b="1" dirty="0">
                <a:latin typeface="Times New Roman" pitchFamily="18" charset="0"/>
              </a:endParaRPr>
            </a:p>
          </p:txBody>
        </p:sp>
        <p:sp>
          <p:nvSpPr>
            <p:cNvPr id="10" name="AutoShape 7"/>
            <p:cNvSpPr>
              <a:spLocks noChangeArrowheads="1"/>
            </p:cNvSpPr>
            <p:nvPr/>
          </p:nvSpPr>
          <p:spPr bwMode="auto">
            <a:xfrm>
              <a:off x="6310313" y="3248025"/>
              <a:ext cx="1295400" cy="1219200"/>
            </a:xfrm>
            <a:prstGeom prst="octagon">
              <a:avLst>
                <a:gd name="adj" fmla="val 29287"/>
              </a:avLst>
            </a:prstGeom>
            <a:solidFill>
              <a:schemeClr val="bg1"/>
            </a:solidFill>
            <a:ln w="28575">
              <a:solidFill>
                <a:schemeClr val="bg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600" b="1" dirty="0" smtClean="0">
                  <a:latin typeface="Times New Roman" pitchFamily="18" charset="0"/>
                </a:rPr>
                <a:t>BPS</a:t>
              </a:r>
              <a:endParaRPr lang="en-US" altLang="id-ID" sz="1600" b="1" dirty="0">
                <a:latin typeface="Times New Roman" pitchFamily="18" charset="0"/>
              </a:endParaRPr>
            </a:p>
          </p:txBody>
        </p:sp>
        <p:sp>
          <p:nvSpPr>
            <p:cNvPr id="11" name="AutoShape 8"/>
            <p:cNvSpPr>
              <a:spLocks noChangeArrowheads="1"/>
            </p:cNvSpPr>
            <p:nvPr/>
          </p:nvSpPr>
          <p:spPr bwMode="auto">
            <a:xfrm>
              <a:off x="7681913" y="3400425"/>
              <a:ext cx="914400" cy="990600"/>
            </a:xfrm>
            <a:prstGeom prst="leftArrowCallout">
              <a:avLst>
                <a:gd name="adj1" fmla="val 27083"/>
                <a:gd name="adj2" fmla="val 27083"/>
                <a:gd name="adj3" fmla="val 16667"/>
                <a:gd name="adj4" fmla="val 66667"/>
              </a:avLst>
            </a:prstGeom>
            <a:solidFill>
              <a:schemeClr val="bg1"/>
            </a:solidFill>
            <a:ln w="9525">
              <a:solidFill>
                <a:schemeClr val="bg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id-ID" altLang="id-ID"/>
            </a:p>
          </p:txBody>
        </p:sp>
        <p:sp>
          <p:nvSpPr>
            <p:cNvPr id="12" name="Rectangle 9"/>
            <p:cNvSpPr>
              <a:spLocks noChangeArrowheads="1"/>
            </p:cNvSpPr>
            <p:nvPr/>
          </p:nvSpPr>
          <p:spPr bwMode="auto">
            <a:xfrm>
              <a:off x="8062913" y="3476625"/>
              <a:ext cx="609600" cy="9906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id-ID" altLang="id-ID"/>
            </a:p>
          </p:txBody>
        </p:sp>
        <p:sp>
          <p:nvSpPr>
            <p:cNvPr id="13" name="Rectangle 10"/>
            <p:cNvSpPr>
              <a:spLocks noChangeArrowheads="1"/>
            </p:cNvSpPr>
            <p:nvPr/>
          </p:nvSpPr>
          <p:spPr bwMode="auto">
            <a:xfrm>
              <a:off x="8139113" y="3552825"/>
              <a:ext cx="609600" cy="99060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600" b="1">
                  <a:latin typeface="Times New Roman" pitchFamily="18" charset="0"/>
                </a:rPr>
                <a:t>VHTS</a:t>
              </a:r>
            </a:p>
          </p:txBody>
        </p:sp>
        <p:cxnSp>
          <p:nvCxnSpPr>
            <p:cNvPr id="14" name="AutoShape 11"/>
            <p:cNvCxnSpPr>
              <a:cxnSpLocks noChangeShapeType="1"/>
              <a:stCxn id="10" idx="2"/>
              <a:endCxn id="9" idx="3"/>
            </p:cNvCxnSpPr>
            <p:nvPr/>
          </p:nvCxnSpPr>
          <p:spPr bwMode="auto">
            <a:xfrm rot="5400000">
              <a:off x="6080919" y="3606007"/>
              <a:ext cx="1587" cy="1752600"/>
            </a:xfrm>
            <a:prstGeom prst="curvedConnector3">
              <a:avLst>
                <a:gd name="adj1" fmla="val 59699986"/>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cxnSp>
        <p:cxnSp>
          <p:nvCxnSpPr>
            <p:cNvPr id="15" name="AutoShape 12"/>
            <p:cNvCxnSpPr>
              <a:cxnSpLocks noChangeShapeType="1"/>
              <a:stCxn id="9" idx="3"/>
              <a:endCxn id="8" idx="3"/>
            </p:cNvCxnSpPr>
            <p:nvPr/>
          </p:nvCxnSpPr>
          <p:spPr bwMode="auto">
            <a:xfrm rot="5400000">
              <a:off x="4214813" y="3567113"/>
              <a:ext cx="76200" cy="1905000"/>
            </a:xfrm>
            <a:prstGeom prst="curvedConnector3">
              <a:avLst>
                <a:gd name="adj1" fmla="val 1272912"/>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cxnSp>
        <p:cxnSp>
          <p:nvCxnSpPr>
            <p:cNvPr id="16" name="AutoShape 13"/>
            <p:cNvCxnSpPr>
              <a:cxnSpLocks noChangeShapeType="1"/>
              <a:stCxn id="8" idx="2"/>
              <a:endCxn id="7" idx="2"/>
            </p:cNvCxnSpPr>
            <p:nvPr/>
          </p:nvCxnSpPr>
          <p:spPr bwMode="auto">
            <a:xfrm flipH="1">
              <a:off x="1752600" y="4557713"/>
              <a:ext cx="823913" cy="481012"/>
            </a:xfrm>
            <a:prstGeom prst="straightConnector1">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cxnSp>
        <p:cxnSp>
          <p:nvCxnSpPr>
            <p:cNvPr id="17" name="AutoShape 14"/>
            <p:cNvCxnSpPr>
              <a:cxnSpLocks noChangeShapeType="1"/>
              <a:stCxn id="8" idx="1"/>
              <a:endCxn id="6" idx="2"/>
            </p:cNvCxnSpPr>
            <p:nvPr/>
          </p:nvCxnSpPr>
          <p:spPr bwMode="auto">
            <a:xfrm flipH="1" flipV="1">
              <a:off x="1828800" y="3133725"/>
              <a:ext cx="1095375" cy="876300"/>
            </a:xfrm>
            <a:prstGeom prst="straightConnector1">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cxnSp>
        <p:cxnSp>
          <p:nvCxnSpPr>
            <p:cNvPr id="18" name="AutoShape 15"/>
            <p:cNvCxnSpPr>
              <a:cxnSpLocks noChangeShapeType="1"/>
              <a:stCxn id="8" idx="5"/>
              <a:endCxn id="9" idx="1"/>
            </p:cNvCxnSpPr>
            <p:nvPr/>
          </p:nvCxnSpPr>
          <p:spPr bwMode="auto">
            <a:xfrm flipV="1">
              <a:off x="3676650" y="3808413"/>
              <a:ext cx="942975" cy="201612"/>
            </a:xfrm>
            <a:prstGeom prst="straightConnector1">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9" name="AutoShape 16"/>
            <p:cNvCxnSpPr>
              <a:cxnSpLocks noChangeShapeType="1"/>
              <a:stCxn id="9" idx="5"/>
              <a:endCxn id="10" idx="2"/>
            </p:cNvCxnSpPr>
            <p:nvPr/>
          </p:nvCxnSpPr>
          <p:spPr bwMode="auto">
            <a:xfrm>
              <a:off x="5791200" y="3808413"/>
              <a:ext cx="504825" cy="49212"/>
            </a:xfrm>
            <a:prstGeom prst="straightConnector1">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20" name="AutoShape 17"/>
            <p:cNvSpPr>
              <a:spLocks noChangeArrowheads="1"/>
            </p:cNvSpPr>
            <p:nvPr/>
          </p:nvSpPr>
          <p:spPr bwMode="auto">
            <a:xfrm>
              <a:off x="4710113" y="2486025"/>
              <a:ext cx="914400" cy="838200"/>
            </a:xfrm>
            <a:prstGeom prst="downArrowCallout">
              <a:avLst>
                <a:gd name="adj1" fmla="val 27273"/>
                <a:gd name="adj2" fmla="val 27273"/>
                <a:gd name="adj3" fmla="val 16667"/>
                <a:gd name="adj4" fmla="val 66667"/>
              </a:avLst>
            </a:prstGeom>
            <a:solidFill>
              <a:schemeClr val="bg1"/>
            </a:solidFill>
            <a:ln w="19050">
              <a:solidFill>
                <a:schemeClr val="bg1"/>
              </a:solidFill>
              <a:prstDash val="sysDot"/>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600" b="1" i="1" dirty="0" smtClean="0">
                  <a:latin typeface="Times New Roman" pitchFamily="18" charset="0"/>
                </a:rPr>
                <a:t>Entry</a:t>
              </a:r>
              <a:endParaRPr lang="en-US" altLang="id-ID" sz="1600" b="1" i="1" dirty="0">
                <a:latin typeface="Times New Roman" pitchFamily="18" charset="0"/>
              </a:endParaRPr>
            </a:p>
          </p:txBody>
        </p:sp>
        <p:sp>
          <p:nvSpPr>
            <p:cNvPr id="21" name="AutoShape 18"/>
            <p:cNvSpPr>
              <a:spLocks noChangeArrowheads="1"/>
            </p:cNvSpPr>
            <p:nvPr/>
          </p:nvSpPr>
          <p:spPr bwMode="auto">
            <a:xfrm>
              <a:off x="5700713" y="2486025"/>
              <a:ext cx="1066800" cy="914400"/>
            </a:xfrm>
            <a:prstGeom prst="wedgeEllipseCallout">
              <a:avLst>
                <a:gd name="adj1" fmla="val -43750"/>
                <a:gd name="adj2" fmla="val 70000"/>
              </a:avLst>
            </a:prstGeom>
            <a:solidFill>
              <a:schemeClr val="bg1"/>
            </a:solidFill>
            <a:ln w="9525">
              <a:solidFill>
                <a:schemeClr val="bg1"/>
              </a:solidFill>
              <a:miter lim="800000"/>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600" b="1" dirty="0" smtClean="0">
                  <a:latin typeface="Times New Roman" pitchFamily="18" charset="0"/>
                </a:rPr>
                <a:t>E-mail</a:t>
              </a:r>
              <a:endParaRPr lang="en-US" altLang="id-ID" sz="1600" b="1" dirty="0">
                <a:latin typeface="Times New Roman" pitchFamily="18" charset="0"/>
              </a:endParaRPr>
            </a:p>
          </p:txBody>
        </p:sp>
        <p:sp>
          <p:nvSpPr>
            <p:cNvPr id="22" name="AutoShape 19"/>
            <p:cNvSpPr>
              <a:spLocks noChangeArrowheads="1"/>
            </p:cNvSpPr>
            <p:nvPr/>
          </p:nvSpPr>
          <p:spPr bwMode="auto">
            <a:xfrm>
              <a:off x="671513" y="5915025"/>
              <a:ext cx="914400" cy="609600"/>
            </a:xfrm>
            <a:prstGeom prst="upArrowCallout">
              <a:avLst>
                <a:gd name="adj1" fmla="val 37500"/>
                <a:gd name="adj2" fmla="val 37500"/>
                <a:gd name="adj3" fmla="val 16667"/>
                <a:gd name="adj4" fmla="val 66667"/>
              </a:avLst>
            </a:prstGeom>
            <a:solidFill>
              <a:schemeClr val="bg1"/>
            </a:solidFill>
            <a:ln w="9525">
              <a:solidFill>
                <a:schemeClr val="bg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600" b="1" i="1" dirty="0" smtClean="0">
                  <a:latin typeface="Times New Roman" pitchFamily="18" charset="0"/>
                </a:rPr>
                <a:t>Sample</a:t>
              </a:r>
              <a:endParaRPr lang="en-US" altLang="id-ID" sz="1600" b="1" i="1" dirty="0">
                <a:latin typeface="Times New Roman" pitchFamily="18" charset="0"/>
              </a:endParaRPr>
            </a:p>
          </p:txBody>
        </p:sp>
        <p:sp>
          <p:nvSpPr>
            <p:cNvPr id="23" name="AutoShape 20"/>
            <p:cNvSpPr>
              <a:spLocks noChangeArrowheads="1"/>
            </p:cNvSpPr>
            <p:nvPr/>
          </p:nvSpPr>
          <p:spPr bwMode="auto">
            <a:xfrm>
              <a:off x="747713" y="1876425"/>
              <a:ext cx="838200" cy="533400"/>
            </a:xfrm>
            <a:prstGeom prst="downArrowCallout">
              <a:avLst>
                <a:gd name="adj1" fmla="val 39286"/>
                <a:gd name="adj2" fmla="val 39286"/>
                <a:gd name="adj3" fmla="val 16667"/>
                <a:gd name="adj4" fmla="val 66667"/>
              </a:avLst>
            </a:prstGeom>
            <a:solidFill>
              <a:schemeClr val="bg1"/>
            </a:solidFill>
            <a:ln w="9525">
              <a:solidFill>
                <a:schemeClr val="bg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600" b="1" i="1" dirty="0" smtClean="0">
                  <a:latin typeface="Times New Roman" pitchFamily="18" charset="0"/>
                </a:rPr>
                <a:t>Census</a:t>
              </a:r>
              <a:endParaRPr lang="en-US" altLang="id-ID" sz="1600" b="1" i="1" dirty="0">
                <a:latin typeface="Times New Roman" pitchFamily="18" charset="0"/>
              </a:endParaRPr>
            </a:p>
          </p:txBody>
        </p:sp>
        <p:sp>
          <p:nvSpPr>
            <p:cNvPr id="24" name="Line 21"/>
            <p:cNvSpPr>
              <a:spLocks noChangeShapeType="1"/>
            </p:cNvSpPr>
            <p:nvPr/>
          </p:nvSpPr>
          <p:spPr bwMode="auto">
            <a:xfrm>
              <a:off x="1662113" y="3476625"/>
              <a:ext cx="1066800" cy="5334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5" name="Line 22"/>
            <p:cNvSpPr>
              <a:spLocks noChangeShapeType="1"/>
            </p:cNvSpPr>
            <p:nvPr/>
          </p:nvSpPr>
          <p:spPr bwMode="auto">
            <a:xfrm flipV="1">
              <a:off x="1585913" y="4162425"/>
              <a:ext cx="1066800" cy="5334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spTree>
    <p:extLst>
      <p:ext uri="{BB962C8B-B14F-4D97-AF65-F5344CB8AC3E}">
        <p14:creationId xmlns:p14="http://schemas.microsoft.com/office/powerpoint/2010/main" val="3154728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093212" cy="763525"/>
          </a:xfrm>
          <a:noFill/>
        </p:spPr>
        <p:txBody>
          <a:bodyPr>
            <a:noAutofit/>
          </a:bodyPr>
          <a:lstStyle/>
          <a:p>
            <a:r>
              <a:rPr lang="en-US" sz="4800" b="1" dirty="0" smtClean="0">
                <a:solidFill>
                  <a:schemeClr val="accent3">
                    <a:lumMod val="50000"/>
                  </a:schemeClr>
                </a:solidFill>
                <a:effectLst/>
              </a:rPr>
              <a:t>VHTS Questionnaire </a:t>
            </a:r>
            <a:endParaRPr lang="id-ID" sz="4800" b="1" dirty="0">
              <a:solidFill>
                <a:schemeClr val="accent3">
                  <a:lumMod val="50000"/>
                </a:schemeClr>
              </a:solidFill>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80" y="1370532"/>
            <a:ext cx="756084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7307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69490"/>
            <a:ext cx="8093212" cy="763525"/>
          </a:xfrm>
          <a:noFill/>
        </p:spPr>
        <p:txBody>
          <a:bodyPr>
            <a:noAutofit/>
          </a:bodyPr>
          <a:lstStyle/>
          <a:p>
            <a:r>
              <a:rPr lang="en-US" sz="4800" b="1" dirty="0" smtClean="0">
                <a:solidFill>
                  <a:schemeClr val="accent3">
                    <a:lumMod val="50000"/>
                  </a:schemeClr>
                </a:solidFill>
                <a:effectLst/>
              </a:rPr>
              <a:t>VHTL (Annual Survey)</a:t>
            </a:r>
            <a:endParaRPr lang="id-ID" sz="4800" b="1" dirty="0">
              <a:solidFill>
                <a:schemeClr val="accent3">
                  <a:lumMod val="50000"/>
                </a:schemeClr>
              </a:solidFill>
              <a:effectLst/>
            </a:endParaRPr>
          </a:p>
        </p:txBody>
      </p:sp>
      <p:sp>
        <p:nvSpPr>
          <p:cNvPr id="3" name="Content Placeholder 2"/>
          <p:cNvSpPr>
            <a:spLocks noGrp="1"/>
          </p:cNvSpPr>
          <p:nvPr>
            <p:ph idx="1"/>
          </p:nvPr>
        </p:nvSpPr>
        <p:spPr>
          <a:xfrm>
            <a:off x="754375" y="1556792"/>
            <a:ext cx="8138105" cy="4896544"/>
          </a:xfrm>
        </p:spPr>
        <p:txBody>
          <a:bodyPr>
            <a:normAutofit fontScale="92500" lnSpcReduction="20000"/>
          </a:bodyPr>
          <a:lstStyle/>
          <a:p>
            <a:r>
              <a:rPr lang="en-US" dirty="0" smtClean="0"/>
              <a:t>Coverage: all scale short-term accommodation establishment  throughout Indonesia territory</a:t>
            </a:r>
          </a:p>
          <a:p>
            <a:r>
              <a:rPr lang="en-US" dirty="0" smtClean="0"/>
              <a:t>Some variables are collected in the survey: </a:t>
            </a:r>
          </a:p>
          <a:p>
            <a:pPr lvl="1"/>
            <a:r>
              <a:rPr lang="en-US" dirty="0" smtClean="0"/>
              <a:t>Number of accommodation establishments</a:t>
            </a:r>
          </a:p>
          <a:p>
            <a:pPr lvl="1"/>
            <a:r>
              <a:rPr lang="en-US" dirty="0" smtClean="0"/>
              <a:t>Number of rooms and room rates</a:t>
            </a:r>
          </a:p>
          <a:p>
            <a:pPr lvl="1"/>
            <a:r>
              <a:rPr lang="en-US" dirty="0" smtClean="0"/>
              <a:t>Number of workers by education level, job status and sex</a:t>
            </a:r>
          </a:p>
          <a:p>
            <a:pPr lvl="1"/>
            <a:r>
              <a:rPr lang="en-US" dirty="0" smtClean="0"/>
              <a:t>Hotel facilities</a:t>
            </a:r>
          </a:p>
          <a:p>
            <a:pPr lvl="1"/>
            <a:r>
              <a:rPr lang="en-US" dirty="0" smtClean="0"/>
              <a:t>Spending and revenue\</a:t>
            </a:r>
          </a:p>
          <a:p>
            <a:pPr lvl="1"/>
            <a:r>
              <a:rPr lang="en-US" dirty="0" err="1" smtClean="0"/>
              <a:t>etc</a:t>
            </a:r>
            <a:endParaRPr lang="id-ID" dirty="0"/>
          </a:p>
          <a:p>
            <a:r>
              <a:rPr lang="en-US" dirty="0" smtClean="0"/>
              <a:t>Output: </a:t>
            </a:r>
          </a:p>
          <a:p>
            <a:pPr lvl="1"/>
            <a:r>
              <a:rPr lang="en-US" dirty="0" smtClean="0"/>
              <a:t>Publication: annually</a:t>
            </a:r>
            <a:endParaRPr lang="id-ID" dirty="0"/>
          </a:p>
          <a:p>
            <a:endParaRPr lang="id-ID" dirty="0"/>
          </a:p>
        </p:txBody>
      </p:sp>
    </p:spTree>
    <p:extLst>
      <p:ext uri="{BB962C8B-B14F-4D97-AF65-F5344CB8AC3E}">
        <p14:creationId xmlns:p14="http://schemas.microsoft.com/office/powerpoint/2010/main" val="2455937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69490"/>
            <a:ext cx="8093212" cy="763525"/>
          </a:xfrm>
          <a:noFill/>
        </p:spPr>
        <p:txBody>
          <a:bodyPr>
            <a:noAutofit/>
          </a:bodyPr>
          <a:lstStyle/>
          <a:p>
            <a:r>
              <a:rPr lang="en-US" sz="4800" b="1" dirty="0" smtClean="0">
                <a:solidFill>
                  <a:schemeClr val="accent3">
                    <a:lumMod val="50000"/>
                  </a:schemeClr>
                </a:solidFill>
                <a:effectLst/>
              </a:rPr>
              <a:t>Flow of VHTL Survey</a:t>
            </a:r>
            <a:endParaRPr lang="id-ID" sz="4800" b="1" dirty="0">
              <a:solidFill>
                <a:schemeClr val="accent3">
                  <a:lumMod val="50000"/>
                </a:schemeClr>
              </a:solidFill>
              <a:effectLst/>
            </a:endParaRPr>
          </a:p>
        </p:txBody>
      </p:sp>
      <p:sp>
        <p:nvSpPr>
          <p:cNvPr id="27" name="Rectangle 3"/>
          <p:cNvSpPr>
            <a:spLocks noChangeArrowheads="1"/>
          </p:cNvSpPr>
          <p:nvPr/>
        </p:nvSpPr>
        <p:spPr bwMode="auto">
          <a:xfrm>
            <a:off x="533400" y="3271838"/>
            <a:ext cx="762000" cy="1295400"/>
          </a:xfrm>
          <a:prstGeom prst="rect">
            <a:avLst/>
          </a:prstGeom>
          <a:solidFill>
            <a:schemeClr val="bg1"/>
          </a:solidFill>
          <a:ln w="2857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id-ID" altLang="id-ID"/>
          </a:p>
        </p:txBody>
      </p:sp>
      <p:sp>
        <p:nvSpPr>
          <p:cNvPr id="28" name="Rectangle 4"/>
          <p:cNvSpPr>
            <a:spLocks noChangeArrowheads="1"/>
          </p:cNvSpPr>
          <p:nvPr/>
        </p:nvSpPr>
        <p:spPr bwMode="auto">
          <a:xfrm>
            <a:off x="685800" y="3424238"/>
            <a:ext cx="762000" cy="1295400"/>
          </a:xfrm>
          <a:prstGeom prst="rect">
            <a:avLst/>
          </a:prstGeom>
          <a:solidFill>
            <a:schemeClr val="bg1"/>
          </a:solidFill>
          <a:ln w="2857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600" b="1">
                <a:latin typeface="Times New Roman" pitchFamily="18" charset="0"/>
              </a:rPr>
              <a:t>VHTL</a:t>
            </a:r>
          </a:p>
        </p:txBody>
      </p:sp>
      <p:sp>
        <p:nvSpPr>
          <p:cNvPr id="29" name="AutoShape 5"/>
          <p:cNvSpPr>
            <a:spLocks noChangeArrowheads="1"/>
          </p:cNvSpPr>
          <p:nvPr/>
        </p:nvSpPr>
        <p:spPr bwMode="auto">
          <a:xfrm>
            <a:off x="2438400" y="2128838"/>
            <a:ext cx="1219200" cy="1143000"/>
          </a:xfrm>
          <a:prstGeom prst="hexagon">
            <a:avLst>
              <a:gd name="adj" fmla="val 26667"/>
              <a:gd name="vf" fmla="val 115470"/>
            </a:avLst>
          </a:prstGeom>
          <a:solidFill>
            <a:schemeClr val="bg1"/>
          </a:solidFill>
          <a:ln w="2857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600" b="1" dirty="0" smtClean="0">
                <a:latin typeface="Times New Roman" pitchFamily="18" charset="0"/>
              </a:rPr>
              <a:t>Star </a:t>
            </a:r>
          </a:p>
          <a:p>
            <a:pPr algn="ctr" eaLnBrk="1" hangingPunct="1"/>
            <a:r>
              <a:rPr lang="en-US" altLang="id-ID" sz="1600" b="1" dirty="0" smtClean="0">
                <a:latin typeface="Times New Roman" pitchFamily="18" charset="0"/>
              </a:rPr>
              <a:t>Hotels</a:t>
            </a:r>
            <a:endParaRPr lang="en-US" altLang="id-ID" sz="1600" b="1" dirty="0">
              <a:latin typeface="Times New Roman" pitchFamily="18" charset="0"/>
            </a:endParaRPr>
          </a:p>
        </p:txBody>
      </p:sp>
      <p:sp>
        <p:nvSpPr>
          <p:cNvPr id="30" name="AutoShape 6"/>
          <p:cNvSpPr>
            <a:spLocks noChangeArrowheads="1"/>
          </p:cNvSpPr>
          <p:nvPr/>
        </p:nvSpPr>
        <p:spPr bwMode="auto">
          <a:xfrm>
            <a:off x="2514600" y="4719638"/>
            <a:ext cx="1219200" cy="1143000"/>
          </a:xfrm>
          <a:prstGeom prst="hexagon">
            <a:avLst>
              <a:gd name="adj" fmla="val 26667"/>
              <a:gd name="vf" fmla="val 115470"/>
            </a:avLst>
          </a:prstGeom>
          <a:solidFill>
            <a:schemeClr val="bg1"/>
          </a:solidFill>
          <a:ln w="2857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600" b="1" dirty="0" err="1" smtClean="0">
                <a:latin typeface="Times New Roman" pitchFamily="18" charset="0"/>
              </a:rPr>
              <a:t>Nonstar</a:t>
            </a:r>
            <a:endParaRPr lang="en-US" altLang="id-ID" sz="1600" b="1" dirty="0" smtClean="0">
              <a:latin typeface="Times New Roman" pitchFamily="18" charset="0"/>
            </a:endParaRPr>
          </a:p>
          <a:p>
            <a:pPr algn="ctr" eaLnBrk="1" hangingPunct="1"/>
            <a:r>
              <a:rPr lang="en-US" altLang="id-ID" sz="1600" b="1" dirty="0" smtClean="0">
                <a:latin typeface="Times New Roman" pitchFamily="18" charset="0"/>
              </a:rPr>
              <a:t>Hotels</a:t>
            </a:r>
            <a:endParaRPr lang="en-US" altLang="id-ID" sz="1600" b="1" dirty="0">
              <a:latin typeface="Times New Roman" pitchFamily="18" charset="0"/>
            </a:endParaRPr>
          </a:p>
        </p:txBody>
      </p:sp>
      <p:sp>
        <p:nvSpPr>
          <p:cNvPr id="31" name="Rectangle 7"/>
          <p:cNvSpPr>
            <a:spLocks noChangeArrowheads="1"/>
          </p:cNvSpPr>
          <p:nvPr/>
        </p:nvSpPr>
        <p:spPr bwMode="auto">
          <a:xfrm>
            <a:off x="838200" y="3576638"/>
            <a:ext cx="762000" cy="1295400"/>
          </a:xfrm>
          <a:prstGeom prst="rect">
            <a:avLst/>
          </a:prstGeom>
          <a:solidFill>
            <a:schemeClr val="bg1"/>
          </a:solidFill>
          <a:ln w="2857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600" b="1">
                <a:latin typeface="Times New Roman" pitchFamily="18" charset="0"/>
              </a:rPr>
              <a:t>VHTL</a:t>
            </a:r>
          </a:p>
        </p:txBody>
      </p:sp>
      <p:cxnSp>
        <p:nvCxnSpPr>
          <p:cNvPr id="32" name="AutoShape 8"/>
          <p:cNvCxnSpPr>
            <a:cxnSpLocks noChangeShapeType="1"/>
            <a:stCxn id="31" idx="3"/>
            <a:endCxn id="29" idx="2"/>
          </p:cNvCxnSpPr>
          <p:nvPr/>
        </p:nvCxnSpPr>
        <p:spPr bwMode="auto">
          <a:xfrm flipV="1">
            <a:off x="1614488" y="2700338"/>
            <a:ext cx="809625" cy="1524000"/>
          </a:xfrm>
          <a:prstGeom prst="straightConnector1">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cxnSp>
      <p:cxnSp>
        <p:nvCxnSpPr>
          <p:cNvPr id="33" name="AutoShape 9"/>
          <p:cNvCxnSpPr>
            <a:cxnSpLocks noChangeShapeType="1"/>
            <a:stCxn id="31" idx="3"/>
            <a:endCxn id="30" idx="2"/>
          </p:cNvCxnSpPr>
          <p:nvPr/>
        </p:nvCxnSpPr>
        <p:spPr bwMode="auto">
          <a:xfrm>
            <a:off x="1614488" y="4224338"/>
            <a:ext cx="885825" cy="1066800"/>
          </a:xfrm>
          <a:prstGeom prst="straightConnector1">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cxnSp>
      <p:sp>
        <p:nvSpPr>
          <p:cNvPr id="34" name="AutoShape 10"/>
          <p:cNvSpPr>
            <a:spLocks noChangeArrowheads="1"/>
          </p:cNvSpPr>
          <p:nvPr/>
        </p:nvSpPr>
        <p:spPr bwMode="auto">
          <a:xfrm>
            <a:off x="4038600" y="3043238"/>
            <a:ext cx="1447800" cy="1066800"/>
          </a:xfrm>
          <a:prstGeom prst="triangle">
            <a:avLst>
              <a:gd name="adj" fmla="val 50000"/>
            </a:avLst>
          </a:prstGeom>
          <a:solidFill>
            <a:schemeClr val="bg1"/>
          </a:solidFill>
          <a:ln w="2857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400" b="1" dirty="0">
                <a:latin typeface="Times New Roman" pitchFamily="18" charset="0"/>
              </a:rPr>
              <a:t>BPS</a:t>
            </a:r>
          </a:p>
          <a:p>
            <a:pPr algn="ctr" eaLnBrk="1" hangingPunct="1"/>
            <a:r>
              <a:rPr lang="en-US" altLang="id-ID" sz="1400" b="1" dirty="0" smtClean="0">
                <a:latin typeface="Times New Roman" pitchFamily="18" charset="0"/>
              </a:rPr>
              <a:t>Regency/</a:t>
            </a:r>
            <a:r>
              <a:rPr lang="en-US" altLang="id-ID" sz="1400" b="1" dirty="0" err="1" smtClean="0">
                <a:latin typeface="Times New Roman" pitchFamily="18" charset="0"/>
              </a:rPr>
              <a:t>Mun</a:t>
            </a:r>
            <a:endParaRPr lang="en-US" altLang="id-ID" sz="1400" b="1" dirty="0">
              <a:latin typeface="Times New Roman" pitchFamily="18" charset="0"/>
            </a:endParaRPr>
          </a:p>
        </p:txBody>
      </p:sp>
      <p:sp>
        <p:nvSpPr>
          <p:cNvPr id="35" name="AutoShape 11"/>
          <p:cNvSpPr>
            <a:spLocks noChangeArrowheads="1"/>
          </p:cNvSpPr>
          <p:nvPr/>
        </p:nvSpPr>
        <p:spPr bwMode="auto">
          <a:xfrm>
            <a:off x="5867400" y="3043238"/>
            <a:ext cx="1143000" cy="1066800"/>
          </a:xfrm>
          <a:prstGeom prst="pentagon">
            <a:avLst/>
          </a:prstGeom>
          <a:solidFill>
            <a:schemeClr val="bg1"/>
          </a:solidFill>
          <a:ln w="2857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600" b="1" dirty="0">
                <a:latin typeface="Times New Roman" pitchFamily="18" charset="0"/>
              </a:rPr>
              <a:t>BPS</a:t>
            </a:r>
          </a:p>
          <a:p>
            <a:pPr algn="ctr" eaLnBrk="1" hangingPunct="1"/>
            <a:r>
              <a:rPr lang="en-US" altLang="id-ID" sz="1600" b="1" dirty="0" smtClean="0">
                <a:latin typeface="Times New Roman" pitchFamily="18" charset="0"/>
              </a:rPr>
              <a:t>Province</a:t>
            </a:r>
            <a:endParaRPr lang="en-US" altLang="id-ID" sz="1600" b="1" dirty="0">
              <a:latin typeface="Times New Roman" pitchFamily="18" charset="0"/>
            </a:endParaRPr>
          </a:p>
        </p:txBody>
      </p:sp>
      <p:sp>
        <p:nvSpPr>
          <p:cNvPr id="36" name="AutoShape 12"/>
          <p:cNvSpPr>
            <a:spLocks noChangeArrowheads="1"/>
          </p:cNvSpPr>
          <p:nvPr/>
        </p:nvSpPr>
        <p:spPr bwMode="auto">
          <a:xfrm>
            <a:off x="7543800" y="3043238"/>
            <a:ext cx="1295400" cy="1219200"/>
          </a:xfrm>
          <a:prstGeom prst="octagon">
            <a:avLst>
              <a:gd name="adj" fmla="val 29287"/>
            </a:avLst>
          </a:prstGeom>
          <a:solidFill>
            <a:schemeClr val="bg1"/>
          </a:solidFill>
          <a:ln w="2857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id-ID" sz="1600" b="1" dirty="0" smtClean="0">
                <a:latin typeface="Times New Roman" pitchFamily="18" charset="0"/>
              </a:rPr>
              <a:t>BPS</a:t>
            </a:r>
            <a:endParaRPr lang="en-US" altLang="id-ID" sz="1600" b="1" dirty="0">
              <a:latin typeface="Times New Roman" pitchFamily="18" charset="0"/>
            </a:endParaRPr>
          </a:p>
        </p:txBody>
      </p:sp>
      <p:sp>
        <p:nvSpPr>
          <p:cNvPr id="37" name="AutoShape 13"/>
          <p:cNvSpPr>
            <a:spLocks noChangeArrowheads="1"/>
          </p:cNvSpPr>
          <p:nvPr/>
        </p:nvSpPr>
        <p:spPr bwMode="auto">
          <a:xfrm>
            <a:off x="4648200" y="2509838"/>
            <a:ext cx="1676400" cy="381000"/>
          </a:xfrm>
          <a:prstGeom prst="curvedDownArrow">
            <a:avLst>
              <a:gd name="adj1" fmla="val 88000"/>
              <a:gd name="adj2" fmla="val 176000"/>
              <a:gd name="adj3" fmla="val 33333"/>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id-ID" altLang="id-ID"/>
          </a:p>
        </p:txBody>
      </p:sp>
      <p:sp>
        <p:nvSpPr>
          <p:cNvPr id="38" name="AutoShape 14"/>
          <p:cNvSpPr>
            <a:spLocks noChangeArrowheads="1"/>
          </p:cNvSpPr>
          <p:nvPr/>
        </p:nvSpPr>
        <p:spPr bwMode="auto">
          <a:xfrm>
            <a:off x="6400800" y="2509838"/>
            <a:ext cx="1981200" cy="381000"/>
          </a:xfrm>
          <a:prstGeom prst="curvedDownArrow">
            <a:avLst>
              <a:gd name="adj1" fmla="val 104000"/>
              <a:gd name="adj2" fmla="val 208000"/>
              <a:gd name="adj3" fmla="val 33333"/>
            </a:avLst>
          </a:prstGeom>
          <a:solidFill>
            <a:schemeClr val="bg1"/>
          </a:solidFill>
          <a:ln w="9525">
            <a:solidFill>
              <a:schemeClr val="tx1"/>
            </a:solidFill>
            <a:miter lim="800000"/>
            <a:headEnd/>
            <a:tailEnd/>
          </a:ln>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id-ID" altLang="id-ID"/>
          </a:p>
        </p:txBody>
      </p:sp>
      <p:cxnSp>
        <p:nvCxnSpPr>
          <p:cNvPr id="39" name="AutoShape 15"/>
          <p:cNvCxnSpPr>
            <a:cxnSpLocks noChangeShapeType="1"/>
            <a:stCxn id="36" idx="2"/>
            <a:endCxn id="35" idx="3"/>
          </p:cNvCxnSpPr>
          <p:nvPr/>
        </p:nvCxnSpPr>
        <p:spPr bwMode="auto">
          <a:xfrm rot="16200000" flipV="1">
            <a:off x="7239000" y="3324225"/>
            <a:ext cx="152400" cy="1752600"/>
          </a:xfrm>
          <a:prstGeom prst="curvedConnector3">
            <a:avLst>
              <a:gd name="adj1" fmla="val -388542"/>
            </a:avLst>
          </a:prstGeom>
          <a:noFill/>
          <a:ln w="38100">
            <a:solidFill>
              <a:schemeClr val="bg1"/>
            </a:solidFill>
            <a:prstDash val="dashDot"/>
            <a:round/>
            <a:headEnd/>
            <a:tailEnd type="triangle" w="med" len="med"/>
          </a:ln>
          <a:extLst>
            <a:ext uri="{909E8E84-426E-40DD-AFC4-6F175D3DCCD1}">
              <a14:hiddenFill xmlns:a14="http://schemas.microsoft.com/office/drawing/2010/main">
                <a:noFill/>
              </a14:hiddenFill>
            </a:ext>
          </a:extLst>
        </p:spPr>
      </p:cxnSp>
      <p:cxnSp>
        <p:nvCxnSpPr>
          <p:cNvPr id="40" name="AutoShape 16"/>
          <p:cNvCxnSpPr>
            <a:cxnSpLocks noChangeShapeType="1"/>
            <a:stCxn id="35" idx="3"/>
            <a:endCxn id="34" idx="3"/>
          </p:cNvCxnSpPr>
          <p:nvPr/>
        </p:nvCxnSpPr>
        <p:spPr bwMode="auto">
          <a:xfrm rot="5400000">
            <a:off x="5599906" y="3286919"/>
            <a:ext cx="1588" cy="1676400"/>
          </a:xfrm>
          <a:prstGeom prst="curvedConnector3">
            <a:avLst>
              <a:gd name="adj1" fmla="val 48299986"/>
            </a:avLst>
          </a:prstGeom>
          <a:noFill/>
          <a:ln w="38100">
            <a:solidFill>
              <a:schemeClr val="bg1"/>
            </a:solidFill>
            <a:prstDash val="dashDot"/>
            <a:round/>
            <a:headEnd/>
            <a:tailEnd type="triangle" w="med" len="med"/>
          </a:ln>
          <a:extLst>
            <a:ext uri="{909E8E84-426E-40DD-AFC4-6F175D3DCCD1}">
              <a14:hiddenFill xmlns:a14="http://schemas.microsoft.com/office/drawing/2010/main">
                <a:noFill/>
              </a14:hiddenFill>
            </a:ext>
          </a:extLst>
        </p:spPr>
      </p:cxnSp>
      <p:cxnSp>
        <p:nvCxnSpPr>
          <p:cNvPr id="41" name="AutoShape 17"/>
          <p:cNvCxnSpPr>
            <a:cxnSpLocks noChangeShapeType="1"/>
            <a:stCxn id="34" idx="1"/>
            <a:endCxn id="29" idx="2"/>
          </p:cNvCxnSpPr>
          <p:nvPr/>
        </p:nvCxnSpPr>
        <p:spPr bwMode="auto">
          <a:xfrm flipH="1" flipV="1">
            <a:off x="3671888" y="2700338"/>
            <a:ext cx="714375" cy="876300"/>
          </a:xfrm>
          <a:prstGeom prst="straightConnector1">
            <a:avLst/>
          </a:prstGeom>
          <a:noFill/>
          <a:ln w="38100">
            <a:solidFill>
              <a:schemeClr val="bg1"/>
            </a:solidFill>
            <a:prstDash val="dashDot"/>
            <a:round/>
            <a:headEnd/>
            <a:tailEnd type="triangle" w="med" len="med"/>
          </a:ln>
          <a:extLst>
            <a:ext uri="{909E8E84-426E-40DD-AFC4-6F175D3DCCD1}">
              <a14:hiddenFill xmlns:a14="http://schemas.microsoft.com/office/drawing/2010/main">
                <a:noFill/>
              </a14:hiddenFill>
            </a:ext>
          </a:extLst>
        </p:spPr>
      </p:cxnSp>
      <p:cxnSp>
        <p:nvCxnSpPr>
          <p:cNvPr id="42" name="AutoShape 18"/>
          <p:cNvCxnSpPr>
            <a:cxnSpLocks noChangeShapeType="1"/>
            <a:stCxn id="34" idx="3"/>
            <a:endCxn id="30" idx="2"/>
          </p:cNvCxnSpPr>
          <p:nvPr/>
        </p:nvCxnSpPr>
        <p:spPr bwMode="auto">
          <a:xfrm flipH="1">
            <a:off x="3748088" y="4124325"/>
            <a:ext cx="1014412" cy="1166813"/>
          </a:xfrm>
          <a:prstGeom prst="straightConnector1">
            <a:avLst/>
          </a:prstGeom>
          <a:noFill/>
          <a:ln w="38100">
            <a:solidFill>
              <a:schemeClr val="bg1"/>
            </a:solidFill>
            <a:prstDash val="dashDot"/>
            <a:round/>
            <a:headEnd/>
            <a:tailEnd type="triangle" w="med" len="med"/>
          </a:ln>
          <a:extLst>
            <a:ext uri="{909E8E84-426E-40DD-AFC4-6F175D3DCCD1}">
              <a14:hiddenFill xmlns:a14="http://schemas.microsoft.com/office/drawing/2010/main">
                <a:noFill/>
              </a14:hiddenFill>
            </a:ext>
          </a:extLst>
        </p:spPr>
      </p:cxnSp>
      <p:cxnSp>
        <p:nvCxnSpPr>
          <p:cNvPr id="43" name="AutoShape 19"/>
          <p:cNvCxnSpPr>
            <a:cxnSpLocks noChangeShapeType="1"/>
            <a:stCxn id="29" idx="2"/>
            <a:endCxn id="34" idx="0"/>
          </p:cNvCxnSpPr>
          <p:nvPr/>
        </p:nvCxnSpPr>
        <p:spPr bwMode="auto">
          <a:xfrm rot="5400000" flipV="1">
            <a:off x="3448050" y="1714500"/>
            <a:ext cx="914400" cy="1714500"/>
          </a:xfrm>
          <a:prstGeom prst="curvedConnector3">
            <a:avLst>
              <a:gd name="adj1" fmla="val -23440"/>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44" name="AutoShape 20"/>
          <p:cNvCxnSpPr>
            <a:cxnSpLocks noChangeShapeType="1"/>
            <a:stCxn id="30" idx="2"/>
            <a:endCxn id="34" idx="4"/>
          </p:cNvCxnSpPr>
          <p:nvPr/>
        </p:nvCxnSpPr>
        <p:spPr bwMode="auto">
          <a:xfrm rot="5400000" flipH="1" flipV="1">
            <a:off x="3429000" y="3819525"/>
            <a:ext cx="1752600" cy="2362200"/>
          </a:xfrm>
          <a:prstGeom prst="curvedConnector3">
            <a:avLst>
              <a:gd name="adj1" fmla="val -11144"/>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 name="Down Arrow Callout 2"/>
          <p:cNvSpPr/>
          <p:nvPr/>
        </p:nvSpPr>
        <p:spPr>
          <a:xfrm>
            <a:off x="5868144" y="1916832"/>
            <a:ext cx="864840" cy="798934"/>
          </a:xfrm>
          <a:prstGeom prst="downArrowCallou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Entry</a:t>
            </a:r>
            <a:endParaRPr lang="id-ID" dirty="0">
              <a:solidFill>
                <a:schemeClr val="bg1"/>
              </a:solidFill>
            </a:endParaRPr>
          </a:p>
        </p:txBody>
      </p:sp>
    </p:spTree>
    <p:extLst>
      <p:ext uri="{BB962C8B-B14F-4D97-AF65-F5344CB8AC3E}">
        <p14:creationId xmlns:p14="http://schemas.microsoft.com/office/powerpoint/2010/main" val="3818955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222195"/>
            <a:ext cx="8093212" cy="763525"/>
          </a:xfrm>
          <a:noFill/>
        </p:spPr>
        <p:txBody>
          <a:bodyPr>
            <a:noAutofit/>
          </a:bodyPr>
          <a:lstStyle/>
          <a:p>
            <a:r>
              <a:rPr lang="en-US" sz="4800" b="1" dirty="0" smtClean="0">
                <a:solidFill>
                  <a:schemeClr val="accent3">
                    <a:lumMod val="50000"/>
                  </a:schemeClr>
                </a:solidFill>
              </a:rPr>
              <a:t>VHTL Questionnaire </a:t>
            </a:r>
            <a:endParaRPr lang="id-ID" sz="4800" b="1" dirty="0">
              <a:solidFill>
                <a:schemeClr val="accent3">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80" y="1412776"/>
            <a:ext cx="756084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589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18" y="222195"/>
            <a:ext cx="8093212" cy="763525"/>
          </a:xfrm>
          <a:noFill/>
        </p:spPr>
        <p:txBody>
          <a:bodyPr>
            <a:noAutofit/>
          </a:bodyPr>
          <a:lstStyle/>
          <a:p>
            <a:r>
              <a:rPr lang="en-US" sz="4400" b="1" dirty="0" smtClean="0">
                <a:solidFill>
                  <a:schemeClr val="accent3">
                    <a:lumMod val="50000"/>
                  </a:schemeClr>
                </a:solidFill>
              </a:rPr>
              <a:t>Monthly Press Release </a:t>
            </a:r>
            <a:endParaRPr lang="id-ID" sz="4400" b="1" dirty="0">
              <a:solidFill>
                <a:schemeClr val="accent3">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785" y="1309252"/>
            <a:ext cx="7272808" cy="532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021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69490"/>
            <a:ext cx="8093212" cy="763525"/>
          </a:xfrm>
          <a:noFill/>
        </p:spPr>
        <p:txBody>
          <a:bodyPr>
            <a:noAutofit/>
          </a:bodyPr>
          <a:lstStyle/>
          <a:p>
            <a:r>
              <a:rPr lang="en-US" sz="4800" b="1" dirty="0" smtClean="0">
                <a:solidFill>
                  <a:schemeClr val="accent3">
                    <a:lumMod val="50000"/>
                  </a:schemeClr>
                </a:solidFill>
                <a:effectLst/>
              </a:rPr>
              <a:t>Annual Publications </a:t>
            </a:r>
            <a:endParaRPr lang="id-ID" sz="4800" b="1" dirty="0">
              <a:solidFill>
                <a:schemeClr val="accent3">
                  <a:lumMod val="50000"/>
                </a:schemeClr>
              </a:solidFill>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199" y="1295237"/>
            <a:ext cx="3168352" cy="4705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742" y="1321064"/>
            <a:ext cx="3378351" cy="462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21375" y="6121968"/>
            <a:ext cx="4376583" cy="369332"/>
          </a:xfrm>
          <a:prstGeom prst="rect">
            <a:avLst/>
          </a:prstGeom>
          <a:noFill/>
        </p:spPr>
        <p:txBody>
          <a:bodyPr wrap="none" rtlCol="0">
            <a:spAutoFit/>
          </a:bodyPr>
          <a:lstStyle/>
          <a:p>
            <a:r>
              <a:rPr lang="en-US" dirty="0" smtClean="0">
                <a:solidFill>
                  <a:srgbClr val="FFFF00"/>
                </a:solidFill>
              </a:rPr>
              <a:t>https://</a:t>
            </a:r>
            <a:r>
              <a:rPr lang="en-US" dirty="0">
                <a:solidFill>
                  <a:srgbClr val="FFFF00"/>
                </a:solidFill>
              </a:rPr>
              <a:t>www.bps.go.id/index.php/Publikasi</a:t>
            </a:r>
            <a:r>
              <a:rPr lang="en-US" dirty="0" smtClean="0">
                <a:solidFill>
                  <a:srgbClr val="FFFF00"/>
                </a:solidFill>
              </a:rPr>
              <a:t>/</a:t>
            </a:r>
            <a:endParaRPr lang="id-ID" dirty="0">
              <a:solidFill>
                <a:srgbClr val="FFFF00"/>
              </a:solidFill>
            </a:endParaRPr>
          </a:p>
        </p:txBody>
      </p:sp>
    </p:spTree>
    <p:extLst>
      <p:ext uri="{BB962C8B-B14F-4D97-AF65-F5344CB8AC3E}">
        <p14:creationId xmlns:p14="http://schemas.microsoft.com/office/powerpoint/2010/main" val="2721529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37835" cy="1143000"/>
          </a:xfrm>
          <a:solidFill>
            <a:schemeClr val="bg1"/>
          </a:solidFill>
        </p:spPr>
        <p:txBody>
          <a:bodyPr>
            <a:noAutofit/>
          </a:bodyPr>
          <a:lstStyle/>
          <a:p>
            <a:pPr algn="ctr"/>
            <a:r>
              <a:rPr lang="en-US" sz="3200" b="1" dirty="0">
                <a:solidFill>
                  <a:srgbClr val="000066"/>
                </a:solidFill>
              </a:rPr>
              <a:t>Figure 1. Number of Short-stay </a:t>
            </a:r>
            <a:r>
              <a:rPr lang="en-US" sz="3200" b="1" dirty="0" err="1" smtClean="0">
                <a:solidFill>
                  <a:srgbClr val="000066"/>
                </a:solidFill>
              </a:rPr>
              <a:t>Acc</a:t>
            </a:r>
            <a:r>
              <a:rPr lang="en-US" sz="3200" b="1" dirty="0" smtClean="0">
                <a:solidFill>
                  <a:srgbClr val="000066"/>
                </a:solidFill>
              </a:rPr>
              <a:t> Est </a:t>
            </a:r>
            <a:r>
              <a:rPr lang="en-US" sz="3200" b="1" dirty="0">
                <a:solidFill>
                  <a:srgbClr val="000066"/>
                </a:solidFill>
              </a:rPr>
              <a:t>by </a:t>
            </a:r>
            <a:r>
              <a:rPr lang="en-US" sz="3200" b="1" dirty="0" err="1" smtClean="0">
                <a:solidFill>
                  <a:srgbClr val="000066"/>
                </a:solidFill>
              </a:rPr>
              <a:t>Clas</a:t>
            </a:r>
            <a:r>
              <a:rPr lang="en-US" sz="3200" b="1" dirty="0" smtClean="0">
                <a:solidFill>
                  <a:srgbClr val="000066"/>
                </a:solidFill>
              </a:rPr>
              <a:t>, </a:t>
            </a:r>
            <a:r>
              <a:rPr lang="en-US" sz="3200" b="1" dirty="0">
                <a:solidFill>
                  <a:srgbClr val="000066"/>
                </a:solidFill>
              </a:rPr>
              <a:t>2014-2015</a:t>
            </a:r>
            <a:endParaRPr lang="id-ID" sz="3200" b="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45368205"/>
              </p:ext>
            </p:extLst>
          </p:nvPr>
        </p:nvGraphicFramePr>
        <p:xfrm>
          <a:off x="448965" y="1444625"/>
          <a:ext cx="8237835" cy="488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5627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37835" cy="1143000"/>
          </a:xfrm>
          <a:solidFill>
            <a:schemeClr val="bg1"/>
          </a:solidFill>
        </p:spPr>
        <p:txBody>
          <a:bodyPr>
            <a:noAutofit/>
          </a:bodyPr>
          <a:lstStyle/>
          <a:p>
            <a:pPr algn="ctr"/>
            <a:r>
              <a:rPr lang="en-US" sz="3200" b="1" dirty="0">
                <a:solidFill>
                  <a:srgbClr val="000066"/>
                </a:solidFill>
              </a:rPr>
              <a:t>Figure </a:t>
            </a:r>
            <a:r>
              <a:rPr lang="en-US" sz="3200" b="1" dirty="0" smtClean="0">
                <a:solidFill>
                  <a:srgbClr val="000066"/>
                </a:solidFill>
              </a:rPr>
              <a:t>2. Distribution of rooms of </a:t>
            </a:r>
            <a:r>
              <a:rPr lang="en-US" sz="3200" b="1" dirty="0" err="1" smtClean="0">
                <a:solidFill>
                  <a:srgbClr val="000066"/>
                </a:solidFill>
              </a:rPr>
              <a:t>acc</a:t>
            </a:r>
            <a:r>
              <a:rPr lang="en-US" sz="3200" b="1" dirty="0" smtClean="0">
                <a:solidFill>
                  <a:srgbClr val="000066"/>
                </a:solidFill>
              </a:rPr>
              <a:t> </a:t>
            </a:r>
            <a:r>
              <a:rPr lang="en-US" sz="3200" b="1" dirty="0" err="1" smtClean="0">
                <a:solidFill>
                  <a:srgbClr val="000066"/>
                </a:solidFill>
              </a:rPr>
              <a:t>est</a:t>
            </a:r>
            <a:r>
              <a:rPr lang="en-US" sz="3200" b="1" dirty="0" smtClean="0">
                <a:solidFill>
                  <a:srgbClr val="000066"/>
                </a:solidFill>
              </a:rPr>
              <a:t> by province, 2015</a:t>
            </a:r>
            <a:endParaRPr lang="id-ID" sz="3200" b="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87829054"/>
              </p:ext>
            </p:extLst>
          </p:nvPr>
        </p:nvGraphicFramePr>
        <p:xfrm>
          <a:off x="448965" y="1444625"/>
          <a:ext cx="8237835" cy="488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433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4374" y="-4575"/>
            <a:ext cx="7932425" cy="1143000"/>
          </a:xfrm>
        </p:spPr>
        <p:txBody>
          <a:bodyPr>
            <a:normAutofit/>
          </a:bodyPr>
          <a:lstStyle/>
          <a:p>
            <a:r>
              <a:rPr lang="en-US" sz="4800" b="1" dirty="0" smtClean="0">
                <a:solidFill>
                  <a:schemeClr val="tx1"/>
                </a:solidFill>
                <a:effectLst/>
                <a:latin typeface="Futura Md BT" pitchFamily="34" charset="0"/>
              </a:rPr>
              <a:t>Outline</a:t>
            </a:r>
            <a:endParaRPr lang="en-US" sz="4800" b="1" dirty="0">
              <a:solidFill>
                <a:schemeClr val="tx1"/>
              </a:solidFill>
              <a:effectLst/>
              <a:latin typeface="Futura Md BT" pitchFamily="34" charset="0"/>
            </a:endParaRPr>
          </a:p>
        </p:txBody>
      </p:sp>
      <p:sp>
        <p:nvSpPr>
          <p:cNvPr id="3" name="Content Placeholder 2"/>
          <p:cNvSpPr>
            <a:spLocks noGrp="1"/>
          </p:cNvSpPr>
          <p:nvPr>
            <p:ph idx="1"/>
          </p:nvPr>
        </p:nvSpPr>
        <p:spPr>
          <a:xfrm>
            <a:off x="754375" y="2207360"/>
            <a:ext cx="7427168" cy="4032448"/>
          </a:xfrm>
        </p:spPr>
        <p:txBody>
          <a:bodyPr>
            <a:normAutofit/>
          </a:bodyPr>
          <a:lstStyle/>
          <a:p>
            <a:r>
              <a:rPr lang="en-US" sz="3600" dirty="0" smtClean="0"/>
              <a:t>Background</a:t>
            </a:r>
            <a:endParaRPr lang="id-ID" sz="3600" dirty="0" smtClean="0"/>
          </a:p>
          <a:p>
            <a:r>
              <a:rPr lang="en-US" sz="3600" dirty="0" smtClean="0"/>
              <a:t>Compiling accommodation statistics</a:t>
            </a:r>
          </a:p>
          <a:p>
            <a:r>
              <a:rPr lang="en-US" sz="3600" dirty="0" smtClean="0"/>
              <a:t>Indonesia Accommodation Statistics</a:t>
            </a:r>
            <a:endParaRPr lang="id-ID" sz="3600" dirty="0" smtClean="0"/>
          </a:p>
        </p:txBody>
      </p:sp>
    </p:spTree>
    <p:extLst>
      <p:ext uri="{BB962C8B-B14F-4D97-AF65-F5344CB8AC3E}">
        <p14:creationId xmlns:p14="http://schemas.microsoft.com/office/powerpoint/2010/main" val="2565544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37835" cy="1143000"/>
          </a:xfrm>
          <a:solidFill>
            <a:schemeClr val="bg1"/>
          </a:solidFill>
        </p:spPr>
        <p:txBody>
          <a:bodyPr>
            <a:noAutofit/>
          </a:bodyPr>
          <a:lstStyle/>
          <a:p>
            <a:pPr algn="ctr"/>
            <a:r>
              <a:rPr lang="en-US" sz="3200" b="1" dirty="0">
                <a:solidFill>
                  <a:srgbClr val="000066"/>
                </a:solidFill>
              </a:rPr>
              <a:t>Figure </a:t>
            </a:r>
            <a:r>
              <a:rPr lang="en-US" sz="3200" b="1" dirty="0" smtClean="0">
                <a:solidFill>
                  <a:srgbClr val="000066"/>
                </a:solidFill>
              </a:rPr>
              <a:t>3</a:t>
            </a:r>
            <a:r>
              <a:rPr lang="en-US" sz="3200" b="1" dirty="0">
                <a:solidFill>
                  <a:srgbClr val="000066"/>
                </a:solidFill>
              </a:rPr>
              <a:t>. </a:t>
            </a:r>
            <a:r>
              <a:rPr lang="en-US" sz="3200" b="1" dirty="0" smtClean="0">
                <a:solidFill>
                  <a:srgbClr val="000066"/>
                </a:solidFill>
              </a:rPr>
              <a:t>Number </a:t>
            </a:r>
            <a:r>
              <a:rPr lang="en-US" sz="3200" b="1" dirty="0">
                <a:solidFill>
                  <a:srgbClr val="000066"/>
                </a:solidFill>
              </a:rPr>
              <a:t>of Workers of </a:t>
            </a:r>
            <a:r>
              <a:rPr lang="en-US" sz="3200" b="1" dirty="0" err="1" smtClean="0">
                <a:solidFill>
                  <a:srgbClr val="000066"/>
                </a:solidFill>
              </a:rPr>
              <a:t>Acc</a:t>
            </a:r>
            <a:r>
              <a:rPr lang="en-US" sz="3200" b="1" dirty="0" smtClean="0">
                <a:solidFill>
                  <a:srgbClr val="000066"/>
                </a:solidFill>
              </a:rPr>
              <a:t> Est </a:t>
            </a:r>
            <a:r>
              <a:rPr lang="en-US" sz="3200" b="1" dirty="0">
                <a:solidFill>
                  <a:srgbClr val="000066"/>
                </a:solidFill>
              </a:rPr>
              <a:t>by Education Level, </a:t>
            </a:r>
            <a:r>
              <a:rPr lang="en-US" sz="3200" b="1" dirty="0" smtClean="0">
                <a:solidFill>
                  <a:srgbClr val="000066"/>
                </a:solidFill>
              </a:rPr>
              <a:t>2015</a:t>
            </a:r>
            <a:endParaRPr lang="id-ID" sz="3200" b="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27950247"/>
              </p:ext>
            </p:extLst>
          </p:nvPr>
        </p:nvGraphicFramePr>
        <p:xfrm>
          <a:off x="448965" y="1444625"/>
          <a:ext cx="8237835" cy="488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9986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37835" cy="1143000"/>
          </a:xfrm>
          <a:solidFill>
            <a:schemeClr val="bg1"/>
          </a:solidFill>
        </p:spPr>
        <p:txBody>
          <a:bodyPr>
            <a:noAutofit/>
          </a:bodyPr>
          <a:lstStyle/>
          <a:p>
            <a:pPr algn="ctr"/>
            <a:r>
              <a:rPr lang="en-US" sz="3200" b="1" dirty="0">
                <a:solidFill>
                  <a:srgbClr val="000066"/>
                </a:solidFill>
              </a:rPr>
              <a:t>Figure </a:t>
            </a:r>
            <a:r>
              <a:rPr lang="en-US" sz="3200" b="1" dirty="0" smtClean="0">
                <a:solidFill>
                  <a:srgbClr val="000066"/>
                </a:solidFill>
              </a:rPr>
              <a:t>4</a:t>
            </a:r>
            <a:r>
              <a:rPr lang="en-US" sz="3200" b="1" dirty="0">
                <a:solidFill>
                  <a:srgbClr val="000066"/>
                </a:solidFill>
              </a:rPr>
              <a:t>. Occupancy Rate of Hotel Room in Star Hotels, 2013-2014</a:t>
            </a:r>
            <a:endParaRPr lang="id-ID" sz="3200" b="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01753273"/>
              </p:ext>
            </p:extLst>
          </p:nvPr>
        </p:nvGraphicFramePr>
        <p:xfrm>
          <a:off x="448965" y="1444625"/>
          <a:ext cx="8237835" cy="488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2849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37835" cy="1143000"/>
          </a:xfrm>
          <a:solidFill>
            <a:schemeClr val="bg1"/>
          </a:solidFill>
        </p:spPr>
        <p:txBody>
          <a:bodyPr>
            <a:noAutofit/>
          </a:bodyPr>
          <a:lstStyle/>
          <a:p>
            <a:pPr algn="ctr"/>
            <a:r>
              <a:rPr lang="en-US" sz="3200" b="1" dirty="0">
                <a:solidFill>
                  <a:srgbClr val="000066"/>
                </a:solidFill>
              </a:rPr>
              <a:t>Figure </a:t>
            </a:r>
            <a:r>
              <a:rPr lang="en-US" sz="3200" b="1" dirty="0" smtClean="0">
                <a:solidFill>
                  <a:srgbClr val="000066"/>
                </a:solidFill>
              </a:rPr>
              <a:t>5. </a:t>
            </a:r>
            <a:r>
              <a:rPr lang="en-US" sz="3200" b="1" dirty="0">
                <a:solidFill>
                  <a:srgbClr val="000066"/>
                </a:solidFill>
              </a:rPr>
              <a:t>Occupancy Rate of Hotel Room in </a:t>
            </a:r>
            <a:r>
              <a:rPr lang="en-US" sz="3200" b="1" dirty="0" smtClean="0">
                <a:solidFill>
                  <a:srgbClr val="000066"/>
                </a:solidFill>
              </a:rPr>
              <a:t>Non Star </a:t>
            </a:r>
            <a:r>
              <a:rPr lang="en-US" sz="3200" b="1" dirty="0">
                <a:solidFill>
                  <a:srgbClr val="000066"/>
                </a:solidFill>
              </a:rPr>
              <a:t>Hotels, 2013-2014</a:t>
            </a:r>
            <a:endParaRPr lang="id-ID" sz="3200" b="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71179888"/>
              </p:ext>
            </p:extLst>
          </p:nvPr>
        </p:nvGraphicFramePr>
        <p:xfrm>
          <a:off x="448965" y="1444625"/>
          <a:ext cx="8237835" cy="488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2250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5850" y="3223773"/>
            <a:ext cx="437010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Terima</a:t>
            </a: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Kasih</a:t>
            </a:r>
            <a:endPar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Rectangle 4"/>
          <p:cNvSpPr/>
          <p:nvPr/>
        </p:nvSpPr>
        <p:spPr>
          <a:xfrm>
            <a:off x="2785534" y="2300443"/>
            <a:ext cx="363073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THANK YOU</a:t>
            </a:r>
          </a:p>
        </p:txBody>
      </p:sp>
      <p:sp>
        <p:nvSpPr>
          <p:cNvPr id="6" name="Rectangle 5"/>
          <p:cNvSpPr/>
          <p:nvPr/>
        </p:nvSpPr>
        <p:spPr>
          <a:xfrm>
            <a:off x="2128720" y="4185425"/>
            <a:ext cx="49443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MATUR NUWUN</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24972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927" y="34280"/>
            <a:ext cx="8229600" cy="1143000"/>
          </a:xfrm>
        </p:spPr>
        <p:txBody>
          <a:bodyPr>
            <a:normAutofit/>
          </a:bodyPr>
          <a:lstStyle/>
          <a:p>
            <a:r>
              <a:rPr lang="en-US" sz="4800" b="1" dirty="0" smtClean="0">
                <a:solidFill>
                  <a:schemeClr val="accent3">
                    <a:lumMod val="50000"/>
                  </a:schemeClr>
                </a:solidFill>
                <a:latin typeface="Futura Md BT" pitchFamily="34" charset="0"/>
              </a:rPr>
              <a:t>Background</a:t>
            </a:r>
            <a:endParaRPr lang="en-US" sz="4800" b="1" dirty="0">
              <a:solidFill>
                <a:schemeClr val="accent3">
                  <a:lumMod val="50000"/>
                </a:schemeClr>
              </a:solidFill>
              <a:latin typeface="Futura Md BT" pitchFamily="34" charset="0"/>
            </a:endParaRPr>
          </a:p>
        </p:txBody>
      </p:sp>
      <p:sp>
        <p:nvSpPr>
          <p:cNvPr id="4" name="Content Placeholder 3"/>
          <p:cNvSpPr>
            <a:spLocks noGrp="1"/>
          </p:cNvSpPr>
          <p:nvPr>
            <p:ph idx="1"/>
          </p:nvPr>
        </p:nvSpPr>
        <p:spPr>
          <a:xfrm>
            <a:off x="448965" y="1596540"/>
            <a:ext cx="8237835" cy="5000812"/>
          </a:xfrm>
        </p:spPr>
        <p:txBody>
          <a:bodyPr>
            <a:normAutofit fontScale="92500" lnSpcReduction="10000"/>
          </a:bodyPr>
          <a:lstStyle/>
          <a:p>
            <a:r>
              <a:rPr lang="en-US" dirty="0"/>
              <a:t>In order to attract visitors, goods and services must be available in the </a:t>
            </a:r>
            <a:r>
              <a:rPr lang="en-US" dirty="0" smtClean="0"/>
              <a:t>form and </a:t>
            </a:r>
            <a:r>
              <a:rPr lang="en-US" dirty="0"/>
              <a:t>in the quantity that visitors might demand. </a:t>
            </a:r>
            <a:endParaRPr lang="en-US" dirty="0" smtClean="0"/>
          </a:p>
          <a:p>
            <a:r>
              <a:rPr lang="en-US" dirty="0" smtClean="0"/>
              <a:t>Tourism </a:t>
            </a:r>
            <a:r>
              <a:rPr lang="en-US" dirty="0"/>
              <a:t>supply is understood as the direct provision to visitors of </a:t>
            </a:r>
            <a:r>
              <a:rPr lang="en-US" dirty="0" smtClean="0"/>
              <a:t>the goods </a:t>
            </a:r>
            <a:r>
              <a:rPr lang="en-US" dirty="0"/>
              <a:t>and services that make up tourism </a:t>
            </a:r>
            <a:r>
              <a:rPr lang="en-US" dirty="0" smtClean="0"/>
              <a:t>expenditure.</a:t>
            </a:r>
            <a:endParaRPr lang="en-US" dirty="0"/>
          </a:p>
          <a:p>
            <a:r>
              <a:rPr lang="en-US" dirty="0" smtClean="0"/>
              <a:t>The </a:t>
            </a:r>
            <a:r>
              <a:rPr lang="en-US" dirty="0"/>
              <a:t>analysis of tourism supply </a:t>
            </a:r>
            <a:r>
              <a:rPr lang="en-US" dirty="0" smtClean="0"/>
              <a:t>consists:</a:t>
            </a:r>
          </a:p>
          <a:p>
            <a:pPr lvl="1"/>
            <a:r>
              <a:rPr lang="en-US" dirty="0" smtClean="0"/>
              <a:t>in </a:t>
            </a:r>
            <a:r>
              <a:rPr lang="en-US" dirty="0"/>
              <a:t>showing how the </a:t>
            </a:r>
            <a:r>
              <a:rPr lang="en-US" dirty="0" smtClean="0"/>
              <a:t>conditions are </a:t>
            </a:r>
            <a:r>
              <a:rPr lang="en-US" dirty="0"/>
              <a:t>created that enable producers to provide goods and services to </a:t>
            </a:r>
            <a:r>
              <a:rPr lang="en-US" dirty="0" smtClean="0"/>
              <a:t>visitors</a:t>
            </a:r>
          </a:p>
          <a:p>
            <a:pPr lvl="1"/>
            <a:r>
              <a:rPr lang="en-US" dirty="0" smtClean="0"/>
              <a:t>in </a:t>
            </a:r>
            <a:r>
              <a:rPr lang="en-US" dirty="0"/>
              <a:t>describing the processes, the production costs and the economic </a:t>
            </a:r>
            <a:r>
              <a:rPr lang="en-US" dirty="0" smtClean="0"/>
              <a:t>performance of </a:t>
            </a:r>
            <a:r>
              <a:rPr lang="en-US" dirty="0"/>
              <a:t>the suppliers in the tourism industries</a:t>
            </a:r>
            <a:endParaRPr lang="id-ID" dirty="0"/>
          </a:p>
        </p:txBody>
      </p:sp>
    </p:spTree>
    <p:extLst>
      <p:ext uri="{BB962C8B-B14F-4D97-AF65-F5344CB8AC3E}">
        <p14:creationId xmlns:p14="http://schemas.microsoft.com/office/powerpoint/2010/main" val="2074983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435" y="-83215"/>
            <a:ext cx="8229600" cy="1143000"/>
          </a:xfrm>
        </p:spPr>
        <p:txBody>
          <a:bodyPr>
            <a:normAutofit fontScale="90000"/>
          </a:bodyPr>
          <a:lstStyle/>
          <a:p>
            <a:r>
              <a:rPr lang="en-US" sz="4800" b="1" dirty="0" smtClean="0">
                <a:solidFill>
                  <a:schemeClr val="accent3">
                    <a:lumMod val="50000"/>
                  </a:schemeClr>
                </a:solidFill>
                <a:effectLst/>
                <a:latin typeface="Futura Md BT" pitchFamily="34" charset="0"/>
              </a:rPr>
              <a:t>Compiling accommodation </a:t>
            </a:r>
            <a:r>
              <a:rPr lang="en-US" sz="4800" b="1" dirty="0" err="1" smtClean="0">
                <a:solidFill>
                  <a:schemeClr val="accent3">
                    <a:lumMod val="50000"/>
                  </a:schemeClr>
                </a:solidFill>
                <a:effectLst/>
                <a:latin typeface="Futura Md BT" pitchFamily="34" charset="0"/>
              </a:rPr>
              <a:t>satatistics</a:t>
            </a:r>
            <a:endParaRPr lang="en-US" sz="4800" b="1" dirty="0">
              <a:solidFill>
                <a:schemeClr val="accent3">
                  <a:lumMod val="50000"/>
                </a:schemeClr>
              </a:solidFill>
              <a:effectLst/>
              <a:latin typeface="Futura Md BT" pitchFamily="34" charset="0"/>
            </a:endParaRPr>
          </a:p>
        </p:txBody>
      </p:sp>
      <p:sp>
        <p:nvSpPr>
          <p:cNvPr id="4" name="Content Placeholder 3"/>
          <p:cNvSpPr>
            <a:spLocks noGrp="1"/>
          </p:cNvSpPr>
          <p:nvPr>
            <p:ph idx="1"/>
          </p:nvPr>
        </p:nvSpPr>
        <p:spPr>
          <a:xfrm>
            <a:off x="754375" y="1596541"/>
            <a:ext cx="7932425" cy="5000812"/>
          </a:xfrm>
        </p:spPr>
        <p:txBody>
          <a:bodyPr>
            <a:normAutofit fontScale="92500" lnSpcReduction="10000"/>
          </a:bodyPr>
          <a:lstStyle/>
          <a:p>
            <a:r>
              <a:rPr lang="en-US" dirty="0"/>
              <a:t>To begin, it is important to determine the type of statistical unit for </a:t>
            </a:r>
            <a:r>
              <a:rPr lang="en-US" dirty="0" smtClean="0"/>
              <a:t>which information </a:t>
            </a:r>
            <a:r>
              <a:rPr lang="en-US" dirty="0"/>
              <a:t>is sought and data compiled</a:t>
            </a:r>
            <a:r>
              <a:rPr lang="en-US" dirty="0" smtClean="0"/>
              <a:t>.</a:t>
            </a:r>
          </a:p>
          <a:p>
            <a:r>
              <a:rPr lang="en-US" dirty="0"/>
              <a:t>In tourism, many producing entities operate on very small scale in a single location as unincorporated enterprises, family businesses or even as informal units of </a:t>
            </a:r>
            <a:r>
              <a:rPr lang="en-US" dirty="0" smtClean="0"/>
              <a:t>production, </a:t>
            </a:r>
            <a:r>
              <a:rPr lang="en-US" dirty="0"/>
              <a:t>with only one establishment in activities such as food and beverage serving services, hotels and other personal services. </a:t>
            </a:r>
            <a:endParaRPr lang="en-US" dirty="0" smtClean="0"/>
          </a:p>
          <a:p>
            <a:r>
              <a:rPr lang="en-US" dirty="0" smtClean="0"/>
              <a:t>Compilers </a:t>
            </a:r>
            <a:r>
              <a:rPr lang="en-US" dirty="0"/>
              <a:t>should be particularly aware of the existence of these types of units, which might behave differently from the big formal units that often are the focus of statistical procedures and official registers.</a:t>
            </a:r>
            <a:endParaRPr lang="id-ID" dirty="0"/>
          </a:p>
          <a:p>
            <a:endParaRPr lang="en-US" dirty="0" smtClean="0"/>
          </a:p>
        </p:txBody>
      </p:sp>
    </p:spTree>
    <p:extLst>
      <p:ext uri="{BB962C8B-B14F-4D97-AF65-F5344CB8AC3E}">
        <p14:creationId xmlns:p14="http://schemas.microsoft.com/office/powerpoint/2010/main" val="3013069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4575"/>
            <a:ext cx="6995120" cy="1143000"/>
          </a:xfrm>
        </p:spPr>
        <p:txBody>
          <a:bodyPr>
            <a:normAutofit/>
          </a:bodyPr>
          <a:lstStyle/>
          <a:p>
            <a:r>
              <a:rPr lang="en-US" sz="4800" b="1" dirty="0" smtClean="0">
                <a:solidFill>
                  <a:schemeClr val="accent3">
                    <a:lumMod val="50000"/>
                  </a:schemeClr>
                </a:solidFill>
                <a:effectLst/>
              </a:rPr>
              <a:t>Compiling … (1)</a:t>
            </a:r>
            <a:endParaRPr lang="id-ID" sz="4800" b="1" dirty="0">
              <a:solidFill>
                <a:schemeClr val="accent3">
                  <a:lumMod val="50000"/>
                </a:schemeClr>
              </a:solidFill>
              <a:effectLst/>
            </a:endParaRPr>
          </a:p>
        </p:txBody>
      </p:sp>
      <p:sp>
        <p:nvSpPr>
          <p:cNvPr id="3" name="Content Placeholder 2"/>
          <p:cNvSpPr>
            <a:spLocks noGrp="1"/>
          </p:cNvSpPr>
          <p:nvPr>
            <p:ph idx="1"/>
          </p:nvPr>
        </p:nvSpPr>
        <p:spPr>
          <a:xfrm>
            <a:off x="601670" y="1600200"/>
            <a:ext cx="8085130" cy="4882900"/>
          </a:xfrm>
        </p:spPr>
        <p:txBody>
          <a:bodyPr>
            <a:normAutofit/>
          </a:bodyPr>
          <a:lstStyle/>
          <a:p>
            <a:pPr>
              <a:spcBef>
                <a:spcPts val="0"/>
              </a:spcBef>
              <a:spcAft>
                <a:spcPts val="1000"/>
              </a:spcAft>
            </a:pPr>
            <a:r>
              <a:rPr lang="en-US" sz="2400" dirty="0"/>
              <a:t>Because they spend a night outside their usual environment, tourists </a:t>
            </a:r>
            <a:r>
              <a:rPr lang="en-US" sz="2400" dirty="0" smtClean="0"/>
              <a:t>will need </a:t>
            </a:r>
            <a:r>
              <a:rPr lang="en-US" sz="2400" dirty="0"/>
              <a:t>a specific place to stay </a:t>
            </a:r>
            <a:r>
              <a:rPr lang="en-US" sz="2400" dirty="0" smtClean="0"/>
              <a:t>overnight</a:t>
            </a:r>
          </a:p>
          <a:p>
            <a:pPr>
              <a:spcBef>
                <a:spcPts val="0"/>
              </a:spcBef>
              <a:spcAft>
                <a:spcPts val="1000"/>
              </a:spcAft>
            </a:pPr>
            <a:r>
              <a:rPr lang="en-US" sz="2400" dirty="0"/>
              <a:t>Short-term accommodation services are considered so important </a:t>
            </a:r>
            <a:r>
              <a:rPr lang="en-US" sz="2400" dirty="0" smtClean="0"/>
              <a:t>for tourism </a:t>
            </a:r>
            <a:r>
              <a:rPr lang="en-US" sz="2400" dirty="0"/>
              <a:t>that many countries consider the establishments providing </a:t>
            </a:r>
            <a:r>
              <a:rPr lang="en-US" sz="2400" dirty="0" smtClean="0"/>
              <a:t>them</a:t>
            </a:r>
          </a:p>
          <a:p>
            <a:pPr>
              <a:spcBef>
                <a:spcPts val="0"/>
              </a:spcBef>
              <a:spcAft>
                <a:spcPts val="1000"/>
              </a:spcAft>
            </a:pPr>
            <a:r>
              <a:rPr lang="en-US" sz="2400" dirty="0"/>
              <a:t>The services provided on a commercial basis and the </a:t>
            </a:r>
            <a:r>
              <a:rPr lang="en-US" sz="2400" dirty="0" smtClean="0"/>
              <a:t>establishments providing </a:t>
            </a:r>
            <a:r>
              <a:rPr lang="en-US" sz="2400" dirty="0"/>
              <a:t>them must be appropriately classified in order to obtain the </a:t>
            </a:r>
            <a:r>
              <a:rPr lang="en-US" sz="2400" dirty="0" smtClean="0"/>
              <a:t>information required </a:t>
            </a:r>
            <a:r>
              <a:rPr lang="en-US" sz="2400" dirty="0"/>
              <a:t>for </a:t>
            </a:r>
            <a:r>
              <a:rPr lang="en-US" sz="2400" dirty="0" err="1"/>
              <a:t>analysing</a:t>
            </a:r>
            <a:r>
              <a:rPr lang="en-US" sz="2400" dirty="0"/>
              <a:t> different segments of demand and the producers </a:t>
            </a:r>
            <a:r>
              <a:rPr lang="en-US" sz="2400" dirty="0" smtClean="0"/>
              <a:t>servicing those </a:t>
            </a:r>
            <a:r>
              <a:rPr lang="en-US" sz="2400" dirty="0"/>
              <a:t>segments which may vary in forms of organization, size and range of </a:t>
            </a:r>
            <a:r>
              <a:rPr lang="en-US" sz="2400" dirty="0" smtClean="0"/>
              <a:t>services offered</a:t>
            </a:r>
            <a:r>
              <a:rPr lang="en-US" sz="2400" dirty="0"/>
              <a:t>.</a:t>
            </a:r>
            <a:endParaRPr lang="en-US" sz="2400" dirty="0" smtClean="0"/>
          </a:p>
        </p:txBody>
      </p:sp>
    </p:spTree>
    <p:extLst>
      <p:ext uri="{BB962C8B-B14F-4D97-AF65-F5344CB8AC3E}">
        <p14:creationId xmlns:p14="http://schemas.microsoft.com/office/powerpoint/2010/main" val="1173245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6995120" cy="1143000"/>
          </a:xfrm>
        </p:spPr>
        <p:txBody>
          <a:bodyPr>
            <a:normAutofit/>
          </a:bodyPr>
          <a:lstStyle/>
          <a:p>
            <a:r>
              <a:rPr lang="en-US" sz="4800" b="1" dirty="0" smtClean="0">
                <a:solidFill>
                  <a:schemeClr val="accent3">
                    <a:lumMod val="50000"/>
                  </a:schemeClr>
                </a:solidFill>
                <a:effectLst/>
              </a:rPr>
              <a:t>Compiling … (2)</a:t>
            </a:r>
            <a:endParaRPr lang="id-ID" sz="4800" b="1" dirty="0">
              <a:solidFill>
                <a:schemeClr val="accent3">
                  <a:lumMod val="50000"/>
                </a:schemeClr>
              </a:solidFill>
              <a:effectLst/>
            </a:endParaRPr>
          </a:p>
        </p:txBody>
      </p:sp>
      <p:sp>
        <p:nvSpPr>
          <p:cNvPr id="3" name="Content Placeholder 2"/>
          <p:cNvSpPr>
            <a:spLocks noGrp="1"/>
          </p:cNvSpPr>
          <p:nvPr>
            <p:ph idx="1"/>
          </p:nvPr>
        </p:nvSpPr>
        <p:spPr>
          <a:xfrm>
            <a:off x="601671" y="1600200"/>
            <a:ext cx="8085130" cy="4882900"/>
          </a:xfrm>
        </p:spPr>
        <p:txBody>
          <a:bodyPr>
            <a:normAutofit/>
          </a:bodyPr>
          <a:lstStyle/>
          <a:p>
            <a:r>
              <a:rPr lang="en-US" sz="2400" dirty="0"/>
              <a:t>Data collection on accommodation services from the supply side </a:t>
            </a:r>
            <a:r>
              <a:rPr lang="en-US" sz="2400" dirty="0" smtClean="0"/>
              <a:t>offers the </a:t>
            </a:r>
            <a:r>
              <a:rPr lang="en-US" sz="2400" dirty="0"/>
              <a:t>opportunity to cross-classify with information on the types of destinations </a:t>
            </a:r>
            <a:r>
              <a:rPr lang="en-US" sz="2400" dirty="0" smtClean="0"/>
              <a:t>where the </a:t>
            </a:r>
            <a:r>
              <a:rPr lang="en-US" sz="2400" dirty="0"/>
              <a:t>accommodation establishments are located</a:t>
            </a:r>
            <a:r>
              <a:rPr lang="en-US" sz="2400" dirty="0" smtClean="0"/>
              <a:t>.</a:t>
            </a:r>
          </a:p>
          <a:p>
            <a:r>
              <a:rPr lang="en-US" sz="2400" dirty="0"/>
              <a:t>There is already a long tradition of using non-monetary indicators </a:t>
            </a:r>
            <a:r>
              <a:rPr lang="en-US" sz="2400" dirty="0" smtClean="0"/>
              <a:t>collected from </a:t>
            </a:r>
            <a:r>
              <a:rPr lang="en-US" sz="2400" dirty="0"/>
              <a:t>the supply side to monitor the capacities and use of the </a:t>
            </a:r>
            <a:r>
              <a:rPr lang="en-US" sz="2400" dirty="0" smtClean="0"/>
              <a:t>accommodation establishments </a:t>
            </a:r>
            <a:r>
              <a:rPr lang="en-US" sz="2400" dirty="0"/>
              <a:t>and to depict the flows of both domestic and inbound tourism. </a:t>
            </a:r>
            <a:endParaRPr lang="en-US" sz="2400" dirty="0" smtClean="0"/>
          </a:p>
          <a:p>
            <a:r>
              <a:rPr lang="en-US" sz="2400" dirty="0" smtClean="0"/>
              <a:t>It </a:t>
            </a:r>
            <a:r>
              <a:rPr lang="en-US" sz="2400" dirty="0"/>
              <a:t>is </a:t>
            </a:r>
            <a:r>
              <a:rPr lang="en-US" sz="2400" dirty="0" smtClean="0"/>
              <a:t>an important </a:t>
            </a:r>
            <a:r>
              <a:rPr lang="en-US" sz="2400" dirty="0"/>
              <a:t>source of information not only for the accommodation industry but also </a:t>
            </a:r>
            <a:r>
              <a:rPr lang="en-US" sz="2400" dirty="0" smtClean="0"/>
              <a:t>for tourism </a:t>
            </a:r>
            <a:r>
              <a:rPr lang="en-US" sz="2400" dirty="0"/>
              <a:t>policy, administration and promotion.</a:t>
            </a:r>
            <a:endParaRPr lang="en-US" sz="2400" dirty="0" smtClean="0"/>
          </a:p>
        </p:txBody>
      </p:sp>
    </p:spTree>
    <p:extLst>
      <p:ext uri="{BB962C8B-B14F-4D97-AF65-F5344CB8AC3E}">
        <p14:creationId xmlns:p14="http://schemas.microsoft.com/office/powerpoint/2010/main" val="2167444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chemeClr val="accent3">
                    <a:lumMod val="50000"/>
                  </a:schemeClr>
                </a:solidFill>
                <a:effectLst/>
              </a:rPr>
              <a:t>Accommodation Survey</a:t>
            </a:r>
            <a:endParaRPr lang="id-ID" sz="4800" b="1" dirty="0">
              <a:solidFill>
                <a:schemeClr val="accent3">
                  <a:lumMod val="50000"/>
                </a:schemeClr>
              </a:solidFill>
              <a:effectLst/>
            </a:endParaRPr>
          </a:p>
        </p:txBody>
      </p:sp>
      <p:sp>
        <p:nvSpPr>
          <p:cNvPr id="3" name="Content Placeholder 2"/>
          <p:cNvSpPr>
            <a:spLocks noGrp="1"/>
          </p:cNvSpPr>
          <p:nvPr>
            <p:ph idx="1"/>
          </p:nvPr>
        </p:nvSpPr>
        <p:spPr>
          <a:xfrm>
            <a:off x="754375" y="1600200"/>
            <a:ext cx="7994089" cy="4882900"/>
          </a:xfrm>
        </p:spPr>
        <p:txBody>
          <a:bodyPr>
            <a:normAutofit/>
          </a:bodyPr>
          <a:lstStyle/>
          <a:p>
            <a:pPr lvl="0"/>
            <a:r>
              <a:rPr lang="en-US" sz="2400" dirty="0"/>
              <a:t>For many countries, surveys of accommodation establishments are </a:t>
            </a:r>
            <a:r>
              <a:rPr lang="en-US" sz="2400" dirty="0" smtClean="0"/>
              <a:t>the most </a:t>
            </a:r>
            <a:r>
              <a:rPr lang="en-US" sz="2400" dirty="0"/>
              <a:t>important short-term information source on supply as they are in </a:t>
            </a:r>
            <a:r>
              <a:rPr lang="en-US" sz="2400" dirty="0" smtClean="0"/>
              <a:t>general. </a:t>
            </a:r>
          </a:p>
          <a:p>
            <a:pPr lvl="0"/>
            <a:r>
              <a:rPr lang="en-US" sz="2400" dirty="0" smtClean="0"/>
              <a:t>To depict </a:t>
            </a:r>
            <a:r>
              <a:rPr lang="en-US" sz="2400" dirty="0"/>
              <a:t>tourism flows, the number of arrivals and nights spent are the most used indicators.</a:t>
            </a:r>
          </a:p>
          <a:p>
            <a:pPr lvl="0"/>
            <a:r>
              <a:rPr lang="en-US" sz="2400" dirty="0" smtClean="0"/>
              <a:t>Nights </a:t>
            </a:r>
            <a:r>
              <a:rPr lang="en-US" sz="2400" dirty="0"/>
              <a:t>spent are more appropriate to reflect the performance of </a:t>
            </a:r>
            <a:r>
              <a:rPr lang="en-US" sz="2400" dirty="0" smtClean="0"/>
              <a:t>the accommodation </a:t>
            </a:r>
            <a:r>
              <a:rPr lang="en-US" sz="2400" dirty="0"/>
              <a:t>industry and the impact of the tourists stay for the place </a:t>
            </a:r>
            <a:r>
              <a:rPr lang="en-US" sz="2400" dirty="0" smtClean="0"/>
              <a:t>visited.</a:t>
            </a:r>
            <a:endParaRPr lang="en-US" sz="2400" dirty="0"/>
          </a:p>
          <a:p>
            <a:pPr lvl="0"/>
            <a:r>
              <a:rPr lang="en-US" sz="2400" dirty="0" smtClean="0"/>
              <a:t>Dividing </a:t>
            </a:r>
            <a:r>
              <a:rPr lang="en-US" sz="2400" dirty="0"/>
              <a:t>the number of nights spent by the number of arrivals </a:t>
            </a:r>
            <a:r>
              <a:rPr lang="en-US" sz="2400" dirty="0" smtClean="0"/>
              <a:t>provides the </a:t>
            </a:r>
            <a:r>
              <a:rPr lang="en-US" sz="2400" dirty="0"/>
              <a:t>average length of stay, which can be used as an analytical indicator to offer </a:t>
            </a:r>
            <a:r>
              <a:rPr lang="en-US" sz="2400" dirty="0" smtClean="0"/>
              <a:t>additional information </a:t>
            </a:r>
            <a:r>
              <a:rPr lang="en-US" sz="2400" dirty="0"/>
              <a:t>on the kind of tourism in a country or region.</a:t>
            </a:r>
            <a:endParaRPr lang="en-US" sz="2400" dirty="0" smtClean="0"/>
          </a:p>
        </p:txBody>
      </p:sp>
    </p:spTree>
    <p:extLst>
      <p:ext uri="{BB962C8B-B14F-4D97-AF65-F5344CB8AC3E}">
        <p14:creationId xmlns:p14="http://schemas.microsoft.com/office/powerpoint/2010/main" val="3282558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50106"/>
          </a:xfrm>
          <a:noFill/>
        </p:spPr>
        <p:txBody>
          <a:bodyPr>
            <a:normAutofit/>
          </a:bodyPr>
          <a:lstStyle/>
          <a:p>
            <a:r>
              <a:rPr lang="en-US" sz="4400" b="1" dirty="0" smtClean="0">
                <a:solidFill>
                  <a:schemeClr val="accent3">
                    <a:lumMod val="50000"/>
                  </a:schemeClr>
                </a:solidFill>
                <a:effectLst/>
              </a:rPr>
              <a:t>Data of Accommodation</a:t>
            </a:r>
            <a:endParaRPr lang="id-ID" sz="4400" b="1" dirty="0">
              <a:solidFill>
                <a:schemeClr val="accent3">
                  <a:lumMod val="50000"/>
                </a:schemeClr>
              </a:solidFill>
              <a:effectLst/>
            </a:endParaRPr>
          </a:p>
        </p:txBody>
      </p:sp>
      <p:sp>
        <p:nvSpPr>
          <p:cNvPr id="3" name="Rectangle 2"/>
          <p:cNvSpPr/>
          <p:nvPr/>
        </p:nvSpPr>
        <p:spPr>
          <a:xfrm>
            <a:off x="601670" y="1556792"/>
            <a:ext cx="8037893" cy="4832092"/>
          </a:xfrm>
          <a:prstGeom prst="rect">
            <a:avLst/>
          </a:prstGeom>
        </p:spPr>
        <p:txBody>
          <a:bodyPr wrap="square">
            <a:spAutoFit/>
          </a:bodyPr>
          <a:lstStyle/>
          <a:p>
            <a:r>
              <a:rPr lang="en-US" sz="2800" dirty="0">
                <a:solidFill>
                  <a:schemeClr val="bg1"/>
                </a:solidFill>
              </a:rPr>
              <a:t>The following </a:t>
            </a:r>
            <a:r>
              <a:rPr lang="en-US" sz="2800" dirty="0" smtClean="0">
                <a:solidFill>
                  <a:schemeClr val="bg1"/>
                </a:solidFill>
              </a:rPr>
              <a:t>variables </a:t>
            </a:r>
            <a:r>
              <a:rPr lang="en-US" sz="2800" dirty="0">
                <a:solidFill>
                  <a:schemeClr val="bg1"/>
                </a:solidFill>
              </a:rPr>
              <a:t>are most frequently used to describe the </a:t>
            </a:r>
            <a:r>
              <a:rPr lang="en-US" sz="2800" dirty="0" smtClean="0">
                <a:solidFill>
                  <a:schemeClr val="bg1"/>
                </a:solidFill>
              </a:rPr>
              <a:t>accommodation </a:t>
            </a:r>
            <a:r>
              <a:rPr lang="id-ID" sz="2800" dirty="0" smtClean="0">
                <a:solidFill>
                  <a:schemeClr val="bg1"/>
                </a:solidFill>
              </a:rPr>
              <a:t>capacities</a:t>
            </a:r>
            <a:r>
              <a:rPr lang="id-ID" sz="2800" dirty="0">
                <a:solidFill>
                  <a:schemeClr val="bg1"/>
                </a:solidFill>
              </a:rPr>
              <a:t>:</a:t>
            </a:r>
          </a:p>
          <a:p>
            <a:pPr marL="363538" indent="-363538">
              <a:buFont typeface="Wingdings" panose="05000000000000000000" pitchFamily="2" charset="2"/>
              <a:buChar char="§"/>
            </a:pPr>
            <a:r>
              <a:rPr lang="en-US" sz="2800" dirty="0" smtClean="0">
                <a:solidFill>
                  <a:schemeClr val="bg1"/>
                </a:solidFill>
              </a:rPr>
              <a:t>Months </a:t>
            </a:r>
            <a:r>
              <a:rPr lang="en-US" sz="2800" dirty="0">
                <a:solidFill>
                  <a:schemeClr val="bg1"/>
                </a:solidFill>
              </a:rPr>
              <a:t>operating in the year;</a:t>
            </a:r>
          </a:p>
          <a:p>
            <a:pPr marL="363538" indent="-363538">
              <a:buFont typeface="Wingdings" panose="05000000000000000000" pitchFamily="2" charset="2"/>
              <a:buChar char="§"/>
            </a:pPr>
            <a:r>
              <a:rPr lang="en-US" sz="2800" dirty="0" smtClean="0">
                <a:solidFill>
                  <a:schemeClr val="bg1"/>
                </a:solidFill>
              </a:rPr>
              <a:t>Number </a:t>
            </a:r>
            <a:r>
              <a:rPr lang="en-US" sz="2800" dirty="0">
                <a:solidFill>
                  <a:schemeClr val="bg1"/>
                </a:solidFill>
              </a:rPr>
              <a:t>of rooms or accommodation </a:t>
            </a:r>
            <a:r>
              <a:rPr lang="en-US" sz="2800" dirty="0" smtClean="0">
                <a:solidFill>
                  <a:schemeClr val="bg1"/>
                </a:solidFill>
              </a:rPr>
              <a:t>units</a:t>
            </a:r>
            <a:r>
              <a:rPr lang="id-ID" sz="2800" dirty="0" smtClean="0">
                <a:solidFill>
                  <a:schemeClr val="bg1"/>
                </a:solidFill>
              </a:rPr>
              <a:t>;</a:t>
            </a:r>
            <a:endParaRPr lang="id-ID" sz="2800" dirty="0">
              <a:solidFill>
                <a:schemeClr val="bg1"/>
              </a:solidFill>
            </a:endParaRPr>
          </a:p>
          <a:p>
            <a:pPr marL="363538" indent="-363538">
              <a:buFont typeface="Wingdings" panose="05000000000000000000" pitchFamily="2" charset="2"/>
              <a:buChar char="§"/>
            </a:pPr>
            <a:r>
              <a:rPr lang="en-US" sz="2800" dirty="0" smtClean="0">
                <a:solidFill>
                  <a:schemeClr val="bg1"/>
                </a:solidFill>
              </a:rPr>
              <a:t>Number </a:t>
            </a:r>
            <a:r>
              <a:rPr lang="en-US" sz="2800" dirty="0">
                <a:solidFill>
                  <a:schemeClr val="bg1"/>
                </a:solidFill>
              </a:rPr>
              <a:t>of bed </a:t>
            </a:r>
            <a:r>
              <a:rPr lang="en-US" sz="2800" dirty="0" smtClean="0">
                <a:solidFill>
                  <a:schemeClr val="bg1"/>
                </a:solidFill>
              </a:rPr>
              <a:t>places;</a:t>
            </a:r>
            <a:endParaRPr lang="en-US" sz="2800" dirty="0">
              <a:solidFill>
                <a:schemeClr val="bg1"/>
              </a:solidFill>
            </a:endParaRPr>
          </a:p>
          <a:p>
            <a:pPr marL="363538" indent="-363538">
              <a:buFont typeface="Wingdings" panose="05000000000000000000" pitchFamily="2" charset="2"/>
              <a:buChar char="§"/>
            </a:pPr>
            <a:r>
              <a:rPr lang="en-US" sz="2800" dirty="0" smtClean="0">
                <a:solidFill>
                  <a:schemeClr val="bg1"/>
                </a:solidFill>
              </a:rPr>
              <a:t>Occupancy </a:t>
            </a:r>
            <a:r>
              <a:rPr lang="en-US" sz="2800" dirty="0">
                <a:solidFill>
                  <a:schemeClr val="bg1"/>
                </a:solidFill>
              </a:rPr>
              <a:t>rates </a:t>
            </a:r>
            <a:r>
              <a:rPr lang="en-US" sz="2800" dirty="0" smtClean="0">
                <a:solidFill>
                  <a:schemeClr val="bg1"/>
                </a:solidFill>
              </a:rPr>
              <a:t>by </a:t>
            </a:r>
            <a:r>
              <a:rPr lang="en-US" sz="2800" dirty="0">
                <a:solidFill>
                  <a:schemeClr val="bg1"/>
                </a:solidFill>
              </a:rPr>
              <a:t>rooms or accommodation units (an </a:t>
            </a:r>
            <a:r>
              <a:rPr lang="en-US" sz="2800" dirty="0" smtClean="0">
                <a:solidFill>
                  <a:schemeClr val="bg1"/>
                </a:solidFill>
              </a:rPr>
              <a:t>indicator to </a:t>
            </a:r>
            <a:r>
              <a:rPr lang="en-US" sz="2800" dirty="0">
                <a:solidFill>
                  <a:schemeClr val="bg1"/>
                </a:solidFill>
              </a:rPr>
              <a:t>be associated with revenue per room);</a:t>
            </a:r>
          </a:p>
          <a:p>
            <a:pPr marL="363538" indent="-363538">
              <a:buFont typeface="Wingdings" panose="05000000000000000000" pitchFamily="2" charset="2"/>
              <a:buChar char="§"/>
            </a:pPr>
            <a:r>
              <a:rPr lang="en-US" sz="2800" dirty="0" smtClean="0">
                <a:solidFill>
                  <a:schemeClr val="bg1"/>
                </a:solidFill>
              </a:rPr>
              <a:t>Occupancy </a:t>
            </a:r>
            <a:r>
              <a:rPr lang="en-US" sz="2800" dirty="0">
                <a:solidFill>
                  <a:schemeClr val="bg1"/>
                </a:solidFill>
              </a:rPr>
              <a:t>rates </a:t>
            </a:r>
            <a:r>
              <a:rPr lang="en-US" sz="2800" dirty="0" smtClean="0">
                <a:solidFill>
                  <a:schemeClr val="bg1"/>
                </a:solidFill>
              </a:rPr>
              <a:t>by </a:t>
            </a:r>
            <a:r>
              <a:rPr lang="en-US" sz="2800" dirty="0">
                <a:solidFill>
                  <a:schemeClr val="bg1"/>
                </a:solidFill>
              </a:rPr>
              <a:t>bed places (an indicator to be associated </a:t>
            </a:r>
            <a:r>
              <a:rPr lang="en-US" sz="2800" dirty="0" smtClean="0">
                <a:solidFill>
                  <a:schemeClr val="bg1"/>
                </a:solidFill>
              </a:rPr>
              <a:t>with </a:t>
            </a:r>
            <a:r>
              <a:rPr lang="id-ID" sz="2800" dirty="0" smtClean="0">
                <a:solidFill>
                  <a:schemeClr val="bg1"/>
                </a:solidFill>
              </a:rPr>
              <a:t>flows </a:t>
            </a:r>
            <a:r>
              <a:rPr lang="id-ID" sz="2800" dirty="0">
                <a:solidFill>
                  <a:schemeClr val="bg1"/>
                </a:solidFill>
              </a:rPr>
              <a:t>of visitors);</a:t>
            </a:r>
          </a:p>
          <a:p>
            <a:pPr marL="363538" indent="-363538">
              <a:buFont typeface="Wingdings" panose="05000000000000000000" pitchFamily="2" charset="2"/>
              <a:buChar char="§"/>
            </a:pPr>
            <a:r>
              <a:rPr lang="id-ID" sz="2800" dirty="0" smtClean="0">
                <a:solidFill>
                  <a:schemeClr val="bg1"/>
                </a:solidFill>
              </a:rPr>
              <a:t>Revenue </a:t>
            </a:r>
            <a:r>
              <a:rPr lang="id-ID" sz="2800" dirty="0">
                <a:solidFill>
                  <a:schemeClr val="bg1"/>
                </a:solidFill>
              </a:rPr>
              <a:t>per available room.</a:t>
            </a:r>
          </a:p>
        </p:txBody>
      </p:sp>
    </p:spTree>
    <p:extLst>
      <p:ext uri="{BB962C8B-B14F-4D97-AF65-F5344CB8AC3E}">
        <p14:creationId xmlns:p14="http://schemas.microsoft.com/office/powerpoint/2010/main" val="2010218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4575"/>
            <a:ext cx="5955495" cy="1143000"/>
          </a:xfrm>
          <a:noFill/>
        </p:spPr>
        <p:txBody>
          <a:bodyPr>
            <a:noAutofit/>
          </a:bodyPr>
          <a:lstStyle/>
          <a:p>
            <a:r>
              <a:rPr lang="en-US" sz="4000" b="1" dirty="0" smtClean="0">
                <a:solidFill>
                  <a:schemeClr val="accent3">
                    <a:lumMod val="50000"/>
                  </a:schemeClr>
                </a:solidFill>
              </a:rPr>
              <a:t>Indonesia Accommodation Statistics</a:t>
            </a:r>
            <a:endParaRPr lang="id-ID" sz="4000" b="1" dirty="0">
              <a:solidFill>
                <a:schemeClr val="accent3">
                  <a:lumMod val="50000"/>
                </a:schemeClr>
              </a:solidFill>
            </a:endParaRPr>
          </a:p>
        </p:txBody>
      </p:sp>
      <p:sp>
        <p:nvSpPr>
          <p:cNvPr id="3" name="Content Placeholder 2"/>
          <p:cNvSpPr>
            <a:spLocks noGrp="1"/>
          </p:cNvSpPr>
          <p:nvPr>
            <p:ph idx="1"/>
          </p:nvPr>
        </p:nvSpPr>
        <p:spPr>
          <a:xfrm>
            <a:off x="754375" y="1783357"/>
            <a:ext cx="7932425" cy="4525963"/>
          </a:xfrm>
        </p:spPr>
        <p:txBody>
          <a:bodyPr>
            <a:normAutofit/>
          </a:bodyPr>
          <a:lstStyle/>
          <a:p>
            <a:pPr>
              <a:spcBef>
                <a:spcPts val="0"/>
              </a:spcBef>
              <a:spcAft>
                <a:spcPts val="1200"/>
              </a:spcAft>
            </a:pPr>
            <a:r>
              <a:rPr lang="en-US" dirty="0" smtClean="0">
                <a:latin typeface="Cambria" pitchFamily="18" charset="0"/>
              </a:rPr>
              <a:t>Statistics Indonesia (BPS) has conducted two surveys in collecting accommodation data:</a:t>
            </a:r>
          </a:p>
          <a:p>
            <a:pPr lvl="1">
              <a:spcBef>
                <a:spcPts val="0"/>
              </a:spcBef>
              <a:spcAft>
                <a:spcPts val="1200"/>
              </a:spcAft>
            </a:pPr>
            <a:r>
              <a:rPr lang="en-US" dirty="0" smtClean="0">
                <a:latin typeface="Cambria" pitchFamily="18" charset="0"/>
              </a:rPr>
              <a:t>VHTS (monthly survey) </a:t>
            </a:r>
          </a:p>
          <a:p>
            <a:pPr lvl="1">
              <a:spcBef>
                <a:spcPts val="0"/>
              </a:spcBef>
              <a:spcAft>
                <a:spcPts val="1200"/>
              </a:spcAft>
            </a:pPr>
            <a:r>
              <a:rPr lang="en-US" dirty="0" smtClean="0">
                <a:latin typeface="Cambria" pitchFamily="18" charset="0"/>
              </a:rPr>
              <a:t>VHTL (annual survey)</a:t>
            </a:r>
          </a:p>
          <a:p>
            <a:endParaRPr lang="id-ID" dirty="0"/>
          </a:p>
        </p:txBody>
      </p:sp>
    </p:spTree>
    <p:extLst>
      <p:ext uri="{BB962C8B-B14F-4D97-AF65-F5344CB8AC3E}">
        <p14:creationId xmlns:p14="http://schemas.microsoft.com/office/powerpoint/2010/main" val="2364154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831</Words>
  <Application>Microsoft Office PowerPoint</Application>
  <PresentationFormat>On-screen Show (4:3)</PresentationFormat>
  <Paragraphs>119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ACCOMMODATION STATISTICS</vt:lpstr>
      <vt:lpstr>Outline</vt:lpstr>
      <vt:lpstr>Background</vt:lpstr>
      <vt:lpstr>Compiling accommodation satatistics</vt:lpstr>
      <vt:lpstr>Compiling … (1)</vt:lpstr>
      <vt:lpstr>Compiling … (2)</vt:lpstr>
      <vt:lpstr>Accommodation Survey</vt:lpstr>
      <vt:lpstr>Data of Accommodation</vt:lpstr>
      <vt:lpstr>Indonesia Accommodation Statistics</vt:lpstr>
      <vt:lpstr>VHTS (Monthly Survey)</vt:lpstr>
      <vt:lpstr>Flow of VHTS Survey</vt:lpstr>
      <vt:lpstr>VHTS Questionnaire </vt:lpstr>
      <vt:lpstr>VHTL (Annual Survey)</vt:lpstr>
      <vt:lpstr>Flow of VHTL Survey</vt:lpstr>
      <vt:lpstr>VHTL Questionnaire </vt:lpstr>
      <vt:lpstr>Monthly Press Release </vt:lpstr>
      <vt:lpstr>Annual Publications </vt:lpstr>
      <vt:lpstr>Figure 1. Number of Short-stay Acc Est by Clas, 2014-2015</vt:lpstr>
      <vt:lpstr>Figure 2. Distribution of rooms of acc est by province, 2015</vt:lpstr>
      <vt:lpstr>Figure 3. Number of Workers of Acc Est by Education Level, 2015</vt:lpstr>
      <vt:lpstr>Figure 4. Occupancy Rate of Hotel Room in Star Hotels, 2013-2014</vt:lpstr>
      <vt:lpstr>Figure 5. Occupancy Rate of Hotel Room in Non Star Hotels, 2013-2014</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BPS</cp:lastModifiedBy>
  <cp:revision>118</cp:revision>
  <dcterms:created xsi:type="dcterms:W3CDTF">2013-08-21T19:17:07Z</dcterms:created>
  <dcterms:modified xsi:type="dcterms:W3CDTF">2016-08-06T14:01:56Z</dcterms:modified>
</cp:coreProperties>
</file>