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60" r:id="rId3"/>
    <p:sldId id="261" r:id="rId4"/>
    <p:sldId id="259" r:id="rId5"/>
    <p:sldId id="263" r:id="rId6"/>
    <p:sldId id="264" r:id="rId7"/>
    <p:sldId id="266" r:id="rId8"/>
    <p:sldId id="268" r:id="rId9"/>
    <p:sldId id="269" r:id="rId10"/>
    <p:sldId id="270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90" r:id="rId29"/>
    <p:sldId id="301" r:id="rId30"/>
    <p:sldId id="295" r:id="rId31"/>
    <p:sldId id="296" r:id="rId32"/>
    <p:sldId id="297" r:id="rId33"/>
    <p:sldId id="298" r:id="rId34"/>
    <p:sldId id="299" r:id="rId35"/>
    <p:sldId id="300" r:id="rId36"/>
    <p:sldId id="294" r:id="rId37"/>
    <p:sldId id="293" r:id="rId38"/>
    <p:sldId id="292" r:id="rId39"/>
    <p:sldId id="291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1DFF"/>
    <a:srgbClr val="157FFF"/>
    <a:srgbClr val="F7E289"/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F45427-0908-4185-8E96-5F8436179479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455E39EF-5ED1-4510-8457-E4F6B0247306}">
      <dgm:prSet phldrT="[Text]" custT="1"/>
      <dgm:spPr/>
      <dgm:t>
        <a:bodyPr/>
        <a:lstStyle/>
        <a:p>
          <a:r>
            <a:rPr lang="en-US" sz="3200" dirty="0" smtClean="0"/>
            <a:t>Tourism</a:t>
          </a:r>
          <a:endParaRPr lang="id-ID" sz="3200" dirty="0"/>
        </a:p>
      </dgm:t>
    </dgm:pt>
    <dgm:pt modelId="{36592A23-95E7-4A78-BDF3-407BE23E2E48}" type="parTrans" cxnId="{DCF9F57F-716E-493D-9983-4C6BA52C2E3B}">
      <dgm:prSet/>
      <dgm:spPr/>
      <dgm:t>
        <a:bodyPr/>
        <a:lstStyle/>
        <a:p>
          <a:endParaRPr lang="id-ID" sz="2000"/>
        </a:p>
      </dgm:t>
    </dgm:pt>
    <dgm:pt modelId="{2EFB6B1E-4EE8-4411-B71A-A5C972963EF7}" type="sibTrans" cxnId="{DCF9F57F-716E-493D-9983-4C6BA52C2E3B}">
      <dgm:prSet/>
      <dgm:spPr/>
      <dgm:t>
        <a:bodyPr/>
        <a:lstStyle/>
        <a:p>
          <a:endParaRPr lang="id-ID" sz="2000"/>
        </a:p>
      </dgm:t>
    </dgm:pt>
    <dgm:pt modelId="{DEB98B6F-FAD4-4249-8EB8-A755A92BFD75}">
      <dgm:prSet phldrT="[Text]" custT="1"/>
      <dgm:spPr/>
      <dgm:t>
        <a:bodyPr/>
        <a:lstStyle/>
        <a:p>
          <a:r>
            <a:rPr lang="en-US" sz="1800" dirty="0" smtClean="0"/>
            <a:t>Demand side</a:t>
          </a:r>
          <a:endParaRPr lang="id-ID" sz="1800" dirty="0"/>
        </a:p>
      </dgm:t>
    </dgm:pt>
    <dgm:pt modelId="{D3D295D3-C83B-466C-99BE-F11D98EA5899}" type="parTrans" cxnId="{00E82916-693D-4A06-BBBB-5C9EEE3B534D}">
      <dgm:prSet custT="1"/>
      <dgm:spPr/>
      <dgm:t>
        <a:bodyPr/>
        <a:lstStyle/>
        <a:p>
          <a:endParaRPr lang="id-ID" sz="600"/>
        </a:p>
      </dgm:t>
    </dgm:pt>
    <dgm:pt modelId="{F8BCE837-071F-46AA-8B0E-B821BC73F345}" type="sibTrans" cxnId="{00E82916-693D-4A06-BBBB-5C9EEE3B534D}">
      <dgm:prSet/>
      <dgm:spPr/>
      <dgm:t>
        <a:bodyPr/>
        <a:lstStyle/>
        <a:p>
          <a:endParaRPr lang="id-ID" sz="2000"/>
        </a:p>
      </dgm:t>
    </dgm:pt>
    <dgm:pt modelId="{0F3CF013-122D-4BC6-9DBE-0F030D2499A0}">
      <dgm:prSet phldrT="[Text]" custT="1"/>
      <dgm:spPr/>
      <dgm:t>
        <a:bodyPr/>
        <a:lstStyle/>
        <a:p>
          <a:r>
            <a:rPr lang="en-US" sz="1800" dirty="0" smtClean="0"/>
            <a:t>Inbound tourism</a:t>
          </a:r>
          <a:endParaRPr lang="id-ID" sz="1800" dirty="0"/>
        </a:p>
      </dgm:t>
    </dgm:pt>
    <dgm:pt modelId="{4D1D589A-5B00-4A23-AA68-A2FC8198FE12}" type="parTrans" cxnId="{C1155702-F471-4479-AA72-E2163FC1D88D}">
      <dgm:prSet custT="1"/>
      <dgm:spPr/>
      <dgm:t>
        <a:bodyPr/>
        <a:lstStyle/>
        <a:p>
          <a:endParaRPr lang="id-ID" sz="600"/>
        </a:p>
      </dgm:t>
    </dgm:pt>
    <dgm:pt modelId="{29358191-1C8E-45B4-BC07-184EA896ABB2}" type="sibTrans" cxnId="{C1155702-F471-4479-AA72-E2163FC1D88D}">
      <dgm:prSet/>
      <dgm:spPr/>
      <dgm:t>
        <a:bodyPr/>
        <a:lstStyle/>
        <a:p>
          <a:endParaRPr lang="id-ID" sz="2000"/>
        </a:p>
      </dgm:t>
    </dgm:pt>
    <dgm:pt modelId="{F3FAA044-C3DB-4389-9429-A91B10AFC17E}">
      <dgm:prSet phldrT="[Text]" custT="1"/>
      <dgm:spPr/>
      <dgm:t>
        <a:bodyPr/>
        <a:lstStyle/>
        <a:p>
          <a:r>
            <a:rPr lang="en-US" sz="1800" dirty="0" smtClean="0"/>
            <a:t>Domestic tourism</a:t>
          </a:r>
          <a:endParaRPr lang="id-ID" sz="1800" dirty="0"/>
        </a:p>
      </dgm:t>
    </dgm:pt>
    <dgm:pt modelId="{9F4BF736-A2DC-44A5-AFD8-C6AC7F8CE68B}" type="parTrans" cxnId="{7D31F800-654B-4EF3-B28B-E4DBB4CD564C}">
      <dgm:prSet custT="1"/>
      <dgm:spPr/>
      <dgm:t>
        <a:bodyPr/>
        <a:lstStyle/>
        <a:p>
          <a:endParaRPr lang="id-ID" sz="600"/>
        </a:p>
      </dgm:t>
    </dgm:pt>
    <dgm:pt modelId="{47FCC0C5-468D-43B0-9F7A-74BAC4F1933C}" type="sibTrans" cxnId="{7D31F800-654B-4EF3-B28B-E4DBB4CD564C}">
      <dgm:prSet/>
      <dgm:spPr/>
      <dgm:t>
        <a:bodyPr/>
        <a:lstStyle/>
        <a:p>
          <a:endParaRPr lang="id-ID" sz="2000"/>
        </a:p>
      </dgm:t>
    </dgm:pt>
    <dgm:pt modelId="{7806FC5F-494F-497B-9E53-0C8CA4A627F2}">
      <dgm:prSet phldrT="[Text]" custT="1"/>
      <dgm:spPr/>
      <dgm:t>
        <a:bodyPr/>
        <a:lstStyle/>
        <a:p>
          <a:r>
            <a:rPr lang="en-US" sz="1800" dirty="0" smtClean="0"/>
            <a:t>Supply side</a:t>
          </a:r>
          <a:endParaRPr lang="id-ID" sz="1800" dirty="0"/>
        </a:p>
      </dgm:t>
    </dgm:pt>
    <dgm:pt modelId="{329E95CA-8A29-43BE-98A3-D7548DB24ECA}" type="parTrans" cxnId="{5282BD36-D24E-4EA9-8EEA-701E8480BF9E}">
      <dgm:prSet custT="1"/>
      <dgm:spPr/>
      <dgm:t>
        <a:bodyPr/>
        <a:lstStyle/>
        <a:p>
          <a:endParaRPr lang="id-ID" sz="600"/>
        </a:p>
      </dgm:t>
    </dgm:pt>
    <dgm:pt modelId="{08010D46-F473-47AE-8522-89180B6870E7}" type="sibTrans" cxnId="{5282BD36-D24E-4EA9-8EEA-701E8480BF9E}">
      <dgm:prSet/>
      <dgm:spPr/>
      <dgm:t>
        <a:bodyPr/>
        <a:lstStyle/>
        <a:p>
          <a:endParaRPr lang="id-ID" sz="2000"/>
        </a:p>
      </dgm:t>
    </dgm:pt>
    <dgm:pt modelId="{67CE429D-DD9F-4DDE-9442-A9270494D1D9}">
      <dgm:prSet phldrT="[Text]" custT="1"/>
      <dgm:spPr/>
      <dgm:t>
        <a:bodyPr/>
        <a:lstStyle/>
        <a:p>
          <a:r>
            <a:rPr lang="en-US" sz="1800" dirty="0" smtClean="0"/>
            <a:t>Tourism industries</a:t>
          </a:r>
          <a:endParaRPr lang="id-ID" sz="1800" dirty="0"/>
        </a:p>
      </dgm:t>
    </dgm:pt>
    <dgm:pt modelId="{82055F1D-EB56-4FD3-B8C6-C04C9505C200}" type="parTrans" cxnId="{38BE322F-5D89-48B5-A373-71A31C12BE5F}">
      <dgm:prSet custT="1"/>
      <dgm:spPr/>
      <dgm:t>
        <a:bodyPr/>
        <a:lstStyle/>
        <a:p>
          <a:endParaRPr lang="id-ID" sz="600"/>
        </a:p>
      </dgm:t>
    </dgm:pt>
    <dgm:pt modelId="{38103DE0-F37C-4913-90FD-F69A2A8E0009}" type="sibTrans" cxnId="{38BE322F-5D89-48B5-A373-71A31C12BE5F}">
      <dgm:prSet/>
      <dgm:spPr/>
      <dgm:t>
        <a:bodyPr/>
        <a:lstStyle/>
        <a:p>
          <a:endParaRPr lang="id-ID" sz="2000"/>
        </a:p>
      </dgm:t>
    </dgm:pt>
    <dgm:pt modelId="{CC104966-361B-4ED3-9150-68403E04B801}">
      <dgm:prSet phldrT="[Text]" custT="1"/>
      <dgm:spPr/>
      <dgm:t>
        <a:bodyPr/>
        <a:lstStyle/>
        <a:p>
          <a:r>
            <a:rPr lang="en-US" sz="1800" dirty="0" smtClean="0"/>
            <a:t>Outbound tourism</a:t>
          </a:r>
          <a:endParaRPr lang="id-ID" sz="1800" dirty="0"/>
        </a:p>
      </dgm:t>
    </dgm:pt>
    <dgm:pt modelId="{353FA8E0-8335-429C-A9A9-0E5766C55A14}" type="parTrans" cxnId="{D06DC371-2164-49F0-A6C3-887866E27ADC}">
      <dgm:prSet custT="1"/>
      <dgm:spPr/>
      <dgm:t>
        <a:bodyPr/>
        <a:lstStyle/>
        <a:p>
          <a:endParaRPr lang="id-ID" sz="600"/>
        </a:p>
      </dgm:t>
    </dgm:pt>
    <dgm:pt modelId="{2541792F-BADD-4770-B3E6-59A4D482F3E8}" type="sibTrans" cxnId="{D06DC371-2164-49F0-A6C3-887866E27ADC}">
      <dgm:prSet/>
      <dgm:spPr/>
      <dgm:t>
        <a:bodyPr/>
        <a:lstStyle/>
        <a:p>
          <a:endParaRPr lang="id-ID" sz="2000"/>
        </a:p>
      </dgm:t>
    </dgm:pt>
    <dgm:pt modelId="{DCE132CE-D4B1-449E-9CDC-D2C335508815}">
      <dgm:prSet phldrT="[Text]" custT="1"/>
      <dgm:spPr/>
      <dgm:t>
        <a:bodyPr/>
        <a:lstStyle/>
        <a:p>
          <a:r>
            <a:rPr lang="en-US" sz="1800" dirty="0" smtClean="0"/>
            <a:t>Visitors</a:t>
          </a:r>
          <a:endParaRPr lang="id-ID" sz="1800" dirty="0"/>
        </a:p>
      </dgm:t>
    </dgm:pt>
    <dgm:pt modelId="{8FC49137-DC0C-451C-AB1A-25661AAA7B22}" type="parTrans" cxnId="{3D7E54DF-F6F2-4C80-878B-9986BBDD3518}">
      <dgm:prSet custT="1"/>
      <dgm:spPr/>
      <dgm:t>
        <a:bodyPr/>
        <a:lstStyle/>
        <a:p>
          <a:endParaRPr lang="id-ID" sz="600"/>
        </a:p>
      </dgm:t>
    </dgm:pt>
    <dgm:pt modelId="{619A1C1F-F29C-4822-A867-FEB800C52C9D}" type="sibTrans" cxnId="{3D7E54DF-F6F2-4C80-878B-9986BBDD3518}">
      <dgm:prSet/>
      <dgm:spPr/>
      <dgm:t>
        <a:bodyPr/>
        <a:lstStyle/>
        <a:p>
          <a:endParaRPr lang="id-ID" sz="2000"/>
        </a:p>
      </dgm:t>
    </dgm:pt>
    <dgm:pt modelId="{962A5093-B432-42E2-85FC-2698B55B5B0C}">
      <dgm:prSet phldrT="[Text]" custT="1"/>
      <dgm:spPr/>
      <dgm:t>
        <a:bodyPr/>
        <a:lstStyle/>
        <a:p>
          <a:r>
            <a:rPr lang="en-US" sz="1800" dirty="0" smtClean="0"/>
            <a:t>Accommodation</a:t>
          </a:r>
          <a:endParaRPr lang="id-ID" sz="1800" dirty="0"/>
        </a:p>
      </dgm:t>
    </dgm:pt>
    <dgm:pt modelId="{E4E5F509-6B0C-448C-92CC-DBD3251C1B81}" type="parTrans" cxnId="{5AD8B616-999B-42C0-97F1-F55918AA3E72}">
      <dgm:prSet custT="1"/>
      <dgm:spPr/>
      <dgm:t>
        <a:bodyPr/>
        <a:lstStyle/>
        <a:p>
          <a:endParaRPr lang="id-ID" sz="600"/>
        </a:p>
      </dgm:t>
    </dgm:pt>
    <dgm:pt modelId="{DCEBE087-0669-4A37-9733-DAE5E9226598}" type="sibTrans" cxnId="{5AD8B616-999B-42C0-97F1-F55918AA3E72}">
      <dgm:prSet/>
      <dgm:spPr/>
      <dgm:t>
        <a:bodyPr/>
        <a:lstStyle/>
        <a:p>
          <a:endParaRPr lang="id-ID" sz="2000"/>
        </a:p>
      </dgm:t>
    </dgm:pt>
    <dgm:pt modelId="{FEF189A8-42CC-442D-B182-6965533E529A}">
      <dgm:prSet phldrT="[Text]" custT="1"/>
      <dgm:spPr/>
      <dgm:t>
        <a:bodyPr/>
        <a:lstStyle/>
        <a:p>
          <a:r>
            <a:rPr lang="en-US" sz="1800" dirty="0" smtClean="0"/>
            <a:t>F &amp; B services</a:t>
          </a:r>
          <a:endParaRPr lang="id-ID" sz="1800" dirty="0"/>
        </a:p>
      </dgm:t>
    </dgm:pt>
    <dgm:pt modelId="{0167D2E9-3E48-4B3B-8A80-6CBB427E7B0E}" type="parTrans" cxnId="{3C181A7F-0410-4FAF-9E6E-C0CAE81078C5}">
      <dgm:prSet custT="1"/>
      <dgm:spPr/>
      <dgm:t>
        <a:bodyPr/>
        <a:lstStyle/>
        <a:p>
          <a:endParaRPr lang="id-ID" sz="600"/>
        </a:p>
      </dgm:t>
    </dgm:pt>
    <dgm:pt modelId="{BB277DD0-8E81-4220-9F20-1A9BDC7FE42E}" type="sibTrans" cxnId="{3C181A7F-0410-4FAF-9E6E-C0CAE81078C5}">
      <dgm:prSet/>
      <dgm:spPr/>
      <dgm:t>
        <a:bodyPr/>
        <a:lstStyle/>
        <a:p>
          <a:endParaRPr lang="id-ID" sz="2000"/>
        </a:p>
      </dgm:t>
    </dgm:pt>
    <dgm:pt modelId="{FD6C1234-2E6D-48F8-A250-4F759B5A91DC}">
      <dgm:prSet phldrT="[Text]" custT="1"/>
      <dgm:spPr/>
      <dgm:t>
        <a:bodyPr/>
        <a:lstStyle/>
        <a:p>
          <a:r>
            <a:rPr lang="en-US" sz="1800" dirty="0" smtClean="0"/>
            <a:t>Travel agent</a:t>
          </a:r>
          <a:endParaRPr lang="id-ID" sz="1800" dirty="0"/>
        </a:p>
      </dgm:t>
    </dgm:pt>
    <dgm:pt modelId="{151D37C3-3053-46C0-9F41-2EA310EAD670}" type="parTrans" cxnId="{FAA52B60-A441-4614-8C51-FDC18F0FD385}">
      <dgm:prSet custT="1"/>
      <dgm:spPr/>
      <dgm:t>
        <a:bodyPr/>
        <a:lstStyle/>
        <a:p>
          <a:endParaRPr lang="id-ID" sz="600"/>
        </a:p>
      </dgm:t>
    </dgm:pt>
    <dgm:pt modelId="{479C737A-9E5E-4BA3-8170-5D91817E7DFB}" type="sibTrans" cxnId="{FAA52B60-A441-4614-8C51-FDC18F0FD385}">
      <dgm:prSet/>
      <dgm:spPr/>
      <dgm:t>
        <a:bodyPr/>
        <a:lstStyle/>
        <a:p>
          <a:endParaRPr lang="id-ID" sz="2000"/>
        </a:p>
      </dgm:t>
    </dgm:pt>
    <dgm:pt modelId="{2462CA31-95A0-4A94-A025-48A9B291DD8E}">
      <dgm:prSet phldrT="[Text]" custT="1"/>
      <dgm:spPr/>
      <dgm:t>
        <a:bodyPr/>
        <a:lstStyle/>
        <a:p>
          <a:r>
            <a:rPr lang="en-US" sz="1800" dirty="0" err="1" smtClean="0"/>
            <a:t>etc</a:t>
          </a:r>
          <a:endParaRPr lang="id-ID" sz="1800" dirty="0"/>
        </a:p>
      </dgm:t>
    </dgm:pt>
    <dgm:pt modelId="{D9CEBE8C-08AF-452C-8174-AC1950480149}" type="parTrans" cxnId="{3964FEAA-9A80-4750-A30C-07DB48ED34A2}">
      <dgm:prSet custT="1"/>
      <dgm:spPr/>
      <dgm:t>
        <a:bodyPr/>
        <a:lstStyle/>
        <a:p>
          <a:endParaRPr lang="id-ID" sz="600"/>
        </a:p>
      </dgm:t>
    </dgm:pt>
    <dgm:pt modelId="{56ED3E70-26C1-4ABA-9B1D-90054E5B8B89}" type="sibTrans" cxnId="{3964FEAA-9A80-4750-A30C-07DB48ED34A2}">
      <dgm:prSet/>
      <dgm:spPr/>
      <dgm:t>
        <a:bodyPr/>
        <a:lstStyle/>
        <a:p>
          <a:endParaRPr lang="id-ID" sz="2000"/>
        </a:p>
      </dgm:t>
    </dgm:pt>
    <dgm:pt modelId="{D07CFF79-A2BA-4497-9B64-FA451C4355AC}">
      <dgm:prSet phldrT="[Text]" custT="1"/>
      <dgm:spPr/>
      <dgm:t>
        <a:bodyPr/>
        <a:lstStyle/>
        <a:p>
          <a:r>
            <a:rPr lang="en-US" sz="1800" dirty="0" smtClean="0"/>
            <a:t>Attraction services</a:t>
          </a:r>
          <a:endParaRPr lang="id-ID" sz="1800" dirty="0"/>
        </a:p>
      </dgm:t>
    </dgm:pt>
    <dgm:pt modelId="{889CB4B7-8E43-4004-B2E6-7288AB5E723B}" type="parTrans" cxnId="{E8145996-0B6C-4053-B3F2-E7F1A89F9E6F}">
      <dgm:prSet/>
      <dgm:spPr/>
      <dgm:t>
        <a:bodyPr/>
        <a:lstStyle/>
        <a:p>
          <a:endParaRPr lang="id-ID"/>
        </a:p>
      </dgm:t>
    </dgm:pt>
    <dgm:pt modelId="{BF556823-2F30-4FA6-8FAC-6F27509962C6}" type="sibTrans" cxnId="{E8145996-0B6C-4053-B3F2-E7F1A89F9E6F}">
      <dgm:prSet/>
      <dgm:spPr/>
      <dgm:t>
        <a:bodyPr/>
        <a:lstStyle/>
        <a:p>
          <a:endParaRPr lang="id-ID"/>
        </a:p>
      </dgm:t>
    </dgm:pt>
    <dgm:pt modelId="{3627FBD6-47CC-4877-9C78-5476FF31044C}" type="pres">
      <dgm:prSet presAssocID="{F1F45427-0908-4185-8E96-5F843617947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E62B8889-9766-447D-8207-C40AE405FFC5}" type="pres">
      <dgm:prSet presAssocID="{455E39EF-5ED1-4510-8457-E4F6B0247306}" presName="root1" presStyleCnt="0"/>
      <dgm:spPr/>
    </dgm:pt>
    <dgm:pt modelId="{A7694492-76C3-4C9B-9623-B491D0F2D2D4}" type="pres">
      <dgm:prSet presAssocID="{455E39EF-5ED1-4510-8457-E4F6B0247306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238A6FA3-B113-4A5D-8698-B03A1175F4DD}" type="pres">
      <dgm:prSet presAssocID="{455E39EF-5ED1-4510-8457-E4F6B0247306}" presName="level2hierChild" presStyleCnt="0"/>
      <dgm:spPr/>
    </dgm:pt>
    <dgm:pt modelId="{CFA5179A-77EB-4D1E-A9B3-5410BFCC43DD}" type="pres">
      <dgm:prSet presAssocID="{D3D295D3-C83B-466C-99BE-F11D98EA5899}" presName="conn2-1" presStyleLbl="parChTrans1D2" presStyleIdx="0" presStyleCnt="2"/>
      <dgm:spPr/>
      <dgm:t>
        <a:bodyPr/>
        <a:lstStyle/>
        <a:p>
          <a:endParaRPr lang="id-ID"/>
        </a:p>
      </dgm:t>
    </dgm:pt>
    <dgm:pt modelId="{28DC3291-50C9-445A-AD64-16A5BA1BCD61}" type="pres">
      <dgm:prSet presAssocID="{D3D295D3-C83B-466C-99BE-F11D98EA5899}" presName="connTx" presStyleLbl="parChTrans1D2" presStyleIdx="0" presStyleCnt="2"/>
      <dgm:spPr/>
      <dgm:t>
        <a:bodyPr/>
        <a:lstStyle/>
        <a:p>
          <a:endParaRPr lang="id-ID"/>
        </a:p>
      </dgm:t>
    </dgm:pt>
    <dgm:pt modelId="{57DF722C-6D61-40CE-93DF-39146948880F}" type="pres">
      <dgm:prSet presAssocID="{DEB98B6F-FAD4-4249-8EB8-A755A92BFD75}" presName="root2" presStyleCnt="0"/>
      <dgm:spPr/>
    </dgm:pt>
    <dgm:pt modelId="{2FB88EBD-0FA0-4BE5-A885-7FC374B8408C}" type="pres">
      <dgm:prSet presAssocID="{DEB98B6F-FAD4-4249-8EB8-A755A92BFD75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C87BFB43-8849-4A88-BA63-3D3B8D526344}" type="pres">
      <dgm:prSet presAssocID="{DEB98B6F-FAD4-4249-8EB8-A755A92BFD75}" presName="level3hierChild" presStyleCnt="0"/>
      <dgm:spPr/>
    </dgm:pt>
    <dgm:pt modelId="{52BBAF0D-DE69-4045-B317-16645DA2BC89}" type="pres">
      <dgm:prSet presAssocID="{8FC49137-DC0C-451C-AB1A-25661AAA7B22}" presName="conn2-1" presStyleLbl="parChTrans1D3" presStyleIdx="0" presStyleCnt="2"/>
      <dgm:spPr/>
      <dgm:t>
        <a:bodyPr/>
        <a:lstStyle/>
        <a:p>
          <a:endParaRPr lang="id-ID"/>
        </a:p>
      </dgm:t>
    </dgm:pt>
    <dgm:pt modelId="{A7AD9322-9537-4BDC-A3E4-425CD6D51B7D}" type="pres">
      <dgm:prSet presAssocID="{8FC49137-DC0C-451C-AB1A-25661AAA7B22}" presName="connTx" presStyleLbl="parChTrans1D3" presStyleIdx="0" presStyleCnt="2"/>
      <dgm:spPr/>
      <dgm:t>
        <a:bodyPr/>
        <a:lstStyle/>
        <a:p>
          <a:endParaRPr lang="id-ID"/>
        </a:p>
      </dgm:t>
    </dgm:pt>
    <dgm:pt modelId="{0A5AA228-0A84-486D-9233-F334BE2FE80B}" type="pres">
      <dgm:prSet presAssocID="{DCE132CE-D4B1-449E-9CDC-D2C335508815}" presName="root2" presStyleCnt="0"/>
      <dgm:spPr/>
    </dgm:pt>
    <dgm:pt modelId="{E1336798-BDFA-4C4D-8A35-D10DFA52869B}" type="pres">
      <dgm:prSet presAssocID="{DCE132CE-D4B1-449E-9CDC-D2C335508815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D8A51CB8-5247-408A-8DFC-7F3A56F20666}" type="pres">
      <dgm:prSet presAssocID="{DCE132CE-D4B1-449E-9CDC-D2C335508815}" presName="level3hierChild" presStyleCnt="0"/>
      <dgm:spPr/>
    </dgm:pt>
    <dgm:pt modelId="{ECDCC11A-D15F-42AF-A570-570E82E1B73B}" type="pres">
      <dgm:prSet presAssocID="{4D1D589A-5B00-4A23-AA68-A2FC8198FE12}" presName="conn2-1" presStyleLbl="parChTrans1D4" presStyleIdx="0" presStyleCnt="8"/>
      <dgm:spPr/>
      <dgm:t>
        <a:bodyPr/>
        <a:lstStyle/>
        <a:p>
          <a:endParaRPr lang="id-ID"/>
        </a:p>
      </dgm:t>
    </dgm:pt>
    <dgm:pt modelId="{FAC28ACA-3F76-4BD0-BCF4-AF62C3B08DCC}" type="pres">
      <dgm:prSet presAssocID="{4D1D589A-5B00-4A23-AA68-A2FC8198FE12}" presName="connTx" presStyleLbl="parChTrans1D4" presStyleIdx="0" presStyleCnt="8"/>
      <dgm:spPr/>
      <dgm:t>
        <a:bodyPr/>
        <a:lstStyle/>
        <a:p>
          <a:endParaRPr lang="id-ID"/>
        </a:p>
      </dgm:t>
    </dgm:pt>
    <dgm:pt modelId="{31906043-53B1-44A3-9B9A-6627FCFDF0B5}" type="pres">
      <dgm:prSet presAssocID="{0F3CF013-122D-4BC6-9DBE-0F030D2499A0}" presName="root2" presStyleCnt="0"/>
      <dgm:spPr/>
    </dgm:pt>
    <dgm:pt modelId="{A839288F-AFA7-4162-94DD-EFC2AB026B96}" type="pres">
      <dgm:prSet presAssocID="{0F3CF013-122D-4BC6-9DBE-0F030D2499A0}" presName="LevelTwoTextNode" presStyleLbl="node4" presStyleIdx="0" presStyleCnt="8" custScaleX="137075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A38FDBD2-E3CA-4B6B-B336-4DF3A5DE29BE}" type="pres">
      <dgm:prSet presAssocID="{0F3CF013-122D-4BC6-9DBE-0F030D2499A0}" presName="level3hierChild" presStyleCnt="0"/>
      <dgm:spPr/>
    </dgm:pt>
    <dgm:pt modelId="{6367CB2C-5C89-408A-B3A5-61E37DCE3463}" type="pres">
      <dgm:prSet presAssocID="{9F4BF736-A2DC-44A5-AFD8-C6AC7F8CE68B}" presName="conn2-1" presStyleLbl="parChTrans1D4" presStyleIdx="1" presStyleCnt="8"/>
      <dgm:spPr/>
      <dgm:t>
        <a:bodyPr/>
        <a:lstStyle/>
        <a:p>
          <a:endParaRPr lang="id-ID"/>
        </a:p>
      </dgm:t>
    </dgm:pt>
    <dgm:pt modelId="{13D460D4-F969-4582-92F1-78F9049D5A86}" type="pres">
      <dgm:prSet presAssocID="{9F4BF736-A2DC-44A5-AFD8-C6AC7F8CE68B}" presName="connTx" presStyleLbl="parChTrans1D4" presStyleIdx="1" presStyleCnt="8"/>
      <dgm:spPr/>
      <dgm:t>
        <a:bodyPr/>
        <a:lstStyle/>
        <a:p>
          <a:endParaRPr lang="id-ID"/>
        </a:p>
      </dgm:t>
    </dgm:pt>
    <dgm:pt modelId="{946DC00B-7C42-4FBA-B5BE-4E3CB8D73F3F}" type="pres">
      <dgm:prSet presAssocID="{F3FAA044-C3DB-4389-9429-A91B10AFC17E}" presName="root2" presStyleCnt="0"/>
      <dgm:spPr/>
    </dgm:pt>
    <dgm:pt modelId="{6E0B9E84-2AAE-4A0D-B341-F7ED7A013531}" type="pres">
      <dgm:prSet presAssocID="{F3FAA044-C3DB-4389-9429-A91B10AFC17E}" presName="LevelTwoTextNode" presStyleLbl="node4" presStyleIdx="1" presStyleCnt="8" custScaleX="137075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AE45ECEE-8E10-4DA1-8FCB-A7906EC3B541}" type="pres">
      <dgm:prSet presAssocID="{F3FAA044-C3DB-4389-9429-A91B10AFC17E}" presName="level3hierChild" presStyleCnt="0"/>
      <dgm:spPr/>
    </dgm:pt>
    <dgm:pt modelId="{B5ADDF72-3A8F-4171-90E5-613AECD453E7}" type="pres">
      <dgm:prSet presAssocID="{353FA8E0-8335-429C-A9A9-0E5766C55A14}" presName="conn2-1" presStyleLbl="parChTrans1D4" presStyleIdx="2" presStyleCnt="8"/>
      <dgm:spPr/>
      <dgm:t>
        <a:bodyPr/>
        <a:lstStyle/>
        <a:p>
          <a:endParaRPr lang="id-ID"/>
        </a:p>
      </dgm:t>
    </dgm:pt>
    <dgm:pt modelId="{EDDF9635-CB5D-40C9-8467-37ED43D8B36F}" type="pres">
      <dgm:prSet presAssocID="{353FA8E0-8335-429C-A9A9-0E5766C55A14}" presName="connTx" presStyleLbl="parChTrans1D4" presStyleIdx="2" presStyleCnt="8"/>
      <dgm:spPr/>
      <dgm:t>
        <a:bodyPr/>
        <a:lstStyle/>
        <a:p>
          <a:endParaRPr lang="id-ID"/>
        </a:p>
      </dgm:t>
    </dgm:pt>
    <dgm:pt modelId="{E68F16FE-C5DE-43CB-84EE-3AB979C4D39C}" type="pres">
      <dgm:prSet presAssocID="{CC104966-361B-4ED3-9150-68403E04B801}" presName="root2" presStyleCnt="0"/>
      <dgm:spPr/>
    </dgm:pt>
    <dgm:pt modelId="{70EA697D-1035-4F93-9494-11B32A350AAC}" type="pres">
      <dgm:prSet presAssocID="{CC104966-361B-4ED3-9150-68403E04B801}" presName="LevelTwoTextNode" presStyleLbl="node4" presStyleIdx="2" presStyleCnt="8" custScaleX="137075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53E2BDC3-42CF-4C42-8963-EB26EC12CB4B}" type="pres">
      <dgm:prSet presAssocID="{CC104966-361B-4ED3-9150-68403E04B801}" presName="level3hierChild" presStyleCnt="0"/>
      <dgm:spPr/>
    </dgm:pt>
    <dgm:pt modelId="{9A0D4FA8-91BC-4DE6-A011-2A7A9A7C64A5}" type="pres">
      <dgm:prSet presAssocID="{329E95CA-8A29-43BE-98A3-D7548DB24ECA}" presName="conn2-1" presStyleLbl="parChTrans1D2" presStyleIdx="1" presStyleCnt="2"/>
      <dgm:spPr/>
      <dgm:t>
        <a:bodyPr/>
        <a:lstStyle/>
        <a:p>
          <a:endParaRPr lang="id-ID"/>
        </a:p>
      </dgm:t>
    </dgm:pt>
    <dgm:pt modelId="{706E9091-F8CD-4AFD-B75A-9AF9A1954778}" type="pres">
      <dgm:prSet presAssocID="{329E95CA-8A29-43BE-98A3-D7548DB24ECA}" presName="connTx" presStyleLbl="parChTrans1D2" presStyleIdx="1" presStyleCnt="2"/>
      <dgm:spPr/>
      <dgm:t>
        <a:bodyPr/>
        <a:lstStyle/>
        <a:p>
          <a:endParaRPr lang="id-ID"/>
        </a:p>
      </dgm:t>
    </dgm:pt>
    <dgm:pt modelId="{EC27A231-0AEF-44D8-A551-729F5933AD99}" type="pres">
      <dgm:prSet presAssocID="{7806FC5F-494F-497B-9E53-0C8CA4A627F2}" presName="root2" presStyleCnt="0"/>
      <dgm:spPr/>
    </dgm:pt>
    <dgm:pt modelId="{47C7C6D1-93A1-4922-9F72-75F4C0A142DB}" type="pres">
      <dgm:prSet presAssocID="{7806FC5F-494F-497B-9E53-0C8CA4A627F2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9B3A2E39-EC5E-4186-BA30-ED9A6E48A0C6}" type="pres">
      <dgm:prSet presAssocID="{7806FC5F-494F-497B-9E53-0C8CA4A627F2}" presName="level3hierChild" presStyleCnt="0"/>
      <dgm:spPr/>
    </dgm:pt>
    <dgm:pt modelId="{DF18578A-28D8-4439-BF89-FB1AA9B0B575}" type="pres">
      <dgm:prSet presAssocID="{82055F1D-EB56-4FD3-B8C6-C04C9505C200}" presName="conn2-1" presStyleLbl="parChTrans1D3" presStyleIdx="1" presStyleCnt="2"/>
      <dgm:spPr/>
      <dgm:t>
        <a:bodyPr/>
        <a:lstStyle/>
        <a:p>
          <a:endParaRPr lang="id-ID"/>
        </a:p>
      </dgm:t>
    </dgm:pt>
    <dgm:pt modelId="{E88AFA85-0C2D-49D6-BA16-D333AF4F11A1}" type="pres">
      <dgm:prSet presAssocID="{82055F1D-EB56-4FD3-B8C6-C04C9505C200}" presName="connTx" presStyleLbl="parChTrans1D3" presStyleIdx="1" presStyleCnt="2"/>
      <dgm:spPr/>
      <dgm:t>
        <a:bodyPr/>
        <a:lstStyle/>
        <a:p>
          <a:endParaRPr lang="id-ID"/>
        </a:p>
      </dgm:t>
    </dgm:pt>
    <dgm:pt modelId="{7EAD639D-E5A6-468E-B7CB-FBC8C6A20D2A}" type="pres">
      <dgm:prSet presAssocID="{67CE429D-DD9F-4DDE-9442-A9270494D1D9}" presName="root2" presStyleCnt="0"/>
      <dgm:spPr/>
    </dgm:pt>
    <dgm:pt modelId="{D3983E1B-D5F0-4641-8BF1-4DD011C48C12}" type="pres">
      <dgm:prSet presAssocID="{67CE429D-DD9F-4DDE-9442-A9270494D1D9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201055DC-31E4-415C-BE90-A766DCF9EF4D}" type="pres">
      <dgm:prSet presAssocID="{67CE429D-DD9F-4DDE-9442-A9270494D1D9}" presName="level3hierChild" presStyleCnt="0"/>
      <dgm:spPr/>
    </dgm:pt>
    <dgm:pt modelId="{607439EF-4230-4A3B-B536-10A467AB13D2}" type="pres">
      <dgm:prSet presAssocID="{E4E5F509-6B0C-448C-92CC-DBD3251C1B81}" presName="conn2-1" presStyleLbl="parChTrans1D4" presStyleIdx="3" presStyleCnt="8"/>
      <dgm:spPr/>
      <dgm:t>
        <a:bodyPr/>
        <a:lstStyle/>
        <a:p>
          <a:endParaRPr lang="id-ID"/>
        </a:p>
      </dgm:t>
    </dgm:pt>
    <dgm:pt modelId="{12015FD2-62BA-4AA3-A1AF-50AE82AA1FE0}" type="pres">
      <dgm:prSet presAssocID="{E4E5F509-6B0C-448C-92CC-DBD3251C1B81}" presName="connTx" presStyleLbl="parChTrans1D4" presStyleIdx="3" presStyleCnt="8"/>
      <dgm:spPr/>
      <dgm:t>
        <a:bodyPr/>
        <a:lstStyle/>
        <a:p>
          <a:endParaRPr lang="id-ID"/>
        </a:p>
      </dgm:t>
    </dgm:pt>
    <dgm:pt modelId="{880F0905-B77A-484C-A9FF-D2DC8464E209}" type="pres">
      <dgm:prSet presAssocID="{962A5093-B432-42E2-85FC-2698B55B5B0C}" presName="root2" presStyleCnt="0"/>
      <dgm:spPr/>
    </dgm:pt>
    <dgm:pt modelId="{1BE5C715-A331-4442-A8EA-A9214B9A4FFE}" type="pres">
      <dgm:prSet presAssocID="{962A5093-B432-42E2-85FC-2698B55B5B0C}" presName="LevelTwoTextNode" presStyleLbl="node4" presStyleIdx="3" presStyleCnt="8" custScaleX="137075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E0987590-5EC8-4BA1-9255-A5B41BBA4FD3}" type="pres">
      <dgm:prSet presAssocID="{962A5093-B432-42E2-85FC-2698B55B5B0C}" presName="level3hierChild" presStyleCnt="0"/>
      <dgm:spPr/>
    </dgm:pt>
    <dgm:pt modelId="{D1187880-8492-4463-9712-74C693C9F3E2}" type="pres">
      <dgm:prSet presAssocID="{0167D2E9-3E48-4B3B-8A80-6CBB427E7B0E}" presName="conn2-1" presStyleLbl="parChTrans1D4" presStyleIdx="4" presStyleCnt="8"/>
      <dgm:spPr/>
      <dgm:t>
        <a:bodyPr/>
        <a:lstStyle/>
        <a:p>
          <a:endParaRPr lang="id-ID"/>
        </a:p>
      </dgm:t>
    </dgm:pt>
    <dgm:pt modelId="{1C8638C5-8B2B-40FE-8BD7-0095162ABF35}" type="pres">
      <dgm:prSet presAssocID="{0167D2E9-3E48-4B3B-8A80-6CBB427E7B0E}" presName="connTx" presStyleLbl="parChTrans1D4" presStyleIdx="4" presStyleCnt="8"/>
      <dgm:spPr/>
      <dgm:t>
        <a:bodyPr/>
        <a:lstStyle/>
        <a:p>
          <a:endParaRPr lang="id-ID"/>
        </a:p>
      </dgm:t>
    </dgm:pt>
    <dgm:pt modelId="{66225352-00EC-4EE0-96F3-630685124DBC}" type="pres">
      <dgm:prSet presAssocID="{FEF189A8-42CC-442D-B182-6965533E529A}" presName="root2" presStyleCnt="0"/>
      <dgm:spPr/>
    </dgm:pt>
    <dgm:pt modelId="{CE73543D-2600-463C-A11E-CA9B98B45D91}" type="pres">
      <dgm:prSet presAssocID="{FEF189A8-42CC-442D-B182-6965533E529A}" presName="LevelTwoTextNode" presStyleLbl="node4" presStyleIdx="4" presStyleCnt="8" custScaleX="137075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56902E19-39D6-48F8-8B66-C08F9DD2D66F}" type="pres">
      <dgm:prSet presAssocID="{FEF189A8-42CC-442D-B182-6965533E529A}" presName="level3hierChild" presStyleCnt="0"/>
      <dgm:spPr/>
    </dgm:pt>
    <dgm:pt modelId="{11800530-ECE7-48DC-8AAD-4B2A5697E7DA}" type="pres">
      <dgm:prSet presAssocID="{151D37C3-3053-46C0-9F41-2EA310EAD670}" presName="conn2-1" presStyleLbl="parChTrans1D4" presStyleIdx="5" presStyleCnt="8"/>
      <dgm:spPr/>
      <dgm:t>
        <a:bodyPr/>
        <a:lstStyle/>
        <a:p>
          <a:endParaRPr lang="id-ID"/>
        </a:p>
      </dgm:t>
    </dgm:pt>
    <dgm:pt modelId="{A1A70311-3CE7-4143-8050-D9CA3AF92EE3}" type="pres">
      <dgm:prSet presAssocID="{151D37C3-3053-46C0-9F41-2EA310EAD670}" presName="connTx" presStyleLbl="parChTrans1D4" presStyleIdx="5" presStyleCnt="8"/>
      <dgm:spPr/>
      <dgm:t>
        <a:bodyPr/>
        <a:lstStyle/>
        <a:p>
          <a:endParaRPr lang="id-ID"/>
        </a:p>
      </dgm:t>
    </dgm:pt>
    <dgm:pt modelId="{DE42103B-D30A-4E74-A6D6-2836F3FDDAF5}" type="pres">
      <dgm:prSet presAssocID="{FD6C1234-2E6D-48F8-A250-4F759B5A91DC}" presName="root2" presStyleCnt="0"/>
      <dgm:spPr/>
    </dgm:pt>
    <dgm:pt modelId="{F830D8E7-4FBD-477F-A113-257B44D407D4}" type="pres">
      <dgm:prSet presAssocID="{FD6C1234-2E6D-48F8-A250-4F759B5A91DC}" presName="LevelTwoTextNode" presStyleLbl="node4" presStyleIdx="5" presStyleCnt="8" custScaleX="137075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30E90EA9-0132-44EB-8429-62F45FEA827A}" type="pres">
      <dgm:prSet presAssocID="{FD6C1234-2E6D-48F8-A250-4F759B5A91DC}" presName="level3hierChild" presStyleCnt="0"/>
      <dgm:spPr/>
    </dgm:pt>
    <dgm:pt modelId="{2F73DAD1-4815-41A7-BD3A-5D4521A3E64A}" type="pres">
      <dgm:prSet presAssocID="{889CB4B7-8E43-4004-B2E6-7288AB5E723B}" presName="conn2-1" presStyleLbl="parChTrans1D4" presStyleIdx="6" presStyleCnt="8"/>
      <dgm:spPr/>
      <dgm:t>
        <a:bodyPr/>
        <a:lstStyle/>
        <a:p>
          <a:endParaRPr lang="id-ID"/>
        </a:p>
      </dgm:t>
    </dgm:pt>
    <dgm:pt modelId="{E3DEF01F-183E-42F8-BECF-165CFF011701}" type="pres">
      <dgm:prSet presAssocID="{889CB4B7-8E43-4004-B2E6-7288AB5E723B}" presName="connTx" presStyleLbl="parChTrans1D4" presStyleIdx="6" presStyleCnt="8"/>
      <dgm:spPr/>
      <dgm:t>
        <a:bodyPr/>
        <a:lstStyle/>
        <a:p>
          <a:endParaRPr lang="id-ID"/>
        </a:p>
      </dgm:t>
    </dgm:pt>
    <dgm:pt modelId="{7ACC7980-B8F6-42E4-988D-C8A5BCB35153}" type="pres">
      <dgm:prSet presAssocID="{D07CFF79-A2BA-4497-9B64-FA451C4355AC}" presName="root2" presStyleCnt="0"/>
      <dgm:spPr/>
    </dgm:pt>
    <dgm:pt modelId="{85488DC3-020E-467B-B137-5CF82D2224AF}" type="pres">
      <dgm:prSet presAssocID="{D07CFF79-A2BA-4497-9B64-FA451C4355AC}" presName="LevelTwoTextNode" presStyleLbl="node4" presStyleIdx="6" presStyleCnt="8" custScaleX="137075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D1FA3C28-9125-4427-90A5-F473EBB4A47D}" type="pres">
      <dgm:prSet presAssocID="{D07CFF79-A2BA-4497-9B64-FA451C4355AC}" presName="level3hierChild" presStyleCnt="0"/>
      <dgm:spPr/>
    </dgm:pt>
    <dgm:pt modelId="{1B7556FE-FBD1-4981-87AC-1473D8FA4981}" type="pres">
      <dgm:prSet presAssocID="{D9CEBE8C-08AF-452C-8174-AC1950480149}" presName="conn2-1" presStyleLbl="parChTrans1D4" presStyleIdx="7" presStyleCnt="8"/>
      <dgm:spPr/>
      <dgm:t>
        <a:bodyPr/>
        <a:lstStyle/>
        <a:p>
          <a:endParaRPr lang="id-ID"/>
        </a:p>
      </dgm:t>
    </dgm:pt>
    <dgm:pt modelId="{EFC364B6-455D-473E-A507-52CF64F5AF90}" type="pres">
      <dgm:prSet presAssocID="{D9CEBE8C-08AF-452C-8174-AC1950480149}" presName="connTx" presStyleLbl="parChTrans1D4" presStyleIdx="7" presStyleCnt="8"/>
      <dgm:spPr/>
      <dgm:t>
        <a:bodyPr/>
        <a:lstStyle/>
        <a:p>
          <a:endParaRPr lang="id-ID"/>
        </a:p>
      </dgm:t>
    </dgm:pt>
    <dgm:pt modelId="{389DB64D-48AF-4F5A-8320-932CC4310B0C}" type="pres">
      <dgm:prSet presAssocID="{2462CA31-95A0-4A94-A025-48A9B291DD8E}" presName="root2" presStyleCnt="0"/>
      <dgm:spPr/>
    </dgm:pt>
    <dgm:pt modelId="{B6214D10-C5C1-4E54-9585-EDF64CDE3F1A}" type="pres">
      <dgm:prSet presAssocID="{2462CA31-95A0-4A94-A025-48A9B291DD8E}" presName="LevelTwoTextNode" presStyleLbl="node4" presStyleIdx="7" presStyleCnt="8" custScaleX="137075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BB89509D-36EB-497A-B2D7-80E71F62BB8B}" type="pres">
      <dgm:prSet presAssocID="{2462CA31-95A0-4A94-A025-48A9B291DD8E}" presName="level3hierChild" presStyleCnt="0"/>
      <dgm:spPr/>
    </dgm:pt>
  </dgm:ptLst>
  <dgm:cxnLst>
    <dgm:cxn modelId="{D06DC371-2164-49F0-A6C3-887866E27ADC}" srcId="{DCE132CE-D4B1-449E-9CDC-D2C335508815}" destId="{CC104966-361B-4ED3-9150-68403E04B801}" srcOrd="2" destOrd="0" parTransId="{353FA8E0-8335-429C-A9A9-0E5766C55A14}" sibTransId="{2541792F-BADD-4770-B3E6-59A4D482F3E8}"/>
    <dgm:cxn modelId="{DDC77608-9B4B-4083-8267-081BF0C4AEAB}" type="presOf" srcId="{4D1D589A-5B00-4A23-AA68-A2FC8198FE12}" destId="{FAC28ACA-3F76-4BD0-BCF4-AF62C3B08DCC}" srcOrd="1" destOrd="0" presId="urn:microsoft.com/office/officeart/2008/layout/HorizontalMultiLevelHierarchy"/>
    <dgm:cxn modelId="{46C495EB-F6B0-4029-8AC8-9731BA475053}" type="presOf" srcId="{D9CEBE8C-08AF-452C-8174-AC1950480149}" destId="{EFC364B6-455D-473E-A507-52CF64F5AF90}" srcOrd="1" destOrd="0" presId="urn:microsoft.com/office/officeart/2008/layout/HorizontalMultiLevelHierarchy"/>
    <dgm:cxn modelId="{48CDABD1-D02E-48C3-A26F-714513E9DA5B}" type="presOf" srcId="{151D37C3-3053-46C0-9F41-2EA310EAD670}" destId="{11800530-ECE7-48DC-8AAD-4B2A5697E7DA}" srcOrd="0" destOrd="0" presId="urn:microsoft.com/office/officeart/2008/layout/HorizontalMultiLevelHierarchy"/>
    <dgm:cxn modelId="{4F0AA085-CA6A-498E-9DEA-C75FCFD10EE6}" type="presOf" srcId="{0F3CF013-122D-4BC6-9DBE-0F030D2499A0}" destId="{A839288F-AFA7-4162-94DD-EFC2AB026B96}" srcOrd="0" destOrd="0" presId="urn:microsoft.com/office/officeart/2008/layout/HorizontalMultiLevelHierarchy"/>
    <dgm:cxn modelId="{E7C00AD3-EF97-4190-9BBC-5392DFE62C4B}" type="presOf" srcId="{8FC49137-DC0C-451C-AB1A-25661AAA7B22}" destId="{52BBAF0D-DE69-4045-B317-16645DA2BC89}" srcOrd="0" destOrd="0" presId="urn:microsoft.com/office/officeart/2008/layout/HorizontalMultiLevelHierarchy"/>
    <dgm:cxn modelId="{CAAAC9B7-F8B8-40B1-AF1E-8B74E812A080}" type="presOf" srcId="{FD6C1234-2E6D-48F8-A250-4F759B5A91DC}" destId="{F830D8E7-4FBD-477F-A113-257B44D407D4}" srcOrd="0" destOrd="0" presId="urn:microsoft.com/office/officeart/2008/layout/HorizontalMultiLevelHierarchy"/>
    <dgm:cxn modelId="{3DFBA367-1590-4BA2-A9E4-DD8F5ECF851E}" type="presOf" srcId="{67CE429D-DD9F-4DDE-9442-A9270494D1D9}" destId="{D3983E1B-D5F0-4641-8BF1-4DD011C48C12}" srcOrd="0" destOrd="0" presId="urn:microsoft.com/office/officeart/2008/layout/HorizontalMultiLevelHierarchy"/>
    <dgm:cxn modelId="{CE067235-F4FE-409D-B300-75712948FFB1}" type="presOf" srcId="{E4E5F509-6B0C-448C-92CC-DBD3251C1B81}" destId="{12015FD2-62BA-4AA3-A1AF-50AE82AA1FE0}" srcOrd="1" destOrd="0" presId="urn:microsoft.com/office/officeart/2008/layout/HorizontalMultiLevelHierarchy"/>
    <dgm:cxn modelId="{C1155702-F471-4479-AA72-E2163FC1D88D}" srcId="{DCE132CE-D4B1-449E-9CDC-D2C335508815}" destId="{0F3CF013-122D-4BC6-9DBE-0F030D2499A0}" srcOrd="0" destOrd="0" parTransId="{4D1D589A-5B00-4A23-AA68-A2FC8198FE12}" sibTransId="{29358191-1C8E-45B4-BC07-184EA896ABB2}"/>
    <dgm:cxn modelId="{88DB15EC-3EC6-4D3D-A397-1DBC37B9EC03}" type="presOf" srcId="{7806FC5F-494F-497B-9E53-0C8CA4A627F2}" destId="{47C7C6D1-93A1-4922-9F72-75F4C0A142DB}" srcOrd="0" destOrd="0" presId="urn:microsoft.com/office/officeart/2008/layout/HorizontalMultiLevelHierarchy"/>
    <dgm:cxn modelId="{A00C7355-30C9-4349-9AC3-767E8236F71C}" type="presOf" srcId="{0167D2E9-3E48-4B3B-8A80-6CBB427E7B0E}" destId="{D1187880-8492-4463-9712-74C693C9F3E2}" srcOrd="0" destOrd="0" presId="urn:microsoft.com/office/officeart/2008/layout/HorizontalMultiLevelHierarchy"/>
    <dgm:cxn modelId="{57715D08-A7A8-48C8-AC4A-0EA22E56A42A}" type="presOf" srcId="{FEF189A8-42CC-442D-B182-6965533E529A}" destId="{CE73543D-2600-463C-A11E-CA9B98B45D91}" srcOrd="0" destOrd="0" presId="urn:microsoft.com/office/officeart/2008/layout/HorizontalMultiLevelHierarchy"/>
    <dgm:cxn modelId="{5553BE7E-D0FC-4529-8228-DA639AC0FFA9}" type="presOf" srcId="{E4E5F509-6B0C-448C-92CC-DBD3251C1B81}" destId="{607439EF-4230-4A3B-B536-10A467AB13D2}" srcOrd="0" destOrd="0" presId="urn:microsoft.com/office/officeart/2008/layout/HorizontalMultiLevelHierarchy"/>
    <dgm:cxn modelId="{E86BD6D2-47CA-4213-9CA5-1D8ADFADB8D5}" type="presOf" srcId="{889CB4B7-8E43-4004-B2E6-7288AB5E723B}" destId="{E3DEF01F-183E-42F8-BECF-165CFF011701}" srcOrd="1" destOrd="0" presId="urn:microsoft.com/office/officeart/2008/layout/HorizontalMultiLevelHierarchy"/>
    <dgm:cxn modelId="{68DC8366-3253-439A-9493-300C36377BFE}" type="presOf" srcId="{DCE132CE-D4B1-449E-9CDC-D2C335508815}" destId="{E1336798-BDFA-4C4D-8A35-D10DFA52869B}" srcOrd="0" destOrd="0" presId="urn:microsoft.com/office/officeart/2008/layout/HorizontalMultiLevelHierarchy"/>
    <dgm:cxn modelId="{619B3B33-6623-44E3-9D27-E0AAFEBFA4A4}" type="presOf" srcId="{329E95CA-8A29-43BE-98A3-D7548DB24ECA}" destId="{9A0D4FA8-91BC-4DE6-A011-2A7A9A7C64A5}" srcOrd="0" destOrd="0" presId="urn:microsoft.com/office/officeart/2008/layout/HorizontalMultiLevelHierarchy"/>
    <dgm:cxn modelId="{D0988D97-1632-4B58-9DB0-54446150AFBA}" type="presOf" srcId="{151D37C3-3053-46C0-9F41-2EA310EAD670}" destId="{A1A70311-3CE7-4143-8050-D9CA3AF92EE3}" srcOrd="1" destOrd="0" presId="urn:microsoft.com/office/officeart/2008/layout/HorizontalMultiLevelHierarchy"/>
    <dgm:cxn modelId="{DA17D314-47F9-4DCE-AFA8-012E79E3D76E}" type="presOf" srcId="{8FC49137-DC0C-451C-AB1A-25661AAA7B22}" destId="{A7AD9322-9537-4BDC-A3E4-425CD6D51B7D}" srcOrd="1" destOrd="0" presId="urn:microsoft.com/office/officeart/2008/layout/HorizontalMultiLevelHierarchy"/>
    <dgm:cxn modelId="{3964FEAA-9A80-4750-A30C-07DB48ED34A2}" srcId="{67CE429D-DD9F-4DDE-9442-A9270494D1D9}" destId="{2462CA31-95A0-4A94-A025-48A9B291DD8E}" srcOrd="4" destOrd="0" parTransId="{D9CEBE8C-08AF-452C-8174-AC1950480149}" sibTransId="{56ED3E70-26C1-4ABA-9B1D-90054E5B8B89}"/>
    <dgm:cxn modelId="{5177BBA7-48D2-4714-9156-02BADFFBA0B6}" type="presOf" srcId="{889CB4B7-8E43-4004-B2E6-7288AB5E723B}" destId="{2F73DAD1-4815-41A7-BD3A-5D4521A3E64A}" srcOrd="0" destOrd="0" presId="urn:microsoft.com/office/officeart/2008/layout/HorizontalMultiLevelHierarchy"/>
    <dgm:cxn modelId="{3D7E54DF-F6F2-4C80-878B-9986BBDD3518}" srcId="{DEB98B6F-FAD4-4249-8EB8-A755A92BFD75}" destId="{DCE132CE-D4B1-449E-9CDC-D2C335508815}" srcOrd="0" destOrd="0" parTransId="{8FC49137-DC0C-451C-AB1A-25661AAA7B22}" sibTransId="{619A1C1F-F29C-4822-A867-FEB800C52C9D}"/>
    <dgm:cxn modelId="{FAA52B60-A441-4614-8C51-FDC18F0FD385}" srcId="{67CE429D-DD9F-4DDE-9442-A9270494D1D9}" destId="{FD6C1234-2E6D-48F8-A250-4F759B5A91DC}" srcOrd="2" destOrd="0" parTransId="{151D37C3-3053-46C0-9F41-2EA310EAD670}" sibTransId="{479C737A-9E5E-4BA3-8170-5D91817E7DFB}"/>
    <dgm:cxn modelId="{88BA79FD-BF20-4D16-A8FC-5658D9B890AA}" type="presOf" srcId="{D3D295D3-C83B-466C-99BE-F11D98EA5899}" destId="{CFA5179A-77EB-4D1E-A9B3-5410BFCC43DD}" srcOrd="0" destOrd="0" presId="urn:microsoft.com/office/officeart/2008/layout/HorizontalMultiLevelHierarchy"/>
    <dgm:cxn modelId="{ECCCC970-F709-4453-AD2E-896BA9322F16}" type="presOf" srcId="{353FA8E0-8335-429C-A9A9-0E5766C55A14}" destId="{EDDF9635-CB5D-40C9-8467-37ED43D8B36F}" srcOrd="1" destOrd="0" presId="urn:microsoft.com/office/officeart/2008/layout/HorizontalMultiLevelHierarchy"/>
    <dgm:cxn modelId="{DCF9F57F-716E-493D-9983-4C6BA52C2E3B}" srcId="{F1F45427-0908-4185-8E96-5F8436179479}" destId="{455E39EF-5ED1-4510-8457-E4F6B0247306}" srcOrd="0" destOrd="0" parTransId="{36592A23-95E7-4A78-BDF3-407BE23E2E48}" sibTransId="{2EFB6B1E-4EE8-4411-B71A-A5C972963EF7}"/>
    <dgm:cxn modelId="{38BE322F-5D89-48B5-A373-71A31C12BE5F}" srcId="{7806FC5F-494F-497B-9E53-0C8CA4A627F2}" destId="{67CE429D-DD9F-4DDE-9442-A9270494D1D9}" srcOrd="0" destOrd="0" parTransId="{82055F1D-EB56-4FD3-B8C6-C04C9505C200}" sibTransId="{38103DE0-F37C-4913-90FD-F69A2A8E0009}"/>
    <dgm:cxn modelId="{FECD26A5-2A3F-453A-9AFA-1EC8BFEB062C}" type="presOf" srcId="{F3FAA044-C3DB-4389-9429-A91B10AFC17E}" destId="{6E0B9E84-2AAE-4A0D-B341-F7ED7A013531}" srcOrd="0" destOrd="0" presId="urn:microsoft.com/office/officeart/2008/layout/HorizontalMultiLevelHierarchy"/>
    <dgm:cxn modelId="{9F17CFAB-8B11-4D0C-8D10-04A441FBCBE9}" type="presOf" srcId="{F1F45427-0908-4185-8E96-5F8436179479}" destId="{3627FBD6-47CC-4877-9C78-5476FF31044C}" srcOrd="0" destOrd="0" presId="urn:microsoft.com/office/officeart/2008/layout/HorizontalMultiLevelHierarchy"/>
    <dgm:cxn modelId="{E72AB322-8733-412C-9D9E-CB241431485E}" type="presOf" srcId="{DEB98B6F-FAD4-4249-8EB8-A755A92BFD75}" destId="{2FB88EBD-0FA0-4BE5-A885-7FC374B8408C}" srcOrd="0" destOrd="0" presId="urn:microsoft.com/office/officeart/2008/layout/HorizontalMultiLevelHierarchy"/>
    <dgm:cxn modelId="{DF5C63C7-C7A3-4C03-899C-FB70440259C6}" type="presOf" srcId="{962A5093-B432-42E2-85FC-2698B55B5B0C}" destId="{1BE5C715-A331-4442-A8EA-A9214B9A4FFE}" srcOrd="0" destOrd="0" presId="urn:microsoft.com/office/officeart/2008/layout/HorizontalMultiLevelHierarchy"/>
    <dgm:cxn modelId="{5282BD36-D24E-4EA9-8EEA-701E8480BF9E}" srcId="{455E39EF-5ED1-4510-8457-E4F6B0247306}" destId="{7806FC5F-494F-497B-9E53-0C8CA4A627F2}" srcOrd="1" destOrd="0" parTransId="{329E95CA-8A29-43BE-98A3-D7548DB24ECA}" sibTransId="{08010D46-F473-47AE-8522-89180B6870E7}"/>
    <dgm:cxn modelId="{A13A531B-27AC-4DAB-BA72-B53C3E2DC2F9}" type="presOf" srcId="{D07CFF79-A2BA-4497-9B64-FA451C4355AC}" destId="{85488DC3-020E-467B-B137-5CF82D2224AF}" srcOrd="0" destOrd="0" presId="urn:microsoft.com/office/officeart/2008/layout/HorizontalMultiLevelHierarchy"/>
    <dgm:cxn modelId="{0C9FA3E0-1E2D-4D5C-8BA5-CA38401BE8E6}" type="presOf" srcId="{82055F1D-EB56-4FD3-B8C6-C04C9505C200}" destId="{DF18578A-28D8-4439-BF89-FB1AA9B0B575}" srcOrd="0" destOrd="0" presId="urn:microsoft.com/office/officeart/2008/layout/HorizontalMultiLevelHierarchy"/>
    <dgm:cxn modelId="{C3489586-7BC1-4BCF-9AAD-7DED7A13AF49}" type="presOf" srcId="{CC104966-361B-4ED3-9150-68403E04B801}" destId="{70EA697D-1035-4F93-9494-11B32A350AAC}" srcOrd="0" destOrd="0" presId="urn:microsoft.com/office/officeart/2008/layout/HorizontalMultiLevelHierarchy"/>
    <dgm:cxn modelId="{593B954B-272F-42E7-9057-C132F3E48B62}" type="presOf" srcId="{4D1D589A-5B00-4A23-AA68-A2FC8198FE12}" destId="{ECDCC11A-D15F-42AF-A570-570E82E1B73B}" srcOrd="0" destOrd="0" presId="urn:microsoft.com/office/officeart/2008/layout/HorizontalMultiLevelHierarchy"/>
    <dgm:cxn modelId="{3C181A7F-0410-4FAF-9E6E-C0CAE81078C5}" srcId="{67CE429D-DD9F-4DDE-9442-A9270494D1D9}" destId="{FEF189A8-42CC-442D-B182-6965533E529A}" srcOrd="1" destOrd="0" parTransId="{0167D2E9-3E48-4B3B-8A80-6CBB427E7B0E}" sibTransId="{BB277DD0-8E81-4220-9F20-1A9BDC7FE42E}"/>
    <dgm:cxn modelId="{87B71169-62FD-450E-921A-1B65E85B26B9}" type="presOf" srcId="{0167D2E9-3E48-4B3B-8A80-6CBB427E7B0E}" destId="{1C8638C5-8B2B-40FE-8BD7-0095162ABF35}" srcOrd="1" destOrd="0" presId="urn:microsoft.com/office/officeart/2008/layout/HorizontalMultiLevelHierarchy"/>
    <dgm:cxn modelId="{DC2EF6A5-E718-40D3-B7FC-E282945AAB85}" type="presOf" srcId="{455E39EF-5ED1-4510-8457-E4F6B0247306}" destId="{A7694492-76C3-4C9B-9623-B491D0F2D2D4}" srcOrd="0" destOrd="0" presId="urn:microsoft.com/office/officeart/2008/layout/HorizontalMultiLevelHierarchy"/>
    <dgm:cxn modelId="{00E82916-693D-4A06-BBBB-5C9EEE3B534D}" srcId="{455E39EF-5ED1-4510-8457-E4F6B0247306}" destId="{DEB98B6F-FAD4-4249-8EB8-A755A92BFD75}" srcOrd="0" destOrd="0" parTransId="{D3D295D3-C83B-466C-99BE-F11D98EA5899}" sibTransId="{F8BCE837-071F-46AA-8B0E-B821BC73F345}"/>
    <dgm:cxn modelId="{5AD8B616-999B-42C0-97F1-F55918AA3E72}" srcId="{67CE429D-DD9F-4DDE-9442-A9270494D1D9}" destId="{962A5093-B432-42E2-85FC-2698B55B5B0C}" srcOrd="0" destOrd="0" parTransId="{E4E5F509-6B0C-448C-92CC-DBD3251C1B81}" sibTransId="{DCEBE087-0669-4A37-9733-DAE5E9226598}"/>
    <dgm:cxn modelId="{1B6953A5-39F7-47CF-B53C-47A835CADC3C}" type="presOf" srcId="{D3D295D3-C83B-466C-99BE-F11D98EA5899}" destId="{28DC3291-50C9-445A-AD64-16A5BA1BCD61}" srcOrd="1" destOrd="0" presId="urn:microsoft.com/office/officeart/2008/layout/HorizontalMultiLevelHierarchy"/>
    <dgm:cxn modelId="{E8145996-0B6C-4053-B3F2-E7F1A89F9E6F}" srcId="{67CE429D-DD9F-4DDE-9442-A9270494D1D9}" destId="{D07CFF79-A2BA-4497-9B64-FA451C4355AC}" srcOrd="3" destOrd="0" parTransId="{889CB4B7-8E43-4004-B2E6-7288AB5E723B}" sibTransId="{BF556823-2F30-4FA6-8FAC-6F27509962C6}"/>
    <dgm:cxn modelId="{04E0BFDD-5506-4B54-83C3-AEB60D80CC66}" type="presOf" srcId="{9F4BF736-A2DC-44A5-AFD8-C6AC7F8CE68B}" destId="{6367CB2C-5C89-408A-B3A5-61E37DCE3463}" srcOrd="0" destOrd="0" presId="urn:microsoft.com/office/officeart/2008/layout/HorizontalMultiLevelHierarchy"/>
    <dgm:cxn modelId="{CB919D49-60DD-4530-B5D1-4D9F4A297EAF}" type="presOf" srcId="{82055F1D-EB56-4FD3-B8C6-C04C9505C200}" destId="{E88AFA85-0C2D-49D6-BA16-D333AF4F11A1}" srcOrd="1" destOrd="0" presId="urn:microsoft.com/office/officeart/2008/layout/HorizontalMultiLevelHierarchy"/>
    <dgm:cxn modelId="{E423CC4D-C983-4DEB-B24B-0FE926710C15}" type="presOf" srcId="{9F4BF736-A2DC-44A5-AFD8-C6AC7F8CE68B}" destId="{13D460D4-F969-4582-92F1-78F9049D5A86}" srcOrd="1" destOrd="0" presId="urn:microsoft.com/office/officeart/2008/layout/HorizontalMultiLevelHierarchy"/>
    <dgm:cxn modelId="{9B8E2022-265F-4AF6-AFAA-6661DB3ED8E0}" type="presOf" srcId="{D9CEBE8C-08AF-452C-8174-AC1950480149}" destId="{1B7556FE-FBD1-4981-87AC-1473D8FA4981}" srcOrd="0" destOrd="0" presId="urn:microsoft.com/office/officeart/2008/layout/HorizontalMultiLevelHierarchy"/>
    <dgm:cxn modelId="{3050855E-C593-451F-9833-55D9B6F8610E}" type="presOf" srcId="{353FA8E0-8335-429C-A9A9-0E5766C55A14}" destId="{B5ADDF72-3A8F-4171-90E5-613AECD453E7}" srcOrd="0" destOrd="0" presId="urn:microsoft.com/office/officeart/2008/layout/HorizontalMultiLevelHierarchy"/>
    <dgm:cxn modelId="{8FB2B4E7-A735-4477-9782-25438C22AA73}" type="presOf" srcId="{329E95CA-8A29-43BE-98A3-D7548DB24ECA}" destId="{706E9091-F8CD-4AFD-B75A-9AF9A1954778}" srcOrd="1" destOrd="0" presId="urn:microsoft.com/office/officeart/2008/layout/HorizontalMultiLevelHierarchy"/>
    <dgm:cxn modelId="{B78E0218-5634-4B6D-B1F4-68345156A53A}" type="presOf" srcId="{2462CA31-95A0-4A94-A025-48A9B291DD8E}" destId="{B6214D10-C5C1-4E54-9585-EDF64CDE3F1A}" srcOrd="0" destOrd="0" presId="urn:microsoft.com/office/officeart/2008/layout/HorizontalMultiLevelHierarchy"/>
    <dgm:cxn modelId="{7D31F800-654B-4EF3-B28B-E4DBB4CD564C}" srcId="{DCE132CE-D4B1-449E-9CDC-D2C335508815}" destId="{F3FAA044-C3DB-4389-9429-A91B10AFC17E}" srcOrd="1" destOrd="0" parTransId="{9F4BF736-A2DC-44A5-AFD8-C6AC7F8CE68B}" sibTransId="{47FCC0C5-468D-43B0-9F7A-74BAC4F1933C}"/>
    <dgm:cxn modelId="{D5D5047B-1953-4FFC-8586-51AB888DAB4E}" type="presParOf" srcId="{3627FBD6-47CC-4877-9C78-5476FF31044C}" destId="{E62B8889-9766-447D-8207-C40AE405FFC5}" srcOrd="0" destOrd="0" presId="urn:microsoft.com/office/officeart/2008/layout/HorizontalMultiLevelHierarchy"/>
    <dgm:cxn modelId="{B453CB84-CA10-48D6-B3FF-733C66BCFAE4}" type="presParOf" srcId="{E62B8889-9766-447D-8207-C40AE405FFC5}" destId="{A7694492-76C3-4C9B-9623-B491D0F2D2D4}" srcOrd="0" destOrd="0" presId="urn:microsoft.com/office/officeart/2008/layout/HorizontalMultiLevelHierarchy"/>
    <dgm:cxn modelId="{3E1E39DA-8643-49ED-BD11-3A08F9034E90}" type="presParOf" srcId="{E62B8889-9766-447D-8207-C40AE405FFC5}" destId="{238A6FA3-B113-4A5D-8698-B03A1175F4DD}" srcOrd="1" destOrd="0" presId="urn:microsoft.com/office/officeart/2008/layout/HorizontalMultiLevelHierarchy"/>
    <dgm:cxn modelId="{2B4B61A5-A3B4-4935-9315-0112874D8389}" type="presParOf" srcId="{238A6FA3-B113-4A5D-8698-B03A1175F4DD}" destId="{CFA5179A-77EB-4D1E-A9B3-5410BFCC43DD}" srcOrd="0" destOrd="0" presId="urn:microsoft.com/office/officeart/2008/layout/HorizontalMultiLevelHierarchy"/>
    <dgm:cxn modelId="{F3C0ACC8-2F8A-4D85-B95F-D0E02C4E379E}" type="presParOf" srcId="{CFA5179A-77EB-4D1E-A9B3-5410BFCC43DD}" destId="{28DC3291-50C9-445A-AD64-16A5BA1BCD61}" srcOrd="0" destOrd="0" presId="urn:microsoft.com/office/officeart/2008/layout/HorizontalMultiLevelHierarchy"/>
    <dgm:cxn modelId="{E7CEBE80-812C-4816-821A-C8986B611C66}" type="presParOf" srcId="{238A6FA3-B113-4A5D-8698-B03A1175F4DD}" destId="{57DF722C-6D61-40CE-93DF-39146948880F}" srcOrd="1" destOrd="0" presId="urn:microsoft.com/office/officeart/2008/layout/HorizontalMultiLevelHierarchy"/>
    <dgm:cxn modelId="{5578AFFD-8535-425D-ACFD-850778700AD9}" type="presParOf" srcId="{57DF722C-6D61-40CE-93DF-39146948880F}" destId="{2FB88EBD-0FA0-4BE5-A885-7FC374B8408C}" srcOrd="0" destOrd="0" presId="urn:microsoft.com/office/officeart/2008/layout/HorizontalMultiLevelHierarchy"/>
    <dgm:cxn modelId="{D621B94D-3E0C-403F-8A97-9E5E552D690A}" type="presParOf" srcId="{57DF722C-6D61-40CE-93DF-39146948880F}" destId="{C87BFB43-8849-4A88-BA63-3D3B8D526344}" srcOrd="1" destOrd="0" presId="urn:microsoft.com/office/officeart/2008/layout/HorizontalMultiLevelHierarchy"/>
    <dgm:cxn modelId="{8D9A519F-BC6B-48D9-AB25-AE09C758E7A3}" type="presParOf" srcId="{C87BFB43-8849-4A88-BA63-3D3B8D526344}" destId="{52BBAF0D-DE69-4045-B317-16645DA2BC89}" srcOrd="0" destOrd="0" presId="urn:microsoft.com/office/officeart/2008/layout/HorizontalMultiLevelHierarchy"/>
    <dgm:cxn modelId="{0F002B81-60D8-436E-9A79-4A6AA2589BB0}" type="presParOf" srcId="{52BBAF0D-DE69-4045-B317-16645DA2BC89}" destId="{A7AD9322-9537-4BDC-A3E4-425CD6D51B7D}" srcOrd="0" destOrd="0" presId="urn:microsoft.com/office/officeart/2008/layout/HorizontalMultiLevelHierarchy"/>
    <dgm:cxn modelId="{07D3E11C-4BB2-49EF-9817-2F9773B29108}" type="presParOf" srcId="{C87BFB43-8849-4A88-BA63-3D3B8D526344}" destId="{0A5AA228-0A84-486D-9233-F334BE2FE80B}" srcOrd="1" destOrd="0" presId="urn:microsoft.com/office/officeart/2008/layout/HorizontalMultiLevelHierarchy"/>
    <dgm:cxn modelId="{65B70AE3-7FC6-4615-B7FE-CAC3F0D54C2E}" type="presParOf" srcId="{0A5AA228-0A84-486D-9233-F334BE2FE80B}" destId="{E1336798-BDFA-4C4D-8A35-D10DFA52869B}" srcOrd="0" destOrd="0" presId="urn:microsoft.com/office/officeart/2008/layout/HorizontalMultiLevelHierarchy"/>
    <dgm:cxn modelId="{89F88993-E583-43C0-A984-A719C4D85B31}" type="presParOf" srcId="{0A5AA228-0A84-486D-9233-F334BE2FE80B}" destId="{D8A51CB8-5247-408A-8DFC-7F3A56F20666}" srcOrd="1" destOrd="0" presId="urn:microsoft.com/office/officeart/2008/layout/HorizontalMultiLevelHierarchy"/>
    <dgm:cxn modelId="{04017DFE-1F78-4312-A988-3A428A1413F1}" type="presParOf" srcId="{D8A51CB8-5247-408A-8DFC-7F3A56F20666}" destId="{ECDCC11A-D15F-42AF-A570-570E82E1B73B}" srcOrd="0" destOrd="0" presId="urn:microsoft.com/office/officeart/2008/layout/HorizontalMultiLevelHierarchy"/>
    <dgm:cxn modelId="{6B21247F-8217-44A2-A1A4-219F13109EFB}" type="presParOf" srcId="{ECDCC11A-D15F-42AF-A570-570E82E1B73B}" destId="{FAC28ACA-3F76-4BD0-BCF4-AF62C3B08DCC}" srcOrd="0" destOrd="0" presId="urn:microsoft.com/office/officeart/2008/layout/HorizontalMultiLevelHierarchy"/>
    <dgm:cxn modelId="{4DD7B6E7-247A-4FF5-A598-3C043BE65249}" type="presParOf" srcId="{D8A51CB8-5247-408A-8DFC-7F3A56F20666}" destId="{31906043-53B1-44A3-9B9A-6627FCFDF0B5}" srcOrd="1" destOrd="0" presId="urn:microsoft.com/office/officeart/2008/layout/HorizontalMultiLevelHierarchy"/>
    <dgm:cxn modelId="{D782059B-D8AD-4188-823B-688DC0ED7B41}" type="presParOf" srcId="{31906043-53B1-44A3-9B9A-6627FCFDF0B5}" destId="{A839288F-AFA7-4162-94DD-EFC2AB026B96}" srcOrd="0" destOrd="0" presId="urn:microsoft.com/office/officeart/2008/layout/HorizontalMultiLevelHierarchy"/>
    <dgm:cxn modelId="{766CC245-24AE-4218-89FE-CC9A518BF789}" type="presParOf" srcId="{31906043-53B1-44A3-9B9A-6627FCFDF0B5}" destId="{A38FDBD2-E3CA-4B6B-B336-4DF3A5DE29BE}" srcOrd="1" destOrd="0" presId="urn:microsoft.com/office/officeart/2008/layout/HorizontalMultiLevelHierarchy"/>
    <dgm:cxn modelId="{E6A12BF4-D4F0-407B-8E42-F6ED58E9405D}" type="presParOf" srcId="{D8A51CB8-5247-408A-8DFC-7F3A56F20666}" destId="{6367CB2C-5C89-408A-B3A5-61E37DCE3463}" srcOrd="2" destOrd="0" presId="urn:microsoft.com/office/officeart/2008/layout/HorizontalMultiLevelHierarchy"/>
    <dgm:cxn modelId="{53C048A1-CDE4-4E74-80A9-F8DE2C5FFCFB}" type="presParOf" srcId="{6367CB2C-5C89-408A-B3A5-61E37DCE3463}" destId="{13D460D4-F969-4582-92F1-78F9049D5A86}" srcOrd="0" destOrd="0" presId="urn:microsoft.com/office/officeart/2008/layout/HorizontalMultiLevelHierarchy"/>
    <dgm:cxn modelId="{1462FD4C-9A77-429B-91C8-F81E9FDF2D5B}" type="presParOf" srcId="{D8A51CB8-5247-408A-8DFC-7F3A56F20666}" destId="{946DC00B-7C42-4FBA-B5BE-4E3CB8D73F3F}" srcOrd="3" destOrd="0" presId="urn:microsoft.com/office/officeart/2008/layout/HorizontalMultiLevelHierarchy"/>
    <dgm:cxn modelId="{66BE2D73-0D1A-4382-A777-9568A3B7E303}" type="presParOf" srcId="{946DC00B-7C42-4FBA-B5BE-4E3CB8D73F3F}" destId="{6E0B9E84-2AAE-4A0D-B341-F7ED7A013531}" srcOrd="0" destOrd="0" presId="urn:microsoft.com/office/officeart/2008/layout/HorizontalMultiLevelHierarchy"/>
    <dgm:cxn modelId="{0AFBEA95-F70E-4E88-9BEA-C984380677BE}" type="presParOf" srcId="{946DC00B-7C42-4FBA-B5BE-4E3CB8D73F3F}" destId="{AE45ECEE-8E10-4DA1-8FCB-A7906EC3B541}" srcOrd="1" destOrd="0" presId="urn:microsoft.com/office/officeart/2008/layout/HorizontalMultiLevelHierarchy"/>
    <dgm:cxn modelId="{3C463CC0-5616-4C2F-91E5-9919A84CB8CB}" type="presParOf" srcId="{D8A51CB8-5247-408A-8DFC-7F3A56F20666}" destId="{B5ADDF72-3A8F-4171-90E5-613AECD453E7}" srcOrd="4" destOrd="0" presId="urn:microsoft.com/office/officeart/2008/layout/HorizontalMultiLevelHierarchy"/>
    <dgm:cxn modelId="{AA53AEBF-7B14-47C0-8525-E1FC023D26B6}" type="presParOf" srcId="{B5ADDF72-3A8F-4171-90E5-613AECD453E7}" destId="{EDDF9635-CB5D-40C9-8467-37ED43D8B36F}" srcOrd="0" destOrd="0" presId="urn:microsoft.com/office/officeart/2008/layout/HorizontalMultiLevelHierarchy"/>
    <dgm:cxn modelId="{F6EBF6E4-8A10-4207-A442-585F83C89417}" type="presParOf" srcId="{D8A51CB8-5247-408A-8DFC-7F3A56F20666}" destId="{E68F16FE-C5DE-43CB-84EE-3AB979C4D39C}" srcOrd="5" destOrd="0" presId="urn:microsoft.com/office/officeart/2008/layout/HorizontalMultiLevelHierarchy"/>
    <dgm:cxn modelId="{DB4B2F51-8071-4B02-A4B5-AA76A82D7AC9}" type="presParOf" srcId="{E68F16FE-C5DE-43CB-84EE-3AB979C4D39C}" destId="{70EA697D-1035-4F93-9494-11B32A350AAC}" srcOrd="0" destOrd="0" presId="urn:microsoft.com/office/officeart/2008/layout/HorizontalMultiLevelHierarchy"/>
    <dgm:cxn modelId="{66F77A2E-E0BF-48C1-83A2-703E1343232C}" type="presParOf" srcId="{E68F16FE-C5DE-43CB-84EE-3AB979C4D39C}" destId="{53E2BDC3-42CF-4C42-8963-EB26EC12CB4B}" srcOrd="1" destOrd="0" presId="urn:microsoft.com/office/officeart/2008/layout/HorizontalMultiLevelHierarchy"/>
    <dgm:cxn modelId="{AAD30D91-2056-44A2-92F0-EA2CC2197E3C}" type="presParOf" srcId="{238A6FA3-B113-4A5D-8698-B03A1175F4DD}" destId="{9A0D4FA8-91BC-4DE6-A011-2A7A9A7C64A5}" srcOrd="2" destOrd="0" presId="urn:microsoft.com/office/officeart/2008/layout/HorizontalMultiLevelHierarchy"/>
    <dgm:cxn modelId="{82DCFDB5-C1A7-41B5-A5A3-9DA5FE6718D7}" type="presParOf" srcId="{9A0D4FA8-91BC-4DE6-A011-2A7A9A7C64A5}" destId="{706E9091-F8CD-4AFD-B75A-9AF9A1954778}" srcOrd="0" destOrd="0" presId="urn:microsoft.com/office/officeart/2008/layout/HorizontalMultiLevelHierarchy"/>
    <dgm:cxn modelId="{B18E5140-18D6-4AF0-B5E2-73D9D233687A}" type="presParOf" srcId="{238A6FA3-B113-4A5D-8698-B03A1175F4DD}" destId="{EC27A231-0AEF-44D8-A551-729F5933AD99}" srcOrd="3" destOrd="0" presId="urn:microsoft.com/office/officeart/2008/layout/HorizontalMultiLevelHierarchy"/>
    <dgm:cxn modelId="{87F6773F-D6F6-4E21-8F46-C35D29FB4EED}" type="presParOf" srcId="{EC27A231-0AEF-44D8-A551-729F5933AD99}" destId="{47C7C6D1-93A1-4922-9F72-75F4C0A142DB}" srcOrd="0" destOrd="0" presId="urn:microsoft.com/office/officeart/2008/layout/HorizontalMultiLevelHierarchy"/>
    <dgm:cxn modelId="{97D48EA6-EA4C-4C3B-BA17-DEDF946C4F09}" type="presParOf" srcId="{EC27A231-0AEF-44D8-A551-729F5933AD99}" destId="{9B3A2E39-EC5E-4186-BA30-ED9A6E48A0C6}" srcOrd="1" destOrd="0" presId="urn:microsoft.com/office/officeart/2008/layout/HorizontalMultiLevelHierarchy"/>
    <dgm:cxn modelId="{E070C0F7-8961-450C-80CE-4E9B7376F4EA}" type="presParOf" srcId="{9B3A2E39-EC5E-4186-BA30-ED9A6E48A0C6}" destId="{DF18578A-28D8-4439-BF89-FB1AA9B0B575}" srcOrd="0" destOrd="0" presId="urn:microsoft.com/office/officeart/2008/layout/HorizontalMultiLevelHierarchy"/>
    <dgm:cxn modelId="{8C38C63C-90A2-460B-A7EA-1F126DB99AB0}" type="presParOf" srcId="{DF18578A-28D8-4439-BF89-FB1AA9B0B575}" destId="{E88AFA85-0C2D-49D6-BA16-D333AF4F11A1}" srcOrd="0" destOrd="0" presId="urn:microsoft.com/office/officeart/2008/layout/HorizontalMultiLevelHierarchy"/>
    <dgm:cxn modelId="{4AFE3EAD-CB00-41C4-8EEC-02E649F74EDE}" type="presParOf" srcId="{9B3A2E39-EC5E-4186-BA30-ED9A6E48A0C6}" destId="{7EAD639D-E5A6-468E-B7CB-FBC8C6A20D2A}" srcOrd="1" destOrd="0" presId="urn:microsoft.com/office/officeart/2008/layout/HorizontalMultiLevelHierarchy"/>
    <dgm:cxn modelId="{1B49DA39-1535-4CD0-8181-788198A39DF3}" type="presParOf" srcId="{7EAD639D-E5A6-468E-B7CB-FBC8C6A20D2A}" destId="{D3983E1B-D5F0-4641-8BF1-4DD011C48C12}" srcOrd="0" destOrd="0" presId="urn:microsoft.com/office/officeart/2008/layout/HorizontalMultiLevelHierarchy"/>
    <dgm:cxn modelId="{192FAB23-6BA5-4208-A382-9AA9146004BA}" type="presParOf" srcId="{7EAD639D-E5A6-468E-B7CB-FBC8C6A20D2A}" destId="{201055DC-31E4-415C-BE90-A766DCF9EF4D}" srcOrd="1" destOrd="0" presId="urn:microsoft.com/office/officeart/2008/layout/HorizontalMultiLevelHierarchy"/>
    <dgm:cxn modelId="{7E7A3671-16F4-4A07-894D-FA22725FF060}" type="presParOf" srcId="{201055DC-31E4-415C-BE90-A766DCF9EF4D}" destId="{607439EF-4230-4A3B-B536-10A467AB13D2}" srcOrd="0" destOrd="0" presId="urn:microsoft.com/office/officeart/2008/layout/HorizontalMultiLevelHierarchy"/>
    <dgm:cxn modelId="{A7078037-D77E-4F11-B835-6A5A2579D6F8}" type="presParOf" srcId="{607439EF-4230-4A3B-B536-10A467AB13D2}" destId="{12015FD2-62BA-4AA3-A1AF-50AE82AA1FE0}" srcOrd="0" destOrd="0" presId="urn:microsoft.com/office/officeart/2008/layout/HorizontalMultiLevelHierarchy"/>
    <dgm:cxn modelId="{C3FDB2F0-C0B1-45DA-802D-9A36E577CD93}" type="presParOf" srcId="{201055DC-31E4-415C-BE90-A766DCF9EF4D}" destId="{880F0905-B77A-484C-A9FF-D2DC8464E209}" srcOrd="1" destOrd="0" presId="urn:microsoft.com/office/officeart/2008/layout/HorizontalMultiLevelHierarchy"/>
    <dgm:cxn modelId="{4993420D-F221-4464-8F78-1E9788244FFB}" type="presParOf" srcId="{880F0905-B77A-484C-A9FF-D2DC8464E209}" destId="{1BE5C715-A331-4442-A8EA-A9214B9A4FFE}" srcOrd="0" destOrd="0" presId="urn:microsoft.com/office/officeart/2008/layout/HorizontalMultiLevelHierarchy"/>
    <dgm:cxn modelId="{E13A5CF2-506C-4F7D-BE63-0CF64FFBFDCD}" type="presParOf" srcId="{880F0905-B77A-484C-A9FF-D2DC8464E209}" destId="{E0987590-5EC8-4BA1-9255-A5B41BBA4FD3}" srcOrd="1" destOrd="0" presId="urn:microsoft.com/office/officeart/2008/layout/HorizontalMultiLevelHierarchy"/>
    <dgm:cxn modelId="{9E6D0F6D-14D3-4155-833B-3CEBD7ABC471}" type="presParOf" srcId="{201055DC-31E4-415C-BE90-A766DCF9EF4D}" destId="{D1187880-8492-4463-9712-74C693C9F3E2}" srcOrd="2" destOrd="0" presId="urn:microsoft.com/office/officeart/2008/layout/HorizontalMultiLevelHierarchy"/>
    <dgm:cxn modelId="{D2393F57-4A21-4E15-8146-F148DED9D88F}" type="presParOf" srcId="{D1187880-8492-4463-9712-74C693C9F3E2}" destId="{1C8638C5-8B2B-40FE-8BD7-0095162ABF35}" srcOrd="0" destOrd="0" presId="urn:microsoft.com/office/officeart/2008/layout/HorizontalMultiLevelHierarchy"/>
    <dgm:cxn modelId="{93962022-A056-4682-9596-22AECD93697C}" type="presParOf" srcId="{201055DC-31E4-415C-BE90-A766DCF9EF4D}" destId="{66225352-00EC-4EE0-96F3-630685124DBC}" srcOrd="3" destOrd="0" presId="urn:microsoft.com/office/officeart/2008/layout/HorizontalMultiLevelHierarchy"/>
    <dgm:cxn modelId="{AE898BFC-759B-4777-A960-F1E080A52D0B}" type="presParOf" srcId="{66225352-00EC-4EE0-96F3-630685124DBC}" destId="{CE73543D-2600-463C-A11E-CA9B98B45D91}" srcOrd="0" destOrd="0" presId="urn:microsoft.com/office/officeart/2008/layout/HorizontalMultiLevelHierarchy"/>
    <dgm:cxn modelId="{60959F98-976F-4602-BFCD-31A7A20D7E8E}" type="presParOf" srcId="{66225352-00EC-4EE0-96F3-630685124DBC}" destId="{56902E19-39D6-48F8-8B66-C08F9DD2D66F}" srcOrd="1" destOrd="0" presId="urn:microsoft.com/office/officeart/2008/layout/HorizontalMultiLevelHierarchy"/>
    <dgm:cxn modelId="{05C2B388-5777-47CF-96F7-79C1FDD635DB}" type="presParOf" srcId="{201055DC-31E4-415C-BE90-A766DCF9EF4D}" destId="{11800530-ECE7-48DC-8AAD-4B2A5697E7DA}" srcOrd="4" destOrd="0" presId="urn:microsoft.com/office/officeart/2008/layout/HorizontalMultiLevelHierarchy"/>
    <dgm:cxn modelId="{AB448732-186F-403B-9AB7-2797510B2F90}" type="presParOf" srcId="{11800530-ECE7-48DC-8AAD-4B2A5697E7DA}" destId="{A1A70311-3CE7-4143-8050-D9CA3AF92EE3}" srcOrd="0" destOrd="0" presId="urn:microsoft.com/office/officeart/2008/layout/HorizontalMultiLevelHierarchy"/>
    <dgm:cxn modelId="{DEBBEB98-3981-493F-AE23-E01D78305EC1}" type="presParOf" srcId="{201055DC-31E4-415C-BE90-A766DCF9EF4D}" destId="{DE42103B-D30A-4E74-A6D6-2836F3FDDAF5}" srcOrd="5" destOrd="0" presId="urn:microsoft.com/office/officeart/2008/layout/HorizontalMultiLevelHierarchy"/>
    <dgm:cxn modelId="{942C71A4-E6C9-4BEB-90C4-27AA67B1F726}" type="presParOf" srcId="{DE42103B-D30A-4E74-A6D6-2836F3FDDAF5}" destId="{F830D8E7-4FBD-477F-A113-257B44D407D4}" srcOrd="0" destOrd="0" presId="urn:microsoft.com/office/officeart/2008/layout/HorizontalMultiLevelHierarchy"/>
    <dgm:cxn modelId="{32F2A445-7C53-4773-8382-BB681B3F91AF}" type="presParOf" srcId="{DE42103B-D30A-4E74-A6D6-2836F3FDDAF5}" destId="{30E90EA9-0132-44EB-8429-62F45FEA827A}" srcOrd="1" destOrd="0" presId="urn:microsoft.com/office/officeart/2008/layout/HorizontalMultiLevelHierarchy"/>
    <dgm:cxn modelId="{02E064F5-32BF-4147-B6A6-2E6048557765}" type="presParOf" srcId="{201055DC-31E4-415C-BE90-A766DCF9EF4D}" destId="{2F73DAD1-4815-41A7-BD3A-5D4521A3E64A}" srcOrd="6" destOrd="0" presId="urn:microsoft.com/office/officeart/2008/layout/HorizontalMultiLevelHierarchy"/>
    <dgm:cxn modelId="{181B2B15-FA3A-4615-A1EF-179DBE0D632F}" type="presParOf" srcId="{2F73DAD1-4815-41A7-BD3A-5D4521A3E64A}" destId="{E3DEF01F-183E-42F8-BECF-165CFF011701}" srcOrd="0" destOrd="0" presId="urn:microsoft.com/office/officeart/2008/layout/HorizontalMultiLevelHierarchy"/>
    <dgm:cxn modelId="{A1E3EEE1-C5A1-4E03-8355-88A414B900F0}" type="presParOf" srcId="{201055DC-31E4-415C-BE90-A766DCF9EF4D}" destId="{7ACC7980-B8F6-42E4-988D-C8A5BCB35153}" srcOrd="7" destOrd="0" presId="urn:microsoft.com/office/officeart/2008/layout/HorizontalMultiLevelHierarchy"/>
    <dgm:cxn modelId="{F2C63F03-FB73-42B9-AB62-CECAA79094C0}" type="presParOf" srcId="{7ACC7980-B8F6-42E4-988D-C8A5BCB35153}" destId="{85488DC3-020E-467B-B137-5CF82D2224AF}" srcOrd="0" destOrd="0" presId="urn:microsoft.com/office/officeart/2008/layout/HorizontalMultiLevelHierarchy"/>
    <dgm:cxn modelId="{210C2008-534B-4412-909C-E6C7195A9DC5}" type="presParOf" srcId="{7ACC7980-B8F6-42E4-988D-C8A5BCB35153}" destId="{D1FA3C28-9125-4427-90A5-F473EBB4A47D}" srcOrd="1" destOrd="0" presId="urn:microsoft.com/office/officeart/2008/layout/HorizontalMultiLevelHierarchy"/>
    <dgm:cxn modelId="{CD219850-DE41-43BF-A340-17CD6241856D}" type="presParOf" srcId="{201055DC-31E4-415C-BE90-A766DCF9EF4D}" destId="{1B7556FE-FBD1-4981-87AC-1473D8FA4981}" srcOrd="8" destOrd="0" presId="urn:microsoft.com/office/officeart/2008/layout/HorizontalMultiLevelHierarchy"/>
    <dgm:cxn modelId="{C6A47270-74AD-4FDF-B23E-696B0BE51F27}" type="presParOf" srcId="{1B7556FE-FBD1-4981-87AC-1473D8FA4981}" destId="{EFC364B6-455D-473E-A507-52CF64F5AF90}" srcOrd="0" destOrd="0" presId="urn:microsoft.com/office/officeart/2008/layout/HorizontalMultiLevelHierarchy"/>
    <dgm:cxn modelId="{967E6FAF-2DF4-4F61-9A68-005D48A83920}" type="presParOf" srcId="{201055DC-31E4-415C-BE90-A766DCF9EF4D}" destId="{389DB64D-48AF-4F5A-8320-932CC4310B0C}" srcOrd="9" destOrd="0" presId="urn:microsoft.com/office/officeart/2008/layout/HorizontalMultiLevelHierarchy"/>
    <dgm:cxn modelId="{AFDB04C3-32B5-46B9-B191-EC04E7AE0EC1}" type="presParOf" srcId="{389DB64D-48AF-4F5A-8320-932CC4310B0C}" destId="{B6214D10-C5C1-4E54-9585-EDF64CDE3F1A}" srcOrd="0" destOrd="0" presId="urn:microsoft.com/office/officeart/2008/layout/HorizontalMultiLevelHierarchy"/>
    <dgm:cxn modelId="{18C3ED65-57C1-4EA7-ABF8-8E4386F61F18}" type="presParOf" srcId="{389DB64D-48AF-4F5A-8320-932CC4310B0C}" destId="{BB89509D-36EB-497A-B2D7-80E71F62BB8B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7556FE-FBD1-4981-87AC-1473D8FA4981}">
      <dsp:nvSpPr>
        <dsp:cNvPr id="0" name=""/>
        <dsp:cNvSpPr/>
      </dsp:nvSpPr>
      <dsp:spPr>
        <a:xfrm>
          <a:off x="4758064" y="3169484"/>
          <a:ext cx="307501" cy="11718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3750" y="0"/>
              </a:lnTo>
              <a:lnTo>
                <a:pt x="153750" y="1171879"/>
              </a:lnTo>
              <a:lnTo>
                <a:pt x="307501" y="11718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600" kern="1200"/>
        </a:p>
      </dsp:txBody>
      <dsp:txXfrm>
        <a:off x="4881525" y="3725135"/>
        <a:ext cx="60577" cy="60577"/>
      </dsp:txXfrm>
    </dsp:sp>
    <dsp:sp modelId="{2F73DAD1-4815-41A7-BD3A-5D4521A3E64A}">
      <dsp:nvSpPr>
        <dsp:cNvPr id="0" name=""/>
        <dsp:cNvSpPr/>
      </dsp:nvSpPr>
      <dsp:spPr>
        <a:xfrm>
          <a:off x="4758064" y="3169484"/>
          <a:ext cx="307501" cy="5859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3750" y="0"/>
              </a:lnTo>
              <a:lnTo>
                <a:pt x="153750" y="585939"/>
              </a:lnTo>
              <a:lnTo>
                <a:pt x="307501" y="58593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500" kern="1200"/>
        </a:p>
      </dsp:txBody>
      <dsp:txXfrm>
        <a:off x="4895271" y="3445911"/>
        <a:ext cx="33086" cy="33086"/>
      </dsp:txXfrm>
    </dsp:sp>
    <dsp:sp modelId="{11800530-ECE7-48DC-8AAD-4B2A5697E7DA}">
      <dsp:nvSpPr>
        <dsp:cNvPr id="0" name=""/>
        <dsp:cNvSpPr/>
      </dsp:nvSpPr>
      <dsp:spPr>
        <a:xfrm>
          <a:off x="4758064" y="3123764"/>
          <a:ext cx="30750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07501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600" kern="1200"/>
        </a:p>
      </dsp:txBody>
      <dsp:txXfrm>
        <a:off x="4904127" y="3161797"/>
        <a:ext cx="15375" cy="15375"/>
      </dsp:txXfrm>
    </dsp:sp>
    <dsp:sp modelId="{D1187880-8492-4463-9712-74C693C9F3E2}">
      <dsp:nvSpPr>
        <dsp:cNvPr id="0" name=""/>
        <dsp:cNvSpPr/>
      </dsp:nvSpPr>
      <dsp:spPr>
        <a:xfrm>
          <a:off x="4758064" y="2583544"/>
          <a:ext cx="307501" cy="585939"/>
        </a:xfrm>
        <a:custGeom>
          <a:avLst/>
          <a:gdLst/>
          <a:ahLst/>
          <a:cxnLst/>
          <a:rect l="0" t="0" r="0" b="0"/>
          <a:pathLst>
            <a:path>
              <a:moveTo>
                <a:pt x="0" y="585939"/>
              </a:moveTo>
              <a:lnTo>
                <a:pt x="153750" y="585939"/>
              </a:lnTo>
              <a:lnTo>
                <a:pt x="153750" y="0"/>
              </a:lnTo>
              <a:lnTo>
                <a:pt x="30750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600" kern="1200"/>
        </a:p>
      </dsp:txBody>
      <dsp:txXfrm>
        <a:off x="4895271" y="2859971"/>
        <a:ext cx="33086" cy="33086"/>
      </dsp:txXfrm>
    </dsp:sp>
    <dsp:sp modelId="{607439EF-4230-4A3B-B536-10A467AB13D2}">
      <dsp:nvSpPr>
        <dsp:cNvPr id="0" name=""/>
        <dsp:cNvSpPr/>
      </dsp:nvSpPr>
      <dsp:spPr>
        <a:xfrm>
          <a:off x="4758064" y="1997605"/>
          <a:ext cx="307501" cy="1171879"/>
        </a:xfrm>
        <a:custGeom>
          <a:avLst/>
          <a:gdLst/>
          <a:ahLst/>
          <a:cxnLst/>
          <a:rect l="0" t="0" r="0" b="0"/>
          <a:pathLst>
            <a:path>
              <a:moveTo>
                <a:pt x="0" y="1171879"/>
              </a:moveTo>
              <a:lnTo>
                <a:pt x="153750" y="1171879"/>
              </a:lnTo>
              <a:lnTo>
                <a:pt x="153750" y="0"/>
              </a:lnTo>
              <a:lnTo>
                <a:pt x="30750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600" kern="1200"/>
        </a:p>
      </dsp:txBody>
      <dsp:txXfrm>
        <a:off x="4881525" y="2553256"/>
        <a:ext cx="60577" cy="60577"/>
      </dsp:txXfrm>
    </dsp:sp>
    <dsp:sp modelId="{DF18578A-28D8-4439-BF89-FB1AA9B0B575}">
      <dsp:nvSpPr>
        <dsp:cNvPr id="0" name=""/>
        <dsp:cNvSpPr/>
      </dsp:nvSpPr>
      <dsp:spPr>
        <a:xfrm>
          <a:off x="2913057" y="3123764"/>
          <a:ext cx="30750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07501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600" kern="1200"/>
        </a:p>
      </dsp:txBody>
      <dsp:txXfrm>
        <a:off x="3059120" y="3161797"/>
        <a:ext cx="15375" cy="15375"/>
      </dsp:txXfrm>
    </dsp:sp>
    <dsp:sp modelId="{9A0D4FA8-91BC-4DE6-A011-2A7A9A7C64A5}">
      <dsp:nvSpPr>
        <dsp:cNvPr id="0" name=""/>
        <dsp:cNvSpPr/>
      </dsp:nvSpPr>
      <dsp:spPr>
        <a:xfrm>
          <a:off x="1068050" y="1997605"/>
          <a:ext cx="307501" cy="11718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3750" y="0"/>
              </a:lnTo>
              <a:lnTo>
                <a:pt x="153750" y="1171879"/>
              </a:lnTo>
              <a:lnTo>
                <a:pt x="307501" y="11718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600" kern="1200"/>
        </a:p>
      </dsp:txBody>
      <dsp:txXfrm>
        <a:off x="1191512" y="2553256"/>
        <a:ext cx="60577" cy="60577"/>
      </dsp:txXfrm>
    </dsp:sp>
    <dsp:sp modelId="{B5ADDF72-3A8F-4171-90E5-613AECD453E7}">
      <dsp:nvSpPr>
        <dsp:cNvPr id="0" name=""/>
        <dsp:cNvSpPr/>
      </dsp:nvSpPr>
      <dsp:spPr>
        <a:xfrm>
          <a:off x="4758064" y="825725"/>
          <a:ext cx="307501" cy="5859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3750" y="0"/>
              </a:lnTo>
              <a:lnTo>
                <a:pt x="153750" y="585939"/>
              </a:lnTo>
              <a:lnTo>
                <a:pt x="307501" y="58593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600" kern="1200"/>
        </a:p>
      </dsp:txBody>
      <dsp:txXfrm>
        <a:off x="4895271" y="1102152"/>
        <a:ext cx="33086" cy="33086"/>
      </dsp:txXfrm>
    </dsp:sp>
    <dsp:sp modelId="{6367CB2C-5C89-408A-B3A5-61E37DCE3463}">
      <dsp:nvSpPr>
        <dsp:cNvPr id="0" name=""/>
        <dsp:cNvSpPr/>
      </dsp:nvSpPr>
      <dsp:spPr>
        <a:xfrm>
          <a:off x="4758064" y="780005"/>
          <a:ext cx="30750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07501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600" kern="1200"/>
        </a:p>
      </dsp:txBody>
      <dsp:txXfrm>
        <a:off x="4904127" y="818038"/>
        <a:ext cx="15375" cy="15375"/>
      </dsp:txXfrm>
    </dsp:sp>
    <dsp:sp modelId="{ECDCC11A-D15F-42AF-A570-570E82E1B73B}">
      <dsp:nvSpPr>
        <dsp:cNvPr id="0" name=""/>
        <dsp:cNvSpPr/>
      </dsp:nvSpPr>
      <dsp:spPr>
        <a:xfrm>
          <a:off x="4758064" y="239786"/>
          <a:ext cx="307501" cy="585939"/>
        </a:xfrm>
        <a:custGeom>
          <a:avLst/>
          <a:gdLst/>
          <a:ahLst/>
          <a:cxnLst/>
          <a:rect l="0" t="0" r="0" b="0"/>
          <a:pathLst>
            <a:path>
              <a:moveTo>
                <a:pt x="0" y="585939"/>
              </a:moveTo>
              <a:lnTo>
                <a:pt x="153750" y="585939"/>
              </a:lnTo>
              <a:lnTo>
                <a:pt x="153750" y="0"/>
              </a:lnTo>
              <a:lnTo>
                <a:pt x="30750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600" kern="1200"/>
        </a:p>
      </dsp:txBody>
      <dsp:txXfrm>
        <a:off x="4895271" y="516212"/>
        <a:ext cx="33086" cy="33086"/>
      </dsp:txXfrm>
    </dsp:sp>
    <dsp:sp modelId="{52BBAF0D-DE69-4045-B317-16645DA2BC89}">
      <dsp:nvSpPr>
        <dsp:cNvPr id="0" name=""/>
        <dsp:cNvSpPr/>
      </dsp:nvSpPr>
      <dsp:spPr>
        <a:xfrm>
          <a:off x="2913057" y="780005"/>
          <a:ext cx="30750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07501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600" kern="1200"/>
        </a:p>
      </dsp:txBody>
      <dsp:txXfrm>
        <a:off x="3059120" y="818038"/>
        <a:ext cx="15375" cy="15375"/>
      </dsp:txXfrm>
    </dsp:sp>
    <dsp:sp modelId="{CFA5179A-77EB-4D1E-A9B3-5410BFCC43DD}">
      <dsp:nvSpPr>
        <dsp:cNvPr id="0" name=""/>
        <dsp:cNvSpPr/>
      </dsp:nvSpPr>
      <dsp:spPr>
        <a:xfrm>
          <a:off x="1068050" y="825725"/>
          <a:ext cx="307501" cy="1171879"/>
        </a:xfrm>
        <a:custGeom>
          <a:avLst/>
          <a:gdLst/>
          <a:ahLst/>
          <a:cxnLst/>
          <a:rect l="0" t="0" r="0" b="0"/>
          <a:pathLst>
            <a:path>
              <a:moveTo>
                <a:pt x="0" y="1171879"/>
              </a:moveTo>
              <a:lnTo>
                <a:pt x="153750" y="1171879"/>
              </a:lnTo>
              <a:lnTo>
                <a:pt x="153750" y="0"/>
              </a:lnTo>
              <a:lnTo>
                <a:pt x="307501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600" kern="1200"/>
        </a:p>
      </dsp:txBody>
      <dsp:txXfrm>
        <a:off x="1191512" y="1381376"/>
        <a:ext cx="60577" cy="60577"/>
      </dsp:txXfrm>
    </dsp:sp>
    <dsp:sp modelId="{A7694492-76C3-4C9B-9623-B491D0F2D2D4}">
      <dsp:nvSpPr>
        <dsp:cNvPr id="0" name=""/>
        <dsp:cNvSpPr/>
      </dsp:nvSpPr>
      <dsp:spPr>
        <a:xfrm rot="16200000">
          <a:off x="-399882" y="1763229"/>
          <a:ext cx="2467114" cy="4687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Tourism</a:t>
          </a:r>
          <a:endParaRPr lang="id-ID" sz="3200" kern="1200" dirty="0"/>
        </a:p>
      </dsp:txBody>
      <dsp:txXfrm>
        <a:off x="-399882" y="1763229"/>
        <a:ext cx="2467114" cy="468751"/>
      </dsp:txXfrm>
    </dsp:sp>
    <dsp:sp modelId="{2FB88EBD-0FA0-4BE5-A885-7FC374B8408C}">
      <dsp:nvSpPr>
        <dsp:cNvPr id="0" name=""/>
        <dsp:cNvSpPr/>
      </dsp:nvSpPr>
      <dsp:spPr>
        <a:xfrm>
          <a:off x="1375551" y="591349"/>
          <a:ext cx="1537505" cy="4687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Demand side</a:t>
          </a:r>
          <a:endParaRPr lang="id-ID" sz="1800" kern="1200" dirty="0"/>
        </a:p>
      </dsp:txBody>
      <dsp:txXfrm>
        <a:off x="1375551" y="591349"/>
        <a:ext cx="1537505" cy="468751"/>
      </dsp:txXfrm>
    </dsp:sp>
    <dsp:sp modelId="{E1336798-BDFA-4C4D-8A35-D10DFA52869B}">
      <dsp:nvSpPr>
        <dsp:cNvPr id="0" name=""/>
        <dsp:cNvSpPr/>
      </dsp:nvSpPr>
      <dsp:spPr>
        <a:xfrm>
          <a:off x="3220558" y="591349"/>
          <a:ext cx="1537505" cy="4687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Visitors</a:t>
          </a:r>
          <a:endParaRPr lang="id-ID" sz="1800" kern="1200" dirty="0"/>
        </a:p>
      </dsp:txBody>
      <dsp:txXfrm>
        <a:off x="3220558" y="591349"/>
        <a:ext cx="1537505" cy="468751"/>
      </dsp:txXfrm>
    </dsp:sp>
    <dsp:sp modelId="{A839288F-AFA7-4162-94DD-EFC2AB026B96}">
      <dsp:nvSpPr>
        <dsp:cNvPr id="0" name=""/>
        <dsp:cNvSpPr/>
      </dsp:nvSpPr>
      <dsp:spPr>
        <a:xfrm>
          <a:off x="5065565" y="5410"/>
          <a:ext cx="2107536" cy="4687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Inbound tourism</a:t>
          </a:r>
          <a:endParaRPr lang="id-ID" sz="1800" kern="1200" dirty="0"/>
        </a:p>
      </dsp:txBody>
      <dsp:txXfrm>
        <a:off x="5065565" y="5410"/>
        <a:ext cx="2107536" cy="468751"/>
      </dsp:txXfrm>
    </dsp:sp>
    <dsp:sp modelId="{6E0B9E84-2AAE-4A0D-B341-F7ED7A013531}">
      <dsp:nvSpPr>
        <dsp:cNvPr id="0" name=""/>
        <dsp:cNvSpPr/>
      </dsp:nvSpPr>
      <dsp:spPr>
        <a:xfrm>
          <a:off x="5065565" y="591349"/>
          <a:ext cx="2107536" cy="4687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Domestic tourism</a:t>
          </a:r>
          <a:endParaRPr lang="id-ID" sz="1800" kern="1200" dirty="0"/>
        </a:p>
      </dsp:txBody>
      <dsp:txXfrm>
        <a:off x="5065565" y="591349"/>
        <a:ext cx="2107536" cy="468751"/>
      </dsp:txXfrm>
    </dsp:sp>
    <dsp:sp modelId="{70EA697D-1035-4F93-9494-11B32A350AAC}">
      <dsp:nvSpPr>
        <dsp:cNvPr id="0" name=""/>
        <dsp:cNvSpPr/>
      </dsp:nvSpPr>
      <dsp:spPr>
        <a:xfrm>
          <a:off x="5065565" y="1177289"/>
          <a:ext cx="2107536" cy="4687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Outbound tourism</a:t>
          </a:r>
          <a:endParaRPr lang="id-ID" sz="1800" kern="1200" dirty="0"/>
        </a:p>
      </dsp:txBody>
      <dsp:txXfrm>
        <a:off x="5065565" y="1177289"/>
        <a:ext cx="2107536" cy="468751"/>
      </dsp:txXfrm>
    </dsp:sp>
    <dsp:sp modelId="{47C7C6D1-93A1-4922-9F72-75F4C0A142DB}">
      <dsp:nvSpPr>
        <dsp:cNvPr id="0" name=""/>
        <dsp:cNvSpPr/>
      </dsp:nvSpPr>
      <dsp:spPr>
        <a:xfrm>
          <a:off x="1375551" y="2935108"/>
          <a:ext cx="1537505" cy="4687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Supply side</a:t>
          </a:r>
          <a:endParaRPr lang="id-ID" sz="1800" kern="1200" dirty="0"/>
        </a:p>
      </dsp:txBody>
      <dsp:txXfrm>
        <a:off x="1375551" y="2935108"/>
        <a:ext cx="1537505" cy="468751"/>
      </dsp:txXfrm>
    </dsp:sp>
    <dsp:sp modelId="{D3983E1B-D5F0-4641-8BF1-4DD011C48C12}">
      <dsp:nvSpPr>
        <dsp:cNvPr id="0" name=""/>
        <dsp:cNvSpPr/>
      </dsp:nvSpPr>
      <dsp:spPr>
        <a:xfrm>
          <a:off x="3220558" y="2935108"/>
          <a:ext cx="1537505" cy="4687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Tourism industries</a:t>
          </a:r>
          <a:endParaRPr lang="id-ID" sz="1800" kern="1200" dirty="0"/>
        </a:p>
      </dsp:txBody>
      <dsp:txXfrm>
        <a:off x="3220558" y="2935108"/>
        <a:ext cx="1537505" cy="468751"/>
      </dsp:txXfrm>
    </dsp:sp>
    <dsp:sp modelId="{1BE5C715-A331-4442-A8EA-A9214B9A4FFE}">
      <dsp:nvSpPr>
        <dsp:cNvPr id="0" name=""/>
        <dsp:cNvSpPr/>
      </dsp:nvSpPr>
      <dsp:spPr>
        <a:xfrm>
          <a:off x="5065565" y="1763229"/>
          <a:ext cx="2107536" cy="4687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Accommodation</a:t>
          </a:r>
          <a:endParaRPr lang="id-ID" sz="1800" kern="1200" dirty="0"/>
        </a:p>
      </dsp:txBody>
      <dsp:txXfrm>
        <a:off x="5065565" y="1763229"/>
        <a:ext cx="2107536" cy="468751"/>
      </dsp:txXfrm>
    </dsp:sp>
    <dsp:sp modelId="{CE73543D-2600-463C-A11E-CA9B98B45D91}">
      <dsp:nvSpPr>
        <dsp:cNvPr id="0" name=""/>
        <dsp:cNvSpPr/>
      </dsp:nvSpPr>
      <dsp:spPr>
        <a:xfrm>
          <a:off x="5065565" y="2349168"/>
          <a:ext cx="2107536" cy="4687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F &amp; B services</a:t>
          </a:r>
          <a:endParaRPr lang="id-ID" sz="1800" kern="1200" dirty="0"/>
        </a:p>
      </dsp:txBody>
      <dsp:txXfrm>
        <a:off x="5065565" y="2349168"/>
        <a:ext cx="2107536" cy="468751"/>
      </dsp:txXfrm>
    </dsp:sp>
    <dsp:sp modelId="{F830D8E7-4FBD-477F-A113-257B44D407D4}">
      <dsp:nvSpPr>
        <dsp:cNvPr id="0" name=""/>
        <dsp:cNvSpPr/>
      </dsp:nvSpPr>
      <dsp:spPr>
        <a:xfrm>
          <a:off x="5065565" y="2935108"/>
          <a:ext cx="2107536" cy="4687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Travel agent</a:t>
          </a:r>
          <a:endParaRPr lang="id-ID" sz="1800" kern="1200" dirty="0"/>
        </a:p>
      </dsp:txBody>
      <dsp:txXfrm>
        <a:off x="5065565" y="2935108"/>
        <a:ext cx="2107536" cy="468751"/>
      </dsp:txXfrm>
    </dsp:sp>
    <dsp:sp modelId="{85488DC3-020E-467B-B137-5CF82D2224AF}">
      <dsp:nvSpPr>
        <dsp:cNvPr id="0" name=""/>
        <dsp:cNvSpPr/>
      </dsp:nvSpPr>
      <dsp:spPr>
        <a:xfrm>
          <a:off x="5065565" y="3521048"/>
          <a:ext cx="2107536" cy="4687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Attraction services</a:t>
          </a:r>
          <a:endParaRPr lang="id-ID" sz="1800" kern="1200" dirty="0"/>
        </a:p>
      </dsp:txBody>
      <dsp:txXfrm>
        <a:off x="5065565" y="3521048"/>
        <a:ext cx="2107536" cy="468751"/>
      </dsp:txXfrm>
    </dsp:sp>
    <dsp:sp modelId="{B6214D10-C5C1-4E54-9585-EDF64CDE3F1A}">
      <dsp:nvSpPr>
        <dsp:cNvPr id="0" name=""/>
        <dsp:cNvSpPr/>
      </dsp:nvSpPr>
      <dsp:spPr>
        <a:xfrm>
          <a:off x="5065565" y="4106988"/>
          <a:ext cx="2107536" cy="4687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etc</a:t>
          </a:r>
          <a:endParaRPr lang="id-ID" sz="1800" kern="1200" dirty="0"/>
        </a:p>
      </dsp:txBody>
      <dsp:txXfrm>
        <a:off x="5065565" y="4106988"/>
        <a:ext cx="2107536" cy="4687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DF4B2-537A-4A5B-A817-807BFCAC71F6}" type="datetimeFigureOut">
              <a:rPr lang="id-ID" smtClean="0"/>
              <a:t>06/08/2016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196DF6-3278-4F6A-9B06-10FBD22C812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30848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4192525"/>
            <a:ext cx="8093365" cy="1374345"/>
          </a:xfrm>
          <a:effectLst>
            <a:outerShdw blurRad="50800" dist="25400" dir="2700000" algn="tl" rotWithShape="0">
              <a:prstClr val="black">
                <a:alpha val="61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566870"/>
            <a:ext cx="6400800" cy="458115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CC915A9-4795-4E7E-9754-8442E20B4E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1669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FBDD8-80B2-4DEC-8C8A-3FBAC295A3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971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443835"/>
            <a:ext cx="824607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054654"/>
            <a:ext cx="8246070" cy="442844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9540" y="527605"/>
            <a:ext cx="6099965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22475"/>
            <a:ext cx="8382305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073696"/>
            <a:ext cx="4275740" cy="620719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84517"/>
            <a:ext cx="4275740" cy="318776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704" y="2073696"/>
            <a:ext cx="4123035" cy="620719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704" y="2684517"/>
            <a:ext cx="4123035" cy="318776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emf"/><Relationship Id="rId4" Type="http://schemas.openxmlformats.org/officeDocument/2006/relationships/oleObject" Target="../embeddings/Microsoft_Excel_97-2003_Worksheet1.xls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497" y="3734410"/>
            <a:ext cx="4428445" cy="1374345"/>
          </a:xfrm>
        </p:spPr>
        <p:txBody>
          <a:bodyPr>
            <a:no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Introduction to </a:t>
            </a:r>
            <a:b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</a:b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Tourism Satellite Accounts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5525" y="5414165"/>
            <a:ext cx="3512215" cy="458115"/>
          </a:xfrm>
        </p:spPr>
        <p:txBody>
          <a:bodyPr>
            <a:noAutofit/>
          </a:bodyPr>
          <a:lstStyle/>
          <a:p>
            <a:pPr algn="r"/>
            <a:r>
              <a:rPr lang="en-US" sz="2400" dirty="0" err="1" smtClean="0"/>
              <a:t>Akhmad</a:t>
            </a:r>
            <a:r>
              <a:rPr lang="en-US" sz="2400" dirty="0" smtClean="0"/>
              <a:t> </a:t>
            </a:r>
            <a:r>
              <a:rPr lang="en-US" sz="2400" dirty="0" err="1" smtClean="0"/>
              <a:t>Tantowi</a:t>
            </a:r>
            <a:endParaRPr lang="en-US" sz="2400" dirty="0" smtClean="0"/>
          </a:p>
          <a:p>
            <a:pPr algn="r"/>
            <a:r>
              <a:rPr lang="en-US" sz="2400" dirty="0" smtClean="0"/>
              <a:t>BPS-Statistics Indonesia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5335525" y="6483230"/>
            <a:ext cx="34762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ko-KR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Paramaribo, 9 – 11 August 2016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2195"/>
            <a:ext cx="1364298" cy="124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138425"/>
            <a:ext cx="8246070" cy="61082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id-ID" sz="4400" b="1" dirty="0" smtClean="0"/>
              <a:t>Overview (1)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0F9B5C-DF9B-4022-A9DE-72B5CE7F6A36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1670" y="2054654"/>
            <a:ext cx="8246070" cy="4581151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id-ID" sz="2400" dirty="0" smtClean="0"/>
              <a:t>T</a:t>
            </a:r>
            <a:r>
              <a:rPr lang="en-US" sz="2400" dirty="0" smtClean="0"/>
              <a:t>he setting up of the T</a:t>
            </a:r>
            <a:r>
              <a:rPr lang="id-ID" sz="2400" dirty="0" smtClean="0"/>
              <a:t>SA </a:t>
            </a:r>
            <a:r>
              <a:rPr lang="en-US" sz="2400" dirty="0" smtClean="0"/>
              <a:t>consists </a:t>
            </a:r>
            <a:endParaRPr lang="id-ID" sz="2400" dirty="0" smtClean="0"/>
          </a:p>
          <a:p>
            <a:pPr lvl="1">
              <a:defRPr/>
            </a:pPr>
            <a:r>
              <a:rPr lang="en-US" sz="1900" dirty="0" smtClean="0"/>
              <a:t>in </a:t>
            </a:r>
            <a:r>
              <a:rPr lang="en-US" sz="1900" dirty="0" err="1" smtClean="0"/>
              <a:t>analy</a:t>
            </a:r>
            <a:r>
              <a:rPr lang="id-ID" sz="1900" dirty="0" smtClean="0"/>
              <a:t>s</a:t>
            </a:r>
            <a:r>
              <a:rPr lang="en-US" sz="1900" dirty="0" err="1" smtClean="0"/>
              <a:t>ing</a:t>
            </a:r>
            <a:r>
              <a:rPr lang="en-US" sz="1900" dirty="0" smtClean="0"/>
              <a:t> in detail all the aspects of demand for goods and services which</a:t>
            </a:r>
            <a:r>
              <a:rPr lang="id-ID" sz="1900" dirty="0" smtClean="0"/>
              <a:t> </a:t>
            </a:r>
            <a:r>
              <a:rPr lang="en-US" sz="1900" dirty="0" smtClean="0"/>
              <a:t>might be associated with tourism, </a:t>
            </a:r>
            <a:endParaRPr lang="id-ID" sz="1900" dirty="0" smtClean="0"/>
          </a:p>
          <a:p>
            <a:pPr lvl="1">
              <a:defRPr/>
            </a:pPr>
            <a:r>
              <a:rPr lang="en-US" sz="1900" dirty="0" smtClean="0"/>
              <a:t>in establishing the actual interface with the supply</a:t>
            </a:r>
            <a:r>
              <a:rPr lang="id-ID" sz="1900" dirty="0" smtClean="0"/>
              <a:t> </a:t>
            </a:r>
            <a:r>
              <a:rPr lang="en-US" sz="1900" dirty="0" smtClean="0"/>
              <a:t>of such goods and services within or outside the economy of reference and </a:t>
            </a:r>
            <a:endParaRPr lang="id-ID" sz="1900" dirty="0" smtClean="0"/>
          </a:p>
          <a:p>
            <a:pPr lvl="1">
              <a:defRPr/>
            </a:pPr>
            <a:r>
              <a:rPr lang="en-US" sz="1900" dirty="0" smtClean="0"/>
              <a:t>in describing</a:t>
            </a:r>
            <a:r>
              <a:rPr lang="id-ID" sz="1900" dirty="0" smtClean="0"/>
              <a:t> </a:t>
            </a:r>
            <a:r>
              <a:rPr lang="en-US" sz="1900" dirty="0" smtClean="0"/>
              <a:t>how this supply interacts with other economic</a:t>
            </a:r>
            <a:r>
              <a:rPr lang="id-ID" sz="1900" dirty="0" smtClean="0"/>
              <a:t> </a:t>
            </a:r>
            <a:r>
              <a:rPr lang="en-US" sz="1900" dirty="0" smtClean="0"/>
              <a:t>activities, </a:t>
            </a:r>
            <a:endParaRPr lang="id-ID" sz="1900" dirty="0" smtClean="0"/>
          </a:p>
          <a:p>
            <a:pPr marL="274320" lvl="1" indent="0">
              <a:buNone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using the supply and use tables as a reference.</a:t>
            </a:r>
            <a:endParaRPr lang="id-ID" sz="2400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id-ID" sz="2400" dirty="0" smtClean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Tourism</a:t>
            </a:r>
            <a:r>
              <a:rPr lang="id-ID" sz="2400" dirty="0"/>
              <a:t> </a:t>
            </a:r>
            <a:r>
              <a:rPr lang="en-US" sz="2400" dirty="0"/>
              <a:t>Satellite Account: Recommended Methodological Framework 2008 (TSA: RMF 2008)</a:t>
            </a:r>
            <a:r>
              <a:rPr lang="id-ID" sz="2400" dirty="0"/>
              <a:t> </a:t>
            </a:r>
            <a:r>
              <a:rPr lang="en-US" sz="2400" dirty="0"/>
              <a:t>builds upon this consistency and provides an additional resource to link tourism statistics</a:t>
            </a:r>
            <a:r>
              <a:rPr lang="id-ID" sz="2400" dirty="0"/>
              <a:t> </a:t>
            </a:r>
            <a:r>
              <a:rPr lang="en-US" sz="2400" dirty="0"/>
              <a:t>to the standard tables of the SNA </a:t>
            </a:r>
            <a:r>
              <a:rPr lang="en-US" sz="2400" dirty="0" smtClean="0"/>
              <a:t>2008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1715400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xfrm>
            <a:off x="143555" y="1064360"/>
            <a:ext cx="41148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FFFF00"/>
                </a:solidFill>
              </a:rPr>
              <a:t>Types of satellite accounts</a:t>
            </a:r>
          </a:p>
        </p:txBody>
      </p:sp>
      <p:sp>
        <p:nvSpPr>
          <p:cNvPr id="2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DB51B5-7AA2-416C-9A76-74B2B578B184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45061" name="Oval 5"/>
          <p:cNvSpPr>
            <a:spLocks noChangeArrowheads="1"/>
          </p:cNvSpPr>
          <p:nvPr/>
        </p:nvSpPr>
        <p:spPr bwMode="auto">
          <a:xfrm>
            <a:off x="304800" y="2514600"/>
            <a:ext cx="2514600" cy="1219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45062" name="Oval 6"/>
          <p:cNvSpPr>
            <a:spLocks noChangeArrowheads="1"/>
          </p:cNvSpPr>
          <p:nvPr/>
        </p:nvSpPr>
        <p:spPr bwMode="auto">
          <a:xfrm>
            <a:off x="990600" y="2895600"/>
            <a:ext cx="3810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45063" name="Oval 7"/>
          <p:cNvSpPr>
            <a:spLocks noChangeArrowheads="1"/>
          </p:cNvSpPr>
          <p:nvPr/>
        </p:nvSpPr>
        <p:spPr bwMode="auto">
          <a:xfrm>
            <a:off x="1447800" y="2743200"/>
            <a:ext cx="381000" cy="2286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45064" name="Oval 8"/>
          <p:cNvSpPr>
            <a:spLocks noChangeArrowheads="1"/>
          </p:cNvSpPr>
          <p:nvPr/>
        </p:nvSpPr>
        <p:spPr bwMode="auto">
          <a:xfrm>
            <a:off x="1371600" y="3124200"/>
            <a:ext cx="381000" cy="228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45065" name="Oval 9"/>
          <p:cNvSpPr>
            <a:spLocks noChangeArrowheads="1"/>
          </p:cNvSpPr>
          <p:nvPr/>
        </p:nvSpPr>
        <p:spPr bwMode="auto">
          <a:xfrm>
            <a:off x="1676400" y="3048000"/>
            <a:ext cx="381000" cy="228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 flipV="1">
            <a:off x="1219200" y="2514600"/>
            <a:ext cx="2590800" cy="457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 flipV="1">
            <a:off x="1676400" y="2514600"/>
            <a:ext cx="213360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 flipV="1">
            <a:off x="1447800" y="2514600"/>
            <a:ext cx="2362200" cy="685800"/>
          </a:xfrm>
          <a:prstGeom prst="line">
            <a:avLst/>
          </a:prstGeom>
          <a:noFill/>
          <a:ln w="12700">
            <a:solidFill>
              <a:srgbClr val="9900CC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 flipV="1">
            <a:off x="1905000" y="2514600"/>
            <a:ext cx="1905000" cy="6858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45070" name="Oval 14"/>
          <p:cNvSpPr>
            <a:spLocks noChangeArrowheads="1"/>
          </p:cNvSpPr>
          <p:nvPr/>
        </p:nvSpPr>
        <p:spPr bwMode="auto">
          <a:xfrm>
            <a:off x="3810000" y="1524000"/>
            <a:ext cx="2362200" cy="22098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45072" name="Oval 16"/>
          <p:cNvSpPr>
            <a:spLocks noChangeArrowheads="1"/>
          </p:cNvSpPr>
          <p:nvPr/>
        </p:nvSpPr>
        <p:spPr bwMode="auto">
          <a:xfrm>
            <a:off x="838200" y="4267200"/>
            <a:ext cx="3657600" cy="22098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45073" name="Oval 17" descr="Dashed horizontal"/>
          <p:cNvSpPr>
            <a:spLocks noChangeArrowheads="1"/>
          </p:cNvSpPr>
          <p:nvPr/>
        </p:nvSpPr>
        <p:spPr bwMode="auto">
          <a:xfrm>
            <a:off x="1447800" y="4724400"/>
            <a:ext cx="2514600" cy="1219200"/>
          </a:xfrm>
          <a:prstGeom prst="ellipse">
            <a:avLst/>
          </a:prstGeom>
          <a:pattFill prst="dashHorz">
            <a:fgClr>
              <a:schemeClr val="accent2"/>
            </a:fgClr>
            <a:bgClr>
              <a:schemeClr val="accent1"/>
            </a:bgClr>
          </a:pattFill>
          <a:ln w="7620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45075" name="Text Box 19"/>
          <p:cNvSpPr txBox="1">
            <a:spLocks noChangeArrowheads="1"/>
          </p:cNvSpPr>
          <p:nvPr/>
        </p:nvSpPr>
        <p:spPr bwMode="auto">
          <a:xfrm>
            <a:off x="6400800" y="1752600"/>
            <a:ext cx="28956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Tahoma" pitchFamily="34" charset="0"/>
              </a:rPr>
              <a:t>Detailed without expansion of framework</a:t>
            </a:r>
            <a:endParaRPr lang="en-US" sz="2400" dirty="0">
              <a:solidFill>
                <a:schemeClr val="accent6">
                  <a:lumMod val="20000"/>
                  <a:lumOff val="80000"/>
                </a:schemeClr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</a:rPr>
              <a:t>EX. Tourism, health, education, etc..</a:t>
            </a:r>
          </a:p>
        </p:txBody>
      </p:sp>
      <p:sp>
        <p:nvSpPr>
          <p:cNvPr id="45076" name="Line 20"/>
          <p:cNvSpPr>
            <a:spLocks noChangeShapeType="1"/>
          </p:cNvSpPr>
          <p:nvPr/>
        </p:nvSpPr>
        <p:spPr bwMode="auto">
          <a:xfrm>
            <a:off x="3352800" y="5867400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45077" name="Line 21"/>
          <p:cNvSpPr>
            <a:spLocks noChangeShapeType="1"/>
          </p:cNvSpPr>
          <p:nvPr/>
        </p:nvSpPr>
        <p:spPr bwMode="auto">
          <a:xfrm flipV="1">
            <a:off x="2362200" y="4495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45078" name="Line 22"/>
          <p:cNvSpPr>
            <a:spLocks noChangeShapeType="1"/>
          </p:cNvSpPr>
          <p:nvPr/>
        </p:nvSpPr>
        <p:spPr bwMode="auto">
          <a:xfrm flipH="1">
            <a:off x="1219200" y="5638800"/>
            <a:ext cx="304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45079" name="Line 23"/>
          <p:cNvSpPr>
            <a:spLocks noChangeShapeType="1"/>
          </p:cNvSpPr>
          <p:nvPr/>
        </p:nvSpPr>
        <p:spPr bwMode="auto">
          <a:xfrm flipV="1">
            <a:off x="3810000" y="4953000"/>
            <a:ext cx="2286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45080" name="Text Box 24"/>
          <p:cNvSpPr txBox="1">
            <a:spLocks noChangeArrowheads="1"/>
          </p:cNvSpPr>
          <p:nvPr/>
        </p:nvSpPr>
        <p:spPr bwMode="auto">
          <a:xfrm>
            <a:off x="5943600" y="4419600"/>
            <a:ext cx="32004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Tahoma" pitchFamily="34" charset="0"/>
              </a:rPr>
              <a:t>Expansion of SNA framework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</a:rPr>
              <a:t>EX: environment, household, human resources, etc..</a:t>
            </a:r>
          </a:p>
        </p:txBody>
      </p:sp>
      <p:sp>
        <p:nvSpPr>
          <p:cNvPr id="45082" name="Text Box 26"/>
          <p:cNvSpPr txBox="1">
            <a:spLocks noChangeArrowheads="1"/>
          </p:cNvSpPr>
          <p:nvPr/>
        </p:nvSpPr>
        <p:spPr bwMode="auto">
          <a:xfrm>
            <a:off x="5638800" y="17526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45083" name="Text Box 27"/>
          <p:cNvSpPr txBox="1">
            <a:spLocks noChangeArrowheads="1"/>
          </p:cNvSpPr>
          <p:nvPr/>
        </p:nvSpPr>
        <p:spPr bwMode="auto">
          <a:xfrm>
            <a:off x="5334000" y="44196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</a:rPr>
              <a:t>2</a:t>
            </a:r>
            <a:endParaRPr lang="en-US" sz="2400" u="sng" dirty="0">
              <a:solidFill>
                <a:schemeClr val="accent6">
                  <a:lumMod val="20000"/>
                  <a:lumOff val="8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45084" name="Text Box 28"/>
          <p:cNvSpPr txBox="1">
            <a:spLocks noChangeArrowheads="1"/>
          </p:cNvSpPr>
          <p:nvPr/>
        </p:nvSpPr>
        <p:spPr bwMode="auto">
          <a:xfrm>
            <a:off x="4038600" y="2057400"/>
            <a:ext cx="17526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400" b="1">
                <a:solidFill>
                  <a:srgbClr val="000066"/>
                </a:solidFill>
                <a:latin typeface="Tahoma" pitchFamily="34" charset="0"/>
              </a:rPr>
              <a:t>Satellite</a:t>
            </a:r>
          </a:p>
          <a:p>
            <a:pPr algn="r">
              <a:spcBef>
                <a:spcPct val="50000"/>
              </a:spcBef>
            </a:pPr>
            <a:r>
              <a:rPr lang="en-US" sz="2400" b="1">
                <a:solidFill>
                  <a:srgbClr val="000066"/>
                </a:solidFill>
                <a:latin typeface="Tahoma" pitchFamily="34" charset="0"/>
              </a:rPr>
              <a:t>Accounts</a:t>
            </a:r>
          </a:p>
        </p:txBody>
      </p:sp>
      <p:sp>
        <p:nvSpPr>
          <p:cNvPr id="45085" name="Text Box 29"/>
          <p:cNvSpPr txBox="1">
            <a:spLocks noChangeArrowheads="1"/>
          </p:cNvSpPr>
          <p:nvPr/>
        </p:nvSpPr>
        <p:spPr bwMode="auto">
          <a:xfrm>
            <a:off x="301625" y="2743200"/>
            <a:ext cx="915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/>
            <a:r>
              <a:rPr lang="en-US" sz="2400" b="1">
                <a:latin typeface="Tahoma" pitchFamily="34" charset="0"/>
              </a:rPr>
              <a:t>SNA</a:t>
            </a:r>
            <a:r>
              <a:rPr lang="en-US" sz="2400">
                <a:latin typeface="Tahoma" pitchFamily="34" charset="0"/>
              </a:rPr>
              <a:t> </a:t>
            </a:r>
          </a:p>
        </p:txBody>
      </p:sp>
      <p:sp>
        <p:nvSpPr>
          <p:cNvPr id="45086" name="Text Box 30"/>
          <p:cNvSpPr txBox="1">
            <a:spLocks noChangeArrowheads="1"/>
          </p:cNvSpPr>
          <p:nvPr/>
        </p:nvSpPr>
        <p:spPr bwMode="auto">
          <a:xfrm>
            <a:off x="1828800" y="4953000"/>
            <a:ext cx="137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/>
            <a:r>
              <a:rPr lang="en-US" sz="3200" b="1">
                <a:latin typeface="Tahoma" pitchFamily="34" charset="0"/>
              </a:rPr>
              <a:t>SNA</a:t>
            </a:r>
            <a:r>
              <a:rPr lang="en-US" sz="3200" b="1">
                <a:solidFill>
                  <a:schemeClr val="bg2"/>
                </a:solidFill>
                <a:latin typeface="Tahoma" pitchFamily="34" charset="0"/>
              </a:rPr>
              <a:t> </a:t>
            </a:r>
            <a:endParaRPr lang="en-US" sz="2400">
              <a:latin typeface="Tahoma" pitchFamily="34" charset="0"/>
            </a:endParaRPr>
          </a:p>
        </p:txBody>
      </p:sp>
      <p:sp>
        <p:nvSpPr>
          <p:cNvPr id="45087" name="Text Box 31"/>
          <p:cNvSpPr txBox="1">
            <a:spLocks noChangeArrowheads="1"/>
          </p:cNvSpPr>
          <p:nvPr/>
        </p:nvSpPr>
        <p:spPr bwMode="auto">
          <a:xfrm>
            <a:off x="1676400" y="42672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400">
                <a:solidFill>
                  <a:srgbClr val="000066"/>
                </a:solidFill>
                <a:latin typeface="Tahoma" pitchFamily="34" charset="0"/>
              </a:rPr>
              <a:t>Satellite</a:t>
            </a:r>
          </a:p>
        </p:txBody>
      </p:sp>
      <p:sp>
        <p:nvSpPr>
          <p:cNvPr id="45088" name="Text Box 32"/>
          <p:cNvSpPr txBox="1">
            <a:spLocks noChangeArrowheads="1"/>
          </p:cNvSpPr>
          <p:nvPr/>
        </p:nvSpPr>
        <p:spPr bwMode="auto">
          <a:xfrm>
            <a:off x="1828800" y="5943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400">
                <a:solidFill>
                  <a:srgbClr val="000066"/>
                </a:solidFill>
                <a:latin typeface="Tahoma" pitchFamily="34" charset="0"/>
              </a:rPr>
              <a:t>Accounts</a:t>
            </a:r>
          </a:p>
        </p:txBody>
      </p:sp>
    </p:spTree>
    <p:extLst>
      <p:ext uri="{BB962C8B-B14F-4D97-AF65-F5344CB8AC3E}">
        <p14:creationId xmlns:p14="http://schemas.microsoft.com/office/powerpoint/2010/main" val="253906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552" y="527605"/>
            <a:ext cx="4492858" cy="75895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b="1" dirty="0" smtClean="0">
                <a:solidFill>
                  <a:schemeClr val="tx1"/>
                </a:solidFill>
              </a:rPr>
              <a:t>The </a:t>
            </a:r>
            <a:r>
              <a:rPr lang="id-ID" b="1" dirty="0" smtClean="0">
                <a:solidFill>
                  <a:schemeClr val="tx1"/>
                </a:solidFill>
              </a:rPr>
              <a:t>C</a:t>
            </a:r>
            <a:r>
              <a:rPr lang="en-US" b="1" dirty="0" err="1" smtClean="0">
                <a:solidFill>
                  <a:schemeClr val="tx1"/>
                </a:solidFill>
              </a:rPr>
              <a:t>omplete</a:t>
            </a:r>
            <a:r>
              <a:rPr lang="en-US" b="1" dirty="0" smtClean="0">
                <a:solidFill>
                  <a:schemeClr val="tx1"/>
                </a:solidFill>
              </a:rPr>
              <a:t> Tourism Satellite Account</a:t>
            </a:r>
            <a:endParaRPr lang="id-ID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3096DC-7CDF-44BC-8DEC-C0D7890BC25B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3555" y="1596540"/>
            <a:ext cx="8662117" cy="4733854"/>
          </a:xfrm>
        </p:spPr>
        <p:txBody>
          <a:bodyPr>
            <a:noAutofit/>
          </a:bodyPr>
          <a:lstStyle/>
          <a:p>
            <a:pPr eaLnBrk="1" hangingPunct="1">
              <a:spcBef>
                <a:spcPts val="600"/>
              </a:spcBef>
              <a:defRPr/>
            </a:pPr>
            <a:r>
              <a:rPr lang="en-US" sz="2000" dirty="0" smtClean="0"/>
              <a:t>Macroeconomic aggregates that describe </a:t>
            </a:r>
            <a:r>
              <a:rPr lang="en-US" sz="2000" u="sng" dirty="0" smtClean="0"/>
              <a:t>the size and the direct economic</a:t>
            </a:r>
            <a:r>
              <a:rPr lang="id-ID" sz="2000" u="sng" dirty="0" smtClean="0"/>
              <a:t> </a:t>
            </a:r>
            <a:r>
              <a:rPr lang="en-US" sz="2000" u="sng" dirty="0" smtClean="0"/>
              <a:t>contribution of tourism</a:t>
            </a:r>
            <a:r>
              <a:rPr lang="en-US" sz="2000" dirty="0" smtClean="0"/>
              <a:t>, such as TDGVA</a:t>
            </a:r>
            <a:r>
              <a:rPr lang="id-ID" sz="2000" dirty="0" smtClean="0"/>
              <a:t> </a:t>
            </a:r>
            <a:r>
              <a:rPr lang="en-US" sz="2000" dirty="0" smtClean="0"/>
              <a:t>and TDGDP, consistent with similar</a:t>
            </a:r>
            <a:r>
              <a:rPr lang="id-ID" sz="2000" dirty="0" smtClean="0"/>
              <a:t> </a:t>
            </a:r>
            <a:r>
              <a:rPr lang="en-US" sz="2000" dirty="0" smtClean="0"/>
              <a:t>aggregates for the total economy and for other productive economic activities</a:t>
            </a:r>
            <a:r>
              <a:rPr lang="id-ID" sz="2000" dirty="0" smtClean="0"/>
              <a:t> </a:t>
            </a:r>
            <a:r>
              <a:rPr lang="en-US" sz="2000" dirty="0" smtClean="0"/>
              <a:t>and functional areas of interest;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u="sng" dirty="0" smtClean="0"/>
              <a:t>Detailed data on tourism consumption</a:t>
            </a:r>
            <a:r>
              <a:rPr lang="en-US" sz="2000" dirty="0" smtClean="0"/>
              <a:t>, a more extended concept associated</a:t>
            </a:r>
            <a:r>
              <a:rPr lang="id-ID" sz="2000" dirty="0" smtClean="0"/>
              <a:t> </a:t>
            </a:r>
            <a:r>
              <a:rPr lang="en-US" sz="2000" dirty="0" smtClean="0"/>
              <a:t>with the activity of visitors as consumers, and </a:t>
            </a:r>
            <a:r>
              <a:rPr lang="en-US" sz="2000" u="sng" dirty="0" smtClean="0"/>
              <a:t>a description of how this</a:t>
            </a:r>
            <a:r>
              <a:rPr lang="id-ID" sz="2000" u="sng" dirty="0" smtClean="0"/>
              <a:t> </a:t>
            </a:r>
            <a:r>
              <a:rPr lang="en-US" sz="2000" u="sng" dirty="0" smtClean="0"/>
              <a:t>demand is met by domestic supply and imports</a:t>
            </a:r>
            <a:r>
              <a:rPr lang="en-US" sz="2000" dirty="0" smtClean="0"/>
              <a:t>, integrated within tables</a:t>
            </a:r>
            <a:r>
              <a:rPr lang="id-ID" sz="2000" dirty="0" smtClean="0"/>
              <a:t> </a:t>
            </a:r>
            <a:r>
              <a:rPr lang="en-US" sz="2000" dirty="0" smtClean="0"/>
              <a:t>derived from supply and use tables which can be compiled both at current</a:t>
            </a:r>
            <a:r>
              <a:rPr lang="id-ID" sz="2000" dirty="0" smtClean="0"/>
              <a:t> </a:t>
            </a:r>
            <a:r>
              <a:rPr lang="en-US" sz="2000" dirty="0" smtClean="0"/>
              <a:t>and constant prices;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u="sng" dirty="0" smtClean="0"/>
              <a:t>Detailed production accounts of the tourism industries</a:t>
            </a:r>
            <a:r>
              <a:rPr lang="en-US" sz="2000" dirty="0" smtClean="0"/>
              <a:t>, including data on</a:t>
            </a:r>
            <a:r>
              <a:rPr lang="id-ID" sz="2000" dirty="0" smtClean="0"/>
              <a:t> </a:t>
            </a:r>
            <a:r>
              <a:rPr lang="en-US" sz="2000" dirty="0" smtClean="0"/>
              <a:t>employment, linkages with other productive economic activities and gross</a:t>
            </a:r>
            <a:r>
              <a:rPr lang="id-ID" sz="2000" dirty="0" smtClean="0"/>
              <a:t> </a:t>
            </a:r>
            <a:r>
              <a:rPr lang="en-US" sz="2000" dirty="0" smtClean="0"/>
              <a:t>fixed capital formation;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u="sng" dirty="0" smtClean="0"/>
              <a:t>Link between economic data and non-monetary information on tourism</a:t>
            </a:r>
            <a:r>
              <a:rPr lang="en-US" sz="2000" dirty="0" smtClean="0"/>
              <a:t>,</a:t>
            </a:r>
            <a:r>
              <a:rPr lang="id-ID" sz="2000" dirty="0" smtClean="0"/>
              <a:t> </a:t>
            </a:r>
            <a:r>
              <a:rPr lang="en-US" sz="2000" dirty="0" smtClean="0"/>
              <a:t>such as number of trips (or visits), duration of stay, purpose of trip, modes</a:t>
            </a:r>
            <a:r>
              <a:rPr lang="id-ID" sz="2000" dirty="0" smtClean="0"/>
              <a:t> </a:t>
            </a:r>
            <a:r>
              <a:rPr lang="en-US" sz="2000" dirty="0" smtClean="0"/>
              <a:t>of transport, etc., which is required to specify the characteristics of the economic</a:t>
            </a:r>
            <a:r>
              <a:rPr lang="id-ID" sz="2000" dirty="0" smtClean="0"/>
              <a:t> </a:t>
            </a:r>
            <a:r>
              <a:rPr lang="en-US" sz="2000" dirty="0" smtClean="0"/>
              <a:t>variables.</a:t>
            </a:r>
            <a:endParaRPr lang="id-ID" sz="2000" dirty="0" smtClean="0"/>
          </a:p>
        </p:txBody>
      </p:sp>
    </p:spTree>
    <p:extLst>
      <p:ext uri="{BB962C8B-B14F-4D97-AF65-F5344CB8AC3E}">
        <p14:creationId xmlns:p14="http://schemas.microsoft.com/office/powerpoint/2010/main" val="1305355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291130"/>
            <a:ext cx="8246070" cy="61082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4000" b="1" dirty="0"/>
              <a:t>The </a:t>
            </a:r>
            <a:r>
              <a:rPr lang="id-ID" sz="4000" b="1" dirty="0" smtClean="0"/>
              <a:t>TSA Analysis</a:t>
            </a:r>
            <a:endParaRPr lang="id-ID" sz="4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D932B8-F4D4-4841-A210-86CE7093D638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054654"/>
            <a:ext cx="8348472" cy="442844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400" dirty="0" smtClean="0"/>
              <a:t>The T</a:t>
            </a:r>
            <a:r>
              <a:rPr lang="id-ID" sz="2400" dirty="0" smtClean="0"/>
              <a:t>SA</a:t>
            </a:r>
            <a:r>
              <a:rPr lang="en-US" sz="2400" dirty="0" smtClean="0"/>
              <a:t> is mainly</a:t>
            </a:r>
            <a:r>
              <a:rPr lang="id-ID" sz="2400" dirty="0" smtClean="0"/>
              <a:t> </a:t>
            </a:r>
            <a:r>
              <a:rPr lang="en-US" sz="2400" dirty="0" smtClean="0"/>
              <a:t>descriptive in nature and </a:t>
            </a:r>
            <a:r>
              <a:rPr lang="en-US" sz="2400" u="sng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does not </a:t>
            </a:r>
            <a:r>
              <a:rPr lang="en-US" sz="2400" dirty="0" smtClean="0"/>
              <a:t>include any measurement of </a:t>
            </a:r>
            <a:r>
              <a:rPr lang="en-US" sz="2400" u="sng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the indirect and</a:t>
            </a:r>
            <a:r>
              <a:rPr lang="id-ID" sz="2400" u="sng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u="sng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induced effects</a:t>
            </a:r>
            <a:r>
              <a:rPr lang="en-US" sz="2400" dirty="0" smtClean="0"/>
              <a:t> of tourist consumption on the economic system as a whole.</a:t>
            </a:r>
            <a:endParaRPr lang="id-ID" sz="2400" dirty="0" smtClean="0"/>
          </a:p>
          <a:p>
            <a:pPr eaLnBrk="1" hangingPunct="1">
              <a:defRPr/>
            </a:pPr>
            <a:r>
              <a:rPr lang="id-ID" sz="2400" dirty="0" smtClean="0"/>
              <a:t>It</a:t>
            </a:r>
            <a:r>
              <a:rPr lang="en-US" sz="2400" dirty="0" smtClean="0"/>
              <a:t> means</a:t>
            </a:r>
            <a:r>
              <a:rPr lang="id-ID" sz="2400" dirty="0" smtClean="0"/>
              <a:t> </a:t>
            </a:r>
            <a:r>
              <a:rPr lang="en-US" sz="2400" dirty="0" smtClean="0"/>
              <a:t>that the impact of tourism on the economy is not fully reflected in the TS</a:t>
            </a:r>
            <a:r>
              <a:rPr lang="id-ID" sz="2400" dirty="0" smtClean="0"/>
              <a:t>A</a:t>
            </a:r>
            <a:r>
              <a:rPr lang="en-US" sz="2400" dirty="0" smtClean="0"/>
              <a:t> tables and must therefore be measured and </a:t>
            </a:r>
            <a:r>
              <a:rPr lang="en-US" sz="2400" dirty="0" err="1" smtClean="0"/>
              <a:t>analysed</a:t>
            </a:r>
            <a:r>
              <a:rPr lang="en-US" sz="2400" dirty="0" smtClean="0"/>
              <a:t> using other means.</a:t>
            </a:r>
            <a:r>
              <a:rPr lang="id-ID" sz="2400" dirty="0" smtClean="0"/>
              <a:t> </a:t>
            </a:r>
          </a:p>
          <a:p>
            <a:pPr eaLnBrk="1" hangingPunct="1">
              <a:defRPr/>
            </a:pPr>
            <a:r>
              <a:rPr lang="en-US" sz="2400" dirty="0" smtClean="0"/>
              <a:t>This can be done for instance using input-output or computable general equilibrium</a:t>
            </a:r>
            <a:r>
              <a:rPr lang="id-ID" sz="2400" dirty="0" smtClean="0"/>
              <a:t> </a:t>
            </a:r>
            <a:r>
              <a:rPr lang="en-US" sz="2400" dirty="0" smtClean="0"/>
              <a:t>models based on the Tourism Satellite Account or other </a:t>
            </a:r>
            <a:r>
              <a:rPr lang="en-US" sz="2400" dirty="0" err="1" smtClean="0"/>
              <a:t>modelling</a:t>
            </a:r>
            <a:r>
              <a:rPr lang="en-US" sz="2400" dirty="0" smtClean="0"/>
              <a:t> instruments which</a:t>
            </a:r>
            <a:r>
              <a:rPr lang="id-ID" sz="2400" dirty="0" smtClean="0"/>
              <a:t> </a:t>
            </a:r>
            <a:r>
              <a:rPr lang="en-US" sz="2400" dirty="0" smtClean="0"/>
              <a:t>allow for comprehensive tourism impact analysis</a:t>
            </a:r>
            <a:endParaRPr lang="id-ID" sz="2400" dirty="0" smtClean="0"/>
          </a:p>
        </p:txBody>
      </p:sp>
    </p:spTree>
    <p:extLst>
      <p:ext uri="{BB962C8B-B14F-4D97-AF65-F5344CB8AC3E}">
        <p14:creationId xmlns:p14="http://schemas.microsoft.com/office/powerpoint/2010/main" val="849764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260" y="985720"/>
            <a:ext cx="8246070" cy="61082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id-ID" sz="4000" b="1" dirty="0" smtClean="0"/>
              <a:t>TSA Perspectives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4C459A-3AE4-4B19-B166-3B45E84588ED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78841"/>
            <a:ext cx="8503920" cy="4651554"/>
          </a:xfrm>
        </p:spPr>
        <p:txBody>
          <a:bodyPr>
            <a:noAutofit/>
          </a:bodyPr>
          <a:lstStyle/>
          <a:p>
            <a:pPr marL="0" indent="0" eaLnBrk="1" hangingPunct="1">
              <a:buNone/>
              <a:defRPr/>
            </a:pPr>
            <a:r>
              <a:rPr lang="en-US" sz="2400" dirty="0" smtClean="0"/>
              <a:t>The </a:t>
            </a:r>
            <a:r>
              <a:rPr lang="id-ID" sz="2400" dirty="0" smtClean="0"/>
              <a:t>TSA</a:t>
            </a:r>
            <a:r>
              <a:rPr lang="en-US" sz="2400" dirty="0" smtClean="0"/>
              <a:t>: </a:t>
            </a:r>
            <a:r>
              <a:rPr lang="id-ID" sz="2400" dirty="0" smtClean="0"/>
              <a:t>RMF </a:t>
            </a:r>
            <a:r>
              <a:rPr lang="en-US" sz="2400" dirty="0" smtClean="0"/>
              <a:t>2008 should be considered from two different perspectives:</a:t>
            </a:r>
          </a:p>
          <a:p>
            <a:pPr eaLnBrk="1" hangingPunct="1">
              <a:defRPr/>
            </a:pPr>
            <a:r>
              <a:rPr lang="en-US" sz="2400" dirty="0" smtClean="0"/>
              <a:t>As a statistical tool that complements those concepts, definitions, aggregates</a:t>
            </a:r>
            <a:r>
              <a:rPr lang="id-ID" sz="2400" dirty="0" smtClean="0"/>
              <a:t> </a:t>
            </a:r>
            <a:r>
              <a:rPr lang="en-US" sz="2400" dirty="0" smtClean="0"/>
              <a:t>and classifications already presented in the I</a:t>
            </a:r>
            <a:r>
              <a:rPr lang="id-ID" sz="2400" dirty="0" smtClean="0"/>
              <a:t>RTS</a:t>
            </a:r>
            <a:r>
              <a:rPr lang="en-US" sz="2400" dirty="0" smtClean="0"/>
              <a:t> 2008 and articulates them into analytical tables which</a:t>
            </a:r>
            <a:r>
              <a:rPr lang="id-ID" sz="2400" dirty="0" smtClean="0"/>
              <a:t> </a:t>
            </a:r>
            <a:r>
              <a:rPr lang="en-US" sz="2400" dirty="0" smtClean="0"/>
              <a:t>provide elements for comparing estimates between regions, countries or</a:t>
            </a:r>
            <a:r>
              <a:rPr lang="id-ID" sz="2400" dirty="0" smtClean="0"/>
              <a:t> </a:t>
            </a:r>
            <a:r>
              <a:rPr lang="en-US" sz="2400" dirty="0" smtClean="0"/>
              <a:t>groups of countries. These elements are also comparable with other internationally</a:t>
            </a:r>
            <a:r>
              <a:rPr lang="id-ID" sz="2400" dirty="0" smtClean="0"/>
              <a:t> </a:t>
            </a:r>
            <a:r>
              <a:rPr lang="en-US" sz="2400" dirty="0" smtClean="0"/>
              <a:t>recognized macroeconomic aggregates.</a:t>
            </a:r>
          </a:p>
          <a:p>
            <a:pPr eaLnBrk="1" hangingPunct="1">
              <a:defRPr/>
            </a:pPr>
            <a:r>
              <a:rPr lang="en-US" sz="2400" dirty="0" smtClean="0"/>
              <a:t>As the framework gives guidance for countries in the further development of</a:t>
            </a:r>
            <a:r>
              <a:rPr lang="id-ID" sz="2400" dirty="0" smtClean="0"/>
              <a:t> </a:t>
            </a:r>
            <a:r>
              <a:rPr lang="en-US" sz="2400" dirty="0" smtClean="0"/>
              <a:t>their system of tourism statistics, the main objective being the completion of</a:t>
            </a:r>
            <a:r>
              <a:rPr lang="id-ID" sz="2400" dirty="0" smtClean="0"/>
              <a:t> </a:t>
            </a:r>
            <a:r>
              <a:rPr lang="en-US" sz="2400" dirty="0" smtClean="0"/>
              <a:t>the T</a:t>
            </a:r>
            <a:r>
              <a:rPr lang="id-ID" sz="2400" dirty="0" smtClean="0"/>
              <a:t>SA</a:t>
            </a:r>
            <a:r>
              <a:rPr lang="en-US" sz="2400" dirty="0" smtClean="0"/>
              <a:t>, which could be viewed as a synthesis of such</a:t>
            </a:r>
            <a:r>
              <a:rPr lang="id-ID" sz="2400" dirty="0" smtClean="0"/>
              <a:t> </a:t>
            </a:r>
            <a:r>
              <a:rPr lang="en-US" sz="2400" dirty="0" smtClean="0"/>
              <a:t>a system.</a:t>
            </a:r>
            <a:endParaRPr lang="id-ID" sz="2400" dirty="0" smtClean="0"/>
          </a:p>
        </p:txBody>
      </p:sp>
    </p:spTree>
    <p:extLst>
      <p:ext uri="{BB962C8B-B14F-4D97-AF65-F5344CB8AC3E}">
        <p14:creationId xmlns:p14="http://schemas.microsoft.com/office/powerpoint/2010/main" val="3678785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541728" y="985720"/>
            <a:ext cx="426520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400" b="1" u="none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Tourism activities</a:t>
            </a:r>
            <a:endParaRPr lang="en-US" sz="4400" b="1" u="none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aphicFrame>
        <p:nvGraphicFramePr>
          <p:cNvPr id="3" name="SmartArt Placeholder 2"/>
          <p:cNvGraphicFramePr>
            <a:graphicFrameLocks noGrp="1"/>
          </p:cNvGraphicFramePr>
          <p:nvPr>
            <p:ph type="dgm" idx="1"/>
            <p:extLst>
              <p:ext uri="{D42A27DB-BD31-4B8C-83A1-F6EECF244321}">
                <p14:modId xmlns:p14="http://schemas.microsoft.com/office/powerpoint/2010/main" val="1907174262"/>
              </p:ext>
            </p:extLst>
          </p:nvPr>
        </p:nvGraphicFramePr>
        <p:xfrm>
          <a:off x="614749" y="1649991"/>
          <a:ext cx="7772400" cy="4581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548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48965" y="5108755"/>
            <a:ext cx="6781800" cy="1447800"/>
          </a:xfrm>
        </p:spPr>
        <p:txBody>
          <a:bodyPr>
            <a:noAutofit/>
          </a:bodyPr>
          <a:lstStyle/>
          <a:p>
            <a:r>
              <a:rPr lang="id-ID" sz="4000" dirty="0" smtClean="0"/>
              <a:t>Form of Tourism &amp; Categories</a:t>
            </a:r>
            <a:r>
              <a:rPr lang="en-US" sz="4000" dirty="0" smtClean="0"/>
              <a:t> </a:t>
            </a:r>
            <a:r>
              <a:rPr lang="en-US" sz="4000" dirty="0"/>
              <a:t>of Tourism </a:t>
            </a:r>
            <a:r>
              <a:rPr lang="en-US" sz="4000" dirty="0" smtClean="0"/>
              <a:t>Consumption</a:t>
            </a:r>
            <a:endParaRPr lang="en-US" sz="400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34327-DCE4-4BCB-96FA-959B2FA3E60E}" type="slidenum">
              <a:rPr lang="en-US"/>
              <a:pPr/>
              <a:t>16</a:t>
            </a:fld>
            <a:endParaRPr lang="en-US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338512"/>
              </p:ext>
            </p:extLst>
          </p:nvPr>
        </p:nvGraphicFramePr>
        <p:xfrm>
          <a:off x="448965" y="833015"/>
          <a:ext cx="8229600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3913909"/>
                <a:gridCol w="3782291"/>
              </a:tblGrid>
              <a:tr h="354801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dirty="0" smtClean="0">
                          <a:latin typeface="Cambria" pitchFamily="18" charset="0"/>
                        </a:rPr>
                        <a:t>No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dirty="0" smtClean="0">
                          <a:latin typeface="Cambria" pitchFamily="18" charset="0"/>
                        </a:rPr>
                        <a:t>Form of Tourism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dirty="0" smtClean="0">
                          <a:latin typeface="Cambria" pitchFamily="18" charset="0"/>
                        </a:rPr>
                        <a:t>Tourism Consumption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1390436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dirty="0" smtClean="0">
                          <a:latin typeface="Cambria" pitchFamily="18" charset="0"/>
                        </a:rPr>
                        <a:t>1.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b="1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Domestic tourism</a:t>
                      </a:r>
                      <a:r>
                        <a:rPr lang="en-US" dirty="0" smtClean="0">
                          <a:latin typeface="Cambria" pitchFamily="18" charset="0"/>
                        </a:rPr>
                        <a:t>: the activities of a resident</a:t>
                      </a:r>
                      <a:r>
                        <a:rPr lang="id-ID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dirty="0" smtClean="0">
                          <a:latin typeface="Cambria" pitchFamily="18" charset="0"/>
                        </a:rPr>
                        <a:t>visitor within the country of reference either</a:t>
                      </a:r>
                      <a:r>
                        <a:rPr lang="id-ID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dirty="0" smtClean="0">
                          <a:latin typeface="Cambria" pitchFamily="18" charset="0"/>
                        </a:rPr>
                        <a:t>as part of a domestic tourism trip or part of an</a:t>
                      </a:r>
                      <a:r>
                        <a:rPr lang="id-ID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dirty="0" smtClean="0">
                          <a:latin typeface="Cambria" pitchFamily="18" charset="0"/>
                        </a:rPr>
                        <a:t>outbound tourism trip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b="1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Domestic tourism consumption</a:t>
                      </a:r>
                      <a:r>
                        <a:rPr lang="en-US" dirty="0" smtClean="0">
                          <a:latin typeface="Cambria" pitchFamily="18" charset="0"/>
                        </a:rPr>
                        <a:t>: the tourism</a:t>
                      </a:r>
                      <a:r>
                        <a:rPr lang="id-ID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dirty="0" smtClean="0">
                          <a:latin typeface="Cambria" pitchFamily="18" charset="0"/>
                        </a:rPr>
                        <a:t>consumption of a resident visitor within</a:t>
                      </a:r>
                      <a:r>
                        <a:rPr lang="id-ID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dirty="0" smtClean="0">
                          <a:latin typeface="Cambria" pitchFamily="18" charset="0"/>
                        </a:rPr>
                        <a:t>the economy of reference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1131527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dirty="0" smtClean="0">
                          <a:latin typeface="Cambria" pitchFamily="18" charset="0"/>
                        </a:rPr>
                        <a:t>2.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b="1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Inbound tourism</a:t>
                      </a:r>
                      <a:r>
                        <a:rPr lang="en-US" dirty="0" smtClean="0">
                          <a:latin typeface="Cambria" pitchFamily="18" charset="0"/>
                        </a:rPr>
                        <a:t>: the activities of a nonresident</a:t>
                      </a:r>
                      <a:r>
                        <a:rPr lang="id-ID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dirty="0" smtClean="0">
                          <a:latin typeface="Cambria" pitchFamily="18" charset="0"/>
                        </a:rPr>
                        <a:t>visitor within the </a:t>
                      </a:r>
                      <a:r>
                        <a:rPr lang="id-ID" dirty="0" smtClean="0">
                          <a:latin typeface="Cambria" pitchFamily="18" charset="0"/>
                        </a:rPr>
                        <a:t>c</a:t>
                      </a:r>
                      <a:r>
                        <a:rPr lang="en-US" dirty="0" err="1" smtClean="0">
                          <a:latin typeface="Cambria" pitchFamily="18" charset="0"/>
                        </a:rPr>
                        <a:t>ountry</a:t>
                      </a:r>
                      <a:r>
                        <a:rPr lang="en-US" dirty="0" smtClean="0">
                          <a:latin typeface="Cambria" pitchFamily="18" charset="0"/>
                        </a:rPr>
                        <a:t> of reference</a:t>
                      </a:r>
                      <a:r>
                        <a:rPr lang="id-ID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dirty="0" smtClean="0">
                          <a:latin typeface="Cambria" pitchFamily="18" charset="0"/>
                        </a:rPr>
                        <a:t>on an inbound tourism trips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b="1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Inbound tourism consumption</a:t>
                      </a:r>
                      <a:r>
                        <a:rPr lang="en-US" dirty="0" smtClean="0">
                          <a:latin typeface="Cambria" pitchFamily="18" charset="0"/>
                        </a:rPr>
                        <a:t>: the tourism</a:t>
                      </a:r>
                      <a:r>
                        <a:rPr lang="id-ID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dirty="0" smtClean="0">
                          <a:latin typeface="Cambria" pitchFamily="18" charset="0"/>
                        </a:rPr>
                        <a:t>consumption of a non-resident visitor</a:t>
                      </a:r>
                      <a:r>
                        <a:rPr lang="id-ID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dirty="0" smtClean="0">
                          <a:latin typeface="Cambria" pitchFamily="18" charset="0"/>
                        </a:rPr>
                        <a:t>within the economy of reference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1390436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dirty="0" smtClean="0">
                          <a:latin typeface="Cambria" pitchFamily="18" charset="0"/>
                        </a:rPr>
                        <a:t>3.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b="1" i="0" u="none" strike="noStrike" kern="1200" baseline="0" dirty="0" smtClean="0">
                          <a:solidFill>
                            <a:srgbClr val="C00000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Outbound tourism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: the activities of a resident</a:t>
                      </a:r>
                      <a:r>
                        <a:rPr lang="id-ID" sz="1800" b="0" i="0" u="none" strike="noStrike" kern="1200" baseline="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visitor outside the country of reference,</a:t>
                      </a:r>
                      <a:r>
                        <a:rPr lang="id-ID" sz="1800" b="0" i="0" u="none" strike="noStrike" kern="1200" baseline="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either as part of an</a:t>
                      </a:r>
                      <a:r>
                        <a:rPr lang="id-ID" sz="1800" b="0" i="0" u="none" strike="noStrike" kern="1200" baseline="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outbound tourism trip or as</a:t>
                      </a:r>
                      <a:r>
                        <a:rPr lang="id-ID" sz="1800" b="0" i="0" u="none" strike="noStrike" kern="1200" baseline="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part of a domestic trip.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b="1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Outbound tourism consumption</a:t>
                      </a:r>
                      <a:r>
                        <a:rPr lang="en-US" dirty="0" smtClean="0">
                          <a:latin typeface="Cambria" pitchFamily="18" charset="0"/>
                        </a:rPr>
                        <a:t>: the tourism</a:t>
                      </a:r>
                      <a:r>
                        <a:rPr lang="id-ID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dirty="0" smtClean="0">
                          <a:latin typeface="Cambria" pitchFamily="18" charset="0"/>
                        </a:rPr>
                        <a:t>consumption of a resident visitor outside</a:t>
                      </a:r>
                      <a:r>
                        <a:rPr lang="id-ID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dirty="0" smtClean="0">
                          <a:latin typeface="Cambria" pitchFamily="18" charset="0"/>
                        </a:rPr>
                        <a:t>the economy of reference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8463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48965" y="5108755"/>
            <a:ext cx="6781800" cy="1447800"/>
          </a:xfrm>
        </p:spPr>
        <p:txBody>
          <a:bodyPr>
            <a:noAutofit/>
          </a:bodyPr>
          <a:lstStyle/>
          <a:p>
            <a:r>
              <a:rPr lang="id-ID" sz="4000" dirty="0" smtClean="0"/>
              <a:t>Form of Tourism &amp; Categories</a:t>
            </a:r>
            <a:r>
              <a:rPr lang="en-US" sz="4000" dirty="0" smtClean="0"/>
              <a:t> </a:t>
            </a:r>
            <a:r>
              <a:rPr lang="en-US" sz="4000" dirty="0"/>
              <a:t>of Tourism </a:t>
            </a:r>
            <a:r>
              <a:rPr lang="en-US" sz="4000" dirty="0" smtClean="0"/>
              <a:t>Consumption</a:t>
            </a:r>
            <a:r>
              <a:rPr lang="id-ID" sz="4000" dirty="0" smtClean="0"/>
              <a:t> (cont.)</a:t>
            </a:r>
            <a:endParaRPr lang="en-US" sz="400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34327-DCE4-4BCB-96FA-959B2FA3E60E}" type="slidenum">
              <a:rPr lang="en-US"/>
              <a:pPr/>
              <a:t>17</a:t>
            </a:fld>
            <a:endParaRPr lang="en-US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5788992"/>
              </p:ext>
            </p:extLst>
          </p:nvPr>
        </p:nvGraphicFramePr>
        <p:xfrm>
          <a:off x="448965" y="1138425"/>
          <a:ext cx="8229600" cy="3747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3913909"/>
                <a:gridCol w="3782291"/>
              </a:tblGrid>
              <a:tr h="354801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dirty="0" smtClean="0">
                          <a:latin typeface="Cambria" pitchFamily="18" charset="0"/>
                        </a:rPr>
                        <a:t>No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dirty="0" smtClean="0">
                          <a:latin typeface="Cambria" pitchFamily="18" charset="0"/>
                        </a:rPr>
                        <a:t>Form of Tourism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dirty="0" smtClean="0">
                          <a:latin typeface="Cambria" pitchFamily="18" charset="0"/>
                        </a:rPr>
                        <a:t>Tourism Consumption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1390436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dirty="0" smtClean="0">
                          <a:latin typeface="Cambria" pitchFamily="18" charset="0"/>
                        </a:rPr>
                        <a:t>4.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b="1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Internal tourism</a:t>
                      </a:r>
                      <a:r>
                        <a:rPr lang="en-US" dirty="0" smtClean="0">
                          <a:latin typeface="Cambria" pitchFamily="18" charset="0"/>
                        </a:rPr>
                        <a:t>: domestic and inbound</a:t>
                      </a:r>
                      <a:r>
                        <a:rPr lang="id-ID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dirty="0" smtClean="0">
                          <a:latin typeface="Cambria" pitchFamily="18" charset="0"/>
                        </a:rPr>
                        <a:t>tourism, that is, the activities of resident and</a:t>
                      </a:r>
                      <a:r>
                        <a:rPr lang="id-ID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dirty="0" smtClean="0">
                          <a:latin typeface="Cambria" pitchFamily="18" charset="0"/>
                        </a:rPr>
                        <a:t>non-resident visitors within the country of</a:t>
                      </a:r>
                      <a:r>
                        <a:rPr lang="id-ID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dirty="0" smtClean="0">
                          <a:latin typeface="Cambria" pitchFamily="18" charset="0"/>
                        </a:rPr>
                        <a:t>reference as part of domestic or international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dirty="0" smtClean="0">
                          <a:latin typeface="Cambria" pitchFamily="18" charset="0"/>
                        </a:rPr>
                        <a:t>trips.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b="1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Internal tourism consumption</a:t>
                      </a:r>
                      <a:r>
                        <a:rPr lang="en-US" dirty="0" smtClean="0">
                          <a:latin typeface="Cambria" pitchFamily="18" charset="0"/>
                        </a:rPr>
                        <a:t>: the tourism</a:t>
                      </a:r>
                      <a:r>
                        <a:rPr lang="id-ID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dirty="0" smtClean="0">
                          <a:latin typeface="Cambria" pitchFamily="18" charset="0"/>
                        </a:rPr>
                        <a:t>consumption of both resident and non-resident</a:t>
                      </a:r>
                      <a:r>
                        <a:rPr lang="id-ID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dirty="0" smtClean="0">
                          <a:latin typeface="Cambria" pitchFamily="18" charset="0"/>
                        </a:rPr>
                        <a:t>visitors within the economy of reference. It is</a:t>
                      </a:r>
                      <a:r>
                        <a:rPr lang="id-ID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dirty="0" smtClean="0">
                          <a:latin typeface="Cambria" pitchFamily="18" charset="0"/>
                        </a:rPr>
                        <a:t>the sum of domestic tourism consumption and</a:t>
                      </a:r>
                      <a:r>
                        <a:rPr lang="id-ID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dirty="0" smtClean="0">
                          <a:latin typeface="Cambria" pitchFamily="18" charset="0"/>
                        </a:rPr>
                        <a:t>inbound tourism consumption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1131527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dirty="0" smtClean="0">
                          <a:latin typeface="Cambria" pitchFamily="18" charset="0"/>
                        </a:rPr>
                        <a:t>5.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b="1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National tourism</a:t>
                      </a:r>
                      <a:r>
                        <a:rPr lang="en-US" dirty="0" smtClean="0">
                          <a:latin typeface="Cambria" pitchFamily="18" charset="0"/>
                        </a:rPr>
                        <a:t>: domestic and outbound</a:t>
                      </a:r>
                      <a:r>
                        <a:rPr lang="id-ID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dirty="0" smtClean="0">
                          <a:latin typeface="Cambria" pitchFamily="18" charset="0"/>
                        </a:rPr>
                        <a:t>tourism, that is, the activities of resident visitors,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dirty="0" smtClean="0">
                          <a:latin typeface="Cambria" pitchFamily="18" charset="0"/>
                        </a:rPr>
                        <a:t>within and outside the country of reference,</a:t>
                      </a:r>
                      <a:r>
                        <a:rPr lang="id-ID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dirty="0" smtClean="0">
                          <a:latin typeface="Cambria" pitchFamily="18" charset="0"/>
                        </a:rPr>
                        <a:t>either as part of domestic or outbound</a:t>
                      </a:r>
                      <a:r>
                        <a:rPr lang="id-ID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dirty="0" smtClean="0">
                          <a:latin typeface="Cambria" pitchFamily="18" charset="0"/>
                        </a:rPr>
                        <a:t>trips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b="1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National tourism consumption</a:t>
                      </a:r>
                      <a:r>
                        <a:rPr lang="en-US" dirty="0" smtClean="0">
                          <a:latin typeface="Cambria" pitchFamily="18" charset="0"/>
                        </a:rPr>
                        <a:t>: the tourism</a:t>
                      </a:r>
                      <a:r>
                        <a:rPr lang="id-ID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dirty="0" smtClean="0">
                          <a:latin typeface="Cambria" pitchFamily="18" charset="0"/>
                        </a:rPr>
                        <a:t>consumption of resident visitors, within</a:t>
                      </a:r>
                      <a:r>
                        <a:rPr lang="id-ID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dirty="0" smtClean="0">
                          <a:latin typeface="Cambria" pitchFamily="18" charset="0"/>
                        </a:rPr>
                        <a:t>and outside the economy of reference. It is the</a:t>
                      </a:r>
                      <a:r>
                        <a:rPr lang="id-ID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dirty="0" smtClean="0">
                          <a:latin typeface="Cambria" pitchFamily="18" charset="0"/>
                        </a:rPr>
                        <a:t>sum of domestic tourism </a:t>
                      </a:r>
                      <a:r>
                        <a:rPr lang="id-ID" dirty="0" smtClean="0">
                          <a:latin typeface="Cambria" pitchFamily="18" charset="0"/>
                        </a:rPr>
                        <a:t>c</a:t>
                      </a:r>
                      <a:r>
                        <a:rPr lang="en-US" dirty="0" err="1" smtClean="0">
                          <a:latin typeface="Cambria" pitchFamily="18" charset="0"/>
                        </a:rPr>
                        <a:t>onsumption</a:t>
                      </a:r>
                      <a:r>
                        <a:rPr lang="en-US" dirty="0" smtClean="0">
                          <a:latin typeface="Cambria" pitchFamily="18" charset="0"/>
                        </a:rPr>
                        <a:t> and</a:t>
                      </a:r>
                      <a:r>
                        <a:rPr lang="id-ID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dirty="0" smtClean="0">
                          <a:latin typeface="Cambria" pitchFamily="18" charset="0"/>
                        </a:rPr>
                        <a:t>outbound tourism consumption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1442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138425"/>
            <a:ext cx="8246070" cy="610820"/>
          </a:xfrm>
        </p:spPr>
        <p:txBody>
          <a:bodyPr>
            <a:noAutofit/>
          </a:bodyPr>
          <a:lstStyle/>
          <a:p>
            <a:r>
              <a:rPr lang="en-US" sz="4800" dirty="0" smtClean="0"/>
              <a:t>Classification</a:t>
            </a:r>
            <a:endParaRPr lang="id-ID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375" y="2054655"/>
            <a:ext cx="7620000" cy="4495800"/>
          </a:xfrm>
        </p:spPr>
        <p:txBody>
          <a:bodyPr anchor="t">
            <a:normAutofit fontScale="92500" lnSpcReduction="10000"/>
          </a:bodyPr>
          <a:lstStyle/>
          <a:p>
            <a:pPr>
              <a:spcBef>
                <a:spcPts val="1200"/>
              </a:spcBef>
            </a:pPr>
            <a:r>
              <a:rPr lang="en-US" dirty="0">
                <a:latin typeface="Cambria" pitchFamily="18" charset="0"/>
              </a:rPr>
              <a:t>One of the most important issues that can be addressed with tourism </a:t>
            </a:r>
            <a:r>
              <a:rPr lang="en-US" dirty="0" smtClean="0">
                <a:latin typeface="Cambria" pitchFamily="18" charset="0"/>
              </a:rPr>
              <a:t>statistics</a:t>
            </a:r>
            <a:r>
              <a:rPr lang="id-ID" dirty="0" smtClean="0">
                <a:latin typeface="Cambria" pitchFamily="18" charset="0"/>
              </a:rPr>
              <a:t> </a:t>
            </a:r>
            <a:r>
              <a:rPr lang="en-US" dirty="0" smtClean="0">
                <a:latin typeface="Cambria" pitchFamily="18" charset="0"/>
              </a:rPr>
              <a:t>is </a:t>
            </a:r>
            <a:r>
              <a:rPr lang="en-US" dirty="0">
                <a:latin typeface="Cambria" pitchFamily="18" charset="0"/>
              </a:rPr>
              <a:t>the description and measurement of the role of tourism in the supply of </a:t>
            </a:r>
            <a:r>
              <a:rPr lang="en-US" dirty="0" smtClean="0">
                <a:latin typeface="Cambria" pitchFamily="18" charset="0"/>
              </a:rPr>
              <a:t>goods</a:t>
            </a:r>
            <a:r>
              <a:rPr lang="id-ID" dirty="0" smtClean="0">
                <a:latin typeface="Cambria" pitchFamily="18" charset="0"/>
              </a:rPr>
              <a:t> </a:t>
            </a:r>
            <a:r>
              <a:rPr lang="en-US" dirty="0" smtClean="0">
                <a:latin typeface="Cambria" pitchFamily="18" charset="0"/>
              </a:rPr>
              <a:t>and </a:t>
            </a:r>
            <a:r>
              <a:rPr lang="en-US" dirty="0">
                <a:latin typeface="Cambria" pitchFamily="18" charset="0"/>
              </a:rPr>
              <a:t>services</a:t>
            </a:r>
            <a:r>
              <a:rPr lang="en-US" dirty="0" smtClean="0">
                <a:latin typeface="Cambria" pitchFamily="18" charset="0"/>
              </a:rPr>
              <a:t>.</a:t>
            </a:r>
            <a:endParaRPr lang="id-ID" dirty="0" smtClean="0">
              <a:latin typeface="Cambria" pitchFamily="18" charset="0"/>
            </a:endParaRPr>
          </a:p>
          <a:p>
            <a:pPr>
              <a:spcBef>
                <a:spcPts val="1200"/>
              </a:spcBef>
            </a:pPr>
            <a:r>
              <a:rPr lang="id-ID" dirty="0" smtClean="0">
                <a:latin typeface="Cambria" pitchFamily="18" charset="0"/>
              </a:rPr>
              <a:t>T</a:t>
            </a:r>
            <a:r>
              <a:rPr lang="en-US" dirty="0" smtClean="0">
                <a:latin typeface="Cambria" pitchFamily="18" charset="0"/>
              </a:rPr>
              <a:t>he </a:t>
            </a:r>
            <a:r>
              <a:rPr lang="id-ID" dirty="0" smtClean="0">
                <a:latin typeface="Cambria" pitchFamily="18" charset="0"/>
              </a:rPr>
              <a:t>IRTS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>
                <a:latin typeface="Cambria" pitchFamily="18" charset="0"/>
              </a:rPr>
              <a:t>2008 presents important new developments concerning </a:t>
            </a:r>
            <a:r>
              <a:rPr lang="en-US" dirty="0" smtClean="0">
                <a:latin typeface="Cambria" pitchFamily="18" charset="0"/>
              </a:rPr>
              <a:t>the</a:t>
            </a:r>
            <a:r>
              <a:rPr lang="id-ID" dirty="0" smtClean="0">
                <a:latin typeface="Cambria" pitchFamily="18" charset="0"/>
              </a:rPr>
              <a:t> </a:t>
            </a:r>
            <a:r>
              <a:rPr lang="en-US" dirty="0" smtClean="0">
                <a:latin typeface="Cambria" pitchFamily="18" charset="0"/>
              </a:rPr>
              <a:t>identification </a:t>
            </a:r>
            <a:r>
              <a:rPr lang="en-US" dirty="0">
                <a:latin typeface="Cambria" pitchFamily="18" charset="0"/>
              </a:rPr>
              <a:t>of products (tourism characteristic and connected products and </a:t>
            </a:r>
            <a:r>
              <a:rPr lang="en-US" dirty="0" smtClean="0">
                <a:latin typeface="Cambria" pitchFamily="18" charset="0"/>
              </a:rPr>
              <a:t>other</a:t>
            </a:r>
            <a:r>
              <a:rPr lang="id-ID" dirty="0" smtClean="0">
                <a:latin typeface="Cambria" pitchFamily="18" charset="0"/>
              </a:rPr>
              <a:t> </a:t>
            </a:r>
            <a:r>
              <a:rPr lang="en-US" dirty="0" smtClean="0">
                <a:latin typeface="Cambria" pitchFamily="18" charset="0"/>
              </a:rPr>
              <a:t>consumption </a:t>
            </a:r>
            <a:r>
              <a:rPr lang="en-US" dirty="0">
                <a:latin typeface="Cambria" pitchFamily="18" charset="0"/>
              </a:rPr>
              <a:t>products) and tourism industries using internationally approved </a:t>
            </a:r>
            <a:r>
              <a:rPr lang="en-US" dirty="0" smtClean="0">
                <a:latin typeface="Cambria" pitchFamily="18" charset="0"/>
              </a:rPr>
              <a:t>classifications</a:t>
            </a:r>
            <a:r>
              <a:rPr lang="id-ID" dirty="0" smtClean="0">
                <a:latin typeface="Cambria" pitchFamily="18" charset="0"/>
              </a:rPr>
              <a:t> </a:t>
            </a:r>
            <a:r>
              <a:rPr lang="en-US" dirty="0" smtClean="0">
                <a:latin typeface="Cambria" pitchFamily="18" charset="0"/>
              </a:rPr>
              <a:t>of </a:t>
            </a:r>
            <a:r>
              <a:rPr lang="en-US" dirty="0">
                <a:latin typeface="Cambria" pitchFamily="18" charset="0"/>
              </a:rPr>
              <a:t>products, </a:t>
            </a:r>
            <a:r>
              <a:rPr lang="en-US" dirty="0" smtClean="0">
                <a:latin typeface="Cambria" pitchFamily="18" charset="0"/>
              </a:rPr>
              <a:t>CPC </a:t>
            </a:r>
            <a:r>
              <a:rPr lang="en-US" dirty="0">
                <a:latin typeface="Cambria" pitchFamily="18" charset="0"/>
              </a:rPr>
              <a:t>Ver. 2) and of </a:t>
            </a:r>
            <a:r>
              <a:rPr lang="en-US" dirty="0" smtClean="0">
                <a:latin typeface="Cambria" pitchFamily="18" charset="0"/>
              </a:rPr>
              <a:t>productive</a:t>
            </a:r>
            <a:r>
              <a:rPr lang="id-ID" dirty="0" smtClean="0">
                <a:latin typeface="Cambria" pitchFamily="18" charset="0"/>
              </a:rPr>
              <a:t> </a:t>
            </a:r>
            <a:r>
              <a:rPr lang="en-US" dirty="0" smtClean="0">
                <a:latin typeface="Cambria" pitchFamily="18" charset="0"/>
              </a:rPr>
              <a:t>activities</a:t>
            </a:r>
            <a:r>
              <a:rPr lang="en-US" dirty="0">
                <a:latin typeface="Cambria" pitchFamily="18" charset="0"/>
              </a:rPr>
              <a:t>, the </a:t>
            </a:r>
            <a:r>
              <a:rPr lang="en-US" dirty="0" smtClean="0">
                <a:latin typeface="Cambria" pitchFamily="18" charset="0"/>
              </a:rPr>
              <a:t>ISIC </a:t>
            </a:r>
            <a:r>
              <a:rPr lang="en-US" dirty="0">
                <a:latin typeface="Cambria" pitchFamily="18" charset="0"/>
              </a:rPr>
              <a:t>Rev. </a:t>
            </a:r>
            <a:r>
              <a:rPr lang="en-US" dirty="0" smtClean="0">
                <a:latin typeface="Cambria" pitchFamily="18" charset="0"/>
              </a:rPr>
              <a:t>4.</a:t>
            </a:r>
            <a:endParaRPr lang="id-ID" dirty="0">
              <a:latin typeface="Cambria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0768D-15E8-4E76-AA97-7E0FBD1CD35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964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48965" y="5719575"/>
            <a:ext cx="7543800" cy="910740"/>
          </a:xfrm>
        </p:spPr>
        <p:txBody>
          <a:bodyPr>
            <a:normAutofit/>
          </a:bodyPr>
          <a:lstStyle/>
          <a:p>
            <a:r>
              <a:rPr lang="en-US" sz="3600" b="1" dirty="0"/>
              <a:t>Classification of </a:t>
            </a:r>
            <a:r>
              <a:rPr lang="id-ID" sz="3600" b="1" dirty="0" smtClean="0"/>
              <a:t>P</a:t>
            </a:r>
            <a:r>
              <a:rPr lang="en-US" sz="3600" b="1" dirty="0" err="1" smtClean="0"/>
              <a:t>roducts</a:t>
            </a:r>
            <a:r>
              <a:rPr lang="id-ID" sz="3600" b="1" dirty="0" smtClean="0"/>
              <a:t> for Tourism</a:t>
            </a:r>
            <a:endParaRPr lang="en-US" sz="3600" b="1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B01EF-F294-4FBB-9880-BD3D10E76DAD}" type="slidenum">
              <a:rPr lang="en-US"/>
              <a:pPr/>
              <a:t>19</a:t>
            </a:fld>
            <a:endParaRPr lang="en-US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1065706"/>
              </p:ext>
            </p:extLst>
          </p:nvPr>
        </p:nvGraphicFramePr>
        <p:xfrm>
          <a:off x="381001" y="685800"/>
          <a:ext cx="8397239" cy="4881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333"/>
                <a:gridCol w="491066"/>
                <a:gridCol w="116840"/>
                <a:gridCol w="7366000"/>
              </a:tblGrid>
              <a:tr h="410599">
                <a:tc gridSpan="4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id-ID" dirty="0" smtClean="0">
                          <a:latin typeface="Cambria" pitchFamily="18" charset="0"/>
                        </a:rPr>
                        <a:t>A. Consumption products: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410599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dirty="0" smtClean="0">
                          <a:latin typeface="Cambria" pitchFamily="18" charset="0"/>
                        </a:rPr>
                        <a:t>A.1. Tourism characteristic products comprising two subcategories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921317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id-ID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id-ID">
                        <a:latin typeface="Cambria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566738" marR="0" indent="-566738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 smtClean="0">
                          <a:latin typeface="Cambria" pitchFamily="18" charset="0"/>
                        </a:rPr>
                        <a:t>A.1.i.</a:t>
                      </a:r>
                      <a:r>
                        <a:rPr lang="en-US" dirty="0" smtClean="0">
                          <a:latin typeface="Cambria" pitchFamily="18" charset="0"/>
                        </a:rPr>
                        <a:t> </a:t>
                      </a:r>
                      <a:r>
                        <a:rPr lang="id-ID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dirty="0" smtClean="0">
                          <a:latin typeface="Cambria" pitchFamily="18" charset="0"/>
                        </a:rPr>
                        <a:t>Internationally comparable tourism characteristic products, which represent</a:t>
                      </a:r>
                      <a:r>
                        <a:rPr lang="id-ID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dirty="0" smtClean="0">
                          <a:latin typeface="Cambria" pitchFamily="18" charset="0"/>
                        </a:rPr>
                        <a:t>the core products for international comparison of tourism expenditure</a:t>
                      </a:r>
                      <a:endParaRPr lang="id-ID" dirty="0" smtClean="0">
                        <a:latin typeface="Cambria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508000" marR="0" indent="-508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dirty="0" smtClean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64796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id-ID">
                        <a:latin typeface="Cambria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566738" marR="0" indent="-566738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 smtClean="0">
                          <a:latin typeface="Cambria" pitchFamily="18" charset="0"/>
                        </a:rPr>
                        <a:t>A.1.ii.</a:t>
                      </a:r>
                      <a:r>
                        <a:rPr lang="en-US" dirty="0" smtClean="0">
                          <a:latin typeface="Cambria" pitchFamily="18" charset="0"/>
                        </a:rPr>
                        <a:t> Country-specific tourism characteristic products (to be determined by</a:t>
                      </a:r>
                      <a:r>
                        <a:rPr lang="id-ID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dirty="0" smtClean="0">
                          <a:latin typeface="Cambria" pitchFamily="18" charset="0"/>
                        </a:rPr>
                        <a:t>each country by applying the criteria mentioned in IRTS 2008).</a:t>
                      </a:r>
                      <a:endParaRPr lang="id-ID" dirty="0" smtClean="0">
                        <a:latin typeface="Cambria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566738" marR="0" indent="-566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dirty="0" smtClean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64796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406400" indent="-406400">
                        <a:lnSpc>
                          <a:spcPct val="90000"/>
                        </a:lnSpc>
                      </a:pPr>
                      <a:r>
                        <a:rPr lang="en-US" dirty="0" smtClean="0">
                          <a:latin typeface="Cambria" pitchFamily="18" charset="0"/>
                        </a:rPr>
                        <a:t>A.2. Other consumption products made up of two subcategories, both to be determined</a:t>
                      </a:r>
                      <a:r>
                        <a:rPr lang="id-ID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dirty="0" smtClean="0">
                          <a:latin typeface="Cambria" pitchFamily="18" charset="0"/>
                        </a:rPr>
                        <a:t>by each country and, consequently, country-specific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921317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id-ID">
                        <a:latin typeface="Cambria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08000" indent="-508000">
                        <a:lnSpc>
                          <a:spcPct val="90000"/>
                        </a:lnSpc>
                      </a:pPr>
                      <a:r>
                        <a:rPr lang="en-US" dirty="0" smtClean="0">
                          <a:latin typeface="Cambria" pitchFamily="18" charset="0"/>
                        </a:rPr>
                        <a:t>A.2.i. Tourism connected products comprising other products according to their</a:t>
                      </a:r>
                      <a:r>
                        <a:rPr lang="id-ID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dirty="0" smtClean="0">
                          <a:latin typeface="Cambria" pitchFamily="18" charset="0"/>
                        </a:rPr>
                        <a:t>relevance for tourism analysis but that do not satisfy the criteria mentioned in IRTS</a:t>
                      </a:r>
                      <a:r>
                        <a:rPr lang="id-ID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dirty="0" smtClean="0">
                          <a:latin typeface="Cambria" pitchFamily="18" charset="0"/>
                        </a:rPr>
                        <a:t>2008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921317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id-ID">
                        <a:latin typeface="Cambria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23888" indent="-623888">
                        <a:lnSpc>
                          <a:spcPct val="90000"/>
                        </a:lnSpc>
                      </a:pPr>
                      <a:r>
                        <a:rPr lang="en-US" dirty="0" smtClean="0">
                          <a:latin typeface="Cambria" pitchFamily="18" charset="0"/>
                        </a:rPr>
                        <a:t>A.2.ii. Non-tourism-related consumption products comprising all other</a:t>
                      </a:r>
                      <a:r>
                        <a:rPr lang="id-ID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dirty="0" smtClean="0">
                          <a:latin typeface="Cambria" pitchFamily="18" charset="0"/>
                        </a:rPr>
                        <a:t>consumption goods and services that do not belong to the previous categories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8354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833015"/>
            <a:ext cx="6937841" cy="1143000"/>
          </a:xfrm>
          <a:noFill/>
        </p:spPr>
        <p:txBody>
          <a:bodyPr anchor="ctr">
            <a:normAutofit/>
          </a:bodyPr>
          <a:lstStyle/>
          <a:p>
            <a:r>
              <a:rPr lang="id-ID" sz="4800" b="1" dirty="0" smtClean="0"/>
              <a:t>Role of Tourism</a:t>
            </a:r>
            <a:endParaRPr lang="id-ID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054654"/>
            <a:ext cx="8229600" cy="4428445"/>
          </a:xfrm>
          <a:noFill/>
        </p:spPr>
        <p:txBody>
          <a:bodyPr>
            <a:noAutofit/>
          </a:bodyPr>
          <a:lstStyle/>
          <a:p>
            <a:pPr algn="just"/>
            <a:r>
              <a:rPr lang="id-ID" sz="3200" b="1" dirty="0" smtClean="0">
                <a:solidFill>
                  <a:schemeClr val="accent6"/>
                </a:solidFill>
              </a:rPr>
              <a:t>TOURISM</a:t>
            </a:r>
            <a:r>
              <a:rPr lang="id-ID" sz="3200" b="1" dirty="0" smtClean="0"/>
              <a:t> deals with social, culture, politic, environment and </a:t>
            </a:r>
            <a:r>
              <a:rPr lang="id-ID" sz="3200" b="1" i="1" dirty="0" smtClean="0"/>
              <a:t>economy.</a:t>
            </a:r>
          </a:p>
          <a:p>
            <a:endParaRPr lang="id-ID" sz="1600" b="1" dirty="0" smtClean="0"/>
          </a:p>
          <a:p>
            <a:r>
              <a:rPr lang="id-ID" sz="3200" b="1" dirty="0" smtClean="0">
                <a:solidFill>
                  <a:schemeClr val="accent6"/>
                </a:solidFill>
              </a:rPr>
              <a:t>THE ECONOMY OF TOURISM </a:t>
            </a:r>
            <a:r>
              <a:rPr lang="id-ID" sz="3200" b="1" dirty="0" smtClean="0"/>
              <a:t>is obvious. It has enormous potential of to stimulate growth and development. As identified  in the </a:t>
            </a:r>
            <a:r>
              <a:rPr lang="id-ID" sz="3200" b="1" i="1" dirty="0" smtClean="0"/>
              <a:t>Tourism Satellite Account</a:t>
            </a:r>
            <a:r>
              <a:rPr lang="id-ID" sz="3200" b="1" dirty="0" smtClean="0"/>
              <a:t>, tourism and related tourism generates multiplier effects on national economy. </a:t>
            </a:r>
          </a:p>
          <a:p>
            <a:endParaRPr lang="id-ID" sz="3200" b="1" dirty="0"/>
          </a:p>
        </p:txBody>
      </p:sp>
    </p:spTree>
    <p:extLst>
      <p:ext uri="{BB962C8B-B14F-4D97-AF65-F5344CB8AC3E}">
        <p14:creationId xmlns:p14="http://schemas.microsoft.com/office/powerpoint/2010/main" val="2765025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956050"/>
            <a:ext cx="7543800" cy="1216150"/>
          </a:xfrm>
        </p:spPr>
        <p:txBody>
          <a:bodyPr>
            <a:normAutofit/>
          </a:bodyPr>
          <a:lstStyle/>
          <a:p>
            <a:r>
              <a:rPr lang="en-US" sz="3600" dirty="0"/>
              <a:t>Classification of </a:t>
            </a:r>
            <a:r>
              <a:rPr lang="id-ID" sz="3600" dirty="0" smtClean="0"/>
              <a:t>P</a:t>
            </a:r>
            <a:r>
              <a:rPr lang="en-US" sz="3600" dirty="0" err="1" smtClean="0"/>
              <a:t>roducts</a:t>
            </a:r>
            <a:r>
              <a:rPr lang="id-ID" sz="3600" dirty="0" smtClean="0"/>
              <a:t> ... </a:t>
            </a:r>
            <a:r>
              <a:rPr lang="id-ID" sz="3200" dirty="0" smtClean="0"/>
              <a:t>(Contd.)</a:t>
            </a:r>
            <a:endParaRPr lang="en-US" sz="320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B01EF-F294-4FBB-9880-BD3D10E76DAD}" type="slidenum">
              <a:rPr lang="en-US"/>
              <a:pPr/>
              <a:t>20</a:t>
            </a:fld>
            <a:endParaRPr lang="en-US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4178177"/>
              </p:ext>
            </p:extLst>
          </p:nvPr>
        </p:nvGraphicFramePr>
        <p:xfrm>
          <a:off x="381001" y="685800"/>
          <a:ext cx="8397239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333"/>
                <a:gridCol w="7973906"/>
              </a:tblGrid>
              <a:tr h="370840">
                <a:tc gridSpan="2">
                  <a:txBody>
                    <a:bodyPr/>
                    <a:lstStyle/>
                    <a:p>
                      <a:pPr marL="290513" indent="-290513">
                        <a:lnSpc>
                          <a:spcPct val="90000"/>
                        </a:lnSpc>
                      </a:pPr>
                      <a:r>
                        <a:rPr lang="en-US" sz="2400" dirty="0" smtClean="0">
                          <a:latin typeface="Cambria" pitchFamily="18" charset="0"/>
                        </a:rPr>
                        <a:t>B. Non-consumption products: </a:t>
                      </a:r>
                      <a:r>
                        <a:rPr lang="en-US" sz="2400" b="0" dirty="0" smtClean="0">
                          <a:latin typeface="Cambria" pitchFamily="18" charset="0"/>
                        </a:rPr>
                        <a:t>This category includes all products that by their nature cannot</a:t>
                      </a:r>
                      <a:r>
                        <a:rPr lang="id-ID" sz="2400" b="0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sz="2400" b="0" dirty="0" smtClean="0">
                          <a:latin typeface="Cambria" pitchFamily="18" charset="0"/>
                        </a:rPr>
                        <a:t>be consumption goods and services and, therefore, can neither be a part of tourism expenditure,</a:t>
                      </a:r>
                      <a:r>
                        <a:rPr lang="id-ID" sz="2400" b="0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sz="2400" b="0" dirty="0" smtClean="0">
                          <a:latin typeface="Cambria" pitchFamily="18" charset="0"/>
                        </a:rPr>
                        <a:t>nor a part of tourism consumption, except for valuables that might be acquired by visitors on</a:t>
                      </a:r>
                      <a:r>
                        <a:rPr lang="id-ID" sz="2400" b="0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sz="2400" b="0" dirty="0" smtClean="0">
                          <a:latin typeface="Cambria" pitchFamily="18" charset="0"/>
                        </a:rPr>
                        <a:t>their trips. Two subcategories are defined</a:t>
                      </a:r>
                      <a:endParaRPr lang="id-ID" sz="2400" b="0" dirty="0">
                        <a:latin typeface="Cambria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id-ID" sz="24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2400" dirty="0" smtClean="0">
                          <a:latin typeface="Cambria" pitchFamily="18" charset="0"/>
                        </a:rPr>
                        <a:t>B.1. Valuables</a:t>
                      </a:r>
                      <a:endParaRPr lang="id-ID" sz="24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id-ID" sz="24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66738" indent="-566738">
                        <a:lnSpc>
                          <a:spcPct val="90000"/>
                        </a:lnSpc>
                      </a:pPr>
                      <a:r>
                        <a:rPr lang="en-US" sz="2400" dirty="0" smtClean="0">
                          <a:latin typeface="Cambria" pitchFamily="18" charset="0"/>
                        </a:rPr>
                        <a:t>B.2. Other non-consumption products comprising those products associated with tourism</a:t>
                      </a:r>
                      <a:r>
                        <a:rPr lang="id-ID" sz="2400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sz="2400" dirty="0" smtClean="0">
                          <a:latin typeface="Cambria" pitchFamily="18" charset="0"/>
                        </a:rPr>
                        <a:t>gross fixed capital formation and collective consumption</a:t>
                      </a:r>
                      <a:endParaRPr lang="id-ID" sz="2400" dirty="0">
                        <a:latin typeface="Cambr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4193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24984"/>
            <a:ext cx="7543800" cy="833015"/>
          </a:xfrm>
        </p:spPr>
        <p:txBody>
          <a:bodyPr>
            <a:normAutofit/>
          </a:bodyPr>
          <a:lstStyle/>
          <a:p>
            <a:r>
              <a:rPr lang="en-US" sz="3600" b="1" dirty="0"/>
              <a:t>Classification of </a:t>
            </a:r>
            <a:r>
              <a:rPr lang="id-ID" sz="3600" b="1" dirty="0" smtClean="0"/>
              <a:t>P</a:t>
            </a:r>
            <a:r>
              <a:rPr lang="en-US" sz="3600" b="1" dirty="0" err="1" smtClean="0"/>
              <a:t>roducts</a:t>
            </a:r>
            <a:r>
              <a:rPr lang="id-ID" sz="3600" b="1" dirty="0" smtClean="0"/>
              <a:t> ... </a:t>
            </a:r>
            <a:r>
              <a:rPr lang="id-ID" sz="3200" b="1" dirty="0" smtClean="0"/>
              <a:t>(Contd.)</a:t>
            </a:r>
            <a:endParaRPr lang="en-US" sz="3200" b="1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B01EF-F294-4FBB-9880-BD3D10E76DAD}" type="slidenum">
              <a:rPr lang="en-US"/>
              <a:pPr/>
              <a:t>21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453290"/>
            <a:ext cx="7924800" cy="4724400"/>
          </a:xfrm>
        </p:spPr>
        <p:txBody>
          <a:bodyPr>
            <a:normAutofit fontScale="77500" lnSpcReduction="20000"/>
          </a:bodyPr>
          <a:lstStyle/>
          <a:p>
            <a:r>
              <a:rPr lang="en-US" i="1" dirty="0">
                <a:latin typeface="Cambria" pitchFamily="18" charset="0"/>
              </a:rPr>
              <a:t>Tourism characteristic products </a:t>
            </a:r>
            <a:r>
              <a:rPr lang="en-US" dirty="0">
                <a:latin typeface="Cambria" pitchFamily="18" charset="0"/>
              </a:rPr>
              <a:t>are those that satisfy one or both of </a:t>
            </a:r>
            <a:r>
              <a:rPr lang="en-US" dirty="0" smtClean="0">
                <a:latin typeface="Cambria" pitchFamily="18" charset="0"/>
              </a:rPr>
              <a:t>the</a:t>
            </a:r>
            <a:r>
              <a:rPr lang="id-ID" dirty="0" smtClean="0">
                <a:latin typeface="Cambria" pitchFamily="18" charset="0"/>
              </a:rPr>
              <a:t> </a:t>
            </a:r>
            <a:r>
              <a:rPr lang="en-US" dirty="0" smtClean="0">
                <a:latin typeface="Cambria" pitchFamily="18" charset="0"/>
              </a:rPr>
              <a:t>following criteria</a:t>
            </a:r>
            <a:r>
              <a:rPr lang="id-ID" dirty="0" smtClean="0">
                <a:latin typeface="Cambria" pitchFamily="18" charset="0"/>
              </a:rPr>
              <a:t>: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>
                <a:latin typeface="Cambria" pitchFamily="18" charset="0"/>
              </a:rPr>
              <a:t>Tourism expenditure on the product should represent a significant share </a:t>
            </a:r>
            <a:r>
              <a:rPr lang="en-US" dirty="0" smtClean="0">
                <a:latin typeface="Cambria" pitchFamily="18" charset="0"/>
              </a:rPr>
              <a:t>of</a:t>
            </a:r>
            <a:r>
              <a:rPr lang="id-ID" dirty="0" smtClean="0">
                <a:latin typeface="Cambria" pitchFamily="18" charset="0"/>
              </a:rPr>
              <a:t> </a:t>
            </a:r>
            <a:r>
              <a:rPr lang="en-US" dirty="0" smtClean="0">
                <a:latin typeface="Cambria" pitchFamily="18" charset="0"/>
              </a:rPr>
              <a:t>total </a:t>
            </a:r>
            <a:r>
              <a:rPr lang="en-US" dirty="0">
                <a:latin typeface="Cambria" pitchFamily="18" charset="0"/>
              </a:rPr>
              <a:t>tourism expenditure (share-of-expenditure/demand condition);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Cambria" pitchFamily="18" charset="0"/>
              </a:rPr>
              <a:t>Tourism </a:t>
            </a:r>
            <a:r>
              <a:rPr lang="en-US" dirty="0">
                <a:latin typeface="Cambria" pitchFamily="18" charset="0"/>
              </a:rPr>
              <a:t>expenditure on the product should represent a significant share </a:t>
            </a:r>
            <a:r>
              <a:rPr lang="en-US" dirty="0" smtClean="0">
                <a:latin typeface="Cambria" pitchFamily="18" charset="0"/>
              </a:rPr>
              <a:t>of</a:t>
            </a:r>
            <a:r>
              <a:rPr lang="id-ID" dirty="0" smtClean="0">
                <a:latin typeface="Cambria" pitchFamily="18" charset="0"/>
              </a:rPr>
              <a:t> </a:t>
            </a:r>
            <a:r>
              <a:rPr lang="en-US" dirty="0" smtClean="0">
                <a:latin typeface="Cambria" pitchFamily="18" charset="0"/>
              </a:rPr>
              <a:t>the </a:t>
            </a:r>
            <a:r>
              <a:rPr lang="en-US" dirty="0">
                <a:latin typeface="Cambria" pitchFamily="18" charset="0"/>
              </a:rPr>
              <a:t>supply of the product in the economy (share-of-supply condition). </a:t>
            </a:r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ambria" pitchFamily="18" charset="0"/>
              </a:rPr>
              <a:t>This</a:t>
            </a:r>
            <a:r>
              <a:rPr lang="id-ID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ambria" pitchFamily="18" charset="0"/>
              </a:rPr>
              <a:t> </a:t>
            </a:r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ambria" pitchFamily="18" charset="0"/>
              </a:rPr>
              <a:t>criterion </a:t>
            </a: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  <a:latin typeface="Cambria" pitchFamily="18" charset="0"/>
              </a:rPr>
              <a:t>implies that the supply of a tourism characteristic product </a:t>
            </a:r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ambria" pitchFamily="18" charset="0"/>
              </a:rPr>
              <a:t>would</a:t>
            </a:r>
            <a:r>
              <a:rPr lang="id-ID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ambria" pitchFamily="18" charset="0"/>
              </a:rPr>
              <a:t> </a:t>
            </a:r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ambria" pitchFamily="18" charset="0"/>
              </a:rPr>
              <a:t>cease </a:t>
            </a: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  <a:latin typeface="Cambria" pitchFamily="18" charset="0"/>
              </a:rPr>
              <a:t>to exist in meaningful quantity in the absence of visitors</a:t>
            </a:r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ambria" pitchFamily="18" charset="0"/>
              </a:rPr>
              <a:t>.</a:t>
            </a:r>
            <a:endParaRPr lang="id-ID" dirty="0" smtClean="0">
              <a:solidFill>
                <a:schemeClr val="accent6">
                  <a:lumMod val="40000"/>
                  <a:lumOff val="60000"/>
                </a:schemeClr>
              </a:solidFill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In the case of </a:t>
            </a:r>
            <a:r>
              <a:rPr lang="en-US" i="1" dirty="0">
                <a:latin typeface="Cambria" pitchFamily="18" charset="0"/>
              </a:rPr>
              <a:t>tourism connected products</a:t>
            </a:r>
            <a:r>
              <a:rPr lang="en-US" dirty="0">
                <a:latin typeface="Cambria" pitchFamily="18" charset="0"/>
              </a:rPr>
              <a:t>, their significance within </a:t>
            </a:r>
            <a:r>
              <a:rPr lang="en-US" dirty="0" smtClean="0">
                <a:latin typeface="Cambria" pitchFamily="18" charset="0"/>
              </a:rPr>
              <a:t>tourism</a:t>
            </a:r>
            <a:r>
              <a:rPr lang="id-ID" dirty="0" smtClean="0">
                <a:latin typeface="Cambria" pitchFamily="18" charset="0"/>
              </a:rPr>
              <a:t> </a:t>
            </a:r>
            <a:r>
              <a:rPr lang="en-US" dirty="0" smtClean="0">
                <a:latin typeface="Cambria" pitchFamily="18" charset="0"/>
              </a:rPr>
              <a:t>analysis </a:t>
            </a:r>
            <a:r>
              <a:rPr lang="en-US" dirty="0">
                <a:latin typeface="Cambria" pitchFamily="18" charset="0"/>
              </a:rPr>
              <a:t>for the economy of reference is recognized although their link to </a:t>
            </a:r>
            <a:r>
              <a:rPr lang="en-US" dirty="0" smtClean="0">
                <a:latin typeface="Cambria" pitchFamily="18" charset="0"/>
              </a:rPr>
              <a:t>tourism</a:t>
            </a:r>
            <a:r>
              <a:rPr lang="id-ID" dirty="0" smtClean="0">
                <a:latin typeface="Cambria" pitchFamily="18" charset="0"/>
              </a:rPr>
              <a:t> </a:t>
            </a:r>
            <a:r>
              <a:rPr lang="en-US" dirty="0" smtClean="0">
                <a:latin typeface="Cambria" pitchFamily="18" charset="0"/>
              </a:rPr>
              <a:t>is </a:t>
            </a:r>
            <a:r>
              <a:rPr lang="en-US" dirty="0">
                <a:latin typeface="Cambria" pitchFamily="18" charset="0"/>
              </a:rPr>
              <a:t>limited worldwide. Consequently, lists of such products will be country specific</a:t>
            </a:r>
            <a:endParaRPr lang="id-ID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835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/>
              <a:t>Tourism characteristic activities?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601670" y="2360065"/>
            <a:ext cx="7696200" cy="3352800"/>
          </a:xfrm>
        </p:spPr>
        <p:txBody>
          <a:bodyPr>
            <a:normAutofit fontScale="92500"/>
          </a:bodyPr>
          <a:lstStyle/>
          <a:p>
            <a:r>
              <a:rPr lang="en-US" sz="3600" i="1" u="sng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Tourism characteristic activities</a:t>
            </a:r>
            <a:r>
              <a:rPr lang="en-US" sz="3600" i="1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 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are those that typically produce </a:t>
            </a:r>
            <a:r>
              <a:rPr lang="en-US" sz="3600" i="1" u="sng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tourism</a:t>
            </a:r>
            <a:r>
              <a:rPr lang="id-ID" sz="3600" i="1" u="sng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 </a:t>
            </a:r>
            <a:r>
              <a:rPr lang="en-US" sz="3600" i="1" u="sng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characteristic </a:t>
            </a:r>
            <a:r>
              <a:rPr lang="en-US" sz="3600" i="1" u="sng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products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.</a:t>
            </a:r>
            <a:endParaRPr lang="id-ID" sz="3600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  <a:p>
            <a:r>
              <a:rPr lang="id-ID" sz="36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T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he 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industries in which the principal activity is 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tourism</a:t>
            </a:r>
            <a:r>
              <a:rPr lang="id-ID" sz="36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 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characteristic 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will be called tourism industries</a:t>
            </a:r>
            <a:endParaRPr lang="id-ID" sz="3600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51665-7AED-42B5-AD5A-26A51FB41994}" type="slidenum">
              <a:rPr lang="en-US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064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1670" y="5719575"/>
            <a:ext cx="8246070" cy="610820"/>
          </a:xfrm>
        </p:spPr>
        <p:txBody>
          <a:bodyPr>
            <a:noAutofit/>
          </a:bodyPr>
          <a:lstStyle/>
          <a:p>
            <a:r>
              <a:rPr lang="id-ID" sz="3600" b="1" dirty="0" smtClean="0"/>
              <a:t>T</a:t>
            </a:r>
            <a:r>
              <a:rPr lang="en-US" sz="3600" b="1" dirty="0" err="1" smtClean="0"/>
              <a:t>ourism</a:t>
            </a:r>
            <a:r>
              <a:rPr lang="en-US" sz="3600" b="1" dirty="0" smtClean="0"/>
              <a:t> </a:t>
            </a:r>
            <a:r>
              <a:rPr lang="en-US" sz="3600" b="1" dirty="0"/>
              <a:t>characteristic consumption </a:t>
            </a:r>
            <a:r>
              <a:rPr lang="en-US" sz="3600" b="1" dirty="0" smtClean="0"/>
              <a:t>products</a:t>
            </a:r>
            <a:r>
              <a:rPr lang="id-ID" sz="3600" b="1" dirty="0" smtClean="0"/>
              <a:t>/</a:t>
            </a:r>
            <a:r>
              <a:rPr lang="en-US" sz="3600" b="1" dirty="0" smtClean="0"/>
              <a:t> activities</a:t>
            </a:r>
            <a:endParaRPr lang="en-US" sz="3600" b="1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278E8-908F-416B-8FC0-EAF73E14641F}" type="slidenum">
              <a:rPr lang="en-US"/>
              <a:pPr/>
              <a:t>23</a:t>
            </a:fld>
            <a:endParaRPr lang="en-US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3044055"/>
              </p:ext>
            </p:extLst>
          </p:nvPr>
        </p:nvGraphicFramePr>
        <p:xfrm>
          <a:off x="601670" y="1138421"/>
          <a:ext cx="7940660" cy="4123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0330"/>
                <a:gridCol w="3970330"/>
              </a:tblGrid>
              <a:tr h="40509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Cambria" pitchFamily="18" charset="0"/>
                        </a:rPr>
                        <a:t>Products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Cambria" pitchFamily="18" charset="0"/>
                        </a:rPr>
                        <a:t>Activities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405090">
                <a:tc>
                  <a:txBody>
                    <a:bodyPr/>
                    <a:lstStyle/>
                    <a:p>
                      <a:pPr marL="231775" indent="-231775"/>
                      <a:r>
                        <a:rPr lang="id-ID" dirty="0" smtClean="0">
                          <a:latin typeface="Cambria" pitchFamily="18" charset="0"/>
                        </a:rPr>
                        <a:t>1. Accommodation services for visitors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>
                          <a:latin typeface="Cambria" pitchFamily="18" charset="0"/>
                        </a:rPr>
                        <a:t>1. Accommodation for visitors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699196">
                <a:tc>
                  <a:txBody>
                    <a:bodyPr/>
                    <a:lstStyle/>
                    <a:p>
                      <a:pPr marL="231775" indent="-231775"/>
                      <a:r>
                        <a:rPr lang="en-US" dirty="0" smtClean="0">
                          <a:latin typeface="Cambria" pitchFamily="18" charset="0"/>
                        </a:rPr>
                        <a:t>2. Food-and beverage-serving services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1775" indent="-231775"/>
                      <a:r>
                        <a:rPr lang="en-US" dirty="0" smtClean="0">
                          <a:latin typeface="Cambria" pitchFamily="18" charset="0"/>
                        </a:rPr>
                        <a:t>2. Food- and beverage-serving activities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699196">
                <a:tc>
                  <a:txBody>
                    <a:bodyPr/>
                    <a:lstStyle/>
                    <a:p>
                      <a:pPr marL="231775" indent="-231775"/>
                      <a:r>
                        <a:rPr lang="id-ID" dirty="0" smtClean="0">
                          <a:latin typeface="Cambria" pitchFamily="18" charset="0"/>
                        </a:rPr>
                        <a:t>3. Railway passenger transport services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>
                          <a:latin typeface="Cambria" pitchFamily="18" charset="0"/>
                        </a:rPr>
                        <a:t>3. Railway passenger transport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405090">
                <a:tc>
                  <a:txBody>
                    <a:bodyPr/>
                    <a:lstStyle/>
                    <a:p>
                      <a:r>
                        <a:rPr lang="id-ID" dirty="0" smtClean="0">
                          <a:latin typeface="Cambria" pitchFamily="18" charset="0"/>
                        </a:rPr>
                        <a:t>4. Road passenger transport services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>
                          <a:latin typeface="Cambria" pitchFamily="18" charset="0"/>
                        </a:rPr>
                        <a:t>4. Road passenger transport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405090">
                <a:tc>
                  <a:txBody>
                    <a:bodyPr/>
                    <a:lstStyle/>
                    <a:p>
                      <a:pPr marL="231775" indent="-231775"/>
                      <a:r>
                        <a:rPr lang="id-ID" dirty="0" smtClean="0">
                          <a:latin typeface="Cambria" pitchFamily="18" charset="0"/>
                        </a:rPr>
                        <a:t>5. Water passenger transport services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>
                          <a:latin typeface="Cambria" pitchFamily="18" charset="0"/>
                        </a:rPr>
                        <a:t>5. Water passenger transport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405090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Cambria" pitchFamily="18" charset="0"/>
                        </a:rPr>
                        <a:t>6. Air </a:t>
                      </a:r>
                      <a:r>
                        <a:rPr lang="fr-FR" dirty="0" err="1" smtClean="0">
                          <a:latin typeface="Cambria" pitchFamily="18" charset="0"/>
                        </a:rPr>
                        <a:t>pass</a:t>
                      </a:r>
                      <a:r>
                        <a:rPr lang="id-ID" dirty="0" smtClean="0">
                          <a:latin typeface="Cambria" pitchFamily="18" charset="0"/>
                        </a:rPr>
                        <a:t>e</a:t>
                      </a:r>
                      <a:r>
                        <a:rPr lang="fr-FR" dirty="0" err="1" smtClean="0">
                          <a:latin typeface="Cambria" pitchFamily="18" charset="0"/>
                        </a:rPr>
                        <a:t>nger</a:t>
                      </a:r>
                      <a:r>
                        <a:rPr lang="fr-FR" dirty="0" smtClean="0">
                          <a:latin typeface="Cambria" pitchFamily="18" charset="0"/>
                        </a:rPr>
                        <a:t> transport services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>
                          <a:latin typeface="Cambria" pitchFamily="18" charset="0"/>
                        </a:rPr>
                        <a:t>6. Air passenger transport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699196">
                <a:tc>
                  <a:txBody>
                    <a:bodyPr/>
                    <a:lstStyle/>
                    <a:p>
                      <a:pPr marL="231775" indent="-231775"/>
                      <a:r>
                        <a:rPr lang="id-ID" dirty="0" smtClean="0">
                          <a:latin typeface="Cambria" pitchFamily="18" charset="0"/>
                        </a:rPr>
                        <a:t>7. Transport equipment rental services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>
                          <a:latin typeface="Cambria" pitchFamily="18" charset="0"/>
                        </a:rPr>
                        <a:t>7. Transport equipment rental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1853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48965" y="5719575"/>
            <a:ext cx="8246070" cy="610820"/>
          </a:xfrm>
        </p:spPr>
        <p:txBody>
          <a:bodyPr>
            <a:noAutofit/>
          </a:bodyPr>
          <a:lstStyle/>
          <a:p>
            <a:r>
              <a:rPr lang="id-ID" sz="3600" b="1" dirty="0" smtClean="0"/>
              <a:t>T</a:t>
            </a:r>
            <a:r>
              <a:rPr lang="en-US" sz="3600" b="1" dirty="0" err="1" smtClean="0"/>
              <a:t>ourism</a:t>
            </a:r>
            <a:r>
              <a:rPr lang="en-US" sz="3600" b="1" dirty="0" smtClean="0"/>
              <a:t> </a:t>
            </a:r>
            <a:r>
              <a:rPr lang="en-US" sz="3600" b="1" dirty="0"/>
              <a:t>characteristic consumption </a:t>
            </a:r>
            <a:r>
              <a:rPr lang="en-US" sz="3600" b="1" dirty="0" smtClean="0"/>
              <a:t>products</a:t>
            </a:r>
            <a:r>
              <a:rPr lang="id-ID" sz="3600" b="1" dirty="0" smtClean="0"/>
              <a:t>/</a:t>
            </a:r>
            <a:r>
              <a:rPr lang="en-US" sz="3600" b="1" dirty="0" smtClean="0"/>
              <a:t>activities</a:t>
            </a:r>
            <a:endParaRPr lang="en-US" sz="3600" b="1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278E8-908F-416B-8FC0-EAF73E14641F}" type="slidenum">
              <a:rPr lang="en-US"/>
              <a:pPr/>
              <a:t>24</a:t>
            </a:fld>
            <a:endParaRPr lang="en-US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9153564"/>
              </p:ext>
            </p:extLst>
          </p:nvPr>
        </p:nvGraphicFramePr>
        <p:xfrm>
          <a:off x="448965" y="1596540"/>
          <a:ext cx="8093364" cy="3664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6682"/>
                <a:gridCol w="4046682"/>
              </a:tblGrid>
              <a:tr h="448139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Cambria" pitchFamily="18" charset="0"/>
                        </a:rPr>
                        <a:t>Products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Cambria" pitchFamily="18" charset="0"/>
                        </a:rPr>
                        <a:t>Activities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773501">
                <a:tc>
                  <a:txBody>
                    <a:bodyPr/>
                    <a:lstStyle/>
                    <a:p>
                      <a:pPr marL="231775" indent="-231775"/>
                      <a:r>
                        <a:rPr lang="en-US" dirty="0" smtClean="0">
                          <a:latin typeface="Cambria" pitchFamily="18" charset="0"/>
                        </a:rPr>
                        <a:t>8. Travel agencies and other reservation</a:t>
                      </a:r>
                      <a:r>
                        <a:rPr lang="id-ID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dirty="0" smtClean="0">
                          <a:latin typeface="Cambria" pitchFamily="18" charset="0"/>
                        </a:rPr>
                        <a:t>services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1775" indent="-231775"/>
                      <a:r>
                        <a:rPr lang="en-US" dirty="0" smtClean="0">
                          <a:latin typeface="Cambria" pitchFamily="18" charset="0"/>
                        </a:rPr>
                        <a:t>8. Travel agencies and other reservation</a:t>
                      </a:r>
                      <a:r>
                        <a:rPr lang="id-ID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dirty="0" smtClean="0">
                          <a:latin typeface="Cambria" pitchFamily="18" charset="0"/>
                        </a:rPr>
                        <a:t>services activities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448139">
                <a:tc>
                  <a:txBody>
                    <a:bodyPr/>
                    <a:lstStyle/>
                    <a:p>
                      <a:pPr marL="231775" indent="-231775"/>
                      <a:r>
                        <a:rPr lang="id-ID" dirty="0" smtClean="0">
                          <a:latin typeface="Cambria" pitchFamily="18" charset="0"/>
                        </a:rPr>
                        <a:t>9. Cultural services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1775" indent="-231775"/>
                      <a:r>
                        <a:rPr lang="id-ID" dirty="0" smtClean="0">
                          <a:latin typeface="Cambria" pitchFamily="18" charset="0"/>
                        </a:rPr>
                        <a:t>9. Cultural activities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448139">
                <a:tc>
                  <a:txBody>
                    <a:bodyPr/>
                    <a:lstStyle/>
                    <a:p>
                      <a:pPr marL="231775" indent="-231775"/>
                      <a:r>
                        <a:rPr lang="en-US" dirty="0" smtClean="0">
                          <a:latin typeface="Cambria" pitchFamily="18" charset="0"/>
                        </a:rPr>
                        <a:t>10. Sports and recreational services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" pitchFamily="18" charset="0"/>
                        </a:rPr>
                        <a:t>10. Sports and recreational activities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773501">
                <a:tc>
                  <a:txBody>
                    <a:bodyPr/>
                    <a:lstStyle/>
                    <a:p>
                      <a:pPr marL="347663" indent="-347663"/>
                      <a:r>
                        <a:rPr lang="en-US" dirty="0" smtClean="0">
                          <a:latin typeface="Cambria" pitchFamily="18" charset="0"/>
                        </a:rPr>
                        <a:t>11. Country-specific tourism characteristic</a:t>
                      </a:r>
                      <a:r>
                        <a:rPr lang="id-ID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dirty="0" smtClean="0">
                          <a:latin typeface="Cambria" pitchFamily="18" charset="0"/>
                        </a:rPr>
                        <a:t>goods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7663" indent="-347663"/>
                      <a:r>
                        <a:rPr lang="en-US" dirty="0" smtClean="0">
                          <a:latin typeface="Cambria" pitchFamily="18" charset="0"/>
                        </a:rPr>
                        <a:t>11. Retail trade of country-specific tourism</a:t>
                      </a:r>
                      <a:r>
                        <a:rPr lang="id-ID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dirty="0" smtClean="0">
                          <a:latin typeface="Cambria" pitchFamily="18" charset="0"/>
                        </a:rPr>
                        <a:t>characteristic goods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773501">
                <a:tc>
                  <a:txBody>
                    <a:bodyPr/>
                    <a:lstStyle/>
                    <a:p>
                      <a:pPr marL="347663" indent="-347663"/>
                      <a:r>
                        <a:rPr lang="en-US" dirty="0" smtClean="0">
                          <a:latin typeface="Cambria" pitchFamily="18" charset="0"/>
                        </a:rPr>
                        <a:t>12. Country-specific tourism characteristic</a:t>
                      </a:r>
                      <a:r>
                        <a:rPr lang="id-ID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dirty="0" smtClean="0">
                          <a:latin typeface="Cambria" pitchFamily="18" charset="0"/>
                        </a:rPr>
                        <a:t>services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7663" indent="-347663"/>
                      <a:r>
                        <a:rPr lang="en-US" dirty="0" smtClean="0">
                          <a:latin typeface="Cambria" pitchFamily="18" charset="0"/>
                        </a:rPr>
                        <a:t>12. Other country-specific tourism characteristic</a:t>
                      </a:r>
                      <a:r>
                        <a:rPr lang="id-ID" dirty="0" smtClean="0">
                          <a:latin typeface="Cambria" pitchFamily="18" charset="0"/>
                        </a:rPr>
                        <a:t> </a:t>
                      </a:r>
                      <a:r>
                        <a:rPr lang="en-US" dirty="0" smtClean="0">
                          <a:latin typeface="Cambria" pitchFamily="18" charset="0"/>
                        </a:rPr>
                        <a:t>activities</a:t>
                      </a:r>
                      <a:endParaRPr lang="id-ID" dirty="0">
                        <a:latin typeface="Cambr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8615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4" y="680310"/>
            <a:ext cx="6485235" cy="1374345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The Tables</a:t>
            </a:r>
            <a:endParaRPr lang="id-ID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901950"/>
            <a:ext cx="8001000" cy="4581150"/>
          </a:xfrm>
        </p:spPr>
        <p:txBody>
          <a:bodyPr anchor="t">
            <a:normAutofit fontScale="85000" lnSpcReduction="10000"/>
          </a:bodyPr>
          <a:lstStyle/>
          <a:p>
            <a:pPr>
              <a:spcBef>
                <a:spcPts val="1200"/>
              </a:spcBef>
            </a:pPr>
            <a:r>
              <a:rPr lang="en-US" dirty="0">
                <a:latin typeface="Cambria" pitchFamily="18" charset="0"/>
              </a:rPr>
              <a:t>The 10 tables that make up the </a:t>
            </a:r>
            <a:r>
              <a:rPr lang="en-US" dirty="0" smtClean="0">
                <a:latin typeface="Cambria" pitchFamily="18" charset="0"/>
              </a:rPr>
              <a:t>TSA </a:t>
            </a:r>
            <a:r>
              <a:rPr lang="en-US" dirty="0">
                <a:latin typeface="Cambria" pitchFamily="18" charset="0"/>
              </a:rPr>
              <a:t>are </a:t>
            </a:r>
            <a:r>
              <a:rPr lang="en-US" dirty="0" smtClean="0">
                <a:latin typeface="Cambria" pitchFamily="18" charset="0"/>
              </a:rPr>
              <a:t>derived from </a:t>
            </a:r>
            <a:r>
              <a:rPr lang="en-US" dirty="0">
                <a:latin typeface="Cambria" pitchFamily="18" charset="0"/>
              </a:rPr>
              <a:t>and related to the supply and use tables of the </a:t>
            </a:r>
            <a:r>
              <a:rPr lang="en-US" dirty="0" smtClean="0">
                <a:latin typeface="Cambria" pitchFamily="18" charset="0"/>
              </a:rPr>
              <a:t>SNA </a:t>
            </a:r>
            <a:r>
              <a:rPr lang="en-US" dirty="0">
                <a:latin typeface="Cambria" pitchFamily="18" charset="0"/>
              </a:rPr>
              <a:t>2008</a:t>
            </a:r>
          </a:p>
          <a:p>
            <a:pPr>
              <a:spcBef>
                <a:spcPts val="1200"/>
              </a:spcBef>
            </a:pPr>
            <a:r>
              <a:rPr lang="en-US" dirty="0" smtClean="0">
                <a:latin typeface="Cambria" pitchFamily="18" charset="0"/>
              </a:rPr>
              <a:t>At a minimum</a:t>
            </a:r>
            <a:r>
              <a:rPr lang="en-US" dirty="0">
                <a:latin typeface="Cambria" pitchFamily="18" charset="0"/>
              </a:rPr>
              <a:t>, in order to speak of a satellite account, the </a:t>
            </a:r>
            <a:r>
              <a:rPr lang="en-US" dirty="0" smtClean="0">
                <a:latin typeface="Cambria" pitchFamily="18" charset="0"/>
              </a:rPr>
              <a:t>TSA must </a:t>
            </a:r>
            <a:r>
              <a:rPr lang="en-US" dirty="0">
                <a:latin typeface="Cambria" pitchFamily="18" charset="0"/>
              </a:rPr>
              <a:t>include a detailed presentation of supply and consumption in terms of </a:t>
            </a:r>
            <a:r>
              <a:rPr lang="en-US" dirty="0" smtClean="0">
                <a:latin typeface="Cambria" pitchFamily="18" charset="0"/>
              </a:rPr>
              <a:t>goods and </a:t>
            </a:r>
            <a:r>
              <a:rPr lang="en-US" dirty="0">
                <a:latin typeface="Cambria" pitchFamily="18" charset="0"/>
              </a:rPr>
              <a:t>services acquired by visitors (tables 1-4) and of the industries that produce </a:t>
            </a:r>
            <a:r>
              <a:rPr lang="en-US" dirty="0" smtClean="0">
                <a:latin typeface="Cambria" pitchFamily="18" charset="0"/>
              </a:rPr>
              <a:t>them (</a:t>
            </a:r>
            <a:r>
              <a:rPr lang="en-US" dirty="0">
                <a:latin typeface="Cambria" pitchFamily="18" charset="0"/>
              </a:rPr>
              <a:t>table 5) as well as their components, as this constitutes the core of the </a:t>
            </a:r>
            <a:r>
              <a:rPr lang="en-US" dirty="0" smtClean="0">
                <a:latin typeface="Cambria" pitchFamily="18" charset="0"/>
              </a:rPr>
              <a:t>TSA </a:t>
            </a:r>
            <a:r>
              <a:rPr lang="en-US" dirty="0">
                <a:latin typeface="Cambria" pitchFamily="18" charset="0"/>
              </a:rPr>
              <a:t>system (table 6</a:t>
            </a:r>
            <a:r>
              <a:rPr lang="en-US" dirty="0" smtClean="0">
                <a:latin typeface="Cambria" pitchFamily="18" charset="0"/>
              </a:rPr>
              <a:t>)</a:t>
            </a:r>
          </a:p>
          <a:p>
            <a:pPr>
              <a:spcBef>
                <a:spcPts val="1200"/>
              </a:spcBef>
            </a:pPr>
            <a:r>
              <a:rPr lang="en-US" dirty="0">
                <a:latin typeface="Cambria" pitchFamily="18" charset="0"/>
              </a:rPr>
              <a:t>The recommended valuation principles are the same as those of the </a:t>
            </a:r>
            <a:r>
              <a:rPr lang="en-US" dirty="0" smtClean="0">
                <a:latin typeface="Cambria" pitchFamily="18" charset="0"/>
              </a:rPr>
              <a:t>SNA </a:t>
            </a:r>
            <a:r>
              <a:rPr lang="en-US" dirty="0">
                <a:latin typeface="Cambria" pitchFamily="18" charset="0"/>
              </a:rPr>
              <a:t>1993, that is, production should be valued at basic prices and </a:t>
            </a:r>
            <a:r>
              <a:rPr lang="en-US" dirty="0" smtClean="0">
                <a:latin typeface="Cambria" pitchFamily="18" charset="0"/>
              </a:rPr>
              <a:t>consumption and </a:t>
            </a:r>
            <a:r>
              <a:rPr lang="en-US" dirty="0">
                <a:latin typeface="Cambria" pitchFamily="18" charset="0"/>
              </a:rPr>
              <a:t>use at purchasers’ prices</a:t>
            </a:r>
            <a:endParaRPr lang="id-ID" dirty="0">
              <a:latin typeface="Cambria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0768D-15E8-4E76-AA97-7E0FBD1CD355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927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48965" y="680310"/>
            <a:ext cx="7543800" cy="122164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T</a:t>
            </a:r>
            <a:r>
              <a:rPr lang="id-ID" sz="4800" b="1" dirty="0" smtClean="0"/>
              <a:t>he Tables</a:t>
            </a:r>
            <a:r>
              <a:rPr lang="en-US" sz="4800" b="1" dirty="0" smtClean="0"/>
              <a:t> </a:t>
            </a:r>
            <a:r>
              <a:rPr lang="en-US" sz="3200" b="1" dirty="0" smtClean="0"/>
              <a:t>(Contd.)</a:t>
            </a:r>
            <a:endParaRPr lang="en-US" sz="4800" b="1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B01EF-F294-4FBB-9880-BD3D10E76DAD}" type="slidenum">
              <a:rPr lang="en-US"/>
              <a:pPr/>
              <a:t>26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1670" y="2054655"/>
            <a:ext cx="7543800" cy="44196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Tables 1, 2 and </a:t>
            </a:r>
            <a:r>
              <a:rPr lang="en-US" dirty="0" smtClean="0"/>
              <a:t>3</a:t>
            </a:r>
            <a:r>
              <a:rPr lang="id-ID" dirty="0" smtClean="0"/>
              <a:t>: </a:t>
            </a:r>
            <a:r>
              <a:rPr lang="en-US" dirty="0" smtClean="0"/>
              <a:t>Tourism </a:t>
            </a:r>
            <a:r>
              <a:rPr lang="en-US" dirty="0"/>
              <a:t>expenditure, according to forms of </a:t>
            </a:r>
            <a:r>
              <a:rPr lang="en-US" dirty="0" smtClean="0"/>
              <a:t>tourism</a:t>
            </a:r>
            <a:r>
              <a:rPr lang="id-ID" dirty="0" smtClean="0"/>
              <a:t> </a:t>
            </a:r>
            <a:r>
              <a:rPr lang="en-US" dirty="0" smtClean="0"/>
              <a:t>by </a:t>
            </a:r>
            <a:r>
              <a:rPr lang="en-US" dirty="0"/>
              <a:t>products and classes of </a:t>
            </a:r>
            <a:r>
              <a:rPr lang="en-US" dirty="0" smtClean="0"/>
              <a:t>visitors</a:t>
            </a:r>
            <a:endParaRPr lang="id-ID" dirty="0" smtClean="0"/>
          </a:p>
          <a:p>
            <a:pPr lvl="1">
              <a:buFont typeface="Courier New" pitchFamily="49" charset="0"/>
              <a:buChar char="o"/>
            </a:pPr>
            <a:r>
              <a:rPr lang="en-US" dirty="0"/>
              <a:t>Table 1 focuses on inbound </a:t>
            </a:r>
            <a:r>
              <a:rPr lang="en-US" dirty="0" smtClean="0"/>
              <a:t>tourism</a:t>
            </a:r>
            <a:endParaRPr lang="id-ID" dirty="0" smtClean="0"/>
          </a:p>
          <a:p>
            <a:pPr lvl="1">
              <a:buFont typeface="Courier New" pitchFamily="49" charset="0"/>
              <a:buChar char="o"/>
            </a:pPr>
            <a:r>
              <a:rPr lang="id-ID" dirty="0" smtClean="0"/>
              <a:t>T</a:t>
            </a:r>
            <a:r>
              <a:rPr lang="en-US" dirty="0" smtClean="0"/>
              <a:t>able </a:t>
            </a:r>
            <a:r>
              <a:rPr lang="en-US" dirty="0"/>
              <a:t>2 on domestic tourism </a:t>
            </a:r>
            <a:endParaRPr lang="id-ID" dirty="0" smtClean="0"/>
          </a:p>
          <a:p>
            <a:pPr lvl="1">
              <a:buFont typeface="Courier New" pitchFamily="49" charset="0"/>
              <a:buChar char="o"/>
            </a:pPr>
            <a:r>
              <a:rPr lang="id-ID" dirty="0" smtClean="0"/>
              <a:t>T</a:t>
            </a:r>
            <a:r>
              <a:rPr lang="en-US" dirty="0" smtClean="0"/>
              <a:t>able </a:t>
            </a:r>
            <a:r>
              <a:rPr lang="en-US" dirty="0"/>
              <a:t>3 on outbound </a:t>
            </a:r>
            <a:r>
              <a:rPr lang="en-US" dirty="0" smtClean="0"/>
              <a:t>tourism</a:t>
            </a:r>
            <a:endParaRPr lang="id-ID" dirty="0" smtClean="0"/>
          </a:p>
          <a:p>
            <a:r>
              <a:rPr lang="en-US" dirty="0"/>
              <a:t>Table </a:t>
            </a:r>
            <a:r>
              <a:rPr lang="en-US" dirty="0" smtClean="0"/>
              <a:t>4</a:t>
            </a:r>
            <a:r>
              <a:rPr lang="id-ID" dirty="0" smtClean="0"/>
              <a:t> </a:t>
            </a:r>
            <a:r>
              <a:rPr lang="en-US" dirty="0" smtClean="0"/>
              <a:t>Internal </a:t>
            </a:r>
            <a:r>
              <a:rPr lang="en-US" dirty="0"/>
              <a:t>tourism consumption, internal tourism </a:t>
            </a:r>
            <a:r>
              <a:rPr lang="en-US" dirty="0" smtClean="0"/>
              <a:t>expenditure</a:t>
            </a:r>
            <a:r>
              <a:rPr lang="id-ID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other components of tourism consumption, by </a:t>
            </a:r>
            <a:r>
              <a:rPr lang="en-US" dirty="0" smtClean="0"/>
              <a:t>products</a:t>
            </a:r>
            <a:endParaRPr lang="id-ID" dirty="0" smtClean="0"/>
          </a:p>
          <a:p>
            <a:r>
              <a:rPr lang="en-US" dirty="0"/>
              <a:t>Table </a:t>
            </a:r>
            <a:r>
              <a:rPr lang="en-US" dirty="0" smtClean="0"/>
              <a:t>5</a:t>
            </a:r>
            <a:r>
              <a:rPr lang="id-ID" dirty="0" smtClean="0"/>
              <a:t> </a:t>
            </a:r>
            <a:r>
              <a:rPr lang="en-US" dirty="0" smtClean="0"/>
              <a:t>Production </a:t>
            </a:r>
            <a:r>
              <a:rPr lang="en-US" dirty="0"/>
              <a:t>accounts of tourism industries and other </a:t>
            </a:r>
            <a:r>
              <a:rPr lang="en-US" dirty="0" smtClean="0"/>
              <a:t>industries</a:t>
            </a:r>
            <a:r>
              <a:rPr lang="id-ID" dirty="0" smtClean="0"/>
              <a:t> </a:t>
            </a:r>
            <a:r>
              <a:rPr lang="en-US" dirty="0" smtClean="0"/>
              <a:t>(</a:t>
            </a:r>
            <a:r>
              <a:rPr lang="en-US" dirty="0"/>
              <a:t>at basic prices</a:t>
            </a:r>
            <a:r>
              <a:rPr lang="en-US" dirty="0" smtClean="0"/>
              <a:t>)</a:t>
            </a:r>
            <a:endParaRPr lang="id-ID" dirty="0" smtClean="0"/>
          </a:p>
          <a:p>
            <a:r>
              <a:rPr lang="en-US" dirty="0"/>
              <a:t>Table </a:t>
            </a:r>
            <a:r>
              <a:rPr lang="en-US" dirty="0" smtClean="0"/>
              <a:t>6</a:t>
            </a:r>
            <a:r>
              <a:rPr lang="id-ID" dirty="0" smtClean="0"/>
              <a:t> </a:t>
            </a:r>
            <a:r>
              <a:rPr lang="en-US" dirty="0" smtClean="0"/>
              <a:t>Domestic </a:t>
            </a:r>
            <a:r>
              <a:rPr lang="en-US" dirty="0"/>
              <a:t>supply and internal tourism consumption, by </a:t>
            </a:r>
            <a:r>
              <a:rPr lang="en-US" dirty="0" smtClean="0"/>
              <a:t>products</a:t>
            </a:r>
            <a:r>
              <a:rPr lang="id-ID" dirty="0" smtClean="0"/>
              <a:t> </a:t>
            </a:r>
            <a:r>
              <a:rPr lang="en-US" dirty="0" smtClean="0"/>
              <a:t>(</a:t>
            </a:r>
            <a:r>
              <a:rPr lang="en-US" dirty="0"/>
              <a:t>at purchasers’ prices)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923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48965" y="680310"/>
            <a:ext cx="7543800" cy="16002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T</a:t>
            </a:r>
            <a:r>
              <a:rPr lang="id-ID" sz="4800" b="1" dirty="0" smtClean="0"/>
              <a:t>he Tables</a:t>
            </a:r>
            <a:r>
              <a:rPr lang="en-US" sz="3200" b="1" dirty="0" smtClean="0"/>
              <a:t> (Contd.)</a:t>
            </a:r>
            <a:endParaRPr lang="en-US" sz="4800" b="1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B01EF-F294-4FBB-9880-BD3D10E76DAD}" type="slidenum">
              <a:rPr lang="en-US"/>
              <a:pPr/>
              <a:t>27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1670" y="2207360"/>
            <a:ext cx="7696505" cy="4267200"/>
          </a:xfrm>
        </p:spPr>
        <p:txBody>
          <a:bodyPr>
            <a:normAutofit/>
          </a:bodyPr>
          <a:lstStyle/>
          <a:p>
            <a:r>
              <a:rPr lang="en-US" dirty="0"/>
              <a:t>Table </a:t>
            </a:r>
            <a:r>
              <a:rPr lang="en-US" dirty="0" smtClean="0"/>
              <a:t>7</a:t>
            </a:r>
            <a:r>
              <a:rPr lang="id-ID" dirty="0" smtClean="0"/>
              <a:t> </a:t>
            </a:r>
            <a:r>
              <a:rPr lang="en-US" dirty="0" smtClean="0"/>
              <a:t>Employment </a:t>
            </a:r>
            <a:r>
              <a:rPr lang="en-US" dirty="0"/>
              <a:t>in the tourism </a:t>
            </a:r>
            <a:r>
              <a:rPr lang="en-US" dirty="0" smtClean="0"/>
              <a:t>industries</a:t>
            </a:r>
            <a:endParaRPr lang="id-ID" dirty="0" smtClean="0"/>
          </a:p>
          <a:p>
            <a:r>
              <a:rPr lang="en-US" dirty="0"/>
              <a:t>Table </a:t>
            </a:r>
            <a:r>
              <a:rPr lang="en-US" dirty="0" smtClean="0"/>
              <a:t>8</a:t>
            </a:r>
            <a:r>
              <a:rPr lang="id-ID" dirty="0" smtClean="0"/>
              <a:t> </a:t>
            </a:r>
            <a:r>
              <a:rPr lang="en-US" dirty="0" smtClean="0"/>
              <a:t>Tourism </a:t>
            </a:r>
            <a:r>
              <a:rPr lang="en-US" dirty="0"/>
              <a:t>gross fixed capital formation of tourism </a:t>
            </a:r>
            <a:r>
              <a:rPr lang="en-US" dirty="0" smtClean="0"/>
              <a:t>industries</a:t>
            </a:r>
            <a:r>
              <a:rPr lang="id-ID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other </a:t>
            </a:r>
            <a:r>
              <a:rPr lang="en-US" dirty="0" smtClean="0"/>
              <a:t>industries</a:t>
            </a:r>
            <a:endParaRPr lang="id-ID" dirty="0" smtClean="0"/>
          </a:p>
          <a:p>
            <a:r>
              <a:rPr lang="en-US" dirty="0"/>
              <a:t>Table </a:t>
            </a:r>
            <a:r>
              <a:rPr lang="en-US" dirty="0" smtClean="0"/>
              <a:t>9</a:t>
            </a:r>
            <a:r>
              <a:rPr lang="id-ID" dirty="0" smtClean="0"/>
              <a:t> </a:t>
            </a:r>
            <a:r>
              <a:rPr lang="en-US" dirty="0" smtClean="0"/>
              <a:t>Tourism </a:t>
            </a:r>
            <a:r>
              <a:rPr lang="en-US" dirty="0"/>
              <a:t>collective consumption, by product and level of </a:t>
            </a:r>
            <a:r>
              <a:rPr lang="en-US" dirty="0" smtClean="0"/>
              <a:t>government</a:t>
            </a:r>
            <a:endParaRPr lang="id-ID" dirty="0" smtClean="0"/>
          </a:p>
          <a:p>
            <a:r>
              <a:rPr lang="id-ID" dirty="0"/>
              <a:t>Table </a:t>
            </a:r>
            <a:r>
              <a:rPr lang="id-ID" dirty="0" smtClean="0"/>
              <a:t>10 Non-monetary </a:t>
            </a:r>
            <a:r>
              <a:rPr lang="id-ID" dirty="0"/>
              <a:t>indicators</a:t>
            </a:r>
          </a:p>
        </p:txBody>
      </p:sp>
    </p:spTree>
    <p:extLst>
      <p:ext uri="{BB962C8B-B14F-4D97-AF65-F5344CB8AC3E}">
        <p14:creationId xmlns:p14="http://schemas.microsoft.com/office/powerpoint/2010/main" val="2682249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1670" y="527605"/>
            <a:ext cx="7543800" cy="1600200"/>
          </a:xfrm>
        </p:spPr>
        <p:txBody>
          <a:bodyPr>
            <a:normAutofit/>
          </a:bodyPr>
          <a:lstStyle/>
          <a:p>
            <a:r>
              <a:rPr lang="en-US" sz="4400" b="1" dirty="0"/>
              <a:t>Aggregates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B01EF-F294-4FBB-9880-BD3D10E76DAD}" type="slidenum">
              <a:rPr lang="en-US"/>
              <a:pPr/>
              <a:t>28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/>
              <a:t>Main </a:t>
            </a:r>
            <a:r>
              <a:rPr lang="id-ID" dirty="0" smtClean="0"/>
              <a:t>aggregates:</a:t>
            </a:r>
            <a:endParaRPr lang="id-ID" dirty="0"/>
          </a:p>
          <a:p>
            <a:r>
              <a:rPr lang="id-ID" dirty="0" smtClean="0"/>
              <a:t>Internal </a:t>
            </a:r>
            <a:r>
              <a:rPr lang="id-ID" dirty="0"/>
              <a:t>tourism expenditure;</a:t>
            </a:r>
          </a:p>
          <a:p>
            <a:r>
              <a:rPr lang="id-ID" dirty="0" smtClean="0"/>
              <a:t>Internal </a:t>
            </a:r>
            <a:r>
              <a:rPr lang="id-ID" dirty="0"/>
              <a:t>tourism consumption;</a:t>
            </a:r>
          </a:p>
          <a:p>
            <a:r>
              <a:rPr lang="id-ID" dirty="0" smtClean="0"/>
              <a:t>Gross </a:t>
            </a:r>
            <a:r>
              <a:rPr lang="id-ID" dirty="0"/>
              <a:t>value added of tourism industries (GVATI);</a:t>
            </a:r>
          </a:p>
          <a:p>
            <a:r>
              <a:rPr lang="id-ID" dirty="0" smtClean="0"/>
              <a:t>Tourism </a:t>
            </a:r>
            <a:r>
              <a:rPr lang="id-ID" dirty="0"/>
              <a:t>direct gross value added (TDGVA);</a:t>
            </a:r>
          </a:p>
          <a:p>
            <a:r>
              <a:rPr lang="id-ID" dirty="0" smtClean="0"/>
              <a:t>Tourism </a:t>
            </a:r>
            <a:r>
              <a:rPr lang="id-ID" dirty="0"/>
              <a:t>direct gross domestic product (TDGDP).</a:t>
            </a:r>
          </a:p>
        </p:txBody>
      </p:sp>
    </p:spTree>
    <p:extLst>
      <p:ext uri="{BB962C8B-B14F-4D97-AF65-F5344CB8AC3E}">
        <p14:creationId xmlns:p14="http://schemas.microsoft.com/office/powerpoint/2010/main" val="422224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solidFill>
                  <a:srgbClr val="FFFF00"/>
                </a:solidFill>
              </a:rPr>
              <a:t>INDONESIA TSA</a:t>
            </a:r>
            <a:endParaRPr lang="id-ID" sz="4800" dirty="0">
              <a:solidFill>
                <a:srgbClr val="FFFF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74144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55" y="274638"/>
            <a:ext cx="4428445" cy="70609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b="1" dirty="0" smtClean="0">
                <a:solidFill>
                  <a:schemeClr val="tx2"/>
                </a:solidFill>
              </a:rPr>
              <a:t>How does Tourism affect Economy and People?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676400"/>
            <a:ext cx="8305800" cy="4953000"/>
          </a:xfrm>
        </p:spPr>
        <p:txBody>
          <a:bodyPr/>
          <a:lstStyle/>
          <a:p>
            <a:pPr lvl="1" eaLnBrk="1" hangingPunct="1">
              <a:buFontTx/>
              <a:buNone/>
              <a:defRPr/>
            </a:pPr>
            <a:r>
              <a:rPr lang="en-US" dirty="0" smtClean="0">
                <a:solidFill>
                  <a:srgbClr val="FFCCFF"/>
                </a:solidFill>
              </a:rPr>
              <a:t>	</a:t>
            </a:r>
          </a:p>
          <a:p>
            <a:pPr lvl="1" eaLnBrk="1" hangingPunct="1">
              <a:buFontTx/>
              <a:buNone/>
              <a:defRPr/>
            </a:pPr>
            <a:endParaRPr lang="en-US" dirty="0" smtClean="0">
              <a:solidFill>
                <a:srgbClr val="FFCCFF"/>
              </a:solidFill>
            </a:endParaRPr>
          </a:p>
          <a:p>
            <a:pPr lvl="1" eaLnBrk="1" hangingPunct="1">
              <a:buFontTx/>
              <a:buNone/>
              <a:defRPr/>
            </a:pPr>
            <a:endParaRPr lang="en-US" sz="900" dirty="0" smtClean="0">
              <a:solidFill>
                <a:srgbClr val="FFCCFF"/>
              </a:solidFill>
            </a:endParaRPr>
          </a:p>
        </p:txBody>
      </p:sp>
      <p:graphicFrame>
        <p:nvGraphicFramePr>
          <p:cNvPr id="28678" name="Object 6"/>
          <p:cNvGraphicFramePr>
            <a:graphicFrameLocks noChangeAspect="1"/>
          </p:cNvGraphicFramePr>
          <p:nvPr/>
        </p:nvGraphicFramePr>
        <p:xfrm>
          <a:off x="1141413" y="1447800"/>
          <a:ext cx="1752600" cy="158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Clip" r:id="rId3" imgW="3717925" imgH="3352800" progId="MS_ClipArt_Gallery.2">
                  <p:embed/>
                </p:oleObj>
              </mc:Choice>
              <mc:Fallback>
                <p:oleObj name="Clip" r:id="rId3" imgW="3717925" imgH="335280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1413" y="1447800"/>
                        <a:ext cx="1752600" cy="15811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4267200" y="1981202"/>
            <a:ext cx="3276600" cy="835025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FF00"/>
                </a:solidFill>
                <a:latin typeface="Tahoma" pitchFamily="34" charset="0"/>
              </a:rPr>
              <a:t>Visitors buy goods and services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381000" y="5410202"/>
            <a:ext cx="3429000" cy="835025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r>
              <a:rPr lang="en-US" sz="2400">
                <a:solidFill>
                  <a:srgbClr val="FFFF00"/>
                </a:solidFill>
                <a:latin typeface="Tahoma" pitchFamily="34" charset="0"/>
              </a:rPr>
              <a:t>Increase production of</a:t>
            </a:r>
          </a:p>
          <a:p>
            <a:r>
              <a:rPr lang="en-US" sz="2400">
                <a:solidFill>
                  <a:srgbClr val="FFFF00"/>
                </a:solidFill>
                <a:latin typeface="Tahoma" pitchFamily="34" charset="0"/>
              </a:rPr>
              <a:t> goods and services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4876800" y="5410202"/>
            <a:ext cx="3962400" cy="835025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  <a:latin typeface="Tahoma" pitchFamily="34" charset="0"/>
              </a:rPr>
              <a:t>Increase employment, compensation, profit </a:t>
            </a:r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4953000" y="3581400"/>
            <a:ext cx="4038600" cy="714375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r>
              <a:rPr lang="en-US" sz="2000">
                <a:solidFill>
                  <a:srgbClr val="FFFF00"/>
                </a:solidFill>
                <a:latin typeface="Tahoma" pitchFamily="34" charset="0"/>
              </a:rPr>
              <a:t>Increase income of, government, </a:t>
            </a:r>
          </a:p>
          <a:p>
            <a:r>
              <a:rPr lang="en-US" sz="2000">
                <a:solidFill>
                  <a:srgbClr val="FFFF00"/>
                </a:solidFill>
                <a:latin typeface="Tahoma" pitchFamily="34" charset="0"/>
              </a:rPr>
              <a:t>households, business, etc..</a:t>
            </a:r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457201" y="3657602"/>
            <a:ext cx="3099375" cy="83099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r>
              <a:rPr lang="en-US" sz="2400">
                <a:solidFill>
                  <a:srgbClr val="FFFF00"/>
                </a:solidFill>
                <a:latin typeface="Tahoma" pitchFamily="34" charset="0"/>
              </a:rPr>
              <a:t>Increase demand for </a:t>
            </a:r>
          </a:p>
          <a:p>
            <a:r>
              <a:rPr lang="en-US" sz="2400">
                <a:solidFill>
                  <a:srgbClr val="FFFF00"/>
                </a:solidFill>
                <a:latin typeface="Tahoma" pitchFamily="34" charset="0"/>
              </a:rPr>
              <a:t>goods and services</a:t>
            </a:r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>
            <a:off x="2895600" y="2362200"/>
            <a:ext cx="1295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 flipH="1">
            <a:off x="3429000" y="2819400"/>
            <a:ext cx="11430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>
            <a:off x="2057400" y="4495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>
            <a:off x="3810000" y="61722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 flipV="1">
            <a:off x="6705600" y="4419600"/>
            <a:ext cx="0" cy="990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28691" name="Line 19"/>
          <p:cNvSpPr>
            <a:spLocks noChangeShapeType="1"/>
          </p:cNvSpPr>
          <p:nvPr/>
        </p:nvSpPr>
        <p:spPr bwMode="auto">
          <a:xfrm flipH="1">
            <a:off x="3657600" y="3810000"/>
            <a:ext cx="1295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28692" name="Line 20"/>
          <p:cNvSpPr>
            <a:spLocks noChangeShapeType="1"/>
          </p:cNvSpPr>
          <p:nvPr/>
        </p:nvSpPr>
        <p:spPr bwMode="auto">
          <a:xfrm>
            <a:off x="2590800" y="4572000"/>
            <a:ext cx="0" cy="838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28693" name="Line 21"/>
          <p:cNvSpPr>
            <a:spLocks noChangeShapeType="1"/>
          </p:cNvSpPr>
          <p:nvPr/>
        </p:nvSpPr>
        <p:spPr bwMode="auto">
          <a:xfrm flipV="1">
            <a:off x="7239000" y="44196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28694" name="Line 22"/>
          <p:cNvSpPr>
            <a:spLocks noChangeShapeType="1"/>
          </p:cNvSpPr>
          <p:nvPr/>
        </p:nvSpPr>
        <p:spPr bwMode="auto">
          <a:xfrm flipH="1">
            <a:off x="3581400" y="4038600"/>
            <a:ext cx="1295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28695" name="Line 23"/>
          <p:cNvSpPr>
            <a:spLocks noChangeShapeType="1"/>
          </p:cNvSpPr>
          <p:nvPr/>
        </p:nvSpPr>
        <p:spPr bwMode="auto">
          <a:xfrm>
            <a:off x="3810000" y="5867400"/>
            <a:ext cx="990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28696" name="Line 24"/>
          <p:cNvSpPr>
            <a:spLocks noChangeShapeType="1"/>
          </p:cNvSpPr>
          <p:nvPr/>
        </p:nvSpPr>
        <p:spPr bwMode="auto">
          <a:xfrm>
            <a:off x="3048000" y="4572000"/>
            <a:ext cx="0" cy="838200"/>
          </a:xfrm>
          <a:prstGeom prst="line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28697" name="Line 25"/>
          <p:cNvSpPr>
            <a:spLocks noChangeShapeType="1"/>
          </p:cNvSpPr>
          <p:nvPr/>
        </p:nvSpPr>
        <p:spPr bwMode="auto">
          <a:xfrm>
            <a:off x="3810000" y="5638800"/>
            <a:ext cx="990600" cy="0"/>
          </a:xfrm>
          <a:prstGeom prst="line">
            <a:avLst/>
          </a:prstGeom>
          <a:noFill/>
          <a:ln w="28575">
            <a:solidFill>
              <a:schemeClr val="accent6">
                <a:lumMod val="60000"/>
                <a:lumOff val="40000"/>
              </a:schemeClr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28698" name="Line 26"/>
          <p:cNvSpPr>
            <a:spLocks noChangeShapeType="1"/>
          </p:cNvSpPr>
          <p:nvPr/>
        </p:nvSpPr>
        <p:spPr bwMode="auto">
          <a:xfrm flipV="1">
            <a:off x="6172200" y="4419600"/>
            <a:ext cx="0" cy="990600"/>
          </a:xfrm>
          <a:prstGeom prst="line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28700" name="Line 28"/>
          <p:cNvSpPr>
            <a:spLocks noChangeShapeType="1"/>
          </p:cNvSpPr>
          <p:nvPr/>
        </p:nvSpPr>
        <p:spPr bwMode="auto">
          <a:xfrm flipH="1">
            <a:off x="3581400" y="4191000"/>
            <a:ext cx="1295400" cy="0"/>
          </a:xfrm>
          <a:prstGeom prst="line">
            <a:avLst/>
          </a:prstGeom>
          <a:noFill/>
          <a:ln w="28575">
            <a:solidFill>
              <a:schemeClr val="accent6">
                <a:lumMod val="60000"/>
                <a:lumOff val="40000"/>
              </a:schemeClr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graphicFrame>
        <p:nvGraphicFramePr>
          <p:cNvPr id="28701" name="Object 29"/>
          <p:cNvGraphicFramePr>
            <a:graphicFrameLocks noChangeAspect="1"/>
          </p:cNvGraphicFramePr>
          <p:nvPr/>
        </p:nvGraphicFramePr>
        <p:xfrm flipV="1">
          <a:off x="3811589" y="4343402"/>
          <a:ext cx="985837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Clip" r:id="rId5" imgW="3886200" imgH="3944938" progId="MS_ClipArt_Gallery.2">
                  <p:embed/>
                </p:oleObj>
              </mc:Choice>
              <mc:Fallback>
                <p:oleObj name="Clip" r:id="rId5" imgW="3886200" imgH="3944938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V="1">
                        <a:off x="3811589" y="4343402"/>
                        <a:ext cx="985837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708" name="Text Box 36"/>
          <p:cNvSpPr txBox="1">
            <a:spLocks noChangeArrowheads="1"/>
          </p:cNvSpPr>
          <p:nvPr/>
        </p:nvSpPr>
        <p:spPr bwMode="auto">
          <a:xfrm>
            <a:off x="7385050" y="4495801"/>
            <a:ext cx="176804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r>
              <a:rPr lang="en-US" sz="2000" i="1" u="sng" dirty="0">
                <a:solidFill>
                  <a:schemeClr val="accent6">
                    <a:lumMod val="40000"/>
                    <a:lumOff val="60000"/>
                  </a:schemeClr>
                </a:solidFill>
                <a:latin typeface="Tahoma" pitchFamily="34" charset="0"/>
              </a:rPr>
              <a:t>Indirect effect</a:t>
            </a:r>
            <a:endParaRPr lang="en-US" sz="2000" u="sng" dirty="0">
              <a:solidFill>
                <a:schemeClr val="accent6">
                  <a:lumMod val="40000"/>
                  <a:lumOff val="60000"/>
                </a:schemeClr>
              </a:solidFill>
              <a:latin typeface="Tahoma" pitchFamily="34" charset="0"/>
            </a:endParaRPr>
          </a:p>
        </p:txBody>
      </p:sp>
      <p:sp>
        <p:nvSpPr>
          <p:cNvPr id="28712" name="Line 40"/>
          <p:cNvSpPr>
            <a:spLocks noChangeShapeType="1"/>
          </p:cNvSpPr>
          <p:nvPr/>
        </p:nvSpPr>
        <p:spPr bwMode="auto">
          <a:xfrm flipH="1">
            <a:off x="6172200" y="4800600"/>
            <a:ext cx="1752600" cy="304800"/>
          </a:xfrm>
          <a:prstGeom prst="line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28713" name="Line 41"/>
          <p:cNvSpPr>
            <a:spLocks noChangeShapeType="1"/>
          </p:cNvSpPr>
          <p:nvPr/>
        </p:nvSpPr>
        <p:spPr bwMode="auto">
          <a:xfrm flipH="1">
            <a:off x="6705600" y="4800600"/>
            <a:ext cx="1219200" cy="533400"/>
          </a:xfrm>
          <a:prstGeom prst="line">
            <a:avLst/>
          </a:prstGeom>
          <a:noFill/>
          <a:ln w="38100">
            <a:solidFill>
              <a:schemeClr val="tx2"/>
            </a:solidFill>
            <a:prstDash val="sysDot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28714" name="Text Box 42"/>
          <p:cNvSpPr txBox="1">
            <a:spLocks noChangeArrowheads="1"/>
          </p:cNvSpPr>
          <p:nvPr/>
        </p:nvSpPr>
        <p:spPr bwMode="auto">
          <a:xfrm>
            <a:off x="4953000" y="2971802"/>
            <a:ext cx="1676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i="1" u="sng" dirty="0">
                <a:solidFill>
                  <a:schemeClr val="accent5">
                    <a:lumMod val="40000"/>
                    <a:lumOff val="60000"/>
                  </a:schemeClr>
                </a:solidFill>
                <a:latin typeface="Tahoma" pitchFamily="34" charset="0"/>
              </a:rPr>
              <a:t>Direct effect</a:t>
            </a:r>
          </a:p>
        </p:txBody>
      </p:sp>
      <p:sp>
        <p:nvSpPr>
          <p:cNvPr id="28716" name="Line 44"/>
          <p:cNvSpPr>
            <a:spLocks noChangeShapeType="1"/>
          </p:cNvSpPr>
          <p:nvPr/>
        </p:nvSpPr>
        <p:spPr bwMode="auto">
          <a:xfrm flipH="1">
            <a:off x="4114800" y="32004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2822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A109007-8DF9-4153-98DD-BC141D4CA91D}" type="slidenum">
              <a:rPr lang="en-US" smtClean="0"/>
              <a:pPr eaLnBrk="1" hangingPunct="1"/>
              <a:t>30</a:t>
            </a:fld>
            <a:endParaRPr lang="en-US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5536" y="1447800"/>
            <a:ext cx="8291264" cy="4572000"/>
          </a:xfrm>
        </p:spPr>
        <p:txBody>
          <a:bodyPr>
            <a:normAutofit/>
          </a:bodyPr>
          <a:lstStyle/>
          <a:p>
            <a:pPr marL="341313" indent="-341313" eaLnBrk="1" hangingPunct="1">
              <a:buFont typeface="Wingdings" pitchFamily="2" charset="2"/>
              <a:buChar char="q"/>
            </a:pPr>
            <a:r>
              <a:rPr lang="en-US" sz="2800" dirty="0" smtClean="0"/>
              <a:t>Statistics-Indonesia (BPS)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sz="2800" dirty="0" smtClean="0"/>
              <a:t>Compiling tourism statistics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sz="2800" dirty="0" smtClean="0"/>
              <a:t>Compiling I-O table and national/regional accounts </a:t>
            </a:r>
          </a:p>
          <a:p>
            <a:pPr marL="341313" indent="-341313" eaLnBrk="1" hangingPunct="1">
              <a:buFont typeface="Wingdings" pitchFamily="2" charset="2"/>
              <a:buChar char="q"/>
            </a:pPr>
            <a:r>
              <a:rPr lang="en-US" sz="2800" dirty="0" smtClean="0"/>
              <a:t>Ministry of Tourism (M</a:t>
            </a:r>
            <a:r>
              <a:rPr lang="id-ID" sz="2800" dirty="0" smtClean="0"/>
              <a:t>o</a:t>
            </a:r>
            <a:r>
              <a:rPr lang="en-US" sz="2800" dirty="0" smtClean="0"/>
              <a:t>T)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sz="2800" dirty="0" smtClean="0"/>
              <a:t>Organizing the primary data sources</a:t>
            </a:r>
          </a:p>
          <a:p>
            <a:pPr marL="341313" indent="-341313" eaLnBrk="1" hangingPunct="1">
              <a:buFont typeface="Wingdings" pitchFamily="2" charset="2"/>
              <a:buChar char="q"/>
            </a:pPr>
            <a:r>
              <a:rPr lang="en-US" sz="2800" dirty="0" smtClean="0"/>
              <a:t>Central Bank of Indonesia (BI)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id-ID" sz="2800" dirty="0"/>
              <a:t>C</a:t>
            </a:r>
            <a:r>
              <a:rPr lang="en-US" sz="2800" dirty="0" err="1" smtClean="0"/>
              <a:t>ompiling</a:t>
            </a:r>
            <a:r>
              <a:rPr lang="en-US" sz="2800" dirty="0" smtClean="0"/>
              <a:t> balance of payments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1520" y="260648"/>
            <a:ext cx="8712967" cy="86409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bIns="91440" anchor="ctr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d-ID" dirty="0">
                <a:solidFill>
                  <a:srgbClr val="FFFF00"/>
                </a:solidFill>
                <a:latin typeface="Franklin Gothic Medium" pitchFamily="34" charset="0"/>
              </a:rPr>
              <a:t>INTER-INSTITUTIONAL PLATFORM</a:t>
            </a:r>
          </a:p>
        </p:txBody>
      </p:sp>
    </p:spTree>
    <p:extLst>
      <p:ext uri="{BB962C8B-B14F-4D97-AF65-F5344CB8AC3E}">
        <p14:creationId xmlns:p14="http://schemas.microsoft.com/office/powerpoint/2010/main" val="85954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28600"/>
            <a:ext cx="8568952" cy="752128"/>
          </a:xfrm>
          <a:solidFill>
            <a:schemeClr val="accent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algn="ctr" eaLnBrk="1" hangingPunct="1"/>
            <a:r>
              <a:rPr lang="en-US" dirty="0" smtClean="0">
                <a:solidFill>
                  <a:srgbClr val="FFFF00"/>
                </a:solidFill>
                <a:latin typeface="Franklin Gothic Medium" pitchFamily="34" charset="0"/>
              </a:rPr>
              <a:t>DATA SOURCES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93D30CF-2AD6-4B59-8EC3-58E2963F17CB}" type="slidenum">
              <a:rPr lang="en-US" smtClean="0"/>
              <a:pPr eaLnBrk="1" hangingPunct="1"/>
              <a:t>31</a:t>
            </a:fld>
            <a:endParaRPr lang="en-US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196752"/>
            <a:ext cx="8229600" cy="5204048"/>
          </a:xfrm>
        </p:spPr>
        <p:txBody>
          <a:bodyPr/>
          <a:lstStyle/>
          <a:p>
            <a:pPr marL="609600" indent="-609600" eaLnBrk="1" hangingPunct="1">
              <a:buClr>
                <a:schemeClr val="tx1"/>
              </a:buClr>
              <a:buFontTx/>
              <a:buNone/>
            </a:pPr>
            <a:r>
              <a:rPr lang="en-US" sz="2800" b="1" dirty="0" smtClean="0">
                <a:solidFill>
                  <a:srgbClr val="FFFF00"/>
                </a:solidFill>
                <a:latin typeface="Arial Narrow" pitchFamily="34" charset="0"/>
              </a:rPr>
              <a:t>Administrative Record for Inbound and Outbound Tourist</a:t>
            </a:r>
          </a:p>
          <a:p>
            <a:pPr marL="341313" indent="-341313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Arial Narrow" pitchFamily="34" charset="0"/>
              </a:rPr>
              <a:t>Number of foreign visitors and Indonesian residents going abroad</a:t>
            </a:r>
            <a:endParaRPr lang="id-ID" sz="2800" dirty="0" smtClean="0">
              <a:latin typeface="Arial Narrow" pitchFamily="34" charset="0"/>
            </a:endParaRPr>
          </a:p>
          <a:p>
            <a:pPr marL="341313" indent="-341313">
              <a:buClr>
                <a:schemeClr val="tx1"/>
              </a:buClr>
              <a:buFont typeface="Wingdings" pitchFamily="2" charset="2"/>
              <a:buChar char="§"/>
            </a:pPr>
            <a:r>
              <a:rPr lang="id-ID" sz="2800" dirty="0" smtClean="0">
                <a:latin typeface="Arial Narrow" pitchFamily="34" charset="0"/>
              </a:rPr>
              <a:t>Prepared by Immigration Offices</a:t>
            </a:r>
            <a:endParaRPr lang="en-US" sz="2800" b="1" dirty="0" smtClean="0">
              <a:latin typeface="Arial Narrow" pitchFamily="34" charset="0"/>
            </a:endParaRPr>
          </a:p>
          <a:p>
            <a:pPr marL="609600" indent="-609600" eaLnBrk="1" hangingPunct="1">
              <a:lnSpc>
                <a:spcPct val="55000"/>
              </a:lnSpc>
              <a:buClr>
                <a:schemeClr val="tx1"/>
              </a:buClr>
              <a:buFontTx/>
              <a:buNone/>
            </a:pPr>
            <a:endParaRPr lang="en-US" sz="2800" b="1" dirty="0" smtClean="0">
              <a:latin typeface="Arial Narrow" pitchFamily="34" charset="0"/>
            </a:endParaRPr>
          </a:p>
          <a:p>
            <a:pPr marL="609600" indent="-609600" eaLnBrk="1" hangingPunct="1">
              <a:buClr>
                <a:schemeClr val="tx1"/>
              </a:buClr>
              <a:buFontTx/>
              <a:buNone/>
            </a:pPr>
            <a:r>
              <a:rPr lang="en-US" sz="2800" b="1" dirty="0" smtClean="0">
                <a:solidFill>
                  <a:srgbClr val="FFFF00"/>
                </a:solidFill>
                <a:latin typeface="Arial Narrow" pitchFamily="34" charset="0"/>
              </a:rPr>
              <a:t>Passenger Exit Survey (PES)</a:t>
            </a:r>
          </a:p>
          <a:p>
            <a:pPr marL="341313" indent="-341313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Arial Narrow" pitchFamily="34" charset="0"/>
              </a:rPr>
              <a:t>Average expenditure and consumption pattern of inbound tourist</a:t>
            </a:r>
          </a:p>
          <a:p>
            <a:pPr marL="341313" indent="-341313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Arial Narrow" pitchFamily="34" charset="0"/>
              </a:rPr>
              <a:t>Conducted by M</a:t>
            </a:r>
            <a:r>
              <a:rPr lang="id-ID" sz="2800" dirty="0" smtClean="0">
                <a:latin typeface="Arial Narrow" pitchFamily="34" charset="0"/>
              </a:rPr>
              <a:t>o</a:t>
            </a:r>
            <a:r>
              <a:rPr lang="en-US" sz="2800" dirty="0" smtClean="0">
                <a:latin typeface="Arial Narrow" pitchFamily="34" charset="0"/>
              </a:rPr>
              <a:t>T</a:t>
            </a:r>
          </a:p>
          <a:p>
            <a:pPr marL="341313" indent="-341313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Arial Narrow" pitchFamily="34" charset="0"/>
              </a:rPr>
              <a:t>Number of sample around 1</a:t>
            </a:r>
            <a:r>
              <a:rPr lang="id-ID" sz="2800" dirty="0" smtClean="0">
                <a:latin typeface="Arial Narrow" pitchFamily="34" charset="0"/>
              </a:rPr>
              <a:t>7</a:t>
            </a:r>
            <a:r>
              <a:rPr lang="en-US" sz="2800" dirty="0" smtClean="0">
                <a:latin typeface="Arial Narrow" pitchFamily="34" charset="0"/>
              </a:rPr>
              <a:t>,000 respondents</a:t>
            </a:r>
          </a:p>
          <a:p>
            <a:pPr marL="609600" indent="-609600" eaLnBrk="1" hangingPunct="1">
              <a:buClr>
                <a:schemeClr val="tx1"/>
              </a:buClr>
              <a:buFontTx/>
              <a:buNone/>
            </a:pPr>
            <a:endParaRPr lang="en-US" sz="2800" b="1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300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CB8FA33-B517-4AE5-B5A3-F79432902988}" type="slidenum">
              <a:rPr lang="en-US" smtClean="0"/>
              <a:pPr eaLnBrk="1" hangingPunct="1"/>
              <a:t>32</a:t>
            </a:fld>
            <a:endParaRPr 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7544" y="1066800"/>
            <a:ext cx="7990656" cy="5334000"/>
          </a:xfrm>
        </p:spPr>
        <p:txBody>
          <a:bodyPr/>
          <a:lstStyle/>
          <a:p>
            <a:pPr marL="609600" indent="-609600" eaLnBrk="1" hangingPunct="1">
              <a:buClr>
                <a:schemeClr val="tx1"/>
              </a:buClr>
              <a:buFontTx/>
              <a:buNone/>
            </a:pPr>
            <a:r>
              <a:rPr lang="en-US" sz="2800" b="1" dirty="0" smtClean="0">
                <a:solidFill>
                  <a:srgbClr val="0070C0"/>
                </a:solidFill>
                <a:latin typeface="Arial Narrow" pitchFamily="34" charset="0"/>
              </a:rPr>
              <a:t>Domestic Tourist </a:t>
            </a:r>
            <a:r>
              <a:rPr lang="id-ID" sz="2800" b="1" dirty="0" smtClean="0">
                <a:solidFill>
                  <a:srgbClr val="0070C0"/>
                </a:solidFill>
                <a:latin typeface="Arial Narrow" pitchFamily="34" charset="0"/>
              </a:rPr>
              <a:t>S</a:t>
            </a:r>
            <a:r>
              <a:rPr lang="en-US" sz="2800" b="1" dirty="0" err="1" smtClean="0">
                <a:solidFill>
                  <a:srgbClr val="0070C0"/>
                </a:solidFill>
                <a:latin typeface="Arial Narrow" pitchFamily="34" charset="0"/>
              </a:rPr>
              <a:t>urvey</a:t>
            </a:r>
            <a:endParaRPr lang="en-US" sz="2800" b="1" dirty="0" smtClean="0">
              <a:solidFill>
                <a:srgbClr val="0070C0"/>
              </a:solidFill>
              <a:latin typeface="Arial Narrow" pitchFamily="34" charset="0"/>
            </a:endParaRPr>
          </a:p>
          <a:p>
            <a:pPr marL="463550" indent="-463550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800" dirty="0">
                <a:latin typeface="Arial Narrow" pitchFamily="34" charset="0"/>
              </a:rPr>
              <a:t>Estimate number of domestic tourist (conducted by </a:t>
            </a:r>
            <a:r>
              <a:rPr lang="id-ID" sz="2800" dirty="0" smtClean="0">
                <a:latin typeface="Arial Narrow" pitchFamily="34" charset="0"/>
              </a:rPr>
              <a:t>BPS</a:t>
            </a:r>
            <a:r>
              <a:rPr lang="en-US" sz="2800" dirty="0" smtClean="0">
                <a:latin typeface="Arial Narrow" pitchFamily="34" charset="0"/>
              </a:rPr>
              <a:t> </a:t>
            </a:r>
            <a:r>
              <a:rPr lang="en-US" sz="2800" dirty="0">
                <a:latin typeface="Arial Narrow" pitchFamily="34" charset="0"/>
              </a:rPr>
              <a:t>every year)</a:t>
            </a:r>
            <a:endParaRPr lang="id-ID" sz="2800" dirty="0" smtClean="0">
              <a:latin typeface="Arial Narrow" pitchFamily="34" charset="0"/>
            </a:endParaRPr>
          </a:p>
          <a:p>
            <a:pPr marL="463550" indent="-463550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Arial Narrow" pitchFamily="34" charset="0"/>
              </a:rPr>
              <a:t>Average expenditure and consumption pattern of tourist</a:t>
            </a:r>
            <a:r>
              <a:rPr lang="id-ID" sz="2800" dirty="0" smtClean="0">
                <a:latin typeface="Arial Narrow" pitchFamily="34" charset="0"/>
              </a:rPr>
              <a:t> (c</a:t>
            </a:r>
            <a:r>
              <a:rPr lang="en-US" sz="2800" dirty="0" err="1" smtClean="0">
                <a:latin typeface="Arial Narrow" pitchFamily="34" charset="0"/>
              </a:rPr>
              <a:t>onducted</a:t>
            </a:r>
            <a:r>
              <a:rPr lang="en-US" sz="2800" dirty="0" smtClean="0">
                <a:latin typeface="Arial Narrow" pitchFamily="34" charset="0"/>
              </a:rPr>
              <a:t> </a:t>
            </a:r>
            <a:r>
              <a:rPr lang="id-ID" sz="2800" dirty="0" smtClean="0">
                <a:latin typeface="Arial Narrow" pitchFamily="34" charset="0"/>
              </a:rPr>
              <a:t>jointly </a:t>
            </a:r>
            <a:r>
              <a:rPr lang="en-US" sz="2800" dirty="0" smtClean="0">
                <a:latin typeface="Arial Narrow" pitchFamily="34" charset="0"/>
              </a:rPr>
              <a:t>by BPS</a:t>
            </a:r>
            <a:r>
              <a:rPr lang="id-ID" sz="2800" dirty="0" smtClean="0">
                <a:latin typeface="Arial Narrow" pitchFamily="34" charset="0"/>
              </a:rPr>
              <a:t> dan MoT every three year)</a:t>
            </a:r>
            <a:endParaRPr lang="en-US" sz="2800" dirty="0" smtClean="0">
              <a:latin typeface="Arial Narrow" pitchFamily="34" charset="0"/>
            </a:endParaRPr>
          </a:p>
          <a:p>
            <a:pPr marL="463550" indent="-463550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Arial Narrow" pitchFamily="34" charset="0"/>
              </a:rPr>
              <a:t>Latest survey was in 20</a:t>
            </a:r>
            <a:r>
              <a:rPr lang="id-ID" sz="2800" dirty="0" smtClean="0">
                <a:latin typeface="Arial Narrow" pitchFamily="34" charset="0"/>
              </a:rPr>
              <a:t>14</a:t>
            </a:r>
            <a:endParaRPr lang="en-US" sz="2800" dirty="0" smtClean="0">
              <a:latin typeface="Arial Narrow" pitchFamily="34" charset="0"/>
            </a:endParaRPr>
          </a:p>
          <a:p>
            <a:pPr marL="609600" indent="-609600" eaLnBrk="1" hangingPunct="1">
              <a:lnSpc>
                <a:spcPct val="55000"/>
              </a:lnSpc>
              <a:spcBef>
                <a:spcPct val="0"/>
              </a:spcBef>
              <a:buClr>
                <a:schemeClr val="tx1"/>
              </a:buClr>
              <a:buFontTx/>
              <a:buNone/>
            </a:pPr>
            <a:endParaRPr lang="en-US" sz="2800" b="1" dirty="0" smtClean="0">
              <a:latin typeface="Arial Narrow" pitchFamily="34" charset="0"/>
            </a:endParaRPr>
          </a:p>
          <a:p>
            <a:pPr marL="609600" indent="-609600" eaLnBrk="1" hangingPunct="1">
              <a:buClr>
                <a:schemeClr val="tx1"/>
              </a:buClr>
              <a:buFontTx/>
              <a:buNone/>
            </a:pPr>
            <a:r>
              <a:rPr lang="en-US" sz="2800" b="1" dirty="0" smtClean="0">
                <a:solidFill>
                  <a:srgbClr val="FFFF00"/>
                </a:solidFill>
                <a:latin typeface="Arial Narrow" pitchFamily="34" charset="0"/>
              </a:rPr>
              <a:t>Outbound Survey</a:t>
            </a:r>
          </a:p>
          <a:p>
            <a:pPr marL="463550" indent="-463550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Arial Narrow" pitchFamily="34" charset="0"/>
              </a:rPr>
              <a:t>Average expenditure of outbound tourist</a:t>
            </a:r>
          </a:p>
          <a:p>
            <a:pPr marL="463550" indent="-463550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Arial Narrow" pitchFamily="34" charset="0"/>
              </a:rPr>
              <a:t>Conducted by M</a:t>
            </a:r>
            <a:r>
              <a:rPr lang="id-ID" sz="2800" dirty="0" smtClean="0">
                <a:latin typeface="Arial Narrow" pitchFamily="34" charset="0"/>
              </a:rPr>
              <a:t>o</a:t>
            </a:r>
            <a:r>
              <a:rPr lang="en-US" sz="2800" dirty="0" smtClean="0">
                <a:latin typeface="Arial Narrow" pitchFamily="34" charset="0"/>
              </a:rPr>
              <a:t>T</a:t>
            </a:r>
          </a:p>
          <a:p>
            <a:pPr marL="609600" indent="-609600" eaLnBrk="1" hangingPunct="1">
              <a:buClr>
                <a:schemeClr val="tx1"/>
              </a:buClr>
              <a:buFontTx/>
              <a:buNone/>
            </a:pPr>
            <a:endParaRPr lang="en-US" sz="2800" b="1" dirty="0" smtClean="0">
              <a:latin typeface="Arial Narrow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28600"/>
            <a:ext cx="8568952" cy="752128"/>
          </a:xfrm>
          <a:solidFill>
            <a:schemeClr val="accent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algn="ctr" eaLnBrk="1" hangingPunct="1"/>
            <a:r>
              <a:rPr lang="en-US" dirty="0" smtClean="0">
                <a:solidFill>
                  <a:srgbClr val="FFFF00"/>
                </a:solidFill>
                <a:latin typeface="Franklin Gothic Medium" pitchFamily="34" charset="0"/>
              </a:rPr>
              <a:t>DATA SOURCES</a:t>
            </a:r>
            <a:r>
              <a:rPr lang="id-ID" dirty="0" smtClean="0">
                <a:solidFill>
                  <a:srgbClr val="FFFF00"/>
                </a:solidFill>
                <a:latin typeface="Franklin Gothic Medium" pitchFamily="34" charset="0"/>
              </a:rPr>
              <a:t> </a:t>
            </a:r>
            <a:r>
              <a:rPr lang="id-ID" sz="3200" dirty="0" smtClean="0">
                <a:solidFill>
                  <a:srgbClr val="FFFF00"/>
                </a:solidFill>
                <a:latin typeface="Franklin Gothic Medium" pitchFamily="34" charset="0"/>
              </a:rPr>
              <a:t>(Contd.)</a:t>
            </a:r>
            <a:endParaRPr lang="en-US" dirty="0" smtClean="0">
              <a:solidFill>
                <a:srgbClr val="FFFF00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900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12714FA-B3DB-4457-8189-EC495B06FFDD}" type="slidenum">
              <a:rPr lang="en-US" smtClean="0"/>
              <a:pPr eaLnBrk="1" hangingPunct="1"/>
              <a:t>33</a:t>
            </a:fld>
            <a:endParaRPr lang="en-US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9552" y="1268760"/>
            <a:ext cx="7918648" cy="5132040"/>
          </a:xfrm>
        </p:spPr>
        <p:txBody>
          <a:bodyPr/>
          <a:lstStyle/>
          <a:p>
            <a:pPr marL="609600" indent="-609600" eaLnBrk="1" hangingPunct="1">
              <a:buClr>
                <a:schemeClr val="tx1"/>
              </a:buClr>
              <a:buFontTx/>
              <a:buNone/>
            </a:pPr>
            <a:r>
              <a:rPr lang="id-ID" b="1" dirty="0" smtClean="0">
                <a:solidFill>
                  <a:srgbClr val="0070C0"/>
                </a:solidFill>
                <a:latin typeface="Arial Narrow" pitchFamily="34" charset="0"/>
              </a:rPr>
              <a:t>Indonesian</a:t>
            </a:r>
            <a:r>
              <a:rPr lang="en-US" b="1" dirty="0" smtClean="0">
                <a:solidFill>
                  <a:srgbClr val="0070C0"/>
                </a:solidFill>
                <a:latin typeface="Arial Narrow" pitchFamily="34" charset="0"/>
              </a:rPr>
              <a:t> I-O Table, 200</a:t>
            </a:r>
            <a:r>
              <a:rPr lang="id-ID" b="1" dirty="0" smtClean="0">
                <a:solidFill>
                  <a:srgbClr val="0070C0"/>
                </a:solidFill>
                <a:latin typeface="Arial Narrow" pitchFamily="34" charset="0"/>
              </a:rPr>
              <a:t>0 (updating)</a:t>
            </a:r>
            <a:r>
              <a:rPr lang="en-US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</a:p>
          <a:p>
            <a:pPr marL="609600" indent="-609600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 smtClean="0">
                <a:latin typeface="Arial Narrow" pitchFamily="34" charset="0"/>
              </a:rPr>
              <a:t>Latest </a:t>
            </a:r>
            <a:r>
              <a:rPr lang="id-ID" dirty="0" smtClean="0">
                <a:latin typeface="Arial Narrow" pitchFamily="34" charset="0"/>
              </a:rPr>
              <a:t>updating </a:t>
            </a:r>
            <a:r>
              <a:rPr lang="en-US" dirty="0" smtClean="0">
                <a:latin typeface="Arial Narrow" pitchFamily="34" charset="0"/>
              </a:rPr>
              <a:t>one is </a:t>
            </a:r>
            <a:r>
              <a:rPr lang="id-ID" dirty="0" smtClean="0">
                <a:latin typeface="Arial Narrow" pitchFamily="34" charset="0"/>
              </a:rPr>
              <a:t>in 2008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>
                <a:latin typeface="Arial Narrow" pitchFamily="34" charset="0"/>
              </a:rPr>
              <a:t>Now </a:t>
            </a:r>
            <a:r>
              <a:rPr lang="id-ID" dirty="0" smtClean="0">
                <a:latin typeface="Arial Narrow" pitchFamily="34" charset="0"/>
              </a:rPr>
              <a:t>BPS</a:t>
            </a:r>
            <a:r>
              <a:rPr lang="en-US" dirty="0" smtClean="0">
                <a:latin typeface="Arial Narrow" pitchFamily="34" charset="0"/>
              </a:rPr>
              <a:t> </a:t>
            </a:r>
            <a:r>
              <a:rPr lang="en-US" dirty="0">
                <a:latin typeface="Arial Narrow" pitchFamily="34" charset="0"/>
              </a:rPr>
              <a:t>is compiling Table I-O 2010 (still in progress)</a:t>
            </a:r>
            <a:endParaRPr lang="id-ID" dirty="0" smtClean="0">
              <a:latin typeface="Arial Narrow" pitchFamily="34" charset="0"/>
            </a:endParaRPr>
          </a:p>
          <a:p>
            <a:pPr marL="609600" indent="-609600"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>
                <a:latin typeface="Arial Narrow" pitchFamily="34" charset="0"/>
              </a:rPr>
              <a:t>Problems: supply side of tourism sector is not fit with the </a:t>
            </a:r>
            <a:r>
              <a:rPr lang="en-US" dirty="0" err="1">
                <a:latin typeface="Arial Narrow" pitchFamily="34" charset="0"/>
              </a:rPr>
              <a:t>sectoral</a:t>
            </a:r>
            <a:r>
              <a:rPr lang="en-US" dirty="0">
                <a:latin typeface="Arial Narrow" pitchFamily="34" charset="0"/>
              </a:rPr>
              <a:t> I-O table</a:t>
            </a:r>
            <a:endParaRPr lang="en-US" dirty="0" smtClean="0">
              <a:latin typeface="Arial Narrow" pitchFamily="34" charset="0"/>
            </a:endParaRPr>
          </a:p>
          <a:p>
            <a:pPr marL="609600" indent="-609600" eaLnBrk="1" hangingPunct="1">
              <a:buClr>
                <a:schemeClr val="tx1"/>
              </a:buClr>
              <a:buFontTx/>
              <a:buNone/>
            </a:pPr>
            <a:endParaRPr lang="en-US" b="1" i="1" dirty="0" smtClean="0">
              <a:latin typeface="Arial Narrow" pitchFamily="34" charset="0"/>
            </a:endParaRPr>
          </a:p>
          <a:p>
            <a:pPr marL="609600" indent="-609600" eaLnBrk="1" hangingPunct="1">
              <a:buClr>
                <a:schemeClr val="tx1"/>
              </a:buClr>
              <a:buFontTx/>
              <a:buNone/>
            </a:pPr>
            <a:r>
              <a:rPr lang="en-US" b="1" dirty="0" smtClean="0">
                <a:solidFill>
                  <a:srgbClr val="FFFF00"/>
                </a:solidFill>
                <a:latin typeface="Arial Narrow" pitchFamily="34" charset="0"/>
              </a:rPr>
              <a:t>Other sources</a:t>
            </a:r>
          </a:p>
          <a:p>
            <a:pPr marL="609600" indent="-609600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 smtClean="0">
                <a:latin typeface="Arial Narrow" pitchFamily="34" charset="0"/>
              </a:rPr>
              <a:t>Secondary data: investment, labor force and tourism promotion</a:t>
            </a:r>
          </a:p>
          <a:p>
            <a:pPr marL="609600" indent="-609600" eaLnBrk="1" hangingPunct="1">
              <a:buClr>
                <a:schemeClr val="tx1"/>
              </a:buClr>
              <a:buFontTx/>
              <a:buNone/>
            </a:pPr>
            <a:endParaRPr lang="en-US" b="1" dirty="0" smtClean="0">
              <a:latin typeface="Arial Narrow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28600"/>
            <a:ext cx="8568952" cy="752128"/>
          </a:xfrm>
          <a:solidFill>
            <a:schemeClr val="accent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algn="ctr" eaLnBrk="1" hangingPunct="1"/>
            <a:r>
              <a:rPr lang="en-US" dirty="0" smtClean="0">
                <a:solidFill>
                  <a:srgbClr val="FFFF00"/>
                </a:solidFill>
                <a:latin typeface="Franklin Gothic Medium" pitchFamily="34" charset="0"/>
              </a:rPr>
              <a:t>DATA SOURCES</a:t>
            </a:r>
            <a:r>
              <a:rPr lang="id-ID" dirty="0" smtClean="0">
                <a:solidFill>
                  <a:srgbClr val="FFFF00"/>
                </a:solidFill>
                <a:latin typeface="Franklin Gothic Medium" pitchFamily="34" charset="0"/>
              </a:rPr>
              <a:t> </a:t>
            </a:r>
            <a:r>
              <a:rPr lang="id-ID" sz="3200" dirty="0" smtClean="0">
                <a:solidFill>
                  <a:srgbClr val="FFFF00"/>
                </a:solidFill>
                <a:latin typeface="Franklin Gothic Medium" pitchFamily="34" charset="0"/>
              </a:rPr>
              <a:t>(Contd.)</a:t>
            </a:r>
            <a:endParaRPr lang="en-US" sz="3200" dirty="0" smtClean="0">
              <a:solidFill>
                <a:srgbClr val="FFFF00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096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12714FA-B3DB-4457-8189-EC495B06FFDD}" type="slidenum">
              <a:rPr lang="en-US" smtClean="0"/>
              <a:pPr eaLnBrk="1" hangingPunct="1"/>
              <a:t>34</a:t>
            </a:fld>
            <a:endParaRPr lang="en-US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9552" y="1268760"/>
            <a:ext cx="7918648" cy="5132040"/>
          </a:xfrm>
        </p:spPr>
        <p:txBody>
          <a:bodyPr>
            <a:normAutofit/>
          </a:bodyPr>
          <a:lstStyle/>
          <a:p>
            <a:pPr marL="609600" indent="-609600">
              <a:buClr>
                <a:schemeClr val="tx1"/>
              </a:buClr>
              <a:buFont typeface="+mj-lt"/>
              <a:buAutoNum type="arabicParenR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Economic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profile of tourism sector</a:t>
            </a:r>
          </a:p>
          <a:p>
            <a:pPr marL="609600" indent="-609600">
              <a:buClr>
                <a:schemeClr val="tx1"/>
              </a:buClr>
              <a:buFont typeface="+mj-lt"/>
              <a:buAutoNum type="arabicParenR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Tourist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expenditure structure and its magnitude</a:t>
            </a:r>
          </a:p>
          <a:p>
            <a:pPr marL="609600" indent="-609600">
              <a:buClr>
                <a:schemeClr val="tx1"/>
              </a:buClr>
              <a:buFont typeface="+mj-lt"/>
              <a:buAutoNum type="arabicParenR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Structure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of tourism related sector</a:t>
            </a:r>
          </a:p>
          <a:p>
            <a:pPr marL="609600" indent="-609600">
              <a:buClr>
                <a:schemeClr val="tx1"/>
              </a:buClr>
              <a:buFont typeface="+mj-lt"/>
              <a:buAutoNum type="arabicParenR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Structure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of employment and its share on national labor force</a:t>
            </a:r>
          </a:p>
          <a:p>
            <a:pPr marL="609600" indent="-609600">
              <a:buClr>
                <a:schemeClr val="tx1"/>
              </a:buClr>
              <a:buFont typeface="+mj-lt"/>
              <a:buAutoNum type="arabicParenR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Contribution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of tourism sector on national economy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28600"/>
            <a:ext cx="8568952" cy="752128"/>
          </a:xfrm>
          <a:solidFill>
            <a:schemeClr val="accent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FFFF00"/>
                </a:solidFill>
                <a:latin typeface="Franklin Gothic Medium" pitchFamily="34" charset="0"/>
              </a:rPr>
              <a:t>INFORMATION ON I-TSA COVER</a:t>
            </a:r>
            <a:endParaRPr lang="en-US" sz="3600" dirty="0" smtClean="0">
              <a:solidFill>
                <a:srgbClr val="FFFF00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59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AEA86DF-8DAE-4B83-85D7-12A310D568FC}" type="slidenum">
              <a:rPr lang="en-US" smtClean="0"/>
              <a:pPr eaLnBrk="1" hangingPunct="1"/>
              <a:t>35</a:t>
            </a:fld>
            <a:endParaRPr lang="en-US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295400"/>
            <a:ext cx="7772400" cy="5105400"/>
          </a:xfrm>
        </p:spPr>
        <p:txBody>
          <a:bodyPr/>
          <a:lstStyle/>
          <a:p>
            <a:pPr marL="463550" indent="-463550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800" b="1" dirty="0" smtClean="0">
                <a:latin typeface="Arial Narrow" pitchFamily="34" charset="0"/>
              </a:rPr>
              <a:t>Use I-O model to measure economic impact of tourism</a:t>
            </a:r>
          </a:p>
          <a:p>
            <a:pPr marL="463550" indent="-463550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800" b="1" dirty="0" smtClean="0">
                <a:latin typeface="Arial Narrow" pitchFamily="34" charset="0"/>
              </a:rPr>
              <a:t>Expenditures (tourists, capital formation and tourism development made by government and private) treated as final demand in I-O framework</a:t>
            </a:r>
          </a:p>
          <a:p>
            <a:pPr marL="463550" indent="-463550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800" b="1" dirty="0" smtClean="0">
                <a:latin typeface="Arial Narrow" pitchFamily="34" charset="0"/>
              </a:rPr>
              <a:t>Each expenditure is reclassified following </a:t>
            </a:r>
            <a:r>
              <a:rPr lang="en-US" sz="2800" b="1" dirty="0" err="1" smtClean="0">
                <a:latin typeface="Arial Narrow" pitchFamily="34" charset="0"/>
              </a:rPr>
              <a:t>sectoral</a:t>
            </a:r>
            <a:r>
              <a:rPr lang="en-US" sz="2800" b="1" dirty="0" smtClean="0">
                <a:latin typeface="Arial Narrow" pitchFamily="34" charset="0"/>
              </a:rPr>
              <a:t> I-O classification</a:t>
            </a:r>
          </a:p>
          <a:p>
            <a:pPr marL="463550" indent="-463550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800" b="1" dirty="0" smtClean="0">
                <a:latin typeface="Arial Narrow" pitchFamily="34" charset="0"/>
              </a:rPr>
              <a:t>Economic impact:</a:t>
            </a:r>
          </a:p>
          <a:p>
            <a:pPr marL="463550" indent="0" eaLnBrk="1" hangingPunct="1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None/>
            </a:pPr>
            <a:r>
              <a:rPr lang="en-US" sz="2800" dirty="0" smtClean="0">
                <a:latin typeface="Arial Narrow" pitchFamily="34" charset="0"/>
              </a:rPr>
              <a:t>Impact of tourism in generating </a:t>
            </a:r>
            <a:r>
              <a:rPr lang="en-US" sz="2800" dirty="0" err="1" smtClean="0">
                <a:latin typeface="Arial Narrow" pitchFamily="34" charset="0"/>
              </a:rPr>
              <a:t>sectoral</a:t>
            </a:r>
            <a:r>
              <a:rPr lang="en-US" sz="2800" dirty="0" smtClean="0">
                <a:latin typeface="Arial Narrow" pitchFamily="34" charset="0"/>
              </a:rPr>
              <a:t> value of production, GDP, wages &amp; salaries, indirect taxes and </a:t>
            </a:r>
            <a:r>
              <a:rPr lang="en-US" sz="2800" dirty="0" err="1" smtClean="0">
                <a:latin typeface="Arial Narrow" pitchFamily="34" charset="0"/>
              </a:rPr>
              <a:t>sectoral</a:t>
            </a:r>
            <a:r>
              <a:rPr lang="en-US" sz="2800" dirty="0" smtClean="0">
                <a:latin typeface="Arial Narrow" pitchFamily="34" charset="0"/>
              </a:rPr>
              <a:t> employment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23528" y="228600"/>
            <a:ext cx="8568952" cy="75212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>
                <a:solidFill>
                  <a:srgbClr val="FFFF00"/>
                </a:solidFill>
                <a:latin typeface="Franklin Gothic Medium" pitchFamily="34" charset="0"/>
              </a:rPr>
              <a:t>ECONOMIC IMPACT OF TOURISM</a:t>
            </a:r>
            <a:endParaRPr lang="en-US" sz="3600" dirty="0" smtClean="0">
              <a:solidFill>
                <a:srgbClr val="FFFF00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98" name="Text Box 174"/>
          <p:cNvSpPr txBox="1">
            <a:spLocks noChangeArrowheads="1"/>
          </p:cNvSpPr>
          <p:nvPr/>
        </p:nvSpPr>
        <p:spPr bwMode="auto">
          <a:xfrm>
            <a:off x="179512" y="186377"/>
            <a:ext cx="8712968" cy="954107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EucrosiaUPC" pitchFamily="18" charset="-34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EucrosiaUPC" pitchFamily="18" charset="-34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EucrosiaUPC" pitchFamily="18" charset="-34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EucrosiaUPC" pitchFamily="18" charset="-34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EucrosiaUPC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EucrosiaUPC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EucrosiaUPC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EucrosiaUPC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EucrosiaUPC" pitchFamily="18" charset="-34"/>
              </a:defRPr>
            </a:lvl9pPr>
          </a:lstStyle>
          <a:p>
            <a:pPr algn="ctr" eaLnBrk="1" hangingPunct="1"/>
            <a:r>
              <a:rPr lang="en-US" sz="2800" dirty="0" err="1">
                <a:solidFill>
                  <a:srgbClr val="FFFF00"/>
                </a:solidFill>
                <a:latin typeface="Franklin Gothic Medium" pitchFamily="34" charset="0"/>
              </a:rPr>
              <a:t>Tabl</a:t>
            </a:r>
            <a:r>
              <a:rPr lang="id-ID" sz="2800" dirty="0">
                <a:solidFill>
                  <a:srgbClr val="FFFF00"/>
                </a:solidFill>
                <a:latin typeface="Franklin Gothic Medium" pitchFamily="34" charset="0"/>
              </a:rPr>
              <a:t>e</a:t>
            </a:r>
            <a:r>
              <a:rPr lang="en-US" sz="2800" dirty="0">
                <a:solidFill>
                  <a:srgbClr val="FFFF00"/>
                </a:solidFill>
                <a:latin typeface="Franklin Gothic Medium" pitchFamily="34" charset="0"/>
              </a:rPr>
              <a:t> </a:t>
            </a:r>
            <a:r>
              <a:rPr lang="en-US" sz="2800" dirty="0" smtClean="0">
                <a:solidFill>
                  <a:srgbClr val="FFFF00"/>
                </a:solidFill>
                <a:latin typeface="Franklin Gothic Medium" pitchFamily="34" charset="0"/>
              </a:rPr>
              <a:t>1. </a:t>
            </a:r>
            <a:r>
              <a:rPr lang="id-ID" sz="2800" dirty="0">
                <a:solidFill>
                  <a:srgbClr val="FFFF00"/>
                </a:solidFill>
                <a:latin typeface="Franklin Gothic Medium" pitchFamily="34" charset="0"/>
              </a:rPr>
              <a:t>The economic impact of </a:t>
            </a:r>
            <a:r>
              <a:rPr lang="id-ID" sz="2800" dirty="0" smtClean="0">
                <a:solidFill>
                  <a:srgbClr val="FFFF00"/>
                </a:solidFill>
                <a:latin typeface="Franklin Gothic Medium" pitchFamily="34" charset="0"/>
              </a:rPr>
              <a:t>tourism sector</a:t>
            </a:r>
            <a:r>
              <a:rPr lang="en-US" sz="2800" dirty="0" smtClean="0">
                <a:solidFill>
                  <a:srgbClr val="FFFF00"/>
                </a:solidFill>
                <a:latin typeface="Franklin Gothic Medium" pitchFamily="34" charset="0"/>
                <a:cs typeface="Arial" pitchFamily="34" charset="0"/>
              </a:rPr>
              <a:t>, 20</a:t>
            </a:r>
            <a:r>
              <a:rPr lang="id-ID" sz="2800" dirty="0" smtClean="0">
                <a:solidFill>
                  <a:srgbClr val="FFFF00"/>
                </a:solidFill>
                <a:latin typeface="Franklin Gothic Medium" pitchFamily="34" charset="0"/>
                <a:cs typeface="Arial" pitchFamily="34" charset="0"/>
              </a:rPr>
              <a:t>13 </a:t>
            </a:r>
          </a:p>
          <a:p>
            <a:pPr algn="ctr" eaLnBrk="1" hangingPunct="1"/>
            <a:r>
              <a:rPr lang="en-US" sz="2800" dirty="0" smtClean="0">
                <a:solidFill>
                  <a:srgbClr val="FFFF00"/>
                </a:solidFill>
                <a:latin typeface="Franklin Gothic Medium" pitchFamily="34" charset="0"/>
                <a:cs typeface="Arial" pitchFamily="34" charset="0"/>
              </a:rPr>
              <a:t>(</a:t>
            </a:r>
            <a:r>
              <a:rPr lang="id-ID" sz="2800" dirty="0" err="1">
                <a:solidFill>
                  <a:srgbClr val="FFFF00"/>
                </a:solidFill>
                <a:latin typeface="Franklin Gothic Medium" pitchFamily="34" charset="0"/>
                <a:cs typeface="Arial" pitchFamily="34" charset="0"/>
              </a:rPr>
              <a:t>t</a:t>
            </a:r>
            <a:r>
              <a:rPr lang="en-US" sz="2800" dirty="0" err="1" smtClean="0">
                <a:solidFill>
                  <a:srgbClr val="FFFF00"/>
                </a:solidFill>
                <a:latin typeface="Franklin Gothic Medium" pitchFamily="34" charset="0"/>
                <a:cs typeface="Arial" pitchFamily="34" charset="0"/>
              </a:rPr>
              <a:t>ril</a:t>
            </a:r>
            <a:r>
              <a:rPr lang="id-ID" sz="2800" dirty="0" smtClean="0">
                <a:solidFill>
                  <a:srgbClr val="FFFF00"/>
                </a:solidFill>
                <a:latin typeface="Franklin Gothic Medium" pitchFamily="34" charset="0"/>
                <a:cs typeface="Arial" pitchFamily="34" charset="0"/>
              </a:rPr>
              <a:t>lio</a:t>
            </a:r>
            <a:r>
              <a:rPr lang="en-US" sz="2800" dirty="0" smtClean="0">
                <a:solidFill>
                  <a:srgbClr val="FFFF00"/>
                </a:solidFill>
                <a:latin typeface="Franklin Gothic Medium" pitchFamily="34" charset="0"/>
                <a:cs typeface="Arial" pitchFamily="34" charset="0"/>
              </a:rPr>
              <a:t>n </a:t>
            </a:r>
            <a:r>
              <a:rPr lang="id-ID" sz="2800" dirty="0" smtClean="0">
                <a:solidFill>
                  <a:srgbClr val="FFFF00"/>
                </a:solidFill>
                <a:latin typeface="Franklin Gothic Medium" pitchFamily="34" charset="0"/>
                <a:cs typeface="Arial" pitchFamily="34" charset="0"/>
              </a:rPr>
              <a:t>Rp</a:t>
            </a:r>
            <a:r>
              <a:rPr lang="en-US" sz="2800" dirty="0" smtClean="0">
                <a:solidFill>
                  <a:srgbClr val="FFFF00"/>
                </a:solidFill>
                <a:latin typeface="Franklin Gothic Medium" pitchFamily="34" charset="0"/>
                <a:cs typeface="Arial" pitchFamily="34" charset="0"/>
              </a:rPr>
              <a:t>)</a:t>
            </a:r>
            <a:endParaRPr lang="en-US" sz="2800" dirty="0">
              <a:solidFill>
                <a:srgbClr val="FFFF00"/>
              </a:solidFill>
              <a:latin typeface="Franklin Gothic Medium" pitchFamily="34" charset="0"/>
            </a:endParaRPr>
          </a:p>
        </p:txBody>
      </p:sp>
      <p:sp>
        <p:nvSpPr>
          <p:cNvPr id="26799" name="Slide Number Placeholder 1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8B960CB-95CF-4D85-9AE7-B1F05424AF44}" type="slidenum">
              <a:rPr lang="en-US" smtClean="0"/>
              <a:pPr/>
              <a:t>36</a:t>
            </a:fld>
            <a:endParaRPr lang="en-US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1300869"/>
              </p:ext>
            </p:extLst>
          </p:nvPr>
        </p:nvGraphicFramePr>
        <p:xfrm>
          <a:off x="179512" y="1412776"/>
          <a:ext cx="8712967" cy="5210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9093"/>
                <a:gridCol w="2657991"/>
                <a:gridCol w="1203843"/>
                <a:gridCol w="715155"/>
                <a:gridCol w="1227683"/>
                <a:gridCol w="691316"/>
                <a:gridCol w="1084651"/>
                <a:gridCol w="703235"/>
              </a:tblGrid>
              <a:tr h="20666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 dirty="0">
                          <a:effectLst/>
                        </a:rPr>
                        <a:t>NO.</a:t>
                      </a:r>
                      <a:endParaRPr lang="id-ID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id-ID" sz="2000" u="none" strike="noStrike" dirty="0" smtClean="0">
                          <a:effectLst/>
                        </a:rPr>
                        <a:t>SECTORS</a:t>
                      </a:r>
                      <a:endParaRPr lang="id-ID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d-ID" sz="2000" u="none" strike="noStrike" dirty="0" smtClean="0">
                          <a:effectLst/>
                        </a:rPr>
                        <a:t>Output</a:t>
                      </a:r>
                      <a:endParaRPr lang="id-ID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d-ID" sz="2000" u="none" strike="noStrike" dirty="0" smtClean="0">
                          <a:effectLst/>
                        </a:rPr>
                        <a:t>GVA/GNP</a:t>
                      </a:r>
                      <a:endParaRPr lang="id-ID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d-ID" sz="2000" u="none" strike="noStrike" dirty="0" smtClean="0">
                          <a:effectLst/>
                        </a:rPr>
                        <a:t>Labor force</a:t>
                      </a:r>
                      <a:endParaRPr lang="id-ID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06665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>
                          <a:effectLst/>
                        </a:rPr>
                        <a:t>Total</a:t>
                      </a:r>
                      <a:endParaRPr lang="id-ID" sz="1600" b="1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u="none" strike="noStrike" dirty="0">
                          <a:effectLst/>
                        </a:rPr>
                        <a:t>% </a:t>
                      </a:r>
                      <a:r>
                        <a:rPr lang="id-ID" sz="1600" u="none" strike="noStrike" dirty="0" smtClean="0">
                          <a:effectLst/>
                        </a:rPr>
                        <a:t>Tourism</a:t>
                      </a:r>
                      <a:endParaRPr lang="id-ID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>
                          <a:effectLst/>
                        </a:rPr>
                        <a:t>Total</a:t>
                      </a:r>
                      <a:endParaRPr lang="id-ID" sz="1600" b="1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u="none" strike="noStrike" dirty="0">
                          <a:effectLst/>
                        </a:rPr>
                        <a:t>% </a:t>
                      </a:r>
                      <a:r>
                        <a:rPr lang="id-ID" sz="1600" u="none" strike="noStrike" dirty="0" smtClean="0">
                          <a:effectLst/>
                        </a:rPr>
                        <a:t>Tourism</a:t>
                      </a:r>
                      <a:endParaRPr lang="id-ID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>
                          <a:effectLst/>
                        </a:rPr>
                        <a:t>Total</a:t>
                      </a:r>
                      <a:endParaRPr lang="id-ID" sz="1600" b="1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u="none" strike="noStrike" dirty="0">
                          <a:effectLst/>
                        </a:rPr>
                        <a:t>% </a:t>
                      </a:r>
                      <a:r>
                        <a:rPr lang="id-ID" sz="1600" u="none" strike="noStrike" dirty="0" smtClean="0">
                          <a:effectLst/>
                        </a:rPr>
                        <a:t>Tourism</a:t>
                      </a:r>
                      <a:endParaRPr lang="id-ID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ctr"/>
                </a:tc>
              </a:tr>
              <a:tr h="262863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>
                          <a:effectLst/>
                        </a:rPr>
                        <a:t> </a:t>
                      </a:r>
                      <a:endParaRPr lang="id-ID" sz="1600" b="1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2000" u="none" strike="noStrike">
                          <a:effectLst/>
                        </a:rPr>
                        <a:t> </a:t>
                      </a:r>
                      <a:endParaRPr lang="id-ID" sz="2000" b="1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 dirty="0" smtClean="0">
                          <a:effectLst/>
                        </a:rPr>
                        <a:t>(Billion </a:t>
                      </a:r>
                      <a:r>
                        <a:rPr lang="id-ID" sz="1600" u="none" strike="noStrike" dirty="0">
                          <a:effectLst/>
                        </a:rPr>
                        <a:t>Rp)</a:t>
                      </a:r>
                      <a:endParaRPr lang="id-ID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 dirty="0" smtClean="0">
                          <a:effectLst/>
                        </a:rPr>
                        <a:t>(Billion </a:t>
                      </a:r>
                      <a:r>
                        <a:rPr lang="id-ID" sz="1600" u="none" strike="noStrike" dirty="0">
                          <a:effectLst/>
                        </a:rPr>
                        <a:t>Rp)</a:t>
                      </a:r>
                      <a:endParaRPr lang="id-ID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 dirty="0" smtClean="0">
                          <a:effectLst/>
                        </a:rPr>
                        <a:t>(000)</a:t>
                      </a:r>
                      <a:endParaRPr lang="id-ID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3958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>
                          <a:effectLst/>
                        </a:rPr>
                        <a:t>(1)</a:t>
                      </a:r>
                      <a:endParaRPr lang="id-ID" sz="14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>
                          <a:effectLst/>
                        </a:rPr>
                        <a:t>(2)</a:t>
                      </a:r>
                      <a:endParaRPr lang="id-ID" sz="14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(3)</a:t>
                      </a:r>
                      <a:endParaRPr lang="id-ID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(4)</a:t>
                      </a:r>
                      <a:endParaRPr lang="id-ID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>
                          <a:effectLst/>
                        </a:rPr>
                        <a:t>(5)</a:t>
                      </a:r>
                      <a:endParaRPr lang="id-ID" sz="14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>
                          <a:effectLst/>
                        </a:rPr>
                        <a:t>(6)</a:t>
                      </a:r>
                      <a:endParaRPr lang="id-ID" sz="14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>
                          <a:effectLst/>
                        </a:rPr>
                        <a:t>(7)</a:t>
                      </a:r>
                      <a:endParaRPr lang="id-ID" sz="14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>
                          <a:effectLst/>
                        </a:rPr>
                        <a:t>(8)</a:t>
                      </a:r>
                      <a:endParaRPr lang="id-ID" sz="14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</a:tr>
              <a:tr h="206665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 dirty="0">
                          <a:effectLst/>
                        </a:rPr>
                        <a:t>1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Agriculture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8100" marR="3810" marT="3810" marB="3810" anchor="ctr" horzOverflow="overflow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>
                          <a:effectLst/>
                        </a:rPr>
                        <a:t>          55,621.9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>
                          <a:effectLst/>
                        </a:rPr>
                        <a:t>2.95 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 smtClean="0">
                          <a:effectLst/>
                        </a:rPr>
                        <a:t>36,391.1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>
                          <a:effectLst/>
                        </a:rPr>
                        <a:t>2.78 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>
                          <a:effectLst/>
                        </a:rPr>
                        <a:t>         2,479.6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>
                          <a:effectLst/>
                        </a:rPr>
                        <a:t>6.32 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</a:tr>
              <a:tr h="206665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>
                          <a:effectLst/>
                        </a:rPr>
                        <a:t>2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Mining &amp; Quarying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8100" marR="3810" marT="3810" marB="3810" anchor="ctr" horzOverflow="overflow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>
                          <a:effectLst/>
                        </a:rPr>
                        <a:t>          22,653.5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>
                          <a:effectLst/>
                        </a:rPr>
                        <a:t>1.78 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 smtClean="0">
                          <a:effectLst/>
                        </a:rPr>
                        <a:t>18,304.8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>
                          <a:effectLst/>
                        </a:rPr>
                        <a:t>1.79  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>
                          <a:effectLst/>
                        </a:rPr>
                        <a:t>            117.8 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>
                          <a:effectLst/>
                        </a:rPr>
                        <a:t>8.26 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</a:tr>
              <a:tr h="206665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>
                          <a:effectLst/>
                        </a:rPr>
                        <a:t>3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Manufacturing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8100" marR="3810" marT="3810" marB="3810" anchor="ctr" horzOverflow="overflow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 smtClean="0">
                          <a:effectLst/>
                        </a:rPr>
                        <a:t>       237,866.1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>
                          <a:effectLst/>
                        </a:rPr>
                        <a:t>4.10 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 smtClean="0">
                          <a:effectLst/>
                        </a:rPr>
                        <a:t>94,091.1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>
                          <a:effectLst/>
                        </a:rPr>
                        <a:t>4.37 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>
                          <a:effectLst/>
                        </a:rPr>
                        <a:t>         1,966.4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>
                          <a:effectLst/>
                        </a:rPr>
                        <a:t>13.14 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</a:tr>
              <a:tr h="206665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>
                          <a:effectLst/>
                        </a:rPr>
                        <a:t>4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Elect., gas, water supply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8100" marR="3810" marT="3810" marB="3810" anchor="ctr" horzOverflow="overflow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>
                          <a:effectLst/>
                        </a:rPr>
                        <a:t>            5,731.3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>
                          <a:effectLst/>
                        </a:rPr>
                        <a:t>3.02 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>
                          <a:effectLst/>
                        </a:rPr>
                        <a:t>            2,119.3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>
                          <a:effectLst/>
                        </a:rPr>
                        <a:t>3.02  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>
                          <a:effectLst/>
                        </a:rPr>
                        <a:t>              18.7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>
                          <a:effectLst/>
                        </a:rPr>
                        <a:t>7.42 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</a:tr>
              <a:tr h="206665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>
                          <a:effectLst/>
                        </a:rPr>
                        <a:t>5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Construction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8100" marR="3810" marT="3810" marB="3810" anchor="ctr" horzOverflow="overflow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 smtClean="0">
                          <a:effectLst/>
                        </a:rPr>
                        <a:t>101,967.7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>
                          <a:effectLst/>
                        </a:rPr>
                        <a:t>4.08 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 smtClean="0">
                          <a:effectLst/>
                        </a:rPr>
                        <a:t>37,020.7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>
                          <a:effectLst/>
                        </a:rPr>
                        <a:t>4.08  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>
                          <a:effectLst/>
                        </a:rPr>
                        <a:t>            757.4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>
                          <a:effectLst/>
                        </a:rPr>
                        <a:t>11.93 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</a:tr>
              <a:tr h="206665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>
                          <a:effectLst/>
                        </a:rPr>
                        <a:t>6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Trade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8100" marR="3810" marT="3810" marB="3810" anchor="ctr" horzOverflow="overflow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>
                          <a:effectLst/>
                        </a:rPr>
                        <a:t>          40,582.9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>
                          <a:effectLst/>
                        </a:rPr>
                        <a:t>2.06  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 smtClean="0">
                          <a:effectLst/>
                        </a:rPr>
                        <a:t>21,671.8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>
                          <a:effectLst/>
                        </a:rPr>
                        <a:t>2.06  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>
                          <a:effectLst/>
                        </a:rPr>
                        <a:t>         1,265.6 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>
                          <a:effectLst/>
                        </a:rPr>
                        <a:t>5.88 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</a:tr>
              <a:tr h="206665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>
                          <a:effectLst/>
                        </a:rPr>
                        <a:t>7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Rest</a:t>
                      </a:r>
                      <a:r>
                        <a:rPr kumimoji="0" lang="id-ID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au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ran</a:t>
                      </a:r>
                      <a:r>
                        <a:rPr kumimoji="0" lang="id-ID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8100" marR="3810" marT="3810" marB="3810" anchor="ctr" horzOverflow="overflow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>
                          <a:effectLst/>
                        </a:rPr>
                        <a:t>          61,008.0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>
                          <a:effectLst/>
                        </a:rPr>
                        <a:t>12.62  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 smtClean="0">
                          <a:effectLst/>
                        </a:rPr>
                        <a:t>26,375.7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>
                          <a:effectLst/>
                        </a:rPr>
                        <a:t>12.62  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>
                          <a:effectLst/>
                        </a:rPr>
                        <a:t>            710.0 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>
                          <a:effectLst/>
                        </a:rPr>
                        <a:t>33.01  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</a:tr>
              <a:tr h="206665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>
                          <a:effectLst/>
                        </a:rPr>
                        <a:t>8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Hotel</a:t>
                      </a:r>
                    </a:p>
                  </a:txBody>
                  <a:tcPr marL="38100" marR="3810" marT="3810" marB="3810" anchor="ctr" horzOverflow="overflow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>
                          <a:effectLst/>
                        </a:rPr>
                        <a:t>          62,088.3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>
                          <a:effectLst/>
                        </a:rPr>
                        <a:t>93.91  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 smtClean="0">
                          <a:effectLst/>
                        </a:rPr>
                        <a:t>36,894.3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>
                          <a:effectLst/>
                        </a:rPr>
                        <a:t>93.91  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>
                          <a:effectLst/>
                        </a:rPr>
                        <a:t>            396.9 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>
                          <a:effectLst/>
                        </a:rPr>
                        <a:t>90.81  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</a:tr>
              <a:tr h="206665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>
                          <a:effectLst/>
                        </a:rPr>
                        <a:t>9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Railway transport</a:t>
                      </a:r>
                      <a:endParaRPr lang="id-ID" sz="14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132" marR="8132" marT="813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>
                          <a:effectLst/>
                        </a:rPr>
                        <a:t>            4,248.5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>
                          <a:effectLst/>
                        </a:rPr>
                        <a:t>47.50  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>
                          <a:effectLst/>
                        </a:rPr>
                        <a:t>            1,276.4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>
                          <a:effectLst/>
                        </a:rPr>
                        <a:t>47.50  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>
                          <a:effectLst/>
                        </a:rPr>
                        <a:t>              73.9 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>
                          <a:effectLst/>
                        </a:rPr>
                        <a:t>66.87  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</a:tr>
              <a:tr h="206665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>
                          <a:effectLst/>
                        </a:rPr>
                        <a:t>10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Land transport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8100" marR="3810" marT="3810" marB="3810" anchor="ctr" horzOverflow="overflow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>
                          <a:effectLst/>
                        </a:rPr>
                        <a:t>          58,046.4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>
                          <a:effectLst/>
                        </a:rPr>
                        <a:t>13.10  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 smtClean="0">
                          <a:effectLst/>
                        </a:rPr>
                        <a:t>24,141.0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>
                          <a:effectLst/>
                        </a:rPr>
                        <a:t>13.10  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>
                          <a:effectLst/>
                        </a:rPr>
                        <a:t>            645.3 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>
                          <a:effectLst/>
                        </a:rPr>
                        <a:t>20.93  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</a:tr>
              <a:tr h="206665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>
                          <a:effectLst/>
                        </a:rPr>
                        <a:t>11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Water transport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8100" marR="3810" marT="3810" marB="3810" anchor="ctr" horzOverflow="overflow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>
                          <a:effectLst/>
                        </a:rPr>
                        <a:t>            6,412.3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>
                          <a:effectLst/>
                        </a:rPr>
                        <a:t>6.25  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>
                          <a:effectLst/>
                        </a:rPr>
                        <a:t>            2,021.5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>
                          <a:effectLst/>
                        </a:rPr>
                        <a:t>6.25  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>
                          <a:effectLst/>
                        </a:rPr>
                        <a:t>              70.1 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>
                          <a:effectLst/>
                        </a:rPr>
                        <a:t>13.86  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</a:tr>
              <a:tr h="206665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>
                          <a:effectLst/>
                        </a:rPr>
                        <a:t>12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Air transport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8100" marR="3810" marT="3810" marB="3810" anchor="ctr" horzOverflow="overflow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>
                          <a:effectLst/>
                        </a:rPr>
                        <a:t>          57,306.1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>
                          <a:effectLst/>
                        </a:rPr>
                        <a:t>22.14  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 smtClean="0">
                          <a:effectLst/>
                        </a:rPr>
                        <a:t>17,502.6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>
                          <a:effectLst/>
                        </a:rPr>
                        <a:t>22.14  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>
                          <a:effectLst/>
                        </a:rPr>
                        <a:t>            216.0 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>
                          <a:effectLst/>
                        </a:rPr>
                        <a:t>74.85  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</a:tr>
              <a:tr h="206665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>
                          <a:effectLst/>
                        </a:rPr>
                        <a:t>13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Auxiliary transport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8100" marR="3810" marT="3810" marB="3810" anchor="ctr" horzOverflow="overflow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>
                          <a:effectLst/>
                        </a:rPr>
                        <a:t>          12,091.5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>
                          <a:effectLst/>
                        </a:rPr>
                        <a:t>14.91  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>
                          <a:effectLst/>
                        </a:rPr>
                        <a:t>            6,891.5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>
                          <a:effectLst/>
                        </a:rPr>
                        <a:t>14.91  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>
                          <a:effectLst/>
                        </a:rPr>
                        <a:t>            151.5 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>
                          <a:effectLst/>
                        </a:rPr>
                        <a:t>38.26  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</a:tr>
              <a:tr h="206665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>
                          <a:effectLst/>
                        </a:rPr>
                        <a:t>14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Communication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8100" marR="3810" marT="3810" marB="3810" anchor="ctr" horzOverflow="overflow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>
                          <a:effectLst/>
                        </a:rPr>
                        <a:t>            9,918.0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>
                          <a:effectLst/>
                        </a:rPr>
                        <a:t>2.65  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>
                          <a:effectLst/>
                        </a:rPr>
                        <a:t>            7,743.3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>
                          <a:effectLst/>
                        </a:rPr>
                        <a:t>2.65  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>
                          <a:effectLst/>
                        </a:rPr>
                        <a:t>              59.9 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>
                          <a:effectLst/>
                        </a:rPr>
                        <a:t>8.39  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</a:tr>
              <a:tr h="206665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u="none" strike="noStrike">
                          <a:effectLst/>
                        </a:rPr>
                        <a:t>15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Other service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8100" marR="3810" marT="3810" marB="3810" anchor="ctr" horzOverflow="overflow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>
                          <a:effectLst/>
                        </a:rPr>
                        <a:t>          54,463.9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>
                          <a:effectLst/>
                        </a:rPr>
                        <a:t>1.91  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 smtClean="0">
                          <a:effectLst/>
                        </a:rPr>
                        <a:t>32,579.8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>
                          <a:effectLst/>
                        </a:rPr>
                        <a:t>1.93  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>
                          <a:effectLst/>
                        </a:rPr>
                        <a:t>            680.8 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u="none" strike="noStrike" dirty="0">
                          <a:effectLst/>
                        </a:rPr>
                        <a:t>3.19 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b"/>
                </a:tc>
              </a:tr>
              <a:tr h="242921">
                <a:tc>
                  <a:txBody>
                    <a:bodyPr/>
                    <a:lstStyle/>
                    <a:p>
                      <a:pPr algn="l" fontAlgn="ctr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u="none" strike="noStrike">
                          <a:effectLst/>
                        </a:rPr>
                        <a:t>Jumlah</a:t>
                      </a:r>
                      <a:endParaRPr lang="id-ID" sz="2000" b="1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600" u="none" strike="noStrike" dirty="0" smtClean="0">
                          <a:effectLst/>
                        </a:rPr>
                        <a:t>790,006.3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600" u="none" strike="noStrike">
                          <a:effectLst/>
                        </a:rPr>
                        <a:t>4.32  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600" u="none" strike="noStrike" dirty="0" smtClean="0">
                          <a:effectLst/>
                        </a:rPr>
                        <a:t>365,025.0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600" u="none" strike="noStrike">
                          <a:effectLst/>
                        </a:rPr>
                        <a:t>4.02  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600" u="none" strike="noStrike">
                          <a:effectLst/>
                        </a:rPr>
                        <a:t>         9,609.8 </a:t>
                      </a:r>
                      <a:endParaRPr lang="id-ID" sz="1600" b="0" i="0" u="none" strike="noStrike">
                        <a:effectLst/>
                        <a:latin typeface="Arial"/>
                      </a:endParaRPr>
                    </a:p>
                  </a:txBody>
                  <a:tcPr marL="9064" marR="9064" marT="90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d-ID" sz="1600" u="none" strike="noStrike" dirty="0">
                          <a:effectLst/>
                        </a:rPr>
                        <a:t>8.52  </a:t>
                      </a:r>
                      <a:endParaRPr lang="id-ID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064" marR="9064" marT="9064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6901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4"/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8496944" cy="777875"/>
          </a:xfrm>
          <a:solidFill>
            <a:schemeClr val="accent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>
            <a:normAutofit/>
          </a:bodyPr>
          <a:lstStyle/>
          <a:p>
            <a:pPr algn="ctr" eaLnBrk="1" hangingPunct="1"/>
            <a:r>
              <a:rPr lang="id-ID" sz="3600" dirty="0" smtClean="0">
                <a:solidFill>
                  <a:srgbClr val="FFFF00"/>
                </a:solidFill>
                <a:latin typeface="Franklin Gothic Medium" pitchFamily="34" charset="0"/>
              </a:rPr>
              <a:t>ECONOMIC IMPACT OF TOURISM</a:t>
            </a:r>
            <a:r>
              <a:rPr lang="en-US" sz="3600" dirty="0" smtClean="0">
                <a:solidFill>
                  <a:srgbClr val="FFFF00"/>
                </a:solidFill>
                <a:latin typeface="Franklin Gothic Medium" pitchFamily="34" charset="0"/>
              </a:rPr>
              <a:t>, 20</a:t>
            </a:r>
            <a:r>
              <a:rPr lang="id-ID" sz="3600" dirty="0" smtClean="0">
                <a:solidFill>
                  <a:srgbClr val="FFFF00"/>
                </a:solidFill>
                <a:latin typeface="Franklin Gothic Medium" pitchFamily="34" charset="0"/>
              </a:rPr>
              <a:t>13</a:t>
            </a:r>
            <a:endParaRPr lang="en-US" sz="3600" dirty="0" smtClean="0">
              <a:solidFill>
                <a:srgbClr val="FFFF00"/>
              </a:solidFill>
              <a:latin typeface="Franklin Gothic Medium" pitchFamily="34" charset="0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963DD0C-DD8A-4F4D-84A9-DF9C8F281B26}" type="slidenum">
              <a:rPr lang="en-US" smtClean="0"/>
              <a:pPr eaLnBrk="1" hangingPunct="1"/>
              <a:t>37</a:t>
            </a:fld>
            <a:endParaRPr lang="en-US" dirty="0" smtClean="0"/>
          </a:p>
        </p:txBody>
      </p:sp>
      <p:graphicFrame>
        <p:nvGraphicFramePr>
          <p:cNvPr id="1434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7489579"/>
              </p:ext>
            </p:extLst>
          </p:nvPr>
        </p:nvGraphicFramePr>
        <p:xfrm>
          <a:off x="323850" y="1138425"/>
          <a:ext cx="8496622" cy="509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Worksheet" r:id="rId4" imgW="5038716" imgH="3248111" progId="Excel.Sheet.8">
                  <p:embed/>
                </p:oleObj>
              </mc:Choice>
              <mc:Fallback>
                <p:oleObj name="Worksheet" r:id="rId4" imgW="5038716" imgH="3248111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ltGray">
                      <a:xfrm>
                        <a:off x="323850" y="1138425"/>
                        <a:ext cx="8496622" cy="5091113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52570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251520" y="123805"/>
            <a:ext cx="8640038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 smtClean="0">
                <a:solidFill>
                  <a:srgbClr val="0070C0"/>
                </a:solidFill>
                <a:latin typeface="Impact" pitchFamily="34" charset="0"/>
              </a:rPr>
              <a:t>Indonesia Tourism Economic Impact, 20</a:t>
            </a:r>
            <a:r>
              <a:rPr lang="id-ID" sz="3200" dirty="0" smtClean="0">
                <a:solidFill>
                  <a:srgbClr val="0070C0"/>
                </a:solidFill>
                <a:latin typeface="Impact" pitchFamily="34" charset="0"/>
              </a:rPr>
              <a:t>13</a:t>
            </a:r>
            <a:endParaRPr lang="en-US" sz="3200" dirty="0">
              <a:solidFill>
                <a:srgbClr val="0070C0"/>
              </a:solidFill>
              <a:latin typeface="Impact" pitchFamily="34" charset="0"/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80954" y="6143644"/>
            <a:ext cx="3276600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90500" indent="-190500" eaLnBrk="0" hangingPunct="0">
              <a:spcBef>
                <a:spcPct val="50000"/>
              </a:spcBef>
              <a:buFontTx/>
              <a:buChar char="•"/>
            </a:pPr>
            <a:r>
              <a:rPr lang="en-US" sz="1600" b="1" dirty="0" smtClean="0">
                <a:latin typeface="Arial Narrow" pitchFamily="34" charset="0"/>
              </a:rPr>
              <a:t>in trillion rupiahs, except worker in million persons</a:t>
            </a:r>
            <a:endParaRPr lang="en-US" sz="1600" b="1" dirty="0">
              <a:latin typeface="Arial Narrow" pitchFamily="34" charset="0"/>
            </a:endParaRPr>
          </a:p>
        </p:txBody>
      </p:sp>
      <p:grpSp>
        <p:nvGrpSpPr>
          <p:cNvPr id="29700" name="Group 4"/>
          <p:cNvGrpSpPr>
            <a:grpSpLocks/>
          </p:cNvGrpSpPr>
          <p:nvPr/>
        </p:nvGrpSpPr>
        <p:grpSpPr bwMode="auto">
          <a:xfrm>
            <a:off x="785786" y="757218"/>
            <a:ext cx="7245350" cy="5649913"/>
            <a:chOff x="476" y="467"/>
            <a:chExt cx="4564" cy="3559"/>
          </a:xfrm>
        </p:grpSpPr>
        <p:sp>
          <p:nvSpPr>
            <p:cNvPr id="29701" name="Text Box 5"/>
            <p:cNvSpPr txBox="1">
              <a:spLocks noChangeArrowheads="1"/>
            </p:cNvSpPr>
            <p:nvPr/>
          </p:nvSpPr>
          <p:spPr bwMode="auto">
            <a:xfrm>
              <a:off x="476" y="936"/>
              <a:ext cx="1207" cy="330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 anchorCtr="1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latin typeface="Arial Narrow" pitchFamily="34" charset="0"/>
                </a:rPr>
                <a:t>Inbound tourism consumption (</a:t>
              </a:r>
              <a:r>
                <a:rPr lang="id-ID" sz="1400" b="1" dirty="0" smtClean="0">
                  <a:latin typeface="Arial Narrow" pitchFamily="34" charset="0"/>
                </a:rPr>
                <a:t>129</a:t>
              </a:r>
              <a:r>
                <a:rPr lang="en-US" sz="1400" b="1" dirty="0" smtClean="0">
                  <a:latin typeface="Arial Narrow" pitchFamily="34" charset="0"/>
                </a:rPr>
                <a:t>,</a:t>
              </a:r>
              <a:r>
                <a:rPr lang="id-ID" sz="1400" b="1" dirty="0" smtClean="0">
                  <a:latin typeface="Arial Narrow" pitchFamily="34" charset="0"/>
                </a:rPr>
                <a:t>75</a:t>
              </a:r>
              <a:r>
                <a:rPr lang="en-US" sz="1400" b="1" dirty="0" smtClean="0">
                  <a:latin typeface="Arial Narrow" pitchFamily="34" charset="0"/>
                </a:rPr>
                <a:t>)</a:t>
              </a:r>
              <a:endParaRPr lang="en-US" sz="1400" b="1" dirty="0">
                <a:latin typeface="Arial Narrow" pitchFamily="34" charset="0"/>
              </a:endParaRPr>
            </a:p>
          </p:txBody>
        </p:sp>
        <p:sp>
          <p:nvSpPr>
            <p:cNvPr id="29702" name="Text Box 6"/>
            <p:cNvSpPr txBox="1">
              <a:spLocks noChangeArrowheads="1"/>
            </p:cNvSpPr>
            <p:nvPr/>
          </p:nvSpPr>
          <p:spPr bwMode="auto">
            <a:xfrm>
              <a:off x="476" y="2795"/>
              <a:ext cx="1207" cy="332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latin typeface="Arial Narrow" pitchFamily="34" charset="0"/>
                </a:rPr>
                <a:t>Tourism investment (</a:t>
              </a:r>
              <a:r>
                <a:rPr lang="id-ID" sz="1400" b="1" dirty="0" smtClean="0">
                  <a:latin typeface="Arial Narrow" pitchFamily="34" charset="0"/>
                </a:rPr>
                <a:t>121</a:t>
              </a:r>
              <a:r>
                <a:rPr lang="en-US" sz="1400" b="1" dirty="0" smtClean="0">
                  <a:latin typeface="Arial Narrow" pitchFamily="34" charset="0"/>
                </a:rPr>
                <a:t>,</a:t>
              </a:r>
              <a:r>
                <a:rPr lang="id-ID" sz="1400" b="1" dirty="0" smtClean="0">
                  <a:latin typeface="Arial Narrow" pitchFamily="34" charset="0"/>
                </a:rPr>
                <a:t>30</a:t>
              </a:r>
              <a:r>
                <a:rPr lang="en-US" sz="1400" b="1" dirty="0" smtClean="0">
                  <a:latin typeface="Arial Narrow" pitchFamily="34" charset="0"/>
                </a:rPr>
                <a:t>)</a:t>
              </a:r>
              <a:endParaRPr lang="en-US" sz="1400" b="1" dirty="0">
                <a:latin typeface="Arial Narrow" pitchFamily="34" charset="0"/>
              </a:endParaRPr>
            </a:p>
          </p:txBody>
        </p:sp>
        <p:sp>
          <p:nvSpPr>
            <p:cNvPr id="29703" name="Text Box 7"/>
            <p:cNvSpPr txBox="1">
              <a:spLocks noChangeArrowheads="1"/>
            </p:cNvSpPr>
            <p:nvPr/>
          </p:nvSpPr>
          <p:spPr bwMode="auto">
            <a:xfrm>
              <a:off x="476" y="1481"/>
              <a:ext cx="1207" cy="330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anchor="ctr" anchorCtr="1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latin typeface="Arial Narrow" pitchFamily="34" charset="0"/>
                </a:rPr>
                <a:t>Domestic tourism consumption </a:t>
              </a:r>
              <a:r>
                <a:rPr lang="en-US" sz="1400" b="1" dirty="0">
                  <a:latin typeface="Arial Narrow" pitchFamily="34" charset="0"/>
                </a:rPr>
                <a:t>(</a:t>
              </a:r>
              <a:r>
                <a:rPr lang="en-US" sz="1400" b="1" dirty="0" smtClean="0">
                  <a:latin typeface="Arial Narrow" pitchFamily="34" charset="0"/>
                </a:rPr>
                <a:t>1</a:t>
              </a:r>
              <a:r>
                <a:rPr lang="id-ID" sz="1400" b="1" dirty="0" smtClean="0">
                  <a:latin typeface="Arial Narrow" pitchFamily="34" charset="0"/>
                </a:rPr>
                <a:t>77</a:t>
              </a:r>
              <a:r>
                <a:rPr lang="en-US" sz="1400" b="1" dirty="0" smtClean="0">
                  <a:latin typeface="Arial Narrow" pitchFamily="34" charset="0"/>
                </a:rPr>
                <a:t>,</a:t>
              </a:r>
              <a:r>
                <a:rPr lang="id-ID" sz="1400" b="1" dirty="0" smtClean="0">
                  <a:latin typeface="Arial Narrow" pitchFamily="34" charset="0"/>
                </a:rPr>
                <a:t>84</a:t>
              </a:r>
              <a:r>
                <a:rPr lang="en-US" sz="1400" b="1" dirty="0" smtClean="0">
                  <a:latin typeface="Arial Narrow" pitchFamily="34" charset="0"/>
                </a:rPr>
                <a:t>)</a:t>
              </a:r>
              <a:endParaRPr lang="en-US" sz="2400" b="1" dirty="0">
                <a:latin typeface="Arial Narrow" pitchFamily="34" charset="0"/>
              </a:endParaRPr>
            </a:p>
          </p:txBody>
        </p:sp>
        <p:sp>
          <p:nvSpPr>
            <p:cNvPr id="29704" name="Text Box 8"/>
            <p:cNvSpPr txBox="1">
              <a:spLocks noChangeArrowheads="1"/>
            </p:cNvSpPr>
            <p:nvPr/>
          </p:nvSpPr>
          <p:spPr bwMode="auto">
            <a:xfrm>
              <a:off x="2352" y="768"/>
              <a:ext cx="624" cy="466"/>
            </a:xfrm>
            <a:prstGeom prst="rect">
              <a:avLst/>
            </a:prstGeom>
            <a:solidFill>
              <a:srgbClr val="002060"/>
            </a:solidFill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>
                  <a:latin typeface="Arial Narrow" pitchFamily="34" charset="0"/>
                </a:rPr>
                <a:t>I-O Multiplier Matrix</a:t>
              </a:r>
            </a:p>
          </p:txBody>
        </p:sp>
        <p:sp>
          <p:nvSpPr>
            <p:cNvPr id="29705" name="Text Box 9"/>
            <p:cNvSpPr txBox="1">
              <a:spLocks noChangeArrowheads="1"/>
            </p:cNvSpPr>
            <p:nvPr/>
          </p:nvSpPr>
          <p:spPr bwMode="auto">
            <a:xfrm>
              <a:off x="2208" y="1392"/>
              <a:ext cx="1104" cy="330"/>
            </a:xfrm>
            <a:prstGeom prst="rect">
              <a:avLst/>
            </a:prstGeom>
            <a:solidFill>
              <a:srgbClr val="00B050"/>
            </a:solidFill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latin typeface="Arial Narrow" pitchFamily="34" charset="0"/>
                </a:rPr>
                <a:t>Impact on goods and services prod (</a:t>
              </a:r>
              <a:r>
                <a:rPr lang="id-ID" sz="1400" b="1" dirty="0" smtClean="0">
                  <a:latin typeface="Arial Narrow" pitchFamily="34" charset="0"/>
                </a:rPr>
                <a:t>790,01</a:t>
              </a:r>
              <a:r>
                <a:rPr lang="en-US" sz="1400" b="1" dirty="0" smtClean="0">
                  <a:latin typeface="Arial Narrow" pitchFamily="34" charset="0"/>
                </a:rPr>
                <a:t>)</a:t>
              </a:r>
              <a:endParaRPr lang="en-US" sz="1400" b="1" dirty="0">
                <a:latin typeface="Arial Narrow" pitchFamily="34" charset="0"/>
              </a:endParaRPr>
            </a:p>
          </p:txBody>
        </p:sp>
        <p:sp>
          <p:nvSpPr>
            <p:cNvPr id="29706" name="Text Box 10"/>
            <p:cNvSpPr txBox="1">
              <a:spLocks noChangeArrowheads="1"/>
            </p:cNvSpPr>
            <p:nvPr/>
          </p:nvSpPr>
          <p:spPr bwMode="auto">
            <a:xfrm>
              <a:off x="2208" y="2064"/>
              <a:ext cx="1104" cy="330"/>
            </a:xfrm>
            <a:prstGeom prst="rect">
              <a:avLst/>
            </a:prstGeom>
            <a:solidFill>
              <a:srgbClr val="00B050"/>
            </a:solidFill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latin typeface="Arial Narrow" pitchFamily="34" charset="0"/>
                </a:rPr>
                <a:t>Impact on GDP (</a:t>
              </a:r>
              <a:r>
                <a:rPr lang="id-ID" sz="1400" b="1" dirty="0" smtClean="0">
                  <a:latin typeface="Arial Narrow" pitchFamily="34" charset="0"/>
                </a:rPr>
                <a:t>365,02</a:t>
              </a:r>
              <a:r>
                <a:rPr lang="en-US" sz="1400" b="1" dirty="0" smtClean="0">
                  <a:latin typeface="Arial Narrow" pitchFamily="34" charset="0"/>
                </a:rPr>
                <a:t>)</a:t>
              </a:r>
              <a:endParaRPr lang="en-US" sz="1400" b="1" dirty="0">
                <a:latin typeface="Arial Narrow" pitchFamily="34" charset="0"/>
              </a:endParaRPr>
            </a:p>
          </p:txBody>
        </p:sp>
        <p:sp>
          <p:nvSpPr>
            <p:cNvPr id="29707" name="Text Box 11"/>
            <p:cNvSpPr txBox="1">
              <a:spLocks noChangeArrowheads="1"/>
            </p:cNvSpPr>
            <p:nvPr/>
          </p:nvSpPr>
          <p:spPr bwMode="auto">
            <a:xfrm>
              <a:off x="2208" y="2591"/>
              <a:ext cx="1104" cy="330"/>
            </a:xfrm>
            <a:prstGeom prst="rect">
              <a:avLst/>
            </a:prstGeom>
            <a:solidFill>
              <a:srgbClr val="00B050"/>
            </a:solidFill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latin typeface="Arial Narrow" pitchFamily="34" charset="0"/>
                </a:rPr>
                <a:t>Impact on workers (</a:t>
              </a:r>
              <a:r>
                <a:rPr lang="id-ID" sz="1400" b="1" dirty="0" smtClean="0">
                  <a:latin typeface="Arial Narrow" pitchFamily="34" charset="0"/>
                </a:rPr>
                <a:t>9,61</a:t>
              </a:r>
              <a:r>
                <a:rPr lang="en-US" sz="1400" b="1" dirty="0" smtClean="0">
                  <a:latin typeface="Arial Narrow" pitchFamily="34" charset="0"/>
                </a:rPr>
                <a:t>)</a:t>
              </a:r>
              <a:endParaRPr lang="en-US" sz="1400" b="1" dirty="0">
                <a:latin typeface="Arial Narrow" pitchFamily="34" charset="0"/>
              </a:endParaRPr>
            </a:p>
          </p:txBody>
        </p:sp>
        <p:sp>
          <p:nvSpPr>
            <p:cNvPr id="29708" name="Text Box 12"/>
            <p:cNvSpPr txBox="1">
              <a:spLocks noChangeArrowheads="1"/>
            </p:cNvSpPr>
            <p:nvPr/>
          </p:nvSpPr>
          <p:spPr bwMode="auto">
            <a:xfrm>
              <a:off x="2208" y="3696"/>
              <a:ext cx="1104" cy="330"/>
            </a:xfrm>
            <a:prstGeom prst="rect">
              <a:avLst/>
            </a:prstGeom>
            <a:solidFill>
              <a:srgbClr val="00B050"/>
            </a:solidFill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latin typeface="Arial Narrow" pitchFamily="34" charset="0"/>
                </a:rPr>
                <a:t>Impact on indirect tax (</a:t>
              </a:r>
              <a:r>
                <a:rPr lang="id-ID" sz="1400" b="1" dirty="0" smtClean="0">
                  <a:latin typeface="Arial Narrow" pitchFamily="34" charset="0"/>
                </a:rPr>
                <a:t>13,26</a:t>
              </a:r>
              <a:r>
                <a:rPr lang="en-US" sz="1400" b="1" dirty="0" smtClean="0">
                  <a:latin typeface="Arial Narrow" pitchFamily="34" charset="0"/>
                </a:rPr>
                <a:t>) </a:t>
              </a:r>
              <a:endParaRPr lang="en-US" sz="1400" b="1" dirty="0">
                <a:latin typeface="Arial Narrow" pitchFamily="34" charset="0"/>
              </a:endParaRPr>
            </a:p>
          </p:txBody>
        </p:sp>
        <p:sp>
          <p:nvSpPr>
            <p:cNvPr id="29709" name="Text Box 13"/>
            <p:cNvSpPr txBox="1">
              <a:spLocks noChangeArrowheads="1"/>
            </p:cNvSpPr>
            <p:nvPr/>
          </p:nvSpPr>
          <p:spPr bwMode="auto">
            <a:xfrm>
              <a:off x="2208" y="3193"/>
              <a:ext cx="1104" cy="330"/>
            </a:xfrm>
            <a:prstGeom prst="rect">
              <a:avLst/>
            </a:prstGeom>
            <a:solidFill>
              <a:srgbClr val="00B050"/>
            </a:solidFill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latin typeface="Arial Narrow" pitchFamily="34" charset="0"/>
                </a:rPr>
                <a:t>Impact on wage/salary (</a:t>
              </a:r>
              <a:r>
                <a:rPr lang="id-ID" sz="1400" b="1" dirty="0" smtClean="0">
                  <a:latin typeface="Arial Narrow" pitchFamily="34" charset="0"/>
                </a:rPr>
                <a:t>118,34</a:t>
              </a:r>
              <a:r>
                <a:rPr lang="en-US" sz="1400" b="1" dirty="0" smtClean="0">
                  <a:latin typeface="Arial Narrow" pitchFamily="34" charset="0"/>
                </a:rPr>
                <a:t>)</a:t>
              </a:r>
              <a:endParaRPr lang="en-US" sz="1400" b="1" dirty="0">
                <a:latin typeface="Arial Narrow" pitchFamily="34" charset="0"/>
              </a:endParaRPr>
            </a:p>
          </p:txBody>
        </p:sp>
        <p:sp>
          <p:nvSpPr>
            <p:cNvPr id="29710" name="Text Box 14"/>
            <p:cNvSpPr txBox="1">
              <a:spLocks noChangeArrowheads="1"/>
            </p:cNvSpPr>
            <p:nvPr/>
          </p:nvSpPr>
          <p:spPr bwMode="auto">
            <a:xfrm>
              <a:off x="2861" y="467"/>
              <a:ext cx="1344" cy="19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err="1" smtClean="0">
                  <a:latin typeface="Arial Narrow" pitchFamily="34" charset="0"/>
                </a:rPr>
                <a:t>Economi</a:t>
              </a:r>
              <a:r>
                <a:rPr lang="en-US" sz="1400" b="1" dirty="0" smtClean="0">
                  <a:latin typeface="Arial Narrow" pitchFamily="34" charset="0"/>
                </a:rPr>
                <a:t> Impact</a:t>
              </a:r>
              <a:endParaRPr lang="en-US" sz="1400" b="1" dirty="0">
                <a:latin typeface="Arial Narrow" pitchFamily="34" charset="0"/>
              </a:endParaRPr>
            </a:p>
          </p:txBody>
        </p:sp>
        <p:sp>
          <p:nvSpPr>
            <p:cNvPr id="29711" name="Text Box 15"/>
            <p:cNvSpPr txBox="1">
              <a:spLocks noChangeArrowheads="1"/>
            </p:cNvSpPr>
            <p:nvPr/>
          </p:nvSpPr>
          <p:spPr bwMode="auto">
            <a:xfrm>
              <a:off x="3792" y="1008"/>
              <a:ext cx="1152" cy="332"/>
            </a:xfrm>
            <a:prstGeom prst="rect">
              <a:avLst/>
            </a:prstGeom>
            <a:solidFill>
              <a:srgbClr val="FF9900"/>
            </a:solidFill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latin typeface="Arial Narrow" pitchFamily="34" charset="0"/>
                </a:rPr>
                <a:t>TABLE </a:t>
              </a:r>
              <a:r>
                <a:rPr lang="en-US" sz="1400" b="1" dirty="0">
                  <a:latin typeface="Arial Narrow" pitchFamily="34" charset="0"/>
                </a:rPr>
                <a:t>I-O 2008 UPDATING</a:t>
              </a:r>
            </a:p>
          </p:txBody>
        </p:sp>
        <p:sp>
          <p:nvSpPr>
            <p:cNvPr id="29712" name="Text Box 16"/>
            <p:cNvSpPr txBox="1">
              <a:spLocks noChangeArrowheads="1"/>
            </p:cNvSpPr>
            <p:nvPr/>
          </p:nvSpPr>
          <p:spPr bwMode="auto">
            <a:xfrm>
              <a:off x="3936" y="2112"/>
              <a:ext cx="912" cy="397"/>
            </a:xfrm>
            <a:prstGeom prst="rect">
              <a:avLst/>
            </a:prstGeom>
            <a:solidFill>
              <a:srgbClr val="0070C0"/>
            </a:solidFill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latin typeface="Arial Narrow" pitchFamily="34" charset="0"/>
                </a:rPr>
                <a:t>GDP</a:t>
              </a:r>
              <a:endParaRPr lang="en-US" sz="1400" b="1" dirty="0">
                <a:latin typeface="Arial Narrow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latin typeface="Arial Narrow" pitchFamily="34" charset="0"/>
                </a:rPr>
                <a:t>(</a:t>
              </a:r>
              <a:r>
                <a:rPr lang="id-ID" sz="1400" b="1" dirty="0" smtClean="0">
                  <a:latin typeface="Arial Narrow" pitchFamily="34" charset="0"/>
                </a:rPr>
                <a:t>9</a:t>
              </a:r>
              <a:r>
                <a:rPr lang="en-US" sz="1400" b="1" dirty="0" smtClean="0">
                  <a:latin typeface="Arial Narrow" pitchFamily="34" charset="0"/>
                </a:rPr>
                <a:t>.</a:t>
              </a:r>
              <a:r>
                <a:rPr lang="id-ID" sz="1400" b="1" dirty="0" smtClean="0">
                  <a:latin typeface="Arial Narrow" pitchFamily="34" charset="0"/>
                </a:rPr>
                <a:t>083</a:t>
              </a:r>
              <a:r>
                <a:rPr lang="en-US" sz="1400" b="1" dirty="0" smtClean="0">
                  <a:latin typeface="Arial Narrow" pitchFamily="34" charset="0"/>
                </a:rPr>
                <a:t>,</a:t>
              </a:r>
              <a:r>
                <a:rPr lang="id-ID" sz="1400" b="1" dirty="0" smtClean="0">
                  <a:latin typeface="Arial Narrow" pitchFamily="34" charset="0"/>
                </a:rPr>
                <a:t>97</a:t>
              </a:r>
              <a:r>
                <a:rPr lang="en-US" sz="1400" b="1" dirty="0" smtClean="0">
                  <a:latin typeface="Arial Narrow" pitchFamily="34" charset="0"/>
                </a:rPr>
                <a:t>)</a:t>
              </a:r>
              <a:endParaRPr lang="en-US" sz="1400" b="1" dirty="0">
                <a:latin typeface="Arial Narrow" pitchFamily="34" charset="0"/>
              </a:endParaRPr>
            </a:p>
          </p:txBody>
        </p:sp>
        <p:sp>
          <p:nvSpPr>
            <p:cNvPr id="29713" name="Text Box 17"/>
            <p:cNvSpPr txBox="1">
              <a:spLocks noChangeArrowheads="1"/>
            </p:cNvSpPr>
            <p:nvPr/>
          </p:nvSpPr>
          <p:spPr bwMode="auto">
            <a:xfrm>
              <a:off x="3936" y="2640"/>
              <a:ext cx="912" cy="330"/>
            </a:xfrm>
            <a:prstGeom prst="rect">
              <a:avLst/>
            </a:prstGeom>
            <a:solidFill>
              <a:srgbClr val="0070C0"/>
            </a:solidFill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>
                  <a:latin typeface="Arial Narrow" pitchFamily="34" charset="0"/>
                </a:rPr>
                <a:t>Total </a:t>
              </a:r>
              <a:r>
                <a:rPr lang="en-US" sz="1400" b="1" dirty="0" smtClean="0">
                  <a:latin typeface="Arial Narrow" pitchFamily="34" charset="0"/>
                </a:rPr>
                <a:t>workers </a:t>
              </a:r>
              <a:r>
                <a:rPr lang="en-US" sz="1400" b="1" dirty="0">
                  <a:latin typeface="Arial Narrow" pitchFamily="34" charset="0"/>
                </a:rPr>
                <a:t>(</a:t>
              </a:r>
              <a:r>
                <a:rPr lang="en-US" sz="1400" b="1" dirty="0" smtClean="0">
                  <a:latin typeface="Arial Narrow" pitchFamily="34" charset="0"/>
                </a:rPr>
                <a:t>1</a:t>
              </a:r>
              <a:r>
                <a:rPr lang="id-ID" sz="1400" b="1" dirty="0" smtClean="0">
                  <a:latin typeface="Arial Narrow" pitchFamily="34" charset="0"/>
                </a:rPr>
                <a:t>12</a:t>
              </a:r>
              <a:r>
                <a:rPr lang="en-US" sz="1400" b="1" dirty="0" smtClean="0">
                  <a:latin typeface="Arial Narrow" pitchFamily="34" charset="0"/>
                </a:rPr>
                <a:t>,</a:t>
              </a:r>
              <a:r>
                <a:rPr lang="id-ID" sz="1400" b="1" dirty="0" smtClean="0">
                  <a:latin typeface="Arial Narrow" pitchFamily="34" charset="0"/>
                </a:rPr>
                <a:t>76</a:t>
              </a:r>
              <a:r>
                <a:rPr lang="en-US" sz="1400" b="1" dirty="0" smtClean="0">
                  <a:latin typeface="Arial Narrow" pitchFamily="34" charset="0"/>
                </a:rPr>
                <a:t>)</a:t>
              </a:r>
              <a:endParaRPr lang="en-US" sz="1400" b="1" dirty="0">
                <a:latin typeface="Arial Narrow" pitchFamily="34" charset="0"/>
              </a:endParaRPr>
            </a:p>
          </p:txBody>
        </p:sp>
        <p:sp>
          <p:nvSpPr>
            <p:cNvPr id="29714" name="Text Box 18"/>
            <p:cNvSpPr txBox="1">
              <a:spLocks noChangeArrowheads="1"/>
            </p:cNvSpPr>
            <p:nvPr/>
          </p:nvSpPr>
          <p:spPr bwMode="auto">
            <a:xfrm>
              <a:off x="3936" y="3168"/>
              <a:ext cx="912" cy="465"/>
            </a:xfrm>
            <a:prstGeom prst="rect">
              <a:avLst/>
            </a:prstGeom>
            <a:solidFill>
              <a:srgbClr val="0070C0"/>
            </a:solidFill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>
                  <a:latin typeface="Arial Narrow" pitchFamily="34" charset="0"/>
                </a:rPr>
                <a:t>Total </a:t>
              </a:r>
              <a:r>
                <a:rPr lang="en-US" sz="1400" b="1" dirty="0" smtClean="0">
                  <a:latin typeface="Arial Narrow" pitchFamily="34" charset="0"/>
                </a:rPr>
                <a:t>worker </a:t>
              </a:r>
              <a:r>
                <a:rPr lang="en-US" sz="1400" b="1" dirty="0" err="1" smtClean="0">
                  <a:latin typeface="Arial Narrow" pitchFamily="34" charset="0"/>
                </a:rPr>
                <a:t>conpent</a:t>
              </a:r>
              <a:r>
                <a:rPr lang="en-US" sz="1400" b="1" dirty="0" smtClean="0">
                  <a:latin typeface="Arial Narrow" pitchFamily="34" charset="0"/>
                </a:rPr>
                <a:t> (</a:t>
              </a:r>
              <a:r>
                <a:rPr lang="id-ID" sz="1400" b="1" dirty="0" smtClean="0">
                  <a:latin typeface="Arial Narrow" pitchFamily="34" charset="0"/>
                </a:rPr>
                <a:t>2</a:t>
              </a:r>
              <a:r>
                <a:rPr lang="en-US" sz="1400" b="1" dirty="0" smtClean="0">
                  <a:latin typeface="Arial Narrow" pitchFamily="34" charset="0"/>
                </a:rPr>
                <a:t>.</a:t>
              </a:r>
              <a:r>
                <a:rPr lang="id-ID" sz="1400" b="1" dirty="0" smtClean="0">
                  <a:latin typeface="Arial Narrow" pitchFamily="34" charset="0"/>
                </a:rPr>
                <a:t>850</a:t>
              </a:r>
              <a:r>
                <a:rPr lang="en-US" sz="1400" b="1" dirty="0" smtClean="0">
                  <a:latin typeface="Arial Narrow" pitchFamily="34" charset="0"/>
                </a:rPr>
                <a:t>,</a:t>
              </a:r>
              <a:r>
                <a:rPr lang="id-ID" sz="1400" b="1" dirty="0" smtClean="0">
                  <a:latin typeface="Arial Narrow" pitchFamily="34" charset="0"/>
                </a:rPr>
                <a:t>39</a:t>
              </a:r>
              <a:r>
                <a:rPr lang="en-US" sz="1400" b="1" dirty="0" smtClean="0">
                  <a:latin typeface="Arial Narrow" pitchFamily="34" charset="0"/>
                </a:rPr>
                <a:t>)</a:t>
              </a:r>
              <a:endParaRPr lang="en-US" sz="1400" b="1" dirty="0">
                <a:latin typeface="Arial Narrow" pitchFamily="34" charset="0"/>
              </a:endParaRPr>
            </a:p>
          </p:txBody>
        </p:sp>
        <p:sp>
          <p:nvSpPr>
            <p:cNvPr id="29715" name="Text Box 19"/>
            <p:cNvSpPr txBox="1">
              <a:spLocks noChangeArrowheads="1"/>
            </p:cNvSpPr>
            <p:nvPr/>
          </p:nvSpPr>
          <p:spPr bwMode="auto">
            <a:xfrm>
              <a:off x="3936" y="3696"/>
              <a:ext cx="912" cy="194"/>
            </a:xfrm>
            <a:prstGeom prst="rect">
              <a:avLst/>
            </a:prstGeom>
            <a:solidFill>
              <a:srgbClr val="0070C0"/>
            </a:solidFill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>
                  <a:latin typeface="Arial Narrow" pitchFamily="34" charset="0"/>
                </a:rPr>
                <a:t>Total </a:t>
              </a:r>
              <a:r>
                <a:rPr lang="en-US" sz="1400" b="1" dirty="0" smtClean="0">
                  <a:latin typeface="Arial Narrow" pitchFamily="34" charset="0"/>
                </a:rPr>
                <a:t>Tax (</a:t>
              </a:r>
              <a:r>
                <a:rPr lang="id-ID" sz="1400" b="1" dirty="0" smtClean="0">
                  <a:latin typeface="Arial Narrow" pitchFamily="34" charset="0"/>
                </a:rPr>
                <a:t>337</a:t>
              </a:r>
              <a:r>
                <a:rPr lang="en-US" sz="1400" b="1" dirty="0" smtClean="0">
                  <a:latin typeface="Arial Narrow" pitchFamily="34" charset="0"/>
                </a:rPr>
                <a:t>,</a:t>
              </a:r>
              <a:r>
                <a:rPr lang="id-ID" sz="1400" b="1" dirty="0" smtClean="0">
                  <a:latin typeface="Arial Narrow" pitchFamily="34" charset="0"/>
                </a:rPr>
                <a:t>63</a:t>
              </a:r>
              <a:r>
                <a:rPr lang="en-US" sz="1400" b="1" dirty="0" smtClean="0">
                  <a:latin typeface="Arial Narrow" pitchFamily="34" charset="0"/>
                </a:rPr>
                <a:t>)</a:t>
              </a:r>
              <a:endParaRPr lang="en-US" sz="1400" b="1" dirty="0">
                <a:latin typeface="Arial Narrow" pitchFamily="34" charset="0"/>
              </a:endParaRPr>
            </a:p>
          </p:txBody>
        </p:sp>
        <p:sp>
          <p:nvSpPr>
            <p:cNvPr id="29716" name="Line 20"/>
            <p:cNvSpPr>
              <a:spLocks noChangeShapeType="1"/>
            </p:cNvSpPr>
            <p:nvPr/>
          </p:nvSpPr>
          <p:spPr bwMode="auto">
            <a:xfrm>
              <a:off x="1728" y="115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 Narrow" pitchFamily="34" charset="0"/>
              </a:endParaRPr>
            </a:p>
          </p:txBody>
        </p:sp>
        <p:sp>
          <p:nvSpPr>
            <p:cNvPr id="29717" name="Line 21"/>
            <p:cNvSpPr>
              <a:spLocks noChangeShapeType="1"/>
            </p:cNvSpPr>
            <p:nvPr/>
          </p:nvSpPr>
          <p:spPr bwMode="auto">
            <a:xfrm>
              <a:off x="1728" y="1680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 Narrow" pitchFamily="34" charset="0"/>
              </a:endParaRPr>
            </a:p>
          </p:txBody>
        </p:sp>
        <p:sp>
          <p:nvSpPr>
            <p:cNvPr id="29718" name="Line 22"/>
            <p:cNvSpPr>
              <a:spLocks noChangeShapeType="1"/>
            </p:cNvSpPr>
            <p:nvPr/>
          </p:nvSpPr>
          <p:spPr bwMode="auto">
            <a:xfrm flipV="1">
              <a:off x="1872" y="1008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 Narrow" pitchFamily="34" charset="0"/>
              </a:endParaRPr>
            </a:p>
          </p:txBody>
        </p:sp>
        <p:sp>
          <p:nvSpPr>
            <p:cNvPr id="29719" name="Line 23"/>
            <p:cNvSpPr>
              <a:spLocks noChangeShapeType="1"/>
            </p:cNvSpPr>
            <p:nvPr/>
          </p:nvSpPr>
          <p:spPr bwMode="auto">
            <a:xfrm>
              <a:off x="1872" y="1008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Arial Narrow" pitchFamily="34" charset="0"/>
              </a:endParaRPr>
            </a:p>
          </p:txBody>
        </p:sp>
        <p:sp>
          <p:nvSpPr>
            <p:cNvPr id="29720" name="Line 24"/>
            <p:cNvSpPr>
              <a:spLocks noChangeShapeType="1"/>
            </p:cNvSpPr>
            <p:nvPr/>
          </p:nvSpPr>
          <p:spPr bwMode="auto">
            <a:xfrm>
              <a:off x="2688" y="124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Arial Narrow" pitchFamily="34" charset="0"/>
              </a:endParaRPr>
            </a:p>
          </p:txBody>
        </p:sp>
        <p:sp>
          <p:nvSpPr>
            <p:cNvPr id="29721" name="Line 25"/>
            <p:cNvSpPr>
              <a:spLocks noChangeShapeType="1"/>
            </p:cNvSpPr>
            <p:nvPr/>
          </p:nvSpPr>
          <p:spPr bwMode="auto">
            <a:xfrm>
              <a:off x="2688" y="187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Arial Narrow" pitchFamily="34" charset="0"/>
              </a:endParaRPr>
            </a:p>
          </p:txBody>
        </p:sp>
        <p:sp>
          <p:nvSpPr>
            <p:cNvPr id="29722" name="Line 26"/>
            <p:cNvSpPr>
              <a:spLocks noChangeShapeType="1"/>
            </p:cNvSpPr>
            <p:nvPr/>
          </p:nvSpPr>
          <p:spPr bwMode="auto">
            <a:xfrm>
              <a:off x="2688" y="2400"/>
              <a:ext cx="0" cy="1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Arial Narrow" pitchFamily="34" charset="0"/>
              </a:endParaRPr>
            </a:p>
          </p:txBody>
        </p:sp>
        <p:sp>
          <p:nvSpPr>
            <p:cNvPr id="29723" name="Line 27"/>
            <p:cNvSpPr>
              <a:spLocks noChangeShapeType="1"/>
            </p:cNvSpPr>
            <p:nvPr/>
          </p:nvSpPr>
          <p:spPr bwMode="auto">
            <a:xfrm flipH="1">
              <a:off x="2688" y="2921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Arial Narrow" pitchFamily="34" charset="0"/>
              </a:endParaRPr>
            </a:p>
          </p:txBody>
        </p:sp>
        <p:sp>
          <p:nvSpPr>
            <p:cNvPr id="29724" name="Line 28"/>
            <p:cNvSpPr>
              <a:spLocks noChangeShapeType="1"/>
            </p:cNvSpPr>
            <p:nvPr/>
          </p:nvSpPr>
          <p:spPr bwMode="auto">
            <a:xfrm>
              <a:off x="2688" y="355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Arial Narrow" pitchFamily="34" charset="0"/>
              </a:endParaRPr>
            </a:p>
          </p:txBody>
        </p:sp>
        <p:sp>
          <p:nvSpPr>
            <p:cNvPr id="29725" name="Line 29"/>
            <p:cNvSpPr>
              <a:spLocks noChangeShapeType="1"/>
            </p:cNvSpPr>
            <p:nvPr/>
          </p:nvSpPr>
          <p:spPr bwMode="auto">
            <a:xfrm>
              <a:off x="3552" y="672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Arial Narrow" pitchFamily="34" charset="0"/>
              </a:endParaRPr>
            </a:p>
          </p:txBody>
        </p:sp>
        <p:sp>
          <p:nvSpPr>
            <p:cNvPr id="29726" name="Line 30"/>
            <p:cNvSpPr>
              <a:spLocks noChangeShapeType="1"/>
            </p:cNvSpPr>
            <p:nvPr/>
          </p:nvSpPr>
          <p:spPr bwMode="auto">
            <a:xfrm>
              <a:off x="4416" y="134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Arial Narrow" pitchFamily="34" charset="0"/>
              </a:endParaRPr>
            </a:p>
          </p:txBody>
        </p:sp>
        <p:sp>
          <p:nvSpPr>
            <p:cNvPr id="29727" name="Line 31"/>
            <p:cNvSpPr>
              <a:spLocks noChangeShapeType="1"/>
            </p:cNvSpPr>
            <p:nvPr/>
          </p:nvSpPr>
          <p:spPr bwMode="auto">
            <a:xfrm flipH="1" flipV="1">
              <a:off x="3312" y="2304"/>
              <a:ext cx="6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Arial Narrow" pitchFamily="34" charset="0"/>
              </a:endParaRPr>
            </a:p>
          </p:txBody>
        </p:sp>
        <p:sp>
          <p:nvSpPr>
            <p:cNvPr id="29728" name="Line 32"/>
            <p:cNvSpPr>
              <a:spLocks noChangeShapeType="1"/>
            </p:cNvSpPr>
            <p:nvPr/>
          </p:nvSpPr>
          <p:spPr bwMode="auto">
            <a:xfrm flipH="1">
              <a:off x="2976" y="96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Arial Narrow" pitchFamily="34" charset="0"/>
              </a:endParaRPr>
            </a:p>
          </p:txBody>
        </p:sp>
        <p:sp>
          <p:nvSpPr>
            <p:cNvPr id="29729" name="Line 33"/>
            <p:cNvSpPr>
              <a:spLocks noChangeShapeType="1"/>
            </p:cNvSpPr>
            <p:nvPr/>
          </p:nvSpPr>
          <p:spPr bwMode="auto">
            <a:xfrm>
              <a:off x="3264" y="96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 Narrow" pitchFamily="34" charset="0"/>
              </a:endParaRPr>
            </a:p>
          </p:txBody>
        </p:sp>
        <p:sp>
          <p:nvSpPr>
            <p:cNvPr id="29730" name="Line 34"/>
            <p:cNvSpPr>
              <a:spLocks noChangeShapeType="1"/>
            </p:cNvSpPr>
            <p:nvPr/>
          </p:nvSpPr>
          <p:spPr bwMode="auto">
            <a:xfrm>
              <a:off x="3264" y="120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 Narrow" pitchFamily="34" charset="0"/>
              </a:endParaRPr>
            </a:p>
          </p:txBody>
        </p:sp>
        <p:sp>
          <p:nvSpPr>
            <p:cNvPr id="29731" name="Line 35"/>
            <p:cNvSpPr>
              <a:spLocks noChangeShapeType="1"/>
            </p:cNvSpPr>
            <p:nvPr/>
          </p:nvSpPr>
          <p:spPr bwMode="auto">
            <a:xfrm>
              <a:off x="5040" y="2256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 Narrow" pitchFamily="34" charset="0"/>
              </a:endParaRPr>
            </a:p>
          </p:txBody>
        </p:sp>
        <p:sp>
          <p:nvSpPr>
            <p:cNvPr id="29732" name="Line 36"/>
            <p:cNvSpPr>
              <a:spLocks noChangeShapeType="1"/>
            </p:cNvSpPr>
            <p:nvPr/>
          </p:nvSpPr>
          <p:spPr bwMode="auto">
            <a:xfrm flipH="1">
              <a:off x="4848" y="3888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Arial Narrow" pitchFamily="34" charset="0"/>
              </a:endParaRPr>
            </a:p>
          </p:txBody>
        </p:sp>
        <p:sp>
          <p:nvSpPr>
            <p:cNvPr id="29733" name="Line 37"/>
            <p:cNvSpPr>
              <a:spLocks noChangeShapeType="1"/>
            </p:cNvSpPr>
            <p:nvPr/>
          </p:nvSpPr>
          <p:spPr bwMode="auto">
            <a:xfrm flipH="1">
              <a:off x="4848" y="336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Arial Narrow" pitchFamily="34" charset="0"/>
              </a:endParaRPr>
            </a:p>
          </p:txBody>
        </p:sp>
        <p:sp>
          <p:nvSpPr>
            <p:cNvPr id="29734" name="Line 38"/>
            <p:cNvSpPr>
              <a:spLocks noChangeShapeType="1"/>
            </p:cNvSpPr>
            <p:nvPr/>
          </p:nvSpPr>
          <p:spPr bwMode="auto">
            <a:xfrm>
              <a:off x="4416" y="24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Arial Narrow" pitchFamily="34" charset="0"/>
              </a:endParaRPr>
            </a:p>
          </p:txBody>
        </p:sp>
        <p:sp>
          <p:nvSpPr>
            <p:cNvPr id="29735" name="Line 39"/>
            <p:cNvSpPr>
              <a:spLocks noChangeShapeType="1"/>
            </p:cNvSpPr>
            <p:nvPr/>
          </p:nvSpPr>
          <p:spPr bwMode="auto">
            <a:xfrm>
              <a:off x="4848" y="225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 Narrow" pitchFamily="34" charset="0"/>
              </a:endParaRPr>
            </a:p>
          </p:txBody>
        </p:sp>
        <p:sp>
          <p:nvSpPr>
            <p:cNvPr id="29736" name="Line 40"/>
            <p:cNvSpPr>
              <a:spLocks noChangeShapeType="1"/>
            </p:cNvSpPr>
            <p:nvPr/>
          </p:nvSpPr>
          <p:spPr bwMode="auto">
            <a:xfrm>
              <a:off x="3334" y="2785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Arial Narrow" pitchFamily="34" charset="0"/>
              </a:endParaRPr>
            </a:p>
          </p:txBody>
        </p:sp>
        <p:sp>
          <p:nvSpPr>
            <p:cNvPr id="29737" name="Line 41"/>
            <p:cNvSpPr>
              <a:spLocks noChangeShapeType="1"/>
            </p:cNvSpPr>
            <p:nvPr/>
          </p:nvSpPr>
          <p:spPr bwMode="auto">
            <a:xfrm>
              <a:off x="3312" y="3360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Arial Narrow" pitchFamily="34" charset="0"/>
              </a:endParaRPr>
            </a:p>
          </p:txBody>
        </p:sp>
        <p:sp>
          <p:nvSpPr>
            <p:cNvPr id="29738" name="Line 42"/>
            <p:cNvSpPr>
              <a:spLocks noChangeShapeType="1"/>
            </p:cNvSpPr>
            <p:nvPr/>
          </p:nvSpPr>
          <p:spPr bwMode="auto">
            <a:xfrm>
              <a:off x="3312" y="3888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Arial Narrow" pitchFamily="34" charset="0"/>
              </a:endParaRPr>
            </a:p>
          </p:txBody>
        </p:sp>
        <p:sp>
          <p:nvSpPr>
            <p:cNvPr id="29739" name="Text Box 43"/>
            <p:cNvSpPr txBox="1">
              <a:spLocks noChangeArrowheads="1"/>
            </p:cNvSpPr>
            <p:nvPr/>
          </p:nvSpPr>
          <p:spPr bwMode="auto">
            <a:xfrm>
              <a:off x="476" y="3339"/>
              <a:ext cx="1207" cy="330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err="1" smtClean="0">
                  <a:latin typeface="Arial Narrow" pitchFamily="34" charset="0"/>
                </a:rPr>
                <a:t>Gov</a:t>
              </a:r>
              <a:r>
                <a:rPr lang="en-US" sz="1400" b="1" dirty="0" smtClean="0">
                  <a:latin typeface="Arial Narrow" pitchFamily="34" charset="0"/>
                </a:rPr>
                <a:t> </a:t>
              </a:r>
              <a:r>
                <a:rPr lang="en-US" sz="1400" b="1" dirty="0" err="1" smtClean="0">
                  <a:latin typeface="Arial Narrow" pitchFamily="34" charset="0"/>
                </a:rPr>
                <a:t>exp</a:t>
              </a:r>
              <a:r>
                <a:rPr lang="en-US" sz="1400" b="1" dirty="0" smtClean="0">
                  <a:latin typeface="Arial Narrow" pitchFamily="34" charset="0"/>
                </a:rPr>
                <a:t> on tourism sector (</a:t>
              </a:r>
              <a:r>
                <a:rPr lang="id-ID" sz="1400" b="1" dirty="0" smtClean="0">
                  <a:latin typeface="Arial Narrow" pitchFamily="34" charset="0"/>
                </a:rPr>
                <a:t>7</a:t>
              </a:r>
              <a:r>
                <a:rPr lang="en-US" sz="1400" b="1" dirty="0" smtClean="0">
                  <a:latin typeface="Arial Narrow" pitchFamily="34" charset="0"/>
                </a:rPr>
                <a:t>,</a:t>
              </a:r>
              <a:r>
                <a:rPr lang="id-ID" sz="1400" b="1" dirty="0" smtClean="0">
                  <a:latin typeface="Arial Narrow" pitchFamily="34" charset="0"/>
                </a:rPr>
                <a:t>12</a:t>
              </a:r>
              <a:r>
                <a:rPr lang="en-US" sz="1400" b="1" dirty="0" smtClean="0">
                  <a:latin typeface="Arial Narrow" pitchFamily="34" charset="0"/>
                </a:rPr>
                <a:t>)</a:t>
              </a:r>
              <a:endParaRPr lang="en-US" sz="1400" b="1" dirty="0">
                <a:latin typeface="Arial Narrow" pitchFamily="34" charset="0"/>
              </a:endParaRPr>
            </a:p>
          </p:txBody>
        </p:sp>
        <p:sp>
          <p:nvSpPr>
            <p:cNvPr id="29740" name="Text Box 44"/>
            <p:cNvSpPr txBox="1">
              <a:spLocks noChangeArrowheads="1"/>
            </p:cNvSpPr>
            <p:nvPr/>
          </p:nvSpPr>
          <p:spPr bwMode="auto">
            <a:xfrm>
              <a:off x="476" y="2112"/>
              <a:ext cx="1207" cy="465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latin typeface="Arial Narrow" pitchFamily="34" charset="0"/>
                </a:rPr>
                <a:t>Outbound tourism consumption </a:t>
              </a:r>
              <a:r>
                <a:rPr lang="en-US" sz="1400" b="1" dirty="0">
                  <a:latin typeface="Arial Narrow" pitchFamily="34" charset="0"/>
                </a:rPr>
                <a:t>(</a:t>
              </a:r>
              <a:r>
                <a:rPr lang="en-US" sz="1400" b="1" dirty="0" err="1">
                  <a:latin typeface="Arial Narrow" pitchFamily="34" charset="0"/>
                </a:rPr>
                <a:t>pre+post</a:t>
              </a:r>
              <a:r>
                <a:rPr lang="en-US" sz="1400" b="1" dirty="0">
                  <a:latin typeface="Arial Narrow" pitchFamily="34" charset="0"/>
                </a:rPr>
                <a:t>) </a:t>
              </a:r>
              <a:r>
                <a:rPr lang="en-US" sz="1400" b="1" dirty="0" smtClean="0">
                  <a:latin typeface="Arial Narrow" pitchFamily="34" charset="0"/>
                </a:rPr>
                <a:t>(</a:t>
              </a:r>
              <a:r>
                <a:rPr lang="id-ID" sz="1400" b="1" dirty="0" smtClean="0">
                  <a:latin typeface="Arial Narrow" pitchFamily="34" charset="0"/>
                </a:rPr>
                <a:t>5</a:t>
              </a:r>
              <a:r>
                <a:rPr lang="en-US" sz="1400" b="1" dirty="0" smtClean="0">
                  <a:latin typeface="Arial Narrow" pitchFamily="34" charset="0"/>
                </a:rPr>
                <a:t>,</a:t>
              </a:r>
              <a:r>
                <a:rPr lang="id-ID" sz="1400" b="1" dirty="0" smtClean="0">
                  <a:latin typeface="Arial Narrow" pitchFamily="34" charset="0"/>
                </a:rPr>
                <a:t>88</a:t>
              </a:r>
              <a:r>
                <a:rPr lang="en-US" sz="1400" b="1" dirty="0" smtClean="0">
                  <a:latin typeface="Arial Narrow" pitchFamily="34" charset="0"/>
                </a:rPr>
                <a:t>)</a:t>
              </a:r>
              <a:endParaRPr lang="en-US" sz="1400" b="1" dirty="0">
                <a:latin typeface="Arial Narrow" pitchFamily="34" charset="0"/>
              </a:endParaRPr>
            </a:p>
          </p:txBody>
        </p:sp>
        <p:sp>
          <p:nvSpPr>
            <p:cNvPr id="29741" name="Line 45"/>
            <p:cNvSpPr>
              <a:spLocks noChangeShapeType="1"/>
            </p:cNvSpPr>
            <p:nvPr/>
          </p:nvSpPr>
          <p:spPr bwMode="auto">
            <a:xfrm flipV="1">
              <a:off x="1824" y="96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Arial Narrow" pitchFamily="34" charset="0"/>
              </a:endParaRPr>
            </a:p>
          </p:txBody>
        </p:sp>
        <p:sp>
          <p:nvSpPr>
            <p:cNvPr id="29742" name="Line 46"/>
            <p:cNvSpPr>
              <a:spLocks noChangeShapeType="1"/>
            </p:cNvSpPr>
            <p:nvPr/>
          </p:nvSpPr>
          <p:spPr bwMode="auto">
            <a:xfrm>
              <a:off x="1824" y="96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Arial Narrow" pitchFamily="34" charset="0"/>
              </a:endParaRPr>
            </a:p>
          </p:txBody>
        </p:sp>
        <p:sp>
          <p:nvSpPr>
            <p:cNvPr id="29743" name="Line 47"/>
            <p:cNvSpPr>
              <a:spLocks noChangeShapeType="1"/>
            </p:cNvSpPr>
            <p:nvPr/>
          </p:nvSpPr>
          <p:spPr bwMode="auto">
            <a:xfrm>
              <a:off x="1968" y="105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Arial Narrow" pitchFamily="34" charset="0"/>
              </a:endParaRPr>
            </a:p>
          </p:txBody>
        </p:sp>
        <p:sp>
          <p:nvSpPr>
            <p:cNvPr id="29744" name="Line 48"/>
            <p:cNvSpPr>
              <a:spLocks noChangeShapeType="1"/>
            </p:cNvSpPr>
            <p:nvPr/>
          </p:nvSpPr>
          <p:spPr bwMode="auto">
            <a:xfrm>
              <a:off x="2160" y="115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Arial Narrow" pitchFamily="34" charset="0"/>
              </a:endParaRPr>
            </a:p>
          </p:txBody>
        </p:sp>
        <p:sp>
          <p:nvSpPr>
            <p:cNvPr id="29745" name="Line 49"/>
            <p:cNvSpPr>
              <a:spLocks noChangeShapeType="1"/>
            </p:cNvSpPr>
            <p:nvPr/>
          </p:nvSpPr>
          <p:spPr bwMode="auto">
            <a:xfrm>
              <a:off x="2064" y="110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Arial Narrow" pitchFamily="34" charset="0"/>
              </a:endParaRPr>
            </a:p>
          </p:txBody>
        </p:sp>
        <p:sp>
          <p:nvSpPr>
            <p:cNvPr id="29746" name="Line 50"/>
            <p:cNvSpPr>
              <a:spLocks noChangeShapeType="1"/>
            </p:cNvSpPr>
            <p:nvPr/>
          </p:nvSpPr>
          <p:spPr bwMode="auto">
            <a:xfrm>
              <a:off x="1728" y="2304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 Narrow" pitchFamily="34" charset="0"/>
              </a:endParaRPr>
            </a:p>
          </p:txBody>
        </p:sp>
        <p:sp>
          <p:nvSpPr>
            <p:cNvPr id="29747" name="Line 51"/>
            <p:cNvSpPr>
              <a:spLocks noChangeShapeType="1"/>
            </p:cNvSpPr>
            <p:nvPr/>
          </p:nvSpPr>
          <p:spPr bwMode="auto">
            <a:xfrm>
              <a:off x="1727" y="2931"/>
              <a:ext cx="34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 Narrow" pitchFamily="34" charset="0"/>
              </a:endParaRPr>
            </a:p>
          </p:txBody>
        </p:sp>
        <p:sp>
          <p:nvSpPr>
            <p:cNvPr id="29748" name="Line 52"/>
            <p:cNvSpPr>
              <a:spLocks noChangeShapeType="1"/>
            </p:cNvSpPr>
            <p:nvPr/>
          </p:nvSpPr>
          <p:spPr bwMode="auto">
            <a:xfrm>
              <a:off x="1728" y="364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 Narrow" pitchFamily="34" charset="0"/>
              </a:endParaRPr>
            </a:p>
          </p:txBody>
        </p:sp>
        <p:sp>
          <p:nvSpPr>
            <p:cNvPr id="29749" name="Line 53"/>
            <p:cNvSpPr>
              <a:spLocks noChangeShapeType="1"/>
            </p:cNvSpPr>
            <p:nvPr/>
          </p:nvSpPr>
          <p:spPr bwMode="auto">
            <a:xfrm flipV="1">
              <a:off x="1968" y="1056"/>
              <a:ext cx="0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 Narrow" pitchFamily="34" charset="0"/>
              </a:endParaRPr>
            </a:p>
          </p:txBody>
        </p:sp>
        <p:sp>
          <p:nvSpPr>
            <p:cNvPr id="29750" name="Line 54"/>
            <p:cNvSpPr>
              <a:spLocks noChangeShapeType="1"/>
            </p:cNvSpPr>
            <p:nvPr/>
          </p:nvSpPr>
          <p:spPr bwMode="auto">
            <a:xfrm flipV="1">
              <a:off x="2064" y="1117"/>
              <a:ext cx="0" cy="18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 Narrow" pitchFamily="34" charset="0"/>
              </a:endParaRPr>
            </a:p>
          </p:txBody>
        </p:sp>
        <p:sp>
          <p:nvSpPr>
            <p:cNvPr id="29751" name="Line 55"/>
            <p:cNvSpPr>
              <a:spLocks noChangeShapeType="1"/>
            </p:cNvSpPr>
            <p:nvPr/>
          </p:nvSpPr>
          <p:spPr bwMode="auto">
            <a:xfrm flipV="1">
              <a:off x="2160" y="1152"/>
              <a:ext cx="0" cy="24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 Narrow" pitchFamily="34" charset="0"/>
              </a:endParaRPr>
            </a:p>
          </p:txBody>
        </p:sp>
        <p:sp>
          <p:nvSpPr>
            <p:cNvPr id="29752" name="Text Box 56"/>
            <p:cNvSpPr txBox="1">
              <a:spLocks noChangeArrowheads="1"/>
            </p:cNvSpPr>
            <p:nvPr/>
          </p:nvSpPr>
          <p:spPr bwMode="auto">
            <a:xfrm>
              <a:off x="3840" y="1488"/>
              <a:ext cx="1104" cy="289"/>
            </a:xfrm>
            <a:prstGeom prst="rect">
              <a:avLst/>
            </a:prstGeom>
            <a:solidFill>
              <a:srgbClr val="0070C0"/>
            </a:solidFill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lnSpc>
                  <a:spcPct val="85000"/>
                </a:lnSpc>
                <a:spcBef>
                  <a:spcPct val="50000"/>
                </a:spcBef>
              </a:pPr>
              <a:r>
                <a:rPr lang="en-US" sz="1400" b="1" dirty="0">
                  <a:latin typeface="Arial Narrow" pitchFamily="34" charset="0"/>
                </a:rPr>
                <a:t>Total </a:t>
              </a:r>
              <a:r>
                <a:rPr lang="en-US" sz="1400" b="1" dirty="0" smtClean="0">
                  <a:latin typeface="Arial Narrow" pitchFamily="34" charset="0"/>
                </a:rPr>
                <a:t>National Product </a:t>
              </a:r>
              <a:r>
                <a:rPr lang="en-US" sz="1400" b="1" dirty="0">
                  <a:latin typeface="Arial Narrow" pitchFamily="34" charset="0"/>
                </a:rPr>
                <a:t>(</a:t>
              </a:r>
              <a:r>
                <a:rPr lang="en-US" sz="1400" b="1" dirty="0" smtClean="0">
                  <a:latin typeface="Arial Narrow" pitchFamily="34" charset="0"/>
                </a:rPr>
                <a:t>1</a:t>
              </a:r>
              <a:r>
                <a:rPr lang="id-ID" sz="1400" b="1" dirty="0" smtClean="0">
                  <a:latin typeface="Arial Narrow" pitchFamily="34" charset="0"/>
                </a:rPr>
                <a:t>8</a:t>
              </a:r>
              <a:r>
                <a:rPr lang="en-US" sz="1400" b="1" dirty="0" smtClean="0">
                  <a:latin typeface="Arial Narrow" pitchFamily="34" charset="0"/>
                </a:rPr>
                <a:t>.</a:t>
              </a:r>
              <a:r>
                <a:rPr lang="id-ID" sz="1400" b="1" dirty="0" smtClean="0">
                  <a:latin typeface="Arial Narrow" pitchFamily="34" charset="0"/>
                </a:rPr>
                <a:t>280</a:t>
              </a:r>
              <a:r>
                <a:rPr lang="en-US" sz="1400" b="1" dirty="0" smtClean="0">
                  <a:latin typeface="Arial Narrow" pitchFamily="34" charset="0"/>
                </a:rPr>
                <a:t>,</a:t>
              </a:r>
              <a:r>
                <a:rPr lang="id-ID" sz="1400" b="1" dirty="0" smtClean="0">
                  <a:latin typeface="Arial Narrow" pitchFamily="34" charset="0"/>
                </a:rPr>
                <a:t>75</a:t>
              </a:r>
              <a:r>
                <a:rPr lang="en-US" sz="1400" b="1" dirty="0" smtClean="0">
                  <a:latin typeface="Arial Narrow" pitchFamily="34" charset="0"/>
                </a:rPr>
                <a:t>)</a:t>
              </a:r>
              <a:endParaRPr lang="en-US" sz="1400" b="1" dirty="0">
                <a:latin typeface="Arial Narrow" pitchFamily="34" charset="0"/>
              </a:endParaRPr>
            </a:p>
          </p:txBody>
        </p:sp>
        <p:sp>
          <p:nvSpPr>
            <p:cNvPr id="29753" name="Line 57"/>
            <p:cNvSpPr>
              <a:spLocks noChangeShapeType="1"/>
            </p:cNvSpPr>
            <p:nvPr/>
          </p:nvSpPr>
          <p:spPr bwMode="auto">
            <a:xfrm flipH="1" flipV="1">
              <a:off x="3312" y="1632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Arial Narrow" pitchFamily="34" charset="0"/>
              </a:endParaRPr>
            </a:p>
          </p:txBody>
        </p:sp>
        <p:sp>
          <p:nvSpPr>
            <p:cNvPr id="29754" name="Line 58"/>
            <p:cNvSpPr>
              <a:spLocks noChangeShapeType="1"/>
            </p:cNvSpPr>
            <p:nvPr/>
          </p:nvSpPr>
          <p:spPr bwMode="auto">
            <a:xfrm>
              <a:off x="4416" y="182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Arial Narrow" pitchFamily="34" charset="0"/>
              </a:endParaRPr>
            </a:p>
          </p:txBody>
        </p:sp>
        <p:sp>
          <p:nvSpPr>
            <p:cNvPr id="29755" name="Text Box 59"/>
            <p:cNvSpPr txBox="1">
              <a:spLocks noChangeArrowheads="1"/>
            </p:cNvSpPr>
            <p:nvPr/>
          </p:nvSpPr>
          <p:spPr bwMode="auto">
            <a:xfrm>
              <a:off x="3360" y="1440"/>
              <a:ext cx="406" cy="19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 b="1" dirty="0" smtClean="0">
                  <a:solidFill>
                    <a:srgbClr val="FFFF00"/>
                  </a:solidFill>
                  <a:latin typeface="Arial Narrow" pitchFamily="34" charset="0"/>
                </a:rPr>
                <a:t>4,</a:t>
              </a:r>
              <a:r>
                <a:rPr lang="id-ID" sz="1400" b="1" dirty="0" smtClean="0">
                  <a:solidFill>
                    <a:srgbClr val="FFFF00"/>
                  </a:solidFill>
                  <a:latin typeface="Arial Narrow" pitchFamily="34" charset="0"/>
                </a:rPr>
                <a:t>32</a:t>
              </a:r>
              <a:r>
                <a:rPr lang="en-US" sz="1400" b="1" dirty="0" smtClean="0">
                  <a:solidFill>
                    <a:srgbClr val="FFFF00"/>
                  </a:solidFill>
                  <a:latin typeface="Arial Narrow" pitchFamily="34" charset="0"/>
                </a:rPr>
                <a:t> </a:t>
              </a:r>
              <a:r>
                <a:rPr lang="en-US" sz="1400" b="1" dirty="0">
                  <a:solidFill>
                    <a:srgbClr val="FFFF00"/>
                  </a:solidFill>
                  <a:latin typeface="Arial Narrow" pitchFamily="34" charset="0"/>
                </a:rPr>
                <a:t>%</a:t>
              </a:r>
            </a:p>
          </p:txBody>
        </p:sp>
        <p:sp>
          <p:nvSpPr>
            <p:cNvPr id="29756" name="Text Box 60"/>
            <p:cNvSpPr txBox="1">
              <a:spLocks noChangeArrowheads="1"/>
            </p:cNvSpPr>
            <p:nvPr/>
          </p:nvSpPr>
          <p:spPr bwMode="auto">
            <a:xfrm>
              <a:off x="3379" y="2069"/>
              <a:ext cx="406" cy="19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d-ID" sz="1400" b="1" dirty="0" smtClean="0">
                  <a:solidFill>
                    <a:srgbClr val="FFFF00"/>
                  </a:solidFill>
                  <a:latin typeface="Arial Narrow" pitchFamily="34" charset="0"/>
                </a:rPr>
                <a:t>4</a:t>
              </a:r>
              <a:r>
                <a:rPr lang="en-US" sz="1400" b="1" dirty="0" smtClean="0">
                  <a:solidFill>
                    <a:srgbClr val="FFFF00"/>
                  </a:solidFill>
                  <a:latin typeface="Arial Narrow" pitchFamily="34" charset="0"/>
                </a:rPr>
                <a:t>,</a:t>
              </a:r>
              <a:r>
                <a:rPr lang="id-ID" sz="1400" b="1" dirty="0" smtClean="0">
                  <a:solidFill>
                    <a:srgbClr val="FFFF00"/>
                  </a:solidFill>
                  <a:latin typeface="Arial Narrow" pitchFamily="34" charset="0"/>
                </a:rPr>
                <a:t>02</a:t>
              </a:r>
              <a:r>
                <a:rPr lang="en-US" sz="1400" b="1" dirty="0" smtClean="0">
                  <a:solidFill>
                    <a:srgbClr val="FFFF00"/>
                  </a:solidFill>
                  <a:latin typeface="Arial Narrow" pitchFamily="34" charset="0"/>
                </a:rPr>
                <a:t> </a:t>
              </a:r>
              <a:r>
                <a:rPr lang="en-US" sz="1400" b="1" dirty="0">
                  <a:solidFill>
                    <a:srgbClr val="FFFF00"/>
                  </a:solidFill>
                  <a:latin typeface="Arial Narrow" pitchFamily="34" charset="0"/>
                </a:rPr>
                <a:t>%</a:t>
              </a:r>
            </a:p>
          </p:txBody>
        </p:sp>
        <p:sp>
          <p:nvSpPr>
            <p:cNvPr id="29757" name="Text Box 61"/>
            <p:cNvSpPr txBox="1">
              <a:spLocks noChangeArrowheads="1"/>
            </p:cNvSpPr>
            <p:nvPr/>
          </p:nvSpPr>
          <p:spPr bwMode="auto">
            <a:xfrm>
              <a:off x="3424" y="2558"/>
              <a:ext cx="415" cy="19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d-ID" sz="1400" b="1" dirty="0" smtClean="0">
                  <a:solidFill>
                    <a:srgbClr val="FFFF00"/>
                  </a:solidFill>
                  <a:latin typeface="Arial Narrow" pitchFamily="34" charset="0"/>
                </a:rPr>
                <a:t>8</a:t>
              </a:r>
              <a:r>
                <a:rPr lang="en-US" sz="1400" b="1" dirty="0" smtClean="0">
                  <a:solidFill>
                    <a:srgbClr val="FFFF00"/>
                  </a:solidFill>
                  <a:latin typeface="Arial Narrow" pitchFamily="34" charset="0"/>
                </a:rPr>
                <a:t>,</a:t>
              </a:r>
              <a:r>
                <a:rPr lang="id-ID" sz="1400" b="1" dirty="0" smtClean="0">
                  <a:solidFill>
                    <a:srgbClr val="FFFF00"/>
                  </a:solidFill>
                  <a:latin typeface="Arial Narrow" pitchFamily="34" charset="0"/>
                </a:rPr>
                <a:t>52</a:t>
              </a:r>
              <a:r>
                <a:rPr lang="en-US" sz="1400" b="1" dirty="0" smtClean="0">
                  <a:solidFill>
                    <a:srgbClr val="FFFF00"/>
                  </a:solidFill>
                  <a:latin typeface="Arial Narrow" pitchFamily="34" charset="0"/>
                </a:rPr>
                <a:t> </a:t>
              </a:r>
              <a:r>
                <a:rPr lang="en-US" sz="1400" b="1" dirty="0">
                  <a:solidFill>
                    <a:srgbClr val="FFFF00"/>
                  </a:solidFill>
                  <a:latin typeface="Arial Narrow" pitchFamily="34" charset="0"/>
                </a:rPr>
                <a:t>%</a:t>
              </a:r>
            </a:p>
          </p:txBody>
        </p:sp>
        <p:sp>
          <p:nvSpPr>
            <p:cNvPr id="29758" name="Text Box 62"/>
            <p:cNvSpPr txBox="1">
              <a:spLocks noChangeArrowheads="1"/>
            </p:cNvSpPr>
            <p:nvPr/>
          </p:nvSpPr>
          <p:spPr bwMode="auto">
            <a:xfrm>
              <a:off x="3408" y="3168"/>
              <a:ext cx="415" cy="19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 b="1" dirty="0" smtClean="0">
                  <a:solidFill>
                    <a:srgbClr val="FFFF00"/>
                  </a:solidFill>
                  <a:latin typeface="Arial Narrow" pitchFamily="34" charset="0"/>
                </a:rPr>
                <a:t>4,</a:t>
              </a:r>
              <a:r>
                <a:rPr lang="id-ID" sz="1400" b="1" dirty="0" smtClean="0">
                  <a:solidFill>
                    <a:srgbClr val="FFFF00"/>
                  </a:solidFill>
                  <a:latin typeface="Arial Narrow" pitchFamily="34" charset="0"/>
                </a:rPr>
                <a:t>15</a:t>
              </a:r>
              <a:r>
                <a:rPr lang="en-US" sz="1400" b="1" dirty="0" smtClean="0">
                  <a:solidFill>
                    <a:srgbClr val="FFFF00"/>
                  </a:solidFill>
                  <a:latin typeface="Arial Narrow" pitchFamily="34" charset="0"/>
                </a:rPr>
                <a:t> </a:t>
              </a:r>
              <a:r>
                <a:rPr lang="en-US" sz="1400" b="1" dirty="0">
                  <a:solidFill>
                    <a:srgbClr val="FFFF00"/>
                  </a:solidFill>
                  <a:latin typeface="Arial Narrow" pitchFamily="34" charset="0"/>
                </a:rPr>
                <a:t>%</a:t>
              </a:r>
            </a:p>
          </p:txBody>
        </p:sp>
        <p:sp>
          <p:nvSpPr>
            <p:cNvPr id="29759" name="Text Box 63"/>
            <p:cNvSpPr txBox="1">
              <a:spLocks noChangeArrowheads="1"/>
            </p:cNvSpPr>
            <p:nvPr/>
          </p:nvSpPr>
          <p:spPr bwMode="auto">
            <a:xfrm>
              <a:off x="3408" y="3696"/>
              <a:ext cx="406" cy="19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d-ID" sz="1400" b="1" dirty="0" smtClean="0">
                  <a:solidFill>
                    <a:srgbClr val="FFFF00"/>
                  </a:solidFill>
                  <a:latin typeface="Arial Narrow" pitchFamily="34" charset="0"/>
                </a:rPr>
                <a:t>3</a:t>
              </a:r>
              <a:r>
                <a:rPr lang="en-US" sz="1400" b="1" dirty="0" smtClean="0">
                  <a:solidFill>
                    <a:srgbClr val="FFFF00"/>
                  </a:solidFill>
                  <a:latin typeface="Arial Narrow" pitchFamily="34" charset="0"/>
                </a:rPr>
                <a:t>,</a:t>
              </a:r>
              <a:r>
                <a:rPr lang="id-ID" sz="1400" b="1" dirty="0" smtClean="0">
                  <a:solidFill>
                    <a:srgbClr val="FFFF00"/>
                  </a:solidFill>
                  <a:latin typeface="Arial Narrow" pitchFamily="34" charset="0"/>
                </a:rPr>
                <a:t>93</a:t>
              </a:r>
              <a:r>
                <a:rPr lang="en-US" sz="1400" b="1" dirty="0" smtClean="0">
                  <a:solidFill>
                    <a:srgbClr val="FFFF00"/>
                  </a:solidFill>
                  <a:latin typeface="Arial Narrow" pitchFamily="34" charset="0"/>
                </a:rPr>
                <a:t> </a:t>
              </a:r>
              <a:r>
                <a:rPr lang="en-US" sz="1400" b="1" dirty="0">
                  <a:solidFill>
                    <a:srgbClr val="FFFF00"/>
                  </a:solidFill>
                  <a:latin typeface="Arial Narrow" pitchFamily="34" charset="0"/>
                </a:rPr>
                <a:t>%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507288" y="6205556"/>
            <a:ext cx="457200" cy="457200"/>
          </a:xfrm>
        </p:spPr>
        <p:txBody>
          <a:bodyPr/>
          <a:lstStyle/>
          <a:p>
            <a:fld id="{16963849-E0CC-4D6A-A2E1-4AF0867C990B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5512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37098" y="3128194"/>
            <a:ext cx="38222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Terima</a:t>
            </a:r>
            <a:r>
              <a:rPr 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Kasih</a:t>
            </a:r>
            <a:endParaRPr lang="en-US" sz="5400" b="1" dirty="0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32829" y="2204864"/>
            <a:ext cx="36307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chemeClr val="accent3"/>
                </a:solidFill>
              </a:rPr>
              <a:t>THANK YOU</a:t>
            </a:r>
          </a:p>
        </p:txBody>
      </p:sp>
      <p:sp>
        <p:nvSpPr>
          <p:cNvPr id="6" name="Rectangle 5"/>
          <p:cNvSpPr/>
          <p:nvPr/>
        </p:nvSpPr>
        <p:spPr>
          <a:xfrm>
            <a:off x="1976015" y="4089846"/>
            <a:ext cx="49443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MATUR NUWUN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897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d-ID" sz="4000" b="1" dirty="0"/>
              <a:t>International Tourism, 2015</a:t>
            </a:r>
            <a:endParaRPr lang="en-US" sz="40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12" y="1443836"/>
            <a:ext cx="8662827" cy="4733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35406" y="6277543"/>
            <a:ext cx="4771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Source: UNWTO Tourism Highlights, 2015 edition</a:t>
            </a:r>
            <a:endParaRPr lang="id-ID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833015"/>
            <a:ext cx="7969998" cy="1143000"/>
          </a:xfrm>
        </p:spPr>
        <p:txBody>
          <a:bodyPr>
            <a:noAutofit/>
          </a:bodyPr>
          <a:lstStyle/>
          <a:p>
            <a:r>
              <a:rPr lang="en-US" sz="4000" b="1" dirty="0"/>
              <a:t>The measurement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of </a:t>
            </a:r>
            <a:r>
              <a:rPr lang="en-US" sz="4000" b="1" dirty="0"/>
              <a:t>the </a:t>
            </a:r>
            <a:r>
              <a:rPr lang="en-US" sz="4000" b="1" dirty="0" smtClean="0"/>
              <a:t>economic impacts </a:t>
            </a:r>
            <a:r>
              <a:rPr lang="en-US" sz="4000" b="1" dirty="0"/>
              <a:t>of tourism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48965" y="2207360"/>
            <a:ext cx="8229600" cy="442844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Tourism generates </a:t>
            </a:r>
            <a:r>
              <a:rPr lang="en-US" dirty="0"/>
              <a:t>directly and indirectly an increase in economic activity in the </a:t>
            </a:r>
            <a:r>
              <a:rPr lang="en-US" dirty="0" smtClean="0"/>
              <a:t>places</a:t>
            </a:r>
            <a:r>
              <a:rPr lang="id-ID" dirty="0" smtClean="0"/>
              <a:t> </a:t>
            </a:r>
            <a:r>
              <a:rPr lang="en-US" dirty="0" smtClean="0"/>
              <a:t>visited, </a:t>
            </a:r>
            <a:r>
              <a:rPr lang="en-US" dirty="0"/>
              <a:t>mainly due to demand for goods and services that need to </a:t>
            </a:r>
            <a:r>
              <a:rPr lang="en-US" dirty="0" smtClean="0"/>
              <a:t>be</a:t>
            </a:r>
            <a:r>
              <a:rPr lang="id-ID" dirty="0" smtClean="0"/>
              <a:t> </a:t>
            </a:r>
            <a:r>
              <a:rPr lang="en-US" dirty="0" smtClean="0"/>
              <a:t>produced </a:t>
            </a:r>
            <a:r>
              <a:rPr lang="en-US" dirty="0"/>
              <a:t>and </a:t>
            </a:r>
            <a:r>
              <a:rPr lang="en-US" dirty="0" smtClean="0"/>
              <a:t>provided</a:t>
            </a:r>
            <a:endParaRPr lang="id-ID" dirty="0" smtClean="0"/>
          </a:p>
          <a:p>
            <a:r>
              <a:rPr lang="id-ID" dirty="0" smtClean="0"/>
              <a:t>The objective of e</a:t>
            </a:r>
            <a:r>
              <a:rPr lang="en-US" dirty="0" err="1" smtClean="0"/>
              <a:t>conomic</a:t>
            </a:r>
            <a:r>
              <a:rPr lang="en-US" dirty="0" smtClean="0"/>
              <a:t> </a:t>
            </a:r>
            <a:r>
              <a:rPr lang="en-US" dirty="0"/>
              <a:t>impact studies </a:t>
            </a:r>
            <a:r>
              <a:rPr lang="id-ID" dirty="0" smtClean="0"/>
              <a:t>is</a:t>
            </a:r>
            <a:r>
              <a:rPr lang="en-US" dirty="0" smtClean="0"/>
              <a:t> </a:t>
            </a:r>
            <a:r>
              <a:rPr lang="en-US" dirty="0"/>
              <a:t>to measure economic benefits, that is, the </a:t>
            </a:r>
            <a:r>
              <a:rPr lang="en-US" dirty="0" smtClean="0"/>
              <a:t>net</a:t>
            </a:r>
            <a:r>
              <a:rPr lang="id-ID" dirty="0" smtClean="0"/>
              <a:t> </a:t>
            </a:r>
            <a:r>
              <a:rPr lang="en-US" dirty="0" smtClean="0"/>
              <a:t>increase </a:t>
            </a:r>
            <a:r>
              <a:rPr lang="en-US" dirty="0"/>
              <a:t>in the wealth of residents resulting from tourism, measured in </a:t>
            </a:r>
            <a:r>
              <a:rPr lang="en-US" dirty="0" smtClean="0"/>
              <a:t>monetary</a:t>
            </a:r>
            <a:r>
              <a:rPr lang="id-ID" dirty="0" smtClean="0"/>
              <a:t> </a:t>
            </a:r>
            <a:r>
              <a:rPr lang="en-US" dirty="0" smtClean="0"/>
              <a:t>terms. </a:t>
            </a:r>
            <a:endParaRPr lang="id-ID" dirty="0" smtClean="0"/>
          </a:p>
          <a:p>
            <a:r>
              <a:rPr lang="en-US" dirty="0" err="1" smtClean="0"/>
              <a:t>Th</a:t>
            </a:r>
            <a:r>
              <a:rPr lang="id-ID" dirty="0" smtClean="0"/>
              <a:t>e</a:t>
            </a:r>
            <a:r>
              <a:rPr lang="en-US" dirty="0" smtClean="0"/>
              <a:t> </a:t>
            </a:r>
            <a:r>
              <a:rPr lang="en-US" dirty="0"/>
              <a:t>change </a:t>
            </a:r>
            <a:r>
              <a:rPr lang="en-US" dirty="0" smtClean="0"/>
              <a:t>in</a:t>
            </a:r>
            <a:r>
              <a:rPr lang="id-ID" dirty="0" smtClean="0"/>
              <a:t> </a:t>
            </a:r>
            <a:r>
              <a:rPr lang="en-US" dirty="0" smtClean="0"/>
              <a:t>wealth </a:t>
            </a:r>
            <a:r>
              <a:rPr lang="en-US" dirty="0"/>
              <a:t>might occur not only through increased flows of income to households, </a:t>
            </a:r>
            <a:r>
              <a:rPr lang="en-US" dirty="0" smtClean="0"/>
              <a:t>but</a:t>
            </a:r>
            <a:r>
              <a:rPr lang="id-ID" dirty="0" smtClean="0"/>
              <a:t> </a:t>
            </a:r>
            <a:r>
              <a:rPr lang="en-US" dirty="0" smtClean="0"/>
              <a:t>also </a:t>
            </a:r>
            <a:r>
              <a:rPr lang="en-US" dirty="0"/>
              <a:t>through the change in net worth induced by the change in market value (</a:t>
            </a:r>
            <a:r>
              <a:rPr lang="en-US" dirty="0" smtClean="0"/>
              <a:t>positive</a:t>
            </a:r>
            <a:r>
              <a:rPr lang="id-ID" dirty="0" smtClean="0"/>
              <a:t> </a:t>
            </a:r>
            <a:r>
              <a:rPr lang="en-US" dirty="0" smtClean="0"/>
              <a:t>or </a:t>
            </a:r>
            <a:r>
              <a:rPr lang="en-US" dirty="0"/>
              <a:t>negative) of existing assets, both produced and non-produced, as a response to </a:t>
            </a:r>
            <a:r>
              <a:rPr lang="en-US" dirty="0" smtClean="0"/>
              <a:t>the</a:t>
            </a:r>
            <a:r>
              <a:rPr lang="id-ID" dirty="0" smtClean="0"/>
              <a:t> </a:t>
            </a:r>
            <a:r>
              <a:rPr lang="en-US" dirty="0" smtClean="0"/>
              <a:t>induced </a:t>
            </a:r>
            <a:r>
              <a:rPr lang="en-US" dirty="0"/>
              <a:t>change in demand for such </a:t>
            </a:r>
            <a:r>
              <a:rPr lang="en-US" dirty="0" smtClean="0"/>
              <a:t>types </a:t>
            </a:r>
            <a:r>
              <a:rPr lang="en-US" dirty="0"/>
              <a:t>of assets</a:t>
            </a:r>
            <a:r>
              <a:rPr lang="en-US" dirty="0" smtClean="0"/>
              <a:t>.</a:t>
            </a:r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4051702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138425"/>
            <a:ext cx="8246070" cy="610820"/>
          </a:xfrm>
        </p:spPr>
        <p:txBody>
          <a:bodyPr>
            <a:noAutofit/>
          </a:bodyPr>
          <a:lstStyle/>
          <a:p>
            <a:r>
              <a:rPr lang="id-ID" sz="4400" b="1" dirty="0" smtClean="0"/>
              <a:t>Tourism Effect</a:t>
            </a:r>
            <a:endParaRPr lang="id-ID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48965" y="2004865"/>
            <a:ext cx="8229600" cy="485313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In terms of input-output analysis, three different types of effects are defined</a:t>
            </a:r>
            <a:r>
              <a:rPr lang="en-US" dirty="0" smtClean="0"/>
              <a:t>:</a:t>
            </a:r>
            <a:endParaRPr lang="id-ID" dirty="0" smtClean="0"/>
          </a:p>
          <a:p>
            <a:r>
              <a:rPr lang="en-US" dirty="0"/>
              <a:t>The </a:t>
            </a:r>
            <a:r>
              <a:rPr lang="en-US" u="sng" dirty="0"/>
              <a:t>direct effects </a:t>
            </a:r>
            <a:r>
              <a:rPr lang="en-US" dirty="0"/>
              <a:t>take into account only the immediate effects of the </a:t>
            </a:r>
            <a:r>
              <a:rPr lang="en-US" dirty="0" smtClean="0"/>
              <a:t>additional</a:t>
            </a:r>
            <a:r>
              <a:rPr lang="id-ID" dirty="0" smtClean="0"/>
              <a:t> </a:t>
            </a:r>
            <a:r>
              <a:rPr lang="en-US" dirty="0" smtClean="0"/>
              <a:t>demand on production</a:t>
            </a:r>
            <a:r>
              <a:rPr lang="id-ID" dirty="0" smtClean="0"/>
              <a:t> </a:t>
            </a:r>
            <a:r>
              <a:rPr lang="en-US" dirty="0" smtClean="0"/>
              <a:t>processes </a:t>
            </a:r>
            <a:r>
              <a:rPr lang="en-US" dirty="0"/>
              <a:t>and supply of goods and services in terms of additional goods </a:t>
            </a:r>
            <a:r>
              <a:rPr lang="en-US" dirty="0" smtClean="0"/>
              <a:t>and</a:t>
            </a:r>
            <a:r>
              <a:rPr lang="id-ID" dirty="0" smtClean="0"/>
              <a:t> </a:t>
            </a:r>
            <a:r>
              <a:rPr lang="en-US" dirty="0" smtClean="0"/>
              <a:t>services</a:t>
            </a:r>
            <a:r>
              <a:rPr lang="en-US" dirty="0"/>
              <a:t>, and additional value added and its </a:t>
            </a:r>
            <a:r>
              <a:rPr lang="en-US" dirty="0" smtClean="0"/>
              <a:t>components</a:t>
            </a:r>
            <a:r>
              <a:rPr lang="id-ID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. </a:t>
            </a:r>
            <a:r>
              <a:rPr lang="en-US" dirty="0">
                <a:solidFill>
                  <a:srgbClr val="FFFF00"/>
                </a:solidFill>
              </a:rPr>
              <a:t>The </a:t>
            </a:r>
            <a:r>
              <a:rPr lang="id-ID" dirty="0" smtClean="0">
                <a:solidFill>
                  <a:srgbClr val="FFFF00"/>
                </a:solidFill>
              </a:rPr>
              <a:t>TSA</a:t>
            </a:r>
            <a:r>
              <a:rPr lang="en-US" dirty="0" smtClean="0">
                <a:solidFill>
                  <a:srgbClr val="FFFF00"/>
                </a:solidFill>
              </a:rPr>
              <a:t> only </a:t>
            </a:r>
            <a:r>
              <a:rPr lang="en-US" dirty="0">
                <a:solidFill>
                  <a:srgbClr val="FFFF00"/>
                </a:solidFill>
              </a:rPr>
              <a:t>makes it possible to measure the </a:t>
            </a:r>
            <a:r>
              <a:rPr lang="en-US" dirty="0" smtClean="0">
                <a:solidFill>
                  <a:srgbClr val="FFFF00"/>
                </a:solidFill>
              </a:rPr>
              <a:t>direct</a:t>
            </a:r>
            <a:r>
              <a:rPr lang="id-ID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effects </a:t>
            </a:r>
            <a:r>
              <a:rPr lang="en-US" dirty="0">
                <a:solidFill>
                  <a:srgbClr val="FFFF00"/>
                </a:solidFill>
              </a:rPr>
              <a:t>of consumption on output and value added of tourism industries and other </a:t>
            </a:r>
            <a:r>
              <a:rPr lang="en-US" dirty="0" smtClean="0">
                <a:solidFill>
                  <a:srgbClr val="FFFF00"/>
                </a:solidFill>
              </a:rPr>
              <a:t>industries</a:t>
            </a:r>
            <a:r>
              <a:rPr lang="id-ID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serving </a:t>
            </a:r>
            <a:r>
              <a:rPr lang="en-US" dirty="0">
                <a:solidFill>
                  <a:srgbClr val="FFFF00"/>
                </a:solidFill>
              </a:rPr>
              <a:t>them </a:t>
            </a:r>
            <a:r>
              <a:rPr lang="en-US" dirty="0" smtClean="0">
                <a:solidFill>
                  <a:srgbClr val="FFFF00"/>
                </a:solidFill>
              </a:rPr>
              <a:t>(</a:t>
            </a:r>
            <a:r>
              <a:rPr lang="id-ID" dirty="0" smtClean="0">
                <a:solidFill>
                  <a:srgbClr val="FFFF00"/>
                </a:solidFill>
              </a:rPr>
              <a:t>TDGVA and TDGDP)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  <a:endParaRPr lang="id-ID" dirty="0" smtClean="0">
              <a:solidFill>
                <a:srgbClr val="FFFF00"/>
              </a:solidFill>
            </a:endParaRPr>
          </a:p>
          <a:p>
            <a:r>
              <a:rPr lang="en-US" dirty="0" smtClean="0"/>
              <a:t>The</a:t>
            </a:r>
            <a:r>
              <a:rPr lang="id-ID" dirty="0" smtClean="0"/>
              <a:t> </a:t>
            </a:r>
            <a:r>
              <a:rPr lang="en-US" dirty="0" smtClean="0"/>
              <a:t>intermediate </a:t>
            </a:r>
            <a:r>
              <a:rPr lang="en-US" dirty="0"/>
              <a:t>inputs or capital goods need to be produced or imported, </a:t>
            </a:r>
            <a:r>
              <a:rPr lang="en-US" dirty="0" smtClean="0"/>
              <a:t>induces </a:t>
            </a:r>
            <a:r>
              <a:rPr lang="en-US" dirty="0"/>
              <a:t>a chain of additional demand for different factors of production (</a:t>
            </a:r>
            <a:r>
              <a:rPr lang="en-US" dirty="0" smtClean="0"/>
              <a:t>that</a:t>
            </a:r>
            <a:r>
              <a:rPr lang="id-ID" dirty="0" smtClean="0"/>
              <a:t> </a:t>
            </a:r>
            <a:r>
              <a:rPr lang="en-US" dirty="0" smtClean="0"/>
              <a:t>is</a:t>
            </a:r>
            <a:r>
              <a:rPr lang="en-US" dirty="0"/>
              <a:t>, inputs, </a:t>
            </a:r>
            <a:r>
              <a:rPr lang="en-US" dirty="0" err="1" smtClean="0"/>
              <a:t>labo</a:t>
            </a:r>
            <a:r>
              <a:rPr lang="id-ID" dirty="0" smtClean="0"/>
              <a:t>u</a:t>
            </a:r>
            <a:r>
              <a:rPr lang="en-US" dirty="0" smtClean="0"/>
              <a:t>r</a:t>
            </a:r>
            <a:r>
              <a:rPr lang="id-ID" dirty="0" smtClean="0"/>
              <a:t>,</a:t>
            </a:r>
            <a:r>
              <a:rPr lang="en-US" dirty="0" smtClean="0"/>
              <a:t> </a:t>
            </a:r>
            <a:r>
              <a:rPr lang="en-US" dirty="0"/>
              <a:t>and capital</a:t>
            </a:r>
            <a:r>
              <a:rPr lang="en-US" dirty="0" smtClean="0"/>
              <a:t>). </a:t>
            </a:r>
            <a:r>
              <a:rPr lang="en-US" dirty="0"/>
              <a:t>This chain of effects that enables the </a:t>
            </a:r>
            <a:r>
              <a:rPr lang="en-US" dirty="0" smtClean="0"/>
              <a:t>activities</a:t>
            </a:r>
            <a:r>
              <a:rPr lang="id-ID" dirty="0" smtClean="0"/>
              <a:t> </a:t>
            </a:r>
            <a:r>
              <a:rPr lang="en-US" dirty="0" smtClean="0"/>
              <a:t>directly </a:t>
            </a:r>
            <a:r>
              <a:rPr lang="en-US" dirty="0"/>
              <a:t>serving visitors is called the </a:t>
            </a:r>
            <a:r>
              <a:rPr lang="en-US" u="sng" dirty="0"/>
              <a:t>indirect effects</a:t>
            </a:r>
            <a:r>
              <a:rPr lang="en-US" dirty="0"/>
              <a:t> of visitor </a:t>
            </a:r>
            <a:r>
              <a:rPr lang="en-US" dirty="0" smtClean="0"/>
              <a:t>demand</a:t>
            </a:r>
            <a:endParaRPr lang="id-ID" dirty="0" smtClean="0"/>
          </a:p>
          <a:p>
            <a:r>
              <a:rPr lang="en-US" dirty="0"/>
              <a:t>In addition, the increase of income distributed to the </a:t>
            </a:r>
            <a:r>
              <a:rPr lang="en-US" dirty="0" err="1"/>
              <a:t>labour</a:t>
            </a:r>
            <a:r>
              <a:rPr lang="en-US" dirty="0"/>
              <a:t> force and to </a:t>
            </a:r>
            <a:r>
              <a:rPr lang="en-US" dirty="0" smtClean="0"/>
              <a:t>the</a:t>
            </a:r>
            <a:r>
              <a:rPr lang="id-ID" dirty="0" smtClean="0"/>
              <a:t> </a:t>
            </a:r>
            <a:r>
              <a:rPr lang="en-US" dirty="0" smtClean="0"/>
              <a:t>owners </a:t>
            </a:r>
            <a:r>
              <a:rPr lang="en-US" dirty="0"/>
              <a:t>of productive capital resulting from incremental visitor demand </a:t>
            </a:r>
            <a:r>
              <a:rPr lang="en-US" dirty="0" smtClean="0"/>
              <a:t>generates</a:t>
            </a:r>
            <a:r>
              <a:rPr lang="id-ID" dirty="0" smtClean="0"/>
              <a:t> </a:t>
            </a:r>
            <a:r>
              <a:rPr lang="en-US" dirty="0" smtClean="0"/>
              <a:t>increased </a:t>
            </a:r>
            <a:r>
              <a:rPr lang="en-US" dirty="0"/>
              <a:t>demand for goods and services through a rise in household consumption</a:t>
            </a:r>
            <a:r>
              <a:rPr lang="en-US" dirty="0" smtClean="0"/>
              <a:t>.</a:t>
            </a:r>
            <a:r>
              <a:rPr lang="id-ID" dirty="0" smtClean="0"/>
              <a:t> </a:t>
            </a:r>
            <a:r>
              <a:rPr lang="en-US" dirty="0" smtClean="0"/>
              <a:t>This </a:t>
            </a:r>
            <a:r>
              <a:rPr lang="en-US" dirty="0"/>
              <a:t>additional demand generates a chain of </a:t>
            </a:r>
            <a:r>
              <a:rPr lang="en-US" u="sng" dirty="0"/>
              <a:t>induced effects </a:t>
            </a:r>
            <a:r>
              <a:rPr lang="en-US" dirty="0"/>
              <a:t>on a great variety of </a:t>
            </a:r>
            <a:r>
              <a:rPr lang="en-US" dirty="0" smtClean="0"/>
              <a:t>goods</a:t>
            </a:r>
            <a:r>
              <a:rPr lang="id-ID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services.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379950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4" y="1138425"/>
            <a:ext cx="8398775" cy="61082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Methods used to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estimate </a:t>
            </a:r>
            <a:r>
              <a:rPr lang="en-US" b="1" dirty="0"/>
              <a:t>indirect and induced effects of tourism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07360"/>
            <a:ext cx="7969998" cy="4266592"/>
          </a:xfrm>
        </p:spPr>
        <p:txBody>
          <a:bodyPr>
            <a:noAutofit/>
          </a:bodyPr>
          <a:lstStyle/>
          <a:p>
            <a:r>
              <a:rPr lang="en-US" sz="2000" b="1" dirty="0"/>
              <a:t>Models based on Input-output </a:t>
            </a:r>
            <a:r>
              <a:rPr lang="en-US" sz="2000" b="1" dirty="0" smtClean="0"/>
              <a:t>analysis</a:t>
            </a:r>
            <a:endParaRPr lang="id-ID" sz="2000" b="1" dirty="0" smtClean="0"/>
          </a:p>
          <a:p>
            <a:pPr lvl="1"/>
            <a:r>
              <a:rPr lang="en-US" sz="1800" dirty="0"/>
              <a:t>By using an input-output table, it is possible to express the technical </a:t>
            </a:r>
            <a:r>
              <a:rPr lang="en-US" sz="1800" dirty="0" smtClean="0"/>
              <a:t>relationship</a:t>
            </a:r>
            <a:r>
              <a:rPr lang="id-ID" sz="1800" dirty="0" smtClean="0"/>
              <a:t> </a:t>
            </a:r>
            <a:r>
              <a:rPr lang="en-US" sz="1800" dirty="0" smtClean="0"/>
              <a:t>between </a:t>
            </a:r>
            <a:r>
              <a:rPr lang="en-US" sz="1800" dirty="0"/>
              <a:t>output by product or activity (at basic price) and intermediate </a:t>
            </a:r>
            <a:r>
              <a:rPr lang="en-US" sz="1800" dirty="0" smtClean="0"/>
              <a:t>consumption</a:t>
            </a:r>
            <a:r>
              <a:rPr lang="id-ID" sz="1800" dirty="0" smtClean="0"/>
              <a:t> </a:t>
            </a:r>
            <a:r>
              <a:rPr lang="en-US" sz="1800" dirty="0" smtClean="0"/>
              <a:t>(</a:t>
            </a:r>
            <a:r>
              <a:rPr lang="en-US" sz="1800" dirty="0"/>
              <a:t>at purchasers price) by product or </a:t>
            </a:r>
            <a:r>
              <a:rPr lang="en-US" sz="1800" dirty="0" smtClean="0"/>
              <a:t>activity.</a:t>
            </a:r>
            <a:endParaRPr lang="id-ID" sz="1800" dirty="0" smtClean="0"/>
          </a:p>
          <a:p>
            <a:r>
              <a:rPr lang="id-ID" sz="2000" b="1" dirty="0"/>
              <a:t>Computable general equilibrium </a:t>
            </a:r>
            <a:r>
              <a:rPr lang="en-US" sz="2000" b="1" dirty="0" smtClean="0"/>
              <a:t>(CGE) </a:t>
            </a:r>
            <a:r>
              <a:rPr lang="id-ID" sz="2000" b="1" dirty="0" smtClean="0"/>
              <a:t>models</a:t>
            </a:r>
          </a:p>
          <a:p>
            <a:pPr lvl="1"/>
            <a:r>
              <a:rPr lang="en-US" sz="1800" dirty="0"/>
              <a:t>Although based on similar types of data and assumptions, </a:t>
            </a:r>
            <a:r>
              <a:rPr lang="en-US" sz="1800" dirty="0" smtClean="0"/>
              <a:t>CGE </a:t>
            </a:r>
            <a:r>
              <a:rPr lang="en-US" sz="1800" dirty="0"/>
              <a:t>models are designed to relax some of the constraints inherent in </a:t>
            </a:r>
            <a:r>
              <a:rPr lang="en-US" sz="1800" dirty="0" smtClean="0"/>
              <a:t>input</a:t>
            </a:r>
            <a:r>
              <a:rPr lang="id-ID" sz="1800" dirty="0" smtClean="0"/>
              <a:t> </a:t>
            </a:r>
            <a:r>
              <a:rPr lang="en-US" sz="1800" dirty="0" smtClean="0"/>
              <a:t>output</a:t>
            </a:r>
            <a:r>
              <a:rPr lang="id-ID" sz="1800" dirty="0" smtClean="0"/>
              <a:t> </a:t>
            </a:r>
            <a:r>
              <a:rPr lang="en-US" sz="1800" dirty="0" smtClean="0"/>
              <a:t>models</a:t>
            </a:r>
            <a:r>
              <a:rPr lang="en-US" sz="1800" dirty="0"/>
              <a:t>, in particular price variation constraints</a:t>
            </a:r>
            <a:r>
              <a:rPr lang="en-US" sz="1800" dirty="0" smtClean="0"/>
              <a:t>.</a:t>
            </a:r>
            <a:endParaRPr lang="id-ID" sz="1800" dirty="0" smtClean="0"/>
          </a:p>
          <a:p>
            <a:r>
              <a:rPr lang="id-ID" sz="2000" b="1" dirty="0" smtClean="0"/>
              <a:t>Multipliers</a:t>
            </a:r>
          </a:p>
          <a:p>
            <a:pPr lvl="1"/>
            <a:r>
              <a:rPr lang="en-US" sz="1800" dirty="0"/>
              <a:t>Both procedures are technically complex and have enormous information needs</a:t>
            </a:r>
            <a:r>
              <a:rPr lang="en-US" sz="1800" dirty="0" smtClean="0"/>
              <a:t>.</a:t>
            </a:r>
            <a:r>
              <a:rPr lang="id-ID" sz="1800" dirty="0" smtClean="0"/>
              <a:t> </a:t>
            </a:r>
            <a:r>
              <a:rPr lang="en-US" sz="1800" dirty="0" smtClean="0"/>
              <a:t>For </a:t>
            </a:r>
            <a:r>
              <a:rPr lang="en-US" sz="1800" dirty="0"/>
              <a:t>this reason, analysts sometimes use exogenous multipliers (estimated from </a:t>
            </a:r>
            <a:r>
              <a:rPr lang="en-US" sz="1800" dirty="0" smtClean="0"/>
              <a:t>other</a:t>
            </a:r>
            <a:r>
              <a:rPr lang="id-ID" sz="1800" dirty="0" smtClean="0"/>
              <a:t> </a:t>
            </a:r>
            <a:r>
              <a:rPr lang="en-US" sz="1800" dirty="0" smtClean="0"/>
              <a:t>economies </a:t>
            </a:r>
            <a:r>
              <a:rPr lang="en-US" sz="1800" dirty="0"/>
              <a:t>or regions) that convert the value of tourism consumption (total or </a:t>
            </a:r>
            <a:r>
              <a:rPr lang="en-US" sz="1800" dirty="0" smtClean="0"/>
              <a:t>by</a:t>
            </a:r>
            <a:r>
              <a:rPr lang="id-ID" sz="1800" dirty="0" smtClean="0"/>
              <a:t> </a:t>
            </a:r>
            <a:r>
              <a:rPr lang="en-US" sz="1800" dirty="0" smtClean="0"/>
              <a:t>product </a:t>
            </a:r>
            <a:r>
              <a:rPr lang="en-US" sz="1800" dirty="0"/>
              <a:t>categories) into estimates of the indirect and induced effects</a:t>
            </a:r>
            <a:r>
              <a:rPr lang="en-US" sz="1800" dirty="0" smtClean="0"/>
              <a:t>.</a:t>
            </a:r>
            <a:endParaRPr lang="id-ID" sz="1800" dirty="0" smtClean="0"/>
          </a:p>
        </p:txBody>
      </p:sp>
    </p:spTree>
    <p:extLst>
      <p:ext uri="{BB962C8B-B14F-4D97-AF65-F5344CB8AC3E}">
        <p14:creationId xmlns:p14="http://schemas.microsoft.com/office/powerpoint/2010/main" val="2694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260" y="985720"/>
            <a:ext cx="8246070" cy="61082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id-ID" sz="4000" b="1" dirty="0" smtClean="0"/>
              <a:t>Historical Background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1EF523-F5FA-46D6-B1DA-F57530271EE6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96260" y="1901950"/>
            <a:ext cx="8306105" cy="48006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defRPr/>
            </a:pPr>
            <a:r>
              <a:rPr lang="en-US" dirty="0" smtClean="0"/>
              <a:t>In </a:t>
            </a:r>
            <a:r>
              <a:rPr lang="en-US" dirty="0"/>
              <a:t>September 1999, an UNWTO–OECD–Eurostat </a:t>
            </a:r>
            <a:r>
              <a:rPr lang="en-US" dirty="0" err="1"/>
              <a:t>intersecretariat</a:t>
            </a:r>
            <a:r>
              <a:rPr lang="en-US" dirty="0"/>
              <a:t> </a:t>
            </a:r>
            <a:r>
              <a:rPr lang="en-US" dirty="0" smtClean="0"/>
              <a:t>working</a:t>
            </a:r>
            <a:r>
              <a:rPr lang="id-ID" dirty="0" smtClean="0"/>
              <a:t> </a:t>
            </a:r>
            <a:r>
              <a:rPr lang="en-US" dirty="0" smtClean="0"/>
              <a:t>group </a:t>
            </a:r>
            <a:r>
              <a:rPr lang="en-US" dirty="0"/>
              <a:t>was created with the object of establishing a common conceptual </a:t>
            </a:r>
            <a:r>
              <a:rPr lang="en-US" dirty="0" smtClean="0"/>
              <a:t>framework</a:t>
            </a:r>
            <a:r>
              <a:rPr lang="id-ID" dirty="0" smtClean="0"/>
              <a:t> </a:t>
            </a:r>
            <a:r>
              <a:rPr lang="en-US" dirty="0" smtClean="0"/>
              <a:t>for </a:t>
            </a:r>
            <a:r>
              <a:rPr lang="en-US" dirty="0"/>
              <a:t>the development of the methodological design of the </a:t>
            </a:r>
            <a:r>
              <a:rPr lang="en-US" dirty="0" smtClean="0"/>
              <a:t>T</a:t>
            </a:r>
            <a:r>
              <a:rPr lang="id-ID" dirty="0" smtClean="0"/>
              <a:t>SA</a:t>
            </a:r>
          </a:p>
          <a:p>
            <a:pPr>
              <a:lnSpc>
                <a:spcPct val="110000"/>
              </a:lnSpc>
              <a:spcBef>
                <a:spcPts val="1200"/>
              </a:spcBef>
              <a:defRPr/>
            </a:pPr>
            <a:r>
              <a:rPr lang="id-ID" dirty="0" smtClean="0"/>
              <a:t>T</a:t>
            </a:r>
            <a:r>
              <a:rPr lang="en-US" dirty="0" smtClean="0"/>
              <a:t>he United</a:t>
            </a:r>
            <a:r>
              <a:rPr lang="id-ID" dirty="0" smtClean="0"/>
              <a:t> </a:t>
            </a:r>
            <a:r>
              <a:rPr lang="en-US" dirty="0" smtClean="0"/>
              <a:t>Nations </a:t>
            </a:r>
            <a:r>
              <a:rPr lang="en-US" dirty="0"/>
              <a:t>Statistical Commission </a:t>
            </a:r>
            <a:r>
              <a:rPr lang="en-US" dirty="0" smtClean="0"/>
              <a:t>endorsed </a:t>
            </a:r>
            <a:r>
              <a:rPr lang="en-US" dirty="0"/>
              <a:t>the draft document, as amended, </a:t>
            </a:r>
            <a:r>
              <a:rPr lang="en-US" dirty="0" smtClean="0"/>
              <a:t>which</a:t>
            </a:r>
            <a:r>
              <a:rPr lang="id-ID" dirty="0" smtClean="0"/>
              <a:t> </a:t>
            </a:r>
            <a:r>
              <a:rPr lang="en-US" dirty="0" smtClean="0"/>
              <a:t>constitutes </a:t>
            </a:r>
            <a:r>
              <a:rPr lang="en-US" dirty="0"/>
              <a:t>the content of the Tourism Satellite Account: Recommended </a:t>
            </a:r>
            <a:r>
              <a:rPr lang="en-US" dirty="0" smtClean="0"/>
              <a:t>Methodological</a:t>
            </a:r>
            <a:r>
              <a:rPr lang="id-ID" dirty="0" smtClean="0"/>
              <a:t> </a:t>
            </a:r>
            <a:r>
              <a:rPr lang="en-US" dirty="0" smtClean="0"/>
              <a:t>Framework </a:t>
            </a:r>
            <a:r>
              <a:rPr lang="en-US" dirty="0"/>
              <a:t>2000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lnSpc>
                <a:spcPct val="110000"/>
              </a:lnSpc>
              <a:spcBef>
                <a:spcPts val="1200"/>
              </a:spcBef>
              <a:defRPr/>
            </a:pPr>
            <a:r>
              <a:rPr lang="en-US" dirty="0" smtClean="0"/>
              <a:t>The T</a:t>
            </a:r>
            <a:r>
              <a:rPr lang="id-ID" dirty="0" smtClean="0"/>
              <a:t>SA</a:t>
            </a:r>
            <a:r>
              <a:rPr lang="en-US" dirty="0" smtClean="0"/>
              <a:t>: R</a:t>
            </a:r>
            <a:r>
              <a:rPr lang="id-ID" dirty="0" smtClean="0"/>
              <a:t>MF </a:t>
            </a:r>
            <a:r>
              <a:rPr lang="en-US" dirty="0" smtClean="0"/>
              <a:t>2008 </a:t>
            </a:r>
            <a:r>
              <a:rPr lang="en-US" dirty="0"/>
              <a:t>is basically an update that takes into account the </a:t>
            </a:r>
            <a:r>
              <a:rPr lang="en-US" dirty="0" smtClean="0"/>
              <a:t>IR</a:t>
            </a:r>
            <a:r>
              <a:rPr lang="id-ID" dirty="0" smtClean="0"/>
              <a:t>TS</a:t>
            </a:r>
            <a:r>
              <a:rPr lang="en-US" dirty="0" smtClean="0"/>
              <a:t> </a:t>
            </a:r>
            <a:r>
              <a:rPr lang="en-US" dirty="0"/>
              <a:t>2008, the updates of other macroeconomic-related frameworks</a:t>
            </a:r>
            <a:r>
              <a:rPr lang="en-US" dirty="0" smtClean="0"/>
              <a:t>,</a:t>
            </a:r>
            <a:r>
              <a:rPr lang="id-ID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the experience of member countries in implementing the </a:t>
            </a:r>
            <a:r>
              <a:rPr lang="en-US" dirty="0" smtClean="0"/>
              <a:t>TS</a:t>
            </a:r>
            <a:r>
              <a:rPr lang="id-ID" dirty="0" smtClean="0"/>
              <a:t>A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lnSpc>
                <a:spcPct val="110000"/>
              </a:lnSpc>
              <a:spcBef>
                <a:spcPts val="1200"/>
              </a:spcBef>
              <a:defRPr/>
            </a:pPr>
            <a:r>
              <a:rPr lang="en-US" dirty="0"/>
              <a:t>The main differences between the </a:t>
            </a:r>
            <a:r>
              <a:rPr lang="en-US" dirty="0" smtClean="0"/>
              <a:t>T</a:t>
            </a:r>
            <a:r>
              <a:rPr lang="id-ID" dirty="0" smtClean="0"/>
              <a:t>SA</a:t>
            </a:r>
            <a:r>
              <a:rPr lang="en-US" dirty="0" smtClean="0"/>
              <a:t>: RM</a:t>
            </a:r>
            <a:r>
              <a:rPr lang="id-ID" dirty="0" smtClean="0"/>
              <a:t>F</a:t>
            </a:r>
            <a:r>
              <a:rPr lang="en-US" dirty="0" smtClean="0"/>
              <a:t> </a:t>
            </a:r>
            <a:r>
              <a:rPr lang="en-US" dirty="0"/>
              <a:t>(2000) and the present 2008 update refer </a:t>
            </a:r>
            <a:r>
              <a:rPr lang="en-US" dirty="0" smtClean="0"/>
              <a:t>basically</a:t>
            </a:r>
            <a:r>
              <a:rPr lang="id-ID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the clarification of the concepts of tourism expenditure and tourism consumption</a:t>
            </a:r>
            <a:r>
              <a:rPr lang="en-US" dirty="0" smtClean="0"/>
              <a:t>,</a:t>
            </a:r>
            <a:r>
              <a:rPr lang="id-ID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of the treatment of goods acquired by visitors, and proposals for taking into </a:t>
            </a:r>
            <a:r>
              <a:rPr lang="en-US" dirty="0" smtClean="0"/>
              <a:t>consideration</a:t>
            </a:r>
            <a:r>
              <a:rPr lang="id-ID" dirty="0" smtClean="0"/>
              <a:t> </a:t>
            </a:r>
            <a:r>
              <a:rPr lang="en-US" dirty="0" smtClean="0"/>
              <a:t>new </a:t>
            </a:r>
            <a:r>
              <a:rPr lang="en-US" dirty="0"/>
              <a:t>forms of vacation home ownership as well as the meetings industry.</a:t>
            </a:r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2630176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985720"/>
            <a:ext cx="8246070" cy="610820"/>
          </a:xfrm>
        </p:spPr>
        <p:txBody>
          <a:bodyPr>
            <a:noAutofit/>
          </a:bodyPr>
          <a:lstStyle/>
          <a:p>
            <a:r>
              <a:rPr lang="id-ID" sz="4400" b="1" dirty="0" smtClean="0"/>
              <a:t>Overview</a:t>
            </a:r>
            <a:endParaRPr lang="id-ID" sz="44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1E937B-A01D-4377-ABE6-43ACAC0202B5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48965" y="1749245"/>
            <a:ext cx="8424672" cy="4572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400" dirty="0" smtClean="0"/>
              <a:t>Tourism as a demand-side phenomenon refers to the activities of visitors</a:t>
            </a:r>
            <a:r>
              <a:rPr lang="id-ID" sz="2400" dirty="0" smtClean="0"/>
              <a:t> </a:t>
            </a:r>
            <a:r>
              <a:rPr lang="en-US" sz="2400" dirty="0" smtClean="0"/>
              <a:t>and their role in the acquisition of goods and services. </a:t>
            </a:r>
            <a:endParaRPr lang="id-ID" sz="2400" dirty="0" smtClean="0"/>
          </a:p>
          <a:p>
            <a:pPr eaLnBrk="1" hangingPunct="1">
              <a:defRPr/>
            </a:pPr>
            <a:r>
              <a:rPr lang="en-US" sz="2400" dirty="0" smtClean="0"/>
              <a:t>It can also be viewed from the</a:t>
            </a:r>
            <a:r>
              <a:rPr lang="id-ID" sz="2400" dirty="0" smtClean="0"/>
              <a:t> </a:t>
            </a:r>
            <a:r>
              <a:rPr lang="en-US" sz="2400" dirty="0" smtClean="0"/>
              <a:t>supply side, and tourism will then be understood as the set of productive activities</a:t>
            </a:r>
            <a:r>
              <a:rPr lang="id-ID" sz="2400" dirty="0" smtClean="0"/>
              <a:t> </a:t>
            </a:r>
            <a:r>
              <a:rPr lang="en-US" sz="2400" dirty="0" smtClean="0"/>
              <a:t>that cater mainly to visitors.</a:t>
            </a:r>
            <a:endParaRPr lang="id-ID" sz="2400" dirty="0" smtClean="0"/>
          </a:p>
          <a:p>
            <a:pPr eaLnBrk="1" hangingPunct="1">
              <a:defRPr/>
            </a:pPr>
            <a:r>
              <a:rPr lang="en-US" sz="2400" dirty="0" smtClean="0"/>
              <a:t>In order to ensure that the compilation of the integrated tourism statistics</a:t>
            </a:r>
            <a:r>
              <a:rPr lang="id-ID" sz="2400" dirty="0" smtClean="0"/>
              <a:t> </a:t>
            </a:r>
            <a:r>
              <a:rPr lang="en-US" sz="2400" dirty="0" smtClean="0"/>
              <a:t>is in line with the compilation practices of other economic statistics, it was decided</a:t>
            </a:r>
            <a:r>
              <a:rPr lang="id-ID" sz="2400" dirty="0" smtClean="0"/>
              <a:t> </a:t>
            </a:r>
            <a:r>
              <a:rPr lang="en-US" sz="2400" dirty="0" smtClean="0"/>
              <a:t>that it shall be further aligned with the updated System of National Accounts 2008</a:t>
            </a:r>
            <a:r>
              <a:rPr lang="id-ID" sz="2400" dirty="0" smtClean="0"/>
              <a:t> </a:t>
            </a:r>
            <a:r>
              <a:rPr lang="en-US" sz="2400" dirty="0" smtClean="0"/>
              <a:t>(SNA 2008)</a:t>
            </a:r>
            <a:endParaRPr lang="id-ID" sz="2400" dirty="0" smtClean="0"/>
          </a:p>
        </p:txBody>
      </p:sp>
    </p:spTree>
    <p:extLst>
      <p:ext uri="{BB962C8B-B14F-4D97-AF65-F5344CB8AC3E}">
        <p14:creationId xmlns:p14="http://schemas.microsoft.com/office/powerpoint/2010/main" val="1261507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3384</Words>
  <Application>Microsoft Office PowerPoint</Application>
  <PresentationFormat>On-screen Show (4:3)</PresentationFormat>
  <Paragraphs>456</Paragraphs>
  <Slides>39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42" baseType="lpstr">
      <vt:lpstr>Office Theme</vt:lpstr>
      <vt:lpstr>Clip</vt:lpstr>
      <vt:lpstr>Worksheet</vt:lpstr>
      <vt:lpstr>Introduction to  Tourism Satellite Accounts</vt:lpstr>
      <vt:lpstr>Role of Tourism</vt:lpstr>
      <vt:lpstr>How does Tourism affect Economy and People?</vt:lpstr>
      <vt:lpstr>International Tourism, 2015</vt:lpstr>
      <vt:lpstr>The measurement  of the economic impacts of tourism</vt:lpstr>
      <vt:lpstr>Tourism Effect</vt:lpstr>
      <vt:lpstr>Methods used to  estimate indirect and induced effects of tourism</vt:lpstr>
      <vt:lpstr>Historical Background</vt:lpstr>
      <vt:lpstr>Overview</vt:lpstr>
      <vt:lpstr>Overview (1)</vt:lpstr>
      <vt:lpstr>Types of satellite accounts</vt:lpstr>
      <vt:lpstr>The Complete Tourism Satellite Account</vt:lpstr>
      <vt:lpstr>The TSA Analysis</vt:lpstr>
      <vt:lpstr>TSA Perspectives</vt:lpstr>
      <vt:lpstr>PowerPoint Presentation</vt:lpstr>
      <vt:lpstr>Form of Tourism &amp; Categories of Tourism Consumption</vt:lpstr>
      <vt:lpstr>Form of Tourism &amp; Categories of Tourism Consumption (cont.)</vt:lpstr>
      <vt:lpstr>Classification</vt:lpstr>
      <vt:lpstr>Classification of Products for Tourism</vt:lpstr>
      <vt:lpstr>Classification of Products ... (Contd.)</vt:lpstr>
      <vt:lpstr>Classification of Products ... (Contd.)</vt:lpstr>
      <vt:lpstr>Tourism characteristic activities?</vt:lpstr>
      <vt:lpstr>Tourism characteristic consumption products/ activities</vt:lpstr>
      <vt:lpstr>Tourism characteristic consumption products/activities</vt:lpstr>
      <vt:lpstr>The Tables</vt:lpstr>
      <vt:lpstr>The Tables (Contd.)</vt:lpstr>
      <vt:lpstr>The Tables (Contd.)</vt:lpstr>
      <vt:lpstr>Aggregates</vt:lpstr>
      <vt:lpstr>INDONESIA TSA</vt:lpstr>
      <vt:lpstr>PowerPoint Presentation</vt:lpstr>
      <vt:lpstr>DATA SOURCES</vt:lpstr>
      <vt:lpstr>DATA SOURCES (Contd.)</vt:lpstr>
      <vt:lpstr>DATA SOURCES (Contd.)</vt:lpstr>
      <vt:lpstr>INFORMATION ON I-TSA COVER</vt:lpstr>
      <vt:lpstr>PowerPoint Presentation</vt:lpstr>
      <vt:lpstr>PowerPoint Presentation</vt:lpstr>
      <vt:lpstr>ECONOMIC IMPACT OF TOURISM, 2013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BPS</cp:lastModifiedBy>
  <cp:revision>46</cp:revision>
  <dcterms:created xsi:type="dcterms:W3CDTF">2013-08-21T19:17:07Z</dcterms:created>
  <dcterms:modified xsi:type="dcterms:W3CDTF">2016-08-06T14:18:48Z</dcterms:modified>
</cp:coreProperties>
</file>