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tags/tag3.xml" ContentType="application/vnd.openxmlformats-officedocument.presentationml.tags+xml"/>
  <Override PartName="/ppt/notesSlides/notesSlide8.xml" ContentType="application/vnd.openxmlformats-officedocument.presentationml.notesSlide+xml"/>
  <Override PartName="/ppt/tags/tag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tags/tag5.xml" ContentType="application/vnd.openxmlformats-officedocument.presentationml.tags+xml"/>
  <Override PartName="/ppt/notesSlides/notesSlide12.xml" ContentType="application/vnd.openxmlformats-officedocument.presentationml.notesSlide+xml"/>
  <Override PartName="/ppt/tags/tag6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7.xml" ContentType="application/vnd.openxmlformats-officedocument.presentationml.tags+xml"/>
  <Override PartName="/ppt/notesSlides/notesSlide15.xml" ContentType="application/vnd.openxmlformats-officedocument.presentationml.notesSlide+xml"/>
  <Override PartName="/ppt/tags/tag8.xml" ContentType="application/vnd.openxmlformats-officedocument.presentationml.tags+xml"/>
  <Override PartName="/ppt/notesSlides/notesSlide16.xml" ContentType="application/vnd.openxmlformats-officedocument.presentationml.notesSlide+xml"/>
  <Override PartName="/ppt/tags/tag9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1" r:id="rId1"/>
  </p:sldMasterIdLst>
  <p:notesMasterIdLst>
    <p:notesMasterId r:id="rId25"/>
  </p:notesMasterIdLst>
  <p:handoutMasterIdLst>
    <p:handoutMasterId r:id="rId26"/>
  </p:handoutMasterIdLst>
  <p:sldIdLst>
    <p:sldId id="1630" r:id="rId2"/>
    <p:sldId id="1637" r:id="rId3"/>
    <p:sldId id="1618" r:id="rId4"/>
    <p:sldId id="1220" r:id="rId5"/>
    <p:sldId id="1638" r:id="rId6"/>
    <p:sldId id="1641" r:id="rId7"/>
    <p:sldId id="1642" r:id="rId8"/>
    <p:sldId id="1626" r:id="rId9"/>
    <p:sldId id="1616" r:id="rId10"/>
    <p:sldId id="1560" r:id="rId11"/>
    <p:sldId id="1555" r:id="rId12"/>
    <p:sldId id="1631" r:id="rId13"/>
    <p:sldId id="1636" r:id="rId14"/>
    <p:sldId id="1635" r:id="rId15"/>
    <p:sldId id="1264" r:id="rId16"/>
    <p:sldId id="1622" r:id="rId17"/>
    <p:sldId id="1265" r:id="rId18"/>
    <p:sldId id="1183" r:id="rId19"/>
    <p:sldId id="1556" r:id="rId20"/>
    <p:sldId id="1643" r:id="rId21"/>
    <p:sldId id="1644" r:id="rId22"/>
    <p:sldId id="1645" r:id="rId23"/>
    <p:sldId id="1628" r:id="rId24"/>
  </p:sldIdLst>
  <p:sldSz cx="9144000" cy="6858000" type="screen4x3"/>
  <p:notesSz cx="6797675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111111"/>
    <a:srgbClr val="99FFCC"/>
    <a:srgbClr val="333399"/>
    <a:srgbClr val="800000"/>
    <a:srgbClr val="CC3300"/>
    <a:srgbClr val="F97C67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8060" autoAdjust="0"/>
  </p:normalViewPr>
  <p:slideViewPr>
    <p:cSldViewPr>
      <p:cViewPr>
        <p:scale>
          <a:sx n="70" d="100"/>
          <a:sy n="70" d="100"/>
        </p:scale>
        <p:origin x="-486" y="-150"/>
      </p:cViewPr>
      <p:guideLst>
        <p:guide orient="horz" pos="1502"/>
        <p:guide orient="horz" pos="935"/>
        <p:guide orient="horz" pos="164"/>
        <p:guide orient="horz" pos="3884"/>
        <p:guide orient="horz" pos="1207"/>
        <p:guide pos="295"/>
        <p:guide pos="5511"/>
      </p:guideLst>
    </p:cSldViewPr>
  </p:slideViewPr>
  <p:outlineViewPr>
    <p:cViewPr>
      <p:scale>
        <a:sx n="33" d="100"/>
        <a:sy n="33" d="100"/>
      </p:scale>
      <p:origin x="0" y="1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1956" y="-90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7F5755-94C8-492D-88E3-C7399104B615}" type="doc">
      <dgm:prSet loTypeId="urn:microsoft.com/office/officeart/2005/8/layout/vList2" loCatId="list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9C26128-45FE-43E8-B437-B5B449374AE7}">
      <dgm:prSet phldrT="[Text]" custT="1"/>
      <dgm:spPr/>
      <dgm:t>
        <a:bodyPr/>
        <a:lstStyle/>
        <a:p>
          <a:r>
            <a:rPr lang="en-US" sz="2400" dirty="0" smtClean="0">
              <a:latin typeface="+mn-lt"/>
            </a:rPr>
            <a:t>Through Licensed Overseas Employment Promoters</a:t>
          </a:r>
          <a:r>
            <a:rPr lang="en-US" sz="3200" dirty="0" smtClean="0">
              <a:latin typeface="+mn-lt"/>
            </a:rPr>
            <a:t>.</a:t>
          </a:r>
          <a:endParaRPr lang="en-US" sz="3200" dirty="0"/>
        </a:p>
      </dgm:t>
    </dgm:pt>
    <dgm:pt modelId="{62FB5923-FD1B-496E-ACC5-EA77C96A5C48}" type="sibTrans" cxnId="{5757418D-9551-4E75-A515-CB6ADCB4938F}">
      <dgm:prSet/>
      <dgm:spPr/>
      <dgm:t>
        <a:bodyPr/>
        <a:lstStyle/>
        <a:p>
          <a:endParaRPr lang="en-US"/>
        </a:p>
      </dgm:t>
    </dgm:pt>
    <dgm:pt modelId="{86F5AC4D-05AE-4E4A-985D-0D7CA64D79E8}" type="parTrans" cxnId="{5757418D-9551-4E75-A515-CB6ADCB4938F}">
      <dgm:prSet/>
      <dgm:spPr/>
      <dgm:t>
        <a:bodyPr/>
        <a:lstStyle/>
        <a:p>
          <a:endParaRPr lang="en-US"/>
        </a:p>
      </dgm:t>
    </dgm:pt>
    <dgm:pt modelId="{BB09B581-CBC9-49F0-BCCD-89C1B0FCD33E}">
      <dgm:prSet phldrT="[Text]" custT="1"/>
      <dgm:spPr/>
      <dgm:t>
        <a:bodyPr/>
        <a:lstStyle/>
        <a:p>
          <a:endParaRPr lang="en-US" sz="2800" dirty="0" smtClean="0">
            <a:latin typeface="+mn-lt"/>
          </a:endParaRPr>
        </a:p>
      </dgm:t>
    </dgm:pt>
    <dgm:pt modelId="{01655875-E564-4996-A90B-A37CA6F5EE11}" type="sibTrans" cxnId="{A782AE67-D0E0-491C-9B6F-8305A3E22F9F}">
      <dgm:prSet/>
      <dgm:spPr/>
      <dgm:t>
        <a:bodyPr/>
        <a:lstStyle/>
        <a:p>
          <a:endParaRPr lang="en-US"/>
        </a:p>
      </dgm:t>
    </dgm:pt>
    <dgm:pt modelId="{42298A88-31D5-4CCA-9BE6-E49FC92A2BEB}" type="parTrans" cxnId="{A782AE67-D0E0-491C-9B6F-8305A3E22F9F}">
      <dgm:prSet/>
      <dgm:spPr/>
      <dgm:t>
        <a:bodyPr/>
        <a:lstStyle/>
        <a:p>
          <a:endParaRPr lang="en-US"/>
        </a:p>
      </dgm:t>
    </dgm:pt>
    <dgm:pt modelId="{13121D71-7720-44CA-8C4F-FC63E431EC14}">
      <dgm:prSet phldrT="[Text]" custT="1"/>
      <dgm:spPr/>
      <dgm:t>
        <a:bodyPr/>
        <a:lstStyle/>
        <a:p>
          <a:r>
            <a:rPr lang="en-US" sz="2400" dirty="0" smtClean="0">
              <a:latin typeface="+mn-lt"/>
            </a:rPr>
            <a:t>Through Direct Employment</a:t>
          </a:r>
        </a:p>
      </dgm:t>
    </dgm:pt>
    <dgm:pt modelId="{5D755A22-CB5C-481B-976C-0B60B4A0C27A}" type="sibTrans" cxnId="{2024E807-1FF7-4DB8-936A-4B5E99B6FAC1}">
      <dgm:prSet/>
      <dgm:spPr/>
      <dgm:t>
        <a:bodyPr/>
        <a:lstStyle/>
        <a:p>
          <a:endParaRPr lang="en-US"/>
        </a:p>
      </dgm:t>
    </dgm:pt>
    <dgm:pt modelId="{D418D717-DFFD-4B59-8506-A4BBE97B79FD}" type="parTrans" cxnId="{2024E807-1FF7-4DB8-936A-4B5E99B6FAC1}">
      <dgm:prSet/>
      <dgm:spPr/>
      <dgm:t>
        <a:bodyPr/>
        <a:lstStyle/>
        <a:p>
          <a:endParaRPr lang="en-US"/>
        </a:p>
      </dgm:t>
    </dgm:pt>
    <dgm:pt modelId="{DC29B070-061F-40C6-9FA0-B39A4FA57028}">
      <dgm:prSet phldrT="[Text]"/>
      <dgm:spPr/>
      <dgm:t>
        <a:bodyPr/>
        <a:lstStyle/>
        <a:p>
          <a:endParaRPr lang="en-US" dirty="0"/>
        </a:p>
      </dgm:t>
    </dgm:pt>
    <dgm:pt modelId="{1105D0CB-65A8-481D-AAA0-20F0E87ABCF4}" type="sibTrans" cxnId="{14238DD2-2B01-437E-A0A8-690BFCA4031E}">
      <dgm:prSet/>
      <dgm:spPr/>
      <dgm:t>
        <a:bodyPr/>
        <a:lstStyle/>
        <a:p>
          <a:endParaRPr lang="en-US"/>
        </a:p>
      </dgm:t>
    </dgm:pt>
    <dgm:pt modelId="{CF187C88-73CA-4E19-86F9-89E5EA537E09}" type="parTrans" cxnId="{14238DD2-2B01-437E-A0A8-690BFCA4031E}">
      <dgm:prSet/>
      <dgm:spPr/>
      <dgm:t>
        <a:bodyPr/>
        <a:lstStyle/>
        <a:p>
          <a:endParaRPr lang="en-US"/>
        </a:p>
      </dgm:t>
    </dgm:pt>
    <dgm:pt modelId="{A9B5357E-C3ED-4A47-8AE0-7B8C616BB122}" type="pres">
      <dgm:prSet presAssocID="{947F5755-94C8-492D-88E3-C7399104B6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283D483-4A32-42C6-BE39-4C8E7680BEFF}" type="pres">
      <dgm:prSet presAssocID="{39C26128-45FE-43E8-B437-B5B449374AE7}" presName="parentText" presStyleLbl="node1" presStyleIdx="0" presStyleCnt="2" custScaleY="167597" custLinFactNeighborY="4425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C90C3-A228-4AE9-992E-501B495BF18B}" type="pres">
      <dgm:prSet presAssocID="{39C26128-45FE-43E8-B437-B5B449374AE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2D388F-0C3F-4B18-9D33-FC003CF4E042}" type="pres">
      <dgm:prSet presAssocID="{13121D71-7720-44CA-8C4F-FC63E431EC14}" presName="parentText" presStyleLbl="node1" presStyleIdx="1" presStyleCnt="2" custScaleX="96820" custScaleY="9704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B7FECB-78A7-4512-92D6-CBCB1C465DE8}" type="pres">
      <dgm:prSet presAssocID="{13121D71-7720-44CA-8C4F-FC63E431EC1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9C34C5-57F1-4899-87C2-789B6C83DC22}" type="presOf" srcId="{13121D71-7720-44CA-8C4F-FC63E431EC14}" destId="{CA2D388F-0C3F-4B18-9D33-FC003CF4E042}" srcOrd="0" destOrd="0" presId="urn:microsoft.com/office/officeart/2005/8/layout/vList2"/>
    <dgm:cxn modelId="{E9F38B5B-C0F9-452C-85DF-06FDB75FBA11}" type="presOf" srcId="{947F5755-94C8-492D-88E3-C7399104B615}" destId="{A9B5357E-C3ED-4A47-8AE0-7B8C616BB122}" srcOrd="0" destOrd="0" presId="urn:microsoft.com/office/officeart/2005/8/layout/vList2"/>
    <dgm:cxn modelId="{2024E807-1FF7-4DB8-936A-4B5E99B6FAC1}" srcId="{947F5755-94C8-492D-88E3-C7399104B615}" destId="{13121D71-7720-44CA-8C4F-FC63E431EC14}" srcOrd="1" destOrd="0" parTransId="{D418D717-DFFD-4B59-8506-A4BBE97B79FD}" sibTransId="{5D755A22-CB5C-481B-976C-0B60B4A0C27A}"/>
    <dgm:cxn modelId="{72C77B4B-3EC3-40AA-A4A4-CD46BCB53554}" type="presOf" srcId="{BB09B581-CBC9-49F0-BCCD-89C1B0FCD33E}" destId="{E52C90C3-A228-4AE9-992E-501B495BF18B}" srcOrd="0" destOrd="0" presId="urn:microsoft.com/office/officeart/2005/8/layout/vList2"/>
    <dgm:cxn modelId="{5757418D-9551-4E75-A515-CB6ADCB4938F}" srcId="{947F5755-94C8-492D-88E3-C7399104B615}" destId="{39C26128-45FE-43E8-B437-B5B449374AE7}" srcOrd="0" destOrd="0" parTransId="{86F5AC4D-05AE-4E4A-985D-0D7CA64D79E8}" sibTransId="{62FB5923-FD1B-496E-ACC5-EA77C96A5C48}"/>
    <dgm:cxn modelId="{D0234CEC-1601-4BF0-BBE4-AC519FE95411}" type="presOf" srcId="{DC29B070-061F-40C6-9FA0-B39A4FA57028}" destId="{98B7FECB-78A7-4512-92D6-CBCB1C465DE8}" srcOrd="0" destOrd="0" presId="urn:microsoft.com/office/officeart/2005/8/layout/vList2"/>
    <dgm:cxn modelId="{A782AE67-D0E0-491C-9B6F-8305A3E22F9F}" srcId="{39C26128-45FE-43E8-B437-B5B449374AE7}" destId="{BB09B581-CBC9-49F0-BCCD-89C1B0FCD33E}" srcOrd="0" destOrd="0" parTransId="{42298A88-31D5-4CCA-9BE6-E49FC92A2BEB}" sibTransId="{01655875-E564-4996-A90B-A37CA6F5EE11}"/>
    <dgm:cxn modelId="{14238DD2-2B01-437E-A0A8-690BFCA4031E}" srcId="{13121D71-7720-44CA-8C4F-FC63E431EC14}" destId="{DC29B070-061F-40C6-9FA0-B39A4FA57028}" srcOrd="0" destOrd="0" parTransId="{CF187C88-73CA-4E19-86F9-89E5EA537E09}" sibTransId="{1105D0CB-65A8-481D-AAA0-20F0E87ABCF4}"/>
    <dgm:cxn modelId="{20CE5CEB-3D8E-4B5C-AB18-2A76C17AB049}" type="presOf" srcId="{39C26128-45FE-43E8-B437-B5B449374AE7}" destId="{C283D483-4A32-42C6-BE39-4C8E7680BEFF}" srcOrd="0" destOrd="0" presId="urn:microsoft.com/office/officeart/2005/8/layout/vList2"/>
    <dgm:cxn modelId="{66094ACF-9D8F-4062-A113-D23CD4A0616C}" type="presParOf" srcId="{A9B5357E-C3ED-4A47-8AE0-7B8C616BB122}" destId="{C283D483-4A32-42C6-BE39-4C8E7680BEFF}" srcOrd="0" destOrd="0" presId="urn:microsoft.com/office/officeart/2005/8/layout/vList2"/>
    <dgm:cxn modelId="{B0FC53DA-1B39-407F-B3B2-25A3890039BC}" type="presParOf" srcId="{A9B5357E-C3ED-4A47-8AE0-7B8C616BB122}" destId="{E52C90C3-A228-4AE9-992E-501B495BF18B}" srcOrd="1" destOrd="0" presId="urn:microsoft.com/office/officeart/2005/8/layout/vList2"/>
    <dgm:cxn modelId="{E6BDD52C-2325-48BA-A2FE-8C2CF5F442C0}" type="presParOf" srcId="{A9B5357E-C3ED-4A47-8AE0-7B8C616BB122}" destId="{CA2D388F-0C3F-4B18-9D33-FC003CF4E042}" srcOrd="2" destOrd="0" presId="urn:microsoft.com/office/officeart/2005/8/layout/vList2"/>
    <dgm:cxn modelId="{AE7AE314-27E1-461C-ABD0-F19B931D1BA2}" type="presParOf" srcId="{A9B5357E-C3ED-4A47-8AE0-7B8C616BB122}" destId="{98B7FECB-78A7-4512-92D6-CBCB1C465DE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5E9BF-DAC5-4471-8B61-89B0BBC88618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BC3B6-3464-4220-A5C3-F0FBDCF9B5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69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4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A3B6632-E4A2-47B8-B2A2-07061ED87585}" type="datetime1">
              <a:rPr lang="en-US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572"/>
            <a:ext cx="5438775" cy="4443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406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406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effectLst/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7AFB63F-5AC5-433E-8DA3-5ADEDC176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42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6"/>
          <p:cNvSpPr txBox="1">
            <a:spLocks noGrp="1" noChangeArrowheads="1"/>
          </p:cNvSpPr>
          <p:nvPr/>
        </p:nvSpPr>
        <p:spPr bwMode="auto">
          <a:xfrm>
            <a:off x="0" y="9378406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2" tIns="46580" rIns="93162" bIns="46580" anchor="b"/>
          <a:lstStyle/>
          <a:p>
            <a:pPr defTabSz="931863"/>
            <a:r>
              <a:rPr lang="en-US" sz="1200"/>
              <a:t>Actionable Points of 113th BOG Meeting</a:t>
            </a:r>
          </a:p>
        </p:txBody>
      </p:sp>
      <p:sp>
        <p:nvSpPr>
          <p:cNvPr id="74755" name="Rectangle 7"/>
          <p:cNvSpPr txBox="1">
            <a:spLocks noGrp="1" noChangeArrowheads="1"/>
          </p:cNvSpPr>
          <p:nvPr/>
        </p:nvSpPr>
        <p:spPr bwMode="auto">
          <a:xfrm>
            <a:off x="3849688" y="9378406"/>
            <a:ext cx="2946400" cy="49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62" tIns="46580" rIns="93162" bIns="46580" anchor="b"/>
          <a:lstStyle/>
          <a:p>
            <a:pPr algn="r" defTabSz="931863"/>
            <a:fld id="{1C0DC436-953C-4909-8C18-104401BA30C2}" type="slidenum">
              <a:rPr lang="en-US" sz="1200"/>
              <a:pPr algn="r" defTabSz="931863"/>
              <a:t>1</a:t>
            </a:fld>
            <a:endParaRPr lang="en-US" sz="1200"/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8712" cy="3703637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88414"/>
            <a:ext cx="4984750" cy="4446807"/>
          </a:xfrm>
          <a:noFill/>
          <a:ln/>
        </p:spPr>
        <p:txBody>
          <a:bodyPr lIns="93162" tIns="46580" rIns="93162" bIns="46580"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47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7044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4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06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14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06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06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06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14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14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140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828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2" name="Footer Placeholder 3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4BB4CB-2157-47BC-A2F8-8DB9D0E9E955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56F224A0-1F79-4B1E-9385-7FEB186D457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6DC3153-48D9-4249-838A-FDE52924FEE4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C71E4-DD03-4B32-8439-DE37C385593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84D24A-B992-4571-9C96-D1F11F06473A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5881A-B0FA-49C2-B622-9E7F1F58260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2" y="260354"/>
            <a:ext cx="8291513" cy="58324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37995-45DF-48A5-9199-3B863BE9ADCD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12-04-2005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BE3E5-B577-4251-BB5A-C9355EDE8F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42D29-E832-432A-9ED6-BF111149F4CD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D470945F-E295-41BB-A0A7-6C1C8DBA988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46018-3AD2-4DBB-9917-DE4959A63099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DECA5-6EB5-49E3-9E41-B71E068AB1F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944CDD-0447-4644-9642-938E93C8EC17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7FAFB1-50EA-47A8-9A1A-2FE065D159E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B70C1D-21E3-4312-BAA2-DEB9D3A9BE2E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1101EC89-201A-4A62-8E5F-980A1E0C6CE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F777E0-559C-418E-8B77-32EE21AAD0BE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AB191-F6F9-4771-958A-7D5A40823FF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1D5F18-0A21-4514-BCA9-67F1469BF852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5EA1D-08A6-48C5-A6EC-8435C3F35DC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D34073-DEBA-4965-A220-9F3CEB3783FE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190458-9DCA-4E98-8FB8-E5D334F36E9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BE7B4C-698B-4C11-B932-C15B1158913D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646BB-7C9A-4712-92CA-51A73C032E8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54BB4CB-2157-47BC-A2F8-8DB9D0E9E955}" type="datetime1">
              <a:rPr lang="en-US" smtClean="0"/>
              <a:pPr>
                <a:defRPr/>
              </a:pPr>
              <a:t>9/25/2016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GB" smtClean="0"/>
              <a:t>12-04-2005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6F224A0-1F79-4B1E-9385-7FEB186D457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hyperlink" Target="http://www.oec.gov.pk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hyperlink" Target="http://www.oec.gov.pk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hyperlink" Target="http://www.ntb.gov.pk/" TargetMode="External"/><Relationship Id="rId5" Type="http://schemas.openxmlformats.org/officeDocument/2006/relationships/hyperlink" Target="http://www.tevta.gop.pk/" TargetMode="External"/><Relationship Id="rId4" Type="http://schemas.openxmlformats.org/officeDocument/2006/relationships/hyperlink" Target="http://www.skillingpakistan.org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0" y="6400800"/>
            <a:ext cx="9144000" cy="46166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/>
              <a:t>In the name of Allah the Most Gracious the Most Merciful</a:t>
            </a:r>
          </a:p>
        </p:txBody>
      </p:sp>
      <p:pic>
        <p:nvPicPr>
          <p:cNvPr id="17411" name="Picture 2" descr="http://2.bp.blogspot.com/-IuFV8iqPk7Q/UZJ6eIt2oiI/AAAAAAAAIQo/63sibJUD-AY/s1600/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F3DEC1-EE0B-49C1-A9CF-294107798F51}" type="slidenum">
              <a:rPr lang="en-GB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GB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4"/>
          <p:cNvSpPr txBox="1">
            <a:spLocks noChangeArrowheads="1"/>
          </p:cNvSpPr>
          <p:nvPr/>
        </p:nvSpPr>
        <p:spPr bwMode="auto">
          <a:xfrm>
            <a:off x="519113" y="1055688"/>
            <a:ext cx="8153400" cy="438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65138" indent="-465138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dirty="0"/>
              <a:t>The Emigration Ordinance, 1979.</a:t>
            </a:r>
          </a:p>
          <a:p>
            <a:pPr marL="465138" indent="-465138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dirty="0"/>
              <a:t>The Emigration Rules, 1979 (framed under the above Ordinance) </a:t>
            </a:r>
          </a:p>
          <a:p>
            <a:pPr marL="465138" indent="-465138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dirty="0"/>
              <a:t>Procedure devised according to the Emigration Laws to deal with day-to-day matters pertaining to the emigration process</a:t>
            </a:r>
            <a:r>
              <a:rPr lang="en-US" sz="2400" dirty="0"/>
              <a:t>. </a:t>
            </a:r>
            <a:endParaRPr lang="en-US" sz="2400" dirty="0" smtClean="0"/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0" y="-3175"/>
            <a:ext cx="9144000" cy="6762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3600" b="1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LEGAL FRAME WORK</a:t>
            </a:r>
            <a:endParaRPr lang="en-US" sz="5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endParaRPr lang="en-US" sz="400" b="1" dirty="0">
              <a:solidFill>
                <a:schemeClr val="accent3">
                  <a:lumMod val="25000"/>
                </a:schemeClr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AB191-F6F9-4771-958A-7D5A40823FF8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90500" y="763588"/>
            <a:ext cx="8572500" cy="5687711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0050" indent="-400050">
              <a:lnSpc>
                <a:spcPct val="90000"/>
              </a:lnSpc>
            </a:pPr>
            <a:endParaRPr lang="en-US" sz="3600" dirty="0"/>
          </a:p>
          <a:p>
            <a:pPr marL="400050" indent="-400050" algn="just">
              <a:lnSpc>
                <a:spcPct val="90000"/>
              </a:lnSpc>
            </a:pPr>
            <a:endParaRPr lang="en-US" sz="3600" dirty="0" smtClean="0"/>
          </a:p>
          <a:p>
            <a:pPr marL="400050" indent="-400050" algn="just">
              <a:lnSpc>
                <a:spcPct val="90000"/>
              </a:lnSpc>
              <a:buFont typeface="Arial" pitchFamily="34" charset="0"/>
              <a:buChar char="•"/>
            </a:pPr>
            <a:endParaRPr lang="en-US" sz="2800" dirty="0" smtClean="0"/>
          </a:p>
          <a:p>
            <a:pPr marL="400050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To control and regulate emigration.</a:t>
            </a:r>
          </a:p>
          <a:p>
            <a:pPr marL="400050" indent="-400050" algn="just">
              <a:lnSpc>
                <a:spcPct val="90000"/>
              </a:lnSpc>
            </a:pPr>
            <a:endParaRPr lang="en-US" sz="2800" dirty="0" smtClean="0"/>
          </a:p>
          <a:p>
            <a:pPr marL="400050" lvl="0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To look after and safeguard the interest of the emigrants.</a:t>
            </a:r>
          </a:p>
          <a:p>
            <a:pPr marL="400050" lvl="0" indent="-400050" algn="just">
              <a:lnSpc>
                <a:spcPct val="90000"/>
              </a:lnSpc>
            </a:pPr>
            <a:endParaRPr lang="en-US" sz="2800" dirty="0" smtClean="0"/>
          </a:p>
          <a:p>
            <a:pPr marL="400050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To facilitate, supervise and monitor the activities of Overseas Employment Promoters (OEPs).</a:t>
            </a:r>
          </a:p>
          <a:p>
            <a:pPr marL="400050" indent="-400050" algn="just">
              <a:lnSpc>
                <a:spcPct val="90000"/>
              </a:lnSpc>
              <a:buFont typeface="Arial" pitchFamily="34" charset="0"/>
              <a:buChar char="•"/>
            </a:pPr>
            <a:endParaRPr lang="en-US" sz="2800" dirty="0" smtClean="0"/>
          </a:p>
          <a:p>
            <a:pPr marL="400050" lvl="0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800" dirty="0" smtClean="0"/>
              <a:t>To advise the Federal Government on Emigration Policies</a:t>
            </a:r>
            <a:r>
              <a:rPr lang="en-US" sz="2800" b="1" dirty="0" smtClean="0"/>
              <a:t>. </a:t>
            </a:r>
            <a:endParaRPr lang="en-US" sz="2400" dirty="0" smtClean="0"/>
          </a:p>
          <a:p>
            <a:pPr marL="400050" indent="-400050">
              <a:lnSpc>
                <a:spcPct val="90000"/>
              </a:lnSpc>
            </a:pPr>
            <a:r>
              <a:rPr lang="en-US" sz="24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FUNCTIONS OF BUREAU OF EMIGRATION &amp; OVERSEAS EMPLOYMENT UNDER MINISTRY OF OVERSEAS PAKISTANIS &amp; HRD</a:t>
            </a:r>
            <a:endParaRPr lang="en-US" sz="32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AB191-F6F9-4771-958A-7D5A40823FF8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90500" y="763588"/>
            <a:ext cx="8572500" cy="579851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0050" indent="-400050">
              <a:lnSpc>
                <a:spcPct val="90000"/>
              </a:lnSpc>
            </a:pPr>
            <a:endParaRPr lang="en-US" sz="3600" dirty="0"/>
          </a:p>
          <a:p>
            <a:pPr marL="400050" indent="-400050" algn="just">
              <a:lnSpc>
                <a:spcPct val="90000"/>
              </a:lnSpc>
            </a:pPr>
            <a:endParaRPr lang="en-US" sz="3600" dirty="0" smtClean="0"/>
          </a:p>
          <a:p>
            <a:pPr marL="400050" indent="-400050" algn="just">
              <a:lnSpc>
                <a:spcPct val="90000"/>
              </a:lnSpc>
              <a:buFont typeface="Arial" pitchFamily="34" charset="0"/>
              <a:buChar char="•"/>
            </a:pPr>
            <a:endParaRPr lang="en-US" sz="2800" dirty="0" smtClean="0"/>
          </a:p>
          <a:p>
            <a:pPr marL="400050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Processing of all manpower demands as per Emigration Laws.</a:t>
            </a:r>
          </a:p>
          <a:p>
            <a:pPr marL="400050" indent="-400050" algn="just">
              <a:lnSpc>
                <a:spcPct val="90000"/>
              </a:lnSpc>
            </a:pPr>
            <a:endParaRPr lang="en-US" sz="2400" dirty="0" smtClean="0"/>
          </a:p>
          <a:p>
            <a:pPr marL="400050" lvl="0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Protection of the terms and conditions of employment of migrants.</a:t>
            </a:r>
          </a:p>
          <a:p>
            <a:pPr marL="400050" lvl="0" indent="-400050" algn="just">
              <a:lnSpc>
                <a:spcPct val="90000"/>
              </a:lnSpc>
            </a:pPr>
            <a:endParaRPr lang="en-US" sz="2400" dirty="0" smtClean="0"/>
          </a:p>
          <a:p>
            <a:pPr marL="400050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Aid and advise the departing and returning migrants.</a:t>
            </a:r>
          </a:p>
          <a:p>
            <a:pPr marL="400050" indent="-400050" algn="just">
              <a:lnSpc>
                <a:spcPct val="90000"/>
              </a:lnSpc>
              <a:buFont typeface="Arial" pitchFamily="34" charset="0"/>
              <a:buChar char="•"/>
            </a:pPr>
            <a:endParaRPr lang="en-US" sz="2400" dirty="0" smtClean="0"/>
          </a:p>
          <a:p>
            <a:pPr marL="400050" lvl="0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Inspection of the conveyance carrying  the departing &amp; returning migrants</a:t>
            </a:r>
          </a:p>
          <a:p>
            <a:pPr marL="400050" lvl="0" indent="-400050" algn="just">
              <a:lnSpc>
                <a:spcPct val="90000"/>
              </a:lnSpc>
            </a:pPr>
            <a:r>
              <a:rPr lang="en-US" sz="2400" b="1" dirty="0" smtClean="0"/>
              <a:t>. </a:t>
            </a:r>
            <a:endParaRPr lang="en-US" sz="2400" dirty="0" smtClean="0"/>
          </a:p>
          <a:p>
            <a:pPr marL="400050" lvl="0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/>
              <a:t>Supervision of the work, behaviour &amp; performance of licensed Overseas Employment Promoters.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FUNCTIONS OF PROTECTOR OF EMIGRANTS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UNDER BUREAU OF EMIGRATION &amp; OVERSEAS EMPLOYMENT</a:t>
            </a:r>
            <a:endParaRPr lang="en-US" sz="32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AB191-F6F9-4771-958A-7D5A40823FF8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90500" y="763589"/>
            <a:ext cx="8724900" cy="6269409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0050" indent="-400050">
              <a:lnSpc>
                <a:spcPct val="90000"/>
              </a:lnSpc>
            </a:pPr>
            <a:endParaRPr lang="en-US" sz="3600" dirty="0"/>
          </a:p>
          <a:p>
            <a:pPr marL="400050" indent="-400050" algn="just">
              <a:lnSpc>
                <a:spcPct val="90000"/>
              </a:lnSpc>
            </a:pPr>
            <a:endParaRPr lang="en-US" sz="3600" dirty="0" smtClean="0"/>
          </a:p>
          <a:p>
            <a:pPr marL="400050" indent="-400050" algn="just">
              <a:lnSpc>
                <a:spcPct val="90000"/>
              </a:lnSpc>
            </a:pPr>
            <a:r>
              <a:rPr lang="en-US" sz="2800" dirty="0" smtClean="0"/>
              <a:t>	Community Welfare Attaches have been posted abroad in Pakistani Missions by the Government of Pakistan mostly in GCC States for the purpose of:</a:t>
            </a:r>
          </a:p>
          <a:p>
            <a:pPr marL="400050" indent="-400050" algn="just">
              <a:lnSpc>
                <a:spcPct val="90000"/>
              </a:lnSpc>
            </a:pPr>
            <a:endParaRPr lang="en-US" sz="2000" dirty="0" smtClean="0"/>
          </a:p>
          <a:p>
            <a:pPr marL="857250" lvl="1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 Narrow" pitchFamily="34" charset="0"/>
              </a:rPr>
              <a:t>Promotion of overseas  employment for Pakistani manpower.</a:t>
            </a:r>
          </a:p>
          <a:p>
            <a:pPr marL="857250" lvl="1" indent="-400050" algn="just">
              <a:lnSpc>
                <a:spcPct val="90000"/>
              </a:lnSpc>
            </a:pPr>
            <a:endParaRPr lang="en-US" sz="1600" dirty="0" smtClean="0">
              <a:latin typeface="Arial Narrow" pitchFamily="34" charset="0"/>
            </a:endParaRPr>
          </a:p>
          <a:p>
            <a:pPr marL="857250" lvl="1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 Narrow" pitchFamily="34" charset="0"/>
              </a:rPr>
              <a:t>Welfare of Pakistani migrants.</a:t>
            </a:r>
          </a:p>
          <a:p>
            <a:pPr marL="857250" lvl="1" indent="-400050" algn="just">
              <a:lnSpc>
                <a:spcPct val="90000"/>
              </a:lnSpc>
            </a:pPr>
            <a:endParaRPr lang="en-US" sz="1600" dirty="0" smtClean="0">
              <a:latin typeface="Arial Narrow" pitchFamily="34" charset="0"/>
            </a:endParaRPr>
          </a:p>
          <a:p>
            <a:pPr marL="857250" lvl="1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 Narrow" pitchFamily="34" charset="0"/>
              </a:rPr>
              <a:t>Safeguarding the interest of Pakistani  migrants in the host country, settlement of their disputes and complaints with the respective employers.</a:t>
            </a:r>
          </a:p>
          <a:p>
            <a:pPr marL="857250" lvl="1" indent="-400050" algn="just">
              <a:lnSpc>
                <a:spcPct val="90000"/>
              </a:lnSpc>
            </a:pPr>
            <a:endParaRPr lang="en-US" sz="1600" dirty="0" smtClean="0">
              <a:latin typeface="Arial Narrow" pitchFamily="34" charset="0"/>
            </a:endParaRPr>
          </a:p>
          <a:p>
            <a:pPr marL="857250" lvl="1" indent="-40005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 Narrow" pitchFamily="34" charset="0"/>
              </a:rPr>
              <a:t>Assessment and analyses of labour market and submission of periodical reports on labour market trends, inflation and cost of living to the Ministry of Overseas Pakistanis &amp; Human Resource Development.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FUNCTIONS OF COMMUNITY WELFARE ATTACHES UNDER MINISTRY OF OVERSEAS PAKISTANIS &amp; HUMAN RESOURCE DEVELOPMENT</a:t>
            </a:r>
            <a:endParaRPr lang="en-US" sz="32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AB191-F6F9-4771-958A-7D5A40823FF8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22325"/>
          </a:xfrm>
          <a:solidFill>
            <a:schemeClr val="tx1"/>
          </a:solidFill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Calibri" pitchFamily="34" charset="0"/>
              </a:rPr>
              <a:t>MODE OF EMPLOYMENT</a:t>
            </a:r>
            <a:endParaRPr lang="en-US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9FF6BE-31FC-443A-88B8-3810B1BE6E45}" type="slidenum">
              <a:rPr 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90600" y="1676400"/>
            <a:ext cx="7620000" cy="4648200"/>
          </a:xfrm>
          <a:prstGeom prst="rect">
            <a:avLst/>
          </a:prstGeom>
        </p:spPr>
        <p:txBody>
          <a:bodyPr/>
          <a:lstStyle/>
          <a:p>
            <a:pPr marL="425450" indent="-342900" algn="just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latin typeface="+mn-lt"/>
                <a:cs typeface="Arial" charset="0"/>
              </a:rPr>
              <a:t>Pakistani intending emigrants proceed abroad by adopting two methods.</a:t>
            </a:r>
          </a:p>
          <a:p>
            <a:pPr marL="365125" indent="-282575" algn="just" eaLnBrk="0" hangingPunct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sz="2400" dirty="0">
              <a:latin typeface="+mn-lt"/>
              <a:cs typeface="Arial" charset="0"/>
            </a:endParaRPr>
          </a:p>
          <a:p>
            <a:pPr marL="514350" indent="-514350" algn="just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+mj-lt"/>
              <a:buAutoNum type="alphaLcParenR"/>
              <a:defRPr/>
            </a:pPr>
            <a:endParaRPr lang="en-US" sz="2400" dirty="0">
              <a:latin typeface="+mn-lt"/>
              <a:cs typeface="Arial" charset="0"/>
            </a:endParaRPr>
          </a:p>
          <a:p>
            <a:pPr marL="514350" indent="-514350" algn="just" eaLnBrk="0" hangingPunct="0">
              <a:spcBef>
                <a:spcPts val="600"/>
              </a:spcBef>
              <a:buClr>
                <a:schemeClr val="accent1"/>
              </a:buClr>
              <a:buSzPct val="80000"/>
              <a:defRPr/>
            </a:pPr>
            <a:endParaRPr lang="en-US" sz="2400" dirty="0">
              <a:latin typeface="+mn-lt"/>
              <a:cs typeface="Arial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55676" y="2924944"/>
          <a:ext cx="6096000" cy="30964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8600" y="914400"/>
            <a:ext cx="8763000" cy="5632311"/>
          </a:xfrm>
          <a:prstGeom prst="rect">
            <a:avLst/>
          </a:prstGeom>
          <a:ln w="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Generation of demand by the host country</a:t>
            </a:r>
          </a:p>
          <a:p>
            <a:pPr marL="571500" indent="-5715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Attestation of demand by the Embassy (CWA)</a:t>
            </a:r>
          </a:p>
          <a:p>
            <a:pPr marL="571500" indent="-5715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Grant </a:t>
            </a:r>
            <a:r>
              <a:rPr lang="en-US" sz="2400" dirty="0"/>
              <a:t>of permission </a:t>
            </a:r>
            <a:r>
              <a:rPr lang="en-US" sz="2400" dirty="0" smtClean="0"/>
              <a:t>by </a:t>
            </a:r>
            <a:r>
              <a:rPr lang="en-US" sz="2400" dirty="0"/>
              <a:t>the  Protector of Emigrants to the concerned Overseas Employment </a:t>
            </a:r>
            <a:r>
              <a:rPr lang="en-US" sz="2400" dirty="0" smtClean="0"/>
              <a:t>Promoter (OEP)</a:t>
            </a:r>
            <a:endParaRPr lang="en-US" sz="2400" dirty="0"/>
          </a:p>
          <a:p>
            <a:pPr marL="571500" indent="-5715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Advertisement in the National News papers by the OEPs.</a:t>
            </a:r>
          </a:p>
          <a:p>
            <a:pPr marL="571500" indent="-5715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Selection from Data Bank maintained by Overseas Employment Promoters.   </a:t>
            </a:r>
          </a:p>
          <a:p>
            <a:pPr marL="571500" indent="-571500"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Trade test/interview by foreign employer himself or his authorized representative to select right person for the right job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905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PROCEDURE FOR FOREIGN EMPLOYMENT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AB191-F6F9-4771-958A-7D5A40823FF8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90931"/>
          </a:xfr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3600" b="1" kern="1200" dirty="0" smtClean="0">
                <a:solidFill>
                  <a:schemeClr val="bg1"/>
                </a:solidFill>
                <a:latin typeface="Calibri" pitchFamily="34" charset="0"/>
              </a:rPr>
              <a:t>Contd.</a:t>
            </a:r>
            <a:endParaRPr lang="en-GB" sz="3600" b="1" kern="12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914400"/>
            <a:ext cx="8520113" cy="5410199"/>
          </a:xfrm>
        </p:spPr>
        <p:txBody>
          <a:bodyPr/>
          <a:lstStyle/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Police verification certificate from District Police Officer.  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Medical examination from Medical Centers approved by the host country.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Arrangement of employment visa. 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Deposit of prescribed fees in designated banks. 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Insurance of every emigrant (State Life Insurance).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Registration of intending emigrants with the Protector of Emigrants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DECA5-6EB5-49E3-9E41-B71E068AB1F6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90500" y="685800"/>
            <a:ext cx="8724900" cy="549381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0050" indent="-400050">
              <a:lnSpc>
                <a:spcPct val="90000"/>
              </a:lnSpc>
            </a:pPr>
            <a:r>
              <a:rPr lang="en-US" sz="3600" dirty="0"/>
              <a:t>	</a:t>
            </a:r>
          </a:p>
          <a:p>
            <a:pPr marL="400050" indent="-400050">
              <a:lnSpc>
                <a:spcPct val="90000"/>
              </a:lnSpc>
            </a:pPr>
            <a:endParaRPr lang="en-US" dirty="0">
              <a:latin typeface="Arial Narrow" pitchFamily="34" charset="0"/>
            </a:endParaRPr>
          </a:p>
          <a:p>
            <a:pPr marL="400050" indent="-400050" algn="just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Execution of Foreign Service Agreement </a:t>
            </a:r>
            <a:r>
              <a:rPr lang="en-US" sz="2400" dirty="0" smtClean="0"/>
              <a:t>(FSA) / </a:t>
            </a:r>
            <a:r>
              <a:rPr lang="en-US" sz="2400" dirty="0"/>
              <a:t>Contract between emigrant and the employer or the Overseas Employment Promoter  on behalf  of the employer. </a:t>
            </a:r>
          </a:p>
          <a:p>
            <a:pPr marL="400050" indent="-400050" algn="just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FSA  </a:t>
            </a:r>
            <a:r>
              <a:rPr lang="en-US" sz="2400" dirty="0"/>
              <a:t>covers terms &amp; conditions, salary and other fringe benefits.</a:t>
            </a:r>
          </a:p>
          <a:p>
            <a:pPr marL="400050" indent="-400050" algn="just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Registration of </a:t>
            </a:r>
            <a:r>
              <a:rPr lang="en-US" sz="2400" dirty="0" smtClean="0"/>
              <a:t>FSA </a:t>
            </a:r>
            <a:r>
              <a:rPr lang="en-US" sz="2400" dirty="0"/>
              <a:t>with Protector of Emigrants is mandatory.</a:t>
            </a:r>
          </a:p>
          <a:p>
            <a:pPr marL="400050" indent="-400050" algn="just">
              <a:lnSpc>
                <a:spcPct val="14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Personal appearance of the workers before Protector of Emigrants  prior to departure abroad is mandatory.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9144000" cy="646113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FOREIGN SERVICE AGREEMENT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AB191-F6F9-4771-958A-7D5A40823FF8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862488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algn="just">
              <a:spcBef>
                <a:spcPts val="1200"/>
              </a:spcBef>
              <a:buClr>
                <a:srgbClr val="92D050"/>
              </a:buClr>
              <a:buFont typeface="Courier New" panose="02070309020205020404" pitchFamily="49" charset="0"/>
              <a:buChar char="o"/>
              <a:defRPr/>
            </a:pPr>
            <a:r>
              <a:rPr lang="en-US" sz="2400" dirty="0">
                <a:latin typeface="+mn-lt"/>
                <a:cs typeface="Arial" charset="0"/>
              </a:rPr>
              <a:t>    </a:t>
            </a:r>
            <a:r>
              <a:rPr lang="en-US" sz="2400" dirty="0"/>
              <a:t>Briefing regarding terms and conditions of service by 	the Overseas Employment Promoters</a:t>
            </a:r>
            <a:r>
              <a:rPr lang="en-US" sz="2400" dirty="0" smtClean="0"/>
              <a:t>.</a:t>
            </a:r>
          </a:p>
          <a:p>
            <a:pPr marL="571500" indent="-571500" algn="just">
              <a:spcBef>
                <a:spcPts val="1200"/>
              </a:spcBef>
              <a:buClr>
                <a:srgbClr val="92D050"/>
              </a:buClr>
              <a:buFont typeface="Courier New" panose="02070309020205020404" pitchFamily="49" charset="0"/>
              <a:buChar char="o"/>
              <a:defRPr/>
            </a:pPr>
            <a:endParaRPr lang="en-US" sz="2000" dirty="0"/>
          </a:p>
          <a:p>
            <a:pPr marL="914400" indent="-914400" algn="just">
              <a:spcBef>
                <a:spcPts val="1200"/>
              </a:spcBef>
              <a:buClr>
                <a:srgbClr val="33CC33"/>
              </a:buClr>
              <a:buFont typeface="Courier New" panose="02070309020205020404" pitchFamily="49" charset="0"/>
              <a:buChar char="o"/>
              <a:defRPr/>
            </a:pPr>
            <a:r>
              <a:rPr lang="en-US" sz="2400" dirty="0"/>
              <a:t>Briefing by </a:t>
            </a:r>
            <a:r>
              <a:rPr lang="en-US" sz="2400" dirty="0" smtClean="0"/>
              <a:t>the Protectorates of Emigrants on </a:t>
            </a:r>
            <a:r>
              <a:rPr lang="en-US" sz="2400" dirty="0"/>
              <a:t>the climate, social, customs, traditions and labour laws of the host </a:t>
            </a:r>
            <a:r>
              <a:rPr lang="en-US" sz="2400" dirty="0" smtClean="0"/>
              <a:t>country.</a:t>
            </a:r>
          </a:p>
          <a:p>
            <a:pPr marL="914400" indent="-914400" algn="just">
              <a:spcBef>
                <a:spcPts val="1200"/>
              </a:spcBef>
              <a:buClr>
                <a:srgbClr val="33CC33"/>
              </a:buClr>
              <a:buFont typeface="Courier New" panose="02070309020205020404" pitchFamily="49" charset="0"/>
              <a:buChar char="o"/>
              <a:defRPr/>
            </a:pPr>
            <a:endParaRPr lang="en-US" sz="2000" dirty="0" smtClean="0"/>
          </a:p>
          <a:p>
            <a:pPr marL="914400" indent="-914400" algn="just">
              <a:spcBef>
                <a:spcPts val="1200"/>
              </a:spcBef>
              <a:buClr>
                <a:srgbClr val="33CC33"/>
              </a:buClr>
              <a:buFont typeface="Courier New" panose="02070309020205020404" pitchFamily="49" charset="0"/>
              <a:buChar char="o"/>
              <a:defRPr/>
            </a:pPr>
            <a:r>
              <a:rPr lang="en-US" sz="2400" dirty="0" smtClean="0"/>
              <a:t>Dissemination of information regarding health issues particularly four major diseases namely Hepatitis B &amp; C, HIV/AIDS and T.B.  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46113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PRE-DEPARTURE BRIEFING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6200" y="6324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18</a:t>
            </a:r>
            <a:endParaRPr lang="en-GB" sz="1400" dirty="0"/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4800" y="1219200"/>
            <a:ext cx="8610600" cy="4487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2400" dirty="0" smtClean="0"/>
              <a:t>Overseas Employment Promoter who indulges in mal-practices  and illegal activities is dealt with as under:</a:t>
            </a:r>
          </a:p>
          <a:p>
            <a:pPr algn="just">
              <a:lnSpc>
                <a:spcPct val="13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marL="342900" indent="-342900" algn="just">
              <a:lnSpc>
                <a:spcPct val="13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     License is suspended for a specified period. </a:t>
            </a:r>
          </a:p>
          <a:p>
            <a:pPr marL="342900" indent="-342900" algn="just">
              <a:lnSpc>
                <a:spcPct val="13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     Licence is cancelled.</a:t>
            </a:r>
          </a:p>
          <a:p>
            <a:pPr marL="342900" indent="-342900" algn="just">
              <a:lnSpc>
                <a:spcPct val="13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     Security is forfeited in whole or part. </a:t>
            </a:r>
          </a:p>
          <a:p>
            <a:pPr marL="342900" indent="-342900" algn="just">
              <a:lnSpc>
                <a:spcPct val="13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     Special Courts to try the offences.</a:t>
            </a:r>
          </a:p>
          <a:p>
            <a:pPr marL="342900" indent="-342900" algn="just">
              <a:lnSpc>
                <a:spcPct val="13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     Imprisonment which may extend to 14 years.</a:t>
            </a:r>
            <a:endParaRPr lang="en-US" sz="2200" dirty="0" smtClean="0"/>
          </a:p>
          <a:p>
            <a:pPr marL="571500" indent="-571500" algn="just">
              <a:lnSpc>
                <a:spcPct val="150000"/>
              </a:lnSpc>
            </a:pPr>
            <a:endParaRPr lang="en-US" sz="2400" dirty="0" smtClean="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-1082675" y="12795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>
              <a:latin typeface="Arial Narrow" pitchFamily="34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Calibri" pitchFamily="34" charset="0"/>
              </a:rPr>
              <a:t>PUNITIVE ACTIONS UNDER EMIGRATION LAWS</a:t>
            </a:r>
            <a:endParaRPr lang="en-US" sz="36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6200" y="63204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19</a:t>
            </a:r>
            <a:endParaRPr lang="en-GB" sz="1400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60939" y="213519"/>
            <a:ext cx="8243345" cy="13866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0547" y="610078"/>
            <a:ext cx="6362853" cy="68532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Islamic Republic of Pakistan</a:t>
            </a:r>
          </a:p>
        </p:txBody>
      </p:sp>
      <p:sp>
        <p:nvSpPr>
          <p:cNvPr id="4" name="AutoShape 2" descr="Image resul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1828800" cy="1219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35974" y="4724400"/>
            <a:ext cx="2728452" cy="685800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04801" y="4724400"/>
            <a:ext cx="262334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en-US" dirty="0" smtClean="0"/>
              <a:t>Area: 796,095 km2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247752" y="3238560"/>
            <a:ext cx="2777613" cy="1241286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268135" y="3390960"/>
            <a:ext cx="3008465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pPr algn="l"/>
            <a:r>
              <a:rPr lang="en-US" sz="1800" dirty="0"/>
              <a:t>Population : </a:t>
            </a:r>
            <a:r>
              <a:rPr lang="en-US" sz="1800" dirty="0" smtClean="0"/>
              <a:t>195.4 </a:t>
            </a:r>
            <a:r>
              <a:rPr lang="en-US" sz="1800" dirty="0"/>
              <a:t>million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8135" y="3771960"/>
            <a:ext cx="274002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en-US" sz="1800" dirty="0" smtClean="0"/>
              <a:t>Ranked Sixth in the World</a:t>
            </a:r>
            <a:endParaRPr lang="en-US" sz="1800" dirty="0"/>
          </a:p>
        </p:txBody>
      </p:sp>
      <p:pic>
        <p:nvPicPr>
          <p:cNvPr id="1035" name="Picture 11" descr="C:\Documents and Settings\Rizwan Ahmad\Desktop\State_emblem_of_Pakistan.sv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47" y="293688"/>
            <a:ext cx="1006653" cy="115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222352" y="5600699"/>
            <a:ext cx="2728452" cy="1198721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304800" y="5638800"/>
            <a:ext cx="2567961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/>
            </a:lvl1pPr>
          </a:lstStyle>
          <a:p>
            <a:r>
              <a:rPr lang="en-US" sz="1600" dirty="0" smtClean="0"/>
              <a:t>04 Provinces </a:t>
            </a:r>
          </a:p>
          <a:p>
            <a:r>
              <a:rPr lang="en-US" sz="1600" dirty="0" smtClean="0"/>
              <a:t>127 Districts </a:t>
            </a:r>
          </a:p>
          <a:p>
            <a:r>
              <a:rPr lang="en-US" sz="1600" dirty="0" smtClean="0"/>
              <a:t>7 Federally Administered Tribal Areas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12710-0BE7-46FA-91DD-FF3CAA8BB0F4}" type="slidenum">
              <a:rPr lang="en-US" smtClean="0"/>
              <a:t>2</a:t>
            </a:fld>
            <a:endParaRPr lang="en-US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878311"/>
            <a:ext cx="4507064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10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8624888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GB" sz="2800" dirty="0" smtClean="0"/>
              <a:t>Public </a:t>
            </a:r>
            <a:r>
              <a:rPr lang="en-GB" sz="2800" dirty="0"/>
              <a:t>Sector : Overseas Employment Corporation (</a:t>
            </a:r>
            <a:r>
              <a:rPr lang="en-GB" sz="2800" dirty="0">
                <a:hlinkClick r:id="rId4"/>
              </a:rPr>
              <a:t>www.oec.gov.pk</a:t>
            </a:r>
            <a:r>
              <a:rPr lang="en-GB" sz="2800" dirty="0"/>
              <a:t>)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GB" sz="2800" dirty="0" smtClean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endParaRPr lang="en-GB" sz="28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GB" sz="2800" dirty="0"/>
              <a:t>Private Sector : List of Overseas Employment Promoters on the website of  Bureau of Emigration and Overseas Employment (</a:t>
            </a:r>
            <a:r>
              <a:rPr lang="en-GB" sz="2800" dirty="0">
                <a:solidFill>
                  <a:srgbClr val="00B050"/>
                </a:solidFill>
              </a:rPr>
              <a:t>http://www.beoe.gov.pk</a:t>
            </a:r>
            <a:r>
              <a:rPr lang="en-GB" sz="2800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algn="ctr">
              <a:buNone/>
            </a:pPr>
            <a:r>
              <a:rPr lang="en-GB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DETAILS OF RECRUITMENT OFFICES ARE AS FOLLOWS:</a:t>
            </a:r>
            <a:endParaRPr lang="en-GB" sz="3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96200" y="6324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20</a:t>
            </a:r>
            <a:endParaRPr lang="en-GB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6328336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862488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en-US" sz="2400" dirty="0"/>
              <a:t>National Vocational &amp; Technical Training Commission (</a:t>
            </a:r>
            <a:r>
              <a:rPr lang="en-US" sz="2400" dirty="0">
                <a:solidFill>
                  <a:srgbClr val="00B050"/>
                </a:solidFill>
                <a:hlinkClick r:id="rId4"/>
              </a:rPr>
              <a:t>www.skillingpakistan.org</a:t>
            </a:r>
            <a:r>
              <a:rPr lang="en-US" sz="2400" dirty="0" smtClean="0"/>
              <a:t>).</a:t>
            </a:r>
          </a:p>
          <a:p>
            <a:pPr marL="514350" indent="-514350" algn="just">
              <a:buFont typeface="+mj-lt"/>
              <a:buAutoNum type="alphaLcPeriod"/>
            </a:pPr>
            <a:endParaRPr lang="en-US" dirty="0"/>
          </a:p>
          <a:p>
            <a:pPr marL="514350" indent="-514350" algn="just">
              <a:buFont typeface="+mj-lt"/>
              <a:buAutoNum type="alphaLcPeriod"/>
            </a:pPr>
            <a:r>
              <a:rPr lang="en-US" sz="2400" dirty="0"/>
              <a:t>Technical Education &amp; Vocational Training Authority (</a:t>
            </a:r>
            <a:r>
              <a:rPr lang="en-US" sz="2400" dirty="0">
                <a:hlinkClick r:id="rId5"/>
              </a:rPr>
              <a:t>www.tevta.gop.pk</a:t>
            </a:r>
            <a:r>
              <a:rPr lang="en-US" sz="2400" dirty="0" smtClean="0"/>
              <a:t>).</a:t>
            </a:r>
          </a:p>
          <a:p>
            <a:pPr marL="514350" indent="-514350" algn="just">
              <a:buFont typeface="+mj-lt"/>
              <a:buAutoNum type="alphaLcPeriod"/>
            </a:pPr>
            <a:endParaRPr lang="en-US" dirty="0"/>
          </a:p>
          <a:p>
            <a:pPr marL="514350" indent="-514350" algn="just">
              <a:buFont typeface="+mj-lt"/>
              <a:buAutoNum type="alphaLcPeriod"/>
            </a:pPr>
            <a:r>
              <a:rPr lang="en-US" sz="2400" dirty="0"/>
              <a:t>National Training Bureau (</a:t>
            </a:r>
            <a:r>
              <a:rPr lang="en-US" sz="2400" dirty="0">
                <a:hlinkClick r:id="rId6"/>
              </a:rPr>
              <a:t>www.ntb.gov.pk</a:t>
            </a:r>
            <a:r>
              <a:rPr lang="en-US" sz="2400" dirty="0" smtClean="0"/>
              <a:t>).</a:t>
            </a:r>
          </a:p>
          <a:p>
            <a:pPr marL="514350" indent="-514350" algn="just">
              <a:buFont typeface="+mj-lt"/>
              <a:buAutoNum type="alphaLcPeriod"/>
            </a:pPr>
            <a:endParaRPr lang="en-US" dirty="0"/>
          </a:p>
          <a:p>
            <a:pPr marL="514350" indent="-514350" algn="just">
              <a:buFont typeface="+mj-lt"/>
              <a:buAutoNum type="alphaLcPeriod"/>
            </a:pPr>
            <a:r>
              <a:rPr lang="en-US" sz="2400" dirty="0"/>
              <a:t>Punjab Skilled Development Fund (psdf.org.pk</a:t>
            </a:r>
            <a:r>
              <a:rPr lang="en-US" sz="2400" dirty="0" smtClean="0"/>
              <a:t>).</a:t>
            </a:r>
          </a:p>
          <a:p>
            <a:pPr marL="514350" indent="-514350" algn="just">
              <a:buFont typeface="+mj-lt"/>
              <a:buAutoNum type="alphaLcPeriod"/>
            </a:pPr>
            <a:endParaRPr lang="en-US" dirty="0"/>
          </a:p>
          <a:p>
            <a:pPr marL="514350" indent="-514350" algn="just">
              <a:buFont typeface="+mj-lt"/>
              <a:buAutoNum type="alphaLcPeriod"/>
            </a:pPr>
            <a:r>
              <a:rPr lang="en-US" sz="2400" dirty="0"/>
              <a:t>Technology Upgradation and Skill Development Company (tusdec.org.pk</a:t>
            </a:r>
            <a:r>
              <a:rPr lang="en-US" sz="2400" dirty="0" smtClean="0"/>
              <a:t>).</a:t>
            </a:r>
          </a:p>
          <a:p>
            <a:pPr marL="514350" indent="-514350" algn="just">
              <a:buFont typeface="+mj-lt"/>
              <a:buAutoNum type="alphaLcPeriod"/>
            </a:pPr>
            <a:endParaRPr lang="en-US" dirty="0"/>
          </a:p>
          <a:p>
            <a:pPr marL="514350" indent="-514350" algn="just">
              <a:buFont typeface="+mj-lt"/>
              <a:buAutoNum type="alphaLcPeriod"/>
            </a:pPr>
            <a:r>
              <a:rPr lang="en-US" sz="2400" dirty="0"/>
              <a:t> Overseas Employment Corporation (</a:t>
            </a:r>
            <a:r>
              <a:rPr lang="en-GB" sz="2400" dirty="0">
                <a:solidFill>
                  <a:srgbClr val="00B050"/>
                </a:solidFill>
                <a:hlinkClick r:id="rId7"/>
              </a:rPr>
              <a:t>www.oec.gov.pk</a:t>
            </a:r>
            <a:r>
              <a:rPr lang="en-GB" sz="2400" dirty="0"/>
              <a:t>).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The data bank of the job seekers is being maintained by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6200" y="6324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21</a:t>
            </a:r>
            <a:endParaRPr lang="en-GB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33537580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8624888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dirty="0"/>
              <a:t>Maintained by the Policy &amp; Planning Unit, Ministry of Overseas Pakistanis &amp; Human Resource Development http://www.ophrd.gov.pk.</a:t>
            </a:r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en-US" sz="2800" dirty="0" smtClean="0"/>
          </a:p>
          <a:p>
            <a:pPr marL="457200" indent="-457200" algn="just">
              <a:buFont typeface="Courier New" panose="02070309020205020404" pitchFamily="49" charset="0"/>
              <a:buChar char="o"/>
            </a:pPr>
            <a:endParaRPr lang="en-US" sz="2800" dirty="0"/>
          </a:p>
          <a:p>
            <a:pPr marL="457200" indent="-457200" algn="just">
              <a:buFont typeface="Courier New" panose="02070309020205020404" pitchFamily="49" charset="0"/>
              <a:buChar char="o"/>
            </a:pPr>
            <a:r>
              <a:rPr lang="en-US" sz="2800" dirty="0"/>
              <a:t>Research Directorate of Bureau of Emigration &amp; Overseas Employment </a:t>
            </a:r>
            <a:r>
              <a:rPr lang="en-GB" sz="2800" dirty="0">
                <a:solidFill>
                  <a:srgbClr val="00B050"/>
                </a:solidFill>
              </a:rPr>
              <a:t>http://www.beoe.gov.pk</a:t>
            </a:r>
            <a:r>
              <a:rPr lang="en-US" sz="2800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Country-wise / Profession-wise</a:t>
            </a:r>
          </a:p>
          <a:p>
            <a:pPr algn="ctr">
              <a:buNone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Data Bank of Migrant Workers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96200" y="6324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22</a:t>
            </a:r>
            <a:endParaRPr lang="en-GB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0992850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2" y="2514599"/>
            <a:ext cx="8291513" cy="1447801"/>
          </a:xfrm>
        </p:spPr>
        <p:txBody>
          <a:bodyPr/>
          <a:lstStyle/>
          <a:p>
            <a:pPr algn="ctr">
              <a:buNone/>
            </a:pPr>
            <a:r>
              <a:rPr lang="en-GB" sz="4400" dirty="0" smtClean="0">
                <a:solidFill>
                  <a:srgbClr val="00B050"/>
                </a:solidFill>
              </a:rPr>
              <a:t>THANK YOU</a:t>
            </a:r>
            <a:endParaRPr lang="en-GB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/>
          </p:nvPr>
        </p:nvSpPr>
        <p:spPr>
          <a:xfrm>
            <a:off x="457202" y="990600"/>
            <a:ext cx="8291513" cy="5102229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 Second Meeting on the Public Employment Services</a:t>
            </a:r>
          </a:p>
          <a:p>
            <a:pPr algn="ctr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</a:p>
          <a:p>
            <a:pPr algn="ctr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OIC Member Countries</a:t>
            </a:r>
          </a:p>
          <a:p>
            <a:pPr algn="ctr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27-28 September 2016</a:t>
            </a:r>
          </a:p>
          <a:p>
            <a:pPr algn="ctr">
              <a:buNone/>
            </a:pP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At Ankara Turkey</a:t>
            </a:r>
          </a:p>
          <a:p>
            <a:pPr algn="ctr">
              <a:buNone/>
            </a:pPr>
            <a:endParaRPr lang="en-GB" sz="2800" dirty="0" smtClean="0"/>
          </a:p>
          <a:p>
            <a:pPr algn="ctr">
              <a:buNone/>
            </a:pPr>
            <a:r>
              <a:rPr lang="en-GB" sz="2000" dirty="0" smtClean="0">
                <a:latin typeface="Calibri" panose="020F0502020204030204" pitchFamily="34" charset="0"/>
              </a:rPr>
              <a:t>Presentation on behalf of Bureau of Emigration &amp; Overseas Employment under the Ministry of Overseas Pakistanis and Human Resource Development, Government of Pakistan</a:t>
            </a:r>
          </a:p>
          <a:p>
            <a:pPr algn="ctr">
              <a:buNone/>
            </a:pPr>
            <a:endParaRPr lang="en-GB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DECA5-6EB5-49E3-9E41-B71E068AB1F6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4800" y="838201"/>
            <a:ext cx="8610600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en-GB" sz="2800" dirty="0" smtClean="0"/>
              <a:t>Pakistan is the sixth most populated country in the world and 2</a:t>
            </a:r>
            <a:r>
              <a:rPr lang="en-GB" sz="2800" baseline="30000" dirty="0" smtClean="0"/>
              <a:t>nd</a:t>
            </a:r>
            <a:r>
              <a:rPr lang="en-GB" sz="2800" dirty="0" smtClean="0"/>
              <a:t> largest in the OIC Member States, having a population of 195.4 million.</a:t>
            </a:r>
          </a:p>
          <a:p>
            <a:pPr marL="571500" indent="-571500" algn="just"/>
            <a:endParaRPr lang="en-GB" sz="2000" dirty="0" smtClean="0"/>
          </a:p>
          <a:p>
            <a:pPr marL="571500" indent="-571500" algn="just">
              <a:buFont typeface="Arial" pitchFamily="34" charset="0"/>
              <a:buChar char="•"/>
            </a:pPr>
            <a:r>
              <a:rPr lang="en-GB" sz="2800" dirty="0" smtClean="0"/>
              <a:t>Pakistan has the potential of manpower with 61.04 million labour force.  Out of which 57.42 million are employed and 3.62 million are unemployed</a:t>
            </a:r>
            <a:r>
              <a:rPr lang="en-GB" sz="2800" dirty="0"/>
              <a:t> </a:t>
            </a:r>
            <a:r>
              <a:rPr lang="en-GB" sz="2800" dirty="0" smtClean="0"/>
              <a:t>at the rate of 5.9%.</a:t>
            </a:r>
          </a:p>
          <a:p>
            <a:pPr marL="571500" indent="-571500" algn="just"/>
            <a:r>
              <a:rPr lang="en-GB" sz="2000" dirty="0" smtClean="0"/>
              <a:t>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2800" dirty="0" smtClean="0"/>
              <a:t>Per capita income of Pakistan is US$ 1560.7</a:t>
            </a:r>
            <a:r>
              <a:rPr lang="en-US" sz="3200" dirty="0" smtClean="0"/>
              <a:t>.</a:t>
            </a:r>
          </a:p>
          <a:p>
            <a:pPr marL="571500" indent="-571500" algn="just"/>
            <a:endParaRPr lang="en-US" sz="2000" dirty="0" smtClean="0"/>
          </a:p>
          <a:p>
            <a:pPr marL="571500" indent="-571500" algn="just">
              <a:buFont typeface="Arial" pitchFamily="34" charset="0"/>
              <a:buChar char="•"/>
            </a:pPr>
            <a:r>
              <a:rPr lang="en-US" sz="2800" dirty="0" smtClean="0"/>
              <a:t>Pakistan is one of the leading manpower supplier in the OIC member States being pro-emigration country.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-1082675" y="12795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>
              <a:latin typeface="Arial Narrow" pitchFamily="34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Pakistan Country Profile</a:t>
            </a:r>
            <a:endParaRPr lang="en-US" sz="36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4</a:t>
            </a:r>
            <a:endParaRPr lang="en-GB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4800" y="838201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endParaRPr lang="en-US" sz="2800" dirty="0" smtClean="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-1082675" y="12795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>
              <a:latin typeface="Arial Narrow" pitchFamily="34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46331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COMPONENTS OF ECONOMY OF PAKISTAN</a:t>
            </a:r>
            <a:endParaRPr lang="en-US" sz="36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5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160210"/>
              </p:ext>
            </p:extLst>
          </p:nvPr>
        </p:nvGraphicFramePr>
        <p:xfrm>
          <a:off x="609600" y="1295399"/>
          <a:ext cx="7696200" cy="4243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159000"/>
                <a:gridCol w="2565400"/>
              </a:tblGrid>
              <a:tr h="838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GDP Growth Rate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4.71%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-</a:t>
                      </a: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Share in GDP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Annual Growth</a:t>
                      </a:r>
                    </a:p>
                  </a:txBody>
                  <a:tcPr anchor="ctr"/>
                </a:tc>
              </a:tr>
              <a:tr h="9065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Agriculture Sector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19.8%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-0.19%</a:t>
                      </a:r>
                    </a:p>
                  </a:txBody>
                  <a:tcPr anchor="ctr"/>
                </a:tc>
              </a:tr>
              <a:tr h="90657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Industrial Sector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20.2%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6.8%</a:t>
                      </a:r>
                    </a:p>
                  </a:txBody>
                  <a:tcPr anchor="ctr"/>
                </a:tc>
              </a:tr>
              <a:tr h="906574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Services  Sector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59.6%</a:t>
                      </a:r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5.61%</a:t>
                      </a:r>
                      <a:endParaRPr lang="en-US" sz="2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4371390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-1082675" y="1279525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1600">
              <a:latin typeface="Arial Narrow" pitchFamily="34" charset="0"/>
            </a:endParaRPr>
          </a:p>
        </p:txBody>
      </p:sp>
      <p:sp>
        <p:nvSpPr>
          <p:cNvPr id="31749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GOVERNMENT INITIATIVES  TO TACKLE UNEMPLOYMENT</a:t>
            </a:r>
            <a:endParaRPr lang="en-US" sz="32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57200" y="1143000"/>
            <a:ext cx="8534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ClrTx/>
              <a:buFont typeface="Courier New" panose="02070309020205020404" pitchFamily="49" charset="0"/>
              <a:buChar char="o"/>
            </a:pPr>
            <a:r>
              <a:rPr lang="en-US" sz="2000" dirty="0"/>
              <a:t>Control on Population Growth </a:t>
            </a:r>
            <a:r>
              <a:rPr lang="en-US" i="1" dirty="0"/>
              <a:t>(Introduction of mobile service unit Reproductive health service mobile Regional Training Institute (RTI</a:t>
            </a:r>
            <a:r>
              <a:rPr lang="en-US" i="1" dirty="0" smtClean="0"/>
              <a:t>))</a:t>
            </a:r>
          </a:p>
          <a:p>
            <a:pPr algn="just">
              <a:buClrTx/>
            </a:pPr>
            <a:endParaRPr lang="en-US" i="1" dirty="0" smtClean="0"/>
          </a:p>
          <a:p>
            <a:pPr marL="342900" indent="-342900" algn="just">
              <a:buClrTx/>
              <a:buFont typeface="Courier New" panose="02070309020205020404" pitchFamily="49" charset="0"/>
              <a:buChar char="o"/>
            </a:pPr>
            <a:r>
              <a:rPr lang="en-US" sz="2000" dirty="0" smtClean="0"/>
              <a:t>Launching of Mega Projects in Energy and Communications sector</a:t>
            </a:r>
            <a:r>
              <a:rPr lang="en-US" sz="2400" dirty="0" smtClean="0"/>
              <a:t>.</a:t>
            </a:r>
          </a:p>
          <a:p>
            <a:pPr algn="just">
              <a:buClrTx/>
            </a:pPr>
            <a:endParaRPr lang="en-US" sz="2400" dirty="0" smtClean="0"/>
          </a:p>
          <a:p>
            <a:pPr marL="342900" indent="-342900" algn="just">
              <a:buClrTx/>
              <a:buFont typeface="Courier New" panose="02070309020205020404" pitchFamily="49" charset="0"/>
              <a:buChar char="o"/>
            </a:pPr>
            <a:r>
              <a:rPr lang="en-US" sz="2400" dirty="0" smtClean="0"/>
              <a:t>Increase in development funding.</a:t>
            </a:r>
          </a:p>
          <a:p>
            <a:pPr>
              <a:buClrTx/>
            </a:pPr>
            <a:endParaRPr lang="en-US" sz="2000" dirty="0" smtClean="0"/>
          </a:p>
          <a:p>
            <a:pPr marL="342900" indent="-342900" algn="just">
              <a:buClrTx/>
              <a:buFont typeface="Courier New" panose="02070309020205020404" pitchFamily="49" charset="0"/>
              <a:buChar char="o"/>
            </a:pPr>
            <a:r>
              <a:rPr lang="en-US" sz="2000" dirty="0" smtClean="0"/>
              <a:t>Prime </a:t>
            </a:r>
            <a:r>
              <a:rPr lang="en-US" sz="2000" dirty="0"/>
              <a:t>Minister’s Youth Business Loan Scheme (</a:t>
            </a:r>
            <a:r>
              <a:rPr lang="en-US" i="1" dirty="0"/>
              <a:t>Provision of subsidized loans to youth for promotion of youth entrepreneurship and eradication of unemployment</a:t>
            </a:r>
            <a:r>
              <a:rPr lang="en-US" sz="2000" dirty="0" smtClean="0"/>
              <a:t>).</a:t>
            </a:r>
          </a:p>
          <a:p>
            <a:pPr algn="just">
              <a:buClrTx/>
            </a:pPr>
            <a:endParaRPr lang="en-US" sz="2000" dirty="0"/>
          </a:p>
          <a:p>
            <a:pPr marL="342900" indent="-342900" algn="just">
              <a:buClrTx/>
              <a:buFont typeface="Courier New" panose="02070309020205020404" pitchFamily="49" charset="0"/>
              <a:buChar char="o"/>
            </a:pPr>
            <a:r>
              <a:rPr lang="en-US" sz="2000" dirty="0"/>
              <a:t>Prime Minister’s Youth Skill Development Programme (</a:t>
            </a:r>
            <a:r>
              <a:rPr lang="en-US" i="1" dirty="0"/>
              <a:t>to promote capacity building and offering employment to education youth through training in 100 demand-driven trades</a:t>
            </a:r>
            <a:r>
              <a:rPr lang="en-US" sz="2000" dirty="0" smtClean="0"/>
              <a:t>).</a:t>
            </a:r>
          </a:p>
          <a:p>
            <a:pPr algn="just">
              <a:buClrTx/>
            </a:pPr>
            <a:endParaRPr lang="en-US" sz="2000" dirty="0" smtClean="0"/>
          </a:p>
          <a:p>
            <a:pPr marL="342900" indent="-342900" algn="just">
              <a:buClrTx/>
              <a:buFont typeface="Courier New" panose="02070309020205020404" pitchFamily="49" charset="0"/>
              <a:buChar char="o"/>
            </a:pPr>
            <a:r>
              <a:rPr lang="en-US" sz="2000" dirty="0" smtClean="0"/>
              <a:t>Prime </a:t>
            </a:r>
            <a:r>
              <a:rPr lang="en-US" sz="2000" dirty="0"/>
              <a:t>Minister’s Interest Free Loan Scheme </a:t>
            </a:r>
            <a:r>
              <a:rPr lang="en-US" dirty="0"/>
              <a:t>(</a:t>
            </a:r>
            <a:r>
              <a:rPr lang="en-US" i="1" dirty="0"/>
              <a:t>Free loan </a:t>
            </a:r>
            <a:r>
              <a:rPr lang="en-US" i="1" dirty="0" err="1"/>
              <a:t>upto</a:t>
            </a:r>
            <a:r>
              <a:rPr lang="en-US" i="1" dirty="0"/>
              <a:t> Rs.50,000/- on poverty score card</a:t>
            </a:r>
            <a:r>
              <a:rPr lang="en-US" i="1" dirty="0" smtClean="0"/>
              <a:t>).</a:t>
            </a:r>
            <a:endParaRPr lang="en-US" i="1" dirty="0"/>
          </a:p>
          <a:p>
            <a:pPr marL="342900" indent="-342900" algn="just">
              <a:buClrTx/>
              <a:buFont typeface="Courier New" panose="02070309020205020404" pitchFamily="49" charset="0"/>
              <a:buChar char="o"/>
            </a:pPr>
            <a:endParaRPr lang="en-US" i="1" dirty="0"/>
          </a:p>
          <a:p>
            <a:pPr marL="342900" indent="-342900" algn="just">
              <a:buClrTx/>
              <a:buFont typeface="Courier New" panose="02070309020205020404" pitchFamily="49" charset="0"/>
              <a:buChar char="o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99861236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199"/>
          </a:xfrm>
          <a:solidFill>
            <a:schemeClr val="tx1"/>
          </a:solidFill>
        </p:spPr>
        <p:txBody>
          <a:bodyPr anchor="t" anchorCtr="1">
            <a:normAutofit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Calibri" pitchFamily="34" charset="0"/>
              </a:rPr>
              <a:t>CONTD.  </a:t>
            </a:r>
            <a:endParaRPr lang="en-GB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4860925"/>
          </a:xfrm>
        </p:spPr>
        <p:txBody>
          <a:bodyPr>
            <a:normAutofit/>
          </a:bodyPr>
          <a:lstStyle/>
          <a:p>
            <a:pPr algn="just">
              <a:buClrTx/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Prime Minister’s Fee reimbursement scheme for students of less developed areas (Government pay tuition fee to all students belonging to less developed areas for Masters and PHD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>
              <a:buClrTx/>
              <a:buFont typeface="Courier New" panose="02070309020205020404" pitchFamily="49" charset="0"/>
              <a:buChar char="o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Prime Minister’s Youth training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(Provided on-job training / internship in public and private sectors).</a:t>
            </a:r>
          </a:p>
          <a:p>
            <a:pPr algn="just">
              <a:buClrTx/>
              <a:buFont typeface="Courier New" panose="02070309020205020404" pitchFamily="49" charset="0"/>
              <a:buChar char="o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Provision of Laptops to talented students (Provided to brilliant students free of cost).</a:t>
            </a:r>
          </a:p>
          <a:p>
            <a:pPr algn="just">
              <a:buClrTx/>
              <a:buFont typeface="Courier New" panose="02070309020205020404" pitchFamily="49" charset="0"/>
              <a:buChar char="o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Font typeface="Courier New" panose="02070309020205020404" pitchFamily="49" charset="0"/>
              <a:buChar char="o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Export of manpower through Bureau of Emigration &amp; Overseas Employment.</a:t>
            </a:r>
          </a:p>
          <a:p>
            <a:pPr algn="just">
              <a:buClrTx/>
              <a:buFont typeface="Courier New" panose="02070309020205020404" pitchFamily="49" charset="0"/>
              <a:buChar char="o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Tx/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 Narrow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DECA5-6EB5-49E3-9E41-B71E068AB1F6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8686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199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latin typeface="Calibri" pitchFamily="34" charset="0"/>
              </a:rPr>
              <a:t>pakistani emigrants : profile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Calibri" pitchFamily="34" charset="0"/>
              </a:rPr>
            </a:br>
            <a:endParaRPr lang="en-GB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Since 1971, more than 9.4 million Pakistani emigrants have proceeded abroad for employment.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the year 2015, highest number of Pakistanis(946,571) proceeded abroad for the purpose of employment.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§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the year 2016 (January – August), 640,145 Pakistanis proceeded abroad for the purpose of employment. </a:t>
            </a:r>
          </a:p>
          <a:p>
            <a:endParaRPr lang="en-US" dirty="0" smtClean="0">
              <a:latin typeface="Arial Narrow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DECA5-6EB5-49E3-9E41-B71E068AB1F6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0772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EMIGRATION </a:t>
            </a:r>
            <a:r>
              <a:rPr lang="en-US" sz="3200" b="1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DATA </a:t>
            </a: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OF TOP 11 COUNTRIES</a:t>
            </a:r>
            <a:endParaRPr lang="en-US" sz="32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FOR THE PERIOD FORM 2008 </a:t>
            </a:r>
            <a:r>
              <a:rPr lang="en-US" sz="3200" b="1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TO </a:t>
            </a:r>
            <a:r>
              <a:rPr lang="en-US" sz="3200" b="1" dirty="0" smtClean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2016 (UPTO August)</a:t>
            </a:r>
            <a:endParaRPr lang="en-US" sz="3200" b="1" dirty="0">
              <a:solidFill>
                <a:schemeClr val="bg1"/>
              </a:solidFill>
              <a:latin typeface="Calibri" pitchFamily="34" charset="0"/>
              <a:ea typeface="+mj-ea"/>
              <a:cs typeface="+mj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1" y="1143001"/>
          <a:ext cx="8381998" cy="5562599"/>
        </p:xfrm>
        <a:graphic>
          <a:graphicData uri="http://schemas.openxmlformats.org/drawingml/2006/table">
            <a:tbl>
              <a:tblPr/>
              <a:tblGrid>
                <a:gridCol w="609599"/>
                <a:gridCol w="1039091"/>
                <a:gridCol w="665018"/>
                <a:gridCol w="665018"/>
                <a:gridCol w="665018"/>
                <a:gridCol w="665018"/>
                <a:gridCol w="665018"/>
                <a:gridCol w="665018"/>
                <a:gridCol w="665018"/>
                <a:gridCol w="665018"/>
                <a:gridCol w="665018"/>
                <a:gridCol w="748146"/>
              </a:tblGrid>
              <a:tr h="6095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S.# 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Countries 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2008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2009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2010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2011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2012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2013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2014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2015</a:t>
                      </a:r>
                      <a:endParaRPr lang="en-US" sz="20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2016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Total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34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Saudi Arabia.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138283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201816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189888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222247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358560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270502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312489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522750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382,932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2599467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U.A.E.</a:t>
                      </a:r>
                      <a:r>
                        <a:rPr lang="en-US" sz="1400" b="1" i="1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  </a:t>
                      </a:r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221765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140889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113312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156353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182630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273234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350522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326986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201543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1967234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3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Oman.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37441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34089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37878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53525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69407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47794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39793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>
                          <a:solidFill>
                            <a:schemeClr val="tx1"/>
                          </a:solidFill>
                          <a:latin typeface="Arial Narrow"/>
                        </a:rPr>
                        <a:t>47788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31371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399086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1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4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Bahrain.</a:t>
                      </a:r>
                      <a:r>
                        <a:rPr lang="en-US" sz="1400" b="1" i="1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 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5932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7087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5877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10641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10530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9600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9226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9029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5636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73558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Qatar. 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10171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4061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3039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5121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7320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8119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10042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latin typeface="Arial Narrow"/>
                        </a:rPr>
                        <a:t>12741</a:t>
                      </a: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6025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66639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6.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Kuwait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6250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1542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153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173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229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164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585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9233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7.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Malaysia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1756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2435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3287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2092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1309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2031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20577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20216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7555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61258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8.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Iraq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951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1041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709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371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3106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9.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Sudan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60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109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227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383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368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559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494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281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2805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7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10.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Libya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940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1293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2157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490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1872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4543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2121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13424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11.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Turkey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33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14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13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21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15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57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79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latin typeface="Arial Narrow"/>
                        </a:rPr>
                        <a:t>237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7557" marR="7557" marT="75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772400" y="63246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dirty="0" smtClean="0"/>
              <a:t>9</a:t>
            </a:r>
            <a:endParaRPr lang="en-GB" sz="14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9382</TotalTime>
  <Words>1178</Words>
  <Application>Microsoft Office PowerPoint</Application>
  <PresentationFormat>On-screen Show (4:3)</PresentationFormat>
  <Paragraphs>343</Paragraphs>
  <Slides>23</Slides>
  <Notes>17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Trek</vt:lpstr>
      <vt:lpstr>PowerPoint Presentation</vt:lpstr>
      <vt:lpstr>Islamic Republic of Pakistan</vt:lpstr>
      <vt:lpstr>PowerPoint Presentation</vt:lpstr>
      <vt:lpstr>PowerPoint Presentation</vt:lpstr>
      <vt:lpstr>PowerPoint Presentation</vt:lpstr>
      <vt:lpstr>PowerPoint Presentation</vt:lpstr>
      <vt:lpstr>CONTD.  </vt:lpstr>
      <vt:lpstr> pakistani emigrants : profile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 OF EMPLOYMENT</vt:lpstr>
      <vt:lpstr>PowerPoint Presentation</vt:lpstr>
      <vt:lpstr>Contd.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Little Creative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Chalkboard Template</dc:title>
  <dc:creator>Presentation Helper</dc:creator>
  <cp:lastModifiedBy>Lalain Masood</cp:lastModifiedBy>
  <cp:revision>2906</cp:revision>
  <cp:lastPrinted>2016-09-25T16:00:40Z</cp:lastPrinted>
  <dcterms:created xsi:type="dcterms:W3CDTF">2005-03-15T10:04:38Z</dcterms:created>
  <dcterms:modified xsi:type="dcterms:W3CDTF">2016-09-25T16:57:33Z</dcterms:modified>
</cp:coreProperties>
</file>