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9"/>
  </p:notesMasterIdLst>
  <p:handoutMasterIdLst>
    <p:handoutMasterId r:id="rId40"/>
  </p:handoutMasterIdLst>
  <p:sldIdLst>
    <p:sldId id="256" r:id="rId5"/>
    <p:sldId id="257" r:id="rId6"/>
    <p:sldId id="360" r:id="rId7"/>
    <p:sldId id="361" r:id="rId8"/>
    <p:sldId id="362" r:id="rId9"/>
    <p:sldId id="363" r:id="rId10"/>
    <p:sldId id="381" r:id="rId11"/>
    <p:sldId id="390" r:id="rId12"/>
    <p:sldId id="392" r:id="rId13"/>
    <p:sldId id="358" r:id="rId14"/>
    <p:sldId id="379" r:id="rId15"/>
    <p:sldId id="380" r:id="rId16"/>
    <p:sldId id="342" r:id="rId17"/>
    <p:sldId id="302" r:id="rId18"/>
    <p:sldId id="352" r:id="rId19"/>
    <p:sldId id="351" r:id="rId20"/>
    <p:sldId id="364" r:id="rId21"/>
    <p:sldId id="365" r:id="rId22"/>
    <p:sldId id="366" r:id="rId23"/>
    <p:sldId id="367" r:id="rId24"/>
    <p:sldId id="375" r:id="rId25"/>
    <p:sldId id="374" r:id="rId26"/>
    <p:sldId id="372" r:id="rId27"/>
    <p:sldId id="371" r:id="rId28"/>
    <p:sldId id="368" r:id="rId29"/>
    <p:sldId id="391" r:id="rId30"/>
    <p:sldId id="382" r:id="rId31"/>
    <p:sldId id="383" r:id="rId32"/>
    <p:sldId id="384" r:id="rId33"/>
    <p:sldId id="389" r:id="rId34"/>
    <p:sldId id="385" r:id="rId35"/>
    <p:sldId id="386" r:id="rId36"/>
    <p:sldId id="388" r:id="rId37"/>
    <p:sldId id="387" r:id="rId38"/>
  </p:sldIdLst>
  <p:sldSz cx="9144000" cy="6858000" type="screen4x3"/>
  <p:notesSz cx="6794500" cy="9906000"/>
  <p:defaultTextStyle>
    <a:defPPr>
      <a:defRPr lang="en-GB"/>
    </a:defPPr>
    <a:lvl1pPr algn="l" defTabSz="449263"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mn-ea"/>
        <a:cs typeface="Arial" charset="0"/>
      </a:defRPr>
    </a:lvl1pPr>
    <a:lvl2pPr marL="742950" indent="-285750" algn="l" defTabSz="449263"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mn-ea"/>
        <a:cs typeface="Arial" charset="0"/>
      </a:defRPr>
    </a:lvl2pPr>
    <a:lvl3pPr marL="1143000" indent="-228600" algn="l" defTabSz="449263"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mn-ea"/>
        <a:cs typeface="Arial" charset="0"/>
      </a:defRPr>
    </a:lvl3pPr>
    <a:lvl4pPr marL="1600200" indent="-228600" algn="l" defTabSz="449263"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mn-ea"/>
        <a:cs typeface="Arial" charset="0"/>
      </a:defRPr>
    </a:lvl4pPr>
    <a:lvl5pPr marL="2057400" indent="-228600" algn="l" defTabSz="449263"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mn-ea"/>
        <a:cs typeface="Arial" charset="0"/>
      </a:defRPr>
    </a:lvl5pPr>
    <a:lvl6pPr marL="2286000" algn="l" defTabSz="914400" rtl="0" eaLnBrk="1" latinLnBrk="0" hangingPunct="1">
      <a:defRPr kern="1200">
        <a:solidFill>
          <a:schemeClr val="bg1"/>
        </a:solidFill>
        <a:latin typeface="Arial" charset="0"/>
        <a:ea typeface="+mn-ea"/>
        <a:cs typeface="Arial" charset="0"/>
      </a:defRPr>
    </a:lvl6pPr>
    <a:lvl7pPr marL="2743200" algn="l" defTabSz="914400" rtl="0" eaLnBrk="1" latinLnBrk="0" hangingPunct="1">
      <a:defRPr kern="1200">
        <a:solidFill>
          <a:schemeClr val="bg1"/>
        </a:solidFill>
        <a:latin typeface="Arial" charset="0"/>
        <a:ea typeface="+mn-ea"/>
        <a:cs typeface="Arial" charset="0"/>
      </a:defRPr>
    </a:lvl7pPr>
    <a:lvl8pPr marL="3200400" algn="l" defTabSz="914400" rtl="0" eaLnBrk="1" latinLnBrk="0" hangingPunct="1">
      <a:defRPr kern="1200">
        <a:solidFill>
          <a:schemeClr val="bg1"/>
        </a:solidFill>
        <a:latin typeface="Arial" charset="0"/>
        <a:ea typeface="+mn-ea"/>
        <a:cs typeface="Arial" charset="0"/>
      </a:defRPr>
    </a:lvl8pPr>
    <a:lvl9pPr marL="3657600" algn="l" defTabSz="914400" rtl="0" eaLnBrk="1" latinLnBrk="0" hangingPunct="1">
      <a:defRPr kern="1200">
        <a:solidFill>
          <a:schemeClr val="bg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69">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09" autoAdjust="0"/>
    <p:restoredTop sz="88087" autoAdjust="0"/>
  </p:normalViewPr>
  <p:slideViewPr>
    <p:cSldViewPr>
      <p:cViewPr varScale="1">
        <p:scale>
          <a:sx n="86" d="100"/>
          <a:sy n="86" d="100"/>
        </p:scale>
        <p:origin x="1272" y="1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60" d="100"/>
        <a:sy n="160" d="100"/>
      </p:scale>
      <p:origin x="0" y="0"/>
    </p:cViewPr>
  </p:sorterViewPr>
  <p:notesViewPr>
    <p:cSldViewPr>
      <p:cViewPr varScale="1">
        <p:scale>
          <a:sx n="59" d="100"/>
          <a:sy n="59" d="100"/>
        </p:scale>
        <p:origin x="-1752" y="-72"/>
      </p:cViewPr>
      <p:guideLst>
        <p:guide orient="horz" pos="3069"/>
        <p:guide pos="214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notesMaster" Target="notesMasters/notesMaster1.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572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8645" y="0"/>
            <a:ext cx="2944283" cy="495723"/>
          </a:xfrm>
          <a:prstGeom prst="rect">
            <a:avLst/>
          </a:prstGeom>
        </p:spPr>
        <p:txBody>
          <a:bodyPr vert="horz" lIns="91440" tIns="45720" rIns="91440" bIns="45720" rtlCol="0"/>
          <a:lstStyle>
            <a:lvl1pPr algn="r">
              <a:defRPr sz="1200"/>
            </a:lvl1pPr>
          </a:lstStyle>
          <a:p>
            <a:fld id="{2729F811-EF41-4E76-8BEC-BEA97BC41475}" type="datetimeFigureOut">
              <a:rPr lang="en-US" smtClean="0"/>
              <a:pPr/>
              <a:t>8/31/2016</a:t>
            </a:fld>
            <a:endParaRPr lang="en-GB"/>
          </a:p>
        </p:txBody>
      </p:sp>
      <p:sp>
        <p:nvSpPr>
          <p:cNvPr id="4" name="Footer Placeholder 3"/>
          <p:cNvSpPr>
            <a:spLocks noGrp="1"/>
          </p:cNvSpPr>
          <p:nvPr>
            <p:ph type="ftr" sz="quarter" idx="2"/>
          </p:nvPr>
        </p:nvSpPr>
        <p:spPr>
          <a:xfrm>
            <a:off x="0" y="9408586"/>
            <a:ext cx="2944283" cy="49572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8645" y="9408586"/>
            <a:ext cx="2944283" cy="495722"/>
          </a:xfrm>
          <a:prstGeom prst="rect">
            <a:avLst/>
          </a:prstGeom>
        </p:spPr>
        <p:txBody>
          <a:bodyPr vert="horz" lIns="91440" tIns="45720" rIns="91440" bIns="45720" rtlCol="0" anchor="b"/>
          <a:lstStyle>
            <a:lvl1pPr algn="r">
              <a:defRPr sz="1200"/>
            </a:lvl1pPr>
          </a:lstStyle>
          <a:p>
            <a:fld id="{1B05CF88-5EC5-4E72-94C7-7B54ECEF28BF}" type="slidenum">
              <a:rPr lang="en-GB" smtClean="0"/>
              <a:pPr/>
              <a:t>‹#›</a:t>
            </a:fld>
            <a:endParaRPr lang="en-GB"/>
          </a:p>
        </p:txBody>
      </p:sp>
    </p:spTree>
    <p:extLst>
      <p:ext uri="{BB962C8B-B14F-4D97-AF65-F5344CB8AC3E}">
        <p14:creationId xmlns:p14="http://schemas.microsoft.com/office/powerpoint/2010/main" val="12622575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AutoShape 1"/>
          <p:cNvSpPr>
            <a:spLocks noChangeArrowheads="1"/>
          </p:cNvSpPr>
          <p:nvPr/>
        </p:nvSpPr>
        <p:spPr bwMode="auto">
          <a:xfrm>
            <a:off x="0" y="1"/>
            <a:ext cx="6794500" cy="9906000"/>
          </a:xfrm>
          <a:prstGeom prst="roundRect">
            <a:avLst>
              <a:gd name="adj" fmla="val 23"/>
            </a:avLst>
          </a:prstGeom>
          <a:solidFill>
            <a:srgbClr val="FFFFFF"/>
          </a:solidFill>
          <a:ln w="9360">
            <a:noFill/>
            <a:miter lim="800000"/>
            <a:headEnd/>
            <a:tailEnd/>
          </a:ln>
        </p:spPr>
        <p:txBody>
          <a:bodyPr wrap="none" anchor="ctr"/>
          <a:lstStyle/>
          <a:p>
            <a:endParaRPr lang="en-US"/>
          </a:p>
        </p:txBody>
      </p:sp>
      <p:sp>
        <p:nvSpPr>
          <p:cNvPr id="23555" name="AutoShape 2"/>
          <p:cNvSpPr>
            <a:spLocks noChangeArrowheads="1"/>
          </p:cNvSpPr>
          <p:nvPr/>
        </p:nvSpPr>
        <p:spPr bwMode="auto">
          <a:xfrm>
            <a:off x="0" y="1"/>
            <a:ext cx="6794500" cy="9906000"/>
          </a:xfrm>
          <a:prstGeom prst="roundRect">
            <a:avLst>
              <a:gd name="adj" fmla="val 23"/>
            </a:avLst>
          </a:prstGeom>
          <a:solidFill>
            <a:srgbClr val="FFFFFF"/>
          </a:solidFill>
          <a:ln w="9525">
            <a:noFill/>
            <a:round/>
            <a:headEnd/>
            <a:tailEnd/>
          </a:ln>
        </p:spPr>
        <p:txBody>
          <a:bodyPr wrap="none" anchor="ctr"/>
          <a:lstStyle/>
          <a:p>
            <a:endParaRPr lang="en-US"/>
          </a:p>
        </p:txBody>
      </p:sp>
      <p:sp>
        <p:nvSpPr>
          <p:cNvPr id="23556" name="AutoShape 3"/>
          <p:cNvSpPr>
            <a:spLocks noChangeArrowheads="1"/>
          </p:cNvSpPr>
          <p:nvPr/>
        </p:nvSpPr>
        <p:spPr bwMode="auto">
          <a:xfrm>
            <a:off x="0" y="1"/>
            <a:ext cx="6794500" cy="9906000"/>
          </a:xfrm>
          <a:prstGeom prst="roundRect">
            <a:avLst>
              <a:gd name="adj" fmla="val 23"/>
            </a:avLst>
          </a:prstGeom>
          <a:solidFill>
            <a:srgbClr val="FFFFFF"/>
          </a:solidFill>
          <a:ln w="9525">
            <a:noFill/>
            <a:round/>
            <a:headEnd/>
            <a:tailEnd/>
          </a:ln>
        </p:spPr>
        <p:txBody>
          <a:bodyPr wrap="none" anchor="ctr"/>
          <a:lstStyle/>
          <a:p>
            <a:endParaRPr lang="en-US"/>
          </a:p>
        </p:txBody>
      </p:sp>
      <p:sp>
        <p:nvSpPr>
          <p:cNvPr id="23557" name="Text Box 4"/>
          <p:cNvSpPr txBox="1">
            <a:spLocks noChangeArrowheads="1"/>
          </p:cNvSpPr>
          <p:nvPr/>
        </p:nvSpPr>
        <p:spPr bwMode="auto">
          <a:xfrm>
            <a:off x="0" y="0"/>
            <a:ext cx="2944283" cy="495723"/>
          </a:xfrm>
          <a:prstGeom prst="rect">
            <a:avLst/>
          </a:prstGeom>
          <a:noFill/>
          <a:ln w="9525">
            <a:noFill/>
            <a:round/>
            <a:headEnd/>
            <a:tailEnd/>
          </a:ln>
        </p:spPr>
        <p:txBody>
          <a:bodyPr wrap="none" anchor="ctr"/>
          <a:lstStyle/>
          <a:p>
            <a:endParaRPr lang="en-US"/>
          </a:p>
        </p:txBody>
      </p:sp>
      <p:sp>
        <p:nvSpPr>
          <p:cNvPr id="23558" name="Text Box 5"/>
          <p:cNvSpPr txBox="1">
            <a:spLocks noChangeArrowheads="1"/>
          </p:cNvSpPr>
          <p:nvPr/>
        </p:nvSpPr>
        <p:spPr bwMode="auto">
          <a:xfrm>
            <a:off x="3848645" y="0"/>
            <a:ext cx="2944283" cy="495723"/>
          </a:xfrm>
          <a:prstGeom prst="rect">
            <a:avLst/>
          </a:prstGeom>
          <a:noFill/>
          <a:ln w="9525">
            <a:noFill/>
            <a:round/>
            <a:headEnd/>
            <a:tailEnd/>
          </a:ln>
        </p:spPr>
        <p:txBody>
          <a:bodyPr wrap="none" anchor="ctr"/>
          <a:lstStyle/>
          <a:p>
            <a:endParaRPr lang="en-US"/>
          </a:p>
        </p:txBody>
      </p:sp>
      <p:sp>
        <p:nvSpPr>
          <p:cNvPr id="23559" name="Rectangle 6"/>
          <p:cNvSpPr>
            <a:spLocks noGrp="1" noRot="1" noChangeAspect="1" noChangeArrowheads="1"/>
          </p:cNvSpPr>
          <p:nvPr>
            <p:ph type="sldImg"/>
          </p:nvPr>
        </p:nvSpPr>
        <p:spPr bwMode="auto">
          <a:xfrm>
            <a:off x="922338" y="742950"/>
            <a:ext cx="4945062" cy="3709988"/>
          </a:xfrm>
          <a:prstGeom prst="rect">
            <a:avLst/>
          </a:prstGeom>
          <a:noFill/>
          <a:ln w="9360">
            <a:solidFill>
              <a:srgbClr val="000000"/>
            </a:solidFill>
            <a:miter lim="800000"/>
            <a:headEnd/>
            <a:tailEnd/>
          </a:ln>
        </p:spPr>
      </p:sp>
      <p:sp>
        <p:nvSpPr>
          <p:cNvPr id="2055" name="Rectangle 7"/>
          <p:cNvSpPr>
            <a:spLocks noGrp="1" noChangeArrowheads="1"/>
          </p:cNvSpPr>
          <p:nvPr>
            <p:ph type="body"/>
          </p:nvPr>
        </p:nvSpPr>
        <p:spPr bwMode="auto">
          <a:xfrm>
            <a:off x="679450" y="4706830"/>
            <a:ext cx="5430882" cy="4453047"/>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p>
            <a:pPr lvl="0"/>
            <a:endParaRPr lang="en-US" noProof="0" smtClean="0"/>
          </a:p>
        </p:txBody>
      </p:sp>
      <p:sp>
        <p:nvSpPr>
          <p:cNvPr id="23561" name="Text Box 8"/>
          <p:cNvSpPr txBox="1">
            <a:spLocks noChangeArrowheads="1"/>
          </p:cNvSpPr>
          <p:nvPr/>
        </p:nvSpPr>
        <p:spPr bwMode="auto">
          <a:xfrm>
            <a:off x="0" y="9410277"/>
            <a:ext cx="2944283" cy="495723"/>
          </a:xfrm>
          <a:prstGeom prst="rect">
            <a:avLst/>
          </a:prstGeom>
          <a:noFill/>
          <a:ln w="9525">
            <a:noFill/>
            <a:round/>
            <a:headEnd/>
            <a:tailEnd/>
          </a:ln>
        </p:spPr>
        <p:txBody>
          <a:bodyPr wrap="none" anchor="ctr"/>
          <a:lstStyle/>
          <a:p>
            <a:endParaRPr lang="en-US"/>
          </a:p>
        </p:txBody>
      </p:sp>
      <p:sp>
        <p:nvSpPr>
          <p:cNvPr id="2057" name="Rectangle 9"/>
          <p:cNvSpPr>
            <a:spLocks noGrp="1" noChangeArrowheads="1"/>
          </p:cNvSpPr>
          <p:nvPr>
            <p:ph type="sldNum"/>
          </p:nvPr>
        </p:nvSpPr>
        <p:spPr bwMode="auto">
          <a:xfrm>
            <a:off x="3848645" y="9410277"/>
            <a:ext cx="2939564" cy="490647"/>
          </a:xfrm>
          <a:prstGeom prst="rect">
            <a:avLst/>
          </a:prstGeom>
          <a:noFill/>
          <a:ln w="9525">
            <a:noFill/>
            <a:round/>
            <a:headEnd/>
            <a:tailEnd/>
          </a:ln>
          <a:effectLst/>
        </p:spPr>
        <p:txBody>
          <a:bodyPr vert="horz" wrap="square" lIns="90000" tIns="46800" rIns="90000" bIns="46800" numCol="1" anchor="b" anchorCtr="0" compatLnSpc="1">
            <a:prstTxWarp prst="textNoShape">
              <a:avLst/>
            </a:prstTxWarp>
          </a:bodyPr>
          <a:lstStyle>
            <a:lvl1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defRPr>
            </a:lvl1pPr>
          </a:lstStyle>
          <a:p>
            <a:pPr>
              <a:defRPr/>
            </a:pPr>
            <a:fld id="{D3143FBD-9AE1-4813-B6EB-C0CB3E1C046F}" type="slidenum">
              <a:rPr lang="en-US"/>
              <a:pPr>
                <a:defRPr/>
              </a:pPr>
              <a:t>‹#›</a:t>
            </a:fld>
            <a:endParaRPr lang="en-US"/>
          </a:p>
        </p:txBody>
      </p:sp>
    </p:spTree>
    <p:extLst>
      <p:ext uri="{BB962C8B-B14F-4D97-AF65-F5344CB8AC3E}">
        <p14:creationId xmlns:p14="http://schemas.microsoft.com/office/powerpoint/2010/main" val="1173120952"/>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9"/>
          <p:cNvSpPr>
            <a:spLocks noGrp="1" noChangeArrowheads="1"/>
          </p:cNvSpPr>
          <p:nvPr>
            <p:ph type="sldNum" sz="quarter"/>
          </p:nvPr>
        </p:nvSpPr>
        <p:spPr>
          <a:noFill/>
        </p:spPr>
        <p:txBody>
          <a:bodyPr/>
          <a:lstStyle/>
          <a:p>
            <a:fld id="{4E1CA26F-E0D5-4349-A87A-09DF158FBBB1}" type="slidenum">
              <a:rPr lang="en-US" smtClean="0"/>
              <a:pPr/>
              <a:t>1</a:t>
            </a:fld>
            <a:endParaRPr lang="en-US" smtClean="0"/>
          </a:p>
        </p:txBody>
      </p:sp>
      <p:sp>
        <p:nvSpPr>
          <p:cNvPr id="24579" name="Text Box 1"/>
          <p:cNvSpPr txBox="1">
            <a:spLocks noChangeArrowheads="1"/>
          </p:cNvSpPr>
          <p:nvPr/>
        </p:nvSpPr>
        <p:spPr bwMode="auto">
          <a:xfrm>
            <a:off x="3848644" y="9410277"/>
            <a:ext cx="2942710" cy="494031"/>
          </a:xfrm>
          <a:prstGeom prst="rect">
            <a:avLst/>
          </a:prstGeom>
          <a:noFill/>
          <a:ln w="9525">
            <a:noFill/>
            <a:round/>
            <a:headEnd/>
            <a:tailEnd/>
          </a:ln>
        </p:spPr>
        <p:txBody>
          <a:bodyPr lIns="90000" tIns="46800" rIns="90000" bIns="46800" anchor="b"/>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E6B57B9B-DF10-4E3B-BD81-A4C21833B901}" type="slidenum">
              <a:rPr lang="en-US" sz="1200">
                <a:solidFill>
                  <a:srgbClr val="000000"/>
                </a:solidFill>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a:t>
            </a:fld>
            <a:endParaRPr lang="en-US" sz="1200">
              <a:solidFill>
                <a:srgbClr val="000000"/>
              </a:solidFill>
            </a:endParaRPr>
          </a:p>
        </p:txBody>
      </p:sp>
      <p:sp>
        <p:nvSpPr>
          <p:cNvPr id="24580" name="Rectangle 2"/>
          <p:cNvSpPr>
            <a:spLocks noGrp="1" noRot="1" noChangeAspect="1" noChangeArrowheads="1" noTextEdit="1"/>
          </p:cNvSpPr>
          <p:nvPr>
            <p:ph type="sldImg"/>
          </p:nvPr>
        </p:nvSpPr>
        <p:spPr>
          <a:xfrm>
            <a:off x="920750" y="742950"/>
            <a:ext cx="4953000" cy="3714750"/>
          </a:xfrm>
          <a:solidFill>
            <a:srgbClr val="FFFFFF"/>
          </a:solidFill>
          <a:ln/>
        </p:spPr>
      </p:sp>
      <p:sp>
        <p:nvSpPr>
          <p:cNvPr id="24581" name="Rectangle 3"/>
          <p:cNvSpPr>
            <a:spLocks noGrp="1" noChangeArrowheads="1"/>
          </p:cNvSpPr>
          <p:nvPr>
            <p:ph type="body" idx="1"/>
          </p:nvPr>
        </p:nvSpPr>
        <p:spPr>
          <a:xfrm>
            <a:off x="679450" y="4706831"/>
            <a:ext cx="5435600" cy="4458123"/>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24672505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idx="10"/>
          </p:nvPr>
        </p:nvSpPr>
        <p:spPr/>
        <p:txBody>
          <a:bodyPr/>
          <a:lstStyle/>
          <a:p>
            <a:pPr>
              <a:defRPr/>
            </a:pPr>
            <a:fld id="{D3143FBD-9AE1-4813-B6EB-C0CB3E1C046F}" type="slidenum">
              <a:rPr lang="en-US" smtClean="0"/>
              <a:pPr>
                <a:defRPr/>
              </a:pPr>
              <a:t>31</a:t>
            </a:fld>
            <a:endParaRPr lang="en-US"/>
          </a:p>
        </p:txBody>
      </p:sp>
    </p:spTree>
    <p:extLst>
      <p:ext uri="{BB962C8B-B14F-4D97-AF65-F5344CB8AC3E}">
        <p14:creationId xmlns:p14="http://schemas.microsoft.com/office/powerpoint/2010/main" val="7540347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idx="10"/>
          </p:nvPr>
        </p:nvSpPr>
        <p:spPr/>
        <p:txBody>
          <a:bodyPr/>
          <a:lstStyle/>
          <a:p>
            <a:pPr>
              <a:defRPr/>
            </a:pPr>
            <a:fld id="{D3143FBD-9AE1-4813-B6EB-C0CB3E1C046F}" type="slidenum">
              <a:rPr lang="en-US" smtClean="0"/>
              <a:pPr>
                <a:defRPr/>
              </a:pPr>
              <a:t>32</a:t>
            </a:fld>
            <a:endParaRPr lang="en-US"/>
          </a:p>
        </p:txBody>
      </p:sp>
    </p:spTree>
    <p:extLst>
      <p:ext uri="{BB962C8B-B14F-4D97-AF65-F5344CB8AC3E}">
        <p14:creationId xmlns:p14="http://schemas.microsoft.com/office/powerpoint/2010/main" val="9206788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idx="10"/>
          </p:nvPr>
        </p:nvSpPr>
        <p:spPr/>
        <p:txBody>
          <a:bodyPr/>
          <a:lstStyle/>
          <a:p>
            <a:pPr>
              <a:defRPr/>
            </a:pPr>
            <a:fld id="{D3143FBD-9AE1-4813-B6EB-C0CB3E1C046F}" type="slidenum">
              <a:rPr lang="en-US" smtClean="0"/>
              <a:pPr>
                <a:defRPr/>
              </a:pPr>
              <a:t>33</a:t>
            </a:fld>
            <a:endParaRPr lang="en-US"/>
          </a:p>
        </p:txBody>
      </p:sp>
    </p:spTree>
    <p:extLst>
      <p:ext uri="{BB962C8B-B14F-4D97-AF65-F5344CB8AC3E}">
        <p14:creationId xmlns:p14="http://schemas.microsoft.com/office/powerpoint/2010/main" val="14394186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9"/>
          <p:cNvSpPr>
            <a:spLocks noGrp="1" noChangeArrowheads="1"/>
          </p:cNvSpPr>
          <p:nvPr>
            <p:ph type="sldNum" sz="quarter"/>
          </p:nvPr>
        </p:nvSpPr>
        <p:spPr>
          <a:noFill/>
        </p:spPr>
        <p:txBody>
          <a:bodyPr/>
          <a:lstStyle/>
          <a:p>
            <a:fld id="{9BEEFBF3-75A4-4A8F-9689-096705348786}" type="slidenum">
              <a:rPr lang="en-US" smtClean="0"/>
              <a:pPr/>
              <a:t>2</a:t>
            </a:fld>
            <a:endParaRPr lang="en-US" smtClean="0"/>
          </a:p>
        </p:txBody>
      </p:sp>
      <p:sp>
        <p:nvSpPr>
          <p:cNvPr id="25603" name="Text Box 1"/>
          <p:cNvSpPr txBox="1">
            <a:spLocks noChangeArrowheads="1"/>
          </p:cNvSpPr>
          <p:nvPr/>
        </p:nvSpPr>
        <p:spPr bwMode="auto">
          <a:xfrm>
            <a:off x="3848644" y="9410277"/>
            <a:ext cx="2942710" cy="494031"/>
          </a:xfrm>
          <a:prstGeom prst="rect">
            <a:avLst/>
          </a:prstGeom>
          <a:noFill/>
          <a:ln w="9525">
            <a:noFill/>
            <a:round/>
            <a:headEnd/>
            <a:tailEnd/>
          </a:ln>
        </p:spPr>
        <p:txBody>
          <a:bodyPr lIns="90000" tIns="46800" rIns="90000" bIns="46800" anchor="b"/>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9884E095-2670-4102-BB3C-A6A15591F4F9}" type="slidenum">
              <a:rPr lang="en-US" sz="1200">
                <a:solidFill>
                  <a:srgbClr val="000000"/>
                </a:solidFill>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a:t>
            </a:fld>
            <a:endParaRPr lang="en-US" sz="1200">
              <a:solidFill>
                <a:srgbClr val="000000"/>
              </a:solidFill>
            </a:endParaRPr>
          </a:p>
        </p:txBody>
      </p:sp>
      <p:sp>
        <p:nvSpPr>
          <p:cNvPr id="25604" name="Rectangle 2"/>
          <p:cNvSpPr>
            <a:spLocks noGrp="1" noRot="1" noChangeAspect="1" noChangeArrowheads="1" noTextEdit="1"/>
          </p:cNvSpPr>
          <p:nvPr>
            <p:ph type="sldImg"/>
          </p:nvPr>
        </p:nvSpPr>
        <p:spPr>
          <a:xfrm>
            <a:off x="920750" y="742950"/>
            <a:ext cx="4953000" cy="3714750"/>
          </a:xfrm>
          <a:solidFill>
            <a:srgbClr val="FFFFFF"/>
          </a:solidFill>
          <a:ln/>
        </p:spPr>
      </p:sp>
      <p:sp>
        <p:nvSpPr>
          <p:cNvPr id="25605" name="Rectangle 3"/>
          <p:cNvSpPr>
            <a:spLocks noGrp="1" noChangeArrowheads="1"/>
          </p:cNvSpPr>
          <p:nvPr>
            <p:ph type="body" idx="1"/>
          </p:nvPr>
        </p:nvSpPr>
        <p:spPr>
          <a:xfrm>
            <a:off x="679450" y="4706831"/>
            <a:ext cx="5435600" cy="4458123"/>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298984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idx="10"/>
          </p:nvPr>
        </p:nvSpPr>
        <p:spPr/>
        <p:txBody>
          <a:bodyPr/>
          <a:lstStyle/>
          <a:p>
            <a:pPr>
              <a:defRPr/>
            </a:pPr>
            <a:fld id="{D3143FBD-9AE1-4813-B6EB-C0CB3E1C046F}" type="slidenum">
              <a:rPr lang="en-US" smtClean="0"/>
              <a:pPr>
                <a:defRPr/>
              </a:pPr>
              <a:t>3</a:t>
            </a:fld>
            <a:endParaRPr lang="en-US"/>
          </a:p>
        </p:txBody>
      </p:sp>
    </p:spTree>
    <p:extLst>
      <p:ext uri="{BB962C8B-B14F-4D97-AF65-F5344CB8AC3E}">
        <p14:creationId xmlns:p14="http://schemas.microsoft.com/office/powerpoint/2010/main" val="37700119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9"/>
          <p:cNvSpPr>
            <a:spLocks noGrp="1" noChangeArrowheads="1"/>
          </p:cNvSpPr>
          <p:nvPr>
            <p:ph type="sldNum" sz="quarter"/>
          </p:nvPr>
        </p:nvSpPr>
        <p:spPr>
          <a:noFill/>
        </p:spPr>
        <p:txBody>
          <a:bodyPr/>
          <a:lstStyle/>
          <a:p>
            <a:fld id="{6C57CE7D-85EB-4A37-B088-8D450E49395E}" type="slidenum">
              <a:rPr lang="en-US" smtClean="0"/>
              <a:pPr/>
              <a:t>14</a:t>
            </a:fld>
            <a:endParaRPr lang="en-US" smtClean="0"/>
          </a:p>
        </p:txBody>
      </p:sp>
      <p:sp>
        <p:nvSpPr>
          <p:cNvPr id="28675" name="Text Box 1"/>
          <p:cNvSpPr txBox="1">
            <a:spLocks noChangeArrowheads="1"/>
          </p:cNvSpPr>
          <p:nvPr/>
        </p:nvSpPr>
        <p:spPr bwMode="auto">
          <a:xfrm>
            <a:off x="3848644" y="9410277"/>
            <a:ext cx="2942710" cy="494031"/>
          </a:xfrm>
          <a:prstGeom prst="rect">
            <a:avLst/>
          </a:prstGeom>
          <a:noFill/>
          <a:ln w="9525">
            <a:noFill/>
            <a:round/>
            <a:headEnd/>
            <a:tailEnd/>
          </a:ln>
        </p:spPr>
        <p:txBody>
          <a:bodyPr lIns="90000" tIns="46800" rIns="90000" bIns="46800" anchor="b"/>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60D5FE96-631B-44DC-9888-3C4D9633BB2C}" type="slidenum">
              <a:rPr lang="en-US" sz="1200">
                <a:solidFill>
                  <a:srgbClr val="000000"/>
                </a:solidFill>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14</a:t>
            </a:fld>
            <a:endParaRPr lang="en-US" sz="1200">
              <a:solidFill>
                <a:srgbClr val="000000"/>
              </a:solidFill>
            </a:endParaRPr>
          </a:p>
        </p:txBody>
      </p:sp>
      <p:sp>
        <p:nvSpPr>
          <p:cNvPr id="28676" name="Rectangle 2"/>
          <p:cNvSpPr>
            <a:spLocks noGrp="1" noRot="1" noChangeAspect="1" noChangeArrowheads="1" noTextEdit="1"/>
          </p:cNvSpPr>
          <p:nvPr>
            <p:ph type="sldImg"/>
          </p:nvPr>
        </p:nvSpPr>
        <p:spPr>
          <a:xfrm>
            <a:off x="920750" y="742950"/>
            <a:ext cx="4953000" cy="3714750"/>
          </a:xfrm>
          <a:solidFill>
            <a:srgbClr val="FFFFFF"/>
          </a:solidFill>
          <a:ln/>
        </p:spPr>
      </p:sp>
      <p:sp>
        <p:nvSpPr>
          <p:cNvPr id="28677" name="Rectangle 3"/>
          <p:cNvSpPr>
            <a:spLocks noGrp="1" noChangeArrowheads="1"/>
          </p:cNvSpPr>
          <p:nvPr>
            <p:ph type="body" idx="1"/>
          </p:nvPr>
        </p:nvSpPr>
        <p:spPr>
          <a:xfrm>
            <a:off x="679450" y="4706831"/>
            <a:ext cx="5435600" cy="4458123"/>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9111371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Rectangle 9"/>
          <p:cNvSpPr>
            <a:spLocks noGrp="1" noChangeArrowheads="1"/>
          </p:cNvSpPr>
          <p:nvPr>
            <p:ph type="sldNum" sz="quarter"/>
          </p:nvPr>
        </p:nvSpPr>
        <p:spPr>
          <a:noFill/>
        </p:spPr>
        <p:txBody>
          <a:bodyPr/>
          <a:lstStyle/>
          <a:p>
            <a:fld id="{25B35140-05CD-471A-965C-7EBAE839AC36}" type="slidenum">
              <a:rPr lang="en-US" smtClean="0"/>
              <a:pPr/>
              <a:t>21</a:t>
            </a:fld>
            <a:endParaRPr lang="en-US" smtClean="0"/>
          </a:p>
        </p:txBody>
      </p:sp>
      <p:sp>
        <p:nvSpPr>
          <p:cNvPr id="31747" name="Text Box 1"/>
          <p:cNvSpPr txBox="1">
            <a:spLocks noChangeArrowheads="1"/>
          </p:cNvSpPr>
          <p:nvPr/>
        </p:nvSpPr>
        <p:spPr bwMode="auto">
          <a:xfrm>
            <a:off x="3848644" y="9410277"/>
            <a:ext cx="2942710" cy="494031"/>
          </a:xfrm>
          <a:prstGeom prst="rect">
            <a:avLst/>
          </a:prstGeom>
          <a:noFill/>
          <a:ln w="9525">
            <a:noFill/>
            <a:round/>
            <a:headEnd/>
            <a:tailEnd/>
          </a:ln>
        </p:spPr>
        <p:txBody>
          <a:bodyPr lIns="90000" tIns="46800" rIns="90000" bIns="46800" anchor="b"/>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BF682BC3-5745-4369-86E2-F74F36AE7889}" type="slidenum">
              <a:rPr lang="en-US" sz="1200">
                <a:solidFill>
                  <a:srgbClr val="000000"/>
                </a:solidFill>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21</a:t>
            </a:fld>
            <a:endParaRPr lang="en-US" sz="1200">
              <a:solidFill>
                <a:srgbClr val="000000"/>
              </a:solidFill>
            </a:endParaRPr>
          </a:p>
        </p:txBody>
      </p:sp>
      <p:sp>
        <p:nvSpPr>
          <p:cNvPr id="31748" name="Rectangle 2"/>
          <p:cNvSpPr>
            <a:spLocks noGrp="1" noRot="1" noChangeAspect="1" noChangeArrowheads="1" noTextEdit="1"/>
          </p:cNvSpPr>
          <p:nvPr>
            <p:ph type="sldImg"/>
          </p:nvPr>
        </p:nvSpPr>
        <p:spPr>
          <a:xfrm>
            <a:off x="920750" y="742950"/>
            <a:ext cx="4953000" cy="3714750"/>
          </a:xfrm>
          <a:solidFill>
            <a:srgbClr val="FFFFFF"/>
          </a:solidFill>
          <a:ln/>
        </p:spPr>
      </p:sp>
      <p:sp>
        <p:nvSpPr>
          <p:cNvPr id="31749" name="Rectangle 3"/>
          <p:cNvSpPr>
            <a:spLocks noGrp="1" noChangeArrowheads="1"/>
          </p:cNvSpPr>
          <p:nvPr>
            <p:ph type="body" idx="1"/>
          </p:nvPr>
        </p:nvSpPr>
        <p:spPr>
          <a:xfrm>
            <a:off x="679450" y="4706831"/>
            <a:ext cx="5435600" cy="4458123"/>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36340249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idx="10"/>
          </p:nvPr>
        </p:nvSpPr>
        <p:spPr/>
        <p:txBody>
          <a:bodyPr/>
          <a:lstStyle/>
          <a:p>
            <a:pPr>
              <a:defRPr/>
            </a:pPr>
            <a:fld id="{D3143FBD-9AE1-4813-B6EB-C0CB3E1C046F}" type="slidenum">
              <a:rPr lang="en-US" smtClean="0"/>
              <a:pPr>
                <a:defRPr/>
              </a:pPr>
              <a:t>27</a:t>
            </a:fld>
            <a:endParaRPr lang="en-US"/>
          </a:p>
        </p:txBody>
      </p:sp>
    </p:spTree>
    <p:extLst>
      <p:ext uri="{BB962C8B-B14F-4D97-AF65-F5344CB8AC3E}">
        <p14:creationId xmlns:p14="http://schemas.microsoft.com/office/powerpoint/2010/main" val="10851075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idx="10"/>
          </p:nvPr>
        </p:nvSpPr>
        <p:spPr/>
        <p:txBody>
          <a:bodyPr/>
          <a:lstStyle/>
          <a:p>
            <a:pPr>
              <a:defRPr/>
            </a:pPr>
            <a:fld id="{D3143FBD-9AE1-4813-B6EB-C0CB3E1C046F}" type="slidenum">
              <a:rPr lang="en-US" smtClean="0"/>
              <a:pPr>
                <a:defRPr/>
              </a:pPr>
              <a:t>28</a:t>
            </a:fld>
            <a:endParaRPr lang="en-US"/>
          </a:p>
        </p:txBody>
      </p:sp>
    </p:spTree>
    <p:extLst>
      <p:ext uri="{BB962C8B-B14F-4D97-AF65-F5344CB8AC3E}">
        <p14:creationId xmlns:p14="http://schemas.microsoft.com/office/powerpoint/2010/main" val="18503983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idx="10"/>
          </p:nvPr>
        </p:nvSpPr>
        <p:spPr/>
        <p:txBody>
          <a:bodyPr/>
          <a:lstStyle/>
          <a:p>
            <a:pPr>
              <a:defRPr/>
            </a:pPr>
            <a:fld id="{D3143FBD-9AE1-4813-B6EB-C0CB3E1C046F}" type="slidenum">
              <a:rPr lang="en-US" smtClean="0"/>
              <a:pPr>
                <a:defRPr/>
              </a:pPr>
              <a:t>29</a:t>
            </a:fld>
            <a:endParaRPr lang="en-US"/>
          </a:p>
        </p:txBody>
      </p:sp>
    </p:spTree>
    <p:extLst>
      <p:ext uri="{BB962C8B-B14F-4D97-AF65-F5344CB8AC3E}">
        <p14:creationId xmlns:p14="http://schemas.microsoft.com/office/powerpoint/2010/main" val="32508184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idx="10"/>
          </p:nvPr>
        </p:nvSpPr>
        <p:spPr/>
        <p:txBody>
          <a:bodyPr/>
          <a:lstStyle/>
          <a:p>
            <a:pPr>
              <a:defRPr/>
            </a:pPr>
            <a:fld id="{D3143FBD-9AE1-4813-B6EB-C0CB3E1C046F}" type="slidenum">
              <a:rPr lang="en-US" smtClean="0"/>
              <a:pPr>
                <a:defRPr/>
              </a:pPr>
              <a:t>30</a:t>
            </a:fld>
            <a:endParaRPr lang="en-US"/>
          </a:p>
        </p:txBody>
      </p:sp>
    </p:spTree>
    <p:extLst>
      <p:ext uri="{BB962C8B-B14F-4D97-AF65-F5344CB8AC3E}">
        <p14:creationId xmlns:p14="http://schemas.microsoft.com/office/powerpoint/2010/main" val="10325620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idx="10"/>
          </p:nvPr>
        </p:nvSpPr>
        <p:spPr>
          <a:ln/>
        </p:spPr>
        <p:txBody>
          <a:bodyPr/>
          <a:lstStyle>
            <a:lvl1pPr>
              <a:defRPr/>
            </a:lvl1pPr>
          </a:lstStyle>
          <a:p>
            <a:pPr>
              <a:defRPr/>
            </a:pPr>
            <a:r>
              <a:rPr lang="en-US"/>
              <a:t>12/13/11</a:t>
            </a:r>
          </a:p>
        </p:txBody>
      </p:sp>
      <p:sp>
        <p:nvSpPr>
          <p:cNvPr id="5" name="Rectangle 5"/>
          <p:cNvSpPr>
            <a:spLocks noGrp="1" noChangeArrowheads="1"/>
          </p:cNvSpPr>
          <p:nvPr>
            <p:ph type="ftr" idx="11"/>
          </p:nvPr>
        </p:nvSpPr>
        <p:spPr>
          <a:ln/>
        </p:spPr>
        <p:txBody>
          <a:bodyPr/>
          <a:lstStyle>
            <a:lvl1pPr>
              <a:defRPr/>
            </a:lvl1pPr>
          </a:lstStyle>
          <a:p>
            <a:pPr>
              <a:defRPr/>
            </a:pPr>
            <a:r>
              <a:rPr lang="en-US"/>
              <a:t>Uganda Bureau of Statistics ¤ Plot 9 Colville Street, Kampala Uganda ¤ Website: www.ubos.org </a:t>
            </a:r>
          </a:p>
          <a:p>
            <a:pPr>
              <a:defRPr/>
            </a:pPr>
            <a:r>
              <a:rPr lang="en-US"/>
              <a:t>Tel: +256(0)-41-4706000 ¤ E-mail: ubos@ubos.org</a:t>
            </a:r>
          </a:p>
        </p:txBody>
      </p:sp>
      <p:sp>
        <p:nvSpPr>
          <p:cNvPr id="6" name="Rectangle 6"/>
          <p:cNvSpPr>
            <a:spLocks noGrp="1" noChangeArrowheads="1"/>
          </p:cNvSpPr>
          <p:nvPr>
            <p:ph type="sldNum" idx="12"/>
          </p:nvPr>
        </p:nvSpPr>
        <p:spPr>
          <a:ln/>
        </p:spPr>
        <p:txBody>
          <a:bodyPr/>
          <a:lstStyle>
            <a:lvl1pPr>
              <a:defRPr/>
            </a:lvl1pPr>
          </a:lstStyle>
          <a:p>
            <a:pPr>
              <a:defRPr/>
            </a:pPr>
            <a:fld id="{06CAB7BF-4E39-4DEF-A9C1-4A8601B8B8E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idx="10"/>
          </p:nvPr>
        </p:nvSpPr>
        <p:spPr>
          <a:ln/>
        </p:spPr>
        <p:txBody>
          <a:bodyPr/>
          <a:lstStyle>
            <a:lvl1pPr>
              <a:defRPr/>
            </a:lvl1pPr>
          </a:lstStyle>
          <a:p>
            <a:pPr>
              <a:defRPr/>
            </a:pPr>
            <a:r>
              <a:rPr lang="en-US"/>
              <a:t>12/13/11</a:t>
            </a:r>
          </a:p>
        </p:txBody>
      </p:sp>
      <p:sp>
        <p:nvSpPr>
          <p:cNvPr id="5" name="Rectangle 5"/>
          <p:cNvSpPr>
            <a:spLocks noGrp="1" noChangeArrowheads="1"/>
          </p:cNvSpPr>
          <p:nvPr>
            <p:ph type="ftr" idx="11"/>
          </p:nvPr>
        </p:nvSpPr>
        <p:spPr>
          <a:ln/>
        </p:spPr>
        <p:txBody>
          <a:bodyPr/>
          <a:lstStyle>
            <a:lvl1pPr>
              <a:defRPr/>
            </a:lvl1pPr>
          </a:lstStyle>
          <a:p>
            <a:pPr>
              <a:defRPr/>
            </a:pPr>
            <a:r>
              <a:rPr lang="en-US"/>
              <a:t>Uganda Bureau of Statistics ¤ Plot 9 Colville Street, Kampala Uganda ¤ Website: www.ubos.org </a:t>
            </a:r>
          </a:p>
          <a:p>
            <a:pPr>
              <a:defRPr/>
            </a:pPr>
            <a:r>
              <a:rPr lang="en-US"/>
              <a:t>Tel: +256(0)-41-4706000 ¤ E-mail: ubos@ubos.org</a:t>
            </a:r>
          </a:p>
        </p:txBody>
      </p:sp>
      <p:sp>
        <p:nvSpPr>
          <p:cNvPr id="6" name="Rectangle 6"/>
          <p:cNvSpPr>
            <a:spLocks noGrp="1" noChangeArrowheads="1"/>
          </p:cNvSpPr>
          <p:nvPr>
            <p:ph type="sldNum" idx="12"/>
          </p:nvPr>
        </p:nvSpPr>
        <p:spPr>
          <a:ln/>
        </p:spPr>
        <p:txBody>
          <a:bodyPr/>
          <a:lstStyle>
            <a:lvl1pPr>
              <a:defRPr/>
            </a:lvl1pPr>
          </a:lstStyle>
          <a:p>
            <a:pPr>
              <a:defRPr/>
            </a:pPr>
            <a:fld id="{AB1A9EAC-8AB9-4E38-B2B3-FCDAA6CFA39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128588"/>
            <a:ext cx="2055813" cy="67627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8588"/>
            <a:ext cx="6016625" cy="67627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idx="10"/>
          </p:nvPr>
        </p:nvSpPr>
        <p:spPr>
          <a:ln/>
        </p:spPr>
        <p:txBody>
          <a:bodyPr/>
          <a:lstStyle>
            <a:lvl1pPr>
              <a:defRPr/>
            </a:lvl1pPr>
          </a:lstStyle>
          <a:p>
            <a:pPr>
              <a:defRPr/>
            </a:pPr>
            <a:r>
              <a:rPr lang="en-US"/>
              <a:t>12/13/11</a:t>
            </a:r>
          </a:p>
        </p:txBody>
      </p:sp>
      <p:sp>
        <p:nvSpPr>
          <p:cNvPr id="5" name="Rectangle 5"/>
          <p:cNvSpPr>
            <a:spLocks noGrp="1" noChangeArrowheads="1"/>
          </p:cNvSpPr>
          <p:nvPr>
            <p:ph type="ftr" idx="11"/>
          </p:nvPr>
        </p:nvSpPr>
        <p:spPr>
          <a:ln/>
        </p:spPr>
        <p:txBody>
          <a:bodyPr/>
          <a:lstStyle>
            <a:lvl1pPr>
              <a:defRPr/>
            </a:lvl1pPr>
          </a:lstStyle>
          <a:p>
            <a:pPr>
              <a:defRPr/>
            </a:pPr>
            <a:r>
              <a:rPr lang="en-US"/>
              <a:t>Uganda Bureau of Statistics ¤ Plot 9 Colville Street, Kampala Uganda ¤ Website: www.ubos.org </a:t>
            </a:r>
          </a:p>
          <a:p>
            <a:pPr>
              <a:defRPr/>
            </a:pPr>
            <a:r>
              <a:rPr lang="en-US"/>
              <a:t>Tel: +256(0)-41-4706000 ¤ E-mail: ubos@ubos.org</a:t>
            </a:r>
          </a:p>
        </p:txBody>
      </p:sp>
      <p:sp>
        <p:nvSpPr>
          <p:cNvPr id="6" name="Rectangle 6"/>
          <p:cNvSpPr>
            <a:spLocks noGrp="1" noChangeArrowheads="1"/>
          </p:cNvSpPr>
          <p:nvPr>
            <p:ph type="sldNum" idx="12"/>
          </p:nvPr>
        </p:nvSpPr>
        <p:spPr>
          <a:ln/>
        </p:spPr>
        <p:txBody>
          <a:bodyPr/>
          <a:lstStyle>
            <a:lvl1pPr>
              <a:defRPr/>
            </a:lvl1pPr>
          </a:lstStyle>
          <a:p>
            <a:pPr>
              <a:defRPr/>
            </a:pPr>
            <a:fld id="{A8E20314-20FC-44BC-805D-AF073DEC03A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idx="10"/>
          </p:nvPr>
        </p:nvSpPr>
        <p:spPr>
          <a:ln/>
        </p:spPr>
        <p:txBody>
          <a:bodyPr/>
          <a:lstStyle>
            <a:lvl1pPr>
              <a:defRPr/>
            </a:lvl1pPr>
          </a:lstStyle>
          <a:p>
            <a:pPr>
              <a:defRPr/>
            </a:pPr>
            <a:r>
              <a:rPr lang="en-US"/>
              <a:t>12/13/11</a:t>
            </a:r>
          </a:p>
        </p:txBody>
      </p:sp>
      <p:sp>
        <p:nvSpPr>
          <p:cNvPr id="5" name="Rectangle 5"/>
          <p:cNvSpPr>
            <a:spLocks noGrp="1" noChangeArrowheads="1"/>
          </p:cNvSpPr>
          <p:nvPr>
            <p:ph type="ftr" idx="11"/>
          </p:nvPr>
        </p:nvSpPr>
        <p:spPr>
          <a:ln/>
        </p:spPr>
        <p:txBody>
          <a:bodyPr/>
          <a:lstStyle>
            <a:lvl1pPr>
              <a:defRPr/>
            </a:lvl1pPr>
          </a:lstStyle>
          <a:p>
            <a:pPr>
              <a:defRPr/>
            </a:pPr>
            <a:r>
              <a:rPr lang="en-US"/>
              <a:t>Uganda Bureau of Statistics ¤ Plot 9 Colville Street, Kampala Uganda ¤ Website: www.ubos.org </a:t>
            </a:r>
          </a:p>
          <a:p>
            <a:pPr>
              <a:defRPr/>
            </a:pPr>
            <a:r>
              <a:rPr lang="en-US"/>
              <a:t>Tel: +256(0)-41-4706000 ¤ E-mail: ubos@ubos.org</a:t>
            </a:r>
          </a:p>
        </p:txBody>
      </p:sp>
      <p:sp>
        <p:nvSpPr>
          <p:cNvPr id="6" name="Rectangle 6"/>
          <p:cNvSpPr>
            <a:spLocks noGrp="1" noChangeArrowheads="1"/>
          </p:cNvSpPr>
          <p:nvPr>
            <p:ph type="sldNum" idx="12"/>
          </p:nvPr>
        </p:nvSpPr>
        <p:spPr>
          <a:ln/>
        </p:spPr>
        <p:txBody>
          <a:bodyPr/>
          <a:lstStyle>
            <a:lvl1pPr>
              <a:defRPr/>
            </a:lvl1pPr>
          </a:lstStyle>
          <a:p>
            <a:pPr>
              <a:defRPr/>
            </a:pPr>
            <a:fld id="{B547E229-218B-42B0-A7BB-25DA3F855AB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idx="10"/>
          </p:nvPr>
        </p:nvSpPr>
        <p:spPr>
          <a:ln/>
        </p:spPr>
        <p:txBody>
          <a:bodyPr/>
          <a:lstStyle>
            <a:lvl1pPr>
              <a:defRPr/>
            </a:lvl1pPr>
          </a:lstStyle>
          <a:p>
            <a:pPr>
              <a:defRPr/>
            </a:pPr>
            <a:r>
              <a:rPr lang="en-US"/>
              <a:t>12/13/11</a:t>
            </a:r>
          </a:p>
        </p:txBody>
      </p:sp>
      <p:sp>
        <p:nvSpPr>
          <p:cNvPr id="5" name="Rectangle 5"/>
          <p:cNvSpPr>
            <a:spLocks noGrp="1" noChangeArrowheads="1"/>
          </p:cNvSpPr>
          <p:nvPr>
            <p:ph type="ftr" idx="11"/>
          </p:nvPr>
        </p:nvSpPr>
        <p:spPr>
          <a:ln/>
        </p:spPr>
        <p:txBody>
          <a:bodyPr/>
          <a:lstStyle>
            <a:lvl1pPr>
              <a:defRPr/>
            </a:lvl1pPr>
          </a:lstStyle>
          <a:p>
            <a:pPr>
              <a:defRPr/>
            </a:pPr>
            <a:r>
              <a:rPr lang="en-US"/>
              <a:t>Uganda Bureau of Statistics ¤ Plot 9 Colville Street, Kampala Uganda ¤ Website: www.ubos.org </a:t>
            </a:r>
          </a:p>
          <a:p>
            <a:pPr>
              <a:defRPr/>
            </a:pPr>
            <a:r>
              <a:rPr lang="en-US"/>
              <a:t>Tel: +256(0)-41-4706000 ¤ E-mail: ubos@ubos.org</a:t>
            </a:r>
          </a:p>
        </p:txBody>
      </p:sp>
      <p:sp>
        <p:nvSpPr>
          <p:cNvPr id="6" name="Rectangle 6"/>
          <p:cNvSpPr>
            <a:spLocks noGrp="1" noChangeArrowheads="1"/>
          </p:cNvSpPr>
          <p:nvPr>
            <p:ph type="sldNum" idx="12"/>
          </p:nvPr>
        </p:nvSpPr>
        <p:spPr>
          <a:ln/>
        </p:spPr>
        <p:txBody>
          <a:bodyPr/>
          <a:lstStyle>
            <a:lvl1pPr>
              <a:defRPr/>
            </a:lvl1pPr>
          </a:lstStyle>
          <a:p>
            <a:pPr>
              <a:defRPr/>
            </a:pPr>
            <a:fld id="{740B622E-403C-4234-876F-44CB7603AEB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5425" cy="52911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5025" y="1600200"/>
            <a:ext cx="4037013" cy="52911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idx="10"/>
          </p:nvPr>
        </p:nvSpPr>
        <p:spPr>
          <a:ln/>
        </p:spPr>
        <p:txBody>
          <a:bodyPr/>
          <a:lstStyle>
            <a:lvl1pPr>
              <a:defRPr/>
            </a:lvl1pPr>
          </a:lstStyle>
          <a:p>
            <a:pPr>
              <a:defRPr/>
            </a:pPr>
            <a:r>
              <a:rPr lang="en-US"/>
              <a:t>12/13/11</a:t>
            </a:r>
          </a:p>
        </p:txBody>
      </p:sp>
      <p:sp>
        <p:nvSpPr>
          <p:cNvPr id="6" name="Rectangle 5"/>
          <p:cNvSpPr>
            <a:spLocks noGrp="1" noChangeArrowheads="1"/>
          </p:cNvSpPr>
          <p:nvPr>
            <p:ph type="ftr" idx="11"/>
          </p:nvPr>
        </p:nvSpPr>
        <p:spPr>
          <a:ln/>
        </p:spPr>
        <p:txBody>
          <a:bodyPr/>
          <a:lstStyle>
            <a:lvl1pPr>
              <a:defRPr/>
            </a:lvl1pPr>
          </a:lstStyle>
          <a:p>
            <a:pPr>
              <a:defRPr/>
            </a:pPr>
            <a:r>
              <a:rPr lang="en-US"/>
              <a:t>Uganda Bureau of Statistics ¤ Plot 9 Colville Street, Kampala Uganda ¤ Website: www.ubos.org </a:t>
            </a:r>
          </a:p>
          <a:p>
            <a:pPr>
              <a:defRPr/>
            </a:pPr>
            <a:r>
              <a:rPr lang="en-US"/>
              <a:t>Tel: +256(0)-41-4706000 ¤ E-mail: ubos@ubos.org</a:t>
            </a:r>
          </a:p>
        </p:txBody>
      </p:sp>
      <p:sp>
        <p:nvSpPr>
          <p:cNvPr id="7" name="Rectangle 6"/>
          <p:cNvSpPr>
            <a:spLocks noGrp="1" noChangeArrowheads="1"/>
          </p:cNvSpPr>
          <p:nvPr>
            <p:ph type="sldNum" idx="12"/>
          </p:nvPr>
        </p:nvSpPr>
        <p:spPr>
          <a:ln/>
        </p:spPr>
        <p:txBody>
          <a:bodyPr/>
          <a:lstStyle>
            <a:lvl1pPr>
              <a:defRPr/>
            </a:lvl1pPr>
          </a:lstStyle>
          <a:p>
            <a:pPr>
              <a:defRPr/>
            </a:pPr>
            <a:fld id="{A46B60C6-5137-4540-9346-BF4410AA6D7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idx="10"/>
          </p:nvPr>
        </p:nvSpPr>
        <p:spPr>
          <a:ln/>
        </p:spPr>
        <p:txBody>
          <a:bodyPr/>
          <a:lstStyle>
            <a:lvl1pPr>
              <a:defRPr/>
            </a:lvl1pPr>
          </a:lstStyle>
          <a:p>
            <a:pPr>
              <a:defRPr/>
            </a:pPr>
            <a:r>
              <a:rPr lang="en-US"/>
              <a:t>12/13/11</a:t>
            </a:r>
          </a:p>
        </p:txBody>
      </p:sp>
      <p:sp>
        <p:nvSpPr>
          <p:cNvPr id="8" name="Rectangle 5"/>
          <p:cNvSpPr>
            <a:spLocks noGrp="1" noChangeArrowheads="1"/>
          </p:cNvSpPr>
          <p:nvPr>
            <p:ph type="ftr" idx="11"/>
          </p:nvPr>
        </p:nvSpPr>
        <p:spPr>
          <a:ln/>
        </p:spPr>
        <p:txBody>
          <a:bodyPr/>
          <a:lstStyle>
            <a:lvl1pPr>
              <a:defRPr/>
            </a:lvl1pPr>
          </a:lstStyle>
          <a:p>
            <a:pPr>
              <a:defRPr/>
            </a:pPr>
            <a:r>
              <a:rPr lang="en-US"/>
              <a:t>Uganda Bureau of Statistics ¤ Plot 9 Colville Street, Kampala Uganda ¤ Website: www.ubos.org </a:t>
            </a:r>
          </a:p>
          <a:p>
            <a:pPr>
              <a:defRPr/>
            </a:pPr>
            <a:r>
              <a:rPr lang="en-US"/>
              <a:t>Tel: +256(0)-41-4706000 ¤ E-mail: ubos@ubos.org</a:t>
            </a:r>
          </a:p>
        </p:txBody>
      </p:sp>
      <p:sp>
        <p:nvSpPr>
          <p:cNvPr id="9" name="Rectangle 6"/>
          <p:cNvSpPr>
            <a:spLocks noGrp="1" noChangeArrowheads="1"/>
          </p:cNvSpPr>
          <p:nvPr>
            <p:ph type="sldNum" idx="12"/>
          </p:nvPr>
        </p:nvSpPr>
        <p:spPr>
          <a:ln/>
        </p:spPr>
        <p:txBody>
          <a:bodyPr/>
          <a:lstStyle>
            <a:lvl1pPr>
              <a:defRPr/>
            </a:lvl1pPr>
          </a:lstStyle>
          <a:p>
            <a:pPr>
              <a:defRPr/>
            </a:pPr>
            <a:fld id="{057C5D15-D9BB-4F16-9BC2-44A74FCB2D3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idx="10"/>
          </p:nvPr>
        </p:nvSpPr>
        <p:spPr>
          <a:ln/>
        </p:spPr>
        <p:txBody>
          <a:bodyPr/>
          <a:lstStyle>
            <a:lvl1pPr>
              <a:defRPr/>
            </a:lvl1pPr>
          </a:lstStyle>
          <a:p>
            <a:pPr>
              <a:defRPr/>
            </a:pPr>
            <a:r>
              <a:rPr lang="en-US"/>
              <a:t>12/13/11</a:t>
            </a:r>
          </a:p>
        </p:txBody>
      </p:sp>
      <p:sp>
        <p:nvSpPr>
          <p:cNvPr id="4" name="Rectangle 5"/>
          <p:cNvSpPr>
            <a:spLocks noGrp="1" noChangeArrowheads="1"/>
          </p:cNvSpPr>
          <p:nvPr>
            <p:ph type="ftr" idx="11"/>
          </p:nvPr>
        </p:nvSpPr>
        <p:spPr>
          <a:ln/>
        </p:spPr>
        <p:txBody>
          <a:bodyPr/>
          <a:lstStyle>
            <a:lvl1pPr>
              <a:defRPr/>
            </a:lvl1pPr>
          </a:lstStyle>
          <a:p>
            <a:pPr>
              <a:defRPr/>
            </a:pPr>
            <a:r>
              <a:rPr lang="en-US"/>
              <a:t>Uganda Bureau of Statistics ¤ Plot 9 Colville Street, Kampala Uganda ¤ Website: www.ubos.org </a:t>
            </a:r>
          </a:p>
          <a:p>
            <a:pPr>
              <a:defRPr/>
            </a:pPr>
            <a:r>
              <a:rPr lang="en-US"/>
              <a:t>Tel: +256(0)-41-4706000 ¤ E-mail: ubos@ubos.org</a:t>
            </a:r>
          </a:p>
        </p:txBody>
      </p:sp>
      <p:sp>
        <p:nvSpPr>
          <p:cNvPr id="5" name="Rectangle 6"/>
          <p:cNvSpPr>
            <a:spLocks noGrp="1" noChangeArrowheads="1"/>
          </p:cNvSpPr>
          <p:nvPr>
            <p:ph type="sldNum" idx="12"/>
          </p:nvPr>
        </p:nvSpPr>
        <p:spPr>
          <a:ln/>
        </p:spPr>
        <p:txBody>
          <a:bodyPr/>
          <a:lstStyle>
            <a:lvl1pPr>
              <a:defRPr/>
            </a:lvl1pPr>
          </a:lstStyle>
          <a:p>
            <a:pPr>
              <a:defRPr/>
            </a:pPr>
            <a:fld id="{0AFA21A6-87DE-44C8-BD2F-4EDE5A2E675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idx="10"/>
          </p:nvPr>
        </p:nvSpPr>
        <p:spPr>
          <a:ln/>
        </p:spPr>
        <p:txBody>
          <a:bodyPr/>
          <a:lstStyle>
            <a:lvl1pPr>
              <a:defRPr/>
            </a:lvl1pPr>
          </a:lstStyle>
          <a:p>
            <a:pPr>
              <a:defRPr/>
            </a:pPr>
            <a:r>
              <a:rPr lang="en-US"/>
              <a:t>12/13/11</a:t>
            </a:r>
          </a:p>
        </p:txBody>
      </p:sp>
      <p:sp>
        <p:nvSpPr>
          <p:cNvPr id="3" name="Rectangle 5"/>
          <p:cNvSpPr>
            <a:spLocks noGrp="1" noChangeArrowheads="1"/>
          </p:cNvSpPr>
          <p:nvPr>
            <p:ph type="ftr" idx="11"/>
          </p:nvPr>
        </p:nvSpPr>
        <p:spPr>
          <a:ln/>
        </p:spPr>
        <p:txBody>
          <a:bodyPr/>
          <a:lstStyle>
            <a:lvl1pPr>
              <a:defRPr/>
            </a:lvl1pPr>
          </a:lstStyle>
          <a:p>
            <a:pPr>
              <a:defRPr/>
            </a:pPr>
            <a:r>
              <a:rPr lang="en-US"/>
              <a:t>Uganda Bureau of Statistics ¤ Plot 9 Colville Street, Kampala Uganda ¤ Website: www.ubos.org </a:t>
            </a:r>
          </a:p>
          <a:p>
            <a:pPr>
              <a:defRPr/>
            </a:pPr>
            <a:r>
              <a:rPr lang="en-US"/>
              <a:t>Tel: +256(0)-41-4706000 ¤ E-mail: ubos@ubos.org</a:t>
            </a:r>
          </a:p>
        </p:txBody>
      </p:sp>
      <p:sp>
        <p:nvSpPr>
          <p:cNvPr id="4" name="Rectangle 6"/>
          <p:cNvSpPr>
            <a:spLocks noGrp="1" noChangeArrowheads="1"/>
          </p:cNvSpPr>
          <p:nvPr>
            <p:ph type="sldNum" idx="12"/>
          </p:nvPr>
        </p:nvSpPr>
        <p:spPr>
          <a:ln/>
        </p:spPr>
        <p:txBody>
          <a:bodyPr/>
          <a:lstStyle>
            <a:lvl1pPr>
              <a:defRPr/>
            </a:lvl1pPr>
          </a:lstStyle>
          <a:p>
            <a:pPr>
              <a:defRPr/>
            </a:pPr>
            <a:fld id="{2D74CDB4-CDAE-4B41-A99A-8B8FE60E4DA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idx="10"/>
          </p:nvPr>
        </p:nvSpPr>
        <p:spPr>
          <a:ln/>
        </p:spPr>
        <p:txBody>
          <a:bodyPr/>
          <a:lstStyle>
            <a:lvl1pPr>
              <a:defRPr/>
            </a:lvl1pPr>
          </a:lstStyle>
          <a:p>
            <a:pPr>
              <a:defRPr/>
            </a:pPr>
            <a:r>
              <a:rPr lang="en-US"/>
              <a:t>12/13/11</a:t>
            </a:r>
          </a:p>
        </p:txBody>
      </p:sp>
      <p:sp>
        <p:nvSpPr>
          <p:cNvPr id="6" name="Rectangle 5"/>
          <p:cNvSpPr>
            <a:spLocks noGrp="1" noChangeArrowheads="1"/>
          </p:cNvSpPr>
          <p:nvPr>
            <p:ph type="ftr" idx="11"/>
          </p:nvPr>
        </p:nvSpPr>
        <p:spPr>
          <a:ln/>
        </p:spPr>
        <p:txBody>
          <a:bodyPr/>
          <a:lstStyle>
            <a:lvl1pPr>
              <a:defRPr/>
            </a:lvl1pPr>
          </a:lstStyle>
          <a:p>
            <a:pPr>
              <a:defRPr/>
            </a:pPr>
            <a:r>
              <a:rPr lang="en-US"/>
              <a:t>Uganda Bureau of Statistics ¤ Plot 9 Colville Street, Kampala Uganda ¤ Website: www.ubos.org </a:t>
            </a:r>
          </a:p>
          <a:p>
            <a:pPr>
              <a:defRPr/>
            </a:pPr>
            <a:r>
              <a:rPr lang="en-US"/>
              <a:t>Tel: +256(0)-41-4706000 ¤ E-mail: ubos@ubos.org</a:t>
            </a:r>
          </a:p>
        </p:txBody>
      </p:sp>
      <p:sp>
        <p:nvSpPr>
          <p:cNvPr id="7" name="Rectangle 6"/>
          <p:cNvSpPr>
            <a:spLocks noGrp="1" noChangeArrowheads="1"/>
          </p:cNvSpPr>
          <p:nvPr>
            <p:ph type="sldNum" idx="12"/>
          </p:nvPr>
        </p:nvSpPr>
        <p:spPr>
          <a:ln/>
        </p:spPr>
        <p:txBody>
          <a:bodyPr/>
          <a:lstStyle>
            <a:lvl1pPr>
              <a:defRPr/>
            </a:lvl1pPr>
          </a:lstStyle>
          <a:p>
            <a:pPr>
              <a:defRPr/>
            </a:pPr>
            <a:fld id="{722C9C5A-913C-47D9-966B-EAF079613CC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idx="10"/>
          </p:nvPr>
        </p:nvSpPr>
        <p:spPr>
          <a:ln/>
        </p:spPr>
        <p:txBody>
          <a:bodyPr/>
          <a:lstStyle>
            <a:lvl1pPr>
              <a:defRPr/>
            </a:lvl1pPr>
          </a:lstStyle>
          <a:p>
            <a:pPr>
              <a:defRPr/>
            </a:pPr>
            <a:r>
              <a:rPr lang="en-US"/>
              <a:t>12/13/11</a:t>
            </a:r>
          </a:p>
        </p:txBody>
      </p:sp>
      <p:sp>
        <p:nvSpPr>
          <p:cNvPr id="6" name="Rectangle 5"/>
          <p:cNvSpPr>
            <a:spLocks noGrp="1" noChangeArrowheads="1"/>
          </p:cNvSpPr>
          <p:nvPr>
            <p:ph type="ftr" idx="11"/>
          </p:nvPr>
        </p:nvSpPr>
        <p:spPr>
          <a:ln/>
        </p:spPr>
        <p:txBody>
          <a:bodyPr/>
          <a:lstStyle>
            <a:lvl1pPr>
              <a:defRPr/>
            </a:lvl1pPr>
          </a:lstStyle>
          <a:p>
            <a:pPr>
              <a:defRPr/>
            </a:pPr>
            <a:r>
              <a:rPr lang="en-US"/>
              <a:t>Uganda Bureau of Statistics ¤ Plot 9 Colville Street, Kampala Uganda ¤ Website: www.ubos.org </a:t>
            </a:r>
          </a:p>
          <a:p>
            <a:pPr>
              <a:defRPr/>
            </a:pPr>
            <a:r>
              <a:rPr lang="en-US"/>
              <a:t>Tel: +256(0)-41-4706000 ¤ E-mail: ubos@ubos.org</a:t>
            </a:r>
          </a:p>
        </p:txBody>
      </p:sp>
      <p:sp>
        <p:nvSpPr>
          <p:cNvPr id="7" name="Rectangle 6"/>
          <p:cNvSpPr>
            <a:spLocks noGrp="1" noChangeArrowheads="1"/>
          </p:cNvSpPr>
          <p:nvPr>
            <p:ph type="sldNum" idx="12"/>
          </p:nvPr>
        </p:nvSpPr>
        <p:spPr>
          <a:ln/>
        </p:spPr>
        <p:txBody>
          <a:bodyPr/>
          <a:lstStyle>
            <a:lvl1pPr>
              <a:defRPr/>
            </a:lvl1pPr>
          </a:lstStyle>
          <a:p>
            <a:pPr>
              <a:defRPr/>
            </a:pPr>
            <a:fld id="{92AB861A-525E-4ABD-813F-EDFDDA773D5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FF"/>
            </a:gs>
            <a:gs pos="100000">
              <a:srgbClr val="3EC1FC"/>
            </a:gs>
          </a:gsLst>
          <a:lin ang="5400000" scaled="1"/>
        </a:gradFill>
        <a:effectLst/>
      </p:bgPr>
    </p:bg>
    <p:spTree>
      <p:nvGrpSpPr>
        <p:cNvPr id="1" name=""/>
        <p:cNvGrpSpPr/>
        <p:nvPr/>
      </p:nvGrpSpPr>
      <p:grpSpPr>
        <a:xfrm>
          <a:off x="0" y="0"/>
          <a:ext cx="0" cy="0"/>
          <a:chOff x="0" y="0"/>
          <a:chExt cx="0" cy="0"/>
        </a:xfrm>
      </p:grpSpPr>
      <p:sp>
        <p:nvSpPr>
          <p:cNvPr id="1026" name="Rectangle 1"/>
          <p:cNvSpPr>
            <a:spLocks noChangeArrowheads="1"/>
          </p:cNvSpPr>
          <p:nvPr/>
        </p:nvSpPr>
        <p:spPr bwMode="auto">
          <a:xfrm>
            <a:off x="0" y="6308725"/>
            <a:ext cx="9144000" cy="549275"/>
          </a:xfrm>
          <a:prstGeom prst="rect">
            <a:avLst/>
          </a:prstGeom>
          <a:gradFill rotWithShape="0">
            <a:gsLst>
              <a:gs pos="0">
                <a:srgbClr val="5353FF"/>
              </a:gs>
              <a:gs pos="100000">
                <a:srgbClr val="262676"/>
              </a:gs>
            </a:gsLst>
            <a:lin ang="5400000" scaled="1"/>
          </a:gradFill>
          <a:ln w="9525">
            <a:noFill/>
            <a:round/>
            <a:headEnd/>
            <a:tailEnd/>
          </a:ln>
        </p:spPr>
        <p:txBody>
          <a:bodyPr wrap="none" anchor="ctr"/>
          <a:lstStyle/>
          <a:p>
            <a:endParaRPr lang="en-US"/>
          </a:p>
        </p:txBody>
      </p:sp>
      <p:sp>
        <p:nvSpPr>
          <p:cNvPr id="1027" name="Rectangle 2"/>
          <p:cNvSpPr>
            <a:spLocks noGrp="1" noChangeArrowheads="1"/>
          </p:cNvSpPr>
          <p:nvPr>
            <p:ph type="title"/>
          </p:nvPr>
        </p:nvSpPr>
        <p:spPr bwMode="auto">
          <a:xfrm>
            <a:off x="457200" y="128588"/>
            <a:ext cx="8224838" cy="1433512"/>
          </a:xfrm>
          <a:prstGeom prst="rect">
            <a:avLst/>
          </a:prstGeom>
          <a:noFill/>
          <a:ln w="9525">
            <a:noFill/>
            <a:round/>
            <a:headEnd/>
            <a:tailEnd/>
          </a:ln>
        </p:spPr>
        <p:txBody>
          <a:bodyPr vert="horz" wrap="square" lIns="90000" tIns="46800" rIns="90000" bIns="46800" numCol="1" anchor="ctr" anchorCtr="0" compatLnSpc="1">
            <a:prstTxWarp prst="textNoShape">
              <a:avLst/>
            </a:prstTxWarp>
          </a:bodyPr>
          <a:lstStyle/>
          <a:p>
            <a:pPr lvl="0"/>
            <a:r>
              <a:rPr lang="en-GB" smtClean="0"/>
              <a:t>Click to edit the title text format</a:t>
            </a:r>
          </a:p>
        </p:txBody>
      </p:sp>
      <p:sp>
        <p:nvSpPr>
          <p:cNvPr id="1028" name="Rectangle 3"/>
          <p:cNvSpPr>
            <a:spLocks noGrp="1" noChangeArrowheads="1"/>
          </p:cNvSpPr>
          <p:nvPr>
            <p:ph type="body" idx="1"/>
          </p:nvPr>
        </p:nvSpPr>
        <p:spPr bwMode="auto">
          <a:xfrm>
            <a:off x="457200" y="1600200"/>
            <a:ext cx="8224838" cy="5291138"/>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2" name="Rectangle 4"/>
          <p:cNvSpPr>
            <a:spLocks noGrp="1" noChangeArrowheads="1"/>
          </p:cNvSpPr>
          <p:nvPr>
            <p:ph type="dt"/>
          </p:nvPr>
        </p:nvSpPr>
        <p:spPr bwMode="auto">
          <a:xfrm>
            <a:off x="0" y="6308725"/>
            <a:ext cx="1111250" cy="54451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defRPr>
            </a:lvl1pPr>
          </a:lstStyle>
          <a:p>
            <a:pPr>
              <a:defRPr/>
            </a:pPr>
            <a:r>
              <a:rPr lang="en-US"/>
              <a:t>12/13/11</a:t>
            </a:r>
          </a:p>
        </p:txBody>
      </p:sp>
      <p:sp>
        <p:nvSpPr>
          <p:cNvPr id="1029" name="Rectangle 5"/>
          <p:cNvSpPr>
            <a:spLocks noGrp="1" noChangeArrowheads="1"/>
          </p:cNvSpPr>
          <p:nvPr>
            <p:ph type="ftr"/>
          </p:nvPr>
        </p:nvSpPr>
        <p:spPr bwMode="auto">
          <a:xfrm>
            <a:off x="1116013" y="6308725"/>
            <a:ext cx="7123112" cy="915988"/>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defRPr>
            </a:lvl1pPr>
          </a:lstStyle>
          <a:p>
            <a:pPr>
              <a:defRPr/>
            </a:pPr>
            <a:r>
              <a:rPr lang="en-US"/>
              <a:t>Uganda Bureau of Statistics ¤ Plot 9 Colville Street, Kampala Uganda ¤ Website: www.ubos.org </a:t>
            </a:r>
          </a:p>
          <a:p>
            <a:pPr>
              <a:defRPr/>
            </a:pPr>
            <a:r>
              <a:rPr lang="en-US"/>
              <a:t>Tel: +256(0)-41-4706000 ¤ E-mail: ubos@ubos.org</a:t>
            </a:r>
          </a:p>
        </p:txBody>
      </p:sp>
      <p:sp>
        <p:nvSpPr>
          <p:cNvPr id="1030" name="Rectangle 6"/>
          <p:cNvSpPr>
            <a:spLocks noGrp="1" noChangeArrowheads="1"/>
          </p:cNvSpPr>
          <p:nvPr>
            <p:ph type="sldNum"/>
          </p:nvPr>
        </p:nvSpPr>
        <p:spPr bwMode="auto">
          <a:xfrm>
            <a:off x="8243888" y="6308725"/>
            <a:ext cx="895350" cy="54451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defRPr>
            </a:lvl1pPr>
          </a:lstStyle>
          <a:p>
            <a:pPr>
              <a:defRPr/>
            </a:pPr>
            <a:fld id="{4014B14E-4A89-43DB-A08E-E6200B40C2E0}" type="slidenum">
              <a:rPr lang="en-US"/>
              <a:pPr>
                <a:defRPr/>
              </a:pPr>
              <a:t>‹#›</a:t>
            </a:fld>
            <a:endParaRPr lang="en-US"/>
          </a:p>
        </p:txBody>
      </p:sp>
      <p:pic>
        <p:nvPicPr>
          <p:cNvPr id="1032" name="Picture 7"/>
          <p:cNvPicPr>
            <a:picLocks noChangeAspect="1" noChangeArrowheads="1"/>
          </p:cNvPicPr>
          <p:nvPr/>
        </p:nvPicPr>
        <p:blipFill>
          <a:blip r:embed="rId13" cstate="print"/>
          <a:srcRect/>
          <a:stretch>
            <a:fillRect/>
          </a:stretch>
        </p:blipFill>
        <p:spPr bwMode="auto">
          <a:xfrm>
            <a:off x="0" y="0"/>
            <a:ext cx="904875" cy="723900"/>
          </a:xfrm>
          <a:prstGeom prst="rect">
            <a:avLst/>
          </a:prstGeom>
          <a:noFill/>
          <a:ln w="9525">
            <a:noFill/>
            <a:round/>
            <a:headEnd/>
            <a:tailEnd/>
          </a:ln>
        </p:spPr>
      </p:pic>
      <p:pic>
        <p:nvPicPr>
          <p:cNvPr id="1033" name="Picture 8"/>
          <p:cNvPicPr>
            <a:picLocks noChangeAspect="1" noChangeArrowheads="1"/>
          </p:cNvPicPr>
          <p:nvPr/>
        </p:nvPicPr>
        <p:blipFill>
          <a:blip r:embed="rId14" cstate="print"/>
          <a:srcRect/>
          <a:stretch>
            <a:fillRect/>
          </a:stretch>
        </p:blipFill>
        <p:spPr bwMode="auto">
          <a:xfrm>
            <a:off x="8334375" y="0"/>
            <a:ext cx="809625" cy="704850"/>
          </a:xfrm>
          <a:prstGeom prst="rect">
            <a:avLst/>
          </a:prstGeom>
          <a:noFill/>
          <a:ln w="9525">
            <a:noFill/>
            <a:round/>
            <a:headEnd/>
            <a:tailEnd/>
          </a:ln>
        </p:spPr>
      </p:pic>
      <p:sp>
        <p:nvSpPr>
          <p:cNvPr id="1034" name="Line 9"/>
          <p:cNvSpPr>
            <a:spLocks noChangeShapeType="1"/>
          </p:cNvSpPr>
          <p:nvPr/>
        </p:nvSpPr>
        <p:spPr bwMode="auto">
          <a:xfrm>
            <a:off x="468313" y="1412875"/>
            <a:ext cx="8207375" cy="1588"/>
          </a:xfrm>
          <a:prstGeom prst="line">
            <a:avLst/>
          </a:prstGeom>
          <a:noFill/>
          <a:ln w="19080">
            <a:solidFill>
              <a:srgbClr val="5353FF"/>
            </a:solidFill>
            <a:miter lim="800000"/>
            <a:headEnd/>
            <a:tailEnd/>
          </a:ln>
        </p:spPr>
        <p:txBody>
          <a:bodyPr/>
          <a:lstStyle/>
          <a:p>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ctr" defTabSz="449263" rtl="0" eaLnBrk="0" fontAlgn="base" hangingPunct="0">
        <a:spcBef>
          <a:spcPct val="0"/>
        </a:spcBef>
        <a:spcAft>
          <a:spcPct val="0"/>
        </a:spcAft>
        <a:buClr>
          <a:srgbClr val="000000"/>
        </a:buClr>
        <a:buSzPct val="100000"/>
        <a:buFont typeface="Times New Roman" pitchFamily="18" charset="0"/>
        <a:defRPr sz="4400" b="1">
          <a:solidFill>
            <a:srgbClr val="000066"/>
          </a:solidFill>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400" b="1">
          <a:solidFill>
            <a:srgbClr val="000066"/>
          </a:solidFill>
          <a:latin typeface="Arial" charset="0"/>
          <a:cs typeface="Arial" charset="0"/>
        </a:defRPr>
      </a:lvl2pPr>
      <a:lvl3pPr algn="ctr" defTabSz="449263" rtl="0" eaLnBrk="0" fontAlgn="base" hangingPunct="0">
        <a:spcBef>
          <a:spcPct val="0"/>
        </a:spcBef>
        <a:spcAft>
          <a:spcPct val="0"/>
        </a:spcAft>
        <a:buClr>
          <a:srgbClr val="000000"/>
        </a:buClr>
        <a:buSzPct val="100000"/>
        <a:buFont typeface="Times New Roman" pitchFamily="18" charset="0"/>
        <a:defRPr sz="4400" b="1">
          <a:solidFill>
            <a:srgbClr val="000066"/>
          </a:solidFill>
          <a:latin typeface="Arial" charset="0"/>
          <a:cs typeface="Arial" charset="0"/>
        </a:defRPr>
      </a:lvl3pPr>
      <a:lvl4pPr algn="ctr" defTabSz="449263" rtl="0" eaLnBrk="0" fontAlgn="base" hangingPunct="0">
        <a:spcBef>
          <a:spcPct val="0"/>
        </a:spcBef>
        <a:spcAft>
          <a:spcPct val="0"/>
        </a:spcAft>
        <a:buClr>
          <a:srgbClr val="000000"/>
        </a:buClr>
        <a:buSzPct val="100000"/>
        <a:buFont typeface="Times New Roman" pitchFamily="18" charset="0"/>
        <a:defRPr sz="4400" b="1">
          <a:solidFill>
            <a:srgbClr val="000066"/>
          </a:solidFill>
          <a:latin typeface="Arial" charset="0"/>
          <a:cs typeface="Arial" charset="0"/>
        </a:defRPr>
      </a:lvl4pPr>
      <a:lvl5pPr algn="ctr" defTabSz="449263" rtl="0" eaLnBrk="0" fontAlgn="base" hangingPunct="0">
        <a:spcBef>
          <a:spcPct val="0"/>
        </a:spcBef>
        <a:spcAft>
          <a:spcPct val="0"/>
        </a:spcAft>
        <a:buClr>
          <a:srgbClr val="000000"/>
        </a:buClr>
        <a:buSzPct val="100000"/>
        <a:buFont typeface="Times New Roman" pitchFamily="18" charset="0"/>
        <a:defRPr sz="4400" b="1">
          <a:solidFill>
            <a:srgbClr val="000066"/>
          </a:solidFill>
          <a:latin typeface="Arial" charset="0"/>
          <a:cs typeface="Arial" charset="0"/>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4400" b="1">
          <a:solidFill>
            <a:srgbClr val="000066"/>
          </a:solidFill>
          <a:latin typeface="Arial" charset="0"/>
          <a:cs typeface="Arial" charset="0"/>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4400" b="1">
          <a:solidFill>
            <a:srgbClr val="000066"/>
          </a:solidFill>
          <a:latin typeface="Arial" charset="0"/>
          <a:cs typeface="Arial" charset="0"/>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4400" b="1">
          <a:solidFill>
            <a:srgbClr val="000066"/>
          </a:solidFill>
          <a:latin typeface="Arial" charset="0"/>
          <a:cs typeface="Arial" charset="0"/>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4400" b="1">
          <a:solidFill>
            <a:srgbClr val="000066"/>
          </a:solidFill>
          <a:latin typeface="Arial" charset="0"/>
          <a:cs typeface="Arial" charset="0"/>
        </a:defRPr>
      </a:lvl9pPr>
    </p:titleStyle>
    <p:bodyStyle>
      <a:lvl1pPr marL="342900" indent="-342900" algn="just" defTabSz="449263" rtl="0" eaLnBrk="0" fontAlgn="base" hangingPunct="0">
        <a:spcBef>
          <a:spcPts val="800"/>
        </a:spcBef>
        <a:spcAft>
          <a:spcPct val="0"/>
        </a:spcAft>
        <a:buClr>
          <a:srgbClr val="000000"/>
        </a:buClr>
        <a:buSzPct val="100000"/>
        <a:buFont typeface="Times New Roman" pitchFamily="18" charset="0"/>
        <a:buChar char="•"/>
        <a:defRPr sz="3200">
          <a:solidFill>
            <a:srgbClr val="000066"/>
          </a:solidFill>
          <a:latin typeface="+mn-lt"/>
          <a:ea typeface="+mn-ea"/>
          <a:cs typeface="+mn-cs"/>
        </a:defRPr>
      </a:lvl1pPr>
      <a:lvl2pPr marL="742950" indent="-285750" algn="just" defTabSz="449263" rtl="0" eaLnBrk="0" fontAlgn="base" hangingPunct="0">
        <a:spcBef>
          <a:spcPts val="700"/>
        </a:spcBef>
        <a:spcAft>
          <a:spcPct val="0"/>
        </a:spcAft>
        <a:buClr>
          <a:srgbClr val="000000"/>
        </a:buClr>
        <a:buSzPct val="100000"/>
        <a:buFont typeface="Times New Roman" pitchFamily="18" charset="0"/>
        <a:buChar char="–"/>
        <a:defRPr sz="2800">
          <a:solidFill>
            <a:srgbClr val="006699"/>
          </a:solidFill>
          <a:latin typeface="+mn-lt"/>
          <a:cs typeface="+mn-cs"/>
        </a:defRPr>
      </a:lvl2pPr>
      <a:lvl3pPr marL="1143000" indent="-228600" algn="just" defTabSz="449263" rtl="0" eaLnBrk="0" fontAlgn="base" hangingPunct="0">
        <a:spcBef>
          <a:spcPts val="600"/>
        </a:spcBef>
        <a:spcAft>
          <a:spcPct val="0"/>
        </a:spcAft>
        <a:buClr>
          <a:srgbClr val="000000"/>
        </a:buClr>
        <a:buSzPct val="100000"/>
        <a:buFont typeface="Times New Roman" pitchFamily="18" charset="0"/>
        <a:buChar char="•"/>
        <a:defRPr sz="2400">
          <a:solidFill>
            <a:srgbClr val="333399"/>
          </a:solidFill>
          <a:latin typeface="+mn-lt"/>
          <a:cs typeface="+mn-cs"/>
        </a:defRPr>
      </a:lvl3pPr>
      <a:lvl4pPr marL="1600200" indent="-228600" algn="just" defTabSz="449263" rtl="0" eaLnBrk="0" fontAlgn="base" hangingPunct="0">
        <a:spcBef>
          <a:spcPts val="500"/>
        </a:spcBef>
        <a:spcAft>
          <a:spcPct val="0"/>
        </a:spcAft>
        <a:buClr>
          <a:srgbClr val="000000"/>
        </a:buClr>
        <a:buSzPct val="100000"/>
        <a:buFont typeface="Times New Roman" pitchFamily="18" charset="0"/>
        <a:buChar char="–"/>
        <a:defRPr sz="2000">
          <a:solidFill>
            <a:srgbClr val="000000"/>
          </a:solidFill>
          <a:latin typeface="+mn-lt"/>
          <a:cs typeface="+mn-cs"/>
        </a:defRPr>
      </a:lvl4pPr>
      <a:lvl5pPr marL="2057400" indent="-228600" algn="just" defTabSz="449263" rtl="0" eaLnBrk="0" fontAlgn="base" hangingPunct="0">
        <a:spcBef>
          <a:spcPts val="500"/>
        </a:spcBef>
        <a:spcAft>
          <a:spcPct val="0"/>
        </a:spcAft>
        <a:buClr>
          <a:srgbClr val="000000"/>
        </a:buClr>
        <a:buSzPct val="100000"/>
        <a:buFont typeface="Times New Roman" pitchFamily="18" charset="0"/>
        <a:buChar char="»"/>
        <a:defRPr sz="2000">
          <a:solidFill>
            <a:srgbClr val="000000"/>
          </a:solidFill>
          <a:latin typeface="+mn-lt"/>
          <a:cs typeface="+mn-cs"/>
        </a:defRPr>
      </a:lvl5pPr>
      <a:lvl6pPr marL="2514600" indent="-228600" algn="just"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6pPr>
      <a:lvl7pPr marL="2971800" indent="-228600" algn="just"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7pPr>
      <a:lvl8pPr marL="3429000" indent="-228600" algn="just"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8pPr>
      <a:lvl9pPr marL="3886200" indent="-228600" algn="just"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FF"/>
            </a:gs>
            <a:gs pos="100000">
              <a:srgbClr val="3EC1FC"/>
            </a:gs>
          </a:gsLst>
          <a:lin ang="5400000" scaled="1"/>
        </a:gradFill>
        <a:effectLst/>
      </p:bgPr>
    </p:bg>
    <p:spTree>
      <p:nvGrpSpPr>
        <p:cNvPr id="1" name=""/>
        <p:cNvGrpSpPr/>
        <p:nvPr/>
      </p:nvGrpSpPr>
      <p:grpSpPr>
        <a:xfrm>
          <a:off x="0" y="0"/>
          <a:ext cx="0" cy="0"/>
          <a:chOff x="0" y="0"/>
          <a:chExt cx="0" cy="0"/>
        </a:xfrm>
      </p:grpSpPr>
      <p:sp>
        <p:nvSpPr>
          <p:cNvPr id="2050" name="Text Box 1"/>
          <p:cNvSpPr txBox="1">
            <a:spLocks noChangeArrowheads="1"/>
          </p:cNvSpPr>
          <p:nvPr/>
        </p:nvSpPr>
        <p:spPr bwMode="auto">
          <a:xfrm>
            <a:off x="0" y="6308725"/>
            <a:ext cx="1116013" cy="549275"/>
          </a:xfrm>
          <a:prstGeom prst="rect">
            <a:avLst/>
          </a:prstGeom>
          <a:noFill/>
          <a:ln w="9525">
            <a:noFill/>
            <a:round/>
            <a:headEnd/>
            <a:tailEnd/>
          </a:ln>
        </p:spPr>
        <p:txBody>
          <a:bodyPr lIns="90000" tIns="46800" rIns="90000" bIns="4680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2BEA65DC-EC3F-449E-AD2D-9F1689F35F57}" type="datetime5">
              <a:rPr lang="en-US" sz="1200">
                <a:solidFill>
                  <a:srgbClr val="FAA362"/>
                </a:solidFill>
              </a:rPr>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31-Aug-16</a:t>
            </a:fld>
            <a:endParaRPr lang="en-US" sz="1200">
              <a:solidFill>
                <a:srgbClr val="FAA362"/>
              </a:solidFill>
            </a:endParaRPr>
          </a:p>
        </p:txBody>
      </p:sp>
      <p:sp>
        <p:nvSpPr>
          <p:cNvPr id="2051" name="Text Box 2"/>
          <p:cNvSpPr txBox="1">
            <a:spLocks noChangeArrowheads="1"/>
          </p:cNvSpPr>
          <p:nvPr/>
        </p:nvSpPr>
        <p:spPr bwMode="auto">
          <a:xfrm>
            <a:off x="1116013" y="6308725"/>
            <a:ext cx="7127875" cy="549275"/>
          </a:xfrm>
          <a:prstGeom prst="rect">
            <a:avLst/>
          </a:prstGeom>
          <a:noFill/>
          <a:ln w="9525">
            <a:noFill/>
            <a:round/>
            <a:headEnd/>
            <a:tailEnd/>
          </a:ln>
        </p:spPr>
        <p:txBody>
          <a:bodyPr lIns="90000" tIns="46800" rIns="90000" bIns="46800"/>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a:solidFill>
                  <a:srgbClr val="FDAA03"/>
                </a:solidFill>
              </a:rPr>
              <a:t>Uganda Bureau of Statistics ¤ Plot 9 Colville Street, Kampala Uganda ¤ Website: www.ubos.org </a:t>
            </a:r>
          </a:p>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a:solidFill>
                  <a:srgbClr val="FDAA03"/>
                </a:solidFill>
              </a:rPr>
              <a:t>Tel: +256(0)-41-4706000 ¤ E-mail: ubos@ubos.org</a:t>
            </a:r>
          </a:p>
        </p:txBody>
      </p:sp>
      <p:sp>
        <p:nvSpPr>
          <p:cNvPr id="2052" name="Text Box 3"/>
          <p:cNvSpPr txBox="1">
            <a:spLocks noChangeArrowheads="1"/>
          </p:cNvSpPr>
          <p:nvPr/>
        </p:nvSpPr>
        <p:spPr bwMode="auto">
          <a:xfrm>
            <a:off x="8243888" y="6308725"/>
            <a:ext cx="900112" cy="549275"/>
          </a:xfrm>
          <a:prstGeom prst="rect">
            <a:avLst/>
          </a:prstGeom>
          <a:noFill/>
          <a:ln w="9525">
            <a:noFill/>
            <a:round/>
            <a:headEnd/>
            <a:tailEnd/>
          </a:ln>
        </p:spPr>
        <p:txBody>
          <a:bodyPr lIns="90000" tIns="46800" rIns="90000" bIns="46800"/>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FCEB502C-7D37-4809-B0A6-DC46A43E750B}" type="slidenum">
              <a:rPr lang="en-US" sz="1400">
                <a:solidFill>
                  <a:srgbClr val="FAA362"/>
                </a:solidFill>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a:t>
            </a:fld>
            <a:endParaRPr lang="en-US" sz="1400">
              <a:solidFill>
                <a:srgbClr val="FAA362"/>
              </a:solidFill>
            </a:endParaRPr>
          </a:p>
        </p:txBody>
      </p:sp>
      <p:sp>
        <p:nvSpPr>
          <p:cNvPr id="2053" name="Text Box 4"/>
          <p:cNvSpPr txBox="1">
            <a:spLocks noChangeArrowheads="1"/>
          </p:cNvSpPr>
          <p:nvPr/>
        </p:nvSpPr>
        <p:spPr bwMode="auto">
          <a:xfrm>
            <a:off x="693851" y="1357298"/>
            <a:ext cx="8143932" cy="1285884"/>
          </a:xfrm>
          <a:prstGeom prst="rect">
            <a:avLst/>
          </a:prstGeom>
          <a:noFill/>
          <a:ln w="9525">
            <a:noFill/>
            <a:round/>
            <a:headEnd/>
            <a:tailEnd/>
          </a:ln>
        </p:spPr>
        <p:txBody>
          <a:bodyPr lIns="90000" tIns="46800" rIns="90000" bIns="46800" anchor="ctr"/>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3600" b="1" dirty="0" smtClean="0">
                <a:solidFill>
                  <a:srgbClr val="C00000"/>
                </a:solidFill>
                <a:effectLst>
                  <a:outerShdw blurRad="38100" dist="38100" dir="2700000" algn="tl">
                    <a:srgbClr val="000000">
                      <a:alpha val="43137"/>
                    </a:srgbClr>
                  </a:outerShdw>
                </a:effectLst>
              </a:rPr>
              <a:t>Tourism Statistics </a:t>
            </a:r>
            <a:r>
              <a:rPr lang="en-GB" sz="36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Training</a:t>
            </a:r>
            <a:r>
              <a:rPr lang="en-GB" sz="3600" b="1" dirty="0" smtClean="0">
                <a:solidFill>
                  <a:srgbClr val="C00000"/>
                </a:solidFill>
                <a:effectLst>
                  <a:outerShdw blurRad="38100" dist="38100" dir="2700000" algn="tl">
                    <a:srgbClr val="000000">
                      <a:alpha val="43137"/>
                    </a:srgbClr>
                  </a:outerShdw>
                </a:effectLst>
              </a:rPr>
              <a:t> </a:t>
            </a:r>
          </a:p>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3600" b="1" dirty="0" smtClean="0">
                <a:solidFill>
                  <a:srgbClr val="C00000"/>
                </a:solidFill>
                <a:effectLst>
                  <a:outerShdw blurRad="38100" dist="38100" dir="2700000" algn="tl">
                    <a:srgbClr val="000000">
                      <a:alpha val="43137"/>
                    </a:srgbClr>
                  </a:outerShdw>
                </a:effectLst>
              </a:rPr>
              <a:t>Gambia</a:t>
            </a:r>
            <a:endParaRPr lang="en-US" sz="3600" b="1" dirty="0">
              <a:solidFill>
                <a:srgbClr val="C00000"/>
              </a:solidFill>
              <a:effectLst>
                <a:outerShdw blurRad="38100" dist="38100" dir="2700000" algn="tl">
                  <a:srgbClr val="000000">
                    <a:alpha val="43137"/>
                  </a:srgbClr>
                </a:outerShdw>
              </a:effectLst>
            </a:endParaRPr>
          </a:p>
        </p:txBody>
      </p:sp>
      <p:sp>
        <p:nvSpPr>
          <p:cNvPr id="2054" name="Text Box 5"/>
          <p:cNvSpPr txBox="1">
            <a:spLocks noChangeArrowheads="1"/>
          </p:cNvSpPr>
          <p:nvPr/>
        </p:nvSpPr>
        <p:spPr bwMode="auto">
          <a:xfrm>
            <a:off x="727178" y="2857496"/>
            <a:ext cx="7938368" cy="3357586"/>
          </a:xfrm>
          <a:prstGeom prst="rect">
            <a:avLst/>
          </a:prstGeom>
          <a:noFill/>
          <a:ln w="9525">
            <a:noFill/>
            <a:round/>
            <a:headEnd/>
            <a:tailEnd/>
          </a:ln>
        </p:spPr>
        <p:txBody>
          <a:bodyPr lIns="90000" tIns="46800" rIns="90000" bIns="46800"/>
          <a:lstStyle/>
          <a:p>
            <a:pPr algn="ctr" eaLnBrk="0" hangingPunct="0">
              <a:lnSpc>
                <a:spcPct val="120000"/>
              </a:lnSpc>
              <a:buFont typeface="Times New Roman"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b="1" dirty="0" smtClean="0">
                <a:solidFill>
                  <a:schemeClr val="accent2"/>
                </a:solidFill>
                <a:latin typeface="Times New Roman" pitchFamily="18" charset="0"/>
                <a:cs typeface="Times New Roman" pitchFamily="18" charset="0"/>
              </a:rPr>
              <a:t>Statistics Capacity Building (StatCaB) Programme</a:t>
            </a:r>
          </a:p>
          <a:p>
            <a:pPr algn="ctr" eaLnBrk="0" hangingPunct="0">
              <a:lnSpc>
                <a:spcPct val="120000"/>
              </a:lnSpc>
              <a:buFont typeface="Times New Roman"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b="1" dirty="0" smtClean="0">
                <a:solidFill>
                  <a:schemeClr val="accent2"/>
                </a:solidFill>
                <a:latin typeface="Times New Roman" pitchFamily="18" charset="0"/>
                <a:cs typeface="Times New Roman" pitchFamily="18" charset="0"/>
              </a:rPr>
              <a:t>Under the Sponsorship of </a:t>
            </a:r>
            <a:endParaRPr lang="en-US" sz="1600" b="1" dirty="0">
              <a:solidFill>
                <a:schemeClr val="accent2"/>
              </a:solidFill>
              <a:latin typeface="Times New Roman" pitchFamily="18" charset="0"/>
              <a:cs typeface="Times New Roman" pitchFamily="18" charset="0"/>
            </a:endParaRPr>
          </a:p>
          <a:p>
            <a:pPr algn="ctr" eaLnBrk="0" hangingPunct="0">
              <a:lnSpc>
                <a:spcPct val="120000"/>
              </a:lnSpc>
              <a:buFont typeface="Times New Roman"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b="1" dirty="0" smtClean="0">
                <a:solidFill>
                  <a:schemeClr val="accent2"/>
                </a:solidFill>
                <a:latin typeface="Times New Roman" pitchFamily="18" charset="0"/>
                <a:cs typeface="Times New Roman" pitchFamily="18" charset="0"/>
              </a:rPr>
              <a:t>Statistical , Economic and social Research and Training Center for Islamic Countries</a:t>
            </a:r>
            <a:endParaRPr lang="en-US" sz="1600" b="1" dirty="0">
              <a:solidFill>
                <a:schemeClr val="accent2"/>
              </a:solidFill>
              <a:latin typeface="Times New Roman" pitchFamily="18" charset="0"/>
              <a:cs typeface="Times New Roman" pitchFamily="18" charset="0"/>
            </a:endParaRPr>
          </a:p>
          <a:p>
            <a:pPr algn="ct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GB" sz="1600" b="1" dirty="0" smtClean="0">
              <a:solidFill>
                <a:schemeClr val="accent2"/>
              </a:solidFill>
              <a:latin typeface="Times New Roman" pitchFamily="18" charset="0"/>
              <a:cs typeface="Times New Roman" pitchFamily="18" charset="0"/>
            </a:endParaRPr>
          </a:p>
          <a:p>
            <a:pPr algn="ct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GB" sz="1600" b="1" dirty="0" smtClean="0">
              <a:solidFill>
                <a:schemeClr val="accent2"/>
              </a:solidFill>
              <a:latin typeface="Times New Roman" pitchFamily="18" charset="0"/>
              <a:cs typeface="Times New Roman" pitchFamily="18" charset="0"/>
            </a:endParaRPr>
          </a:p>
          <a:p>
            <a:pPr algn="ct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600" b="1" dirty="0" smtClean="0">
                <a:solidFill>
                  <a:schemeClr val="accent2"/>
                </a:solidFill>
                <a:latin typeface="Times New Roman" pitchFamily="18" charset="0"/>
                <a:cs typeface="Times New Roman" pitchFamily="18" charset="0"/>
              </a:rPr>
              <a:t>Arrivals and Departures statistics </a:t>
            </a:r>
          </a:p>
          <a:p>
            <a:pPr algn="ct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GB" sz="1600" b="1" dirty="0" smtClean="0">
              <a:solidFill>
                <a:schemeClr val="accent2"/>
              </a:solidFill>
              <a:latin typeface="Times New Roman" pitchFamily="18" charset="0"/>
              <a:cs typeface="Times New Roman" pitchFamily="18" charset="0"/>
            </a:endParaRPr>
          </a:p>
          <a:p>
            <a:pPr algn="ctr" eaLnBrk="0" hangingPunct="0">
              <a:lnSpc>
                <a:spcPct val="12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600" b="1" dirty="0" smtClean="0">
                <a:solidFill>
                  <a:schemeClr val="accent2"/>
                </a:solidFill>
                <a:latin typeface="Times New Roman" pitchFamily="18" charset="0"/>
                <a:cs typeface="Times New Roman" pitchFamily="18" charset="0"/>
              </a:rPr>
              <a:t>Koire Yunus Lugya </a:t>
            </a:r>
          </a:p>
          <a:p>
            <a:pPr algn="ctr" eaLnBrk="0" hangingPunct="0">
              <a:lnSpc>
                <a:spcPct val="12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600" b="1" dirty="0" smtClean="0">
                <a:solidFill>
                  <a:schemeClr val="accent2"/>
                </a:solidFill>
                <a:latin typeface="Times New Roman" pitchFamily="18" charset="0"/>
                <a:cs typeface="Times New Roman" pitchFamily="18" charset="0"/>
              </a:rPr>
              <a:t>(M. Demo, B.Statistics  Makerere  University)</a:t>
            </a:r>
          </a:p>
          <a:p>
            <a:pPr algn="ctr" eaLnBrk="0" hangingPunct="0">
              <a:lnSpc>
                <a:spcPct val="12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600" b="1" dirty="0" smtClean="0">
                <a:solidFill>
                  <a:schemeClr val="accent2"/>
                </a:solidFill>
                <a:latin typeface="Times New Roman" pitchFamily="18" charset="0"/>
                <a:cs typeface="Times New Roman" pitchFamily="18" charset="0"/>
              </a:rPr>
              <a:t>Uganda Bureau of Statistics</a:t>
            </a:r>
          </a:p>
          <a:p>
            <a:pPr algn="ct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sz="1600" b="1" dirty="0" smtClean="0">
              <a:solidFill>
                <a:srgbClr val="0000FF"/>
              </a:solidFill>
              <a:latin typeface="Times New Roman" pitchFamily="18" charset="0"/>
              <a:cs typeface="Times New Roman" pitchFamily="18" charset="0"/>
            </a:endParaRPr>
          </a:p>
          <a:p>
            <a:pPr algn="ct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b="1" dirty="0" smtClean="0">
                <a:solidFill>
                  <a:srgbClr val="0000FF"/>
                </a:solidFill>
                <a:latin typeface="Times New Roman" pitchFamily="18" charset="0"/>
                <a:cs typeface="Times New Roman" pitchFamily="18" charset="0"/>
              </a:rPr>
              <a:t>22</a:t>
            </a:r>
            <a:r>
              <a:rPr lang="en-US" sz="1600" b="1" baseline="30000" dirty="0" smtClean="0">
                <a:solidFill>
                  <a:srgbClr val="0000FF"/>
                </a:solidFill>
                <a:latin typeface="Times New Roman" pitchFamily="18" charset="0"/>
                <a:cs typeface="Times New Roman" pitchFamily="18" charset="0"/>
              </a:rPr>
              <a:t>nd</a:t>
            </a:r>
            <a:r>
              <a:rPr lang="en-US" sz="1600" b="1" dirty="0" smtClean="0">
                <a:solidFill>
                  <a:srgbClr val="0000FF"/>
                </a:solidFill>
                <a:latin typeface="Times New Roman" pitchFamily="18" charset="0"/>
                <a:cs typeface="Times New Roman" pitchFamily="18" charset="0"/>
              </a:rPr>
              <a:t> August 2016</a:t>
            </a:r>
            <a:endParaRPr lang="en-US" sz="1600" b="1" dirty="0">
              <a:solidFill>
                <a:srgbClr val="0000FF"/>
              </a:solidFill>
              <a:latin typeface="Times New Roman" pitchFamily="18" charset="0"/>
              <a:cs typeface="Times New Roman" pitchFamily="18" charset="0"/>
            </a:endParaRPr>
          </a:p>
          <a:p>
            <a:pPr algn="ct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GB" sz="2400" dirty="0" smtClean="0">
              <a:solidFill>
                <a:schemeClr val="accent2"/>
              </a:solidFill>
            </a:endParaRPr>
          </a:p>
          <a:p>
            <a:pPr>
              <a:lnSpc>
                <a:spcPct val="80000"/>
              </a:lnSpc>
              <a:spcBef>
                <a:spcPts val="45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b="1" dirty="0">
              <a:solidFill>
                <a:srgbClr val="0000FF"/>
              </a:solidFill>
            </a:endParaRPr>
          </a:p>
          <a:p>
            <a:pPr algn="ctr">
              <a:lnSpc>
                <a:spcPct val="80000"/>
              </a:lnSpc>
              <a:spcBef>
                <a:spcPts val="45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b="1" dirty="0">
              <a:solidFill>
                <a:srgbClr val="0000FF"/>
              </a:solidFill>
            </a:endParaRPr>
          </a:p>
          <a:p>
            <a:pPr algn="ctr">
              <a:lnSpc>
                <a:spcPct val="80000"/>
              </a:lnSpc>
              <a:spcBef>
                <a:spcPts val="35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sz="1400" b="1" dirty="0">
              <a:solidFill>
                <a:srgbClr val="0000FF"/>
              </a:solidFill>
            </a:endParaRPr>
          </a:p>
        </p:txBody>
      </p:sp>
      <p:graphicFrame>
        <p:nvGraphicFramePr>
          <p:cNvPr id="8" name="Table 7"/>
          <p:cNvGraphicFramePr>
            <a:graphicFrameLocks noGrp="1"/>
          </p:cNvGraphicFramePr>
          <p:nvPr/>
        </p:nvGraphicFramePr>
        <p:xfrm>
          <a:off x="1000100" y="142852"/>
          <a:ext cx="7215238" cy="1143008"/>
        </p:xfrm>
        <a:graphic>
          <a:graphicData uri="http://schemas.openxmlformats.org/drawingml/2006/table">
            <a:tbl>
              <a:tblPr/>
              <a:tblGrid>
                <a:gridCol w="3057762"/>
                <a:gridCol w="1098920"/>
                <a:gridCol w="3058556"/>
              </a:tblGrid>
              <a:tr h="779623">
                <a:tc>
                  <a:txBody>
                    <a:bodyPr/>
                    <a:lstStyle/>
                    <a:p>
                      <a:pPr marL="0" marR="0" algn="ctr">
                        <a:lnSpc>
                          <a:spcPct val="115000"/>
                        </a:lnSpc>
                        <a:spcBef>
                          <a:spcPts val="0"/>
                        </a:spcBef>
                        <a:spcAft>
                          <a:spcPts val="0"/>
                        </a:spcAft>
                      </a:pPr>
                      <a:r>
                        <a:rPr lang="tr-TR" sz="900" dirty="0">
                          <a:latin typeface="Times New Roman"/>
                          <a:ea typeface="Times New Roman"/>
                          <a:cs typeface="Times New Roman"/>
                        </a:rPr>
                        <a:t>STATISTICAL</a:t>
                      </a:r>
                      <a:r>
                        <a:rPr lang="en-US" sz="900" dirty="0">
                          <a:latin typeface="Times New Roman"/>
                          <a:ea typeface="Times New Roman"/>
                          <a:cs typeface="Times New Roman"/>
                        </a:rPr>
                        <a:t>, ECONOMIC AND SOCIAL RESEARCH AND TRAINING CENTRE</a:t>
                      </a:r>
                      <a:br>
                        <a:rPr lang="en-US" sz="900" dirty="0">
                          <a:latin typeface="Times New Roman"/>
                          <a:ea typeface="Times New Roman"/>
                          <a:cs typeface="Times New Roman"/>
                        </a:rPr>
                      </a:br>
                      <a:r>
                        <a:rPr lang="en-US" sz="900" dirty="0">
                          <a:latin typeface="Times New Roman"/>
                          <a:ea typeface="Times New Roman"/>
                          <a:cs typeface="Times New Roman"/>
                        </a:rPr>
                        <a:t>FOR ISLAMIC COUNTRIES</a:t>
                      </a:r>
                      <a:endParaRPr lang="en-US" sz="1200" dirty="0">
                        <a:latin typeface="Times New Roman"/>
                        <a:ea typeface="Times New Roman"/>
                        <a:cs typeface="Times New Roman"/>
                      </a:endParaRP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endParaRPr lang="en-US" sz="900">
                        <a:latin typeface="Times New Roman"/>
                        <a:ea typeface="Times New Roman"/>
                        <a:cs typeface="Times New Roman"/>
                      </a:endParaRP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fr-FR" sz="900">
                          <a:latin typeface="Times New Roman"/>
                          <a:ea typeface="Times New Roman"/>
                          <a:cs typeface="Times New Roman"/>
                        </a:rPr>
                        <a:t>CENTRE DE RECHERCHES STASTISTIQUES ECONOMIQUES ET SOCIALES ET DE FORMATION POUR LES PAYS ISLAMIQUES</a:t>
                      </a:r>
                      <a:endParaRPr lang="en-US" sz="1200">
                        <a:latin typeface="Times New Roman"/>
                        <a:ea typeface="Times New Roman"/>
                        <a:cs typeface="Times New Roman"/>
                      </a:endParaRPr>
                    </a:p>
                  </a:txBody>
                  <a:tcPr marL="0" marR="0" marT="0" marB="0" anchor="ctr">
                    <a:lnL>
                      <a:noFill/>
                    </a:lnL>
                    <a:lnR>
                      <a:noFill/>
                    </a:lnR>
                    <a:lnT>
                      <a:noFill/>
                    </a:lnT>
                    <a:lnB>
                      <a:noFill/>
                    </a:lnB>
                  </a:tcPr>
                </a:tc>
              </a:tr>
              <a:tr h="363385">
                <a:tc gridSpan="3">
                  <a:txBody>
                    <a:bodyPr/>
                    <a:lstStyle/>
                    <a:p>
                      <a:pPr marL="0" marR="0" algn="ctr" rtl="1">
                        <a:lnSpc>
                          <a:spcPct val="115000"/>
                        </a:lnSpc>
                        <a:spcBef>
                          <a:spcPts val="0"/>
                        </a:spcBef>
                        <a:spcAft>
                          <a:spcPts val="0"/>
                        </a:spcAft>
                      </a:pPr>
                      <a:r>
                        <a:rPr lang="ar-SA" sz="1400" b="1" dirty="0">
                          <a:latin typeface="Times New Roman"/>
                          <a:ea typeface="Times New Roman"/>
                          <a:cs typeface="Times New Roman"/>
                        </a:rPr>
                        <a:t>مركز الأبحاث الإحصائية والاقتصادية والاجتماعية والتدريب للدول الإسلامية (مركز أنقرة)</a:t>
                      </a:r>
                      <a:endParaRPr lang="en-US" sz="1200" dirty="0">
                        <a:latin typeface="Times New Roman"/>
                        <a:ea typeface="Times New Roman"/>
                        <a:cs typeface="Times New Roman"/>
                      </a:endParaRPr>
                    </a:p>
                  </a:txBody>
                  <a:tcPr marL="0" marR="0" marT="0" marB="0">
                    <a:lnL>
                      <a:noFill/>
                    </a:lnL>
                    <a:lnR>
                      <a:noFill/>
                    </a:lnR>
                    <a:lnT>
                      <a:noFill/>
                    </a:lnT>
                    <a:lnB>
                      <a:noFill/>
                    </a:lnB>
                  </a:tcPr>
                </a:tc>
                <a:tc hMerge="1">
                  <a:txBody>
                    <a:bodyPr/>
                    <a:lstStyle/>
                    <a:p>
                      <a:endParaRPr lang="en-US"/>
                    </a:p>
                  </a:txBody>
                  <a:tcPr/>
                </a:tc>
                <a:tc hMerge="1">
                  <a:txBody>
                    <a:bodyPr/>
                    <a:lstStyle/>
                    <a:p>
                      <a:endParaRPr lang="en-US"/>
                    </a:p>
                  </a:txBody>
                  <a:tcPr/>
                </a:tc>
              </a:tr>
            </a:tbl>
          </a:graphicData>
        </a:graphic>
      </p:graphicFrame>
      <p:pic>
        <p:nvPicPr>
          <p:cNvPr id="43009" name="Picture 3" descr="sesricLogo_thumb"/>
          <p:cNvPicPr>
            <a:picLocks noChangeAspect="1" noChangeArrowheads="1"/>
          </p:cNvPicPr>
          <p:nvPr/>
        </p:nvPicPr>
        <p:blipFill>
          <a:blip r:embed="rId3" cstate="print"/>
          <a:srcRect/>
          <a:stretch>
            <a:fillRect/>
          </a:stretch>
        </p:blipFill>
        <p:spPr bwMode="auto">
          <a:xfrm>
            <a:off x="4286248" y="285728"/>
            <a:ext cx="628650" cy="542925"/>
          </a:xfrm>
          <a:prstGeom prst="rect">
            <a:avLst/>
          </a:prstGeom>
          <a:noFill/>
        </p:spPr>
      </p:pic>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of visit</a:t>
            </a:r>
            <a:r>
              <a:rPr lang="en-US" dirty="0" smtClean="0">
                <a:solidFill>
                  <a:schemeClr val="accent6">
                    <a:lumMod val="50000"/>
                  </a:schemeClr>
                </a:solidFill>
              </a:rPr>
              <a:t/>
            </a:r>
            <a:br>
              <a:rPr lang="en-US" dirty="0" smtClean="0">
                <a:solidFill>
                  <a:schemeClr val="accent6">
                    <a:lumMod val="50000"/>
                  </a:schemeClr>
                </a:solidFill>
              </a:rPr>
            </a:br>
            <a:endParaRPr lang="en-GB" dirty="0"/>
          </a:p>
        </p:txBody>
      </p:sp>
      <p:sp>
        <p:nvSpPr>
          <p:cNvPr id="3" name="Content Placeholder 2"/>
          <p:cNvSpPr>
            <a:spLocks noGrp="1"/>
          </p:cNvSpPr>
          <p:nvPr>
            <p:ph idx="1"/>
          </p:nvPr>
        </p:nvSpPr>
        <p:spPr/>
        <p:txBody>
          <a:bodyPr/>
          <a:lstStyle/>
          <a:p>
            <a:pPr marL="444500" lvl="1" indent="-266700">
              <a:spcBef>
                <a:spcPts val="0"/>
              </a:spcBef>
              <a:tabLst>
                <a:tab pos="342900" algn="l"/>
                <a:tab pos="444500"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pPr>
            <a:r>
              <a:rPr lang="en-GB" sz="2400" b="1" dirty="0" smtClean="0">
                <a:solidFill>
                  <a:schemeClr val="tx1"/>
                </a:solidFill>
                <a:latin typeface="Times New Roman" pitchFamily="18" charset="0"/>
                <a:cs typeface="Times New Roman" pitchFamily="18" charset="0"/>
              </a:rPr>
              <a:t>Holidays, leisure and recreation</a:t>
            </a:r>
            <a:r>
              <a:rPr lang="en-GB" sz="2400" dirty="0" smtClean="0">
                <a:solidFill>
                  <a:schemeClr val="tx1"/>
                </a:solidFill>
                <a:latin typeface="Times New Roman" pitchFamily="18" charset="0"/>
                <a:cs typeface="Times New Roman" pitchFamily="18" charset="0"/>
              </a:rPr>
              <a:t>. This category includes, for example, Sightseeing, visiting natural or man-made sites, attending sporting or cultural events, practicing a sport activity; using beaches, attending summer camps for youngsters,, etc.</a:t>
            </a:r>
            <a:r>
              <a:rPr lang="en-GB" sz="2400" dirty="0" smtClean="0">
                <a:latin typeface="Times New Roman" pitchFamily="18" charset="0"/>
                <a:cs typeface="Times New Roman" pitchFamily="18" charset="0"/>
              </a:rPr>
              <a:t> . </a:t>
            </a:r>
          </a:p>
          <a:p>
            <a:pPr marL="444500" lvl="1" indent="-266700">
              <a:spcBef>
                <a:spcPts val="0"/>
              </a:spcBef>
              <a:tabLst>
                <a:tab pos="342900" algn="l"/>
                <a:tab pos="444500"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pPr>
            <a:r>
              <a:rPr lang="en-GB" sz="2400" b="1" dirty="0" smtClean="0">
                <a:solidFill>
                  <a:schemeClr val="tx1"/>
                </a:solidFill>
                <a:latin typeface="Times New Roman" pitchFamily="18" charset="0"/>
                <a:cs typeface="Times New Roman" pitchFamily="18" charset="0"/>
              </a:rPr>
              <a:t>Visiting friends and relatives</a:t>
            </a:r>
            <a:r>
              <a:rPr lang="en-GB" sz="2400" dirty="0" smtClean="0">
                <a:solidFill>
                  <a:schemeClr val="tx1"/>
                </a:solidFill>
                <a:latin typeface="Times New Roman" pitchFamily="18" charset="0"/>
                <a:cs typeface="Times New Roman" pitchFamily="18" charset="0"/>
              </a:rPr>
              <a:t>. This category includes, for example, attending weddings, funerals or any other family event; short-term caring for the sick or old, etc.</a:t>
            </a:r>
          </a:p>
          <a:p>
            <a:pPr marL="444500" lvl="1" indent="-266700">
              <a:spcBef>
                <a:spcPts val="0"/>
              </a:spcBef>
              <a:tabLst>
                <a:tab pos="342900" algn="l"/>
                <a:tab pos="444500"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pPr>
            <a:r>
              <a:rPr lang="en-GB" sz="2400" b="1" dirty="0" smtClean="0">
                <a:solidFill>
                  <a:schemeClr val="tx1"/>
                </a:solidFill>
                <a:latin typeface="Times New Roman" pitchFamily="18" charset="0"/>
                <a:cs typeface="Times New Roman" pitchFamily="18" charset="0"/>
              </a:rPr>
              <a:t>Education and training</a:t>
            </a:r>
            <a:r>
              <a:rPr lang="en-GB" sz="2400" dirty="0" smtClean="0">
                <a:solidFill>
                  <a:schemeClr val="tx1"/>
                </a:solidFill>
                <a:latin typeface="Times New Roman" pitchFamily="18" charset="0"/>
                <a:cs typeface="Times New Roman" pitchFamily="18" charset="0"/>
              </a:rPr>
              <a:t>. Taking short-term courses; following particular programmes of study (formal or informal) or acquiring specific skills through formal courses, university, etc.</a:t>
            </a:r>
            <a:endParaRPr lang="en-GB" dirty="0" smtClean="0"/>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extLst>
      <p:ext uri="{BB962C8B-B14F-4D97-AF65-F5344CB8AC3E}">
        <p14:creationId xmlns:p14="http://schemas.microsoft.com/office/powerpoint/2010/main" val="41905848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8588"/>
            <a:ext cx="8224838" cy="1228710"/>
          </a:xfrm>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dirty="0" smtClean="0"/>
              <a:t>Purpose of visit (Cont’d)</a:t>
            </a:r>
            <a:endParaRPr lang="en-US" dirty="0">
              <a:solidFill>
                <a:schemeClr val="accent6">
                  <a:lumMod val="50000"/>
                </a:schemeClr>
              </a:solidFill>
            </a:endParaRPr>
          </a:p>
        </p:txBody>
      </p:sp>
      <p:sp>
        <p:nvSpPr>
          <p:cNvPr id="3" name="Content Placeholder 2"/>
          <p:cNvSpPr>
            <a:spLocks noGrp="1"/>
          </p:cNvSpPr>
          <p:nvPr>
            <p:ph idx="1"/>
          </p:nvPr>
        </p:nvSpPr>
        <p:spPr>
          <a:xfrm>
            <a:off x="457200" y="1357298"/>
            <a:ext cx="8224838" cy="5534040"/>
          </a:xfrm>
        </p:spPr>
        <p:txBody>
          <a:bodyPr/>
          <a:lstStyle/>
          <a:p>
            <a:pPr marL="444500" lvl="1" indent="-266700">
              <a:spcBef>
                <a:spcPts val="0"/>
              </a:spcBef>
              <a:tabLst>
                <a:tab pos="342900" algn="l"/>
                <a:tab pos="444500"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pPr>
            <a:r>
              <a:rPr lang="en-GB" sz="2400" b="1" dirty="0" smtClean="0">
                <a:solidFill>
                  <a:schemeClr val="tx1"/>
                </a:solidFill>
                <a:latin typeface="Times New Roman" pitchFamily="18" charset="0"/>
                <a:cs typeface="Times New Roman" pitchFamily="18" charset="0"/>
              </a:rPr>
              <a:t>Health and medical care</a:t>
            </a:r>
            <a:r>
              <a:rPr lang="en-GB" sz="2400" dirty="0" smtClean="0">
                <a:solidFill>
                  <a:schemeClr val="tx1"/>
                </a:solidFill>
                <a:latin typeface="Times New Roman" pitchFamily="18" charset="0"/>
                <a:cs typeface="Times New Roman" pitchFamily="18" charset="0"/>
              </a:rPr>
              <a:t>. Receiving services from hospitals, clinics, convalescent homes and, more generally, health and social institutions, etc. This category includes only short-term treatments because long-term treatments requiring stays of one year or more are not part of tourism.</a:t>
            </a:r>
          </a:p>
          <a:p>
            <a:pPr marL="444500" lvl="1" indent="-266700">
              <a:spcBef>
                <a:spcPts val="0"/>
              </a:spcBef>
              <a:tabLst>
                <a:tab pos="342900" algn="l"/>
                <a:tab pos="444500"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pPr>
            <a:r>
              <a:rPr lang="en-GB" sz="2400" b="1" dirty="0" smtClean="0">
                <a:solidFill>
                  <a:schemeClr val="tx1"/>
                </a:solidFill>
                <a:latin typeface="Times New Roman" pitchFamily="18" charset="0"/>
                <a:cs typeface="Times New Roman" pitchFamily="18" charset="0"/>
              </a:rPr>
              <a:t>Religion/pilgrimage.</a:t>
            </a:r>
            <a:r>
              <a:rPr lang="en-GB" sz="2400" dirty="0" smtClean="0">
                <a:solidFill>
                  <a:schemeClr val="tx1"/>
                </a:solidFill>
                <a:latin typeface="Times New Roman" pitchFamily="18" charset="0"/>
                <a:cs typeface="Times New Roman" pitchFamily="18" charset="0"/>
              </a:rPr>
              <a:t> Attending religious meetings and events, pilgrimages, etc. </a:t>
            </a:r>
          </a:p>
          <a:p>
            <a:pPr marL="444500" lvl="1" indent="-266700">
              <a:spcBef>
                <a:spcPts val="0"/>
              </a:spcBef>
              <a:tabLst>
                <a:tab pos="342900" algn="l"/>
                <a:tab pos="444500"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pPr>
            <a:r>
              <a:rPr lang="en-GB" sz="2400" b="1" dirty="0" smtClean="0">
                <a:solidFill>
                  <a:schemeClr val="tx1"/>
                </a:solidFill>
                <a:latin typeface="Times New Roman" pitchFamily="18" charset="0"/>
                <a:cs typeface="Times New Roman" pitchFamily="18" charset="0"/>
              </a:rPr>
              <a:t>Shopping</a:t>
            </a:r>
            <a:r>
              <a:rPr lang="en-GB" sz="2400" dirty="0" smtClean="0">
                <a:solidFill>
                  <a:schemeClr val="tx1"/>
                </a:solidFill>
                <a:latin typeface="Times New Roman" pitchFamily="18" charset="0"/>
                <a:cs typeface="Times New Roman" pitchFamily="18" charset="0"/>
              </a:rPr>
              <a:t>. Purchasing consumer goods for own personal use or as gifts except for resale or for use in a future productive process, (in which case the purpose would be business and professional), etc.</a:t>
            </a:r>
          </a:p>
          <a:p>
            <a:pPr marL="444500" lvl="1" indent="-266700">
              <a:spcBef>
                <a:spcPts val="0"/>
              </a:spcBef>
              <a:tabLst>
                <a:tab pos="342900" algn="l"/>
                <a:tab pos="444500"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pPr>
            <a:r>
              <a:rPr lang="en-GB" sz="2400" b="1" dirty="0" smtClean="0">
                <a:solidFill>
                  <a:schemeClr val="tx1"/>
                </a:solidFill>
                <a:latin typeface="Times New Roman" pitchFamily="18" charset="0"/>
                <a:cs typeface="Times New Roman" pitchFamily="18" charset="0"/>
              </a:rPr>
              <a:t>Transit</a:t>
            </a:r>
            <a:r>
              <a:rPr lang="en-GB" sz="2400" dirty="0" smtClean="0">
                <a:solidFill>
                  <a:schemeClr val="tx1"/>
                </a:solidFill>
                <a:latin typeface="Times New Roman" pitchFamily="18" charset="0"/>
                <a:cs typeface="Times New Roman" pitchFamily="18" charset="0"/>
              </a:rPr>
              <a:t>. stopping at a place without any specific purpose other than being en route to another destination.</a:t>
            </a:r>
            <a:endParaRPr lang="en-GB" sz="1400" dirty="0" smtClean="0">
              <a:solidFill>
                <a:schemeClr val="tx1"/>
              </a:solidFill>
            </a:endParaRPr>
          </a:p>
          <a:p>
            <a:endParaRPr lang="en-GB" dirty="0"/>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extLst>
      <p:ext uri="{BB962C8B-B14F-4D97-AF65-F5344CB8AC3E}">
        <p14:creationId xmlns:p14="http://schemas.microsoft.com/office/powerpoint/2010/main" val="41905848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of visit (Cont’d)</a:t>
            </a:r>
            <a:endParaRPr lang="en-GB" dirty="0"/>
          </a:p>
        </p:txBody>
      </p:sp>
      <p:sp>
        <p:nvSpPr>
          <p:cNvPr id="3" name="Content Placeholder 2"/>
          <p:cNvSpPr>
            <a:spLocks noGrp="1"/>
          </p:cNvSpPr>
          <p:nvPr>
            <p:ph idx="1"/>
          </p:nvPr>
        </p:nvSpPr>
        <p:spPr/>
        <p:txBody>
          <a:bodyPr/>
          <a:lstStyle/>
          <a:p>
            <a:pPr marL="444500" lvl="1" indent="-266700">
              <a:spcBef>
                <a:spcPts val="0"/>
              </a:spcBef>
              <a:tabLst>
                <a:tab pos="342900" algn="l"/>
                <a:tab pos="444500"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pPr>
            <a:r>
              <a:rPr lang="en-GB" sz="2400" b="1" dirty="0" smtClean="0">
                <a:solidFill>
                  <a:schemeClr val="tx1"/>
                </a:solidFill>
                <a:latin typeface="Times New Roman" pitchFamily="18" charset="0"/>
                <a:cs typeface="Times New Roman" pitchFamily="18" charset="0"/>
              </a:rPr>
              <a:t>Other. </a:t>
            </a:r>
            <a:r>
              <a:rPr lang="en-GB" sz="2400" dirty="0" smtClean="0">
                <a:solidFill>
                  <a:schemeClr val="tx1"/>
                </a:solidFill>
                <a:latin typeface="Times New Roman" pitchFamily="18" charset="0"/>
                <a:cs typeface="Times New Roman" pitchFamily="18" charset="0"/>
              </a:rPr>
              <a:t>volunteer work (not included elsewhere), investigative work and migration possibilities; undertaking any other temporary non-remunerated activities not included elsewhere, etc.</a:t>
            </a:r>
          </a:p>
          <a:p>
            <a:r>
              <a:rPr lang="en-GB" sz="2400" b="1" dirty="0" smtClean="0">
                <a:solidFill>
                  <a:schemeClr val="tx1"/>
                </a:solidFill>
                <a:latin typeface="Times New Roman" pitchFamily="18" charset="0"/>
                <a:cs typeface="Times New Roman" pitchFamily="18" charset="0"/>
              </a:rPr>
              <a:t>Business and professional. </a:t>
            </a:r>
            <a:r>
              <a:rPr lang="en-GB" sz="2400" dirty="0" smtClean="0">
                <a:solidFill>
                  <a:schemeClr val="tx1"/>
                </a:solidFill>
                <a:latin typeface="Times New Roman" pitchFamily="18" charset="0"/>
                <a:cs typeface="Times New Roman" pitchFamily="18" charset="0"/>
              </a:rPr>
              <a:t>This category includes the activities of the self-employed and employees as long as they do not correspond to an implicit or explicit employer employee relationship with a resident producer in the country or place visited, those of investors, businessmen, etc. It also includes, for example, attending meetings, conferences or congresses, trade fairs and exhibitions; giving lectures, concerts, shows</a:t>
            </a:r>
          </a:p>
          <a:p>
            <a:pPr>
              <a:buNone/>
            </a:pPr>
            <a:endParaRPr lang="en-GB" kern="1200" dirty="0" smtClean="0">
              <a:solidFill>
                <a:schemeClr val="tx1"/>
              </a:solidFill>
            </a:endParaRPr>
          </a:p>
          <a:p>
            <a:endParaRPr lang="en-GB" dirty="0"/>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extLst>
      <p:ext uri="{BB962C8B-B14F-4D97-AF65-F5344CB8AC3E}">
        <p14:creationId xmlns:p14="http://schemas.microsoft.com/office/powerpoint/2010/main" val="41905848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t>Border post analysis  </a:t>
            </a:r>
            <a:endParaRPr lang="en-GB" sz="4000" dirty="0"/>
          </a:p>
        </p:txBody>
      </p:sp>
      <p:sp>
        <p:nvSpPr>
          <p:cNvPr id="3" name="Content Placeholder 2"/>
          <p:cNvSpPr>
            <a:spLocks noGrp="1"/>
          </p:cNvSpPr>
          <p:nvPr>
            <p:ph idx="1"/>
          </p:nvPr>
        </p:nvSpPr>
        <p:spPr/>
        <p:txBody>
          <a:bodyPr/>
          <a:lstStyle/>
          <a:p>
            <a:r>
              <a:rPr lang="en-GB" sz="2800" b="1" dirty="0" smtClean="0"/>
              <a:t>Share of visitor arrivals by entry point</a:t>
            </a:r>
          </a:p>
          <a:p>
            <a:pPr>
              <a:buNone/>
            </a:pPr>
            <a:endParaRPr lang="en-GB" dirty="0" smtClean="0"/>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graphicFrame>
        <p:nvGraphicFramePr>
          <p:cNvPr id="6" name="Table 5"/>
          <p:cNvGraphicFramePr>
            <a:graphicFrameLocks noGrp="1"/>
          </p:cNvGraphicFramePr>
          <p:nvPr>
            <p:extLst>
              <p:ext uri="{D42A27DB-BD31-4B8C-83A1-F6EECF244321}">
                <p14:modId xmlns:p14="http://schemas.microsoft.com/office/powerpoint/2010/main" val="2170479748"/>
              </p:ext>
            </p:extLst>
          </p:nvPr>
        </p:nvGraphicFramePr>
        <p:xfrm>
          <a:off x="714348" y="2285992"/>
          <a:ext cx="7000924" cy="3791922"/>
        </p:xfrm>
        <a:graphic>
          <a:graphicData uri="http://schemas.openxmlformats.org/drawingml/2006/table">
            <a:tbl>
              <a:tblPr firstRow="1" bandRow="1">
                <a:tableStyleId>{5C22544A-7EE6-4342-B048-85BDC9FD1C3A}</a:tableStyleId>
              </a:tblPr>
              <a:tblGrid>
                <a:gridCol w="2243014"/>
                <a:gridCol w="3142312"/>
                <a:gridCol w="1615598"/>
              </a:tblGrid>
              <a:tr h="132075">
                <a:tc>
                  <a:txBody>
                    <a:bodyPr/>
                    <a:lstStyle/>
                    <a:p>
                      <a:r>
                        <a:rPr lang="en-US" dirty="0" smtClean="0"/>
                        <a:t>Border</a:t>
                      </a:r>
                      <a:r>
                        <a:rPr lang="en-US" baseline="0" dirty="0" smtClean="0"/>
                        <a:t> posts</a:t>
                      </a:r>
                      <a:endParaRPr lang="en-US" dirty="0"/>
                    </a:p>
                  </a:txBody>
                  <a:tcPr/>
                </a:tc>
                <a:tc>
                  <a:txBody>
                    <a:bodyPr/>
                    <a:lstStyle/>
                    <a:p>
                      <a:r>
                        <a:rPr lang="en-US" dirty="0" smtClean="0"/>
                        <a:t>No. of visitor arrivals</a:t>
                      </a:r>
                      <a:endParaRPr lang="en-US" dirty="0"/>
                    </a:p>
                  </a:txBody>
                  <a:tcPr/>
                </a:tc>
                <a:tc>
                  <a:txBody>
                    <a:bodyPr/>
                    <a:lstStyle/>
                    <a:p>
                      <a:r>
                        <a:rPr lang="en-US" dirty="0" smtClean="0"/>
                        <a:t>%age share</a:t>
                      </a:r>
                      <a:endParaRPr lang="en-US" dirty="0"/>
                    </a:p>
                  </a:txBody>
                  <a:tcPr/>
                </a:tc>
              </a:tr>
              <a:tr h="132075">
                <a:tc>
                  <a:txBody>
                    <a:bodyPr/>
                    <a:lstStyle/>
                    <a:p>
                      <a:r>
                        <a:rPr lang="en-US" dirty="0" smtClean="0"/>
                        <a:t>Border post 1</a:t>
                      </a:r>
                      <a:endParaRPr lang="en-US" dirty="0"/>
                    </a:p>
                  </a:txBody>
                  <a:tcPr/>
                </a:tc>
                <a:tc>
                  <a:txBody>
                    <a:bodyPr/>
                    <a:lstStyle/>
                    <a:p>
                      <a:endParaRPr lang="en-US" dirty="0"/>
                    </a:p>
                  </a:txBody>
                  <a:tcPr/>
                </a:tc>
                <a:tc>
                  <a:txBody>
                    <a:bodyPr/>
                    <a:lstStyle/>
                    <a:p>
                      <a:endParaRPr lang="en-US"/>
                    </a:p>
                  </a:txBody>
                  <a:tcPr/>
                </a:tc>
              </a:tr>
              <a:tr h="13207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Border post 2</a:t>
                      </a:r>
                      <a:endParaRPr lang="en-US" dirty="0"/>
                    </a:p>
                  </a:txBody>
                  <a:tcPr/>
                </a:tc>
                <a:tc>
                  <a:txBody>
                    <a:bodyPr/>
                    <a:lstStyle/>
                    <a:p>
                      <a:endParaRPr lang="en-US"/>
                    </a:p>
                  </a:txBody>
                  <a:tcPr/>
                </a:tc>
                <a:tc>
                  <a:txBody>
                    <a:bodyPr/>
                    <a:lstStyle/>
                    <a:p>
                      <a:endParaRPr lang="en-US"/>
                    </a:p>
                  </a:txBody>
                  <a:tcPr/>
                </a:tc>
              </a:tr>
              <a:tr h="13207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Border post 3</a:t>
                      </a:r>
                      <a:endParaRPr lang="en-US" b="1" dirty="0"/>
                    </a:p>
                  </a:txBody>
                  <a:tcPr/>
                </a:tc>
                <a:tc>
                  <a:txBody>
                    <a:bodyPr/>
                    <a:lstStyle/>
                    <a:p>
                      <a:endParaRPr lang="en-US" dirty="0"/>
                    </a:p>
                  </a:txBody>
                  <a:tcPr/>
                </a:tc>
                <a:tc>
                  <a:txBody>
                    <a:bodyPr/>
                    <a:lstStyle/>
                    <a:p>
                      <a:endParaRPr lang="en-US" dirty="0"/>
                    </a:p>
                  </a:txBody>
                  <a:tcPr/>
                </a:tc>
              </a:tr>
              <a:tr h="13207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Border post 4</a:t>
                      </a:r>
                      <a:endParaRPr lang="en-US" b="1" dirty="0"/>
                    </a:p>
                  </a:txBody>
                  <a:tcPr/>
                </a:tc>
                <a:tc>
                  <a:txBody>
                    <a:bodyPr/>
                    <a:lstStyle/>
                    <a:p>
                      <a:endParaRPr lang="en-US" dirty="0"/>
                    </a:p>
                  </a:txBody>
                  <a:tcPr/>
                </a:tc>
                <a:tc>
                  <a:txBody>
                    <a:bodyPr/>
                    <a:lstStyle/>
                    <a:p>
                      <a:endParaRPr lang="en-US" dirty="0"/>
                    </a:p>
                  </a:txBody>
                  <a:tcPr/>
                </a:tc>
              </a:tr>
              <a:tr h="52865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Border post 5</a:t>
                      </a:r>
                      <a:endParaRPr lang="en-US" b="1" dirty="0"/>
                    </a:p>
                  </a:txBody>
                  <a:tcPr/>
                </a:tc>
                <a:tc>
                  <a:txBody>
                    <a:bodyPr/>
                    <a:lstStyle/>
                    <a:p>
                      <a:endParaRPr lang="en-US" dirty="0"/>
                    </a:p>
                  </a:txBody>
                  <a:tcPr/>
                </a:tc>
                <a:tc>
                  <a:txBody>
                    <a:bodyPr/>
                    <a:lstStyle/>
                    <a:p>
                      <a:endParaRPr lang="en-US" dirty="0"/>
                    </a:p>
                  </a:txBody>
                  <a:tcPr/>
                </a:tc>
              </a:tr>
              <a:tr h="42862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Border post 6</a:t>
                      </a:r>
                      <a:endParaRPr lang="en-US" b="1" dirty="0"/>
                    </a:p>
                  </a:txBody>
                  <a:tcPr/>
                </a:tc>
                <a:tc>
                  <a:txBody>
                    <a:bodyPr/>
                    <a:lstStyle/>
                    <a:p>
                      <a:endParaRPr lang="en-US" dirty="0"/>
                    </a:p>
                  </a:txBody>
                  <a:tcPr/>
                </a:tc>
                <a:tc>
                  <a:txBody>
                    <a:bodyPr/>
                    <a:lstStyle/>
                    <a:p>
                      <a:endParaRPr lang="en-US" dirty="0"/>
                    </a:p>
                  </a:txBody>
                  <a:tcPr/>
                </a:tc>
              </a:tr>
              <a:tr h="13207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Border post n</a:t>
                      </a:r>
                      <a:endParaRPr lang="en-US" b="1" dirty="0" smtClean="0"/>
                    </a:p>
                    <a:p>
                      <a:endParaRPr lang="en-US" b="1" dirty="0"/>
                    </a:p>
                  </a:txBody>
                  <a:tcPr/>
                </a:tc>
                <a:tc>
                  <a:txBody>
                    <a:bodyPr/>
                    <a:lstStyle/>
                    <a:p>
                      <a:endParaRPr lang="en-US" dirty="0"/>
                    </a:p>
                  </a:txBody>
                  <a:tcPr/>
                </a:tc>
                <a:tc>
                  <a:txBody>
                    <a:bodyPr/>
                    <a:lstStyle/>
                    <a:p>
                      <a:endParaRPr lang="en-US" dirty="0"/>
                    </a:p>
                  </a:txBody>
                  <a:tcPr/>
                </a:tc>
              </a:tr>
              <a:tr h="132075">
                <a:tc>
                  <a:txBody>
                    <a:bodyPr/>
                    <a:lstStyle/>
                    <a:p>
                      <a:r>
                        <a:rPr lang="en-US" b="1" dirty="0" smtClean="0"/>
                        <a:t>Total</a:t>
                      </a:r>
                      <a:endParaRPr lang="en-US" b="1" dirty="0"/>
                    </a:p>
                  </a:txBody>
                  <a:tcPr/>
                </a:tc>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21016564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1"/>
          <p:cNvSpPr txBox="1">
            <a:spLocks noChangeArrowheads="1"/>
          </p:cNvSpPr>
          <p:nvPr/>
        </p:nvSpPr>
        <p:spPr bwMode="auto">
          <a:xfrm>
            <a:off x="0" y="6308725"/>
            <a:ext cx="1116013" cy="549275"/>
          </a:xfrm>
          <a:prstGeom prst="rect">
            <a:avLst/>
          </a:prstGeom>
          <a:noFill/>
          <a:ln w="9525">
            <a:noFill/>
            <a:round/>
            <a:headEnd/>
            <a:tailEnd/>
          </a:ln>
        </p:spPr>
        <p:txBody>
          <a:bodyPr lIns="90000" tIns="46800" rIns="90000" bIns="4680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0D54AD67-4CD2-40D9-A5B3-B62F16E83899}" type="datetime5">
              <a:rPr lang="en-US" sz="1200">
                <a:solidFill>
                  <a:srgbClr val="FAA362"/>
                </a:solidFill>
              </a:rPr>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31-Aug-16</a:t>
            </a:fld>
            <a:endParaRPr lang="en-US" sz="1200">
              <a:solidFill>
                <a:srgbClr val="FAA362"/>
              </a:solidFill>
            </a:endParaRPr>
          </a:p>
        </p:txBody>
      </p:sp>
      <p:sp>
        <p:nvSpPr>
          <p:cNvPr id="6147" name="Text Box 2"/>
          <p:cNvSpPr txBox="1">
            <a:spLocks noChangeArrowheads="1"/>
          </p:cNvSpPr>
          <p:nvPr/>
        </p:nvSpPr>
        <p:spPr bwMode="auto">
          <a:xfrm>
            <a:off x="1116013" y="6308725"/>
            <a:ext cx="7127875" cy="549275"/>
          </a:xfrm>
          <a:prstGeom prst="rect">
            <a:avLst/>
          </a:prstGeom>
          <a:noFill/>
          <a:ln w="9525">
            <a:noFill/>
            <a:round/>
            <a:headEnd/>
            <a:tailEnd/>
          </a:ln>
        </p:spPr>
        <p:txBody>
          <a:bodyPr lIns="90000" tIns="46800" rIns="90000" bIns="46800"/>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dirty="0">
                <a:solidFill>
                  <a:srgbClr val="FDAA03"/>
                </a:solidFill>
              </a:rPr>
              <a:t>Uganda Bureau of Statistics ¤ Plot 9 Colville Street, Kampala Uganda ¤ Website: www.ubos.org </a:t>
            </a:r>
          </a:p>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dirty="0">
                <a:solidFill>
                  <a:srgbClr val="FDAA03"/>
                </a:solidFill>
              </a:rPr>
              <a:t>Tel: +256(0)-41-4706000 ¤ E-mail: ubos@ubos.org</a:t>
            </a:r>
          </a:p>
        </p:txBody>
      </p:sp>
      <p:sp>
        <p:nvSpPr>
          <p:cNvPr id="6148" name="Text Box 3"/>
          <p:cNvSpPr txBox="1">
            <a:spLocks noChangeArrowheads="1"/>
          </p:cNvSpPr>
          <p:nvPr/>
        </p:nvSpPr>
        <p:spPr bwMode="auto">
          <a:xfrm>
            <a:off x="8243888" y="6308725"/>
            <a:ext cx="900112" cy="549275"/>
          </a:xfrm>
          <a:prstGeom prst="rect">
            <a:avLst/>
          </a:prstGeom>
          <a:noFill/>
          <a:ln w="9525">
            <a:noFill/>
            <a:round/>
            <a:headEnd/>
            <a:tailEnd/>
          </a:ln>
        </p:spPr>
        <p:txBody>
          <a:bodyPr lIns="90000" tIns="46800" rIns="90000" bIns="46800"/>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8DAC1EE2-C088-4E38-8B6A-EC5D1721D2A4}" type="slidenum">
              <a:rPr lang="en-US" sz="1400">
                <a:solidFill>
                  <a:srgbClr val="FAA362"/>
                </a:solidFill>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14</a:t>
            </a:fld>
            <a:endParaRPr lang="en-US" sz="1400">
              <a:solidFill>
                <a:srgbClr val="FAA362"/>
              </a:solidFill>
            </a:endParaRPr>
          </a:p>
        </p:txBody>
      </p:sp>
      <p:sp>
        <p:nvSpPr>
          <p:cNvPr id="4101" name="Text Box 4"/>
          <p:cNvSpPr txBox="1">
            <a:spLocks noChangeArrowheads="1"/>
          </p:cNvSpPr>
          <p:nvPr/>
        </p:nvSpPr>
        <p:spPr bwMode="auto">
          <a:xfrm>
            <a:off x="642910" y="571480"/>
            <a:ext cx="7162800" cy="928688"/>
          </a:xfrm>
          <a:prstGeom prst="rect">
            <a:avLst/>
          </a:prstGeom>
          <a:noFill/>
          <a:ln w="9525">
            <a:noFill/>
            <a:round/>
            <a:headEnd/>
            <a:tailEnd/>
          </a:ln>
        </p:spPr>
        <p:txBody>
          <a:bodyPr lIns="90000" tIns="46800" rIns="90000" bIns="46800" anchor="ctr"/>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3200" b="1" dirty="0" smtClean="0">
                <a:solidFill>
                  <a:schemeClr val="accent6">
                    <a:lumMod val="50000"/>
                  </a:schemeClr>
                </a:solidFill>
              </a:rPr>
              <a:t>Purpose of visit analysis </a:t>
            </a:r>
            <a:endParaRPr lang="en-US" sz="3200" b="1" dirty="0">
              <a:solidFill>
                <a:schemeClr val="accent6">
                  <a:lumMod val="50000"/>
                </a:schemeClr>
              </a:solidFill>
            </a:endParaRPr>
          </a:p>
        </p:txBody>
      </p:sp>
      <p:sp>
        <p:nvSpPr>
          <p:cNvPr id="4102" name="Text Box 5"/>
          <p:cNvSpPr txBox="1">
            <a:spLocks noChangeArrowheads="1"/>
          </p:cNvSpPr>
          <p:nvPr/>
        </p:nvSpPr>
        <p:spPr bwMode="auto">
          <a:xfrm>
            <a:off x="465138" y="1428736"/>
            <a:ext cx="8283575" cy="4672027"/>
          </a:xfrm>
          <a:prstGeom prst="rect">
            <a:avLst/>
          </a:prstGeom>
          <a:noFill/>
          <a:ln w="9525">
            <a:noFill/>
            <a:miter lim="800000"/>
            <a:headEnd/>
            <a:tailEnd/>
          </a:ln>
        </p:spPr>
        <p:txBody>
          <a:bodyPr lIns="90000" tIns="46800" rIns="90000" bIns="46800"/>
          <a:lstStyle/>
          <a:p>
            <a:pPr marL="800100" lvl="1" indent="-342900" algn="just">
              <a:spcBef>
                <a:spcPts val="500"/>
              </a:spcBef>
              <a:buClrTx/>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pPr>
            <a:endParaRPr lang="en-US" sz="2000" dirty="0">
              <a:solidFill>
                <a:schemeClr val="accent6">
                  <a:lumMod val="50000"/>
                </a:schemeClr>
              </a:solidFill>
            </a:endParaRPr>
          </a:p>
        </p:txBody>
      </p:sp>
      <p:graphicFrame>
        <p:nvGraphicFramePr>
          <p:cNvPr id="8" name="Table 7"/>
          <p:cNvGraphicFramePr>
            <a:graphicFrameLocks noGrp="1"/>
          </p:cNvGraphicFramePr>
          <p:nvPr/>
        </p:nvGraphicFramePr>
        <p:xfrm>
          <a:off x="571471" y="1500176"/>
          <a:ext cx="8072497" cy="4335791"/>
        </p:xfrm>
        <a:graphic>
          <a:graphicData uri="http://schemas.openxmlformats.org/drawingml/2006/table">
            <a:tbl>
              <a:tblPr/>
              <a:tblGrid>
                <a:gridCol w="3244087"/>
                <a:gridCol w="965682"/>
                <a:gridCol w="965682"/>
                <a:gridCol w="965682"/>
                <a:gridCol w="965682"/>
                <a:gridCol w="965682"/>
              </a:tblGrid>
              <a:tr h="338093">
                <a:tc gridSpan="6">
                  <a:txBody>
                    <a:bodyPr/>
                    <a:lstStyle/>
                    <a:p>
                      <a:pPr algn="l" fontAlgn="b"/>
                      <a:r>
                        <a:rPr lang="en-US" sz="2000" b="1" i="0" u="none" strike="noStrike" dirty="0">
                          <a:solidFill>
                            <a:srgbClr val="000000"/>
                          </a:solidFill>
                          <a:latin typeface="Calibri"/>
                        </a:rPr>
                        <a:t>Tourist arrivals by Purpose of visit</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pPr algn="l" fontAlgn="b"/>
                      <a:endParaRPr lang="en-US" sz="2000" b="1" i="0" u="none" strike="noStrike" dirty="0">
                        <a:solidFill>
                          <a:srgbClr val="000000"/>
                        </a:solidFill>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pPr algn="l" fontAlgn="b"/>
                      <a:endParaRPr lang="en-US" sz="2000" b="1" i="0" u="none" strike="noStrike" dirty="0">
                        <a:solidFill>
                          <a:srgbClr val="000000"/>
                        </a:solidFill>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pPr algn="l" fontAlgn="b"/>
                      <a:endParaRPr lang="en-US" sz="2000" b="1" i="0" u="none" strike="noStrike" dirty="0">
                        <a:solidFill>
                          <a:srgbClr val="000000"/>
                        </a:solidFill>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pPr algn="l" fontAlgn="b"/>
                      <a:endParaRPr lang="en-US" sz="2000" b="0" i="0" u="none" strike="noStrike" dirty="0">
                        <a:solidFill>
                          <a:srgbClr val="000000"/>
                        </a:solidFill>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pPr algn="l" fontAlgn="b"/>
                      <a:endParaRPr lang="en-US" sz="1100" b="0" i="0" u="none" strike="noStrike" dirty="0">
                        <a:solidFill>
                          <a:srgbClr val="000000"/>
                        </a:solidFill>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r>
              <a:tr h="338093">
                <a:tc rowSpan="2">
                  <a:txBody>
                    <a:bodyPr/>
                    <a:lstStyle/>
                    <a:p>
                      <a:pPr algn="l" fontAlgn="b"/>
                      <a:r>
                        <a:rPr lang="en-US" sz="2000" b="0" i="0" u="none" strike="noStrike" dirty="0">
                          <a:solidFill>
                            <a:srgbClr val="000000"/>
                          </a:solidFill>
                          <a:latin typeface="Calibri"/>
                        </a:rPr>
                        <a:t> </a:t>
                      </a:r>
                    </a:p>
                    <a:p>
                      <a:pPr algn="l" fontAlgn="b"/>
                      <a:r>
                        <a:rPr lang="en-US" sz="2000" b="1" i="0" u="none" strike="noStrike" dirty="0">
                          <a:solidFill>
                            <a:srgbClr val="000000"/>
                          </a:solidFill>
                          <a:latin typeface="Calibri"/>
                        </a:rPr>
                        <a:t>Purpose of visit </a:t>
                      </a:r>
                    </a:p>
                  </a:txBody>
                  <a:tcPr marL="9525" marR="9525" marT="9525" marB="0" anchor="b">
                    <a:lnL>
                      <a:noFill/>
                    </a:lnL>
                    <a:lnR w="635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2000" b="1" i="0" u="none" strike="noStrike">
                          <a:solidFill>
                            <a:srgbClr val="000000"/>
                          </a:solidFill>
                          <a:latin typeface="Calibri"/>
                        </a:rPr>
                        <a:t>January </a:t>
                      </a:r>
                    </a:p>
                  </a:txBody>
                  <a:tcPr marL="9525" marR="9525" marT="9525" marB="0" anchor="b">
                    <a:lnL w="6350" cap="flat" cmpd="sng" algn="ctr">
                      <a:solidFill>
                        <a:srgbClr val="000000"/>
                      </a:solidFill>
                      <a:prstDash val="dash"/>
                      <a:round/>
                      <a:headEnd type="none" w="med" len="med"/>
                      <a:tailEnd type="none" w="med" len="med"/>
                    </a:lnL>
                    <a:lnR w="635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3">
                  <a:txBody>
                    <a:bodyPr/>
                    <a:lstStyle/>
                    <a:p>
                      <a:pPr algn="ctr" fontAlgn="b"/>
                      <a:r>
                        <a:rPr lang="en-US" sz="2000" b="1" i="0" u="none" strike="noStrike">
                          <a:solidFill>
                            <a:srgbClr val="000000"/>
                          </a:solidFill>
                          <a:latin typeface="Calibri"/>
                        </a:rPr>
                        <a:t>Year</a:t>
                      </a:r>
                    </a:p>
                  </a:txBody>
                  <a:tcPr marL="9525" marR="9525" marT="9525" marB="0" anchor="b">
                    <a:lnL w="6350" cap="flat" cmpd="sng" algn="ctr">
                      <a:solidFill>
                        <a:srgbClr val="000000"/>
                      </a:solidFill>
                      <a:prstDash val="dash"/>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r>
              <a:tr h="338093">
                <a:tc vMerge="1">
                  <a:txBody>
                    <a:bodyPr/>
                    <a:lstStyle/>
                    <a:p>
                      <a:pPr algn="l" fontAlgn="b"/>
                      <a:endParaRPr lang="en-US" sz="2000" b="1" i="0" u="none" strike="noStrike" dirty="0">
                        <a:solidFill>
                          <a:srgbClr val="000000"/>
                        </a:solidFill>
                        <a:latin typeface="Calibri"/>
                      </a:endParaRPr>
                    </a:p>
                  </a:txBody>
                  <a:tcPr marL="9525" marR="9525" marT="9525" marB="0" anchor="b">
                    <a:lnL>
                      <a:noFill/>
                    </a:lnL>
                    <a:lnR w="6350" cap="flat" cmpd="sng" algn="ctr">
                      <a:solidFill>
                        <a:srgbClr val="000000"/>
                      </a:solidFill>
                      <a:prstDash val="dash"/>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2000" b="1" i="0" u="none" strike="noStrike" dirty="0">
                          <a:solidFill>
                            <a:srgbClr val="000000"/>
                          </a:solidFill>
                          <a:latin typeface="Calibri"/>
                        </a:rPr>
                        <a:t>2015</a:t>
                      </a:r>
                    </a:p>
                  </a:txBody>
                  <a:tcPr marL="9525" marR="9525" marT="9525" marB="0" anchor="b">
                    <a:lnL w="6350" cap="flat" cmpd="sng" algn="ctr">
                      <a:solidFill>
                        <a:srgbClr val="000000"/>
                      </a:solidFill>
                      <a:prstDash val="dash"/>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2000" b="1" i="0" u="none" strike="noStrike" dirty="0">
                          <a:solidFill>
                            <a:srgbClr val="000000"/>
                          </a:solidFill>
                          <a:latin typeface="Calibri"/>
                        </a:rPr>
                        <a:t>2016</a:t>
                      </a:r>
                    </a:p>
                  </a:txBody>
                  <a:tcPr marL="9525" marR="9525" marT="9525" marB="0" anchor="b">
                    <a:lnL>
                      <a:noFill/>
                    </a:lnL>
                    <a:lnR w="6350" cap="flat" cmpd="sng" algn="ctr">
                      <a:solidFill>
                        <a:srgbClr val="000000"/>
                      </a:solidFill>
                      <a:prstDash val="dash"/>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2000" b="1" i="0" u="none" strike="noStrike">
                          <a:solidFill>
                            <a:srgbClr val="000000"/>
                          </a:solidFill>
                          <a:latin typeface="Calibri"/>
                        </a:rPr>
                        <a:t>2014</a:t>
                      </a:r>
                    </a:p>
                  </a:txBody>
                  <a:tcPr marL="9525" marR="9525" marT="9525" marB="0" anchor="b">
                    <a:lnL w="6350" cap="flat" cmpd="sng" algn="ctr">
                      <a:solidFill>
                        <a:srgbClr val="000000"/>
                      </a:solidFill>
                      <a:prstDash val="dash"/>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2000" b="1" i="0" u="none" strike="noStrike" dirty="0">
                          <a:solidFill>
                            <a:srgbClr val="000000"/>
                          </a:solidFill>
                          <a:latin typeface="Calibri"/>
                        </a:rPr>
                        <a:t>2013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marL="0" algn="r" defTabSz="914400" rtl="0" eaLnBrk="1" fontAlgn="b" latinLnBrk="0" hangingPunct="1"/>
                      <a:r>
                        <a:rPr lang="en-US" sz="2000" b="1" i="0" u="none" strike="noStrike" kern="1200" dirty="0">
                          <a:solidFill>
                            <a:srgbClr val="000000"/>
                          </a:solidFill>
                          <a:latin typeface="Calibri"/>
                          <a:ea typeface="+mn-ea"/>
                          <a:cs typeface="+mn-cs"/>
                        </a:rPr>
                        <a:t>2012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r>
              <a:tr h="239739">
                <a:tc>
                  <a:txBody>
                    <a:bodyPr/>
                    <a:lstStyle/>
                    <a:p>
                      <a:pPr algn="l" fontAlgn="b"/>
                      <a:r>
                        <a:rPr lang="en-US" sz="1400" b="0" i="0" u="none" strike="noStrike" dirty="0">
                          <a:solidFill>
                            <a:srgbClr val="000000"/>
                          </a:solidFill>
                          <a:latin typeface="Calibri"/>
                        </a:rPr>
                        <a:t>Returning Resident</a:t>
                      </a:r>
                    </a:p>
                  </a:txBody>
                  <a:tcPr marL="9525" marR="9525" marT="9525" marB="0" anchor="b">
                    <a:lnL>
                      <a:noFill/>
                    </a:lnL>
                    <a:lnR w="6350" cap="flat" cmpd="sng" algn="ctr">
                      <a:solidFill>
                        <a:srgbClr val="000000"/>
                      </a:solidFill>
                      <a:prstDash val="dash"/>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1100" b="0" i="0" u="none" strike="noStrike" dirty="0">
                          <a:solidFill>
                            <a:srgbClr val="000000"/>
                          </a:solidFill>
                          <a:latin typeface="Calibri"/>
                        </a:rPr>
                        <a:t> </a:t>
                      </a:r>
                    </a:p>
                  </a:txBody>
                  <a:tcPr marL="9525" marR="9525" marT="9525" marB="0" anchor="b">
                    <a:lnL w="6350" cap="flat" cmpd="sng" algn="ctr">
                      <a:solidFill>
                        <a:srgbClr val="000000"/>
                      </a:solidFill>
                      <a:prstDash val="dash"/>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100" b="0" i="0" u="none" strike="noStrike" dirty="0">
                          <a:solidFill>
                            <a:srgbClr val="000000"/>
                          </a:solidFill>
                          <a:latin typeface="Calibri"/>
                        </a:rPr>
                        <a:t> </a:t>
                      </a:r>
                    </a:p>
                  </a:txBody>
                  <a:tcPr marL="9525" marR="9525" marT="9525" marB="0" anchor="b">
                    <a:lnL>
                      <a:noFill/>
                    </a:lnL>
                    <a:lnR w="6350" cap="flat" cmpd="sng" algn="ctr">
                      <a:solidFill>
                        <a:srgbClr val="000000"/>
                      </a:solidFill>
                      <a:prstDash val="dash"/>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dirty="0">
                        <a:solidFill>
                          <a:srgbClr val="000000"/>
                        </a:solidFill>
                        <a:latin typeface="Calibri"/>
                      </a:endParaRPr>
                    </a:p>
                  </a:txBody>
                  <a:tcPr marL="9525" marR="9525" marT="9525" marB="0" anchor="b">
                    <a:lnL w="6350" cap="flat" cmpd="sng" algn="ctr">
                      <a:solidFill>
                        <a:srgbClr val="000000"/>
                      </a:solidFill>
                      <a:prstDash val="dash"/>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dirty="0">
                        <a:solidFill>
                          <a:srgbClr val="000000"/>
                        </a:solidFill>
                        <a:latin typeface="Calibri"/>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r>
              <a:tr h="239739">
                <a:tc>
                  <a:txBody>
                    <a:bodyPr/>
                    <a:lstStyle/>
                    <a:p>
                      <a:pPr algn="l" fontAlgn="b"/>
                      <a:r>
                        <a:rPr lang="en-US" sz="1400" b="0" i="0" u="none" strike="noStrike" dirty="0">
                          <a:solidFill>
                            <a:srgbClr val="000000"/>
                          </a:solidFill>
                          <a:latin typeface="Calibri"/>
                        </a:rPr>
                        <a:t>Prospective Resident</a:t>
                      </a:r>
                    </a:p>
                  </a:txBody>
                  <a:tcPr marL="9525" marR="9525" marT="9525" marB="0" anchor="b">
                    <a:lnL>
                      <a:noFill/>
                    </a:lnL>
                    <a:lnR w="6350" cap="flat" cmpd="sng" algn="ctr">
                      <a:solidFill>
                        <a:srgbClr val="000000"/>
                      </a:solidFill>
                      <a:prstDash val="dash"/>
                      <a:round/>
                      <a:headEnd type="none" w="med" len="med"/>
                      <a:tailEnd type="none" w="med" len="med"/>
                    </a:lnR>
                    <a:lnT>
                      <a:noFill/>
                    </a:lnT>
                    <a:lnB>
                      <a:noFill/>
                    </a:lnB>
                  </a:tcPr>
                </a:tc>
                <a:tc>
                  <a:txBody>
                    <a:bodyPr/>
                    <a:lstStyle/>
                    <a:p>
                      <a:pPr algn="l" fontAlgn="b"/>
                      <a:r>
                        <a:rPr lang="en-US" sz="1100" b="0" i="0" u="none" strike="noStrike" dirty="0">
                          <a:solidFill>
                            <a:srgbClr val="000000"/>
                          </a:solidFill>
                          <a:latin typeface="Calibri"/>
                        </a:rPr>
                        <a:t> </a:t>
                      </a:r>
                    </a:p>
                  </a:txBody>
                  <a:tcPr marL="9525" marR="9525" marT="9525" marB="0" anchor="b">
                    <a:lnL w="6350" cap="flat" cmpd="sng" algn="ctr">
                      <a:solidFill>
                        <a:srgbClr val="000000"/>
                      </a:solidFill>
                      <a:prstDash val="dash"/>
                      <a:round/>
                      <a:headEnd type="none" w="med" len="med"/>
                      <a:tailEnd type="none" w="med" len="med"/>
                    </a:lnL>
                    <a:lnR>
                      <a:noFill/>
                    </a:lnR>
                    <a:lnT>
                      <a:noFill/>
                    </a:lnT>
                    <a:lnB>
                      <a:noFill/>
                    </a:lnB>
                  </a:tcPr>
                </a:tc>
                <a:tc>
                  <a:txBody>
                    <a:bodyPr/>
                    <a:lstStyle/>
                    <a:p>
                      <a:pPr algn="l" fontAlgn="b"/>
                      <a:r>
                        <a:rPr lang="en-US" sz="1100" b="0" i="0" u="none" strike="noStrike" dirty="0">
                          <a:solidFill>
                            <a:srgbClr val="000000"/>
                          </a:solidFill>
                          <a:latin typeface="Calibri"/>
                        </a:rPr>
                        <a:t> </a:t>
                      </a:r>
                    </a:p>
                  </a:txBody>
                  <a:tcPr marL="9525" marR="9525" marT="9525" marB="0" anchor="b">
                    <a:lnL>
                      <a:noFill/>
                    </a:lnL>
                    <a:lnR w="6350" cap="flat" cmpd="sng" algn="ctr">
                      <a:solidFill>
                        <a:srgbClr val="000000"/>
                      </a:solidFill>
                      <a:prstDash val="dash"/>
                      <a:round/>
                      <a:headEnd type="none" w="med" len="med"/>
                      <a:tailEnd type="none" w="med" len="med"/>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w="6350" cap="flat" cmpd="sng" algn="ctr">
                      <a:solidFill>
                        <a:srgbClr val="000000"/>
                      </a:solidFill>
                      <a:prstDash val="dash"/>
                      <a:round/>
                      <a:headEnd type="none" w="med" len="med"/>
                      <a:tailEnd type="none" w="med" len="med"/>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r>
              <a:tr h="239739">
                <a:tc>
                  <a:txBody>
                    <a:bodyPr/>
                    <a:lstStyle/>
                    <a:p>
                      <a:pPr algn="l" fontAlgn="b"/>
                      <a:r>
                        <a:rPr lang="en-US" sz="1400" b="0" i="0" u="none" strike="noStrike" dirty="0">
                          <a:solidFill>
                            <a:srgbClr val="000000"/>
                          </a:solidFill>
                          <a:latin typeface="Calibri"/>
                        </a:rPr>
                        <a:t>Seeking employment</a:t>
                      </a:r>
                    </a:p>
                  </a:txBody>
                  <a:tcPr marL="9525" marR="9525" marT="9525" marB="0" anchor="b">
                    <a:lnL>
                      <a:noFill/>
                    </a:lnL>
                    <a:lnR w="6350" cap="flat" cmpd="sng" algn="ctr">
                      <a:solidFill>
                        <a:srgbClr val="000000"/>
                      </a:solidFill>
                      <a:prstDash val="dash"/>
                      <a:round/>
                      <a:headEnd type="none" w="med" len="med"/>
                      <a:tailEnd type="none" w="med" len="med"/>
                    </a:lnR>
                    <a:lnT>
                      <a:noFill/>
                    </a:lnT>
                    <a:lnB>
                      <a:noFill/>
                    </a:lnB>
                  </a:tcPr>
                </a:tc>
                <a:tc>
                  <a:txBody>
                    <a:bodyPr/>
                    <a:lstStyle/>
                    <a:p>
                      <a:pPr algn="l" fontAlgn="b"/>
                      <a:r>
                        <a:rPr lang="en-US" sz="1100" b="0" i="0" u="none" strike="noStrike">
                          <a:solidFill>
                            <a:srgbClr val="000000"/>
                          </a:solidFill>
                          <a:latin typeface="Calibri"/>
                        </a:rPr>
                        <a:t> </a:t>
                      </a:r>
                    </a:p>
                  </a:txBody>
                  <a:tcPr marL="9525" marR="9525" marT="9525" marB="0" anchor="b">
                    <a:lnL w="6350" cap="flat" cmpd="sng" algn="ctr">
                      <a:solidFill>
                        <a:srgbClr val="000000"/>
                      </a:solidFill>
                      <a:prstDash val="dash"/>
                      <a:round/>
                      <a:headEnd type="none" w="med" len="med"/>
                      <a:tailEnd type="none" w="med" len="med"/>
                    </a:lnL>
                    <a:lnR>
                      <a:noFill/>
                    </a:lnR>
                    <a:lnT>
                      <a:noFill/>
                    </a:lnT>
                    <a:lnB>
                      <a:noFill/>
                    </a:lnB>
                  </a:tcPr>
                </a:tc>
                <a:tc>
                  <a:txBody>
                    <a:bodyPr/>
                    <a:lstStyle/>
                    <a:p>
                      <a:pPr algn="l" fontAlgn="b"/>
                      <a:r>
                        <a:rPr lang="en-US" sz="1100" b="0" i="0" u="none" strike="noStrike">
                          <a:solidFill>
                            <a:srgbClr val="000000"/>
                          </a:solidFill>
                          <a:latin typeface="Calibri"/>
                        </a:rPr>
                        <a:t> </a:t>
                      </a:r>
                    </a:p>
                  </a:txBody>
                  <a:tcPr marL="9525" marR="9525" marT="9525" marB="0" anchor="b">
                    <a:lnL>
                      <a:noFill/>
                    </a:lnL>
                    <a:lnR w="6350" cap="flat" cmpd="sng" algn="ctr">
                      <a:solidFill>
                        <a:srgbClr val="000000"/>
                      </a:solidFill>
                      <a:prstDash val="dash"/>
                      <a:round/>
                      <a:headEnd type="none" w="med" len="med"/>
                      <a:tailEnd type="none" w="med" len="med"/>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w="6350" cap="flat" cmpd="sng" algn="ctr">
                      <a:solidFill>
                        <a:srgbClr val="000000"/>
                      </a:solidFill>
                      <a:prstDash val="dash"/>
                      <a:round/>
                      <a:headEnd type="none" w="med" len="med"/>
                      <a:tailEnd type="none" w="med" len="med"/>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r>
              <a:tr h="239739">
                <a:tc>
                  <a:txBody>
                    <a:bodyPr/>
                    <a:lstStyle/>
                    <a:p>
                      <a:pPr algn="l" fontAlgn="b"/>
                      <a:r>
                        <a:rPr lang="en-US" sz="1400" b="0" i="0" u="none" strike="noStrike" dirty="0">
                          <a:solidFill>
                            <a:srgbClr val="000000"/>
                          </a:solidFill>
                          <a:latin typeface="Calibri"/>
                        </a:rPr>
                        <a:t>Temporary Employment</a:t>
                      </a:r>
                    </a:p>
                  </a:txBody>
                  <a:tcPr marL="9525" marR="9525" marT="9525" marB="0" anchor="b">
                    <a:lnL>
                      <a:noFill/>
                    </a:lnL>
                    <a:lnR w="6350" cap="flat" cmpd="sng" algn="ctr">
                      <a:solidFill>
                        <a:srgbClr val="000000"/>
                      </a:solidFill>
                      <a:prstDash val="dash"/>
                      <a:round/>
                      <a:headEnd type="none" w="med" len="med"/>
                      <a:tailEnd type="none" w="med" len="med"/>
                    </a:lnR>
                    <a:lnT>
                      <a:noFill/>
                    </a:lnT>
                    <a:lnB>
                      <a:noFill/>
                    </a:lnB>
                  </a:tcPr>
                </a:tc>
                <a:tc>
                  <a:txBody>
                    <a:bodyPr/>
                    <a:lstStyle/>
                    <a:p>
                      <a:pPr algn="l" fontAlgn="b"/>
                      <a:r>
                        <a:rPr lang="en-US" sz="1100" b="0" i="0" u="none" strike="noStrike">
                          <a:solidFill>
                            <a:srgbClr val="000000"/>
                          </a:solidFill>
                          <a:latin typeface="Calibri"/>
                        </a:rPr>
                        <a:t> </a:t>
                      </a:r>
                    </a:p>
                  </a:txBody>
                  <a:tcPr marL="9525" marR="9525" marT="9525" marB="0" anchor="b">
                    <a:lnL w="6350" cap="flat" cmpd="sng" algn="ctr">
                      <a:solidFill>
                        <a:srgbClr val="000000"/>
                      </a:solidFill>
                      <a:prstDash val="dash"/>
                      <a:round/>
                      <a:headEnd type="none" w="med" len="med"/>
                      <a:tailEnd type="none" w="med" len="med"/>
                    </a:lnL>
                    <a:lnR>
                      <a:noFill/>
                    </a:lnR>
                    <a:lnT>
                      <a:noFill/>
                    </a:lnT>
                    <a:lnB>
                      <a:noFill/>
                    </a:lnB>
                  </a:tcPr>
                </a:tc>
                <a:tc>
                  <a:txBody>
                    <a:bodyPr/>
                    <a:lstStyle/>
                    <a:p>
                      <a:pPr algn="l" fontAlgn="b"/>
                      <a:r>
                        <a:rPr lang="en-US" sz="1100" b="0" i="0" u="none" strike="noStrike">
                          <a:solidFill>
                            <a:srgbClr val="000000"/>
                          </a:solidFill>
                          <a:latin typeface="Calibri"/>
                        </a:rPr>
                        <a:t> </a:t>
                      </a:r>
                    </a:p>
                  </a:txBody>
                  <a:tcPr marL="9525" marR="9525" marT="9525" marB="0" anchor="b">
                    <a:lnL>
                      <a:noFill/>
                    </a:lnL>
                    <a:lnR w="6350" cap="flat" cmpd="sng" algn="ctr">
                      <a:solidFill>
                        <a:srgbClr val="000000"/>
                      </a:solidFill>
                      <a:prstDash val="dash"/>
                      <a:round/>
                      <a:headEnd type="none" w="med" len="med"/>
                      <a:tailEnd type="none" w="med" len="med"/>
                    </a:lnR>
                    <a:lnT>
                      <a:noFill/>
                    </a:lnT>
                    <a:lnB>
                      <a:noFill/>
                    </a:lnB>
                  </a:tcPr>
                </a:tc>
                <a:tc>
                  <a:txBody>
                    <a:bodyPr/>
                    <a:lstStyle/>
                    <a:p>
                      <a:pPr algn="l" fontAlgn="b"/>
                      <a:endParaRPr lang="en-US" sz="1100" b="0" i="0" u="none" strike="noStrike" dirty="0">
                        <a:solidFill>
                          <a:srgbClr val="000000"/>
                        </a:solidFill>
                        <a:latin typeface="Calibri"/>
                      </a:endParaRPr>
                    </a:p>
                  </a:txBody>
                  <a:tcPr marL="9525" marR="9525" marT="9525" marB="0" anchor="b">
                    <a:lnL w="6350" cap="flat" cmpd="sng" algn="ctr">
                      <a:solidFill>
                        <a:srgbClr val="000000"/>
                      </a:solidFill>
                      <a:prstDash val="dash"/>
                      <a:round/>
                      <a:headEnd type="none" w="med" len="med"/>
                      <a:tailEnd type="none" w="med" len="med"/>
                    </a:lnL>
                    <a:lnR>
                      <a:noFill/>
                    </a:lnR>
                    <a:lnT>
                      <a:noFill/>
                    </a:lnT>
                    <a:lnB>
                      <a:noFill/>
                    </a:lnB>
                  </a:tcPr>
                </a:tc>
                <a:tc>
                  <a:txBody>
                    <a:bodyPr/>
                    <a:lstStyle/>
                    <a:p>
                      <a:pPr algn="l" fontAlgn="b"/>
                      <a:endParaRPr lang="en-US" sz="11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r>
              <a:tr h="239739">
                <a:tc>
                  <a:txBody>
                    <a:bodyPr/>
                    <a:lstStyle/>
                    <a:p>
                      <a:pPr algn="l" fontAlgn="b"/>
                      <a:r>
                        <a:rPr lang="en-US" sz="1400" b="0" i="0" u="none" strike="noStrike" dirty="0">
                          <a:solidFill>
                            <a:srgbClr val="000000"/>
                          </a:solidFill>
                          <a:latin typeface="Calibri"/>
                        </a:rPr>
                        <a:t>Visiting Friends/Relatives</a:t>
                      </a:r>
                    </a:p>
                  </a:txBody>
                  <a:tcPr marL="9525" marR="9525" marT="9525" marB="0" anchor="b">
                    <a:lnL>
                      <a:noFill/>
                    </a:lnL>
                    <a:lnR w="6350" cap="flat" cmpd="sng" algn="ctr">
                      <a:solidFill>
                        <a:srgbClr val="000000"/>
                      </a:solidFill>
                      <a:prstDash val="dash"/>
                      <a:round/>
                      <a:headEnd type="none" w="med" len="med"/>
                      <a:tailEnd type="none" w="med" len="med"/>
                    </a:lnR>
                    <a:lnT>
                      <a:noFill/>
                    </a:lnT>
                    <a:lnB>
                      <a:noFill/>
                    </a:lnB>
                  </a:tcPr>
                </a:tc>
                <a:tc>
                  <a:txBody>
                    <a:bodyPr/>
                    <a:lstStyle/>
                    <a:p>
                      <a:pPr algn="l" fontAlgn="b"/>
                      <a:r>
                        <a:rPr lang="en-US" sz="1100" b="0" i="0" u="none" strike="noStrike" dirty="0">
                          <a:solidFill>
                            <a:srgbClr val="000000"/>
                          </a:solidFill>
                          <a:latin typeface="Calibri"/>
                        </a:rPr>
                        <a:t> </a:t>
                      </a:r>
                    </a:p>
                  </a:txBody>
                  <a:tcPr marL="9525" marR="9525" marT="9525" marB="0" anchor="b">
                    <a:lnL w="6350" cap="flat" cmpd="sng" algn="ctr">
                      <a:solidFill>
                        <a:srgbClr val="000000"/>
                      </a:solidFill>
                      <a:prstDash val="dash"/>
                      <a:round/>
                      <a:headEnd type="none" w="med" len="med"/>
                      <a:tailEnd type="none" w="med" len="med"/>
                    </a:lnL>
                    <a:lnR>
                      <a:noFill/>
                    </a:lnR>
                    <a:lnT>
                      <a:noFill/>
                    </a:lnT>
                    <a:lnB>
                      <a:noFill/>
                    </a:lnB>
                  </a:tcPr>
                </a:tc>
                <a:tc>
                  <a:txBody>
                    <a:bodyPr/>
                    <a:lstStyle/>
                    <a:p>
                      <a:pPr algn="l" fontAlgn="b"/>
                      <a:r>
                        <a:rPr lang="en-US" sz="1100" b="0" i="0" u="none" strike="noStrike">
                          <a:solidFill>
                            <a:srgbClr val="000000"/>
                          </a:solidFill>
                          <a:latin typeface="Calibri"/>
                        </a:rPr>
                        <a:t> </a:t>
                      </a:r>
                    </a:p>
                  </a:txBody>
                  <a:tcPr marL="9525" marR="9525" marT="9525" marB="0" anchor="b">
                    <a:lnL>
                      <a:noFill/>
                    </a:lnL>
                    <a:lnR w="6350" cap="flat" cmpd="sng" algn="ctr">
                      <a:solidFill>
                        <a:srgbClr val="000000"/>
                      </a:solidFill>
                      <a:prstDash val="dash"/>
                      <a:round/>
                      <a:headEnd type="none" w="med" len="med"/>
                      <a:tailEnd type="none" w="med" len="med"/>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w="6350" cap="flat" cmpd="sng" algn="ctr">
                      <a:solidFill>
                        <a:srgbClr val="000000"/>
                      </a:solidFill>
                      <a:prstDash val="dash"/>
                      <a:round/>
                      <a:headEnd type="none" w="med" len="med"/>
                      <a:tailEnd type="none" w="med" len="med"/>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r>
              <a:tr h="239739">
                <a:tc>
                  <a:txBody>
                    <a:bodyPr/>
                    <a:lstStyle/>
                    <a:p>
                      <a:pPr algn="l" fontAlgn="b"/>
                      <a:r>
                        <a:rPr lang="en-US" sz="1400" b="0" i="0" u="none" strike="noStrike" dirty="0">
                          <a:solidFill>
                            <a:srgbClr val="000000"/>
                          </a:solidFill>
                          <a:latin typeface="Calibri"/>
                        </a:rPr>
                        <a:t>Holiday</a:t>
                      </a:r>
                    </a:p>
                  </a:txBody>
                  <a:tcPr marL="9525" marR="9525" marT="9525" marB="0" anchor="b">
                    <a:lnL>
                      <a:noFill/>
                    </a:lnL>
                    <a:lnR w="6350" cap="flat" cmpd="sng" algn="ctr">
                      <a:solidFill>
                        <a:srgbClr val="000000"/>
                      </a:solidFill>
                      <a:prstDash val="dash"/>
                      <a:round/>
                      <a:headEnd type="none" w="med" len="med"/>
                      <a:tailEnd type="none" w="med" len="med"/>
                    </a:lnR>
                    <a:lnT>
                      <a:noFill/>
                    </a:lnT>
                    <a:lnB>
                      <a:noFill/>
                    </a:lnB>
                  </a:tcPr>
                </a:tc>
                <a:tc>
                  <a:txBody>
                    <a:bodyPr/>
                    <a:lstStyle/>
                    <a:p>
                      <a:pPr algn="l" fontAlgn="b"/>
                      <a:r>
                        <a:rPr lang="en-US" sz="1100" b="0" i="0" u="none" strike="noStrike">
                          <a:solidFill>
                            <a:srgbClr val="000000"/>
                          </a:solidFill>
                          <a:latin typeface="Calibri"/>
                        </a:rPr>
                        <a:t> </a:t>
                      </a:r>
                    </a:p>
                  </a:txBody>
                  <a:tcPr marL="9525" marR="9525" marT="9525" marB="0" anchor="b">
                    <a:lnL w="6350" cap="flat" cmpd="sng" algn="ctr">
                      <a:solidFill>
                        <a:srgbClr val="000000"/>
                      </a:solidFill>
                      <a:prstDash val="dash"/>
                      <a:round/>
                      <a:headEnd type="none" w="med" len="med"/>
                      <a:tailEnd type="none" w="med" len="med"/>
                    </a:lnL>
                    <a:lnR>
                      <a:noFill/>
                    </a:lnR>
                    <a:lnT>
                      <a:noFill/>
                    </a:lnT>
                    <a:lnB>
                      <a:noFill/>
                    </a:lnB>
                  </a:tcPr>
                </a:tc>
                <a:tc>
                  <a:txBody>
                    <a:bodyPr/>
                    <a:lstStyle/>
                    <a:p>
                      <a:pPr algn="l" fontAlgn="b"/>
                      <a:r>
                        <a:rPr lang="en-US" sz="1100" b="0" i="0" u="none" strike="noStrike">
                          <a:solidFill>
                            <a:srgbClr val="000000"/>
                          </a:solidFill>
                          <a:latin typeface="Calibri"/>
                        </a:rPr>
                        <a:t> </a:t>
                      </a:r>
                    </a:p>
                  </a:txBody>
                  <a:tcPr marL="9525" marR="9525" marT="9525" marB="0" anchor="b">
                    <a:lnL>
                      <a:noFill/>
                    </a:lnL>
                    <a:lnR w="6350" cap="flat" cmpd="sng" algn="ctr">
                      <a:solidFill>
                        <a:srgbClr val="000000"/>
                      </a:solidFill>
                      <a:prstDash val="dash"/>
                      <a:round/>
                      <a:headEnd type="none" w="med" len="med"/>
                      <a:tailEnd type="none" w="med" len="med"/>
                    </a:lnR>
                    <a:lnT>
                      <a:noFill/>
                    </a:lnT>
                    <a:lnB>
                      <a:noFill/>
                    </a:lnB>
                  </a:tcPr>
                </a:tc>
                <a:tc>
                  <a:txBody>
                    <a:bodyPr/>
                    <a:lstStyle/>
                    <a:p>
                      <a:pPr algn="l" fontAlgn="b"/>
                      <a:endParaRPr lang="en-US" sz="1100" b="0" i="0" u="none" strike="noStrike" dirty="0">
                        <a:solidFill>
                          <a:srgbClr val="000000"/>
                        </a:solidFill>
                        <a:latin typeface="Calibri"/>
                      </a:endParaRPr>
                    </a:p>
                  </a:txBody>
                  <a:tcPr marL="9525" marR="9525" marT="9525" marB="0" anchor="b">
                    <a:lnL w="6350" cap="flat" cmpd="sng" algn="ctr">
                      <a:solidFill>
                        <a:srgbClr val="000000"/>
                      </a:solidFill>
                      <a:prstDash val="dash"/>
                      <a:round/>
                      <a:headEnd type="none" w="med" len="med"/>
                      <a:tailEnd type="none" w="med" len="med"/>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r>
              <a:tr h="239739">
                <a:tc>
                  <a:txBody>
                    <a:bodyPr/>
                    <a:lstStyle/>
                    <a:p>
                      <a:pPr algn="l" fontAlgn="b"/>
                      <a:r>
                        <a:rPr lang="en-US" sz="1400" b="0" i="0" u="none" strike="noStrike" dirty="0">
                          <a:solidFill>
                            <a:srgbClr val="000000"/>
                          </a:solidFill>
                          <a:latin typeface="Calibri"/>
                        </a:rPr>
                        <a:t>Business/Conference</a:t>
                      </a:r>
                    </a:p>
                  </a:txBody>
                  <a:tcPr marL="9525" marR="9525" marT="9525" marB="0" anchor="b">
                    <a:lnL>
                      <a:noFill/>
                    </a:lnL>
                    <a:lnR w="6350" cap="flat" cmpd="sng" algn="ctr">
                      <a:solidFill>
                        <a:srgbClr val="000000"/>
                      </a:solidFill>
                      <a:prstDash val="dash"/>
                      <a:round/>
                      <a:headEnd type="none" w="med" len="med"/>
                      <a:tailEnd type="none" w="med" len="med"/>
                    </a:lnR>
                    <a:lnT>
                      <a:noFill/>
                    </a:lnT>
                    <a:lnB>
                      <a:noFill/>
                    </a:lnB>
                  </a:tcPr>
                </a:tc>
                <a:tc>
                  <a:txBody>
                    <a:bodyPr/>
                    <a:lstStyle/>
                    <a:p>
                      <a:pPr algn="l" fontAlgn="b"/>
                      <a:r>
                        <a:rPr lang="en-US" sz="1100" b="0" i="0" u="none" strike="noStrike">
                          <a:solidFill>
                            <a:srgbClr val="000000"/>
                          </a:solidFill>
                          <a:latin typeface="Calibri"/>
                        </a:rPr>
                        <a:t> </a:t>
                      </a:r>
                    </a:p>
                  </a:txBody>
                  <a:tcPr marL="9525" marR="9525" marT="9525" marB="0" anchor="b">
                    <a:lnL w="6350" cap="flat" cmpd="sng" algn="ctr">
                      <a:solidFill>
                        <a:srgbClr val="000000"/>
                      </a:solidFill>
                      <a:prstDash val="dash"/>
                      <a:round/>
                      <a:headEnd type="none" w="med" len="med"/>
                      <a:tailEnd type="none" w="med" len="med"/>
                    </a:lnL>
                    <a:lnR>
                      <a:noFill/>
                    </a:lnR>
                    <a:lnT>
                      <a:noFill/>
                    </a:lnT>
                    <a:lnB>
                      <a:noFill/>
                    </a:lnB>
                  </a:tcPr>
                </a:tc>
                <a:tc>
                  <a:txBody>
                    <a:bodyPr/>
                    <a:lstStyle/>
                    <a:p>
                      <a:pPr algn="l" fontAlgn="b"/>
                      <a:r>
                        <a:rPr lang="en-US" sz="1100" b="0" i="0" u="none" strike="noStrike" dirty="0">
                          <a:solidFill>
                            <a:srgbClr val="000000"/>
                          </a:solidFill>
                          <a:latin typeface="Calibri"/>
                        </a:rPr>
                        <a:t> </a:t>
                      </a:r>
                    </a:p>
                  </a:txBody>
                  <a:tcPr marL="9525" marR="9525" marT="9525" marB="0" anchor="b">
                    <a:lnL>
                      <a:noFill/>
                    </a:lnL>
                    <a:lnR w="6350" cap="flat" cmpd="sng" algn="ctr">
                      <a:solidFill>
                        <a:srgbClr val="000000"/>
                      </a:solidFill>
                      <a:prstDash val="dash"/>
                      <a:round/>
                      <a:headEnd type="none" w="med" len="med"/>
                      <a:tailEnd type="none" w="med" len="med"/>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w="6350" cap="flat" cmpd="sng" algn="ctr">
                      <a:solidFill>
                        <a:srgbClr val="000000"/>
                      </a:solidFill>
                      <a:prstDash val="dash"/>
                      <a:round/>
                      <a:headEnd type="none" w="med" len="med"/>
                      <a:tailEnd type="none" w="med" len="med"/>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r>
              <a:tr h="239739">
                <a:tc>
                  <a:txBody>
                    <a:bodyPr/>
                    <a:lstStyle/>
                    <a:p>
                      <a:pPr algn="l" fontAlgn="b"/>
                      <a:r>
                        <a:rPr lang="en-US" sz="1400" b="0" i="0" u="none" strike="noStrike" dirty="0" smtClean="0">
                          <a:solidFill>
                            <a:srgbClr val="000000"/>
                          </a:solidFill>
                          <a:latin typeface="Calibri"/>
                        </a:rPr>
                        <a:t>Transit</a:t>
                      </a:r>
                      <a:endParaRPr lang="en-US" sz="1400" b="0" i="0" u="none" strike="noStrike" dirty="0">
                        <a:solidFill>
                          <a:srgbClr val="000000"/>
                        </a:solidFill>
                        <a:latin typeface="Calibri"/>
                      </a:endParaRPr>
                    </a:p>
                  </a:txBody>
                  <a:tcPr marL="9525" marR="9525" marT="9525" marB="0" anchor="b">
                    <a:lnL>
                      <a:noFill/>
                    </a:lnL>
                    <a:lnR w="6350" cap="flat" cmpd="sng" algn="ctr">
                      <a:solidFill>
                        <a:srgbClr val="000000"/>
                      </a:solidFill>
                      <a:prstDash val="dash"/>
                      <a:round/>
                      <a:headEnd type="none" w="med" len="med"/>
                      <a:tailEnd type="none" w="med" len="med"/>
                    </a:lnR>
                    <a:lnT>
                      <a:noFill/>
                    </a:lnT>
                    <a:lnB>
                      <a:noFill/>
                    </a:lnB>
                  </a:tcPr>
                </a:tc>
                <a:tc>
                  <a:txBody>
                    <a:bodyPr/>
                    <a:lstStyle/>
                    <a:p>
                      <a:pPr algn="l" fontAlgn="b"/>
                      <a:r>
                        <a:rPr lang="en-US" sz="1100" b="0" i="0" u="none" strike="noStrike">
                          <a:solidFill>
                            <a:srgbClr val="000000"/>
                          </a:solidFill>
                          <a:latin typeface="Calibri"/>
                        </a:rPr>
                        <a:t> </a:t>
                      </a:r>
                    </a:p>
                  </a:txBody>
                  <a:tcPr marL="9525" marR="9525" marT="9525" marB="0" anchor="b">
                    <a:lnL w="6350" cap="flat" cmpd="sng" algn="ctr">
                      <a:solidFill>
                        <a:srgbClr val="000000"/>
                      </a:solidFill>
                      <a:prstDash val="dash"/>
                      <a:round/>
                      <a:headEnd type="none" w="med" len="med"/>
                      <a:tailEnd type="none" w="med" len="med"/>
                    </a:lnL>
                    <a:lnR>
                      <a:noFill/>
                    </a:lnR>
                    <a:lnT>
                      <a:noFill/>
                    </a:lnT>
                    <a:lnB>
                      <a:noFill/>
                    </a:lnB>
                  </a:tcPr>
                </a:tc>
                <a:tc>
                  <a:txBody>
                    <a:bodyPr/>
                    <a:lstStyle/>
                    <a:p>
                      <a:pPr algn="l" fontAlgn="b"/>
                      <a:r>
                        <a:rPr lang="en-US" sz="1100" b="0" i="0" u="none" strike="noStrike">
                          <a:solidFill>
                            <a:srgbClr val="000000"/>
                          </a:solidFill>
                          <a:latin typeface="Calibri"/>
                        </a:rPr>
                        <a:t> </a:t>
                      </a:r>
                    </a:p>
                  </a:txBody>
                  <a:tcPr marL="9525" marR="9525" marT="9525" marB="0" anchor="b">
                    <a:lnL>
                      <a:noFill/>
                    </a:lnL>
                    <a:lnR w="6350" cap="flat" cmpd="sng" algn="ctr">
                      <a:solidFill>
                        <a:srgbClr val="000000"/>
                      </a:solidFill>
                      <a:prstDash val="dash"/>
                      <a:round/>
                      <a:headEnd type="none" w="med" len="med"/>
                      <a:tailEnd type="none" w="med" len="med"/>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w="6350" cap="flat" cmpd="sng" algn="ctr">
                      <a:solidFill>
                        <a:srgbClr val="000000"/>
                      </a:solidFill>
                      <a:prstDash val="dash"/>
                      <a:round/>
                      <a:headEnd type="none" w="med" len="med"/>
                      <a:tailEnd type="none" w="med" len="med"/>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r>
              <a:tr h="239739">
                <a:tc>
                  <a:txBody>
                    <a:bodyPr/>
                    <a:lstStyle/>
                    <a:p>
                      <a:pPr algn="l" fontAlgn="b"/>
                      <a:r>
                        <a:rPr lang="en-US" sz="1400" b="0" i="0" u="none" strike="noStrike" dirty="0">
                          <a:solidFill>
                            <a:srgbClr val="000000"/>
                          </a:solidFill>
                          <a:latin typeface="Calibri"/>
                        </a:rPr>
                        <a:t>Medical Treatment</a:t>
                      </a:r>
                    </a:p>
                  </a:txBody>
                  <a:tcPr marL="9525" marR="9525" marT="9525" marB="0" anchor="b">
                    <a:lnL>
                      <a:noFill/>
                    </a:lnL>
                    <a:lnR w="6350" cap="flat" cmpd="sng" algn="ctr">
                      <a:solidFill>
                        <a:srgbClr val="000000"/>
                      </a:solidFill>
                      <a:prstDash val="dash"/>
                      <a:round/>
                      <a:headEnd type="none" w="med" len="med"/>
                      <a:tailEnd type="none" w="med" len="med"/>
                    </a:lnR>
                    <a:lnT>
                      <a:noFill/>
                    </a:lnT>
                    <a:lnB>
                      <a:noFill/>
                    </a:lnB>
                  </a:tcPr>
                </a:tc>
                <a:tc>
                  <a:txBody>
                    <a:bodyPr/>
                    <a:lstStyle/>
                    <a:p>
                      <a:pPr algn="l" fontAlgn="b"/>
                      <a:r>
                        <a:rPr lang="en-US" sz="1100" b="0" i="0" u="none" strike="noStrike">
                          <a:solidFill>
                            <a:srgbClr val="000000"/>
                          </a:solidFill>
                          <a:latin typeface="Calibri"/>
                        </a:rPr>
                        <a:t> </a:t>
                      </a:r>
                    </a:p>
                  </a:txBody>
                  <a:tcPr marL="9525" marR="9525" marT="9525" marB="0" anchor="b">
                    <a:lnL w="6350" cap="flat" cmpd="sng" algn="ctr">
                      <a:solidFill>
                        <a:srgbClr val="000000"/>
                      </a:solidFill>
                      <a:prstDash val="dash"/>
                      <a:round/>
                      <a:headEnd type="none" w="med" len="med"/>
                      <a:tailEnd type="none" w="med" len="med"/>
                    </a:lnL>
                    <a:lnR>
                      <a:noFill/>
                    </a:lnR>
                    <a:lnT>
                      <a:noFill/>
                    </a:lnT>
                    <a:lnB>
                      <a:noFill/>
                    </a:lnB>
                  </a:tcPr>
                </a:tc>
                <a:tc>
                  <a:txBody>
                    <a:bodyPr/>
                    <a:lstStyle/>
                    <a:p>
                      <a:pPr algn="l" fontAlgn="b"/>
                      <a:r>
                        <a:rPr lang="en-US" sz="1100" b="0" i="0" u="none" strike="noStrike">
                          <a:solidFill>
                            <a:srgbClr val="000000"/>
                          </a:solidFill>
                          <a:latin typeface="Calibri"/>
                        </a:rPr>
                        <a:t> </a:t>
                      </a:r>
                    </a:p>
                  </a:txBody>
                  <a:tcPr marL="9525" marR="9525" marT="9525" marB="0" anchor="b">
                    <a:lnL>
                      <a:noFill/>
                    </a:lnL>
                    <a:lnR w="6350" cap="flat" cmpd="sng" algn="ctr">
                      <a:solidFill>
                        <a:srgbClr val="000000"/>
                      </a:solidFill>
                      <a:prstDash val="dash"/>
                      <a:round/>
                      <a:headEnd type="none" w="med" len="med"/>
                      <a:tailEnd type="none" w="med" len="med"/>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w="6350" cap="flat" cmpd="sng" algn="ctr">
                      <a:solidFill>
                        <a:srgbClr val="000000"/>
                      </a:solidFill>
                      <a:prstDash val="dash"/>
                      <a:round/>
                      <a:headEnd type="none" w="med" len="med"/>
                      <a:tailEnd type="none" w="med" len="med"/>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r>
              <a:tr h="239739">
                <a:tc>
                  <a:txBody>
                    <a:bodyPr/>
                    <a:lstStyle/>
                    <a:p>
                      <a:pPr algn="l" fontAlgn="b"/>
                      <a:r>
                        <a:rPr lang="en-US" sz="1400" b="0" i="0" u="none" strike="noStrike" dirty="0">
                          <a:solidFill>
                            <a:srgbClr val="000000"/>
                          </a:solidFill>
                          <a:latin typeface="Calibri"/>
                        </a:rPr>
                        <a:t>Tourism</a:t>
                      </a:r>
                    </a:p>
                  </a:txBody>
                  <a:tcPr marL="9525" marR="9525" marT="9525" marB="0" anchor="b">
                    <a:lnL>
                      <a:noFill/>
                    </a:lnL>
                    <a:lnR w="6350" cap="flat" cmpd="sng" algn="ctr">
                      <a:solidFill>
                        <a:srgbClr val="000000"/>
                      </a:solidFill>
                      <a:prstDash val="dash"/>
                      <a:round/>
                      <a:headEnd type="none" w="med" len="med"/>
                      <a:tailEnd type="none" w="med" len="med"/>
                    </a:lnR>
                    <a:lnT>
                      <a:noFill/>
                    </a:lnT>
                    <a:lnB>
                      <a:noFill/>
                    </a:lnB>
                  </a:tcPr>
                </a:tc>
                <a:tc>
                  <a:txBody>
                    <a:bodyPr/>
                    <a:lstStyle/>
                    <a:p>
                      <a:pPr algn="l" fontAlgn="b"/>
                      <a:r>
                        <a:rPr lang="en-US" sz="1100" b="0" i="0" u="none" strike="noStrike">
                          <a:solidFill>
                            <a:srgbClr val="000000"/>
                          </a:solidFill>
                          <a:latin typeface="Calibri"/>
                        </a:rPr>
                        <a:t> </a:t>
                      </a:r>
                    </a:p>
                  </a:txBody>
                  <a:tcPr marL="9525" marR="9525" marT="9525" marB="0" anchor="b">
                    <a:lnL w="6350" cap="flat" cmpd="sng" algn="ctr">
                      <a:solidFill>
                        <a:srgbClr val="000000"/>
                      </a:solidFill>
                      <a:prstDash val="dash"/>
                      <a:round/>
                      <a:headEnd type="none" w="med" len="med"/>
                      <a:tailEnd type="none" w="med" len="med"/>
                    </a:lnL>
                    <a:lnR>
                      <a:noFill/>
                    </a:lnR>
                    <a:lnT>
                      <a:noFill/>
                    </a:lnT>
                    <a:lnB>
                      <a:noFill/>
                    </a:lnB>
                  </a:tcPr>
                </a:tc>
                <a:tc>
                  <a:txBody>
                    <a:bodyPr/>
                    <a:lstStyle/>
                    <a:p>
                      <a:pPr algn="l" fontAlgn="b"/>
                      <a:r>
                        <a:rPr lang="en-US" sz="1100" b="0" i="0" u="none" strike="noStrike">
                          <a:solidFill>
                            <a:srgbClr val="000000"/>
                          </a:solidFill>
                          <a:latin typeface="Calibri"/>
                        </a:rPr>
                        <a:t> </a:t>
                      </a:r>
                    </a:p>
                  </a:txBody>
                  <a:tcPr marL="9525" marR="9525" marT="9525" marB="0" anchor="b">
                    <a:lnL>
                      <a:noFill/>
                    </a:lnL>
                    <a:lnR w="6350" cap="flat" cmpd="sng" algn="ctr">
                      <a:solidFill>
                        <a:srgbClr val="000000"/>
                      </a:solidFill>
                      <a:prstDash val="dash"/>
                      <a:round/>
                      <a:headEnd type="none" w="med" len="med"/>
                      <a:tailEnd type="none" w="med" len="med"/>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w="6350" cap="flat" cmpd="sng" algn="ctr">
                      <a:solidFill>
                        <a:srgbClr val="000000"/>
                      </a:solidFill>
                      <a:prstDash val="dash"/>
                      <a:round/>
                      <a:headEnd type="none" w="med" len="med"/>
                      <a:tailEnd type="none" w="med" len="med"/>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r>
              <a:tr h="239739">
                <a:tc>
                  <a:txBody>
                    <a:bodyPr/>
                    <a:lstStyle/>
                    <a:p>
                      <a:pPr algn="l" fontAlgn="b"/>
                      <a:r>
                        <a:rPr lang="en-US" sz="1400" b="0" i="0" u="none" strike="noStrike" dirty="0">
                          <a:solidFill>
                            <a:srgbClr val="000000"/>
                          </a:solidFill>
                          <a:latin typeface="Calibri"/>
                        </a:rPr>
                        <a:t>Short Contract/Consultancy</a:t>
                      </a:r>
                    </a:p>
                  </a:txBody>
                  <a:tcPr marL="9525" marR="9525" marT="9525" marB="0" anchor="b">
                    <a:lnL>
                      <a:noFill/>
                    </a:lnL>
                    <a:lnR w="6350" cap="flat" cmpd="sng" algn="ctr">
                      <a:solidFill>
                        <a:srgbClr val="000000"/>
                      </a:solidFill>
                      <a:prstDash val="dash"/>
                      <a:round/>
                      <a:headEnd type="none" w="med" len="med"/>
                      <a:tailEnd type="none" w="med" len="med"/>
                    </a:lnR>
                    <a:lnT>
                      <a:noFill/>
                    </a:lnT>
                    <a:lnB>
                      <a:noFill/>
                    </a:lnB>
                  </a:tcPr>
                </a:tc>
                <a:tc>
                  <a:txBody>
                    <a:bodyPr/>
                    <a:lstStyle/>
                    <a:p>
                      <a:pPr algn="l" fontAlgn="b"/>
                      <a:r>
                        <a:rPr lang="en-US" sz="1100" b="0" i="0" u="none" strike="noStrike">
                          <a:solidFill>
                            <a:srgbClr val="000000"/>
                          </a:solidFill>
                          <a:latin typeface="Calibri"/>
                        </a:rPr>
                        <a:t> </a:t>
                      </a:r>
                    </a:p>
                  </a:txBody>
                  <a:tcPr marL="9525" marR="9525" marT="9525" marB="0" anchor="b">
                    <a:lnL w="6350" cap="flat" cmpd="sng" algn="ctr">
                      <a:solidFill>
                        <a:srgbClr val="000000"/>
                      </a:solidFill>
                      <a:prstDash val="dash"/>
                      <a:round/>
                      <a:headEnd type="none" w="med" len="med"/>
                      <a:tailEnd type="none" w="med" len="med"/>
                    </a:lnL>
                    <a:lnR>
                      <a:noFill/>
                    </a:lnR>
                    <a:lnT>
                      <a:noFill/>
                    </a:lnT>
                    <a:lnB>
                      <a:noFill/>
                    </a:lnB>
                  </a:tcPr>
                </a:tc>
                <a:tc>
                  <a:txBody>
                    <a:bodyPr/>
                    <a:lstStyle/>
                    <a:p>
                      <a:pPr algn="l" fontAlgn="b"/>
                      <a:r>
                        <a:rPr lang="en-US" sz="1100" b="0" i="0" u="none" strike="noStrike">
                          <a:solidFill>
                            <a:srgbClr val="000000"/>
                          </a:solidFill>
                          <a:latin typeface="Calibri"/>
                        </a:rPr>
                        <a:t> </a:t>
                      </a:r>
                    </a:p>
                  </a:txBody>
                  <a:tcPr marL="9525" marR="9525" marT="9525" marB="0" anchor="b">
                    <a:lnL>
                      <a:noFill/>
                    </a:lnL>
                    <a:lnR w="6350" cap="flat" cmpd="sng" algn="ctr">
                      <a:solidFill>
                        <a:srgbClr val="000000"/>
                      </a:solidFill>
                      <a:prstDash val="dash"/>
                      <a:round/>
                      <a:headEnd type="none" w="med" len="med"/>
                      <a:tailEnd type="none" w="med" len="med"/>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w="6350" cap="flat" cmpd="sng" algn="ctr">
                      <a:solidFill>
                        <a:srgbClr val="000000"/>
                      </a:solidFill>
                      <a:prstDash val="dash"/>
                      <a:round/>
                      <a:headEnd type="none" w="med" len="med"/>
                      <a:tailEnd type="none" w="med" len="med"/>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r>
              <a:tr h="239739">
                <a:tc>
                  <a:txBody>
                    <a:bodyPr/>
                    <a:lstStyle/>
                    <a:p>
                      <a:pPr algn="l" fontAlgn="b"/>
                      <a:r>
                        <a:rPr lang="en-US" sz="1400" b="0" i="0" u="none" strike="noStrike" dirty="0">
                          <a:solidFill>
                            <a:srgbClr val="000000"/>
                          </a:solidFill>
                          <a:latin typeface="Calibri"/>
                        </a:rPr>
                        <a:t>Investment</a:t>
                      </a:r>
                    </a:p>
                  </a:txBody>
                  <a:tcPr marL="9525" marR="9525" marT="9525" marB="0" anchor="b">
                    <a:lnL>
                      <a:noFill/>
                    </a:lnL>
                    <a:lnR w="6350" cap="flat" cmpd="sng" algn="ctr">
                      <a:solidFill>
                        <a:srgbClr val="000000"/>
                      </a:solidFill>
                      <a:prstDash val="dash"/>
                      <a:round/>
                      <a:headEnd type="none" w="med" len="med"/>
                      <a:tailEnd type="none" w="med" len="med"/>
                    </a:lnR>
                    <a:lnT>
                      <a:noFill/>
                    </a:lnT>
                    <a:lnB>
                      <a:noFill/>
                    </a:lnB>
                  </a:tcPr>
                </a:tc>
                <a:tc>
                  <a:txBody>
                    <a:bodyPr/>
                    <a:lstStyle/>
                    <a:p>
                      <a:pPr algn="l" fontAlgn="b"/>
                      <a:r>
                        <a:rPr lang="en-US" sz="1100" b="0" i="0" u="none" strike="noStrike">
                          <a:solidFill>
                            <a:srgbClr val="000000"/>
                          </a:solidFill>
                          <a:latin typeface="Calibri"/>
                        </a:rPr>
                        <a:t> </a:t>
                      </a:r>
                    </a:p>
                  </a:txBody>
                  <a:tcPr marL="9525" marR="9525" marT="9525" marB="0" anchor="b">
                    <a:lnL w="6350" cap="flat" cmpd="sng" algn="ctr">
                      <a:solidFill>
                        <a:srgbClr val="000000"/>
                      </a:solidFill>
                      <a:prstDash val="dash"/>
                      <a:round/>
                      <a:headEnd type="none" w="med" len="med"/>
                      <a:tailEnd type="none" w="med" len="med"/>
                    </a:lnL>
                    <a:lnR>
                      <a:noFill/>
                    </a:lnR>
                    <a:lnT>
                      <a:noFill/>
                    </a:lnT>
                    <a:lnB>
                      <a:noFill/>
                    </a:lnB>
                  </a:tcPr>
                </a:tc>
                <a:tc>
                  <a:txBody>
                    <a:bodyPr/>
                    <a:lstStyle/>
                    <a:p>
                      <a:pPr algn="l" fontAlgn="b"/>
                      <a:r>
                        <a:rPr lang="en-US" sz="1100" b="0" i="0" u="none" strike="noStrike">
                          <a:solidFill>
                            <a:srgbClr val="000000"/>
                          </a:solidFill>
                          <a:latin typeface="Calibri"/>
                        </a:rPr>
                        <a:t> </a:t>
                      </a:r>
                    </a:p>
                  </a:txBody>
                  <a:tcPr marL="9525" marR="9525" marT="9525" marB="0" anchor="b">
                    <a:lnL>
                      <a:noFill/>
                    </a:lnL>
                    <a:lnR w="6350" cap="flat" cmpd="sng" algn="ctr">
                      <a:solidFill>
                        <a:srgbClr val="000000"/>
                      </a:solidFill>
                      <a:prstDash val="dash"/>
                      <a:round/>
                      <a:headEnd type="none" w="med" len="med"/>
                      <a:tailEnd type="none" w="med" len="med"/>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w="6350" cap="flat" cmpd="sng" algn="ctr">
                      <a:solidFill>
                        <a:srgbClr val="000000"/>
                      </a:solidFill>
                      <a:prstDash val="dash"/>
                      <a:round/>
                      <a:headEnd type="none" w="med" len="med"/>
                      <a:tailEnd type="none" w="med" len="med"/>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r>
              <a:tr h="239739">
                <a:tc>
                  <a:txBody>
                    <a:bodyPr/>
                    <a:lstStyle/>
                    <a:p>
                      <a:pPr algn="l" fontAlgn="b"/>
                      <a:r>
                        <a:rPr lang="en-US" sz="1400" b="0" i="0" u="none" strike="noStrike" dirty="0">
                          <a:solidFill>
                            <a:srgbClr val="000000"/>
                          </a:solidFill>
                          <a:latin typeface="Calibri"/>
                        </a:rPr>
                        <a:t>Education</a:t>
                      </a:r>
                    </a:p>
                  </a:txBody>
                  <a:tcPr marL="9525" marR="9525" marT="9525" marB="0" anchor="b">
                    <a:lnL>
                      <a:noFill/>
                    </a:lnL>
                    <a:lnR w="6350" cap="flat" cmpd="sng" algn="ctr">
                      <a:solidFill>
                        <a:srgbClr val="000000"/>
                      </a:solidFill>
                      <a:prstDash val="dash"/>
                      <a:round/>
                      <a:headEnd type="none" w="med" len="med"/>
                      <a:tailEnd type="none" w="med" len="med"/>
                    </a:lnR>
                    <a:lnT>
                      <a:noFill/>
                    </a:lnT>
                    <a:lnB>
                      <a:noFill/>
                    </a:lnB>
                  </a:tcPr>
                </a:tc>
                <a:tc>
                  <a:txBody>
                    <a:bodyPr/>
                    <a:lstStyle/>
                    <a:p>
                      <a:pPr algn="l" fontAlgn="b"/>
                      <a:r>
                        <a:rPr lang="en-US" sz="1100" b="0" i="0" u="none" strike="noStrike">
                          <a:solidFill>
                            <a:srgbClr val="000000"/>
                          </a:solidFill>
                          <a:latin typeface="Calibri"/>
                        </a:rPr>
                        <a:t> </a:t>
                      </a:r>
                    </a:p>
                  </a:txBody>
                  <a:tcPr marL="9525" marR="9525" marT="9525" marB="0" anchor="b">
                    <a:lnL w="6350" cap="flat" cmpd="sng" algn="ctr">
                      <a:solidFill>
                        <a:srgbClr val="000000"/>
                      </a:solidFill>
                      <a:prstDash val="dash"/>
                      <a:round/>
                      <a:headEnd type="none" w="med" len="med"/>
                      <a:tailEnd type="none" w="med" len="med"/>
                    </a:lnL>
                    <a:lnR>
                      <a:noFill/>
                    </a:lnR>
                    <a:lnT>
                      <a:noFill/>
                    </a:lnT>
                    <a:lnB>
                      <a:noFill/>
                    </a:lnB>
                  </a:tcPr>
                </a:tc>
                <a:tc>
                  <a:txBody>
                    <a:bodyPr/>
                    <a:lstStyle/>
                    <a:p>
                      <a:pPr algn="l" fontAlgn="b"/>
                      <a:r>
                        <a:rPr lang="en-US" sz="1100" b="0" i="0" u="none" strike="noStrike">
                          <a:solidFill>
                            <a:srgbClr val="000000"/>
                          </a:solidFill>
                          <a:latin typeface="Calibri"/>
                        </a:rPr>
                        <a:t> </a:t>
                      </a:r>
                    </a:p>
                  </a:txBody>
                  <a:tcPr marL="9525" marR="9525" marT="9525" marB="0" anchor="b">
                    <a:lnL>
                      <a:noFill/>
                    </a:lnL>
                    <a:lnR w="6350" cap="flat" cmpd="sng" algn="ctr">
                      <a:solidFill>
                        <a:srgbClr val="000000"/>
                      </a:solidFill>
                      <a:prstDash val="dash"/>
                      <a:round/>
                      <a:headEnd type="none" w="med" len="med"/>
                      <a:tailEnd type="none" w="med" len="med"/>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w="6350" cap="flat" cmpd="sng" algn="ctr">
                      <a:solidFill>
                        <a:srgbClr val="000000"/>
                      </a:solidFill>
                      <a:prstDash val="dash"/>
                      <a:round/>
                      <a:headEnd type="none" w="med" len="med"/>
                      <a:tailEnd type="none" w="med" len="med"/>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r>
              <a:tr h="204905">
                <a:tc>
                  <a:txBody>
                    <a:bodyPr/>
                    <a:lstStyle/>
                    <a:p>
                      <a:pPr algn="l" fontAlgn="b"/>
                      <a:r>
                        <a:rPr lang="en-US" sz="1100" b="0" i="0" u="none" strike="noStrike" dirty="0">
                          <a:solidFill>
                            <a:srgbClr val="000000"/>
                          </a:solidFill>
                          <a:latin typeface="Calibri"/>
                        </a:rPr>
                        <a:t>Trade</a:t>
                      </a:r>
                    </a:p>
                  </a:txBody>
                  <a:tcPr marL="9525" marR="9525" marT="9525" marB="0" anchor="b">
                    <a:lnL>
                      <a:noFill/>
                    </a:lnL>
                    <a:lnR w="6350" cap="flat" cmpd="sng" algn="ctr">
                      <a:solidFill>
                        <a:srgbClr val="000000"/>
                      </a:solidFill>
                      <a:prstDash val="dash"/>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Calibri"/>
                        </a:rPr>
                        <a:t> </a:t>
                      </a:r>
                    </a:p>
                  </a:txBody>
                  <a:tcPr marL="9525" marR="9525" marT="9525" marB="0" anchor="b">
                    <a:lnL w="6350" cap="flat" cmpd="sng" algn="ctr">
                      <a:solidFill>
                        <a:srgbClr val="000000"/>
                      </a:solidFill>
                      <a:prstDash val="dash"/>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Calibri"/>
                        </a:rPr>
                        <a:t> </a:t>
                      </a:r>
                    </a:p>
                  </a:txBody>
                  <a:tcPr marL="9525" marR="9525" marT="9525" marB="0" anchor="b">
                    <a:lnL>
                      <a:noFill/>
                    </a:lnL>
                    <a:lnR w="6350" cap="flat" cmpd="sng" algn="ctr">
                      <a:solidFill>
                        <a:srgbClr val="000000"/>
                      </a:solidFill>
                      <a:prstDash val="dash"/>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Calibri"/>
                        </a:rPr>
                        <a:t> </a:t>
                      </a:r>
                    </a:p>
                  </a:txBody>
                  <a:tcPr marL="9525" marR="9525" marT="9525" marB="0" anchor="b">
                    <a:lnL w="6350" cap="flat" cmpd="sng" algn="ctr">
                      <a:solidFill>
                        <a:srgbClr val="000000"/>
                      </a:solidFill>
                      <a:prstDash val="dash"/>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Calibri"/>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latin typeface="Calibri"/>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Mode of travel analysis </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ü"/>
            </a:pPr>
            <a:r>
              <a:rPr lang="en-US" sz="2400" dirty="0">
                <a:solidFill>
                  <a:schemeClr val="accent6">
                    <a:lumMod val="50000"/>
                  </a:schemeClr>
                </a:solidFill>
                <a:latin typeface="Times New Roman" pitchFamily="18" charset="0"/>
                <a:cs typeface="Times New Roman" pitchFamily="18" charset="0"/>
              </a:rPr>
              <a:t>Mode of travel </a:t>
            </a:r>
          </a:p>
          <a:p>
            <a:pPr lvl="1">
              <a:buFont typeface="Wingdings" panose="05000000000000000000" pitchFamily="2" charset="2"/>
              <a:buChar char="ü"/>
            </a:pPr>
            <a:r>
              <a:rPr lang="en-US" sz="2400" dirty="0">
                <a:solidFill>
                  <a:schemeClr val="accent6">
                    <a:lumMod val="50000"/>
                  </a:schemeClr>
                </a:solidFill>
                <a:latin typeface="Times New Roman" pitchFamily="18" charset="0"/>
                <a:ea typeface="+mn-ea"/>
                <a:cs typeface="Times New Roman" pitchFamily="18" charset="0"/>
              </a:rPr>
              <a:t>Water </a:t>
            </a:r>
          </a:p>
          <a:p>
            <a:pPr lvl="1">
              <a:buFont typeface="Wingdings" panose="05000000000000000000" pitchFamily="2" charset="2"/>
              <a:buChar char="ü"/>
            </a:pPr>
            <a:r>
              <a:rPr lang="en-US" sz="2400" dirty="0">
                <a:solidFill>
                  <a:schemeClr val="accent6">
                    <a:lumMod val="50000"/>
                  </a:schemeClr>
                </a:solidFill>
                <a:latin typeface="Times New Roman" pitchFamily="18" charset="0"/>
                <a:ea typeface="+mn-ea"/>
                <a:cs typeface="Times New Roman" pitchFamily="18" charset="0"/>
              </a:rPr>
              <a:t>Road </a:t>
            </a:r>
          </a:p>
          <a:p>
            <a:pPr lvl="1">
              <a:buFont typeface="Wingdings" panose="05000000000000000000" pitchFamily="2" charset="2"/>
              <a:buChar char="ü"/>
            </a:pPr>
            <a:r>
              <a:rPr lang="en-US" sz="2400" dirty="0">
                <a:solidFill>
                  <a:schemeClr val="accent6">
                    <a:lumMod val="50000"/>
                  </a:schemeClr>
                </a:solidFill>
                <a:latin typeface="Times New Roman" pitchFamily="18" charset="0"/>
                <a:ea typeface="+mn-ea"/>
                <a:cs typeface="Times New Roman" pitchFamily="18" charset="0"/>
              </a:rPr>
              <a:t>Air</a:t>
            </a:r>
          </a:p>
          <a:p>
            <a:pPr lvl="1">
              <a:buFont typeface="Wingdings" panose="05000000000000000000" pitchFamily="2" charset="2"/>
              <a:buChar char="ü"/>
            </a:pPr>
            <a:r>
              <a:rPr lang="en-US" sz="2400" dirty="0">
                <a:solidFill>
                  <a:schemeClr val="accent6">
                    <a:lumMod val="50000"/>
                  </a:schemeClr>
                </a:solidFill>
                <a:latin typeface="Times New Roman" pitchFamily="18" charset="0"/>
                <a:ea typeface="+mn-ea"/>
                <a:cs typeface="Times New Roman" pitchFamily="18" charset="0"/>
              </a:rPr>
              <a:t>railway</a:t>
            </a:r>
            <a:endParaRPr lang="en-US" sz="2400" dirty="0">
              <a:solidFill>
                <a:schemeClr val="accent6">
                  <a:lumMod val="50000"/>
                </a:schemeClr>
              </a:solidFill>
              <a:latin typeface="Times New Roman" pitchFamily="18" charset="0"/>
              <a:ea typeface="+mn-ea"/>
              <a:cs typeface="Times New Roman" pitchFamily="18" charset="0"/>
            </a:endParaRPr>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p:txBody>
          <a:bodyPr/>
          <a:lstStyle/>
          <a:p>
            <a:pPr>
              <a:defRPr/>
            </a:pPr>
            <a:r>
              <a:rPr lang="en-US" smtClean="0"/>
              <a:t>Uganda Bureau of Statistics ¤ Plot 9 Colville Street, Kampala Uganda ¤ Website: www.ubos.org </a:t>
            </a:r>
          </a:p>
          <a:p>
            <a:pPr>
              <a:defRPr/>
            </a:pPr>
            <a:r>
              <a:rPr lang="en-US" smtClean="0"/>
              <a:t>Tel: +256(0)-41-4706000 ¤ E-mail: ubos@ubos.org</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Variables on the A&amp;D Declaration form</a:t>
            </a:r>
            <a:endParaRPr lang="en-US" sz="4000" dirty="0"/>
          </a:p>
        </p:txBody>
      </p:sp>
      <p:sp>
        <p:nvSpPr>
          <p:cNvPr id="3" name="Content Placeholder 2"/>
          <p:cNvSpPr>
            <a:spLocks noGrp="1"/>
          </p:cNvSpPr>
          <p:nvPr>
            <p:ph idx="1"/>
          </p:nvPr>
        </p:nvSpPr>
        <p:spPr/>
        <p:txBody>
          <a:bodyPr/>
          <a:lstStyle/>
          <a:p>
            <a:pPr>
              <a:buFont typeface="Wingdings" pitchFamily="2" charset="2"/>
              <a:buChar char="ü"/>
            </a:pPr>
            <a:r>
              <a:rPr lang="en-US" sz="2400" dirty="0" smtClean="0">
                <a:latin typeface="Times New Roman" pitchFamily="18" charset="0"/>
                <a:cs typeface="Times New Roman" pitchFamily="18" charset="0"/>
              </a:rPr>
              <a:t>Name of traveler</a:t>
            </a:r>
          </a:p>
          <a:p>
            <a:pPr>
              <a:buFont typeface="Wingdings" pitchFamily="2" charset="2"/>
              <a:buChar char="ü"/>
            </a:pPr>
            <a:r>
              <a:rPr lang="en-US" sz="2400" dirty="0" smtClean="0">
                <a:latin typeface="Times New Roman" pitchFamily="18" charset="0"/>
                <a:cs typeface="Times New Roman" pitchFamily="18" charset="0"/>
              </a:rPr>
              <a:t>Date of birth </a:t>
            </a:r>
          </a:p>
          <a:p>
            <a:pPr>
              <a:buFont typeface="Wingdings" pitchFamily="2" charset="2"/>
              <a:buChar char="ü"/>
            </a:pPr>
            <a:r>
              <a:rPr lang="en-US" sz="2400" dirty="0" smtClean="0">
                <a:latin typeface="Times New Roman" pitchFamily="18" charset="0"/>
                <a:cs typeface="Times New Roman" pitchFamily="18" charset="0"/>
              </a:rPr>
              <a:t>Place of birth </a:t>
            </a:r>
          </a:p>
          <a:p>
            <a:pPr>
              <a:buFont typeface="Wingdings" pitchFamily="2" charset="2"/>
              <a:buChar char="ü"/>
            </a:pPr>
            <a:r>
              <a:rPr lang="en-US" sz="2400" dirty="0" smtClean="0">
                <a:latin typeface="Times New Roman" pitchFamily="18" charset="0"/>
                <a:cs typeface="Times New Roman" pitchFamily="18" charset="0"/>
              </a:rPr>
              <a:t>Sex</a:t>
            </a:r>
          </a:p>
          <a:p>
            <a:pPr>
              <a:buFont typeface="Wingdings" pitchFamily="2" charset="2"/>
              <a:buChar char="ü"/>
            </a:pPr>
            <a:r>
              <a:rPr lang="en-US" sz="2400" dirty="0" smtClean="0">
                <a:latin typeface="Times New Roman" pitchFamily="18" charset="0"/>
                <a:cs typeface="Times New Roman" pitchFamily="18" charset="0"/>
              </a:rPr>
              <a:t>Nationality </a:t>
            </a:r>
          </a:p>
          <a:p>
            <a:pPr>
              <a:buFont typeface="Wingdings" pitchFamily="2" charset="2"/>
              <a:buChar char="ü"/>
            </a:pPr>
            <a:r>
              <a:rPr lang="en-US" sz="2400" dirty="0" smtClean="0">
                <a:latin typeface="Times New Roman" pitchFamily="18" charset="0"/>
                <a:cs typeface="Times New Roman" pitchFamily="18" charset="0"/>
              </a:rPr>
              <a:t>Country of residence</a:t>
            </a:r>
          </a:p>
          <a:p>
            <a:pPr>
              <a:buFont typeface="Wingdings" pitchFamily="2" charset="2"/>
              <a:buChar char="ü"/>
            </a:pPr>
            <a:r>
              <a:rPr lang="en-US" sz="2400" dirty="0" smtClean="0">
                <a:latin typeface="Times New Roman" pitchFamily="18" charset="0"/>
                <a:cs typeface="Times New Roman" pitchFamily="18" charset="0"/>
              </a:rPr>
              <a:t>Profession/occupation </a:t>
            </a:r>
          </a:p>
          <a:p>
            <a:pPr>
              <a:buFont typeface="Wingdings" pitchFamily="2" charset="2"/>
              <a:buChar char="ü"/>
            </a:pPr>
            <a:r>
              <a:rPr lang="en-US" sz="2400" dirty="0" smtClean="0">
                <a:latin typeface="Times New Roman" pitchFamily="18" charset="0"/>
                <a:cs typeface="Times New Roman" pitchFamily="18" charset="0"/>
              </a:rPr>
              <a:t>Passport number</a:t>
            </a:r>
          </a:p>
          <a:p>
            <a:pPr>
              <a:buFont typeface="Wingdings" pitchFamily="2" charset="2"/>
              <a:buChar char="ü"/>
            </a:pPr>
            <a:r>
              <a:rPr lang="en-US" sz="2400" dirty="0" smtClean="0">
                <a:latin typeface="Times New Roman" pitchFamily="18" charset="0"/>
                <a:cs typeface="Times New Roman" pitchFamily="18" charset="0"/>
              </a:rPr>
              <a:t>Date of expiry </a:t>
            </a:r>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p:txBody>
          <a:bodyPr/>
          <a:lstStyle/>
          <a:p>
            <a:pPr>
              <a:defRPr/>
            </a:pPr>
            <a:r>
              <a:rPr lang="en-US" smtClean="0"/>
              <a:t>Uganda Bureau of Statistics ¤ Plot 9 Colville Street, Kampala Uganda ¤ Website: www.ubos.org </a:t>
            </a:r>
          </a:p>
          <a:p>
            <a:pPr>
              <a:defRPr/>
            </a:pPr>
            <a:r>
              <a:rPr lang="en-US" smtClean="0"/>
              <a:t>Tel: +256(0)-41-4706000 ¤ E-mail: ubos@ubos.org</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Variables on the A&amp;D Declaration form (Cont’d) </a:t>
            </a:r>
            <a:endParaRPr lang="en-US" sz="4000" dirty="0"/>
          </a:p>
        </p:txBody>
      </p:sp>
      <p:sp>
        <p:nvSpPr>
          <p:cNvPr id="3" name="Content Placeholder 2"/>
          <p:cNvSpPr>
            <a:spLocks noGrp="1"/>
          </p:cNvSpPr>
          <p:nvPr>
            <p:ph idx="1"/>
          </p:nvPr>
        </p:nvSpPr>
        <p:spPr/>
        <p:txBody>
          <a:bodyPr/>
          <a:lstStyle/>
          <a:p>
            <a:pPr>
              <a:buFont typeface="Wingdings" pitchFamily="2" charset="2"/>
              <a:buChar char="ü"/>
            </a:pPr>
            <a:r>
              <a:rPr lang="en-US" sz="2400" dirty="0" smtClean="0">
                <a:latin typeface="Times New Roman" pitchFamily="18" charset="0"/>
                <a:cs typeface="Times New Roman" pitchFamily="18" charset="0"/>
              </a:rPr>
              <a:t>Mode of travel</a:t>
            </a:r>
          </a:p>
          <a:p>
            <a:pPr>
              <a:buFont typeface="Wingdings" pitchFamily="2" charset="2"/>
              <a:buChar char="ü"/>
            </a:pPr>
            <a:r>
              <a:rPr lang="en-US" sz="2400" dirty="0" smtClean="0">
                <a:latin typeface="Times New Roman" pitchFamily="18" charset="0"/>
                <a:cs typeface="Times New Roman" pitchFamily="18" charset="0"/>
              </a:rPr>
              <a:t>Date o f exit/Departure </a:t>
            </a:r>
          </a:p>
          <a:p>
            <a:pPr>
              <a:buFont typeface="Wingdings" pitchFamily="2" charset="2"/>
              <a:buChar char="ü"/>
            </a:pPr>
            <a:r>
              <a:rPr lang="en-US" sz="2400" dirty="0" smtClean="0">
                <a:latin typeface="Times New Roman" pitchFamily="18" charset="0"/>
                <a:cs typeface="Times New Roman" pitchFamily="18" charset="0"/>
              </a:rPr>
              <a:t>Number of nights spend a country </a:t>
            </a:r>
          </a:p>
          <a:p>
            <a:pPr>
              <a:buFont typeface="Wingdings" pitchFamily="2" charset="2"/>
              <a:buChar char="ü"/>
            </a:pPr>
            <a:r>
              <a:rPr lang="en-US" sz="2400" dirty="0" smtClean="0">
                <a:latin typeface="Times New Roman" pitchFamily="18" charset="0"/>
                <a:cs typeface="Times New Roman" pitchFamily="18" charset="0"/>
              </a:rPr>
              <a:t>Intended length of stay (abroad) ( for resident departing) </a:t>
            </a:r>
          </a:p>
          <a:p>
            <a:pPr>
              <a:buFont typeface="Wingdings" pitchFamily="2" charset="2"/>
              <a:buChar char="ü"/>
            </a:pPr>
            <a:r>
              <a:rPr lang="en-US" sz="2400" dirty="0" smtClean="0">
                <a:latin typeface="Times New Roman" pitchFamily="18" charset="0"/>
                <a:cs typeface="Times New Roman" pitchFamily="18" charset="0"/>
              </a:rPr>
              <a:t>Main purpose of  travel (visit) (for residents departing) </a:t>
            </a:r>
          </a:p>
          <a:p>
            <a:pPr>
              <a:buFont typeface="Wingdings" pitchFamily="2" charset="2"/>
              <a:buChar char="ü"/>
            </a:pPr>
            <a:r>
              <a:rPr lang="en-US" sz="2400" dirty="0" smtClean="0">
                <a:latin typeface="Times New Roman" pitchFamily="18" charset="0"/>
                <a:cs typeface="Times New Roman" pitchFamily="18" charset="0"/>
              </a:rPr>
              <a:t> </a:t>
            </a:r>
          </a:p>
          <a:p>
            <a:endParaRPr lang="en-US" dirty="0"/>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8588"/>
            <a:ext cx="8224838" cy="1300148"/>
          </a:xfrm>
        </p:spPr>
        <p:txBody>
          <a:bodyPr/>
          <a:lstStyle/>
          <a:p>
            <a:r>
              <a:rPr lang="en-US" sz="4000" dirty="0" smtClean="0"/>
              <a:t>Variables on the A&amp;D Declaration form (Cont’d) </a:t>
            </a:r>
            <a:endParaRPr lang="en-US" sz="4000" dirty="0"/>
          </a:p>
        </p:txBody>
      </p:sp>
      <p:sp>
        <p:nvSpPr>
          <p:cNvPr id="3" name="Content Placeholder 2"/>
          <p:cNvSpPr>
            <a:spLocks noGrp="1"/>
          </p:cNvSpPr>
          <p:nvPr>
            <p:ph idx="1"/>
          </p:nvPr>
        </p:nvSpPr>
        <p:spPr>
          <a:xfrm>
            <a:off x="457200" y="1428736"/>
            <a:ext cx="8329642" cy="5462602"/>
          </a:xfrm>
        </p:spPr>
        <p:txBody>
          <a:bodyPr/>
          <a:lstStyle/>
          <a:p>
            <a:pPr>
              <a:buNone/>
            </a:pPr>
            <a:r>
              <a:rPr lang="en-US" sz="2400" b="1" dirty="0" smtClean="0">
                <a:latin typeface="Times New Roman" pitchFamily="18" charset="0"/>
                <a:cs typeface="Times New Roman" pitchFamily="18" charset="0"/>
              </a:rPr>
              <a:t>     Purpose of travel </a:t>
            </a:r>
          </a:p>
          <a:p>
            <a:pPr marL="914400" indent="-512763" eaLnBrk="1" fontAlgn="b" hangingPunct="1">
              <a:spcBef>
                <a:spcPts val="500"/>
              </a:spcBef>
              <a:buFont typeface="Wingdings" pitchFamily="2" charset="2"/>
              <a:buChar char="ü"/>
            </a:pPr>
            <a:r>
              <a:rPr lang="en-US" sz="2400" dirty="0" smtClean="0">
                <a:latin typeface="Times New Roman" pitchFamily="18" charset="0"/>
                <a:cs typeface="Times New Roman" pitchFamily="18" charset="0"/>
              </a:rPr>
              <a:t>Returning Resident</a:t>
            </a:r>
          </a:p>
          <a:p>
            <a:pPr marL="914400" indent="-512763" eaLnBrk="1" fontAlgn="b" hangingPunct="1">
              <a:spcBef>
                <a:spcPts val="500"/>
              </a:spcBef>
              <a:buFont typeface="Wingdings" pitchFamily="2" charset="2"/>
              <a:buChar char="ü"/>
            </a:pPr>
            <a:r>
              <a:rPr lang="en-US" sz="2400" dirty="0" smtClean="0">
                <a:latin typeface="Times New Roman" pitchFamily="18" charset="0"/>
                <a:cs typeface="Times New Roman" pitchFamily="18" charset="0"/>
              </a:rPr>
              <a:t>Prospective Resident (seeking permanent residency status)</a:t>
            </a:r>
          </a:p>
          <a:p>
            <a:pPr marL="914400" indent="-512763" eaLnBrk="1" fontAlgn="b" hangingPunct="1">
              <a:spcBef>
                <a:spcPts val="500"/>
              </a:spcBef>
              <a:buFont typeface="Wingdings" pitchFamily="2" charset="2"/>
              <a:buChar char="ü"/>
            </a:pPr>
            <a:r>
              <a:rPr lang="en-US" sz="2400" dirty="0" smtClean="0">
                <a:latin typeface="Times New Roman" pitchFamily="18" charset="0"/>
                <a:cs typeface="Times New Roman" pitchFamily="18" charset="0"/>
              </a:rPr>
              <a:t>Seeking employment</a:t>
            </a:r>
          </a:p>
          <a:p>
            <a:pPr marL="914400" indent="-512763" eaLnBrk="1" fontAlgn="b" hangingPunct="1">
              <a:spcBef>
                <a:spcPts val="500"/>
              </a:spcBef>
              <a:buFont typeface="Wingdings" pitchFamily="2" charset="2"/>
              <a:buChar char="ü"/>
            </a:pPr>
            <a:r>
              <a:rPr lang="en-US" sz="2400" dirty="0" smtClean="0">
                <a:latin typeface="Times New Roman" pitchFamily="18" charset="0"/>
                <a:cs typeface="Times New Roman" pitchFamily="18" charset="0"/>
              </a:rPr>
              <a:t>Temporary Employment</a:t>
            </a:r>
          </a:p>
          <a:p>
            <a:pPr marL="914400" indent="-512763" eaLnBrk="1" fontAlgn="b" hangingPunct="1">
              <a:spcBef>
                <a:spcPts val="500"/>
              </a:spcBef>
              <a:buFont typeface="Wingdings" pitchFamily="2" charset="2"/>
              <a:buChar char="ü"/>
            </a:pPr>
            <a:r>
              <a:rPr lang="en-US" sz="2400" dirty="0" smtClean="0">
                <a:latin typeface="Times New Roman" pitchFamily="18" charset="0"/>
                <a:cs typeface="Times New Roman" pitchFamily="18" charset="0"/>
              </a:rPr>
              <a:t>Visiting Friends/Relatives</a:t>
            </a:r>
          </a:p>
          <a:p>
            <a:pPr marL="914400" indent="-512763" eaLnBrk="1" fontAlgn="b" hangingPunct="1">
              <a:spcBef>
                <a:spcPts val="500"/>
              </a:spcBef>
              <a:buFont typeface="Wingdings" pitchFamily="2" charset="2"/>
              <a:buChar char="ü"/>
            </a:pPr>
            <a:r>
              <a:rPr lang="en-US" sz="2400" dirty="0" smtClean="0">
                <a:latin typeface="Times New Roman" pitchFamily="18" charset="0"/>
                <a:cs typeface="Times New Roman" pitchFamily="18" charset="0"/>
              </a:rPr>
              <a:t>Holiday</a:t>
            </a:r>
          </a:p>
          <a:p>
            <a:pPr marL="914400" indent="-512763" eaLnBrk="1" fontAlgn="b" hangingPunct="1">
              <a:spcBef>
                <a:spcPts val="500"/>
              </a:spcBef>
              <a:buFont typeface="Wingdings" pitchFamily="2" charset="2"/>
              <a:buChar char="ü"/>
            </a:pPr>
            <a:r>
              <a:rPr lang="en-US" sz="2400" dirty="0" smtClean="0">
                <a:latin typeface="Times New Roman" pitchFamily="18" charset="0"/>
                <a:cs typeface="Times New Roman" pitchFamily="18" charset="0"/>
              </a:rPr>
              <a:t>Business/Conference</a:t>
            </a:r>
          </a:p>
          <a:p>
            <a:pPr marL="914400" indent="-512763" eaLnBrk="1" fontAlgn="b" hangingPunct="1">
              <a:spcBef>
                <a:spcPts val="500"/>
              </a:spcBef>
              <a:buFont typeface="Wingdings" pitchFamily="2" charset="2"/>
              <a:buChar char="ü"/>
            </a:pPr>
            <a:r>
              <a:rPr lang="en-US" sz="2400" dirty="0" smtClean="0">
                <a:latin typeface="Times New Roman" pitchFamily="18" charset="0"/>
                <a:cs typeface="Times New Roman" pitchFamily="18" charset="0"/>
              </a:rPr>
              <a:t>Transit</a:t>
            </a:r>
          </a:p>
          <a:p>
            <a:pPr marL="914400" indent="-512763" eaLnBrk="1" fontAlgn="b" hangingPunct="1">
              <a:spcBef>
                <a:spcPts val="500"/>
              </a:spcBef>
              <a:buFont typeface="Wingdings" pitchFamily="2" charset="2"/>
              <a:buChar char="ü"/>
            </a:pPr>
            <a:r>
              <a:rPr lang="en-US" sz="2400" dirty="0" smtClean="0">
                <a:latin typeface="Times New Roman" pitchFamily="18" charset="0"/>
                <a:cs typeface="Times New Roman" pitchFamily="18" charset="0"/>
              </a:rPr>
              <a:t>Medical Treatment</a:t>
            </a:r>
          </a:p>
          <a:p>
            <a:pPr marL="914400" indent="-512763" eaLnBrk="1" fontAlgn="b" hangingPunct="1">
              <a:buNone/>
            </a:pPr>
            <a:endParaRPr lang="en-US" sz="2400" dirty="0" smtClean="0">
              <a:latin typeface="Times New Roman" pitchFamily="18" charset="0"/>
              <a:cs typeface="Times New Roman" pitchFamily="18" charset="0"/>
            </a:endParaRPr>
          </a:p>
          <a:p>
            <a:endParaRPr lang="en-US" dirty="0"/>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8588"/>
            <a:ext cx="8224838" cy="1300148"/>
          </a:xfrm>
        </p:spPr>
        <p:txBody>
          <a:bodyPr/>
          <a:lstStyle/>
          <a:p>
            <a:r>
              <a:rPr lang="en-US" sz="4000" dirty="0" smtClean="0"/>
              <a:t>Variables on the A&amp;D Declaration form (Cont’d) </a:t>
            </a:r>
            <a:endParaRPr lang="en-US" sz="4000" dirty="0"/>
          </a:p>
        </p:txBody>
      </p:sp>
      <p:sp>
        <p:nvSpPr>
          <p:cNvPr id="3" name="Content Placeholder 2"/>
          <p:cNvSpPr>
            <a:spLocks noGrp="1"/>
          </p:cNvSpPr>
          <p:nvPr>
            <p:ph idx="1"/>
          </p:nvPr>
        </p:nvSpPr>
        <p:spPr>
          <a:xfrm>
            <a:off x="457200" y="1428736"/>
            <a:ext cx="8329642" cy="5462602"/>
          </a:xfrm>
        </p:spPr>
        <p:txBody>
          <a:bodyPr/>
          <a:lstStyle/>
          <a:p>
            <a:pPr>
              <a:buNone/>
            </a:pPr>
            <a:r>
              <a:rPr lang="en-US" sz="2400" b="1" dirty="0" smtClean="0">
                <a:latin typeface="Times New Roman" pitchFamily="18" charset="0"/>
                <a:cs typeface="Times New Roman" pitchFamily="18" charset="0"/>
              </a:rPr>
              <a:t>     Purpose of travel </a:t>
            </a:r>
          </a:p>
          <a:p>
            <a:pPr marL="914400" indent="-512763" eaLnBrk="1" fontAlgn="b" hangingPunct="1">
              <a:spcBef>
                <a:spcPts val="500"/>
              </a:spcBef>
              <a:buFont typeface="Wingdings" pitchFamily="2" charset="2"/>
              <a:buChar char="ü"/>
            </a:pPr>
            <a:r>
              <a:rPr lang="en-US" sz="2400" dirty="0" smtClean="0">
                <a:latin typeface="Times New Roman" pitchFamily="18" charset="0"/>
                <a:cs typeface="Times New Roman" pitchFamily="18" charset="0"/>
              </a:rPr>
              <a:t>Tourism</a:t>
            </a:r>
          </a:p>
          <a:p>
            <a:pPr marL="914400" indent="-512763" eaLnBrk="1" fontAlgn="b" hangingPunct="1">
              <a:spcBef>
                <a:spcPts val="500"/>
              </a:spcBef>
              <a:buFont typeface="Wingdings" pitchFamily="2" charset="2"/>
              <a:buChar char="ü"/>
            </a:pPr>
            <a:r>
              <a:rPr lang="en-US" sz="2400" dirty="0" smtClean="0">
                <a:latin typeface="Times New Roman" pitchFamily="18" charset="0"/>
                <a:cs typeface="Times New Roman" pitchFamily="18" charset="0"/>
              </a:rPr>
              <a:t>Short Contract/Consultancy</a:t>
            </a:r>
          </a:p>
          <a:p>
            <a:pPr marL="914400" indent="-512763" eaLnBrk="1" fontAlgn="b" hangingPunct="1">
              <a:spcBef>
                <a:spcPts val="500"/>
              </a:spcBef>
              <a:buFont typeface="Wingdings" pitchFamily="2" charset="2"/>
              <a:buChar char="ü"/>
            </a:pPr>
            <a:r>
              <a:rPr lang="en-US" sz="2400" dirty="0" smtClean="0">
                <a:latin typeface="Times New Roman" pitchFamily="18" charset="0"/>
                <a:cs typeface="Times New Roman" pitchFamily="18" charset="0"/>
              </a:rPr>
              <a:t>Investment</a:t>
            </a:r>
          </a:p>
          <a:p>
            <a:pPr marL="914400" indent="-512763" eaLnBrk="1" fontAlgn="b" hangingPunct="1">
              <a:spcBef>
                <a:spcPts val="500"/>
              </a:spcBef>
              <a:buFont typeface="Wingdings" pitchFamily="2" charset="2"/>
              <a:buChar char="ü"/>
            </a:pPr>
            <a:r>
              <a:rPr lang="en-US" sz="2400" dirty="0" smtClean="0">
                <a:latin typeface="Times New Roman" pitchFamily="18" charset="0"/>
                <a:cs typeface="Times New Roman" pitchFamily="18" charset="0"/>
              </a:rPr>
              <a:t>Education</a:t>
            </a:r>
          </a:p>
          <a:p>
            <a:pPr marL="914400" indent="-512763" eaLnBrk="1" fontAlgn="b" hangingPunct="1">
              <a:spcBef>
                <a:spcPts val="500"/>
              </a:spcBef>
              <a:buFont typeface="Wingdings" pitchFamily="2" charset="2"/>
              <a:buChar char="ü"/>
            </a:pPr>
            <a:r>
              <a:rPr lang="en-US" sz="2400" dirty="0" smtClean="0">
                <a:latin typeface="Times New Roman" pitchFamily="18" charset="0"/>
                <a:cs typeface="Times New Roman" pitchFamily="18" charset="0"/>
              </a:rPr>
              <a:t>Trade</a:t>
            </a:r>
          </a:p>
          <a:p>
            <a:pPr>
              <a:buNone/>
            </a:pPr>
            <a:endParaRPr lang="en-US" sz="2400" dirty="0" smtClean="0">
              <a:latin typeface="Times New Roman" pitchFamily="18" charset="0"/>
              <a:cs typeface="Times New Roman" pitchFamily="18" charset="0"/>
            </a:endParaRPr>
          </a:p>
          <a:p>
            <a:endParaRPr lang="en-US" dirty="0"/>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p:txBody>
          <a:bodyPr/>
          <a:lstStyle/>
          <a:p>
            <a:pPr>
              <a:defRPr/>
            </a:pPr>
            <a:r>
              <a:rPr lang="en-US" smtClean="0"/>
              <a:t>Uganda Bureau of Statistics ¤ Plot 9 Colville Street, Kampala Uganda ¤ Website: www.ubos.org </a:t>
            </a:r>
          </a:p>
          <a:p>
            <a:pPr>
              <a:defRPr/>
            </a:pPr>
            <a:r>
              <a:rPr lang="en-US" smtClean="0"/>
              <a:t>Tel: +256(0)-41-4706000 ¤ E-mail: ubos@ubos.org</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FF"/>
            </a:gs>
            <a:gs pos="100000">
              <a:srgbClr val="3EC1FC"/>
            </a:gs>
          </a:gsLst>
          <a:lin ang="5400000" scaled="1"/>
        </a:gradFill>
        <a:effectLst/>
      </p:bgPr>
    </p:bg>
    <p:spTree>
      <p:nvGrpSpPr>
        <p:cNvPr id="1" name=""/>
        <p:cNvGrpSpPr/>
        <p:nvPr/>
      </p:nvGrpSpPr>
      <p:grpSpPr>
        <a:xfrm>
          <a:off x="0" y="0"/>
          <a:ext cx="0" cy="0"/>
          <a:chOff x="0" y="0"/>
          <a:chExt cx="0" cy="0"/>
        </a:xfrm>
      </p:grpSpPr>
      <p:sp>
        <p:nvSpPr>
          <p:cNvPr id="3074" name="Text Box 1"/>
          <p:cNvSpPr txBox="1">
            <a:spLocks noChangeArrowheads="1"/>
          </p:cNvSpPr>
          <p:nvPr/>
        </p:nvSpPr>
        <p:spPr bwMode="auto">
          <a:xfrm>
            <a:off x="0" y="6308725"/>
            <a:ext cx="1116013" cy="549275"/>
          </a:xfrm>
          <a:prstGeom prst="rect">
            <a:avLst/>
          </a:prstGeom>
          <a:noFill/>
          <a:ln w="9525">
            <a:noFill/>
            <a:round/>
            <a:headEnd/>
            <a:tailEnd/>
          </a:ln>
        </p:spPr>
        <p:txBody>
          <a:bodyPr lIns="90000" tIns="46800" rIns="90000" bIns="4680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6A0D9B8B-D4F4-4AAE-9656-EA9AF9F3374A}" type="datetime5">
              <a:rPr lang="en-US" sz="1200">
                <a:solidFill>
                  <a:srgbClr val="FAA362"/>
                </a:solidFill>
              </a:rPr>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31-Aug-16</a:t>
            </a:fld>
            <a:endParaRPr lang="en-US" sz="1200">
              <a:solidFill>
                <a:srgbClr val="FAA362"/>
              </a:solidFill>
            </a:endParaRPr>
          </a:p>
        </p:txBody>
      </p:sp>
      <p:sp>
        <p:nvSpPr>
          <p:cNvPr id="3075" name="Text Box 2"/>
          <p:cNvSpPr txBox="1">
            <a:spLocks noChangeArrowheads="1"/>
          </p:cNvSpPr>
          <p:nvPr/>
        </p:nvSpPr>
        <p:spPr bwMode="auto">
          <a:xfrm>
            <a:off x="1116013" y="6308725"/>
            <a:ext cx="7127875" cy="549275"/>
          </a:xfrm>
          <a:prstGeom prst="rect">
            <a:avLst/>
          </a:prstGeom>
          <a:noFill/>
          <a:ln w="9525">
            <a:noFill/>
            <a:round/>
            <a:headEnd/>
            <a:tailEnd/>
          </a:ln>
        </p:spPr>
        <p:txBody>
          <a:bodyPr lIns="90000" tIns="46800" rIns="90000" bIns="46800"/>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a:solidFill>
                  <a:srgbClr val="FDAA03"/>
                </a:solidFill>
              </a:rPr>
              <a:t>Uganda Bureau of Statistics ¤ Plot 9 Colville Street, Kampala Uganda ¤ Website: www.ubos.org </a:t>
            </a:r>
          </a:p>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a:solidFill>
                  <a:srgbClr val="FDAA03"/>
                </a:solidFill>
              </a:rPr>
              <a:t>Tel: +256(0)-41-4706000 ¤ E-mail: ubos@ubos.org</a:t>
            </a:r>
          </a:p>
        </p:txBody>
      </p:sp>
      <p:sp>
        <p:nvSpPr>
          <p:cNvPr id="3076" name="Text Box 3"/>
          <p:cNvSpPr txBox="1">
            <a:spLocks noChangeArrowheads="1"/>
          </p:cNvSpPr>
          <p:nvPr/>
        </p:nvSpPr>
        <p:spPr bwMode="auto">
          <a:xfrm>
            <a:off x="8243888" y="6308725"/>
            <a:ext cx="900112" cy="549275"/>
          </a:xfrm>
          <a:prstGeom prst="rect">
            <a:avLst/>
          </a:prstGeom>
          <a:noFill/>
          <a:ln w="9525">
            <a:noFill/>
            <a:round/>
            <a:headEnd/>
            <a:tailEnd/>
          </a:ln>
        </p:spPr>
        <p:txBody>
          <a:bodyPr lIns="90000" tIns="46800" rIns="90000" bIns="46800"/>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4551AB77-993F-4B52-9264-5776B3769ECA}" type="slidenum">
              <a:rPr lang="en-US" sz="1400">
                <a:solidFill>
                  <a:srgbClr val="FAA362"/>
                </a:solidFill>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a:t>
            </a:fld>
            <a:endParaRPr lang="en-US" sz="1400">
              <a:solidFill>
                <a:srgbClr val="FAA362"/>
              </a:solidFill>
            </a:endParaRPr>
          </a:p>
        </p:txBody>
      </p:sp>
      <p:sp>
        <p:nvSpPr>
          <p:cNvPr id="3077" name="Text Box 4"/>
          <p:cNvSpPr txBox="1">
            <a:spLocks noChangeArrowheads="1"/>
          </p:cNvSpPr>
          <p:nvPr/>
        </p:nvSpPr>
        <p:spPr bwMode="auto">
          <a:xfrm>
            <a:off x="1905000" y="274638"/>
            <a:ext cx="5867400" cy="1020762"/>
          </a:xfrm>
          <a:prstGeom prst="rect">
            <a:avLst/>
          </a:prstGeom>
          <a:noFill/>
          <a:ln w="9525">
            <a:noFill/>
            <a:round/>
            <a:headEnd/>
            <a:tailEnd/>
          </a:ln>
        </p:spPr>
        <p:txBody>
          <a:bodyPr lIns="90000" tIns="46800" rIns="90000" bIns="46800" anchor="ctr"/>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4000" b="1" dirty="0">
                <a:solidFill>
                  <a:srgbClr val="000066"/>
                </a:solidFill>
                <a:latin typeface="Times New Roman" pitchFamily="18" charset="0"/>
                <a:cs typeface="Times New Roman" pitchFamily="18" charset="0"/>
              </a:rPr>
              <a:t>Contents</a:t>
            </a:r>
          </a:p>
        </p:txBody>
      </p:sp>
      <p:sp>
        <p:nvSpPr>
          <p:cNvPr id="3078" name="Text Box 5"/>
          <p:cNvSpPr txBox="1">
            <a:spLocks noChangeArrowheads="1"/>
          </p:cNvSpPr>
          <p:nvPr/>
        </p:nvSpPr>
        <p:spPr bwMode="auto">
          <a:xfrm>
            <a:off x="586201" y="1412776"/>
            <a:ext cx="8229600" cy="4707160"/>
          </a:xfrm>
          <a:prstGeom prst="rect">
            <a:avLst/>
          </a:prstGeom>
          <a:noFill/>
          <a:ln w="9525">
            <a:noFill/>
            <a:round/>
            <a:headEnd/>
            <a:tailEnd/>
          </a:ln>
        </p:spPr>
        <p:txBody>
          <a:bodyPr lIns="90000" tIns="46800" rIns="90000" bIns="46800"/>
          <a:lstStyle/>
          <a:p>
            <a:pPr lvl="1">
              <a:lnSpc>
                <a:spcPct val="130000"/>
              </a:lnSpc>
              <a:buFont typeface="Wingdings" pitchFamily="2" charset="2"/>
              <a:buChar char="ü"/>
              <a:defRPr/>
            </a:pPr>
            <a:r>
              <a:rPr lang="en-GB" sz="2400" dirty="0" smtClean="0">
                <a:solidFill>
                  <a:schemeClr val="accent6">
                    <a:lumMod val="50000"/>
                  </a:schemeClr>
                </a:solidFill>
                <a:latin typeface="Times New Roman" pitchFamily="18" charset="0"/>
                <a:cs typeface="Times New Roman" pitchFamily="18" charset="0"/>
              </a:rPr>
              <a:t>Background </a:t>
            </a:r>
          </a:p>
          <a:p>
            <a:pPr lvl="3">
              <a:lnSpc>
                <a:spcPct val="130000"/>
              </a:lnSpc>
              <a:buFont typeface="Wingdings" pitchFamily="2" charset="2"/>
              <a:buChar char="ü"/>
              <a:defRPr/>
            </a:pPr>
            <a:r>
              <a:rPr lang="en-GB" sz="2400" dirty="0" smtClean="0">
                <a:solidFill>
                  <a:schemeClr val="accent6">
                    <a:lumMod val="50000"/>
                  </a:schemeClr>
                </a:solidFill>
                <a:latin typeface="Times New Roman" pitchFamily="18" charset="0"/>
                <a:cs typeface="Times New Roman" pitchFamily="18" charset="0"/>
              </a:rPr>
              <a:t>Arrivals and Departure declaration form</a:t>
            </a:r>
          </a:p>
          <a:p>
            <a:pPr lvl="1">
              <a:lnSpc>
                <a:spcPct val="130000"/>
              </a:lnSpc>
              <a:buFont typeface="Wingdings" pitchFamily="2" charset="2"/>
              <a:buChar char="ü"/>
              <a:defRPr/>
            </a:pPr>
            <a:r>
              <a:rPr lang="en-GB" sz="2400" dirty="0" smtClean="0">
                <a:solidFill>
                  <a:schemeClr val="accent6">
                    <a:lumMod val="50000"/>
                  </a:schemeClr>
                </a:solidFill>
                <a:latin typeface="Times New Roman" pitchFamily="18" charset="0"/>
                <a:cs typeface="Times New Roman" pitchFamily="18" charset="0"/>
              </a:rPr>
              <a:t>Indicator definition </a:t>
            </a:r>
          </a:p>
          <a:p>
            <a:pPr lvl="1">
              <a:lnSpc>
                <a:spcPct val="130000"/>
              </a:lnSpc>
              <a:buFont typeface="Wingdings" pitchFamily="2" charset="2"/>
              <a:buChar char="ü"/>
              <a:defRPr/>
            </a:pPr>
            <a:r>
              <a:rPr lang="en-GB" sz="2400" dirty="0" smtClean="0">
                <a:solidFill>
                  <a:schemeClr val="accent6">
                    <a:lumMod val="50000"/>
                  </a:schemeClr>
                </a:solidFill>
                <a:latin typeface="Times New Roman" pitchFamily="18" charset="0"/>
                <a:cs typeface="Times New Roman" pitchFamily="18" charset="0"/>
              </a:rPr>
              <a:t>Scope of coverage</a:t>
            </a:r>
          </a:p>
          <a:p>
            <a:pPr lvl="1">
              <a:lnSpc>
                <a:spcPct val="130000"/>
              </a:lnSpc>
              <a:buFont typeface="Wingdings" pitchFamily="2" charset="2"/>
              <a:buChar char="ü"/>
              <a:defRPr/>
            </a:pPr>
            <a:r>
              <a:rPr lang="en-GB" sz="2400" dirty="0" smtClean="0">
                <a:solidFill>
                  <a:schemeClr val="accent6">
                    <a:lumMod val="50000"/>
                  </a:schemeClr>
                </a:solidFill>
                <a:latin typeface="Times New Roman" pitchFamily="18" charset="0"/>
                <a:cs typeface="Times New Roman" pitchFamily="18" charset="0"/>
              </a:rPr>
              <a:t>Data sources </a:t>
            </a:r>
          </a:p>
          <a:p>
            <a:pPr lvl="1">
              <a:lnSpc>
                <a:spcPct val="130000"/>
              </a:lnSpc>
              <a:buFont typeface="Wingdings" pitchFamily="2" charset="2"/>
              <a:buChar char="ü"/>
              <a:defRPr/>
            </a:pPr>
            <a:r>
              <a:rPr lang="en-GB" sz="2400" dirty="0" smtClean="0">
                <a:solidFill>
                  <a:schemeClr val="accent6">
                    <a:lumMod val="50000"/>
                  </a:schemeClr>
                </a:solidFill>
                <a:latin typeface="Times New Roman" pitchFamily="18" charset="0"/>
                <a:cs typeface="Times New Roman" pitchFamily="18" charset="0"/>
              </a:rPr>
              <a:t>The compilation methodology</a:t>
            </a:r>
          </a:p>
          <a:p>
            <a:pPr lvl="1">
              <a:lnSpc>
                <a:spcPct val="130000"/>
              </a:lnSpc>
              <a:buFont typeface="Wingdings" pitchFamily="2" charset="2"/>
              <a:buChar char="ü"/>
              <a:defRPr/>
            </a:pPr>
            <a:r>
              <a:rPr lang="en-GB" sz="2400" dirty="0" smtClean="0">
                <a:solidFill>
                  <a:schemeClr val="accent6">
                    <a:lumMod val="50000"/>
                  </a:schemeClr>
                </a:solidFill>
                <a:latin typeface="Times New Roman" pitchFamily="18" charset="0"/>
                <a:cs typeface="Times New Roman" pitchFamily="18" charset="0"/>
              </a:rPr>
              <a:t>Best practises </a:t>
            </a:r>
          </a:p>
          <a:p>
            <a:pPr lvl="1">
              <a:lnSpc>
                <a:spcPct val="130000"/>
              </a:lnSpc>
              <a:buFont typeface="Wingdings" pitchFamily="2" charset="2"/>
              <a:buChar char="ü"/>
              <a:defRPr/>
            </a:pPr>
            <a:r>
              <a:rPr lang="en-GB" sz="2400" dirty="0" smtClean="0">
                <a:solidFill>
                  <a:schemeClr val="accent6">
                    <a:lumMod val="50000"/>
                  </a:schemeClr>
                </a:solidFill>
                <a:latin typeface="Times New Roman" pitchFamily="18" charset="0"/>
                <a:cs typeface="Times New Roman" pitchFamily="18" charset="0"/>
              </a:rPr>
              <a:t>Challenges and Recommendations</a:t>
            </a:r>
          </a:p>
          <a:p>
            <a:pPr lvl="1">
              <a:lnSpc>
                <a:spcPct val="130000"/>
              </a:lnSpc>
              <a:defRPr/>
            </a:pPr>
            <a:endParaRPr lang="en-US" sz="2800" b="1" dirty="0">
              <a:solidFill>
                <a:schemeClr val="accent6">
                  <a:lumMod val="50000"/>
                </a:schemeClr>
              </a:solidFill>
            </a:endParaRP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8588"/>
            <a:ext cx="8224838" cy="1300148"/>
          </a:xfrm>
        </p:spPr>
        <p:txBody>
          <a:bodyPr/>
          <a:lstStyle/>
          <a:p>
            <a:r>
              <a:rPr lang="en-US" sz="4000" dirty="0" smtClean="0"/>
              <a:t>Outputs </a:t>
            </a:r>
            <a:endParaRPr lang="en-US" sz="4000" dirty="0"/>
          </a:p>
        </p:txBody>
      </p:sp>
      <p:sp>
        <p:nvSpPr>
          <p:cNvPr id="3" name="Content Placeholder 2"/>
          <p:cNvSpPr>
            <a:spLocks noGrp="1"/>
          </p:cNvSpPr>
          <p:nvPr>
            <p:ph idx="1"/>
          </p:nvPr>
        </p:nvSpPr>
        <p:spPr>
          <a:xfrm>
            <a:off x="457200" y="1428736"/>
            <a:ext cx="8329642" cy="5462602"/>
          </a:xfrm>
        </p:spPr>
        <p:txBody>
          <a:bodyPr/>
          <a:lstStyle/>
          <a:p>
            <a:pPr marL="969963" indent="-568325">
              <a:buFont typeface="Wingdings" pitchFamily="2" charset="2"/>
              <a:buChar char="ü"/>
            </a:pPr>
            <a:r>
              <a:rPr lang="en-US" sz="2400" dirty="0" smtClean="0">
                <a:latin typeface="Times New Roman" pitchFamily="18" charset="0"/>
                <a:cs typeface="Times New Roman" pitchFamily="18" charset="0"/>
              </a:rPr>
              <a:t>Total arrivals and tourist arrivals by mode of travel (Numbers, percentage)</a:t>
            </a:r>
          </a:p>
          <a:p>
            <a:pPr marL="914400" indent="-512763" eaLnBrk="1" fontAlgn="b" hangingPunct="1">
              <a:spcBef>
                <a:spcPts val="500"/>
              </a:spcBef>
              <a:buFont typeface="Wingdings" pitchFamily="2" charset="2"/>
              <a:buChar char="ü"/>
            </a:pPr>
            <a:r>
              <a:rPr lang="en-US" sz="2400" dirty="0" smtClean="0">
                <a:latin typeface="Times New Roman" pitchFamily="18" charset="0"/>
                <a:cs typeface="Times New Roman" pitchFamily="18" charset="0"/>
              </a:rPr>
              <a:t>Total arrivals and tourist arrivals by country of residence (Numbers, percentage)</a:t>
            </a:r>
          </a:p>
          <a:p>
            <a:pPr marL="914400" indent="-512763" eaLnBrk="1" fontAlgn="b" hangingPunct="1">
              <a:spcBef>
                <a:spcPts val="500"/>
              </a:spcBef>
              <a:buNone/>
            </a:pPr>
            <a:r>
              <a:rPr lang="en-US" sz="2400" dirty="0" smtClean="0">
                <a:latin typeface="Times New Roman" pitchFamily="18" charset="0"/>
                <a:cs typeface="Times New Roman" pitchFamily="18" charset="0"/>
              </a:rPr>
              <a:t>Regional Analysis </a:t>
            </a:r>
          </a:p>
          <a:p>
            <a:pPr marL="914400" indent="-512763" eaLnBrk="1" fontAlgn="b" hangingPunct="1">
              <a:spcBef>
                <a:spcPts val="500"/>
              </a:spcBef>
              <a:buFont typeface="Wingdings" pitchFamily="2" charset="2"/>
              <a:buChar char="ü"/>
            </a:pPr>
            <a:r>
              <a:rPr lang="en-US" sz="2400" dirty="0" smtClean="0">
                <a:latin typeface="Times New Roman" pitchFamily="18" charset="0"/>
                <a:cs typeface="Times New Roman" pitchFamily="18" charset="0"/>
              </a:rPr>
              <a:t>Total arrivals and tourist arrivals by main purpose of travel residence (Numbers, percentage)</a:t>
            </a:r>
          </a:p>
          <a:p>
            <a:pPr marL="914400" indent="-512763" eaLnBrk="1" fontAlgn="b" hangingPunct="1">
              <a:spcBef>
                <a:spcPts val="500"/>
              </a:spcBef>
              <a:buFont typeface="Wingdings" pitchFamily="2" charset="2"/>
              <a:buChar char="ü"/>
            </a:pPr>
            <a:r>
              <a:rPr lang="en-US" sz="2400" dirty="0" smtClean="0">
                <a:latin typeface="Times New Roman" pitchFamily="18" charset="0"/>
                <a:cs typeface="Times New Roman" pitchFamily="18" charset="0"/>
              </a:rPr>
              <a:t>Total arrivals and tourist arrivals by length of stay (Numbers, percentage)</a:t>
            </a:r>
          </a:p>
          <a:p>
            <a:pPr marL="914400" indent="-512763" eaLnBrk="1" fontAlgn="b" hangingPunct="1">
              <a:spcBef>
                <a:spcPts val="500"/>
              </a:spcBef>
              <a:buNone/>
            </a:pPr>
            <a:endParaRPr lang="en-US" sz="2400" dirty="0" smtClean="0">
              <a:latin typeface="Times New Roman" pitchFamily="18" charset="0"/>
              <a:cs typeface="Times New Roman" pitchFamily="18" charset="0"/>
            </a:endParaRPr>
          </a:p>
          <a:p>
            <a:pPr marL="914400" indent="-512763" eaLnBrk="1" fontAlgn="b" hangingPunct="1">
              <a:spcBef>
                <a:spcPts val="500"/>
              </a:spcBef>
              <a:buNone/>
            </a:pPr>
            <a:endParaRPr lang="en-US" sz="2400" dirty="0" smtClean="0">
              <a:latin typeface="Times New Roman" pitchFamily="18" charset="0"/>
              <a:cs typeface="Times New Roman" pitchFamily="18" charset="0"/>
            </a:endParaRPr>
          </a:p>
          <a:p>
            <a:pPr marL="914400" indent="-512763" eaLnBrk="1" fontAlgn="b" hangingPunct="1">
              <a:spcBef>
                <a:spcPts val="500"/>
              </a:spcBef>
              <a:buFont typeface="Wingdings" pitchFamily="2" charset="2"/>
              <a:buChar char="ü"/>
            </a:pPr>
            <a:endParaRPr lang="en-US" sz="2400" dirty="0" smtClean="0">
              <a:latin typeface="Times New Roman" pitchFamily="18" charset="0"/>
              <a:cs typeface="Times New Roman" pitchFamily="18" charset="0"/>
            </a:endParaRPr>
          </a:p>
          <a:p>
            <a:pPr marL="914400" indent="-512763" eaLnBrk="1" fontAlgn="b" hangingPunct="1">
              <a:spcBef>
                <a:spcPts val="500"/>
              </a:spcBef>
              <a:buFont typeface="Wingdings" pitchFamily="2" charset="2"/>
              <a:buChar char="ü"/>
            </a:pPr>
            <a:endParaRPr lang="en-US" sz="2400" dirty="0" smtClean="0">
              <a:latin typeface="Times New Roman" pitchFamily="18" charset="0"/>
              <a:cs typeface="Times New Roman" pitchFamily="18" charset="0"/>
            </a:endParaRPr>
          </a:p>
          <a:p>
            <a:endParaRPr lang="en-US" dirty="0" smtClean="0"/>
          </a:p>
          <a:p>
            <a:endParaRPr lang="en-US" dirty="0"/>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1"/>
          <p:cNvSpPr txBox="1">
            <a:spLocks noChangeArrowheads="1"/>
          </p:cNvSpPr>
          <p:nvPr/>
        </p:nvSpPr>
        <p:spPr bwMode="auto">
          <a:xfrm>
            <a:off x="0" y="6308725"/>
            <a:ext cx="1116013" cy="549275"/>
          </a:xfrm>
          <a:prstGeom prst="rect">
            <a:avLst/>
          </a:prstGeom>
          <a:noFill/>
          <a:ln w="9525">
            <a:noFill/>
            <a:round/>
            <a:headEnd/>
            <a:tailEnd/>
          </a:ln>
        </p:spPr>
        <p:txBody>
          <a:bodyPr lIns="90000" tIns="46800" rIns="90000" bIns="4680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DFC19676-2210-4F4C-8D9E-0333F6249234}" type="datetime5">
              <a:rPr lang="en-US" sz="1200">
                <a:solidFill>
                  <a:srgbClr val="FAA362"/>
                </a:solidFill>
              </a:rPr>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31-Aug-16</a:t>
            </a:fld>
            <a:endParaRPr lang="en-US" sz="1200">
              <a:solidFill>
                <a:srgbClr val="FAA362"/>
              </a:solidFill>
            </a:endParaRPr>
          </a:p>
        </p:txBody>
      </p:sp>
      <p:sp>
        <p:nvSpPr>
          <p:cNvPr id="9219" name="Text Box 2"/>
          <p:cNvSpPr txBox="1">
            <a:spLocks noChangeArrowheads="1"/>
          </p:cNvSpPr>
          <p:nvPr/>
        </p:nvSpPr>
        <p:spPr bwMode="auto">
          <a:xfrm>
            <a:off x="1116013" y="6308725"/>
            <a:ext cx="7127875" cy="549275"/>
          </a:xfrm>
          <a:prstGeom prst="rect">
            <a:avLst/>
          </a:prstGeom>
          <a:noFill/>
          <a:ln w="9525">
            <a:noFill/>
            <a:round/>
            <a:headEnd/>
            <a:tailEnd/>
          </a:ln>
        </p:spPr>
        <p:txBody>
          <a:bodyPr lIns="90000" tIns="46800" rIns="90000" bIns="46800"/>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a:solidFill>
                  <a:srgbClr val="FDAA03"/>
                </a:solidFill>
              </a:rPr>
              <a:t>Uganda Bureau of Statistics ¤ Plot 9 Colville Street, Kampala Uganda ¤ Website: www.ubos.org </a:t>
            </a:r>
          </a:p>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a:solidFill>
                  <a:srgbClr val="FDAA03"/>
                </a:solidFill>
              </a:rPr>
              <a:t>Tel: +256(0)-41-4706000 ¤ E-mail: ubos@ubos.org</a:t>
            </a:r>
          </a:p>
        </p:txBody>
      </p:sp>
      <p:sp>
        <p:nvSpPr>
          <p:cNvPr id="9220" name="Text Box 3"/>
          <p:cNvSpPr txBox="1">
            <a:spLocks noChangeArrowheads="1"/>
          </p:cNvSpPr>
          <p:nvPr/>
        </p:nvSpPr>
        <p:spPr bwMode="auto">
          <a:xfrm>
            <a:off x="8243888" y="6308725"/>
            <a:ext cx="900112" cy="549275"/>
          </a:xfrm>
          <a:prstGeom prst="rect">
            <a:avLst/>
          </a:prstGeom>
          <a:noFill/>
          <a:ln w="9525">
            <a:noFill/>
            <a:round/>
            <a:headEnd/>
            <a:tailEnd/>
          </a:ln>
        </p:spPr>
        <p:txBody>
          <a:bodyPr lIns="90000" tIns="46800" rIns="90000" bIns="46800"/>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4024C0E9-9666-48D2-A62A-01D3725BA981}" type="slidenum">
              <a:rPr lang="en-US" sz="1400">
                <a:solidFill>
                  <a:srgbClr val="FAA362"/>
                </a:solidFill>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21</a:t>
            </a:fld>
            <a:endParaRPr lang="en-US" sz="1400">
              <a:solidFill>
                <a:srgbClr val="FAA362"/>
              </a:solidFill>
            </a:endParaRPr>
          </a:p>
        </p:txBody>
      </p:sp>
      <p:sp>
        <p:nvSpPr>
          <p:cNvPr id="5125" name="Text Box 4"/>
          <p:cNvSpPr txBox="1">
            <a:spLocks noChangeArrowheads="1"/>
          </p:cNvSpPr>
          <p:nvPr/>
        </p:nvSpPr>
        <p:spPr bwMode="auto">
          <a:xfrm>
            <a:off x="457200" y="274638"/>
            <a:ext cx="8229600" cy="1143000"/>
          </a:xfrm>
          <a:prstGeom prst="rect">
            <a:avLst/>
          </a:prstGeom>
          <a:noFill/>
          <a:ln w="9525">
            <a:noFill/>
            <a:round/>
            <a:headEnd/>
            <a:tailEnd/>
          </a:ln>
        </p:spPr>
        <p:txBody>
          <a:bodyPr lIns="90000" tIns="46800" rIns="90000" bIns="46800" anchor="ctr"/>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3600" b="1" dirty="0" smtClean="0">
                <a:solidFill>
                  <a:schemeClr val="accent6">
                    <a:lumMod val="50000"/>
                  </a:schemeClr>
                </a:solidFill>
              </a:rPr>
              <a:t>Data </a:t>
            </a:r>
            <a:r>
              <a:rPr lang="en-GB" sz="3600" b="1" dirty="0">
                <a:solidFill>
                  <a:schemeClr val="accent6">
                    <a:lumMod val="50000"/>
                  </a:schemeClr>
                </a:solidFill>
              </a:rPr>
              <a:t>capture </a:t>
            </a:r>
            <a:r>
              <a:rPr lang="en-GB" sz="3600" b="1" dirty="0" smtClean="0">
                <a:solidFill>
                  <a:schemeClr val="accent6">
                    <a:lumMod val="50000"/>
                  </a:schemeClr>
                </a:solidFill>
              </a:rPr>
              <a:t>processes </a:t>
            </a:r>
            <a:endParaRPr lang="en-US" sz="3600" b="1" dirty="0">
              <a:solidFill>
                <a:schemeClr val="accent6">
                  <a:lumMod val="50000"/>
                </a:schemeClr>
              </a:solidFill>
            </a:endParaRPr>
          </a:p>
        </p:txBody>
      </p:sp>
      <p:sp>
        <p:nvSpPr>
          <p:cNvPr id="5126" name="Text Box 5"/>
          <p:cNvSpPr txBox="1">
            <a:spLocks noChangeArrowheads="1"/>
          </p:cNvSpPr>
          <p:nvPr/>
        </p:nvSpPr>
        <p:spPr bwMode="auto">
          <a:xfrm>
            <a:off x="251520" y="1428736"/>
            <a:ext cx="8568952" cy="4448536"/>
          </a:xfrm>
          <a:prstGeom prst="rect">
            <a:avLst/>
          </a:prstGeom>
          <a:noFill/>
          <a:ln w="9525">
            <a:noFill/>
            <a:round/>
            <a:headEnd/>
            <a:tailEnd/>
          </a:ln>
        </p:spPr>
        <p:txBody>
          <a:bodyPr lIns="90000" tIns="46800" rIns="90000" bIns="46800"/>
          <a:lstStyle/>
          <a:p>
            <a:pPr marL="342900" indent="-342900" algn="just">
              <a:buFont typeface="Wingdings" panose="05000000000000000000" pitchFamily="2" charset="2"/>
              <a:buChar char="ü"/>
              <a:defRPr/>
            </a:pPr>
            <a:r>
              <a:rPr lang="en-GB" sz="2400" dirty="0" smtClean="0">
                <a:solidFill>
                  <a:schemeClr val="accent6">
                    <a:lumMod val="50000"/>
                  </a:schemeClr>
                </a:solidFill>
                <a:latin typeface="Times New Roman" pitchFamily="18" charset="0"/>
                <a:cs typeface="Times New Roman" pitchFamily="18" charset="0"/>
              </a:rPr>
              <a:t>Statistics offices need </a:t>
            </a:r>
            <a:r>
              <a:rPr lang="en-GB" sz="2400" dirty="0">
                <a:solidFill>
                  <a:schemeClr val="accent6">
                    <a:lumMod val="50000"/>
                  </a:schemeClr>
                </a:solidFill>
                <a:latin typeface="Times New Roman" pitchFamily="18" charset="0"/>
                <a:cs typeface="Times New Roman" pitchFamily="18" charset="0"/>
              </a:rPr>
              <a:t>to develop electronic system to capture </a:t>
            </a:r>
            <a:r>
              <a:rPr lang="en-GB" sz="2400" dirty="0" smtClean="0">
                <a:solidFill>
                  <a:schemeClr val="accent6">
                    <a:lumMod val="50000"/>
                  </a:schemeClr>
                </a:solidFill>
                <a:latin typeface="Times New Roman" pitchFamily="18" charset="0"/>
                <a:cs typeface="Times New Roman" pitchFamily="18" charset="0"/>
              </a:rPr>
              <a:t>data from arrivals and departures declaration forms </a:t>
            </a:r>
            <a:r>
              <a:rPr lang="en-GB" sz="2400" dirty="0">
                <a:solidFill>
                  <a:schemeClr val="accent6">
                    <a:lumMod val="50000"/>
                  </a:schemeClr>
                </a:solidFill>
                <a:latin typeface="Times New Roman" pitchFamily="18" charset="0"/>
                <a:cs typeface="Times New Roman" pitchFamily="18" charset="0"/>
              </a:rPr>
              <a:t>on a daily </a:t>
            </a:r>
            <a:r>
              <a:rPr lang="en-GB" sz="2400" dirty="0" smtClean="0">
                <a:solidFill>
                  <a:schemeClr val="accent6">
                    <a:lumMod val="50000"/>
                  </a:schemeClr>
                </a:solidFill>
                <a:latin typeface="Times New Roman" pitchFamily="18" charset="0"/>
                <a:cs typeface="Times New Roman" pitchFamily="18" charset="0"/>
              </a:rPr>
              <a:t>basis.</a:t>
            </a:r>
            <a:endParaRPr lang="en-GB" sz="2400" dirty="0">
              <a:solidFill>
                <a:schemeClr val="accent6">
                  <a:lumMod val="50000"/>
                </a:schemeClr>
              </a:solidFill>
              <a:latin typeface="Times New Roman" pitchFamily="18" charset="0"/>
              <a:cs typeface="Times New Roman" pitchFamily="18" charset="0"/>
            </a:endParaRPr>
          </a:p>
          <a:p>
            <a:pPr marL="342900" indent="-342900" algn="just">
              <a:buFont typeface="Wingdings" panose="05000000000000000000" pitchFamily="2" charset="2"/>
              <a:buChar char="ü"/>
              <a:defRPr/>
            </a:pPr>
            <a:r>
              <a:rPr lang="en-GB" sz="2400" dirty="0">
                <a:solidFill>
                  <a:schemeClr val="accent6">
                    <a:lumMod val="50000"/>
                  </a:schemeClr>
                </a:solidFill>
                <a:latin typeface="Times New Roman" pitchFamily="18" charset="0"/>
                <a:cs typeface="Times New Roman" pitchFamily="18" charset="0"/>
              </a:rPr>
              <a:t>Sharing mechanism should be </a:t>
            </a:r>
            <a:r>
              <a:rPr lang="en-GB" sz="2400" dirty="0" smtClean="0">
                <a:solidFill>
                  <a:schemeClr val="accent6">
                    <a:lumMod val="50000"/>
                  </a:schemeClr>
                </a:solidFill>
                <a:latin typeface="Times New Roman" pitchFamily="18" charset="0"/>
                <a:cs typeface="Times New Roman" pitchFamily="18" charset="0"/>
              </a:rPr>
              <a:t>setup, </a:t>
            </a:r>
            <a:r>
              <a:rPr lang="en-GB" sz="2400" dirty="0">
                <a:solidFill>
                  <a:schemeClr val="accent6">
                    <a:lumMod val="50000"/>
                  </a:schemeClr>
                </a:solidFill>
                <a:latin typeface="Times New Roman" pitchFamily="18" charset="0"/>
                <a:cs typeface="Times New Roman" pitchFamily="18" charset="0"/>
              </a:rPr>
              <a:t>The system should deposit data onto a central server housed at the statistical </a:t>
            </a:r>
            <a:r>
              <a:rPr lang="en-GB" sz="2400" dirty="0" smtClean="0">
                <a:solidFill>
                  <a:schemeClr val="accent6">
                    <a:lumMod val="50000"/>
                  </a:schemeClr>
                </a:solidFill>
                <a:latin typeface="Times New Roman" pitchFamily="18" charset="0"/>
                <a:cs typeface="Times New Roman" pitchFamily="18" charset="0"/>
              </a:rPr>
              <a:t>office.</a:t>
            </a:r>
            <a:endParaRPr lang="en-GB" sz="2400" dirty="0">
              <a:solidFill>
                <a:schemeClr val="accent6">
                  <a:lumMod val="50000"/>
                </a:schemeClr>
              </a:solidFill>
              <a:latin typeface="Times New Roman" pitchFamily="18" charset="0"/>
              <a:cs typeface="Times New Roman" pitchFamily="18" charset="0"/>
            </a:endParaRPr>
          </a:p>
          <a:p>
            <a:pPr lvl="1" indent="0" algn="just">
              <a:defRPr/>
            </a:pPr>
            <a:r>
              <a:rPr lang="en-GB" sz="2400" dirty="0">
                <a:solidFill>
                  <a:schemeClr val="accent6">
                    <a:lumMod val="50000"/>
                  </a:schemeClr>
                </a:solidFill>
                <a:latin typeface="Times New Roman" pitchFamily="18" charset="0"/>
                <a:cs typeface="Times New Roman" pitchFamily="18" charset="0"/>
              </a:rPr>
              <a:t>(</a:t>
            </a:r>
            <a:r>
              <a:rPr lang="en-GB" sz="2400" dirty="0" err="1">
                <a:solidFill>
                  <a:schemeClr val="accent6">
                    <a:lumMod val="50000"/>
                  </a:schemeClr>
                </a:solidFill>
                <a:latin typeface="Times New Roman" pitchFamily="18" charset="0"/>
                <a:cs typeface="Times New Roman" pitchFamily="18" charset="0"/>
              </a:rPr>
              <a:t>i</a:t>
            </a:r>
            <a:r>
              <a:rPr lang="en-GB" sz="2400" dirty="0">
                <a:solidFill>
                  <a:schemeClr val="accent6">
                    <a:lumMod val="50000"/>
                  </a:schemeClr>
                </a:solidFill>
                <a:latin typeface="Times New Roman" pitchFamily="18" charset="0"/>
                <a:cs typeface="Times New Roman" pitchFamily="18" charset="0"/>
              </a:rPr>
              <a:t>) </a:t>
            </a:r>
            <a:r>
              <a:rPr lang="en-GB" sz="2400" dirty="0" smtClean="0">
                <a:solidFill>
                  <a:schemeClr val="accent6">
                    <a:lumMod val="50000"/>
                  </a:schemeClr>
                </a:solidFill>
                <a:latin typeface="Times New Roman" pitchFamily="18" charset="0"/>
                <a:cs typeface="Times New Roman" pitchFamily="18" charset="0"/>
              </a:rPr>
              <a:t>Access </a:t>
            </a:r>
            <a:r>
              <a:rPr lang="en-GB" sz="2400" dirty="0">
                <a:solidFill>
                  <a:schemeClr val="accent6">
                    <a:lumMod val="50000"/>
                  </a:schemeClr>
                </a:solidFill>
                <a:latin typeface="Times New Roman" pitchFamily="18" charset="0"/>
                <a:cs typeface="Times New Roman" pitchFamily="18" charset="0"/>
              </a:rPr>
              <a:t>space and </a:t>
            </a:r>
          </a:p>
          <a:p>
            <a:pPr lvl="1" indent="0" algn="just">
              <a:defRPr/>
            </a:pPr>
            <a:r>
              <a:rPr lang="en-GB" sz="2400" dirty="0">
                <a:solidFill>
                  <a:schemeClr val="accent6">
                    <a:lumMod val="50000"/>
                  </a:schemeClr>
                </a:solidFill>
                <a:latin typeface="Times New Roman" pitchFamily="18" charset="0"/>
                <a:cs typeface="Times New Roman" pitchFamily="18" charset="0"/>
              </a:rPr>
              <a:t>(ii) </a:t>
            </a:r>
            <a:r>
              <a:rPr lang="en-GB" sz="2400" dirty="0">
                <a:solidFill>
                  <a:schemeClr val="accent6">
                    <a:lumMod val="50000"/>
                  </a:schemeClr>
                </a:solidFill>
                <a:latin typeface="Times New Roman" pitchFamily="18" charset="0"/>
                <a:cs typeface="Times New Roman" pitchFamily="18" charset="0"/>
              </a:rPr>
              <a:t>A</a:t>
            </a:r>
            <a:r>
              <a:rPr lang="en-GB" sz="2400" dirty="0" smtClean="0">
                <a:solidFill>
                  <a:schemeClr val="accent6">
                    <a:lumMod val="50000"/>
                  </a:schemeClr>
                </a:solidFill>
                <a:latin typeface="Times New Roman" pitchFamily="18" charset="0"/>
                <a:cs typeface="Times New Roman" pitchFamily="18" charset="0"/>
              </a:rPr>
              <a:t>ccess </a:t>
            </a:r>
            <a:r>
              <a:rPr lang="en-GB" sz="2400" dirty="0">
                <a:solidFill>
                  <a:schemeClr val="accent6">
                    <a:lumMod val="50000"/>
                  </a:schemeClr>
                </a:solidFill>
                <a:latin typeface="Times New Roman" pitchFamily="18" charset="0"/>
                <a:cs typeface="Times New Roman" pitchFamily="18" charset="0"/>
              </a:rPr>
              <a:t>back up facility</a:t>
            </a:r>
          </a:p>
          <a:p>
            <a:pPr marL="342900" indent="-342900" algn="just">
              <a:buFont typeface="Wingdings" panose="05000000000000000000" pitchFamily="2" charset="2"/>
              <a:buChar char="ü"/>
              <a:defRPr/>
            </a:pPr>
            <a:r>
              <a:rPr lang="en-GB" sz="2400" dirty="0">
                <a:solidFill>
                  <a:schemeClr val="accent6">
                    <a:lumMod val="50000"/>
                  </a:schemeClr>
                </a:solidFill>
                <a:latin typeface="Times New Roman" pitchFamily="18" charset="0"/>
                <a:cs typeface="Times New Roman" pitchFamily="18" charset="0"/>
              </a:rPr>
              <a:t>Connectivity – preference is a fibre link</a:t>
            </a:r>
          </a:p>
          <a:p>
            <a:pPr marL="342900" indent="-342900" algn="just">
              <a:buFont typeface="Wingdings" panose="05000000000000000000" pitchFamily="2" charset="2"/>
              <a:buChar char="ü"/>
              <a:defRPr/>
            </a:pPr>
            <a:r>
              <a:rPr lang="en-GB" sz="2400" dirty="0">
                <a:solidFill>
                  <a:schemeClr val="accent6">
                    <a:lumMod val="50000"/>
                  </a:schemeClr>
                </a:solidFill>
                <a:latin typeface="Times New Roman" pitchFamily="18" charset="0"/>
                <a:cs typeface="Times New Roman" pitchFamily="18" charset="0"/>
              </a:rPr>
              <a:t>We need to bring on board </a:t>
            </a:r>
            <a:r>
              <a:rPr lang="en-GB" sz="2400" dirty="0" smtClean="0">
                <a:solidFill>
                  <a:schemeClr val="accent6">
                    <a:lumMod val="50000"/>
                  </a:schemeClr>
                </a:solidFill>
                <a:latin typeface="Times New Roman" pitchFamily="18" charset="0"/>
                <a:cs typeface="Times New Roman" pitchFamily="18" charset="0"/>
              </a:rPr>
              <a:t>National </a:t>
            </a:r>
            <a:r>
              <a:rPr lang="en-GB" sz="2400" dirty="0" err="1" smtClean="0">
                <a:solidFill>
                  <a:schemeClr val="accent6">
                    <a:lumMod val="50000"/>
                  </a:schemeClr>
                </a:solidFill>
                <a:latin typeface="Times New Roman" pitchFamily="18" charset="0"/>
                <a:cs typeface="Times New Roman" pitchFamily="18" charset="0"/>
              </a:rPr>
              <a:t>fibric</a:t>
            </a:r>
            <a:r>
              <a:rPr lang="en-GB" sz="2400" dirty="0" smtClean="0">
                <a:solidFill>
                  <a:schemeClr val="accent6">
                    <a:lumMod val="50000"/>
                  </a:schemeClr>
                </a:solidFill>
                <a:latin typeface="Times New Roman" pitchFamily="18" charset="0"/>
                <a:cs typeface="Times New Roman" pitchFamily="18" charset="0"/>
              </a:rPr>
              <a:t> network, </a:t>
            </a:r>
            <a:r>
              <a:rPr lang="en-GB" sz="2400" dirty="0">
                <a:solidFill>
                  <a:schemeClr val="accent6">
                    <a:lumMod val="50000"/>
                  </a:schemeClr>
                </a:solidFill>
                <a:latin typeface="Times New Roman" pitchFamily="18" charset="0"/>
                <a:cs typeface="Times New Roman" pitchFamily="18" charset="0"/>
              </a:rPr>
              <a:t>so that we tap their services</a:t>
            </a:r>
          </a:p>
          <a:p>
            <a:pPr marL="342900" indent="-342900" algn="just">
              <a:buFont typeface="Wingdings" panose="05000000000000000000" pitchFamily="2" charset="2"/>
              <a:buChar char="ü"/>
              <a:defRPr/>
            </a:pPr>
            <a:r>
              <a:rPr lang="en-GB" sz="2400" dirty="0">
                <a:solidFill>
                  <a:schemeClr val="accent6">
                    <a:lumMod val="50000"/>
                  </a:schemeClr>
                </a:solidFill>
                <a:latin typeface="Times New Roman" pitchFamily="18" charset="0"/>
                <a:cs typeface="Times New Roman" pitchFamily="18" charset="0"/>
              </a:rPr>
              <a:t>The system </a:t>
            </a:r>
            <a:r>
              <a:rPr lang="en-GB" sz="2400" dirty="0" smtClean="0">
                <a:solidFill>
                  <a:schemeClr val="accent6">
                    <a:lumMod val="50000"/>
                  </a:schemeClr>
                </a:solidFill>
                <a:latin typeface="Times New Roman" pitchFamily="18" charset="0"/>
                <a:cs typeface="Times New Roman" pitchFamily="18" charset="0"/>
              </a:rPr>
              <a:t>should </a:t>
            </a:r>
            <a:r>
              <a:rPr lang="en-GB" sz="2400" dirty="0">
                <a:solidFill>
                  <a:schemeClr val="accent6">
                    <a:lumMod val="50000"/>
                  </a:schemeClr>
                </a:solidFill>
                <a:latin typeface="Times New Roman" pitchFamily="18" charset="0"/>
                <a:cs typeface="Times New Roman" pitchFamily="18" charset="0"/>
              </a:rPr>
              <a:t>be piloted for  a period of 6 </a:t>
            </a:r>
            <a:r>
              <a:rPr lang="en-GB" sz="2400" dirty="0" smtClean="0">
                <a:solidFill>
                  <a:schemeClr val="accent6">
                    <a:lumMod val="50000"/>
                  </a:schemeClr>
                </a:solidFill>
                <a:latin typeface="Times New Roman" pitchFamily="18" charset="0"/>
                <a:cs typeface="Times New Roman" pitchFamily="18" charset="0"/>
              </a:rPr>
              <a:t>months before its extended to other entry/exit points.</a:t>
            </a:r>
            <a:endParaRPr lang="en-GB" sz="2400" dirty="0">
              <a:solidFill>
                <a:schemeClr val="accent6">
                  <a:lumMod val="50000"/>
                </a:schemeClr>
              </a:solidFill>
              <a:latin typeface="Times New Roman" pitchFamily="18" charset="0"/>
              <a:cs typeface="Times New Roman" pitchFamily="18" charset="0"/>
            </a:endParaRPr>
          </a:p>
          <a:p>
            <a:pPr marL="342900" indent="-342900">
              <a:lnSpc>
                <a:spcPct val="130000"/>
              </a:lnSpc>
              <a:buFont typeface="Wingdings" panose="05000000000000000000" pitchFamily="2" charset="2"/>
              <a:buChar char="ü"/>
              <a:defRPr/>
            </a:pPr>
            <a:endParaRPr lang="en-GB" sz="2400" dirty="0">
              <a:solidFill>
                <a:schemeClr val="accent6">
                  <a:lumMod val="50000"/>
                </a:schemeClr>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 typeface="Arial" pitchFamily="34" charset="0"/>
              <a:buChar char="•"/>
              <a:defRPr/>
            </a:pPr>
            <a:r>
              <a:rPr lang="en-GB" sz="2400" dirty="0" smtClean="0">
                <a:solidFill>
                  <a:srgbClr val="002060"/>
                </a:solidFill>
                <a:latin typeface="Times New Roman" pitchFamily="18" charset="0"/>
                <a:cs typeface="Times New Roman" pitchFamily="18" charset="0"/>
              </a:rPr>
              <a:t>All </a:t>
            </a:r>
            <a:r>
              <a:rPr lang="en-GB" sz="2400" dirty="0">
                <a:solidFill>
                  <a:srgbClr val="002060"/>
                </a:solidFill>
                <a:latin typeface="Times New Roman" pitchFamily="18" charset="0"/>
                <a:cs typeface="Times New Roman" pitchFamily="18" charset="0"/>
              </a:rPr>
              <a:t>variables on the </a:t>
            </a:r>
            <a:r>
              <a:rPr lang="en-GB" sz="2400" dirty="0" smtClean="0">
                <a:solidFill>
                  <a:srgbClr val="002060"/>
                </a:solidFill>
                <a:latin typeface="Times New Roman" pitchFamily="18" charset="0"/>
                <a:cs typeface="Times New Roman" pitchFamily="18" charset="0"/>
              </a:rPr>
              <a:t>A&amp;D declaration form will </a:t>
            </a:r>
            <a:r>
              <a:rPr lang="en-GB" sz="2400" dirty="0">
                <a:solidFill>
                  <a:srgbClr val="002060"/>
                </a:solidFill>
                <a:latin typeface="Times New Roman" pitchFamily="18" charset="0"/>
                <a:cs typeface="Times New Roman" pitchFamily="18" charset="0"/>
              </a:rPr>
              <a:t>be captured; </a:t>
            </a:r>
            <a:endParaRPr lang="en-GB" sz="2400" dirty="0" smtClean="0">
              <a:solidFill>
                <a:srgbClr val="002060"/>
              </a:solidFill>
              <a:latin typeface="Times New Roman" pitchFamily="18" charset="0"/>
              <a:cs typeface="Times New Roman" pitchFamily="18" charset="0"/>
            </a:endParaRPr>
          </a:p>
          <a:p>
            <a:pPr>
              <a:buFont typeface="Arial" pitchFamily="34" charset="0"/>
              <a:buChar char="•"/>
              <a:defRPr/>
            </a:pPr>
            <a:r>
              <a:rPr lang="en-GB" sz="2400" dirty="0" smtClean="0">
                <a:solidFill>
                  <a:srgbClr val="002060"/>
                </a:solidFill>
                <a:latin typeface="Times New Roman" pitchFamily="18" charset="0"/>
                <a:cs typeface="Times New Roman" pitchFamily="18" charset="0"/>
              </a:rPr>
              <a:t>The system will include the name and passport number of the traveller</a:t>
            </a:r>
            <a:endParaRPr lang="en-GB" sz="2400" dirty="0">
              <a:solidFill>
                <a:srgbClr val="002060"/>
              </a:solidFill>
              <a:latin typeface="Times New Roman" pitchFamily="18" charset="0"/>
              <a:cs typeface="Times New Roman" pitchFamily="18" charset="0"/>
            </a:endParaRPr>
          </a:p>
          <a:p>
            <a:r>
              <a:rPr lang="en-US" sz="2400" dirty="0">
                <a:solidFill>
                  <a:srgbClr val="002060"/>
                </a:solidFill>
                <a:latin typeface="Times New Roman" pitchFamily="18" charset="0"/>
                <a:cs typeface="Times New Roman" pitchFamily="18" charset="0"/>
              </a:rPr>
              <a:t>This implies that the </a:t>
            </a:r>
            <a:r>
              <a:rPr lang="en-GB" sz="2400" dirty="0" smtClean="0">
                <a:solidFill>
                  <a:srgbClr val="002060"/>
                </a:solidFill>
                <a:latin typeface="Times New Roman" pitchFamily="18" charset="0"/>
                <a:cs typeface="Times New Roman" pitchFamily="18" charset="0"/>
              </a:rPr>
              <a:t>A&amp;D declaration form </a:t>
            </a:r>
            <a:r>
              <a:rPr lang="en-US" sz="2400" dirty="0" smtClean="0">
                <a:solidFill>
                  <a:srgbClr val="002060"/>
                </a:solidFill>
                <a:latin typeface="Times New Roman" pitchFamily="18" charset="0"/>
                <a:cs typeface="Times New Roman" pitchFamily="18" charset="0"/>
              </a:rPr>
              <a:t>will </a:t>
            </a:r>
            <a:r>
              <a:rPr lang="en-US" sz="2400" dirty="0">
                <a:solidFill>
                  <a:srgbClr val="002060"/>
                </a:solidFill>
                <a:latin typeface="Times New Roman" pitchFamily="18" charset="0"/>
                <a:cs typeface="Times New Roman" pitchFamily="18" charset="0"/>
              </a:rPr>
              <a:t>be </a:t>
            </a:r>
            <a:r>
              <a:rPr lang="en-US" sz="2400" dirty="0" smtClean="0">
                <a:solidFill>
                  <a:srgbClr val="002060"/>
                </a:solidFill>
                <a:latin typeface="Times New Roman" pitchFamily="18" charset="0"/>
                <a:cs typeface="Times New Roman" pitchFamily="18" charset="0"/>
              </a:rPr>
              <a:t>re-designed (without altering the content – to make it suitable for </a:t>
            </a:r>
            <a:r>
              <a:rPr lang="en-US" sz="2400" dirty="0">
                <a:solidFill>
                  <a:srgbClr val="002060"/>
                </a:solidFill>
                <a:latin typeface="Times New Roman" pitchFamily="18" charset="0"/>
                <a:cs typeface="Times New Roman" pitchFamily="18" charset="0"/>
              </a:rPr>
              <a:t>scanning </a:t>
            </a:r>
            <a:r>
              <a:rPr lang="en-US" sz="2400" dirty="0" smtClean="0">
                <a:solidFill>
                  <a:srgbClr val="002060"/>
                </a:solidFill>
                <a:latin typeface="Times New Roman" pitchFamily="18" charset="0"/>
                <a:cs typeface="Times New Roman" pitchFamily="18" charset="0"/>
              </a:rPr>
              <a:t>technology)</a:t>
            </a:r>
            <a:endParaRPr lang="en-US" sz="2400" dirty="0">
              <a:solidFill>
                <a:srgbClr val="002060"/>
              </a:solidFill>
              <a:latin typeface="Times New Roman" pitchFamily="18" charset="0"/>
              <a:cs typeface="Times New Roman" pitchFamily="18" charset="0"/>
            </a:endParaRPr>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
        <p:nvSpPr>
          <p:cNvPr id="6" name="Text Box 4"/>
          <p:cNvSpPr txBox="1">
            <a:spLocks noGrp="1" noChangeArrowheads="1"/>
          </p:cNvSpPr>
          <p:nvPr>
            <p:ph type="title"/>
          </p:nvPr>
        </p:nvSpPr>
        <p:spPr bwMode="auto">
          <a:prstGeom prst="rect">
            <a:avLst/>
          </a:prstGeom>
          <a:noFill/>
          <a:ln w="9525">
            <a:noFill/>
            <a:round/>
            <a:headEnd/>
            <a:tailEnd/>
          </a:ln>
        </p:spPr>
        <p:txBody>
          <a:bodyPr lIns="90000" tIns="46800" rIns="90000" bIns="46800" anchor="ctr"/>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4000" b="1" dirty="0" smtClean="0">
                <a:solidFill>
                  <a:schemeClr val="accent6">
                    <a:lumMod val="50000"/>
                  </a:schemeClr>
                </a:solidFill>
              </a:rPr>
              <a:t>Data </a:t>
            </a:r>
            <a:r>
              <a:rPr lang="en-GB" sz="4000" b="1" dirty="0">
                <a:solidFill>
                  <a:schemeClr val="accent6">
                    <a:lumMod val="50000"/>
                  </a:schemeClr>
                </a:solidFill>
              </a:rPr>
              <a:t>capture </a:t>
            </a:r>
            <a:r>
              <a:rPr lang="en-GB" sz="4000" b="1" dirty="0" smtClean="0">
                <a:solidFill>
                  <a:schemeClr val="accent6">
                    <a:lumMod val="50000"/>
                  </a:schemeClr>
                </a:solidFill>
              </a:rPr>
              <a:t>process – data capture fields</a:t>
            </a:r>
            <a:endParaRPr lang="en-US" sz="4000" b="1" dirty="0">
              <a:solidFill>
                <a:schemeClr val="accent6">
                  <a:lumMod val="50000"/>
                </a:schemeClr>
              </a:solidFill>
            </a:endParaRPr>
          </a:p>
        </p:txBody>
      </p:sp>
    </p:spTree>
    <p:extLst>
      <p:ext uri="{BB962C8B-B14F-4D97-AF65-F5344CB8AC3E}">
        <p14:creationId xmlns:p14="http://schemas.microsoft.com/office/powerpoint/2010/main" val="9520514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4"/>
          <p:cNvSpPr>
            <a:spLocks noGrp="1"/>
          </p:cNvSpPr>
          <p:nvPr>
            <p:ph type="title"/>
          </p:nvPr>
        </p:nvSpPr>
        <p:spPr/>
        <p:txBody>
          <a:bodyPr/>
          <a:lstStyle/>
          <a:p>
            <a:pPr>
              <a:defRPr/>
            </a:pPr>
            <a:r>
              <a:rPr lang="en-GB" sz="3200" dirty="0" smtClean="0">
                <a:solidFill>
                  <a:schemeClr val="accent6">
                    <a:lumMod val="50000"/>
                  </a:schemeClr>
                </a:solidFill>
              </a:rPr>
              <a:t>System development and acquisition</a:t>
            </a:r>
            <a:endParaRPr lang="en-US" sz="3200" dirty="0" smtClean="0">
              <a:solidFill>
                <a:schemeClr val="accent6">
                  <a:lumMod val="50000"/>
                </a:schemeClr>
              </a:solidFill>
            </a:endParaRPr>
          </a:p>
        </p:txBody>
      </p:sp>
      <p:sp>
        <p:nvSpPr>
          <p:cNvPr id="10243" name="Date Placeholder 1"/>
          <p:cNvSpPr>
            <a:spLocks noGrp="1"/>
          </p:cNvSpPr>
          <p:nvPr>
            <p:ph type="dt" sz="quarter" idx="10"/>
          </p:nvPr>
        </p:nvSpPr>
        <p:spPr>
          <a:noFill/>
        </p:spPr>
        <p:txBody>
          <a:bodyPr/>
          <a:lstStyle/>
          <a:p>
            <a:fld id="{84BE40BA-F459-480E-9105-1CC1F225CA13}" type="datetime5">
              <a:rPr lang="en-US" sz="1200" smtClean="0">
                <a:solidFill>
                  <a:srgbClr val="FFC000"/>
                </a:solidFill>
              </a:rPr>
              <a:pPr/>
              <a:t>31-Aug-16</a:t>
            </a:fld>
            <a:endParaRPr lang="en-US" smtClean="0">
              <a:solidFill>
                <a:srgbClr val="FFC000"/>
              </a:solidFill>
            </a:endParaRPr>
          </a:p>
        </p:txBody>
      </p:sp>
      <p:sp>
        <p:nvSpPr>
          <p:cNvPr id="10244" name="Footer Placeholder 2"/>
          <p:cNvSpPr>
            <a:spLocks noGrp="1"/>
          </p:cNvSpPr>
          <p:nvPr>
            <p:ph type="ftr" sz="quarter" idx="11"/>
          </p:nvPr>
        </p:nvSpPr>
        <p:spPr>
          <a:noFill/>
        </p:spPr>
        <p:txBody>
          <a:bodyPr/>
          <a:lstStyle/>
          <a:p>
            <a:r>
              <a:rPr lang="en-US" sz="1200" smtClean="0">
                <a:solidFill>
                  <a:srgbClr val="FFC000"/>
                </a:solidFill>
              </a:rPr>
              <a:t>Uganda Bureau of Statistics ¤ Plot 9 Colville Street, Kampala Uganda ¤ Website: www.ubos.org </a:t>
            </a:r>
          </a:p>
          <a:p>
            <a:r>
              <a:rPr lang="en-US" sz="1200" smtClean="0">
                <a:solidFill>
                  <a:srgbClr val="FFC000"/>
                </a:solidFill>
              </a:rPr>
              <a:t>Tel: +256(0)-41-4706000 ¤ E-mail: ubos@ubos.org</a:t>
            </a:r>
          </a:p>
        </p:txBody>
      </p:sp>
      <p:sp>
        <p:nvSpPr>
          <p:cNvPr id="10245" name="Content Placeholder 5"/>
          <p:cNvSpPr>
            <a:spLocks noGrp="1"/>
          </p:cNvSpPr>
          <p:nvPr>
            <p:ph idx="1"/>
          </p:nvPr>
        </p:nvSpPr>
        <p:spPr>
          <a:xfrm>
            <a:off x="457200" y="1600200"/>
            <a:ext cx="8224838" cy="4614863"/>
          </a:xfrm>
        </p:spPr>
        <p:txBody>
          <a:bodyPr/>
          <a:lstStyle/>
          <a:p>
            <a:pPr>
              <a:buFont typeface="Arial" pitchFamily="34" charset="0"/>
              <a:buChar char="•"/>
            </a:pPr>
            <a:r>
              <a:rPr lang="en-GB" sz="2400" dirty="0" smtClean="0">
                <a:latin typeface="Times New Roman" pitchFamily="18" charset="0"/>
                <a:cs typeface="Times New Roman" pitchFamily="18" charset="0"/>
              </a:rPr>
              <a:t>The </a:t>
            </a:r>
            <a:r>
              <a:rPr lang="en-US" sz="2400" dirty="0" smtClean="0">
                <a:latin typeface="Times New Roman" pitchFamily="18" charset="0"/>
                <a:cs typeface="Times New Roman" pitchFamily="18" charset="0"/>
              </a:rPr>
              <a:t>GBOS team will develop a concept note/proposal for development of the </a:t>
            </a:r>
            <a:r>
              <a:rPr lang="en-GB" sz="2400" dirty="0" smtClean="0">
                <a:solidFill>
                  <a:srgbClr val="002060"/>
                </a:solidFill>
                <a:latin typeface="Times New Roman" pitchFamily="18" charset="0"/>
                <a:cs typeface="Times New Roman" pitchFamily="18" charset="0"/>
              </a:rPr>
              <a:t>A&amp;D declaration form </a:t>
            </a:r>
            <a:r>
              <a:rPr lang="en-US" sz="2400" dirty="0" smtClean="0">
                <a:latin typeface="Times New Roman" pitchFamily="18" charset="0"/>
                <a:cs typeface="Times New Roman" pitchFamily="18" charset="0"/>
              </a:rPr>
              <a:t>processing system. The proposal shall define all the functional specifications of the system.</a:t>
            </a:r>
          </a:p>
          <a:p>
            <a:pPr>
              <a:buFont typeface="Arial" pitchFamily="34" charset="0"/>
              <a:buChar char="•"/>
            </a:pPr>
            <a:r>
              <a:rPr lang="en-US" sz="2400" dirty="0" smtClean="0">
                <a:latin typeface="Times New Roman" pitchFamily="18" charset="0"/>
                <a:cs typeface="Times New Roman" pitchFamily="18" charset="0"/>
              </a:rPr>
              <a:t>It is proposed that the funding entity will procure a Business Solutions firm to develop the system using the RFP approach.</a:t>
            </a:r>
          </a:p>
          <a:p>
            <a:pPr>
              <a:buFont typeface="Arial" pitchFamily="34" charset="0"/>
              <a:buChar char="•"/>
            </a:pPr>
            <a:r>
              <a:rPr lang="en-US" sz="2400" dirty="0" smtClean="0">
                <a:latin typeface="Times New Roman" pitchFamily="18" charset="0"/>
                <a:cs typeface="Times New Roman" pitchFamily="18" charset="0"/>
              </a:rPr>
              <a:t>The Bureau, together with the other stakeholders will take lead in the development of the system, participate in the selection and evaluation process of the business firm</a:t>
            </a:r>
            <a:r>
              <a:rPr lang="en-US" sz="2400" dirty="0" smtClean="0"/>
              <a:t>. </a:t>
            </a:r>
          </a:p>
          <a:p>
            <a:pPr>
              <a:buFont typeface="Arial" pitchFamily="34" charset="0"/>
              <a:buChar char="•"/>
            </a:pPr>
            <a:endParaRPr lang="en-US" sz="2400" dirty="0" smtClean="0"/>
          </a:p>
          <a:p>
            <a:pPr>
              <a:buFont typeface="Times New Roman" pitchFamily="18" charset="0"/>
              <a:buNone/>
            </a:pPr>
            <a:endParaRPr lang="en-US" dirty="0" smtClean="0"/>
          </a:p>
        </p:txBody>
      </p:sp>
    </p:spTree>
    <p:extLst>
      <p:ext uri="{BB962C8B-B14F-4D97-AF65-F5344CB8AC3E}">
        <p14:creationId xmlns:p14="http://schemas.microsoft.com/office/powerpoint/2010/main" val="31655716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4"/>
          <p:cNvSpPr>
            <a:spLocks noGrp="1"/>
          </p:cNvSpPr>
          <p:nvPr>
            <p:ph type="title"/>
          </p:nvPr>
        </p:nvSpPr>
        <p:spPr/>
        <p:txBody>
          <a:bodyPr/>
          <a:lstStyle/>
          <a:p>
            <a:pPr>
              <a:defRPr/>
            </a:pPr>
            <a:r>
              <a:rPr lang="en-GB" sz="4000" dirty="0" smtClean="0">
                <a:solidFill>
                  <a:schemeClr val="accent6">
                    <a:lumMod val="50000"/>
                  </a:schemeClr>
                </a:solidFill>
                <a:latin typeface="Times New Roman" pitchFamily="18" charset="0"/>
                <a:cs typeface="Times New Roman" pitchFamily="18" charset="0"/>
              </a:rPr>
              <a:t>Issues to Consider</a:t>
            </a:r>
            <a:r>
              <a:rPr lang="en-GB" sz="3200" dirty="0" smtClean="0">
                <a:solidFill>
                  <a:schemeClr val="accent6">
                    <a:lumMod val="50000"/>
                  </a:schemeClr>
                </a:solidFill>
              </a:rPr>
              <a:t/>
            </a:r>
            <a:br>
              <a:rPr lang="en-GB" sz="3200" dirty="0" smtClean="0">
                <a:solidFill>
                  <a:schemeClr val="accent6">
                    <a:lumMod val="50000"/>
                  </a:schemeClr>
                </a:solidFill>
              </a:rPr>
            </a:br>
            <a:endParaRPr lang="en-US" sz="3200" dirty="0" smtClean="0"/>
          </a:p>
        </p:txBody>
      </p:sp>
      <p:sp>
        <p:nvSpPr>
          <p:cNvPr id="11267" name="Date Placeholder 1"/>
          <p:cNvSpPr>
            <a:spLocks noGrp="1"/>
          </p:cNvSpPr>
          <p:nvPr>
            <p:ph type="dt" sz="quarter" idx="10"/>
          </p:nvPr>
        </p:nvSpPr>
        <p:spPr>
          <a:noFill/>
        </p:spPr>
        <p:txBody>
          <a:bodyPr/>
          <a:lstStyle/>
          <a:p>
            <a:fld id="{16DEA241-8457-4718-9EE6-F9DD268E0B43}" type="datetime5">
              <a:rPr lang="en-US" sz="1200" smtClean="0">
                <a:solidFill>
                  <a:srgbClr val="FFC000"/>
                </a:solidFill>
              </a:rPr>
              <a:pPr/>
              <a:t>31-Aug-16</a:t>
            </a:fld>
            <a:endParaRPr lang="en-US" sz="1200" smtClean="0">
              <a:solidFill>
                <a:srgbClr val="FFC000"/>
              </a:solidFill>
            </a:endParaRPr>
          </a:p>
        </p:txBody>
      </p:sp>
      <p:sp>
        <p:nvSpPr>
          <p:cNvPr id="11268" name="Footer Placeholder 2"/>
          <p:cNvSpPr>
            <a:spLocks noGrp="1"/>
          </p:cNvSpPr>
          <p:nvPr>
            <p:ph type="ftr" sz="quarter" idx="11"/>
          </p:nvPr>
        </p:nvSpPr>
        <p:spPr>
          <a:noFill/>
        </p:spPr>
        <p:txBody>
          <a:bodyPr/>
          <a:lstStyle/>
          <a:p>
            <a:r>
              <a:rPr lang="en-US" sz="1200" smtClean="0">
                <a:solidFill>
                  <a:srgbClr val="FFC000"/>
                </a:solidFill>
              </a:rPr>
              <a:t>Uganda Bureau of Statistics ¤ Plot 9 Colville Street, Kampala Uganda ¤ Website: www.ubos.org </a:t>
            </a:r>
          </a:p>
          <a:p>
            <a:r>
              <a:rPr lang="en-US" sz="1200" smtClean="0">
                <a:solidFill>
                  <a:srgbClr val="FFC000"/>
                </a:solidFill>
              </a:rPr>
              <a:t>Tel: +256(0)-41-4706000 ¤ E-mail: ubos@ubos.org</a:t>
            </a:r>
          </a:p>
        </p:txBody>
      </p:sp>
      <p:sp>
        <p:nvSpPr>
          <p:cNvPr id="11269" name="Content Placeholder 5"/>
          <p:cNvSpPr>
            <a:spLocks noGrp="1"/>
          </p:cNvSpPr>
          <p:nvPr>
            <p:ph idx="1"/>
          </p:nvPr>
        </p:nvSpPr>
        <p:spPr>
          <a:xfrm>
            <a:off x="457200" y="1412875"/>
            <a:ext cx="8224838" cy="5478463"/>
          </a:xfrm>
        </p:spPr>
        <p:txBody>
          <a:bodyPr/>
          <a:lstStyle/>
          <a:p>
            <a:pPr>
              <a:spcBef>
                <a:spcPct val="0"/>
              </a:spcBef>
              <a:buFont typeface="Wingdings" pitchFamily="2" charset="2"/>
              <a:buChar char="ü"/>
            </a:pPr>
            <a:r>
              <a:rPr lang="en-GB" sz="2800" dirty="0" smtClean="0">
                <a:latin typeface="Times New Roman" pitchFamily="18" charset="0"/>
                <a:cs typeface="Times New Roman" pitchFamily="18" charset="0"/>
              </a:rPr>
              <a:t>Sustainability </a:t>
            </a:r>
          </a:p>
          <a:p>
            <a:pPr>
              <a:spcBef>
                <a:spcPct val="0"/>
              </a:spcBef>
              <a:buFont typeface="Wingdings" pitchFamily="2" charset="2"/>
              <a:buChar char="ü"/>
            </a:pPr>
            <a:endParaRPr lang="en-GB" sz="2800" dirty="0" smtClean="0">
              <a:latin typeface="Times New Roman" pitchFamily="18" charset="0"/>
              <a:cs typeface="Times New Roman" pitchFamily="18" charset="0"/>
            </a:endParaRPr>
          </a:p>
          <a:p>
            <a:pPr>
              <a:spcBef>
                <a:spcPct val="0"/>
              </a:spcBef>
              <a:buFont typeface="Wingdings" pitchFamily="2" charset="2"/>
              <a:buChar char="ü"/>
            </a:pPr>
            <a:r>
              <a:rPr lang="en-GB" sz="2800" dirty="0" smtClean="0">
                <a:latin typeface="Times New Roman" pitchFamily="18" charset="0"/>
                <a:cs typeface="Times New Roman" pitchFamily="18" charset="0"/>
              </a:rPr>
              <a:t>Management of Satellite offices</a:t>
            </a:r>
          </a:p>
          <a:p>
            <a:pPr lvl="1">
              <a:spcBef>
                <a:spcPct val="0"/>
              </a:spcBef>
              <a:buFont typeface="Wingdings" pitchFamily="2" charset="2"/>
              <a:buChar char="ü"/>
            </a:pPr>
            <a:r>
              <a:rPr lang="en-GB" dirty="0" smtClean="0">
                <a:latin typeface="Times New Roman" pitchFamily="18" charset="0"/>
                <a:cs typeface="Times New Roman" pitchFamily="18" charset="0"/>
              </a:rPr>
              <a:t>Establishment Costs</a:t>
            </a:r>
          </a:p>
          <a:p>
            <a:pPr lvl="1">
              <a:spcBef>
                <a:spcPct val="0"/>
              </a:spcBef>
              <a:buFont typeface="Wingdings" pitchFamily="2" charset="2"/>
              <a:buChar char="ü"/>
            </a:pPr>
            <a:r>
              <a:rPr lang="en-GB" dirty="0" smtClean="0">
                <a:latin typeface="Times New Roman" pitchFamily="18" charset="0"/>
                <a:cs typeface="Times New Roman" pitchFamily="18" charset="0"/>
              </a:rPr>
              <a:t>Supervision of the Data Entrants.</a:t>
            </a:r>
          </a:p>
          <a:p>
            <a:pPr>
              <a:spcBef>
                <a:spcPct val="0"/>
              </a:spcBef>
              <a:buFont typeface="Wingdings" pitchFamily="2" charset="2"/>
              <a:buChar char="ü"/>
            </a:pPr>
            <a:r>
              <a:rPr lang="en-US" sz="2800" dirty="0" smtClean="0">
                <a:latin typeface="Times New Roman" pitchFamily="18" charset="0"/>
                <a:cs typeface="Times New Roman" pitchFamily="18" charset="0"/>
              </a:rPr>
              <a:t>Data Transfer</a:t>
            </a:r>
          </a:p>
          <a:p>
            <a:pPr lvl="1">
              <a:spcBef>
                <a:spcPct val="0"/>
              </a:spcBef>
              <a:buFont typeface="Wingdings" pitchFamily="2" charset="2"/>
              <a:buChar char="ü"/>
            </a:pPr>
            <a:r>
              <a:rPr lang="en-US" dirty="0" smtClean="0">
                <a:latin typeface="Times New Roman" pitchFamily="18" charset="0"/>
                <a:cs typeface="Times New Roman" pitchFamily="18" charset="0"/>
              </a:rPr>
              <a:t>Connectivity</a:t>
            </a:r>
          </a:p>
          <a:p>
            <a:pPr>
              <a:spcBef>
                <a:spcPct val="0"/>
              </a:spcBef>
              <a:buFont typeface="Wingdings" pitchFamily="2" charset="2"/>
              <a:buChar char="v"/>
            </a:pPr>
            <a:endParaRPr lang="en-US" sz="280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8588"/>
            <a:ext cx="8224838" cy="1300148"/>
          </a:xfrm>
        </p:spPr>
        <p:txBody>
          <a:bodyPr/>
          <a:lstStyle/>
          <a:p>
            <a:r>
              <a:rPr lang="en-US" sz="4000" dirty="0" smtClean="0">
                <a:latin typeface="Times New Roman" pitchFamily="18" charset="0"/>
                <a:cs typeface="Times New Roman" pitchFamily="18" charset="0"/>
              </a:rPr>
              <a:t>Challenges and Recommendation</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428736"/>
            <a:ext cx="8329642" cy="5462602"/>
          </a:xfrm>
        </p:spPr>
        <p:txBody>
          <a:bodyPr/>
          <a:lstStyle/>
          <a:p>
            <a:pPr marL="623888" indent="-388938">
              <a:buFont typeface="Wingdings" pitchFamily="2" charset="2"/>
              <a:buChar char="ü"/>
            </a:pPr>
            <a:r>
              <a:rPr lang="en-US" sz="2400" b="1" dirty="0" smtClean="0">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Budget constraints </a:t>
            </a:r>
          </a:p>
          <a:p>
            <a:pPr marL="623888" lvl="1" indent="-388938">
              <a:spcBef>
                <a:spcPts val="800"/>
              </a:spcBef>
              <a:buFont typeface="Wingdings" pitchFamily="2" charset="2"/>
              <a:buChar char="ü"/>
            </a:pPr>
            <a:r>
              <a:rPr lang="en-US" sz="2400" dirty="0" smtClean="0">
                <a:solidFill>
                  <a:schemeClr val="tx1"/>
                </a:solidFill>
                <a:latin typeface="Times New Roman" pitchFamily="18" charset="0"/>
                <a:cs typeface="Times New Roman" pitchFamily="18" charset="0"/>
              </a:rPr>
              <a:t>Irregular use of arrivals and departure declaration form by Immigration, hence inconsistency in A&amp;D data.</a:t>
            </a:r>
          </a:p>
          <a:p>
            <a:pPr marL="623888" lvl="1" indent="-388938">
              <a:spcBef>
                <a:spcPts val="800"/>
              </a:spcBef>
              <a:buFont typeface="Wingdings" pitchFamily="2" charset="2"/>
              <a:buChar char="ü"/>
            </a:pPr>
            <a:r>
              <a:rPr lang="en-US" sz="2400" dirty="0" smtClean="0">
                <a:solidFill>
                  <a:schemeClr val="tx1"/>
                </a:solidFill>
                <a:latin typeface="Times New Roman" pitchFamily="18" charset="0"/>
                <a:cs typeface="Times New Roman" pitchFamily="18" charset="0"/>
              </a:rPr>
              <a:t>Untimely data, incase the A&amp;D declaration forms are not processed electronically. </a:t>
            </a:r>
          </a:p>
          <a:p>
            <a:pPr marL="623888" lvl="1" indent="-388938">
              <a:spcBef>
                <a:spcPts val="800"/>
              </a:spcBef>
              <a:buFont typeface="Wingdings" pitchFamily="2" charset="2"/>
              <a:buChar char="ü"/>
            </a:pPr>
            <a:r>
              <a:rPr lang="en-GB" sz="2400" dirty="0" smtClean="0">
                <a:solidFill>
                  <a:schemeClr val="tx1"/>
                </a:solidFill>
                <a:latin typeface="Times New Roman" pitchFamily="18" charset="0"/>
                <a:cs typeface="Times New Roman" pitchFamily="18" charset="0"/>
              </a:rPr>
              <a:t>Addressing challenges requires coordination of key stakeholders in the industry both private and public. </a:t>
            </a:r>
          </a:p>
          <a:p>
            <a:pPr marL="623888" lvl="1" indent="-388938">
              <a:spcBef>
                <a:spcPts val="800"/>
              </a:spcBef>
              <a:buFont typeface="Wingdings" pitchFamily="2" charset="2"/>
              <a:buChar char="ü"/>
            </a:pPr>
            <a:r>
              <a:rPr lang="en-GB" sz="2400" dirty="0" smtClean="0">
                <a:solidFill>
                  <a:schemeClr val="tx1"/>
                </a:solidFill>
                <a:latin typeface="Times New Roman" pitchFamily="18" charset="0"/>
                <a:cs typeface="Times New Roman" pitchFamily="18" charset="0"/>
              </a:rPr>
              <a:t>Improve communication among key stakeholders by forming national statistical committees (NSC) includes NSBs, immigration departments, Central Bank, Tourism boards/authorities, MDA, wildlife departments. </a:t>
            </a:r>
          </a:p>
          <a:p>
            <a:pPr marL="342900" lvl="1" indent="-342900">
              <a:spcBef>
                <a:spcPts val="800"/>
              </a:spcBef>
              <a:buFont typeface="Times New Roman" pitchFamily="18" charset="0"/>
              <a:buChar char="•"/>
            </a:pPr>
            <a:endParaRPr lang="en-GB" sz="2400" dirty="0" smtClean="0">
              <a:solidFill>
                <a:schemeClr val="tx1"/>
              </a:solidFill>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ctr"/>
            <a:endParaRPr lang="en-US" sz="4800" b="1" dirty="0" smtClean="0"/>
          </a:p>
          <a:p>
            <a:pPr algn="ctr"/>
            <a:endParaRPr lang="en-US" sz="4800" b="1" dirty="0" smtClean="0"/>
          </a:p>
          <a:p>
            <a:pPr algn="ctr">
              <a:buNone/>
            </a:pPr>
            <a:r>
              <a:rPr lang="en-US" sz="4800" b="1" dirty="0" smtClean="0"/>
              <a:t>Thank you </a:t>
            </a:r>
            <a:endParaRPr lang="en-US" sz="4800" b="1" dirty="0"/>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p:txBody>
          <a:bodyPr/>
          <a:lstStyle/>
          <a:p>
            <a:pPr>
              <a:defRPr/>
            </a:pPr>
            <a:r>
              <a:rPr lang="en-US" smtClean="0"/>
              <a:t>Uganda Bureau of Statistics ¤ Plot 9 Colville Street, Kampala Uganda ¤ Website: www.ubos.org </a:t>
            </a:r>
          </a:p>
          <a:p>
            <a:pPr>
              <a:defRPr/>
            </a:pPr>
            <a:r>
              <a:rPr lang="en-US" smtClean="0"/>
              <a:t>Tel: +256(0)-41-4706000 ¤ E-mail: ubos@ubos.org</a:t>
            </a:r>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dirty="0" smtClean="0"/>
              <a:t>Visitor to tourism attraction Place/Sites </a:t>
            </a:r>
            <a:endParaRPr lang="en-US" dirty="0">
              <a:solidFill>
                <a:schemeClr val="accent6">
                  <a:lumMod val="50000"/>
                </a:schemeClr>
              </a:solidFill>
            </a:endParaRPr>
          </a:p>
        </p:txBody>
      </p:sp>
      <p:sp>
        <p:nvSpPr>
          <p:cNvPr id="3" name="Content Placeholder 2"/>
          <p:cNvSpPr>
            <a:spLocks noGrp="1"/>
          </p:cNvSpPr>
          <p:nvPr>
            <p:ph idx="1"/>
          </p:nvPr>
        </p:nvSpPr>
        <p:spPr>
          <a:xfrm>
            <a:off x="457200" y="1428736"/>
            <a:ext cx="8224838" cy="5462602"/>
          </a:xfrm>
        </p:spPr>
        <p:txBody>
          <a:bodyPr/>
          <a:lstStyle/>
          <a:p>
            <a:r>
              <a:rPr lang="en-GB" sz="2400" b="1" dirty="0" smtClean="0">
                <a:solidFill>
                  <a:schemeClr val="tx1"/>
                </a:solidFill>
                <a:latin typeface="Times New Roman" pitchFamily="18" charset="0"/>
                <a:cs typeface="Times New Roman" pitchFamily="18" charset="0"/>
              </a:rPr>
              <a:t>Definitions </a:t>
            </a:r>
            <a:endParaRPr lang="en-GB" sz="2400" b="1" dirty="0" smtClean="0">
              <a:latin typeface="Times New Roman" pitchFamily="18" charset="0"/>
              <a:cs typeface="Times New Roman" pitchFamily="18" charset="0"/>
            </a:endParaRPr>
          </a:p>
          <a:p>
            <a:pPr>
              <a:buFont typeface="Arial" pitchFamily="34" charset="0"/>
              <a:buChar char="•"/>
            </a:pPr>
            <a:r>
              <a:rPr lang="en-US" sz="2400" b="1" dirty="0" smtClean="0">
                <a:solidFill>
                  <a:schemeClr val="tx1"/>
                </a:solidFill>
                <a:latin typeface="Times New Roman" pitchFamily="18" charset="0"/>
                <a:cs typeface="Times New Roman" pitchFamily="18" charset="0"/>
              </a:rPr>
              <a:t>Tourism attraction sites :</a:t>
            </a:r>
            <a:r>
              <a:rPr lang="en-US" sz="2400" dirty="0" smtClean="0">
                <a:solidFill>
                  <a:schemeClr val="tx1"/>
                </a:solidFill>
                <a:latin typeface="Times New Roman" pitchFamily="18" charset="0"/>
                <a:cs typeface="Times New Roman" pitchFamily="18" charset="0"/>
              </a:rPr>
              <a:t>Any place of interest where tourists visit typically for its exhibited man-made, natural or cultural value or its historical significance.</a:t>
            </a:r>
          </a:p>
          <a:p>
            <a:pPr>
              <a:buFont typeface="Arial" pitchFamily="34" charset="0"/>
              <a:buChar char="•"/>
            </a:pPr>
            <a:r>
              <a:rPr lang="en-US" sz="2400" b="1" dirty="0" smtClean="0">
                <a:solidFill>
                  <a:schemeClr val="tx1"/>
                </a:solidFill>
                <a:latin typeface="Times New Roman" pitchFamily="18" charset="0"/>
                <a:cs typeface="Times New Roman" pitchFamily="18" charset="0"/>
              </a:rPr>
              <a:t>A Visitors to tourism attraction Place/Sites;</a:t>
            </a:r>
            <a:r>
              <a:rPr lang="en-US" sz="2400" b="1" dirty="0" smtClean="0">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Persons who undertake a leisure, educational, research tour in the tourism attraction Place/Sites. These visitor can be categorized as:</a:t>
            </a:r>
          </a:p>
          <a:p>
            <a:pPr>
              <a:buFont typeface="Arial" pitchFamily="34" charset="0"/>
              <a:buChar char="•"/>
            </a:pPr>
            <a:r>
              <a:rPr lang="en-US" sz="2300" b="1" dirty="0" smtClean="0">
                <a:solidFill>
                  <a:schemeClr val="tx1"/>
                </a:solidFill>
                <a:latin typeface="Times New Roman" pitchFamily="18" charset="0"/>
                <a:cs typeface="Times New Roman" pitchFamily="18" charset="0"/>
              </a:rPr>
              <a:t>National parks: </a:t>
            </a:r>
            <a:r>
              <a:rPr lang="en-US" sz="2300" dirty="0" smtClean="0">
                <a:solidFill>
                  <a:schemeClr val="tx1"/>
                </a:solidFill>
                <a:latin typeface="Times New Roman" pitchFamily="18" charset="0"/>
                <a:cs typeface="Times New Roman" pitchFamily="18" charset="0"/>
              </a:rPr>
              <a:t>An area of international and national importance because of its biological diversity, landscape or national heritage and in which the following activities may be permitted: Biodiversity conservation; Recreation; scenic viewing; scientific research; and any other tourism related economic activities.</a:t>
            </a:r>
          </a:p>
          <a:p>
            <a:endParaRPr lang="en-GB" dirty="0" smtClean="0"/>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extLst>
      <p:ext uri="{BB962C8B-B14F-4D97-AF65-F5344CB8AC3E}">
        <p14:creationId xmlns:p14="http://schemas.microsoft.com/office/powerpoint/2010/main" val="41905848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dirty="0" smtClean="0"/>
              <a:t>Visitor to tourism attraction Place/Sites </a:t>
            </a:r>
            <a:endParaRPr lang="en-US" dirty="0">
              <a:solidFill>
                <a:schemeClr val="accent6">
                  <a:lumMod val="50000"/>
                </a:schemeClr>
              </a:solidFill>
            </a:endParaRPr>
          </a:p>
        </p:txBody>
      </p:sp>
      <p:sp>
        <p:nvSpPr>
          <p:cNvPr id="3" name="Content Placeholder 2"/>
          <p:cNvSpPr>
            <a:spLocks noGrp="1"/>
          </p:cNvSpPr>
          <p:nvPr>
            <p:ph idx="1"/>
          </p:nvPr>
        </p:nvSpPr>
        <p:spPr/>
        <p:txBody>
          <a:bodyPr/>
          <a:lstStyle/>
          <a:p>
            <a:pPr>
              <a:buFont typeface="Arial" pitchFamily="34" charset="0"/>
              <a:buChar char="•"/>
            </a:pPr>
            <a:r>
              <a:rPr lang="en-US" sz="2400" b="1" dirty="0" smtClean="0">
                <a:solidFill>
                  <a:schemeClr val="tx1"/>
                </a:solidFill>
                <a:latin typeface="Times New Roman" pitchFamily="18" charset="0"/>
                <a:cs typeface="Times New Roman" pitchFamily="18" charset="0"/>
              </a:rPr>
              <a:t>Game/natural reserves: </a:t>
            </a:r>
            <a:r>
              <a:rPr lang="en-US" sz="2400" dirty="0" smtClean="0">
                <a:solidFill>
                  <a:schemeClr val="tx1"/>
                </a:solidFill>
                <a:latin typeface="Times New Roman" pitchFamily="18" charset="0"/>
                <a:cs typeface="Times New Roman" pitchFamily="18" charset="0"/>
              </a:rPr>
              <a:t>Areas controlled by government often set aside for conservation of fauna and flora with controlled wildlife activities.</a:t>
            </a:r>
          </a:p>
          <a:p>
            <a:pPr>
              <a:buFont typeface="Arial" pitchFamily="34" charset="0"/>
              <a:buChar char="•"/>
            </a:pPr>
            <a:r>
              <a:rPr lang="en-US" sz="2400" b="1" dirty="0" smtClean="0">
                <a:solidFill>
                  <a:schemeClr val="tx1"/>
                </a:solidFill>
                <a:latin typeface="Times New Roman" pitchFamily="18" charset="0"/>
                <a:cs typeface="Times New Roman" pitchFamily="18" charset="0"/>
              </a:rPr>
              <a:t>Historical Sites: </a:t>
            </a:r>
            <a:r>
              <a:rPr lang="en-US" sz="2400" dirty="0" smtClean="0">
                <a:solidFill>
                  <a:schemeClr val="tx1"/>
                </a:solidFill>
                <a:latin typeface="Times New Roman" pitchFamily="18" charset="0"/>
                <a:cs typeface="Times New Roman" pitchFamily="18" charset="0"/>
              </a:rPr>
              <a:t>Protected sites by national historic significance where pieces of political, military, cultural history have been preserved for education, enjoyment etc.</a:t>
            </a:r>
          </a:p>
          <a:p>
            <a:pPr>
              <a:buFont typeface="Arial" pitchFamily="34" charset="0"/>
              <a:buChar char="•"/>
            </a:pPr>
            <a:r>
              <a:rPr lang="en-US" sz="2400" b="1" dirty="0" smtClean="0">
                <a:solidFill>
                  <a:schemeClr val="tx1"/>
                </a:solidFill>
                <a:latin typeface="Times New Roman" pitchFamily="18" charset="0"/>
                <a:cs typeface="Times New Roman" pitchFamily="18" charset="0"/>
              </a:rPr>
              <a:t>Historical Buildings: </a:t>
            </a:r>
            <a:r>
              <a:rPr lang="en-US" sz="2400" dirty="0" smtClean="0">
                <a:solidFill>
                  <a:schemeClr val="tx1"/>
                </a:solidFill>
                <a:latin typeface="Times New Roman" pitchFamily="18" charset="0"/>
                <a:cs typeface="Times New Roman" pitchFamily="18" charset="0"/>
              </a:rPr>
              <a:t>Historical buildings registered/ recognized by regulatory Authority.</a:t>
            </a:r>
          </a:p>
          <a:p>
            <a:endParaRPr lang="en-GB" dirty="0" smtClean="0"/>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extLst>
      <p:ext uri="{BB962C8B-B14F-4D97-AF65-F5344CB8AC3E}">
        <p14:creationId xmlns:p14="http://schemas.microsoft.com/office/powerpoint/2010/main" val="419058482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dirty="0" smtClean="0"/>
              <a:t>Visitor to tourism attraction Place/Sites </a:t>
            </a:r>
            <a:endParaRPr lang="en-US" dirty="0">
              <a:solidFill>
                <a:schemeClr val="accent6">
                  <a:lumMod val="50000"/>
                </a:schemeClr>
              </a:solidFill>
            </a:endParaRPr>
          </a:p>
        </p:txBody>
      </p:sp>
      <p:sp>
        <p:nvSpPr>
          <p:cNvPr id="3" name="Content Placeholder 2"/>
          <p:cNvSpPr>
            <a:spLocks noGrp="1"/>
          </p:cNvSpPr>
          <p:nvPr>
            <p:ph idx="1"/>
          </p:nvPr>
        </p:nvSpPr>
        <p:spPr/>
        <p:txBody>
          <a:bodyPr/>
          <a:lstStyle/>
          <a:p>
            <a:pPr>
              <a:buFont typeface="Arial" pitchFamily="34" charset="0"/>
              <a:buChar char="•"/>
            </a:pPr>
            <a:r>
              <a:rPr lang="en-US" sz="2400" b="1" dirty="0" smtClean="0">
                <a:solidFill>
                  <a:schemeClr val="tx1"/>
                </a:solidFill>
                <a:latin typeface="Times New Roman" pitchFamily="18" charset="0"/>
                <a:cs typeface="Times New Roman" pitchFamily="18" charset="0"/>
              </a:rPr>
              <a:t>Museum: </a:t>
            </a:r>
            <a:r>
              <a:rPr lang="en-US" sz="2400" dirty="0" smtClean="0">
                <a:solidFill>
                  <a:schemeClr val="tx1"/>
                </a:solidFill>
                <a:latin typeface="Times New Roman" pitchFamily="18" charset="0"/>
                <a:cs typeface="Times New Roman" pitchFamily="18" charset="0"/>
              </a:rPr>
              <a:t>is a nonprofit making permanent institution, in the service of society and its development, and open to the public, which acquires, conserves researches, communicates and exhibits for the purpose of study, education and enjoyment of material evidence about man and his environment.</a:t>
            </a:r>
          </a:p>
          <a:p>
            <a:pPr>
              <a:buFont typeface="Arial" pitchFamily="34" charset="0"/>
              <a:buChar char="•"/>
            </a:pPr>
            <a:endParaRPr lang="en-GB" sz="2400" dirty="0" smtClean="0">
              <a:solidFill>
                <a:schemeClr val="tx1"/>
              </a:solidFill>
              <a:latin typeface="Times New Roman" pitchFamily="18" charset="0"/>
              <a:cs typeface="Times New Roman" pitchFamily="18" charset="0"/>
            </a:endParaRPr>
          </a:p>
          <a:p>
            <a:endParaRPr lang="en-GB" dirty="0" smtClean="0"/>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extLst>
      <p:ext uri="{BB962C8B-B14F-4D97-AF65-F5344CB8AC3E}">
        <p14:creationId xmlns:p14="http://schemas.microsoft.com/office/powerpoint/2010/main" val="41905848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4000" dirty="0" smtClean="0">
                <a:latin typeface="Times New Roman" pitchFamily="18" charset="0"/>
                <a:cs typeface="Times New Roman" pitchFamily="18" charset="0"/>
              </a:rPr>
              <a:t>Background</a:t>
            </a:r>
            <a:endParaRPr lang="en-US" sz="4000" dirty="0">
              <a:solidFill>
                <a:schemeClr val="accent6">
                  <a:lumMod val="50000"/>
                </a:schemeClr>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4838" cy="4637112"/>
          </a:xfrm>
        </p:spPr>
        <p:txBody>
          <a:bodyPr/>
          <a:lstStyle/>
          <a:p>
            <a:pPr>
              <a:buNone/>
            </a:pPr>
            <a:r>
              <a:rPr lang="en-GB" sz="2400" b="1" dirty="0" smtClean="0">
                <a:solidFill>
                  <a:schemeClr val="tx1"/>
                </a:solidFill>
                <a:latin typeface="Times New Roman" pitchFamily="18" charset="0"/>
                <a:cs typeface="Times New Roman" pitchFamily="18" charset="0"/>
              </a:rPr>
              <a:t>  The relevance of statistics in tourism development </a:t>
            </a:r>
          </a:p>
          <a:p>
            <a:pPr>
              <a:buFont typeface="Wingdings" panose="05000000000000000000" pitchFamily="2" charset="2"/>
              <a:buChar char="ü"/>
            </a:pPr>
            <a:r>
              <a:rPr lang="en-GB" sz="2400" dirty="0" smtClean="0">
                <a:solidFill>
                  <a:schemeClr val="tx1"/>
                </a:solidFill>
                <a:latin typeface="Times New Roman" pitchFamily="18" charset="0"/>
                <a:cs typeface="Times New Roman" pitchFamily="18" charset="0"/>
              </a:rPr>
              <a:t>The </a:t>
            </a:r>
            <a:r>
              <a:rPr lang="en-GB" sz="2400" dirty="0">
                <a:solidFill>
                  <a:schemeClr val="tx1"/>
                </a:solidFill>
                <a:latin typeface="Times New Roman" pitchFamily="18" charset="0"/>
                <a:cs typeface="Times New Roman" pitchFamily="18" charset="0"/>
              </a:rPr>
              <a:t>objective of national statistical system is to provide:</a:t>
            </a:r>
          </a:p>
          <a:p>
            <a:pPr lvl="1">
              <a:spcBef>
                <a:spcPts val="0"/>
              </a:spcBef>
              <a:buFont typeface="Wingdings" panose="05000000000000000000" pitchFamily="2" charset="2"/>
              <a:buChar char="ü"/>
            </a:pPr>
            <a:r>
              <a:rPr lang="en-GB" sz="2400" dirty="0" smtClean="0">
                <a:solidFill>
                  <a:schemeClr val="tx1"/>
                </a:solidFill>
                <a:latin typeface="Times New Roman" pitchFamily="18" charset="0"/>
                <a:cs typeface="Times New Roman" pitchFamily="18" charset="0"/>
              </a:rPr>
              <a:t>relevant, </a:t>
            </a:r>
          </a:p>
          <a:p>
            <a:pPr lvl="1">
              <a:spcBef>
                <a:spcPts val="0"/>
              </a:spcBef>
              <a:buFont typeface="Wingdings" panose="05000000000000000000" pitchFamily="2" charset="2"/>
              <a:buChar char="ü"/>
            </a:pPr>
            <a:r>
              <a:rPr lang="en-GB" sz="2400" dirty="0" smtClean="0">
                <a:solidFill>
                  <a:schemeClr val="tx1"/>
                </a:solidFill>
                <a:latin typeface="Times New Roman" pitchFamily="18" charset="0"/>
                <a:cs typeface="Times New Roman" pitchFamily="18" charset="0"/>
              </a:rPr>
              <a:t>comprehensive ,</a:t>
            </a:r>
          </a:p>
          <a:p>
            <a:pPr lvl="1">
              <a:spcBef>
                <a:spcPts val="0"/>
              </a:spcBef>
              <a:buFont typeface="Wingdings" panose="05000000000000000000" pitchFamily="2" charset="2"/>
              <a:buChar char="ü"/>
            </a:pPr>
            <a:r>
              <a:rPr lang="en-GB" sz="2400" dirty="0" smtClean="0">
                <a:solidFill>
                  <a:schemeClr val="tx1"/>
                </a:solidFill>
                <a:latin typeface="Times New Roman" pitchFamily="18" charset="0"/>
                <a:cs typeface="Times New Roman" pitchFamily="18" charset="0"/>
              </a:rPr>
              <a:t>accurate </a:t>
            </a:r>
          </a:p>
          <a:p>
            <a:pPr lvl="1">
              <a:spcBef>
                <a:spcPts val="0"/>
              </a:spcBef>
              <a:buFont typeface="Wingdings" panose="05000000000000000000" pitchFamily="2" charset="2"/>
              <a:buChar char="ü"/>
            </a:pPr>
            <a:r>
              <a:rPr lang="en-GB" sz="2400" dirty="0" smtClean="0">
                <a:solidFill>
                  <a:schemeClr val="tx1"/>
                </a:solidFill>
                <a:latin typeface="Times New Roman" pitchFamily="18" charset="0"/>
                <a:cs typeface="Times New Roman" pitchFamily="18" charset="0"/>
              </a:rPr>
              <a:t>and objective statistical informatio</a:t>
            </a:r>
            <a:r>
              <a:rPr lang="en-GB" sz="2400" dirty="0" smtClean="0">
                <a:latin typeface="Times New Roman" pitchFamily="18" charset="0"/>
                <a:cs typeface="Times New Roman" pitchFamily="18" charset="0"/>
              </a:rPr>
              <a:t>n </a:t>
            </a:r>
          </a:p>
          <a:p>
            <a:pPr>
              <a:buFont typeface="Wingdings" panose="05000000000000000000" pitchFamily="2" charset="2"/>
              <a:buChar char="ü"/>
            </a:pPr>
            <a:r>
              <a:rPr lang="en-GB" sz="2400" dirty="0">
                <a:solidFill>
                  <a:schemeClr val="tx1"/>
                </a:solidFill>
                <a:latin typeface="Times New Roman" pitchFamily="18" charset="0"/>
                <a:cs typeface="Times New Roman" pitchFamily="18" charset="0"/>
              </a:rPr>
              <a:t>Generally, statistics are invaluable for monitoring the country’s economic and social conditions, the planning  and private sector programmes and investment, policy debates and advocacy  </a:t>
            </a:r>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
        <p:nvSpPr>
          <p:cNvPr id="6" name="Rectangle 5"/>
          <p:cNvSpPr/>
          <p:nvPr/>
        </p:nvSpPr>
        <p:spPr>
          <a:xfrm>
            <a:off x="8989073" y="1436172"/>
            <a:ext cx="325730" cy="369332"/>
          </a:xfrm>
          <a:prstGeom prst="rect">
            <a:avLst/>
          </a:prstGeom>
        </p:spPr>
        <p:txBody>
          <a:bodyPr wrap="none">
            <a:spAutoFit/>
          </a:bodyPr>
          <a:lstStyle/>
          <a:p>
            <a:r>
              <a:rPr lang="en-GB" dirty="0">
                <a:solidFill>
                  <a:schemeClr val="tx1"/>
                </a:solidFill>
              </a:rPr>
              <a:t>T</a:t>
            </a:r>
            <a:endParaRPr lang="en-GB" dirty="0"/>
          </a:p>
        </p:txBody>
      </p:sp>
    </p:spTree>
    <p:extLst>
      <p:ext uri="{BB962C8B-B14F-4D97-AF65-F5344CB8AC3E}">
        <p14:creationId xmlns:p14="http://schemas.microsoft.com/office/powerpoint/2010/main" val="398414500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dirty="0" smtClean="0"/>
              <a:t>Analysis of tourism attraction Place/Sites </a:t>
            </a:r>
            <a:endParaRPr lang="en-US" dirty="0">
              <a:solidFill>
                <a:schemeClr val="accent6">
                  <a:lumMod val="50000"/>
                </a:schemeClr>
              </a:solidFill>
            </a:endParaRPr>
          </a:p>
        </p:txBody>
      </p:sp>
      <p:sp>
        <p:nvSpPr>
          <p:cNvPr id="3" name="Content Placeholder 2"/>
          <p:cNvSpPr>
            <a:spLocks noGrp="1"/>
          </p:cNvSpPr>
          <p:nvPr>
            <p:ph idx="1"/>
          </p:nvPr>
        </p:nvSpPr>
        <p:spPr/>
        <p:txBody>
          <a:bodyPr/>
          <a:lstStyle/>
          <a:p>
            <a:pPr>
              <a:buFont typeface="Arial" pitchFamily="34" charset="0"/>
              <a:buChar char="•"/>
            </a:pPr>
            <a:r>
              <a:rPr lang="en-US" sz="2400" dirty="0" smtClean="0">
                <a:solidFill>
                  <a:schemeClr val="tx1"/>
                </a:solidFill>
                <a:latin typeface="Times New Roman" pitchFamily="18" charset="0"/>
                <a:cs typeface="Times New Roman" pitchFamily="18" charset="0"/>
              </a:rPr>
              <a:t>The administrative details of tourists attraction sites:</a:t>
            </a:r>
          </a:p>
          <a:p>
            <a:pPr>
              <a:buFont typeface="Arial" pitchFamily="34" charset="0"/>
              <a:buChar char="•"/>
            </a:pPr>
            <a:r>
              <a:rPr lang="en-US" sz="2400" dirty="0" smtClean="0">
                <a:solidFill>
                  <a:schemeClr val="tx1"/>
                </a:solidFill>
                <a:latin typeface="Times New Roman" pitchFamily="18" charset="0"/>
                <a:cs typeface="Times New Roman" pitchFamily="18" charset="0"/>
              </a:rPr>
              <a:t>Region, district , sub county, parish and village.</a:t>
            </a:r>
          </a:p>
          <a:p>
            <a:pPr>
              <a:buFont typeface="Arial" pitchFamily="34" charset="0"/>
              <a:buChar char="•"/>
            </a:pPr>
            <a:r>
              <a:rPr lang="en-US" sz="2400" dirty="0" smtClean="0">
                <a:solidFill>
                  <a:schemeClr val="tx1"/>
                </a:solidFill>
                <a:latin typeface="Times New Roman" pitchFamily="18" charset="0"/>
                <a:cs typeface="Times New Roman" pitchFamily="18" charset="0"/>
              </a:rPr>
              <a:t>Type of tourists attraction sites/places </a:t>
            </a:r>
          </a:p>
          <a:p>
            <a:pPr>
              <a:buFont typeface="Arial" pitchFamily="34" charset="0"/>
              <a:buChar char="•"/>
            </a:pPr>
            <a:endParaRPr lang="en-US" sz="2400" dirty="0" smtClean="0">
              <a:solidFill>
                <a:schemeClr val="tx1"/>
              </a:solidFill>
              <a:latin typeface="Times New Roman" pitchFamily="18" charset="0"/>
              <a:cs typeface="Times New Roman" pitchFamily="18" charset="0"/>
            </a:endParaRPr>
          </a:p>
          <a:p>
            <a:pPr>
              <a:buFont typeface="Arial" pitchFamily="34" charset="0"/>
              <a:buChar char="•"/>
            </a:pPr>
            <a:endParaRPr lang="en-GB" sz="2400" dirty="0" smtClean="0">
              <a:solidFill>
                <a:schemeClr val="tx1"/>
              </a:solidFill>
              <a:latin typeface="Times New Roman" pitchFamily="18" charset="0"/>
              <a:cs typeface="Times New Roman" pitchFamily="18" charset="0"/>
            </a:endParaRPr>
          </a:p>
          <a:p>
            <a:endParaRPr lang="en-GB" dirty="0" smtClean="0"/>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extLst>
      <p:ext uri="{BB962C8B-B14F-4D97-AF65-F5344CB8AC3E}">
        <p14:creationId xmlns:p14="http://schemas.microsoft.com/office/powerpoint/2010/main" val="419058482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dirty="0" smtClean="0"/>
              <a:t>Analysis of tourism attraction Place/Sites </a:t>
            </a:r>
            <a:endParaRPr lang="en-US" dirty="0">
              <a:solidFill>
                <a:schemeClr val="accent6">
                  <a:lumMod val="50000"/>
                </a:schemeClr>
              </a:solidFill>
            </a:endParaRPr>
          </a:p>
        </p:txBody>
      </p:sp>
      <p:sp>
        <p:nvSpPr>
          <p:cNvPr id="3" name="Content Placeholder 2"/>
          <p:cNvSpPr>
            <a:spLocks noGrp="1"/>
          </p:cNvSpPr>
          <p:nvPr>
            <p:ph idx="1"/>
          </p:nvPr>
        </p:nvSpPr>
        <p:spPr/>
        <p:txBody>
          <a:bodyPr/>
          <a:lstStyle/>
          <a:p>
            <a:pPr algn="l"/>
            <a:r>
              <a:rPr lang="en-US" sz="2400" b="1" dirty="0" smtClean="0">
                <a:latin typeface="Times New Roman" pitchFamily="18" charset="0"/>
                <a:cs typeface="Times New Roman" pitchFamily="18" charset="0"/>
              </a:rPr>
              <a:t>A Visitors to tourism attraction Place/Sites can be </a:t>
            </a:r>
            <a:r>
              <a:rPr lang="en-US" sz="2400" dirty="0" smtClean="0">
                <a:solidFill>
                  <a:schemeClr val="tx1"/>
                </a:solidFill>
                <a:latin typeface="Times New Roman" pitchFamily="18" charset="0"/>
                <a:cs typeface="Times New Roman" pitchFamily="18" charset="0"/>
              </a:rPr>
              <a:t> categorized as:</a:t>
            </a:r>
          </a:p>
          <a:p>
            <a:pPr lvl="1"/>
            <a:r>
              <a:rPr lang="en-US" sz="2300" dirty="0" smtClean="0">
                <a:solidFill>
                  <a:schemeClr val="tx1"/>
                </a:solidFill>
                <a:latin typeface="Times New Roman" pitchFamily="18" charset="0"/>
                <a:cs typeface="Times New Roman" pitchFamily="18" charset="0"/>
              </a:rPr>
              <a:t>Foreign Non Resident (excluding ECOWAS PSs citizens)</a:t>
            </a:r>
          </a:p>
          <a:p>
            <a:pPr lvl="1"/>
            <a:r>
              <a:rPr lang="en-US" sz="2300" dirty="0" smtClean="0">
                <a:solidFill>
                  <a:schemeClr val="tx1"/>
                </a:solidFill>
                <a:latin typeface="Times New Roman" pitchFamily="18" charset="0"/>
                <a:cs typeface="Times New Roman" pitchFamily="18" charset="0"/>
              </a:rPr>
              <a:t>National residents excluding citizens of the ECOWAS PSs visiting National Parks and Game Reserves.</a:t>
            </a:r>
          </a:p>
          <a:p>
            <a:pPr lvl="1"/>
            <a:r>
              <a:rPr lang="en-US" sz="2300" dirty="0" smtClean="0">
                <a:solidFill>
                  <a:schemeClr val="tx1"/>
                </a:solidFill>
                <a:latin typeface="Times New Roman" pitchFamily="18" charset="0"/>
                <a:cs typeface="Times New Roman" pitchFamily="18" charset="0"/>
              </a:rPr>
              <a:t>Foreign Residents (Excludes ECOWAS PSs citizens)</a:t>
            </a:r>
          </a:p>
          <a:p>
            <a:pPr lvl="1"/>
            <a:r>
              <a:rPr lang="en-US" sz="2300" dirty="0" smtClean="0">
                <a:solidFill>
                  <a:schemeClr val="tx1"/>
                </a:solidFill>
                <a:latin typeface="Times New Roman" pitchFamily="18" charset="0"/>
                <a:cs typeface="Times New Roman" pitchFamily="18" charset="0"/>
              </a:rPr>
              <a:t>These are non-citizens of the ECOWAS Partner States residing in the Partner State of reference visiting National Parks and Game Reserves.</a:t>
            </a:r>
          </a:p>
          <a:p>
            <a:pPr lvl="1"/>
            <a:r>
              <a:rPr lang="en-US" sz="2300" dirty="0" smtClean="0">
                <a:solidFill>
                  <a:schemeClr val="tx1"/>
                </a:solidFill>
                <a:latin typeface="Times New Roman" pitchFamily="18" charset="0"/>
                <a:cs typeface="Times New Roman" pitchFamily="18" charset="0"/>
              </a:rPr>
              <a:t>Nationals and other ECOWAS PSs Citizens</a:t>
            </a:r>
          </a:p>
          <a:p>
            <a:r>
              <a:rPr lang="en-US" sz="2300" dirty="0" smtClean="0">
                <a:solidFill>
                  <a:schemeClr val="tx1"/>
                </a:solidFill>
                <a:latin typeface="Times New Roman" pitchFamily="18" charset="0"/>
                <a:cs typeface="Times New Roman" pitchFamily="18" charset="0"/>
              </a:rPr>
              <a:t>Number of nationals and other ECOWAS Citizens visiting National Parks and Game Reserves.</a:t>
            </a:r>
          </a:p>
          <a:p>
            <a:endParaRPr lang="en-GB" dirty="0" smtClean="0"/>
          </a:p>
        </p:txBody>
      </p:sp>
      <p:sp>
        <p:nvSpPr>
          <p:cNvPr id="4" name="Date Placeholder 3"/>
          <p:cNvSpPr>
            <a:spLocks noGrp="1"/>
          </p:cNvSpPr>
          <p:nvPr>
            <p:ph type="dt" idx="10"/>
          </p:nvPr>
        </p:nvSpPr>
        <p:spPr/>
        <p:txBody>
          <a:bodyPr/>
          <a:lstStyle/>
          <a:p>
            <a:pPr>
              <a:defRPr/>
            </a:pPr>
            <a:r>
              <a:rPr lang="en-US" dirty="0" smtClean="0"/>
              <a:t>12/13/11</a:t>
            </a:r>
            <a:endParaRPr lang="en-US" dirty="0"/>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extLst>
      <p:ext uri="{BB962C8B-B14F-4D97-AF65-F5344CB8AC3E}">
        <p14:creationId xmlns:p14="http://schemas.microsoft.com/office/powerpoint/2010/main" val="419058482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dirty="0" smtClean="0"/>
              <a:t>Tourism attraction Place/Sites </a:t>
            </a:r>
            <a:endParaRPr lang="en-US" dirty="0">
              <a:solidFill>
                <a:schemeClr val="accent6">
                  <a:lumMod val="50000"/>
                </a:schemeClr>
              </a:solidFill>
            </a:endParaRPr>
          </a:p>
        </p:txBody>
      </p:sp>
      <p:sp>
        <p:nvSpPr>
          <p:cNvPr id="3" name="Content Placeholder 2"/>
          <p:cNvSpPr>
            <a:spLocks noGrp="1"/>
          </p:cNvSpPr>
          <p:nvPr>
            <p:ph idx="1"/>
          </p:nvPr>
        </p:nvSpPr>
        <p:spPr/>
        <p:txBody>
          <a:bodyPr/>
          <a:lstStyle/>
          <a:p>
            <a:pPr marL="803275" indent="-401638">
              <a:buFont typeface="Wingdings" pitchFamily="2" charset="2"/>
              <a:buChar char="ü"/>
            </a:pPr>
            <a:r>
              <a:rPr lang="en-GB" sz="2400" dirty="0" err="1" smtClean="0">
                <a:solidFill>
                  <a:schemeClr val="tx1"/>
                </a:solidFill>
                <a:latin typeface="Times New Roman" pitchFamily="18" charset="0"/>
                <a:cs typeface="Times New Roman" pitchFamily="18" charset="0"/>
              </a:rPr>
              <a:t>Abuko</a:t>
            </a:r>
            <a:r>
              <a:rPr lang="en-GB" sz="2400" dirty="0" smtClean="0">
                <a:solidFill>
                  <a:schemeClr val="tx1"/>
                </a:solidFill>
                <a:latin typeface="Times New Roman" pitchFamily="18" charset="0"/>
                <a:cs typeface="Times New Roman" pitchFamily="18" charset="0"/>
              </a:rPr>
              <a:t> nature reserve </a:t>
            </a:r>
          </a:p>
          <a:p>
            <a:pPr marL="803275" indent="-401638">
              <a:buFont typeface="Wingdings" pitchFamily="2" charset="2"/>
              <a:buChar char="ü"/>
            </a:pPr>
            <a:r>
              <a:rPr lang="en-GB" sz="2400" dirty="0" smtClean="0">
                <a:solidFill>
                  <a:schemeClr val="tx1"/>
                </a:solidFill>
                <a:latin typeface="Times New Roman" pitchFamily="18" charset="0"/>
                <a:cs typeface="Times New Roman" pitchFamily="18" charset="0"/>
              </a:rPr>
              <a:t>National museum </a:t>
            </a:r>
          </a:p>
          <a:p>
            <a:pPr marL="803275" indent="-401638">
              <a:buFont typeface="Wingdings" pitchFamily="2" charset="2"/>
              <a:buChar char="ü"/>
            </a:pPr>
            <a:r>
              <a:rPr lang="en-GB" sz="2400" dirty="0" err="1" smtClean="0">
                <a:solidFill>
                  <a:schemeClr val="tx1"/>
                </a:solidFill>
                <a:latin typeface="Times New Roman" pitchFamily="18" charset="0"/>
                <a:cs typeface="Times New Roman" pitchFamily="18" charset="0"/>
              </a:rPr>
              <a:t>Kunta</a:t>
            </a:r>
            <a:r>
              <a:rPr lang="en-GB" sz="2400" dirty="0" smtClean="0">
                <a:solidFill>
                  <a:schemeClr val="tx1"/>
                </a:solidFill>
                <a:latin typeface="Times New Roman" pitchFamily="18" charset="0"/>
                <a:cs typeface="Times New Roman" pitchFamily="18" charset="0"/>
              </a:rPr>
              <a:t> </a:t>
            </a:r>
            <a:r>
              <a:rPr lang="en-GB" sz="2400" dirty="0" err="1" smtClean="0">
                <a:solidFill>
                  <a:schemeClr val="tx1"/>
                </a:solidFill>
                <a:latin typeface="Times New Roman" pitchFamily="18" charset="0"/>
                <a:cs typeface="Times New Roman" pitchFamily="18" charset="0"/>
              </a:rPr>
              <a:t>kinta</a:t>
            </a:r>
            <a:r>
              <a:rPr lang="en-GB" sz="2400" dirty="0" smtClean="0">
                <a:solidFill>
                  <a:schemeClr val="tx1"/>
                </a:solidFill>
                <a:latin typeface="Times New Roman" pitchFamily="18" charset="0"/>
                <a:cs typeface="Times New Roman" pitchFamily="18" charset="0"/>
              </a:rPr>
              <a:t> island</a:t>
            </a:r>
          </a:p>
          <a:p>
            <a:pPr marL="803275" indent="-401638">
              <a:buFont typeface="Wingdings" pitchFamily="2" charset="2"/>
              <a:buChar char="ü"/>
            </a:pPr>
            <a:r>
              <a:rPr lang="en-GB" sz="2400" dirty="0" smtClean="0">
                <a:solidFill>
                  <a:schemeClr val="tx1"/>
                </a:solidFill>
                <a:latin typeface="Times New Roman" pitchFamily="18" charset="0"/>
                <a:cs typeface="Times New Roman" pitchFamily="18" charset="0"/>
              </a:rPr>
              <a:t>Stone circle at </a:t>
            </a:r>
            <a:r>
              <a:rPr lang="en-GB" sz="2400" dirty="0" err="1" smtClean="0">
                <a:solidFill>
                  <a:schemeClr val="tx1"/>
                </a:solidFill>
                <a:latin typeface="Times New Roman" pitchFamily="18" charset="0"/>
                <a:cs typeface="Times New Roman" pitchFamily="18" charset="0"/>
              </a:rPr>
              <a:t>wassu</a:t>
            </a:r>
            <a:r>
              <a:rPr lang="en-GB" sz="2400" dirty="0" smtClean="0">
                <a:solidFill>
                  <a:schemeClr val="tx1"/>
                </a:solidFill>
                <a:latin typeface="Times New Roman" pitchFamily="18" charset="0"/>
                <a:cs typeface="Times New Roman" pitchFamily="18" charset="0"/>
              </a:rPr>
              <a:t> and </a:t>
            </a:r>
            <a:r>
              <a:rPr lang="en-GB" sz="2400" dirty="0" err="1" smtClean="0">
                <a:solidFill>
                  <a:schemeClr val="tx1"/>
                </a:solidFill>
                <a:latin typeface="Times New Roman" pitchFamily="18" charset="0"/>
                <a:cs typeface="Times New Roman" pitchFamily="18" charset="0"/>
              </a:rPr>
              <a:t>kerr</a:t>
            </a:r>
            <a:r>
              <a:rPr lang="en-GB" sz="2400" dirty="0" smtClean="0">
                <a:solidFill>
                  <a:schemeClr val="tx1"/>
                </a:solidFill>
                <a:latin typeface="Times New Roman" pitchFamily="18" charset="0"/>
                <a:cs typeface="Times New Roman" pitchFamily="18" charset="0"/>
              </a:rPr>
              <a:t> batch</a:t>
            </a:r>
          </a:p>
          <a:p>
            <a:pPr marL="803275" indent="-401638">
              <a:buFont typeface="Wingdings" pitchFamily="2" charset="2"/>
              <a:buChar char="ü"/>
            </a:pPr>
            <a:r>
              <a:rPr lang="en-GB" sz="2400" dirty="0" smtClean="0">
                <a:solidFill>
                  <a:schemeClr val="tx1"/>
                </a:solidFill>
                <a:latin typeface="Times New Roman" pitchFamily="18" charset="0"/>
                <a:cs typeface="Times New Roman" pitchFamily="18" charset="0"/>
              </a:rPr>
              <a:t>CFAO building </a:t>
            </a:r>
          </a:p>
          <a:p>
            <a:pPr marL="803275" indent="-401638">
              <a:buFont typeface="Wingdings" pitchFamily="2" charset="2"/>
              <a:buChar char="ü"/>
            </a:pPr>
            <a:r>
              <a:rPr lang="en-GB" sz="2400" dirty="0" smtClean="0">
                <a:solidFill>
                  <a:schemeClr val="tx1"/>
                </a:solidFill>
                <a:latin typeface="Times New Roman" pitchFamily="18" charset="0"/>
                <a:cs typeface="Times New Roman" pitchFamily="18" charset="0"/>
              </a:rPr>
              <a:t>Fort </a:t>
            </a:r>
            <a:r>
              <a:rPr lang="en-GB" sz="2400" dirty="0" err="1" smtClean="0">
                <a:solidFill>
                  <a:schemeClr val="tx1"/>
                </a:solidFill>
                <a:latin typeface="Times New Roman" pitchFamily="18" charset="0"/>
                <a:cs typeface="Times New Roman" pitchFamily="18" charset="0"/>
              </a:rPr>
              <a:t>bilian</a:t>
            </a:r>
            <a:endParaRPr lang="en-GB" sz="2400" dirty="0" smtClean="0">
              <a:solidFill>
                <a:schemeClr val="tx1"/>
              </a:solidFill>
              <a:latin typeface="Times New Roman" pitchFamily="18" charset="0"/>
              <a:cs typeface="Times New Roman" pitchFamily="18" charset="0"/>
            </a:endParaRPr>
          </a:p>
          <a:p>
            <a:pPr marL="803275" indent="-401638">
              <a:buFont typeface="Wingdings" pitchFamily="2" charset="2"/>
              <a:buChar char="ü"/>
            </a:pPr>
            <a:r>
              <a:rPr lang="en-GB" sz="2400" dirty="0" err="1" smtClean="0">
                <a:solidFill>
                  <a:schemeClr val="tx1"/>
                </a:solidFill>
                <a:latin typeface="Times New Roman" pitchFamily="18" charset="0"/>
                <a:cs typeface="Times New Roman" pitchFamily="18" charset="0"/>
              </a:rPr>
              <a:t>Katchaly</a:t>
            </a:r>
            <a:r>
              <a:rPr lang="en-GB" sz="2400" dirty="0" smtClean="0">
                <a:solidFill>
                  <a:schemeClr val="tx1"/>
                </a:solidFill>
                <a:latin typeface="Times New Roman" pitchFamily="18" charset="0"/>
                <a:cs typeface="Times New Roman" pitchFamily="18" charset="0"/>
              </a:rPr>
              <a:t> poll</a:t>
            </a:r>
          </a:p>
          <a:p>
            <a:pPr marL="803275" indent="-401638">
              <a:buFont typeface="Wingdings" pitchFamily="2" charset="2"/>
              <a:buChar char="ü"/>
            </a:pPr>
            <a:r>
              <a:rPr lang="en-GB" sz="2400" dirty="0" smtClean="0">
                <a:solidFill>
                  <a:schemeClr val="tx1"/>
                </a:solidFill>
                <a:latin typeface="Times New Roman" pitchFamily="18" charset="0"/>
                <a:cs typeface="Times New Roman" pitchFamily="18" charset="0"/>
              </a:rPr>
              <a:t>Arch 22</a:t>
            </a:r>
          </a:p>
          <a:p>
            <a:pPr marL="803275" indent="-401638">
              <a:buFont typeface="Wingdings" pitchFamily="2" charset="2"/>
              <a:buChar char="ü"/>
            </a:pPr>
            <a:r>
              <a:rPr lang="en-GB" sz="2400" dirty="0" smtClean="0">
                <a:solidFill>
                  <a:schemeClr val="tx1"/>
                </a:solidFill>
                <a:latin typeface="Times New Roman" pitchFamily="18" charset="0"/>
                <a:cs typeface="Times New Roman" pitchFamily="18" charset="0"/>
              </a:rPr>
              <a:t>Mongo park memorial at </a:t>
            </a:r>
            <a:r>
              <a:rPr lang="en-GB" sz="2400" dirty="0" err="1" smtClean="0">
                <a:solidFill>
                  <a:schemeClr val="tx1"/>
                </a:solidFill>
                <a:latin typeface="Times New Roman" pitchFamily="18" charset="0"/>
                <a:cs typeface="Times New Roman" pitchFamily="18" charset="0"/>
              </a:rPr>
              <a:t>karantaba</a:t>
            </a:r>
            <a:endParaRPr lang="en-GB" sz="2400" dirty="0" smtClean="0">
              <a:solidFill>
                <a:schemeClr val="tx1"/>
              </a:solidFill>
              <a:latin typeface="Times New Roman" pitchFamily="18" charset="0"/>
              <a:cs typeface="Times New Roman" pitchFamily="18" charset="0"/>
            </a:endParaRPr>
          </a:p>
          <a:p>
            <a:pPr marL="803275" indent="-401638">
              <a:buFont typeface="Wingdings" pitchFamily="2" charset="2"/>
              <a:buChar char="ü"/>
            </a:pPr>
            <a:r>
              <a:rPr lang="en-GB" sz="2400" dirty="0" smtClean="0">
                <a:solidFill>
                  <a:schemeClr val="tx1"/>
                </a:solidFill>
                <a:latin typeface="Times New Roman" pitchFamily="18" charset="0"/>
                <a:cs typeface="Times New Roman" pitchFamily="18" charset="0"/>
              </a:rPr>
              <a:t>Monkey park</a:t>
            </a:r>
          </a:p>
          <a:p>
            <a:pPr>
              <a:buFont typeface="Wingdings" pitchFamily="2" charset="2"/>
              <a:buChar char="ü"/>
            </a:pPr>
            <a:endParaRPr lang="en-GB" sz="2400" dirty="0" smtClean="0">
              <a:solidFill>
                <a:schemeClr val="tx1"/>
              </a:solidFill>
              <a:latin typeface="Times New Roman" pitchFamily="18" charset="0"/>
              <a:cs typeface="Times New Roman" pitchFamily="18" charset="0"/>
            </a:endParaRPr>
          </a:p>
          <a:p>
            <a:endParaRPr lang="en-GB" dirty="0" smtClean="0"/>
          </a:p>
        </p:txBody>
      </p:sp>
      <p:sp>
        <p:nvSpPr>
          <p:cNvPr id="4" name="Date Placeholder 3"/>
          <p:cNvSpPr>
            <a:spLocks noGrp="1"/>
          </p:cNvSpPr>
          <p:nvPr>
            <p:ph type="dt" idx="10"/>
          </p:nvPr>
        </p:nvSpPr>
        <p:spPr/>
        <p:txBody>
          <a:bodyPr/>
          <a:lstStyle/>
          <a:p>
            <a:pPr>
              <a:defRPr/>
            </a:pPr>
            <a:r>
              <a:rPr lang="en-US" dirty="0" smtClean="0"/>
              <a:t>12/13/11</a:t>
            </a:r>
            <a:endParaRPr lang="en-US" dirty="0"/>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extLst>
      <p:ext uri="{BB962C8B-B14F-4D97-AF65-F5344CB8AC3E}">
        <p14:creationId xmlns:p14="http://schemas.microsoft.com/office/powerpoint/2010/main" val="419058482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dirty="0" smtClean="0"/>
              <a:t>Tourism attraction Place/Sites </a:t>
            </a:r>
            <a:endParaRPr lang="en-US" dirty="0">
              <a:solidFill>
                <a:schemeClr val="accent6">
                  <a:lumMod val="50000"/>
                </a:schemeClr>
              </a:solidFill>
            </a:endParaRPr>
          </a:p>
        </p:txBody>
      </p:sp>
      <p:sp>
        <p:nvSpPr>
          <p:cNvPr id="3" name="Content Placeholder 2"/>
          <p:cNvSpPr>
            <a:spLocks noGrp="1"/>
          </p:cNvSpPr>
          <p:nvPr>
            <p:ph idx="1"/>
          </p:nvPr>
        </p:nvSpPr>
        <p:spPr/>
        <p:txBody>
          <a:bodyPr/>
          <a:lstStyle/>
          <a:p>
            <a:pPr indent="571500">
              <a:buFont typeface="Wingdings" pitchFamily="2" charset="2"/>
              <a:buChar char="ü"/>
            </a:pPr>
            <a:r>
              <a:rPr lang="en-GB" sz="2400" dirty="0" smtClean="0">
                <a:solidFill>
                  <a:schemeClr val="tx1"/>
                </a:solidFill>
                <a:latin typeface="Times New Roman" pitchFamily="18" charset="0"/>
                <a:cs typeface="Times New Roman" pitchFamily="18" charset="0"/>
              </a:rPr>
              <a:t>Albert market</a:t>
            </a:r>
          </a:p>
          <a:p>
            <a:pPr indent="571500">
              <a:buFont typeface="Wingdings" pitchFamily="2" charset="2"/>
              <a:buChar char="ü"/>
            </a:pPr>
            <a:r>
              <a:rPr lang="en-GB" sz="2400" dirty="0" smtClean="0">
                <a:solidFill>
                  <a:schemeClr val="tx1"/>
                </a:solidFill>
                <a:latin typeface="Times New Roman" pitchFamily="18" charset="0"/>
                <a:cs typeface="Times New Roman" pitchFamily="18" charset="0"/>
              </a:rPr>
              <a:t>Kiang west national park</a:t>
            </a:r>
          </a:p>
          <a:p>
            <a:pPr indent="571500">
              <a:buFont typeface="Wingdings" pitchFamily="2" charset="2"/>
              <a:buChar char="ü"/>
            </a:pPr>
            <a:r>
              <a:rPr lang="en-GB" sz="2400" dirty="0" smtClean="0">
                <a:solidFill>
                  <a:schemeClr val="tx1"/>
                </a:solidFill>
                <a:latin typeface="Times New Roman" pitchFamily="18" charset="0"/>
                <a:cs typeface="Times New Roman" pitchFamily="18" charset="0"/>
              </a:rPr>
              <a:t>Bar </a:t>
            </a:r>
            <a:r>
              <a:rPr lang="en-GB" sz="2400" dirty="0" err="1" smtClean="0">
                <a:solidFill>
                  <a:schemeClr val="tx1"/>
                </a:solidFill>
                <a:latin typeface="Times New Roman" pitchFamily="18" charset="0"/>
                <a:cs typeface="Times New Roman" pitchFamily="18" charset="0"/>
              </a:rPr>
              <a:t>bolong</a:t>
            </a:r>
            <a:r>
              <a:rPr lang="en-GB" sz="2400" dirty="0" smtClean="0">
                <a:solidFill>
                  <a:schemeClr val="tx1"/>
                </a:solidFill>
                <a:latin typeface="Times New Roman" pitchFamily="18" charset="0"/>
                <a:cs typeface="Times New Roman" pitchFamily="18" charset="0"/>
              </a:rPr>
              <a:t> reserve </a:t>
            </a:r>
          </a:p>
          <a:p>
            <a:pPr indent="571500">
              <a:buFont typeface="Wingdings" pitchFamily="2" charset="2"/>
              <a:buChar char="ü"/>
            </a:pPr>
            <a:r>
              <a:rPr lang="en-GB" sz="2400" dirty="0" err="1" smtClean="0">
                <a:solidFill>
                  <a:schemeClr val="tx1"/>
                </a:solidFill>
                <a:latin typeface="Times New Roman" pitchFamily="18" charset="0"/>
                <a:cs typeface="Times New Roman" pitchFamily="18" charset="0"/>
              </a:rPr>
              <a:t>Tendaba</a:t>
            </a:r>
            <a:endParaRPr lang="en-GB" sz="2400" dirty="0" smtClean="0">
              <a:solidFill>
                <a:schemeClr val="tx1"/>
              </a:solidFill>
              <a:latin typeface="Times New Roman" pitchFamily="18" charset="0"/>
              <a:cs typeface="Times New Roman" pitchFamily="18" charset="0"/>
            </a:endParaRPr>
          </a:p>
          <a:p>
            <a:pPr indent="571500">
              <a:buFont typeface="Wingdings" pitchFamily="2" charset="2"/>
              <a:buChar char="ü"/>
            </a:pPr>
            <a:r>
              <a:rPr lang="en-GB" sz="2400" dirty="0" err="1" smtClean="0">
                <a:solidFill>
                  <a:schemeClr val="tx1"/>
                </a:solidFill>
                <a:latin typeface="Times New Roman" pitchFamily="18" charset="0"/>
                <a:cs typeface="Times New Roman" pitchFamily="18" charset="0"/>
              </a:rPr>
              <a:t>Janjanburck</a:t>
            </a:r>
            <a:endParaRPr lang="en-GB" sz="2400" dirty="0" smtClean="0">
              <a:solidFill>
                <a:schemeClr val="tx1"/>
              </a:solidFill>
              <a:latin typeface="Times New Roman" pitchFamily="18" charset="0"/>
              <a:cs typeface="Times New Roman" pitchFamily="18" charset="0"/>
            </a:endParaRPr>
          </a:p>
          <a:p>
            <a:pPr indent="571500">
              <a:buFont typeface="Wingdings" pitchFamily="2" charset="2"/>
              <a:buChar char="ü"/>
            </a:pPr>
            <a:r>
              <a:rPr lang="en-GB" sz="2400" dirty="0" smtClean="0">
                <a:solidFill>
                  <a:schemeClr val="tx1"/>
                </a:solidFill>
                <a:latin typeface="Times New Roman" pitchFamily="18" charset="0"/>
                <a:cs typeface="Times New Roman" pitchFamily="18" charset="0"/>
              </a:rPr>
              <a:t>War memorial and fountain at 22</a:t>
            </a:r>
            <a:r>
              <a:rPr lang="en-GB" sz="2400" baseline="30000" dirty="0" smtClean="0">
                <a:solidFill>
                  <a:schemeClr val="tx1"/>
                </a:solidFill>
                <a:latin typeface="Times New Roman" pitchFamily="18" charset="0"/>
                <a:cs typeface="Times New Roman" pitchFamily="18" charset="0"/>
              </a:rPr>
              <a:t>nd</a:t>
            </a:r>
            <a:r>
              <a:rPr lang="en-GB" sz="2400" dirty="0" smtClean="0">
                <a:solidFill>
                  <a:schemeClr val="tx1"/>
                </a:solidFill>
                <a:latin typeface="Times New Roman" pitchFamily="18" charset="0"/>
                <a:cs typeface="Times New Roman" pitchFamily="18" charset="0"/>
              </a:rPr>
              <a:t> July square</a:t>
            </a:r>
          </a:p>
          <a:p>
            <a:pPr indent="571500">
              <a:buFont typeface="Wingdings" pitchFamily="2" charset="2"/>
              <a:buChar char="ü"/>
            </a:pPr>
            <a:r>
              <a:rPr lang="en-GB" sz="2400" dirty="0" smtClean="0">
                <a:solidFill>
                  <a:schemeClr val="tx1"/>
                </a:solidFill>
                <a:latin typeface="Times New Roman" pitchFamily="18" charset="0"/>
                <a:cs typeface="Times New Roman" pitchFamily="18" charset="0"/>
              </a:rPr>
              <a:t>St matty tomb cape point.</a:t>
            </a:r>
          </a:p>
          <a:p>
            <a:pPr indent="571500">
              <a:buFont typeface="Wingdings" pitchFamily="2" charset="2"/>
              <a:buChar char="ü"/>
            </a:pPr>
            <a:r>
              <a:rPr lang="en-GB" sz="2400" dirty="0" smtClean="0">
                <a:solidFill>
                  <a:schemeClr val="tx1"/>
                </a:solidFill>
                <a:latin typeface="Times New Roman" pitchFamily="18" charset="0"/>
                <a:cs typeface="Times New Roman" pitchFamily="18" charset="0"/>
              </a:rPr>
              <a:t> </a:t>
            </a:r>
          </a:p>
          <a:p>
            <a:endParaRPr lang="en-GB" dirty="0" smtClean="0"/>
          </a:p>
        </p:txBody>
      </p:sp>
      <p:sp>
        <p:nvSpPr>
          <p:cNvPr id="4" name="Date Placeholder 3"/>
          <p:cNvSpPr>
            <a:spLocks noGrp="1"/>
          </p:cNvSpPr>
          <p:nvPr>
            <p:ph type="dt" idx="10"/>
          </p:nvPr>
        </p:nvSpPr>
        <p:spPr/>
        <p:txBody>
          <a:bodyPr/>
          <a:lstStyle/>
          <a:p>
            <a:pPr>
              <a:defRPr/>
            </a:pPr>
            <a:r>
              <a:rPr lang="en-US" dirty="0" smtClean="0"/>
              <a:t>12/13/11</a:t>
            </a:r>
            <a:endParaRPr lang="en-US" dirty="0"/>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extLst>
      <p:ext uri="{BB962C8B-B14F-4D97-AF65-F5344CB8AC3E}">
        <p14:creationId xmlns:p14="http://schemas.microsoft.com/office/powerpoint/2010/main" val="419058482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Methodology</a:t>
            </a:r>
            <a:endParaRPr lang="en-GB" dirty="0"/>
          </a:p>
        </p:txBody>
      </p:sp>
      <p:sp>
        <p:nvSpPr>
          <p:cNvPr id="3" name="Content Placeholder 2"/>
          <p:cNvSpPr>
            <a:spLocks noGrp="1"/>
          </p:cNvSpPr>
          <p:nvPr>
            <p:ph idx="1"/>
          </p:nvPr>
        </p:nvSpPr>
        <p:spPr/>
        <p:txBody>
          <a:bodyPr/>
          <a:lstStyle/>
          <a:p>
            <a:r>
              <a:rPr lang="en-GB" sz="2400" dirty="0" smtClean="0">
                <a:latin typeface="Times New Roman" pitchFamily="18" charset="0"/>
                <a:cs typeface="Times New Roman" pitchFamily="18" charset="0"/>
              </a:rPr>
              <a:t>Visitors to the tourism sites (national parks/games reserves, beaches, tourist sites/building, islands</a:t>
            </a:r>
            <a:r>
              <a:rPr lang="en-GB" sz="2400" dirty="0">
                <a:latin typeface="Times New Roman" pitchFamily="18" charset="0"/>
                <a:cs typeface="Times New Roman" pitchFamily="18" charset="0"/>
              </a:rPr>
              <a:t> </a:t>
            </a:r>
            <a:r>
              <a:rPr lang="en-GB" sz="2400" dirty="0" smtClean="0">
                <a:latin typeface="Times New Roman" pitchFamily="18" charset="0"/>
                <a:cs typeface="Times New Roman" pitchFamily="18" charset="0"/>
              </a:rPr>
              <a:t>etc</a:t>
            </a:r>
          </a:p>
          <a:p>
            <a:endParaRPr lang="en-GB" dirty="0" smtClean="0"/>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extLst>
      <p:ext uri="{BB962C8B-B14F-4D97-AF65-F5344CB8AC3E}">
        <p14:creationId xmlns:p14="http://schemas.microsoft.com/office/powerpoint/2010/main" val="41905848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8588"/>
            <a:ext cx="8224838" cy="1300148"/>
          </a:xfrm>
        </p:spPr>
        <p:txBody>
          <a:bodyPr/>
          <a:lstStyle/>
          <a:p>
            <a:r>
              <a:rPr lang="en-GB" sz="4000" dirty="0" smtClean="0">
                <a:solidFill>
                  <a:schemeClr val="tx1"/>
                </a:solidFill>
                <a:latin typeface="Times New Roman" pitchFamily="18" charset="0"/>
                <a:cs typeface="Times New Roman" pitchFamily="18" charset="0"/>
              </a:rPr>
              <a:t>Why tourism statistics? </a:t>
            </a:r>
            <a:endParaRPr lang="en-GB" sz="40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428736"/>
            <a:ext cx="8224838" cy="5462602"/>
          </a:xfrm>
        </p:spPr>
        <p:txBody>
          <a:bodyPr/>
          <a:lstStyle/>
          <a:p>
            <a:pPr marL="0" indent="0">
              <a:buNone/>
            </a:pPr>
            <a:r>
              <a:rPr lang="en-GB" sz="2400" b="1" dirty="0" smtClean="0">
                <a:latin typeface="Times New Roman" pitchFamily="18" charset="0"/>
                <a:cs typeface="Times New Roman" pitchFamily="18" charset="0"/>
              </a:rPr>
              <a:t>Essentials </a:t>
            </a:r>
          </a:p>
          <a:p>
            <a:pPr lvl="1">
              <a:spcBef>
                <a:spcPts val="0"/>
              </a:spcBef>
            </a:pPr>
            <a:r>
              <a:rPr lang="en-GB" sz="2400" dirty="0">
                <a:solidFill>
                  <a:schemeClr val="tx1"/>
                </a:solidFill>
                <a:latin typeface="Times New Roman" pitchFamily="18" charset="0"/>
                <a:cs typeface="Times New Roman" pitchFamily="18" charset="0"/>
              </a:rPr>
              <a:t>Official decision making , policy formulation</a:t>
            </a:r>
          </a:p>
          <a:p>
            <a:pPr lvl="1">
              <a:spcBef>
                <a:spcPts val="0"/>
              </a:spcBef>
            </a:pPr>
            <a:r>
              <a:rPr lang="en-GB" sz="2400" dirty="0">
                <a:solidFill>
                  <a:schemeClr val="tx1"/>
                </a:solidFill>
                <a:latin typeface="Times New Roman" pitchFamily="18" charset="0"/>
                <a:cs typeface="Times New Roman" pitchFamily="18" charset="0"/>
              </a:rPr>
              <a:t>Policy analysis and research </a:t>
            </a:r>
          </a:p>
          <a:p>
            <a:pPr lvl="1">
              <a:spcBef>
                <a:spcPts val="0"/>
              </a:spcBef>
            </a:pPr>
            <a:r>
              <a:rPr lang="en-GB" sz="2400" dirty="0">
                <a:solidFill>
                  <a:schemeClr val="tx1"/>
                </a:solidFill>
                <a:latin typeface="Times New Roman" pitchFamily="18" charset="0"/>
                <a:cs typeface="Times New Roman" pitchFamily="18" charset="0"/>
              </a:rPr>
              <a:t>Academic , </a:t>
            </a:r>
            <a:r>
              <a:rPr lang="en-GB" sz="2400" dirty="0" smtClean="0">
                <a:solidFill>
                  <a:schemeClr val="tx1"/>
                </a:solidFill>
                <a:latin typeface="Times New Roman" pitchFamily="18" charset="0"/>
                <a:cs typeface="Times New Roman" pitchFamily="18" charset="0"/>
              </a:rPr>
              <a:t>business </a:t>
            </a:r>
            <a:r>
              <a:rPr lang="en-GB" sz="2400" dirty="0">
                <a:solidFill>
                  <a:schemeClr val="tx1"/>
                </a:solidFill>
                <a:latin typeface="Times New Roman" pitchFamily="18" charset="0"/>
                <a:cs typeface="Times New Roman" pitchFamily="18" charset="0"/>
              </a:rPr>
              <a:t>, industrials and other </a:t>
            </a:r>
            <a:r>
              <a:rPr lang="en-GB" sz="2400" dirty="0" smtClean="0">
                <a:solidFill>
                  <a:schemeClr val="tx1"/>
                </a:solidFill>
                <a:latin typeface="Times New Roman" pitchFamily="18" charset="0"/>
                <a:cs typeface="Times New Roman" pitchFamily="18" charset="0"/>
              </a:rPr>
              <a:t>research</a:t>
            </a:r>
          </a:p>
          <a:p>
            <a:pPr lvl="1">
              <a:spcBef>
                <a:spcPts val="0"/>
              </a:spcBef>
            </a:pPr>
            <a:r>
              <a:rPr lang="en-GB" sz="2400" dirty="0" smtClean="0">
                <a:solidFill>
                  <a:schemeClr val="tx1"/>
                </a:solidFill>
                <a:latin typeface="Times New Roman" pitchFamily="18" charset="0"/>
                <a:cs typeface="Times New Roman" pitchFamily="18" charset="0"/>
              </a:rPr>
              <a:t>Development of tourism research</a:t>
            </a:r>
          </a:p>
          <a:p>
            <a:pPr lvl="1">
              <a:spcBef>
                <a:spcPts val="0"/>
              </a:spcBef>
            </a:pPr>
            <a:r>
              <a:rPr lang="en-GB" sz="2400" dirty="0" smtClean="0">
                <a:solidFill>
                  <a:schemeClr val="tx1"/>
                </a:solidFill>
                <a:latin typeface="Times New Roman" pitchFamily="18" charset="0"/>
                <a:cs typeface="Times New Roman" pitchFamily="18" charset="0"/>
              </a:rPr>
              <a:t>Measurement of the contribution of tourism to the country’s economy</a:t>
            </a:r>
          </a:p>
          <a:p>
            <a:pPr lvl="1">
              <a:spcBef>
                <a:spcPts val="0"/>
              </a:spcBef>
            </a:pPr>
            <a:r>
              <a:rPr lang="en-GB" sz="2400" dirty="0" smtClean="0">
                <a:solidFill>
                  <a:schemeClr val="tx1"/>
                </a:solidFill>
                <a:latin typeface="Times New Roman" pitchFamily="18" charset="0"/>
                <a:cs typeface="Times New Roman" pitchFamily="18" charset="0"/>
              </a:rPr>
              <a:t>Business planning  and monitoring progress </a:t>
            </a:r>
          </a:p>
          <a:p>
            <a:pPr lvl="1">
              <a:spcBef>
                <a:spcPts val="0"/>
              </a:spcBef>
            </a:pPr>
            <a:r>
              <a:rPr lang="en-GB" sz="2400" dirty="0" smtClean="0">
                <a:solidFill>
                  <a:schemeClr val="tx1"/>
                </a:solidFill>
                <a:latin typeface="Times New Roman" pitchFamily="18" charset="0"/>
                <a:cs typeface="Times New Roman" pitchFamily="18" charset="0"/>
              </a:rPr>
              <a:t>Strategic marketing </a:t>
            </a:r>
          </a:p>
          <a:p>
            <a:pPr lvl="1">
              <a:spcBef>
                <a:spcPts val="0"/>
              </a:spcBef>
            </a:pPr>
            <a:r>
              <a:rPr lang="en-GB" sz="2400" dirty="0" smtClean="0">
                <a:solidFill>
                  <a:schemeClr val="tx1"/>
                </a:solidFill>
                <a:latin typeface="Times New Roman" pitchFamily="18" charset="0"/>
                <a:cs typeface="Times New Roman" pitchFamily="18" charset="0"/>
              </a:rPr>
              <a:t>Guide investment promotion </a:t>
            </a:r>
          </a:p>
          <a:p>
            <a:pPr lvl="1">
              <a:spcBef>
                <a:spcPts val="0"/>
              </a:spcBef>
            </a:pPr>
            <a:r>
              <a:rPr lang="en-GB" sz="2400" dirty="0" smtClean="0">
                <a:solidFill>
                  <a:schemeClr val="tx1"/>
                </a:solidFill>
                <a:latin typeface="Times New Roman" pitchFamily="18" charset="0"/>
                <a:cs typeface="Times New Roman" pitchFamily="18" charset="0"/>
              </a:rPr>
              <a:t>Facilitates comparison across countries</a:t>
            </a:r>
          </a:p>
          <a:p>
            <a:pPr lvl="1">
              <a:spcBef>
                <a:spcPts val="0"/>
              </a:spcBef>
            </a:pPr>
            <a:r>
              <a:rPr lang="en-GB" sz="2400" dirty="0" smtClean="0">
                <a:solidFill>
                  <a:schemeClr val="tx1"/>
                </a:solidFill>
                <a:latin typeface="Times New Roman" pitchFamily="18" charset="0"/>
                <a:cs typeface="Times New Roman" pitchFamily="18" charset="0"/>
              </a:rPr>
              <a:t>Citizen/residents being informed about the performance of their govt.</a:t>
            </a:r>
          </a:p>
          <a:p>
            <a:pPr lvl="1">
              <a:spcBef>
                <a:spcPts val="0"/>
              </a:spcBef>
            </a:pPr>
            <a:endParaRPr lang="en-GB" sz="2000" dirty="0" smtClean="0">
              <a:solidFill>
                <a:schemeClr val="tx1"/>
              </a:solidFill>
            </a:endParaRPr>
          </a:p>
          <a:p>
            <a:pPr lvl="1">
              <a:spcBef>
                <a:spcPts val="0"/>
              </a:spcBef>
            </a:pPr>
            <a:endParaRPr lang="en-GB" sz="2000" dirty="0" smtClean="0">
              <a:solidFill>
                <a:schemeClr val="tx1"/>
              </a:solidFill>
            </a:endParaRPr>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a:xfrm>
            <a:off x="1116013" y="6308725"/>
            <a:ext cx="7123112" cy="549275"/>
          </a:xfrm>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extLst>
      <p:ext uri="{BB962C8B-B14F-4D97-AF65-F5344CB8AC3E}">
        <p14:creationId xmlns:p14="http://schemas.microsoft.com/office/powerpoint/2010/main" val="33994923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chemeClr val="accent6">
                    <a:lumMod val="50000"/>
                  </a:schemeClr>
                </a:solidFill>
                <a:latin typeface="Times New Roman" pitchFamily="18" charset="0"/>
                <a:cs typeface="Times New Roman" pitchFamily="18" charset="0"/>
              </a:rPr>
              <a:t>Definitions</a:t>
            </a:r>
            <a:endParaRPr lang="en-GB" sz="40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57298"/>
            <a:ext cx="8329642" cy="4857784"/>
          </a:xfrm>
        </p:spPr>
        <p:txBody>
          <a:bodyPr/>
          <a:lstStyle/>
          <a:p>
            <a:pPr marL="800100" lvl="1" indent="-342900">
              <a:spcBef>
                <a:spcPts val="500"/>
              </a:spcBef>
              <a:buClrTx/>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pPr>
            <a:r>
              <a:rPr lang="en-US" sz="2400" b="1" dirty="0" smtClean="0">
                <a:solidFill>
                  <a:schemeClr val="accent6">
                    <a:lumMod val="50000"/>
                  </a:schemeClr>
                </a:solidFill>
                <a:latin typeface="Times New Roman" pitchFamily="18" charset="0"/>
                <a:cs typeface="Times New Roman" pitchFamily="18" charset="0"/>
              </a:rPr>
              <a:t>Visitors include </a:t>
            </a:r>
          </a:p>
          <a:p>
            <a:pPr marL="623888" lvl="1" indent="-388938">
              <a:spcBef>
                <a:spcPts val="500"/>
              </a:spcBef>
              <a:buClrTx/>
              <a:buAutoNum type="alphaLcParen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pPr>
            <a:r>
              <a:rPr lang="en-US" sz="2400" b="1" dirty="0" smtClean="0">
                <a:solidFill>
                  <a:schemeClr val="accent6">
                    <a:lumMod val="50000"/>
                  </a:schemeClr>
                </a:solidFill>
                <a:latin typeface="Times New Roman" pitchFamily="18" charset="0"/>
                <a:cs typeface="Times New Roman" pitchFamily="18" charset="0"/>
              </a:rPr>
              <a:t>Tourists</a:t>
            </a:r>
            <a:r>
              <a:rPr lang="en-US" sz="2400" dirty="0" smtClean="0">
                <a:solidFill>
                  <a:schemeClr val="accent6">
                    <a:lumMod val="50000"/>
                  </a:schemeClr>
                </a:solidFill>
                <a:latin typeface="Times New Roman" pitchFamily="18" charset="0"/>
                <a:cs typeface="Times New Roman" pitchFamily="18" charset="0"/>
              </a:rPr>
              <a:t> </a:t>
            </a:r>
          </a:p>
          <a:p>
            <a:pPr marL="623888" lvl="1" indent="-388938">
              <a:spcBef>
                <a:spcPts val="500"/>
              </a:spcBef>
              <a:buClrTx/>
              <a:buAutoNum type="alphaLcParen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pPr>
            <a:r>
              <a:rPr lang="en-US" sz="2400" dirty="0" smtClean="0">
                <a:solidFill>
                  <a:schemeClr val="accent6">
                    <a:lumMod val="50000"/>
                  </a:schemeClr>
                </a:solidFill>
                <a:latin typeface="Times New Roman" pitchFamily="18" charset="0"/>
                <a:cs typeface="Times New Roman" pitchFamily="18" charset="0"/>
              </a:rPr>
              <a:t>cruise ship passengers and non-residents who stay in the country for less than a day, other those who do not leave the airport</a:t>
            </a:r>
          </a:p>
          <a:p>
            <a:pPr marL="623888" lvl="1" indent="-388938">
              <a:spcBef>
                <a:spcPts val="500"/>
              </a:spcBef>
              <a:buClrTx/>
              <a:buAutoNum type="alphaLcParen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pPr>
            <a:r>
              <a:rPr lang="en-US" sz="2400" b="1" dirty="0" smtClean="0">
                <a:solidFill>
                  <a:schemeClr val="accent6">
                    <a:lumMod val="50000"/>
                  </a:schemeClr>
                </a:solidFill>
                <a:latin typeface="Times New Roman" pitchFamily="18" charset="0"/>
                <a:cs typeface="Times New Roman" pitchFamily="18" charset="0"/>
              </a:rPr>
              <a:t>Transit</a:t>
            </a:r>
            <a:r>
              <a:rPr lang="en-US" sz="2400" dirty="0" smtClean="0">
                <a:solidFill>
                  <a:schemeClr val="accent6">
                    <a:lumMod val="50000"/>
                  </a:schemeClr>
                </a:solidFill>
                <a:latin typeface="Times New Roman" pitchFamily="18" charset="0"/>
                <a:cs typeface="Times New Roman" pitchFamily="18" charset="0"/>
              </a:rPr>
              <a:t> passenger is one who stops over in  country for flight connections to other destination </a:t>
            </a:r>
          </a:p>
          <a:p>
            <a:pPr marL="623888" lvl="1" indent="-388938">
              <a:spcBef>
                <a:spcPts val="500"/>
              </a:spcBef>
              <a:buClrTx/>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pPr>
            <a:r>
              <a:rPr lang="en-US" sz="2400" dirty="0" smtClean="0">
                <a:solidFill>
                  <a:schemeClr val="accent6">
                    <a:lumMod val="50000"/>
                  </a:schemeClr>
                </a:solidFill>
                <a:latin typeface="Times New Roman" pitchFamily="18" charset="0"/>
                <a:cs typeface="Times New Roman" pitchFamily="18" charset="0"/>
              </a:rPr>
              <a:t>    Transit 1: passengers who do not leave the transit area of the airport or harbour.</a:t>
            </a:r>
          </a:p>
          <a:p>
            <a:pPr marL="623888" lvl="1" indent="-388938">
              <a:spcBef>
                <a:spcPts val="500"/>
              </a:spcBef>
              <a:buClrTx/>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pPr>
            <a:r>
              <a:rPr lang="en-US" sz="2400" dirty="0" smtClean="0">
                <a:solidFill>
                  <a:schemeClr val="accent6">
                    <a:lumMod val="50000"/>
                  </a:schemeClr>
                </a:solidFill>
                <a:latin typeface="Times New Roman" pitchFamily="18" charset="0"/>
                <a:cs typeface="Times New Roman" pitchFamily="18" charset="0"/>
              </a:rPr>
              <a:t>     Transit 2: passengers who leave the airport or harbour and stay in the country for more than 24 hrs only for flight connections  purpose (transit 2 are included in  definition of tourists  </a:t>
            </a:r>
          </a:p>
          <a:p>
            <a:endParaRPr lang="en-GB" dirty="0"/>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extLst>
      <p:ext uri="{BB962C8B-B14F-4D97-AF65-F5344CB8AC3E}">
        <p14:creationId xmlns:p14="http://schemas.microsoft.com/office/powerpoint/2010/main" val="6988404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lumMod val="50000"/>
                  </a:schemeClr>
                </a:solidFill>
                <a:latin typeface="Times New Roman" pitchFamily="18" charset="0"/>
                <a:cs typeface="Times New Roman" pitchFamily="18" charset="0"/>
              </a:rPr>
              <a:t>Definitions (Cont’d)</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buFont typeface="Wingdings" panose="05000000000000000000" pitchFamily="2" charset="2"/>
              <a:buChar char="ü"/>
            </a:pPr>
            <a:r>
              <a:rPr lang="en-US" sz="2400" dirty="0" smtClean="0">
                <a:solidFill>
                  <a:schemeClr val="accent6">
                    <a:lumMod val="50000"/>
                  </a:schemeClr>
                </a:solidFill>
                <a:latin typeface="Times New Roman" pitchFamily="18" charset="0"/>
                <a:cs typeface="Times New Roman" pitchFamily="18" charset="0"/>
              </a:rPr>
              <a:t>Same- day visitor (Excursionist)</a:t>
            </a:r>
          </a:p>
          <a:p>
            <a:pPr>
              <a:buFont typeface="Wingdings" panose="05000000000000000000" pitchFamily="2" charset="2"/>
              <a:buChar char="ü"/>
            </a:pPr>
            <a:r>
              <a:rPr lang="en-US" sz="2400" dirty="0" smtClean="0">
                <a:solidFill>
                  <a:schemeClr val="accent6">
                    <a:lumMod val="50000"/>
                  </a:schemeClr>
                </a:solidFill>
                <a:latin typeface="Times New Roman" pitchFamily="18" charset="0"/>
                <a:cs typeface="Times New Roman" pitchFamily="18" charset="0"/>
              </a:rPr>
              <a:t>Are non resident visitors other than those who do not leave the airport, they stay in a country for less than 24 hours</a:t>
            </a:r>
          </a:p>
          <a:p>
            <a:pPr>
              <a:buFont typeface="Wingdings" panose="05000000000000000000" pitchFamily="2" charset="2"/>
              <a:buChar char="ü"/>
            </a:pPr>
            <a:r>
              <a:rPr lang="en-US" sz="2400" dirty="0" smtClean="0">
                <a:solidFill>
                  <a:schemeClr val="accent6">
                    <a:lumMod val="50000"/>
                  </a:schemeClr>
                </a:solidFill>
                <a:latin typeface="Times New Roman" pitchFamily="18" charset="0"/>
                <a:cs typeface="Times New Roman" pitchFamily="18" charset="0"/>
              </a:rPr>
              <a:t>Because the IRTS ,2008 already provides basic conceptual consistency with other statistical frameworks (IRTS 2008, </a:t>
            </a:r>
            <a:r>
              <a:rPr lang="en-US" sz="2400" dirty="0" err="1" smtClean="0">
                <a:solidFill>
                  <a:schemeClr val="accent6">
                    <a:lumMod val="50000"/>
                  </a:schemeClr>
                </a:solidFill>
                <a:latin typeface="Times New Roman" pitchFamily="18" charset="0"/>
                <a:cs typeface="Times New Roman" pitchFamily="18" charset="0"/>
              </a:rPr>
              <a:t>para</a:t>
            </a:r>
            <a:r>
              <a:rPr lang="en-US" sz="2400" dirty="0" smtClean="0">
                <a:solidFill>
                  <a:schemeClr val="accent6">
                    <a:lumMod val="50000"/>
                  </a:schemeClr>
                </a:solidFill>
                <a:latin typeface="Times New Roman" pitchFamily="18" charset="0"/>
                <a:cs typeface="Times New Roman" pitchFamily="18" charset="0"/>
              </a:rPr>
              <a:t>. 1.31) such as the System of National Accounts 2008 (SNA 2008) and the Balance</a:t>
            </a:r>
          </a:p>
          <a:p>
            <a:pPr>
              <a:buFont typeface="Wingdings" panose="05000000000000000000" pitchFamily="2" charset="2"/>
              <a:buChar char="ü"/>
            </a:pPr>
            <a:r>
              <a:rPr lang="en-US" sz="2400" dirty="0" smtClean="0">
                <a:solidFill>
                  <a:schemeClr val="accent6">
                    <a:lumMod val="50000"/>
                  </a:schemeClr>
                </a:solidFill>
                <a:latin typeface="Times New Roman" pitchFamily="18" charset="0"/>
                <a:cs typeface="Times New Roman" pitchFamily="18" charset="0"/>
              </a:rPr>
              <a:t>of Payments and International Investment Position Manual (BPM6), the Tourism  Satellite Account: Recommended Methodological Framework 2008 (TSA: RMF 2008)</a:t>
            </a:r>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a:xfrm>
            <a:off x="1116013" y="6308725"/>
            <a:ext cx="7123112" cy="549275"/>
          </a:xfrm>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chemeClr val="accent6">
                    <a:lumMod val="50000"/>
                  </a:schemeClr>
                </a:solidFill>
                <a:latin typeface="Times New Roman" pitchFamily="18" charset="0"/>
                <a:cs typeface="Times New Roman" pitchFamily="18" charset="0"/>
              </a:rPr>
              <a:t>Definitions (Cont’d)</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buFont typeface="Wingdings" panose="05000000000000000000" pitchFamily="2" charset="2"/>
              <a:buChar char="ü"/>
            </a:pPr>
            <a:r>
              <a:rPr lang="en-US" sz="2400" dirty="0" smtClean="0">
                <a:solidFill>
                  <a:schemeClr val="accent6">
                    <a:lumMod val="50000"/>
                  </a:schemeClr>
                </a:solidFill>
                <a:latin typeface="Times New Roman" pitchFamily="18" charset="0"/>
                <a:cs typeface="Times New Roman" pitchFamily="18" charset="0"/>
              </a:rPr>
              <a:t>Builds upon this consistency and provides an additional resource to link tourism statistics  to the standard tables of the SNA 2008.</a:t>
            </a:r>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8588"/>
            <a:ext cx="8224838" cy="728644"/>
          </a:xfrm>
        </p:spPr>
        <p:txBody>
          <a:bodyPr/>
          <a:lstStyle/>
          <a:p>
            <a:r>
              <a:rPr lang="en-US" sz="3600" dirty="0" smtClean="0">
                <a:solidFill>
                  <a:schemeClr val="accent6">
                    <a:lumMod val="50000"/>
                  </a:schemeClr>
                </a:solidFill>
                <a:latin typeface="Times New Roman" pitchFamily="18" charset="0"/>
                <a:cs typeface="Times New Roman" pitchFamily="18" charset="0"/>
              </a:rPr>
              <a:t>The Arrival declaration form </a:t>
            </a:r>
            <a:endParaRPr lang="en-US" sz="3600" dirty="0">
              <a:latin typeface="Times New Roman" pitchFamily="18" charset="0"/>
              <a:cs typeface="Times New Roman" pitchFamily="18" charset="0"/>
            </a:endParaRPr>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pic>
        <p:nvPicPr>
          <p:cNvPr id="7" name="Content Placeholder 6" descr="I:\Migration Images\New Arrival Card.jpg"/>
          <p:cNvPicPr>
            <a:picLocks noGrp="1"/>
          </p:cNvPicPr>
          <p:nvPr>
            <p:ph idx="1"/>
          </p:nvPr>
        </p:nvPicPr>
        <p:blipFill>
          <a:blip r:embed="rId2" cstate="print"/>
          <a:srcRect/>
          <a:stretch>
            <a:fillRect/>
          </a:stretch>
        </p:blipFill>
        <p:spPr bwMode="auto">
          <a:xfrm>
            <a:off x="1571604" y="857250"/>
            <a:ext cx="6000792" cy="564358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8588"/>
            <a:ext cx="8224838" cy="728644"/>
          </a:xfrm>
        </p:spPr>
        <p:txBody>
          <a:bodyPr/>
          <a:lstStyle/>
          <a:p>
            <a:r>
              <a:rPr lang="en-US" sz="3600" dirty="0" smtClean="0">
                <a:solidFill>
                  <a:schemeClr val="accent6">
                    <a:lumMod val="50000"/>
                  </a:schemeClr>
                </a:solidFill>
                <a:latin typeface="Times New Roman" pitchFamily="18" charset="0"/>
                <a:cs typeface="Times New Roman" pitchFamily="18" charset="0"/>
              </a:rPr>
              <a:t>The Departure declaration form </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857232"/>
            <a:ext cx="8224838" cy="6034106"/>
          </a:xfrm>
        </p:spPr>
        <p:txBody>
          <a:bodyPr/>
          <a:lstStyle/>
          <a:p>
            <a:r>
              <a:rPr lang="en-US" sz="2400" dirty="0" smtClean="0">
                <a:solidFill>
                  <a:schemeClr val="accent6">
                    <a:lumMod val="50000"/>
                  </a:schemeClr>
                </a:solidFill>
                <a:latin typeface="Times New Roman" pitchFamily="18" charset="0"/>
                <a:cs typeface="Times New Roman" pitchFamily="18" charset="0"/>
              </a:rPr>
              <a:t>Data </a:t>
            </a:r>
          </a:p>
          <a:p>
            <a:r>
              <a:rPr lang="en-US" sz="2400" dirty="0" smtClean="0">
                <a:solidFill>
                  <a:schemeClr val="accent6">
                    <a:lumMod val="50000"/>
                  </a:schemeClr>
                </a:solidFill>
                <a:latin typeface="Times New Roman" pitchFamily="18" charset="0"/>
                <a:cs typeface="Times New Roman" pitchFamily="18" charset="0"/>
              </a:rPr>
              <a:t>source</a:t>
            </a:r>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pic>
        <p:nvPicPr>
          <p:cNvPr id="6" name="Picture 5" descr="I:\Migration Images\New Departure Card.jpg"/>
          <p:cNvPicPr/>
          <p:nvPr/>
        </p:nvPicPr>
        <p:blipFill>
          <a:blip r:embed="rId2" cstate="print"/>
          <a:srcRect/>
          <a:stretch>
            <a:fillRect/>
          </a:stretch>
        </p:blipFill>
        <p:spPr bwMode="auto">
          <a:xfrm>
            <a:off x="1785918" y="785794"/>
            <a:ext cx="6072230" cy="553880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9D0B006AA36EB409B10E8596C1D14B7" ma:contentTypeVersion="0" ma:contentTypeDescription="Create a new document." ma:contentTypeScope="" ma:versionID="5655e1634f4bba1cd7cdf60e8f751112">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97CA5319-EC6C-4073-8C0D-4EBB3CE3B0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2934A495-9007-483D-B9C9-1563FED5E643}">
  <ds:schemaRefs>
    <ds:schemaRef ds:uri="http://schemas.microsoft.com/sharepoint/v3/contenttype/forms"/>
  </ds:schemaRefs>
</ds:datastoreItem>
</file>

<file path=customXml/itemProps3.xml><?xml version="1.0" encoding="utf-8"?>
<ds:datastoreItem xmlns:ds="http://schemas.openxmlformats.org/officeDocument/2006/customXml" ds:itemID="{59C0C5B5-D96F-4E86-8667-593BE544C1BF}">
  <ds:schemaRefs>
    <ds:schemaRef ds:uri="http://purl.org/dc/terms/"/>
    <ds:schemaRef ds:uri="http://schemas.microsoft.com/office/2006/metadata/properties"/>
    <ds:schemaRef ds:uri="http://purl.org/dc/elements/1.1/"/>
    <ds:schemaRef ds:uri="http://schemas.microsoft.com/office/2006/documentManagement/types"/>
    <ds:schemaRef ds:uri="http://www.w3.org/XML/1998/namespace"/>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6917</TotalTime>
  <Words>2779</Words>
  <Application>Microsoft Office PowerPoint</Application>
  <PresentationFormat>On-screen Show (4:3)</PresentationFormat>
  <Paragraphs>401</Paragraphs>
  <Slides>34</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Calibri</vt:lpstr>
      <vt:lpstr>Times New Roman</vt:lpstr>
      <vt:lpstr>Wingdings</vt:lpstr>
      <vt:lpstr>Office Theme</vt:lpstr>
      <vt:lpstr>PowerPoint Presentation</vt:lpstr>
      <vt:lpstr>PowerPoint Presentation</vt:lpstr>
      <vt:lpstr>Background</vt:lpstr>
      <vt:lpstr>Why tourism statistics? </vt:lpstr>
      <vt:lpstr>Definitions</vt:lpstr>
      <vt:lpstr>Definitions (Cont’d)</vt:lpstr>
      <vt:lpstr>Definitions (Cont’d)</vt:lpstr>
      <vt:lpstr>The Arrival declaration form </vt:lpstr>
      <vt:lpstr>The Departure declaration form </vt:lpstr>
      <vt:lpstr>Purpose of visit </vt:lpstr>
      <vt:lpstr>Purpose of visit (Cont’d)</vt:lpstr>
      <vt:lpstr>Purpose of visit (Cont’d)</vt:lpstr>
      <vt:lpstr>Border post analysis  </vt:lpstr>
      <vt:lpstr>PowerPoint Presentation</vt:lpstr>
      <vt:lpstr>Mode of travel analysis </vt:lpstr>
      <vt:lpstr>Variables on the A&amp;D Declaration form</vt:lpstr>
      <vt:lpstr>Variables on the A&amp;D Declaration form (Cont’d) </vt:lpstr>
      <vt:lpstr>Variables on the A&amp;D Declaration form (Cont’d) </vt:lpstr>
      <vt:lpstr>Variables on the A&amp;D Declaration form (Cont’d) </vt:lpstr>
      <vt:lpstr>Outputs </vt:lpstr>
      <vt:lpstr>PowerPoint Presentation</vt:lpstr>
      <vt:lpstr>Data capture process – data capture fields</vt:lpstr>
      <vt:lpstr>System development and acquisition</vt:lpstr>
      <vt:lpstr>Issues to Consider </vt:lpstr>
      <vt:lpstr>Challenges and Recommendation</vt:lpstr>
      <vt:lpstr>PowerPoint Presentation</vt:lpstr>
      <vt:lpstr>Visitor to tourism attraction Place/Sites </vt:lpstr>
      <vt:lpstr>Visitor to tourism attraction Place/Sites </vt:lpstr>
      <vt:lpstr>Visitor to tourism attraction Place/Sites </vt:lpstr>
      <vt:lpstr>Analysis of tourism attraction Place/Sites </vt:lpstr>
      <vt:lpstr>Analysis of tourism attraction Place/Sites </vt:lpstr>
      <vt:lpstr>Tourism attraction Place/Sites </vt:lpstr>
      <vt:lpstr>Tourism attraction Place/Sites </vt:lpstr>
      <vt:lpstr>Methodology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koire Y Lugya</dc:creator>
  <cp:lastModifiedBy>Yunus Koire</cp:lastModifiedBy>
  <cp:revision>424</cp:revision>
  <cp:lastPrinted>2015-10-16T06:47:56Z</cp:lastPrinted>
  <dcterms:created xsi:type="dcterms:W3CDTF">2010-11-01T07:55:41Z</dcterms:created>
  <dcterms:modified xsi:type="dcterms:W3CDTF">2016-08-31T12:46:25Z</dcterms:modified>
</cp:coreProperties>
</file>