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2"/>
  </p:notesMasterIdLst>
  <p:handoutMasterIdLst>
    <p:handoutMasterId r:id="rId33"/>
  </p:handoutMasterIdLst>
  <p:sldIdLst>
    <p:sldId id="385" r:id="rId5"/>
    <p:sldId id="257" r:id="rId6"/>
    <p:sldId id="384" r:id="rId7"/>
    <p:sldId id="402" r:id="rId8"/>
    <p:sldId id="404" r:id="rId9"/>
    <p:sldId id="403" r:id="rId10"/>
    <p:sldId id="391" r:id="rId11"/>
    <p:sldId id="364" r:id="rId12"/>
    <p:sldId id="366" r:id="rId13"/>
    <p:sldId id="392" r:id="rId14"/>
    <p:sldId id="393" r:id="rId15"/>
    <p:sldId id="396" r:id="rId16"/>
    <p:sldId id="394" r:id="rId17"/>
    <p:sldId id="395" r:id="rId18"/>
    <p:sldId id="397" r:id="rId19"/>
    <p:sldId id="398" r:id="rId20"/>
    <p:sldId id="399" r:id="rId21"/>
    <p:sldId id="400" r:id="rId22"/>
    <p:sldId id="401" r:id="rId23"/>
    <p:sldId id="408" r:id="rId24"/>
    <p:sldId id="409" r:id="rId25"/>
    <p:sldId id="405" r:id="rId26"/>
    <p:sldId id="406" r:id="rId27"/>
    <p:sldId id="410" r:id="rId28"/>
    <p:sldId id="351" r:id="rId29"/>
    <p:sldId id="411" r:id="rId30"/>
    <p:sldId id="387" r:id="rId31"/>
  </p:sldIdLst>
  <p:sldSz cx="9144000" cy="6858000" type="screen4x3"/>
  <p:notesSz cx="7053263" cy="9309100"/>
  <p:defaultTextStyle>
    <a:defPPr>
      <a:defRPr lang="en-GB"/>
    </a:defPPr>
    <a:lvl1pPr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Arial" charset="0"/>
      </a:defRPr>
    </a:lvl1pPr>
    <a:lvl2pPr marL="742950" indent="-28575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Arial" charset="0"/>
      </a:defRPr>
    </a:lvl2pPr>
    <a:lvl3pPr marL="1143000" indent="-22860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Arial" charset="0"/>
      </a:defRPr>
    </a:lvl3pPr>
    <a:lvl4pPr marL="1600200" indent="-22860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Arial" charset="0"/>
      </a:defRPr>
    </a:lvl4pPr>
    <a:lvl5pPr marL="2057400" indent="-228600" algn="l" defTabSz="449263"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Arial" charset="0"/>
      </a:defRPr>
    </a:lvl5pPr>
    <a:lvl6pPr marL="2286000" algn="l" defTabSz="914400" rtl="0" eaLnBrk="1" latinLnBrk="0" hangingPunct="1">
      <a:defRPr kern="1200">
        <a:solidFill>
          <a:schemeClr val="bg1"/>
        </a:solidFill>
        <a:latin typeface="Arial" charset="0"/>
        <a:ea typeface="+mn-ea"/>
        <a:cs typeface="Arial" charset="0"/>
      </a:defRPr>
    </a:lvl6pPr>
    <a:lvl7pPr marL="2743200" algn="l" defTabSz="914400" rtl="0" eaLnBrk="1" latinLnBrk="0" hangingPunct="1">
      <a:defRPr kern="1200">
        <a:solidFill>
          <a:schemeClr val="bg1"/>
        </a:solidFill>
        <a:latin typeface="Arial" charset="0"/>
        <a:ea typeface="+mn-ea"/>
        <a:cs typeface="Arial" charset="0"/>
      </a:defRPr>
    </a:lvl7pPr>
    <a:lvl8pPr marL="3200400" algn="l" defTabSz="914400" rtl="0" eaLnBrk="1" latinLnBrk="0" hangingPunct="1">
      <a:defRPr kern="1200">
        <a:solidFill>
          <a:schemeClr val="bg1"/>
        </a:solidFill>
        <a:latin typeface="Arial" charset="0"/>
        <a:ea typeface="+mn-ea"/>
        <a:cs typeface="Arial" charset="0"/>
      </a:defRPr>
    </a:lvl8pPr>
    <a:lvl9pPr marL="3657600" algn="l" defTabSz="914400" rtl="0" eaLnBrk="1" latinLnBrk="0" hangingPunct="1">
      <a:defRPr kern="1200">
        <a:solidFill>
          <a:schemeClr val="bg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59" userDrawn="1">
          <p15:clr>
            <a:srgbClr val="A4A3A4"/>
          </p15:clr>
        </p15:guide>
        <p15:guide id="2" pos="2141" userDrawn="1">
          <p15:clr>
            <a:srgbClr val="A4A3A4"/>
          </p15:clr>
        </p15:guide>
        <p15:guide id="3" orient="horz" pos="2884">
          <p15:clr>
            <a:srgbClr val="A4A3A4"/>
          </p15:clr>
        </p15:guide>
        <p15:guide id="4" pos="22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09" autoAdjust="0"/>
    <p:restoredTop sz="88087" autoAdjust="0"/>
  </p:normalViewPr>
  <p:slideViewPr>
    <p:cSldViewPr>
      <p:cViewPr varScale="1">
        <p:scale>
          <a:sx n="86" d="100"/>
          <a:sy n="86" d="100"/>
        </p:scale>
        <p:origin x="1272" y="4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60" d="100"/>
        <a:sy n="160" d="100"/>
      </p:scale>
      <p:origin x="0" y="0"/>
    </p:cViewPr>
  </p:sorterViewPr>
  <p:notesViewPr>
    <p:cSldViewPr>
      <p:cViewPr varScale="1">
        <p:scale>
          <a:sx n="59" d="100"/>
          <a:sy n="59" d="100"/>
        </p:scale>
        <p:origin x="-1752" y="-72"/>
      </p:cViewPr>
      <p:guideLst>
        <p:guide orient="horz" pos="3059"/>
        <p:guide pos="2141"/>
        <p:guide orient="horz" pos="2884"/>
        <p:guide pos="222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56414" cy="46585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995219" y="1"/>
            <a:ext cx="3056414" cy="465852"/>
          </a:xfrm>
          <a:prstGeom prst="rect">
            <a:avLst/>
          </a:prstGeom>
        </p:spPr>
        <p:txBody>
          <a:bodyPr vert="horz" lIns="91440" tIns="45720" rIns="91440" bIns="45720" rtlCol="0"/>
          <a:lstStyle>
            <a:lvl1pPr algn="r">
              <a:defRPr sz="1200"/>
            </a:lvl1pPr>
          </a:lstStyle>
          <a:p>
            <a:fld id="{2729F811-EF41-4E76-8BEC-BEA97BC41475}" type="datetimeFigureOut">
              <a:rPr lang="en-US" smtClean="0"/>
              <a:pPr/>
              <a:t>8/31/2016</a:t>
            </a:fld>
            <a:endParaRPr lang="en-GB"/>
          </a:p>
        </p:txBody>
      </p:sp>
      <p:sp>
        <p:nvSpPr>
          <p:cNvPr id="4" name="Footer Placeholder 3"/>
          <p:cNvSpPr>
            <a:spLocks noGrp="1"/>
          </p:cNvSpPr>
          <p:nvPr>
            <p:ph type="ftr" sz="quarter" idx="2"/>
          </p:nvPr>
        </p:nvSpPr>
        <p:spPr>
          <a:xfrm>
            <a:off x="0" y="8841660"/>
            <a:ext cx="3056414" cy="46585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995219" y="8841660"/>
            <a:ext cx="3056414" cy="465851"/>
          </a:xfrm>
          <a:prstGeom prst="rect">
            <a:avLst/>
          </a:prstGeom>
        </p:spPr>
        <p:txBody>
          <a:bodyPr vert="horz" lIns="91440" tIns="45720" rIns="91440" bIns="45720" rtlCol="0" anchor="b"/>
          <a:lstStyle>
            <a:lvl1pPr algn="r">
              <a:defRPr sz="1200"/>
            </a:lvl1pPr>
          </a:lstStyle>
          <a:p>
            <a:fld id="{1B05CF88-5EC5-4E72-94C7-7B54ECEF28BF}" type="slidenum">
              <a:rPr lang="en-GB" smtClean="0"/>
              <a:pPr/>
              <a:t>‹#›</a:t>
            </a:fld>
            <a:endParaRPr lang="en-GB"/>
          </a:p>
        </p:txBody>
      </p:sp>
    </p:spTree>
    <p:extLst>
      <p:ext uri="{BB962C8B-B14F-4D97-AF65-F5344CB8AC3E}">
        <p14:creationId xmlns:p14="http://schemas.microsoft.com/office/powerpoint/2010/main" val="12622575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AutoShape 1"/>
          <p:cNvSpPr>
            <a:spLocks noChangeArrowheads="1"/>
          </p:cNvSpPr>
          <p:nvPr/>
        </p:nvSpPr>
        <p:spPr bwMode="auto">
          <a:xfrm>
            <a:off x="1" y="1"/>
            <a:ext cx="7053263" cy="9309100"/>
          </a:xfrm>
          <a:prstGeom prst="roundRect">
            <a:avLst>
              <a:gd name="adj" fmla="val 23"/>
            </a:avLst>
          </a:prstGeom>
          <a:solidFill>
            <a:srgbClr val="FFFFFF"/>
          </a:solidFill>
          <a:ln w="9360">
            <a:noFill/>
            <a:miter lim="800000"/>
            <a:headEnd/>
            <a:tailEnd/>
          </a:ln>
        </p:spPr>
        <p:txBody>
          <a:bodyPr wrap="none" anchor="ctr"/>
          <a:lstStyle/>
          <a:p>
            <a:endParaRPr lang="en-US"/>
          </a:p>
        </p:txBody>
      </p:sp>
      <p:sp>
        <p:nvSpPr>
          <p:cNvPr id="23555" name="AutoShape 2"/>
          <p:cNvSpPr>
            <a:spLocks noChangeArrowheads="1"/>
          </p:cNvSpPr>
          <p:nvPr/>
        </p:nvSpPr>
        <p:spPr bwMode="auto">
          <a:xfrm>
            <a:off x="1" y="1"/>
            <a:ext cx="7053263" cy="9309100"/>
          </a:xfrm>
          <a:prstGeom prst="roundRect">
            <a:avLst>
              <a:gd name="adj" fmla="val 23"/>
            </a:avLst>
          </a:prstGeom>
          <a:solidFill>
            <a:srgbClr val="FFFFFF"/>
          </a:solidFill>
          <a:ln w="9525">
            <a:noFill/>
            <a:round/>
            <a:headEnd/>
            <a:tailEnd/>
          </a:ln>
        </p:spPr>
        <p:txBody>
          <a:bodyPr wrap="none" anchor="ctr"/>
          <a:lstStyle/>
          <a:p>
            <a:endParaRPr lang="en-US"/>
          </a:p>
        </p:txBody>
      </p:sp>
      <p:sp>
        <p:nvSpPr>
          <p:cNvPr id="23556" name="AutoShape 3"/>
          <p:cNvSpPr>
            <a:spLocks noChangeArrowheads="1"/>
          </p:cNvSpPr>
          <p:nvPr/>
        </p:nvSpPr>
        <p:spPr bwMode="auto">
          <a:xfrm>
            <a:off x="1" y="1"/>
            <a:ext cx="7053263" cy="9309100"/>
          </a:xfrm>
          <a:prstGeom prst="roundRect">
            <a:avLst>
              <a:gd name="adj" fmla="val 23"/>
            </a:avLst>
          </a:prstGeom>
          <a:solidFill>
            <a:srgbClr val="FFFFFF"/>
          </a:solidFill>
          <a:ln w="9525">
            <a:noFill/>
            <a:round/>
            <a:headEnd/>
            <a:tailEnd/>
          </a:ln>
        </p:spPr>
        <p:txBody>
          <a:bodyPr wrap="none" anchor="ctr"/>
          <a:lstStyle/>
          <a:p>
            <a:endParaRPr lang="en-US"/>
          </a:p>
        </p:txBody>
      </p:sp>
      <p:sp>
        <p:nvSpPr>
          <p:cNvPr id="23557" name="Text Box 4"/>
          <p:cNvSpPr txBox="1">
            <a:spLocks noChangeArrowheads="1"/>
          </p:cNvSpPr>
          <p:nvPr/>
        </p:nvSpPr>
        <p:spPr bwMode="auto">
          <a:xfrm>
            <a:off x="0" y="1"/>
            <a:ext cx="3056414" cy="465852"/>
          </a:xfrm>
          <a:prstGeom prst="rect">
            <a:avLst/>
          </a:prstGeom>
          <a:noFill/>
          <a:ln w="9525">
            <a:noFill/>
            <a:round/>
            <a:headEnd/>
            <a:tailEnd/>
          </a:ln>
        </p:spPr>
        <p:txBody>
          <a:bodyPr wrap="none" anchor="ctr"/>
          <a:lstStyle/>
          <a:p>
            <a:endParaRPr lang="en-US"/>
          </a:p>
        </p:txBody>
      </p:sp>
      <p:sp>
        <p:nvSpPr>
          <p:cNvPr id="23558" name="Text Box 5"/>
          <p:cNvSpPr txBox="1">
            <a:spLocks noChangeArrowheads="1"/>
          </p:cNvSpPr>
          <p:nvPr/>
        </p:nvSpPr>
        <p:spPr bwMode="auto">
          <a:xfrm>
            <a:off x="3995219" y="1"/>
            <a:ext cx="3056414" cy="465852"/>
          </a:xfrm>
          <a:prstGeom prst="rect">
            <a:avLst/>
          </a:prstGeom>
          <a:noFill/>
          <a:ln w="9525">
            <a:noFill/>
            <a:round/>
            <a:headEnd/>
            <a:tailEnd/>
          </a:ln>
        </p:spPr>
        <p:txBody>
          <a:bodyPr wrap="none" anchor="ctr"/>
          <a:lstStyle/>
          <a:p>
            <a:endParaRPr lang="en-US"/>
          </a:p>
        </p:txBody>
      </p:sp>
      <p:sp>
        <p:nvSpPr>
          <p:cNvPr id="23559" name="Rectangle 6"/>
          <p:cNvSpPr>
            <a:spLocks noGrp="1" noRot="1" noChangeAspect="1" noChangeArrowheads="1"/>
          </p:cNvSpPr>
          <p:nvPr>
            <p:ph type="sldImg"/>
          </p:nvPr>
        </p:nvSpPr>
        <p:spPr bwMode="auto">
          <a:xfrm>
            <a:off x="1200150" y="698500"/>
            <a:ext cx="4648200" cy="3486150"/>
          </a:xfrm>
          <a:prstGeom prst="rect">
            <a:avLst/>
          </a:prstGeom>
          <a:noFill/>
          <a:ln w="9360">
            <a:solidFill>
              <a:srgbClr val="000000"/>
            </a:solidFill>
            <a:miter lim="800000"/>
            <a:headEnd/>
            <a:tailEnd/>
          </a:ln>
        </p:spPr>
      </p:sp>
      <p:sp>
        <p:nvSpPr>
          <p:cNvPr id="2055" name="Rectangle 7"/>
          <p:cNvSpPr>
            <a:spLocks noGrp="1" noChangeArrowheads="1"/>
          </p:cNvSpPr>
          <p:nvPr>
            <p:ph type="body"/>
          </p:nvPr>
        </p:nvSpPr>
        <p:spPr bwMode="auto">
          <a:xfrm>
            <a:off x="705326" y="4423214"/>
            <a:ext cx="5637713" cy="4184722"/>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endParaRPr lang="en-US" noProof="0" smtClean="0"/>
          </a:p>
        </p:txBody>
      </p:sp>
      <p:sp>
        <p:nvSpPr>
          <p:cNvPr id="23561" name="Text Box 8"/>
          <p:cNvSpPr txBox="1">
            <a:spLocks noChangeArrowheads="1"/>
          </p:cNvSpPr>
          <p:nvPr/>
        </p:nvSpPr>
        <p:spPr bwMode="auto">
          <a:xfrm>
            <a:off x="0" y="8843248"/>
            <a:ext cx="3056414" cy="465852"/>
          </a:xfrm>
          <a:prstGeom prst="rect">
            <a:avLst/>
          </a:prstGeom>
          <a:noFill/>
          <a:ln w="9525">
            <a:noFill/>
            <a:round/>
            <a:headEnd/>
            <a:tailEnd/>
          </a:ln>
        </p:spPr>
        <p:txBody>
          <a:bodyPr wrap="none" anchor="ctr"/>
          <a:lstStyle/>
          <a:p>
            <a:endParaRPr lang="en-US"/>
          </a:p>
        </p:txBody>
      </p:sp>
      <p:sp>
        <p:nvSpPr>
          <p:cNvPr id="2057" name="Rectangle 9"/>
          <p:cNvSpPr>
            <a:spLocks noGrp="1" noChangeArrowheads="1"/>
          </p:cNvSpPr>
          <p:nvPr>
            <p:ph type="sldNum"/>
          </p:nvPr>
        </p:nvSpPr>
        <p:spPr bwMode="auto">
          <a:xfrm>
            <a:off x="3995218" y="8843249"/>
            <a:ext cx="3051515" cy="461082"/>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pPr>
              <a:defRPr/>
            </a:pPr>
            <a:fld id="{D3143FBD-9AE1-4813-B6EB-C0CB3E1C046F}" type="slidenum">
              <a:rPr lang="en-US"/>
              <a:pPr>
                <a:defRPr/>
              </a:pPr>
              <a:t>‹#›</a:t>
            </a:fld>
            <a:endParaRPr lang="en-US"/>
          </a:p>
        </p:txBody>
      </p:sp>
    </p:spTree>
    <p:extLst>
      <p:ext uri="{BB962C8B-B14F-4D97-AF65-F5344CB8AC3E}">
        <p14:creationId xmlns:p14="http://schemas.microsoft.com/office/powerpoint/2010/main" val="1173120952"/>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9"/>
          <p:cNvSpPr>
            <a:spLocks noGrp="1" noChangeArrowheads="1"/>
          </p:cNvSpPr>
          <p:nvPr>
            <p:ph type="sldNum" sz="quarter"/>
          </p:nvPr>
        </p:nvSpPr>
        <p:spPr>
          <a:noFill/>
        </p:spPr>
        <p:txBody>
          <a:bodyPr/>
          <a:lstStyle/>
          <a:p>
            <a:fld id="{4E1CA26F-E0D5-4349-A87A-09DF158FBBB1}" type="slidenum">
              <a:rPr lang="en-US" smtClean="0"/>
              <a:pPr/>
              <a:t>1</a:t>
            </a:fld>
            <a:endParaRPr lang="en-US" smtClean="0"/>
          </a:p>
        </p:txBody>
      </p:sp>
      <p:sp>
        <p:nvSpPr>
          <p:cNvPr id="24579" name="Text Box 1"/>
          <p:cNvSpPr txBox="1">
            <a:spLocks noChangeArrowheads="1"/>
          </p:cNvSpPr>
          <p:nvPr/>
        </p:nvSpPr>
        <p:spPr bwMode="auto">
          <a:xfrm>
            <a:off x="3995217" y="8843249"/>
            <a:ext cx="3054781" cy="464263"/>
          </a:xfrm>
          <a:prstGeom prst="rect">
            <a:avLst/>
          </a:prstGeom>
          <a:noFill/>
          <a:ln w="9525">
            <a:noFill/>
            <a:round/>
            <a:headEnd/>
            <a:tailEnd/>
          </a:ln>
        </p:spPr>
        <p:txBody>
          <a:bodyPr lIns="90000" tIns="46800" rIns="90000" bIns="46800" anchor="b"/>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E6B57B9B-DF10-4E3B-BD81-A4C21833B901}" type="slidenum">
              <a:rPr lang="en-US" sz="1200">
                <a:solidFill>
                  <a:srgbClr val="000000"/>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a:t>
            </a:fld>
            <a:endParaRPr lang="en-US" sz="1200">
              <a:solidFill>
                <a:srgbClr val="000000"/>
              </a:solidFill>
            </a:endParaRPr>
          </a:p>
        </p:txBody>
      </p:sp>
      <p:sp>
        <p:nvSpPr>
          <p:cNvPr id="24580" name="Rectangle 2"/>
          <p:cNvSpPr>
            <a:spLocks noGrp="1" noRot="1" noChangeAspect="1" noChangeArrowheads="1" noTextEdit="1"/>
          </p:cNvSpPr>
          <p:nvPr>
            <p:ph type="sldImg"/>
          </p:nvPr>
        </p:nvSpPr>
        <p:spPr>
          <a:xfrm>
            <a:off x="1198563" y="698500"/>
            <a:ext cx="4656137" cy="3490913"/>
          </a:xfrm>
          <a:solidFill>
            <a:srgbClr val="FFFFFF"/>
          </a:solidFill>
          <a:ln/>
        </p:spPr>
      </p:sp>
      <p:sp>
        <p:nvSpPr>
          <p:cNvPr id="24581" name="Rectangle 3"/>
          <p:cNvSpPr>
            <a:spLocks noGrp="1" noChangeArrowheads="1"/>
          </p:cNvSpPr>
          <p:nvPr>
            <p:ph type="body" idx="1"/>
          </p:nvPr>
        </p:nvSpPr>
        <p:spPr>
          <a:xfrm>
            <a:off x="705328" y="4423215"/>
            <a:ext cx="5642610" cy="4189492"/>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24672505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9"/>
          <p:cNvSpPr>
            <a:spLocks noGrp="1" noChangeArrowheads="1"/>
          </p:cNvSpPr>
          <p:nvPr>
            <p:ph type="sldNum" sz="quarter"/>
          </p:nvPr>
        </p:nvSpPr>
        <p:spPr>
          <a:noFill/>
        </p:spPr>
        <p:txBody>
          <a:bodyPr/>
          <a:lstStyle/>
          <a:p>
            <a:fld id="{9BEEFBF3-75A4-4A8F-9689-096705348786}" type="slidenum">
              <a:rPr lang="en-US" smtClean="0"/>
              <a:pPr/>
              <a:t>2</a:t>
            </a:fld>
            <a:endParaRPr lang="en-US" smtClean="0"/>
          </a:p>
        </p:txBody>
      </p:sp>
      <p:sp>
        <p:nvSpPr>
          <p:cNvPr id="25603" name="Text Box 1"/>
          <p:cNvSpPr txBox="1">
            <a:spLocks noChangeArrowheads="1"/>
          </p:cNvSpPr>
          <p:nvPr/>
        </p:nvSpPr>
        <p:spPr bwMode="auto">
          <a:xfrm>
            <a:off x="3995217" y="8843249"/>
            <a:ext cx="3054781" cy="464263"/>
          </a:xfrm>
          <a:prstGeom prst="rect">
            <a:avLst/>
          </a:prstGeom>
          <a:noFill/>
          <a:ln w="9525">
            <a:noFill/>
            <a:round/>
            <a:headEnd/>
            <a:tailEnd/>
          </a:ln>
        </p:spPr>
        <p:txBody>
          <a:bodyPr lIns="90000" tIns="46800" rIns="90000" bIns="46800" anchor="b"/>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9884E095-2670-4102-BB3C-A6A15591F4F9}" type="slidenum">
              <a:rPr lang="en-US" sz="1200">
                <a:solidFill>
                  <a:srgbClr val="000000"/>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a:t>
            </a:fld>
            <a:endParaRPr lang="en-US" sz="1200">
              <a:solidFill>
                <a:srgbClr val="000000"/>
              </a:solidFill>
            </a:endParaRPr>
          </a:p>
        </p:txBody>
      </p:sp>
      <p:sp>
        <p:nvSpPr>
          <p:cNvPr id="25604" name="Rectangle 2"/>
          <p:cNvSpPr>
            <a:spLocks noGrp="1" noRot="1" noChangeAspect="1" noChangeArrowheads="1" noTextEdit="1"/>
          </p:cNvSpPr>
          <p:nvPr>
            <p:ph type="sldImg"/>
          </p:nvPr>
        </p:nvSpPr>
        <p:spPr>
          <a:xfrm>
            <a:off x="1198563" y="698500"/>
            <a:ext cx="4656137" cy="3490913"/>
          </a:xfrm>
          <a:solidFill>
            <a:srgbClr val="FFFFFF"/>
          </a:solidFill>
          <a:ln/>
        </p:spPr>
      </p:sp>
      <p:sp>
        <p:nvSpPr>
          <p:cNvPr id="25605" name="Rectangle 3"/>
          <p:cNvSpPr>
            <a:spLocks noGrp="1" noChangeArrowheads="1"/>
          </p:cNvSpPr>
          <p:nvPr>
            <p:ph type="body" idx="1"/>
          </p:nvPr>
        </p:nvSpPr>
        <p:spPr>
          <a:xfrm>
            <a:off x="705328" y="4423215"/>
            <a:ext cx="5642610" cy="4189492"/>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298984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9"/>
          <p:cNvSpPr>
            <a:spLocks noGrp="1" noChangeArrowheads="1"/>
          </p:cNvSpPr>
          <p:nvPr>
            <p:ph type="sldNum" sz="quarter"/>
          </p:nvPr>
        </p:nvSpPr>
        <p:spPr>
          <a:noFill/>
        </p:spPr>
        <p:txBody>
          <a:bodyPr/>
          <a:lstStyle/>
          <a:p>
            <a:fld id="{5ED46FF7-4E31-49DF-AF4F-93888AEB2604}" type="slidenum">
              <a:rPr lang="en-US" smtClean="0"/>
              <a:pPr/>
              <a:t>3</a:t>
            </a:fld>
            <a:endParaRPr lang="en-US" smtClean="0"/>
          </a:p>
        </p:txBody>
      </p:sp>
      <p:sp>
        <p:nvSpPr>
          <p:cNvPr id="27651" name="Text Box 1"/>
          <p:cNvSpPr txBox="1">
            <a:spLocks noChangeArrowheads="1"/>
          </p:cNvSpPr>
          <p:nvPr/>
        </p:nvSpPr>
        <p:spPr bwMode="auto">
          <a:xfrm>
            <a:off x="3995217" y="8843249"/>
            <a:ext cx="3054781" cy="464263"/>
          </a:xfrm>
          <a:prstGeom prst="rect">
            <a:avLst/>
          </a:prstGeom>
          <a:noFill/>
          <a:ln w="9525">
            <a:noFill/>
            <a:round/>
            <a:headEnd/>
            <a:tailEnd/>
          </a:ln>
        </p:spPr>
        <p:txBody>
          <a:bodyPr lIns="90000" tIns="46800" rIns="90000" bIns="46800" anchor="b"/>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D5DC9225-377C-4F26-824A-2428E7192197}" type="slidenum">
              <a:rPr lang="en-US" sz="1200">
                <a:solidFill>
                  <a:srgbClr val="000000"/>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a:t>
            </a:fld>
            <a:endParaRPr lang="en-US" sz="1200">
              <a:solidFill>
                <a:srgbClr val="000000"/>
              </a:solidFill>
            </a:endParaRPr>
          </a:p>
        </p:txBody>
      </p:sp>
      <p:sp>
        <p:nvSpPr>
          <p:cNvPr id="27652" name="Rectangle 2"/>
          <p:cNvSpPr>
            <a:spLocks noGrp="1" noRot="1" noChangeAspect="1" noChangeArrowheads="1" noTextEdit="1"/>
          </p:cNvSpPr>
          <p:nvPr>
            <p:ph type="sldImg"/>
          </p:nvPr>
        </p:nvSpPr>
        <p:spPr>
          <a:xfrm>
            <a:off x="1198563" y="698500"/>
            <a:ext cx="4656137" cy="3490913"/>
          </a:xfrm>
          <a:solidFill>
            <a:srgbClr val="FFFFFF"/>
          </a:solidFill>
          <a:ln/>
        </p:spPr>
      </p:sp>
      <p:sp>
        <p:nvSpPr>
          <p:cNvPr id="27653" name="Rectangle 3"/>
          <p:cNvSpPr>
            <a:spLocks noGrp="1" noChangeArrowheads="1"/>
          </p:cNvSpPr>
          <p:nvPr>
            <p:ph type="body" idx="1"/>
          </p:nvPr>
        </p:nvSpPr>
        <p:spPr>
          <a:xfrm>
            <a:off x="705328" y="4423215"/>
            <a:ext cx="5642610" cy="4189492"/>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33271233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9"/>
          <p:cNvSpPr>
            <a:spLocks noGrp="1" noChangeArrowheads="1"/>
          </p:cNvSpPr>
          <p:nvPr>
            <p:ph type="sldNum" sz="quarter"/>
          </p:nvPr>
        </p:nvSpPr>
        <p:spPr>
          <a:noFill/>
        </p:spPr>
        <p:txBody>
          <a:bodyPr/>
          <a:lstStyle/>
          <a:p>
            <a:fld id="{5ED46FF7-4E31-49DF-AF4F-93888AEB2604}" type="slidenum">
              <a:rPr lang="en-US" smtClean="0"/>
              <a:pPr/>
              <a:t>4</a:t>
            </a:fld>
            <a:endParaRPr lang="en-US" smtClean="0"/>
          </a:p>
        </p:txBody>
      </p:sp>
      <p:sp>
        <p:nvSpPr>
          <p:cNvPr id="27651" name="Text Box 1"/>
          <p:cNvSpPr txBox="1">
            <a:spLocks noChangeArrowheads="1"/>
          </p:cNvSpPr>
          <p:nvPr/>
        </p:nvSpPr>
        <p:spPr bwMode="auto">
          <a:xfrm>
            <a:off x="3995217" y="8843249"/>
            <a:ext cx="3054781" cy="464263"/>
          </a:xfrm>
          <a:prstGeom prst="rect">
            <a:avLst/>
          </a:prstGeom>
          <a:noFill/>
          <a:ln w="9525">
            <a:noFill/>
            <a:round/>
            <a:headEnd/>
            <a:tailEnd/>
          </a:ln>
        </p:spPr>
        <p:txBody>
          <a:bodyPr lIns="90000" tIns="46800" rIns="90000" bIns="46800" anchor="b"/>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D5DC9225-377C-4F26-824A-2428E7192197}" type="slidenum">
              <a:rPr lang="en-US" sz="1200">
                <a:solidFill>
                  <a:srgbClr val="000000"/>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4</a:t>
            </a:fld>
            <a:endParaRPr lang="en-US" sz="1200">
              <a:solidFill>
                <a:srgbClr val="000000"/>
              </a:solidFill>
            </a:endParaRPr>
          </a:p>
        </p:txBody>
      </p:sp>
      <p:sp>
        <p:nvSpPr>
          <p:cNvPr id="27652" name="Rectangle 2"/>
          <p:cNvSpPr>
            <a:spLocks noGrp="1" noRot="1" noChangeAspect="1" noChangeArrowheads="1" noTextEdit="1"/>
          </p:cNvSpPr>
          <p:nvPr>
            <p:ph type="sldImg"/>
          </p:nvPr>
        </p:nvSpPr>
        <p:spPr>
          <a:xfrm>
            <a:off x="1198563" y="698500"/>
            <a:ext cx="4656137" cy="3490913"/>
          </a:xfrm>
          <a:solidFill>
            <a:srgbClr val="FFFFFF"/>
          </a:solidFill>
          <a:ln/>
        </p:spPr>
      </p:sp>
      <p:sp>
        <p:nvSpPr>
          <p:cNvPr id="27653" name="Rectangle 3"/>
          <p:cNvSpPr>
            <a:spLocks noGrp="1" noChangeArrowheads="1"/>
          </p:cNvSpPr>
          <p:nvPr>
            <p:ph type="body" idx="1"/>
          </p:nvPr>
        </p:nvSpPr>
        <p:spPr>
          <a:xfrm>
            <a:off x="705328" y="4423215"/>
            <a:ext cx="5642610" cy="4189492"/>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33271233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9"/>
          <p:cNvSpPr>
            <a:spLocks noGrp="1" noChangeArrowheads="1"/>
          </p:cNvSpPr>
          <p:nvPr>
            <p:ph type="sldNum" sz="quarter"/>
          </p:nvPr>
        </p:nvSpPr>
        <p:spPr>
          <a:noFill/>
        </p:spPr>
        <p:txBody>
          <a:bodyPr/>
          <a:lstStyle/>
          <a:p>
            <a:fld id="{AEB34B23-D8FE-490A-825A-616700BCB5F8}" type="slidenum">
              <a:rPr lang="en-US" smtClean="0"/>
              <a:pPr/>
              <a:t>27</a:t>
            </a:fld>
            <a:endParaRPr lang="en-US" smtClean="0"/>
          </a:p>
        </p:txBody>
      </p:sp>
      <p:sp>
        <p:nvSpPr>
          <p:cNvPr id="39939" name="Text Box 1"/>
          <p:cNvSpPr txBox="1">
            <a:spLocks noChangeArrowheads="1"/>
          </p:cNvSpPr>
          <p:nvPr/>
        </p:nvSpPr>
        <p:spPr bwMode="auto">
          <a:xfrm>
            <a:off x="3993350" y="8871684"/>
            <a:ext cx="3053354" cy="465755"/>
          </a:xfrm>
          <a:prstGeom prst="rect">
            <a:avLst/>
          </a:prstGeom>
          <a:noFill/>
          <a:ln w="9525">
            <a:noFill/>
            <a:round/>
            <a:headEnd/>
            <a:tailEnd/>
          </a:ln>
        </p:spPr>
        <p:txBody>
          <a:bodyPr lIns="90000" tIns="46800" rIns="90000" bIns="46800" anchor="b"/>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8E257A57-CF5E-4D9C-B18F-69470F641072}" type="slidenum">
              <a:rPr lang="en-US" sz="1200">
                <a:solidFill>
                  <a:srgbClr val="000000"/>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27</a:t>
            </a:fld>
            <a:endParaRPr lang="en-US" sz="1200">
              <a:solidFill>
                <a:srgbClr val="000000"/>
              </a:solidFill>
            </a:endParaRPr>
          </a:p>
        </p:txBody>
      </p:sp>
      <p:sp>
        <p:nvSpPr>
          <p:cNvPr id="39940" name="Rectangle 2"/>
          <p:cNvSpPr>
            <a:spLocks noGrp="1" noRot="1" noChangeAspect="1" noChangeArrowheads="1" noTextEdit="1"/>
          </p:cNvSpPr>
          <p:nvPr>
            <p:ph type="sldImg"/>
          </p:nvPr>
        </p:nvSpPr>
        <p:spPr>
          <a:xfrm>
            <a:off x="1190625" y="700088"/>
            <a:ext cx="4668838" cy="3502025"/>
          </a:xfrm>
          <a:solidFill>
            <a:srgbClr val="FFFFFF"/>
          </a:solidFill>
          <a:ln/>
        </p:spPr>
      </p:sp>
      <p:sp>
        <p:nvSpPr>
          <p:cNvPr id="39941" name="Rectangle 3"/>
          <p:cNvSpPr>
            <a:spLocks noGrp="1" noChangeArrowheads="1"/>
          </p:cNvSpPr>
          <p:nvPr>
            <p:ph type="body" idx="1"/>
          </p:nvPr>
        </p:nvSpPr>
        <p:spPr>
          <a:xfrm>
            <a:off x="704997" y="4437437"/>
            <a:ext cx="5639975" cy="4202964"/>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393562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idx="10"/>
          </p:nvPr>
        </p:nvSpPr>
        <p:spPr>
          <a:ln/>
        </p:spPr>
        <p:txBody>
          <a:bodyPr/>
          <a:lstStyle>
            <a:lvl1pPr>
              <a:defRPr/>
            </a:lvl1pPr>
          </a:lstStyle>
          <a:p>
            <a:pPr>
              <a:defRPr/>
            </a:pPr>
            <a:r>
              <a:rPr lang="en-US"/>
              <a:t>12/13/11</a:t>
            </a:r>
          </a:p>
        </p:txBody>
      </p:sp>
      <p:sp>
        <p:nvSpPr>
          <p:cNvPr id="5" name="Rectangle 5"/>
          <p:cNvSpPr>
            <a:spLocks noGrp="1" noChangeArrowheads="1"/>
          </p:cNvSpPr>
          <p:nvPr>
            <p:ph type="ftr" idx="11"/>
          </p:nvPr>
        </p:nvSpPr>
        <p:spPr>
          <a:ln/>
        </p:spPr>
        <p:txBody>
          <a:bodyPr/>
          <a:lstStyle>
            <a:lvl1pPr>
              <a:defRPr/>
            </a:lvl1pPr>
          </a:lstStyle>
          <a:p>
            <a:pPr>
              <a:defRPr/>
            </a:pPr>
            <a:r>
              <a:rPr lang="en-US" dirty="0"/>
              <a:t>Uganda Bureau of Statistics ¤ Plot 9 Colville Street, Kampala Uganda ¤ Website: www.ubos.org </a:t>
            </a:r>
          </a:p>
          <a:p>
            <a:pPr>
              <a:defRPr/>
            </a:pPr>
            <a:r>
              <a:rPr lang="en-US" dirty="0"/>
              <a:t>Tel: +256(0)-41-4706000 ¤ E-mail: ubos@ubos.org</a:t>
            </a:r>
          </a:p>
        </p:txBody>
      </p:sp>
      <p:sp>
        <p:nvSpPr>
          <p:cNvPr id="6" name="Rectangle 6"/>
          <p:cNvSpPr>
            <a:spLocks noGrp="1" noChangeArrowheads="1"/>
          </p:cNvSpPr>
          <p:nvPr>
            <p:ph type="sldNum" idx="12"/>
          </p:nvPr>
        </p:nvSpPr>
        <p:spPr>
          <a:ln/>
        </p:spPr>
        <p:txBody>
          <a:bodyPr/>
          <a:lstStyle>
            <a:lvl1pPr>
              <a:defRPr/>
            </a:lvl1pPr>
          </a:lstStyle>
          <a:p>
            <a:pPr>
              <a:defRPr/>
            </a:pPr>
            <a:fld id="{06CAB7BF-4E39-4DEF-A9C1-4A8601B8B8E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idx="10"/>
          </p:nvPr>
        </p:nvSpPr>
        <p:spPr>
          <a:ln/>
        </p:spPr>
        <p:txBody>
          <a:bodyPr/>
          <a:lstStyle>
            <a:lvl1pPr>
              <a:defRPr/>
            </a:lvl1pPr>
          </a:lstStyle>
          <a:p>
            <a:pPr>
              <a:defRPr/>
            </a:pPr>
            <a:r>
              <a:rPr lang="en-US"/>
              <a:t>12/13/11</a:t>
            </a:r>
          </a:p>
        </p:txBody>
      </p:sp>
      <p:sp>
        <p:nvSpPr>
          <p:cNvPr id="5" name="Rectangle 5"/>
          <p:cNvSpPr>
            <a:spLocks noGrp="1" noChangeArrowheads="1"/>
          </p:cNvSpPr>
          <p:nvPr>
            <p:ph type="ftr" idx="11"/>
          </p:nvPr>
        </p:nvSpPr>
        <p:spPr>
          <a:ln/>
        </p:spPr>
        <p:txBody>
          <a:bodyPr/>
          <a:lstStyle>
            <a:lvl1pPr>
              <a:defRPr/>
            </a:lvl1pPr>
          </a:lstStyle>
          <a:p>
            <a:pPr>
              <a:defRPr/>
            </a:pPr>
            <a:r>
              <a:rPr lang="en-US" dirty="0"/>
              <a:t>Uganda Bureau of Statistics ¤ Plot 9 Colville Street, Kampala Uganda ¤ Website: www.ubos.org </a:t>
            </a:r>
          </a:p>
          <a:p>
            <a:pPr>
              <a:defRPr/>
            </a:pPr>
            <a:r>
              <a:rPr lang="en-US" dirty="0"/>
              <a:t>Tel: +256(0)-41-4706000 ¤ E-mail: ubos@ubos.org</a:t>
            </a:r>
          </a:p>
        </p:txBody>
      </p:sp>
      <p:sp>
        <p:nvSpPr>
          <p:cNvPr id="6" name="Rectangle 6"/>
          <p:cNvSpPr>
            <a:spLocks noGrp="1" noChangeArrowheads="1"/>
          </p:cNvSpPr>
          <p:nvPr>
            <p:ph type="sldNum" idx="12"/>
          </p:nvPr>
        </p:nvSpPr>
        <p:spPr>
          <a:ln/>
        </p:spPr>
        <p:txBody>
          <a:bodyPr/>
          <a:lstStyle>
            <a:lvl1pPr>
              <a:defRPr/>
            </a:lvl1pPr>
          </a:lstStyle>
          <a:p>
            <a:pPr>
              <a:defRPr/>
            </a:pPr>
            <a:fld id="{AB1A9EAC-8AB9-4E38-B2B3-FCDAA6CFA39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128588"/>
            <a:ext cx="2055813" cy="67627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8588"/>
            <a:ext cx="6016625" cy="67627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idx="10"/>
          </p:nvPr>
        </p:nvSpPr>
        <p:spPr>
          <a:ln/>
        </p:spPr>
        <p:txBody>
          <a:bodyPr/>
          <a:lstStyle>
            <a:lvl1pPr>
              <a:defRPr/>
            </a:lvl1pPr>
          </a:lstStyle>
          <a:p>
            <a:pPr>
              <a:defRPr/>
            </a:pPr>
            <a:r>
              <a:rPr lang="en-US"/>
              <a:t>12/13/11</a:t>
            </a:r>
          </a:p>
        </p:txBody>
      </p:sp>
      <p:sp>
        <p:nvSpPr>
          <p:cNvPr id="5" name="Rectangle 5"/>
          <p:cNvSpPr>
            <a:spLocks noGrp="1" noChangeArrowheads="1"/>
          </p:cNvSpPr>
          <p:nvPr>
            <p:ph type="ftr" idx="11"/>
          </p:nvPr>
        </p:nvSpPr>
        <p:spPr>
          <a:ln/>
        </p:spPr>
        <p:txBody>
          <a:bodyPr/>
          <a:lstStyle>
            <a:lvl1pPr>
              <a:defRPr/>
            </a:lvl1pPr>
          </a:lstStyle>
          <a:p>
            <a:pPr>
              <a:defRPr/>
            </a:pPr>
            <a:r>
              <a:rPr lang="en-US" dirty="0"/>
              <a:t>Uganda Bureau of Statistics ¤ Plot 9 Colville Street, Kampala Uganda ¤ Website: www.ubos.org </a:t>
            </a:r>
          </a:p>
          <a:p>
            <a:pPr>
              <a:defRPr/>
            </a:pPr>
            <a:r>
              <a:rPr lang="en-US" dirty="0"/>
              <a:t>Tel: +256(0)-41-4706000 ¤ E-mail: ubos@ubos.org</a:t>
            </a:r>
          </a:p>
        </p:txBody>
      </p:sp>
      <p:sp>
        <p:nvSpPr>
          <p:cNvPr id="6" name="Rectangle 6"/>
          <p:cNvSpPr>
            <a:spLocks noGrp="1" noChangeArrowheads="1"/>
          </p:cNvSpPr>
          <p:nvPr>
            <p:ph type="sldNum" idx="12"/>
          </p:nvPr>
        </p:nvSpPr>
        <p:spPr>
          <a:ln/>
        </p:spPr>
        <p:txBody>
          <a:bodyPr/>
          <a:lstStyle>
            <a:lvl1pPr>
              <a:defRPr/>
            </a:lvl1pPr>
          </a:lstStyle>
          <a:p>
            <a:pPr>
              <a:defRPr/>
            </a:pPr>
            <a:fld id="{A8E20314-20FC-44BC-805D-AF073DEC03A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idx="10"/>
          </p:nvPr>
        </p:nvSpPr>
        <p:spPr>
          <a:ln/>
        </p:spPr>
        <p:txBody>
          <a:bodyPr/>
          <a:lstStyle>
            <a:lvl1pPr>
              <a:defRPr/>
            </a:lvl1pPr>
          </a:lstStyle>
          <a:p>
            <a:pPr>
              <a:defRPr/>
            </a:pPr>
            <a:r>
              <a:rPr lang="en-US"/>
              <a:t>12/13/11</a:t>
            </a:r>
          </a:p>
        </p:txBody>
      </p:sp>
      <p:sp>
        <p:nvSpPr>
          <p:cNvPr id="5" name="Rectangle 5"/>
          <p:cNvSpPr>
            <a:spLocks noGrp="1" noChangeArrowheads="1"/>
          </p:cNvSpPr>
          <p:nvPr>
            <p:ph type="ftr" idx="11"/>
          </p:nvPr>
        </p:nvSpPr>
        <p:spPr>
          <a:ln/>
        </p:spPr>
        <p:txBody>
          <a:bodyPr/>
          <a:lstStyle>
            <a:lvl1pPr>
              <a:defRPr/>
            </a:lvl1pPr>
          </a:lstStyle>
          <a:p>
            <a:pPr>
              <a:defRPr/>
            </a:pPr>
            <a:r>
              <a:rPr lang="en-US" dirty="0"/>
              <a:t>Uganda Bureau of Statistics ¤ Plot 9 Colville Street, Kampala Uganda ¤ Website: www.ubos.org </a:t>
            </a:r>
          </a:p>
          <a:p>
            <a:pPr>
              <a:defRPr/>
            </a:pPr>
            <a:r>
              <a:rPr lang="en-US" dirty="0"/>
              <a:t>Tel: +256(0)-41-4706000 ¤ E-mail: ubos@ubos.org</a:t>
            </a:r>
          </a:p>
        </p:txBody>
      </p:sp>
      <p:sp>
        <p:nvSpPr>
          <p:cNvPr id="6" name="Rectangle 6"/>
          <p:cNvSpPr>
            <a:spLocks noGrp="1" noChangeArrowheads="1"/>
          </p:cNvSpPr>
          <p:nvPr>
            <p:ph type="sldNum" idx="12"/>
          </p:nvPr>
        </p:nvSpPr>
        <p:spPr>
          <a:ln/>
        </p:spPr>
        <p:txBody>
          <a:bodyPr/>
          <a:lstStyle>
            <a:lvl1pPr>
              <a:defRPr/>
            </a:lvl1pPr>
          </a:lstStyle>
          <a:p>
            <a:pPr>
              <a:defRPr/>
            </a:pPr>
            <a:fld id="{B547E229-218B-42B0-A7BB-25DA3F855AB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idx="10"/>
          </p:nvPr>
        </p:nvSpPr>
        <p:spPr>
          <a:ln/>
        </p:spPr>
        <p:txBody>
          <a:bodyPr/>
          <a:lstStyle>
            <a:lvl1pPr>
              <a:defRPr/>
            </a:lvl1pPr>
          </a:lstStyle>
          <a:p>
            <a:pPr>
              <a:defRPr/>
            </a:pPr>
            <a:r>
              <a:rPr lang="en-US"/>
              <a:t>12/13/11</a:t>
            </a:r>
          </a:p>
        </p:txBody>
      </p:sp>
      <p:sp>
        <p:nvSpPr>
          <p:cNvPr id="5" name="Rectangle 5"/>
          <p:cNvSpPr>
            <a:spLocks noGrp="1" noChangeArrowheads="1"/>
          </p:cNvSpPr>
          <p:nvPr>
            <p:ph type="ftr" idx="11"/>
          </p:nvPr>
        </p:nvSpPr>
        <p:spPr>
          <a:ln/>
        </p:spPr>
        <p:txBody>
          <a:bodyPr/>
          <a:lstStyle>
            <a:lvl1pPr>
              <a:defRPr/>
            </a:lvl1pPr>
          </a:lstStyle>
          <a:p>
            <a:pPr>
              <a:defRPr/>
            </a:pPr>
            <a:r>
              <a:rPr lang="en-US" dirty="0"/>
              <a:t>Uganda Bureau of Statistics ¤ Plot 9 Colville Street, Kampala Uganda ¤ Website: www.ubos.org </a:t>
            </a:r>
          </a:p>
          <a:p>
            <a:pPr>
              <a:defRPr/>
            </a:pPr>
            <a:r>
              <a:rPr lang="en-US" dirty="0"/>
              <a:t>Tel: +256(0)-41-4706000 ¤ E-mail: ubos@ubos.org</a:t>
            </a:r>
          </a:p>
        </p:txBody>
      </p:sp>
      <p:sp>
        <p:nvSpPr>
          <p:cNvPr id="6" name="Rectangle 6"/>
          <p:cNvSpPr>
            <a:spLocks noGrp="1" noChangeArrowheads="1"/>
          </p:cNvSpPr>
          <p:nvPr>
            <p:ph type="sldNum" idx="12"/>
          </p:nvPr>
        </p:nvSpPr>
        <p:spPr>
          <a:ln/>
        </p:spPr>
        <p:txBody>
          <a:bodyPr/>
          <a:lstStyle>
            <a:lvl1pPr>
              <a:defRPr/>
            </a:lvl1pPr>
          </a:lstStyle>
          <a:p>
            <a:pPr>
              <a:defRPr/>
            </a:pPr>
            <a:fld id="{740B622E-403C-4234-876F-44CB7603AEB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5425" cy="52911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5025" y="1600200"/>
            <a:ext cx="4037013" cy="52911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idx="10"/>
          </p:nvPr>
        </p:nvSpPr>
        <p:spPr>
          <a:ln/>
        </p:spPr>
        <p:txBody>
          <a:bodyPr/>
          <a:lstStyle>
            <a:lvl1pPr>
              <a:defRPr/>
            </a:lvl1pPr>
          </a:lstStyle>
          <a:p>
            <a:pPr>
              <a:defRPr/>
            </a:pPr>
            <a:r>
              <a:rPr lang="en-US"/>
              <a:t>12/13/11</a:t>
            </a:r>
          </a:p>
        </p:txBody>
      </p:sp>
      <p:sp>
        <p:nvSpPr>
          <p:cNvPr id="6" name="Rectangle 5"/>
          <p:cNvSpPr>
            <a:spLocks noGrp="1" noChangeArrowheads="1"/>
          </p:cNvSpPr>
          <p:nvPr>
            <p:ph type="ftr" idx="11"/>
          </p:nvPr>
        </p:nvSpPr>
        <p:spPr>
          <a:ln/>
        </p:spPr>
        <p:txBody>
          <a:bodyPr/>
          <a:lstStyle>
            <a:lvl1pPr>
              <a:defRPr/>
            </a:lvl1pPr>
          </a:lstStyle>
          <a:p>
            <a:pPr>
              <a:defRPr/>
            </a:pPr>
            <a:r>
              <a:rPr lang="en-US" dirty="0"/>
              <a:t>Uganda Bureau of Statistics ¤ Plot 9 Colville Street, Kampala Uganda ¤ Website: www.ubos.org </a:t>
            </a:r>
          </a:p>
          <a:p>
            <a:pPr>
              <a:defRPr/>
            </a:pPr>
            <a:r>
              <a:rPr lang="en-US" dirty="0"/>
              <a:t>Tel: +256(0)-41-4706000 ¤ E-mail: ubos@ubos.org</a:t>
            </a:r>
          </a:p>
        </p:txBody>
      </p:sp>
      <p:sp>
        <p:nvSpPr>
          <p:cNvPr id="7" name="Rectangle 6"/>
          <p:cNvSpPr>
            <a:spLocks noGrp="1" noChangeArrowheads="1"/>
          </p:cNvSpPr>
          <p:nvPr>
            <p:ph type="sldNum" idx="12"/>
          </p:nvPr>
        </p:nvSpPr>
        <p:spPr>
          <a:ln/>
        </p:spPr>
        <p:txBody>
          <a:bodyPr/>
          <a:lstStyle>
            <a:lvl1pPr>
              <a:defRPr/>
            </a:lvl1pPr>
          </a:lstStyle>
          <a:p>
            <a:pPr>
              <a:defRPr/>
            </a:pPr>
            <a:fld id="{A46B60C6-5137-4540-9346-BF4410AA6D7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idx="10"/>
          </p:nvPr>
        </p:nvSpPr>
        <p:spPr>
          <a:ln/>
        </p:spPr>
        <p:txBody>
          <a:bodyPr/>
          <a:lstStyle>
            <a:lvl1pPr>
              <a:defRPr/>
            </a:lvl1pPr>
          </a:lstStyle>
          <a:p>
            <a:pPr>
              <a:defRPr/>
            </a:pPr>
            <a:r>
              <a:rPr lang="en-US"/>
              <a:t>12/13/11</a:t>
            </a:r>
          </a:p>
        </p:txBody>
      </p:sp>
      <p:sp>
        <p:nvSpPr>
          <p:cNvPr id="8" name="Rectangle 5"/>
          <p:cNvSpPr>
            <a:spLocks noGrp="1" noChangeArrowheads="1"/>
          </p:cNvSpPr>
          <p:nvPr>
            <p:ph type="ftr" idx="11"/>
          </p:nvPr>
        </p:nvSpPr>
        <p:spPr>
          <a:ln/>
        </p:spPr>
        <p:txBody>
          <a:bodyPr/>
          <a:lstStyle>
            <a:lvl1pPr>
              <a:defRPr/>
            </a:lvl1pPr>
          </a:lstStyle>
          <a:p>
            <a:pPr>
              <a:defRPr/>
            </a:pPr>
            <a:r>
              <a:rPr lang="en-US" dirty="0"/>
              <a:t>Uganda Bureau of Statistics ¤ Plot 9 Colville Street, Kampala Uganda ¤ Website: www.ubos.org </a:t>
            </a:r>
          </a:p>
          <a:p>
            <a:pPr>
              <a:defRPr/>
            </a:pPr>
            <a:r>
              <a:rPr lang="en-US" dirty="0"/>
              <a:t>Tel: +256(0)-41-4706000 ¤ E-mail: ubos@ubos.org</a:t>
            </a:r>
          </a:p>
        </p:txBody>
      </p:sp>
      <p:sp>
        <p:nvSpPr>
          <p:cNvPr id="9" name="Rectangle 6"/>
          <p:cNvSpPr>
            <a:spLocks noGrp="1" noChangeArrowheads="1"/>
          </p:cNvSpPr>
          <p:nvPr>
            <p:ph type="sldNum" idx="12"/>
          </p:nvPr>
        </p:nvSpPr>
        <p:spPr>
          <a:ln/>
        </p:spPr>
        <p:txBody>
          <a:bodyPr/>
          <a:lstStyle>
            <a:lvl1pPr>
              <a:defRPr/>
            </a:lvl1pPr>
          </a:lstStyle>
          <a:p>
            <a:pPr>
              <a:defRPr/>
            </a:pPr>
            <a:fld id="{057C5D15-D9BB-4F16-9BC2-44A74FCB2D3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idx="10"/>
          </p:nvPr>
        </p:nvSpPr>
        <p:spPr>
          <a:ln/>
        </p:spPr>
        <p:txBody>
          <a:bodyPr/>
          <a:lstStyle>
            <a:lvl1pPr>
              <a:defRPr/>
            </a:lvl1pPr>
          </a:lstStyle>
          <a:p>
            <a:pPr>
              <a:defRPr/>
            </a:pPr>
            <a:r>
              <a:rPr lang="en-US"/>
              <a:t>12/13/11</a:t>
            </a:r>
          </a:p>
        </p:txBody>
      </p:sp>
      <p:sp>
        <p:nvSpPr>
          <p:cNvPr id="4" name="Rectangle 5"/>
          <p:cNvSpPr>
            <a:spLocks noGrp="1" noChangeArrowheads="1"/>
          </p:cNvSpPr>
          <p:nvPr>
            <p:ph type="ftr" idx="11"/>
          </p:nvPr>
        </p:nvSpPr>
        <p:spPr>
          <a:ln/>
        </p:spPr>
        <p:txBody>
          <a:bodyPr/>
          <a:lstStyle>
            <a:lvl1pPr>
              <a:defRPr/>
            </a:lvl1pPr>
          </a:lstStyle>
          <a:p>
            <a:pPr>
              <a:defRPr/>
            </a:pPr>
            <a:r>
              <a:rPr lang="en-US" dirty="0"/>
              <a:t>Uganda Bureau of Statistics ¤ Plot 9 Colville Street, Kampala Uganda ¤ Website: www.ubos.org </a:t>
            </a:r>
          </a:p>
          <a:p>
            <a:pPr>
              <a:defRPr/>
            </a:pPr>
            <a:r>
              <a:rPr lang="en-US" dirty="0"/>
              <a:t>Tel: +256(0)-41-4706000 ¤ E-mail: ubos@ubos.org</a:t>
            </a:r>
          </a:p>
        </p:txBody>
      </p:sp>
      <p:sp>
        <p:nvSpPr>
          <p:cNvPr id="5" name="Rectangle 6"/>
          <p:cNvSpPr>
            <a:spLocks noGrp="1" noChangeArrowheads="1"/>
          </p:cNvSpPr>
          <p:nvPr>
            <p:ph type="sldNum" idx="12"/>
          </p:nvPr>
        </p:nvSpPr>
        <p:spPr>
          <a:ln/>
        </p:spPr>
        <p:txBody>
          <a:bodyPr/>
          <a:lstStyle>
            <a:lvl1pPr>
              <a:defRPr/>
            </a:lvl1pPr>
          </a:lstStyle>
          <a:p>
            <a:pPr>
              <a:defRPr/>
            </a:pPr>
            <a:fld id="{0AFA21A6-87DE-44C8-BD2F-4EDE5A2E675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idx="10"/>
          </p:nvPr>
        </p:nvSpPr>
        <p:spPr>
          <a:ln/>
        </p:spPr>
        <p:txBody>
          <a:bodyPr/>
          <a:lstStyle>
            <a:lvl1pPr>
              <a:defRPr/>
            </a:lvl1pPr>
          </a:lstStyle>
          <a:p>
            <a:pPr>
              <a:defRPr/>
            </a:pPr>
            <a:r>
              <a:rPr lang="en-US"/>
              <a:t>12/13/11</a:t>
            </a:r>
          </a:p>
        </p:txBody>
      </p:sp>
      <p:sp>
        <p:nvSpPr>
          <p:cNvPr id="3" name="Rectangle 5"/>
          <p:cNvSpPr>
            <a:spLocks noGrp="1" noChangeArrowheads="1"/>
          </p:cNvSpPr>
          <p:nvPr>
            <p:ph type="ftr" idx="11"/>
          </p:nvPr>
        </p:nvSpPr>
        <p:spPr>
          <a:ln/>
        </p:spPr>
        <p:txBody>
          <a:bodyPr/>
          <a:lstStyle>
            <a:lvl1pPr>
              <a:defRPr/>
            </a:lvl1pPr>
          </a:lstStyle>
          <a:p>
            <a:pPr>
              <a:defRPr/>
            </a:pPr>
            <a:r>
              <a:rPr lang="en-US" dirty="0"/>
              <a:t>Uganda Bureau of Statistics ¤ Plot 9 Colville Street, Kampala Uganda ¤ Website: www.ubos.org </a:t>
            </a:r>
          </a:p>
          <a:p>
            <a:pPr>
              <a:defRPr/>
            </a:pPr>
            <a:r>
              <a:rPr lang="en-US" dirty="0"/>
              <a:t>Tel: +256(0)-41-4706000 ¤ E-mail: ubos@ubos.org</a:t>
            </a:r>
          </a:p>
        </p:txBody>
      </p:sp>
      <p:sp>
        <p:nvSpPr>
          <p:cNvPr id="4" name="Rectangle 6"/>
          <p:cNvSpPr>
            <a:spLocks noGrp="1" noChangeArrowheads="1"/>
          </p:cNvSpPr>
          <p:nvPr>
            <p:ph type="sldNum" idx="12"/>
          </p:nvPr>
        </p:nvSpPr>
        <p:spPr>
          <a:ln/>
        </p:spPr>
        <p:txBody>
          <a:bodyPr/>
          <a:lstStyle>
            <a:lvl1pPr>
              <a:defRPr/>
            </a:lvl1pPr>
          </a:lstStyle>
          <a:p>
            <a:pPr>
              <a:defRPr/>
            </a:pPr>
            <a:fld id="{2D74CDB4-CDAE-4B41-A99A-8B8FE60E4DA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idx="10"/>
          </p:nvPr>
        </p:nvSpPr>
        <p:spPr>
          <a:ln/>
        </p:spPr>
        <p:txBody>
          <a:bodyPr/>
          <a:lstStyle>
            <a:lvl1pPr>
              <a:defRPr/>
            </a:lvl1pPr>
          </a:lstStyle>
          <a:p>
            <a:pPr>
              <a:defRPr/>
            </a:pPr>
            <a:r>
              <a:rPr lang="en-US"/>
              <a:t>12/13/11</a:t>
            </a:r>
          </a:p>
        </p:txBody>
      </p:sp>
      <p:sp>
        <p:nvSpPr>
          <p:cNvPr id="6" name="Rectangle 5"/>
          <p:cNvSpPr>
            <a:spLocks noGrp="1" noChangeArrowheads="1"/>
          </p:cNvSpPr>
          <p:nvPr>
            <p:ph type="ftr" idx="11"/>
          </p:nvPr>
        </p:nvSpPr>
        <p:spPr>
          <a:ln/>
        </p:spPr>
        <p:txBody>
          <a:bodyPr/>
          <a:lstStyle>
            <a:lvl1pPr>
              <a:defRPr/>
            </a:lvl1pPr>
          </a:lstStyle>
          <a:p>
            <a:pPr>
              <a:defRPr/>
            </a:pPr>
            <a:r>
              <a:rPr lang="en-US" dirty="0"/>
              <a:t>Uganda Bureau of Statistics ¤ Plot 9 Colville Street, Kampala Uganda ¤ Website: www.ubos.org </a:t>
            </a:r>
          </a:p>
          <a:p>
            <a:pPr>
              <a:defRPr/>
            </a:pPr>
            <a:r>
              <a:rPr lang="en-US" dirty="0"/>
              <a:t>Tel: +256(0)-41-4706000 ¤ E-mail: ubos@ubos.org</a:t>
            </a:r>
          </a:p>
        </p:txBody>
      </p:sp>
      <p:sp>
        <p:nvSpPr>
          <p:cNvPr id="7" name="Rectangle 6"/>
          <p:cNvSpPr>
            <a:spLocks noGrp="1" noChangeArrowheads="1"/>
          </p:cNvSpPr>
          <p:nvPr>
            <p:ph type="sldNum" idx="12"/>
          </p:nvPr>
        </p:nvSpPr>
        <p:spPr>
          <a:ln/>
        </p:spPr>
        <p:txBody>
          <a:bodyPr/>
          <a:lstStyle>
            <a:lvl1pPr>
              <a:defRPr/>
            </a:lvl1pPr>
          </a:lstStyle>
          <a:p>
            <a:pPr>
              <a:defRPr/>
            </a:pPr>
            <a:fld id="{722C9C5A-913C-47D9-966B-EAF079613CC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idx="10"/>
          </p:nvPr>
        </p:nvSpPr>
        <p:spPr>
          <a:ln/>
        </p:spPr>
        <p:txBody>
          <a:bodyPr/>
          <a:lstStyle>
            <a:lvl1pPr>
              <a:defRPr/>
            </a:lvl1pPr>
          </a:lstStyle>
          <a:p>
            <a:pPr>
              <a:defRPr/>
            </a:pPr>
            <a:r>
              <a:rPr lang="en-US"/>
              <a:t>12/13/11</a:t>
            </a:r>
          </a:p>
        </p:txBody>
      </p:sp>
      <p:sp>
        <p:nvSpPr>
          <p:cNvPr id="6" name="Rectangle 5"/>
          <p:cNvSpPr>
            <a:spLocks noGrp="1" noChangeArrowheads="1"/>
          </p:cNvSpPr>
          <p:nvPr>
            <p:ph type="ftr" idx="11"/>
          </p:nvPr>
        </p:nvSpPr>
        <p:spPr>
          <a:ln/>
        </p:spPr>
        <p:txBody>
          <a:bodyPr/>
          <a:lstStyle>
            <a:lvl1pPr>
              <a:defRPr/>
            </a:lvl1pPr>
          </a:lstStyle>
          <a:p>
            <a:pPr>
              <a:defRPr/>
            </a:pPr>
            <a:r>
              <a:rPr lang="en-US" dirty="0"/>
              <a:t>Uganda Bureau of Statistics ¤ Plot 9 Colville Street, Kampala Uganda ¤ Website: www.ubos.org </a:t>
            </a:r>
          </a:p>
          <a:p>
            <a:pPr>
              <a:defRPr/>
            </a:pPr>
            <a:r>
              <a:rPr lang="en-US" dirty="0"/>
              <a:t>Tel: +256(0)-41-4706000 ¤ E-mail: ubos@ubos.org</a:t>
            </a:r>
          </a:p>
        </p:txBody>
      </p:sp>
      <p:sp>
        <p:nvSpPr>
          <p:cNvPr id="7" name="Rectangle 6"/>
          <p:cNvSpPr>
            <a:spLocks noGrp="1" noChangeArrowheads="1"/>
          </p:cNvSpPr>
          <p:nvPr>
            <p:ph type="sldNum" idx="12"/>
          </p:nvPr>
        </p:nvSpPr>
        <p:spPr>
          <a:ln/>
        </p:spPr>
        <p:txBody>
          <a:bodyPr/>
          <a:lstStyle>
            <a:lvl1pPr>
              <a:defRPr/>
            </a:lvl1pPr>
          </a:lstStyle>
          <a:p>
            <a:pPr>
              <a:defRPr/>
            </a:pPr>
            <a:fld id="{92AB861A-525E-4ABD-813F-EDFDDA773D5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3EC1FC"/>
            </a:gs>
          </a:gsLst>
          <a:lin ang="5400000" scaled="1"/>
        </a:gradFill>
        <a:effectLst/>
      </p:bgPr>
    </p:bg>
    <p:spTree>
      <p:nvGrpSpPr>
        <p:cNvPr id="1" name=""/>
        <p:cNvGrpSpPr/>
        <p:nvPr/>
      </p:nvGrpSpPr>
      <p:grpSpPr>
        <a:xfrm>
          <a:off x="0" y="0"/>
          <a:ext cx="0" cy="0"/>
          <a:chOff x="0" y="0"/>
          <a:chExt cx="0" cy="0"/>
        </a:xfrm>
      </p:grpSpPr>
      <p:sp>
        <p:nvSpPr>
          <p:cNvPr id="1026" name="Rectangle 1"/>
          <p:cNvSpPr>
            <a:spLocks noChangeArrowheads="1"/>
          </p:cNvSpPr>
          <p:nvPr/>
        </p:nvSpPr>
        <p:spPr bwMode="auto">
          <a:xfrm>
            <a:off x="0" y="6308725"/>
            <a:ext cx="9144000" cy="549275"/>
          </a:xfrm>
          <a:prstGeom prst="rect">
            <a:avLst/>
          </a:prstGeom>
          <a:gradFill rotWithShape="0">
            <a:gsLst>
              <a:gs pos="0">
                <a:srgbClr val="5353FF"/>
              </a:gs>
              <a:gs pos="100000">
                <a:srgbClr val="262676"/>
              </a:gs>
            </a:gsLst>
            <a:lin ang="5400000" scaled="1"/>
          </a:gradFill>
          <a:ln w="9525">
            <a:noFill/>
            <a:round/>
            <a:headEnd/>
            <a:tailEnd/>
          </a:ln>
        </p:spPr>
        <p:txBody>
          <a:bodyPr wrap="none" anchor="ctr"/>
          <a:lstStyle/>
          <a:p>
            <a:endParaRPr lang="en-US"/>
          </a:p>
        </p:txBody>
      </p:sp>
      <p:sp>
        <p:nvSpPr>
          <p:cNvPr id="1027" name="Rectangle 2"/>
          <p:cNvSpPr>
            <a:spLocks noGrp="1" noChangeArrowheads="1"/>
          </p:cNvSpPr>
          <p:nvPr>
            <p:ph type="title"/>
          </p:nvPr>
        </p:nvSpPr>
        <p:spPr bwMode="auto">
          <a:xfrm>
            <a:off x="457200" y="128588"/>
            <a:ext cx="8224838" cy="1433512"/>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1028" name="Rectangle 3"/>
          <p:cNvSpPr>
            <a:spLocks noGrp="1" noChangeArrowheads="1"/>
          </p:cNvSpPr>
          <p:nvPr>
            <p:ph type="body" idx="1"/>
          </p:nvPr>
        </p:nvSpPr>
        <p:spPr bwMode="auto">
          <a:xfrm>
            <a:off x="457200" y="1600200"/>
            <a:ext cx="8224838" cy="5291138"/>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2" name="Rectangle 4"/>
          <p:cNvSpPr>
            <a:spLocks noGrp="1" noChangeArrowheads="1"/>
          </p:cNvSpPr>
          <p:nvPr>
            <p:ph type="dt"/>
          </p:nvPr>
        </p:nvSpPr>
        <p:spPr bwMode="auto">
          <a:xfrm>
            <a:off x="0" y="6308725"/>
            <a:ext cx="1111250" cy="5445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defRPr>
            </a:lvl1pPr>
          </a:lstStyle>
          <a:p>
            <a:pPr>
              <a:defRPr/>
            </a:pPr>
            <a:r>
              <a:rPr lang="en-US"/>
              <a:t>12/13/11</a:t>
            </a:r>
          </a:p>
        </p:txBody>
      </p:sp>
      <p:sp>
        <p:nvSpPr>
          <p:cNvPr id="1029" name="Rectangle 5"/>
          <p:cNvSpPr>
            <a:spLocks noGrp="1" noChangeArrowheads="1"/>
          </p:cNvSpPr>
          <p:nvPr>
            <p:ph type="ftr"/>
          </p:nvPr>
        </p:nvSpPr>
        <p:spPr bwMode="auto">
          <a:xfrm>
            <a:off x="1116013" y="6308725"/>
            <a:ext cx="7123112" cy="915988"/>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defRPr>
            </a:lvl1pPr>
          </a:lstStyle>
          <a:p>
            <a:pPr>
              <a:defRPr/>
            </a:pPr>
            <a:r>
              <a:rPr lang="en-US" dirty="0"/>
              <a:t>Uganda Bureau of Statistics ¤ Plot 9 Colville Street, Kampala Uganda ¤ Website: www.ubos.org </a:t>
            </a:r>
          </a:p>
          <a:p>
            <a:pPr>
              <a:defRPr/>
            </a:pPr>
            <a:r>
              <a:rPr lang="en-US" dirty="0"/>
              <a:t>Tel: +256(0)-41-4706000 ¤ E-mail: ubos@ubos.org</a:t>
            </a:r>
          </a:p>
        </p:txBody>
      </p:sp>
      <p:sp>
        <p:nvSpPr>
          <p:cNvPr id="1030" name="Rectangle 6"/>
          <p:cNvSpPr>
            <a:spLocks noGrp="1" noChangeArrowheads="1"/>
          </p:cNvSpPr>
          <p:nvPr>
            <p:ph type="sldNum"/>
          </p:nvPr>
        </p:nvSpPr>
        <p:spPr bwMode="auto">
          <a:xfrm>
            <a:off x="8243888" y="6308725"/>
            <a:ext cx="895350" cy="5445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defRPr>
            </a:lvl1pPr>
          </a:lstStyle>
          <a:p>
            <a:pPr>
              <a:defRPr/>
            </a:pPr>
            <a:fld id="{4014B14E-4A89-43DB-A08E-E6200B40C2E0}" type="slidenum">
              <a:rPr lang="en-US"/>
              <a:pPr>
                <a:defRPr/>
              </a:pPr>
              <a:t>‹#›</a:t>
            </a:fld>
            <a:endParaRPr lang="en-US"/>
          </a:p>
        </p:txBody>
      </p:sp>
      <p:pic>
        <p:nvPicPr>
          <p:cNvPr id="1032" name="Picture 7"/>
          <p:cNvPicPr>
            <a:picLocks noChangeAspect="1" noChangeArrowheads="1"/>
          </p:cNvPicPr>
          <p:nvPr/>
        </p:nvPicPr>
        <p:blipFill>
          <a:blip r:embed="rId13" cstate="print"/>
          <a:srcRect/>
          <a:stretch>
            <a:fillRect/>
          </a:stretch>
        </p:blipFill>
        <p:spPr bwMode="auto">
          <a:xfrm>
            <a:off x="0" y="0"/>
            <a:ext cx="904875" cy="723900"/>
          </a:xfrm>
          <a:prstGeom prst="rect">
            <a:avLst/>
          </a:prstGeom>
          <a:noFill/>
          <a:ln w="9525">
            <a:noFill/>
            <a:round/>
            <a:headEnd/>
            <a:tailEnd/>
          </a:ln>
        </p:spPr>
      </p:pic>
      <p:pic>
        <p:nvPicPr>
          <p:cNvPr id="1033" name="Picture 8"/>
          <p:cNvPicPr>
            <a:picLocks noChangeAspect="1" noChangeArrowheads="1"/>
          </p:cNvPicPr>
          <p:nvPr/>
        </p:nvPicPr>
        <p:blipFill>
          <a:blip r:embed="rId14" cstate="print"/>
          <a:srcRect/>
          <a:stretch>
            <a:fillRect/>
          </a:stretch>
        </p:blipFill>
        <p:spPr bwMode="auto">
          <a:xfrm>
            <a:off x="8334375" y="0"/>
            <a:ext cx="809625" cy="704850"/>
          </a:xfrm>
          <a:prstGeom prst="rect">
            <a:avLst/>
          </a:prstGeom>
          <a:noFill/>
          <a:ln w="9525">
            <a:noFill/>
            <a:round/>
            <a:headEnd/>
            <a:tailEnd/>
          </a:ln>
        </p:spPr>
      </p:pic>
      <p:sp>
        <p:nvSpPr>
          <p:cNvPr id="1034" name="Line 9"/>
          <p:cNvSpPr>
            <a:spLocks noChangeShapeType="1"/>
          </p:cNvSpPr>
          <p:nvPr/>
        </p:nvSpPr>
        <p:spPr bwMode="auto">
          <a:xfrm>
            <a:off x="468313" y="1412875"/>
            <a:ext cx="8207375" cy="1588"/>
          </a:xfrm>
          <a:prstGeom prst="line">
            <a:avLst/>
          </a:prstGeom>
          <a:noFill/>
          <a:ln w="19080">
            <a:solidFill>
              <a:srgbClr val="5353FF"/>
            </a:solidFill>
            <a:miter lim="800000"/>
            <a:headEnd/>
            <a:tailEnd/>
          </a:ln>
        </p:spPr>
        <p:txBody>
          <a:bodyPr/>
          <a:lstStyle/>
          <a:p>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defTabSz="449263" rtl="0" eaLnBrk="0" fontAlgn="base" hangingPunct="0">
        <a:spcBef>
          <a:spcPct val="0"/>
        </a:spcBef>
        <a:spcAft>
          <a:spcPct val="0"/>
        </a:spcAft>
        <a:buClr>
          <a:srgbClr val="000000"/>
        </a:buClr>
        <a:buSzPct val="100000"/>
        <a:buFont typeface="Times New Roman" pitchFamily="18" charset="0"/>
        <a:defRPr sz="4400" b="1">
          <a:solidFill>
            <a:srgbClr val="000066"/>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400" b="1">
          <a:solidFill>
            <a:srgbClr val="000066"/>
          </a:solidFill>
          <a:latin typeface="Arial" charset="0"/>
          <a:cs typeface="Arial" charset="0"/>
        </a:defRPr>
      </a:lvl2pPr>
      <a:lvl3pPr algn="ctr" defTabSz="449263" rtl="0" eaLnBrk="0" fontAlgn="base" hangingPunct="0">
        <a:spcBef>
          <a:spcPct val="0"/>
        </a:spcBef>
        <a:spcAft>
          <a:spcPct val="0"/>
        </a:spcAft>
        <a:buClr>
          <a:srgbClr val="000000"/>
        </a:buClr>
        <a:buSzPct val="100000"/>
        <a:buFont typeface="Times New Roman" pitchFamily="18" charset="0"/>
        <a:defRPr sz="4400" b="1">
          <a:solidFill>
            <a:srgbClr val="000066"/>
          </a:solidFill>
          <a:latin typeface="Arial" charset="0"/>
          <a:cs typeface="Arial" charset="0"/>
        </a:defRPr>
      </a:lvl3pPr>
      <a:lvl4pPr algn="ctr" defTabSz="449263" rtl="0" eaLnBrk="0" fontAlgn="base" hangingPunct="0">
        <a:spcBef>
          <a:spcPct val="0"/>
        </a:spcBef>
        <a:spcAft>
          <a:spcPct val="0"/>
        </a:spcAft>
        <a:buClr>
          <a:srgbClr val="000000"/>
        </a:buClr>
        <a:buSzPct val="100000"/>
        <a:buFont typeface="Times New Roman" pitchFamily="18" charset="0"/>
        <a:defRPr sz="4400" b="1">
          <a:solidFill>
            <a:srgbClr val="000066"/>
          </a:solidFill>
          <a:latin typeface="Arial" charset="0"/>
          <a:cs typeface="Arial" charset="0"/>
        </a:defRPr>
      </a:lvl4pPr>
      <a:lvl5pPr algn="ctr" defTabSz="449263" rtl="0" eaLnBrk="0" fontAlgn="base" hangingPunct="0">
        <a:spcBef>
          <a:spcPct val="0"/>
        </a:spcBef>
        <a:spcAft>
          <a:spcPct val="0"/>
        </a:spcAft>
        <a:buClr>
          <a:srgbClr val="000000"/>
        </a:buClr>
        <a:buSzPct val="100000"/>
        <a:buFont typeface="Times New Roman" pitchFamily="18" charset="0"/>
        <a:defRPr sz="4400" b="1">
          <a:solidFill>
            <a:srgbClr val="000066"/>
          </a:solidFill>
          <a:latin typeface="Arial" charset="0"/>
          <a:cs typeface="Arial" charset="0"/>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4400" b="1">
          <a:solidFill>
            <a:srgbClr val="000066"/>
          </a:solidFill>
          <a:latin typeface="Arial" charset="0"/>
          <a:cs typeface="Arial" charset="0"/>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4400" b="1">
          <a:solidFill>
            <a:srgbClr val="000066"/>
          </a:solidFill>
          <a:latin typeface="Arial" charset="0"/>
          <a:cs typeface="Arial" charset="0"/>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4400" b="1">
          <a:solidFill>
            <a:srgbClr val="000066"/>
          </a:solidFill>
          <a:latin typeface="Arial" charset="0"/>
          <a:cs typeface="Arial" charset="0"/>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4400" b="1">
          <a:solidFill>
            <a:srgbClr val="000066"/>
          </a:solidFill>
          <a:latin typeface="Arial" charset="0"/>
          <a:cs typeface="Arial" charset="0"/>
        </a:defRPr>
      </a:lvl9pPr>
    </p:titleStyle>
    <p:bodyStyle>
      <a:lvl1pPr marL="342900" indent="-342900" algn="just" defTabSz="449263" rtl="0" eaLnBrk="0" fontAlgn="base" hangingPunct="0">
        <a:spcBef>
          <a:spcPts val="800"/>
        </a:spcBef>
        <a:spcAft>
          <a:spcPct val="0"/>
        </a:spcAft>
        <a:buClr>
          <a:srgbClr val="000000"/>
        </a:buClr>
        <a:buSzPct val="100000"/>
        <a:buFont typeface="Times New Roman" pitchFamily="18" charset="0"/>
        <a:buChar char="•"/>
        <a:defRPr sz="3200">
          <a:solidFill>
            <a:srgbClr val="000066"/>
          </a:solidFill>
          <a:latin typeface="+mn-lt"/>
          <a:ea typeface="+mn-ea"/>
          <a:cs typeface="+mn-cs"/>
        </a:defRPr>
      </a:lvl1pPr>
      <a:lvl2pPr marL="742950" indent="-285750" algn="just" defTabSz="449263" rtl="0" eaLnBrk="0" fontAlgn="base" hangingPunct="0">
        <a:spcBef>
          <a:spcPts val="700"/>
        </a:spcBef>
        <a:spcAft>
          <a:spcPct val="0"/>
        </a:spcAft>
        <a:buClr>
          <a:srgbClr val="000000"/>
        </a:buClr>
        <a:buSzPct val="100000"/>
        <a:buFont typeface="Times New Roman" pitchFamily="18" charset="0"/>
        <a:buChar char="–"/>
        <a:defRPr sz="2800">
          <a:solidFill>
            <a:srgbClr val="006699"/>
          </a:solidFill>
          <a:latin typeface="+mn-lt"/>
          <a:cs typeface="+mn-cs"/>
        </a:defRPr>
      </a:lvl2pPr>
      <a:lvl3pPr marL="1143000" indent="-228600" algn="just" defTabSz="449263" rtl="0" eaLnBrk="0" fontAlgn="base" hangingPunct="0">
        <a:spcBef>
          <a:spcPts val="600"/>
        </a:spcBef>
        <a:spcAft>
          <a:spcPct val="0"/>
        </a:spcAft>
        <a:buClr>
          <a:srgbClr val="000000"/>
        </a:buClr>
        <a:buSzPct val="100000"/>
        <a:buFont typeface="Times New Roman" pitchFamily="18" charset="0"/>
        <a:buChar char="•"/>
        <a:defRPr sz="2400">
          <a:solidFill>
            <a:srgbClr val="333399"/>
          </a:solidFill>
          <a:latin typeface="+mn-lt"/>
          <a:cs typeface="+mn-cs"/>
        </a:defRPr>
      </a:lvl3pPr>
      <a:lvl4pPr marL="1600200" indent="-228600" algn="just" defTabSz="449263" rtl="0" eaLnBrk="0" fontAlgn="base" hangingPunct="0">
        <a:spcBef>
          <a:spcPts val="500"/>
        </a:spcBef>
        <a:spcAft>
          <a:spcPct val="0"/>
        </a:spcAft>
        <a:buClr>
          <a:srgbClr val="000000"/>
        </a:buClr>
        <a:buSzPct val="100000"/>
        <a:buFont typeface="Times New Roman" pitchFamily="18" charset="0"/>
        <a:buChar char="–"/>
        <a:defRPr sz="2000">
          <a:solidFill>
            <a:srgbClr val="000000"/>
          </a:solidFill>
          <a:latin typeface="+mn-lt"/>
          <a:cs typeface="+mn-cs"/>
        </a:defRPr>
      </a:lvl4pPr>
      <a:lvl5pPr marL="2057400" indent="-228600" algn="just" defTabSz="449263" rtl="0" eaLnBrk="0" fontAlgn="base" hangingPunct="0">
        <a:spcBef>
          <a:spcPts val="500"/>
        </a:spcBef>
        <a:spcAft>
          <a:spcPct val="0"/>
        </a:spcAft>
        <a:buClr>
          <a:srgbClr val="000000"/>
        </a:buClr>
        <a:buSzPct val="100000"/>
        <a:buFont typeface="Times New Roman" pitchFamily="18" charset="0"/>
        <a:buChar char="»"/>
        <a:defRPr sz="2000">
          <a:solidFill>
            <a:srgbClr val="000000"/>
          </a:solidFill>
          <a:latin typeface="+mn-lt"/>
          <a:cs typeface="+mn-cs"/>
        </a:defRPr>
      </a:lvl5pPr>
      <a:lvl6pPr marL="2514600" indent="-228600" algn="just"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6pPr>
      <a:lvl7pPr marL="2971800" indent="-228600" algn="just"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7pPr>
      <a:lvl8pPr marL="3429000" indent="-228600" algn="just"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8pPr>
      <a:lvl9pPr marL="3886200" indent="-228600" algn="just"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nvGraphicFramePr>
        <p:xfrm>
          <a:off x="785786" y="357166"/>
          <a:ext cx="7215238" cy="736092"/>
        </p:xfrm>
        <a:graphic>
          <a:graphicData uri="http://schemas.openxmlformats.org/drawingml/2006/table">
            <a:tbl>
              <a:tblPr/>
              <a:tblGrid>
                <a:gridCol w="3057762"/>
                <a:gridCol w="1098920"/>
                <a:gridCol w="3058556"/>
              </a:tblGrid>
              <a:tr h="526415">
                <a:tc>
                  <a:txBody>
                    <a:bodyPr/>
                    <a:lstStyle/>
                    <a:p>
                      <a:pPr marL="0" marR="0" algn="ctr">
                        <a:lnSpc>
                          <a:spcPct val="115000"/>
                        </a:lnSpc>
                        <a:spcBef>
                          <a:spcPts val="0"/>
                        </a:spcBef>
                        <a:spcAft>
                          <a:spcPts val="0"/>
                        </a:spcAft>
                      </a:pPr>
                      <a:r>
                        <a:rPr lang="tr-TR" sz="1050" b="1" dirty="0">
                          <a:latin typeface="Times New Roman"/>
                          <a:ea typeface="Times New Roman"/>
                          <a:cs typeface="Times New Roman"/>
                        </a:rPr>
                        <a:t>STATISTICAL</a:t>
                      </a:r>
                      <a:r>
                        <a:rPr lang="en-US" sz="1050" b="1" dirty="0">
                          <a:latin typeface="Times New Roman"/>
                          <a:ea typeface="Times New Roman"/>
                          <a:cs typeface="Times New Roman"/>
                        </a:rPr>
                        <a:t>, ECONOMIC AND SOCIAL RESEARCH AND TRAINING CENTRE</a:t>
                      </a:r>
                      <a:br>
                        <a:rPr lang="en-US" sz="1050" b="1" dirty="0">
                          <a:latin typeface="Times New Roman"/>
                          <a:ea typeface="Times New Roman"/>
                          <a:cs typeface="Times New Roman"/>
                        </a:rPr>
                      </a:br>
                      <a:r>
                        <a:rPr lang="en-US" sz="1050" b="1" dirty="0">
                          <a:latin typeface="Times New Roman"/>
                          <a:ea typeface="Times New Roman"/>
                          <a:cs typeface="Times New Roman"/>
                        </a:rPr>
                        <a:t>FOR ISLAMIC COUNTRIES</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endParaRPr lang="en-US" sz="1050" b="1" dirty="0">
                        <a:latin typeface="Times New Roman"/>
                        <a:ea typeface="Times New Roman"/>
                        <a:cs typeface="Times New Roman"/>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fr-FR" sz="1050" b="1" dirty="0">
                          <a:latin typeface="Times New Roman"/>
                          <a:ea typeface="Times New Roman"/>
                          <a:cs typeface="Times New Roman"/>
                        </a:rPr>
                        <a:t>CENTRE DE RECHERCHES STASTISTIQUES ECONOMIQUES ET SOCIALES ET DE FORMATION POUR LES PAYS ISLAMIQUES</a:t>
                      </a:r>
                      <a:endParaRPr lang="en-US" sz="1050" b="1" dirty="0">
                        <a:latin typeface="Times New Roman"/>
                        <a:ea typeface="Times New Roman"/>
                        <a:cs typeface="Times New Roman"/>
                      </a:endParaRPr>
                    </a:p>
                  </a:txBody>
                  <a:tcPr marL="0" marR="0" marT="0" marB="0" anchor="ctr">
                    <a:lnL>
                      <a:noFill/>
                    </a:lnL>
                    <a:lnR>
                      <a:noFill/>
                    </a:lnR>
                    <a:lnT>
                      <a:noFill/>
                    </a:lnT>
                    <a:lnB>
                      <a:noFill/>
                    </a:lnB>
                  </a:tcPr>
                </a:tc>
              </a:tr>
              <a:tr h="31115">
                <a:tc gridSpan="3">
                  <a:txBody>
                    <a:bodyPr/>
                    <a:lstStyle/>
                    <a:p>
                      <a:pPr marL="0" marR="0" algn="ctr" rtl="1">
                        <a:lnSpc>
                          <a:spcPct val="115000"/>
                        </a:lnSpc>
                        <a:spcBef>
                          <a:spcPts val="0"/>
                        </a:spcBef>
                        <a:spcAft>
                          <a:spcPts val="0"/>
                        </a:spcAft>
                      </a:pPr>
                      <a:r>
                        <a:rPr lang="ar-SA" sz="1050" b="1" dirty="0">
                          <a:latin typeface="Times New Roman"/>
                          <a:ea typeface="Times New Roman"/>
                          <a:cs typeface="Times New Roman"/>
                        </a:rPr>
                        <a:t>مركز الأبحاث الإحصائية والاقتصادية والاجتماعية والتدريب للدول الإسلامية (مركز أنقرة)</a:t>
                      </a:r>
                      <a:endParaRPr lang="en-US" sz="1050" b="1" dirty="0">
                        <a:latin typeface="Times New Roman"/>
                        <a:ea typeface="Times New Roman"/>
                        <a:cs typeface="Times New Roman"/>
                      </a:endParaRPr>
                    </a:p>
                  </a:txBody>
                  <a:tcPr marL="0" marR="0" marT="0" marB="0">
                    <a:lnL>
                      <a:noFill/>
                    </a:lnL>
                    <a:lnR>
                      <a:noFill/>
                    </a:lnR>
                    <a:lnT>
                      <a:noFill/>
                    </a:lnT>
                    <a:lnB>
                      <a:noFill/>
                    </a:lnB>
                  </a:tcPr>
                </a:tc>
                <a:tc hMerge="1">
                  <a:txBody>
                    <a:bodyPr/>
                    <a:lstStyle/>
                    <a:p>
                      <a:endParaRPr lang="en-US"/>
                    </a:p>
                  </a:txBody>
                  <a:tcPr/>
                </a:tc>
                <a:tc hMerge="1">
                  <a:txBody>
                    <a:bodyPr/>
                    <a:lstStyle/>
                    <a:p>
                      <a:endParaRPr lang="en-US"/>
                    </a:p>
                  </a:txBody>
                  <a:tcPr/>
                </a:tc>
              </a:tr>
            </a:tbl>
          </a:graphicData>
        </a:graphic>
      </p:graphicFrame>
      <p:sp>
        <p:nvSpPr>
          <p:cNvPr id="2050" name="Text Box 1"/>
          <p:cNvSpPr txBox="1">
            <a:spLocks noChangeArrowheads="1"/>
          </p:cNvSpPr>
          <p:nvPr/>
        </p:nvSpPr>
        <p:spPr bwMode="auto">
          <a:xfrm>
            <a:off x="0" y="6308725"/>
            <a:ext cx="1116013" cy="549275"/>
          </a:xfrm>
          <a:prstGeom prst="rect">
            <a:avLst/>
          </a:prstGeom>
          <a:noFill/>
          <a:ln w="9525">
            <a:noFill/>
            <a:round/>
            <a:headEnd/>
            <a:tailEnd/>
          </a:ln>
        </p:spPr>
        <p:txBody>
          <a:bodyPr lIns="90000" tIns="46800" rIns="90000" bIns="468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2BEA65DC-EC3F-449E-AD2D-9F1689F35F57}" type="datetime5">
              <a:rPr lang="en-US" sz="1200">
                <a:solidFill>
                  <a:srgbClr val="FAA362"/>
                </a:solidFill>
              </a:rPr>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31-Aug-16</a:t>
            </a:fld>
            <a:endParaRPr lang="en-US" sz="1200">
              <a:solidFill>
                <a:srgbClr val="FAA362"/>
              </a:solidFill>
            </a:endParaRPr>
          </a:p>
        </p:txBody>
      </p:sp>
      <p:sp>
        <p:nvSpPr>
          <p:cNvPr id="2051" name="Text Box 2"/>
          <p:cNvSpPr txBox="1">
            <a:spLocks noChangeArrowheads="1"/>
          </p:cNvSpPr>
          <p:nvPr/>
        </p:nvSpPr>
        <p:spPr bwMode="auto">
          <a:xfrm>
            <a:off x="1116013" y="6308725"/>
            <a:ext cx="7127875" cy="549275"/>
          </a:xfrm>
          <a:prstGeom prst="rect">
            <a:avLst/>
          </a:prstGeom>
          <a:noFill/>
          <a:ln w="9525">
            <a:noFill/>
            <a:round/>
            <a:headEnd/>
            <a:tailEnd/>
          </a:ln>
        </p:spPr>
        <p:txBody>
          <a:bodyPr lIns="90000" tIns="46800" rIns="90000" bIns="46800"/>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dirty="0">
                <a:solidFill>
                  <a:srgbClr val="FDAA03"/>
                </a:solidFill>
              </a:rPr>
              <a:t>Uganda Bureau of Statistics ¤ Plot 9 Colville Street, Kampala Uganda ¤ Website: www.ubos.org </a:t>
            </a:r>
          </a:p>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dirty="0">
                <a:solidFill>
                  <a:srgbClr val="FDAA03"/>
                </a:solidFill>
              </a:rPr>
              <a:t>Tel: +256(0)-41-4706000 ¤ E-mail: ubos@ubos.org</a:t>
            </a:r>
          </a:p>
        </p:txBody>
      </p:sp>
      <p:sp>
        <p:nvSpPr>
          <p:cNvPr id="2052" name="Text Box 3"/>
          <p:cNvSpPr txBox="1">
            <a:spLocks noChangeArrowheads="1"/>
          </p:cNvSpPr>
          <p:nvPr/>
        </p:nvSpPr>
        <p:spPr bwMode="auto">
          <a:xfrm>
            <a:off x="8243888" y="6308725"/>
            <a:ext cx="900112" cy="549275"/>
          </a:xfrm>
          <a:prstGeom prst="rect">
            <a:avLst/>
          </a:prstGeom>
          <a:noFill/>
          <a:ln w="9525">
            <a:noFill/>
            <a:round/>
            <a:headEnd/>
            <a:tailEnd/>
          </a:ln>
        </p:spPr>
        <p:txBody>
          <a:bodyPr lIns="90000" tIns="46800" rIns="90000" bIns="46800"/>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FCEB502C-7D37-4809-B0A6-DC46A43E750B}" type="slidenum">
              <a:rPr lang="en-US" sz="1400">
                <a:solidFill>
                  <a:srgbClr val="FAA362"/>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a:t>
            </a:fld>
            <a:endParaRPr lang="en-US" sz="1400">
              <a:solidFill>
                <a:srgbClr val="FAA362"/>
              </a:solidFill>
            </a:endParaRPr>
          </a:p>
        </p:txBody>
      </p:sp>
      <p:sp>
        <p:nvSpPr>
          <p:cNvPr id="2053" name="Text Box 4"/>
          <p:cNvSpPr txBox="1">
            <a:spLocks noChangeArrowheads="1"/>
          </p:cNvSpPr>
          <p:nvPr/>
        </p:nvSpPr>
        <p:spPr bwMode="auto">
          <a:xfrm>
            <a:off x="714348" y="1357298"/>
            <a:ext cx="8143932" cy="1285884"/>
          </a:xfrm>
          <a:prstGeom prst="rect">
            <a:avLst/>
          </a:prstGeom>
          <a:noFill/>
          <a:ln w="9525">
            <a:noFill/>
            <a:round/>
            <a:headEnd/>
            <a:tailEnd/>
          </a:ln>
        </p:spPr>
        <p:txBody>
          <a:bodyPr lIns="90000" tIns="46800" rIns="90000" bIns="46800" anchor="ct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3600" b="1" dirty="0" smtClean="0">
                <a:solidFill>
                  <a:srgbClr val="C00000"/>
                </a:solidFill>
                <a:effectLst>
                  <a:outerShdw blurRad="38100" dist="38100" dir="2700000" algn="tl">
                    <a:srgbClr val="000000">
                      <a:alpha val="43137"/>
                    </a:srgbClr>
                  </a:outerShdw>
                </a:effectLst>
              </a:rPr>
              <a:t>Tourism Statistics </a:t>
            </a:r>
            <a:r>
              <a:rPr lang="en-GB" sz="36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Training</a:t>
            </a:r>
            <a:r>
              <a:rPr lang="en-GB" sz="3600" b="1" dirty="0" smtClean="0">
                <a:solidFill>
                  <a:srgbClr val="C00000"/>
                </a:solidFill>
                <a:effectLst>
                  <a:outerShdw blurRad="38100" dist="38100" dir="2700000" algn="tl">
                    <a:srgbClr val="000000">
                      <a:alpha val="43137"/>
                    </a:srgbClr>
                  </a:outerShdw>
                </a:effectLst>
              </a:rPr>
              <a:t> </a:t>
            </a:r>
          </a:p>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3600" b="1" dirty="0" smtClean="0">
                <a:solidFill>
                  <a:srgbClr val="C00000"/>
                </a:solidFill>
                <a:effectLst>
                  <a:outerShdw blurRad="38100" dist="38100" dir="2700000" algn="tl">
                    <a:srgbClr val="000000">
                      <a:alpha val="43137"/>
                    </a:srgbClr>
                  </a:outerShdw>
                </a:effectLst>
              </a:rPr>
              <a:t>Gambia</a:t>
            </a:r>
            <a:endParaRPr lang="en-US" sz="3600" b="1" dirty="0">
              <a:solidFill>
                <a:srgbClr val="C00000"/>
              </a:solidFill>
              <a:effectLst>
                <a:outerShdw blurRad="38100" dist="38100" dir="2700000" algn="tl">
                  <a:srgbClr val="000000">
                    <a:alpha val="43137"/>
                  </a:srgbClr>
                </a:outerShdw>
              </a:effectLst>
            </a:endParaRPr>
          </a:p>
        </p:txBody>
      </p:sp>
      <p:sp>
        <p:nvSpPr>
          <p:cNvPr id="2054" name="Text Box 5"/>
          <p:cNvSpPr txBox="1">
            <a:spLocks noChangeArrowheads="1"/>
          </p:cNvSpPr>
          <p:nvPr/>
        </p:nvSpPr>
        <p:spPr bwMode="auto">
          <a:xfrm>
            <a:off x="727178" y="2857496"/>
            <a:ext cx="7938368" cy="3357586"/>
          </a:xfrm>
          <a:prstGeom prst="rect">
            <a:avLst/>
          </a:prstGeom>
          <a:noFill/>
          <a:ln w="9525">
            <a:noFill/>
            <a:round/>
            <a:headEnd/>
            <a:tailEnd/>
          </a:ln>
        </p:spPr>
        <p:txBody>
          <a:bodyPr lIns="90000" tIns="46800" rIns="90000" bIns="46800"/>
          <a:lstStyle/>
          <a:p>
            <a:pPr algn="ctr" eaLnBrk="0" hangingPunct="0">
              <a:lnSpc>
                <a:spcPct val="120000"/>
              </a:lnSpc>
              <a:buFont typeface="Times New Roman"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b="1" dirty="0" smtClean="0">
                <a:solidFill>
                  <a:schemeClr val="accent2"/>
                </a:solidFill>
                <a:latin typeface="Times New Roman" pitchFamily="18" charset="0"/>
                <a:cs typeface="Times New Roman" pitchFamily="18" charset="0"/>
              </a:rPr>
              <a:t>Statistics Capacity Building (StatCaB) Programme</a:t>
            </a:r>
          </a:p>
          <a:p>
            <a:pPr algn="ctr" eaLnBrk="0" hangingPunct="0">
              <a:lnSpc>
                <a:spcPct val="120000"/>
              </a:lnSpc>
              <a:buFont typeface="Times New Roman"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b="1" dirty="0" smtClean="0">
                <a:solidFill>
                  <a:schemeClr val="accent2"/>
                </a:solidFill>
                <a:latin typeface="Times New Roman" pitchFamily="18" charset="0"/>
                <a:cs typeface="Times New Roman" pitchFamily="18" charset="0"/>
              </a:rPr>
              <a:t>Under the Sponsorship of </a:t>
            </a:r>
            <a:endParaRPr lang="en-US" sz="1600" b="1" dirty="0">
              <a:solidFill>
                <a:schemeClr val="accent2"/>
              </a:solidFill>
              <a:latin typeface="Times New Roman" pitchFamily="18" charset="0"/>
              <a:cs typeface="Times New Roman" pitchFamily="18" charset="0"/>
            </a:endParaRPr>
          </a:p>
          <a:p>
            <a:pPr algn="ctr" eaLnBrk="0" hangingPunct="0">
              <a:lnSpc>
                <a:spcPct val="120000"/>
              </a:lnSpc>
              <a:buFont typeface="Times New Roman"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b="1" dirty="0" smtClean="0">
                <a:solidFill>
                  <a:schemeClr val="accent2"/>
                </a:solidFill>
                <a:latin typeface="Times New Roman" pitchFamily="18" charset="0"/>
                <a:cs typeface="Times New Roman" pitchFamily="18" charset="0"/>
              </a:rPr>
              <a:t>Statistical , Economic and social Research and Training Center for Islamic Countries</a:t>
            </a:r>
            <a:endParaRPr lang="en-US" sz="1600" b="1" dirty="0">
              <a:solidFill>
                <a:schemeClr val="accent2"/>
              </a:solidFill>
              <a:latin typeface="Times New Roman" pitchFamily="18" charset="0"/>
              <a:cs typeface="Times New Roman" pitchFamily="18" charset="0"/>
            </a:endParaRPr>
          </a:p>
          <a:p>
            <a:pPr algn="ct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sz="1600" b="1" dirty="0" smtClean="0">
              <a:solidFill>
                <a:schemeClr val="accent2"/>
              </a:solidFill>
              <a:latin typeface="Times New Roman" pitchFamily="18" charset="0"/>
              <a:cs typeface="Times New Roman" pitchFamily="18" charset="0"/>
            </a:endParaRPr>
          </a:p>
          <a:p>
            <a:pPr algn="ct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sz="1600" b="1" dirty="0" smtClean="0">
              <a:solidFill>
                <a:schemeClr val="accent2"/>
              </a:solidFill>
              <a:latin typeface="Times New Roman" pitchFamily="18" charset="0"/>
              <a:cs typeface="Times New Roman" pitchFamily="18" charset="0"/>
            </a:endParaRPr>
          </a:p>
          <a:p>
            <a:pPr algn="ct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600" b="1" dirty="0" smtClean="0">
                <a:solidFill>
                  <a:schemeClr val="accent2"/>
                </a:solidFill>
                <a:latin typeface="Times New Roman" pitchFamily="18" charset="0"/>
                <a:cs typeface="Times New Roman" pitchFamily="18" charset="0"/>
              </a:rPr>
              <a:t>Domestic Tourist Surveys</a:t>
            </a:r>
          </a:p>
          <a:p>
            <a:pPr algn="ct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sz="1600" b="1" dirty="0" smtClean="0">
              <a:solidFill>
                <a:schemeClr val="accent2"/>
              </a:solidFill>
              <a:latin typeface="Times New Roman" pitchFamily="18" charset="0"/>
              <a:cs typeface="Times New Roman" pitchFamily="18" charset="0"/>
            </a:endParaRPr>
          </a:p>
          <a:p>
            <a:pPr algn="ctr" eaLnBrk="0" hangingPunct="0">
              <a:lnSpc>
                <a:spcPct val="12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600" b="1" dirty="0" smtClean="0">
                <a:solidFill>
                  <a:schemeClr val="accent2"/>
                </a:solidFill>
                <a:latin typeface="Times New Roman" pitchFamily="18" charset="0"/>
                <a:cs typeface="Times New Roman" pitchFamily="18" charset="0"/>
              </a:rPr>
              <a:t>Koire Yunus Lugya </a:t>
            </a:r>
          </a:p>
          <a:p>
            <a:pPr algn="ctr" eaLnBrk="0" hangingPunct="0">
              <a:lnSpc>
                <a:spcPct val="12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600" b="1" dirty="0" smtClean="0">
                <a:solidFill>
                  <a:schemeClr val="accent2"/>
                </a:solidFill>
                <a:latin typeface="Times New Roman" pitchFamily="18" charset="0"/>
                <a:cs typeface="Times New Roman" pitchFamily="18" charset="0"/>
              </a:rPr>
              <a:t>(M. Demo, </a:t>
            </a:r>
            <a:r>
              <a:rPr lang="en-GB" sz="1600" b="1" dirty="0" err="1" smtClean="0">
                <a:solidFill>
                  <a:schemeClr val="accent2"/>
                </a:solidFill>
                <a:latin typeface="Times New Roman" pitchFamily="18" charset="0"/>
                <a:cs typeface="Times New Roman" pitchFamily="18" charset="0"/>
              </a:rPr>
              <a:t>B.Statistics</a:t>
            </a:r>
            <a:r>
              <a:rPr lang="en-GB" sz="1600" b="1" dirty="0" smtClean="0">
                <a:solidFill>
                  <a:schemeClr val="accent2"/>
                </a:solidFill>
                <a:latin typeface="Times New Roman" pitchFamily="18" charset="0"/>
                <a:cs typeface="Times New Roman" pitchFamily="18" charset="0"/>
              </a:rPr>
              <a:t>  Makerere </a:t>
            </a:r>
            <a:r>
              <a:rPr lang="en-GB" sz="1600" b="1" dirty="0" smtClean="0">
                <a:solidFill>
                  <a:schemeClr val="accent2"/>
                </a:solidFill>
                <a:latin typeface="Times New Roman" pitchFamily="18" charset="0"/>
                <a:cs typeface="Times New Roman" pitchFamily="18" charset="0"/>
              </a:rPr>
              <a:t>University)</a:t>
            </a:r>
          </a:p>
          <a:p>
            <a:pPr algn="ctr" eaLnBrk="0" hangingPunct="0">
              <a:lnSpc>
                <a:spcPct val="12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600" b="1" dirty="0" smtClean="0">
                <a:solidFill>
                  <a:schemeClr val="accent2"/>
                </a:solidFill>
                <a:latin typeface="Times New Roman" pitchFamily="18" charset="0"/>
                <a:cs typeface="Times New Roman" pitchFamily="18" charset="0"/>
              </a:rPr>
              <a:t>Uganda Bureau of Statistics</a:t>
            </a:r>
          </a:p>
          <a:p>
            <a:pPr algn="ct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z="1600" b="1" dirty="0" smtClean="0">
              <a:solidFill>
                <a:srgbClr val="0000FF"/>
              </a:solidFill>
              <a:latin typeface="Times New Roman" pitchFamily="18" charset="0"/>
              <a:cs typeface="Times New Roman" pitchFamily="18" charset="0"/>
            </a:endParaRPr>
          </a:p>
          <a:p>
            <a:pPr algn="ct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600" b="1" dirty="0" smtClean="0">
                <a:solidFill>
                  <a:srgbClr val="0000FF"/>
                </a:solidFill>
                <a:latin typeface="Times New Roman" pitchFamily="18" charset="0"/>
                <a:cs typeface="Times New Roman" pitchFamily="18" charset="0"/>
              </a:rPr>
              <a:t>22</a:t>
            </a:r>
            <a:r>
              <a:rPr lang="en-US" sz="1600" b="1" baseline="30000" dirty="0" smtClean="0">
                <a:solidFill>
                  <a:srgbClr val="0000FF"/>
                </a:solidFill>
                <a:latin typeface="Times New Roman" pitchFamily="18" charset="0"/>
                <a:cs typeface="Times New Roman" pitchFamily="18" charset="0"/>
              </a:rPr>
              <a:t>nd</a:t>
            </a:r>
            <a:r>
              <a:rPr lang="en-US" sz="1600" b="1" dirty="0" smtClean="0">
                <a:solidFill>
                  <a:srgbClr val="0000FF"/>
                </a:solidFill>
                <a:latin typeface="Times New Roman" pitchFamily="18" charset="0"/>
                <a:cs typeface="Times New Roman" pitchFamily="18" charset="0"/>
              </a:rPr>
              <a:t> August 2016</a:t>
            </a:r>
            <a:endParaRPr lang="en-US" sz="1600" b="1" dirty="0">
              <a:solidFill>
                <a:srgbClr val="0000FF"/>
              </a:solidFill>
              <a:latin typeface="Times New Roman" pitchFamily="18" charset="0"/>
              <a:cs typeface="Times New Roman" pitchFamily="18" charset="0"/>
            </a:endParaRPr>
          </a:p>
          <a:p>
            <a:pPr algn="ct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sz="2400" dirty="0" smtClean="0">
              <a:solidFill>
                <a:schemeClr val="accent2"/>
              </a:solidFill>
            </a:endParaRPr>
          </a:p>
          <a:p>
            <a:pPr>
              <a:lnSpc>
                <a:spcPct val="80000"/>
              </a:lnSpc>
              <a:spcBef>
                <a:spcPts val="4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b="1" dirty="0">
              <a:solidFill>
                <a:srgbClr val="0000FF"/>
              </a:solidFill>
            </a:endParaRPr>
          </a:p>
          <a:p>
            <a:pPr algn="ctr">
              <a:lnSpc>
                <a:spcPct val="80000"/>
              </a:lnSpc>
              <a:spcBef>
                <a:spcPts val="4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b="1" dirty="0">
              <a:solidFill>
                <a:srgbClr val="0000FF"/>
              </a:solidFill>
            </a:endParaRPr>
          </a:p>
          <a:p>
            <a:pPr algn="ctr">
              <a:lnSpc>
                <a:spcPct val="80000"/>
              </a:lnSpc>
              <a:spcBef>
                <a:spcPts val="3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z="1400" b="1" dirty="0">
              <a:solidFill>
                <a:srgbClr val="0000FF"/>
              </a:solidFill>
            </a:endParaRPr>
          </a:p>
        </p:txBody>
      </p:sp>
      <p:sp>
        <p:nvSpPr>
          <p:cNvPr id="2055" name="Rectangle 6"/>
          <p:cNvSpPr>
            <a:spLocks noChangeArrowheads="1"/>
          </p:cNvSpPr>
          <p:nvPr/>
        </p:nvSpPr>
        <p:spPr bwMode="auto">
          <a:xfrm>
            <a:off x="1000100" y="214290"/>
            <a:ext cx="7086600" cy="838200"/>
          </a:xfrm>
          <a:prstGeom prst="rect">
            <a:avLst/>
          </a:prstGeom>
          <a:noFill/>
          <a:ln w="9525">
            <a:noFill/>
            <a:round/>
            <a:headEnd/>
            <a:tailEnd/>
          </a:ln>
        </p:spPr>
        <p:txBody>
          <a:bodyPr lIns="90000" tIns="46800" rIns="90000" bIns="46800" anchor="ct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z="3200" b="1" dirty="0">
              <a:solidFill>
                <a:srgbClr val="333399"/>
              </a:solidFill>
            </a:endParaRPr>
          </a:p>
        </p:txBody>
      </p:sp>
      <p:pic>
        <p:nvPicPr>
          <p:cNvPr id="1027" name="Picture 3" descr="sesricLogo_thumb"/>
          <p:cNvPicPr>
            <a:picLocks noChangeAspect="1" noChangeArrowheads="1"/>
          </p:cNvPicPr>
          <p:nvPr/>
        </p:nvPicPr>
        <p:blipFill>
          <a:blip r:embed="rId3" cstate="print"/>
          <a:srcRect/>
          <a:stretch>
            <a:fillRect/>
          </a:stretch>
        </p:blipFill>
        <p:spPr bwMode="auto">
          <a:xfrm>
            <a:off x="3714744" y="285728"/>
            <a:ext cx="1143008" cy="542925"/>
          </a:xfrm>
          <a:prstGeom prst="rect">
            <a:avLst/>
          </a:prstGeom>
          <a:noFill/>
        </p:spPr>
      </p:pic>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Times New Roman" pitchFamily="18" charset="0"/>
                <a:cs typeface="Times New Roman" pitchFamily="18" charset="0"/>
              </a:rPr>
              <a:t>Indicator definitions (cont’d)</a:t>
            </a:r>
            <a:endParaRPr lang="en-GB"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None/>
            </a:pP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On the basis of the above definition, the following persons could not be considered as domestic visitors or tourists</a:t>
            </a:r>
            <a:r>
              <a:rPr lang="en-US" sz="2400" dirty="0" smtClean="0">
                <a:latin typeface="Times New Roman" pitchFamily="18" charset="0"/>
                <a:cs typeface="Times New Roman" pitchFamily="18" charset="0"/>
              </a:rPr>
              <a:t>:</a:t>
            </a:r>
          </a:p>
          <a:p>
            <a:pPr>
              <a:buFont typeface="Wingdings" pitchFamily="2" charset="2"/>
              <a:buChar char="ü"/>
            </a:pPr>
            <a:r>
              <a:rPr lang="en-US" sz="2400" dirty="0" smtClean="0">
                <a:latin typeface="Times New Roman" pitchFamily="18" charset="0"/>
                <a:cs typeface="Times New Roman" pitchFamily="18" charset="0"/>
              </a:rPr>
              <a:t> Travelers transferring to new places for residence.</a:t>
            </a:r>
          </a:p>
          <a:p>
            <a:pPr>
              <a:buFont typeface="Wingdings" pitchFamily="2" charset="2"/>
              <a:buChar char="ü"/>
            </a:pPr>
            <a:r>
              <a:rPr lang="en-US" sz="2400" dirty="0" smtClean="0">
                <a:latin typeface="Times New Roman" pitchFamily="18" charset="0"/>
                <a:cs typeface="Times New Roman" pitchFamily="18" charset="0"/>
              </a:rPr>
              <a:t> Travelers who intend to carry out an income generating activity.</a:t>
            </a:r>
          </a:p>
          <a:p>
            <a:pPr>
              <a:buFont typeface="Wingdings" pitchFamily="2" charset="2"/>
              <a:buChar char="ü"/>
            </a:pPr>
            <a:r>
              <a:rPr lang="en-US" sz="2400" dirty="0" smtClean="0">
                <a:latin typeface="Times New Roman" pitchFamily="18" charset="0"/>
                <a:cs typeface="Times New Roman" pitchFamily="18" charset="0"/>
              </a:rPr>
              <a:t> Frequent and regular travelers between the neighboring places for business or study.</a:t>
            </a:r>
          </a:p>
          <a:p>
            <a:pPr>
              <a:buFont typeface="Wingdings" pitchFamily="2" charset="2"/>
              <a:buChar char="ü"/>
            </a:pPr>
            <a:r>
              <a:rPr lang="en-US" sz="2400" dirty="0" smtClean="0">
                <a:latin typeface="Times New Roman" pitchFamily="18" charset="0"/>
                <a:cs typeface="Times New Roman" pitchFamily="18" charset="0"/>
              </a:rPr>
              <a:t> Repeated and routine visits made to relatives.</a:t>
            </a:r>
          </a:p>
          <a:p>
            <a:pPr>
              <a:buFont typeface="Wingdings" pitchFamily="2" charset="2"/>
              <a:buChar char="ü"/>
            </a:pPr>
            <a:r>
              <a:rPr lang="en-US" sz="2400" dirty="0" smtClean="0">
                <a:latin typeface="Times New Roman" pitchFamily="18" charset="0"/>
                <a:cs typeface="Times New Roman" pitchFamily="18" charset="0"/>
              </a:rPr>
              <a:t> Nomads, or those who have no stable places of residence.</a:t>
            </a:r>
          </a:p>
          <a:p>
            <a:pPr>
              <a:buFont typeface="Wingdings" pitchFamily="2" charset="2"/>
              <a:buChar char="ü"/>
            </a:pPr>
            <a:r>
              <a:rPr lang="en-US" sz="2400" dirty="0" smtClean="0">
                <a:latin typeface="Times New Roman" pitchFamily="18" charset="0"/>
                <a:cs typeface="Times New Roman" pitchFamily="18" charset="0"/>
              </a:rPr>
              <a:t> Members of the armed forces ,  Prisoners and the like.</a:t>
            </a:r>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extLst>
      <p:ext uri="{BB962C8B-B14F-4D97-AF65-F5344CB8AC3E}">
        <p14:creationId xmlns:p14="http://schemas.microsoft.com/office/powerpoint/2010/main" val="6618774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Times New Roman" pitchFamily="18" charset="0"/>
                <a:cs typeface="Times New Roman" pitchFamily="18" charset="0"/>
              </a:rPr>
              <a:t>Indicator definitions (cont’d)</a:t>
            </a:r>
            <a:endParaRPr lang="en-GB"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None/>
            </a:pPr>
            <a:r>
              <a:rPr lang="en-US" sz="2400" dirty="0" smtClean="0">
                <a:latin typeface="Times New Roman" pitchFamily="18" charset="0"/>
                <a:cs typeface="Times New Roman" pitchFamily="18" charset="0"/>
              </a:rPr>
              <a:t>    </a:t>
            </a:r>
            <a:r>
              <a:rPr lang="en-US" sz="2400" b="1" dirty="0" smtClean="0">
                <a:solidFill>
                  <a:schemeClr val="tx1"/>
                </a:solidFill>
                <a:latin typeface="Times New Roman" pitchFamily="18" charset="0"/>
                <a:cs typeface="Times New Roman" pitchFamily="18" charset="0"/>
              </a:rPr>
              <a:t>Place of usual residence (usual environment): </a:t>
            </a:r>
            <a:r>
              <a:rPr lang="en-US" sz="2400" dirty="0" smtClean="0">
                <a:solidFill>
                  <a:schemeClr val="tx1"/>
                </a:solidFill>
                <a:latin typeface="Times New Roman" pitchFamily="18" charset="0"/>
                <a:cs typeface="Times New Roman" pitchFamily="18" charset="0"/>
              </a:rPr>
              <a:t>It denotes the last place or locality where the traveler has resided or intends to reside for a period of 12 months or more. </a:t>
            </a:r>
          </a:p>
          <a:p>
            <a:pPr>
              <a:buNone/>
            </a:pPr>
            <a:r>
              <a:rPr lang="en-US" sz="2400" dirty="0" smtClean="0">
                <a:solidFill>
                  <a:schemeClr val="tx1"/>
                </a:solidFill>
                <a:latin typeface="Times New Roman" pitchFamily="18" charset="0"/>
                <a:cs typeface="Times New Roman" pitchFamily="18" charset="0"/>
              </a:rPr>
              <a:t>     </a:t>
            </a:r>
            <a:r>
              <a:rPr lang="en-US" sz="2400" b="1" dirty="0" smtClean="0">
                <a:solidFill>
                  <a:schemeClr val="tx1"/>
                </a:solidFill>
                <a:latin typeface="Times New Roman" pitchFamily="18" charset="0"/>
                <a:cs typeface="Times New Roman" pitchFamily="18" charset="0"/>
              </a:rPr>
              <a:t>The usual environment of the person includes </a:t>
            </a:r>
          </a:p>
          <a:p>
            <a:pPr indent="58738">
              <a:buFont typeface="Wingdings" pitchFamily="2" charset="2"/>
              <a:buChar char="ü"/>
              <a:tabLst>
                <a:tab pos="1025525" algn="l"/>
              </a:tabLst>
            </a:pPr>
            <a:r>
              <a:rPr lang="en-US" sz="2400" dirty="0" smtClean="0">
                <a:solidFill>
                  <a:schemeClr val="tx1"/>
                </a:solidFill>
                <a:latin typeface="Times New Roman" pitchFamily="18" charset="0"/>
                <a:cs typeface="Times New Roman" pitchFamily="18" charset="0"/>
              </a:rPr>
              <a:t>    The actual area of residence</a:t>
            </a:r>
          </a:p>
          <a:p>
            <a:pPr marL="914400" indent="-512763">
              <a:buFont typeface="Wingdings" pitchFamily="2" charset="2"/>
              <a:buChar char="ü"/>
              <a:tabLst>
                <a:tab pos="1025525" algn="l"/>
              </a:tabLst>
            </a:pPr>
            <a:r>
              <a:rPr lang="en-US" sz="2400" dirty="0" smtClean="0">
                <a:solidFill>
                  <a:schemeClr val="tx1"/>
                </a:solidFill>
                <a:latin typeface="Times New Roman" pitchFamily="18" charset="0"/>
                <a:cs typeface="Times New Roman" pitchFamily="18" charset="0"/>
              </a:rPr>
              <a:t>A place of work or study, in addition to the places he visits regularly. </a:t>
            </a:r>
          </a:p>
          <a:p>
            <a:pPr marL="914400" indent="-512763">
              <a:buFont typeface="Wingdings" pitchFamily="2" charset="2"/>
              <a:buChar char="ü"/>
              <a:tabLst>
                <a:tab pos="1025525" algn="l"/>
              </a:tabLst>
            </a:pPr>
            <a:r>
              <a:rPr lang="en-US" sz="2400" dirty="0" smtClean="0">
                <a:solidFill>
                  <a:schemeClr val="tx1"/>
                </a:solidFill>
                <a:latin typeface="Times New Roman" pitchFamily="18" charset="0"/>
                <a:cs typeface="Times New Roman" pitchFamily="18" charset="0"/>
              </a:rPr>
              <a:t>Therefore, the concept of usual environment and consequently the concept of tourism has two dimensions:</a:t>
            </a:r>
          </a:p>
          <a:p>
            <a:pPr lvl="3" indent="-287338">
              <a:buFont typeface="Wingdings" pitchFamily="2" charset="2"/>
              <a:buChar char="ü"/>
            </a:pPr>
            <a:r>
              <a:rPr lang="en-US" sz="2400" dirty="0" smtClean="0">
                <a:latin typeface="Times New Roman" pitchFamily="18" charset="0"/>
                <a:cs typeface="Times New Roman" pitchFamily="18" charset="0"/>
              </a:rPr>
              <a:t>Repetitive visits </a:t>
            </a:r>
          </a:p>
          <a:p>
            <a:pPr lvl="3" indent="-287338">
              <a:buFont typeface="Wingdings" pitchFamily="2" charset="2"/>
              <a:buChar char="ü"/>
            </a:pPr>
            <a:r>
              <a:rPr lang="en-US" sz="2400" dirty="0" smtClean="0">
                <a:latin typeface="Times New Roman" pitchFamily="18" charset="0"/>
                <a:cs typeface="Times New Roman" pitchFamily="18" charset="0"/>
              </a:rPr>
              <a:t>Distance involve in relation to the usual residence</a:t>
            </a:r>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extLst>
      <p:ext uri="{BB962C8B-B14F-4D97-AF65-F5344CB8AC3E}">
        <p14:creationId xmlns:p14="http://schemas.microsoft.com/office/powerpoint/2010/main" val="6618774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Times New Roman" pitchFamily="18" charset="0"/>
                <a:cs typeface="Times New Roman" pitchFamily="18" charset="0"/>
              </a:rPr>
              <a:t>Indicator definitions (cont’d)</a:t>
            </a:r>
            <a:endParaRPr lang="en-GB"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None/>
            </a:pPr>
            <a:r>
              <a:rPr lang="en-US" sz="2400" dirty="0" smtClean="0">
                <a:latin typeface="Times New Roman" pitchFamily="18" charset="0"/>
                <a:cs typeface="Times New Roman" pitchFamily="18" charset="0"/>
              </a:rPr>
              <a:t>    </a:t>
            </a:r>
            <a:r>
              <a:rPr lang="en-US" sz="2400" b="1" dirty="0" smtClean="0">
                <a:solidFill>
                  <a:schemeClr val="tx1"/>
                </a:solidFill>
                <a:latin typeface="Times New Roman" pitchFamily="18" charset="0"/>
                <a:cs typeface="Times New Roman" pitchFamily="18" charset="0"/>
              </a:rPr>
              <a:t>Purpose of the visit: </a:t>
            </a:r>
            <a:r>
              <a:rPr lang="en-US" sz="2400" dirty="0" smtClean="0">
                <a:solidFill>
                  <a:schemeClr val="tx1"/>
                </a:solidFill>
                <a:latin typeface="Times New Roman" pitchFamily="18" charset="0"/>
                <a:cs typeface="Times New Roman" pitchFamily="18" charset="0"/>
              </a:rPr>
              <a:t>It means the main reason without which the tour could not have been made. This reason represents the motive for the tour. </a:t>
            </a:r>
          </a:p>
          <a:p>
            <a:pPr marL="914400" indent="-512763">
              <a:buFont typeface="Wingdings" pitchFamily="2" charset="2"/>
              <a:buChar char="ü"/>
            </a:pPr>
            <a:r>
              <a:rPr lang="en-US" sz="2400" dirty="0" smtClean="0">
                <a:solidFill>
                  <a:schemeClr val="tx1"/>
                </a:solidFill>
                <a:latin typeface="Times New Roman" pitchFamily="18" charset="0"/>
                <a:cs typeface="Times New Roman" pitchFamily="18" charset="0"/>
              </a:rPr>
              <a:t>Here, we must distinguish between the purpose of the visit and activities practiced by the visitors noting that activities refer to the behavioral patterns such as diving, other marine activities </a:t>
            </a:r>
          </a:p>
          <a:p>
            <a:pPr marL="969963" indent="-623888">
              <a:buFont typeface="Wingdings" pitchFamily="2" charset="2"/>
              <a:buChar char="ü"/>
            </a:pPr>
            <a:r>
              <a:rPr lang="en-US" sz="2400" dirty="0" smtClean="0">
                <a:solidFill>
                  <a:schemeClr val="tx1"/>
                </a:solidFill>
                <a:latin typeface="Times New Roman" pitchFamily="18" charset="0"/>
                <a:cs typeface="Times New Roman" pitchFamily="18" charset="0"/>
              </a:rPr>
              <a:t>Visitors can practice same activities despite different purposes of the visit. (i.e. on addition to visiting wildlife as main purpose I could visit friends and relative). </a:t>
            </a:r>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extLst>
      <p:ext uri="{BB962C8B-B14F-4D97-AF65-F5344CB8AC3E}">
        <p14:creationId xmlns:p14="http://schemas.microsoft.com/office/powerpoint/2010/main" val="6618774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visit</a:t>
            </a:r>
            <a:r>
              <a:rPr lang="en-US" dirty="0" smtClean="0">
                <a:solidFill>
                  <a:schemeClr val="accent6">
                    <a:lumMod val="50000"/>
                  </a:schemeClr>
                </a:solidFill>
              </a:rPr>
              <a:t/>
            </a:r>
            <a:br>
              <a:rPr lang="en-US" dirty="0" smtClean="0">
                <a:solidFill>
                  <a:schemeClr val="accent6">
                    <a:lumMod val="50000"/>
                  </a:schemeClr>
                </a:solidFill>
              </a:rPr>
            </a:br>
            <a:endParaRPr lang="en-GB" dirty="0"/>
          </a:p>
        </p:txBody>
      </p:sp>
      <p:sp>
        <p:nvSpPr>
          <p:cNvPr id="3" name="Content Placeholder 2"/>
          <p:cNvSpPr>
            <a:spLocks noGrp="1"/>
          </p:cNvSpPr>
          <p:nvPr>
            <p:ph idx="1"/>
          </p:nvPr>
        </p:nvSpPr>
        <p:spPr/>
        <p:txBody>
          <a:bodyPr/>
          <a:lstStyle/>
          <a:p>
            <a:pPr marL="444500" lvl="1" indent="-266700">
              <a:spcBef>
                <a:spcPts val="0"/>
              </a:spcBef>
              <a:tabLst>
                <a:tab pos="342900" algn="l"/>
                <a:tab pos="444500"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r>
              <a:rPr lang="en-GB" sz="2400" b="1" dirty="0" smtClean="0">
                <a:solidFill>
                  <a:schemeClr val="tx1"/>
                </a:solidFill>
                <a:latin typeface="Times New Roman" pitchFamily="18" charset="0"/>
                <a:cs typeface="Times New Roman" pitchFamily="18" charset="0"/>
              </a:rPr>
              <a:t>Holidays, leisure and recreation</a:t>
            </a:r>
            <a:r>
              <a:rPr lang="en-GB" sz="2400" dirty="0" smtClean="0">
                <a:solidFill>
                  <a:schemeClr val="tx1"/>
                </a:solidFill>
                <a:latin typeface="Times New Roman" pitchFamily="18" charset="0"/>
                <a:cs typeface="Times New Roman" pitchFamily="18" charset="0"/>
              </a:rPr>
              <a:t>. This category includes, for example, Sightseeing, visiting natural or man-made sites, attending sporting or cultural events, practicing a sport activity; using beaches, attending summer camps for youngsters,, etc.</a:t>
            </a:r>
            <a:r>
              <a:rPr lang="en-GB" sz="2400" dirty="0" smtClean="0">
                <a:latin typeface="Times New Roman" pitchFamily="18" charset="0"/>
                <a:cs typeface="Times New Roman" pitchFamily="18" charset="0"/>
              </a:rPr>
              <a:t> . </a:t>
            </a:r>
          </a:p>
          <a:p>
            <a:pPr marL="444500" lvl="1" indent="-266700">
              <a:spcBef>
                <a:spcPts val="0"/>
              </a:spcBef>
              <a:tabLst>
                <a:tab pos="342900" algn="l"/>
                <a:tab pos="444500"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r>
              <a:rPr lang="en-GB" sz="2400" b="1" dirty="0" smtClean="0">
                <a:solidFill>
                  <a:schemeClr val="tx1"/>
                </a:solidFill>
                <a:latin typeface="Times New Roman" pitchFamily="18" charset="0"/>
                <a:cs typeface="Times New Roman" pitchFamily="18" charset="0"/>
              </a:rPr>
              <a:t>Visiting friends and relatives</a:t>
            </a:r>
            <a:r>
              <a:rPr lang="en-GB" sz="2400" dirty="0" smtClean="0">
                <a:solidFill>
                  <a:schemeClr val="tx1"/>
                </a:solidFill>
                <a:latin typeface="Times New Roman" pitchFamily="18" charset="0"/>
                <a:cs typeface="Times New Roman" pitchFamily="18" charset="0"/>
              </a:rPr>
              <a:t>. This category includes, for example, attending weddings, funerals or any other family event; short-term caring for the sick or old, etc.</a:t>
            </a:r>
          </a:p>
          <a:p>
            <a:pPr marL="444500" lvl="1" indent="-266700">
              <a:spcBef>
                <a:spcPts val="0"/>
              </a:spcBef>
              <a:tabLst>
                <a:tab pos="342900" algn="l"/>
                <a:tab pos="444500"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r>
              <a:rPr lang="en-GB" sz="2400" b="1" dirty="0" smtClean="0">
                <a:solidFill>
                  <a:schemeClr val="tx1"/>
                </a:solidFill>
                <a:latin typeface="Times New Roman" pitchFamily="18" charset="0"/>
                <a:cs typeface="Times New Roman" pitchFamily="18" charset="0"/>
              </a:rPr>
              <a:t>Education and training</a:t>
            </a:r>
            <a:r>
              <a:rPr lang="en-GB" sz="2400" dirty="0" smtClean="0">
                <a:solidFill>
                  <a:schemeClr val="tx1"/>
                </a:solidFill>
                <a:latin typeface="Times New Roman" pitchFamily="18" charset="0"/>
                <a:cs typeface="Times New Roman" pitchFamily="18" charset="0"/>
              </a:rPr>
              <a:t>. Taking short-term courses; following particular programmes of study (formal or informal) or acquiring specific skills through formal courses, university, etc.</a:t>
            </a:r>
            <a:endParaRPr lang="en-GB" dirty="0" smtClean="0"/>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extLst>
      <p:ext uri="{BB962C8B-B14F-4D97-AF65-F5344CB8AC3E}">
        <p14:creationId xmlns:p14="http://schemas.microsoft.com/office/powerpoint/2010/main" val="41905848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8588"/>
            <a:ext cx="8224838" cy="122871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dirty="0" smtClean="0"/>
              <a:t>Purpose of visit (Cont’d)</a:t>
            </a:r>
            <a:endParaRPr lang="en-US" dirty="0">
              <a:solidFill>
                <a:schemeClr val="accent6">
                  <a:lumMod val="50000"/>
                </a:schemeClr>
              </a:solidFill>
            </a:endParaRPr>
          </a:p>
        </p:txBody>
      </p:sp>
      <p:sp>
        <p:nvSpPr>
          <p:cNvPr id="3" name="Content Placeholder 2"/>
          <p:cNvSpPr>
            <a:spLocks noGrp="1"/>
          </p:cNvSpPr>
          <p:nvPr>
            <p:ph idx="1"/>
          </p:nvPr>
        </p:nvSpPr>
        <p:spPr>
          <a:xfrm>
            <a:off x="457200" y="1357298"/>
            <a:ext cx="8224838" cy="5534040"/>
          </a:xfrm>
        </p:spPr>
        <p:txBody>
          <a:bodyPr/>
          <a:lstStyle/>
          <a:p>
            <a:pPr marL="444500" lvl="1" indent="-266700">
              <a:spcBef>
                <a:spcPts val="0"/>
              </a:spcBef>
              <a:tabLst>
                <a:tab pos="342900" algn="l"/>
                <a:tab pos="444500"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r>
              <a:rPr lang="en-GB" sz="2400" b="1" dirty="0" smtClean="0">
                <a:solidFill>
                  <a:schemeClr val="tx1"/>
                </a:solidFill>
                <a:latin typeface="Times New Roman" pitchFamily="18" charset="0"/>
                <a:cs typeface="Times New Roman" pitchFamily="18" charset="0"/>
              </a:rPr>
              <a:t>Health and medical care</a:t>
            </a:r>
            <a:r>
              <a:rPr lang="en-GB" sz="2400" dirty="0" smtClean="0">
                <a:solidFill>
                  <a:schemeClr val="tx1"/>
                </a:solidFill>
                <a:latin typeface="Times New Roman" pitchFamily="18" charset="0"/>
                <a:cs typeface="Times New Roman" pitchFamily="18" charset="0"/>
              </a:rPr>
              <a:t>. Receiving services from hospitals, clinics, convalescent homes and, more generally, health and social institutions, etc. This category includes only short-term treatments because long-term treatments requiring stays of one year or more are not part of tourism.</a:t>
            </a:r>
          </a:p>
          <a:p>
            <a:pPr marL="444500" lvl="1" indent="-266700">
              <a:spcBef>
                <a:spcPts val="0"/>
              </a:spcBef>
              <a:tabLst>
                <a:tab pos="342900" algn="l"/>
                <a:tab pos="444500"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r>
              <a:rPr lang="en-GB" sz="2400" b="1" dirty="0" smtClean="0">
                <a:solidFill>
                  <a:schemeClr val="tx1"/>
                </a:solidFill>
                <a:latin typeface="Times New Roman" pitchFamily="18" charset="0"/>
                <a:cs typeface="Times New Roman" pitchFamily="18" charset="0"/>
              </a:rPr>
              <a:t>Religion/pilgrimage.</a:t>
            </a:r>
            <a:r>
              <a:rPr lang="en-GB" sz="2400" dirty="0" smtClean="0">
                <a:solidFill>
                  <a:schemeClr val="tx1"/>
                </a:solidFill>
                <a:latin typeface="Times New Roman" pitchFamily="18" charset="0"/>
                <a:cs typeface="Times New Roman" pitchFamily="18" charset="0"/>
              </a:rPr>
              <a:t> Attending religious meetings and events, pilgrimages, etc. </a:t>
            </a:r>
          </a:p>
          <a:p>
            <a:pPr marL="444500" lvl="1" indent="-266700">
              <a:spcBef>
                <a:spcPts val="0"/>
              </a:spcBef>
              <a:tabLst>
                <a:tab pos="342900" algn="l"/>
                <a:tab pos="444500"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r>
              <a:rPr lang="en-GB" sz="2400" b="1" dirty="0" smtClean="0">
                <a:solidFill>
                  <a:schemeClr val="tx1"/>
                </a:solidFill>
                <a:latin typeface="Times New Roman" pitchFamily="18" charset="0"/>
                <a:cs typeface="Times New Roman" pitchFamily="18" charset="0"/>
              </a:rPr>
              <a:t>Shopping</a:t>
            </a:r>
            <a:r>
              <a:rPr lang="en-GB" sz="2400" dirty="0" smtClean="0">
                <a:solidFill>
                  <a:schemeClr val="tx1"/>
                </a:solidFill>
                <a:latin typeface="Times New Roman" pitchFamily="18" charset="0"/>
                <a:cs typeface="Times New Roman" pitchFamily="18" charset="0"/>
              </a:rPr>
              <a:t>. Purchasing consumer goods for own personal use or as gifts except for resale or for use in a future productive process, (in which case the purpose would be business and professional), etc.</a:t>
            </a:r>
          </a:p>
          <a:p>
            <a:pPr marL="444500" lvl="1" indent="-266700">
              <a:spcBef>
                <a:spcPts val="0"/>
              </a:spcBef>
              <a:tabLst>
                <a:tab pos="342900" algn="l"/>
                <a:tab pos="444500"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r>
              <a:rPr lang="en-GB" sz="2400" b="1" dirty="0" smtClean="0">
                <a:solidFill>
                  <a:schemeClr val="tx1"/>
                </a:solidFill>
                <a:latin typeface="Times New Roman" pitchFamily="18" charset="0"/>
                <a:cs typeface="Times New Roman" pitchFamily="18" charset="0"/>
              </a:rPr>
              <a:t>Transit</a:t>
            </a:r>
            <a:r>
              <a:rPr lang="en-GB" sz="2400" dirty="0" smtClean="0">
                <a:solidFill>
                  <a:schemeClr val="tx1"/>
                </a:solidFill>
                <a:latin typeface="Times New Roman" pitchFamily="18" charset="0"/>
                <a:cs typeface="Times New Roman" pitchFamily="18" charset="0"/>
              </a:rPr>
              <a:t>. stopping at a place without any specific purpose other than being en route to another destination.</a:t>
            </a:r>
            <a:endParaRPr lang="en-GB" sz="1400" dirty="0" smtClean="0">
              <a:solidFill>
                <a:schemeClr val="tx1"/>
              </a:solidFill>
            </a:endParaRPr>
          </a:p>
          <a:p>
            <a:endParaRPr lang="en-GB" dirty="0"/>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extLst>
      <p:ext uri="{BB962C8B-B14F-4D97-AF65-F5344CB8AC3E}">
        <p14:creationId xmlns:p14="http://schemas.microsoft.com/office/powerpoint/2010/main" val="41905848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8588"/>
            <a:ext cx="8224838" cy="122871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dirty="0" smtClean="0"/>
              <a:t>Purpose of visit (Cont’d)</a:t>
            </a:r>
            <a:endParaRPr lang="en-US" dirty="0">
              <a:solidFill>
                <a:schemeClr val="accent6">
                  <a:lumMod val="50000"/>
                </a:schemeClr>
              </a:solidFill>
            </a:endParaRPr>
          </a:p>
        </p:txBody>
      </p:sp>
      <p:sp>
        <p:nvSpPr>
          <p:cNvPr id="3" name="Content Placeholder 2"/>
          <p:cNvSpPr>
            <a:spLocks noGrp="1"/>
          </p:cNvSpPr>
          <p:nvPr>
            <p:ph idx="1"/>
          </p:nvPr>
        </p:nvSpPr>
        <p:spPr>
          <a:xfrm>
            <a:off x="457200" y="1357298"/>
            <a:ext cx="8224838" cy="5534040"/>
          </a:xfrm>
        </p:spPr>
        <p:txBody>
          <a:bodyPr/>
          <a:lstStyle/>
          <a:p>
            <a:pPr>
              <a:buFont typeface="Wingdings" pitchFamily="2" charset="2"/>
              <a:buChar char="ü"/>
            </a:pPr>
            <a:r>
              <a:rPr lang="en-US" sz="2400" b="1" dirty="0" smtClean="0">
                <a:solidFill>
                  <a:schemeClr val="tx1"/>
                </a:solidFill>
                <a:latin typeface="Times New Roman" pitchFamily="18" charset="0"/>
                <a:cs typeface="Times New Roman" pitchFamily="18" charset="0"/>
              </a:rPr>
              <a:t>Main destination of the tour: </a:t>
            </a:r>
            <a:r>
              <a:rPr lang="en-US" sz="2400" dirty="0" smtClean="0">
                <a:solidFill>
                  <a:schemeClr val="tx1"/>
                </a:solidFill>
                <a:latin typeface="Times New Roman" pitchFamily="18" charset="0"/>
                <a:cs typeface="Times New Roman" pitchFamily="18" charset="0"/>
              </a:rPr>
              <a:t>It means the place or location where the visitor spends more time than elsewhere visited during the tour and if he visits more than one site in the same trip, then the site of the longest distance is considered as the main destination of the trip. </a:t>
            </a:r>
          </a:p>
          <a:p>
            <a:pPr>
              <a:buFont typeface="Wingdings" pitchFamily="2" charset="2"/>
              <a:buChar char="ü"/>
            </a:pPr>
            <a:r>
              <a:rPr lang="en-US" sz="2400" dirty="0" smtClean="0">
                <a:solidFill>
                  <a:schemeClr val="tx1"/>
                </a:solidFill>
                <a:latin typeface="Times New Roman" pitchFamily="18" charset="0"/>
                <a:cs typeface="Times New Roman" pitchFamily="18" charset="0"/>
              </a:rPr>
              <a:t>The bound destination is usually the same place where the main purpose of the visit is achieved and was the cause behind the tour</a:t>
            </a:r>
            <a:r>
              <a:rPr lang="en-GB" sz="2400" dirty="0" smtClean="0">
                <a:solidFill>
                  <a:schemeClr val="tx1"/>
                </a:solidFill>
                <a:latin typeface="Times New Roman" pitchFamily="18" charset="0"/>
                <a:cs typeface="Times New Roman" pitchFamily="18" charset="0"/>
              </a:rPr>
              <a:t>.</a:t>
            </a:r>
          </a:p>
          <a:p>
            <a:r>
              <a:rPr lang="en-US" sz="2400" b="1" dirty="0" smtClean="0">
                <a:solidFill>
                  <a:schemeClr val="tx1"/>
                </a:solidFill>
                <a:latin typeface="Times New Roman" pitchFamily="18" charset="0"/>
                <a:cs typeface="Times New Roman" pitchFamily="18" charset="0"/>
              </a:rPr>
              <a:t>Number of individuals who made the tour: </a:t>
            </a:r>
            <a:r>
              <a:rPr lang="en-US" sz="2400" dirty="0" smtClean="0">
                <a:solidFill>
                  <a:schemeClr val="tx1"/>
                </a:solidFill>
                <a:latin typeface="Times New Roman" pitchFamily="18" charset="0"/>
                <a:cs typeface="Times New Roman" pitchFamily="18" charset="0"/>
              </a:rPr>
              <a:t>It means the household members who travel together throughout the entire tour or any part of trip .Usually, one or more members of the household or all household members carry out the tours.</a:t>
            </a:r>
          </a:p>
          <a:p>
            <a:endParaRPr lang="en-GB" dirty="0"/>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extLst>
      <p:ext uri="{BB962C8B-B14F-4D97-AF65-F5344CB8AC3E}">
        <p14:creationId xmlns:p14="http://schemas.microsoft.com/office/powerpoint/2010/main" val="41905848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8588"/>
            <a:ext cx="8224838" cy="122871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dirty="0" smtClean="0"/>
              <a:t>Purpose of visit (Cont’d)</a:t>
            </a:r>
            <a:endParaRPr lang="en-US" dirty="0">
              <a:solidFill>
                <a:schemeClr val="accent6">
                  <a:lumMod val="50000"/>
                </a:schemeClr>
              </a:solidFill>
            </a:endParaRPr>
          </a:p>
        </p:txBody>
      </p:sp>
      <p:sp>
        <p:nvSpPr>
          <p:cNvPr id="3" name="Content Placeholder 2"/>
          <p:cNvSpPr>
            <a:spLocks noGrp="1"/>
          </p:cNvSpPr>
          <p:nvPr>
            <p:ph idx="1"/>
          </p:nvPr>
        </p:nvSpPr>
        <p:spPr>
          <a:xfrm>
            <a:off x="457200" y="1357298"/>
            <a:ext cx="8224838" cy="5534040"/>
          </a:xfrm>
        </p:spPr>
        <p:txBody>
          <a:bodyPr/>
          <a:lstStyle/>
          <a:p>
            <a:pPr>
              <a:buFont typeface="Wingdings" pitchFamily="2" charset="2"/>
              <a:buChar char="ü"/>
            </a:pPr>
            <a:r>
              <a:rPr lang="en-US" sz="2400" b="1" dirty="0" smtClean="0">
                <a:solidFill>
                  <a:schemeClr val="tx1"/>
                </a:solidFill>
                <a:latin typeface="Times New Roman" pitchFamily="18" charset="0"/>
                <a:cs typeface="Times New Roman" pitchFamily="18" charset="0"/>
              </a:rPr>
              <a:t>Covered Distance (in km): </a:t>
            </a:r>
            <a:r>
              <a:rPr lang="en-US" sz="2400" dirty="0" smtClean="0">
                <a:solidFill>
                  <a:schemeClr val="tx1"/>
                </a:solidFill>
                <a:latin typeface="Times New Roman" pitchFamily="18" charset="0"/>
                <a:cs typeface="Times New Roman" pitchFamily="18" charset="0"/>
              </a:rPr>
              <a:t>the covered distance is estimated to arrive to the intended destination of the trip kilo meters. These data help in setting certain standards for future domestic tourism survey in  a country.</a:t>
            </a:r>
          </a:p>
          <a:p>
            <a:pPr>
              <a:buFont typeface="Wingdings" pitchFamily="2" charset="2"/>
              <a:buChar char="ü"/>
            </a:pPr>
            <a:r>
              <a:rPr lang="en-US" sz="2400" b="1" dirty="0" smtClean="0">
                <a:solidFill>
                  <a:schemeClr val="tx1"/>
                </a:solidFill>
                <a:latin typeface="Times New Roman" pitchFamily="18" charset="0"/>
                <a:cs typeface="Times New Roman" pitchFamily="18" charset="0"/>
              </a:rPr>
              <a:t>Means of transport used in the tour: </a:t>
            </a:r>
            <a:r>
              <a:rPr lang="en-US" sz="2400" dirty="0" smtClean="0">
                <a:solidFill>
                  <a:schemeClr val="tx1"/>
                </a:solidFill>
                <a:latin typeface="Times New Roman" pitchFamily="18" charset="0"/>
                <a:cs typeface="Times New Roman" pitchFamily="18" charset="0"/>
              </a:rPr>
              <a:t>It means the main mean of transport used cover larges option of the distance used to travel from the place of usual residence to the destination.</a:t>
            </a:r>
          </a:p>
          <a:p>
            <a:pPr>
              <a:buFont typeface="Wingdings" pitchFamily="2" charset="2"/>
              <a:buChar char="ü"/>
            </a:pPr>
            <a:r>
              <a:rPr lang="en-US" sz="2400" b="1" dirty="0" smtClean="0">
                <a:solidFill>
                  <a:schemeClr val="tx1"/>
                </a:solidFill>
                <a:latin typeface="Times New Roman" pitchFamily="18" charset="0"/>
                <a:cs typeface="Times New Roman" pitchFamily="18" charset="0"/>
              </a:rPr>
              <a:t>Number of tour nights:</a:t>
            </a:r>
            <a:r>
              <a:rPr lang="en-US" sz="2400" dirty="0" smtClean="0">
                <a:solidFill>
                  <a:schemeClr val="tx1"/>
                </a:solidFill>
                <a:latin typeface="Times New Roman" pitchFamily="18" charset="0"/>
                <a:cs typeface="Times New Roman" pitchFamily="18" charset="0"/>
              </a:rPr>
              <a:t> It means the number of nights spent by visitors. This is the criterion which distinguishes between the one-day visitors and over night tourists as shown below:</a:t>
            </a:r>
          </a:p>
          <a:p>
            <a:pPr>
              <a:buNone/>
            </a:pPr>
            <a:r>
              <a:rPr lang="en-US" sz="2400" dirty="0" smtClean="0">
                <a:solidFill>
                  <a:schemeClr val="tx1"/>
                </a:solidFill>
                <a:latin typeface="Times New Roman" pitchFamily="18" charset="0"/>
                <a:cs typeface="Times New Roman" pitchFamily="18" charset="0"/>
              </a:rPr>
              <a:t>.</a:t>
            </a:r>
            <a:endParaRPr lang="en-GB" sz="2400" dirty="0">
              <a:solidFill>
                <a:schemeClr val="tx1"/>
              </a:solidFill>
              <a:latin typeface="Times New Roman" pitchFamily="18" charset="0"/>
              <a:cs typeface="Times New Roman" pitchFamily="18" charset="0"/>
            </a:endParaRPr>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extLst>
      <p:ext uri="{BB962C8B-B14F-4D97-AF65-F5344CB8AC3E}">
        <p14:creationId xmlns:p14="http://schemas.microsoft.com/office/powerpoint/2010/main" val="41905848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8588"/>
            <a:ext cx="8224838" cy="122871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dirty="0" smtClean="0"/>
              <a:t>Purpose of visit (Cont’d)</a:t>
            </a:r>
            <a:endParaRPr lang="en-US" dirty="0">
              <a:solidFill>
                <a:schemeClr val="accent6">
                  <a:lumMod val="50000"/>
                </a:schemeClr>
              </a:solidFill>
            </a:endParaRPr>
          </a:p>
        </p:txBody>
      </p:sp>
      <p:sp>
        <p:nvSpPr>
          <p:cNvPr id="3" name="Content Placeholder 2"/>
          <p:cNvSpPr>
            <a:spLocks noGrp="1"/>
          </p:cNvSpPr>
          <p:nvPr>
            <p:ph idx="1"/>
          </p:nvPr>
        </p:nvSpPr>
        <p:spPr>
          <a:xfrm>
            <a:off x="457200" y="1357298"/>
            <a:ext cx="8224838" cy="5534040"/>
          </a:xfrm>
        </p:spPr>
        <p:txBody>
          <a:bodyPr/>
          <a:lstStyle/>
          <a:p>
            <a:pPr lvl="2">
              <a:buFont typeface="Wingdings" pitchFamily="2" charset="2"/>
              <a:buChar char="ü"/>
            </a:pPr>
            <a:r>
              <a:rPr lang="en-US" b="1" dirty="0" smtClean="0">
                <a:solidFill>
                  <a:schemeClr val="tx1"/>
                </a:solidFill>
                <a:latin typeface="Times New Roman" pitchFamily="18" charset="0"/>
                <a:cs typeface="Times New Roman" pitchFamily="18" charset="0"/>
              </a:rPr>
              <a:t>Same Day Visitors:</a:t>
            </a:r>
            <a:r>
              <a:rPr lang="en-US" dirty="0" smtClean="0">
                <a:solidFill>
                  <a:schemeClr val="tx1"/>
                </a:solidFill>
                <a:latin typeface="Times New Roman" pitchFamily="18" charset="0"/>
                <a:cs typeface="Times New Roman" pitchFamily="18" charset="0"/>
              </a:rPr>
              <a:t> they are the visitors who begin and end their journey on the same day without spending any night in the visited place.</a:t>
            </a:r>
          </a:p>
          <a:p>
            <a:pPr lvl="2">
              <a:buFont typeface="Wingdings" pitchFamily="2" charset="2"/>
              <a:buChar char="ü"/>
            </a:pPr>
            <a:r>
              <a:rPr lang="en-US" b="1" dirty="0" smtClean="0">
                <a:solidFill>
                  <a:schemeClr val="tx1"/>
                </a:solidFill>
                <a:latin typeface="Times New Roman" pitchFamily="18" charset="0"/>
                <a:cs typeface="Times New Roman" pitchFamily="18" charset="0"/>
              </a:rPr>
              <a:t>Overnight Tourists:</a:t>
            </a:r>
            <a:r>
              <a:rPr lang="en-US" dirty="0" smtClean="0">
                <a:solidFill>
                  <a:schemeClr val="tx1"/>
                </a:solidFill>
                <a:latin typeface="Times New Roman" pitchFamily="18" charset="0"/>
                <a:cs typeface="Times New Roman" pitchFamily="18" charset="0"/>
              </a:rPr>
              <a:t> those who spend a night or more in the visited place</a:t>
            </a:r>
            <a:r>
              <a:rPr lang="en-US" sz="1600" dirty="0" smtClean="0">
                <a:solidFill>
                  <a:schemeClr val="tx1"/>
                </a:solidFill>
                <a:latin typeface="Times New Roman" pitchFamily="18" charset="0"/>
                <a:cs typeface="Times New Roman" pitchFamily="18" charset="0"/>
              </a:rPr>
              <a:t>.</a:t>
            </a:r>
          </a:p>
          <a:p>
            <a:pPr>
              <a:buFont typeface="Wingdings" pitchFamily="2" charset="2"/>
              <a:buChar char="ü"/>
            </a:pPr>
            <a:r>
              <a:rPr lang="en-US" sz="2400" b="1" dirty="0" smtClean="0">
                <a:solidFill>
                  <a:schemeClr val="tx1"/>
                </a:solidFill>
                <a:latin typeface="Times New Roman" pitchFamily="18" charset="0"/>
                <a:cs typeface="Times New Roman" pitchFamily="18" charset="0"/>
              </a:rPr>
              <a:t>Package tours: </a:t>
            </a:r>
            <a:r>
              <a:rPr lang="en-US" sz="2400" dirty="0" smtClean="0">
                <a:solidFill>
                  <a:schemeClr val="tx1"/>
                </a:solidFill>
                <a:latin typeface="Times New Roman" pitchFamily="18" charset="0"/>
                <a:cs typeface="Times New Roman" pitchFamily="18" charset="0"/>
              </a:rPr>
              <a:t>It denotes participation in tours that include all the arrangements such as provision of accommodation and transportation at least. But it may include:</a:t>
            </a:r>
          </a:p>
          <a:p>
            <a:pPr lvl="1">
              <a:buFont typeface="Wingdings" pitchFamily="2" charset="2"/>
              <a:buChar char="ü"/>
            </a:pPr>
            <a:r>
              <a:rPr lang="en-US" sz="2000"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Meals and excursions. It is possible to participate in these trips through travel agencies..</a:t>
            </a:r>
            <a:endParaRPr lang="en-GB" sz="2400" dirty="0" smtClean="0">
              <a:solidFill>
                <a:schemeClr val="tx1"/>
              </a:solidFill>
              <a:latin typeface="Times New Roman" pitchFamily="18" charset="0"/>
              <a:cs typeface="Times New Roman" pitchFamily="18" charset="0"/>
            </a:endParaRPr>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extLst>
      <p:ext uri="{BB962C8B-B14F-4D97-AF65-F5344CB8AC3E}">
        <p14:creationId xmlns:p14="http://schemas.microsoft.com/office/powerpoint/2010/main" val="41905848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8588"/>
            <a:ext cx="8224838" cy="122871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dirty="0" smtClean="0"/>
              <a:t>Purpose of visit (Cont’d)</a:t>
            </a:r>
            <a:endParaRPr lang="en-US" dirty="0">
              <a:solidFill>
                <a:schemeClr val="accent6">
                  <a:lumMod val="50000"/>
                </a:schemeClr>
              </a:solidFill>
            </a:endParaRPr>
          </a:p>
        </p:txBody>
      </p:sp>
      <p:sp>
        <p:nvSpPr>
          <p:cNvPr id="3" name="Content Placeholder 2"/>
          <p:cNvSpPr>
            <a:spLocks noGrp="1"/>
          </p:cNvSpPr>
          <p:nvPr>
            <p:ph idx="1"/>
          </p:nvPr>
        </p:nvSpPr>
        <p:spPr>
          <a:xfrm>
            <a:off x="457200" y="1357298"/>
            <a:ext cx="8224838" cy="5534040"/>
          </a:xfrm>
        </p:spPr>
        <p:txBody>
          <a:bodyPr/>
          <a:lstStyle/>
          <a:p>
            <a:pPr>
              <a:buFont typeface="Wingdings" pitchFamily="2" charset="2"/>
              <a:buChar char="ü"/>
            </a:pPr>
            <a:r>
              <a:rPr lang="en-US" sz="2400" b="1" dirty="0" smtClean="0">
                <a:solidFill>
                  <a:schemeClr val="tx1"/>
                </a:solidFill>
                <a:latin typeface="Times New Roman" pitchFamily="18" charset="0"/>
                <a:cs typeface="Times New Roman" pitchFamily="18" charset="0"/>
              </a:rPr>
              <a:t>Tourism expenditure: </a:t>
            </a:r>
            <a:r>
              <a:rPr lang="en-US" sz="2400" dirty="0" smtClean="0">
                <a:solidFill>
                  <a:schemeClr val="tx1"/>
                </a:solidFill>
                <a:latin typeface="Times New Roman" pitchFamily="18" charset="0"/>
                <a:cs typeface="Times New Roman" pitchFamily="18" charset="0"/>
              </a:rPr>
              <a:t>It means the total consumption expenditure spent by the visitor or spent on his behalf for trip preparations, during the trip and during the stay of the visitor in the place of destination.</a:t>
            </a:r>
          </a:p>
          <a:p>
            <a:r>
              <a:rPr lang="en-US" sz="2400" b="1" dirty="0" smtClean="0">
                <a:solidFill>
                  <a:schemeClr val="tx1"/>
                </a:solidFill>
                <a:latin typeface="Times New Roman" pitchFamily="18" charset="0"/>
                <a:cs typeface="Times New Roman" pitchFamily="18" charset="0"/>
              </a:rPr>
              <a:t>Expenditures that should be excluded from the tourism expenditure</a:t>
            </a:r>
            <a:r>
              <a:rPr lang="en-US" sz="2400" dirty="0" smtClean="0">
                <a:solidFill>
                  <a:schemeClr val="tx1"/>
                </a:solidFill>
                <a:latin typeface="Times New Roman" pitchFamily="18" charset="0"/>
                <a:cs typeface="Times New Roman" pitchFamily="18" charset="0"/>
              </a:rPr>
              <a:t>:</a:t>
            </a:r>
          </a:p>
          <a:p>
            <a:pPr marL="457200" lvl="1" indent="0">
              <a:buNone/>
            </a:pPr>
            <a:r>
              <a:rPr lang="en-US" sz="2400" b="1" dirty="0" smtClean="0">
                <a:solidFill>
                  <a:schemeClr val="tx1"/>
                </a:solidFill>
                <a:latin typeface="Times New Roman" pitchFamily="18" charset="0"/>
                <a:cs typeface="Times New Roman" pitchFamily="18" charset="0"/>
              </a:rPr>
              <a:t>Commodities bought by the visitors for commercial purposes </a:t>
            </a:r>
            <a:r>
              <a:rPr lang="en-US" sz="2400" dirty="0" smtClean="0">
                <a:solidFill>
                  <a:schemeClr val="tx1"/>
                </a:solidFill>
                <a:latin typeface="Times New Roman" pitchFamily="18" charset="0"/>
                <a:cs typeface="Times New Roman" pitchFamily="18" charset="0"/>
              </a:rPr>
              <a:t>i.e., for re – sale or as factors of production or what visitors buying on behalf of employers.</a:t>
            </a:r>
          </a:p>
          <a:p>
            <a:pPr lvl="1">
              <a:buNone/>
            </a:pPr>
            <a:r>
              <a:rPr lang="en-US" sz="2400" b="1" dirty="0" smtClean="0">
                <a:solidFill>
                  <a:schemeClr val="tx1"/>
                </a:solidFill>
                <a:latin typeface="Times New Roman" pitchFamily="18" charset="0"/>
                <a:cs typeface="Times New Roman" pitchFamily="18" charset="0"/>
              </a:rPr>
              <a:t>Investments or transactions of a capital nature</a:t>
            </a:r>
            <a:r>
              <a:rPr lang="en-US" sz="2400" dirty="0" smtClean="0">
                <a:solidFill>
                  <a:schemeClr val="tx1"/>
                </a:solidFill>
                <a:latin typeface="Times New Roman" pitchFamily="18" charset="0"/>
                <a:cs typeface="Times New Roman" pitchFamily="18" charset="0"/>
              </a:rPr>
              <a:t>: It means the transactions carried out by the visitors, such as purchase of land, housing units , real estate, cars even if they are to be used in the future for tourism</a:t>
            </a:r>
            <a:endParaRPr lang="en-GB" sz="2400" dirty="0" smtClean="0">
              <a:solidFill>
                <a:schemeClr val="tx1"/>
              </a:solidFill>
              <a:latin typeface="Times New Roman" pitchFamily="18" charset="0"/>
              <a:cs typeface="Times New Roman" pitchFamily="18" charset="0"/>
            </a:endParaRPr>
          </a:p>
        </p:txBody>
      </p:sp>
      <p:sp>
        <p:nvSpPr>
          <p:cNvPr id="4" name="Date Placeholder 3"/>
          <p:cNvSpPr>
            <a:spLocks noGrp="1"/>
          </p:cNvSpPr>
          <p:nvPr>
            <p:ph type="dt" idx="10"/>
          </p:nvPr>
        </p:nvSpPr>
        <p:spPr/>
        <p:txBody>
          <a:bodyPr/>
          <a:lstStyle/>
          <a:p>
            <a:pPr>
              <a:defRPr/>
            </a:pPr>
            <a:r>
              <a:rPr lang="en-US" dirty="0" smtClean="0"/>
              <a:t>12/13/11</a:t>
            </a:r>
            <a:endParaRPr lang="en-US" dirty="0"/>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extLst>
      <p:ext uri="{BB962C8B-B14F-4D97-AF65-F5344CB8AC3E}">
        <p14:creationId xmlns:p14="http://schemas.microsoft.com/office/powerpoint/2010/main" val="41905848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8588"/>
            <a:ext cx="8224838" cy="122871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dirty="0" smtClean="0"/>
              <a:t>Purpose of visit (Cont’d)</a:t>
            </a:r>
            <a:endParaRPr lang="en-US" dirty="0">
              <a:solidFill>
                <a:schemeClr val="accent6">
                  <a:lumMod val="50000"/>
                </a:schemeClr>
              </a:solidFill>
            </a:endParaRPr>
          </a:p>
        </p:txBody>
      </p:sp>
      <p:sp>
        <p:nvSpPr>
          <p:cNvPr id="3" name="Content Placeholder 2"/>
          <p:cNvSpPr>
            <a:spLocks noGrp="1"/>
          </p:cNvSpPr>
          <p:nvPr>
            <p:ph idx="1"/>
          </p:nvPr>
        </p:nvSpPr>
        <p:spPr>
          <a:xfrm>
            <a:off x="457200" y="1357298"/>
            <a:ext cx="8224838" cy="5534040"/>
          </a:xfrm>
        </p:spPr>
        <p:txBody>
          <a:bodyPr/>
          <a:lstStyle/>
          <a:p>
            <a:pPr>
              <a:buNone/>
            </a:pPr>
            <a:r>
              <a:rPr lang="en-US" sz="2400" b="1" dirty="0" smtClean="0">
                <a:solidFill>
                  <a:schemeClr val="tx1"/>
                </a:solidFill>
                <a:latin typeface="Times New Roman" pitchFamily="18" charset="0"/>
                <a:cs typeface="Times New Roman" pitchFamily="18" charset="0"/>
              </a:rPr>
              <a:t>      Expenditures that should be excluded from the tourism </a:t>
            </a:r>
          </a:p>
          <a:p>
            <a:pPr marL="969963" indent="-401638">
              <a:buFont typeface="Wingdings" pitchFamily="2" charset="2"/>
              <a:buChar char="ü"/>
            </a:pPr>
            <a:r>
              <a:rPr lang="en-US" sz="2400" b="1" dirty="0" smtClean="0">
                <a:solidFill>
                  <a:schemeClr val="tx1"/>
                </a:solidFill>
                <a:latin typeface="Times New Roman" pitchFamily="18" charset="0"/>
                <a:cs typeface="Times New Roman" pitchFamily="18" charset="0"/>
              </a:rPr>
              <a:t>Cash given to relatives or friends </a:t>
            </a:r>
            <a:r>
              <a:rPr lang="en-US" sz="2400" dirty="0" smtClean="0">
                <a:solidFill>
                  <a:schemeClr val="tx1"/>
                </a:solidFill>
                <a:latin typeface="Times New Roman" pitchFamily="18" charset="0"/>
                <a:cs typeface="Times New Roman" pitchFamily="18" charset="0"/>
              </a:rPr>
              <a:t>during the trip as they do not represent payments in exchange for goods and tourism services.</a:t>
            </a:r>
          </a:p>
          <a:p>
            <a:pPr marL="969963" indent="-401638">
              <a:buFont typeface="Wingdings" pitchFamily="2" charset="2"/>
              <a:buChar char="ü"/>
            </a:pPr>
            <a:r>
              <a:rPr lang="en-US" sz="2400" b="1" dirty="0" smtClean="0">
                <a:solidFill>
                  <a:schemeClr val="tx1"/>
                </a:solidFill>
                <a:latin typeface="Times New Roman" pitchFamily="18" charset="0"/>
                <a:cs typeface="Times New Roman" pitchFamily="18" charset="0"/>
              </a:rPr>
              <a:t>Donations</a:t>
            </a:r>
            <a:r>
              <a:rPr lang="en-US" sz="2400" dirty="0" smtClean="0">
                <a:solidFill>
                  <a:schemeClr val="tx1"/>
                </a:solidFill>
                <a:latin typeface="Times New Roman" pitchFamily="18" charset="0"/>
                <a:cs typeface="Times New Roman" pitchFamily="18" charset="0"/>
              </a:rPr>
              <a:t>: whether in cash or in kind provided by the visitor to charity institutions.</a:t>
            </a:r>
            <a:endParaRPr lang="en-GB" sz="2400" dirty="0" smtClean="0">
              <a:solidFill>
                <a:schemeClr val="tx1"/>
              </a:solidFill>
              <a:latin typeface="Times New Roman" pitchFamily="18" charset="0"/>
              <a:cs typeface="Times New Roman" pitchFamily="18" charset="0"/>
            </a:endParaRPr>
          </a:p>
        </p:txBody>
      </p:sp>
      <p:sp>
        <p:nvSpPr>
          <p:cNvPr id="4" name="Date Placeholder 3"/>
          <p:cNvSpPr>
            <a:spLocks noGrp="1"/>
          </p:cNvSpPr>
          <p:nvPr>
            <p:ph type="dt" idx="10"/>
          </p:nvPr>
        </p:nvSpPr>
        <p:spPr/>
        <p:txBody>
          <a:bodyPr/>
          <a:lstStyle/>
          <a:p>
            <a:pPr>
              <a:defRPr/>
            </a:pPr>
            <a:r>
              <a:rPr lang="en-US" dirty="0" smtClean="0"/>
              <a:t>12/13/11</a:t>
            </a:r>
            <a:endParaRPr lang="en-US" dirty="0"/>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extLst>
      <p:ext uri="{BB962C8B-B14F-4D97-AF65-F5344CB8AC3E}">
        <p14:creationId xmlns:p14="http://schemas.microsoft.com/office/powerpoint/2010/main" val="41905848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Text Box 1"/>
          <p:cNvSpPr txBox="1">
            <a:spLocks noChangeArrowheads="1"/>
          </p:cNvSpPr>
          <p:nvPr/>
        </p:nvSpPr>
        <p:spPr bwMode="auto">
          <a:xfrm>
            <a:off x="0" y="6308725"/>
            <a:ext cx="1116013" cy="549275"/>
          </a:xfrm>
          <a:prstGeom prst="rect">
            <a:avLst/>
          </a:prstGeom>
          <a:noFill/>
          <a:ln w="9525">
            <a:noFill/>
            <a:round/>
            <a:headEnd/>
            <a:tailEnd/>
          </a:ln>
        </p:spPr>
        <p:txBody>
          <a:bodyPr lIns="90000" tIns="46800" rIns="90000" bIns="468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6A0D9B8B-D4F4-4AAE-9656-EA9AF9F3374A}" type="datetime5">
              <a:rPr lang="en-US" sz="1200">
                <a:solidFill>
                  <a:srgbClr val="FAA362"/>
                </a:solidFill>
              </a:rPr>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31-Aug-16</a:t>
            </a:fld>
            <a:endParaRPr lang="en-US" sz="1200">
              <a:solidFill>
                <a:srgbClr val="FAA362"/>
              </a:solidFill>
            </a:endParaRPr>
          </a:p>
        </p:txBody>
      </p:sp>
      <p:sp>
        <p:nvSpPr>
          <p:cNvPr id="3075" name="Text Box 2"/>
          <p:cNvSpPr txBox="1">
            <a:spLocks noChangeArrowheads="1"/>
          </p:cNvSpPr>
          <p:nvPr/>
        </p:nvSpPr>
        <p:spPr bwMode="auto">
          <a:xfrm>
            <a:off x="1116013" y="6308725"/>
            <a:ext cx="7127875" cy="549275"/>
          </a:xfrm>
          <a:prstGeom prst="rect">
            <a:avLst/>
          </a:prstGeom>
          <a:noFill/>
          <a:ln w="9525">
            <a:noFill/>
            <a:round/>
            <a:headEnd/>
            <a:tailEnd/>
          </a:ln>
        </p:spPr>
        <p:txBody>
          <a:bodyPr lIns="90000" tIns="46800" rIns="90000" bIns="46800"/>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dirty="0">
                <a:solidFill>
                  <a:srgbClr val="FDAA03"/>
                </a:solidFill>
              </a:rPr>
              <a:t>Uganda Bureau of Statistics ¤ Plot 9 Colville Street, Kampala Uganda ¤ Website: www.ubos.org </a:t>
            </a:r>
          </a:p>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dirty="0">
                <a:solidFill>
                  <a:srgbClr val="FDAA03"/>
                </a:solidFill>
              </a:rPr>
              <a:t>Tel: +256(0)-41-4706000 ¤ E-mail: ubos@ubos.org</a:t>
            </a:r>
          </a:p>
        </p:txBody>
      </p:sp>
      <p:sp>
        <p:nvSpPr>
          <p:cNvPr id="3076" name="Text Box 3"/>
          <p:cNvSpPr txBox="1">
            <a:spLocks noChangeArrowheads="1"/>
          </p:cNvSpPr>
          <p:nvPr/>
        </p:nvSpPr>
        <p:spPr bwMode="auto">
          <a:xfrm>
            <a:off x="8243888" y="6308725"/>
            <a:ext cx="900112" cy="549275"/>
          </a:xfrm>
          <a:prstGeom prst="rect">
            <a:avLst/>
          </a:prstGeom>
          <a:noFill/>
          <a:ln w="9525">
            <a:noFill/>
            <a:round/>
            <a:headEnd/>
            <a:tailEnd/>
          </a:ln>
        </p:spPr>
        <p:txBody>
          <a:bodyPr lIns="90000" tIns="46800" rIns="90000" bIns="46800"/>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4551AB77-993F-4B52-9264-5776B3769ECA}" type="slidenum">
              <a:rPr lang="en-US" sz="1400">
                <a:solidFill>
                  <a:srgbClr val="FAA362"/>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a:t>
            </a:fld>
            <a:endParaRPr lang="en-US" sz="1400">
              <a:solidFill>
                <a:srgbClr val="FAA362"/>
              </a:solidFill>
            </a:endParaRPr>
          </a:p>
        </p:txBody>
      </p:sp>
      <p:sp>
        <p:nvSpPr>
          <p:cNvPr id="3077" name="Text Box 4"/>
          <p:cNvSpPr txBox="1">
            <a:spLocks noChangeArrowheads="1"/>
          </p:cNvSpPr>
          <p:nvPr/>
        </p:nvSpPr>
        <p:spPr bwMode="auto">
          <a:xfrm>
            <a:off x="1905000" y="274638"/>
            <a:ext cx="5867400" cy="1020762"/>
          </a:xfrm>
          <a:prstGeom prst="rect">
            <a:avLst/>
          </a:prstGeom>
          <a:noFill/>
          <a:ln w="9525">
            <a:noFill/>
            <a:round/>
            <a:headEnd/>
            <a:tailEnd/>
          </a:ln>
        </p:spPr>
        <p:txBody>
          <a:bodyPr lIns="90000" tIns="46800" rIns="90000" bIns="46800" anchor="ct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4000" b="1" dirty="0">
                <a:solidFill>
                  <a:srgbClr val="000066"/>
                </a:solidFill>
                <a:latin typeface="Times New Roman" pitchFamily="18" charset="0"/>
                <a:cs typeface="Times New Roman" pitchFamily="18" charset="0"/>
              </a:rPr>
              <a:t>Contents</a:t>
            </a:r>
          </a:p>
        </p:txBody>
      </p:sp>
      <p:sp>
        <p:nvSpPr>
          <p:cNvPr id="3078" name="Text Box 5"/>
          <p:cNvSpPr txBox="1">
            <a:spLocks noChangeArrowheads="1"/>
          </p:cNvSpPr>
          <p:nvPr/>
        </p:nvSpPr>
        <p:spPr bwMode="auto">
          <a:xfrm>
            <a:off x="586201" y="1412776"/>
            <a:ext cx="8229600" cy="4707160"/>
          </a:xfrm>
          <a:prstGeom prst="rect">
            <a:avLst/>
          </a:prstGeom>
          <a:noFill/>
          <a:ln w="9525">
            <a:noFill/>
            <a:round/>
            <a:headEnd/>
            <a:tailEnd/>
          </a:ln>
        </p:spPr>
        <p:txBody>
          <a:bodyPr lIns="90000" tIns="46800" rIns="90000" bIns="46800"/>
          <a:lstStyle/>
          <a:p>
            <a:pPr marL="609600" indent="-604838" algn="just">
              <a:lnSpc>
                <a:spcPct val="90000"/>
              </a:lnSpc>
              <a:spcBef>
                <a:spcPts val="25"/>
              </a:spcBef>
              <a:buClrTx/>
              <a:buFontTx/>
              <a:buNone/>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a:pPr>
            <a:endParaRPr lang="en-US" sz="300" b="1" dirty="0">
              <a:solidFill>
                <a:schemeClr val="accent6">
                  <a:lumMod val="50000"/>
                </a:schemeClr>
              </a:solidFill>
            </a:endParaRPr>
          </a:p>
          <a:p>
            <a:pPr lvl="1">
              <a:lnSpc>
                <a:spcPct val="130000"/>
              </a:lnSpc>
              <a:buFont typeface="Wingdings" pitchFamily="2" charset="2"/>
              <a:buChar char="ü"/>
              <a:defRPr/>
            </a:pPr>
            <a:r>
              <a:rPr lang="en-GB" sz="2400" dirty="0" smtClean="0">
                <a:solidFill>
                  <a:schemeClr val="accent6">
                    <a:lumMod val="50000"/>
                  </a:schemeClr>
                </a:solidFill>
                <a:latin typeface="Times New Roman" pitchFamily="18" charset="0"/>
                <a:cs typeface="Times New Roman" pitchFamily="18" charset="0"/>
              </a:rPr>
              <a:t>Background </a:t>
            </a:r>
            <a:endParaRPr lang="en-GB" sz="2400" dirty="0">
              <a:solidFill>
                <a:schemeClr val="accent6">
                  <a:lumMod val="50000"/>
                </a:schemeClr>
              </a:solidFill>
              <a:latin typeface="Times New Roman" pitchFamily="18" charset="0"/>
              <a:cs typeface="Times New Roman" pitchFamily="18" charset="0"/>
            </a:endParaRPr>
          </a:p>
          <a:p>
            <a:pPr lvl="1">
              <a:lnSpc>
                <a:spcPct val="130000"/>
              </a:lnSpc>
              <a:buFont typeface="Wingdings" pitchFamily="2" charset="2"/>
              <a:buChar char="ü"/>
              <a:defRPr/>
            </a:pPr>
            <a:r>
              <a:rPr lang="en-GB" sz="2400" dirty="0" smtClean="0">
                <a:solidFill>
                  <a:schemeClr val="accent6">
                    <a:lumMod val="50000"/>
                  </a:schemeClr>
                </a:solidFill>
                <a:latin typeface="Times New Roman" pitchFamily="18" charset="0"/>
                <a:cs typeface="Times New Roman" pitchFamily="18" charset="0"/>
              </a:rPr>
              <a:t>Indicator definition </a:t>
            </a:r>
          </a:p>
          <a:p>
            <a:pPr lvl="1">
              <a:lnSpc>
                <a:spcPct val="130000"/>
              </a:lnSpc>
              <a:buFont typeface="Wingdings" pitchFamily="2" charset="2"/>
              <a:buChar char="ü"/>
              <a:defRPr/>
            </a:pPr>
            <a:r>
              <a:rPr lang="en-GB" sz="2400" dirty="0" smtClean="0">
                <a:solidFill>
                  <a:schemeClr val="accent6">
                    <a:lumMod val="50000"/>
                  </a:schemeClr>
                </a:solidFill>
                <a:latin typeface="Times New Roman" pitchFamily="18" charset="0"/>
                <a:cs typeface="Times New Roman" pitchFamily="18" charset="0"/>
              </a:rPr>
              <a:t>Scope of coverage</a:t>
            </a:r>
          </a:p>
          <a:p>
            <a:pPr lvl="1">
              <a:lnSpc>
                <a:spcPct val="130000"/>
              </a:lnSpc>
              <a:buFont typeface="Wingdings" pitchFamily="2" charset="2"/>
              <a:buChar char="ü"/>
              <a:defRPr/>
            </a:pPr>
            <a:r>
              <a:rPr lang="en-GB" sz="2400" dirty="0" smtClean="0">
                <a:solidFill>
                  <a:schemeClr val="accent6">
                    <a:lumMod val="50000"/>
                  </a:schemeClr>
                </a:solidFill>
                <a:latin typeface="Times New Roman" pitchFamily="18" charset="0"/>
                <a:cs typeface="Times New Roman" pitchFamily="18" charset="0"/>
              </a:rPr>
              <a:t>Data sources </a:t>
            </a:r>
          </a:p>
          <a:p>
            <a:pPr lvl="1">
              <a:lnSpc>
                <a:spcPct val="130000"/>
              </a:lnSpc>
              <a:buFont typeface="Wingdings" pitchFamily="2" charset="2"/>
              <a:buChar char="ü"/>
              <a:defRPr/>
            </a:pPr>
            <a:r>
              <a:rPr lang="en-GB" sz="2400" dirty="0" smtClean="0">
                <a:solidFill>
                  <a:schemeClr val="accent6">
                    <a:lumMod val="50000"/>
                  </a:schemeClr>
                </a:solidFill>
                <a:latin typeface="Times New Roman" pitchFamily="18" charset="0"/>
                <a:cs typeface="Times New Roman" pitchFamily="18" charset="0"/>
              </a:rPr>
              <a:t>The compilation methodology</a:t>
            </a:r>
          </a:p>
          <a:p>
            <a:pPr lvl="1">
              <a:lnSpc>
                <a:spcPct val="130000"/>
              </a:lnSpc>
              <a:buFont typeface="Wingdings" pitchFamily="2" charset="2"/>
              <a:buChar char="ü"/>
              <a:defRPr/>
            </a:pPr>
            <a:r>
              <a:rPr lang="en-GB" sz="2400" dirty="0" smtClean="0">
                <a:solidFill>
                  <a:schemeClr val="accent6">
                    <a:lumMod val="50000"/>
                  </a:schemeClr>
                </a:solidFill>
                <a:latin typeface="Times New Roman" pitchFamily="18" charset="0"/>
                <a:cs typeface="Times New Roman" pitchFamily="18" charset="0"/>
              </a:rPr>
              <a:t>Best practises </a:t>
            </a:r>
          </a:p>
          <a:p>
            <a:pPr lvl="1">
              <a:lnSpc>
                <a:spcPct val="130000"/>
              </a:lnSpc>
              <a:buFont typeface="Wingdings" pitchFamily="2" charset="2"/>
              <a:buChar char="ü"/>
              <a:defRPr/>
            </a:pPr>
            <a:r>
              <a:rPr lang="en-GB" sz="2400" dirty="0" smtClean="0">
                <a:solidFill>
                  <a:schemeClr val="accent6">
                    <a:lumMod val="50000"/>
                  </a:schemeClr>
                </a:solidFill>
                <a:latin typeface="Times New Roman" pitchFamily="18" charset="0"/>
                <a:cs typeface="Times New Roman" pitchFamily="18" charset="0"/>
              </a:rPr>
              <a:t>Challenges and recommendations</a:t>
            </a:r>
            <a:endParaRPr lang="en-GB" sz="2400" dirty="0">
              <a:solidFill>
                <a:schemeClr val="accent6">
                  <a:lumMod val="50000"/>
                </a:schemeClr>
              </a:solidFill>
              <a:latin typeface="Times New Roman" pitchFamily="18" charset="0"/>
              <a:cs typeface="Times New Roman" pitchFamily="18" charset="0"/>
            </a:endParaRPr>
          </a:p>
          <a:p>
            <a:pPr marL="985838" lvl="1" indent="-528638" algn="just">
              <a:lnSpc>
                <a:spcPct val="90000"/>
              </a:lnSpc>
              <a:spcBef>
                <a:spcPts val="600"/>
              </a:spcBef>
              <a:buClr>
                <a:srgbClr val="000066"/>
              </a:buClr>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a:pPr>
            <a:endParaRPr lang="en-US" sz="2400" b="1" dirty="0">
              <a:solidFill>
                <a:schemeClr val="accent6">
                  <a:lumMod val="50000"/>
                </a:schemeClr>
              </a:solidFill>
            </a:endParaRP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8588"/>
            <a:ext cx="8224838" cy="122871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dirty="0" smtClean="0"/>
              <a:t>Expenditure </a:t>
            </a:r>
            <a:endParaRPr lang="en-US" dirty="0">
              <a:solidFill>
                <a:schemeClr val="accent6">
                  <a:lumMod val="50000"/>
                </a:schemeClr>
              </a:solidFill>
            </a:endParaRPr>
          </a:p>
        </p:txBody>
      </p:sp>
      <p:sp>
        <p:nvSpPr>
          <p:cNvPr id="3" name="Content Placeholder 2"/>
          <p:cNvSpPr>
            <a:spLocks noGrp="1"/>
          </p:cNvSpPr>
          <p:nvPr>
            <p:ph idx="1"/>
          </p:nvPr>
        </p:nvSpPr>
        <p:spPr>
          <a:xfrm>
            <a:off x="457200" y="1357298"/>
            <a:ext cx="8224838" cy="5534040"/>
          </a:xfrm>
        </p:spPr>
        <p:txBody>
          <a:bodyPr/>
          <a:lstStyle/>
          <a:p>
            <a:pPr>
              <a:buNone/>
            </a:pPr>
            <a:r>
              <a:rPr lang="en-US" sz="2400" b="1" dirty="0" smtClean="0">
                <a:solidFill>
                  <a:schemeClr val="tx1"/>
                </a:solidFill>
                <a:latin typeface="Times New Roman" pitchFamily="18" charset="0"/>
                <a:cs typeface="Times New Roman" pitchFamily="18" charset="0"/>
              </a:rPr>
              <a:t>      Expenditures that should be excluded from the tourism </a:t>
            </a:r>
          </a:p>
          <a:p>
            <a:pPr marL="969963" indent="-401638">
              <a:buFont typeface="Wingdings" pitchFamily="2" charset="2"/>
              <a:buChar char="ü"/>
            </a:pPr>
            <a:r>
              <a:rPr lang="en-US" sz="2400" b="1" dirty="0" smtClean="0">
                <a:solidFill>
                  <a:schemeClr val="tx1"/>
                </a:solidFill>
                <a:latin typeface="Times New Roman" pitchFamily="18" charset="0"/>
                <a:cs typeface="Times New Roman" pitchFamily="18" charset="0"/>
              </a:rPr>
              <a:t>Cash given to relatives or friends </a:t>
            </a:r>
            <a:r>
              <a:rPr lang="en-US" sz="2400" dirty="0" smtClean="0">
                <a:solidFill>
                  <a:schemeClr val="tx1"/>
                </a:solidFill>
                <a:latin typeface="Times New Roman" pitchFamily="18" charset="0"/>
                <a:cs typeface="Times New Roman" pitchFamily="18" charset="0"/>
              </a:rPr>
              <a:t>during the trip as they do not represent payments in exchange for goods and tourism services.</a:t>
            </a:r>
          </a:p>
          <a:p>
            <a:pPr marL="969963" indent="-401638">
              <a:buFont typeface="Wingdings" pitchFamily="2" charset="2"/>
              <a:buChar char="ü"/>
            </a:pPr>
            <a:r>
              <a:rPr lang="en-US" sz="2400" b="1" dirty="0" smtClean="0">
                <a:solidFill>
                  <a:schemeClr val="tx1"/>
                </a:solidFill>
                <a:latin typeface="Times New Roman" pitchFamily="18" charset="0"/>
                <a:cs typeface="Times New Roman" pitchFamily="18" charset="0"/>
              </a:rPr>
              <a:t>Donations</a:t>
            </a:r>
            <a:r>
              <a:rPr lang="en-US" sz="2400" dirty="0" smtClean="0">
                <a:solidFill>
                  <a:schemeClr val="tx1"/>
                </a:solidFill>
                <a:latin typeface="Times New Roman" pitchFamily="18" charset="0"/>
                <a:cs typeface="Times New Roman" pitchFamily="18" charset="0"/>
              </a:rPr>
              <a:t>: whether in cash or in kind provided by the visitor to charity institutions</a:t>
            </a:r>
          </a:p>
          <a:p>
            <a:pPr marL="969963" indent="-401638">
              <a:buNone/>
            </a:pPr>
            <a:r>
              <a:rPr lang="en-US" sz="2400" b="1" dirty="0" smtClean="0">
                <a:solidFill>
                  <a:schemeClr val="tx1"/>
                </a:solidFill>
                <a:latin typeface="Times New Roman" pitchFamily="18" charset="0"/>
                <a:cs typeface="Times New Roman" pitchFamily="18" charset="0"/>
              </a:rPr>
              <a:t>Questions on expenditure </a:t>
            </a:r>
            <a:r>
              <a:rPr lang="en-US" sz="2400" dirty="0" smtClean="0">
                <a:solidFill>
                  <a:schemeClr val="tx1"/>
                </a:solidFill>
                <a:latin typeface="Times New Roman" pitchFamily="18" charset="0"/>
                <a:cs typeface="Times New Roman" pitchFamily="18" charset="0"/>
              </a:rPr>
              <a:t>.</a:t>
            </a:r>
            <a:endParaRPr lang="en-GB" sz="2400" dirty="0" smtClean="0">
              <a:solidFill>
                <a:schemeClr val="tx1"/>
              </a:solidFill>
              <a:latin typeface="Times New Roman" pitchFamily="18" charset="0"/>
              <a:cs typeface="Times New Roman" pitchFamily="18" charset="0"/>
            </a:endParaRPr>
          </a:p>
          <a:p>
            <a:pPr marL="969963" indent="-401638">
              <a:buFont typeface="Wingdings" pitchFamily="2" charset="2"/>
              <a:buChar char="ü"/>
            </a:pPr>
            <a:r>
              <a:rPr lang="en-GB" sz="2400" dirty="0" smtClean="0">
                <a:solidFill>
                  <a:schemeClr val="tx1"/>
                </a:solidFill>
                <a:latin typeface="Times New Roman" pitchFamily="18" charset="0"/>
                <a:cs typeface="Times New Roman" pitchFamily="18" charset="0"/>
              </a:rPr>
              <a:t>Total expenditure trip in the country  (local or international currency)</a:t>
            </a:r>
          </a:p>
          <a:p>
            <a:pPr marL="969963" indent="-401638">
              <a:buFont typeface="Wingdings" pitchFamily="2" charset="2"/>
              <a:buChar char="ü"/>
            </a:pPr>
            <a:r>
              <a:rPr lang="en-GB" sz="2400" dirty="0" smtClean="0">
                <a:solidFill>
                  <a:schemeClr val="tx1"/>
                </a:solidFill>
                <a:latin typeface="Times New Roman" pitchFamily="18" charset="0"/>
                <a:cs typeface="Times New Roman" pitchFamily="18" charset="0"/>
              </a:rPr>
              <a:t>Is cost for the entire party</a:t>
            </a:r>
          </a:p>
          <a:p>
            <a:pPr marL="969963" indent="-401638">
              <a:buFont typeface="Wingdings" pitchFamily="2" charset="2"/>
              <a:buChar char="ü"/>
            </a:pPr>
            <a:r>
              <a:rPr lang="en-GB" sz="2400" dirty="0" smtClean="0">
                <a:solidFill>
                  <a:schemeClr val="tx1"/>
                </a:solidFill>
                <a:latin typeface="Times New Roman" pitchFamily="18" charset="0"/>
                <a:cs typeface="Times New Roman" pitchFamily="18" charset="0"/>
              </a:rPr>
              <a:t>Whether they travelled independently or booked on a package tour </a:t>
            </a:r>
          </a:p>
        </p:txBody>
      </p:sp>
      <p:sp>
        <p:nvSpPr>
          <p:cNvPr id="4" name="Date Placeholder 3"/>
          <p:cNvSpPr>
            <a:spLocks noGrp="1"/>
          </p:cNvSpPr>
          <p:nvPr>
            <p:ph type="dt" idx="10"/>
          </p:nvPr>
        </p:nvSpPr>
        <p:spPr/>
        <p:txBody>
          <a:bodyPr/>
          <a:lstStyle/>
          <a:p>
            <a:pPr>
              <a:defRPr/>
            </a:pPr>
            <a:r>
              <a:rPr lang="en-US" dirty="0" smtClean="0"/>
              <a:t>12/13/11</a:t>
            </a:r>
            <a:endParaRPr lang="en-US" dirty="0"/>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extLst>
      <p:ext uri="{BB962C8B-B14F-4D97-AF65-F5344CB8AC3E}">
        <p14:creationId xmlns:p14="http://schemas.microsoft.com/office/powerpoint/2010/main" val="41905848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8588"/>
            <a:ext cx="8224838" cy="122871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dirty="0" smtClean="0"/>
              <a:t>Expenditure </a:t>
            </a:r>
            <a:endParaRPr lang="en-US" dirty="0">
              <a:solidFill>
                <a:schemeClr val="accent6">
                  <a:lumMod val="50000"/>
                </a:schemeClr>
              </a:solidFill>
            </a:endParaRPr>
          </a:p>
        </p:txBody>
      </p:sp>
      <p:sp>
        <p:nvSpPr>
          <p:cNvPr id="3" name="Content Placeholder 2"/>
          <p:cNvSpPr>
            <a:spLocks noGrp="1"/>
          </p:cNvSpPr>
          <p:nvPr>
            <p:ph idx="1"/>
          </p:nvPr>
        </p:nvSpPr>
        <p:spPr>
          <a:xfrm>
            <a:off x="457200" y="1357298"/>
            <a:ext cx="8224838" cy="5534040"/>
          </a:xfrm>
        </p:spPr>
        <p:txBody>
          <a:bodyPr/>
          <a:lstStyle/>
          <a:p>
            <a:pPr marL="969963" indent="-401638">
              <a:buNone/>
            </a:pPr>
            <a:r>
              <a:rPr lang="en-US" sz="2400" b="1" dirty="0" smtClean="0">
                <a:solidFill>
                  <a:schemeClr val="tx1"/>
                </a:solidFill>
                <a:latin typeface="Times New Roman" pitchFamily="18" charset="0"/>
                <a:cs typeface="Times New Roman" pitchFamily="18" charset="0"/>
              </a:rPr>
              <a:t>Questions on expenditure</a:t>
            </a:r>
            <a:r>
              <a:rPr lang="en-US" sz="2400" dirty="0" smtClean="0">
                <a:solidFill>
                  <a:schemeClr val="tx1"/>
                </a:solidFill>
                <a:latin typeface="Times New Roman" pitchFamily="18" charset="0"/>
                <a:cs typeface="Times New Roman" pitchFamily="18" charset="0"/>
              </a:rPr>
              <a:t>.</a:t>
            </a:r>
          </a:p>
          <a:p>
            <a:pPr marL="969963" indent="-401638">
              <a:buFont typeface="Wingdings" pitchFamily="2" charset="2"/>
              <a:buChar char="ü"/>
            </a:pPr>
            <a:r>
              <a:rPr lang="en-US" sz="2400" dirty="0" smtClean="0">
                <a:solidFill>
                  <a:schemeClr val="tx1"/>
                </a:solidFill>
                <a:latin typeface="Times New Roman" pitchFamily="18" charset="0"/>
                <a:cs typeface="Times New Roman" pitchFamily="18" charset="0"/>
              </a:rPr>
              <a:t>Where the package tour was bought (inside the country or out ) </a:t>
            </a:r>
          </a:p>
          <a:p>
            <a:pPr marL="969963" indent="-401638">
              <a:buFont typeface="Wingdings" pitchFamily="2" charset="2"/>
              <a:buChar char="ü"/>
            </a:pPr>
            <a:r>
              <a:rPr lang="en-US" sz="2400" dirty="0" smtClean="0">
                <a:solidFill>
                  <a:schemeClr val="tx1"/>
                </a:solidFill>
                <a:latin typeface="Times New Roman" pitchFamily="18" charset="0"/>
                <a:cs typeface="Times New Roman" pitchFamily="18" charset="0"/>
              </a:rPr>
              <a:t>Whether the cost of the package was for the whole party </a:t>
            </a:r>
          </a:p>
          <a:p>
            <a:pPr marL="969963" indent="-401638">
              <a:buFont typeface="Wingdings" pitchFamily="2" charset="2"/>
              <a:buChar char="ü"/>
            </a:pPr>
            <a:r>
              <a:rPr lang="en-US" sz="2400" dirty="0" smtClean="0">
                <a:solidFill>
                  <a:schemeClr val="tx1"/>
                </a:solidFill>
                <a:latin typeface="Times New Roman" pitchFamily="18" charset="0"/>
                <a:cs typeface="Times New Roman" pitchFamily="18" charset="0"/>
              </a:rPr>
              <a:t>Did you travel on a local or international airline (what cost)</a:t>
            </a:r>
          </a:p>
          <a:p>
            <a:pPr marL="969963" indent="-401638">
              <a:buFont typeface="Wingdings" pitchFamily="2" charset="2"/>
              <a:buChar char="ü"/>
            </a:pPr>
            <a:r>
              <a:rPr lang="en-US" sz="2400" dirty="0" smtClean="0">
                <a:solidFill>
                  <a:schemeClr val="tx1"/>
                </a:solidFill>
                <a:latin typeface="Times New Roman" pitchFamily="18" charset="0"/>
                <a:cs typeface="Times New Roman" pitchFamily="18" charset="0"/>
              </a:rPr>
              <a:t>Which airline they traveled </a:t>
            </a:r>
          </a:p>
          <a:p>
            <a:pPr marL="969963" indent="-401638">
              <a:buFont typeface="Wingdings" pitchFamily="2" charset="2"/>
              <a:buChar char="ü"/>
            </a:pPr>
            <a:r>
              <a:rPr lang="en-US" sz="2400" dirty="0" smtClean="0">
                <a:solidFill>
                  <a:schemeClr val="tx1"/>
                </a:solidFill>
                <a:latin typeface="Times New Roman" pitchFamily="18" charset="0"/>
                <a:cs typeface="Times New Roman" pitchFamily="18" charset="0"/>
              </a:rPr>
              <a:t>Whether they will visit other countries on his trip </a:t>
            </a:r>
          </a:p>
          <a:p>
            <a:pPr marL="969963" indent="-401638">
              <a:buNone/>
            </a:pPr>
            <a:endParaRPr lang="en-US" sz="2400" dirty="0" smtClean="0">
              <a:solidFill>
                <a:schemeClr val="tx1"/>
              </a:solidFill>
              <a:latin typeface="Times New Roman" pitchFamily="18" charset="0"/>
              <a:cs typeface="Times New Roman" pitchFamily="18" charset="0"/>
            </a:endParaRPr>
          </a:p>
          <a:p>
            <a:pPr marL="969963" indent="-401638">
              <a:buNone/>
            </a:pPr>
            <a:endParaRPr lang="en-GB" sz="2400" dirty="0" smtClean="0">
              <a:solidFill>
                <a:schemeClr val="tx1"/>
              </a:solidFill>
              <a:latin typeface="Times New Roman" pitchFamily="18" charset="0"/>
              <a:cs typeface="Times New Roman" pitchFamily="18" charset="0"/>
            </a:endParaRPr>
          </a:p>
        </p:txBody>
      </p:sp>
      <p:sp>
        <p:nvSpPr>
          <p:cNvPr id="4" name="Date Placeholder 3"/>
          <p:cNvSpPr>
            <a:spLocks noGrp="1"/>
          </p:cNvSpPr>
          <p:nvPr>
            <p:ph type="dt" idx="10"/>
          </p:nvPr>
        </p:nvSpPr>
        <p:spPr/>
        <p:txBody>
          <a:bodyPr/>
          <a:lstStyle/>
          <a:p>
            <a:pPr>
              <a:defRPr/>
            </a:pPr>
            <a:r>
              <a:rPr lang="en-US" dirty="0" smtClean="0"/>
              <a:t>12/13/11</a:t>
            </a:r>
            <a:endParaRPr lang="en-US" dirty="0"/>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extLst>
      <p:ext uri="{BB962C8B-B14F-4D97-AF65-F5344CB8AC3E}">
        <p14:creationId xmlns:p14="http://schemas.microsoft.com/office/powerpoint/2010/main" val="41905848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Expenditure breakdown</a:t>
            </a:r>
            <a:endParaRPr lang="en-US" dirty="0"/>
          </a:p>
        </p:txBody>
      </p:sp>
      <p:sp>
        <p:nvSpPr>
          <p:cNvPr id="4" name="Date Placeholder 3"/>
          <p:cNvSpPr>
            <a:spLocks noGrp="1"/>
          </p:cNvSpPr>
          <p:nvPr>
            <p:ph type="dt" idx="10"/>
          </p:nvPr>
        </p:nvSpPr>
        <p:spPr/>
        <p:txBody>
          <a:bodyPr/>
          <a:lstStyle/>
          <a:p>
            <a:pPr>
              <a:defRPr/>
            </a:pPr>
            <a:r>
              <a:rPr lang="en-US" dirty="0" smtClean="0"/>
              <a:t>12/13/11</a:t>
            </a:r>
            <a:endParaRPr lang="en-US" dirty="0"/>
          </a:p>
        </p:txBody>
      </p:sp>
      <p:sp>
        <p:nvSpPr>
          <p:cNvPr id="5" name="Footer Placeholder 4"/>
          <p:cNvSpPr>
            <a:spLocks noGrp="1"/>
          </p:cNvSpPr>
          <p:nvPr>
            <p:ph type="ftr" idx="11"/>
          </p:nvPr>
        </p:nvSpPr>
        <p:spPr>
          <a:xfrm>
            <a:off x="1116013" y="6308725"/>
            <a:ext cx="7123112" cy="549275"/>
          </a:xfrm>
        </p:spPr>
        <p:txBody>
          <a:bodyPr/>
          <a:lstStyle/>
          <a:p>
            <a:pPr>
              <a:defRPr/>
            </a:pPr>
            <a:r>
              <a:rPr lang="en-US" sz="1400" dirty="0" smtClean="0"/>
              <a:t>Uganda Bureau of Statistics ¤ Plot 9 Colville Street, Kampala Uganda ¤ Website: www.ubos.org  Tel: +256(0)-41-4706000 ¤ E-mail: ubos@ubos.org</a:t>
            </a:r>
            <a:endParaRPr lang="en-US" sz="1400" dirty="0"/>
          </a:p>
        </p:txBody>
      </p:sp>
      <p:graphicFrame>
        <p:nvGraphicFramePr>
          <p:cNvPr id="8" name="Content Placeholder 7"/>
          <p:cNvGraphicFramePr>
            <a:graphicFrameLocks noGrp="1"/>
          </p:cNvGraphicFramePr>
          <p:nvPr>
            <p:ph idx="1"/>
          </p:nvPr>
        </p:nvGraphicFramePr>
        <p:xfrm>
          <a:off x="457200" y="1600200"/>
          <a:ext cx="8224839" cy="3423920"/>
        </p:xfrm>
        <a:graphic>
          <a:graphicData uri="http://schemas.openxmlformats.org/drawingml/2006/table">
            <a:tbl>
              <a:tblPr firstRow="1" bandRow="1">
                <a:tableStyleId>{5C22544A-7EE6-4342-B048-85BDC9FD1C3A}</a:tableStyleId>
              </a:tblPr>
              <a:tblGrid>
                <a:gridCol w="2741613"/>
                <a:gridCol w="2741613"/>
                <a:gridCol w="2741613"/>
              </a:tblGrid>
              <a:tr h="370840">
                <a:tc>
                  <a:txBody>
                    <a:bodyPr/>
                    <a:lstStyle/>
                    <a:p>
                      <a:r>
                        <a:rPr lang="en-US" sz="2400" dirty="0" smtClean="0">
                          <a:latin typeface="Times New Roman" pitchFamily="18" charset="0"/>
                          <a:cs typeface="Times New Roman" pitchFamily="18" charset="0"/>
                        </a:rPr>
                        <a:t>Expenditure Item</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Package tour </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Non Package Tour</a:t>
                      </a:r>
                      <a:endParaRPr lang="en-US" sz="2400" dirty="0">
                        <a:latin typeface="Times New Roman" pitchFamily="18" charset="0"/>
                        <a:cs typeface="Times New Roman" pitchFamily="18" charset="0"/>
                      </a:endParaRPr>
                    </a:p>
                  </a:txBody>
                  <a:tcPr/>
                </a:tc>
              </a:tr>
              <a:tr h="370840">
                <a:tc>
                  <a:txBody>
                    <a:bodyPr/>
                    <a:lstStyle/>
                    <a:p>
                      <a:r>
                        <a:rPr lang="en-US" dirty="0" smtClean="0"/>
                        <a:t>Accommodation </a:t>
                      </a:r>
                      <a:endParaRPr lang="en-US" dirty="0"/>
                    </a:p>
                  </a:txBody>
                  <a:tcPr/>
                </a:tc>
                <a:tc>
                  <a:txBody>
                    <a:bodyPr/>
                    <a:lstStyle/>
                    <a:p>
                      <a:endParaRPr lang="en-US" dirty="0"/>
                    </a:p>
                  </a:txBody>
                  <a:tcPr/>
                </a:tc>
                <a:tc>
                  <a:txBody>
                    <a:bodyPr/>
                    <a:lstStyle/>
                    <a:p>
                      <a:endParaRPr lang="en-US"/>
                    </a:p>
                  </a:txBody>
                  <a:tcPr/>
                </a:tc>
              </a:tr>
              <a:tr h="370840">
                <a:tc>
                  <a:txBody>
                    <a:bodyPr/>
                    <a:lstStyle/>
                    <a:p>
                      <a:r>
                        <a:rPr lang="en-US" dirty="0" smtClean="0"/>
                        <a:t>Food and Beverage</a:t>
                      </a:r>
                      <a:endParaRPr lang="en-US" dirty="0"/>
                    </a:p>
                  </a:txBody>
                  <a:tcPr/>
                </a:tc>
                <a:tc>
                  <a:txBody>
                    <a:bodyPr/>
                    <a:lstStyle/>
                    <a:p>
                      <a:endParaRPr lang="en-US" dirty="0"/>
                    </a:p>
                  </a:txBody>
                  <a:tcPr/>
                </a:tc>
                <a:tc>
                  <a:txBody>
                    <a:bodyPr/>
                    <a:lstStyle/>
                    <a:p>
                      <a:endParaRPr lang="en-US"/>
                    </a:p>
                  </a:txBody>
                  <a:tcPr/>
                </a:tc>
              </a:tr>
              <a:tr h="370840">
                <a:tc>
                  <a:txBody>
                    <a:bodyPr/>
                    <a:lstStyle/>
                    <a:p>
                      <a:r>
                        <a:rPr lang="en-US" dirty="0" smtClean="0"/>
                        <a:t>Domestics Air</a:t>
                      </a:r>
                      <a:r>
                        <a:rPr lang="en-US" baseline="0" dirty="0" smtClean="0"/>
                        <a:t> transport </a:t>
                      </a:r>
                      <a:endParaRPr lang="en-US" dirty="0"/>
                    </a:p>
                  </a:txBody>
                  <a:tcPr/>
                </a:tc>
                <a:tc>
                  <a:txBody>
                    <a:bodyPr/>
                    <a:lstStyle/>
                    <a:p>
                      <a:endParaRPr lang="en-US"/>
                    </a:p>
                  </a:txBody>
                  <a:tcPr/>
                </a:tc>
                <a:tc>
                  <a:txBody>
                    <a:bodyPr/>
                    <a:lstStyle/>
                    <a:p>
                      <a:endParaRPr lang="en-US" dirty="0"/>
                    </a:p>
                  </a:txBody>
                  <a:tcPr/>
                </a:tc>
              </a:tr>
              <a:tr h="370840">
                <a:tc>
                  <a:txBody>
                    <a:bodyPr/>
                    <a:lstStyle/>
                    <a:p>
                      <a:r>
                        <a:rPr lang="en-US" dirty="0" smtClean="0"/>
                        <a:t>Entertainment</a:t>
                      </a:r>
                      <a:r>
                        <a:rPr lang="en-US" baseline="0" dirty="0" smtClean="0"/>
                        <a:t> </a:t>
                      </a:r>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smtClean="0"/>
                        <a:t>Gorilla</a:t>
                      </a:r>
                      <a:r>
                        <a:rPr lang="en-US" baseline="0" dirty="0" smtClean="0"/>
                        <a:t> tracking fees</a:t>
                      </a:r>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smtClean="0"/>
                        <a:t>Craft and</a:t>
                      </a:r>
                      <a:r>
                        <a:rPr lang="en-US" baseline="0" dirty="0" smtClean="0"/>
                        <a:t> Souvenirs </a:t>
                      </a:r>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smtClean="0"/>
                        <a:t>Etc</a:t>
                      </a:r>
                      <a:endParaRPr lang="en-US" dirty="0"/>
                    </a:p>
                  </a:txBody>
                  <a:tcPr/>
                </a:tc>
                <a:tc>
                  <a:txBody>
                    <a:bodyPr/>
                    <a:lstStyle/>
                    <a:p>
                      <a:endParaRPr lang="en-US" dirty="0"/>
                    </a:p>
                  </a:txBody>
                  <a:tcPr/>
                </a:tc>
                <a:tc>
                  <a:txBody>
                    <a:bodyPr/>
                    <a:lstStyle/>
                    <a:p>
                      <a:endParaRPr lang="en-US" dirty="0"/>
                    </a:p>
                  </a:txBody>
                  <a:tcPr/>
                </a:tc>
              </a:tr>
              <a:tr h="370840">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 Question</a:t>
            </a:r>
            <a:endParaRPr lang="en-US" dirty="0"/>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mtClean="0"/>
              <a:t>Uganda Bureau of Statistics ¤ Plot 9 Colville Street, Kampala Uganda ¤ Website: www.ubos.org </a:t>
            </a:r>
          </a:p>
          <a:p>
            <a:pPr>
              <a:defRPr/>
            </a:pPr>
            <a:r>
              <a:rPr lang="en-US" smtClean="0"/>
              <a:t>Tel: +256(0)-41-4706000 ¤ E-mail: ubos@ubos.org</a:t>
            </a:r>
            <a:endParaRPr lang="en-US" dirty="0"/>
          </a:p>
        </p:txBody>
      </p:sp>
      <p:graphicFrame>
        <p:nvGraphicFramePr>
          <p:cNvPr id="8" name="Content Placeholder 7"/>
          <p:cNvGraphicFramePr>
            <a:graphicFrameLocks noGrp="1"/>
          </p:cNvGraphicFramePr>
          <p:nvPr>
            <p:ph idx="1"/>
          </p:nvPr>
        </p:nvGraphicFramePr>
        <p:xfrm>
          <a:off x="457200" y="1600200"/>
          <a:ext cx="8224840" cy="2125340"/>
        </p:xfrm>
        <a:graphic>
          <a:graphicData uri="http://schemas.openxmlformats.org/drawingml/2006/table">
            <a:tbl>
              <a:tblPr firstRow="1" bandRow="1">
                <a:tableStyleId>{5C22544A-7EE6-4342-B048-85BDC9FD1C3A}</a:tableStyleId>
              </a:tblPr>
              <a:tblGrid>
                <a:gridCol w="2056210"/>
                <a:gridCol w="2056210"/>
                <a:gridCol w="2056210"/>
                <a:gridCol w="2056210"/>
              </a:tblGrid>
              <a:tr h="370840">
                <a:tc>
                  <a:txBody>
                    <a:bodyPr/>
                    <a:lstStyle/>
                    <a:p>
                      <a:r>
                        <a:rPr lang="en-US" dirty="0" smtClean="0"/>
                        <a:t>Facilities /services</a:t>
                      </a:r>
                      <a:r>
                        <a:rPr lang="en-US" baseline="0" dirty="0" smtClean="0"/>
                        <a:t> </a:t>
                      </a:r>
                      <a:r>
                        <a:rPr lang="en-US" dirty="0" smtClean="0"/>
                        <a:t>visited </a:t>
                      </a:r>
                      <a:endParaRPr lang="en-US" dirty="0"/>
                    </a:p>
                  </a:txBody>
                  <a:tcPr/>
                </a:tc>
                <a:tc>
                  <a:txBody>
                    <a:bodyPr/>
                    <a:lstStyle/>
                    <a:p>
                      <a:r>
                        <a:rPr lang="en-US" dirty="0" smtClean="0"/>
                        <a:t>Excellent</a:t>
                      </a:r>
                      <a:r>
                        <a:rPr lang="en-US" baseline="0" dirty="0" smtClean="0"/>
                        <a:t> </a:t>
                      </a:r>
                      <a:endParaRPr lang="en-US" dirty="0"/>
                    </a:p>
                  </a:txBody>
                  <a:tcPr/>
                </a:tc>
                <a:tc>
                  <a:txBody>
                    <a:bodyPr/>
                    <a:lstStyle/>
                    <a:p>
                      <a:r>
                        <a:rPr lang="en-US" dirty="0" smtClean="0"/>
                        <a:t>Good </a:t>
                      </a:r>
                      <a:endParaRPr lang="en-US" dirty="0"/>
                    </a:p>
                  </a:txBody>
                  <a:tcPr/>
                </a:tc>
                <a:tc>
                  <a:txBody>
                    <a:bodyPr/>
                    <a:lstStyle/>
                    <a:p>
                      <a:r>
                        <a:rPr lang="en-US" dirty="0" smtClean="0"/>
                        <a:t>Inadequate </a:t>
                      </a:r>
                      <a:endParaRPr lang="en-US" dirty="0"/>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27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 Question Tourist attraction sites </a:t>
            </a:r>
            <a:endParaRPr lang="en-US" dirty="0"/>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400" dirty="0" smtClean="0"/>
              <a:t>Uganda Bureau of Statistics ¤ Plot 9 Colville Street, Kampala Uganda ¤ Website: www.ubos.org </a:t>
            </a:r>
          </a:p>
          <a:p>
            <a:pPr>
              <a:defRPr/>
            </a:pPr>
            <a:r>
              <a:rPr lang="en-US" sz="1400" dirty="0" smtClean="0"/>
              <a:t>Tel: +256(0)-41-4706000 ¤ E-mail: ubos@ubos.org</a:t>
            </a:r>
            <a:endParaRPr lang="en-US" sz="1400"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877500673"/>
              </p:ext>
            </p:extLst>
          </p:nvPr>
        </p:nvGraphicFramePr>
        <p:xfrm>
          <a:off x="457200" y="1600200"/>
          <a:ext cx="8224840" cy="1856100"/>
        </p:xfrm>
        <a:graphic>
          <a:graphicData uri="http://schemas.openxmlformats.org/drawingml/2006/table">
            <a:tbl>
              <a:tblPr firstRow="1" bandRow="1">
                <a:tableStyleId>{5C22544A-7EE6-4342-B048-85BDC9FD1C3A}</a:tableStyleId>
              </a:tblPr>
              <a:tblGrid>
                <a:gridCol w="2185974"/>
                <a:gridCol w="1926446"/>
                <a:gridCol w="2056210"/>
                <a:gridCol w="2056210"/>
              </a:tblGrid>
              <a:tr h="370840">
                <a:tc>
                  <a:txBody>
                    <a:bodyPr/>
                    <a:lstStyle/>
                    <a:p>
                      <a:r>
                        <a:rPr lang="en-US" dirty="0" smtClean="0"/>
                        <a:t>Site</a:t>
                      </a:r>
                      <a:endParaRPr lang="en-US" dirty="0"/>
                    </a:p>
                  </a:txBody>
                  <a:tcPr/>
                </a:tc>
                <a:tc>
                  <a:txBody>
                    <a:bodyPr/>
                    <a:lstStyle/>
                    <a:p>
                      <a:r>
                        <a:rPr lang="en-US" dirty="0" smtClean="0"/>
                        <a:t>Excellent</a:t>
                      </a:r>
                      <a:r>
                        <a:rPr lang="en-US" baseline="0" dirty="0" smtClean="0"/>
                        <a:t> </a:t>
                      </a:r>
                      <a:endParaRPr lang="en-US" dirty="0"/>
                    </a:p>
                  </a:txBody>
                  <a:tcPr/>
                </a:tc>
                <a:tc>
                  <a:txBody>
                    <a:bodyPr/>
                    <a:lstStyle/>
                    <a:p>
                      <a:r>
                        <a:rPr lang="en-US" dirty="0" smtClean="0"/>
                        <a:t>Good </a:t>
                      </a:r>
                      <a:endParaRPr lang="en-US" dirty="0"/>
                    </a:p>
                  </a:txBody>
                  <a:tcPr/>
                </a:tc>
                <a:tc>
                  <a:txBody>
                    <a:bodyPr/>
                    <a:lstStyle/>
                    <a:p>
                      <a:r>
                        <a:rPr lang="en-US" dirty="0" smtClean="0"/>
                        <a:t>Inadequate </a:t>
                      </a:r>
                      <a:endParaRPr lang="en-US" dirty="0"/>
                    </a:p>
                  </a:txBody>
                  <a:tcPr/>
                </a:tc>
              </a:tr>
              <a:tr h="370840">
                <a:tc>
                  <a:txBody>
                    <a:bodyPr/>
                    <a:lstStyle/>
                    <a:p>
                      <a:r>
                        <a:rPr lang="en-US" dirty="0" err="1" smtClean="0"/>
                        <a:t>Kunta</a:t>
                      </a:r>
                      <a:r>
                        <a:rPr lang="en-US" dirty="0" smtClean="0"/>
                        <a:t> </a:t>
                      </a:r>
                      <a:r>
                        <a:rPr lang="en-US" dirty="0" err="1" smtClean="0"/>
                        <a:t>Kanta</a:t>
                      </a:r>
                      <a:r>
                        <a:rPr lang="en-US" dirty="0" smtClean="0"/>
                        <a:t> Island</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2740">
                <a:tc>
                  <a:txBody>
                    <a:bodyPr/>
                    <a:lstStyle/>
                    <a:p>
                      <a:r>
                        <a:rPr lang="en-US" dirty="0" smtClean="0"/>
                        <a:t>Monkey park</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UWEC Museum </a:t>
                      </a:r>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r h="370840">
                <a:tc>
                  <a:txBody>
                    <a:bodyPr/>
                    <a:lstStyle/>
                    <a:p>
                      <a:r>
                        <a:rPr lang="en-US" dirty="0" err="1" smtClean="0"/>
                        <a:t>etc</a:t>
                      </a:r>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a:t>
            </a:r>
            <a:endParaRPr lang="en-US" dirty="0"/>
          </a:p>
        </p:txBody>
      </p:sp>
      <p:sp>
        <p:nvSpPr>
          <p:cNvPr id="3" name="Content Placeholder 2"/>
          <p:cNvSpPr>
            <a:spLocks noGrp="1"/>
          </p:cNvSpPr>
          <p:nvPr>
            <p:ph idx="1"/>
          </p:nvPr>
        </p:nvSpPr>
        <p:spPr/>
        <p:txBody>
          <a:bodyPr/>
          <a:lstStyle/>
          <a:p>
            <a:pPr>
              <a:buNone/>
            </a:pP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Inadequate sample size in the Household survey to obtain representative expenditure results (domestic tourists movement s in Africa are relatively low)</a:t>
            </a:r>
          </a:p>
          <a:p>
            <a:r>
              <a:rPr lang="en-US" sz="2400" dirty="0" smtClean="0">
                <a:latin typeface="Times New Roman" pitchFamily="18" charset="0"/>
                <a:cs typeface="Times New Roman" pitchFamily="18" charset="0"/>
              </a:rPr>
              <a:t>High </a:t>
            </a:r>
            <a:r>
              <a:rPr lang="en-US" sz="2400" dirty="0" smtClean="0">
                <a:latin typeface="Times New Roman" pitchFamily="18" charset="0"/>
                <a:cs typeface="Times New Roman" pitchFamily="18" charset="0"/>
              </a:rPr>
              <a:t>non response rates (incase were the expenditure are handle by another HH)</a:t>
            </a:r>
          </a:p>
          <a:p>
            <a:endParaRPr lang="en-US" sz="2400" dirty="0" smtClean="0">
              <a:latin typeface="Times New Roman" pitchFamily="18" charset="0"/>
              <a:cs typeface="Times New Roman" pitchFamily="18" charset="0"/>
            </a:endParaRPr>
          </a:p>
          <a:p>
            <a:endParaRPr lang="en-US" dirty="0"/>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a:xfrm>
            <a:off x="1116013" y="6308725"/>
            <a:ext cx="7123112" cy="549275"/>
          </a:xfrm>
        </p:spPr>
        <p:txBody>
          <a:bodyPr/>
          <a:lstStyle/>
          <a:p>
            <a:pPr>
              <a:defRPr/>
            </a:pPr>
            <a:r>
              <a:rPr lang="en-US" sz="1400" dirty="0" smtClean="0"/>
              <a:t>Uganda Bureau of Statistics ¤ Plot 9 Colville Street, Kampala Uganda ¤ Website: www.ubos.org , Tel: +256(0)-41-4706000 ¤ E-mail: ubos@ubos.org</a:t>
            </a:r>
            <a:endParaRPr lang="en-US" sz="1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 </a:t>
            </a:r>
            <a:endParaRPr lang="en-US" dirty="0"/>
          </a:p>
        </p:txBody>
      </p:sp>
      <p:sp>
        <p:nvSpPr>
          <p:cNvPr id="3" name="Content Placeholder 2"/>
          <p:cNvSpPr>
            <a:spLocks noGrp="1"/>
          </p:cNvSpPr>
          <p:nvPr>
            <p:ph idx="1"/>
          </p:nvPr>
        </p:nvSpPr>
        <p:spPr/>
        <p:txBody>
          <a:bodyPr/>
          <a:lstStyle/>
          <a:p>
            <a:pPr>
              <a:buNone/>
            </a:pPr>
            <a:endParaRPr lang="en-US" sz="2400" dirty="0" smtClean="0">
              <a:latin typeface="Times New Roman" pitchFamily="18" charset="0"/>
              <a:cs typeface="Times New Roman" pitchFamily="18" charset="0"/>
            </a:endParaRPr>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a:xfrm>
            <a:off x="1116013" y="6308725"/>
            <a:ext cx="7123112" cy="549275"/>
          </a:xfrm>
        </p:spPr>
        <p:txBody>
          <a:bodyPr/>
          <a:lstStyle/>
          <a:p>
            <a:pPr>
              <a:defRPr/>
            </a:pPr>
            <a:r>
              <a:rPr lang="en-US" sz="1200" dirty="0" smtClean="0"/>
              <a:t>Uganda Bureau of Statistics ¤ Plot 9 Colville Street, Kampala Uganda ¤ Website: www.ubos.org , Tel: +256(0)-41-4706000 ¤ E-mail: ubos@ubos.org</a:t>
            </a:r>
            <a:endParaRPr lang="en-US" sz="1200" dirty="0"/>
          </a:p>
        </p:txBody>
      </p:sp>
    </p:spTree>
    <p:extLst>
      <p:ext uri="{BB962C8B-B14F-4D97-AF65-F5344CB8AC3E}">
        <p14:creationId xmlns:p14="http://schemas.microsoft.com/office/powerpoint/2010/main" val="33734346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Text Box 1"/>
          <p:cNvSpPr txBox="1">
            <a:spLocks noChangeArrowheads="1"/>
          </p:cNvSpPr>
          <p:nvPr/>
        </p:nvSpPr>
        <p:spPr bwMode="auto">
          <a:xfrm>
            <a:off x="0" y="6308725"/>
            <a:ext cx="1116013" cy="549275"/>
          </a:xfrm>
          <a:prstGeom prst="rect">
            <a:avLst/>
          </a:prstGeom>
          <a:noFill/>
          <a:ln w="9525">
            <a:noFill/>
            <a:round/>
            <a:headEnd/>
            <a:tailEnd/>
          </a:ln>
        </p:spPr>
        <p:txBody>
          <a:bodyPr lIns="90000" tIns="46800" rIns="90000" bIns="468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F319B400-6DCA-4C88-A5EF-E1A2357527B5}" type="datetime5">
              <a:rPr lang="en-US" sz="1200">
                <a:solidFill>
                  <a:srgbClr val="FAA362"/>
                </a:solidFill>
              </a:rPr>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31-Aug-16</a:t>
            </a:fld>
            <a:endParaRPr lang="en-US" sz="1200">
              <a:solidFill>
                <a:srgbClr val="FAA362"/>
              </a:solidFill>
            </a:endParaRPr>
          </a:p>
        </p:txBody>
      </p:sp>
      <p:sp>
        <p:nvSpPr>
          <p:cNvPr id="22531" name="Text Box 2"/>
          <p:cNvSpPr txBox="1">
            <a:spLocks noChangeArrowheads="1"/>
          </p:cNvSpPr>
          <p:nvPr/>
        </p:nvSpPr>
        <p:spPr bwMode="auto">
          <a:xfrm>
            <a:off x="1116013" y="6308725"/>
            <a:ext cx="7127875" cy="549275"/>
          </a:xfrm>
          <a:prstGeom prst="rect">
            <a:avLst/>
          </a:prstGeom>
          <a:noFill/>
          <a:ln w="9525">
            <a:noFill/>
            <a:round/>
            <a:headEnd/>
            <a:tailEnd/>
          </a:ln>
        </p:spPr>
        <p:txBody>
          <a:bodyPr lIns="90000" tIns="46800" rIns="90000" bIns="46800"/>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FDAA03"/>
                </a:solidFill>
              </a:rPr>
              <a:t>Uganda Bureau of Statistics ¤ Plot 9 Colville Street, Kampala Uganda ¤ Website: www.ubos.org </a:t>
            </a:r>
          </a:p>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a:solidFill>
                  <a:srgbClr val="FDAA03"/>
                </a:solidFill>
              </a:rPr>
              <a:t>Tel: +256(0)-41-4706000 ¤ E-mail: ubos@ubos.org</a:t>
            </a:r>
          </a:p>
        </p:txBody>
      </p:sp>
      <p:sp>
        <p:nvSpPr>
          <p:cNvPr id="22532" name="Text Box 3"/>
          <p:cNvSpPr txBox="1">
            <a:spLocks noChangeArrowheads="1"/>
          </p:cNvSpPr>
          <p:nvPr/>
        </p:nvSpPr>
        <p:spPr bwMode="auto">
          <a:xfrm>
            <a:off x="8243888" y="6308725"/>
            <a:ext cx="900112" cy="549275"/>
          </a:xfrm>
          <a:prstGeom prst="rect">
            <a:avLst/>
          </a:prstGeom>
          <a:noFill/>
          <a:ln w="9525">
            <a:noFill/>
            <a:round/>
            <a:headEnd/>
            <a:tailEnd/>
          </a:ln>
        </p:spPr>
        <p:txBody>
          <a:bodyPr lIns="90000" tIns="46800" rIns="90000" bIns="46800"/>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8E14D44D-111E-4105-A41E-8D61FA6D25C0}" type="slidenum">
              <a:rPr lang="en-US" sz="1400">
                <a:solidFill>
                  <a:srgbClr val="FAA362"/>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27</a:t>
            </a:fld>
            <a:endParaRPr lang="en-US" sz="1400">
              <a:solidFill>
                <a:srgbClr val="FAA362"/>
              </a:solidFill>
            </a:endParaRPr>
          </a:p>
        </p:txBody>
      </p:sp>
      <p:sp>
        <p:nvSpPr>
          <p:cNvPr id="22533" name="Text Box 4"/>
          <p:cNvSpPr txBox="1">
            <a:spLocks noChangeArrowheads="1"/>
          </p:cNvSpPr>
          <p:nvPr/>
        </p:nvSpPr>
        <p:spPr bwMode="auto">
          <a:xfrm>
            <a:off x="685800" y="1600200"/>
            <a:ext cx="7848600" cy="4525963"/>
          </a:xfrm>
          <a:prstGeom prst="rect">
            <a:avLst/>
          </a:prstGeom>
          <a:noFill/>
          <a:ln w="9525">
            <a:noFill/>
            <a:round/>
            <a:headEnd/>
            <a:tailEnd/>
          </a:ln>
        </p:spPr>
        <p:txBody>
          <a:bodyPr wrap="none" anchor="ctr"/>
          <a:lstStyle/>
          <a:p>
            <a:endParaRPr lang="en-US"/>
          </a:p>
        </p:txBody>
      </p:sp>
      <p:sp>
        <p:nvSpPr>
          <p:cNvPr id="22534" name="Text Box 5"/>
          <p:cNvSpPr txBox="1">
            <a:spLocks noChangeArrowheads="1"/>
          </p:cNvSpPr>
          <p:nvPr/>
        </p:nvSpPr>
        <p:spPr bwMode="auto">
          <a:xfrm>
            <a:off x="457200" y="128588"/>
            <a:ext cx="8228013" cy="1157287"/>
          </a:xfrm>
          <a:prstGeom prst="rect">
            <a:avLst/>
          </a:prstGeom>
          <a:noFill/>
          <a:ln w="9525">
            <a:noFill/>
            <a:round/>
            <a:headEnd/>
            <a:tailEnd/>
          </a:ln>
        </p:spPr>
        <p:txBody>
          <a:bodyPr lIns="90000" tIns="46800" rIns="90000" bIns="46800" anchor="ct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z="4400" b="1">
              <a:solidFill>
                <a:srgbClr val="000066"/>
              </a:solidFill>
            </a:endParaRPr>
          </a:p>
        </p:txBody>
      </p:sp>
      <p:sp>
        <p:nvSpPr>
          <p:cNvPr id="22535" name="Text Box 6"/>
          <p:cNvSpPr txBox="1">
            <a:spLocks noChangeArrowheads="1"/>
          </p:cNvSpPr>
          <p:nvPr/>
        </p:nvSpPr>
        <p:spPr bwMode="auto">
          <a:xfrm>
            <a:off x="474663" y="1600200"/>
            <a:ext cx="8228012" cy="3922713"/>
          </a:xfrm>
          <a:prstGeom prst="rect">
            <a:avLst/>
          </a:prstGeom>
          <a:noFill/>
          <a:ln w="9525">
            <a:noFill/>
            <a:round/>
            <a:headEnd/>
            <a:tailEnd/>
          </a:ln>
        </p:spPr>
        <p:txBody>
          <a:bodyPr lIns="90000" tIns="46800" rIns="90000" bIns="46800"/>
          <a:lstStyle/>
          <a:p>
            <a:pPr algn="just">
              <a:spcBef>
                <a:spcPts val="800"/>
              </a:spcBef>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endParaRPr lang="en-US" sz="2000" dirty="0">
              <a:solidFill>
                <a:srgbClr val="000066"/>
              </a:solidFill>
            </a:endParaRPr>
          </a:p>
          <a:p>
            <a:pPr algn="just">
              <a:spcBef>
                <a:spcPts val="800"/>
              </a:spcBef>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endParaRPr lang="en-US" sz="2000" dirty="0">
              <a:solidFill>
                <a:srgbClr val="000066"/>
              </a:solidFill>
            </a:endParaRPr>
          </a:p>
          <a:p>
            <a:pPr algn="ctr">
              <a:spcBef>
                <a:spcPts val="800"/>
              </a:spcBef>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US" sz="5400" b="1" dirty="0" smtClean="0">
                <a:solidFill>
                  <a:srgbClr val="000066"/>
                </a:solidFill>
              </a:rPr>
              <a:t>Thank</a:t>
            </a:r>
            <a:r>
              <a:rPr lang="en-US" sz="6000" b="1" dirty="0" smtClean="0">
                <a:solidFill>
                  <a:srgbClr val="000066"/>
                </a:solidFill>
              </a:rPr>
              <a:t> </a:t>
            </a:r>
            <a:r>
              <a:rPr lang="en-US" sz="6000" b="1" dirty="0">
                <a:solidFill>
                  <a:srgbClr val="000066"/>
                </a:solidFill>
              </a:rPr>
              <a:t>you </a:t>
            </a:r>
          </a:p>
        </p:txBody>
      </p:sp>
    </p:spTree>
    <p:extLst>
      <p:ext uri="{BB962C8B-B14F-4D97-AF65-F5344CB8AC3E}">
        <p14:creationId xmlns:p14="http://schemas.microsoft.com/office/powerpoint/2010/main" val="11125671"/>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Text Box 1"/>
          <p:cNvSpPr txBox="1">
            <a:spLocks noChangeArrowheads="1"/>
          </p:cNvSpPr>
          <p:nvPr/>
        </p:nvSpPr>
        <p:spPr bwMode="auto">
          <a:xfrm>
            <a:off x="0" y="6308725"/>
            <a:ext cx="1116013" cy="549275"/>
          </a:xfrm>
          <a:prstGeom prst="rect">
            <a:avLst/>
          </a:prstGeom>
          <a:noFill/>
          <a:ln w="9525">
            <a:noFill/>
            <a:round/>
            <a:headEnd/>
            <a:tailEnd/>
          </a:ln>
        </p:spPr>
        <p:txBody>
          <a:bodyPr lIns="90000" tIns="46800" rIns="90000" bIns="468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4B8857C6-AB3E-4E88-A524-22D3C4AAFA3E}" type="datetime5">
              <a:rPr lang="en-US" sz="1200">
                <a:solidFill>
                  <a:srgbClr val="FAA362"/>
                </a:solidFill>
                <a:latin typeface="Times New Roman" pitchFamily="18" charset="0"/>
                <a:cs typeface="Times New Roman" pitchFamily="18" charset="0"/>
              </a:rPr>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31-Aug-16</a:t>
            </a:fld>
            <a:endParaRPr lang="en-US" sz="1200">
              <a:solidFill>
                <a:srgbClr val="FAA362"/>
              </a:solidFill>
              <a:latin typeface="Times New Roman" pitchFamily="18" charset="0"/>
              <a:cs typeface="Times New Roman" pitchFamily="18" charset="0"/>
            </a:endParaRPr>
          </a:p>
        </p:txBody>
      </p:sp>
      <p:sp>
        <p:nvSpPr>
          <p:cNvPr id="5123" name="Text Box 2"/>
          <p:cNvSpPr txBox="1">
            <a:spLocks noChangeArrowheads="1"/>
          </p:cNvSpPr>
          <p:nvPr/>
        </p:nvSpPr>
        <p:spPr bwMode="auto">
          <a:xfrm>
            <a:off x="1116013" y="6308725"/>
            <a:ext cx="7127875" cy="549275"/>
          </a:xfrm>
          <a:prstGeom prst="rect">
            <a:avLst/>
          </a:prstGeom>
          <a:noFill/>
          <a:ln w="9525">
            <a:noFill/>
            <a:round/>
            <a:headEnd/>
            <a:tailEnd/>
          </a:ln>
        </p:spPr>
        <p:txBody>
          <a:bodyPr lIns="90000" tIns="46800" rIns="90000" bIns="46800"/>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dirty="0">
                <a:solidFill>
                  <a:srgbClr val="FDAA03"/>
                </a:solidFill>
                <a:latin typeface="Times New Roman" pitchFamily="18" charset="0"/>
                <a:cs typeface="Times New Roman" pitchFamily="18" charset="0"/>
              </a:rPr>
              <a:t>Uganda Bureau of Statistics ¤ Plot 9 Colville Street, Kampala Uganda ¤ Website: www.ubos.org </a:t>
            </a:r>
          </a:p>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dirty="0">
                <a:solidFill>
                  <a:srgbClr val="FDAA03"/>
                </a:solidFill>
                <a:latin typeface="Times New Roman" pitchFamily="18" charset="0"/>
                <a:cs typeface="Times New Roman" pitchFamily="18" charset="0"/>
              </a:rPr>
              <a:t>Tel: +256(0)-41-4706000 ¤ E-mail: ubos@ubos.org</a:t>
            </a:r>
          </a:p>
        </p:txBody>
      </p:sp>
      <p:sp>
        <p:nvSpPr>
          <p:cNvPr id="5124" name="Text Box 3"/>
          <p:cNvSpPr txBox="1">
            <a:spLocks noChangeArrowheads="1"/>
          </p:cNvSpPr>
          <p:nvPr/>
        </p:nvSpPr>
        <p:spPr bwMode="auto">
          <a:xfrm>
            <a:off x="8243888" y="6308725"/>
            <a:ext cx="900112" cy="549275"/>
          </a:xfrm>
          <a:prstGeom prst="rect">
            <a:avLst/>
          </a:prstGeom>
          <a:noFill/>
          <a:ln w="9525">
            <a:noFill/>
            <a:round/>
            <a:headEnd/>
            <a:tailEnd/>
          </a:ln>
        </p:spPr>
        <p:txBody>
          <a:bodyPr lIns="90000" tIns="46800" rIns="90000" bIns="46800"/>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54981912-2198-4DBD-9129-EFE631E72386}" type="slidenum">
              <a:rPr lang="en-US" sz="1400">
                <a:solidFill>
                  <a:srgbClr val="FAA362"/>
                </a:solidFill>
                <a:latin typeface="Times New Roman" pitchFamily="18" charset="0"/>
                <a:cs typeface="Times New Roman" pitchFamily="18" charset="0"/>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a:t>
            </a:fld>
            <a:endParaRPr lang="en-US" sz="1400">
              <a:solidFill>
                <a:srgbClr val="FAA362"/>
              </a:solidFill>
              <a:latin typeface="Times New Roman" pitchFamily="18" charset="0"/>
              <a:cs typeface="Times New Roman" pitchFamily="18" charset="0"/>
            </a:endParaRPr>
          </a:p>
        </p:txBody>
      </p:sp>
      <p:sp>
        <p:nvSpPr>
          <p:cNvPr id="4101" name="Text Box 4"/>
          <p:cNvSpPr txBox="1">
            <a:spLocks noChangeArrowheads="1"/>
          </p:cNvSpPr>
          <p:nvPr/>
        </p:nvSpPr>
        <p:spPr bwMode="auto">
          <a:xfrm>
            <a:off x="914400" y="285750"/>
            <a:ext cx="7162800" cy="928688"/>
          </a:xfrm>
          <a:prstGeom prst="rect">
            <a:avLst/>
          </a:prstGeom>
          <a:noFill/>
          <a:ln w="9525">
            <a:noFill/>
            <a:round/>
            <a:headEnd/>
            <a:tailEnd/>
          </a:ln>
        </p:spPr>
        <p:txBody>
          <a:bodyPr lIns="90000" tIns="46800" rIns="90000" bIns="46800" anchor="ctr"/>
          <a:lstStyle/>
          <a:p>
            <a:pPr algn="ctr" eaLnBrk="0" hangingPunct="0">
              <a:buFont typeface="Times New Roman"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4000" b="1" dirty="0" smtClean="0">
                <a:solidFill>
                  <a:srgbClr val="000066"/>
                </a:solidFill>
                <a:latin typeface="Times New Roman" pitchFamily="18" charset="0"/>
                <a:ea typeface="+mj-ea"/>
                <a:cs typeface="Times New Roman" pitchFamily="18" charset="0"/>
              </a:rPr>
              <a:t>Background</a:t>
            </a:r>
            <a:endParaRPr lang="en-US" sz="4000" b="1" dirty="0">
              <a:solidFill>
                <a:srgbClr val="000066"/>
              </a:solidFill>
              <a:latin typeface="Times New Roman" pitchFamily="18" charset="0"/>
              <a:ea typeface="+mj-ea"/>
              <a:cs typeface="Times New Roman" pitchFamily="18" charset="0"/>
            </a:endParaRPr>
          </a:p>
        </p:txBody>
      </p:sp>
      <p:sp>
        <p:nvSpPr>
          <p:cNvPr id="4102" name="Text Box 5"/>
          <p:cNvSpPr txBox="1">
            <a:spLocks noChangeArrowheads="1"/>
          </p:cNvSpPr>
          <p:nvPr/>
        </p:nvSpPr>
        <p:spPr bwMode="auto">
          <a:xfrm>
            <a:off x="464344" y="1500173"/>
            <a:ext cx="7965308" cy="4808551"/>
          </a:xfrm>
          <a:prstGeom prst="rect">
            <a:avLst/>
          </a:prstGeom>
          <a:noFill/>
          <a:ln w="9525">
            <a:noFill/>
            <a:miter lim="800000"/>
            <a:headEnd/>
            <a:tailEnd/>
          </a:ln>
        </p:spPr>
        <p:txBody>
          <a:bodyPr lIns="90000" tIns="46800" rIns="90000" bIns="46800"/>
          <a:lstStyle/>
          <a:p>
            <a:pPr marL="803275" indent="-401638" algn="just"/>
            <a:r>
              <a:rPr lang="en-US" sz="2400" b="1" dirty="0" smtClean="0">
                <a:solidFill>
                  <a:schemeClr val="accent6">
                    <a:lumMod val="50000"/>
                  </a:schemeClr>
                </a:solidFill>
                <a:latin typeface="Times New Roman" pitchFamily="18" charset="0"/>
                <a:cs typeface="Times New Roman" pitchFamily="18" charset="0"/>
              </a:rPr>
              <a:t>     </a:t>
            </a:r>
            <a:r>
              <a:rPr lang="en-US" sz="2400" b="1" dirty="0" smtClean="0">
                <a:solidFill>
                  <a:schemeClr val="tx1"/>
                </a:solidFill>
                <a:latin typeface="Times New Roman" pitchFamily="18" charset="0"/>
                <a:cs typeface="Times New Roman" pitchFamily="18" charset="0"/>
              </a:rPr>
              <a:t>Tourism statistics </a:t>
            </a:r>
            <a:r>
              <a:rPr lang="en-US" sz="2400" dirty="0" smtClean="0">
                <a:solidFill>
                  <a:schemeClr val="tx1"/>
                </a:solidFill>
                <a:latin typeface="Times New Roman" pitchFamily="18" charset="0"/>
                <a:cs typeface="Times New Roman" pitchFamily="18" charset="0"/>
              </a:rPr>
              <a:t>sector in countries are witnessing major developments in recent years, which creates an impact on the development of statistical data related to the tourism sector</a:t>
            </a:r>
            <a:r>
              <a:rPr lang="en-US" sz="2400" dirty="0" smtClean="0">
                <a:solidFill>
                  <a:schemeClr val="tx1"/>
                </a:solidFill>
                <a:latin typeface="Times New Roman" pitchFamily="18" charset="0"/>
                <a:cs typeface="Times New Roman" pitchFamily="18" charset="0"/>
              </a:rPr>
              <a:t>.</a:t>
            </a:r>
          </a:p>
          <a:p>
            <a:pPr marL="803275" indent="-401638" algn="just"/>
            <a:endParaRPr lang="en-US" sz="2400" dirty="0">
              <a:solidFill>
                <a:schemeClr val="tx1"/>
              </a:solidFill>
              <a:latin typeface="Times New Roman" pitchFamily="18" charset="0"/>
              <a:cs typeface="Times New Roman" pitchFamily="18" charset="0"/>
            </a:endParaRPr>
          </a:p>
          <a:p>
            <a:pPr marL="803275" indent="-401638" algn="just"/>
            <a:r>
              <a:rPr lang="en-US" sz="2400" b="1" dirty="0" smtClean="0">
                <a:solidFill>
                  <a:schemeClr val="tx1"/>
                </a:solidFill>
                <a:latin typeface="Times New Roman" pitchFamily="18" charset="0"/>
                <a:cs typeface="Times New Roman" pitchFamily="18" charset="0"/>
              </a:rPr>
              <a:t>     Domestic </a:t>
            </a:r>
            <a:r>
              <a:rPr lang="en-US" sz="2400" b="1" dirty="0">
                <a:solidFill>
                  <a:schemeClr val="tx1"/>
                </a:solidFill>
                <a:latin typeface="Times New Roman" pitchFamily="18" charset="0"/>
                <a:cs typeface="Times New Roman" pitchFamily="18" charset="0"/>
              </a:rPr>
              <a:t>Tourist: </a:t>
            </a:r>
            <a:r>
              <a:rPr lang="en-US" sz="2400" dirty="0">
                <a:solidFill>
                  <a:schemeClr val="tx1"/>
                </a:solidFill>
                <a:latin typeface="Times New Roman" pitchFamily="18" charset="0"/>
                <a:cs typeface="Times New Roman" pitchFamily="18" charset="0"/>
              </a:rPr>
              <a:t>It is a term that describes the travel of any person to a place that is not his usual place of residence for a period less than 12 months. The purpose of the trip or the visit should not be to receive wage for activities undertaken by the individual in the visited place</a:t>
            </a:r>
            <a:endParaRPr lang="en-GB" sz="2400" dirty="0">
              <a:solidFill>
                <a:schemeClr val="tx1"/>
              </a:solidFill>
              <a:latin typeface="Times New Roman" pitchFamily="18" charset="0"/>
              <a:cs typeface="Times New Roman" pitchFamily="18" charset="0"/>
            </a:endParaRPr>
          </a:p>
          <a:p>
            <a:pPr marL="803275" indent="-401638" algn="just"/>
            <a:endParaRPr lang="en-US" sz="2400" dirty="0" smtClean="0">
              <a:solidFill>
                <a:schemeClr val="accent6">
                  <a:lumMod val="50000"/>
                </a:schemeClr>
              </a:solidFill>
              <a:latin typeface="Times New Roman" pitchFamily="18" charset="0"/>
              <a:cs typeface="Times New Roman" pitchFamily="18" charset="0"/>
            </a:endParaRPr>
          </a:p>
          <a:p>
            <a:pPr marL="803275" indent="-401638" algn="just"/>
            <a:r>
              <a:rPr lang="en-US" sz="2400" dirty="0" smtClean="0">
                <a:solidFill>
                  <a:schemeClr val="accent6">
                    <a:lumMod val="50000"/>
                  </a:schemeClr>
                </a:solidFill>
                <a:latin typeface="Times New Roman" pitchFamily="18" charset="0"/>
                <a:cs typeface="Times New Roman" pitchFamily="18" charset="0"/>
              </a:rPr>
              <a:t>     </a:t>
            </a:r>
            <a:endParaRPr lang="en-GB" sz="2400" dirty="0" smtClean="0">
              <a:solidFill>
                <a:schemeClr val="accent6">
                  <a:lumMod val="50000"/>
                </a:schemeClr>
              </a:solidFill>
              <a:latin typeface="Times New Roman" pitchFamily="18" charset="0"/>
              <a:cs typeface="Times New Roman" pitchFamily="18" charset="0"/>
            </a:endParaRPr>
          </a:p>
          <a:p>
            <a:pPr marL="234950" lvl="1" indent="111125" algn="just">
              <a:spcBef>
                <a:spcPts val="500"/>
              </a:spcBef>
              <a:buClrTx/>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endParaRPr lang="en-GB" sz="2400" dirty="0">
              <a:solidFill>
                <a:schemeClr val="accent6">
                  <a:lumMod val="50000"/>
                </a:schemeClr>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Text Box 1"/>
          <p:cNvSpPr txBox="1">
            <a:spLocks noChangeArrowheads="1"/>
          </p:cNvSpPr>
          <p:nvPr/>
        </p:nvSpPr>
        <p:spPr bwMode="auto">
          <a:xfrm>
            <a:off x="0" y="6308725"/>
            <a:ext cx="1116013" cy="549275"/>
          </a:xfrm>
          <a:prstGeom prst="rect">
            <a:avLst/>
          </a:prstGeom>
          <a:noFill/>
          <a:ln w="9525">
            <a:noFill/>
            <a:round/>
            <a:headEnd/>
            <a:tailEnd/>
          </a:ln>
        </p:spPr>
        <p:txBody>
          <a:bodyPr lIns="90000" tIns="46800" rIns="90000" bIns="4680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4B8857C6-AB3E-4E88-A524-22D3C4AAFA3E}" type="datetime5">
              <a:rPr lang="en-US" sz="1200">
                <a:solidFill>
                  <a:srgbClr val="FAA362"/>
                </a:solidFill>
                <a:latin typeface="Times New Roman" pitchFamily="18" charset="0"/>
                <a:cs typeface="Times New Roman" pitchFamily="18" charset="0"/>
              </a:rPr>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31-Aug-16</a:t>
            </a:fld>
            <a:endParaRPr lang="en-US" sz="1200">
              <a:solidFill>
                <a:srgbClr val="FAA362"/>
              </a:solidFill>
              <a:latin typeface="Times New Roman" pitchFamily="18" charset="0"/>
              <a:cs typeface="Times New Roman" pitchFamily="18" charset="0"/>
            </a:endParaRPr>
          </a:p>
        </p:txBody>
      </p:sp>
      <p:sp>
        <p:nvSpPr>
          <p:cNvPr id="5123" name="Text Box 2"/>
          <p:cNvSpPr txBox="1">
            <a:spLocks noChangeArrowheads="1"/>
          </p:cNvSpPr>
          <p:nvPr/>
        </p:nvSpPr>
        <p:spPr bwMode="auto">
          <a:xfrm>
            <a:off x="1116013" y="6308725"/>
            <a:ext cx="7127875" cy="549275"/>
          </a:xfrm>
          <a:prstGeom prst="rect">
            <a:avLst/>
          </a:prstGeom>
          <a:noFill/>
          <a:ln w="9525">
            <a:noFill/>
            <a:round/>
            <a:headEnd/>
            <a:tailEnd/>
          </a:ln>
        </p:spPr>
        <p:txBody>
          <a:bodyPr lIns="90000" tIns="46800" rIns="90000" bIns="46800"/>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dirty="0">
                <a:solidFill>
                  <a:srgbClr val="FDAA03"/>
                </a:solidFill>
                <a:latin typeface="Times New Roman" pitchFamily="18" charset="0"/>
                <a:cs typeface="Times New Roman" pitchFamily="18" charset="0"/>
              </a:rPr>
              <a:t>Uganda Bureau of Statistics ¤ Plot 9 Colville Street, Kampala Uganda ¤ Website: www.ubos.org </a:t>
            </a:r>
          </a:p>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dirty="0">
                <a:solidFill>
                  <a:srgbClr val="FDAA03"/>
                </a:solidFill>
                <a:latin typeface="Times New Roman" pitchFamily="18" charset="0"/>
                <a:cs typeface="Times New Roman" pitchFamily="18" charset="0"/>
              </a:rPr>
              <a:t>Tel: +256(0)-41-4706000 ¤ E-mail: ubos@ubos.org</a:t>
            </a:r>
          </a:p>
        </p:txBody>
      </p:sp>
      <p:sp>
        <p:nvSpPr>
          <p:cNvPr id="5124" name="Text Box 3"/>
          <p:cNvSpPr txBox="1">
            <a:spLocks noChangeArrowheads="1"/>
          </p:cNvSpPr>
          <p:nvPr/>
        </p:nvSpPr>
        <p:spPr bwMode="auto">
          <a:xfrm>
            <a:off x="8243888" y="6308725"/>
            <a:ext cx="900112" cy="549275"/>
          </a:xfrm>
          <a:prstGeom prst="rect">
            <a:avLst/>
          </a:prstGeom>
          <a:noFill/>
          <a:ln w="9525">
            <a:noFill/>
            <a:round/>
            <a:headEnd/>
            <a:tailEnd/>
          </a:ln>
        </p:spPr>
        <p:txBody>
          <a:bodyPr lIns="90000" tIns="46800" rIns="90000" bIns="46800"/>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54981912-2198-4DBD-9129-EFE631E72386}" type="slidenum">
              <a:rPr lang="en-US" sz="1400">
                <a:solidFill>
                  <a:srgbClr val="FAA362"/>
                </a:solidFill>
                <a:latin typeface="Times New Roman" pitchFamily="18" charset="0"/>
                <a:cs typeface="Times New Roman" pitchFamily="18" charset="0"/>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4</a:t>
            </a:fld>
            <a:endParaRPr lang="en-US" sz="1400">
              <a:solidFill>
                <a:srgbClr val="FAA362"/>
              </a:solidFill>
              <a:latin typeface="Times New Roman" pitchFamily="18" charset="0"/>
              <a:cs typeface="Times New Roman" pitchFamily="18" charset="0"/>
            </a:endParaRPr>
          </a:p>
        </p:txBody>
      </p:sp>
      <p:sp>
        <p:nvSpPr>
          <p:cNvPr id="4101" name="Text Box 4"/>
          <p:cNvSpPr txBox="1">
            <a:spLocks noChangeArrowheads="1"/>
          </p:cNvSpPr>
          <p:nvPr/>
        </p:nvSpPr>
        <p:spPr bwMode="auto">
          <a:xfrm>
            <a:off x="914400" y="285750"/>
            <a:ext cx="7162800" cy="928688"/>
          </a:xfrm>
          <a:prstGeom prst="rect">
            <a:avLst/>
          </a:prstGeom>
          <a:noFill/>
          <a:ln w="9525">
            <a:noFill/>
            <a:round/>
            <a:headEnd/>
            <a:tailEnd/>
          </a:ln>
        </p:spPr>
        <p:txBody>
          <a:bodyPr lIns="90000" tIns="46800" rIns="90000" bIns="46800" anchor="ctr"/>
          <a:lstStyle/>
          <a:p>
            <a:pPr algn="ctr" eaLnBrk="0" hangingPunct="0">
              <a:buFont typeface="Times New Roman"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4000" b="1" dirty="0" smtClean="0">
                <a:solidFill>
                  <a:srgbClr val="000066"/>
                </a:solidFill>
                <a:latin typeface="Times New Roman" pitchFamily="18" charset="0"/>
                <a:ea typeface="+mj-ea"/>
                <a:cs typeface="Times New Roman" pitchFamily="18" charset="0"/>
              </a:rPr>
              <a:t>Background (Cont’d)</a:t>
            </a:r>
            <a:endParaRPr lang="en-US" sz="4000" b="1" dirty="0">
              <a:solidFill>
                <a:srgbClr val="000066"/>
              </a:solidFill>
              <a:latin typeface="Times New Roman" pitchFamily="18" charset="0"/>
              <a:ea typeface="+mj-ea"/>
              <a:cs typeface="Times New Roman" pitchFamily="18" charset="0"/>
            </a:endParaRPr>
          </a:p>
        </p:txBody>
      </p:sp>
      <p:sp>
        <p:nvSpPr>
          <p:cNvPr id="4102" name="Text Box 5"/>
          <p:cNvSpPr txBox="1">
            <a:spLocks noChangeArrowheads="1"/>
          </p:cNvSpPr>
          <p:nvPr/>
        </p:nvSpPr>
        <p:spPr bwMode="auto">
          <a:xfrm>
            <a:off x="464344" y="1430189"/>
            <a:ext cx="8229600" cy="4878536"/>
          </a:xfrm>
          <a:prstGeom prst="rect">
            <a:avLst/>
          </a:prstGeom>
          <a:noFill/>
          <a:ln w="9525">
            <a:noFill/>
            <a:miter lim="800000"/>
            <a:headEnd/>
            <a:tailEnd/>
          </a:ln>
        </p:spPr>
        <p:txBody>
          <a:bodyPr lIns="90000" tIns="46800" rIns="90000" bIns="46800"/>
          <a:lstStyle/>
          <a:p>
            <a:pPr marL="803275" indent="-401638" algn="just">
              <a:buFont typeface="Wingdings" panose="05000000000000000000" pitchFamily="2" charset="2"/>
              <a:buChar char="ü"/>
            </a:pPr>
            <a:r>
              <a:rPr lang="en-US" sz="2400" b="1" dirty="0">
                <a:solidFill>
                  <a:schemeClr val="tx1"/>
                </a:solidFill>
                <a:latin typeface="Times New Roman" pitchFamily="18" charset="0"/>
                <a:cs typeface="Times New Roman" pitchFamily="18" charset="0"/>
              </a:rPr>
              <a:t>Domestic </a:t>
            </a:r>
            <a:r>
              <a:rPr lang="en-US" sz="2400" b="1" dirty="0">
                <a:solidFill>
                  <a:schemeClr val="tx1"/>
                </a:solidFill>
                <a:latin typeface="Times New Roman" pitchFamily="18" charset="0"/>
                <a:cs typeface="Times New Roman" pitchFamily="18" charset="0"/>
              </a:rPr>
              <a:t>tourism statistics </a:t>
            </a:r>
            <a:r>
              <a:rPr lang="en-US" sz="2400" dirty="0">
                <a:solidFill>
                  <a:schemeClr val="tx1"/>
                </a:solidFill>
                <a:latin typeface="Times New Roman" pitchFamily="18" charset="0"/>
                <a:cs typeface="Times New Roman" pitchFamily="18" charset="0"/>
              </a:rPr>
              <a:t>is generally classified as one of the vital topics of concern to the states because of its economic importance in terms of contributing to the improvement of the national economy as well as their social, cultural and educational impacts</a:t>
            </a:r>
          </a:p>
          <a:p>
            <a:pPr marL="803275" lvl="1" indent="-457200" algn="just">
              <a:spcBef>
                <a:spcPts val="500"/>
              </a:spcBef>
              <a:buClrTx/>
              <a:buFont typeface="Wingdings" pitchFamily="2" charset="2"/>
              <a:buChar char="ü"/>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r>
              <a:rPr lang="en-US" sz="2400" b="1" dirty="0" smtClean="0">
                <a:solidFill>
                  <a:schemeClr val="tx1"/>
                </a:solidFill>
                <a:latin typeface="Times New Roman" pitchFamily="18" charset="0"/>
                <a:cs typeface="Times New Roman" pitchFamily="18" charset="0"/>
              </a:rPr>
              <a:t>Unit/Department</a:t>
            </a:r>
            <a:r>
              <a:rPr lang="en-US" sz="2400"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have to undertake surveys on domestic tourism (which means travel of citizens living within the boundaries of a country) to provide modern, integrated data base on tourism sector and to measure its volume</a:t>
            </a:r>
            <a:r>
              <a:rPr lang="en-US" sz="2400" dirty="0" smtClean="0">
                <a:solidFill>
                  <a:schemeClr val="tx1"/>
                </a:solidFill>
                <a:latin typeface="Times New Roman" pitchFamily="18" charset="0"/>
                <a:cs typeface="Times New Roman" pitchFamily="18" charset="0"/>
              </a:rPr>
              <a:t>.</a:t>
            </a:r>
          </a:p>
          <a:p>
            <a:pPr marL="803275" lvl="1" indent="-457200" algn="just">
              <a:spcBef>
                <a:spcPts val="500"/>
              </a:spcBef>
              <a:buClrTx/>
              <a:buFont typeface="Wingdings" pitchFamily="2" charset="2"/>
              <a:buChar char="ü"/>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r>
              <a:rPr lang="en-GB" sz="2400" b="1" dirty="0" smtClean="0">
                <a:solidFill>
                  <a:schemeClr val="tx1"/>
                </a:solidFill>
                <a:latin typeface="Times New Roman" pitchFamily="18" charset="0"/>
                <a:cs typeface="Times New Roman" pitchFamily="18" charset="0"/>
              </a:rPr>
              <a:t>Domestic tourism surveys </a:t>
            </a:r>
            <a:r>
              <a:rPr lang="en-GB" sz="2400" dirty="0">
                <a:solidFill>
                  <a:schemeClr val="tx1"/>
                </a:solidFill>
                <a:latin typeface="Times New Roman" pitchFamily="18" charset="0"/>
                <a:cs typeface="Times New Roman" pitchFamily="18" charset="0"/>
              </a:rPr>
              <a:t>are  implemented the survey parallel to the Household Expenditure and Income Survey (Household based  survey ) using the same or smaller  sample size. </a:t>
            </a:r>
          </a:p>
          <a:p>
            <a:pPr marL="803275" lvl="1" indent="-457200" algn="just">
              <a:spcBef>
                <a:spcPts val="500"/>
              </a:spcBef>
              <a:buClrTx/>
              <a:buFont typeface="Wingdings" pitchFamily="2" charset="2"/>
              <a:buChar char="ü"/>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endParaRPr lang="en-US" sz="2400" dirty="0" smtClean="0">
              <a:solidFill>
                <a:schemeClr val="accent6">
                  <a:lumMod val="50000"/>
                </a:schemeClr>
              </a:solidFill>
              <a:latin typeface="Times New Roman" pitchFamily="18" charset="0"/>
              <a:cs typeface="Times New Roman" pitchFamily="18" charset="0"/>
            </a:endParaRPr>
          </a:p>
          <a:p>
            <a:pPr marL="234950" lvl="1" indent="111125" algn="just">
              <a:spcBef>
                <a:spcPts val="500"/>
              </a:spcBef>
              <a:buClrTx/>
              <a:buFont typeface="Wingdings" pitchFamily="2" charset="2"/>
              <a:buChar char="ü"/>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endParaRPr lang="en-GB" sz="2400" dirty="0">
              <a:solidFill>
                <a:schemeClr val="accent6">
                  <a:lumMod val="50000"/>
                </a:schemeClr>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4838" cy="714380"/>
          </a:xfrm>
        </p:spPr>
        <p:txBody>
          <a:bodyPr/>
          <a:lstStyle/>
          <a:p>
            <a:r>
              <a:rPr lang="en-US" dirty="0" smtClean="0"/>
              <a:t/>
            </a:r>
            <a:br>
              <a:rPr lang="en-US" dirty="0" smtClean="0"/>
            </a:br>
            <a:r>
              <a:rPr lang="en-US" dirty="0" smtClean="0"/>
              <a:t>Objectives of the Survey</a:t>
            </a:r>
            <a:br>
              <a:rPr lang="en-US" dirty="0" smtClean="0"/>
            </a:br>
            <a:endParaRPr lang="en-GB" dirty="0"/>
          </a:p>
        </p:txBody>
      </p:sp>
      <p:sp>
        <p:nvSpPr>
          <p:cNvPr id="3" name="Content Placeholder 2"/>
          <p:cNvSpPr>
            <a:spLocks noGrp="1"/>
          </p:cNvSpPr>
          <p:nvPr>
            <p:ph idx="1"/>
          </p:nvPr>
        </p:nvSpPr>
        <p:spPr/>
        <p:txBody>
          <a:bodyPr/>
          <a:lstStyle/>
          <a:p>
            <a:pPr>
              <a:buNone/>
            </a:pPr>
            <a:r>
              <a:rPr lang="en-US" sz="2400" b="1" dirty="0" smtClean="0">
                <a:latin typeface="Times New Roman" pitchFamily="18" charset="0"/>
                <a:cs typeface="Times New Roman" pitchFamily="18" charset="0"/>
              </a:rPr>
              <a:t>   The Domestic Tourism Surveys aims at the following:</a:t>
            </a:r>
          </a:p>
          <a:p>
            <a:pPr marL="692150" indent="-401638">
              <a:buFont typeface="Wingdings" pitchFamily="2" charset="2"/>
              <a:buChar char="ü"/>
            </a:pPr>
            <a:r>
              <a:rPr lang="en-US" sz="2400" dirty="0" smtClean="0">
                <a:latin typeface="Times New Roman" pitchFamily="18" charset="0"/>
                <a:cs typeface="Times New Roman" pitchFamily="18" charset="0"/>
              </a:rPr>
              <a:t>Provide part of the data for the purposes of constructing tables for the Tourism Satellite Accounts and the value added of the tourism sector.</a:t>
            </a:r>
          </a:p>
          <a:p>
            <a:pPr marL="692150" indent="-401638">
              <a:buFont typeface="Wingdings" pitchFamily="2" charset="2"/>
              <a:buChar char="ü"/>
            </a:pPr>
            <a:r>
              <a:rPr lang="en-US" sz="2400" dirty="0" smtClean="0">
                <a:latin typeface="Times New Roman" pitchFamily="18" charset="0"/>
                <a:cs typeface="Times New Roman" pitchFamily="18" charset="0"/>
              </a:rPr>
              <a:t>Provide data on the number of domestic tourist tours.</a:t>
            </a:r>
          </a:p>
          <a:p>
            <a:pPr marL="692150" indent="-401638">
              <a:buFont typeface="Wingdings" pitchFamily="2" charset="2"/>
              <a:buChar char="ü"/>
            </a:pPr>
            <a:r>
              <a:rPr lang="en-US" sz="2400" dirty="0" smtClean="0">
                <a:latin typeface="Times New Roman" pitchFamily="18" charset="0"/>
                <a:cs typeface="Times New Roman" pitchFamily="18" charset="0"/>
              </a:rPr>
              <a:t>Provide data on patterns of domestic tourism in terms of the purpose of the visit and travel destinations.</a:t>
            </a:r>
          </a:p>
          <a:p>
            <a:pPr marL="692150" indent="-401638">
              <a:buFont typeface="Wingdings" pitchFamily="2" charset="2"/>
              <a:buChar char="ü"/>
            </a:pPr>
            <a:r>
              <a:rPr lang="en-US" sz="2400" dirty="0" smtClean="0">
                <a:latin typeface="Times New Roman" pitchFamily="18" charset="0"/>
                <a:cs typeface="Times New Roman" pitchFamily="18" charset="0"/>
              </a:rPr>
              <a:t>Provide data on averages of expenditure and length of stay for domestic tourists.</a:t>
            </a:r>
          </a:p>
          <a:p>
            <a:pPr marL="692150" indent="-401638">
              <a:buFont typeface="Wingdings" pitchFamily="2" charset="2"/>
              <a:buChar char="ü"/>
            </a:pPr>
            <a:r>
              <a:rPr lang="en-US" sz="2400" dirty="0" smtClean="0">
                <a:latin typeface="Times New Roman" pitchFamily="18" charset="0"/>
                <a:cs typeface="Times New Roman" pitchFamily="18" charset="0"/>
              </a:rPr>
              <a:t>Provide data on the type and ownership of the means of transport used by domestic tourists during their travel.</a:t>
            </a:r>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extLst>
      <p:ext uri="{BB962C8B-B14F-4D97-AF65-F5344CB8AC3E}">
        <p14:creationId xmlns:p14="http://schemas.microsoft.com/office/powerpoint/2010/main" val="41905848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latin typeface="Times New Roman" pitchFamily="18" charset="0"/>
                <a:cs typeface="Times New Roman" pitchFamily="18" charset="0"/>
              </a:rPr>
              <a:t>Indicator definitions</a:t>
            </a:r>
            <a:endParaRPr lang="en-GB" sz="40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234950" lvl="1">
              <a:spcBef>
                <a:spcPts val="500"/>
              </a:spcBef>
              <a:buClr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r>
              <a:rPr lang="en-US" sz="2400" b="1" kern="1200" dirty="0" smtClean="0">
                <a:solidFill>
                  <a:schemeClr val="accent6">
                    <a:lumMod val="50000"/>
                  </a:schemeClr>
                </a:solidFill>
                <a:latin typeface="Times New Roman" pitchFamily="18" charset="0"/>
                <a:ea typeface="+mn-ea"/>
                <a:cs typeface="Times New Roman" pitchFamily="18" charset="0"/>
              </a:rPr>
              <a:t>    Domestic Visitors</a:t>
            </a:r>
          </a:p>
          <a:p>
            <a:pPr marL="234950" lvl="1">
              <a:spcBef>
                <a:spcPts val="500"/>
              </a:spcBef>
              <a:buClrTx/>
              <a:buFont typeface="Wingdings" pitchFamily="2" charset="2"/>
              <a:buChar char="ü"/>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r>
              <a:rPr lang="en-US" sz="2400" kern="1200" dirty="0" smtClean="0">
                <a:solidFill>
                  <a:schemeClr val="accent6">
                    <a:lumMod val="50000"/>
                  </a:schemeClr>
                </a:solidFill>
                <a:latin typeface="Times New Roman" pitchFamily="18" charset="0"/>
                <a:ea typeface="+mn-ea"/>
                <a:cs typeface="Times New Roman" pitchFamily="18" charset="0"/>
              </a:rPr>
              <a:t>Visitors whose country of usual residence is the same country visited; they can be nationals or foreign residents.</a:t>
            </a:r>
          </a:p>
          <a:p>
            <a:pPr>
              <a:buFont typeface="Wingdings" pitchFamily="2" charset="2"/>
              <a:buChar char="ü"/>
            </a:pPr>
            <a:r>
              <a:rPr lang="en-US" sz="2400" b="1" kern="1200" dirty="0" smtClean="0">
                <a:solidFill>
                  <a:schemeClr val="accent6">
                    <a:lumMod val="50000"/>
                  </a:schemeClr>
                </a:solidFill>
                <a:latin typeface="Times New Roman" pitchFamily="18" charset="0"/>
                <a:cs typeface="Times New Roman" pitchFamily="18" charset="0"/>
              </a:rPr>
              <a:t>Domestic Tourist Tour: </a:t>
            </a:r>
            <a:r>
              <a:rPr lang="en-US" sz="2400" kern="1200" dirty="0" smtClean="0">
                <a:solidFill>
                  <a:schemeClr val="accent6">
                    <a:lumMod val="50000"/>
                  </a:schemeClr>
                </a:solidFill>
                <a:latin typeface="Times New Roman" pitchFamily="18" charset="0"/>
                <a:cs typeface="Times New Roman" pitchFamily="18" charset="0"/>
              </a:rPr>
              <a:t>It is a term used to denote the travel of a person from his usual place of residence to another place outside his normal place of stay. </a:t>
            </a:r>
          </a:p>
          <a:p>
            <a:pPr>
              <a:buFont typeface="Wingdings" pitchFamily="2" charset="2"/>
              <a:buChar char="ü"/>
            </a:pPr>
            <a:r>
              <a:rPr lang="en-US" sz="2400" kern="1200" dirty="0" smtClean="0">
                <a:solidFill>
                  <a:schemeClr val="accent6">
                    <a:lumMod val="50000"/>
                  </a:schemeClr>
                </a:solidFill>
                <a:latin typeface="Times New Roman" pitchFamily="18" charset="0"/>
                <a:cs typeface="Times New Roman" pitchFamily="18" charset="0"/>
              </a:rPr>
              <a:t>This travel usually takes place within the boundaries of the country of residence (the Gambia) for a period less than one year for entertainment or amusement purposes or any other purpose.</a:t>
            </a:r>
          </a:p>
          <a:p>
            <a:pPr>
              <a:buFont typeface="Wingdings" pitchFamily="2" charset="2"/>
              <a:buChar char="ü"/>
            </a:pPr>
            <a:endParaRPr lang="en-GB" sz="2400" dirty="0" smtClean="0">
              <a:latin typeface="Times New Roman" panose="02020603050405020304" pitchFamily="18" charset="0"/>
              <a:cs typeface="Times New Roman" panose="02020603050405020304" pitchFamily="18" charset="0"/>
            </a:endParaRPr>
          </a:p>
          <a:p>
            <a:pPr>
              <a:buFont typeface="Wingdings" pitchFamily="2" charset="2"/>
              <a:buChar char="ü"/>
            </a:pPr>
            <a:endParaRPr lang="en-GB" sz="2400" dirty="0" smtClean="0">
              <a:latin typeface="Times New Roman" panose="02020603050405020304" pitchFamily="18" charset="0"/>
              <a:cs typeface="Times New Roman" panose="02020603050405020304" pitchFamily="18" charset="0"/>
            </a:endParaRPr>
          </a:p>
          <a:p>
            <a:pPr>
              <a:buFont typeface="Wingdings" pitchFamily="2" charset="2"/>
              <a:buChar char="ü"/>
            </a:pPr>
            <a:endParaRPr lang="en-GB" sz="2400" dirty="0" smtClean="0">
              <a:latin typeface="Times New Roman" panose="02020603050405020304" pitchFamily="18" charset="0"/>
              <a:cs typeface="Times New Roman" panose="02020603050405020304" pitchFamily="18" charset="0"/>
            </a:endParaRPr>
          </a:p>
          <a:p>
            <a:pPr>
              <a:buFont typeface="Wingdings" pitchFamily="2" charset="2"/>
              <a:buChar char="ü"/>
            </a:pPr>
            <a:endParaRPr lang="en-GB" sz="2400" dirty="0" smtClean="0">
              <a:latin typeface="Times New Roman" panose="02020603050405020304" pitchFamily="18" charset="0"/>
              <a:cs typeface="Times New Roman" panose="02020603050405020304" pitchFamily="18" charset="0"/>
            </a:endParaRPr>
          </a:p>
          <a:p>
            <a:pPr>
              <a:buFont typeface="Wingdings" pitchFamily="2" charset="2"/>
              <a:buChar char="ü"/>
            </a:pPr>
            <a:endParaRPr lang="en-GB" sz="2400" dirty="0" smtClean="0">
              <a:latin typeface="Times New Roman" panose="02020603050405020304" pitchFamily="18" charset="0"/>
              <a:cs typeface="Times New Roman" panose="02020603050405020304" pitchFamily="18" charset="0"/>
            </a:endParaRPr>
          </a:p>
          <a:p>
            <a:pPr>
              <a:buFont typeface="Wingdings" pitchFamily="2" charset="2"/>
              <a:buChar char="ü"/>
            </a:pPr>
            <a:endParaRPr lang="en-GB" sz="2400" dirty="0" smtClean="0">
              <a:latin typeface="Times New Roman" panose="02020603050405020304" pitchFamily="18" charset="0"/>
              <a:cs typeface="Times New Roman" panose="02020603050405020304" pitchFamily="18" charset="0"/>
            </a:endParaRPr>
          </a:p>
          <a:p>
            <a:pPr>
              <a:buFont typeface="Wingdings" pitchFamily="2" charset="2"/>
              <a:buChar char="ü"/>
            </a:pPr>
            <a:endParaRPr lang="en-GB" sz="2400" dirty="0" smtClean="0">
              <a:latin typeface="Times New Roman" panose="02020603050405020304" pitchFamily="18" charset="0"/>
              <a:cs typeface="Times New Roman" panose="02020603050405020304" pitchFamily="18" charset="0"/>
            </a:endParaRPr>
          </a:p>
          <a:p>
            <a:pPr>
              <a:buFont typeface="Wingdings" pitchFamily="2" charset="2"/>
              <a:buChar char="ü"/>
            </a:pPr>
            <a:endParaRPr lang="en-GB" sz="2400" dirty="0" smtClean="0">
              <a:latin typeface="Times New Roman" panose="02020603050405020304" pitchFamily="18" charset="0"/>
              <a:cs typeface="Times New Roman" panose="02020603050405020304" pitchFamily="18" charset="0"/>
            </a:endParaRPr>
          </a:p>
          <a:p>
            <a:r>
              <a:rPr lang="en-US" sz="2400" kern="1200" dirty="0" smtClean="0">
                <a:solidFill>
                  <a:schemeClr val="accent6">
                    <a:lumMod val="50000"/>
                  </a:schemeClr>
                </a:solidFill>
                <a:latin typeface="Times New Roman" pitchFamily="18" charset="0"/>
                <a:cs typeface="Times New Roman" pitchFamily="18" charset="0"/>
              </a:rPr>
              <a:t>  implemented the survey parallel to the Household Expenditure and Income Survey (Household based  survey ) using the same or smaller  sample size. </a:t>
            </a:r>
            <a:endParaRPr lang="en-GB" sz="2400" kern="1200" dirty="0">
              <a:solidFill>
                <a:schemeClr val="accent6">
                  <a:lumMod val="50000"/>
                </a:schemeClr>
              </a:solidFill>
              <a:latin typeface="Times New Roman" pitchFamily="18" charset="0"/>
              <a:cs typeface="Times New Roman" pitchFamily="18" charset="0"/>
            </a:endParaRPr>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extLst>
      <p:ext uri="{BB962C8B-B14F-4D97-AF65-F5344CB8AC3E}">
        <p14:creationId xmlns:p14="http://schemas.microsoft.com/office/powerpoint/2010/main" val="30344000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8588"/>
            <a:ext cx="8224838" cy="1085834"/>
          </a:xfrm>
        </p:spPr>
        <p:txBody>
          <a:bodyPr/>
          <a:lstStyle/>
          <a:p>
            <a:r>
              <a:rPr lang="en-GB" sz="4000" dirty="0" smtClean="0">
                <a:latin typeface="Times New Roman" pitchFamily="18" charset="0"/>
                <a:cs typeface="Times New Roman" pitchFamily="18" charset="0"/>
              </a:rPr>
              <a:t>Indicator definitions</a:t>
            </a:r>
            <a:endParaRPr lang="en-GB"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85860"/>
            <a:ext cx="8224838" cy="5605478"/>
          </a:xfrm>
        </p:spPr>
        <p:txBody>
          <a:bodyPr/>
          <a:lstStyle/>
          <a:p>
            <a:r>
              <a:rPr lang="en-US" sz="2400" b="1" dirty="0" smtClean="0"/>
              <a:t>What are the conditions that must be fulfilled to consider </a:t>
            </a:r>
            <a:r>
              <a:rPr lang="en-US" sz="2400" b="1" kern="1200" dirty="0" smtClean="0">
                <a:solidFill>
                  <a:schemeClr val="accent6">
                    <a:lumMod val="50000"/>
                  </a:schemeClr>
                </a:solidFill>
                <a:latin typeface="Times New Roman" pitchFamily="18" charset="0"/>
                <a:cs typeface="Times New Roman" pitchFamily="18" charset="0"/>
              </a:rPr>
              <a:t>the trip as a domestic tourist trip.</a:t>
            </a:r>
            <a:endParaRPr lang="en-GB" sz="2400" b="1" kern="1200" dirty="0" smtClean="0">
              <a:solidFill>
                <a:schemeClr val="accent6">
                  <a:lumMod val="50000"/>
                </a:schemeClr>
              </a:solidFill>
              <a:latin typeface="Times New Roman" pitchFamily="18" charset="0"/>
              <a:cs typeface="Times New Roman" pitchFamily="18" charset="0"/>
            </a:endParaRPr>
          </a:p>
          <a:p>
            <a:pPr>
              <a:buFont typeface="Wingdings" pitchFamily="2" charset="2"/>
              <a:buChar char="ü"/>
            </a:pPr>
            <a:r>
              <a:rPr lang="en-US" sz="2400" kern="1200" dirty="0" smtClean="0">
                <a:solidFill>
                  <a:schemeClr val="accent6">
                    <a:lumMod val="50000"/>
                  </a:schemeClr>
                </a:solidFill>
                <a:latin typeface="Times New Roman" pitchFamily="18" charset="0"/>
                <a:cs typeface="Times New Roman" pitchFamily="18" charset="0"/>
              </a:rPr>
              <a:t>The tour should be made to a place other than the usual place of residence, Students who travel to places of study outside their normal place of residence, workers who move to their places of work as well as persons who shift to intended place of permanent residence should be excluded.</a:t>
            </a:r>
          </a:p>
          <a:p>
            <a:pPr>
              <a:buFont typeface="Wingdings" pitchFamily="2" charset="2"/>
              <a:buChar char="ü"/>
            </a:pPr>
            <a:r>
              <a:rPr lang="en-US" sz="2400" kern="1200" dirty="0" smtClean="0">
                <a:solidFill>
                  <a:schemeClr val="accent6">
                    <a:lumMod val="50000"/>
                  </a:schemeClr>
                </a:solidFill>
                <a:latin typeface="Times New Roman" pitchFamily="18" charset="0"/>
                <a:cs typeface="Times New Roman" pitchFamily="18" charset="0"/>
              </a:rPr>
              <a:t>Duration of the visit should be less than 12 consecutive months because if it increases, the person is considered as a resident</a:t>
            </a:r>
          </a:p>
          <a:p>
            <a:pPr>
              <a:buFont typeface="Wingdings" pitchFamily="2" charset="2"/>
              <a:buChar char="ü"/>
            </a:pPr>
            <a:r>
              <a:rPr lang="en-US" sz="2400" kern="1200" dirty="0" smtClean="0">
                <a:solidFill>
                  <a:schemeClr val="accent6">
                    <a:lumMod val="50000"/>
                  </a:schemeClr>
                </a:solidFill>
                <a:latin typeface="Times New Roman" pitchFamily="18" charset="0"/>
                <a:cs typeface="Times New Roman" pitchFamily="18" charset="0"/>
              </a:rPr>
              <a:t>The purpose of the trip or the visit should not be to receive wage for activities undertaken by the individual in the visited place</a:t>
            </a:r>
            <a:endParaRPr lang="en-GB" sz="2400" kern="1200" dirty="0" smtClean="0">
              <a:solidFill>
                <a:schemeClr val="accent6">
                  <a:lumMod val="50000"/>
                </a:schemeClr>
              </a:solidFill>
              <a:latin typeface="Times New Roman" pitchFamily="18" charset="0"/>
              <a:cs typeface="Times New Roman" pitchFamily="18" charset="0"/>
            </a:endParaRPr>
          </a:p>
          <a:p>
            <a:pPr>
              <a:buFont typeface="Wingdings" pitchFamily="2" charset="2"/>
              <a:buChar char="ü"/>
            </a:pPr>
            <a:endParaRPr lang="en-GB" sz="2400" kern="1200" dirty="0" smtClean="0">
              <a:solidFill>
                <a:schemeClr val="accent6">
                  <a:lumMod val="50000"/>
                </a:schemeClr>
              </a:solidFill>
              <a:latin typeface="Times New Roman" pitchFamily="18" charset="0"/>
              <a:cs typeface="Times New Roman" pitchFamily="18" charset="0"/>
            </a:endParaRPr>
          </a:p>
          <a:p>
            <a:pPr>
              <a:buFont typeface="Wingdings" pitchFamily="2" charset="2"/>
              <a:buChar char="ü"/>
            </a:pPr>
            <a:endParaRPr lang="en-GB" sz="2400" dirty="0" smtClean="0">
              <a:latin typeface="Times New Roman" panose="02020603050405020304" pitchFamily="18" charset="0"/>
              <a:cs typeface="Times New Roman" panose="02020603050405020304" pitchFamily="18" charset="0"/>
            </a:endParaRPr>
          </a:p>
          <a:p>
            <a:pPr>
              <a:buFont typeface="Wingdings" pitchFamily="2" charset="2"/>
              <a:buChar char="ü"/>
            </a:pPr>
            <a:endParaRPr lang="en-GB" sz="2400" dirty="0" smtClean="0">
              <a:latin typeface="Times New Roman" panose="02020603050405020304" pitchFamily="18" charset="0"/>
              <a:cs typeface="Times New Roman" panose="02020603050405020304" pitchFamily="18" charset="0"/>
            </a:endParaRPr>
          </a:p>
          <a:p>
            <a:pPr marL="0" indent="0">
              <a:buNone/>
            </a:pPr>
            <a:endParaRPr lang="en-GB" sz="2400" dirty="0" smtClean="0">
              <a:latin typeface="Times New Roman" panose="02020603050405020304" pitchFamily="18" charset="0"/>
              <a:cs typeface="Times New Roman" panose="02020603050405020304" pitchFamily="18" charset="0"/>
            </a:endParaRPr>
          </a:p>
          <a:p>
            <a:pPr>
              <a:buFont typeface="Wingdings" pitchFamily="2" charset="2"/>
              <a:buChar char="ü"/>
            </a:pPr>
            <a:endParaRPr lang="en-GB" sz="2400" dirty="0" smtClean="0">
              <a:latin typeface="Times New Roman" panose="02020603050405020304" pitchFamily="18" charset="0"/>
              <a:cs typeface="Times New Roman" panose="02020603050405020304" pitchFamily="18" charset="0"/>
            </a:endParaRPr>
          </a:p>
          <a:p>
            <a:r>
              <a:rPr lang="en-US" sz="2400" kern="1200" dirty="0" smtClean="0">
                <a:solidFill>
                  <a:schemeClr val="accent6">
                    <a:lumMod val="50000"/>
                  </a:schemeClr>
                </a:solidFill>
                <a:latin typeface="Times New Roman" pitchFamily="18" charset="0"/>
                <a:cs typeface="Times New Roman" pitchFamily="18" charset="0"/>
              </a:rPr>
              <a:t>Domestic tourism surveys are  implemented the survey parallel to the Household Expenditure and Income Survey (Household based  survey ) using the same or smaller  sample size. </a:t>
            </a:r>
            <a:endParaRPr lang="en-GB" sz="2400" kern="1200" dirty="0">
              <a:solidFill>
                <a:schemeClr val="accent6">
                  <a:lumMod val="50000"/>
                </a:schemeClr>
              </a:solidFill>
              <a:latin typeface="Times New Roman" pitchFamily="18" charset="0"/>
              <a:cs typeface="Times New Roman" pitchFamily="18" charset="0"/>
            </a:endParaRPr>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extLst>
      <p:ext uri="{BB962C8B-B14F-4D97-AF65-F5344CB8AC3E}">
        <p14:creationId xmlns:p14="http://schemas.microsoft.com/office/powerpoint/2010/main" val="30344000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8588"/>
            <a:ext cx="8224838" cy="1157272"/>
          </a:xfrm>
        </p:spPr>
        <p:txBody>
          <a:bodyPr/>
          <a:lstStyle/>
          <a:p>
            <a:r>
              <a:rPr lang="en-GB" sz="4000" dirty="0">
                <a:latin typeface="Times New Roman" pitchFamily="18" charset="0"/>
                <a:cs typeface="Times New Roman" pitchFamily="18" charset="0"/>
              </a:rPr>
              <a:t>Indicator </a:t>
            </a:r>
            <a:r>
              <a:rPr lang="en-GB" sz="4000" dirty="0" smtClean="0">
                <a:latin typeface="Times New Roman" pitchFamily="18" charset="0"/>
                <a:cs typeface="Times New Roman" pitchFamily="18" charset="0"/>
              </a:rPr>
              <a:t>definitions (cont’d)</a:t>
            </a:r>
            <a:endParaRPr lang="en-GB"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57298"/>
            <a:ext cx="8224838" cy="5534040"/>
          </a:xfrm>
        </p:spPr>
        <p:txBody>
          <a:bodyPr/>
          <a:lstStyle/>
          <a:p>
            <a:pPr>
              <a:buFont typeface="Wingdings" pitchFamily="2" charset="2"/>
              <a:buChar char="ü"/>
            </a:pPr>
            <a:r>
              <a:rPr lang="en-US" sz="2400" kern="1200" dirty="0" smtClean="0">
                <a:solidFill>
                  <a:schemeClr val="accent6">
                    <a:lumMod val="50000"/>
                  </a:schemeClr>
                </a:solidFill>
                <a:latin typeface="Times New Roman" pitchFamily="18" charset="0"/>
                <a:cs typeface="Times New Roman" pitchFamily="18" charset="0"/>
              </a:rPr>
              <a:t>Most modern statistical methods were applied in data collection and processing to highlight the increasing importance in measuring the volume of domestic tourism.</a:t>
            </a:r>
          </a:p>
          <a:p>
            <a:pPr>
              <a:buFont typeface="Wingdings" pitchFamily="2" charset="2"/>
              <a:buChar char="ü"/>
            </a:pPr>
            <a:r>
              <a:rPr lang="en-US" sz="2400" kern="1200" dirty="0" smtClean="0">
                <a:solidFill>
                  <a:schemeClr val="accent6">
                    <a:lumMod val="50000"/>
                  </a:schemeClr>
                </a:solidFill>
                <a:latin typeface="Times New Roman" pitchFamily="18" charset="0"/>
                <a:cs typeface="Times New Roman" pitchFamily="18" charset="0"/>
              </a:rPr>
              <a:t>Domestic Tourism Surveys contribute to the creation of a database to meet the growing need for tourism statistics by the institutions and parties interested in market analysis, marketing effectiveness and investment in this sector and other relevant policies.</a:t>
            </a:r>
          </a:p>
          <a:p>
            <a:pPr>
              <a:buFont typeface="Wingdings" pitchFamily="2" charset="2"/>
              <a:buChar char="ü"/>
            </a:pPr>
            <a:r>
              <a:rPr lang="en-US" sz="2400" kern="1200" dirty="0" smtClean="0">
                <a:solidFill>
                  <a:schemeClr val="accent6">
                    <a:lumMod val="50000"/>
                  </a:schemeClr>
                </a:solidFill>
                <a:latin typeface="Times New Roman" pitchFamily="18" charset="0"/>
                <a:cs typeface="Times New Roman" pitchFamily="18" charset="0"/>
              </a:rPr>
              <a:t>Detailed objectives and methodology of the survey must be included , the sample size design and determination  in addition to a description of the preparatory work, stages of fieldwork.</a:t>
            </a:r>
            <a:endParaRPr lang="en-GB" sz="2400" kern="1200" dirty="0" smtClean="0">
              <a:solidFill>
                <a:schemeClr val="accent6">
                  <a:lumMod val="50000"/>
                </a:schemeClr>
              </a:solidFill>
              <a:latin typeface="Times New Roman" pitchFamily="18" charset="0"/>
              <a:cs typeface="Times New Roman" pitchFamily="18" charset="0"/>
            </a:endParaRPr>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extLst>
      <p:ext uri="{BB962C8B-B14F-4D97-AF65-F5344CB8AC3E}">
        <p14:creationId xmlns:p14="http://schemas.microsoft.com/office/powerpoint/2010/main" val="38999255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Indicator </a:t>
            </a:r>
            <a:r>
              <a:rPr lang="en-GB" dirty="0" smtClean="0"/>
              <a:t>definitions (cont’d)</a:t>
            </a:r>
            <a:endParaRPr lang="en-GB" dirty="0"/>
          </a:p>
        </p:txBody>
      </p:sp>
      <p:sp>
        <p:nvSpPr>
          <p:cNvPr id="3" name="Content Placeholder 2"/>
          <p:cNvSpPr>
            <a:spLocks noGrp="1"/>
          </p:cNvSpPr>
          <p:nvPr>
            <p:ph idx="1"/>
          </p:nvPr>
        </p:nvSpPr>
        <p:spPr/>
        <p:txBody>
          <a:bodyPr/>
          <a:lstStyle/>
          <a:p>
            <a:r>
              <a:rPr lang="en-US" sz="2400" kern="1200" dirty="0" smtClean="0">
                <a:solidFill>
                  <a:schemeClr val="accent6">
                    <a:lumMod val="50000"/>
                  </a:schemeClr>
                </a:solidFill>
                <a:latin typeface="Times New Roman" pitchFamily="18" charset="0"/>
                <a:cs typeface="Times New Roman" pitchFamily="18" charset="0"/>
              </a:rPr>
              <a:t>Domestic Tourism Statistics is generally classified as one of the vital topics of concern to countries because of its economic importance in terms of contributing to the improvement of the national economy as well as their social, cultural and educational impacts.</a:t>
            </a:r>
          </a:p>
          <a:p>
            <a:endParaRPr lang="en-GB" sz="2400" kern="1200" dirty="0" smtClean="0">
              <a:solidFill>
                <a:schemeClr val="accent6">
                  <a:lumMod val="50000"/>
                </a:schemeClr>
              </a:solidFill>
              <a:latin typeface="Times New Roman" pitchFamily="18" charset="0"/>
              <a:cs typeface="Times New Roman" pitchFamily="18" charset="0"/>
            </a:endParaRPr>
          </a:p>
        </p:txBody>
      </p:sp>
      <p:sp>
        <p:nvSpPr>
          <p:cNvPr id="4" name="Date Placeholder 3"/>
          <p:cNvSpPr>
            <a:spLocks noGrp="1"/>
          </p:cNvSpPr>
          <p:nvPr>
            <p:ph type="dt" idx="10"/>
          </p:nvPr>
        </p:nvSpPr>
        <p:spPr/>
        <p:txBody>
          <a:bodyPr/>
          <a:lstStyle/>
          <a:p>
            <a:pPr>
              <a:defRPr/>
            </a:pPr>
            <a:r>
              <a:rPr lang="en-US" smtClean="0"/>
              <a:t>12/13/11</a:t>
            </a:r>
            <a:endParaRPr lang="en-US"/>
          </a:p>
        </p:txBody>
      </p:sp>
      <p:sp>
        <p:nvSpPr>
          <p:cNvPr id="5" name="Footer Placeholder 4"/>
          <p:cNvSpPr>
            <a:spLocks noGrp="1"/>
          </p:cNvSpPr>
          <p:nvPr>
            <p:ph type="ftr" idx="11"/>
          </p:nvPr>
        </p:nvSpPr>
        <p:spPr/>
        <p:txBody>
          <a:bodyPr/>
          <a:lstStyle/>
          <a:p>
            <a:pPr>
              <a:defRPr/>
            </a:pPr>
            <a:r>
              <a:rPr lang="en-US" sz="1200" dirty="0" smtClean="0"/>
              <a:t>Uganda Bureau of Statistics ¤ Plot 9 Colville Street, Kampala Uganda ¤ Website: www.ubos.org </a:t>
            </a:r>
          </a:p>
          <a:p>
            <a:pPr>
              <a:defRPr/>
            </a:pPr>
            <a:r>
              <a:rPr lang="en-US" sz="1200" dirty="0" smtClean="0"/>
              <a:t>Tel: +256(0)-41-4706000 ¤ E-mail: ubos@ubos.org</a:t>
            </a:r>
            <a:endParaRPr lang="en-US" sz="1200" dirty="0"/>
          </a:p>
        </p:txBody>
      </p:sp>
    </p:spTree>
    <p:extLst>
      <p:ext uri="{BB962C8B-B14F-4D97-AF65-F5344CB8AC3E}">
        <p14:creationId xmlns:p14="http://schemas.microsoft.com/office/powerpoint/2010/main" val="38999255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9D0B006AA36EB409B10E8596C1D14B7" ma:contentTypeVersion="0" ma:contentTypeDescription="Create a new document." ma:contentTypeScope="" ma:versionID="5655e1634f4bba1cd7cdf60e8f751112">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2934A495-9007-483D-B9C9-1563FED5E643}">
  <ds:schemaRefs>
    <ds:schemaRef ds:uri="http://schemas.microsoft.com/sharepoint/v3/contenttype/forms"/>
  </ds:schemaRefs>
</ds:datastoreItem>
</file>

<file path=customXml/itemProps2.xml><?xml version="1.0" encoding="utf-8"?>
<ds:datastoreItem xmlns:ds="http://schemas.openxmlformats.org/officeDocument/2006/customXml" ds:itemID="{59C0C5B5-D96F-4E86-8667-593BE544C1BF}">
  <ds:schemaRefs>
    <ds:schemaRef ds:uri="http://schemas.microsoft.com/office/2006/documentManagement/types"/>
    <ds:schemaRef ds:uri="http://www.w3.org/XML/1998/namespace"/>
    <ds:schemaRef ds:uri="http://purl.org/dc/terms/"/>
    <ds:schemaRef ds:uri="http://purl.org/dc/elements/1.1/"/>
    <ds:schemaRef ds:uri="http://schemas.openxmlformats.org/package/2006/metadata/core-propertie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97CA5319-EC6C-4073-8C0D-4EBB3CE3B0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7572</TotalTime>
  <Words>2824</Words>
  <Application>Microsoft Office PowerPoint</Application>
  <PresentationFormat>On-screen Show (4:3)</PresentationFormat>
  <Paragraphs>269</Paragraphs>
  <Slides>27</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Times New Roman</vt:lpstr>
      <vt:lpstr>Wingdings</vt:lpstr>
      <vt:lpstr>Office Theme</vt:lpstr>
      <vt:lpstr>PowerPoint Presentation</vt:lpstr>
      <vt:lpstr>PowerPoint Presentation</vt:lpstr>
      <vt:lpstr>PowerPoint Presentation</vt:lpstr>
      <vt:lpstr>PowerPoint Presentation</vt:lpstr>
      <vt:lpstr> Objectives of the Survey </vt:lpstr>
      <vt:lpstr>Indicator definitions</vt:lpstr>
      <vt:lpstr>Indicator definitions</vt:lpstr>
      <vt:lpstr>Indicator definitions (cont’d)</vt:lpstr>
      <vt:lpstr>Indicator definitions (cont’d)</vt:lpstr>
      <vt:lpstr>Indicator definitions (cont’d)</vt:lpstr>
      <vt:lpstr>Indicator definitions (cont’d)</vt:lpstr>
      <vt:lpstr>Indicator definitions (cont’d)</vt:lpstr>
      <vt:lpstr>Purpose of visit </vt:lpstr>
      <vt:lpstr>Purpose of visit (Cont’d)</vt:lpstr>
      <vt:lpstr>Purpose of visit (Cont’d)</vt:lpstr>
      <vt:lpstr>Purpose of visit (Cont’d)</vt:lpstr>
      <vt:lpstr>Purpose of visit (Cont’d)</vt:lpstr>
      <vt:lpstr>Purpose of visit (Cont’d)</vt:lpstr>
      <vt:lpstr>Purpose of visit (Cont’d)</vt:lpstr>
      <vt:lpstr>Expenditure </vt:lpstr>
      <vt:lpstr>Expenditure </vt:lpstr>
      <vt:lpstr>Expenditure breakdown</vt:lpstr>
      <vt:lpstr>Motivation Question</vt:lpstr>
      <vt:lpstr>Motivation Question Tourist attraction sites </vt:lpstr>
      <vt:lpstr>Challenges </vt:lpstr>
      <vt:lpstr>Reference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koire Y Lugya</dc:creator>
  <cp:lastModifiedBy>Yunus Koire</cp:lastModifiedBy>
  <cp:revision>516</cp:revision>
  <cp:lastPrinted>2016-08-25T09:11:46Z</cp:lastPrinted>
  <dcterms:created xsi:type="dcterms:W3CDTF">2010-11-01T07:55:41Z</dcterms:created>
  <dcterms:modified xsi:type="dcterms:W3CDTF">2016-08-31T12:26:56Z</dcterms:modified>
</cp:coreProperties>
</file>