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382" r:id="rId5"/>
    <p:sldId id="257" r:id="rId6"/>
    <p:sldId id="298" r:id="rId7"/>
    <p:sldId id="365" r:id="rId8"/>
    <p:sldId id="366" r:id="rId9"/>
    <p:sldId id="374" r:id="rId10"/>
    <p:sldId id="379" r:id="rId11"/>
    <p:sldId id="370" r:id="rId12"/>
    <p:sldId id="372" r:id="rId13"/>
    <p:sldId id="373" r:id="rId14"/>
    <p:sldId id="368" r:id="rId15"/>
    <p:sldId id="369" r:id="rId16"/>
    <p:sldId id="381" r:id="rId17"/>
    <p:sldId id="358" r:id="rId18"/>
    <p:sldId id="367" r:id="rId19"/>
    <p:sldId id="375" r:id="rId20"/>
    <p:sldId id="376" r:id="rId21"/>
    <p:sldId id="377" r:id="rId22"/>
    <p:sldId id="378" r:id="rId23"/>
    <p:sldId id="351" r:id="rId24"/>
    <p:sldId id="380" r:id="rId25"/>
  </p:sldIdLst>
  <p:sldSz cx="9144000" cy="6858000" type="screen4x3"/>
  <p:notesSz cx="6794500" cy="9906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9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88087" autoAdjust="0"/>
  </p:normalViewPr>
  <p:slideViewPr>
    <p:cSldViewPr>
      <p:cViewPr varScale="1">
        <p:scale>
          <a:sx n="86" d="100"/>
          <a:sy n="86" d="100"/>
        </p:scale>
        <p:origin x="55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747291717885028E-2"/>
          <c:y val="5.14616281177201E-2"/>
          <c:w val="0.77889805864682504"/>
          <c:h val="0.80108515149684467"/>
        </c:manualLayout>
      </c:layout>
      <c:lineChart>
        <c:grouping val="standard"/>
        <c:varyColors val="0"/>
        <c:ser>
          <c:idx val="0"/>
          <c:order val="0"/>
          <c:tx>
            <c:strRef>
              <c:f>Sheet1!$B$26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Sheet1!$C$25:$N$25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Sheet1!$C$26:$N$26</c:f>
              <c:numCache>
                <c:formatCode>_(* #,##0_);_(* \(#,##0\);_(* "-"??_);_(@_)</c:formatCode>
                <c:ptCount val="12"/>
                <c:pt idx="0">
                  <c:v>100.62299999999998</c:v>
                </c:pt>
                <c:pt idx="1">
                  <c:v>86.486999999999995</c:v>
                </c:pt>
                <c:pt idx="2">
                  <c:v>87.688999999999979</c:v>
                </c:pt>
                <c:pt idx="3">
                  <c:v>100.96700000000007</c:v>
                </c:pt>
                <c:pt idx="4">
                  <c:v>98.798000000000002</c:v>
                </c:pt>
                <c:pt idx="5">
                  <c:v>96.251999999999995</c:v>
                </c:pt>
                <c:pt idx="6">
                  <c:v>103.63500000000001</c:v>
                </c:pt>
                <c:pt idx="7">
                  <c:v>90.748000000000005</c:v>
                </c:pt>
                <c:pt idx="8">
                  <c:v>92.260999999999996</c:v>
                </c:pt>
                <c:pt idx="9">
                  <c:v>98.754000000000005</c:v>
                </c:pt>
                <c:pt idx="10">
                  <c:v>91.271000000000001</c:v>
                </c:pt>
                <c:pt idx="11">
                  <c:v>103.871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Sheet1!$B$27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Sheet1!$C$25:$N$25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Sheet1!$C$27:$N$27</c:f>
              <c:numCache>
                <c:formatCode>_(* #,##0_);_(* \(#,##0\);_(* "-"??_);_(@_)</c:formatCode>
                <c:ptCount val="12"/>
                <c:pt idx="0">
                  <c:v>104.452</c:v>
                </c:pt>
                <c:pt idx="1">
                  <c:v>96.912999999999997</c:v>
                </c:pt>
                <c:pt idx="2">
                  <c:v>100.881</c:v>
                </c:pt>
                <c:pt idx="3">
                  <c:v>92.096000000000004</c:v>
                </c:pt>
                <c:pt idx="4">
                  <c:v>103.015</c:v>
                </c:pt>
                <c:pt idx="5">
                  <c:v>103.181</c:v>
                </c:pt>
                <c:pt idx="6">
                  <c:v>120.31</c:v>
                </c:pt>
                <c:pt idx="7">
                  <c:v>113.634</c:v>
                </c:pt>
                <c:pt idx="8">
                  <c:v>89.641000000000005</c:v>
                </c:pt>
                <c:pt idx="9">
                  <c:v>86.340999999999994</c:v>
                </c:pt>
                <c:pt idx="10">
                  <c:v>86.703999999999994</c:v>
                </c:pt>
                <c:pt idx="11">
                  <c:v>99.596999999999994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Sheet1!$B$28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Sheet1!$C$25:$N$25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Sheet1!$C$28:$N$28</c:f>
              <c:numCache>
                <c:formatCode>_(* #,##0_);_(* \(#,##0\);_(* "-"??_);_(@_)</c:formatCode>
                <c:ptCount val="12"/>
                <c:pt idx="0">
                  <c:v>98.661999999999992</c:v>
                </c:pt>
                <c:pt idx="1">
                  <c:v>93.534999999999997</c:v>
                </c:pt>
                <c:pt idx="2">
                  <c:v>85.155999999999949</c:v>
                </c:pt>
                <c:pt idx="3">
                  <c:v>96.781000000000006</c:v>
                </c:pt>
                <c:pt idx="4">
                  <c:v>95.456000000000003</c:v>
                </c:pt>
                <c:pt idx="5">
                  <c:v>107.026</c:v>
                </c:pt>
                <c:pt idx="6">
                  <c:v>112.22799999999999</c:v>
                </c:pt>
                <c:pt idx="7">
                  <c:v>113.73699999999999</c:v>
                </c:pt>
                <c:pt idx="8">
                  <c:v>98.628999999999948</c:v>
                </c:pt>
                <c:pt idx="9">
                  <c:v>91.263999999999996</c:v>
                </c:pt>
                <c:pt idx="10">
                  <c:v>100.17400000000001</c:v>
                </c:pt>
                <c:pt idx="11">
                  <c:v>113.68600000000001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Sheet1!$B$29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Sheet1!$C$25:$N$25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Sheet1!$C$29:$N$29</c:f>
              <c:numCache>
                <c:formatCode>_(* #,##0_);_(* \(#,##0\);_(* "-"??_);_(@_)</c:formatCode>
                <c:ptCount val="12"/>
                <c:pt idx="0">
                  <c:v>104.76600000000002</c:v>
                </c:pt>
                <c:pt idx="1">
                  <c:v>112.565</c:v>
                </c:pt>
                <c:pt idx="2">
                  <c:v>85.967000000000027</c:v>
                </c:pt>
                <c:pt idx="3">
                  <c:v>103.29300000000002</c:v>
                </c:pt>
                <c:pt idx="4">
                  <c:v>105.40300000000002</c:v>
                </c:pt>
                <c:pt idx="5">
                  <c:v>98.348000000000013</c:v>
                </c:pt>
                <c:pt idx="6">
                  <c:v>110.619</c:v>
                </c:pt>
                <c:pt idx="7">
                  <c:v>121.282</c:v>
                </c:pt>
                <c:pt idx="8">
                  <c:v>106.66200000000001</c:v>
                </c:pt>
                <c:pt idx="9">
                  <c:v>97.943000000000026</c:v>
                </c:pt>
                <c:pt idx="10">
                  <c:v>102.37299999999998</c:v>
                </c:pt>
                <c:pt idx="11">
                  <c:v>116.82499999999999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Sheet1!$B$30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Sheet1!$C$25:$N$25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Sheet1!$C$30:$N$30</c:f>
              <c:numCache>
                <c:formatCode>_(* #,##0_);_(* \(#,##0\);_(* "-"??_);_(@_)</c:formatCode>
                <c:ptCount val="12"/>
                <c:pt idx="0">
                  <c:v>110.205</c:v>
                </c:pt>
                <c:pt idx="1">
                  <c:v>103.821</c:v>
                </c:pt>
                <c:pt idx="2">
                  <c:v>109.756</c:v>
                </c:pt>
                <c:pt idx="3">
                  <c:v>99.703000000000003</c:v>
                </c:pt>
                <c:pt idx="4">
                  <c:v>111.381</c:v>
                </c:pt>
                <c:pt idx="5">
                  <c:v>105.077</c:v>
                </c:pt>
                <c:pt idx="6">
                  <c:v>109.399</c:v>
                </c:pt>
                <c:pt idx="7">
                  <c:v>121.58</c:v>
                </c:pt>
                <c:pt idx="8">
                  <c:v>106.15900000000001</c:v>
                </c:pt>
                <c:pt idx="9">
                  <c:v>105.136</c:v>
                </c:pt>
                <c:pt idx="10">
                  <c:v>106.68899999999998</c:v>
                </c:pt>
                <c:pt idx="11">
                  <c:v>113.896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0472464"/>
        <c:axId val="380473024"/>
      </c:lineChart>
      <c:catAx>
        <c:axId val="380472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80473024"/>
        <c:crosses val="autoZero"/>
        <c:auto val="1"/>
        <c:lblAlgn val="ctr"/>
        <c:lblOffset val="100"/>
        <c:noMultiLvlLbl val="0"/>
      </c:catAx>
      <c:valAx>
        <c:axId val="380473024"/>
        <c:scaling>
          <c:orientation val="minMax"/>
          <c:max val="140"/>
          <c:min val="8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No.</a:t>
                </a:r>
                <a:r>
                  <a:rPr lang="en-US" baseline="0"/>
                  <a:t> of Tourist Arrivals </a:t>
                </a:r>
                <a:endParaRPr lang="en-US"/>
              </a:p>
            </c:rich>
          </c:tx>
          <c:layout/>
          <c:overlay val="0"/>
        </c:title>
        <c:numFmt formatCode="_(* #,##0_);_(* \(#,##0\);_(* &quot;-&quot;??_);_(@_)" sourceLinked="1"/>
        <c:majorTickMark val="none"/>
        <c:minorTickMark val="none"/>
        <c:tickLblPos val="nextTo"/>
        <c:crossAx val="380472464"/>
        <c:crosses val="autoZero"/>
        <c:crossBetween val="between"/>
        <c:majorUnit val="1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7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7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9F811-EF41-4E76-8BEC-BEA97BC41475}" type="datetimeFigureOut">
              <a:rPr lang="en-US" smtClean="0"/>
              <a:pPr/>
              <a:t>8/31/2016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586"/>
            <a:ext cx="2944283" cy="4957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586"/>
            <a:ext cx="2944283" cy="4957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5CF88-5EC5-4E72-94C7-7B54ECEF28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25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1"/>
          <p:cNvSpPr>
            <a:spLocks noChangeArrowheads="1"/>
          </p:cNvSpPr>
          <p:nvPr/>
        </p:nvSpPr>
        <p:spPr bwMode="auto">
          <a:xfrm>
            <a:off x="0" y="1"/>
            <a:ext cx="6794500" cy="9906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utoShape 2"/>
          <p:cNvSpPr>
            <a:spLocks noChangeArrowheads="1"/>
          </p:cNvSpPr>
          <p:nvPr/>
        </p:nvSpPr>
        <p:spPr bwMode="auto">
          <a:xfrm>
            <a:off x="0" y="1"/>
            <a:ext cx="6794500" cy="9906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3"/>
          <p:cNvSpPr>
            <a:spLocks noChangeArrowheads="1"/>
          </p:cNvSpPr>
          <p:nvPr/>
        </p:nvSpPr>
        <p:spPr bwMode="auto">
          <a:xfrm>
            <a:off x="0" y="1"/>
            <a:ext cx="6794500" cy="9906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0" y="0"/>
            <a:ext cx="2944283" cy="4957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3848645" y="0"/>
            <a:ext cx="2944283" cy="4957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2338" y="742950"/>
            <a:ext cx="4945062" cy="37099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06830"/>
            <a:ext cx="5430882" cy="44530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0" y="9410277"/>
            <a:ext cx="2944283" cy="4957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48645" y="9410277"/>
            <a:ext cx="2939564" cy="4906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3143FBD-9AE1-4813-B6EB-C0CB3E1C0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20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E1CA26F-E0D5-4349-A87A-09DF158FBB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995217" y="8843249"/>
            <a:ext cx="3054781" cy="464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6B57B9B-DF10-4E3B-BD81-A4C21833B901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solidFill>
            <a:srgbClr val="FFFFFF"/>
          </a:solidFill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5328" y="4423215"/>
            <a:ext cx="5642610" cy="418949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362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EFBF3-75A4-4A8F-9689-09670534878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3848644" y="9410277"/>
            <a:ext cx="2942710" cy="4940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884E095-2670-4102-BB3C-A6A15591F4F9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solidFill>
            <a:srgbClr val="FFFFFF"/>
          </a:solidFill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6831"/>
            <a:ext cx="5435600" cy="445812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4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ED46FF7-4E31-49DF-AF4F-93888AEB260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48644" y="9410277"/>
            <a:ext cx="2942710" cy="4940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5DC9225-377C-4F26-824A-2428E7192197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solidFill>
            <a:srgbClr val="FFFFFF"/>
          </a:solidFill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06831"/>
            <a:ext cx="5435600" cy="445812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123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AB7BF-4E39-4DEF-A9C1-4A8601B8B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A9EAC-8AB9-4E38-B2B3-FCDAA6CFA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6762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6762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0314-20FC-44BC-805D-AF073DEC0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7E229-218B-42B0-A7BB-25DA3F855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B622E-403C-4234-876F-44CB7603A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B60C6-5137-4540-9346-BF4410AA6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C5D15-D9BB-4F16-9BC2-44A74FCB2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A21A6-87DE-44C8-BD2F-4EDE5A2E6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4CDB4-CDAE-4B41-A99A-8B8FE60E4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C9C5A-913C-47D9-966B-EAF079613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B861A-525E-4ABD-813F-EDFDDA773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gradFill rotWithShape="0">
            <a:gsLst>
              <a:gs pos="0">
                <a:srgbClr val="5353FF"/>
              </a:gs>
              <a:gs pos="100000">
                <a:srgbClr val="262676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5291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0" y="6308725"/>
            <a:ext cx="1111250" cy="544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12/13/11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116013" y="6308725"/>
            <a:ext cx="7123112" cy="91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/>
              <a:t>Tel: +256(0)-41-4706000 ¤ E-mail: ubos@ubos.org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243888" y="6308725"/>
            <a:ext cx="895350" cy="544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14B14E-4A89-43DB-A08E-E6200B40C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04875" cy="723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34375" y="0"/>
            <a:ext cx="809625" cy="704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4" name="Line 9"/>
          <p:cNvSpPr>
            <a:spLocks noChangeShapeType="1"/>
          </p:cNvSpPr>
          <p:nvPr/>
        </p:nvSpPr>
        <p:spPr bwMode="auto">
          <a:xfrm>
            <a:off x="468313" y="1412875"/>
            <a:ext cx="8207375" cy="1588"/>
          </a:xfrm>
          <a:prstGeom prst="line">
            <a:avLst/>
          </a:prstGeom>
          <a:noFill/>
          <a:ln w="19080">
            <a:solidFill>
              <a:srgbClr val="5353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000066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000066"/>
          </a:solidFill>
          <a:latin typeface="Arial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000066"/>
          </a:solidFill>
          <a:latin typeface="Arial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000066"/>
          </a:solidFill>
          <a:latin typeface="Arial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000066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66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66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66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just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just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just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333399"/>
          </a:solidFill>
          <a:latin typeface="+mn-lt"/>
          <a:cs typeface="+mn-cs"/>
        </a:defRPr>
      </a:lvl3pPr>
      <a:lvl4pPr marL="1600200" indent="-228600" algn="just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just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just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just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just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just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o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85786" y="357166"/>
          <a:ext cx="7215238" cy="736092"/>
        </p:xfrm>
        <a:graphic>
          <a:graphicData uri="http://schemas.openxmlformats.org/drawingml/2006/table">
            <a:tbl>
              <a:tblPr/>
              <a:tblGrid>
                <a:gridCol w="3057762"/>
                <a:gridCol w="1098920"/>
                <a:gridCol w="3058556"/>
              </a:tblGrid>
              <a:tr h="5264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050" b="1" dirty="0">
                          <a:latin typeface="Times New Roman"/>
                          <a:ea typeface="Times New Roman"/>
                          <a:cs typeface="Times New Roman"/>
                        </a:rPr>
                        <a:t>STATISTICAL</a:t>
                      </a: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, ECONOMIC AND SOCIAL RESEARCH AND TRAINING CENTRE</a:t>
                      </a:r>
                      <a:b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050" b="1" dirty="0">
                          <a:latin typeface="Times New Roman"/>
                          <a:ea typeface="Times New Roman"/>
                          <a:cs typeface="Times New Roman"/>
                        </a:rPr>
                        <a:t>FOR ISLAMIC COUNTRIES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latin typeface="Times New Roman"/>
                          <a:ea typeface="Times New Roman"/>
                          <a:cs typeface="Times New Roman"/>
                        </a:rPr>
                        <a:t>CENTRE DE RECHERCHES STASTISTIQUES ECONOMIQUES ET SOCIALES ET DE FORMATION POUR LES PAYS ISLAMIQUES</a:t>
                      </a:r>
                      <a:endParaRPr lang="en-US" sz="105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5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 dirty="0">
                          <a:latin typeface="Times New Roman"/>
                          <a:ea typeface="Times New Roman"/>
                          <a:cs typeface="Times New Roman"/>
                        </a:rPr>
                        <a:t>مركز الأبحاث الإحصائية والاقتصادية والاجتماعية والتدريب للدول الإسلامية (مركز أنقرة)</a:t>
                      </a:r>
                      <a:endParaRPr lang="en-US" sz="105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0" y="6308725"/>
            <a:ext cx="1116013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BEA65DC-EC3F-449E-AD2D-9F1689F35F57}" type="datetime5">
              <a:rPr lang="en-US" sz="1200">
                <a:solidFill>
                  <a:srgbClr val="FAA362"/>
                </a:solidFill>
              </a:rPr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31-Aug-16</a:t>
            </a:fld>
            <a:endParaRPr lang="en-US" sz="1200">
              <a:solidFill>
                <a:srgbClr val="FAA362"/>
              </a:solidFill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116013" y="6308725"/>
            <a:ext cx="712787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 dirty="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CEB502C-7D37-4809-B0A6-DC46A43E750B}" type="slidenum">
              <a:rPr lang="en-US" sz="1400">
                <a:solidFill>
                  <a:srgbClr val="FAA362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US" sz="1400">
              <a:solidFill>
                <a:srgbClr val="FAA362"/>
              </a:solidFill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714348" y="1357298"/>
            <a:ext cx="8143932" cy="12858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Tourism Statistics </a:t>
            </a:r>
            <a:r>
              <a:rPr lang="en-GB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en-GB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Gambia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727178" y="2857496"/>
            <a:ext cx="7938368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eaLnBrk="0" hangingPunct="0">
              <a:lnSpc>
                <a:spcPct val="120000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Statistics Capacity Building (StatCaB) Programme</a:t>
            </a:r>
          </a:p>
          <a:p>
            <a:pPr algn="ctr" eaLnBrk="0" hangingPunct="0">
              <a:lnSpc>
                <a:spcPct val="120000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Under the Sponsorship of </a:t>
            </a:r>
            <a:endParaRPr lang="en-US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Statistical , Economic and social Research and Training Center for Islamic Countries</a:t>
            </a:r>
            <a:endParaRPr lang="en-US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1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Tourism expenditure and Motivation Surveys</a:t>
            </a:r>
          </a:p>
          <a:p>
            <a:pPr algn="ctr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12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Koire Yunus Lugya </a:t>
            </a:r>
          </a:p>
          <a:p>
            <a:pPr algn="ctr" eaLnBrk="0" hangingPunct="0">
              <a:lnSpc>
                <a:spcPct val="12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(M. Demo, </a:t>
            </a:r>
            <a:r>
              <a:rPr lang="en-GB" sz="1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B.Statistics</a:t>
            </a:r>
            <a:r>
              <a:rPr lang="en-GB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Makerere </a:t>
            </a:r>
            <a:r>
              <a:rPr lang="en-GB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University)</a:t>
            </a:r>
          </a:p>
          <a:p>
            <a:pPr algn="ctr" eaLnBrk="0" hangingPunct="0">
              <a:lnSpc>
                <a:spcPct val="12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Uganda Bureau of Statistics</a:t>
            </a:r>
          </a:p>
          <a:p>
            <a:pPr algn="ctr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16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1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August 2016</a:t>
            </a:r>
            <a:endParaRPr lang="en-US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>
              <a:solidFill>
                <a:srgbClr val="0000FF"/>
              </a:solidFill>
            </a:endParaRPr>
          </a:p>
          <a:p>
            <a:pPr algn="ctr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>
              <a:solidFill>
                <a:srgbClr val="0000FF"/>
              </a:solidFill>
            </a:endParaRPr>
          </a:p>
          <a:p>
            <a:pPr algn="ctr">
              <a:lnSpc>
                <a:spcPct val="8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1000100" y="214290"/>
            <a:ext cx="70866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3200" b="1" dirty="0">
              <a:solidFill>
                <a:srgbClr val="333399"/>
              </a:solidFill>
            </a:endParaRPr>
          </a:p>
        </p:txBody>
      </p:sp>
      <p:pic>
        <p:nvPicPr>
          <p:cNvPr id="1027" name="Picture 3" descr="sesricLogo_thum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285728"/>
            <a:ext cx="1143008" cy="542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6315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Scope/Coverage (cont’d)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Obtain information about visitor destination/product preference to enable design of desirable configuration of marketing strategies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dirty="0" smtClean="0"/>
              <a:t>Tel: +256(0)-41-4706000 ¤ E-mail: ubos@ubos.org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Expenditure and Motivation surveys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Share of visitor arrivals by entry point</a:t>
            </a:r>
          </a:p>
          <a:p>
            <a:r>
              <a:rPr lang="en-GB" sz="1600" b="1" dirty="0" smtClean="0">
                <a:latin typeface="Times New Roman" pitchFamily="18" charset="0"/>
                <a:cs typeface="Times New Roman" pitchFamily="18" charset="0"/>
              </a:rPr>
              <a:t>Table 1: share of visitor arrivals by border post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dirty="0" smtClean="0"/>
              <a:t>Tel: +256(0)-41-4706000 ¤ E-mail: ubos@ubos.org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479748"/>
              </p:ext>
            </p:extLst>
          </p:nvPr>
        </p:nvGraphicFramePr>
        <p:xfrm>
          <a:off x="714348" y="2571744"/>
          <a:ext cx="700092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014"/>
                <a:gridCol w="3142312"/>
                <a:gridCol w="1615598"/>
              </a:tblGrid>
              <a:tr h="132075">
                <a:tc>
                  <a:txBody>
                    <a:bodyPr/>
                    <a:lstStyle/>
                    <a:p>
                      <a:r>
                        <a:rPr lang="en-US" dirty="0" smtClean="0"/>
                        <a:t>Border</a:t>
                      </a:r>
                      <a:r>
                        <a:rPr lang="en-US" baseline="0" dirty="0" smtClean="0"/>
                        <a:t> 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of visitor arrivals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%age share</a:t>
                      </a:r>
                      <a:endParaRPr lang="en-US" dirty="0"/>
                    </a:p>
                  </a:txBody>
                  <a:tcPr/>
                </a:tc>
              </a:tr>
              <a:tr h="132075">
                <a:tc>
                  <a:txBody>
                    <a:bodyPr/>
                    <a:lstStyle/>
                    <a:p>
                      <a:r>
                        <a:rPr lang="en-US" dirty="0" smtClean="0"/>
                        <a:t>Border post1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0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Border post1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0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Border post1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20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Border post1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20384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border posts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207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6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Scope and Coverage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4838" cy="5462602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Expenditure and motivation (TEMS)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Background characteristics 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Country of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ussual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residnce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Nationlity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Age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Sex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Occupation 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 of persons in a party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means of travel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Sites visited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expenditures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dirty="0" smtClean="0"/>
              <a:t>Tel: +256(0)-41-4706000 ¤ E-mail: ubos@ubos.org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Scope and Coverage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4838" cy="5462602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Expenditure and motivation (TEMS)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Family group or non related group 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a family group, number of children under 12 year  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Nights spent in the country 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Purpose of visit (ranks)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Source of information about the country (ranks)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 of accommodation used and nights spent in facility 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Tourist sites visited  and night spent were applicable 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 of travel inland (multiple choose)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Expenditure </a:t>
            </a:r>
          </a:p>
          <a:p>
            <a:pPr lvl="2">
              <a:buFont typeface="Wingdings" pitchFamily="2" charset="2"/>
              <a:buChar char="ü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dirty="0" smtClean="0"/>
              <a:t>Tel: +256(0)-41-4706000 ¤ E-mail: ubos@ubos.org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157272"/>
          </a:xfrm>
        </p:spPr>
        <p:txBody>
          <a:bodyPr/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dirty="0" smtClean="0"/>
              <a:t>Tel: +256(0)-41-4706000 ¤ E-mail: ubos@ubos.org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90600" y="2357430"/>
          <a:ext cx="7581928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05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371586"/>
          </a:xfrm>
        </p:spPr>
        <p:txBody>
          <a:bodyPr/>
          <a:lstStyle/>
          <a:p>
            <a:r>
              <a:rPr lang="en-US" sz="4000" dirty="0" smtClean="0"/>
              <a:t>Survey Methodology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4838" cy="539116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Allocation of the sample tourist by stratum. Neyman</a:t>
            </a:r>
          </a:p>
          <a:p>
            <a:pPr>
              <a:buNone/>
            </a:pPr>
            <a:r>
              <a:rPr lang="en-US" dirty="0" smtClean="0"/>
              <a:t>Allocation of sample size within border posts  </a:t>
            </a:r>
          </a:p>
          <a:p>
            <a:pPr>
              <a:buNone/>
            </a:pPr>
            <a:r>
              <a:rPr lang="en-US" dirty="0" smtClean="0"/>
              <a:t>Number, 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nh</a:t>
            </a:r>
            <a:r>
              <a:rPr lang="en-US" dirty="0" smtClean="0"/>
              <a:t>= </a:t>
            </a:r>
            <a:r>
              <a:rPr lang="en-US" u="sng" dirty="0" smtClean="0"/>
              <a:t>n x </a:t>
            </a:r>
            <a:r>
              <a:rPr lang="en-US" u="sng" dirty="0" err="1" smtClean="0"/>
              <a:t>Nh</a:t>
            </a:r>
            <a:r>
              <a:rPr lang="en-US" u="sng" dirty="0" smtClean="0"/>
              <a:t> *</a:t>
            </a:r>
            <a:r>
              <a:rPr lang="en-US" u="sng" dirty="0" err="1" smtClean="0"/>
              <a:t>Sh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Nh</a:t>
            </a:r>
            <a:r>
              <a:rPr lang="en-US" dirty="0" smtClean="0"/>
              <a:t> * </a:t>
            </a:r>
            <a:r>
              <a:rPr lang="en-US" dirty="0" err="1" smtClean="0"/>
              <a:t>Sh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Number of sample tourists allocation to border post stratum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smtClean="0"/>
              <a:t>Tel: +256(0)-41-4706000 ¤ E-mail: ubos@ubos.org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4437112"/>
            <a:ext cx="609653" cy="53649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 flipH="1">
            <a:off x="1833773" y="4895794"/>
            <a:ext cx="50405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371586"/>
          </a:xfrm>
        </p:spPr>
        <p:txBody>
          <a:bodyPr/>
          <a:lstStyle/>
          <a:p>
            <a:r>
              <a:rPr lang="en-US" sz="4000" dirty="0" smtClean="0"/>
              <a:t>Survey Methodology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Allocation of the sample tourist by stratum. Neyman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Allocation of sample size within border posts 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Number, 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nh</a:t>
            </a:r>
            <a:r>
              <a:rPr lang="en-US" dirty="0" smtClean="0"/>
              <a:t>= </a:t>
            </a:r>
            <a:r>
              <a:rPr lang="en-US" u="sng" dirty="0" smtClean="0"/>
              <a:t>n x </a:t>
            </a:r>
            <a:r>
              <a:rPr lang="en-US" u="sng" dirty="0" err="1" smtClean="0"/>
              <a:t>Nh</a:t>
            </a:r>
            <a:r>
              <a:rPr lang="en-US" u="sng" dirty="0" smtClean="0"/>
              <a:t> *</a:t>
            </a:r>
            <a:r>
              <a:rPr lang="en-US" u="sng" dirty="0" err="1" smtClean="0"/>
              <a:t>Sh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Nh</a:t>
            </a:r>
            <a:r>
              <a:rPr lang="en-US" dirty="0" smtClean="0"/>
              <a:t> * </a:t>
            </a:r>
            <a:r>
              <a:rPr lang="en-US" dirty="0" err="1" smtClean="0"/>
              <a:t>Sh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 of sample tourists allocation to border post stratum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smtClean="0"/>
              <a:t>Tel: +256(0)-41-4706000 ¤ E-mail: ubos@ubos.org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1847029" y="4077072"/>
            <a:ext cx="50405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831239" y="3645024"/>
            <a:ext cx="508513" cy="425496"/>
            <a:chOff x="1831239" y="3645024"/>
            <a:chExt cx="508513" cy="425496"/>
          </a:xfrm>
        </p:grpSpPr>
        <p:cxnSp>
          <p:nvCxnSpPr>
            <p:cNvPr id="7" name="Straight Connector 6"/>
            <p:cNvCxnSpPr/>
            <p:nvPr/>
          </p:nvCxnSpPr>
          <p:spPr bwMode="auto">
            <a:xfrm flipH="1">
              <a:off x="1835696" y="3645024"/>
              <a:ext cx="50405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auto">
            <a:xfrm flipH="1" flipV="1">
              <a:off x="1848995" y="3649217"/>
              <a:ext cx="329964" cy="25284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auto">
            <a:xfrm flipH="1">
              <a:off x="1831239" y="3884308"/>
              <a:ext cx="329964" cy="186212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371586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Survey Methodology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854200"/>
          <a:ext cx="7901013" cy="2727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974"/>
                <a:gridCol w="2355536"/>
                <a:gridCol w="1435180"/>
                <a:gridCol w="1737323"/>
              </a:tblGrid>
              <a:tr h="50323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Border post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No. of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Tourists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Share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Expenditure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Entebbe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650,831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Katuna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327,852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Busia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235,190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14%</a:t>
                      </a:r>
                    </a:p>
                  </a:txBody>
                  <a:tcPr marL="9525" marR="9525" marT="9525" marB="0" anchor="b"/>
                </a:tc>
              </a:tr>
              <a:tr h="4857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Malaba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188,353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Other Border posts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281,692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dirty="0" smtClean="0"/>
              <a:t>Tel: +256(0)-41-4706000 ¤ E-mail: ubos@ubos.org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371586"/>
          </a:xfrm>
        </p:spPr>
        <p:txBody>
          <a:bodyPr/>
          <a:lstStyle/>
          <a:p>
            <a:r>
              <a:rPr lang="en-US" sz="4000" dirty="0" smtClean="0"/>
              <a:t>Survey Methodology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dirty="0" smtClean="0"/>
              <a:t>Tel: +256(0)-41-4706000 ¤ E-mail: ubos@ubos.org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28628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300"/>
              </a:spcBef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Given that the data does not show   notable differences between months, therefore we do not have  low and high periods.  I propose the following allocation;</a:t>
            </a:r>
          </a:p>
          <a:p>
            <a:endParaRPr lang="en-US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00034" y="1500174"/>
          <a:ext cx="8286808" cy="2514600"/>
        </p:xfrm>
        <a:graphic>
          <a:graphicData uri="http://schemas.openxmlformats.org/drawingml/2006/table">
            <a:tbl>
              <a:tblPr/>
              <a:tblGrid>
                <a:gridCol w="1450687"/>
                <a:gridCol w="1510305"/>
                <a:gridCol w="1351327"/>
                <a:gridCol w="1251964"/>
                <a:gridCol w="1251964"/>
                <a:gridCol w="1470561"/>
              </a:tblGrid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Parameter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Entebbe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Busia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Katuna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Malaba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rial Narrow"/>
                        </a:rPr>
                        <a:t>Nh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423,208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179,830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234,146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151,329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988,513 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rial Narrow"/>
                        </a:rPr>
                        <a:t>Sh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 2,697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3,220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3,913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3,127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rial Narrow"/>
                        </a:rPr>
                        <a:t>Nh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 x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rial Narrow"/>
                        </a:rPr>
                        <a:t>Sh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1,141,353,705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579,079,395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916,250,535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473,180,616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3,109,864,251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Optimum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rial Narrow"/>
                        </a:rPr>
                        <a:t>nh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 1,468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 745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1,179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609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4,000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sample rate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  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0.01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Adjusted Rate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  0.73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0.62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0.77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0.65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Adjusted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rial Narrow"/>
                        </a:rPr>
                        <a:t>nh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 2,100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1,300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1,600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1,000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        6,000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371586"/>
          </a:xfrm>
        </p:spPr>
        <p:txBody>
          <a:bodyPr/>
          <a:lstStyle/>
          <a:p>
            <a:r>
              <a:rPr lang="en-US" sz="4000" dirty="0" smtClean="0"/>
              <a:t>Survey Methodology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1116013" y="6308725"/>
            <a:ext cx="7123112" cy="549275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Uganda Bureau of Statistics ¤ Plot 9 Colville Street, Kampala Uganda ¤ Website: </a:t>
            </a:r>
            <a:r>
              <a:rPr lang="en-US" sz="1400" dirty="0" smtClean="0">
                <a:hlinkClick r:id="rId2"/>
              </a:rPr>
              <a:t>www.ubos.org</a:t>
            </a:r>
            <a:r>
              <a:rPr lang="en-US" sz="1400" dirty="0" smtClean="0"/>
              <a:t> Tel: +256(0)-41-4706000 ¤ E-mail: ubos@ubos.org</a:t>
            </a:r>
            <a:endParaRPr lang="en-US" sz="1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4838" cy="4186254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Dividing the sample into four quarter so that  we cover a sample of  1500 tourists  per quarter. 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Dividing   the sample into two periods (May – June) and August- September periods covering 3000 tourist per period.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Dividing   the sample into two periods based on the months they have  been undertaking the survey covering  3000 tourist per period.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FF"/>
            </a:gs>
            <a:gs pos="100000">
              <a:srgbClr val="3EC1F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0" y="6308725"/>
            <a:ext cx="1116013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A0D9B8B-D4F4-4AAE-9656-EA9AF9F3374A}" type="datetime5">
              <a:rPr lang="en-US" sz="1200">
                <a:solidFill>
                  <a:srgbClr val="FAA362"/>
                </a:solidFill>
              </a:rPr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31-Aug-16</a:t>
            </a:fld>
            <a:endParaRPr lang="en-US" sz="1200">
              <a:solidFill>
                <a:srgbClr val="FAA362"/>
              </a:solidFill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116013" y="6308725"/>
            <a:ext cx="712787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551AB77-993F-4B52-9264-5776B3769ECA}" type="slidenum">
              <a:rPr lang="en-US" sz="1400">
                <a:solidFill>
                  <a:srgbClr val="FAA362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sz="1400">
              <a:solidFill>
                <a:srgbClr val="FAA362"/>
              </a:solidFill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905000" y="274638"/>
            <a:ext cx="5867400" cy="1020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86201" y="1412776"/>
            <a:ext cx="8229600" cy="4707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>
              <a:buFont typeface="Wingdings" pitchFamily="2" charset="2"/>
              <a:buChar char="ü"/>
              <a:defRPr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Background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Indicator definition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Scope of coverage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sources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compilation methodology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Best practises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Recommendations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References </a:t>
            </a:r>
            <a:endParaRPr lang="en-GB" sz="2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400" i="1" dirty="0" smtClean="0"/>
              <a:t>UNWTO accommodation compilation toolkit</a:t>
            </a:r>
          </a:p>
          <a:p>
            <a:pPr algn="l"/>
            <a:r>
              <a:rPr lang="en-US" sz="2400" i="1" dirty="0" smtClean="0"/>
              <a:t>EAC accommodation classification guide</a:t>
            </a:r>
          </a:p>
          <a:p>
            <a:pPr algn="l"/>
            <a:r>
              <a:rPr lang="en-US" sz="2400" i="1" dirty="0" smtClean="0"/>
              <a:t>IRTS compilation guide</a:t>
            </a:r>
            <a:endParaRPr lang="en-US" sz="24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smtClean="0"/>
              <a:t>Tel: +256(0)-41-4706000 ¤ E-mail: ubos@ubos.org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2841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THANK YOU 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z="1600" dirty="0" smtClean="0"/>
              <a:t>12/13/11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1500166" y="6308725"/>
            <a:ext cx="7123112" cy="549275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Uganda Bureau of Statistics ¤ Plot 9 Colville Street, Kampala Uganda ¤ Website: www.ubos.org  ,Tel: +256(0)-41-4706000 ¤ E-mail: ubos@ubos.org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0" y="6308725"/>
            <a:ext cx="1116013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B8857C6-AB3E-4E88-A524-22D3C4AAFA3E}" type="datetime5">
              <a:rPr lang="en-US" sz="1200">
                <a:solidFill>
                  <a:srgbClr val="FAA362"/>
                </a:solidFill>
              </a:rPr>
              <a:pPr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31-Aug-16</a:t>
            </a:fld>
            <a:endParaRPr lang="en-US" sz="1200">
              <a:solidFill>
                <a:srgbClr val="FAA362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116013" y="6308725"/>
            <a:ext cx="7127875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DAA03"/>
                </a:solidFill>
              </a:rPr>
              <a:t>Uganda Bureau of Statistics ¤ Plot 9 Colville Street, Kampala Uganda ¤ Website: www.ubos.org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DAA03"/>
                </a:solidFill>
              </a:rPr>
              <a:t>Tel: +256(0)-41-4706000 ¤ E-mail: ubos@ubos.org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54981912-2198-4DBD-9129-EFE631E72386}" type="slidenum">
              <a:rPr lang="en-US" sz="1400">
                <a:solidFill>
                  <a:srgbClr val="FAA362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sz="1400">
              <a:solidFill>
                <a:srgbClr val="FAA362"/>
              </a:solidFill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914400" y="285750"/>
            <a:ext cx="7162800" cy="6229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464344" y="908720"/>
            <a:ext cx="8229600" cy="5400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100" lvl="1" indent="0">
              <a:lnSpc>
                <a:spcPct val="150000"/>
              </a:lnSpc>
              <a:spcBef>
                <a:spcPts val="500"/>
              </a:spcBef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Purpose of survey</a:t>
            </a:r>
          </a:p>
          <a:p>
            <a:pPr marL="360000" lvl="1" indent="-342900" algn="just">
              <a:spcBef>
                <a:spcPts val="0"/>
              </a:spcBef>
              <a:buClrTx/>
              <a:buFont typeface="Wingdings" panose="05000000000000000000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Tourism play a key role in the development of countries. it is considered a priority sector for the future development of many countries. </a:t>
            </a:r>
            <a:endParaRPr lang="en-GB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00" lvl="1" indent="0" algn="just">
              <a:spcBef>
                <a:spcPts val="0"/>
              </a:spcBef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en-GB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0000" lvl="1" indent="-342900" algn="just">
              <a:spcBef>
                <a:spcPts val="0"/>
              </a:spcBef>
              <a:buClrTx/>
              <a:buFont typeface="Wingdings" panose="05000000000000000000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is a sector where governments/communities have place immense emphasis as it is considered a vehicle of growth for so many economies. </a:t>
            </a:r>
          </a:p>
          <a:p>
            <a:pPr marL="360000" lvl="1" indent="-342900" algn="just">
              <a:spcBef>
                <a:spcPts val="0"/>
              </a:spcBef>
              <a:buClrTx/>
              <a:buFont typeface="Wingdings" panose="05000000000000000000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en-GB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0000" lvl="1" indent="-342900" algn="just">
              <a:spcBef>
                <a:spcPts val="0"/>
              </a:spcBef>
              <a:buClrTx/>
              <a:buFont typeface="Wingdings" panose="05000000000000000000" pitchFamily="2" charset="2"/>
              <a:buChar char="ü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order to manage and developed tourism in a more sustainable manner , we need to be able to  measure what benefits tourism bring into our economies and how we can improve to make our countries more attractive destinations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4838" cy="4714908"/>
          </a:xfrm>
        </p:spPr>
        <p:txBody>
          <a:bodyPr/>
          <a:lstStyle/>
          <a:p>
            <a:pPr marL="800100" lvl="1" indent="-342900">
              <a:spcBef>
                <a:spcPts val="500"/>
              </a:spcBef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Visitors include </a:t>
            </a:r>
          </a:p>
          <a:p>
            <a:pPr marL="914400" lvl="1" indent="-457200">
              <a:spcBef>
                <a:spcPts val="500"/>
              </a:spcBef>
              <a:buClrTx/>
              <a:buAutoNum type="alphaLcParenR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Tourists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lvl="1" indent="-457200">
              <a:spcBef>
                <a:spcPts val="500"/>
              </a:spcBef>
              <a:buClrTx/>
              <a:buAutoNum type="alphaLcParenR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cruise ship passengers and non-residents who stay in the country for less than a day, other those who do not leave the airport</a:t>
            </a:r>
          </a:p>
          <a:p>
            <a:pPr marL="914400" lvl="1" indent="-457200">
              <a:spcBef>
                <a:spcPts val="500"/>
              </a:spcBef>
              <a:buClrTx/>
              <a:buAutoNum type="alphaLcParenR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Transit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passenger is one who stops over in  country for flight connections to other destination </a:t>
            </a:r>
          </a:p>
          <a:p>
            <a:pPr marL="914400" lvl="1" indent="-457200">
              <a:spcBef>
                <a:spcPts val="500"/>
              </a:spcBef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transit 1: passengers who do not leave the transit area of the airport or harbour.</a:t>
            </a:r>
          </a:p>
          <a:p>
            <a:pPr marL="914400" lvl="1" indent="-457200">
              <a:spcBef>
                <a:spcPts val="500"/>
              </a:spcBef>
              <a:buClrTx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Transit 2: passengers who leave the airport or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harbour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stay in the country for more than 24 hrs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dirty="0" smtClean="0"/>
              <a:t>Tel: +256(0)-41-4706000 ¤ E-mail: ubos@ubos.org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84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Definitions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only for flight connections  purpose (transit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(2)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are included in  definition of tourists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Same- day visitor (Excursionist)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Are non resident visitors other than those who do not leave the airport, they stay in a country for less than 24 hours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 Because the IRTS ,2008 already provides basic conceptual consistency with other statistical frameworks (IRTS 2008,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para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. 1.31) such as the System of National Accounts 2008 (SNA 2008) and the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Balance of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Payments and International Investment Position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Tel</a:t>
            </a:r>
            <a:r>
              <a:rPr lang="en-US" sz="1200" dirty="0" smtClean="0"/>
              <a:t>: +</a:t>
            </a:r>
            <a:r>
              <a:rPr lang="en-US" sz="1200" dirty="0"/>
              <a:t>25Uganda Bureau of Statistics ¤ Plot 9 Colville Street, Kampala Uganda ¤ Website: www.ubos.org </a:t>
            </a:r>
            <a:r>
              <a:rPr lang="en-US" sz="1200" dirty="0" smtClean="0"/>
              <a:t>6(0</a:t>
            </a:r>
            <a:r>
              <a:rPr lang="en-US" sz="1200" dirty="0" smtClean="0"/>
              <a:t>)-41-4706000 ¤ E-mail: ubos@ubos.org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Definitions (Cont’d)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Manual (BPM6), the Tourism  Satellite Account: Recommended Methodological Framework 2008 (TSA: RMF 2008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builds upon this consistency and provides an additional resource to link tourism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statistics to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standard tables of the SNA 2008.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smtClean="0"/>
              <a:t>Tel: +256(0)-41-4706000 ¤ E-mail: ubos@ubos.org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Definitions (Cont’d)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4838" cy="5291138"/>
          </a:xfrm>
        </p:spPr>
        <p:txBody>
          <a:bodyPr/>
          <a:lstStyle/>
          <a:p>
            <a:pPr marL="342900" lvl="1" indent="-342900">
              <a:spcBef>
                <a:spcPts val="800"/>
              </a:spcBef>
              <a:buNone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Visitor profiles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Visitor profile is a description of visitors based on demographic and behavioral characteristics, such as nationality , age, income, accommodation preferences, travel party size, season of travel, etc, as well as spending behavior. </a:t>
            </a:r>
          </a:p>
          <a:p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Having a clear understanding of visitor requirement to your area can help you make better marketing decisions, project funding decisions, product development decisions and revenue planning decisions. </a:t>
            </a:r>
          </a:p>
          <a:p>
            <a:pPr marL="342900" lvl="1" indent="-342900">
              <a:spcBef>
                <a:spcPts val="800"/>
              </a:spcBef>
              <a:buNone/>
            </a:pPr>
            <a:endParaRPr lang="en-US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12/13/11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Uganda Bureau of Statistics ¤ Plot 9 Colville Street, Kampala Uganda ¤ Website: www.ubos.org </a:t>
            </a:r>
          </a:p>
          <a:p>
            <a:pPr>
              <a:defRPr/>
            </a:pPr>
            <a:r>
              <a:rPr lang="en-US" smtClean="0"/>
              <a:t>Tel: +256(0)-41-4706000 ¤ E-mail: ubos@ubos.org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Scope/Coverage TEM Surveys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4838" cy="5462602"/>
          </a:xfrm>
        </p:spPr>
        <p:txBody>
          <a:bodyPr/>
          <a:lstStyle/>
          <a:p>
            <a:pPr marL="692150" lvl="1" indent="-525463">
              <a:spcBef>
                <a:spcPts val="800"/>
              </a:spcBef>
              <a:buFont typeface="Wingdings" pitchFamily="2" charset="2"/>
              <a:buChar char="ü"/>
            </a:pPr>
            <a:r>
              <a:rPr lang="en-GB" sz="2400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The unit of measure for TEM surveys is the tourist and tourism trip. </a:t>
            </a:r>
          </a:p>
          <a:p>
            <a:pPr marL="692150" indent="-525463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Its recommend that states undertake TEMS annual, to underscore the various aspects of the tourism sector.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Timing </a:t>
            </a:r>
          </a:p>
          <a:p>
            <a:pPr marL="692150" indent="-525463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understand variation in the tourists movements, its recommended that the low and peak seasons surveys are undertaken   </a:t>
            </a:r>
          </a:p>
          <a:p>
            <a:pPr marL="692150" indent="-525463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TEM surveys are conducted at the all/major exit point .</a:t>
            </a:r>
          </a:p>
          <a:p>
            <a:pPr marL="692150" indent="-525463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order to obtain more meaningful results , a uniform survey period has to be adopted for major(all) the exit points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z="1600" dirty="0" smtClean="0"/>
              <a:t>12/13/11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1116013" y="6308725"/>
            <a:ext cx="7123112" cy="549275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Uganda Bureau of Statistics ¤ Plot 9 Colville Street, Kampala Uganda ¤ Website: www.ubos.org  Tel: +256(0)-41-4706000 ¤ E-mail: ubos@ubos.org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300148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Scope/Coverage (cont’d)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4838" cy="546260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Obtain statistics on visitor profiles and characteristics to facilitate development of suitable tourist products and packages.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Obtain information on visitor’s travel patterns to enable design of appropriate marketing strategies.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Obtain information on visitor expenditure patterns for purposes of understanding key features on visitor spending and deriving system of national account statistics.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Obtain information of visitor rating of services and facilities to guide improvements and corrective measures through policy formulation, sensization and training.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z="1400" dirty="0" smtClean="0"/>
              <a:t>12/13/11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1116013" y="6308725"/>
            <a:ext cx="7123112" cy="549275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Uganda Bureau of Statistics ¤ Plot 9 Colville Street, Kampala Uganda ¤ Website: www.ubos.org  ,Tel: +256(0)-41-4706000 ¤ E-mail: ubos@ubos.org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D0B006AA36EB409B10E8596C1D14B7" ma:contentTypeVersion="0" ma:contentTypeDescription="Create a new document." ma:contentTypeScope="" ma:versionID="5655e1634f4bba1cd7cdf60e8f75111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934A495-9007-483D-B9C9-1563FED5E6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C0C5B5-D96F-4E86-8667-593BE544C1BF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7CA5319-EC6C-4073-8C0D-4EBB3CE3B0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7161</TotalTime>
  <Words>1726</Words>
  <Application>Microsoft Office PowerPoint</Application>
  <PresentationFormat>On-screen Show (4:3)</PresentationFormat>
  <Paragraphs>277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Narrow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Definitions</vt:lpstr>
      <vt:lpstr>Definitions (Cont’d)</vt:lpstr>
      <vt:lpstr>Definitions (Cont’d)</vt:lpstr>
      <vt:lpstr>Definitions (Cont’d)</vt:lpstr>
      <vt:lpstr>Scope/Coverage TEM Surveys</vt:lpstr>
      <vt:lpstr>Scope/Coverage (cont’d)</vt:lpstr>
      <vt:lpstr>Scope/Coverage (cont’d)</vt:lpstr>
      <vt:lpstr>Expenditure and Motivation surveys </vt:lpstr>
      <vt:lpstr>Scope and Coverage</vt:lpstr>
      <vt:lpstr>Scope and Coverage</vt:lpstr>
      <vt:lpstr>Methodology</vt:lpstr>
      <vt:lpstr>Survey Methodology</vt:lpstr>
      <vt:lpstr>Survey Methodology</vt:lpstr>
      <vt:lpstr>Survey Methodology</vt:lpstr>
      <vt:lpstr>Survey Methodology</vt:lpstr>
      <vt:lpstr>Survey Methodology</vt:lpstr>
      <vt:lpstr>References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koire Y Lugya</dc:creator>
  <cp:lastModifiedBy>Yunus Koire</cp:lastModifiedBy>
  <cp:revision>426</cp:revision>
  <cp:lastPrinted>2015-10-16T06:47:56Z</cp:lastPrinted>
  <dcterms:created xsi:type="dcterms:W3CDTF">2010-11-01T07:55:41Z</dcterms:created>
  <dcterms:modified xsi:type="dcterms:W3CDTF">2016-08-31T12:39:30Z</dcterms:modified>
</cp:coreProperties>
</file>