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385" r:id="rId5"/>
    <p:sldId id="257" r:id="rId6"/>
    <p:sldId id="362" r:id="rId7"/>
    <p:sldId id="397" r:id="rId8"/>
    <p:sldId id="399" r:id="rId9"/>
    <p:sldId id="398" r:id="rId10"/>
    <p:sldId id="364" r:id="rId11"/>
    <p:sldId id="366" r:id="rId12"/>
    <p:sldId id="363" r:id="rId13"/>
    <p:sldId id="321" r:id="rId14"/>
    <p:sldId id="358" r:id="rId15"/>
    <p:sldId id="360" r:id="rId16"/>
    <p:sldId id="369" r:id="rId17"/>
    <p:sldId id="374" r:id="rId18"/>
    <p:sldId id="389" r:id="rId19"/>
    <p:sldId id="390" r:id="rId20"/>
    <p:sldId id="393" r:id="rId21"/>
    <p:sldId id="395" r:id="rId22"/>
    <p:sldId id="351" r:id="rId23"/>
    <p:sldId id="396" r:id="rId24"/>
    <p:sldId id="387" r:id="rId25"/>
  </p:sldIdLst>
  <p:sldSz cx="9144000" cy="6858000" type="screen4x3"/>
  <p:notesSz cx="6797675" cy="987425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59"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88087" autoAdjust="0"/>
  </p:normalViewPr>
  <p:slideViewPr>
    <p:cSldViewPr>
      <p:cViewPr varScale="1">
        <p:scale>
          <a:sx n="69" d="100"/>
          <a:sy n="69" d="100"/>
        </p:scale>
        <p:origin x="-131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60" d="100"/>
        <a:sy n="160" d="100"/>
      </p:scale>
      <p:origin x="0" y="0"/>
    </p:cViewPr>
  </p:sorterViewPr>
  <p:notesViewPr>
    <p:cSldViewPr>
      <p:cViewPr varScale="1">
        <p:scale>
          <a:sx n="59" d="100"/>
          <a:sy n="59" d="100"/>
        </p:scale>
        <p:origin x="-1752" y="-72"/>
      </p:cViewPr>
      <p:guideLst>
        <p:guide orient="horz" pos="3059"/>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413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1"/>
            <a:ext cx="2945659" cy="494134"/>
          </a:xfrm>
          <a:prstGeom prst="rect">
            <a:avLst/>
          </a:prstGeom>
        </p:spPr>
        <p:txBody>
          <a:bodyPr vert="horz" lIns="91440" tIns="45720" rIns="91440" bIns="45720" rtlCol="0"/>
          <a:lstStyle>
            <a:lvl1pPr algn="r">
              <a:defRPr sz="1200"/>
            </a:lvl1pPr>
          </a:lstStyle>
          <a:p>
            <a:fld id="{2729F811-EF41-4E76-8BEC-BEA97BC41475}" type="datetimeFigureOut">
              <a:rPr lang="en-US" smtClean="0"/>
              <a:pPr/>
              <a:t>8/26/2016</a:t>
            </a:fld>
            <a:endParaRPr lang="en-GB"/>
          </a:p>
        </p:txBody>
      </p:sp>
      <p:sp>
        <p:nvSpPr>
          <p:cNvPr id="4" name="Footer Placeholder 3"/>
          <p:cNvSpPr>
            <a:spLocks noGrp="1"/>
          </p:cNvSpPr>
          <p:nvPr>
            <p:ph type="ftr" sz="quarter" idx="2"/>
          </p:nvPr>
        </p:nvSpPr>
        <p:spPr>
          <a:xfrm>
            <a:off x="0" y="9378430"/>
            <a:ext cx="2945659" cy="4941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378430"/>
            <a:ext cx="2945659" cy="494133"/>
          </a:xfrm>
          <a:prstGeom prst="rect">
            <a:avLst/>
          </a:prstGeom>
        </p:spPr>
        <p:txBody>
          <a:bodyPr vert="horz" lIns="91440" tIns="45720" rIns="91440" bIns="45720" rtlCol="0" anchor="b"/>
          <a:lstStyle>
            <a:lvl1pPr algn="r">
              <a:defRPr sz="1200"/>
            </a:lvl1pPr>
          </a:lstStyle>
          <a:p>
            <a:fld id="{1B05CF88-5EC5-4E72-94C7-7B54ECEF28BF}" type="slidenum">
              <a:rPr lang="en-GB" smtClean="0"/>
              <a:pPr/>
              <a:t>‹#›</a:t>
            </a:fld>
            <a:endParaRPr lang="en-GB"/>
          </a:p>
        </p:txBody>
      </p:sp>
    </p:spTree>
    <p:extLst>
      <p:ext uri="{BB962C8B-B14F-4D97-AF65-F5344CB8AC3E}">
        <p14:creationId xmlns:p14="http://schemas.microsoft.com/office/powerpoint/2010/main" xmlns="" val="1262257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AutoShape 1"/>
          <p:cNvSpPr>
            <a:spLocks noChangeArrowheads="1"/>
          </p:cNvSpPr>
          <p:nvPr/>
        </p:nvSpPr>
        <p:spPr bwMode="auto">
          <a:xfrm>
            <a:off x="0" y="1"/>
            <a:ext cx="6797675" cy="9874250"/>
          </a:xfrm>
          <a:prstGeom prst="roundRect">
            <a:avLst>
              <a:gd name="adj" fmla="val 23"/>
            </a:avLst>
          </a:prstGeom>
          <a:solidFill>
            <a:srgbClr val="FFFFFF"/>
          </a:solidFill>
          <a:ln w="9360">
            <a:noFill/>
            <a:miter lim="800000"/>
            <a:headEnd/>
            <a:tailEnd/>
          </a:ln>
        </p:spPr>
        <p:txBody>
          <a:bodyPr wrap="none" anchor="ctr"/>
          <a:lstStyle/>
          <a:p>
            <a:endParaRPr lang="en-US"/>
          </a:p>
        </p:txBody>
      </p:sp>
      <p:sp>
        <p:nvSpPr>
          <p:cNvPr id="23555" name="AutoShape 2"/>
          <p:cNvSpPr>
            <a:spLocks noChangeArrowheads="1"/>
          </p:cNvSpPr>
          <p:nvPr/>
        </p:nvSpPr>
        <p:spPr bwMode="auto">
          <a:xfrm>
            <a:off x="0" y="1"/>
            <a:ext cx="6797675" cy="987425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6" name="AutoShape 3"/>
          <p:cNvSpPr>
            <a:spLocks noChangeArrowheads="1"/>
          </p:cNvSpPr>
          <p:nvPr/>
        </p:nvSpPr>
        <p:spPr bwMode="auto">
          <a:xfrm>
            <a:off x="0" y="1"/>
            <a:ext cx="6797675" cy="987425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7" name="Text Box 4"/>
          <p:cNvSpPr txBox="1">
            <a:spLocks noChangeArrowheads="1"/>
          </p:cNvSpPr>
          <p:nvPr/>
        </p:nvSpPr>
        <p:spPr bwMode="auto">
          <a:xfrm>
            <a:off x="0" y="1"/>
            <a:ext cx="2945659" cy="494134"/>
          </a:xfrm>
          <a:prstGeom prst="rect">
            <a:avLst/>
          </a:prstGeom>
          <a:noFill/>
          <a:ln w="9525">
            <a:noFill/>
            <a:round/>
            <a:headEnd/>
            <a:tailEnd/>
          </a:ln>
        </p:spPr>
        <p:txBody>
          <a:bodyPr wrap="none" anchor="ctr"/>
          <a:lstStyle/>
          <a:p>
            <a:endParaRPr lang="en-US"/>
          </a:p>
        </p:txBody>
      </p:sp>
      <p:sp>
        <p:nvSpPr>
          <p:cNvPr id="23558" name="Text Box 5"/>
          <p:cNvSpPr txBox="1">
            <a:spLocks noChangeArrowheads="1"/>
          </p:cNvSpPr>
          <p:nvPr/>
        </p:nvSpPr>
        <p:spPr bwMode="auto">
          <a:xfrm>
            <a:off x="3850444" y="1"/>
            <a:ext cx="2945659" cy="494134"/>
          </a:xfrm>
          <a:prstGeom prst="rect">
            <a:avLst/>
          </a:prstGeom>
          <a:noFill/>
          <a:ln w="9525">
            <a:noFill/>
            <a:round/>
            <a:headEnd/>
            <a:tailEnd/>
          </a:ln>
        </p:spPr>
        <p:txBody>
          <a:bodyPr wrap="none" anchor="ctr"/>
          <a:lstStyle/>
          <a:p>
            <a:endParaRPr lang="en-US"/>
          </a:p>
        </p:txBody>
      </p:sp>
      <p:sp>
        <p:nvSpPr>
          <p:cNvPr id="23559" name="Rectangle 6"/>
          <p:cNvSpPr>
            <a:spLocks noGrp="1" noRot="1" noChangeAspect="1" noChangeArrowheads="1"/>
          </p:cNvSpPr>
          <p:nvPr>
            <p:ph type="sldImg"/>
          </p:nvPr>
        </p:nvSpPr>
        <p:spPr bwMode="auto">
          <a:xfrm>
            <a:off x="931863" y="741363"/>
            <a:ext cx="4929187" cy="3697287"/>
          </a:xfrm>
          <a:prstGeom prst="rect">
            <a:avLst/>
          </a:prstGeom>
          <a:noFill/>
          <a:ln w="9360">
            <a:solidFill>
              <a:srgbClr val="000000"/>
            </a:solidFill>
            <a:miter lim="800000"/>
            <a:headEnd/>
            <a:tailEnd/>
          </a:ln>
        </p:spPr>
      </p:sp>
      <p:sp>
        <p:nvSpPr>
          <p:cNvPr id="2055" name="Rectangle 7"/>
          <p:cNvSpPr>
            <a:spLocks noGrp="1" noChangeArrowheads="1"/>
          </p:cNvSpPr>
          <p:nvPr>
            <p:ph type="body"/>
          </p:nvPr>
        </p:nvSpPr>
        <p:spPr bwMode="auto">
          <a:xfrm>
            <a:off x="679767" y="4691745"/>
            <a:ext cx="5433420" cy="4438774"/>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3561" name="Text Box 8"/>
          <p:cNvSpPr txBox="1">
            <a:spLocks noChangeArrowheads="1"/>
          </p:cNvSpPr>
          <p:nvPr/>
        </p:nvSpPr>
        <p:spPr bwMode="auto">
          <a:xfrm>
            <a:off x="0" y="9380116"/>
            <a:ext cx="2945659" cy="494134"/>
          </a:xfrm>
          <a:prstGeom prst="rect">
            <a:avLst/>
          </a:prstGeom>
          <a:noFill/>
          <a:ln w="9525">
            <a:noFill/>
            <a:round/>
            <a:headEnd/>
            <a:tailEnd/>
          </a:ln>
        </p:spPr>
        <p:txBody>
          <a:bodyPr wrap="none" anchor="ctr"/>
          <a:lstStyle/>
          <a:p>
            <a:endParaRPr lang="en-US"/>
          </a:p>
        </p:txBody>
      </p:sp>
      <p:sp>
        <p:nvSpPr>
          <p:cNvPr id="2057" name="Rectangle 9"/>
          <p:cNvSpPr>
            <a:spLocks noGrp="1" noChangeArrowheads="1"/>
          </p:cNvSpPr>
          <p:nvPr>
            <p:ph type="sldNum"/>
          </p:nvPr>
        </p:nvSpPr>
        <p:spPr bwMode="auto">
          <a:xfrm>
            <a:off x="3850443" y="9380117"/>
            <a:ext cx="2940938" cy="489074"/>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D3143FBD-9AE1-4813-B6EB-C0CB3E1C046F}" type="slidenum">
              <a:rPr lang="en-US"/>
              <a:pPr>
                <a:defRPr/>
              </a:pPr>
              <a:t>‹#›</a:t>
            </a:fld>
            <a:endParaRPr lang="en-US"/>
          </a:p>
        </p:txBody>
      </p:sp>
    </p:spTree>
    <p:extLst>
      <p:ext uri="{BB962C8B-B14F-4D97-AF65-F5344CB8AC3E}">
        <p14:creationId xmlns:p14="http://schemas.microsoft.com/office/powerpoint/2010/main" xmlns="" val="117312095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p:nvPr>
        </p:nvSpPr>
        <p:spPr>
          <a:noFill/>
        </p:spPr>
        <p:txBody>
          <a:bodyPr/>
          <a:lstStyle/>
          <a:p>
            <a:fld id="{4E1CA26F-E0D5-4349-A87A-09DF158FBBB1}" type="slidenum">
              <a:rPr lang="en-US" smtClean="0"/>
              <a:pPr/>
              <a:t>1</a:t>
            </a:fld>
            <a:endParaRPr lang="en-US" smtClean="0"/>
          </a:p>
        </p:txBody>
      </p:sp>
      <p:sp>
        <p:nvSpPr>
          <p:cNvPr id="24579" name="Text Box 1"/>
          <p:cNvSpPr txBox="1">
            <a:spLocks noChangeArrowheads="1"/>
          </p:cNvSpPr>
          <p:nvPr/>
        </p:nvSpPr>
        <p:spPr bwMode="auto">
          <a:xfrm>
            <a:off x="3850442" y="9380116"/>
            <a:ext cx="2944085" cy="492448"/>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6B57B9B-DF10-4E3B-BD81-A4C21833B901}"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200">
              <a:solidFill>
                <a:srgbClr val="000000"/>
              </a:solidFill>
            </a:endParaRPr>
          </a:p>
        </p:txBody>
      </p:sp>
      <p:sp>
        <p:nvSpPr>
          <p:cNvPr id="24580" name="Rectangle 2"/>
          <p:cNvSpPr>
            <a:spLocks noGrp="1" noRot="1" noChangeAspect="1" noChangeArrowheads="1" noTextEdit="1"/>
          </p:cNvSpPr>
          <p:nvPr>
            <p:ph type="sldImg"/>
          </p:nvPr>
        </p:nvSpPr>
        <p:spPr>
          <a:xfrm>
            <a:off x="930275" y="741363"/>
            <a:ext cx="4937125" cy="3702050"/>
          </a:xfrm>
          <a:solidFill>
            <a:srgbClr val="FFFFFF"/>
          </a:solidFill>
          <a:ln/>
        </p:spPr>
      </p:sp>
      <p:sp>
        <p:nvSpPr>
          <p:cNvPr id="24581" name="Rectangle 3"/>
          <p:cNvSpPr>
            <a:spLocks noGrp="1" noChangeArrowheads="1"/>
          </p:cNvSpPr>
          <p:nvPr>
            <p:ph type="body" idx="1"/>
          </p:nvPr>
        </p:nvSpPr>
        <p:spPr>
          <a:xfrm>
            <a:off x="679768" y="4691746"/>
            <a:ext cx="5438140" cy="4443834"/>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246725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p:spPr>
        <p:txBody>
          <a:bodyPr/>
          <a:lstStyle/>
          <a:p>
            <a:fld id="{9BEEFBF3-75A4-4A8F-9689-096705348786}" type="slidenum">
              <a:rPr lang="en-US" smtClean="0"/>
              <a:pPr/>
              <a:t>2</a:t>
            </a:fld>
            <a:endParaRPr lang="en-US" smtClean="0"/>
          </a:p>
        </p:txBody>
      </p:sp>
      <p:sp>
        <p:nvSpPr>
          <p:cNvPr id="25603" name="Text Box 1"/>
          <p:cNvSpPr txBox="1">
            <a:spLocks noChangeArrowheads="1"/>
          </p:cNvSpPr>
          <p:nvPr/>
        </p:nvSpPr>
        <p:spPr bwMode="auto">
          <a:xfrm>
            <a:off x="3850442" y="9380116"/>
            <a:ext cx="2944085" cy="492448"/>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884E095-2670-4102-BB3C-A6A15591F4F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200">
              <a:solidFill>
                <a:srgbClr val="000000"/>
              </a:solidFill>
            </a:endParaRPr>
          </a:p>
        </p:txBody>
      </p:sp>
      <p:sp>
        <p:nvSpPr>
          <p:cNvPr id="25604" name="Rectangle 2"/>
          <p:cNvSpPr>
            <a:spLocks noGrp="1" noRot="1" noChangeAspect="1" noChangeArrowheads="1" noTextEdit="1"/>
          </p:cNvSpPr>
          <p:nvPr>
            <p:ph type="sldImg"/>
          </p:nvPr>
        </p:nvSpPr>
        <p:spPr>
          <a:xfrm>
            <a:off x="930275" y="741363"/>
            <a:ext cx="4937125" cy="3702050"/>
          </a:xfrm>
          <a:solidFill>
            <a:srgbClr val="FFFFFF"/>
          </a:solidFill>
          <a:ln/>
        </p:spPr>
      </p:sp>
      <p:sp>
        <p:nvSpPr>
          <p:cNvPr id="25605" name="Rectangle 3"/>
          <p:cNvSpPr>
            <a:spLocks noGrp="1" noChangeArrowheads="1"/>
          </p:cNvSpPr>
          <p:nvPr>
            <p:ph type="body" idx="1"/>
          </p:nvPr>
        </p:nvSpPr>
        <p:spPr>
          <a:xfrm>
            <a:off x="679768" y="4691746"/>
            <a:ext cx="5438140" cy="4443834"/>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2989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9"/>
          <p:cNvSpPr>
            <a:spLocks noGrp="1" noChangeArrowheads="1"/>
          </p:cNvSpPr>
          <p:nvPr>
            <p:ph type="sldNum" sz="quarter"/>
          </p:nvPr>
        </p:nvSpPr>
        <p:spPr>
          <a:noFill/>
        </p:spPr>
        <p:txBody>
          <a:bodyPr/>
          <a:lstStyle/>
          <a:p>
            <a:fld id="{BC0EAAD4-858C-4506-A76C-0A8CA734E73C}" type="slidenum">
              <a:rPr lang="en-US" smtClean="0"/>
              <a:pPr/>
              <a:t>10</a:t>
            </a:fld>
            <a:endParaRPr lang="en-US" smtClean="0"/>
          </a:p>
        </p:txBody>
      </p:sp>
      <p:sp>
        <p:nvSpPr>
          <p:cNvPr id="26627" name="Text Box 1"/>
          <p:cNvSpPr txBox="1">
            <a:spLocks noChangeArrowheads="1"/>
          </p:cNvSpPr>
          <p:nvPr/>
        </p:nvSpPr>
        <p:spPr bwMode="auto">
          <a:xfrm>
            <a:off x="3850442" y="9380116"/>
            <a:ext cx="2944085" cy="492448"/>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56972B9-415C-454A-A7B7-6774452C437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US" sz="1200">
              <a:solidFill>
                <a:srgbClr val="000000"/>
              </a:solidFill>
            </a:endParaRPr>
          </a:p>
        </p:txBody>
      </p:sp>
      <p:sp>
        <p:nvSpPr>
          <p:cNvPr id="26628" name="Rectangle 2"/>
          <p:cNvSpPr>
            <a:spLocks noGrp="1" noRot="1" noChangeAspect="1" noChangeArrowheads="1" noTextEdit="1"/>
          </p:cNvSpPr>
          <p:nvPr>
            <p:ph type="sldImg"/>
          </p:nvPr>
        </p:nvSpPr>
        <p:spPr>
          <a:xfrm>
            <a:off x="930275" y="741363"/>
            <a:ext cx="4937125" cy="3702050"/>
          </a:xfrm>
          <a:solidFill>
            <a:srgbClr val="FFFFFF"/>
          </a:solidFill>
          <a:ln/>
        </p:spPr>
      </p:sp>
      <p:sp>
        <p:nvSpPr>
          <p:cNvPr id="26629" name="Rectangle 3"/>
          <p:cNvSpPr>
            <a:spLocks noGrp="1" noChangeArrowheads="1"/>
          </p:cNvSpPr>
          <p:nvPr>
            <p:ph type="body" idx="1"/>
          </p:nvPr>
        </p:nvSpPr>
        <p:spPr>
          <a:xfrm>
            <a:off x="679768" y="4691746"/>
            <a:ext cx="5438140" cy="4443834"/>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39274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p:spPr>
        <p:txBody>
          <a:bodyPr/>
          <a:lstStyle/>
          <a:p>
            <a:fld id="{AEB34B23-D8FE-490A-825A-616700BCB5F8}" type="slidenum">
              <a:rPr lang="en-US" smtClean="0"/>
              <a:pPr/>
              <a:t>21</a:t>
            </a:fld>
            <a:endParaRPr lang="en-US" smtClean="0"/>
          </a:p>
        </p:txBody>
      </p:sp>
      <p:sp>
        <p:nvSpPr>
          <p:cNvPr id="39939"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E257A57-CF5E-4D9C-B18F-69470F641072}"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US" sz="1200">
              <a:solidFill>
                <a:srgbClr val="000000"/>
              </a:solidFill>
            </a:endParaRPr>
          </a:p>
        </p:txBody>
      </p:sp>
      <p:sp>
        <p:nvSpPr>
          <p:cNvPr id="39940"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39941"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93562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06CAB7BF-4E39-4DEF-A9C1-4A8601B8B8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B1A9EAC-8AB9-4E38-B2B3-FCDAA6CFA3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28588"/>
            <a:ext cx="2055813" cy="6762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8588"/>
            <a:ext cx="6016625" cy="676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8E20314-20FC-44BC-805D-AF073DEC03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B547E229-218B-42B0-A7BB-25DA3F855A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740B622E-403C-4234-876F-44CB7603AE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5425"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5025" y="1600200"/>
            <a:ext cx="4037013"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A46B60C6-5137-4540-9346-BF4410AA6D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idx="10"/>
          </p:nvPr>
        </p:nvSpPr>
        <p:spPr>
          <a:ln/>
        </p:spPr>
        <p:txBody>
          <a:bodyPr/>
          <a:lstStyle>
            <a:lvl1pPr>
              <a:defRPr/>
            </a:lvl1pPr>
          </a:lstStyle>
          <a:p>
            <a:pPr>
              <a:defRPr/>
            </a:pPr>
            <a:r>
              <a:rPr lang="en-US"/>
              <a:t>12/13/11</a:t>
            </a:r>
          </a:p>
        </p:txBody>
      </p:sp>
      <p:sp>
        <p:nvSpPr>
          <p:cNvPr id="8"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9" name="Rectangle 6"/>
          <p:cNvSpPr>
            <a:spLocks noGrp="1" noChangeArrowheads="1"/>
          </p:cNvSpPr>
          <p:nvPr>
            <p:ph type="sldNum" idx="12"/>
          </p:nvPr>
        </p:nvSpPr>
        <p:spPr>
          <a:ln/>
        </p:spPr>
        <p:txBody>
          <a:bodyPr/>
          <a:lstStyle>
            <a:lvl1pPr>
              <a:defRPr/>
            </a:lvl1pPr>
          </a:lstStyle>
          <a:p>
            <a:pPr>
              <a:defRPr/>
            </a:pPr>
            <a:fld id="{057C5D15-D9BB-4F16-9BC2-44A74FCB2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idx="10"/>
          </p:nvPr>
        </p:nvSpPr>
        <p:spPr>
          <a:ln/>
        </p:spPr>
        <p:txBody>
          <a:bodyPr/>
          <a:lstStyle>
            <a:lvl1pPr>
              <a:defRPr/>
            </a:lvl1pPr>
          </a:lstStyle>
          <a:p>
            <a:pPr>
              <a:defRPr/>
            </a:pPr>
            <a:r>
              <a:rPr lang="en-US"/>
              <a:t>12/13/11</a:t>
            </a:r>
          </a:p>
        </p:txBody>
      </p:sp>
      <p:sp>
        <p:nvSpPr>
          <p:cNvPr id="4"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5" name="Rectangle 6"/>
          <p:cNvSpPr>
            <a:spLocks noGrp="1" noChangeArrowheads="1"/>
          </p:cNvSpPr>
          <p:nvPr>
            <p:ph type="sldNum" idx="12"/>
          </p:nvPr>
        </p:nvSpPr>
        <p:spPr>
          <a:ln/>
        </p:spPr>
        <p:txBody>
          <a:bodyPr/>
          <a:lstStyle>
            <a:lvl1pPr>
              <a:defRPr/>
            </a:lvl1pPr>
          </a:lstStyle>
          <a:p>
            <a:pPr>
              <a:defRPr/>
            </a:pPr>
            <a:fld id="{0AFA21A6-87DE-44C8-BD2F-4EDE5A2E67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r>
              <a:rPr lang="en-US"/>
              <a:t>12/13/11</a:t>
            </a:r>
          </a:p>
        </p:txBody>
      </p:sp>
      <p:sp>
        <p:nvSpPr>
          <p:cNvPr id="3"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4" name="Rectangle 6"/>
          <p:cNvSpPr>
            <a:spLocks noGrp="1" noChangeArrowheads="1"/>
          </p:cNvSpPr>
          <p:nvPr>
            <p:ph type="sldNum" idx="12"/>
          </p:nvPr>
        </p:nvSpPr>
        <p:spPr>
          <a:ln/>
        </p:spPr>
        <p:txBody>
          <a:bodyPr/>
          <a:lstStyle>
            <a:lvl1pPr>
              <a:defRPr/>
            </a:lvl1pPr>
          </a:lstStyle>
          <a:p>
            <a:pPr>
              <a:defRPr/>
            </a:pPr>
            <a:fld id="{2D74CDB4-CDAE-4B41-A99A-8B8FE60E4D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722C9C5A-913C-47D9-966B-EAF079613CC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92AB861A-525E-4ABD-813F-EDFDDA773D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6308725"/>
            <a:ext cx="9144000" cy="549275"/>
          </a:xfrm>
          <a:prstGeom prst="rect">
            <a:avLst/>
          </a:prstGeom>
          <a:gradFill rotWithShape="0">
            <a:gsLst>
              <a:gs pos="0">
                <a:srgbClr val="5353FF"/>
              </a:gs>
              <a:gs pos="100000">
                <a:srgbClr val="262676"/>
              </a:gs>
            </a:gsLst>
            <a:lin ang="5400000" scaled="1"/>
          </a:gradFill>
          <a:ln w="9525">
            <a:noFill/>
            <a:round/>
            <a:headEnd/>
            <a:tailEnd/>
          </a:ln>
        </p:spPr>
        <p:txBody>
          <a:bodyPr wrap="none" anchor="ctr"/>
          <a:lstStyle/>
          <a:p>
            <a:endParaRPr lang="en-US"/>
          </a:p>
        </p:txBody>
      </p:sp>
      <p:sp>
        <p:nvSpPr>
          <p:cNvPr id="1027" name="Rectangle 2"/>
          <p:cNvSpPr>
            <a:spLocks noGrp="1" noChangeArrowheads="1"/>
          </p:cNvSpPr>
          <p:nvPr>
            <p:ph type="title"/>
          </p:nvPr>
        </p:nvSpPr>
        <p:spPr bwMode="auto">
          <a:xfrm>
            <a:off x="457200" y="128588"/>
            <a:ext cx="8224838"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8" name="Rectangle 3"/>
          <p:cNvSpPr>
            <a:spLocks noGrp="1" noChangeArrowheads="1"/>
          </p:cNvSpPr>
          <p:nvPr>
            <p:ph type="body" idx="1"/>
          </p:nvPr>
        </p:nvSpPr>
        <p:spPr bwMode="auto">
          <a:xfrm>
            <a:off x="457200" y="1600200"/>
            <a:ext cx="8224838" cy="529113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4"/>
          <p:cNvSpPr>
            <a:spLocks noGrp="1" noChangeArrowheads="1"/>
          </p:cNvSpPr>
          <p:nvPr>
            <p:ph type="dt"/>
          </p:nvPr>
        </p:nvSpPr>
        <p:spPr bwMode="auto">
          <a:xfrm>
            <a:off x="0" y="6308725"/>
            <a:ext cx="11112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12/13/11</a:t>
            </a:r>
          </a:p>
        </p:txBody>
      </p:sp>
      <p:sp>
        <p:nvSpPr>
          <p:cNvPr id="1029" name="Rectangle 5"/>
          <p:cNvSpPr>
            <a:spLocks noGrp="1" noChangeArrowheads="1"/>
          </p:cNvSpPr>
          <p:nvPr>
            <p:ph type="ftr"/>
          </p:nvPr>
        </p:nvSpPr>
        <p:spPr bwMode="auto">
          <a:xfrm>
            <a:off x="1116013" y="6308725"/>
            <a:ext cx="7123112" cy="9159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1030" name="Rectangle 6"/>
          <p:cNvSpPr>
            <a:spLocks noGrp="1" noChangeArrowheads="1"/>
          </p:cNvSpPr>
          <p:nvPr>
            <p:ph type="sldNum"/>
          </p:nvPr>
        </p:nvSpPr>
        <p:spPr bwMode="auto">
          <a:xfrm>
            <a:off x="8243888" y="6308725"/>
            <a:ext cx="8953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fld id="{4014B14E-4A89-43DB-A08E-E6200B40C2E0}" type="slidenum">
              <a:rPr lang="en-US"/>
              <a:pPr>
                <a:defRPr/>
              </a:pPr>
              <a:t>‹#›</a:t>
            </a:fld>
            <a:endParaRPr lang="en-US"/>
          </a:p>
        </p:txBody>
      </p:sp>
      <p:pic>
        <p:nvPicPr>
          <p:cNvPr id="1032" name="Picture 7"/>
          <p:cNvPicPr>
            <a:picLocks noChangeAspect="1" noChangeArrowheads="1"/>
          </p:cNvPicPr>
          <p:nvPr/>
        </p:nvPicPr>
        <p:blipFill>
          <a:blip r:embed="rId13" cstate="print"/>
          <a:srcRect/>
          <a:stretch>
            <a:fillRect/>
          </a:stretch>
        </p:blipFill>
        <p:spPr bwMode="auto">
          <a:xfrm>
            <a:off x="0" y="0"/>
            <a:ext cx="904875" cy="723900"/>
          </a:xfrm>
          <a:prstGeom prst="rect">
            <a:avLst/>
          </a:prstGeom>
          <a:noFill/>
          <a:ln w="9525">
            <a:noFill/>
            <a:round/>
            <a:headEnd/>
            <a:tailEnd/>
          </a:ln>
        </p:spPr>
      </p:pic>
      <p:pic>
        <p:nvPicPr>
          <p:cNvPr id="1033" name="Picture 8"/>
          <p:cNvPicPr>
            <a:picLocks noChangeAspect="1" noChangeArrowheads="1"/>
          </p:cNvPicPr>
          <p:nvPr/>
        </p:nvPicPr>
        <p:blipFill>
          <a:blip r:embed="rId14" cstate="print"/>
          <a:srcRect/>
          <a:stretch>
            <a:fillRect/>
          </a:stretch>
        </p:blipFill>
        <p:spPr bwMode="auto">
          <a:xfrm>
            <a:off x="8334375" y="0"/>
            <a:ext cx="809625" cy="704850"/>
          </a:xfrm>
          <a:prstGeom prst="rect">
            <a:avLst/>
          </a:prstGeom>
          <a:noFill/>
          <a:ln w="9525">
            <a:noFill/>
            <a:round/>
            <a:headEnd/>
            <a:tailEnd/>
          </a:ln>
        </p:spPr>
      </p:pic>
      <p:sp>
        <p:nvSpPr>
          <p:cNvPr id="1034" name="Line 9"/>
          <p:cNvSpPr>
            <a:spLocks noChangeShapeType="1"/>
          </p:cNvSpPr>
          <p:nvPr/>
        </p:nvSpPr>
        <p:spPr bwMode="auto">
          <a:xfrm>
            <a:off x="468313" y="1412875"/>
            <a:ext cx="8207375" cy="1588"/>
          </a:xfrm>
          <a:prstGeom prst="line">
            <a:avLst/>
          </a:prstGeom>
          <a:noFill/>
          <a:ln w="19080">
            <a:solidFill>
              <a:srgbClr val="5353FF"/>
            </a:solidFill>
            <a:miter lim="800000"/>
            <a:headEnd/>
            <a:tailEnd/>
          </a:ln>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9pPr>
    </p:titleStyle>
    <p:bodyStyle>
      <a:lvl1pPr marL="342900" indent="-342900" algn="just" defTabSz="449263" rtl="0" eaLnBrk="0" fontAlgn="base" hangingPunct="0">
        <a:spcBef>
          <a:spcPts val="800"/>
        </a:spcBef>
        <a:spcAft>
          <a:spcPct val="0"/>
        </a:spcAft>
        <a:buClr>
          <a:srgbClr val="000000"/>
        </a:buClr>
        <a:buSzPct val="100000"/>
        <a:buFont typeface="Times New Roman" pitchFamily="18" charset="0"/>
        <a:buChar char="•"/>
        <a:defRPr sz="3200">
          <a:solidFill>
            <a:srgbClr val="000066"/>
          </a:solidFill>
          <a:latin typeface="+mn-lt"/>
          <a:ea typeface="+mn-ea"/>
          <a:cs typeface="+mn-cs"/>
        </a:defRPr>
      </a:lvl1pPr>
      <a:lvl2pPr marL="742950" indent="-285750" algn="just" defTabSz="449263" rtl="0" eaLnBrk="0" fontAlgn="base" hangingPunct="0">
        <a:spcBef>
          <a:spcPts val="700"/>
        </a:spcBef>
        <a:spcAft>
          <a:spcPct val="0"/>
        </a:spcAft>
        <a:buClr>
          <a:srgbClr val="000000"/>
        </a:buClr>
        <a:buSzPct val="100000"/>
        <a:buFont typeface="Times New Roman" pitchFamily="18" charset="0"/>
        <a:buChar char="–"/>
        <a:defRPr sz="2800">
          <a:solidFill>
            <a:srgbClr val="006699"/>
          </a:solidFill>
          <a:latin typeface="+mn-lt"/>
          <a:cs typeface="+mn-cs"/>
        </a:defRPr>
      </a:lvl2pPr>
      <a:lvl3pPr marL="1143000" indent="-228600" algn="just" defTabSz="449263" rtl="0" eaLnBrk="0" fontAlgn="base" hangingPunct="0">
        <a:spcBef>
          <a:spcPts val="600"/>
        </a:spcBef>
        <a:spcAft>
          <a:spcPct val="0"/>
        </a:spcAft>
        <a:buClr>
          <a:srgbClr val="000000"/>
        </a:buClr>
        <a:buSzPct val="100000"/>
        <a:buFont typeface="Times New Roman" pitchFamily="18" charset="0"/>
        <a:buChar char="•"/>
        <a:defRPr sz="2400">
          <a:solidFill>
            <a:srgbClr val="333399"/>
          </a:solidFill>
          <a:latin typeface="+mn-lt"/>
          <a:cs typeface="+mn-cs"/>
        </a:defRPr>
      </a:lvl3pPr>
      <a:lvl4pPr marL="16002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4pPr>
      <a:lvl5pPr marL="20574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5pPr>
      <a:lvl6pPr marL="25146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785786" y="357166"/>
          <a:ext cx="7215238" cy="736092"/>
        </p:xfrm>
        <a:graphic>
          <a:graphicData uri="http://schemas.openxmlformats.org/drawingml/2006/table">
            <a:tbl>
              <a:tblPr/>
              <a:tblGrid>
                <a:gridCol w="3057762"/>
                <a:gridCol w="1098920"/>
                <a:gridCol w="3058556"/>
              </a:tblGrid>
              <a:tr h="526415">
                <a:tc>
                  <a:txBody>
                    <a:bodyPr/>
                    <a:lstStyle/>
                    <a:p>
                      <a:pPr marL="0" marR="0" algn="ctr">
                        <a:lnSpc>
                          <a:spcPct val="115000"/>
                        </a:lnSpc>
                        <a:spcBef>
                          <a:spcPts val="0"/>
                        </a:spcBef>
                        <a:spcAft>
                          <a:spcPts val="0"/>
                        </a:spcAft>
                      </a:pPr>
                      <a:r>
                        <a:rPr lang="tr-TR" sz="1050" b="1" dirty="0">
                          <a:latin typeface="Times New Roman"/>
                          <a:ea typeface="Times New Roman"/>
                          <a:cs typeface="Times New Roman"/>
                        </a:rPr>
                        <a:t>STATISTICAL</a:t>
                      </a:r>
                      <a:r>
                        <a:rPr lang="en-US" sz="1050" b="1" dirty="0">
                          <a:latin typeface="Times New Roman"/>
                          <a:ea typeface="Times New Roman"/>
                          <a:cs typeface="Times New Roman"/>
                        </a:rPr>
                        <a:t>, ECONOMIC AND SOCIAL RESEARCH AND TRAINING CENTRE</a:t>
                      </a:r>
                      <a:br>
                        <a:rPr lang="en-US" sz="1050" b="1" dirty="0">
                          <a:latin typeface="Times New Roman"/>
                          <a:ea typeface="Times New Roman"/>
                          <a:cs typeface="Times New Roman"/>
                        </a:rPr>
                      </a:br>
                      <a:r>
                        <a:rPr lang="en-US" sz="1050" b="1" dirty="0">
                          <a:latin typeface="Times New Roman"/>
                          <a:ea typeface="Times New Roman"/>
                          <a:cs typeface="Times New Roman"/>
                        </a:rPr>
                        <a:t>FOR ISLAMIC COUNTRIES</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050" b="1" dirty="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fr-FR" sz="1050" b="1" dirty="0">
                          <a:latin typeface="Times New Roman"/>
                          <a:ea typeface="Times New Roman"/>
                          <a:cs typeface="Times New Roman"/>
                        </a:rPr>
                        <a:t>CENTRE DE RECHERCHES STASTISTIQUES ECONOMIQUES ET SOCIALES ET DE FORMATION POUR LES PAYS ISLAMIQUES</a:t>
                      </a:r>
                      <a:endParaRPr lang="en-US" sz="1050" b="1" dirty="0">
                        <a:latin typeface="Times New Roman"/>
                        <a:ea typeface="Times New Roman"/>
                        <a:cs typeface="Times New Roman"/>
                      </a:endParaRPr>
                    </a:p>
                  </a:txBody>
                  <a:tcPr marL="0" marR="0" marT="0" marB="0" anchor="ctr">
                    <a:lnL>
                      <a:noFill/>
                    </a:lnL>
                    <a:lnR>
                      <a:noFill/>
                    </a:lnR>
                    <a:lnT>
                      <a:noFill/>
                    </a:lnT>
                    <a:lnB>
                      <a:noFill/>
                    </a:lnB>
                  </a:tcPr>
                </a:tc>
              </a:tr>
              <a:tr h="31115">
                <a:tc gridSpan="3">
                  <a:txBody>
                    <a:bodyPr/>
                    <a:lstStyle/>
                    <a:p>
                      <a:pPr marL="0" marR="0" algn="ctr" rtl="1">
                        <a:lnSpc>
                          <a:spcPct val="115000"/>
                        </a:lnSpc>
                        <a:spcBef>
                          <a:spcPts val="0"/>
                        </a:spcBef>
                        <a:spcAft>
                          <a:spcPts val="0"/>
                        </a:spcAft>
                      </a:pPr>
                      <a:r>
                        <a:rPr lang="ar-SA" sz="1050" b="1" dirty="0">
                          <a:latin typeface="Times New Roman"/>
                          <a:ea typeface="Times New Roman"/>
                          <a:cs typeface="Times New Roman"/>
                        </a:rPr>
                        <a:t>مركز الأبحاث الإحصائية والاقتصادية والاجتماعية والتدريب للدول الإسلامية (مركز أنقرة)</a:t>
                      </a:r>
                      <a:endParaRPr lang="en-US" sz="1050" b="1" dirty="0">
                        <a:latin typeface="Times New Roman"/>
                        <a:ea typeface="Times New Roman"/>
                        <a:cs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sp>
        <p:nvSpPr>
          <p:cNvPr id="205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EA65DC-EC3F-449E-AD2D-9F1689F35F57}"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26-Aug-16</a:t>
            </a:fld>
            <a:endParaRPr lang="en-US" sz="1200">
              <a:solidFill>
                <a:srgbClr val="FAA362"/>
              </a:solidFill>
            </a:endParaRPr>
          </a:p>
        </p:txBody>
      </p:sp>
      <p:sp>
        <p:nvSpPr>
          <p:cNvPr id="205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205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EB502C-7D37-4809-B0A6-DC46A43E750B}"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400">
              <a:solidFill>
                <a:srgbClr val="FAA362"/>
              </a:solidFill>
            </a:endParaRPr>
          </a:p>
        </p:txBody>
      </p:sp>
      <p:sp>
        <p:nvSpPr>
          <p:cNvPr id="2053" name="Text Box 4"/>
          <p:cNvSpPr txBox="1">
            <a:spLocks noChangeArrowheads="1"/>
          </p:cNvSpPr>
          <p:nvPr/>
        </p:nvSpPr>
        <p:spPr bwMode="auto">
          <a:xfrm>
            <a:off x="714348" y="1357298"/>
            <a:ext cx="8143932" cy="1285884"/>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Tourism Statistics </a:t>
            </a:r>
            <a:r>
              <a:rPr lang="en-GB"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Training</a:t>
            </a:r>
            <a:r>
              <a:rPr lang="en-GB" sz="3600" b="1" dirty="0" smtClean="0">
                <a:solidFill>
                  <a:srgbClr val="C00000"/>
                </a:solidFill>
                <a:effectLst>
                  <a:outerShdw blurRad="38100" dist="38100" dir="2700000" algn="tl">
                    <a:srgbClr val="000000">
                      <a:alpha val="43137"/>
                    </a:srgbClr>
                  </a:outerShdw>
                </a:effectLst>
              </a:rPr>
              <a:t>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Gambia</a:t>
            </a:r>
            <a:endParaRPr lang="en-US" sz="3600" b="1" dirty="0">
              <a:solidFill>
                <a:srgbClr val="C00000"/>
              </a:solidFill>
              <a:effectLst>
                <a:outerShdw blurRad="38100" dist="38100" dir="2700000" algn="tl">
                  <a:srgbClr val="000000">
                    <a:alpha val="43137"/>
                  </a:srgbClr>
                </a:outerShdw>
              </a:effectLst>
            </a:endParaRPr>
          </a:p>
        </p:txBody>
      </p:sp>
      <p:sp>
        <p:nvSpPr>
          <p:cNvPr id="2054" name="Text Box 5"/>
          <p:cNvSpPr txBox="1">
            <a:spLocks noChangeArrowheads="1"/>
          </p:cNvSpPr>
          <p:nvPr/>
        </p:nvSpPr>
        <p:spPr bwMode="auto">
          <a:xfrm>
            <a:off x="727178" y="2857496"/>
            <a:ext cx="7938368" cy="3357586"/>
          </a:xfrm>
          <a:prstGeom prst="rect">
            <a:avLst/>
          </a:prstGeom>
          <a:noFill/>
          <a:ln w="9525">
            <a:noFill/>
            <a:round/>
            <a:headEnd/>
            <a:tailEnd/>
          </a:ln>
        </p:spPr>
        <p:txBody>
          <a:bodyPr lIns="90000" tIns="46800" rIns="90000" bIns="46800"/>
          <a:lstStyle/>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Statistics Capacity Building (StatCaB) Programme</a:t>
            </a: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Under the Sponsorship of </a:t>
            </a:r>
            <a:endParaRPr lang="en-US" sz="1600" b="1" dirty="0">
              <a:solidFill>
                <a:schemeClr val="accent2"/>
              </a:solidFill>
              <a:latin typeface="Times New Roman" pitchFamily="18" charset="0"/>
              <a:cs typeface="Times New Roman" pitchFamily="18" charset="0"/>
            </a:endParaRP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Statistical , Economic and social Research and Training Center for Islamic Countries</a:t>
            </a:r>
            <a:endParaRPr lang="en-US" sz="1600" b="1" dirty="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Tourism   Satellite Account</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Koire Yunus Lugya </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(M. Demo, B.Statistics  Makerer e University)</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Uganda Bureau of Statistics</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600" b="1" dirty="0" smtClean="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rgbClr val="0000FF"/>
                </a:solidFill>
                <a:latin typeface="Times New Roman" pitchFamily="18" charset="0"/>
                <a:cs typeface="Times New Roman" pitchFamily="18" charset="0"/>
              </a:rPr>
              <a:t>22</a:t>
            </a:r>
            <a:r>
              <a:rPr lang="en-US" sz="1600" b="1" baseline="30000" dirty="0" smtClean="0">
                <a:solidFill>
                  <a:srgbClr val="0000FF"/>
                </a:solidFill>
                <a:latin typeface="Times New Roman" pitchFamily="18" charset="0"/>
                <a:cs typeface="Times New Roman" pitchFamily="18" charset="0"/>
              </a:rPr>
              <a:t>nd</a:t>
            </a:r>
            <a:r>
              <a:rPr lang="en-US" sz="1600" b="1" dirty="0" smtClean="0">
                <a:solidFill>
                  <a:srgbClr val="0000FF"/>
                </a:solidFill>
                <a:latin typeface="Times New Roman" pitchFamily="18" charset="0"/>
                <a:cs typeface="Times New Roman" pitchFamily="18" charset="0"/>
              </a:rPr>
              <a:t> August 2016</a:t>
            </a:r>
            <a:endParaRPr lang="en-US" sz="1600" b="1" dirty="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400" dirty="0" smtClean="0">
              <a:solidFill>
                <a:schemeClr val="accent2"/>
              </a:solidFill>
            </a:endParaRPr>
          </a:p>
          <a:p>
            <a:pP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3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dirty="0">
              <a:solidFill>
                <a:srgbClr val="0000FF"/>
              </a:solidFill>
            </a:endParaRPr>
          </a:p>
        </p:txBody>
      </p:sp>
      <p:sp>
        <p:nvSpPr>
          <p:cNvPr id="2055" name="Rectangle 6"/>
          <p:cNvSpPr>
            <a:spLocks noChangeArrowheads="1"/>
          </p:cNvSpPr>
          <p:nvPr/>
        </p:nvSpPr>
        <p:spPr bwMode="auto">
          <a:xfrm>
            <a:off x="1000100" y="214290"/>
            <a:ext cx="7086600" cy="838200"/>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333399"/>
              </a:solidFill>
            </a:endParaRPr>
          </a:p>
        </p:txBody>
      </p:sp>
      <p:pic>
        <p:nvPicPr>
          <p:cNvPr id="1027" name="Picture 3" descr="sesricLogo_thumb"/>
          <p:cNvPicPr>
            <a:picLocks noChangeAspect="1" noChangeArrowheads="1"/>
          </p:cNvPicPr>
          <p:nvPr/>
        </p:nvPicPr>
        <p:blipFill>
          <a:blip r:embed="rId3" cstate="print"/>
          <a:srcRect/>
          <a:stretch>
            <a:fillRect/>
          </a:stretch>
        </p:blipFill>
        <p:spPr bwMode="auto">
          <a:xfrm>
            <a:off x="3714744" y="285728"/>
            <a:ext cx="1143008" cy="5429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45A8813-1D89-40C8-9A6A-7FDAA8DB47C8}"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26-Aug-16</a:t>
            </a:fld>
            <a:endParaRPr lang="en-US" sz="1200">
              <a:solidFill>
                <a:srgbClr val="FAA362"/>
              </a:solidFill>
            </a:endParaRPr>
          </a:p>
        </p:txBody>
      </p:sp>
      <p:sp>
        <p:nvSpPr>
          <p:cNvPr id="4099"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4100"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D91BC21-D891-4B72-809D-90BD1F714F3F}"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US" sz="1400">
              <a:solidFill>
                <a:srgbClr val="FAA362"/>
              </a:solidFill>
            </a:endParaRPr>
          </a:p>
        </p:txBody>
      </p:sp>
      <p:sp>
        <p:nvSpPr>
          <p:cNvPr id="4102" name="Text Box 5"/>
          <p:cNvSpPr txBox="1">
            <a:spLocks noChangeArrowheads="1"/>
          </p:cNvSpPr>
          <p:nvPr/>
        </p:nvSpPr>
        <p:spPr bwMode="auto">
          <a:xfrm>
            <a:off x="465138" y="1428736"/>
            <a:ext cx="8229600" cy="4672027"/>
          </a:xfrm>
          <a:prstGeom prst="rect">
            <a:avLst/>
          </a:prstGeom>
          <a:noFill/>
          <a:ln w="9525">
            <a:noFill/>
            <a:miter lim="800000"/>
            <a:headEnd/>
            <a:tailEnd/>
          </a:ln>
        </p:spPr>
        <p:txBody>
          <a:bodyPr lIns="90000" tIns="46800" rIns="90000" bIns="46800"/>
          <a:lstStyle/>
          <a:p>
            <a:pPr marL="444500" lvl="1" indent="-266700" algn="just" eaLnBrk="0" hangingPunct="0">
              <a:spcBef>
                <a:spcPts val="0"/>
              </a:spcBef>
              <a:buFont typeface="Times New Roman" pitchFamily="18" charset="0"/>
              <a:buChar char="–"/>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GB" sz="1400" b="1" dirty="0" smtClean="0">
              <a:solidFill>
                <a:schemeClr val="tx1"/>
              </a:solidFill>
              <a:latin typeface="+mn-lt"/>
              <a:cs typeface="+mn-cs"/>
            </a:endParaRPr>
          </a:p>
          <a:p>
            <a:pPr marL="342900" indent="-342900" algn="just" eaLnBrk="0" hangingPunct="0">
              <a:spcBef>
                <a:spcPts val="800"/>
              </a:spcBef>
              <a:buFont typeface="Wingdings" pitchFamily="2" charset="2"/>
              <a:buChar char="ü"/>
            </a:pPr>
            <a:r>
              <a:rPr lang="en-US" sz="2400" dirty="0" smtClean="0">
                <a:solidFill>
                  <a:srgbClr val="000066"/>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Six of the tables are considered “core” tables (Table 7 – employment and Table 10 – nonmonetary indicators, </a:t>
            </a:r>
          </a:p>
          <a:p>
            <a:pPr marL="342900" indent="-342900" algn="just" eaLnBrk="0" hangingPunct="0">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And therefore not so directly linked to the SNA which focuses mainly on economic variables). Figure 3-4 shows the components of TSA and their structural relations.</a:t>
            </a:r>
            <a:endParaRPr lang="en-GB" sz="2400" dirty="0" smtClean="0">
              <a:solidFill>
                <a:schemeClr val="tx1"/>
              </a:solidFill>
              <a:latin typeface="Times New Roman" pitchFamily="18" charset="0"/>
              <a:cs typeface="Times New Roman" pitchFamily="18" charset="0"/>
            </a:endParaRPr>
          </a:p>
          <a:p>
            <a:pPr marL="444500" lvl="1" indent="-266700" algn="just" eaLnBrk="0" hangingPunct="0">
              <a:spcBef>
                <a:spcPts val="0"/>
              </a:spcBef>
              <a:buFont typeface="Times New Roman" pitchFamily="18" charset="0"/>
              <a:buChar char="–"/>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GB" sz="1400" b="1" dirty="0" smtClean="0">
              <a:solidFill>
                <a:schemeClr val="tx1"/>
              </a:solidFill>
              <a:latin typeface="+mn-lt"/>
              <a:cs typeface="+mn-cs"/>
            </a:endParaRPr>
          </a:p>
        </p:txBody>
      </p:sp>
      <p:sp>
        <p:nvSpPr>
          <p:cNvPr id="7" name="Text Box 4"/>
          <p:cNvSpPr txBox="1">
            <a:spLocks noChangeArrowheads="1"/>
          </p:cNvSpPr>
          <p:nvPr/>
        </p:nvSpPr>
        <p:spPr bwMode="auto">
          <a:xfrm>
            <a:off x="928662" y="285728"/>
            <a:ext cx="7162800" cy="928688"/>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000" b="1" dirty="0" smtClean="0">
                <a:solidFill>
                  <a:srgbClr val="000066"/>
                </a:solidFill>
                <a:latin typeface="Times New Roman" pitchFamily="18" charset="0"/>
                <a:cs typeface="Times New Roman" pitchFamily="18" charset="0"/>
              </a:rPr>
              <a:t>Scope of accommodation survey</a:t>
            </a:r>
            <a:endParaRPr lang="en-US" sz="4000" b="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6586516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TSA -Methodology Framework </a:t>
            </a:r>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42976" y="6400006"/>
            <a:ext cx="7123112" cy="915988"/>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
        <p:nvSpPr>
          <p:cNvPr id="12" name="Flowchart: Alternate Process 11"/>
          <p:cNvSpPr/>
          <p:nvPr/>
        </p:nvSpPr>
        <p:spPr bwMode="auto">
          <a:xfrm>
            <a:off x="214282" y="1571612"/>
            <a:ext cx="1000132"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400" b="1" i="0" u="none" strike="noStrike" cap="none" normalizeH="0" baseline="0" dirty="0" smtClean="0">
                <a:ln>
                  <a:noFill/>
                </a:ln>
                <a:solidFill>
                  <a:schemeClr val="bg1"/>
                </a:solidFill>
                <a:effectLst/>
                <a:latin typeface="Times New Roman" pitchFamily="18" charset="0"/>
                <a:cs typeface="Times New Roman" pitchFamily="18" charset="0"/>
              </a:rPr>
              <a:t>Table :1</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1400" b="1" dirty="0" smtClean="0">
                <a:latin typeface="Times New Roman" pitchFamily="18" charset="0"/>
                <a:cs typeface="Times New Roman" pitchFamily="18" charset="0"/>
              </a:rPr>
              <a:t>Inbound Tourism </a:t>
            </a:r>
            <a:endParaRPr kumimoji="0" lang="en-US" sz="1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Flowchart: Alternate Process 26"/>
          <p:cNvSpPr/>
          <p:nvPr/>
        </p:nvSpPr>
        <p:spPr bwMode="auto">
          <a:xfrm>
            <a:off x="1214414" y="1571612"/>
            <a:ext cx="1000132"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400" b="1" i="0" u="none" strike="noStrike" cap="none" normalizeH="0" baseline="0" dirty="0" smtClean="0">
                <a:ln>
                  <a:noFill/>
                </a:ln>
                <a:solidFill>
                  <a:schemeClr val="bg1"/>
                </a:solidFill>
                <a:effectLst/>
                <a:latin typeface="Times New Roman" pitchFamily="18" charset="0"/>
                <a:cs typeface="Times New Roman" pitchFamily="18" charset="0"/>
              </a:rPr>
              <a:t>Table2: Domestic Tourism</a:t>
            </a:r>
            <a:r>
              <a:rPr lang="en-US" sz="1400" b="1" dirty="0" smtClean="0">
                <a:latin typeface="Times New Roman" pitchFamily="18" charset="0"/>
                <a:cs typeface="Times New Roman" pitchFamily="18" charset="0"/>
              </a:rPr>
              <a:t> </a:t>
            </a:r>
            <a:endParaRPr kumimoji="0" lang="en-US" sz="1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Flowchart: Alternate Process 27"/>
          <p:cNvSpPr/>
          <p:nvPr/>
        </p:nvSpPr>
        <p:spPr bwMode="auto">
          <a:xfrm>
            <a:off x="7929586" y="1571612"/>
            <a:ext cx="1143008"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eaLnBrk="1" latinLnBrk="0" hangingPunct="1">
              <a:lnSpc>
                <a:spcPct val="100000"/>
              </a:lnSpc>
              <a:buFont typeface="Times New Roman" pitchFamily="18" charset="0"/>
              <a:buNone/>
              <a:tabLst/>
            </a:pPr>
            <a:r>
              <a:rPr lang="en-US" sz="1400" b="1" dirty="0" smtClean="0">
                <a:latin typeface="Times New Roman" pitchFamily="18" charset="0"/>
                <a:cs typeface="Times New Roman" pitchFamily="18" charset="0"/>
              </a:rPr>
              <a:t>Table 10</a:t>
            </a:r>
          </a:p>
          <a:p>
            <a:pPr marL="0" marR="0" indent="0" eaLnBrk="1" latinLnBrk="0" hangingPunct="1">
              <a:lnSpc>
                <a:spcPct val="100000"/>
              </a:lnSpc>
              <a:buFont typeface="Times New Roman" pitchFamily="18" charset="0"/>
              <a:buNone/>
              <a:tabLst/>
            </a:pPr>
            <a:r>
              <a:rPr lang="en-US" sz="1400" b="1" dirty="0" smtClean="0">
                <a:latin typeface="Times New Roman" pitchFamily="18" charset="0"/>
                <a:cs typeface="Times New Roman" pitchFamily="18" charset="0"/>
              </a:rPr>
              <a:t>Non Monitory </a:t>
            </a:r>
          </a:p>
          <a:p>
            <a:pPr marL="0" marR="0" indent="0" eaLnBrk="1" latinLnBrk="0" hangingPunct="1">
              <a:lnSpc>
                <a:spcPct val="100000"/>
              </a:lnSpc>
              <a:buFont typeface="Times New Roman" pitchFamily="18" charset="0"/>
              <a:buNone/>
              <a:tabLst/>
            </a:pPr>
            <a:r>
              <a:rPr lang="en-US" sz="1400" b="1" dirty="0" smtClean="0">
                <a:latin typeface="Times New Roman" pitchFamily="18" charset="0"/>
                <a:cs typeface="Times New Roman" pitchFamily="18" charset="0"/>
              </a:rPr>
              <a:t>Indicator </a:t>
            </a:r>
          </a:p>
        </p:txBody>
      </p:sp>
      <p:sp>
        <p:nvSpPr>
          <p:cNvPr id="29" name="Flowchart: Alternate Process 28"/>
          <p:cNvSpPr/>
          <p:nvPr/>
        </p:nvSpPr>
        <p:spPr bwMode="auto">
          <a:xfrm>
            <a:off x="6572264" y="1571612"/>
            <a:ext cx="1357322"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b="1" dirty="0" smtClean="0">
                <a:latin typeface="Times New Roman" pitchFamily="18" charset="0"/>
                <a:cs typeface="Times New Roman" pitchFamily="18" charset="0"/>
              </a:rPr>
              <a:t>Table 9</a:t>
            </a:r>
          </a:p>
          <a:p>
            <a:r>
              <a:rPr lang="en-US" sz="1400" b="1" dirty="0" smtClean="0">
                <a:latin typeface="Times New Roman" pitchFamily="18" charset="0"/>
                <a:cs typeface="Times New Roman" pitchFamily="18" charset="0"/>
              </a:rPr>
              <a:t>Gen Total Expenditure</a:t>
            </a:r>
          </a:p>
        </p:txBody>
      </p:sp>
      <p:sp>
        <p:nvSpPr>
          <p:cNvPr id="30" name="Flowchart: Alternate Process 29"/>
          <p:cNvSpPr/>
          <p:nvPr/>
        </p:nvSpPr>
        <p:spPr bwMode="auto">
          <a:xfrm>
            <a:off x="5715008" y="1571612"/>
            <a:ext cx="857256"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eaLnBrk="1" latinLnBrk="0" hangingPunct="1">
              <a:lnSpc>
                <a:spcPct val="100000"/>
              </a:lnSpc>
              <a:buFont typeface="Times New Roman" pitchFamily="18" charset="0"/>
              <a:buNone/>
              <a:tabLst/>
            </a:pPr>
            <a:r>
              <a:rPr lang="en-US" sz="1400" b="1" dirty="0" smtClean="0">
                <a:latin typeface="Times New Roman" pitchFamily="18" charset="0"/>
                <a:cs typeface="Times New Roman" pitchFamily="18" charset="0"/>
              </a:rPr>
              <a:t>Table8</a:t>
            </a:r>
          </a:p>
          <a:p>
            <a:pPr marL="0" marR="0" indent="0" eaLnBrk="1" latinLnBrk="0" hangingPunct="1">
              <a:lnSpc>
                <a:spcPct val="100000"/>
              </a:lnSpc>
              <a:buFont typeface="Times New Roman" pitchFamily="18" charset="0"/>
              <a:buNone/>
              <a:tabLst/>
            </a:pPr>
            <a:r>
              <a:rPr lang="en-US" sz="1400" b="1" dirty="0" smtClean="0">
                <a:latin typeface="Times New Roman" pitchFamily="18" charset="0"/>
                <a:cs typeface="Times New Roman" pitchFamily="18" charset="0"/>
              </a:rPr>
              <a:t>Capital</a:t>
            </a:r>
          </a:p>
        </p:txBody>
      </p:sp>
      <p:sp>
        <p:nvSpPr>
          <p:cNvPr id="31" name="Flowchart: Alternate Process 30"/>
          <p:cNvSpPr/>
          <p:nvPr/>
        </p:nvSpPr>
        <p:spPr bwMode="auto">
          <a:xfrm>
            <a:off x="4429124" y="1571612"/>
            <a:ext cx="1285884"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1400" b="1" dirty="0" smtClean="0">
                <a:latin typeface="Times New Roman" pitchFamily="18" charset="0"/>
                <a:cs typeface="Times New Roman" pitchFamily="18" charset="0"/>
              </a:rPr>
              <a:t>Table 7</a:t>
            </a:r>
          </a:p>
          <a:p>
            <a:r>
              <a:rPr lang="en-US" sz="1400" b="1" dirty="0" smtClean="0">
                <a:latin typeface="Times New Roman" pitchFamily="18" charset="0"/>
                <a:cs typeface="Times New Roman" pitchFamily="18" charset="0"/>
              </a:rPr>
              <a:t>Employment Tourism </a:t>
            </a:r>
          </a:p>
        </p:txBody>
      </p:sp>
      <p:sp>
        <p:nvSpPr>
          <p:cNvPr id="32" name="Flowchart: Alternate Process 31"/>
          <p:cNvSpPr/>
          <p:nvPr/>
        </p:nvSpPr>
        <p:spPr bwMode="auto">
          <a:xfrm>
            <a:off x="3286116" y="1571612"/>
            <a:ext cx="1143008"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1400" b="1" dirty="0" smtClean="0">
                <a:latin typeface="Times New Roman" pitchFamily="18" charset="0"/>
                <a:cs typeface="Times New Roman" pitchFamily="18" charset="0"/>
              </a:rPr>
              <a:t>Table 5</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1400" b="1" dirty="0" smtClean="0">
                <a:latin typeface="Times New Roman" pitchFamily="18" charset="0"/>
                <a:cs typeface="Times New Roman" pitchFamily="18" charset="0"/>
              </a:rPr>
              <a:t>Production Tourism </a:t>
            </a:r>
          </a:p>
        </p:txBody>
      </p:sp>
      <p:sp>
        <p:nvSpPr>
          <p:cNvPr id="33" name="Flowchart: Alternate Process 32"/>
          <p:cNvSpPr/>
          <p:nvPr/>
        </p:nvSpPr>
        <p:spPr bwMode="auto">
          <a:xfrm>
            <a:off x="2214546" y="1571612"/>
            <a:ext cx="1071570" cy="928694"/>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b="1" dirty="0" smtClean="0">
                <a:latin typeface="Times New Roman" pitchFamily="18" charset="0"/>
                <a:cs typeface="Times New Roman" pitchFamily="18" charset="0"/>
              </a:rPr>
              <a:t>Table3: Outbound Tourism </a:t>
            </a:r>
          </a:p>
        </p:txBody>
      </p:sp>
      <p:sp>
        <p:nvSpPr>
          <p:cNvPr id="34" name="Right Brace 33"/>
          <p:cNvSpPr/>
          <p:nvPr/>
        </p:nvSpPr>
        <p:spPr bwMode="auto">
          <a:xfrm rot="5400000">
            <a:off x="928662" y="2143116"/>
            <a:ext cx="714380" cy="1428760"/>
          </a:xfrm>
          <a:prstGeom prst="rightBrace">
            <a:avLst>
              <a:gd name="adj1" fmla="val 8333"/>
              <a:gd name="adj2" fmla="val 48061"/>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35" name="Flowchart: Alternate Process 34"/>
          <p:cNvSpPr/>
          <p:nvPr/>
        </p:nvSpPr>
        <p:spPr bwMode="auto">
          <a:xfrm>
            <a:off x="357158" y="3214686"/>
            <a:ext cx="2071702" cy="857256"/>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Table 4:</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Internal Tourism </a:t>
            </a:r>
          </a:p>
        </p:txBody>
      </p:sp>
      <p:sp>
        <p:nvSpPr>
          <p:cNvPr id="36" name="Flowchart: Alternate Process 35"/>
          <p:cNvSpPr/>
          <p:nvPr/>
        </p:nvSpPr>
        <p:spPr bwMode="auto">
          <a:xfrm>
            <a:off x="3071802" y="4000504"/>
            <a:ext cx="1643074" cy="1500198"/>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Table 6:Domestic supply and consumption</a:t>
            </a:r>
          </a:p>
        </p:txBody>
      </p:sp>
      <p:sp>
        <p:nvSpPr>
          <p:cNvPr id="37" name="Flowchart: Alternate Process 36"/>
          <p:cNvSpPr/>
          <p:nvPr/>
        </p:nvSpPr>
        <p:spPr bwMode="auto">
          <a:xfrm>
            <a:off x="5572132" y="3786190"/>
            <a:ext cx="3214710" cy="428628"/>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dirty="0" smtClean="0"/>
              <a:t>Tourism Demand Tables </a:t>
            </a:r>
            <a:endParaRPr kumimoji="0" lang="en-US" sz="1800" b="0" i="0" u="none" strike="noStrike" cap="none" normalizeH="0" baseline="0" dirty="0" smtClean="0">
              <a:ln>
                <a:noFill/>
              </a:ln>
              <a:solidFill>
                <a:schemeClr val="bg1"/>
              </a:solidFill>
              <a:effectLst/>
              <a:latin typeface="Arial" charset="0"/>
              <a:cs typeface="Arial" charset="0"/>
            </a:endParaRPr>
          </a:p>
        </p:txBody>
      </p:sp>
      <p:sp>
        <p:nvSpPr>
          <p:cNvPr id="38" name="Flowchart: Alternate Process 37"/>
          <p:cNvSpPr/>
          <p:nvPr/>
        </p:nvSpPr>
        <p:spPr bwMode="auto">
          <a:xfrm>
            <a:off x="5572132" y="4214818"/>
            <a:ext cx="3214710" cy="428628"/>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smtClean="0"/>
              <a:t>Tourism Supply Tables </a:t>
            </a:r>
          </a:p>
        </p:txBody>
      </p:sp>
      <p:sp>
        <p:nvSpPr>
          <p:cNvPr id="39" name="Flowchart: Alternate Process 38"/>
          <p:cNvSpPr/>
          <p:nvPr/>
        </p:nvSpPr>
        <p:spPr bwMode="auto">
          <a:xfrm>
            <a:off x="5572132" y="5786454"/>
            <a:ext cx="3214710" cy="428628"/>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Not Currently</a:t>
            </a:r>
            <a:r>
              <a:rPr kumimoji="0" lang="en-US" sz="1800" b="0" i="0" u="none" strike="noStrike" cap="none" normalizeH="0" dirty="0" smtClean="0">
                <a:ln>
                  <a:noFill/>
                </a:ln>
                <a:solidFill>
                  <a:schemeClr val="bg1"/>
                </a:solidFill>
                <a:effectLst/>
                <a:latin typeface="Arial" charset="0"/>
                <a:cs typeface="Arial" charset="0"/>
              </a:rPr>
              <a:t> reported </a:t>
            </a:r>
            <a:endParaRPr kumimoji="0" lang="en-US" sz="1800" b="0" i="0" u="none" strike="noStrike" cap="none" normalizeH="0" baseline="0" dirty="0" smtClean="0">
              <a:ln>
                <a:noFill/>
              </a:ln>
              <a:solidFill>
                <a:schemeClr val="bg1"/>
              </a:solidFill>
              <a:effectLst/>
              <a:latin typeface="Arial" charset="0"/>
              <a:cs typeface="Arial" charset="0"/>
            </a:endParaRPr>
          </a:p>
        </p:txBody>
      </p:sp>
      <p:sp>
        <p:nvSpPr>
          <p:cNvPr id="41" name="Flowchart: Alternate Process 40"/>
          <p:cNvSpPr/>
          <p:nvPr/>
        </p:nvSpPr>
        <p:spPr bwMode="auto">
          <a:xfrm>
            <a:off x="5572132" y="4643446"/>
            <a:ext cx="3214710" cy="714380"/>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Reconciliation between Demand and Supply</a:t>
            </a:r>
          </a:p>
        </p:txBody>
      </p:sp>
      <p:sp>
        <p:nvSpPr>
          <p:cNvPr id="42" name="Flowchart: Alternate Process 41"/>
          <p:cNvSpPr/>
          <p:nvPr/>
        </p:nvSpPr>
        <p:spPr bwMode="auto">
          <a:xfrm>
            <a:off x="5572132" y="5357826"/>
            <a:ext cx="3214710" cy="428628"/>
          </a:xfrm>
          <a:prstGeom prst="flowChartAlternateProces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bg1"/>
                </a:solidFill>
                <a:effectLst/>
                <a:latin typeface="Arial" charset="0"/>
                <a:cs typeface="Arial" charset="0"/>
              </a:rPr>
              <a:t>Non monitory Tables </a:t>
            </a:r>
          </a:p>
        </p:txBody>
      </p:sp>
      <p:sp>
        <p:nvSpPr>
          <p:cNvPr id="43" name="Right Brace 42"/>
          <p:cNvSpPr/>
          <p:nvPr/>
        </p:nvSpPr>
        <p:spPr bwMode="auto">
          <a:xfrm rot="16200000">
            <a:off x="2464579" y="2464587"/>
            <a:ext cx="1500198" cy="1571636"/>
          </a:xfrm>
          <a:prstGeom prst="rightBrace">
            <a:avLst>
              <a:gd name="adj1" fmla="val 0"/>
              <a:gd name="adj2" fmla="val 71568"/>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45" name="Rounded Rectangle 44"/>
          <p:cNvSpPr/>
          <p:nvPr/>
        </p:nvSpPr>
        <p:spPr bwMode="auto">
          <a:xfrm>
            <a:off x="785786" y="6072206"/>
            <a:ext cx="4572032" cy="35719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US" sz="1200" b="1" dirty="0" smtClean="0">
                <a:solidFill>
                  <a:schemeClr val="tx1"/>
                </a:solidFill>
              </a:rPr>
              <a:t>Source :TSA UNWTO methodology Framework 2000 </a:t>
            </a:r>
            <a:endParaRPr kumimoji="0" lang="en-US" sz="1200" b="1"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Methodology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214282" y="1600200"/>
            <a:ext cx="8467756" cy="5291138"/>
          </a:xfrm>
        </p:spPr>
        <p:txBody>
          <a:bodyPr/>
          <a:lstStyle/>
          <a:p>
            <a:pPr>
              <a:buFont typeface="Wingdings" pitchFamily="2" charset="2"/>
              <a:buChar char="ü"/>
            </a:pPr>
            <a:r>
              <a:rPr lang="en-US" sz="2400" kern="1200" dirty="0" smtClean="0">
                <a:solidFill>
                  <a:schemeClr val="tx1"/>
                </a:solidFill>
                <a:latin typeface="Times New Roman" pitchFamily="18" charset="0"/>
                <a:cs typeface="Times New Roman" pitchFamily="18" charset="0"/>
              </a:rPr>
              <a:t>Whilst the structure and presentation of TSA vary between countries and over time, there is a high degree of commonality in the types of indicators that are used to indicate the size and importance of the tourism economy.</a:t>
            </a:r>
          </a:p>
          <a:p>
            <a:pPr>
              <a:buFont typeface="Wingdings" pitchFamily="2" charset="2"/>
              <a:buChar char="ü"/>
            </a:pPr>
            <a:r>
              <a:rPr lang="en-US" sz="2400" b="1" kern="1200" dirty="0" smtClean="0">
                <a:solidFill>
                  <a:schemeClr val="tx1"/>
                </a:solidFill>
                <a:latin typeface="Times New Roman" pitchFamily="18" charset="0"/>
                <a:cs typeface="Times New Roman" pitchFamily="18" charset="0"/>
              </a:rPr>
              <a:t>There are two types of economic tourism indicators that can be derived from applying a TSA:</a:t>
            </a:r>
          </a:p>
          <a:p>
            <a:pPr lvl="1">
              <a:buFont typeface="Wingdings" pitchFamily="2" charset="2"/>
              <a:buChar char="ü"/>
            </a:pPr>
            <a:r>
              <a:rPr lang="en-US" sz="2400" kern="1200" dirty="0" smtClean="0">
                <a:solidFill>
                  <a:schemeClr val="tx1"/>
                </a:solidFill>
                <a:latin typeface="Times New Roman" pitchFamily="18" charset="0"/>
                <a:cs typeface="Times New Roman" pitchFamily="18" charset="0"/>
              </a:rPr>
              <a:t>Tourism Demand Indicators: detailed analysis of all aspects of demand on goods, and services that may be economically linked to tourism.</a:t>
            </a:r>
          </a:p>
          <a:p>
            <a:pPr lvl="1">
              <a:buFont typeface="Wingdings" pitchFamily="2" charset="2"/>
              <a:buChar char="ü"/>
            </a:pPr>
            <a:r>
              <a:rPr lang="en-US" sz="2400" kern="1200" dirty="0" smtClean="0">
                <a:solidFill>
                  <a:schemeClr val="tx1"/>
                </a:solidFill>
                <a:latin typeface="Times New Roman" pitchFamily="18" charset="0"/>
                <a:cs typeface="Times New Roman" pitchFamily="18" charset="0"/>
              </a:rPr>
              <a:t>Tourism Supply Indicators: Especially VATI and Tourism Value Added (TVA) and tourism </a:t>
            </a:r>
          </a:p>
          <a:p>
            <a:pPr>
              <a:buFont typeface="Wingdings" pitchFamily="2" charset="2"/>
              <a:buChar char="ü"/>
            </a:pPr>
            <a:r>
              <a:rPr lang="en-US" sz="2400" kern="1200" dirty="0" err="1" smtClean="0">
                <a:solidFill>
                  <a:schemeClr val="tx1"/>
                </a:solidFill>
                <a:latin typeface="Times New Roman" pitchFamily="18" charset="0"/>
                <a:cs typeface="Times New Roman" pitchFamily="18" charset="0"/>
              </a:rPr>
              <a:t>Reconcilliation</a:t>
            </a:r>
            <a:r>
              <a:rPr lang="en-US" sz="2400" kern="1200" dirty="0" smtClean="0">
                <a:solidFill>
                  <a:schemeClr val="tx1"/>
                </a:solidFill>
                <a:latin typeface="Times New Roman" pitchFamily="18" charset="0"/>
                <a:cs typeface="Times New Roman" pitchFamily="18" charset="0"/>
              </a:rPr>
              <a:t> of supply &amp; Demand</a:t>
            </a:r>
            <a:endParaRPr lang="en-US" sz="2400" kern="1200" dirty="0" smtClean="0">
              <a:latin typeface="Times New Roman" pitchFamily="18" charset="0"/>
              <a:cs typeface="Times New Roman" pitchFamily="18" charset="0"/>
            </a:endParaRPr>
          </a:p>
        </p:txBody>
      </p:sp>
      <p:sp>
        <p:nvSpPr>
          <p:cNvPr id="4" name="Date Placeholder 3"/>
          <p:cNvSpPr>
            <a:spLocks noGrp="1"/>
          </p:cNvSpPr>
          <p:nvPr>
            <p:ph type="dt" idx="10"/>
          </p:nvPr>
        </p:nvSpPr>
        <p:spPr>
          <a:xfrm>
            <a:off x="0" y="6313487"/>
            <a:ext cx="1111250" cy="544513"/>
          </a:xfrm>
        </p:spPr>
        <p:txBody>
          <a:bodyPr/>
          <a:lstStyle/>
          <a:p>
            <a:pPr>
              <a:defRPr/>
            </a:pPr>
            <a:endParaRPr lang="en-US" dirty="0"/>
          </a:p>
        </p:txBody>
      </p:sp>
      <p:sp>
        <p:nvSpPr>
          <p:cNvPr id="5" name="Footer Placeholder 4"/>
          <p:cNvSpPr>
            <a:spLocks noGrp="1"/>
          </p:cNvSpPr>
          <p:nvPr>
            <p:ph type="ftr" idx="11"/>
          </p:nvPr>
        </p:nvSpPr>
        <p:spPr>
          <a:xfrm>
            <a:off x="1116013" y="6308725"/>
            <a:ext cx="7123112" cy="549275"/>
          </a:xfrm>
        </p:spPr>
        <p:txBody>
          <a:bodyPr/>
          <a:lstStyle/>
          <a:p>
            <a:pPr>
              <a:defRPr/>
            </a:pPr>
            <a:r>
              <a:rPr lang="en-US" sz="1400" dirty="0" smtClean="0"/>
              <a:t>Uganda Bureau of Statistics ¤ Plot 9 Colville Street, Kampala Uganda ¤ Website: www.ubos.org ,Tel: +256(0)-41-4706000 ¤ E-mail: ubos@ubos.org</a:t>
            </a:r>
            <a:endParaRPr lang="en-US" sz="1400" dirty="0"/>
          </a:p>
        </p:txBody>
      </p:sp>
    </p:spTree>
    <p:extLst>
      <p:ext uri="{BB962C8B-B14F-4D97-AF65-F5344CB8AC3E}">
        <p14:creationId xmlns:p14="http://schemas.microsoft.com/office/powerpoint/2010/main" xmlns="" val="3622156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Methodology (cont’d)</a:t>
            </a:r>
            <a:endParaRPr lang="en-US" dirty="0"/>
          </a:p>
        </p:txBody>
      </p:sp>
      <p:sp>
        <p:nvSpPr>
          <p:cNvPr id="3" name="Content Placeholder 2"/>
          <p:cNvSpPr>
            <a:spLocks noGrp="1"/>
          </p:cNvSpPr>
          <p:nvPr>
            <p:ph idx="1"/>
          </p:nvPr>
        </p:nvSpPr>
        <p:spPr/>
        <p:txBody>
          <a:bodyPr/>
          <a:lstStyle/>
          <a:p>
            <a:pPr marL="623888" lvl="2" indent="-388938">
              <a:buNone/>
            </a:pPr>
            <a:r>
              <a:rPr lang="en-US" b="1" dirty="0" smtClean="0">
                <a:latin typeface="Times New Roman" pitchFamily="18" charset="0"/>
                <a:cs typeface="Times New Roman" pitchFamily="18" charset="0"/>
              </a:rPr>
              <a:t>Steps Required For Developing a TSA</a:t>
            </a:r>
            <a:endParaRPr lang="en-US" dirty="0" smtClean="0">
              <a:solidFill>
                <a:srgbClr val="000066"/>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Applying a TSA requires the reconciliation of supply and demand for a range of tourism-related products including accommodation, food services, transport, travel agents and recreation,</a:t>
            </a:r>
          </a:p>
          <a:p>
            <a:r>
              <a:rPr lang="en-US" sz="2400" dirty="0" smtClean="0">
                <a:latin typeface="Times New Roman" pitchFamily="18" charset="0"/>
                <a:cs typeface="Times New Roman" pitchFamily="18" charset="0"/>
              </a:rPr>
              <a:t>According to the TSA classifications, tourism expenditure might arise from international arrivals, domestic tourists, or day visitors and these are usually reported separately in the TSA. </a:t>
            </a:r>
          </a:p>
          <a:p>
            <a:r>
              <a:rPr lang="en-US" sz="2400" dirty="0" smtClean="0">
                <a:latin typeface="Times New Roman" pitchFamily="18" charset="0"/>
                <a:cs typeface="Times New Roman" pitchFamily="18" charset="0"/>
              </a:rPr>
              <a:t>Meanwhile the supply of products and services might be from national industries, or via imports, and it is also necessary to separate these sources of supply in the TSA.</a:t>
            </a:r>
          </a:p>
          <a:p>
            <a:pPr marL="623888" lvl="2" indent="-388938">
              <a:buNone/>
            </a:pPr>
            <a:endParaRPr lang="en-US" dirty="0" smtClean="0">
              <a:solidFill>
                <a:srgbClr val="000066"/>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Methodology (cont’d)</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latin typeface="Times New Roman" pitchFamily="18" charset="0"/>
                <a:cs typeface="Times New Roman" pitchFamily="18" charset="0"/>
              </a:rPr>
              <a:t>Applying TSA, therefore, requires two distinct steps - the estimation of the demand side and that of the supply side:</a:t>
            </a:r>
          </a:p>
          <a:p>
            <a:pPr>
              <a:buFont typeface="Wingdings" pitchFamily="2" charset="2"/>
              <a:buChar char="ü"/>
            </a:pPr>
            <a:r>
              <a:rPr lang="en-US" sz="2400" dirty="0" smtClean="0">
                <a:latin typeface="Times New Roman" pitchFamily="18" charset="0"/>
                <a:cs typeface="Times New Roman" pitchFamily="18" charset="0"/>
              </a:rPr>
              <a:t>On the demand side, tourist expenditure consumption data must be adjusted to be statistically and conceptually consistent, and allocated to individual tourism-related products and other products;</a:t>
            </a:r>
          </a:p>
          <a:p>
            <a:pPr>
              <a:buFont typeface="Wingdings" pitchFamily="2" charset="2"/>
              <a:buChar char="ü"/>
            </a:pPr>
            <a:r>
              <a:rPr lang="en-US" sz="2400" dirty="0" smtClean="0">
                <a:latin typeface="Times New Roman" pitchFamily="18" charset="0"/>
                <a:cs typeface="Times New Roman" pitchFamily="18" charset="0"/>
              </a:rPr>
              <a:t>On the supply side, the total supply of individual tourism products by national industry must be estimated, as well as imports.</a:t>
            </a:r>
          </a:p>
          <a:p>
            <a:pPr>
              <a:buNone/>
            </a:pPr>
            <a:endParaRPr lang="en-US" sz="3600" dirty="0" smtClean="0"/>
          </a:p>
          <a:p>
            <a:pPr marL="692150" lvl="2" indent="-525463">
              <a:buFont typeface="Wingdings" pitchFamily="2" charset="2"/>
              <a:buChar char="ü"/>
            </a:pPr>
            <a:endParaRPr lang="en-US" sz="2000" dirty="0" smtClean="0"/>
          </a:p>
          <a:p>
            <a:pPr marL="692150" lvl="2" indent="-525463">
              <a:buNone/>
            </a:pPr>
            <a:endParaRPr lang="en-US" dirty="0" smtClean="0">
              <a:solidFill>
                <a:srgbClr val="000066"/>
              </a:solidFill>
              <a:latin typeface="Times New Roman" panose="02020603050405020304" pitchFamily="18" charset="0"/>
              <a:cs typeface="Times New Roman" panose="02020603050405020304" pitchFamily="18" charset="0"/>
            </a:endParaRPr>
          </a:p>
          <a:p>
            <a:pPr marL="623888" lvl="2" indent="-388938">
              <a:buNone/>
            </a:pPr>
            <a:endParaRPr lang="en-US" dirty="0" smtClean="0">
              <a:solidFill>
                <a:srgbClr val="000066"/>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Methodology (cont’d)</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latin typeface="Times New Roman" pitchFamily="18" charset="0"/>
                <a:cs typeface="Times New Roman" pitchFamily="18" charset="0"/>
              </a:rPr>
              <a:t>This process is complex because the relevant data sources do not usually have the required level of detail on purchases of products. Therefore, data must be disaggregated using a variety of information and some assumptions. </a:t>
            </a:r>
          </a:p>
          <a:p>
            <a:pPr marL="1149350" lvl="1" indent="-525463">
              <a:buFont typeface="Wingdings" pitchFamily="2" charset="2"/>
              <a:buChar char="ü"/>
            </a:pPr>
            <a:r>
              <a:rPr lang="en-US" sz="2400" dirty="0" smtClean="0">
                <a:latin typeface="Times New Roman" pitchFamily="18" charset="0"/>
                <a:cs typeface="Times New Roman" pitchFamily="18" charset="0"/>
              </a:rPr>
              <a:t>For example, when a tourist purchases a package holiday, the constituent parts of the package (accommodation, transport, etc.) need to be derived, as does the commission of the travel agent. </a:t>
            </a:r>
          </a:p>
          <a:p>
            <a:pPr marL="1149350" lvl="1" indent="-525463">
              <a:buFont typeface="Wingdings" pitchFamily="2" charset="2"/>
              <a:buChar char="ü"/>
            </a:pPr>
            <a:r>
              <a:rPr lang="en-US" sz="2400" dirty="0" smtClean="0">
                <a:latin typeface="Times New Roman" pitchFamily="18" charset="0"/>
                <a:cs typeface="Times New Roman" pitchFamily="18" charset="0"/>
              </a:rPr>
              <a:t>The country of origin of the supply needs also to be determined.</a:t>
            </a:r>
          </a:p>
          <a:p>
            <a:pPr marL="692150" lvl="2" indent="-525463">
              <a:buFont typeface="Wingdings" pitchFamily="2" charset="2"/>
              <a:buChar char="ü"/>
            </a:pPr>
            <a:endParaRPr lang="en-US" sz="2000" dirty="0" smtClean="0"/>
          </a:p>
          <a:p>
            <a:pPr marL="692150" lvl="2" indent="-525463">
              <a:buNone/>
            </a:pPr>
            <a:endParaRPr lang="en-US" dirty="0" smtClean="0">
              <a:solidFill>
                <a:srgbClr val="000066"/>
              </a:solidFill>
              <a:latin typeface="Times New Roman" panose="02020603050405020304" pitchFamily="18" charset="0"/>
              <a:cs typeface="Times New Roman" panose="02020603050405020304" pitchFamily="18" charset="0"/>
            </a:endParaRPr>
          </a:p>
          <a:p>
            <a:pPr marL="623888" lvl="2" indent="-388938">
              <a:buNone/>
            </a:pPr>
            <a:endParaRPr lang="en-US" dirty="0" smtClean="0">
              <a:solidFill>
                <a:srgbClr val="000066"/>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8224838" cy="1433512"/>
          </a:xfrm>
        </p:spPr>
        <p:txBody>
          <a:bodyPr/>
          <a:lstStyle/>
          <a:p>
            <a:r>
              <a:rPr lang="en-GB" dirty="0" smtClean="0">
                <a:latin typeface="Times New Roman" pitchFamily="18" charset="0"/>
                <a:cs typeface="Times New Roman" pitchFamily="18" charset="0"/>
              </a:rPr>
              <a:t>Methodology (cont’d)</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Data sources for the TSA</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latin typeface="Times New Roman" pitchFamily="18" charset="0"/>
                <a:cs typeface="Times New Roman" pitchFamily="18" charset="0"/>
              </a:rPr>
              <a:t>The potential development of a TSA has always been one of the key objectives for many countries and consequently the design and implementation of the system of tourism statistics has at all times taken into consideration the data requirements of a TSA.</a:t>
            </a:r>
          </a:p>
          <a:p>
            <a:pPr>
              <a:buFont typeface="Wingdings" pitchFamily="2" charset="2"/>
              <a:buChar char="ü"/>
            </a:pPr>
            <a:r>
              <a:rPr lang="en-US" sz="2400" dirty="0" smtClean="0">
                <a:latin typeface="Times New Roman" pitchFamily="18" charset="0"/>
                <a:cs typeface="Times New Roman" pitchFamily="18" charset="0"/>
              </a:rPr>
              <a:t>Due to a general lack of tourism statistics countries have to built up a system of tourism statistics that includes four core surveys that are undertaken on an regular basis. These are:</a:t>
            </a:r>
          </a:p>
          <a:p>
            <a:pPr lvl="2">
              <a:spcBef>
                <a:spcPts val="300"/>
              </a:spcBef>
              <a:buFont typeface="Wingdings" pitchFamily="2" charset="2"/>
              <a:buChar char="ü"/>
            </a:pPr>
            <a:r>
              <a:rPr lang="en-US" dirty="0" smtClean="0">
                <a:latin typeface="Times New Roman" pitchFamily="18" charset="0"/>
                <a:cs typeface="Times New Roman" pitchFamily="18" charset="0"/>
              </a:rPr>
              <a:t>International Visitor Arrivals (either Admin or from Surveys</a:t>
            </a:r>
          </a:p>
          <a:p>
            <a:pPr lvl="2">
              <a:spcBef>
                <a:spcPts val="300"/>
              </a:spcBef>
              <a:buFont typeface="Wingdings" pitchFamily="2" charset="2"/>
              <a:buChar char="ü"/>
            </a:pPr>
            <a:r>
              <a:rPr lang="en-US" dirty="0" smtClean="0">
                <a:latin typeface="Times New Roman" pitchFamily="18" charset="0"/>
                <a:cs typeface="Times New Roman" pitchFamily="18" charset="0"/>
              </a:rPr>
              <a:t>Domestic and Outbound Tourism Survey (DOTS)</a:t>
            </a:r>
          </a:p>
          <a:p>
            <a:pPr lvl="2">
              <a:spcBef>
                <a:spcPts val="300"/>
              </a:spcBef>
              <a:buFont typeface="Wingdings" pitchFamily="2" charset="2"/>
              <a:buChar char="ü"/>
            </a:pPr>
            <a:r>
              <a:rPr lang="en-US" dirty="0" smtClean="0">
                <a:latin typeface="Times New Roman" pitchFamily="18" charset="0"/>
                <a:cs typeface="Times New Roman" pitchFamily="18" charset="0"/>
              </a:rPr>
              <a:t>Tourism Establishments Survey (TES)</a:t>
            </a:r>
          </a:p>
          <a:p>
            <a:pPr lvl="2">
              <a:spcBef>
                <a:spcPts val="300"/>
              </a:spcBef>
              <a:buFont typeface="Wingdings" pitchFamily="2" charset="2"/>
              <a:buChar char="ü"/>
            </a:pPr>
            <a:r>
              <a:rPr lang="en-US" dirty="0" smtClean="0">
                <a:latin typeface="Times New Roman" pitchFamily="18" charset="0"/>
                <a:cs typeface="Times New Roman" pitchFamily="18" charset="0"/>
              </a:rPr>
              <a:t>Accommodation Statistics Survey (AS)</a:t>
            </a:r>
          </a:p>
          <a:p>
            <a:pPr marL="623888" lvl="2" indent="-388938">
              <a:buNone/>
            </a:pPr>
            <a:endParaRPr lang="en-US" dirty="0" smtClean="0">
              <a:solidFill>
                <a:srgbClr val="000066"/>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500833"/>
            <a:ext cx="7123112" cy="723879"/>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8224838" cy="1433512"/>
          </a:xfrm>
        </p:spPr>
        <p:txBody>
          <a:bodyPr/>
          <a:lstStyle/>
          <a:p>
            <a:r>
              <a:rPr lang="en-GB" dirty="0" smtClean="0">
                <a:latin typeface="Times New Roman" pitchFamily="18" charset="0"/>
                <a:cs typeface="Times New Roman" pitchFamily="18" charset="0"/>
              </a:rPr>
              <a:t>Methodology (cont’d)</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Data sources for the TSA</a:t>
            </a:r>
            <a:endParaRPr lang="en-US" dirty="0"/>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While, it is not possible to develop a complete TSA based on data from these surveys alone, they do provide a significant proportion of the information that is required. </a:t>
            </a:r>
          </a:p>
          <a:p>
            <a:r>
              <a:rPr lang="en-US" sz="2400" dirty="0" smtClean="0">
                <a:latin typeface="Times New Roman" pitchFamily="18" charset="0"/>
                <a:cs typeface="Times New Roman" pitchFamily="18" charset="0"/>
              </a:rPr>
              <a:t>Countries should adopt a gradual approach in the development of the TSA consistent with the recommendations of the World Tourism Organization and following the practices of the pioneer countries in this field.</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500833"/>
            <a:ext cx="7123112" cy="723879"/>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latin typeface="Times New Roman" pitchFamily="18" charset="0"/>
                <a:cs typeface="Times New Roman" pitchFamily="18" charset="0"/>
              </a:rPr>
              <a:t>Challenges and Recommendation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329642" cy="5462602"/>
          </a:xfrm>
        </p:spPr>
        <p:txBody>
          <a:bodyPr/>
          <a:lstStyle/>
          <a:p>
            <a:pPr marL="623888" indent="-388938">
              <a:buFont typeface="Wingdings" pitchFamily="2" charset="2"/>
              <a:buChar char="ü"/>
            </a:pP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Budget constraints </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Irregular use of arrivals and departure declaration form by Immigration, hence inconsistency in A&amp;D data.</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Untimely data, incase the A&amp;D declaration forms are not processed electronically. </a:t>
            </a:r>
          </a:p>
          <a:p>
            <a:pPr marL="623888" lvl="1" indent="-388938">
              <a:spcBef>
                <a:spcPts val="800"/>
              </a:spcBef>
              <a:buNone/>
            </a:pPr>
            <a:endParaRPr lang="en-US" sz="2400" dirty="0" smtClean="0">
              <a:solidFill>
                <a:schemeClr val="tx1"/>
              </a:solidFill>
              <a:latin typeface="Times New Roman" pitchFamily="18" charset="0"/>
              <a:cs typeface="Times New Roman" pitchFamily="18" charset="0"/>
            </a:endParaRP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Addressing challenges requires coordination of key stakeholders in the industry both private and public. </a:t>
            </a: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Improve communication among key stakeholders by forming national statistical committees (NSC) includes NSBs, immigration departments, Central Bank, Tourism boards/authorities, MDA, wildlife departments. </a:t>
            </a:r>
          </a:p>
          <a:p>
            <a:pPr marL="342900" lvl="1" indent="-342900">
              <a:spcBef>
                <a:spcPts val="800"/>
              </a:spcBef>
              <a:buFont typeface="Times New Roman" pitchFamily="18" charset="0"/>
              <a:buChar char="•"/>
            </a:pPr>
            <a:endParaRPr lang="en-GB" sz="2400" dirty="0" smtClean="0">
              <a:solidFill>
                <a:schemeClr val="tx1"/>
              </a:solidFill>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Challenges and Recommendation(Cont’d)</a:t>
            </a:r>
            <a:endParaRPr lang="en-US" dirty="0"/>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Low participation by most large (well established) accommodation facilities in Accommodation surveys (private facilities)</a:t>
            </a:r>
          </a:p>
          <a:p>
            <a:r>
              <a:rPr lang="en-US" sz="2400" dirty="0" smtClean="0">
                <a:latin typeface="Times New Roman" pitchFamily="18" charset="0"/>
                <a:cs typeface="Times New Roman" pitchFamily="18" charset="0"/>
              </a:rPr>
              <a:t>Inadequate information on expenditure (Domestic outbound and inbound surveys )</a:t>
            </a:r>
          </a:p>
          <a:p>
            <a:r>
              <a:rPr lang="en-US" sz="2400" dirty="0" smtClean="0">
                <a:latin typeface="Times New Roman" pitchFamily="18" charset="0"/>
                <a:cs typeface="Times New Roman" pitchFamily="18" charset="0"/>
              </a:rPr>
              <a:t>Insufficient data on beds and rooms in establishments.</a:t>
            </a:r>
          </a:p>
          <a:p>
            <a:r>
              <a:rPr lang="en-US" sz="2400" dirty="0" smtClean="0">
                <a:latin typeface="Times New Roman" pitchFamily="18" charset="0"/>
                <a:cs typeface="Times New Roman" pitchFamily="18" charset="0"/>
              </a:rPr>
              <a:t>Incomplete returns  </a:t>
            </a:r>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308725"/>
            <a:ext cx="7123112" cy="549275"/>
          </a:xfrm>
        </p:spPr>
        <p:txBody>
          <a:bodyPr/>
          <a:lstStyle/>
          <a:p>
            <a:pPr>
              <a:defRPr/>
            </a:pPr>
            <a:r>
              <a:rPr lang="en-US" sz="1400" dirty="0" smtClean="0"/>
              <a:t>Uganda Bureau of Statistics ¤ Plot 9 Colville Street, Kampala Uganda ¤ Website: www.ubos.org , Tel: +256(0)-41-4706000 ¤ E-mail: ubos@ubos.org</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A0D9B8B-D4F4-4AAE-9656-EA9AF9F3374A}"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26-Aug-16</a:t>
            </a:fld>
            <a:endParaRPr lang="en-US" sz="1200">
              <a:solidFill>
                <a:srgbClr val="FAA362"/>
              </a:solidFill>
            </a:endParaRPr>
          </a:p>
        </p:txBody>
      </p:sp>
      <p:sp>
        <p:nvSpPr>
          <p:cNvPr id="3075"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3076"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551AB77-993F-4B52-9264-5776B3769ECA}"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400">
              <a:solidFill>
                <a:srgbClr val="FAA362"/>
              </a:solidFill>
            </a:endParaRPr>
          </a:p>
        </p:txBody>
      </p:sp>
      <p:sp>
        <p:nvSpPr>
          <p:cNvPr id="3077" name="Text Box 4"/>
          <p:cNvSpPr txBox="1">
            <a:spLocks noChangeArrowheads="1"/>
          </p:cNvSpPr>
          <p:nvPr/>
        </p:nvSpPr>
        <p:spPr bwMode="auto">
          <a:xfrm>
            <a:off x="1905000" y="274638"/>
            <a:ext cx="5867400" cy="1020762"/>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000" b="1" dirty="0">
                <a:solidFill>
                  <a:srgbClr val="000066"/>
                </a:solidFill>
                <a:latin typeface="Times New Roman" pitchFamily="18" charset="0"/>
                <a:cs typeface="Times New Roman" pitchFamily="18" charset="0"/>
              </a:rPr>
              <a:t>Contents</a:t>
            </a:r>
          </a:p>
        </p:txBody>
      </p:sp>
      <p:sp>
        <p:nvSpPr>
          <p:cNvPr id="3078" name="Text Box 5"/>
          <p:cNvSpPr txBox="1">
            <a:spLocks noChangeArrowheads="1"/>
          </p:cNvSpPr>
          <p:nvPr/>
        </p:nvSpPr>
        <p:spPr bwMode="auto">
          <a:xfrm>
            <a:off x="586201" y="1412776"/>
            <a:ext cx="8229600" cy="4707160"/>
          </a:xfrm>
          <a:prstGeom prst="rect">
            <a:avLst/>
          </a:prstGeom>
          <a:noFill/>
          <a:ln w="9525">
            <a:noFill/>
            <a:round/>
            <a:headEnd/>
            <a:tailEnd/>
          </a:ln>
        </p:spPr>
        <p:txBody>
          <a:bodyPr lIns="90000" tIns="46800" rIns="90000" bIns="46800"/>
          <a:lstStyle/>
          <a:p>
            <a:pPr lvl="1">
              <a:lnSpc>
                <a:spcPct val="130000"/>
              </a:lnSpc>
              <a:buFont typeface="Wingdings" pitchFamily="2" charset="2"/>
              <a:buChar char="ü"/>
              <a:defRPr/>
            </a:pPr>
            <a:endParaRPr lang="en-GB" sz="2400" dirty="0" smtClean="0">
              <a:solidFill>
                <a:schemeClr val="accent6">
                  <a:lumMod val="50000"/>
                </a:schemeClr>
              </a:solidFill>
              <a:latin typeface="Times New Roman" pitchFamily="18" charset="0"/>
              <a:cs typeface="Times New Roman" pitchFamily="18" charset="0"/>
            </a:endParaRP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Indicator </a:t>
            </a:r>
            <a:r>
              <a:rPr lang="en-GB" sz="2400" dirty="0" smtClean="0">
                <a:solidFill>
                  <a:schemeClr val="accent6">
                    <a:lumMod val="50000"/>
                  </a:schemeClr>
                </a:solidFill>
                <a:latin typeface="Times New Roman" pitchFamily="18" charset="0"/>
                <a:cs typeface="Times New Roman" pitchFamily="18" charset="0"/>
              </a:rPr>
              <a:t>definition </a:t>
            </a:r>
            <a:endParaRPr lang="en-GB" sz="2400" dirty="0" smtClean="0">
              <a:solidFill>
                <a:schemeClr val="accent6">
                  <a:lumMod val="50000"/>
                </a:schemeClr>
              </a:solidFill>
              <a:latin typeface="Times New Roman" pitchFamily="18" charset="0"/>
              <a:cs typeface="Times New Roman" pitchFamily="18" charset="0"/>
            </a:endParaRPr>
          </a:p>
          <a:p>
            <a:pPr lvl="1">
              <a:lnSpc>
                <a:spcPct val="130000"/>
              </a:lnSpc>
              <a:buFont typeface="Wingdings" pitchFamily="2" charset="2"/>
              <a:buChar char="ü"/>
              <a:defRPr/>
            </a:pPr>
            <a:r>
              <a:rPr lang="en-US" sz="2400" dirty="0" smtClean="0">
                <a:solidFill>
                  <a:schemeClr val="accent6">
                    <a:lumMod val="50000"/>
                  </a:schemeClr>
                </a:solidFill>
                <a:latin typeface="Times New Roman" pitchFamily="18" charset="0"/>
                <a:cs typeface="Times New Roman" pitchFamily="18" charset="0"/>
              </a:rPr>
              <a:t>Steps Required For Developing a TSA</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Data </a:t>
            </a:r>
            <a:r>
              <a:rPr lang="en-GB" sz="2400" dirty="0" smtClean="0">
                <a:solidFill>
                  <a:schemeClr val="accent6">
                    <a:lumMod val="50000"/>
                  </a:schemeClr>
                </a:solidFill>
                <a:latin typeface="Times New Roman" pitchFamily="18" charset="0"/>
                <a:cs typeface="Times New Roman" pitchFamily="18" charset="0"/>
              </a:rPr>
              <a:t>sources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The compilation methodology</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Best practises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Challenges and </a:t>
            </a:r>
            <a:r>
              <a:rPr lang="en-GB" sz="2400" dirty="0" smtClean="0">
                <a:solidFill>
                  <a:schemeClr val="accent6">
                    <a:lumMod val="50000"/>
                  </a:schemeClr>
                </a:solidFill>
                <a:latin typeface="Times New Roman" pitchFamily="18" charset="0"/>
                <a:cs typeface="Times New Roman" pitchFamily="18" charset="0"/>
              </a:rPr>
              <a:t>recommendations</a:t>
            </a:r>
          </a:p>
          <a:p>
            <a:pPr lvl="1">
              <a:lnSpc>
                <a:spcPct val="130000"/>
              </a:lnSpc>
              <a:buFont typeface="Wingdings" pitchFamily="2" charset="2"/>
              <a:buChar char="ü"/>
              <a:defRPr/>
            </a:pPr>
            <a:r>
              <a:rPr lang="en-GB" sz="2400" smtClean="0">
                <a:solidFill>
                  <a:schemeClr val="accent6">
                    <a:lumMod val="50000"/>
                  </a:schemeClr>
                </a:solidFill>
                <a:latin typeface="Times New Roman" pitchFamily="18" charset="0"/>
                <a:cs typeface="Times New Roman" pitchFamily="18" charset="0"/>
              </a:rPr>
              <a:t>References </a:t>
            </a:r>
            <a:endParaRPr lang="en-GB" sz="2400" dirty="0">
              <a:solidFill>
                <a:schemeClr val="accent6">
                  <a:lumMod val="50000"/>
                </a:schemeClr>
              </a:solidFill>
              <a:latin typeface="Times New Roman" pitchFamily="18" charset="0"/>
              <a:cs typeface="Times New Roman" pitchFamily="18" charset="0"/>
            </a:endParaRPr>
          </a:p>
          <a:p>
            <a:pPr marL="985838" lvl="1" indent="-528638" algn="just">
              <a:lnSpc>
                <a:spcPct val="90000"/>
              </a:lnSpc>
              <a:spcBef>
                <a:spcPts val="600"/>
              </a:spcBef>
              <a:buClr>
                <a:srgbClr val="000066"/>
              </a:buClr>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a:pPr>
            <a:endParaRPr lang="en-US" sz="2400" b="1" dirty="0">
              <a:solidFill>
                <a:schemeClr val="accent6">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pPr algn="l"/>
            <a:r>
              <a:rPr lang="en-US" sz="2400" i="1" dirty="0" smtClean="0"/>
              <a:t>UNWTO accommodation compilation toolkit</a:t>
            </a:r>
          </a:p>
          <a:p>
            <a:pPr algn="l"/>
            <a:r>
              <a:rPr lang="en-US" sz="2400" i="1" dirty="0" smtClean="0"/>
              <a:t>UNWTO TSA compilation toolkit</a:t>
            </a:r>
          </a:p>
          <a:p>
            <a:pPr algn="l"/>
            <a:r>
              <a:rPr lang="en-US" sz="2400" i="1" dirty="0" smtClean="0"/>
              <a:t>EAC classification guide</a:t>
            </a:r>
          </a:p>
          <a:p>
            <a:pPr algn="l"/>
            <a:r>
              <a:rPr lang="en-US" sz="2400" i="1" dirty="0" smtClean="0"/>
              <a:t>IRTS compilation guide</a:t>
            </a:r>
            <a:endParaRPr lang="en-US" sz="2400" i="1"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319B400-6DCA-4C88-A5EF-E1A2357527B5}"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26-Aug-16</a:t>
            </a:fld>
            <a:endParaRPr lang="en-US" sz="1200">
              <a:solidFill>
                <a:srgbClr val="FAA362"/>
              </a:solidFill>
            </a:endParaRPr>
          </a:p>
        </p:txBody>
      </p:sp>
      <p:sp>
        <p:nvSpPr>
          <p:cNvPr id="2253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2253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E14D44D-111E-4105-A41E-8D61FA6D25C0}"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US" sz="1400">
              <a:solidFill>
                <a:srgbClr val="FAA362"/>
              </a:solidFill>
            </a:endParaRPr>
          </a:p>
        </p:txBody>
      </p:sp>
      <p:sp>
        <p:nvSpPr>
          <p:cNvPr id="22533" name="Text Box 4"/>
          <p:cNvSpPr txBox="1">
            <a:spLocks noChangeArrowheads="1"/>
          </p:cNvSpPr>
          <p:nvPr/>
        </p:nvSpPr>
        <p:spPr bwMode="auto">
          <a:xfrm>
            <a:off x="685800" y="1600200"/>
            <a:ext cx="7848600" cy="4525963"/>
          </a:xfrm>
          <a:prstGeom prst="rect">
            <a:avLst/>
          </a:prstGeom>
          <a:noFill/>
          <a:ln w="9525">
            <a:noFill/>
            <a:round/>
            <a:headEnd/>
            <a:tailEnd/>
          </a:ln>
        </p:spPr>
        <p:txBody>
          <a:bodyPr wrap="none" anchor="ctr"/>
          <a:lstStyle/>
          <a:p>
            <a:endParaRPr lang="en-US"/>
          </a:p>
        </p:txBody>
      </p:sp>
      <p:sp>
        <p:nvSpPr>
          <p:cNvPr id="22534" name="Text Box 5"/>
          <p:cNvSpPr txBox="1">
            <a:spLocks noChangeArrowheads="1"/>
          </p:cNvSpPr>
          <p:nvPr/>
        </p:nvSpPr>
        <p:spPr bwMode="auto">
          <a:xfrm>
            <a:off x="457200" y="128588"/>
            <a:ext cx="8228013" cy="1157287"/>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4400" b="1">
              <a:solidFill>
                <a:srgbClr val="000066"/>
              </a:solidFill>
            </a:endParaRPr>
          </a:p>
        </p:txBody>
      </p:sp>
      <p:sp>
        <p:nvSpPr>
          <p:cNvPr id="22535" name="Text Box 6"/>
          <p:cNvSpPr txBox="1">
            <a:spLocks noChangeArrowheads="1"/>
          </p:cNvSpPr>
          <p:nvPr/>
        </p:nvSpPr>
        <p:spPr bwMode="auto">
          <a:xfrm>
            <a:off x="474663" y="1600200"/>
            <a:ext cx="8228012" cy="3922713"/>
          </a:xfrm>
          <a:prstGeom prst="rect">
            <a:avLst/>
          </a:prstGeom>
          <a:noFill/>
          <a:ln w="9525">
            <a:noFill/>
            <a:round/>
            <a:headEnd/>
            <a:tailEnd/>
          </a:ln>
        </p:spPr>
        <p:txBody>
          <a:bodyPr lIns="90000" tIns="46800" rIns="90000" bIns="46800"/>
          <a:lstStyle/>
          <a:p>
            <a:pPr algn="just">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US" sz="2000" dirty="0">
              <a:solidFill>
                <a:srgbClr val="000066"/>
              </a:solidFill>
            </a:endParaRPr>
          </a:p>
          <a:p>
            <a:pPr algn="just">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US" sz="2000" dirty="0">
              <a:solidFill>
                <a:srgbClr val="000066"/>
              </a:solidFill>
            </a:endParaRPr>
          </a:p>
          <a:p>
            <a:pPr algn="ctr">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5400" b="1" dirty="0" smtClean="0">
                <a:solidFill>
                  <a:srgbClr val="000066"/>
                </a:solidFill>
              </a:rPr>
              <a:t>Thank</a:t>
            </a:r>
            <a:r>
              <a:rPr lang="en-US" sz="6000" b="1" dirty="0" smtClean="0">
                <a:solidFill>
                  <a:srgbClr val="000066"/>
                </a:solidFill>
              </a:rPr>
              <a:t> </a:t>
            </a:r>
            <a:r>
              <a:rPr lang="en-US" sz="6000" b="1" dirty="0">
                <a:solidFill>
                  <a:srgbClr val="000066"/>
                </a:solidFill>
              </a:rPr>
              <a:t>you </a:t>
            </a:r>
          </a:p>
        </p:txBody>
      </p:sp>
    </p:spTree>
    <p:extLst>
      <p:ext uri="{BB962C8B-B14F-4D97-AF65-F5344CB8AC3E}">
        <p14:creationId xmlns:p14="http://schemas.microsoft.com/office/powerpoint/2010/main" xmlns="" val="1112567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solidFill>
                  <a:schemeClr val="tx1"/>
                </a:solidFill>
                <a:latin typeface="Times New Roman" panose="02020603050405020304" pitchFamily="18" charset="0"/>
                <a:cs typeface="Times New Roman" panose="02020603050405020304" pitchFamily="18" charset="0"/>
              </a:rPr>
              <a:t>International</a:t>
            </a:r>
            <a:r>
              <a:rPr lang="en-US" sz="2400" dirty="0" smtClean="0">
                <a:solidFill>
                  <a:schemeClr val="tx1"/>
                </a:solidFill>
                <a:latin typeface="Times New Roman" panose="02020603050405020304" pitchFamily="18" charset="0"/>
                <a:cs typeface="Times New Roman" panose="02020603050405020304" pitchFamily="18" charset="0"/>
              </a:rPr>
              <a:t>, regional and local efforts have reached their peaks in consumption on </a:t>
            </a:r>
            <a:r>
              <a:rPr lang="en-US" sz="2400" dirty="0" smtClean="0">
                <a:solidFill>
                  <a:schemeClr val="tx1"/>
                </a:solidFill>
                <a:latin typeface="Times New Roman" panose="02020603050405020304" pitchFamily="18" charset="0"/>
                <a:cs typeface="Times New Roman" panose="02020603050405020304" pitchFamily="18" charset="0"/>
              </a:rPr>
              <a:t>general principles </a:t>
            </a:r>
            <a:r>
              <a:rPr lang="en-US" sz="2400" dirty="0" smtClean="0">
                <a:solidFill>
                  <a:schemeClr val="tx1"/>
                </a:solidFill>
                <a:latin typeface="Times New Roman" panose="02020603050405020304" pitchFamily="18" charset="0"/>
                <a:cs typeface="Times New Roman" panose="02020603050405020304" pitchFamily="18" charset="0"/>
              </a:rPr>
              <a:t>for what is now known as TSA.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This </a:t>
            </a:r>
            <a:r>
              <a:rPr lang="en-US" sz="2400" dirty="0" smtClean="0">
                <a:solidFill>
                  <a:schemeClr val="tx1"/>
                </a:solidFill>
                <a:latin typeface="Times New Roman" panose="02020603050405020304" pitchFamily="18" charset="0"/>
                <a:cs typeface="Times New Roman" panose="02020603050405020304" pitchFamily="18" charset="0"/>
              </a:rPr>
              <a:t>system is interested in placing </a:t>
            </a:r>
            <a:r>
              <a:rPr lang="en-US" sz="2400" dirty="0" smtClean="0">
                <a:solidFill>
                  <a:schemeClr val="tx1"/>
                </a:solidFill>
                <a:latin typeface="Times New Roman" panose="02020603050405020304" pitchFamily="18" charset="0"/>
                <a:cs typeface="Times New Roman" panose="02020603050405020304" pitchFamily="18" charset="0"/>
              </a:rPr>
              <a:t>concepts, definitions</a:t>
            </a:r>
            <a:r>
              <a:rPr lang="en-US" sz="2400" dirty="0" smtClean="0">
                <a:solidFill>
                  <a:schemeClr val="tx1"/>
                </a:solidFill>
                <a:latin typeface="Times New Roman" panose="02020603050405020304" pitchFamily="18" charset="0"/>
                <a:cs typeface="Times New Roman" panose="02020603050405020304" pitchFamily="18" charset="0"/>
              </a:rPr>
              <a:t>, classifications and tables that may enable countries to accurately determine </a:t>
            </a:r>
            <a:r>
              <a:rPr lang="en-US" sz="2400" dirty="0" smtClean="0">
                <a:solidFill>
                  <a:schemeClr val="tx1"/>
                </a:solidFill>
                <a:latin typeface="Times New Roman" panose="02020603050405020304" pitchFamily="18" charset="0"/>
                <a:cs typeface="Times New Roman" panose="02020603050405020304" pitchFamily="18" charset="0"/>
              </a:rPr>
              <a:t>the nature </a:t>
            </a:r>
            <a:r>
              <a:rPr lang="en-US" sz="2400" dirty="0" smtClean="0">
                <a:solidFill>
                  <a:schemeClr val="tx1"/>
                </a:solidFill>
                <a:latin typeface="Times New Roman" panose="02020603050405020304" pitchFamily="18" charset="0"/>
                <a:cs typeface="Times New Roman" panose="02020603050405020304" pitchFamily="18" charset="0"/>
              </a:rPr>
              <a:t>of contribution and volume of the tourism sector, with the possibility to compare </a:t>
            </a:r>
            <a:r>
              <a:rPr lang="en-US" sz="2400" dirty="0" smtClean="0">
                <a:solidFill>
                  <a:schemeClr val="tx1"/>
                </a:solidFill>
                <a:latin typeface="Times New Roman" panose="02020603050405020304" pitchFamily="18" charset="0"/>
                <a:cs typeface="Times New Roman" panose="02020603050405020304" pitchFamily="18" charset="0"/>
              </a:rPr>
              <a:t>this contribution </a:t>
            </a:r>
            <a:r>
              <a:rPr lang="en-US" sz="2400" dirty="0" smtClean="0">
                <a:solidFill>
                  <a:schemeClr val="tx1"/>
                </a:solidFill>
                <a:latin typeface="Times New Roman" panose="02020603050405020304" pitchFamily="18" charset="0"/>
                <a:cs typeface="Times New Roman" panose="02020603050405020304" pitchFamily="18" charset="0"/>
              </a:rPr>
              <a:t>over time and between countries.</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The account falls under the definitions of the System of National Accounts and its </a:t>
            </a:r>
            <a:r>
              <a:rPr lang="en-US" sz="2400" dirty="0" smtClean="0">
                <a:solidFill>
                  <a:schemeClr val="tx1"/>
                </a:solidFill>
                <a:latin typeface="Times New Roman" panose="02020603050405020304" pitchFamily="18" charset="0"/>
                <a:cs typeface="Times New Roman" panose="02020603050405020304" pitchFamily="18" charset="0"/>
              </a:rPr>
              <a:t>classifications for </a:t>
            </a:r>
            <a:r>
              <a:rPr lang="en-US" sz="2400" dirty="0" smtClean="0">
                <a:solidFill>
                  <a:schemeClr val="tx1"/>
                </a:solidFill>
                <a:latin typeface="Times New Roman" panose="02020603050405020304" pitchFamily="18" charset="0"/>
                <a:cs typeface="Times New Roman" panose="02020603050405020304" pitchFamily="18" charset="0"/>
              </a:rPr>
              <a:t>1993 with the focus on tourism activity and its role, which is often overlooked by </a:t>
            </a:r>
            <a:r>
              <a:rPr lang="en-US" sz="2400" dirty="0" smtClean="0">
                <a:solidFill>
                  <a:schemeClr val="tx1"/>
                </a:solidFill>
                <a:latin typeface="Times New Roman" panose="02020603050405020304" pitchFamily="18" charset="0"/>
                <a:cs typeface="Times New Roman" panose="02020603050405020304" pitchFamily="18" charset="0"/>
              </a:rPr>
              <a:t>National Accounts.</a:t>
            </a:r>
            <a:endParaRPr lang="en-GB" sz="2400" dirty="0" smtClean="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b="1" dirty="0" smtClean="0"/>
              <a:t>Tel: +256(0)-41-4706000 ¤ E-mail</a:t>
            </a:r>
            <a:r>
              <a:rPr lang="en-US" sz="1200" dirty="0" smtClean="0"/>
              <a:t>: ubos@ubos.org</a:t>
            </a:r>
            <a:endParaRPr lang="en-US" sz="1200" dirty="0"/>
          </a:p>
        </p:txBody>
      </p:sp>
    </p:spTree>
    <p:extLst>
      <p:ext uri="{BB962C8B-B14F-4D97-AF65-F5344CB8AC3E}">
        <p14:creationId xmlns:p14="http://schemas.microsoft.com/office/powerpoint/2010/main" xmlns="" val="3034400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solidFill>
                  <a:schemeClr val="tx1"/>
                </a:solidFill>
                <a:latin typeface="Times New Roman" panose="02020603050405020304" pitchFamily="18" charset="0"/>
                <a:cs typeface="Times New Roman" panose="02020603050405020304" pitchFamily="18" charset="0"/>
              </a:rPr>
              <a:t>For </a:t>
            </a:r>
            <a:r>
              <a:rPr lang="en-US" sz="2400" dirty="0" smtClean="0">
                <a:solidFill>
                  <a:schemeClr val="tx1"/>
                </a:solidFill>
                <a:latin typeface="Times New Roman" panose="02020603050405020304" pitchFamily="18" charset="0"/>
                <a:cs typeface="Times New Roman" panose="02020603050405020304" pitchFamily="18" charset="0"/>
              </a:rPr>
              <a:t>example, a SNA will not distinguish between a newspaper purchased by a </a:t>
            </a:r>
            <a:r>
              <a:rPr lang="en-US" sz="2400" dirty="0" smtClean="0">
                <a:solidFill>
                  <a:schemeClr val="tx1"/>
                </a:solidFill>
                <a:latin typeface="Times New Roman" panose="02020603050405020304" pitchFamily="18" charset="0"/>
                <a:cs typeface="Times New Roman" panose="02020603050405020304" pitchFamily="18" charset="0"/>
              </a:rPr>
              <a:t>tourist or </a:t>
            </a:r>
            <a:r>
              <a:rPr lang="en-US" sz="2400" dirty="0" smtClean="0">
                <a:solidFill>
                  <a:schemeClr val="tx1"/>
                </a:solidFill>
                <a:latin typeface="Times New Roman" panose="02020603050405020304" pitchFamily="18" charset="0"/>
                <a:cs typeface="Times New Roman" panose="02020603050405020304" pitchFamily="18" charset="0"/>
              </a:rPr>
              <a:t>by a local resident.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Within </a:t>
            </a:r>
            <a:r>
              <a:rPr lang="en-US" sz="2400" dirty="0" smtClean="0">
                <a:solidFill>
                  <a:schemeClr val="tx1"/>
                </a:solidFill>
                <a:latin typeface="Times New Roman" panose="02020603050405020304" pitchFamily="18" charset="0"/>
                <a:cs typeface="Times New Roman" panose="02020603050405020304" pitchFamily="18" charset="0"/>
              </a:rPr>
              <a:t>the TSA, these purchasing groups are separated. This </a:t>
            </a:r>
            <a:r>
              <a:rPr lang="en-US" sz="2400" dirty="0" smtClean="0">
                <a:solidFill>
                  <a:schemeClr val="tx1"/>
                </a:solidFill>
                <a:latin typeface="Times New Roman" panose="02020603050405020304" pitchFamily="18" charset="0"/>
                <a:cs typeface="Times New Roman" panose="02020603050405020304" pitchFamily="18" charset="0"/>
              </a:rPr>
              <a:t>enables the </a:t>
            </a:r>
            <a:r>
              <a:rPr lang="en-US" sz="2400" dirty="0" smtClean="0">
                <a:solidFill>
                  <a:schemeClr val="tx1"/>
                </a:solidFill>
                <a:latin typeface="Times New Roman" panose="02020603050405020304" pitchFamily="18" charset="0"/>
                <a:cs typeface="Times New Roman" panose="02020603050405020304" pitchFamily="18" charset="0"/>
              </a:rPr>
              <a:t>estimation of key variables such as how much Saudi industries are dependent on tourists</a:t>
            </a:r>
            <a:r>
              <a:rPr lang="en-US" sz="2400" dirty="0" smtClean="0">
                <a:solidFill>
                  <a:schemeClr val="tx1"/>
                </a:solidFill>
                <a:latin typeface="Times New Roman" panose="02020603050405020304" pitchFamily="18" charset="0"/>
                <a:cs typeface="Times New Roman" panose="02020603050405020304" pitchFamily="18" charset="0"/>
              </a:rPr>
              <a:t>, and </a:t>
            </a:r>
            <a:r>
              <a:rPr lang="en-US" sz="2400" dirty="0" smtClean="0">
                <a:solidFill>
                  <a:schemeClr val="tx1"/>
                </a:solidFill>
                <a:latin typeface="Times New Roman" panose="02020603050405020304" pitchFamily="18" charset="0"/>
                <a:cs typeface="Times New Roman" panose="02020603050405020304" pitchFamily="18" charset="0"/>
              </a:rPr>
              <a:t>how much value added, and employment is supported by tourists in </a:t>
            </a:r>
            <a:r>
              <a:rPr lang="en-US" sz="2400" dirty="0" smtClean="0">
                <a:solidFill>
                  <a:schemeClr val="tx1"/>
                </a:solidFill>
                <a:latin typeface="Times New Roman" panose="02020603050405020304" pitchFamily="18" charset="0"/>
                <a:cs typeface="Times New Roman" panose="02020603050405020304" pitchFamily="18" charset="0"/>
              </a:rPr>
              <a:t>the country.</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The significance of TSA is apparent in how it provides a suitable framework to measure </a:t>
            </a:r>
            <a:r>
              <a:rPr lang="en-US" sz="2400" dirty="0" smtClean="0">
                <a:solidFill>
                  <a:schemeClr val="tx1"/>
                </a:solidFill>
                <a:latin typeface="Times New Roman" panose="02020603050405020304" pitchFamily="18" charset="0"/>
                <a:cs typeface="Times New Roman" panose="02020603050405020304" pitchFamily="18" charset="0"/>
              </a:rPr>
              <a:t>the significance </a:t>
            </a:r>
            <a:r>
              <a:rPr lang="en-US" sz="2400" dirty="0" smtClean="0">
                <a:solidFill>
                  <a:schemeClr val="tx1"/>
                </a:solidFill>
                <a:latin typeface="Times New Roman" panose="02020603050405020304" pitchFamily="18" charset="0"/>
                <a:cs typeface="Times New Roman" panose="02020603050405020304" pitchFamily="18" charset="0"/>
              </a:rPr>
              <a:t>of the tourism sector via tourism data displayed in an internationally </a:t>
            </a:r>
            <a:r>
              <a:rPr lang="en-US" sz="2400" dirty="0" smtClean="0">
                <a:solidFill>
                  <a:schemeClr val="tx1"/>
                </a:solidFill>
                <a:latin typeface="Times New Roman" panose="02020603050405020304" pitchFamily="18" charset="0"/>
                <a:cs typeface="Times New Roman" panose="02020603050405020304" pitchFamily="18" charset="0"/>
              </a:rPr>
              <a:t>acknowledged manner </a:t>
            </a:r>
            <a:r>
              <a:rPr lang="en-US" sz="2400" dirty="0" smtClean="0">
                <a:solidFill>
                  <a:schemeClr val="tx1"/>
                </a:solidFill>
                <a:latin typeface="Times New Roman" panose="02020603050405020304" pitchFamily="18" charset="0"/>
                <a:cs typeface="Times New Roman" panose="02020603050405020304" pitchFamily="18" charset="0"/>
              </a:rPr>
              <a:t>and are updated periodically in accordance with set standards (at least once a year),</a:t>
            </a:r>
          </a:p>
          <a:p>
            <a:pPr>
              <a:buFont typeface="Wingdings" pitchFamily="2" charset="2"/>
              <a:buChar char="ü"/>
            </a:pPr>
            <a:endParaRPr lang="en-GB" sz="2400"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b="1" dirty="0" smtClean="0"/>
              <a:t>Tel: +256(0)-41-4706000 ¤ E-mail</a:t>
            </a:r>
            <a:r>
              <a:rPr lang="en-US" sz="1200" dirty="0" smtClean="0"/>
              <a:t>: ubos@ubos.org</a:t>
            </a:r>
            <a:endParaRPr lang="en-US" sz="1200" dirty="0"/>
          </a:p>
        </p:txBody>
      </p:sp>
    </p:spTree>
    <p:extLst>
      <p:ext uri="{BB962C8B-B14F-4D97-AF65-F5344CB8AC3E}">
        <p14:creationId xmlns:p14="http://schemas.microsoft.com/office/powerpoint/2010/main" xmlns="" val="303440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solidFill>
                  <a:schemeClr val="tx1"/>
                </a:solidFill>
                <a:latin typeface="Times New Roman" panose="02020603050405020304" pitchFamily="18" charset="0"/>
                <a:cs typeface="Times New Roman" panose="02020603050405020304" pitchFamily="18" charset="0"/>
              </a:rPr>
              <a:t>it also summarized the economic impact of tourism with main indicators that can be compared</a:t>
            </a:r>
          </a:p>
          <a:p>
            <a:r>
              <a:rPr lang="en-US" sz="2400" dirty="0" smtClean="0">
                <a:solidFill>
                  <a:schemeClr val="tx1"/>
                </a:solidFill>
                <a:latin typeface="Times New Roman" panose="02020603050405020304" pitchFamily="18" charset="0"/>
                <a:cs typeface="Times New Roman" panose="02020603050405020304" pitchFamily="18" charset="0"/>
              </a:rPr>
              <a:t>over time and among countries and with other economic sectors.</a:t>
            </a:r>
            <a:endParaRPr lang="en-GB" sz="2400" dirty="0" smtClean="0">
              <a:solidFill>
                <a:schemeClr val="tx1"/>
              </a:solidFill>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b="1" dirty="0" smtClean="0"/>
              <a:t>Tel: +256(0)-41-4706000 ¤ E-mail</a:t>
            </a:r>
            <a:r>
              <a:rPr lang="en-US" sz="1200" dirty="0" smtClean="0"/>
              <a:t>: ubos@ubos.org</a:t>
            </a:r>
            <a:endParaRPr lang="en-US" sz="1200" dirty="0"/>
          </a:p>
        </p:txBody>
      </p:sp>
    </p:spTree>
    <p:extLst>
      <p:ext uri="{BB962C8B-B14F-4D97-AF65-F5344CB8AC3E}">
        <p14:creationId xmlns:p14="http://schemas.microsoft.com/office/powerpoint/2010/main" xmlns="" val="3034400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b="1" dirty="0" smtClean="0">
                <a:solidFill>
                  <a:schemeClr val="tx1"/>
                </a:solidFill>
                <a:latin typeface="Times New Roman" panose="02020603050405020304" pitchFamily="18" charset="0"/>
                <a:cs typeface="Times New Roman" panose="02020603050405020304" pitchFamily="18" charset="0"/>
              </a:rPr>
              <a:t>Inbound Tourism: </a:t>
            </a:r>
            <a:r>
              <a:rPr lang="en-US" sz="2400" dirty="0" smtClean="0">
                <a:solidFill>
                  <a:schemeClr val="tx1"/>
                </a:solidFill>
                <a:latin typeface="Times New Roman" panose="02020603050405020304" pitchFamily="18" charset="0"/>
                <a:cs typeface="Times New Roman" panose="02020603050405020304" pitchFamily="18" charset="0"/>
              </a:rPr>
              <a:t>The activity of non-resident visitors within the economic territory of the country of reference (i.e. Non- residents of The Gambia, visiting The Gambia)</a:t>
            </a:r>
          </a:p>
          <a:p>
            <a:r>
              <a:rPr lang="en-US" sz="2400" b="1" dirty="0" smtClean="0">
                <a:solidFill>
                  <a:schemeClr val="tx1"/>
                </a:solidFill>
                <a:latin typeface="Times New Roman" panose="02020603050405020304" pitchFamily="18" charset="0"/>
                <a:cs typeface="Times New Roman" panose="02020603050405020304" pitchFamily="18" charset="0"/>
              </a:rPr>
              <a:t>Domestic Tourism: </a:t>
            </a:r>
            <a:r>
              <a:rPr lang="en-US" sz="2400" dirty="0" smtClean="0">
                <a:solidFill>
                  <a:schemeClr val="tx1"/>
                </a:solidFill>
                <a:latin typeface="Times New Roman" panose="02020603050405020304" pitchFamily="18" charset="0"/>
                <a:cs typeface="Times New Roman" panose="02020603050405020304" pitchFamily="18" charset="0"/>
              </a:rPr>
              <a:t>The activity of resident visitors within the economic territory of the country of reference (i.e. residents of The Gambia visiting places outside of the usual environment within The Gambia)</a:t>
            </a:r>
          </a:p>
          <a:p>
            <a:r>
              <a:rPr lang="en-US" sz="2400" b="1" dirty="0" smtClean="0">
                <a:solidFill>
                  <a:schemeClr val="tx1"/>
                </a:solidFill>
                <a:latin typeface="Times New Roman" panose="02020603050405020304" pitchFamily="18" charset="0"/>
                <a:cs typeface="Times New Roman" panose="02020603050405020304" pitchFamily="18" charset="0"/>
              </a:rPr>
              <a:t>Outbound Tourism: </a:t>
            </a:r>
            <a:r>
              <a:rPr lang="en-US" sz="2400" dirty="0" smtClean="0">
                <a:solidFill>
                  <a:schemeClr val="tx1"/>
                </a:solidFill>
                <a:latin typeface="Times New Roman" panose="02020603050405020304" pitchFamily="18" charset="0"/>
                <a:cs typeface="Times New Roman" panose="02020603050405020304" pitchFamily="18" charset="0"/>
              </a:rPr>
              <a:t>The activity of resident visitors outside the economic territory of the country of reference (i.e. residents of The Gambia visiting other countries)</a:t>
            </a:r>
          </a:p>
          <a:p>
            <a:pPr>
              <a:buFont typeface="Wingdings" pitchFamily="2" charset="2"/>
              <a:buChar char="ü"/>
            </a:pPr>
            <a:endParaRPr lang="en-GB" sz="2400"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b="1" dirty="0" smtClean="0"/>
              <a:t>Tel: +256(0)-41-4706000 ¤ E-mail</a:t>
            </a:r>
            <a:r>
              <a:rPr lang="en-US" sz="1200" dirty="0" smtClean="0"/>
              <a:t>: ubos@ubos.org</a:t>
            </a:r>
            <a:endParaRPr lang="en-US" sz="1200" dirty="0"/>
          </a:p>
        </p:txBody>
      </p:sp>
    </p:spTree>
    <p:extLst>
      <p:ext uri="{BB962C8B-B14F-4D97-AF65-F5344CB8AC3E}">
        <p14:creationId xmlns:p14="http://schemas.microsoft.com/office/powerpoint/2010/main" xmlns="" val="303440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latin typeface="Times New Roman" pitchFamily="18" charset="0"/>
                <a:cs typeface="Times New Roman" pitchFamily="18" charset="0"/>
              </a:rPr>
              <a:t>Indicator </a:t>
            </a:r>
            <a:r>
              <a:rPr lang="en-GB" sz="4000" dirty="0" smtClean="0">
                <a:latin typeface="Times New Roman" pitchFamily="18" charset="0"/>
                <a:cs typeface="Times New Roman" pitchFamily="18" charset="0"/>
              </a:rPr>
              <a:t>definitions (cont’d)</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b="1" dirty="0" smtClean="0">
                <a:latin typeface="Times New Roman" pitchFamily="18" charset="0"/>
                <a:cs typeface="Times New Roman" pitchFamily="18" charset="0"/>
              </a:rPr>
              <a:t>Outbound Tourism: </a:t>
            </a:r>
            <a:r>
              <a:rPr lang="en-US" sz="2400" dirty="0" smtClean="0">
                <a:latin typeface="Times New Roman" pitchFamily="18" charset="0"/>
                <a:cs typeface="Times New Roman" pitchFamily="18" charset="0"/>
              </a:rPr>
              <a:t>The activity of resident visitors outside the economic territory of the country of reference (i.e. residents of The Gambia visiting other countries)</a:t>
            </a:r>
          </a:p>
          <a:p>
            <a:r>
              <a:rPr lang="en-US" sz="2400" b="1" dirty="0" smtClean="0">
                <a:latin typeface="Times New Roman" pitchFamily="18" charset="0"/>
                <a:cs typeface="Times New Roman" pitchFamily="18" charset="0"/>
              </a:rPr>
              <a:t>Internal Tourism: </a:t>
            </a:r>
            <a:r>
              <a:rPr lang="en-US" sz="2400" dirty="0" smtClean="0">
                <a:latin typeface="Times New Roman" pitchFamily="18" charset="0"/>
                <a:cs typeface="Times New Roman" pitchFamily="18" charset="0"/>
              </a:rPr>
              <a:t>The activity of visitors, both resident and nonresident, within the economic territory of the country of reference (i.e. domestic + inbound tourism)</a:t>
            </a:r>
          </a:p>
          <a:p>
            <a:r>
              <a:rPr lang="en-US" sz="2400" b="1" dirty="0" smtClean="0">
                <a:latin typeface="Times New Roman" pitchFamily="18" charset="0"/>
                <a:cs typeface="Times New Roman" pitchFamily="18" charset="0"/>
              </a:rPr>
              <a:t>National Tourism: </a:t>
            </a:r>
            <a:r>
              <a:rPr lang="en-US" sz="2400" dirty="0" smtClean="0">
                <a:latin typeface="Times New Roman" pitchFamily="18" charset="0"/>
                <a:cs typeface="Times New Roman" pitchFamily="18" charset="0"/>
              </a:rPr>
              <a:t>The activity of resident visitors, within and outside the economic territory of the country of residence (i.e. domestic + outbound tourism)</a:t>
            </a:r>
          </a:p>
          <a:p>
            <a:r>
              <a:rPr lang="en-US" sz="2400" b="1" dirty="0" smtClean="0">
                <a:latin typeface="Times New Roman" pitchFamily="18" charset="0"/>
                <a:cs typeface="Times New Roman" pitchFamily="18" charset="0"/>
              </a:rPr>
              <a:t>International Tourism:</a:t>
            </a:r>
            <a:r>
              <a:rPr lang="en-US" sz="2400" dirty="0" smtClean="0">
                <a:latin typeface="Times New Roman" pitchFamily="18" charset="0"/>
                <a:cs typeface="Times New Roman" pitchFamily="18" charset="0"/>
              </a:rPr>
              <a:t> Tourism that requires the crossing of international Borders (i.e. Inbound and outbound tourism)</a:t>
            </a:r>
          </a:p>
          <a:p>
            <a:endParaRPr lang="en-GB" sz="24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3899925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itchFamily="18" charset="0"/>
                <a:cs typeface="Times New Roman" pitchFamily="18" charset="0"/>
              </a:rPr>
              <a:t>Indicator </a:t>
            </a:r>
            <a:r>
              <a:rPr lang="en-GB" dirty="0" smtClean="0">
                <a:latin typeface="Times New Roman" pitchFamily="18" charset="0"/>
                <a:cs typeface="Times New Roman" pitchFamily="18" charset="0"/>
              </a:rPr>
              <a:t>definitions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428596" y="1214422"/>
            <a:ext cx="8224838" cy="5291138"/>
          </a:xfrm>
        </p:spPr>
        <p:txBody>
          <a:bodyPr/>
          <a:lstStyle/>
          <a:p>
            <a:endParaRPr lang="en-GB" sz="2400" dirty="0" smtClean="0">
              <a:latin typeface="Times New Roman" pitchFamily="18" charset="0"/>
              <a:cs typeface="Times New Roman" pitchFamily="18" charset="0"/>
            </a:endParaRPr>
          </a:p>
          <a:p>
            <a:endParaRPr lang="en-GB" sz="2400" dirty="0" smtClean="0">
              <a:latin typeface="Times New Roman" pitchFamily="18" charset="0"/>
              <a:cs typeface="Times New Roman" pitchFamily="18" charset="0"/>
            </a:endParaRPr>
          </a:p>
          <a:p>
            <a:endParaRPr lang="en-GB" sz="2400" dirty="0" smtClean="0">
              <a:latin typeface="Times New Roman" pitchFamily="18" charset="0"/>
              <a:cs typeface="Times New Roman" pitchFamily="18" charset="0"/>
            </a:endParaRPr>
          </a:p>
          <a:p>
            <a:endParaRPr lang="en-GB" sz="24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
        <p:nvSpPr>
          <p:cNvPr id="7" name="Block Arc 6"/>
          <p:cNvSpPr/>
          <p:nvPr/>
        </p:nvSpPr>
        <p:spPr bwMode="auto">
          <a:xfrm>
            <a:off x="1428728" y="2214554"/>
            <a:ext cx="6572296" cy="1785950"/>
          </a:xfrm>
          <a:prstGeom prst="blockArc">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11" name="Block Arc 10"/>
          <p:cNvSpPr/>
          <p:nvPr/>
        </p:nvSpPr>
        <p:spPr bwMode="auto">
          <a:xfrm rot="10800000">
            <a:off x="1428729" y="2285992"/>
            <a:ext cx="6572296" cy="1785950"/>
          </a:xfrm>
          <a:prstGeom prst="blockArc">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12" name="TextBox 11"/>
          <p:cNvSpPr txBox="1"/>
          <p:nvPr/>
        </p:nvSpPr>
        <p:spPr>
          <a:xfrm>
            <a:off x="2857488" y="3000372"/>
            <a:ext cx="2000264" cy="369332"/>
          </a:xfrm>
          <a:prstGeom prst="rect">
            <a:avLst/>
          </a:prstGeom>
          <a:noFill/>
        </p:spPr>
        <p:txBody>
          <a:bodyPr wrap="square" rtlCol="0">
            <a:spAutoFit/>
          </a:bodyPr>
          <a:lstStyle/>
          <a:p>
            <a:r>
              <a:rPr lang="en-US" b="1" dirty="0" smtClean="0">
                <a:solidFill>
                  <a:schemeClr val="tx1"/>
                </a:solidFill>
                <a:latin typeface="Times New Roman" pitchFamily="18" charset="0"/>
                <a:cs typeface="Times New Roman" pitchFamily="18" charset="0"/>
              </a:rPr>
              <a:t>Domestic Tourism  </a:t>
            </a:r>
            <a:endParaRPr lang="en-US" b="1" dirty="0">
              <a:solidFill>
                <a:schemeClr val="tx1"/>
              </a:solidFill>
              <a:latin typeface="Times New Roman" pitchFamily="18" charset="0"/>
              <a:cs typeface="Times New Roman" pitchFamily="18" charset="0"/>
            </a:endParaRPr>
          </a:p>
        </p:txBody>
      </p:sp>
      <p:sp>
        <p:nvSpPr>
          <p:cNvPr id="13" name="Curved Down Arrow 12"/>
          <p:cNvSpPr/>
          <p:nvPr/>
        </p:nvSpPr>
        <p:spPr bwMode="auto">
          <a:xfrm rot="2457177">
            <a:off x="3237629" y="1509002"/>
            <a:ext cx="2341444" cy="944365"/>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14" name="Curved Down Arrow 13"/>
          <p:cNvSpPr/>
          <p:nvPr/>
        </p:nvSpPr>
        <p:spPr bwMode="auto">
          <a:xfrm rot="2457177">
            <a:off x="5193913" y="3507169"/>
            <a:ext cx="2117063" cy="944365"/>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
        <p:nvSpPr>
          <p:cNvPr id="15" name="TextBox 14"/>
          <p:cNvSpPr txBox="1"/>
          <p:nvPr/>
        </p:nvSpPr>
        <p:spPr>
          <a:xfrm>
            <a:off x="1214414" y="1357298"/>
            <a:ext cx="2000264" cy="369332"/>
          </a:xfrm>
          <a:prstGeom prst="rect">
            <a:avLst/>
          </a:prstGeom>
          <a:noFill/>
        </p:spPr>
        <p:txBody>
          <a:bodyPr wrap="square" rtlCol="0">
            <a:spAutoFit/>
          </a:bodyPr>
          <a:lstStyle/>
          <a:p>
            <a:r>
              <a:rPr lang="en-US" b="1" dirty="0" smtClean="0">
                <a:solidFill>
                  <a:schemeClr val="tx1"/>
                </a:solidFill>
                <a:latin typeface="Times New Roman" pitchFamily="18" charset="0"/>
                <a:cs typeface="Times New Roman" pitchFamily="18" charset="0"/>
              </a:rPr>
              <a:t>Inbound Tourism </a:t>
            </a:r>
            <a:endParaRPr lang="en-US" b="1" dirty="0">
              <a:solidFill>
                <a:schemeClr val="tx1"/>
              </a:solidFill>
              <a:latin typeface="Times New Roman" pitchFamily="18" charset="0"/>
              <a:cs typeface="Times New Roman" pitchFamily="18" charset="0"/>
            </a:endParaRPr>
          </a:p>
        </p:txBody>
      </p:sp>
      <p:sp>
        <p:nvSpPr>
          <p:cNvPr id="16" name="TextBox 15"/>
          <p:cNvSpPr txBox="1"/>
          <p:nvPr/>
        </p:nvSpPr>
        <p:spPr>
          <a:xfrm>
            <a:off x="3286116" y="4857760"/>
            <a:ext cx="2357454" cy="369332"/>
          </a:xfrm>
          <a:prstGeom prst="rect">
            <a:avLst/>
          </a:prstGeom>
          <a:noFill/>
        </p:spPr>
        <p:txBody>
          <a:bodyPr wrap="square" rtlCol="0">
            <a:spAutoFit/>
          </a:bodyPr>
          <a:lstStyle/>
          <a:p>
            <a:endParaRPr lang="en-US" dirty="0"/>
          </a:p>
        </p:txBody>
      </p:sp>
      <p:sp>
        <p:nvSpPr>
          <p:cNvPr id="17" name="TextBox 16"/>
          <p:cNvSpPr txBox="1"/>
          <p:nvPr/>
        </p:nvSpPr>
        <p:spPr>
          <a:xfrm>
            <a:off x="4929190" y="4929198"/>
            <a:ext cx="2357454" cy="369332"/>
          </a:xfrm>
          <a:prstGeom prst="rect">
            <a:avLst/>
          </a:prstGeom>
          <a:noFill/>
        </p:spPr>
        <p:txBody>
          <a:bodyPr wrap="square" rtlCol="0">
            <a:spAutoFit/>
          </a:bodyPr>
          <a:lstStyle/>
          <a:p>
            <a:r>
              <a:rPr lang="en-US" b="1" dirty="0" smtClean="0">
                <a:solidFill>
                  <a:schemeClr val="tx1"/>
                </a:solidFill>
                <a:latin typeface="Times New Roman" pitchFamily="18" charset="0"/>
                <a:cs typeface="Times New Roman" pitchFamily="18" charset="0"/>
              </a:rPr>
              <a:t>Outbound Tourism</a:t>
            </a:r>
            <a:endParaRPr lang="en-US"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899925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Indicator definitions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ü"/>
            </a:pPr>
            <a:r>
              <a:rPr lang="en-US" sz="2400" dirty="0" smtClean="0">
                <a:solidFill>
                  <a:schemeClr val="tx1"/>
                </a:solidFill>
                <a:latin typeface="Times New Roman" pitchFamily="18" charset="0"/>
                <a:cs typeface="Times New Roman" pitchFamily="18" charset="0"/>
              </a:rPr>
              <a:t>Tourism Satellite Account consists of 10 tables, although only 8 are currently recommended as being suitable for development (as there are some unresolved issues with Tables 8 and 9), </a:t>
            </a:r>
          </a:p>
          <a:p>
            <a:pPr>
              <a:buFont typeface="Wingdings" pitchFamily="2" charset="2"/>
              <a:buChar char="ü"/>
            </a:pPr>
            <a:r>
              <a:rPr lang="en-US" sz="2400" dirty="0" smtClean="0">
                <a:solidFill>
                  <a:schemeClr val="tx1"/>
                </a:solidFill>
                <a:latin typeface="Times New Roman" pitchFamily="18" charset="0"/>
                <a:cs typeface="Times New Roman" pitchFamily="18" charset="0"/>
              </a:rPr>
              <a:t>Reconciliation talks are still in progress between UNWTO, UN, and the EU Statistical Agency in regards to:</a:t>
            </a:r>
          </a:p>
          <a:p>
            <a:pPr>
              <a:buFont typeface="Wingdings" pitchFamily="2" charset="2"/>
              <a:buChar char="ü"/>
            </a:pPr>
            <a:r>
              <a:rPr lang="en-US" sz="2400" dirty="0" smtClean="0">
                <a:solidFill>
                  <a:schemeClr val="tx1"/>
                </a:solidFill>
                <a:latin typeface="Times New Roman" pitchFamily="18" charset="0"/>
                <a:cs typeface="Times New Roman" pitchFamily="18" charset="0"/>
              </a:rPr>
              <a:t> the Tourism gross fixed capital formation of tourism industries and other industries (Table 8) and the Tourism Collective Consumption (Table 9).</a:t>
            </a:r>
            <a:endParaRPr lang="en-GB" sz="2400" dirty="0" smtClean="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66187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D0B006AA36EB409B10E8596C1D14B7" ma:contentTypeVersion="0" ma:contentTypeDescription="Create a new document." ma:contentTypeScope="" ma:versionID="5655e1634f4bba1cd7cdf60e8f7511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7CA5319-EC6C-4073-8C0D-4EBB3CE3B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934A495-9007-483D-B9C9-1563FED5E643}">
  <ds:schemaRefs>
    <ds:schemaRef ds:uri="http://schemas.microsoft.com/sharepoint/v3/contenttype/forms"/>
  </ds:schemaRefs>
</ds:datastoreItem>
</file>

<file path=customXml/itemProps3.xml><?xml version="1.0" encoding="utf-8"?>
<ds:datastoreItem xmlns:ds="http://schemas.openxmlformats.org/officeDocument/2006/customXml" ds:itemID="{59C0C5B5-D96F-4E86-8667-593BE544C1BF}">
  <ds:schemaRefs>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http://purl.org/dc/terms/"/>
    <ds:schemaRef ds:uri="http://purl.org/dc/elements/1.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7567</TotalTime>
  <Words>2055</Words>
  <Application>Microsoft Office PowerPoint</Application>
  <PresentationFormat>On-screen Show (4:3)</PresentationFormat>
  <Paragraphs>212</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Indicator definitions</vt:lpstr>
      <vt:lpstr>Indicator definitions</vt:lpstr>
      <vt:lpstr>Indicator definitions</vt:lpstr>
      <vt:lpstr>Indicator definitions</vt:lpstr>
      <vt:lpstr>Indicator definitions (cont’d)</vt:lpstr>
      <vt:lpstr>Indicator definitions (cont’d)</vt:lpstr>
      <vt:lpstr>Indicator definitions (cont’d)</vt:lpstr>
      <vt:lpstr>Slide 10</vt:lpstr>
      <vt:lpstr>TSA -Methodology Framework </vt:lpstr>
      <vt:lpstr>Methodology (cont’d)</vt:lpstr>
      <vt:lpstr>Methodology (cont’d)</vt:lpstr>
      <vt:lpstr>Methodology (cont’d)</vt:lpstr>
      <vt:lpstr>Methodology (cont’d)</vt:lpstr>
      <vt:lpstr>Methodology (cont’d) Data sources for the TSA</vt:lpstr>
      <vt:lpstr>Methodology (cont’d) Data sources for the TSA</vt:lpstr>
      <vt:lpstr>Challenges and Recommendation</vt:lpstr>
      <vt:lpstr>Challenges and Recommendation(Cont’d)</vt:lpstr>
      <vt:lpstr>References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koire Y Lugya</dc:creator>
  <cp:lastModifiedBy>yunus.koire</cp:lastModifiedBy>
  <cp:revision>505</cp:revision>
  <cp:lastPrinted>2015-10-16T06:47:56Z</cp:lastPrinted>
  <dcterms:created xsi:type="dcterms:W3CDTF">2010-11-01T07:55:41Z</dcterms:created>
  <dcterms:modified xsi:type="dcterms:W3CDTF">2016-08-26T07:51:11Z</dcterms:modified>
</cp:coreProperties>
</file>