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56" r:id="rId5"/>
    <p:sldId id="257" r:id="rId6"/>
    <p:sldId id="402" r:id="rId7"/>
    <p:sldId id="374" r:id="rId8"/>
    <p:sldId id="382" r:id="rId9"/>
    <p:sldId id="383" r:id="rId10"/>
    <p:sldId id="384" r:id="rId11"/>
    <p:sldId id="389" r:id="rId12"/>
    <p:sldId id="385" r:id="rId13"/>
    <p:sldId id="386" r:id="rId14"/>
    <p:sldId id="388" r:id="rId15"/>
    <p:sldId id="387" r:id="rId16"/>
    <p:sldId id="393" r:id="rId17"/>
    <p:sldId id="394" r:id="rId18"/>
    <p:sldId id="395" r:id="rId19"/>
    <p:sldId id="405" r:id="rId20"/>
    <p:sldId id="396" r:id="rId21"/>
    <p:sldId id="406" r:id="rId22"/>
    <p:sldId id="397" r:id="rId23"/>
    <p:sldId id="398" r:id="rId24"/>
    <p:sldId id="399" r:id="rId25"/>
    <p:sldId id="400" r:id="rId26"/>
    <p:sldId id="401" r:id="rId27"/>
    <p:sldId id="403" r:id="rId28"/>
    <p:sldId id="404" r:id="rId29"/>
  </p:sldIdLst>
  <p:sldSz cx="9144000" cy="6858000" type="screen4x3"/>
  <p:notesSz cx="6794500" cy="9906000"/>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69">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9" autoAdjust="0"/>
    <p:restoredTop sz="88087" autoAdjust="0"/>
  </p:normalViewPr>
  <p:slideViewPr>
    <p:cSldViewPr>
      <p:cViewPr>
        <p:scale>
          <a:sx n="70" d="100"/>
          <a:sy n="70" d="100"/>
        </p:scale>
        <p:origin x="-1290" y="51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60" d="100"/>
        <a:sy n="160" d="100"/>
      </p:scale>
      <p:origin x="0" y="0"/>
    </p:cViewPr>
  </p:sorterViewPr>
  <p:notesViewPr>
    <p:cSldViewPr>
      <p:cViewPr varScale="1">
        <p:scale>
          <a:sx n="59" d="100"/>
          <a:sy n="59" d="100"/>
        </p:scale>
        <p:origin x="-1752" y="-72"/>
      </p:cViewPr>
      <p:guideLst>
        <p:guide orient="horz" pos="3069"/>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72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5723"/>
          </a:xfrm>
          <a:prstGeom prst="rect">
            <a:avLst/>
          </a:prstGeom>
        </p:spPr>
        <p:txBody>
          <a:bodyPr vert="horz" lIns="91440" tIns="45720" rIns="91440" bIns="45720" rtlCol="0"/>
          <a:lstStyle>
            <a:lvl1pPr algn="r">
              <a:defRPr sz="1200"/>
            </a:lvl1pPr>
          </a:lstStyle>
          <a:p>
            <a:fld id="{2729F811-EF41-4E76-8BEC-BEA97BC41475}" type="datetimeFigureOut">
              <a:rPr lang="en-US" smtClean="0"/>
              <a:pPr/>
              <a:t>8/25/2016</a:t>
            </a:fld>
            <a:endParaRPr lang="en-GB"/>
          </a:p>
        </p:txBody>
      </p:sp>
      <p:sp>
        <p:nvSpPr>
          <p:cNvPr id="4" name="Footer Placeholder 3"/>
          <p:cNvSpPr>
            <a:spLocks noGrp="1"/>
          </p:cNvSpPr>
          <p:nvPr>
            <p:ph type="ftr" sz="quarter" idx="2"/>
          </p:nvPr>
        </p:nvSpPr>
        <p:spPr>
          <a:xfrm>
            <a:off x="0" y="9408586"/>
            <a:ext cx="2944283" cy="49572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08586"/>
            <a:ext cx="2944283" cy="495722"/>
          </a:xfrm>
          <a:prstGeom prst="rect">
            <a:avLst/>
          </a:prstGeom>
        </p:spPr>
        <p:txBody>
          <a:bodyPr vert="horz" lIns="91440" tIns="45720" rIns="91440" bIns="45720" rtlCol="0" anchor="b"/>
          <a:lstStyle>
            <a:lvl1pPr algn="r">
              <a:defRPr sz="1200"/>
            </a:lvl1pPr>
          </a:lstStyle>
          <a:p>
            <a:fld id="{1B05CF88-5EC5-4E72-94C7-7B54ECEF28BF}" type="slidenum">
              <a:rPr lang="en-GB" smtClean="0"/>
              <a:pPr/>
              <a:t>‹#›</a:t>
            </a:fld>
            <a:endParaRPr lang="en-GB"/>
          </a:p>
        </p:txBody>
      </p:sp>
    </p:spTree>
    <p:extLst>
      <p:ext uri="{BB962C8B-B14F-4D97-AF65-F5344CB8AC3E}">
        <p14:creationId xmlns:p14="http://schemas.microsoft.com/office/powerpoint/2010/main" xmlns="" val="1262257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AutoShape 1"/>
          <p:cNvSpPr>
            <a:spLocks noChangeArrowheads="1"/>
          </p:cNvSpPr>
          <p:nvPr/>
        </p:nvSpPr>
        <p:spPr bwMode="auto">
          <a:xfrm>
            <a:off x="0" y="1"/>
            <a:ext cx="6794500" cy="9906000"/>
          </a:xfrm>
          <a:prstGeom prst="roundRect">
            <a:avLst>
              <a:gd name="adj" fmla="val 23"/>
            </a:avLst>
          </a:prstGeom>
          <a:solidFill>
            <a:srgbClr val="FFFFFF"/>
          </a:solidFill>
          <a:ln w="9360">
            <a:noFill/>
            <a:miter lim="800000"/>
            <a:headEnd/>
            <a:tailEnd/>
          </a:ln>
        </p:spPr>
        <p:txBody>
          <a:bodyPr wrap="none" anchor="ctr"/>
          <a:lstStyle/>
          <a:p>
            <a:endParaRPr lang="en-US"/>
          </a:p>
        </p:txBody>
      </p:sp>
      <p:sp>
        <p:nvSpPr>
          <p:cNvPr id="23555" name="AutoShape 2"/>
          <p:cNvSpPr>
            <a:spLocks noChangeArrowheads="1"/>
          </p:cNvSpPr>
          <p:nvPr/>
        </p:nvSpPr>
        <p:spPr bwMode="auto">
          <a:xfrm>
            <a:off x="0" y="1"/>
            <a:ext cx="6794500" cy="9906000"/>
          </a:xfrm>
          <a:prstGeom prst="roundRect">
            <a:avLst>
              <a:gd name="adj" fmla="val 23"/>
            </a:avLst>
          </a:prstGeom>
          <a:solidFill>
            <a:srgbClr val="FFFFFF"/>
          </a:solidFill>
          <a:ln w="9525">
            <a:noFill/>
            <a:round/>
            <a:headEnd/>
            <a:tailEnd/>
          </a:ln>
        </p:spPr>
        <p:txBody>
          <a:bodyPr wrap="none" anchor="ctr"/>
          <a:lstStyle/>
          <a:p>
            <a:endParaRPr lang="en-US"/>
          </a:p>
        </p:txBody>
      </p:sp>
      <p:sp>
        <p:nvSpPr>
          <p:cNvPr id="23556" name="AutoShape 3"/>
          <p:cNvSpPr>
            <a:spLocks noChangeArrowheads="1"/>
          </p:cNvSpPr>
          <p:nvPr/>
        </p:nvSpPr>
        <p:spPr bwMode="auto">
          <a:xfrm>
            <a:off x="0" y="1"/>
            <a:ext cx="6794500" cy="9906000"/>
          </a:xfrm>
          <a:prstGeom prst="roundRect">
            <a:avLst>
              <a:gd name="adj" fmla="val 23"/>
            </a:avLst>
          </a:prstGeom>
          <a:solidFill>
            <a:srgbClr val="FFFFFF"/>
          </a:solidFill>
          <a:ln w="9525">
            <a:noFill/>
            <a:round/>
            <a:headEnd/>
            <a:tailEnd/>
          </a:ln>
        </p:spPr>
        <p:txBody>
          <a:bodyPr wrap="none" anchor="ctr"/>
          <a:lstStyle/>
          <a:p>
            <a:endParaRPr lang="en-US"/>
          </a:p>
        </p:txBody>
      </p:sp>
      <p:sp>
        <p:nvSpPr>
          <p:cNvPr id="23557" name="Text Box 4"/>
          <p:cNvSpPr txBox="1">
            <a:spLocks noChangeArrowheads="1"/>
          </p:cNvSpPr>
          <p:nvPr/>
        </p:nvSpPr>
        <p:spPr bwMode="auto">
          <a:xfrm>
            <a:off x="0" y="0"/>
            <a:ext cx="2944283" cy="495723"/>
          </a:xfrm>
          <a:prstGeom prst="rect">
            <a:avLst/>
          </a:prstGeom>
          <a:noFill/>
          <a:ln w="9525">
            <a:noFill/>
            <a:round/>
            <a:headEnd/>
            <a:tailEnd/>
          </a:ln>
        </p:spPr>
        <p:txBody>
          <a:bodyPr wrap="none" anchor="ctr"/>
          <a:lstStyle/>
          <a:p>
            <a:endParaRPr lang="en-US"/>
          </a:p>
        </p:txBody>
      </p:sp>
      <p:sp>
        <p:nvSpPr>
          <p:cNvPr id="23558" name="Text Box 5"/>
          <p:cNvSpPr txBox="1">
            <a:spLocks noChangeArrowheads="1"/>
          </p:cNvSpPr>
          <p:nvPr/>
        </p:nvSpPr>
        <p:spPr bwMode="auto">
          <a:xfrm>
            <a:off x="3848645" y="0"/>
            <a:ext cx="2944283" cy="495723"/>
          </a:xfrm>
          <a:prstGeom prst="rect">
            <a:avLst/>
          </a:prstGeom>
          <a:noFill/>
          <a:ln w="9525">
            <a:noFill/>
            <a:round/>
            <a:headEnd/>
            <a:tailEnd/>
          </a:ln>
        </p:spPr>
        <p:txBody>
          <a:bodyPr wrap="none" anchor="ctr"/>
          <a:lstStyle/>
          <a:p>
            <a:endParaRPr lang="en-US"/>
          </a:p>
        </p:txBody>
      </p:sp>
      <p:sp>
        <p:nvSpPr>
          <p:cNvPr id="23559" name="Rectangle 6"/>
          <p:cNvSpPr>
            <a:spLocks noGrp="1" noRot="1" noChangeAspect="1" noChangeArrowheads="1"/>
          </p:cNvSpPr>
          <p:nvPr>
            <p:ph type="sldImg"/>
          </p:nvPr>
        </p:nvSpPr>
        <p:spPr bwMode="auto">
          <a:xfrm>
            <a:off x="922338" y="742950"/>
            <a:ext cx="4945062" cy="3709988"/>
          </a:xfrm>
          <a:prstGeom prst="rect">
            <a:avLst/>
          </a:prstGeom>
          <a:noFill/>
          <a:ln w="9360">
            <a:solidFill>
              <a:srgbClr val="000000"/>
            </a:solidFill>
            <a:miter lim="800000"/>
            <a:headEnd/>
            <a:tailEnd/>
          </a:ln>
        </p:spPr>
      </p:sp>
      <p:sp>
        <p:nvSpPr>
          <p:cNvPr id="2055" name="Rectangle 7"/>
          <p:cNvSpPr>
            <a:spLocks noGrp="1" noChangeArrowheads="1"/>
          </p:cNvSpPr>
          <p:nvPr>
            <p:ph type="body"/>
          </p:nvPr>
        </p:nvSpPr>
        <p:spPr bwMode="auto">
          <a:xfrm>
            <a:off x="679450" y="4706830"/>
            <a:ext cx="5430882" cy="4453047"/>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noProof="0" smtClean="0"/>
          </a:p>
        </p:txBody>
      </p:sp>
      <p:sp>
        <p:nvSpPr>
          <p:cNvPr id="23561" name="Text Box 8"/>
          <p:cNvSpPr txBox="1">
            <a:spLocks noChangeArrowheads="1"/>
          </p:cNvSpPr>
          <p:nvPr/>
        </p:nvSpPr>
        <p:spPr bwMode="auto">
          <a:xfrm>
            <a:off x="0" y="9410277"/>
            <a:ext cx="2944283" cy="495723"/>
          </a:xfrm>
          <a:prstGeom prst="rect">
            <a:avLst/>
          </a:prstGeom>
          <a:noFill/>
          <a:ln w="9525">
            <a:noFill/>
            <a:round/>
            <a:headEnd/>
            <a:tailEnd/>
          </a:ln>
        </p:spPr>
        <p:txBody>
          <a:bodyPr wrap="none" anchor="ctr"/>
          <a:lstStyle/>
          <a:p>
            <a:endParaRPr lang="en-US"/>
          </a:p>
        </p:txBody>
      </p:sp>
      <p:sp>
        <p:nvSpPr>
          <p:cNvPr id="2057" name="Rectangle 9"/>
          <p:cNvSpPr>
            <a:spLocks noGrp="1" noChangeArrowheads="1"/>
          </p:cNvSpPr>
          <p:nvPr>
            <p:ph type="sldNum"/>
          </p:nvPr>
        </p:nvSpPr>
        <p:spPr bwMode="auto">
          <a:xfrm>
            <a:off x="3848645" y="9410277"/>
            <a:ext cx="2939564" cy="490647"/>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D3143FBD-9AE1-4813-B6EB-C0CB3E1C046F}" type="slidenum">
              <a:rPr lang="en-US"/>
              <a:pPr>
                <a:defRPr/>
              </a:pPr>
              <a:t>‹#›</a:t>
            </a:fld>
            <a:endParaRPr lang="en-US"/>
          </a:p>
        </p:txBody>
      </p:sp>
    </p:spTree>
    <p:extLst>
      <p:ext uri="{BB962C8B-B14F-4D97-AF65-F5344CB8AC3E}">
        <p14:creationId xmlns:p14="http://schemas.microsoft.com/office/powerpoint/2010/main" xmlns="" val="117312095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9"/>
          <p:cNvSpPr>
            <a:spLocks noGrp="1" noChangeArrowheads="1"/>
          </p:cNvSpPr>
          <p:nvPr>
            <p:ph type="sldNum" sz="quarter"/>
          </p:nvPr>
        </p:nvSpPr>
        <p:spPr>
          <a:noFill/>
        </p:spPr>
        <p:txBody>
          <a:bodyPr/>
          <a:lstStyle/>
          <a:p>
            <a:fld id="{4E1CA26F-E0D5-4349-A87A-09DF158FBBB1}" type="slidenum">
              <a:rPr lang="en-US" smtClean="0"/>
              <a:pPr/>
              <a:t>1</a:t>
            </a:fld>
            <a:endParaRPr lang="en-US" smtClean="0"/>
          </a:p>
        </p:txBody>
      </p:sp>
      <p:sp>
        <p:nvSpPr>
          <p:cNvPr id="24579" name="Text Box 1"/>
          <p:cNvSpPr txBox="1">
            <a:spLocks noChangeArrowheads="1"/>
          </p:cNvSpPr>
          <p:nvPr/>
        </p:nvSpPr>
        <p:spPr bwMode="auto">
          <a:xfrm>
            <a:off x="3848644" y="9410277"/>
            <a:ext cx="2942710" cy="494031"/>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6B57B9B-DF10-4E3B-BD81-A4C21833B901}"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US" sz="1200">
              <a:solidFill>
                <a:srgbClr val="000000"/>
              </a:solidFill>
            </a:endParaRPr>
          </a:p>
        </p:txBody>
      </p:sp>
      <p:sp>
        <p:nvSpPr>
          <p:cNvPr id="24580" name="Rectangle 2"/>
          <p:cNvSpPr>
            <a:spLocks noGrp="1" noRot="1" noChangeAspect="1" noChangeArrowheads="1" noTextEdit="1"/>
          </p:cNvSpPr>
          <p:nvPr>
            <p:ph type="sldImg"/>
          </p:nvPr>
        </p:nvSpPr>
        <p:spPr>
          <a:xfrm>
            <a:off x="920750" y="742950"/>
            <a:ext cx="4953000" cy="3714750"/>
          </a:xfrm>
          <a:solidFill>
            <a:srgbClr val="FFFFFF"/>
          </a:solidFill>
          <a:ln/>
        </p:spPr>
      </p:sp>
      <p:sp>
        <p:nvSpPr>
          <p:cNvPr id="24581" name="Rectangle 3"/>
          <p:cNvSpPr>
            <a:spLocks noGrp="1" noChangeArrowheads="1"/>
          </p:cNvSpPr>
          <p:nvPr>
            <p:ph type="body" idx="1"/>
          </p:nvPr>
        </p:nvSpPr>
        <p:spPr>
          <a:xfrm>
            <a:off x="679450" y="4706831"/>
            <a:ext cx="5435600" cy="4458123"/>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2467250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9"/>
          <p:cNvSpPr>
            <a:spLocks noGrp="1" noChangeArrowheads="1"/>
          </p:cNvSpPr>
          <p:nvPr>
            <p:ph type="sldNum" sz="quarter"/>
          </p:nvPr>
        </p:nvSpPr>
        <p:spPr>
          <a:noFill/>
        </p:spPr>
        <p:txBody>
          <a:bodyPr/>
          <a:lstStyle/>
          <a:p>
            <a:fld id="{9BEEFBF3-75A4-4A8F-9689-096705348786}" type="slidenum">
              <a:rPr lang="en-US" smtClean="0"/>
              <a:pPr/>
              <a:t>2</a:t>
            </a:fld>
            <a:endParaRPr lang="en-US" smtClean="0"/>
          </a:p>
        </p:txBody>
      </p:sp>
      <p:sp>
        <p:nvSpPr>
          <p:cNvPr id="25603" name="Text Box 1"/>
          <p:cNvSpPr txBox="1">
            <a:spLocks noChangeArrowheads="1"/>
          </p:cNvSpPr>
          <p:nvPr/>
        </p:nvSpPr>
        <p:spPr bwMode="auto">
          <a:xfrm>
            <a:off x="3848644" y="9410277"/>
            <a:ext cx="2942710" cy="494031"/>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884E095-2670-4102-BB3C-A6A15591F4F9}"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sz="1200">
              <a:solidFill>
                <a:srgbClr val="000000"/>
              </a:solidFill>
            </a:endParaRPr>
          </a:p>
        </p:txBody>
      </p:sp>
      <p:sp>
        <p:nvSpPr>
          <p:cNvPr id="25604" name="Rectangle 2"/>
          <p:cNvSpPr>
            <a:spLocks noGrp="1" noRot="1" noChangeAspect="1" noChangeArrowheads="1" noTextEdit="1"/>
          </p:cNvSpPr>
          <p:nvPr>
            <p:ph type="sldImg"/>
          </p:nvPr>
        </p:nvSpPr>
        <p:spPr>
          <a:xfrm>
            <a:off x="920750" y="742950"/>
            <a:ext cx="4953000" cy="3714750"/>
          </a:xfrm>
          <a:solidFill>
            <a:srgbClr val="FFFFFF"/>
          </a:solidFill>
          <a:ln/>
        </p:spPr>
      </p:sp>
      <p:sp>
        <p:nvSpPr>
          <p:cNvPr id="25605" name="Rectangle 3"/>
          <p:cNvSpPr>
            <a:spLocks noGrp="1" noChangeArrowheads="1"/>
          </p:cNvSpPr>
          <p:nvPr>
            <p:ph type="body" idx="1"/>
          </p:nvPr>
        </p:nvSpPr>
        <p:spPr>
          <a:xfrm>
            <a:off x="679450" y="4706831"/>
            <a:ext cx="5435600" cy="4458123"/>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298984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D3143FBD-9AE1-4813-B6EB-C0CB3E1C046F}"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06CAB7BF-4E39-4DEF-A9C1-4A8601B8B8E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AB1A9EAC-8AB9-4E38-B2B3-FCDAA6CFA39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28588"/>
            <a:ext cx="2055813" cy="67627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8588"/>
            <a:ext cx="6016625" cy="6762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A8E20314-20FC-44BC-805D-AF073DEC03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B547E229-218B-42B0-A7BB-25DA3F855AB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740B622E-403C-4234-876F-44CB7603AEB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5425"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5025" y="1600200"/>
            <a:ext cx="4037013"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A46B60C6-5137-4540-9346-BF4410AA6D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idx="10"/>
          </p:nvPr>
        </p:nvSpPr>
        <p:spPr>
          <a:ln/>
        </p:spPr>
        <p:txBody>
          <a:bodyPr/>
          <a:lstStyle>
            <a:lvl1pPr>
              <a:defRPr/>
            </a:lvl1pPr>
          </a:lstStyle>
          <a:p>
            <a:pPr>
              <a:defRPr/>
            </a:pPr>
            <a:r>
              <a:rPr lang="en-US"/>
              <a:t>12/13/11</a:t>
            </a:r>
          </a:p>
        </p:txBody>
      </p:sp>
      <p:sp>
        <p:nvSpPr>
          <p:cNvPr id="8"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9" name="Rectangle 6"/>
          <p:cNvSpPr>
            <a:spLocks noGrp="1" noChangeArrowheads="1"/>
          </p:cNvSpPr>
          <p:nvPr>
            <p:ph type="sldNum" idx="12"/>
          </p:nvPr>
        </p:nvSpPr>
        <p:spPr>
          <a:ln/>
        </p:spPr>
        <p:txBody>
          <a:bodyPr/>
          <a:lstStyle>
            <a:lvl1pPr>
              <a:defRPr/>
            </a:lvl1pPr>
          </a:lstStyle>
          <a:p>
            <a:pPr>
              <a:defRPr/>
            </a:pPr>
            <a:fld id="{057C5D15-D9BB-4F16-9BC2-44A74FCB2D3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idx="10"/>
          </p:nvPr>
        </p:nvSpPr>
        <p:spPr>
          <a:ln/>
        </p:spPr>
        <p:txBody>
          <a:bodyPr/>
          <a:lstStyle>
            <a:lvl1pPr>
              <a:defRPr/>
            </a:lvl1pPr>
          </a:lstStyle>
          <a:p>
            <a:pPr>
              <a:defRPr/>
            </a:pPr>
            <a:r>
              <a:rPr lang="en-US"/>
              <a:t>12/13/11</a:t>
            </a:r>
          </a:p>
        </p:txBody>
      </p:sp>
      <p:sp>
        <p:nvSpPr>
          <p:cNvPr id="4"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5" name="Rectangle 6"/>
          <p:cNvSpPr>
            <a:spLocks noGrp="1" noChangeArrowheads="1"/>
          </p:cNvSpPr>
          <p:nvPr>
            <p:ph type="sldNum" idx="12"/>
          </p:nvPr>
        </p:nvSpPr>
        <p:spPr>
          <a:ln/>
        </p:spPr>
        <p:txBody>
          <a:bodyPr/>
          <a:lstStyle>
            <a:lvl1pPr>
              <a:defRPr/>
            </a:lvl1pPr>
          </a:lstStyle>
          <a:p>
            <a:pPr>
              <a:defRPr/>
            </a:pPr>
            <a:fld id="{0AFA21A6-87DE-44C8-BD2F-4EDE5A2E67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r>
              <a:rPr lang="en-US"/>
              <a:t>12/13/11</a:t>
            </a:r>
          </a:p>
        </p:txBody>
      </p:sp>
      <p:sp>
        <p:nvSpPr>
          <p:cNvPr id="3"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4" name="Rectangle 6"/>
          <p:cNvSpPr>
            <a:spLocks noGrp="1" noChangeArrowheads="1"/>
          </p:cNvSpPr>
          <p:nvPr>
            <p:ph type="sldNum" idx="12"/>
          </p:nvPr>
        </p:nvSpPr>
        <p:spPr>
          <a:ln/>
        </p:spPr>
        <p:txBody>
          <a:bodyPr/>
          <a:lstStyle>
            <a:lvl1pPr>
              <a:defRPr/>
            </a:lvl1pPr>
          </a:lstStyle>
          <a:p>
            <a:pPr>
              <a:defRPr/>
            </a:pPr>
            <a:fld id="{2D74CDB4-CDAE-4B41-A99A-8B8FE60E4D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722C9C5A-913C-47D9-966B-EAF079613CC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92AB861A-525E-4ABD-813F-EDFDDA773D5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3EC1FC"/>
            </a:gs>
          </a:gsLst>
          <a:lin ang="5400000" scaled="1"/>
        </a:gra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6308725"/>
            <a:ext cx="9144000" cy="549275"/>
          </a:xfrm>
          <a:prstGeom prst="rect">
            <a:avLst/>
          </a:prstGeom>
          <a:gradFill rotWithShape="0">
            <a:gsLst>
              <a:gs pos="0">
                <a:srgbClr val="5353FF"/>
              </a:gs>
              <a:gs pos="100000">
                <a:srgbClr val="262676"/>
              </a:gs>
            </a:gsLst>
            <a:lin ang="5400000" scaled="1"/>
          </a:gradFill>
          <a:ln w="9525">
            <a:noFill/>
            <a:round/>
            <a:headEnd/>
            <a:tailEnd/>
          </a:ln>
        </p:spPr>
        <p:txBody>
          <a:bodyPr wrap="none" anchor="ctr"/>
          <a:lstStyle/>
          <a:p>
            <a:endParaRPr lang="en-US"/>
          </a:p>
        </p:txBody>
      </p:sp>
      <p:sp>
        <p:nvSpPr>
          <p:cNvPr id="1027" name="Rectangle 2"/>
          <p:cNvSpPr>
            <a:spLocks noGrp="1" noChangeArrowheads="1"/>
          </p:cNvSpPr>
          <p:nvPr>
            <p:ph type="title"/>
          </p:nvPr>
        </p:nvSpPr>
        <p:spPr bwMode="auto">
          <a:xfrm>
            <a:off x="457200" y="128588"/>
            <a:ext cx="8224838" cy="14335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8" name="Rectangle 3"/>
          <p:cNvSpPr>
            <a:spLocks noGrp="1" noChangeArrowheads="1"/>
          </p:cNvSpPr>
          <p:nvPr>
            <p:ph type="body" idx="1"/>
          </p:nvPr>
        </p:nvSpPr>
        <p:spPr bwMode="auto">
          <a:xfrm>
            <a:off x="457200" y="1600200"/>
            <a:ext cx="8224838" cy="5291138"/>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4"/>
          <p:cNvSpPr>
            <a:spLocks noGrp="1" noChangeArrowheads="1"/>
          </p:cNvSpPr>
          <p:nvPr>
            <p:ph type="dt"/>
          </p:nvPr>
        </p:nvSpPr>
        <p:spPr bwMode="auto">
          <a:xfrm>
            <a:off x="0" y="6308725"/>
            <a:ext cx="1111250" cy="5445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r>
              <a:rPr lang="en-US"/>
              <a:t>12/13/11</a:t>
            </a:r>
          </a:p>
        </p:txBody>
      </p:sp>
      <p:sp>
        <p:nvSpPr>
          <p:cNvPr id="1029" name="Rectangle 5"/>
          <p:cNvSpPr>
            <a:spLocks noGrp="1" noChangeArrowheads="1"/>
          </p:cNvSpPr>
          <p:nvPr>
            <p:ph type="ftr"/>
          </p:nvPr>
        </p:nvSpPr>
        <p:spPr bwMode="auto">
          <a:xfrm>
            <a:off x="1116013" y="6308725"/>
            <a:ext cx="7123112" cy="9159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r>
              <a:rPr lang="en-US"/>
              <a:t>Uganda Bureau of Statistics ¤ Plot 9 Colville Street, Kampala Uganda ¤ Website: www.ubos.org </a:t>
            </a:r>
          </a:p>
          <a:p>
            <a:pPr>
              <a:defRPr/>
            </a:pPr>
            <a:r>
              <a:rPr lang="en-US"/>
              <a:t>Tel: +256(0)-41-4706000 ¤ E-mail: ubos@ubos.org</a:t>
            </a:r>
          </a:p>
        </p:txBody>
      </p:sp>
      <p:sp>
        <p:nvSpPr>
          <p:cNvPr id="1030" name="Rectangle 6"/>
          <p:cNvSpPr>
            <a:spLocks noGrp="1" noChangeArrowheads="1"/>
          </p:cNvSpPr>
          <p:nvPr>
            <p:ph type="sldNum"/>
          </p:nvPr>
        </p:nvSpPr>
        <p:spPr bwMode="auto">
          <a:xfrm>
            <a:off x="8243888" y="6308725"/>
            <a:ext cx="895350" cy="5445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fld id="{4014B14E-4A89-43DB-A08E-E6200B40C2E0}" type="slidenum">
              <a:rPr lang="en-US"/>
              <a:pPr>
                <a:defRPr/>
              </a:pPr>
              <a:t>‹#›</a:t>
            </a:fld>
            <a:endParaRPr lang="en-US"/>
          </a:p>
        </p:txBody>
      </p:sp>
      <p:pic>
        <p:nvPicPr>
          <p:cNvPr id="1032" name="Picture 7"/>
          <p:cNvPicPr>
            <a:picLocks noChangeAspect="1" noChangeArrowheads="1"/>
          </p:cNvPicPr>
          <p:nvPr/>
        </p:nvPicPr>
        <p:blipFill>
          <a:blip r:embed="rId13" cstate="print"/>
          <a:srcRect/>
          <a:stretch>
            <a:fillRect/>
          </a:stretch>
        </p:blipFill>
        <p:spPr bwMode="auto">
          <a:xfrm>
            <a:off x="0" y="0"/>
            <a:ext cx="904875" cy="723900"/>
          </a:xfrm>
          <a:prstGeom prst="rect">
            <a:avLst/>
          </a:prstGeom>
          <a:noFill/>
          <a:ln w="9525">
            <a:noFill/>
            <a:round/>
            <a:headEnd/>
            <a:tailEnd/>
          </a:ln>
        </p:spPr>
      </p:pic>
      <p:pic>
        <p:nvPicPr>
          <p:cNvPr id="1033" name="Picture 8"/>
          <p:cNvPicPr>
            <a:picLocks noChangeAspect="1" noChangeArrowheads="1"/>
          </p:cNvPicPr>
          <p:nvPr/>
        </p:nvPicPr>
        <p:blipFill>
          <a:blip r:embed="rId14" cstate="print"/>
          <a:srcRect/>
          <a:stretch>
            <a:fillRect/>
          </a:stretch>
        </p:blipFill>
        <p:spPr bwMode="auto">
          <a:xfrm>
            <a:off x="8334375" y="0"/>
            <a:ext cx="809625" cy="704850"/>
          </a:xfrm>
          <a:prstGeom prst="rect">
            <a:avLst/>
          </a:prstGeom>
          <a:noFill/>
          <a:ln w="9525">
            <a:noFill/>
            <a:round/>
            <a:headEnd/>
            <a:tailEnd/>
          </a:ln>
        </p:spPr>
      </p:pic>
      <p:sp>
        <p:nvSpPr>
          <p:cNvPr id="1034" name="Line 9"/>
          <p:cNvSpPr>
            <a:spLocks noChangeShapeType="1"/>
          </p:cNvSpPr>
          <p:nvPr/>
        </p:nvSpPr>
        <p:spPr bwMode="auto">
          <a:xfrm>
            <a:off x="468313" y="1412875"/>
            <a:ext cx="8207375" cy="1588"/>
          </a:xfrm>
          <a:prstGeom prst="line">
            <a:avLst/>
          </a:prstGeom>
          <a:noFill/>
          <a:ln w="19080">
            <a:solidFill>
              <a:srgbClr val="5353FF"/>
            </a:solidFill>
            <a:miter lim="800000"/>
            <a:headEnd/>
            <a:tailEnd/>
          </a:ln>
        </p:spPr>
        <p:txBody>
          <a:bodyP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2pPr>
      <a:lvl3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3pPr>
      <a:lvl4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4pPr>
      <a:lvl5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9pPr>
    </p:titleStyle>
    <p:bodyStyle>
      <a:lvl1pPr marL="342900" indent="-342900" algn="just" defTabSz="449263" rtl="0" eaLnBrk="0" fontAlgn="base" hangingPunct="0">
        <a:spcBef>
          <a:spcPts val="800"/>
        </a:spcBef>
        <a:spcAft>
          <a:spcPct val="0"/>
        </a:spcAft>
        <a:buClr>
          <a:srgbClr val="000000"/>
        </a:buClr>
        <a:buSzPct val="100000"/>
        <a:buFont typeface="Times New Roman" pitchFamily="18" charset="0"/>
        <a:buChar char="•"/>
        <a:defRPr sz="3200">
          <a:solidFill>
            <a:srgbClr val="000066"/>
          </a:solidFill>
          <a:latin typeface="+mn-lt"/>
          <a:ea typeface="+mn-ea"/>
          <a:cs typeface="+mn-cs"/>
        </a:defRPr>
      </a:lvl1pPr>
      <a:lvl2pPr marL="742950" indent="-285750" algn="just" defTabSz="449263" rtl="0" eaLnBrk="0" fontAlgn="base" hangingPunct="0">
        <a:spcBef>
          <a:spcPts val="700"/>
        </a:spcBef>
        <a:spcAft>
          <a:spcPct val="0"/>
        </a:spcAft>
        <a:buClr>
          <a:srgbClr val="000000"/>
        </a:buClr>
        <a:buSzPct val="100000"/>
        <a:buFont typeface="Times New Roman" pitchFamily="18" charset="0"/>
        <a:buChar char="–"/>
        <a:defRPr sz="2800">
          <a:solidFill>
            <a:srgbClr val="006699"/>
          </a:solidFill>
          <a:latin typeface="+mn-lt"/>
          <a:cs typeface="+mn-cs"/>
        </a:defRPr>
      </a:lvl2pPr>
      <a:lvl3pPr marL="1143000" indent="-228600" algn="just" defTabSz="449263" rtl="0" eaLnBrk="0" fontAlgn="base" hangingPunct="0">
        <a:spcBef>
          <a:spcPts val="600"/>
        </a:spcBef>
        <a:spcAft>
          <a:spcPct val="0"/>
        </a:spcAft>
        <a:buClr>
          <a:srgbClr val="000000"/>
        </a:buClr>
        <a:buSzPct val="100000"/>
        <a:buFont typeface="Times New Roman" pitchFamily="18" charset="0"/>
        <a:buChar char="•"/>
        <a:defRPr sz="2400">
          <a:solidFill>
            <a:srgbClr val="333399"/>
          </a:solidFill>
          <a:latin typeface="+mn-lt"/>
          <a:cs typeface="+mn-cs"/>
        </a:defRPr>
      </a:lvl3pPr>
      <a:lvl4pPr marL="1600200" indent="-228600" algn="just"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cs typeface="+mn-cs"/>
        </a:defRPr>
      </a:lvl4pPr>
      <a:lvl5pPr marL="2057400" indent="-228600" algn="just"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cs typeface="+mn-cs"/>
        </a:defRPr>
      </a:lvl5pPr>
      <a:lvl6pPr marL="25146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3EC1FC"/>
            </a:gs>
          </a:gsLst>
          <a:lin ang="5400000" scaled="1"/>
        </a:gradFill>
        <a:effectLst/>
      </p:bgPr>
    </p:bg>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BEA65DC-EC3F-449E-AD2D-9F1689F35F57}"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25-Aug-16</a:t>
            </a:fld>
            <a:endParaRPr lang="en-US" sz="1200">
              <a:solidFill>
                <a:srgbClr val="FAA362"/>
              </a:solidFill>
            </a:endParaRPr>
          </a:p>
        </p:txBody>
      </p:sp>
      <p:sp>
        <p:nvSpPr>
          <p:cNvPr id="2051"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Tel: +256(0)-41-4706000 ¤ E-mail: ubos@ubos.org</a:t>
            </a:r>
          </a:p>
        </p:txBody>
      </p:sp>
      <p:sp>
        <p:nvSpPr>
          <p:cNvPr id="2052"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CEB502C-7D37-4809-B0A6-DC46A43E750B}"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US" sz="1400">
              <a:solidFill>
                <a:srgbClr val="FAA362"/>
              </a:solidFill>
            </a:endParaRPr>
          </a:p>
        </p:txBody>
      </p:sp>
      <p:sp>
        <p:nvSpPr>
          <p:cNvPr id="2053" name="Text Box 4"/>
          <p:cNvSpPr txBox="1">
            <a:spLocks noChangeArrowheads="1"/>
          </p:cNvSpPr>
          <p:nvPr/>
        </p:nvSpPr>
        <p:spPr bwMode="auto">
          <a:xfrm>
            <a:off x="693851" y="1357298"/>
            <a:ext cx="8143932" cy="1285884"/>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smtClean="0">
                <a:solidFill>
                  <a:srgbClr val="C00000"/>
                </a:solidFill>
                <a:effectLst>
                  <a:outerShdw blurRad="38100" dist="38100" dir="2700000" algn="tl">
                    <a:srgbClr val="000000">
                      <a:alpha val="43137"/>
                    </a:srgbClr>
                  </a:outerShdw>
                </a:effectLst>
              </a:rPr>
              <a:t>Tourism Statistics </a:t>
            </a:r>
            <a:r>
              <a:rPr lang="en-GB"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Training</a:t>
            </a:r>
            <a:r>
              <a:rPr lang="en-GB" sz="3600" b="1" dirty="0" smtClean="0">
                <a:solidFill>
                  <a:srgbClr val="C00000"/>
                </a:solidFill>
                <a:effectLst>
                  <a:outerShdw blurRad="38100" dist="38100" dir="2700000" algn="tl">
                    <a:srgbClr val="000000">
                      <a:alpha val="43137"/>
                    </a:srgbClr>
                  </a:outerShdw>
                </a:effectLst>
              </a:rPr>
              <a:t>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smtClean="0">
                <a:solidFill>
                  <a:srgbClr val="C00000"/>
                </a:solidFill>
                <a:effectLst>
                  <a:outerShdw blurRad="38100" dist="38100" dir="2700000" algn="tl">
                    <a:srgbClr val="000000">
                      <a:alpha val="43137"/>
                    </a:srgbClr>
                  </a:outerShdw>
                </a:effectLst>
              </a:rPr>
              <a:t>Gambia</a:t>
            </a:r>
            <a:endParaRPr lang="en-US" sz="3600" b="1" dirty="0">
              <a:solidFill>
                <a:srgbClr val="C00000"/>
              </a:solidFill>
              <a:effectLst>
                <a:outerShdw blurRad="38100" dist="38100" dir="2700000" algn="tl">
                  <a:srgbClr val="000000">
                    <a:alpha val="43137"/>
                  </a:srgbClr>
                </a:outerShdw>
              </a:effectLst>
            </a:endParaRPr>
          </a:p>
        </p:txBody>
      </p:sp>
      <p:sp>
        <p:nvSpPr>
          <p:cNvPr id="2054" name="Text Box 5"/>
          <p:cNvSpPr txBox="1">
            <a:spLocks noChangeArrowheads="1"/>
          </p:cNvSpPr>
          <p:nvPr/>
        </p:nvSpPr>
        <p:spPr bwMode="auto">
          <a:xfrm>
            <a:off x="727178" y="2857496"/>
            <a:ext cx="7938368" cy="3357586"/>
          </a:xfrm>
          <a:prstGeom prst="rect">
            <a:avLst/>
          </a:prstGeom>
          <a:noFill/>
          <a:ln w="9525">
            <a:noFill/>
            <a:round/>
            <a:headEnd/>
            <a:tailEnd/>
          </a:ln>
        </p:spPr>
        <p:txBody>
          <a:bodyPr lIns="90000" tIns="46800" rIns="90000" bIns="46800"/>
          <a:lstStyle/>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Statistics Capacity Building (StatCaB) Programme</a:t>
            </a:r>
          </a:p>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Under the Sponsorship of </a:t>
            </a:r>
            <a:endParaRPr lang="en-US" sz="1600" b="1" dirty="0">
              <a:solidFill>
                <a:schemeClr val="accent2"/>
              </a:solidFill>
              <a:latin typeface="Times New Roman" pitchFamily="18" charset="0"/>
              <a:cs typeface="Times New Roman" pitchFamily="18" charset="0"/>
            </a:endParaRPr>
          </a:p>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Statistical , Economic and social Research and Training Center for Islamic Countries</a:t>
            </a:r>
            <a:endParaRPr lang="en-US" sz="1600" b="1" dirty="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Visitor to Tourist  Attraction Sites Statistics </a:t>
            </a: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Koire Yunus Lugya </a:t>
            </a: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(M. Demo, B.Statistics  Makerere  University)</a:t>
            </a: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Uganda Bureau of Statistics</a:t>
            </a: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600" b="1" dirty="0" smtClean="0">
              <a:solidFill>
                <a:srgbClr val="0000FF"/>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rgbClr val="0000FF"/>
                </a:solidFill>
                <a:latin typeface="Times New Roman" pitchFamily="18" charset="0"/>
                <a:cs typeface="Times New Roman" pitchFamily="18" charset="0"/>
              </a:rPr>
              <a:t>22</a:t>
            </a:r>
            <a:r>
              <a:rPr lang="en-US" sz="1600" b="1" baseline="30000" dirty="0" smtClean="0">
                <a:solidFill>
                  <a:srgbClr val="0000FF"/>
                </a:solidFill>
                <a:latin typeface="Times New Roman" pitchFamily="18" charset="0"/>
                <a:cs typeface="Times New Roman" pitchFamily="18" charset="0"/>
              </a:rPr>
              <a:t>nd</a:t>
            </a:r>
            <a:r>
              <a:rPr lang="en-US" sz="1600" b="1" dirty="0" smtClean="0">
                <a:solidFill>
                  <a:srgbClr val="0000FF"/>
                </a:solidFill>
                <a:latin typeface="Times New Roman" pitchFamily="18" charset="0"/>
                <a:cs typeface="Times New Roman" pitchFamily="18" charset="0"/>
              </a:rPr>
              <a:t> August 2016</a:t>
            </a:r>
            <a:endParaRPr lang="en-US" sz="1600" b="1" dirty="0">
              <a:solidFill>
                <a:srgbClr val="0000FF"/>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2400" dirty="0" smtClean="0">
              <a:solidFill>
                <a:schemeClr val="accent2"/>
              </a:solidFill>
            </a:endParaRPr>
          </a:p>
          <a:p>
            <a:pPr>
              <a:lnSpc>
                <a:spcPct val="8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b="1" dirty="0">
              <a:solidFill>
                <a:srgbClr val="0000FF"/>
              </a:solidFill>
            </a:endParaRPr>
          </a:p>
          <a:p>
            <a:pPr algn="ctr">
              <a:lnSpc>
                <a:spcPct val="8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b="1" dirty="0">
              <a:solidFill>
                <a:srgbClr val="0000FF"/>
              </a:solidFill>
            </a:endParaRPr>
          </a:p>
          <a:p>
            <a:pPr algn="ctr">
              <a:lnSpc>
                <a:spcPct val="80000"/>
              </a:lnSpc>
              <a:spcBef>
                <a:spcPts val="3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b="1" dirty="0">
              <a:solidFill>
                <a:srgbClr val="0000FF"/>
              </a:solidFill>
            </a:endParaRPr>
          </a:p>
        </p:txBody>
      </p:sp>
      <p:graphicFrame>
        <p:nvGraphicFramePr>
          <p:cNvPr id="8" name="Table 7"/>
          <p:cNvGraphicFramePr>
            <a:graphicFrameLocks noGrp="1"/>
          </p:cNvGraphicFramePr>
          <p:nvPr/>
        </p:nvGraphicFramePr>
        <p:xfrm>
          <a:off x="1000100" y="142852"/>
          <a:ext cx="7215238" cy="1143008"/>
        </p:xfrm>
        <a:graphic>
          <a:graphicData uri="http://schemas.openxmlformats.org/drawingml/2006/table">
            <a:tbl>
              <a:tblPr/>
              <a:tblGrid>
                <a:gridCol w="3057762"/>
                <a:gridCol w="1098920"/>
                <a:gridCol w="3058556"/>
              </a:tblGrid>
              <a:tr h="779623">
                <a:tc>
                  <a:txBody>
                    <a:bodyPr/>
                    <a:lstStyle/>
                    <a:p>
                      <a:pPr marL="0" marR="0" algn="ctr">
                        <a:lnSpc>
                          <a:spcPct val="115000"/>
                        </a:lnSpc>
                        <a:spcBef>
                          <a:spcPts val="0"/>
                        </a:spcBef>
                        <a:spcAft>
                          <a:spcPts val="0"/>
                        </a:spcAft>
                      </a:pPr>
                      <a:r>
                        <a:rPr lang="tr-TR" sz="900" dirty="0">
                          <a:latin typeface="Times New Roman"/>
                          <a:ea typeface="Times New Roman"/>
                          <a:cs typeface="Times New Roman"/>
                        </a:rPr>
                        <a:t>STATISTICAL</a:t>
                      </a:r>
                      <a:r>
                        <a:rPr lang="en-US" sz="900" dirty="0">
                          <a:latin typeface="Times New Roman"/>
                          <a:ea typeface="Times New Roman"/>
                          <a:cs typeface="Times New Roman"/>
                        </a:rPr>
                        <a:t>, ECONOMIC AND SOCIAL RESEARCH AND TRAINING CENTRE</a:t>
                      </a:r>
                      <a:br>
                        <a:rPr lang="en-US" sz="900" dirty="0">
                          <a:latin typeface="Times New Roman"/>
                          <a:ea typeface="Times New Roman"/>
                          <a:cs typeface="Times New Roman"/>
                        </a:rPr>
                      </a:br>
                      <a:r>
                        <a:rPr lang="en-US" sz="900" dirty="0">
                          <a:latin typeface="Times New Roman"/>
                          <a:ea typeface="Times New Roman"/>
                          <a:cs typeface="Times New Roman"/>
                        </a:rPr>
                        <a:t>FOR ISLAMIC COUNTRIES</a:t>
                      </a:r>
                      <a:endParaRPr lang="en-US" sz="1200" dirty="0">
                        <a:latin typeface="Times New Roman"/>
                        <a:ea typeface="Times New Roman"/>
                        <a:cs typeface="Times New Roman"/>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900">
                        <a:latin typeface="Times New Roman"/>
                        <a:ea typeface="Times New Roman"/>
                        <a:cs typeface="Times New Roman"/>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fr-FR" sz="900">
                          <a:latin typeface="Times New Roman"/>
                          <a:ea typeface="Times New Roman"/>
                          <a:cs typeface="Times New Roman"/>
                        </a:rPr>
                        <a:t>CENTRE DE RECHERCHES STASTISTIQUES ECONOMIQUES ET SOCIALES ET DE FORMATION POUR LES PAYS ISLAMIQUES</a:t>
                      </a:r>
                      <a:endParaRPr lang="en-US" sz="1200">
                        <a:latin typeface="Times New Roman"/>
                        <a:ea typeface="Times New Roman"/>
                        <a:cs typeface="Times New Roman"/>
                      </a:endParaRPr>
                    </a:p>
                  </a:txBody>
                  <a:tcPr marL="0" marR="0" marT="0" marB="0" anchor="ctr">
                    <a:lnL>
                      <a:noFill/>
                    </a:lnL>
                    <a:lnR>
                      <a:noFill/>
                    </a:lnR>
                    <a:lnT>
                      <a:noFill/>
                    </a:lnT>
                    <a:lnB>
                      <a:noFill/>
                    </a:lnB>
                  </a:tcPr>
                </a:tc>
              </a:tr>
              <a:tr h="363385">
                <a:tc gridSpan="3">
                  <a:txBody>
                    <a:bodyPr/>
                    <a:lstStyle/>
                    <a:p>
                      <a:pPr marL="0" marR="0" algn="ctr" rtl="1">
                        <a:lnSpc>
                          <a:spcPct val="115000"/>
                        </a:lnSpc>
                        <a:spcBef>
                          <a:spcPts val="0"/>
                        </a:spcBef>
                        <a:spcAft>
                          <a:spcPts val="0"/>
                        </a:spcAft>
                      </a:pPr>
                      <a:r>
                        <a:rPr lang="ar-SA" sz="1400" b="1" dirty="0">
                          <a:latin typeface="Times New Roman"/>
                          <a:ea typeface="Times New Roman"/>
                          <a:cs typeface="Times New Roman"/>
                        </a:rPr>
                        <a:t>مركز الأبحاث الإحصائية والاقتصادية والاجتماعية والتدريب للدول الإسلامية (مركز أنقرة)</a:t>
                      </a:r>
                      <a:endParaRPr lang="en-US" sz="1200" dirty="0">
                        <a:latin typeface="Times New Roman"/>
                        <a:ea typeface="Times New Roman"/>
                        <a:cs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r>
            </a:tbl>
          </a:graphicData>
        </a:graphic>
      </p:graphicFrame>
      <p:pic>
        <p:nvPicPr>
          <p:cNvPr id="43009" name="Picture 3" descr="sesricLogo_thumb"/>
          <p:cNvPicPr>
            <a:picLocks noChangeAspect="1" noChangeArrowheads="1"/>
          </p:cNvPicPr>
          <p:nvPr/>
        </p:nvPicPr>
        <p:blipFill>
          <a:blip r:embed="rId3" cstate="print"/>
          <a:srcRect/>
          <a:stretch>
            <a:fillRect/>
          </a:stretch>
        </p:blipFill>
        <p:spPr bwMode="auto">
          <a:xfrm>
            <a:off x="4286248" y="285728"/>
            <a:ext cx="628650" cy="542925"/>
          </a:xfrm>
          <a:prstGeom prst="rect">
            <a:avLst/>
          </a:prstGeom>
          <a:noFill/>
        </p:spPr>
      </p:pic>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marL="914400" lvl="1" indent="-519113">
              <a:buFont typeface="Wingdings" pitchFamily="2" charset="2"/>
              <a:buChar char="ü"/>
            </a:pPr>
            <a:r>
              <a:rPr lang="en-GB" sz="2400" dirty="0" err="1" smtClean="0">
                <a:solidFill>
                  <a:schemeClr val="tx1"/>
                </a:solidFill>
                <a:latin typeface="Times New Roman" pitchFamily="18" charset="0"/>
                <a:ea typeface="+mn-ea"/>
                <a:cs typeface="Times New Roman" pitchFamily="18" charset="0"/>
              </a:rPr>
              <a:t>Abuko</a:t>
            </a:r>
            <a:r>
              <a:rPr lang="en-GB" sz="2400" dirty="0" smtClean="0">
                <a:solidFill>
                  <a:schemeClr val="tx1"/>
                </a:solidFill>
                <a:latin typeface="Times New Roman" pitchFamily="18" charset="0"/>
                <a:ea typeface="+mn-ea"/>
                <a:cs typeface="Times New Roman" pitchFamily="18" charset="0"/>
              </a:rPr>
              <a:t> nature reserve </a:t>
            </a:r>
          </a:p>
          <a:p>
            <a:pPr marL="914400" lvl="1" indent="-519113">
              <a:buFont typeface="Wingdings" pitchFamily="2" charset="2"/>
              <a:buChar char="ü"/>
            </a:pPr>
            <a:r>
              <a:rPr lang="en-GB" sz="2400" dirty="0" smtClean="0">
                <a:solidFill>
                  <a:schemeClr val="tx1"/>
                </a:solidFill>
                <a:latin typeface="Times New Roman" pitchFamily="18" charset="0"/>
                <a:ea typeface="+mn-ea"/>
                <a:cs typeface="Times New Roman" pitchFamily="18" charset="0"/>
              </a:rPr>
              <a:t>National museum </a:t>
            </a:r>
          </a:p>
          <a:p>
            <a:pPr marL="914400" lvl="1" indent="-519113">
              <a:buFont typeface="Wingdings" pitchFamily="2" charset="2"/>
              <a:buChar char="ü"/>
            </a:pPr>
            <a:r>
              <a:rPr lang="en-GB" sz="2400" dirty="0" err="1" smtClean="0">
                <a:solidFill>
                  <a:schemeClr val="tx1"/>
                </a:solidFill>
                <a:latin typeface="Times New Roman" pitchFamily="18" charset="0"/>
                <a:ea typeface="+mn-ea"/>
                <a:cs typeface="Times New Roman" pitchFamily="18" charset="0"/>
              </a:rPr>
              <a:t>Kunta</a:t>
            </a:r>
            <a:r>
              <a:rPr lang="en-GB" sz="2400" dirty="0" smtClean="0">
                <a:solidFill>
                  <a:schemeClr val="tx1"/>
                </a:solidFill>
                <a:latin typeface="Times New Roman" pitchFamily="18" charset="0"/>
                <a:ea typeface="+mn-ea"/>
                <a:cs typeface="Times New Roman" pitchFamily="18" charset="0"/>
              </a:rPr>
              <a:t> </a:t>
            </a:r>
            <a:r>
              <a:rPr lang="en-GB" sz="2400" dirty="0" err="1" smtClean="0">
                <a:solidFill>
                  <a:schemeClr val="tx1"/>
                </a:solidFill>
                <a:latin typeface="Times New Roman" pitchFamily="18" charset="0"/>
                <a:ea typeface="+mn-ea"/>
                <a:cs typeface="Times New Roman" pitchFamily="18" charset="0"/>
              </a:rPr>
              <a:t>kinta</a:t>
            </a:r>
            <a:r>
              <a:rPr lang="en-GB" sz="2400" dirty="0" smtClean="0">
                <a:solidFill>
                  <a:schemeClr val="tx1"/>
                </a:solidFill>
                <a:latin typeface="Times New Roman" pitchFamily="18" charset="0"/>
                <a:ea typeface="+mn-ea"/>
                <a:cs typeface="Times New Roman" pitchFamily="18" charset="0"/>
              </a:rPr>
              <a:t> island</a:t>
            </a:r>
          </a:p>
          <a:p>
            <a:pPr marL="914400" lvl="1" indent="-519113">
              <a:buFont typeface="Wingdings" pitchFamily="2" charset="2"/>
              <a:buChar char="ü"/>
            </a:pPr>
            <a:r>
              <a:rPr lang="en-GB" sz="2400" dirty="0" smtClean="0">
                <a:solidFill>
                  <a:schemeClr val="tx1"/>
                </a:solidFill>
                <a:latin typeface="Times New Roman" pitchFamily="18" charset="0"/>
                <a:ea typeface="+mn-ea"/>
                <a:cs typeface="Times New Roman" pitchFamily="18" charset="0"/>
              </a:rPr>
              <a:t>Stone circle at </a:t>
            </a:r>
            <a:r>
              <a:rPr lang="en-GB" sz="2400" dirty="0" err="1" smtClean="0">
                <a:solidFill>
                  <a:schemeClr val="tx1"/>
                </a:solidFill>
                <a:latin typeface="Times New Roman" pitchFamily="18" charset="0"/>
                <a:ea typeface="+mn-ea"/>
                <a:cs typeface="Times New Roman" pitchFamily="18" charset="0"/>
              </a:rPr>
              <a:t>wassu</a:t>
            </a:r>
            <a:r>
              <a:rPr lang="en-GB" sz="2400" dirty="0" smtClean="0">
                <a:solidFill>
                  <a:schemeClr val="tx1"/>
                </a:solidFill>
                <a:latin typeface="Times New Roman" pitchFamily="18" charset="0"/>
                <a:ea typeface="+mn-ea"/>
                <a:cs typeface="Times New Roman" pitchFamily="18" charset="0"/>
              </a:rPr>
              <a:t> and </a:t>
            </a:r>
            <a:r>
              <a:rPr lang="en-GB" sz="2400" dirty="0" err="1" smtClean="0">
                <a:solidFill>
                  <a:schemeClr val="tx1"/>
                </a:solidFill>
                <a:latin typeface="Times New Roman" pitchFamily="18" charset="0"/>
                <a:ea typeface="+mn-ea"/>
                <a:cs typeface="Times New Roman" pitchFamily="18" charset="0"/>
              </a:rPr>
              <a:t>kerr</a:t>
            </a:r>
            <a:r>
              <a:rPr lang="en-GB" sz="2400" dirty="0" smtClean="0">
                <a:solidFill>
                  <a:schemeClr val="tx1"/>
                </a:solidFill>
                <a:latin typeface="Times New Roman" pitchFamily="18" charset="0"/>
                <a:ea typeface="+mn-ea"/>
                <a:cs typeface="Times New Roman" pitchFamily="18" charset="0"/>
              </a:rPr>
              <a:t> batch</a:t>
            </a:r>
          </a:p>
          <a:p>
            <a:pPr marL="914400" lvl="1" indent="-519113">
              <a:buFont typeface="Wingdings" pitchFamily="2" charset="2"/>
              <a:buChar char="ü"/>
            </a:pPr>
            <a:r>
              <a:rPr lang="en-GB" sz="2400" dirty="0" smtClean="0">
                <a:solidFill>
                  <a:schemeClr val="tx1"/>
                </a:solidFill>
                <a:latin typeface="Times New Roman" pitchFamily="18" charset="0"/>
                <a:ea typeface="+mn-ea"/>
                <a:cs typeface="Times New Roman" pitchFamily="18" charset="0"/>
              </a:rPr>
              <a:t>CFAO building </a:t>
            </a:r>
          </a:p>
          <a:p>
            <a:pPr marL="914400" lvl="1" indent="-519113">
              <a:buFont typeface="Wingdings" pitchFamily="2" charset="2"/>
              <a:buChar char="ü"/>
            </a:pPr>
            <a:r>
              <a:rPr lang="en-GB" sz="2400" dirty="0" smtClean="0">
                <a:solidFill>
                  <a:schemeClr val="tx1"/>
                </a:solidFill>
                <a:latin typeface="Times New Roman" pitchFamily="18" charset="0"/>
                <a:ea typeface="+mn-ea"/>
                <a:cs typeface="Times New Roman" pitchFamily="18" charset="0"/>
              </a:rPr>
              <a:t>Fort </a:t>
            </a:r>
            <a:r>
              <a:rPr lang="en-GB" sz="2400" dirty="0" err="1" smtClean="0">
                <a:solidFill>
                  <a:schemeClr val="tx1"/>
                </a:solidFill>
                <a:latin typeface="Times New Roman" pitchFamily="18" charset="0"/>
                <a:ea typeface="+mn-ea"/>
                <a:cs typeface="Times New Roman" pitchFamily="18" charset="0"/>
              </a:rPr>
              <a:t>bilian</a:t>
            </a:r>
            <a:endParaRPr lang="en-GB" sz="2400" dirty="0" smtClean="0">
              <a:solidFill>
                <a:schemeClr val="tx1"/>
              </a:solidFill>
              <a:latin typeface="Times New Roman" pitchFamily="18" charset="0"/>
              <a:ea typeface="+mn-ea"/>
              <a:cs typeface="Times New Roman" pitchFamily="18" charset="0"/>
            </a:endParaRPr>
          </a:p>
          <a:p>
            <a:pPr marL="914400" lvl="1" indent="-519113">
              <a:buFont typeface="Wingdings" pitchFamily="2" charset="2"/>
              <a:buChar char="ü"/>
            </a:pPr>
            <a:r>
              <a:rPr lang="en-GB" sz="2400" dirty="0" err="1" smtClean="0">
                <a:solidFill>
                  <a:schemeClr val="tx1"/>
                </a:solidFill>
                <a:latin typeface="Times New Roman" pitchFamily="18" charset="0"/>
                <a:ea typeface="+mn-ea"/>
                <a:cs typeface="Times New Roman" pitchFamily="18" charset="0"/>
              </a:rPr>
              <a:t>Katchaly</a:t>
            </a:r>
            <a:r>
              <a:rPr lang="en-GB" sz="2400" dirty="0" smtClean="0">
                <a:solidFill>
                  <a:schemeClr val="tx1"/>
                </a:solidFill>
                <a:latin typeface="Times New Roman" pitchFamily="18" charset="0"/>
                <a:ea typeface="+mn-ea"/>
                <a:cs typeface="Times New Roman" pitchFamily="18" charset="0"/>
              </a:rPr>
              <a:t> poll</a:t>
            </a:r>
          </a:p>
          <a:p>
            <a:pPr marL="914400" lvl="1" indent="-519113">
              <a:buFont typeface="Wingdings" pitchFamily="2" charset="2"/>
              <a:buChar char="ü"/>
            </a:pPr>
            <a:r>
              <a:rPr lang="en-GB" sz="2400" dirty="0" smtClean="0">
                <a:solidFill>
                  <a:schemeClr val="tx1"/>
                </a:solidFill>
                <a:latin typeface="Times New Roman" pitchFamily="18" charset="0"/>
                <a:ea typeface="+mn-ea"/>
                <a:cs typeface="Times New Roman" pitchFamily="18" charset="0"/>
              </a:rPr>
              <a:t>Arch 22</a:t>
            </a:r>
          </a:p>
          <a:p>
            <a:pPr marL="914400" lvl="1" indent="-519113">
              <a:buFont typeface="Wingdings" pitchFamily="2" charset="2"/>
              <a:buChar char="ü"/>
            </a:pPr>
            <a:r>
              <a:rPr lang="en-GB" sz="2400" dirty="0" smtClean="0">
                <a:solidFill>
                  <a:schemeClr val="tx1"/>
                </a:solidFill>
                <a:latin typeface="Times New Roman" pitchFamily="18" charset="0"/>
                <a:ea typeface="+mn-ea"/>
                <a:cs typeface="Times New Roman" pitchFamily="18" charset="0"/>
              </a:rPr>
              <a:t>Mongo park memorial at </a:t>
            </a:r>
            <a:r>
              <a:rPr lang="en-GB" sz="2400" dirty="0" err="1" smtClean="0">
                <a:solidFill>
                  <a:schemeClr val="tx1"/>
                </a:solidFill>
                <a:latin typeface="Times New Roman" pitchFamily="18" charset="0"/>
                <a:ea typeface="+mn-ea"/>
                <a:cs typeface="Times New Roman" pitchFamily="18" charset="0"/>
              </a:rPr>
              <a:t>karantaba</a:t>
            </a:r>
            <a:endParaRPr lang="en-GB" sz="2400" dirty="0" smtClean="0">
              <a:solidFill>
                <a:schemeClr val="tx1"/>
              </a:solidFill>
              <a:latin typeface="Times New Roman" pitchFamily="18" charset="0"/>
              <a:ea typeface="+mn-ea"/>
              <a:cs typeface="Times New Roman" pitchFamily="18" charset="0"/>
            </a:endParaRPr>
          </a:p>
          <a:p>
            <a:pPr marL="914400" lvl="1" indent="-519113">
              <a:buFont typeface="Wingdings" pitchFamily="2" charset="2"/>
              <a:buChar char="ü"/>
            </a:pPr>
            <a:r>
              <a:rPr lang="en-GB" sz="2400" dirty="0" smtClean="0">
                <a:solidFill>
                  <a:schemeClr val="tx1"/>
                </a:solidFill>
                <a:latin typeface="Times New Roman" pitchFamily="18" charset="0"/>
                <a:ea typeface="+mn-ea"/>
                <a:cs typeface="Times New Roman" pitchFamily="18" charset="0"/>
              </a:rPr>
              <a:t>Monkey park</a:t>
            </a:r>
          </a:p>
          <a:p>
            <a:pPr marL="914400" indent="-519113">
              <a:buFont typeface="Wingdings" pitchFamily="2" charset="2"/>
              <a:buChar char="ü"/>
            </a:pPr>
            <a:endParaRPr lang="en-GB" sz="2400" dirty="0" smtClean="0">
              <a:solidFill>
                <a:schemeClr val="tx1"/>
              </a:solidFill>
              <a:latin typeface="Times New Roman" pitchFamily="18" charset="0"/>
              <a:cs typeface="Times New Roman" pitchFamily="18" charset="0"/>
            </a:endParaRPr>
          </a:p>
          <a:p>
            <a:endParaRPr lang="en-GB" dirty="0" smtClean="0"/>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4190584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4000" dirty="0" smtClean="0">
                <a:latin typeface="Times New Roman" pitchFamily="18" charset="0"/>
                <a:cs typeface="Times New Roman" pitchFamily="18" charset="0"/>
              </a:rPr>
              <a:t>Tourism attraction Place/Sites </a:t>
            </a:r>
            <a:endParaRPr lang="en-US" sz="4000" dirty="0">
              <a:solidFill>
                <a:schemeClr val="accent6">
                  <a:lumMod val="50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914400" lvl="1" indent="-519113">
              <a:buFont typeface="Wingdings" pitchFamily="2" charset="2"/>
              <a:buChar char="ü"/>
            </a:pPr>
            <a:r>
              <a:rPr lang="en-GB" sz="2400" dirty="0" smtClean="0">
                <a:solidFill>
                  <a:schemeClr val="tx1"/>
                </a:solidFill>
                <a:latin typeface="Times New Roman" pitchFamily="18" charset="0"/>
                <a:cs typeface="Times New Roman" pitchFamily="18" charset="0"/>
              </a:rPr>
              <a:t>Albert market</a:t>
            </a:r>
          </a:p>
          <a:p>
            <a:pPr marL="914400" lvl="1" indent="-519113">
              <a:buFont typeface="Wingdings" pitchFamily="2" charset="2"/>
              <a:buChar char="ü"/>
            </a:pPr>
            <a:r>
              <a:rPr lang="en-GB" sz="2400" dirty="0" smtClean="0">
                <a:solidFill>
                  <a:schemeClr val="tx1"/>
                </a:solidFill>
                <a:latin typeface="Times New Roman" pitchFamily="18" charset="0"/>
                <a:cs typeface="Times New Roman" pitchFamily="18" charset="0"/>
              </a:rPr>
              <a:t>Kiang west national park</a:t>
            </a:r>
          </a:p>
          <a:p>
            <a:pPr marL="914400" lvl="1" indent="-519113">
              <a:buFont typeface="Wingdings" pitchFamily="2" charset="2"/>
              <a:buChar char="ü"/>
            </a:pPr>
            <a:r>
              <a:rPr lang="en-GB" sz="2400" dirty="0" smtClean="0">
                <a:solidFill>
                  <a:schemeClr val="tx1"/>
                </a:solidFill>
                <a:latin typeface="Times New Roman" pitchFamily="18" charset="0"/>
                <a:cs typeface="Times New Roman" pitchFamily="18" charset="0"/>
              </a:rPr>
              <a:t>Bar </a:t>
            </a:r>
            <a:r>
              <a:rPr lang="en-GB" sz="2400" dirty="0" err="1" smtClean="0">
                <a:solidFill>
                  <a:schemeClr val="tx1"/>
                </a:solidFill>
                <a:latin typeface="Times New Roman" pitchFamily="18" charset="0"/>
                <a:cs typeface="Times New Roman" pitchFamily="18" charset="0"/>
              </a:rPr>
              <a:t>bolong</a:t>
            </a:r>
            <a:r>
              <a:rPr lang="en-GB" sz="2400" dirty="0" smtClean="0">
                <a:solidFill>
                  <a:schemeClr val="tx1"/>
                </a:solidFill>
                <a:latin typeface="Times New Roman" pitchFamily="18" charset="0"/>
                <a:cs typeface="Times New Roman" pitchFamily="18" charset="0"/>
              </a:rPr>
              <a:t> reserve </a:t>
            </a:r>
          </a:p>
          <a:p>
            <a:pPr marL="914400" lvl="1" indent="-519113">
              <a:buFont typeface="Wingdings" pitchFamily="2" charset="2"/>
              <a:buChar char="ü"/>
            </a:pPr>
            <a:r>
              <a:rPr lang="en-GB" sz="2400" dirty="0" err="1" smtClean="0">
                <a:solidFill>
                  <a:schemeClr val="tx1"/>
                </a:solidFill>
                <a:latin typeface="Times New Roman" pitchFamily="18" charset="0"/>
                <a:cs typeface="Times New Roman" pitchFamily="18" charset="0"/>
              </a:rPr>
              <a:t>Tendaba</a:t>
            </a:r>
            <a:endParaRPr lang="en-GB" sz="2400" dirty="0" smtClean="0">
              <a:solidFill>
                <a:schemeClr val="tx1"/>
              </a:solidFill>
              <a:latin typeface="Times New Roman" pitchFamily="18" charset="0"/>
              <a:cs typeface="Times New Roman" pitchFamily="18" charset="0"/>
            </a:endParaRPr>
          </a:p>
          <a:p>
            <a:pPr marL="914400" lvl="1" indent="-519113">
              <a:buFont typeface="Wingdings" pitchFamily="2" charset="2"/>
              <a:buChar char="ü"/>
            </a:pPr>
            <a:r>
              <a:rPr lang="en-GB" sz="2400" dirty="0" err="1" smtClean="0">
                <a:solidFill>
                  <a:schemeClr val="tx1"/>
                </a:solidFill>
                <a:latin typeface="Times New Roman" pitchFamily="18" charset="0"/>
                <a:cs typeface="Times New Roman" pitchFamily="18" charset="0"/>
              </a:rPr>
              <a:t>Janjanburck</a:t>
            </a:r>
            <a:endParaRPr lang="en-GB" sz="2400" dirty="0" smtClean="0">
              <a:solidFill>
                <a:schemeClr val="tx1"/>
              </a:solidFill>
              <a:latin typeface="Times New Roman" pitchFamily="18" charset="0"/>
              <a:cs typeface="Times New Roman" pitchFamily="18" charset="0"/>
            </a:endParaRPr>
          </a:p>
          <a:p>
            <a:pPr marL="914400" lvl="1" indent="-519113">
              <a:buFont typeface="Wingdings" pitchFamily="2" charset="2"/>
              <a:buChar char="ü"/>
            </a:pPr>
            <a:r>
              <a:rPr lang="en-GB" sz="2400" dirty="0" smtClean="0">
                <a:solidFill>
                  <a:schemeClr val="tx1"/>
                </a:solidFill>
                <a:latin typeface="Times New Roman" pitchFamily="18" charset="0"/>
                <a:cs typeface="Times New Roman" pitchFamily="18" charset="0"/>
              </a:rPr>
              <a:t>War memorial and fountain at 22nd July square</a:t>
            </a:r>
          </a:p>
          <a:p>
            <a:pPr marL="914400" lvl="1" indent="-519113">
              <a:buFont typeface="Wingdings" pitchFamily="2" charset="2"/>
              <a:buChar char="ü"/>
            </a:pPr>
            <a:r>
              <a:rPr lang="en-GB" sz="2400" dirty="0" smtClean="0">
                <a:solidFill>
                  <a:schemeClr val="tx1"/>
                </a:solidFill>
                <a:latin typeface="Times New Roman" pitchFamily="18" charset="0"/>
                <a:cs typeface="Times New Roman" pitchFamily="18" charset="0"/>
              </a:rPr>
              <a:t>St matty tomb cape point.</a:t>
            </a:r>
          </a:p>
          <a:p>
            <a:pPr marL="914400" lvl="1" indent="-519113">
              <a:buFont typeface="Wingdings" pitchFamily="2" charset="2"/>
              <a:buChar char="ü"/>
            </a:pPr>
            <a:r>
              <a:rPr lang="en-GB" sz="2400" dirty="0" smtClean="0">
                <a:solidFill>
                  <a:schemeClr val="tx1"/>
                </a:solidFill>
                <a:latin typeface="Times New Roman" pitchFamily="18" charset="0"/>
                <a:cs typeface="Times New Roman" pitchFamily="18" charset="0"/>
              </a:rPr>
              <a:t> </a:t>
            </a:r>
          </a:p>
          <a:p>
            <a:endParaRPr lang="en-GB" dirty="0" smtClean="0"/>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4190584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a:t>
            </a:r>
            <a:endParaRPr lang="en-GB" dirty="0"/>
          </a:p>
        </p:txBody>
      </p:sp>
      <p:sp>
        <p:nvSpPr>
          <p:cNvPr id="3" name="Content Placeholder 2"/>
          <p:cNvSpPr>
            <a:spLocks noGrp="1"/>
          </p:cNvSpPr>
          <p:nvPr>
            <p:ph idx="1"/>
          </p:nvPr>
        </p:nvSpPr>
        <p:spPr>
          <a:xfrm>
            <a:off x="457200" y="1428736"/>
            <a:ext cx="8224838" cy="5462602"/>
          </a:xfrm>
        </p:spPr>
        <p:txBody>
          <a:bodyPr/>
          <a:lstStyle/>
          <a:p>
            <a:r>
              <a:rPr lang="en-GB" sz="2400" dirty="0" smtClean="0">
                <a:latin typeface="Times New Roman" pitchFamily="18" charset="0"/>
                <a:cs typeface="Times New Roman" pitchFamily="18" charset="0"/>
              </a:rPr>
              <a:t>Visitors to the tourism sites (national parks/games reserves, beaches, tourist sites/building, islands etc</a:t>
            </a:r>
          </a:p>
          <a:p>
            <a:r>
              <a:rPr lang="en-US" sz="2400" b="1" dirty="0" smtClean="0">
                <a:latin typeface="Times New Roman" pitchFamily="18" charset="0"/>
                <a:cs typeface="Times New Roman" pitchFamily="18" charset="0"/>
              </a:rPr>
              <a:t>Tourism and Migration statistics data is obtained from the following sources:</a:t>
            </a:r>
          </a:p>
          <a:p>
            <a:pPr marL="1149350" indent="-747713">
              <a:buFont typeface="Wingdings" pitchFamily="2" charset="2"/>
              <a:buChar char="ü"/>
            </a:pPr>
            <a:r>
              <a:rPr lang="en-US" sz="2400" dirty="0" smtClean="0">
                <a:latin typeface="Times New Roman" pitchFamily="18" charset="0"/>
                <a:cs typeface="Times New Roman" pitchFamily="18" charset="0"/>
              </a:rPr>
              <a:t>Hotels,</a:t>
            </a:r>
          </a:p>
          <a:p>
            <a:pPr marL="1149350" indent="-747713">
              <a:buFont typeface="Wingdings" pitchFamily="2" charset="2"/>
              <a:buChar char="ü"/>
            </a:pPr>
            <a:r>
              <a:rPr lang="en-US" sz="2400" dirty="0" smtClean="0">
                <a:latin typeface="Times New Roman" pitchFamily="18" charset="0"/>
                <a:cs typeface="Times New Roman" pitchFamily="18" charset="0"/>
              </a:rPr>
              <a:t>Conferences facilities,</a:t>
            </a:r>
          </a:p>
          <a:p>
            <a:pPr marL="1149350" indent="-747713">
              <a:buFont typeface="Wingdings" pitchFamily="2" charset="2"/>
              <a:buChar char="ü"/>
            </a:pPr>
            <a:r>
              <a:rPr lang="en-US" sz="2400" dirty="0" smtClean="0">
                <a:latin typeface="Times New Roman" pitchFamily="18" charset="0"/>
                <a:cs typeface="Times New Roman" pitchFamily="18" charset="0"/>
              </a:rPr>
              <a:t>Border control points and airports,</a:t>
            </a:r>
          </a:p>
          <a:p>
            <a:pPr marL="1149350" indent="-747713">
              <a:buFont typeface="Wingdings" pitchFamily="2" charset="2"/>
              <a:buChar char="ü"/>
            </a:pPr>
            <a:r>
              <a:rPr lang="en-US" sz="2400" dirty="0" smtClean="0">
                <a:latin typeface="Times New Roman" pitchFamily="18" charset="0"/>
                <a:cs typeface="Times New Roman" pitchFamily="18" charset="0"/>
              </a:rPr>
              <a:t>Kenya Tourist Board (KTB),</a:t>
            </a:r>
          </a:p>
          <a:p>
            <a:pPr marL="1149350" indent="-747713">
              <a:buFont typeface="Wingdings" pitchFamily="2" charset="2"/>
              <a:buChar char="ü"/>
            </a:pPr>
            <a:r>
              <a:rPr lang="en-US" sz="2400" dirty="0" smtClean="0">
                <a:latin typeface="Times New Roman" pitchFamily="18" charset="0"/>
                <a:cs typeface="Times New Roman" pitchFamily="18" charset="0"/>
              </a:rPr>
              <a:t>Parks and reserves,</a:t>
            </a:r>
          </a:p>
          <a:p>
            <a:pPr marL="1149350" indent="-747713">
              <a:buFont typeface="Wingdings" pitchFamily="2" charset="2"/>
              <a:buChar char="ü"/>
            </a:pPr>
            <a:r>
              <a:rPr lang="en-US" sz="2400" dirty="0" smtClean="0">
                <a:latin typeface="Times New Roman" pitchFamily="18" charset="0"/>
                <a:cs typeface="Times New Roman" pitchFamily="18" charset="0"/>
              </a:rPr>
              <a:t>Museums and </a:t>
            </a:r>
          </a:p>
          <a:p>
            <a:pPr marL="1149350" indent="-747713">
              <a:buFont typeface="Wingdings" pitchFamily="2" charset="2"/>
              <a:buChar char="ü"/>
            </a:pPr>
            <a:r>
              <a:rPr lang="en-US" sz="2400" dirty="0" smtClean="0">
                <a:latin typeface="Times New Roman" pitchFamily="18" charset="0"/>
                <a:cs typeface="Times New Roman" pitchFamily="18" charset="0"/>
              </a:rPr>
              <a:t>Kenya </a:t>
            </a:r>
            <a:r>
              <a:rPr lang="en-US" sz="2400" dirty="0" err="1" smtClean="0">
                <a:latin typeface="Times New Roman" pitchFamily="18" charset="0"/>
                <a:cs typeface="Times New Roman" pitchFamily="18" charset="0"/>
              </a:rPr>
              <a:t>Utalii</a:t>
            </a:r>
            <a:r>
              <a:rPr lang="en-US" sz="2400" dirty="0" smtClean="0">
                <a:latin typeface="Times New Roman" pitchFamily="18" charset="0"/>
                <a:cs typeface="Times New Roman" pitchFamily="18" charset="0"/>
              </a:rPr>
              <a:t> College (KUC)</a:t>
            </a:r>
          </a:p>
          <a:p>
            <a:endParaRPr lang="en-GB" sz="2400" dirty="0" smtClean="0">
              <a:latin typeface="Times New Roman" pitchFamily="18" charset="0"/>
              <a:cs typeface="Times New Roman" pitchFamily="18" charset="0"/>
            </a:endParaRP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4190584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3EC1F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a:t>
            </a:r>
            <a:endParaRPr lang="en-GB" dirty="0"/>
          </a:p>
        </p:txBody>
      </p:sp>
      <p:sp>
        <p:nvSpPr>
          <p:cNvPr id="3" name="Content Placeholder 2"/>
          <p:cNvSpPr>
            <a:spLocks noGrp="1"/>
          </p:cNvSpPr>
          <p:nvPr>
            <p:ph idx="1"/>
          </p:nvPr>
        </p:nvSpPr>
        <p:spPr/>
        <p:txBody>
          <a:bodyPr/>
          <a:lstStyle/>
          <a:p>
            <a:r>
              <a:rPr lang="en-US" sz="2400" b="1" dirty="0" smtClean="0">
                <a:latin typeface="Times New Roman" pitchFamily="18" charset="0"/>
                <a:cs typeface="Times New Roman" pitchFamily="18" charset="0"/>
              </a:rPr>
              <a:t>Visitors to tourists attraction sites/ building is obtained from the following sources</a:t>
            </a:r>
            <a:r>
              <a:rPr lang="en-US" sz="2400" dirty="0" smtClean="0">
                <a:latin typeface="Times New Roman" pitchFamily="18" charset="0"/>
                <a:cs typeface="Times New Roman" pitchFamily="18" charset="0"/>
              </a:rPr>
              <a:t>:</a:t>
            </a:r>
          </a:p>
          <a:p>
            <a:pPr marL="1025525" indent="-568325">
              <a:buFont typeface="Wingdings" pitchFamily="2" charset="2"/>
              <a:buChar char="ü"/>
            </a:pPr>
            <a:r>
              <a:rPr lang="en-US" sz="2400" dirty="0" smtClean="0">
                <a:latin typeface="Times New Roman" pitchFamily="18" charset="0"/>
                <a:cs typeface="Times New Roman" pitchFamily="18" charset="0"/>
              </a:rPr>
              <a:t>Wildlife authorities/departments </a:t>
            </a:r>
          </a:p>
          <a:p>
            <a:pPr marL="1025525" indent="-568325">
              <a:buFont typeface="Wingdings" pitchFamily="2" charset="2"/>
              <a:buChar char="ü"/>
            </a:pPr>
            <a:r>
              <a:rPr lang="en-US" sz="2400" dirty="0" smtClean="0">
                <a:latin typeface="Times New Roman" pitchFamily="18" charset="0"/>
                <a:cs typeface="Times New Roman" pitchFamily="18" charset="0"/>
              </a:rPr>
              <a:t>Tourist Board/Authorities</a:t>
            </a:r>
          </a:p>
          <a:p>
            <a:pPr marL="1025525" indent="-568325">
              <a:buFont typeface="Wingdings" pitchFamily="2" charset="2"/>
              <a:buChar char="ü"/>
            </a:pPr>
            <a:r>
              <a:rPr lang="en-US" sz="2400" dirty="0" smtClean="0">
                <a:latin typeface="Times New Roman" pitchFamily="18" charset="0"/>
                <a:cs typeface="Times New Roman" pitchFamily="18" charset="0"/>
              </a:rPr>
              <a:t>Parks and reserves,</a:t>
            </a:r>
          </a:p>
          <a:p>
            <a:pPr marL="1025525" indent="-568325">
              <a:buFont typeface="Wingdings" pitchFamily="2" charset="2"/>
              <a:buChar char="ü"/>
            </a:pPr>
            <a:r>
              <a:rPr lang="en-US" sz="2400" dirty="0" smtClean="0">
                <a:latin typeface="Times New Roman" pitchFamily="18" charset="0"/>
                <a:cs typeface="Times New Roman" pitchFamily="18" charset="0"/>
              </a:rPr>
              <a:t>Museums and </a:t>
            </a:r>
          </a:p>
          <a:p>
            <a:pPr marL="1025525" indent="-568325">
              <a:buFont typeface="Wingdings" pitchFamily="2" charset="2"/>
              <a:buChar char="ü"/>
            </a:pPr>
            <a:r>
              <a:rPr lang="en-US" sz="2400" dirty="0" smtClean="0">
                <a:latin typeface="Times New Roman" pitchFamily="18" charset="0"/>
                <a:cs typeface="Times New Roman" pitchFamily="18" charset="0"/>
              </a:rPr>
              <a:t>Tourism and hospitality schools/Colleges</a:t>
            </a:r>
          </a:p>
          <a:p>
            <a:pPr>
              <a:buFont typeface="Wingdings" pitchFamily="2" charset="2"/>
              <a:buChar char="Ø"/>
            </a:pPr>
            <a:endParaRPr lang="en-US" sz="2400" dirty="0" smtClean="0">
              <a:latin typeface="Times New Roman" pitchFamily="18" charset="0"/>
              <a:cs typeface="Times New Roman" pitchFamily="18" charset="0"/>
            </a:endParaRPr>
          </a:p>
          <a:p>
            <a:pPr>
              <a:buFont typeface="Wingdings" pitchFamily="2" charset="2"/>
              <a:buChar char="Ø"/>
            </a:pPr>
            <a:endParaRPr lang="en-US" sz="2400" dirty="0" smtClean="0">
              <a:latin typeface="Times New Roman" pitchFamily="18" charset="0"/>
              <a:cs typeface="Times New Roman" pitchFamily="18" charset="0"/>
            </a:endParaRPr>
          </a:p>
          <a:p>
            <a:pPr>
              <a:buFont typeface="Wingdings" pitchFamily="2" charset="2"/>
              <a:buChar char="Ø"/>
            </a:pPr>
            <a:endParaRPr lang="en-US" sz="2400" dirty="0" smtClean="0">
              <a:latin typeface="Times New Roman" pitchFamily="18" charset="0"/>
              <a:cs typeface="Times New Roman" pitchFamily="18" charset="0"/>
            </a:endParaRPr>
          </a:p>
          <a:p>
            <a:endParaRPr lang="en-GB" sz="2400" dirty="0" smtClean="0">
              <a:latin typeface="Times New Roman" pitchFamily="18" charset="0"/>
              <a:cs typeface="Times New Roman" pitchFamily="18" charset="0"/>
            </a:endParaRP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41905848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3EC1F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a:t>
            </a:r>
            <a:endParaRPr lang="en-GB" dirty="0"/>
          </a:p>
        </p:txBody>
      </p:sp>
      <p:sp>
        <p:nvSpPr>
          <p:cNvPr id="3" name="Content Placeholder 2"/>
          <p:cNvSpPr>
            <a:spLocks noGrp="1"/>
          </p:cNvSpPr>
          <p:nvPr>
            <p:ph idx="1"/>
          </p:nvPr>
        </p:nvSpPr>
        <p:spPr/>
        <p:txBody>
          <a:bodyPr/>
          <a:lstStyle/>
          <a:p>
            <a:pPr marL="969963" indent="-568325">
              <a:buFont typeface="Wingdings" pitchFamily="2" charset="2"/>
              <a:buChar char="ü"/>
            </a:pPr>
            <a:r>
              <a:rPr lang="en-US" sz="2400" dirty="0" smtClean="0">
                <a:latin typeface="Times New Roman" pitchFamily="18" charset="0"/>
                <a:cs typeface="Times New Roman" pitchFamily="18" charset="0"/>
              </a:rPr>
              <a:t>Monthly/quarterly survey of visitors to national game parks and reserves,</a:t>
            </a:r>
          </a:p>
          <a:p>
            <a:pPr marL="969963" indent="-568325">
              <a:buFont typeface="Wingdings" pitchFamily="2" charset="2"/>
              <a:buChar char="ü"/>
            </a:pPr>
            <a:r>
              <a:rPr lang="en-US" sz="2400" dirty="0" smtClean="0">
                <a:latin typeface="Times New Roman" pitchFamily="18" charset="0"/>
                <a:cs typeface="Times New Roman" pitchFamily="18" charset="0"/>
              </a:rPr>
              <a:t>Monthly/quarterly survey of visitors to museums, historical sites and monuments and </a:t>
            </a:r>
          </a:p>
          <a:p>
            <a:pPr marL="969963" indent="-568325">
              <a:buFont typeface="Wingdings" pitchFamily="2" charset="2"/>
              <a:buChar char="ü"/>
            </a:pPr>
            <a:r>
              <a:rPr lang="en-US" sz="2400" dirty="0" smtClean="0">
                <a:latin typeface="Times New Roman" pitchFamily="18" charset="0"/>
                <a:cs typeface="Times New Roman" pitchFamily="18" charset="0"/>
              </a:rPr>
              <a:t>Annual survey of hospitality schools/colleges (Number of graduates).</a:t>
            </a:r>
          </a:p>
          <a:p>
            <a:pPr marL="969963" indent="-568325">
              <a:buFont typeface="Wingdings" pitchFamily="2" charset="2"/>
              <a:buChar char="ü"/>
            </a:pPr>
            <a:r>
              <a:rPr lang="en-US" sz="2400" dirty="0" smtClean="0">
                <a:latin typeface="Times New Roman" pitchFamily="18" charset="0"/>
                <a:cs typeface="Times New Roman" pitchFamily="18" charset="0"/>
              </a:rPr>
              <a:t>Monthly survey of local and international conferences,</a:t>
            </a:r>
          </a:p>
          <a:p>
            <a:pPr>
              <a:buFont typeface="Wingdings" pitchFamily="2" charset="2"/>
              <a:buChar char="Ø"/>
            </a:pPr>
            <a:endParaRPr lang="en-US" sz="2400" dirty="0" smtClean="0">
              <a:latin typeface="Times New Roman" pitchFamily="18" charset="0"/>
              <a:cs typeface="Times New Roman" pitchFamily="18" charset="0"/>
            </a:endParaRPr>
          </a:p>
          <a:p>
            <a:pPr>
              <a:buFont typeface="Wingdings" pitchFamily="2" charset="2"/>
              <a:buChar char="Ø"/>
            </a:pPr>
            <a:endParaRPr lang="en-US" sz="2400" dirty="0" smtClean="0">
              <a:latin typeface="Times New Roman" pitchFamily="18" charset="0"/>
              <a:cs typeface="Times New Roman" pitchFamily="18" charset="0"/>
            </a:endParaRPr>
          </a:p>
          <a:p>
            <a:pPr>
              <a:buFont typeface="Wingdings" pitchFamily="2" charset="2"/>
              <a:buChar char="Ø"/>
            </a:pPr>
            <a:endParaRPr lang="en-US" sz="2400" dirty="0" smtClean="0">
              <a:latin typeface="Times New Roman" pitchFamily="18" charset="0"/>
              <a:cs typeface="Times New Roman" pitchFamily="18" charset="0"/>
            </a:endParaRPr>
          </a:p>
          <a:p>
            <a:endParaRPr lang="en-GB" sz="2400" dirty="0" smtClean="0">
              <a:latin typeface="Times New Roman" pitchFamily="18" charset="0"/>
              <a:cs typeface="Times New Roman" pitchFamily="18" charset="0"/>
            </a:endParaRP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41905848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28588"/>
            <a:ext cx="8110566" cy="1157272"/>
          </a:xfrm>
        </p:spPr>
        <p:txBody>
          <a:bodyPr/>
          <a:lstStyle/>
          <a:p>
            <a:r>
              <a:rPr lang="en-US" sz="3200" dirty="0" smtClean="0"/>
              <a:t>MONTHLY SURVEY OF LOCAL AND INTETRNATIONAL CONFERENCE CONT</a:t>
            </a:r>
            <a:r>
              <a:rPr lang="en-US" sz="3600" dirty="0" smtClean="0"/>
              <a:t>’</a:t>
            </a:r>
            <a:endParaRPr lang="en-US" sz="3600" dirty="0"/>
          </a:p>
        </p:txBody>
      </p:sp>
      <p:sp>
        <p:nvSpPr>
          <p:cNvPr id="3" name="Content Placeholder 2"/>
          <p:cNvSpPr>
            <a:spLocks noGrp="1"/>
          </p:cNvSpPr>
          <p:nvPr>
            <p:ph idx="1"/>
          </p:nvPr>
        </p:nvSpPr>
        <p:spPr>
          <a:xfrm>
            <a:off x="428596" y="1643050"/>
            <a:ext cx="8215370" cy="5214950"/>
          </a:xfrm>
        </p:spPr>
        <p:txBody>
          <a:bodyPr/>
          <a:lstStyle/>
          <a:p>
            <a:pPr marL="969963" indent="-568325">
              <a:buNone/>
            </a:pPr>
            <a:r>
              <a:rPr lang="en-US" sz="2400" b="1" dirty="0" smtClean="0">
                <a:latin typeface="Times New Roman" pitchFamily="18" charset="0"/>
                <a:cs typeface="Times New Roman" pitchFamily="18" charset="0"/>
              </a:rPr>
              <a:t>Number of Local Conferences </a:t>
            </a:r>
          </a:p>
          <a:p>
            <a:pPr marL="969963" indent="-568325">
              <a:buFont typeface="Wingdings" pitchFamily="2" charset="2"/>
              <a:buChar char="ü"/>
            </a:pPr>
            <a:r>
              <a:rPr lang="en-US" sz="2400" dirty="0" smtClean="0">
                <a:latin typeface="Times New Roman" pitchFamily="18" charset="0"/>
                <a:cs typeface="Times New Roman" pitchFamily="18" charset="0"/>
              </a:rPr>
              <a:t>The number of local conferences is obtained by summing all conferences, seminars or workshops held in all conference facilities that  draw  all its participants from within country.</a:t>
            </a:r>
          </a:p>
          <a:p>
            <a:pPr marL="969963" indent="-568325">
              <a:buNone/>
            </a:pPr>
            <a:r>
              <a:rPr lang="en-US" sz="2400" b="1" dirty="0" smtClean="0">
                <a:latin typeface="Times New Roman" pitchFamily="18" charset="0"/>
                <a:cs typeface="Times New Roman" pitchFamily="18" charset="0"/>
              </a:rPr>
              <a:t>Number of international Conferences</a:t>
            </a:r>
          </a:p>
          <a:p>
            <a:pPr marL="969963" indent="-568325">
              <a:buFont typeface="Wingdings" pitchFamily="2" charset="2"/>
              <a:buChar char="ü"/>
            </a:pPr>
            <a:r>
              <a:rPr lang="en-US" sz="2400" dirty="0" smtClean="0">
                <a:latin typeface="Times New Roman" pitchFamily="18" charset="0"/>
                <a:cs typeface="Times New Roman" pitchFamily="18" charset="0"/>
              </a:rPr>
              <a:t>The number of international conferences is obtained by summing all conferences, seminars or workshops held In all conference facilities that draw some or all its participants from outside the country .</a:t>
            </a:r>
          </a:p>
          <a:p>
            <a:pPr marL="969963" indent="-568325">
              <a:buFont typeface="Wingdings" pitchFamily="2" charset="2"/>
              <a:buChar char="ü"/>
            </a:pPr>
            <a:r>
              <a:rPr lang="en-US" sz="2400" dirty="0" smtClean="0">
                <a:latin typeface="Times New Roman" pitchFamily="18" charset="0"/>
                <a:cs typeface="Times New Roman" pitchFamily="18" charset="0"/>
              </a:rPr>
              <a:t> </a:t>
            </a:r>
          </a:p>
          <a:p>
            <a:endParaRPr lang="en-US" dirty="0" smtClean="0"/>
          </a:p>
          <a:p>
            <a:endParaRPr lang="en-US" dirty="0" smtClean="0"/>
          </a:p>
          <a:p>
            <a:pPr>
              <a:buNone/>
            </a:pPr>
            <a:r>
              <a:rPr lang="en-US" dirty="0" smtClean="0"/>
              <a:t> </a:t>
            </a:r>
            <a:endParaRPr lang="en-US" dirty="0"/>
          </a:p>
        </p:txBody>
      </p:sp>
      <p:sp>
        <p:nvSpPr>
          <p:cNvPr id="4" name="Date Placeholder 3"/>
          <p:cNvSpPr>
            <a:spLocks noGrp="1"/>
          </p:cNvSpPr>
          <p:nvPr>
            <p:ph type="dt" idx="10"/>
          </p:nvPr>
        </p:nvSpPr>
        <p:spPr>
          <a:xfrm>
            <a:off x="0" y="6286520"/>
            <a:ext cx="1571604" cy="357190"/>
          </a:xfrm>
        </p:spPr>
        <p:txBody>
          <a:bodyPr/>
          <a:lstStyle/>
          <a:p>
            <a:pPr>
              <a:defRPr/>
            </a:pPr>
            <a:r>
              <a:rPr lang="en-US" sz="1400" dirty="0" smtClean="0"/>
              <a:t>12/13/11</a:t>
            </a:r>
            <a:endParaRPr lang="en-US" sz="1400" dirty="0"/>
          </a:p>
        </p:txBody>
      </p:sp>
      <p:sp>
        <p:nvSpPr>
          <p:cNvPr id="5" name="Footer Placeholder 4"/>
          <p:cNvSpPr>
            <a:spLocks noGrp="1"/>
          </p:cNvSpPr>
          <p:nvPr>
            <p:ph type="ftr" idx="11"/>
          </p:nvPr>
        </p:nvSpPr>
        <p:spPr>
          <a:xfrm>
            <a:off x="2020888" y="6215082"/>
            <a:ext cx="7123112" cy="642918"/>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28588"/>
            <a:ext cx="8110566" cy="1157272"/>
          </a:xfrm>
        </p:spPr>
        <p:txBody>
          <a:bodyPr/>
          <a:lstStyle/>
          <a:p>
            <a:r>
              <a:rPr lang="en-US" sz="3200" dirty="0" smtClean="0"/>
              <a:t>MONTHLY SURVEY OF LOCAL AND INTETRNATIONAL CONFERENCE CONT</a:t>
            </a:r>
            <a:r>
              <a:rPr lang="en-US" sz="3600" dirty="0" smtClean="0"/>
              <a:t>’</a:t>
            </a:r>
            <a:endParaRPr lang="en-US" sz="3600" dirty="0"/>
          </a:p>
        </p:txBody>
      </p:sp>
      <p:sp>
        <p:nvSpPr>
          <p:cNvPr id="3" name="Content Placeholder 2"/>
          <p:cNvSpPr>
            <a:spLocks noGrp="1"/>
          </p:cNvSpPr>
          <p:nvPr>
            <p:ph idx="1"/>
          </p:nvPr>
        </p:nvSpPr>
        <p:spPr>
          <a:xfrm>
            <a:off x="428596" y="1643050"/>
            <a:ext cx="8215370" cy="5214950"/>
          </a:xfrm>
        </p:spPr>
        <p:txBody>
          <a:bodyPr/>
          <a:lstStyle/>
          <a:p>
            <a:pPr marL="969963" indent="-568325">
              <a:buNone/>
            </a:pPr>
            <a:r>
              <a:rPr lang="en-US" sz="2400" b="1" dirty="0" smtClean="0">
                <a:latin typeface="Times New Roman" pitchFamily="18" charset="0"/>
                <a:cs typeface="Times New Roman" pitchFamily="18" charset="0"/>
              </a:rPr>
              <a:t>Capacity of conference Facility</a:t>
            </a:r>
          </a:p>
          <a:p>
            <a:pPr marL="969963" indent="-568325">
              <a:buFont typeface="Wingdings" pitchFamily="2" charset="2"/>
              <a:buChar char="ü"/>
            </a:pPr>
            <a:r>
              <a:rPr lang="en-US" sz="2400" dirty="0" smtClean="0">
                <a:latin typeface="Times New Roman" pitchFamily="18" charset="0"/>
                <a:cs typeface="Times New Roman" pitchFamily="18" charset="0"/>
              </a:rPr>
              <a:t>Capacity is the maximum number of delegates the conference facility is designed to hold. </a:t>
            </a:r>
          </a:p>
          <a:p>
            <a:endParaRPr lang="en-US" dirty="0" smtClean="0"/>
          </a:p>
          <a:p>
            <a:endParaRPr lang="en-US" dirty="0" smtClean="0"/>
          </a:p>
          <a:p>
            <a:pPr>
              <a:buNone/>
            </a:pPr>
            <a:r>
              <a:rPr lang="en-US" dirty="0" smtClean="0"/>
              <a:t> </a:t>
            </a:r>
            <a:endParaRPr lang="en-US" dirty="0"/>
          </a:p>
        </p:txBody>
      </p:sp>
      <p:sp>
        <p:nvSpPr>
          <p:cNvPr id="4" name="Date Placeholder 3"/>
          <p:cNvSpPr>
            <a:spLocks noGrp="1"/>
          </p:cNvSpPr>
          <p:nvPr>
            <p:ph type="dt" idx="10"/>
          </p:nvPr>
        </p:nvSpPr>
        <p:spPr>
          <a:xfrm>
            <a:off x="0" y="6357958"/>
            <a:ext cx="1111250" cy="330199"/>
          </a:xfrm>
        </p:spPr>
        <p:txBody>
          <a:bodyPr/>
          <a:lstStyle/>
          <a:p>
            <a:pPr>
              <a:defRPr/>
            </a:pPr>
            <a:r>
              <a:rPr lang="en-US" sz="1600" dirty="0" smtClean="0"/>
              <a:t>12/13/11</a:t>
            </a:r>
            <a:endParaRPr lang="en-US" sz="1600" dirty="0"/>
          </a:p>
        </p:txBody>
      </p:sp>
      <p:sp>
        <p:nvSpPr>
          <p:cNvPr id="5" name="Footer Placeholder 4"/>
          <p:cNvSpPr>
            <a:spLocks noGrp="1"/>
          </p:cNvSpPr>
          <p:nvPr>
            <p:ph type="ftr" idx="11"/>
          </p:nvPr>
        </p:nvSpPr>
        <p:spPr>
          <a:xfrm>
            <a:off x="1571604" y="6286520"/>
            <a:ext cx="7123112" cy="415922"/>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MONTHLY SURVEY OF LOCAL AND INTETRNATIONAL CONFERENCE CONT’</a:t>
            </a:r>
            <a:endParaRPr lang="en-US" sz="2800" dirty="0"/>
          </a:p>
        </p:txBody>
      </p:sp>
      <p:sp>
        <p:nvSpPr>
          <p:cNvPr id="3" name="Content Placeholder 2"/>
          <p:cNvSpPr>
            <a:spLocks noGrp="1"/>
          </p:cNvSpPr>
          <p:nvPr>
            <p:ph idx="1"/>
          </p:nvPr>
        </p:nvSpPr>
        <p:spPr>
          <a:xfrm>
            <a:off x="457200" y="1600200"/>
            <a:ext cx="8401080" cy="6472270"/>
          </a:xfrm>
        </p:spPr>
        <p:txBody>
          <a:bodyPr/>
          <a:lstStyle/>
          <a:p>
            <a:pPr>
              <a:buNone/>
            </a:pPr>
            <a:r>
              <a:rPr lang="en-US" sz="2400" b="1" dirty="0" smtClean="0">
                <a:latin typeface="Times New Roman" pitchFamily="18" charset="0"/>
                <a:cs typeface="Times New Roman" pitchFamily="18" charset="0"/>
              </a:rPr>
              <a:t>Number of Local Delegates (MDAs, Public ,private etc)</a:t>
            </a:r>
          </a:p>
          <a:p>
            <a:r>
              <a:rPr lang="en-US" sz="2400" dirty="0" smtClean="0">
                <a:latin typeface="Times New Roman" pitchFamily="18" charset="0"/>
                <a:cs typeface="Times New Roman" pitchFamily="18" charset="0"/>
              </a:rPr>
              <a:t>Number of local delegates are obtained by summing all the participants who are the country’s residents irrespective of nationality attending conferences country.</a:t>
            </a:r>
          </a:p>
          <a:p>
            <a:pPr>
              <a:buNone/>
            </a:pPr>
            <a:r>
              <a:rPr lang="en-US" sz="2400" b="1" dirty="0" smtClean="0">
                <a:latin typeface="Times New Roman" pitchFamily="18" charset="0"/>
                <a:cs typeface="Times New Roman" pitchFamily="18" charset="0"/>
              </a:rPr>
              <a:t>Number of International Delegates (IOC, UNFPA)</a:t>
            </a:r>
          </a:p>
          <a:p>
            <a:r>
              <a:rPr lang="en-US" sz="2400" dirty="0" smtClean="0">
                <a:latin typeface="Times New Roman" pitchFamily="18" charset="0"/>
                <a:cs typeface="Times New Roman" pitchFamily="18" charset="0"/>
              </a:rPr>
              <a:t>Number of international delegates are obtained by summing all the participants who are non-residents irrespective of nationality attending conferences in the country.</a:t>
            </a:r>
          </a:p>
          <a:p>
            <a:pPr>
              <a:buNone/>
            </a:pPr>
            <a:r>
              <a:rPr lang="en-US" sz="2400" b="1" dirty="0" smtClean="0">
                <a:latin typeface="Times New Roman" pitchFamily="18" charset="0"/>
                <a:cs typeface="Times New Roman" pitchFamily="18" charset="0"/>
              </a:rPr>
              <a:t>Period of Conference</a:t>
            </a:r>
          </a:p>
          <a:p>
            <a:r>
              <a:rPr lang="en-US" sz="2400" dirty="0" smtClean="0">
                <a:latin typeface="Times New Roman" pitchFamily="18" charset="0"/>
                <a:cs typeface="Times New Roman" pitchFamily="18" charset="0"/>
              </a:rPr>
              <a:t>Period of conference is obtained by subtracting the date of the conference started from the date it ended plus 1.</a:t>
            </a:r>
          </a:p>
          <a:p>
            <a:pPr>
              <a:buNone/>
            </a:pPr>
            <a:endParaRPr lang="en-US" sz="1800" dirty="0" smtClean="0"/>
          </a:p>
          <a:p>
            <a:endParaRPr lang="en-US" dirty="0" smtClean="0"/>
          </a:p>
          <a:p>
            <a:endParaRPr lang="en-US" dirty="0" smtClean="0"/>
          </a:p>
          <a:p>
            <a:pPr>
              <a:buNone/>
            </a:pPr>
            <a:endParaRPr lang="en-US" dirty="0" smtClean="0"/>
          </a:p>
          <a:p>
            <a:pPr>
              <a:buNone/>
            </a:pPr>
            <a:r>
              <a:rPr lang="en-US" dirty="0" smtClean="0"/>
              <a:t>   </a:t>
            </a:r>
            <a:endParaRPr lang="en-US" dirty="0"/>
          </a:p>
        </p:txBody>
      </p:sp>
      <p:sp>
        <p:nvSpPr>
          <p:cNvPr id="4" name="Date Placeholder 3"/>
          <p:cNvSpPr>
            <a:spLocks noGrp="1"/>
          </p:cNvSpPr>
          <p:nvPr>
            <p:ph type="dt" idx="10"/>
          </p:nvPr>
        </p:nvSpPr>
        <p:spPr>
          <a:xfrm>
            <a:off x="428596" y="6313487"/>
            <a:ext cx="1111250" cy="544513"/>
          </a:xfrm>
        </p:spPr>
        <p:txBody>
          <a:bodyPr/>
          <a:lstStyle/>
          <a:p>
            <a:pPr>
              <a:defRPr/>
            </a:pPr>
            <a:r>
              <a:rPr lang="en-US" sz="1600" dirty="0" smtClean="0"/>
              <a:t>12/13/11</a:t>
            </a:r>
            <a:endParaRPr lang="en-US" sz="1600" dirty="0"/>
          </a:p>
        </p:txBody>
      </p:sp>
      <p:sp>
        <p:nvSpPr>
          <p:cNvPr id="5" name="Footer Placeholder 4"/>
          <p:cNvSpPr>
            <a:spLocks noGrp="1"/>
          </p:cNvSpPr>
          <p:nvPr>
            <p:ph type="ftr" idx="11"/>
          </p:nvPr>
        </p:nvSpPr>
        <p:spPr>
          <a:xfrm>
            <a:off x="1643042" y="6370616"/>
            <a:ext cx="7500958" cy="487384"/>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Times New Roman" pitchFamily="18" charset="0"/>
                <a:cs typeface="Times New Roman" pitchFamily="18" charset="0"/>
              </a:rPr>
              <a:t>LOCAL AND INTETRNATIONAL CONFERENCE  (cont’d)</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401080" cy="6472270"/>
          </a:xfrm>
        </p:spPr>
        <p:txBody>
          <a:bodyPr/>
          <a:lstStyle/>
          <a:p>
            <a:pPr>
              <a:buNone/>
            </a:pPr>
            <a:r>
              <a:rPr lang="en-US" sz="2400" b="1" dirty="0" smtClean="0">
                <a:latin typeface="Times New Roman" pitchFamily="18" charset="0"/>
                <a:cs typeface="Times New Roman" pitchFamily="18" charset="0"/>
              </a:rPr>
              <a:t>Period of Conference</a:t>
            </a:r>
          </a:p>
          <a:p>
            <a:r>
              <a:rPr lang="en-US" sz="2400" dirty="0" smtClean="0">
                <a:latin typeface="Times New Roman" pitchFamily="18" charset="0"/>
                <a:cs typeface="Times New Roman" pitchFamily="18" charset="0"/>
              </a:rPr>
              <a:t>Period of conference is obtained by subtracting the date of the conference started from the date it ended plus 1.</a:t>
            </a:r>
          </a:p>
          <a:p>
            <a:r>
              <a:rPr lang="en-US" sz="2400" dirty="0" smtClean="0">
                <a:latin typeface="Times New Roman" pitchFamily="18" charset="0"/>
                <a:cs typeface="Times New Roman" pitchFamily="18" charset="0"/>
              </a:rPr>
              <a:t>That is </a:t>
            </a:r>
          </a:p>
          <a:p>
            <a:pPr>
              <a:buFont typeface="Wingdings" pitchFamily="2" charset="2"/>
              <a:buChar char="Ø"/>
            </a:pPr>
            <a:r>
              <a:rPr lang="en-US" sz="2400" dirty="0" smtClean="0">
                <a:latin typeface="Times New Roman" pitchFamily="18" charset="0"/>
                <a:cs typeface="Times New Roman" pitchFamily="18" charset="0"/>
              </a:rPr>
              <a:t>Period of conference = End date – Start date + 1</a:t>
            </a:r>
          </a:p>
          <a:p>
            <a:pPr>
              <a:buNone/>
            </a:pPr>
            <a:endParaRPr lang="en-US" sz="1800" dirty="0" smtClean="0"/>
          </a:p>
          <a:p>
            <a:endParaRPr lang="en-US" dirty="0" smtClean="0"/>
          </a:p>
          <a:p>
            <a:endParaRPr lang="en-US" dirty="0" smtClean="0"/>
          </a:p>
          <a:p>
            <a:pPr>
              <a:buNone/>
            </a:pPr>
            <a:endParaRPr lang="en-US" dirty="0" smtClean="0"/>
          </a:p>
          <a:p>
            <a:pPr>
              <a:buNone/>
            </a:pPr>
            <a:r>
              <a:rPr lang="en-US" dirty="0" smtClean="0"/>
              <a:t>   </a:t>
            </a:r>
            <a:endParaRPr lang="en-US" dirty="0"/>
          </a:p>
        </p:txBody>
      </p:sp>
      <p:sp>
        <p:nvSpPr>
          <p:cNvPr id="4" name="Date Placeholder 3"/>
          <p:cNvSpPr>
            <a:spLocks noGrp="1"/>
          </p:cNvSpPr>
          <p:nvPr>
            <p:ph type="dt" idx="10"/>
          </p:nvPr>
        </p:nvSpPr>
        <p:spPr>
          <a:xfrm>
            <a:off x="500034" y="6527777"/>
            <a:ext cx="1111250" cy="330223"/>
          </a:xfrm>
        </p:spPr>
        <p:txBody>
          <a:bodyPr/>
          <a:lstStyle/>
          <a:p>
            <a:pPr>
              <a:defRPr/>
            </a:pPr>
            <a:r>
              <a:rPr lang="en-US" sz="1400" dirty="0" smtClean="0"/>
              <a:t>12/13/11</a:t>
            </a:r>
            <a:endParaRPr lang="en-US" sz="1400" dirty="0"/>
          </a:p>
        </p:txBody>
      </p:sp>
      <p:sp>
        <p:nvSpPr>
          <p:cNvPr id="5" name="Footer Placeholder 4"/>
          <p:cNvSpPr>
            <a:spLocks noGrp="1"/>
          </p:cNvSpPr>
          <p:nvPr>
            <p:ph type="ftr" idx="11"/>
          </p:nvPr>
        </p:nvSpPr>
        <p:spPr>
          <a:xfrm>
            <a:off x="1714480" y="6370616"/>
            <a:ext cx="7123112" cy="487384"/>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3EC1F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Times New Roman" pitchFamily="18" charset="0"/>
                <a:cs typeface="Times New Roman" pitchFamily="18" charset="0"/>
              </a:rPr>
              <a:t>VISITORS TO GAME PARKS AND RESERVES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28596" y="1566862"/>
            <a:ext cx="8224838" cy="5291138"/>
          </a:xfrm>
        </p:spPr>
        <p:txBody>
          <a:bodyPr/>
          <a:lstStyle/>
          <a:p>
            <a:r>
              <a:rPr lang="en-US" sz="2400" dirty="0" smtClean="0">
                <a:latin typeface="Times New Roman" pitchFamily="18" charset="0"/>
                <a:cs typeface="Times New Roman" pitchFamily="18" charset="0"/>
              </a:rPr>
              <a:t>Visitors to game parks and reserves are collected/captured through Wildlife Departments and directly from the respective game parks and reserves under the following classification:</a:t>
            </a:r>
          </a:p>
          <a:p>
            <a:pPr marL="860425" indent="-519113">
              <a:buFont typeface="Wingdings" pitchFamily="2" charset="2"/>
              <a:buChar char="ü"/>
            </a:pPr>
            <a:r>
              <a:rPr lang="en-US" sz="2400" dirty="0" smtClean="0">
                <a:latin typeface="Times New Roman" pitchFamily="18" charset="0"/>
                <a:cs typeface="Times New Roman" pitchFamily="18" charset="0"/>
              </a:rPr>
              <a:t>Adult residents, adult citizens, adult non-residents,</a:t>
            </a:r>
          </a:p>
          <a:p>
            <a:pPr marL="860425" indent="-519113">
              <a:buFont typeface="Wingdings" pitchFamily="2" charset="2"/>
              <a:buChar char="ü"/>
            </a:pPr>
            <a:r>
              <a:rPr lang="en-US" sz="2400" dirty="0" smtClean="0">
                <a:latin typeface="Times New Roman" pitchFamily="18" charset="0"/>
                <a:cs typeface="Times New Roman" pitchFamily="18" charset="0"/>
              </a:rPr>
              <a:t>Child non-residents, child residents, child citizens,</a:t>
            </a:r>
          </a:p>
          <a:p>
            <a:pPr marL="860425" indent="-519113">
              <a:buFont typeface="Wingdings" pitchFamily="2" charset="2"/>
              <a:buChar char="ü"/>
            </a:pPr>
            <a:r>
              <a:rPr lang="en-US" sz="2400" dirty="0" smtClean="0">
                <a:latin typeface="Times New Roman" pitchFamily="18" charset="0"/>
                <a:cs typeface="Times New Roman" pitchFamily="18" charset="0"/>
              </a:rPr>
              <a:t>Student residents, student citizens, student non-residents,</a:t>
            </a:r>
          </a:p>
          <a:p>
            <a:pPr marL="860425" indent="-519113">
              <a:buFont typeface="Wingdings" pitchFamily="2" charset="2"/>
              <a:buChar char="ü"/>
            </a:pPr>
            <a:r>
              <a:rPr lang="en-US" sz="2400" dirty="0" smtClean="0">
                <a:latin typeface="Times New Roman" pitchFamily="18" charset="0"/>
                <a:cs typeface="Times New Roman" pitchFamily="18" charset="0"/>
              </a:rPr>
              <a:t>Seasonal tickets and non paying visitors.</a:t>
            </a:r>
          </a:p>
          <a:p>
            <a:pPr>
              <a:buFont typeface="Wingdings" pitchFamily="2" charset="2"/>
              <a:buChar char="Ø"/>
            </a:pPr>
            <a:endParaRPr lang="en-US" sz="2000" dirty="0" smtClean="0"/>
          </a:p>
          <a:p>
            <a:pPr>
              <a:buNone/>
            </a:pPr>
            <a:endParaRPr lang="en-US" sz="2000" dirty="0" smtClean="0"/>
          </a:p>
          <a:p>
            <a:pPr>
              <a:buFont typeface="Wingdings" pitchFamily="2" charset="2"/>
              <a:buChar char="Ø"/>
            </a:pPr>
            <a:endParaRPr lang="en-US" sz="2000" dirty="0" smtClean="0"/>
          </a:p>
          <a:p>
            <a:pPr>
              <a:buFont typeface="Wingdings" pitchFamily="2" charset="2"/>
              <a:buChar char="Ø"/>
            </a:pPr>
            <a:endParaRPr lang="en-US" sz="2000" dirty="0"/>
          </a:p>
        </p:txBody>
      </p:sp>
      <p:sp>
        <p:nvSpPr>
          <p:cNvPr id="4" name="Date Placeholder 3"/>
          <p:cNvSpPr>
            <a:spLocks noGrp="1"/>
          </p:cNvSpPr>
          <p:nvPr>
            <p:ph type="dt" idx="10"/>
          </p:nvPr>
        </p:nvSpPr>
        <p:spPr>
          <a:xfrm>
            <a:off x="285720" y="6313487"/>
            <a:ext cx="1111250" cy="330223"/>
          </a:xfrm>
        </p:spPr>
        <p:txBody>
          <a:bodyPr/>
          <a:lstStyle/>
          <a:p>
            <a:pPr>
              <a:defRPr/>
            </a:pPr>
            <a:r>
              <a:rPr lang="en-US" sz="1600" dirty="0" smtClean="0"/>
              <a:t>12/13/11</a:t>
            </a:r>
            <a:endParaRPr lang="en-US" sz="1600" dirty="0"/>
          </a:p>
        </p:txBody>
      </p:sp>
      <p:sp>
        <p:nvSpPr>
          <p:cNvPr id="5" name="Footer Placeholder 4"/>
          <p:cNvSpPr>
            <a:spLocks noGrp="1"/>
          </p:cNvSpPr>
          <p:nvPr>
            <p:ph type="ftr" idx="11"/>
          </p:nvPr>
        </p:nvSpPr>
        <p:spPr>
          <a:xfrm>
            <a:off x="1785918" y="6299178"/>
            <a:ext cx="7123112" cy="558822"/>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3EC1FC"/>
            </a:gs>
          </a:gsLst>
          <a:lin ang="5400000" scaled="1"/>
        </a:gradFill>
        <a:effectLst/>
      </p:bgPr>
    </p:bg>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A0D9B8B-D4F4-4AAE-9656-EA9AF9F3374A}"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25-Aug-16</a:t>
            </a:fld>
            <a:endParaRPr lang="en-US" sz="1200">
              <a:solidFill>
                <a:srgbClr val="FAA362"/>
              </a:solidFill>
            </a:endParaRPr>
          </a:p>
        </p:txBody>
      </p:sp>
      <p:sp>
        <p:nvSpPr>
          <p:cNvPr id="3075"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Tel: +256(0)-41-4706000 ¤ E-mail: ubos@ubos.org</a:t>
            </a:r>
          </a:p>
        </p:txBody>
      </p:sp>
      <p:sp>
        <p:nvSpPr>
          <p:cNvPr id="3076"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551AB77-993F-4B52-9264-5776B3769ECA}"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sz="1400">
              <a:solidFill>
                <a:srgbClr val="FAA362"/>
              </a:solidFill>
            </a:endParaRPr>
          </a:p>
        </p:txBody>
      </p:sp>
      <p:sp>
        <p:nvSpPr>
          <p:cNvPr id="3077" name="Text Box 4"/>
          <p:cNvSpPr txBox="1">
            <a:spLocks noChangeArrowheads="1"/>
          </p:cNvSpPr>
          <p:nvPr/>
        </p:nvSpPr>
        <p:spPr bwMode="auto">
          <a:xfrm>
            <a:off x="1905000" y="274638"/>
            <a:ext cx="5867400" cy="1020762"/>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000" b="1" dirty="0">
                <a:solidFill>
                  <a:srgbClr val="000066"/>
                </a:solidFill>
                <a:latin typeface="Times New Roman" pitchFamily="18" charset="0"/>
                <a:cs typeface="Times New Roman" pitchFamily="18" charset="0"/>
              </a:rPr>
              <a:t>Contents</a:t>
            </a:r>
          </a:p>
        </p:txBody>
      </p:sp>
      <p:sp>
        <p:nvSpPr>
          <p:cNvPr id="3078" name="Text Box 5"/>
          <p:cNvSpPr txBox="1">
            <a:spLocks noChangeArrowheads="1"/>
          </p:cNvSpPr>
          <p:nvPr/>
        </p:nvSpPr>
        <p:spPr bwMode="auto">
          <a:xfrm>
            <a:off x="586201" y="1412776"/>
            <a:ext cx="8229600" cy="4707160"/>
          </a:xfrm>
          <a:prstGeom prst="rect">
            <a:avLst/>
          </a:prstGeom>
          <a:noFill/>
          <a:ln w="9525">
            <a:noFill/>
            <a:round/>
            <a:headEnd/>
            <a:tailEnd/>
          </a:ln>
        </p:spPr>
        <p:txBody>
          <a:bodyPr lIns="90000" tIns="46800" rIns="90000" bIns="46800"/>
          <a:lstStyle/>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Background </a:t>
            </a:r>
          </a:p>
          <a:p>
            <a:pPr lvl="3">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Arrivals and Departure declaration form</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Indicator definition </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Scope of coverage</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Data sources </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The compilation methodology</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Best practises </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Challenges and Recommendations</a:t>
            </a:r>
          </a:p>
          <a:p>
            <a:pPr lvl="1">
              <a:lnSpc>
                <a:spcPct val="130000"/>
              </a:lnSpc>
              <a:defRPr/>
            </a:pPr>
            <a:endParaRPr lang="en-US" sz="2800" b="1" dirty="0">
              <a:solidFill>
                <a:schemeClr val="accent6">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MONTHLY SURVEY OF VISITORS TO MUSEUMS</a:t>
            </a:r>
            <a:endParaRPr lang="en-US" sz="2800" dirty="0"/>
          </a:p>
        </p:txBody>
      </p:sp>
      <p:sp>
        <p:nvSpPr>
          <p:cNvPr id="3" name="Content Placeholder 2"/>
          <p:cNvSpPr>
            <a:spLocks noGrp="1"/>
          </p:cNvSpPr>
          <p:nvPr>
            <p:ph idx="1"/>
          </p:nvPr>
        </p:nvSpPr>
        <p:spPr/>
        <p:txBody>
          <a:bodyPr/>
          <a:lstStyle/>
          <a:p>
            <a:pPr marL="341313" indent="-53975">
              <a:buNone/>
            </a:pPr>
            <a:r>
              <a:rPr lang="en-US" sz="2400" dirty="0" smtClean="0">
                <a:latin typeface="Times New Roman" pitchFamily="18" charset="0"/>
                <a:cs typeface="Times New Roman" pitchFamily="18" charset="0"/>
              </a:rPr>
              <a:t>Visitors to museums, historical sites and monuments are captured through the national museums authorities say (i.e. Uganda wildlife education centre (UWEC), National Museums of Kenya (NMK) and directly from respective museums under the following classifications:</a:t>
            </a:r>
          </a:p>
          <a:p>
            <a:pPr marL="341313" indent="-53975">
              <a:buNone/>
            </a:pPr>
            <a:endParaRPr lang="en-US" sz="2400" dirty="0" smtClean="0">
              <a:latin typeface="Times New Roman" pitchFamily="18" charset="0"/>
              <a:cs typeface="Times New Roman" pitchFamily="18" charset="0"/>
            </a:endParaRPr>
          </a:p>
          <a:p>
            <a:pPr marL="682625" indent="-395288">
              <a:buFont typeface="Wingdings" pitchFamily="2" charset="2"/>
              <a:buChar char="ü"/>
            </a:pPr>
            <a:r>
              <a:rPr lang="en-US" sz="2400" dirty="0" smtClean="0">
                <a:latin typeface="Times New Roman" pitchFamily="18" charset="0"/>
                <a:cs typeface="Times New Roman" pitchFamily="18" charset="0"/>
              </a:rPr>
              <a:t>Adult residents, adult citizens, adult non-residents,</a:t>
            </a:r>
          </a:p>
          <a:p>
            <a:pPr marL="682625" indent="-395288">
              <a:buFont typeface="Wingdings" pitchFamily="2" charset="2"/>
              <a:buChar char="ü"/>
            </a:pPr>
            <a:r>
              <a:rPr lang="en-US" sz="2400" dirty="0" smtClean="0">
                <a:latin typeface="Times New Roman" pitchFamily="18" charset="0"/>
                <a:cs typeface="Times New Roman" pitchFamily="18" charset="0"/>
              </a:rPr>
              <a:t>Child non-residents, child residents, child citizens,</a:t>
            </a:r>
          </a:p>
          <a:p>
            <a:pPr marL="682625" indent="-395288">
              <a:buFont typeface="Wingdings" pitchFamily="2" charset="2"/>
              <a:buChar char="ü"/>
            </a:pPr>
            <a:r>
              <a:rPr lang="en-US" sz="2400" dirty="0" smtClean="0">
                <a:latin typeface="Times New Roman" pitchFamily="18" charset="0"/>
                <a:cs typeface="Times New Roman" pitchFamily="18" charset="0"/>
              </a:rPr>
              <a:t>Student residents, student citizens, student non-residents,</a:t>
            </a:r>
          </a:p>
          <a:p>
            <a:pPr marL="682625" indent="-395288">
              <a:buFont typeface="Wingdings" pitchFamily="2" charset="2"/>
              <a:buChar char="ü"/>
            </a:pPr>
            <a:r>
              <a:rPr lang="en-US" sz="2400" dirty="0" smtClean="0">
                <a:latin typeface="Times New Roman" pitchFamily="18" charset="0"/>
                <a:cs typeface="Times New Roman" pitchFamily="18" charset="0"/>
              </a:rPr>
              <a:t>Seasonal tickets and non paying visitors.</a:t>
            </a:r>
          </a:p>
          <a:p>
            <a:pPr>
              <a:buFont typeface="Wingdings" pitchFamily="2" charset="2"/>
              <a:buChar char="Ø"/>
            </a:pPr>
            <a:endParaRPr lang="en-US" dirty="0" smtClean="0"/>
          </a:p>
          <a:p>
            <a:pPr>
              <a:buFont typeface="Wingdings" pitchFamily="2" charset="2"/>
              <a:buChar char="Ø"/>
            </a:pPr>
            <a:endParaRPr lang="en-US" dirty="0" smtClean="0"/>
          </a:p>
          <a:p>
            <a:pPr>
              <a:buNone/>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None/>
            </a:pPr>
            <a:endParaRPr lang="en-US" dirty="0"/>
          </a:p>
        </p:txBody>
      </p:sp>
      <p:sp>
        <p:nvSpPr>
          <p:cNvPr id="4" name="Date Placeholder 3"/>
          <p:cNvSpPr>
            <a:spLocks noGrp="1"/>
          </p:cNvSpPr>
          <p:nvPr>
            <p:ph type="dt" idx="10"/>
          </p:nvPr>
        </p:nvSpPr>
        <p:spPr>
          <a:xfrm>
            <a:off x="357158" y="6313487"/>
            <a:ext cx="1111250" cy="544513"/>
          </a:xfrm>
        </p:spPr>
        <p:txBody>
          <a:bodyPr/>
          <a:lstStyle/>
          <a:p>
            <a:pPr>
              <a:defRPr/>
            </a:pPr>
            <a:r>
              <a:rPr lang="en-US" sz="1600" dirty="0" smtClean="0"/>
              <a:t>12/13/11</a:t>
            </a:r>
            <a:endParaRPr lang="en-US" sz="1600" dirty="0"/>
          </a:p>
        </p:txBody>
      </p:sp>
      <p:sp>
        <p:nvSpPr>
          <p:cNvPr id="5" name="Footer Placeholder 4"/>
          <p:cNvSpPr>
            <a:spLocks noGrp="1"/>
          </p:cNvSpPr>
          <p:nvPr>
            <p:ph type="ftr" idx="11"/>
          </p:nvPr>
        </p:nvSpPr>
        <p:spPr>
          <a:xfrm>
            <a:off x="1785918" y="6286520"/>
            <a:ext cx="7123112" cy="415922"/>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Times New Roman" pitchFamily="18" charset="0"/>
                <a:cs typeface="Times New Roman" pitchFamily="18" charset="0"/>
              </a:rPr>
              <a:t>SURVEY OF HOSPITALITY SCHOOLS/COLLEGES GRADUATES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00174"/>
            <a:ext cx="8224838" cy="5391164"/>
          </a:xfrm>
        </p:spPr>
        <p:txBody>
          <a:bodyPr/>
          <a:lstStyle/>
          <a:p>
            <a:pPr marL="682625" indent="-395288">
              <a:buFont typeface="Wingdings" pitchFamily="2" charset="2"/>
              <a:buChar char="ü"/>
            </a:pPr>
            <a:r>
              <a:rPr lang="en-US" sz="2400" dirty="0" smtClean="0">
                <a:latin typeface="Times New Roman" pitchFamily="18" charset="0"/>
                <a:cs typeface="Times New Roman" pitchFamily="18" charset="0"/>
              </a:rPr>
              <a:t>The data is obtained from the country tourism and hospitality colleges (say ) that shows the number of students’ graduating from various courses at that institution together with its campuses.</a:t>
            </a:r>
          </a:p>
          <a:p>
            <a:pPr marL="682625" indent="-395288">
              <a:buFont typeface="Wingdings" pitchFamily="2" charset="2"/>
              <a:buChar char="ü"/>
            </a:pPr>
            <a:r>
              <a:rPr lang="en-US" sz="2400" dirty="0" smtClean="0">
                <a:latin typeface="Times New Roman" pitchFamily="18" charset="0"/>
                <a:cs typeface="Times New Roman" pitchFamily="18" charset="0"/>
              </a:rPr>
              <a:t>The courses include; pioneer (3 months) courses, in service courses which include refresher and management development programmes, and professional courses which include ordinary and service advance.</a:t>
            </a:r>
          </a:p>
          <a:p>
            <a:pPr marL="682625" indent="-395288">
              <a:buFont typeface="Wingdings" pitchFamily="2" charset="2"/>
              <a:buChar char="ü"/>
            </a:pPr>
            <a:r>
              <a:rPr lang="en-US" sz="2400" dirty="0" smtClean="0">
                <a:latin typeface="Times New Roman" pitchFamily="18" charset="0"/>
                <a:cs typeface="Times New Roman" pitchFamily="18" charset="0"/>
              </a:rPr>
              <a:t>Number of Students Graduating from Various Courses</a:t>
            </a:r>
          </a:p>
          <a:p>
            <a:pPr marL="682625" indent="-395288">
              <a:buFont typeface="Wingdings" pitchFamily="2" charset="2"/>
              <a:buChar char="ü"/>
            </a:pPr>
            <a:r>
              <a:rPr lang="en-US" sz="2400" dirty="0" smtClean="0">
                <a:latin typeface="Times New Roman" pitchFamily="18" charset="0"/>
                <a:cs typeface="Times New Roman" pitchFamily="18" charset="0"/>
              </a:rPr>
              <a:t>The number of graduating students at that institution together with its campus is obtained by summing up the number of students graduating in various course that year.</a:t>
            </a:r>
          </a:p>
          <a:p>
            <a:endParaRPr lang="en-US" dirty="0" smtClean="0"/>
          </a:p>
          <a:p>
            <a:endParaRPr lang="en-US" dirty="0" smtClean="0"/>
          </a:p>
          <a:p>
            <a:pPr>
              <a:buNone/>
            </a:pPr>
            <a:endParaRPr lang="en-US" dirty="0" smtClean="0"/>
          </a:p>
          <a:p>
            <a:endParaRPr lang="en-US" dirty="0" smtClean="0"/>
          </a:p>
          <a:p>
            <a:endParaRPr lang="en-US" dirty="0"/>
          </a:p>
        </p:txBody>
      </p:sp>
      <p:sp>
        <p:nvSpPr>
          <p:cNvPr id="4" name="Date Placeholder 3"/>
          <p:cNvSpPr>
            <a:spLocks noGrp="1"/>
          </p:cNvSpPr>
          <p:nvPr>
            <p:ph type="dt" idx="10"/>
          </p:nvPr>
        </p:nvSpPr>
        <p:spPr>
          <a:xfrm>
            <a:off x="0" y="6429396"/>
            <a:ext cx="1111250" cy="285752"/>
          </a:xfrm>
        </p:spPr>
        <p:txBody>
          <a:bodyPr/>
          <a:lstStyle/>
          <a:p>
            <a:pPr>
              <a:defRPr/>
            </a:pPr>
            <a:r>
              <a:rPr lang="en-US" sz="1600" dirty="0" smtClean="0"/>
              <a:t>12/13/11</a:t>
            </a:r>
            <a:endParaRPr lang="en-US" sz="1600" dirty="0"/>
          </a:p>
        </p:txBody>
      </p:sp>
      <p:sp>
        <p:nvSpPr>
          <p:cNvPr id="5" name="Footer Placeholder 4"/>
          <p:cNvSpPr>
            <a:spLocks noGrp="1"/>
          </p:cNvSpPr>
          <p:nvPr>
            <p:ph type="ftr" idx="11"/>
          </p:nvPr>
        </p:nvSpPr>
        <p:spPr>
          <a:xfrm>
            <a:off x="1357290" y="6299202"/>
            <a:ext cx="7480302" cy="558798"/>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itchFamily="18" charset="0"/>
                <a:cs typeface="Times New Roman" pitchFamily="18" charset="0"/>
              </a:rPr>
              <a:t>MONTHLY SURVEY OF VISITORS TO GAME PARKS AND RESERVES (CONT’D)</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sz="2400" b="1" dirty="0" smtClean="0">
                <a:latin typeface="Times New Roman" pitchFamily="18" charset="0"/>
                <a:cs typeface="Times New Roman" pitchFamily="18" charset="0"/>
              </a:rPr>
              <a:t>Number of Game Parks and Reserves</a:t>
            </a:r>
          </a:p>
          <a:p>
            <a:pPr marL="627063" indent="465138">
              <a:buFont typeface="Wingdings" pitchFamily="2" charset="2"/>
              <a:buChar char="ü"/>
            </a:pPr>
            <a:r>
              <a:rPr lang="en-US" sz="2400" dirty="0" smtClean="0">
                <a:latin typeface="Times New Roman" pitchFamily="18" charset="0"/>
                <a:cs typeface="Times New Roman" pitchFamily="18" charset="0"/>
              </a:rPr>
              <a:t>Data from all (say 20)  game parks and reserves is captured.</a:t>
            </a:r>
          </a:p>
          <a:p>
            <a:pPr>
              <a:buNone/>
            </a:pPr>
            <a:r>
              <a:rPr lang="en-US" sz="2400" b="1" dirty="0" smtClean="0">
                <a:latin typeface="Times New Roman" pitchFamily="18" charset="0"/>
                <a:cs typeface="Times New Roman" pitchFamily="18" charset="0"/>
              </a:rPr>
              <a:t>Number of Visitors to Game Parks and Reserves</a:t>
            </a:r>
          </a:p>
          <a:p>
            <a:pPr marL="1092200" indent="-465138">
              <a:buFont typeface="Wingdings" pitchFamily="2" charset="2"/>
              <a:buChar char="ü"/>
            </a:pPr>
            <a:r>
              <a:rPr lang="en-US" sz="2400" dirty="0" smtClean="0">
                <a:latin typeface="Times New Roman" pitchFamily="18" charset="0"/>
                <a:cs typeface="Times New Roman" pitchFamily="18" charset="0"/>
              </a:rPr>
              <a:t>The number of visitors to the game parks and reserves is obtained by just summing up the individual monthly figures for the 37 game parks and reserves.</a:t>
            </a:r>
          </a:p>
          <a:p>
            <a:pPr>
              <a:buNone/>
            </a:pPr>
            <a:endParaRPr lang="en-US" dirty="0"/>
          </a:p>
        </p:txBody>
      </p:sp>
      <p:sp>
        <p:nvSpPr>
          <p:cNvPr id="4" name="Date Placeholder 3"/>
          <p:cNvSpPr>
            <a:spLocks noGrp="1"/>
          </p:cNvSpPr>
          <p:nvPr>
            <p:ph type="dt" idx="10"/>
          </p:nvPr>
        </p:nvSpPr>
        <p:spPr>
          <a:xfrm>
            <a:off x="428596" y="6313487"/>
            <a:ext cx="1111250" cy="544513"/>
          </a:xfrm>
        </p:spPr>
        <p:txBody>
          <a:bodyPr/>
          <a:lstStyle/>
          <a:p>
            <a:pPr>
              <a:defRPr/>
            </a:pPr>
            <a:r>
              <a:rPr lang="en-US" sz="1600" dirty="0" smtClean="0"/>
              <a:t>12/13/11</a:t>
            </a:r>
            <a:endParaRPr lang="en-US" sz="1600" dirty="0"/>
          </a:p>
        </p:txBody>
      </p:sp>
      <p:sp>
        <p:nvSpPr>
          <p:cNvPr id="5" name="Footer Placeholder 4"/>
          <p:cNvSpPr>
            <a:spLocks noGrp="1"/>
          </p:cNvSpPr>
          <p:nvPr>
            <p:ph type="ftr" idx="11"/>
          </p:nvPr>
        </p:nvSpPr>
        <p:spPr>
          <a:xfrm>
            <a:off x="1785918" y="6357934"/>
            <a:ext cx="7123112" cy="500066"/>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itchFamily="18" charset="0"/>
                <a:cs typeface="Times New Roman" pitchFamily="18" charset="0"/>
              </a:rPr>
              <a:t>MONTHLY/QUARTERLY SURVEYS ON VISITORS TO MUSEUMS (CONT’D)</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lstStyle/>
          <a:p>
            <a:pPr indent="-55563">
              <a:buNone/>
            </a:pPr>
            <a:r>
              <a:rPr lang="en-US" sz="2400" b="1" dirty="0" smtClean="0">
                <a:latin typeface="Times New Roman" pitchFamily="18" charset="0"/>
                <a:cs typeface="Times New Roman" pitchFamily="18" charset="0"/>
              </a:rPr>
              <a:t>Number of Museums, Historical sites and Monuments</a:t>
            </a:r>
          </a:p>
          <a:p>
            <a:pPr marL="627063" indent="-339725">
              <a:buFont typeface="Wingdings" pitchFamily="2" charset="2"/>
              <a:buChar char="ü"/>
            </a:pPr>
            <a:r>
              <a:rPr lang="en-US" sz="2400" dirty="0" smtClean="0">
                <a:latin typeface="Times New Roman" pitchFamily="18" charset="0"/>
                <a:cs typeface="Times New Roman" pitchFamily="18" charset="0"/>
              </a:rPr>
              <a:t>Data from 23 museums, historical sites and monuments is captured.</a:t>
            </a:r>
          </a:p>
          <a:p>
            <a:pPr indent="-1588">
              <a:buNone/>
            </a:pPr>
            <a:r>
              <a:rPr lang="en-US" sz="2400" b="1" dirty="0" smtClean="0">
                <a:latin typeface="Times New Roman" pitchFamily="18" charset="0"/>
                <a:cs typeface="Times New Roman" pitchFamily="18" charset="0"/>
              </a:rPr>
              <a:t>Number of visitors to Museums, Historical Sites and Monuments  </a:t>
            </a:r>
          </a:p>
          <a:p>
            <a:pPr marL="627063" indent="-339725">
              <a:buFont typeface="Wingdings" pitchFamily="2" charset="2"/>
              <a:buChar char="ü"/>
            </a:pPr>
            <a:r>
              <a:rPr lang="en-US" sz="2400" dirty="0" smtClean="0">
                <a:latin typeface="Times New Roman" pitchFamily="18" charset="0"/>
                <a:cs typeface="Times New Roman" pitchFamily="18" charset="0"/>
              </a:rPr>
              <a:t>The number of visitors to museums, historical sites and monuments is obtained by just summing up the individual monthly figures form 23 museums, historical sites and monuments.</a:t>
            </a:r>
          </a:p>
          <a:p>
            <a:pPr>
              <a:buNone/>
            </a:pPr>
            <a:endParaRPr lang="en-US" dirty="0" smtClean="0"/>
          </a:p>
          <a:p>
            <a:pPr>
              <a:buNone/>
            </a:pPr>
            <a:endParaRPr lang="en-US" dirty="0" smtClean="0"/>
          </a:p>
          <a:p>
            <a:endParaRPr lang="en-US" dirty="0"/>
          </a:p>
        </p:txBody>
      </p:sp>
      <p:sp>
        <p:nvSpPr>
          <p:cNvPr id="4" name="Date Placeholder 3"/>
          <p:cNvSpPr>
            <a:spLocks noGrp="1"/>
          </p:cNvSpPr>
          <p:nvPr>
            <p:ph type="dt" idx="10"/>
          </p:nvPr>
        </p:nvSpPr>
        <p:spPr>
          <a:xfrm>
            <a:off x="214282" y="6357958"/>
            <a:ext cx="1111250" cy="357190"/>
          </a:xfrm>
        </p:spPr>
        <p:txBody>
          <a:bodyPr/>
          <a:lstStyle/>
          <a:p>
            <a:pPr>
              <a:defRPr/>
            </a:pPr>
            <a:r>
              <a:rPr lang="en-US" dirty="0" smtClean="0"/>
              <a:t>12/13/11</a:t>
            </a:r>
            <a:endParaRPr lang="en-US" dirty="0"/>
          </a:p>
        </p:txBody>
      </p:sp>
      <p:sp>
        <p:nvSpPr>
          <p:cNvPr id="5" name="Footer Placeholder 4"/>
          <p:cNvSpPr>
            <a:spLocks noGrp="1"/>
          </p:cNvSpPr>
          <p:nvPr>
            <p:ph type="ftr" idx="11"/>
          </p:nvPr>
        </p:nvSpPr>
        <p:spPr>
          <a:xfrm>
            <a:off x="1714480" y="6357934"/>
            <a:ext cx="7123112" cy="500066"/>
          </a:xfrm>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300148"/>
          </a:xfrm>
        </p:spPr>
        <p:txBody>
          <a:bodyPr/>
          <a:lstStyle/>
          <a:p>
            <a:r>
              <a:rPr lang="en-US" sz="4000" dirty="0" smtClean="0">
                <a:latin typeface="Times New Roman" pitchFamily="18" charset="0"/>
                <a:cs typeface="Times New Roman" pitchFamily="18" charset="0"/>
              </a:rPr>
              <a:t>Challenges and Recommendation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28736"/>
            <a:ext cx="8329642" cy="5462602"/>
          </a:xfrm>
        </p:spPr>
        <p:txBody>
          <a:bodyPr/>
          <a:lstStyle/>
          <a:p>
            <a:pPr marL="623888" indent="-388938">
              <a:buFont typeface="Wingdings" pitchFamily="2" charset="2"/>
              <a:buChar char="ü"/>
            </a:pPr>
            <a:r>
              <a:rPr lang="en-US" sz="2400" b="1" dirty="0" smtClean="0">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Budget constraints </a:t>
            </a:r>
          </a:p>
          <a:p>
            <a:pPr marL="623888" lvl="1" indent="-388938">
              <a:spcBef>
                <a:spcPts val="800"/>
              </a:spcBef>
              <a:buFont typeface="Wingdings" pitchFamily="2" charset="2"/>
              <a:buChar char="ü"/>
            </a:pPr>
            <a:r>
              <a:rPr lang="en-US" sz="2400" dirty="0" smtClean="0">
                <a:solidFill>
                  <a:schemeClr val="tx1"/>
                </a:solidFill>
                <a:latin typeface="Times New Roman" pitchFamily="18" charset="0"/>
                <a:cs typeface="Times New Roman" pitchFamily="18" charset="0"/>
              </a:rPr>
              <a:t>Irregular use of arrivals and departure declaration form by Immigration, hence inconsistency in A&amp;D data.</a:t>
            </a:r>
          </a:p>
          <a:p>
            <a:pPr marL="623888" lvl="1" indent="-388938">
              <a:spcBef>
                <a:spcPts val="800"/>
              </a:spcBef>
              <a:buFont typeface="Wingdings" pitchFamily="2" charset="2"/>
              <a:buChar char="ü"/>
            </a:pPr>
            <a:r>
              <a:rPr lang="en-US" sz="2400" dirty="0" smtClean="0">
                <a:solidFill>
                  <a:schemeClr val="tx1"/>
                </a:solidFill>
                <a:latin typeface="Times New Roman" pitchFamily="18" charset="0"/>
                <a:cs typeface="Times New Roman" pitchFamily="18" charset="0"/>
              </a:rPr>
              <a:t>Untimely data, incase the A&amp;D declaration forms are not processed electronically. </a:t>
            </a:r>
          </a:p>
          <a:p>
            <a:pPr marL="623888" lvl="1" indent="-388938">
              <a:spcBef>
                <a:spcPts val="800"/>
              </a:spcBef>
              <a:buFont typeface="Wingdings" pitchFamily="2" charset="2"/>
              <a:buChar char="ü"/>
            </a:pPr>
            <a:r>
              <a:rPr lang="en-GB" sz="2400" dirty="0" smtClean="0">
                <a:solidFill>
                  <a:schemeClr val="tx1"/>
                </a:solidFill>
                <a:latin typeface="Times New Roman" pitchFamily="18" charset="0"/>
                <a:cs typeface="Times New Roman" pitchFamily="18" charset="0"/>
              </a:rPr>
              <a:t>Addressing challenges requires coordination of key stakeholders in the industry both private and public. </a:t>
            </a:r>
          </a:p>
          <a:p>
            <a:pPr marL="623888" lvl="1" indent="-388938">
              <a:spcBef>
                <a:spcPts val="800"/>
              </a:spcBef>
              <a:buFont typeface="Wingdings" pitchFamily="2" charset="2"/>
              <a:buChar char="ü"/>
            </a:pPr>
            <a:r>
              <a:rPr lang="en-GB" sz="2400" dirty="0" smtClean="0">
                <a:solidFill>
                  <a:schemeClr val="tx1"/>
                </a:solidFill>
                <a:latin typeface="Times New Roman" pitchFamily="18" charset="0"/>
                <a:cs typeface="Times New Roman" pitchFamily="18" charset="0"/>
              </a:rPr>
              <a:t>Improve communication among key stakeholders by forming national statistical committees (NSC) includes NSBs, immigration departments, Central Bank, Tourism boards/authorities, MDA, wildlife departments. </a:t>
            </a:r>
          </a:p>
          <a:p>
            <a:pPr marL="342900" lvl="1" indent="-342900">
              <a:spcBef>
                <a:spcPts val="800"/>
              </a:spcBef>
              <a:buFont typeface="Times New Roman" pitchFamily="18" charset="0"/>
              <a:buChar char="•"/>
            </a:pPr>
            <a:endParaRPr lang="en-GB" sz="2400" dirty="0" smtClean="0">
              <a:solidFill>
                <a:schemeClr val="tx1"/>
              </a:solidFill>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endParaRPr lang="en-US" sz="4800" b="1" dirty="0" smtClean="0"/>
          </a:p>
          <a:p>
            <a:pPr algn="ctr"/>
            <a:endParaRPr lang="en-US" sz="4800" b="1" dirty="0" smtClean="0"/>
          </a:p>
          <a:p>
            <a:pPr algn="ctr">
              <a:buNone/>
            </a:pPr>
            <a:r>
              <a:rPr lang="en-US" sz="4800" b="1" dirty="0" smtClean="0"/>
              <a:t>Thank you </a:t>
            </a:r>
            <a:endParaRPr lang="en-US" sz="4800" b="1"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mtClean="0"/>
              <a:t>Uganda Bureau of Statistics ¤ Plot 9 Colville Street, Kampala Uganda ¤ Website: www.ubos.org </a:t>
            </a:r>
          </a:p>
          <a:p>
            <a:pPr>
              <a:defRPr/>
            </a:pPr>
            <a:r>
              <a:rPr lang="en-US" smtClean="0"/>
              <a:t>Tel: +256(0)-41-4706000 ¤ E-mail: ubos@ubos.org</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Times New Roman" pitchFamily="18" charset="0"/>
                <a:cs typeface="Times New Roman" pitchFamily="18" charset="0"/>
              </a:rPr>
              <a:t>MONTHLY /SURVEY OF VISITORS TO MUSEUMS CONT’</a:t>
            </a:r>
            <a:r>
              <a:rPr lang="en-US" sz="2800" dirty="0" smtClean="0"/>
              <a:t/>
            </a:r>
            <a:br>
              <a:rPr lang="en-US" sz="2800" dirty="0" smtClean="0"/>
            </a:br>
            <a:endParaRPr lang="en-US" sz="2800" dirty="0"/>
          </a:p>
        </p:txBody>
      </p:sp>
      <p:sp>
        <p:nvSpPr>
          <p:cNvPr id="3" name="Content Placeholder 2"/>
          <p:cNvSpPr>
            <a:spLocks noGrp="1"/>
          </p:cNvSpPr>
          <p:nvPr>
            <p:ph idx="1"/>
          </p:nvPr>
        </p:nvSpPr>
        <p:spPr>
          <a:xfrm>
            <a:off x="457200" y="1600200"/>
            <a:ext cx="8186766" cy="4686320"/>
          </a:xfrm>
        </p:spPr>
        <p:txBody>
          <a:bodyPr/>
          <a:lstStyle/>
          <a:p>
            <a:pPr>
              <a:buFont typeface="Wingdings" pitchFamily="2" charset="2"/>
              <a:buChar char="ü"/>
            </a:pPr>
            <a:r>
              <a:rPr lang="en-US" sz="2400" dirty="0" smtClean="0">
                <a:solidFill>
                  <a:srgbClr val="002060"/>
                </a:solidFill>
                <a:latin typeface="Times New Roman" pitchFamily="18" charset="0"/>
                <a:cs typeface="Times New Roman" pitchFamily="18" charset="0"/>
              </a:rPr>
              <a:t>Number of Museums, Historical sites and Monuments</a:t>
            </a:r>
          </a:p>
          <a:p>
            <a:pPr>
              <a:buFont typeface="Wingdings" pitchFamily="2" charset="2"/>
              <a:buChar char="ü"/>
            </a:pPr>
            <a:r>
              <a:rPr lang="en-US" sz="2400" dirty="0" smtClean="0">
                <a:solidFill>
                  <a:srgbClr val="002060"/>
                </a:solidFill>
                <a:latin typeface="Times New Roman" pitchFamily="18" charset="0"/>
                <a:cs typeface="Times New Roman" pitchFamily="18" charset="0"/>
              </a:rPr>
              <a:t>Data from all (say 20) museums, historical sites and monuments is captured.</a:t>
            </a:r>
          </a:p>
          <a:p>
            <a:pPr>
              <a:buFont typeface="Wingdings" pitchFamily="2" charset="2"/>
              <a:buChar char="ü"/>
            </a:pPr>
            <a:r>
              <a:rPr lang="en-US" sz="2400" dirty="0" smtClean="0">
                <a:solidFill>
                  <a:srgbClr val="002060"/>
                </a:solidFill>
                <a:latin typeface="Times New Roman" pitchFamily="18" charset="0"/>
                <a:cs typeface="Times New Roman" pitchFamily="18" charset="0"/>
              </a:rPr>
              <a:t>Number of visitors to Museums, Historical Sites and Monuments</a:t>
            </a:r>
          </a:p>
          <a:p>
            <a:pPr>
              <a:buFont typeface="Wingdings" pitchFamily="2" charset="2"/>
              <a:buChar char="ü"/>
            </a:pPr>
            <a:r>
              <a:rPr lang="en-US" sz="2400" dirty="0" smtClean="0">
                <a:solidFill>
                  <a:srgbClr val="002060"/>
                </a:solidFill>
                <a:latin typeface="Times New Roman" pitchFamily="18" charset="0"/>
                <a:cs typeface="Times New Roman" pitchFamily="18" charset="0"/>
              </a:rPr>
              <a:t>The number of visitors to museums, historical sites and monuments is obtained by just summing up the individual monthly figures form all (say 20) museums, historical sites and monuments.</a:t>
            </a:r>
          </a:p>
          <a:p>
            <a:pPr>
              <a:buNone/>
            </a:pPr>
            <a:endParaRPr lang="en-US" dirty="0" smtClean="0"/>
          </a:p>
          <a:p>
            <a:pPr>
              <a:buNone/>
            </a:pPr>
            <a:endParaRPr lang="en-US" dirty="0" smtClean="0"/>
          </a:p>
          <a:p>
            <a:endParaRPr lang="en-US" dirty="0"/>
          </a:p>
        </p:txBody>
      </p:sp>
      <p:sp>
        <p:nvSpPr>
          <p:cNvPr id="4" name="Date Placeholder 3"/>
          <p:cNvSpPr>
            <a:spLocks noGrp="1"/>
          </p:cNvSpPr>
          <p:nvPr>
            <p:ph type="dt" idx="10"/>
          </p:nvPr>
        </p:nvSpPr>
        <p:spPr>
          <a:xfrm>
            <a:off x="0" y="6357958"/>
            <a:ext cx="928662" cy="500042"/>
          </a:xfrm>
        </p:spPr>
        <p:txBody>
          <a:bodyPr/>
          <a:lstStyle/>
          <a:p>
            <a:pPr>
              <a:defRPr/>
            </a:pPr>
            <a:r>
              <a:rPr lang="en-US" sz="1200" dirty="0" smtClean="0"/>
              <a:t>12/13/11</a:t>
            </a:r>
            <a:endParaRPr lang="en-US" sz="1200" dirty="0"/>
          </a:p>
        </p:txBody>
      </p:sp>
      <p:sp>
        <p:nvSpPr>
          <p:cNvPr id="5" name="Footer Placeholder 4"/>
          <p:cNvSpPr>
            <a:spLocks noGrp="1"/>
          </p:cNvSpPr>
          <p:nvPr>
            <p:ph type="ftr" idx="11"/>
          </p:nvPr>
        </p:nvSpPr>
        <p:spPr>
          <a:xfrm>
            <a:off x="857192" y="6370616"/>
            <a:ext cx="8286808" cy="487384"/>
          </a:xfrm>
        </p:spPr>
        <p:txBody>
          <a:bodyPr/>
          <a:lstStyle/>
          <a:p>
            <a:pPr>
              <a:defRPr/>
            </a:pPr>
            <a:r>
              <a:rPr lang="en-US" sz="1200" dirty="0" smtClean="0"/>
              <a:t>Uganda Bureau of Statistics ¤ Ploy t 9 Colville Street, Kampala Uganda ¤ Website: www.ubos.org </a:t>
            </a:r>
          </a:p>
          <a:p>
            <a:pPr>
              <a:defRPr/>
            </a:pPr>
            <a:r>
              <a:rPr lang="en-US" sz="1200" dirty="0" smtClean="0"/>
              <a:t>Tel: +256(0)-41-4706000 ¤ E-mail: ubos@ubos.org</a:t>
            </a: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itchFamily="34" charset="0"/>
              <a:buChar char="•"/>
              <a:defRPr/>
            </a:pPr>
            <a:r>
              <a:rPr lang="en-GB" sz="2400" dirty="0" smtClean="0">
                <a:solidFill>
                  <a:srgbClr val="002060"/>
                </a:solidFill>
                <a:latin typeface="Times New Roman" pitchFamily="18" charset="0"/>
                <a:cs typeface="Times New Roman" pitchFamily="18" charset="0"/>
              </a:rPr>
              <a:t>All </a:t>
            </a:r>
            <a:r>
              <a:rPr lang="en-GB" sz="2400" dirty="0">
                <a:solidFill>
                  <a:srgbClr val="002060"/>
                </a:solidFill>
                <a:latin typeface="Times New Roman" pitchFamily="18" charset="0"/>
                <a:cs typeface="Times New Roman" pitchFamily="18" charset="0"/>
              </a:rPr>
              <a:t>variables on the </a:t>
            </a:r>
            <a:r>
              <a:rPr lang="en-GB" sz="2400" dirty="0" smtClean="0">
                <a:solidFill>
                  <a:srgbClr val="002060"/>
                </a:solidFill>
                <a:latin typeface="Times New Roman" pitchFamily="18" charset="0"/>
                <a:cs typeface="Times New Roman" pitchFamily="18" charset="0"/>
              </a:rPr>
              <a:t>A&amp;D declaration form will </a:t>
            </a:r>
            <a:r>
              <a:rPr lang="en-GB" sz="2400" dirty="0">
                <a:solidFill>
                  <a:srgbClr val="002060"/>
                </a:solidFill>
                <a:latin typeface="Times New Roman" pitchFamily="18" charset="0"/>
                <a:cs typeface="Times New Roman" pitchFamily="18" charset="0"/>
              </a:rPr>
              <a:t>be captured; </a:t>
            </a:r>
            <a:endParaRPr lang="en-GB" sz="2400" dirty="0" smtClean="0">
              <a:solidFill>
                <a:srgbClr val="002060"/>
              </a:solidFill>
              <a:latin typeface="Times New Roman" pitchFamily="18" charset="0"/>
              <a:cs typeface="Times New Roman" pitchFamily="18" charset="0"/>
            </a:endParaRPr>
          </a:p>
          <a:p>
            <a:pPr>
              <a:buFont typeface="Arial" pitchFamily="34" charset="0"/>
              <a:buChar char="•"/>
              <a:defRPr/>
            </a:pPr>
            <a:r>
              <a:rPr lang="en-GB" sz="2400" dirty="0" smtClean="0">
                <a:solidFill>
                  <a:srgbClr val="002060"/>
                </a:solidFill>
                <a:latin typeface="Times New Roman" pitchFamily="18" charset="0"/>
                <a:cs typeface="Times New Roman" pitchFamily="18" charset="0"/>
              </a:rPr>
              <a:t>The system will include the name and passport number of the traveller</a:t>
            </a:r>
            <a:endParaRPr lang="en-GB" sz="2400" dirty="0">
              <a:solidFill>
                <a:srgbClr val="002060"/>
              </a:solidFill>
              <a:latin typeface="Times New Roman" pitchFamily="18" charset="0"/>
              <a:cs typeface="Times New Roman" pitchFamily="18" charset="0"/>
            </a:endParaRPr>
          </a:p>
          <a:p>
            <a:r>
              <a:rPr lang="en-US" sz="2400" dirty="0">
                <a:solidFill>
                  <a:srgbClr val="002060"/>
                </a:solidFill>
                <a:latin typeface="Times New Roman" pitchFamily="18" charset="0"/>
                <a:cs typeface="Times New Roman" pitchFamily="18" charset="0"/>
              </a:rPr>
              <a:t>This implies that the </a:t>
            </a:r>
            <a:r>
              <a:rPr lang="en-GB" sz="2400" dirty="0" smtClean="0">
                <a:solidFill>
                  <a:srgbClr val="002060"/>
                </a:solidFill>
                <a:latin typeface="Times New Roman" pitchFamily="18" charset="0"/>
                <a:cs typeface="Times New Roman" pitchFamily="18" charset="0"/>
              </a:rPr>
              <a:t>A&amp;D declaration form </a:t>
            </a:r>
            <a:r>
              <a:rPr lang="en-US" sz="2400" dirty="0" smtClean="0">
                <a:solidFill>
                  <a:srgbClr val="002060"/>
                </a:solidFill>
                <a:latin typeface="Times New Roman" pitchFamily="18" charset="0"/>
                <a:cs typeface="Times New Roman" pitchFamily="18" charset="0"/>
              </a:rPr>
              <a:t>will </a:t>
            </a:r>
            <a:r>
              <a:rPr lang="en-US" sz="2400" dirty="0">
                <a:solidFill>
                  <a:srgbClr val="002060"/>
                </a:solidFill>
                <a:latin typeface="Times New Roman" pitchFamily="18" charset="0"/>
                <a:cs typeface="Times New Roman" pitchFamily="18" charset="0"/>
              </a:rPr>
              <a:t>be </a:t>
            </a:r>
            <a:r>
              <a:rPr lang="en-US" sz="2400" dirty="0" smtClean="0">
                <a:solidFill>
                  <a:srgbClr val="002060"/>
                </a:solidFill>
                <a:latin typeface="Times New Roman" pitchFamily="18" charset="0"/>
                <a:cs typeface="Times New Roman" pitchFamily="18" charset="0"/>
              </a:rPr>
              <a:t>re-designed (without altering the content – to make it suitable for </a:t>
            </a:r>
            <a:r>
              <a:rPr lang="en-US" sz="2400" dirty="0">
                <a:solidFill>
                  <a:srgbClr val="002060"/>
                </a:solidFill>
                <a:latin typeface="Times New Roman" pitchFamily="18" charset="0"/>
                <a:cs typeface="Times New Roman" pitchFamily="18" charset="0"/>
              </a:rPr>
              <a:t>scanning </a:t>
            </a:r>
            <a:r>
              <a:rPr lang="en-US" sz="2400" dirty="0" smtClean="0">
                <a:solidFill>
                  <a:srgbClr val="002060"/>
                </a:solidFill>
                <a:latin typeface="Times New Roman" pitchFamily="18" charset="0"/>
                <a:cs typeface="Times New Roman" pitchFamily="18" charset="0"/>
              </a:rPr>
              <a:t>technology)</a:t>
            </a:r>
            <a:endParaRPr lang="en-US" sz="2400" dirty="0">
              <a:solidFill>
                <a:srgbClr val="002060"/>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
        <p:nvSpPr>
          <p:cNvPr id="6" name="Text Box 4"/>
          <p:cNvSpPr txBox="1">
            <a:spLocks noGrp="1" noChangeArrowheads="1"/>
          </p:cNvSpPr>
          <p:nvPr>
            <p:ph type="title"/>
          </p:nvPr>
        </p:nvSpPr>
        <p:spPr bwMode="auto">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dirty="0" smtClean="0">
                <a:solidFill>
                  <a:schemeClr val="accent6">
                    <a:lumMod val="50000"/>
                  </a:schemeClr>
                </a:solidFill>
              </a:rPr>
              <a:t>Data </a:t>
            </a:r>
            <a:r>
              <a:rPr lang="en-GB" sz="4000" b="1" dirty="0">
                <a:solidFill>
                  <a:schemeClr val="accent6">
                    <a:lumMod val="50000"/>
                  </a:schemeClr>
                </a:solidFill>
              </a:rPr>
              <a:t>capture </a:t>
            </a:r>
            <a:r>
              <a:rPr lang="en-GB" sz="4000" b="1" dirty="0" smtClean="0">
                <a:solidFill>
                  <a:schemeClr val="accent6">
                    <a:lumMod val="50000"/>
                  </a:schemeClr>
                </a:solidFill>
              </a:rPr>
              <a:t>process – data capture fields</a:t>
            </a:r>
            <a:endParaRPr lang="en-US" sz="4000" b="1" dirty="0">
              <a:solidFill>
                <a:schemeClr val="accent6">
                  <a:lumMod val="50000"/>
                </a:schemeClr>
              </a:solidFill>
            </a:endParaRPr>
          </a:p>
        </p:txBody>
      </p:sp>
    </p:spTree>
    <p:extLst>
      <p:ext uri="{BB962C8B-B14F-4D97-AF65-F5344CB8AC3E}">
        <p14:creationId xmlns:p14="http://schemas.microsoft.com/office/powerpoint/2010/main" xmlns="" val="952051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Visitor to 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a:xfrm>
            <a:off x="457200" y="1428736"/>
            <a:ext cx="8224838" cy="5462602"/>
          </a:xfrm>
        </p:spPr>
        <p:txBody>
          <a:bodyPr/>
          <a:lstStyle/>
          <a:p>
            <a:r>
              <a:rPr lang="en-GB" sz="2400" b="1" dirty="0" smtClean="0">
                <a:solidFill>
                  <a:schemeClr val="tx1"/>
                </a:solidFill>
                <a:latin typeface="Times New Roman" pitchFamily="18" charset="0"/>
                <a:cs typeface="Times New Roman" pitchFamily="18" charset="0"/>
              </a:rPr>
              <a:t>Definitions </a:t>
            </a:r>
            <a:endParaRPr lang="en-GB" sz="2400" b="1" dirty="0" smtClean="0">
              <a:latin typeface="Times New Roman" pitchFamily="18" charset="0"/>
              <a:cs typeface="Times New Roman" pitchFamily="18" charset="0"/>
            </a:endParaRPr>
          </a:p>
          <a:p>
            <a:pPr>
              <a:buFont typeface="Arial" pitchFamily="34" charset="0"/>
              <a:buChar char="•"/>
            </a:pPr>
            <a:r>
              <a:rPr lang="en-US" sz="2400" b="1" dirty="0" smtClean="0">
                <a:solidFill>
                  <a:schemeClr val="tx1"/>
                </a:solidFill>
                <a:latin typeface="Times New Roman" pitchFamily="18" charset="0"/>
                <a:cs typeface="Times New Roman" pitchFamily="18" charset="0"/>
              </a:rPr>
              <a:t>Tourism attraction sites :</a:t>
            </a:r>
            <a:r>
              <a:rPr lang="en-US" sz="2400" dirty="0" smtClean="0">
                <a:solidFill>
                  <a:schemeClr val="tx1"/>
                </a:solidFill>
                <a:latin typeface="Times New Roman" pitchFamily="18" charset="0"/>
                <a:cs typeface="Times New Roman" pitchFamily="18" charset="0"/>
              </a:rPr>
              <a:t>Any place of interest where tourists visit typically for its exhibited man-made, natural or cultural value or its historical significance.</a:t>
            </a:r>
          </a:p>
          <a:p>
            <a:pPr>
              <a:buFont typeface="Arial" pitchFamily="34" charset="0"/>
              <a:buChar char="•"/>
            </a:pPr>
            <a:r>
              <a:rPr lang="en-US" sz="2400" b="1" dirty="0" smtClean="0">
                <a:solidFill>
                  <a:schemeClr val="tx1"/>
                </a:solidFill>
                <a:latin typeface="Times New Roman" pitchFamily="18" charset="0"/>
                <a:cs typeface="Times New Roman" pitchFamily="18" charset="0"/>
              </a:rPr>
              <a:t>A Visitors to tourism attraction Place/Sites;</a:t>
            </a:r>
            <a:r>
              <a:rPr lang="en-US" sz="2400" b="1" dirty="0" smtClean="0">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Persons who undertake a leisure, educational, research tour in the tourism attraction Place/Sites. These visitor can be categorized as:</a:t>
            </a:r>
          </a:p>
          <a:p>
            <a:pPr>
              <a:buFont typeface="Arial" pitchFamily="34" charset="0"/>
              <a:buChar char="•"/>
            </a:pPr>
            <a:r>
              <a:rPr lang="en-US" sz="2300" b="1" dirty="0" smtClean="0">
                <a:solidFill>
                  <a:schemeClr val="tx1"/>
                </a:solidFill>
                <a:latin typeface="Times New Roman" pitchFamily="18" charset="0"/>
                <a:cs typeface="Times New Roman" pitchFamily="18" charset="0"/>
              </a:rPr>
              <a:t>National parks: </a:t>
            </a:r>
            <a:r>
              <a:rPr lang="en-US" sz="2300" dirty="0" smtClean="0">
                <a:solidFill>
                  <a:schemeClr val="tx1"/>
                </a:solidFill>
                <a:latin typeface="Times New Roman" pitchFamily="18" charset="0"/>
                <a:cs typeface="Times New Roman" pitchFamily="18" charset="0"/>
              </a:rPr>
              <a:t>An area of international and national importance because of its biological diversity, landscape or national heritage and in which the following activities may be permitted: Biodiversity conservation; Recreation; scenic viewing; scientific research; and any other tourism related economic activities.</a:t>
            </a: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4190584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Visitor to 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a:buFont typeface="Arial" pitchFamily="34" charset="0"/>
              <a:buChar char="•"/>
            </a:pPr>
            <a:r>
              <a:rPr lang="en-US" sz="2400" b="1" dirty="0" smtClean="0">
                <a:solidFill>
                  <a:schemeClr val="tx1"/>
                </a:solidFill>
                <a:latin typeface="Times New Roman" pitchFamily="18" charset="0"/>
                <a:cs typeface="Times New Roman" pitchFamily="18" charset="0"/>
              </a:rPr>
              <a:t>Game/natural reserves: </a:t>
            </a:r>
            <a:r>
              <a:rPr lang="en-US" sz="2400" dirty="0" smtClean="0">
                <a:solidFill>
                  <a:schemeClr val="tx1"/>
                </a:solidFill>
                <a:latin typeface="Times New Roman" pitchFamily="18" charset="0"/>
                <a:cs typeface="Times New Roman" pitchFamily="18" charset="0"/>
              </a:rPr>
              <a:t>Areas controlled by government often set aside for conservation of fauna and flora with controlled wildlife activities.</a:t>
            </a:r>
          </a:p>
          <a:p>
            <a:pPr>
              <a:buFont typeface="Arial" pitchFamily="34" charset="0"/>
              <a:buChar char="•"/>
            </a:pPr>
            <a:r>
              <a:rPr lang="en-US" sz="2400" b="1" dirty="0" smtClean="0">
                <a:solidFill>
                  <a:schemeClr val="tx1"/>
                </a:solidFill>
                <a:latin typeface="Times New Roman" pitchFamily="18" charset="0"/>
                <a:cs typeface="Times New Roman" pitchFamily="18" charset="0"/>
              </a:rPr>
              <a:t>Historical Sites: </a:t>
            </a:r>
            <a:r>
              <a:rPr lang="en-US" sz="2400" dirty="0" smtClean="0">
                <a:solidFill>
                  <a:schemeClr val="tx1"/>
                </a:solidFill>
                <a:latin typeface="Times New Roman" pitchFamily="18" charset="0"/>
                <a:cs typeface="Times New Roman" pitchFamily="18" charset="0"/>
              </a:rPr>
              <a:t>Protected sites by national historic significance where pieces of political, military, cultural history have been preserved for education, enjoyment etc.</a:t>
            </a:r>
          </a:p>
          <a:p>
            <a:pPr>
              <a:buFont typeface="Arial" pitchFamily="34" charset="0"/>
              <a:buChar char="•"/>
            </a:pPr>
            <a:r>
              <a:rPr lang="en-US" sz="2400" b="1" dirty="0" smtClean="0">
                <a:solidFill>
                  <a:schemeClr val="tx1"/>
                </a:solidFill>
                <a:latin typeface="Times New Roman" pitchFamily="18" charset="0"/>
                <a:cs typeface="Times New Roman" pitchFamily="18" charset="0"/>
              </a:rPr>
              <a:t>Historical Buildings: </a:t>
            </a:r>
            <a:r>
              <a:rPr lang="en-US" sz="2400" dirty="0" smtClean="0">
                <a:solidFill>
                  <a:schemeClr val="tx1"/>
                </a:solidFill>
                <a:latin typeface="Times New Roman" pitchFamily="18" charset="0"/>
                <a:cs typeface="Times New Roman" pitchFamily="18" charset="0"/>
              </a:rPr>
              <a:t>Historical buildings registered/ recognized by regulatory Authority.</a:t>
            </a: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4190584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Visitor to 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a:buFont typeface="Arial" pitchFamily="34" charset="0"/>
              <a:buChar char="•"/>
            </a:pPr>
            <a:r>
              <a:rPr lang="en-US" sz="2400" b="1" dirty="0" smtClean="0">
                <a:solidFill>
                  <a:schemeClr val="tx1"/>
                </a:solidFill>
                <a:latin typeface="Times New Roman" pitchFamily="18" charset="0"/>
                <a:cs typeface="Times New Roman" pitchFamily="18" charset="0"/>
              </a:rPr>
              <a:t>Museum: </a:t>
            </a:r>
            <a:r>
              <a:rPr lang="en-US" sz="2400" dirty="0" smtClean="0">
                <a:solidFill>
                  <a:schemeClr val="tx1"/>
                </a:solidFill>
                <a:latin typeface="Times New Roman" pitchFamily="18" charset="0"/>
                <a:cs typeface="Times New Roman" pitchFamily="18" charset="0"/>
              </a:rPr>
              <a:t>is a nonprofit making permanent institution, in the service of society and its development, and open to the public, which acquires, conserves researches, communicates and exhibits for the purpose of study, education and enjoyment of material evidence about man and his environment.</a:t>
            </a:r>
          </a:p>
          <a:p>
            <a:pPr>
              <a:buFont typeface="Arial" pitchFamily="34" charset="0"/>
              <a:buChar char="•"/>
            </a:pPr>
            <a:endParaRPr lang="en-GB" sz="2400" dirty="0" smtClean="0">
              <a:solidFill>
                <a:schemeClr val="tx1"/>
              </a:solidFill>
              <a:latin typeface="Times New Roman" pitchFamily="18" charset="0"/>
              <a:cs typeface="Times New Roman" pitchFamily="18" charset="0"/>
            </a:endParaRP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4190584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Analysis of 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a:buFont typeface="Arial" pitchFamily="34" charset="0"/>
              <a:buChar char="•"/>
            </a:pPr>
            <a:r>
              <a:rPr lang="en-US" sz="2400" dirty="0" smtClean="0">
                <a:solidFill>
                  <a:schemeClr val="tx1"/>
                </a:solidFill>
                <a:latin typeface="Times New Roman" pitchFamily="18" charset="0"/>
                <a:cs typeface="Times New Roman" pitchFamily="18" charset="0"/>
              </a:rPr>
              <a:t>The administrative details of tourists attraction sites:</a:t>
            </a:r>
          </a:p>
          <a:p>
            <a:pPr>
              <a:buFont typeface="Arial" pitchFamily="34" charset="0"/>
              <a:buChar char="•"/>
            </a:pPr>
            <a:r>
              <a:rPr lang="en-US" sz="2400" dirty="0" smtClean="0">
                <a:solidFill>
                  <a:schemeClr val="tx1"/>
                </a:solidFill>
                <a:latin typeface="Times New Roman" pitchFamily="18" charset="0"/>
                <a:cs typeface="Times New Roman" pitchFamily="18" charset="0"/>
              </a:rPr>
              <a:t>Region, district , sub county, parish and village.</a:t>
            </a:r>
          </a:p>
          <a:p>
            <a:pPr>
              <a:buFont typeface="Arial" pitchFamily="34" charset="0"/>
              <a:buChar char="•"/>
            </a:pPr>
            <a:r>
              <a:rPr lang="en-US" sz="2400" dirty="0" smtClean="0">
                <a:solidFill>
                  <a:schemeClr val="tx1"/>
                </a:solidFill>
                <a:latin typeface="Times New Roman" pitchFamily="18" charset="0"/>
                <a:cs typeface="Times New Roman" pitchFamily="18" charset="0"/>
              </a:rPr>
              <a:t>Type of tourists attraction sites/places </a:t>
            </a:r>
          </a:p>
          <a:p>
            <a:pPr>
              <a:buFont typeface="Arial" pitchFamily="34" charset="0"/>
              <a:buChar char="•"/>
            </a:pPr>
            <a:endParaRPr lang="en-US" sz="2400" dirty="0" smtClean="0">
              <a:solidFill>
                <a:schemeClr val="tx1"/>
              </a:solidFill>
              <a:latin typeface="Times New Roman" pitchFamily="18" charset="0"/>
              <a:cs typeface="Times New Roman" pitchFamily="18" charset="0"/>
            </a:endParaRPr>
          </a:p>
          <a:p>
            <a:pPr>
              <a:buFont typeface="Arial" pitchFamily="34" charset="0"/>
              <a:buChar char="•"/>
            </a:pPr>
            <a:endParaRPr lang="en-GB" sz="2400" dirty="0" smtClean="0">
              <a:solidFill>
                <a:schemeClr val="tx1"/>
              </a:solidFill>
              <a:latin typeface="Times New Roman" pitchFamily="18" charset="0"/>
              <a:cs typeface="Times New Roman" pitchFamily="18" charset="0"/>
            </a:endParaRPr>
          </a:p>
          <a:p>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4190584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4838" cy="1428736"/>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Analysis of tourism attraction Place/Sites </a:t>
            </a:r>
            <a:endParaRPr lang="en-US" dirty="0">
              <a:solidFill>
                <a:schemeClr val="accent6">
                  <a:lumMod val="50000"/>
                </a:schemeClr>
              </a:solidFill>
            </a:endParaRPr>
          </a:p>
        </p:txBody>
      </p:sp>
      <p:sp>
        <p:nvSpPr>
          <p:cNvPr id="3" name="Content Placeholder 2"/>
          <p:cNvSpPr>
            <a:spLocks noGrp="1"/>
          </p:cNvSpPr>
          <p:nvPr>
            <p:ph idx="1"/>
          </p:nvPr>
        </p:nvSpPr>
        <p:spPr>
          <a:xfrm>
            <a:off x="457200" y="1357298"/>
            <a:ext cx="8224838" cy="5534040"/>
          </a:xfrm>
        </p:spPr>
        <p:txBody>
          <a:bodyPr/>
          <a:lstStyle/>
          <a:p>
            <a:pPr algn="l"/>
            <a:r>
              <a:rPr lang="en-US" sz="2400" b="1" dirty="0" smtClean="0">
                <a:latin typeface="Times New Roman" pitchFamily="18" charset="0"/>
                <a:cs typeface="Times New Roman" pitchFamily="18" charset="0"/>
              </a:rPr>
              <a:t>A Visitors to tourism attraction Place/Sites can be </a:t>
            </a:r>
            <a:r>
              <a:rPr lang="en-US" sz="2400" dirty="0" smtClean="0">
                <a:solidFill>
                  <a:schemeClr val="tx1"/>
                </a:solidFill>
                <a:latin typeface="Times New Roman" pitchFamily="18" charset="0"/>
                <a:cs typeface="Times New Roman" pitchFamily="18" charset="0"/>
              </a:rPr>
              <a:t> categorized as:</a:t>
            </a:r>
          </a:p>
          <a:p>
            <a:pPr lvl="1">
              <a:buFont typeface="Wingdings" pitchFamily="2" charset="2"/>
              <a:buChar char="ü"/>
            </a:pPr>
            <a:r>
              <a:rPr lang="en-US" sz="2400" dirty="0" smtClean="0">
                <a:solidFill>
                  <a:schemeClr val="tx1"/>
                </a:solidFill>
                <a:latin typeface="Times New Roman" pitchFamily="18" charset="0"/>
                <a:cs typeface="Times New Roman" pitchFamily="18" charset="0"/>
              </a:rPr>
              <a:t>Foreign Non Resident (excluding ECOWAS PSs citizens)</a:t>
            </a:r>
          </a:p>
          <a:p>
            <a:pPr lvl="1">
              <a:buFont typeface="Wingdings" pitchFamily="2" charset="2"/>
              <a:buChar char="ü"/>
            </a:pPr>
            <a:r>
              <a:rPr lang="en-US" sz="2400" dirty="0" smtClean="0">
                <a:solidFill>
                  <a:schemeClr val="tx1"/>
                </a:solidFill>
                <a:latin typeface="Times New Roman" pitchFamily="18" charset="0"/>
                <a:cs typeface="Times New Roman" pitchFamily="18" charset="0"/>
              </a:rPr>
              <a:t>National residents excluding citizens of the ECOWAS PSs visiting National Parks and Game Reserves.</a:t>
            </a:r>
          </a:p>
          <a:p>
            <a:pPr lvl="1">
              <a:buFont typeface="Wingdings" pitchFamily="2" charset="2"/>
              <a:buChar char="ü"/>
            </a:pPr>
            <a:r>
              <a:rPr lang="en-US" sz="2400" dirty="0" smtClean="0">
                <a:solidFill>
                  <a:schemeClr val="tx1"/>
                </a:solidFill>
                <a:latin typeface="Times New Roman" pitchFamily="18" charset="0"/>
                <a:cs typeface="Times New Roman" pitchFamily="18" charset="0"/>
              </a:rPr>
              <a:t>Foreign Residents (Excludes ECOWAS PSs citizens)</a:t>
            </a:r>
          </a:p>
          <a:p>
            <a:pPr lvl="1">
              <a:buFont typeface="Wingdings" pitchFamily="2" charset="2"/>
              <a:buChar char="ü"/>
            </a:pPr>
            <a:r>
              <a:rPr lang="en-US" sz="2400" dirty="0" smtClean="0">
                <a:solidFill>
                  <a:schemeClr val="tx1"/>
                </a:solidFill>
                <a:latin typeface="Times New Roman" pitchFamily="18" charset="0"/>
                <a:cs typeface="Times New Roman" pitchFamily="18" charset="0"/>
              </a:rPr>
              <a:t>These are non-citizens of the ECOWAS Partner States residing in the Partner State of reference visiting National Parks and Game Reserves.</a:t>
            </a:r>
          </a:p>
          <a:p>
            <a:pPr lvl="1">
              <a:buFont typeface="Wingdings" pitchFamily="2" charset="2"/>
              <a:buChar char="ü"/>
            </a:pPr>
            <a:r>
              <a:rPr lang="en-US" sz="2400" dirty="0" smtClean="0">
                <a:solidFill>
                  <a:schemeClr val="tx1"/>
                </a:solidFill>
                <a:latin typeface="Times New Roman" pitchFamily="18" charset="0"/>
                <a:cs typeface="Times New Roman" pitchFamily="18" charset="0"/>
              </a:rPr>
              <a:t>Nationals and other ECOWAS PSs Citizens</a:t>
            </a:r>
          </a:p>
          <a:p>
            <a:r>
              <a:rPr lang="en-US" sz="2400" dirty="0" smtClean="0">
                <a:solidFill>
                  <a:schemeClr val="tx1"/>
                </a:solidFill>
                <a:latin typeface="Times New Roman" pitchFamily="18" charset="0"/>
                <a:cs typeface="Times New Roman" pitchFamily="18" charset="0"/>
              </a:rPr>
              <a:t>Number of nationals and other ECOWAS Citizens visiting National Parks and Game Reserves.</a:t>
            </a:r>
          </a:p>
          <a:p>
            <a:endParaRPr lang="en-GB" dirty="0" smtClean="0"/>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xmlns="" val="4190584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9D0B006AA36EB409B10E8596C1D14B7" ma:contentTypeVersion="0" ma:contentTypeDescription="Create a new document." ma:contentTypeScope="" ma:versionID="5655e1634f4bba1cd7cdf60e8f75111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2934A495-9007-483D-B9C9-1563FED5E643}">
  <ds:schemaRefs>
    <ds:schemaRef ds:uri="http://schemas.microsoft.com/sharepoint/v3/contenttype/forms"/>
  </ds:schemaRefs>
</ds:datastoreItem>
</file>

<file path=customXml/itemProps2.xml><?xml version="1.0" encoding="utf-8"?>
<ds:datastoreItem xmlns:ds="http://schemas.openxmlformats.org/officeDocument/2006/customXml" ds:itemID="{97CA5319-EC6C-4073-8C0D-4EBB3CE3B0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59C0C5B5-D96F-4E86-8667-593BE544C1BF}">
  <ds:schemaRefs>
    <ds:schemaRef ds:uri="http://purl.org/dc/terms/"/>
    <ds:schemaRef ds:uri="http://schemas.microsoft.com/office/2006/metadata/properties"/>
    <ds:schemaRef ds:uri="http://purl.org/dc/elements/1.1/"/>
    <ds:schemaRef ds:uri="http://schemas.microsoft.com/office/2006/documentManagement/types"/>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7044</TotalTime>
  <Words>2200</Words>
  <Application>Microsoft Office PowerPoint</Application>
  <PresentationFormat>On-screen Show (4:3)</PresentationFormat>
  <Paragraphs>283</Paragraphs>
  <Slides>25</Slides>
  <Notes>9</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MONTHLY /SURVEY OF VISITORS TO MUSEUMS CONT’ </vt:lpstr>
      <vt:lpstr>Data capture process – data capture fields</vt:lpstr>
      <vt:lpstr>Visitor to tourism attraction Place/Sites </vt:lpstr>
      <vt:lpstr>Visitor to tourism attraction Place/Sites </vt:lpstr>
      <vt:lpstr>Visitor to tourism attraction Place/Sites </vt:lpstr>
      <vt:lpstr>Analysis of tourism attraction Place/Sites </vt:lpstr>
      <vt:lpstr>Analysis of tourism attraction Place/Sites </vt:lpstr>
      <vt:lpstr>Tourism attraction Place/Sites </vt:lpstr>
      <vt:lpstr>Tourism attraction Place/Sites </vt:lpstr>
      <vt:lpstr>Methodology</vt:lpstr>
      <vt:lpstr>Methodology</vt:lpstr>
      <vt:lpstr>Methodology</vt:lpstr>
      <vt:lpstr>MONTHLY SURVEY OF LOCAL AND INTETRNATIONAL CONFERENCE CONT’</vt:lpstr>
      <vt:lpstr>MONTHLY SURVEY OF LOCAL AND INTETRNATIONAL CONFERENCE CONT’</vt:lpstr>
      <vt:lpstr>MONTHLY SURVEY OF LOCAL AND INTETRNATIONAL CONFERENCE CONT’</vt:lpstr>
      <vt:lpstr>LOCAL AND INTETRNATIONAL CONFERENCE  (cont’d)</vt:lpstr>
      <vt:lpstr>VISITORS TO GAME PARKS AND RESERVES</vt:lpstr>
      <vt:lpstr>MONTHLY SURVEY OF VISITORS TO MUSEUMS</vt:lpstr>
      <vt:lpstr>SURVEY OF HOSPITALITY SCHOOLS/COLLEGES GRADUATES</vt:lpstr>
      <vt:lpstr>MONTHLY SURVEY OF VISITORS TO GAME PARKS AND RESERVES (CONT’D)</vt:lpstr>
      <vt:lpstr>MONTHLY/QUARTERLY SURVEYS ON VISITORS TO MUSEUMS (CONT’D) </vt:lpstr>
      <vt:lpstr>Challenges and Recommendation</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koire Y Lugya</dc:creator>
  <cp:lastModifiedBy>yunus.koire</cp:lastModifiedBy>
  <cp:revision>439</cp:revision>
  <cp:lastPrinted>2015-10-16T06:47:56Z</cp:lastPrinted>
  <dcterms:created xsi:type="dcterms:W3CDTF">2010-11-01T07:55:41Z</dcterms:created>
  <dcterms:modified xsi:type="dcterms:W3CDTF">2016-08-25T06:10:22Z</dcterms:modified>
</cp:coreProperties>
</file>