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1" r:id="rId3"/>
    <p:sldId id="262" r:id="rId4"/>
    <p:sldId id="269" r:id="rId5"/>
    <p:sldId id="266" r:id="rId6"/>
    <p:sldId id="271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6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</a:t>
            </a:r>
            <a:r>
              <a:rPr lang="tr-TR" dirty="0" smtClean="0"/>
              <a:t>o</a:t>
            </a:r>
            <a:r>
              <a:rPr lang="en-US" dirty="0" smtClean="0"/>
              <a:t>f Employed Women</a:t>
            </a:r>
            <a:r>
              <a:rPr lang="tr-TR" dirty="0" smtClean="0"/>
              <a:t> (</a:t>
            </a:r>
            <a:r>
              <a:rPr lang="tr-TR" dirty="0" err="1" smtClean="0"/>
              <a:t>Thousand</a:t>
            </a:r>
            <a:r>
              <a:rPr lang="tr-TR" dirty="0" smtClean="0"/>
              <a:t>) - 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Ratio</a:t>
            </a:r>
            <a:r>
              <a:rPr lang="tr-TR" baseline="0" dirty="0" smtClean="0"/>
              <a:t> </a:t>
            </a:r>
            <a:r>
              <a:rPr lang="tr-TR" baseline="0" dirty="0"/>
              <a:t>(%)</a:t>
            </a:r>
            <a:endParaRPr lang="en-US" dirty="0"/>
          </a:p>
        </c:rich>
      </c:tx>
      <c:layout>
        <c:manualLayout>
          <c:xMode val="edge"/>
          <c:yMode val="edge"/>
          <c:x val="6.4279608361647755E-2"/>
          <c:y val="1.679707545722432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Sayfa1!$E$4</c:f>
              <c:strCache>
                <c:ptCount val="1"/>
                <c:pt idx="0">
                  <c:v>İstihdam Edilenler (Bin kişi)</c:v>
                </c:pt>
              </c:strCache>
            </c:strRef>
          </c:tx>
          <c:dLbls>
            <c:dLbl>
              <c:idx val="0"/>
              <c:layout>
                <c:manualLayout>
                  <c:x val="-4.061809024891895E-2"/>
                  <c:y val="6.16963882085433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5.108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(%20,7)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05-4BA2-89AA-999B16614D19}"/>
                </c:ext>
              </c:extLst>
            </c:dLbl>
            <c:dLbl>
              <c:idx val="1"/>
              <c:layout>
                <c:manualLayout>
                  <c:x val="-3.8852086325052909E-2"/>
                  <c:y val="6.169665809768637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5.258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(%21)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05-4BA2-89AA-999B16614D19}"/>
                </c:ext>
              </c:extLst>
            </c:dLbl>
            <c:dLbl>
              <c:idx val="2"/>
              <c:layout>
                <c:manualLayout>
                  <c:x val="-4.061809024891895E-2"/>
                  <c:y val="6.169665809768637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5.356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(%21)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05-4BA2-89AA-999B16614D19}"/>
                </c:ext>
              </c:extLst>
            </c:dLbl>
            <c:dLbl>
              <c:idx val="3"/>
              <c:layout>
                <c:manualLayout>
                  <c:x val="-4.4150098096651033E-2"/>
                  <c:y val="6.169665809768643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5.595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(%21,6)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05-4BA2-89AA-999B16614D19}"/>
                </c:ext>
              </c:extLst>
            </c:dLbl>
            <c:dLbl>
              <c:idx val="4"/>
              <c:layout>
                <c:manualLayout>
                  <c:x val="-4.7682105944383116E-2"/>
                  <c:y val="5.141388174807198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5.871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(%22,3)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05-4BA2-89AA-999B16614D19}"/>
                </c:ext>
              </c:extLst>
            </c:dLbl>
            <c:dLbl>
              <c:idx val="5"/>
              <c:layout>
                <c:manualLayout>
                  <c:x val="-3.5320078477320827E-2"/>
                  <c:y val="5.826906598114824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6.425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(%24)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05-4BA2-89AA-999B16614D19}"/>
                </c:ext>
              </c:extLst>
            </c:dLbl>
            <c:dLbl>
              <c:idx val="6"/>
              <c:layout>
                <c:manualLayout>
                  <c:x val="-4.1332199287065718E-2"/>
                  <c:y val="6.2550997425346519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6.973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(%25,6)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05-4BA2-89AA-999B16614D19}"/>
                </c:ext>
              </c:extLst>
            </c:dLbl>
            <c:dLbl>
              <c:idx val="7"/>
              <c:layout>
                <c:manualLayout>
                  <c:x val="-4.6392170662391374E-2"/>
                  <c:y val="6.683275811609272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7.309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(%26,3)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05-4BA2-89AA-999B16614D19}"/>
                </c:ext>
              </c:extLst>
            </c:dLbl>
            <c:dLbl>
              <c:idx val="8"/>
              <c:layout>
                <c:manualLayout>
                  <c:x val="-4.486420637538089E-2"/>
                  <c:y val="7.026079661855885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7.641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(%27,1)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05-4BA2-89AA-999B16614D19}"/>
                </c:ext>
              </c:extLst>
            </c:dLbl>
            <c:dLbl>
              <c:idx val="9"/>
              <c:layout>
                <c:manualLayout>
                  <c:x val="-5.0162295907176524E-2"/>
                  <c:y val="7.026045944549867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7.689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(%26,7)</a:t>
                    </a:r>
                    <a:endParaRPr lang="en-US" sz="105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05-4BA2-89AA-999B16614D19}"/>
                </c:ext>
              </c:extLst>
            </c:dLbl>
            <c:dLbl>
              <c:idx val="10"/>
              <c:layout>
                <c:manualLayout>
                  <c:x val="-2.1192042529891007E-2"/>
                  <c:y val="7.6252024724226153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8.058</a:t>
                    </a:r>
                  </a:p>
                  <a:p>
                    <a:r>
                      <a:rPr lang="en-US" sz="1400">
                        <a:solidFill>
                          <a:srgbClr val="C00000"/>
                        </a:solidFill>
                      </a:rPr>
                      <a:t>(%27,5)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F05-4BA2-89AA-999B16614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Sayfa1!$D$5:$D$15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Sayfa1!$E$5:$E$15</c:f>
              <c:numCache>
                <c:formatCode>#,##0</c:formatCode>
                <c:ptCount val="11"/>
                <c:pt idx="0">
                  <c:v>5108</c:v>
                </c:pt>
                <c:pt idx="1">
                  <c:v>5258</c:v>
                </c:pt>
                <c:pt idx="2">
                  <c:v>5356</c:v>
                </c:pt>
                <c:pt idx="3">
                  <c:v>5595</c:v>
                </c:pt>
                <c:pt idx="4">
                  <c:v>5871</c:v>
                </c:pt>
                <c:pt idx="5">
                  <c:v>6425</c:v>
                </c:pt>
                <c:pt idx="6">
                  <c:v>6973</c:v>
                </c:pt>
                <c:pt idx="7">
                  <c:v>7309</c:v>
                </c:pt>
                <c:pt idx="8">
                  <c:v>7641</c:v>
                </c:pt>
                <c:pt idx="9">
                  <c:v>7689</c:v>
                </c:pt>
                <c:pt idx="10">
                  <c:v>8058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F05-4BA2-89AA-999B16614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93952"/>
        <c:axId val="43720704"/>
      </c:lineChart>
      <c:catAx>
        <c:axId val="4409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43720704"/>
        <c:crosses val="autoZero"/>
        <c:auto val="1"/>
        <c:lblAlgn val="ctr"/>
        <c:lblOffset val="100"/>
        <c:noMultiLvlLbl val="0"/>
      </c:catAx>
      <c:valAx>
        <c:axId val="43720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44093952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 dirty="0" err="1" smtClean="0"/>
              <a:t>Sectoral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Employment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Women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, (%)</a:t>
            </a:r>
            <a:endParaRPr lang="tr-TR" dirty="0"/>
          </a:p>
        </c:rich>
      </c:tx>
      <c:layout>
        <c:manualLayout>
          <c:xMode val="edge"/>
          <c:yMode val="edge"/>
          <c:x val="5.0272310673932716E-2"/>
          <c:y val="3.284058181569569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Sayfa1!$E$5</c:f>
              <c:strCache>
                <c:ptCount val="1"/>
                <c:pt idx="0">
                  <c:v>Services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9440511112581518E-2"/>
                  <c:y val="3.6962362463312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B5-4C47-9A7A-7305132AD4A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B5-4C47-9A7A-7305132AD4A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B5-4C47-9A7A-7305132AD4A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B5-4C47-9A7A-7305132AD4A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B5-4C47-9A7A-7305132AD4A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B5-4C47-9A7A-7305132AD4A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B5-4C47-9A7A-7305132AD4A6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B5-4C47-9A7A-7305132AD4A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B5-4C47-9A7A-7305132AD4A6}"/>
                </c:ext>
              </c:extLst>
            </c:dLbl>
            <c:dLbl>
              <c:idx val="9"/>
              <c:layout>
                <c:manualLayout>
                  <c:x val="-7.2731202717307389E-2"/>
                  <c:y val="-2.2988505747126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B5-4C47-9A7A-7305132AD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Sayfa1!$D$6:$D$15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Sayfa1!$E$6:$E$15</c:f>
              <c:numCache>
                <c:formatCode>General</c:formatCode>
                <c:ptCount val="10"/>
                <c:pt idx="0">
                  <c:v>40</c:v>
                </c:pt>
                <c:pt idx="1">
                  <c:v>41.1</c:v>
                </c:pt>
                <c:pt idx="2">
                  <c:v>42.1</c:v>
                </c:pt>
                <c:pt idx="3">
                  <c:v>43.7</c:v>
                </c:pt>
                <c:pt idx="4">
                  <c:v>41.7</c:v>
                </c:pt>
                <c:pt idx="5">
                  <c:v>42.6</c:v>
                </c:pt>
                <c:pt idx="6">
                  <c:v>45.8</c:v>
                </c:pt>
                <c:pt idx="7">
                  <c:v>47.7</c:v>
                </c:pt>
                <c:pt idx="8">
                  <c:v>49.9</c:v>
                </c:pt>
                <c:pt idx="9">
                  <c:v>52.5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12B5-4C47-9A7A-7305132AD4A6}"/>
            </c:ext>
          </c:extLst>
        </c:ser>
        <c:ser>
          <c:idx val="1"/>
          <c:order val="1"/>
          <c:tx>
            <c:strRef>
              <c:f>Sayfa1!$F$5</c:f>
              <c:strCache>
                <c:ptCount val="1"/>
                <c:pt idx="0">
                  <c:v>Agriculture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9959753210078594E-2"/>
                  <c:y val="-4.3835603829690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B5-4C47-9A7A-7305132AD4A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B5-4C47-9A7A-7305132AD4A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B5-4C47-9A7A-7305132AD4A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B5-4C47-9A7A-7305132AD4A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B5-4C47-9A7A-7305132AD4A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B5-4C47-9A7A-7305132AD4A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B5-4C47-9A7A-7305132AD4A6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B5-4C47-9A7A-7305132AD4A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B5-4C47-9A7A-7305132AD4A6}"/>
                </c:ext>
              </c:extLst>
            </c:dLbl>
            <c:dLbl>
              <c:idx val="9"/>
              <c:layout>
                <c:manualLayout>
                  <c:x val="-5.0322239131873218E-2"/>
                  <c:y val="3.9408866995073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B5-4C47-9A7A-7305132AD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Sayfa1!$D$6:$D$15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Sayfa1!$F$6:$F$15</c:f>
              <c:numCache>
                <c:formatCode>General</c:formatCode>
                <c:ptCount val="10"/>
                <c:pt idx="0">
                  <c:v>43.6</c:v>
                </c:pt>
                <c:pt idx="1">
                  <c:v>42.7</c:v>
                </c:pt>
                <c:pt idx="2">
                  <c:v>42.1</c:v>
                </c:pt>
                <c:pt idx="3">
                  <c:v>41.7</c:v>
                </c:pt>
                <c:pt idx="4">
                  <c:v>42.4</c:v>
                </c:pt>
                <c:pt idx="5">
                  <c:v>42.2</c:v>
                </c:pt>
                <c:pt idx="6">
                  <c:v>39.200000000000003</c:v>
                </c:pt>
                <c:pt idx="7">
                  <c:v>37</c:v>
                </c:pt>
                <c:pt idx="8">
                  <c:v>33</c:v>
                </c:pt>
                <c:pt idx="9">
                  <c:v>31.4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12B5-4C47-9A7A-7305132AD4A6}"/>
            </c:ext>
          </c:extLst>
        </c:ser>
        <c:ser>
          <c:idx val="2"/>
          <c:order val="2"/>
          <c:tx>
            <c:strRef>
              <c:f>Sayfa1!$G$5</c:f>
              <c:strCache>
                <c:ptCount val="1"/>
                <c:pt idx="0">
                  <c:v>Industry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8342187648230721E-2"/>
                  <c:y val="4.3348036992758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2B5-4C47-9A7A-7305132AD4A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2B5-4C47-9A7A-7305132AD4A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2B5-4C47-9A7A-7305132AD4A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2B5-4C47-9A7A-7305132AD4A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2B5-4C47-9A7A-7305132AD4A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2B5-4C47-9A7A-7305132AD4A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2B5-4C47-9A7A-7305132AD4A6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2B5-4C47-9A7A-7305132AD4A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2B5-4C47-9A7A-7305132AD4A6}"/>
                </c:ext>
              </c:extLst>
            </c:dLbl>
            <c:dLbl>
              <c:idx val="9"/>
              <c:layout>
                <c:manualLayout>
                  <c:x val="-3.9117757339156137E-2"/>
                  <c:y val="3.6124794745484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2B5-4C47-9A7A-7305132AD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Sayfa1!$D$6:$D$15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Sayfa1!$G$6:$G$15</c:f>
              <c:numCache>
                <c:formatCode>General</c:formatCode>
                <c:ptCount val="10"/>
                <c:pt idx="0">
                  <c:v>16.399999999999999</c:v>
                </c:pt>
                <c:pt idx="1">
                  <c:v>16.100000000000001</c:v>
                </c:pt>
                <c:pt idx="2">
                  <c:v>15.8</c:v>
                </c:pt>
                <c:pt idx="3">
                  <c:v>14.6</c:v>
                </c:pt>
                <c:pt idx="4">
                  <c:v>15.9</c:v>
                </c:pt>
                <c:pt idx="5">
                  <c:v>15.2</c:v>
                </c:pt>
                <c:pt idx="6">
                  <c:v>14.8</c:v>
                </c:pt>
                <c:pt idx="7">
                  <c:v>15.3</c:v>
                </c:pt>
                <c:pt idx="8">
                  <c:v>17.100000000000001</c:v>
                </c:pt>
                <c:pt idx="9">
                  <c:v>16.100000000000001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12B5-4C47-9A7A-7305132AD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43944448"/>
        <c:axId val="43715968"/>
      </c:lineChart>
      <c:catAx>
        <c:axId val="439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43715968"/>
        <c:crosses val="autoZero"/>
        <c:auto val="1"/>
        <c:lblAlgn val="ctr"/>
        <c:lblOffset val="100"/>
        <c:noMultiLvlLbl val="0"/>
      </c:catAx>
      <c:valAx>
        <c:axId val="43715968"/>
        <c:scaling>
          <c:orientation val="minMax"/>
          <c:max val="55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439444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2579280531110077"/>
          <c:y val="0.44864745355106472"/>
          <c:w val="0.16300285219765484"/>
          <c:h val="0.23458624778501669"/>
        </c:manualLayout>
      </c:layout>
      <c:overlay val="0"/>
      <c:txPr>
        <a:bodyPr/>
        <a:lstStyle/>
        <a:p>
          <a:pPr>
            <a:defRPr sz="1400" b="1"/>
          </a:pPr>
          <a:endParaRPr lang="tr-TR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3175">
      <a:solidFill>
        <a:sysClr val="windowText" lastClr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 sz="1800" b="1" i="0" u="none" strike="noStrike" baseline="0" dirty="0" err="1" smtClean="0">
                <a:effectLst/>
              </a:rPr>
              <a:t>Informal</a:t>
            </a:r>
            <a:r>
              <a:rPr lang="tr-TR" sz="1800" b="1" i="0" u="none" strike="noStrike" baseline="0" dirty="0" smtClean="0">
                <a:effectLst/>
              </a:rPr>
              <a:t> </a:t>
            </a:r>
            <a:r>
              <a:rPr lang="tr-TR" sz="1800" b="1" i="0" u="none" strike="noStrike" baseline="0" dirty="0" err="1" smtClean="0">
                <a:effectLst/>
              </a:rPr>
              <a:t>Women</a:t>
            </a:r>
            <a:r>
              <a:rPr lang="tr-TR" sz="1800" b="1" i="0" u="none" strike="noStrike" baseline="0" dirty="0" smtClean="0">
                <a:effectLst/>
              </a:rPr>
              <a:t> </a:t>
            </a:r>
            <a:r>
              <a:rPr lang="tr-TR" sz="1800" b="1" i="0" u="none" strike="noStrike" baseline="0" dirty="0" err="1" smtClean="0">
                <a:effectLst/>
              </a:rPr>
              <a:t>Workers</a:t>
            </a:r>
            <a:r>
              <a:rPr lang="tr-TR" sz="1800" b="1" i="0" u="none" strike="noStrike" baseline="0" dirty="0" smtClean="0">
                <a:effectLst/>
              </a:rPr>
              <a:t> </a:t>
            </a:r>
            <a:r>
              <a:rPr lang="tr-TR" dirty="0" smtClean="0"/>
              <a:t>(%)</a:t>
            </a:r>
            <a:endParaRPr lang="en-US" dirty="0"/>
          </a:p>
        </c:rich>
      </c:tx>
      <c:layout>
        <c:manualLayout>
          <c:xMode val="edge"/>
          <c:yMode val="edge"/>
          <c:x val="6.12341436268986E-2"/>
          <c:y val="2.984711100476015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Sayfa1!$E$31</c:f>
              <c:strCache>
                <c:ptCount val="1"/>
                <c:pt idx="0">
                  <c:v>67,1</c:v>
                </c:pt>
              </c:strCache>
            </c:strRef>
          </c:tx>
          <c:dLbls>
            <c:dLbl>
              <c:idx val="0"/>
              <c:layout>
                <c:manualLayout>
                  <c:x val="-5.5253103127734036E-2"/>
                  <c:y val="4.399203392629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8C-42D4-8EFA-6B654A73D509}"/>
                </c:ext>
              </c:extLst>
            </c:dLbl>
            <c:dLbl>
              <c:idx val="1"/>
              <c:layout>
                <c:manualLayout>
                  <c:x val="-5.1071911909448799E-2"/>
                  <c:y val="4.9467673067581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8C-42D4-8EFA-6B654A73D509}"/>
                </c:ext>
              </c:extLst>
            </c:dLbl>
            <c:dLbl>
              <c:idx val="2"/>
              <c:layout>
                <c:manualLayout>
                  <c:x val="-5.3082964238845141E-2"/>
                  <c:y val="5.501794232335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8C-42D4-8EFA-6B654A73D509}"/>
                </c:ext>
              </c:extLst>
            </c:dLbl>
            <c:dLbl>
              <c:idx val="3"/>
              <c:layout>
                <c:manualLayout>
                  <c:x val="-5.0594652230971128E-2"/>
                  <c:y val="4.9504642615039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8C-42D4-8EFA-6B654A73D509}"/>
                </c:ext>
              </c:extLst>
            </c:dLbl>
            <c:dLbl>
              <c:idx val="4"/>
              <c:layout>
                <c:manualLayout>
                  <c:x val="-4.6572547572178477E-2"/>
                  <c:y val="4.729234343396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98C-42D4-8EFA-6B654A73D509}"/>
                </c:ext>
              </c:extLst>
            </c:dLbl>
            <c:dLbl>
              <c:idx val="5"/>
              <c:layout>
                <c:manualLayout>
                  <c:x val="-4.8742686461067365E-2"/>
                  <c:y val="4.620433310736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8C-42D4-8EFA-6B654A73D509}"/>
                </c:ext>
              </c:extLst>
            </c:dLbl>
            <c:dLbl>
              <c:idx val="6"/>
              <c:layout>
                <c:manualLayout>
                  <c:x val="-5.0594652230971128E-2"/>
                  <c:y val="5.280529763249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8C-42D4-8EFA-6B654A73D509}"/>
                </c:ext>
              </c:extLst>
            </c:dLbl>
            <c:dLbl>
              <c:idx val="7"/>
              <c:layout>
                <c:manualLayout>
                  <c:x val="-5.2287581699346407E-2"/>
                  <c:y val="5.280528052805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8C-42D4-8EFA-6B654A73D509}"/>
                </c:ext>
              </c:extLst>
            </c:dLbl>
            <c:dLbl>
              <c:idx val="8"/>
              <c:layout>
                <c:manualLayout>
                  <c:x val="-4.8265460030165915E-2"/>
                  <c:y val="4.620462046204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8C-42D4-8EFA-6B654A73D509}"/>
                </c:ext>
              </c:extLst>
            </c:dLbl>
            <c:dLbl>
              <c:idx val="9"/>
              <c:layout>
                <c:manualLayout>
                  <c:x val="-4.8265460030165915E-2"/>
                  <c:y val="4.950495049504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8C-42D4-8EFA-6B654A73D509}"/>
                </c:ext>
              </c:extLst>
            </c:dLbl>
            <c:dLbl>
              <c:idx val="10"/>
              <c:layout>
                <c:manualLayout>
                  <c:x val="-4.5936201334208226E-2"/>
                  <c:y val="4.1953626764396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98C-42D4-8EFA-6B654A73D509}"/>
                </c:ext>
              </c:extLst>
            </c:dLbl>
            <c:dLbl>
              <c:idx val="11"/>
              <c:layout>
                <c:manualLayout>
                  <c:x val="-4.0310904673319999E-2"/>
                  <c:y val="5.2663478414891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C-42D4-8EFA-6B654A73D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Sayfa1!$D$32:$D$42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Sayfa1!$E$32:$E$42</c:f>
              <c:numCache>
                <c:formatCode>General</c:formatCode>
                <c:ptCount val="11"/>
                <c:pt idx="0">
                  <c:v>64.900000000000006</c:v>
                </c:pt>
                <c:pt idx="1">
                  <c:v>62.9</c:v>
                </c:pt>
                <c:pt idx="2">
                  <c:v>60.7</c:v>
                </c:pt>
                <c:pt idx="3">
                  <c:v>58.4</c:v>
                </c:pt>
                <c:pt idx="4">
                  <c:v>58.3</c:v>
                </c:pt>
                <c:pt idx="5">
                  <c:v>58.5</c:v>
                </c:pt>
                <c:pt idx="6">
                  <c:v>57.8</c:v>
                </c:pt>
                <c:pt idx="7">
                  <c:v>54.1</c:v>
                </c:pt>
                <c:pt idx="8">
                  <c:v>51.9</c:v>
                </c:pt>
                <c:pt idx="9">
                  <c:v>48.4</c:v>
                </c:pt>
                <c:pt idx="10">
                  <c:v>46.1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98C-42D4-8EFA-6B654A73D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48992"/>
        <c:axId val="43718272"/>
      </c:lineChart>
      <c:catAx>
        <c:axId val="433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43718272"/>
        <c:crosses val="autoZero"/>
        <c:auto val="1"/>
        <c:lblAlgn val="ctr"/>
        <c:lblOffset val="100"/>
        <c:noMultiLvlLbl val="0"/>
      </c:catAx>
      <c:valAx>
        <c:axId val="4371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4334899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ysClr val="windowText" lastClr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53D7-4B81-4599-9EFE-828938AB61DA}" type="datetimeFigureOut">
              <a:rPr lang="tr-TR" smtClean="0"/>
              <a:t>01.10.2016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ED50-839A-4D08-897E-A793F13CF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5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779F9-07B2-4BD6-9AD2-7FDFA4964C2B}" type="slidenum">
              <a:rPr lang="tr-T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>
              <a:latin typeface="Times New Roman" pitchFamily="18" charset="0"/>
            </a:endParaRPr>
          </a:p>
        </p:txBody>
      </p:sp>
      <p:sp>
        <p:nvSpPr>
          <p:cNvPr id="17920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414CB-1ED3-408E-969E-2D88946472D9}" type="slidenum">
              <a:rPr lang="tr-T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E7698C-3B74-4B40-A367-EB621CBB45E8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81D0B1-812C-40D0-B767-119DA97A47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7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01C4CC-0FA7-4E19-A8AB-933995E7E32D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664D70-C688-485F-9A44-44A9083B1A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88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0F244A-8C94-44B1-9D1E-27568E0F6A0C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0BD3E9-D500-4866-81FB-D7B6B5BFB6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26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9EBBAB-DCE3-4B27-A409-AC9AB2C964B7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75D91B-2C57-4314-AA41-DCF8B16D31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53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205A12-C2DF-4768-82BC-ED61DFC5F2C3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B28726-A4A1-43A3-8884-D48B088550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62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48C52E-286A-4269-8DCC-E8DA04E88D58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8BEC8F-63E6-4470-BE9B-1C735698B7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98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101905-795F-46F4-8F1E-3734FDB04E5B}" type="datetime1">
              <a:rPr lang="tr-TR" smtClean="0"/>
              <a:t>01.10.2016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BCC21A-7DA4-4D17-8F76-36A9C925DD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02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373AE4-3D76-4192-AEF5-45C096FBCC44}" type="datetime1">
              <a:rPr lang="tr-TR" smtClean="0"/>
              <a:t>01.10.2016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7C5FCA-F78F-4F9D-9B5C-0AEB2602AD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06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90BC6C-69BB-4185-AE16-968FA2298A9A}" type="datetime1">
              <a:rPr lang="tr-TR" smtClean="0"/>
              <a:t>01.10.2016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81D1D5-D1D0-4393-9DEC-A3301F64D3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94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6C0E9E-2723-49D6-BE32-2377AE4401B4}" type="datetime1">
              <a:rPr lang="tr-TR" smtClean="0"/>
              <a:t>01.10.2016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14A35C-9BE5-4814-9926-35992AED8D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942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FB852A-0B0C-4D7C-A7C2-F6D3542FA61C}" type="datetime1">
              <a:rPr lang="tr-TR" smtClean="0"/>
              <a:t>01.10.2016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24518D-3DD4-43F7-95E8-5AB97AC3C2F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07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2D1595-802D-4D9C-8CF2-334B80E3851A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E6D86C-3208-4DA5-B433-ABB262AC83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68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CA4F79-1D7B-4EFA-B5C6-7F7AF39E82F7}" type="datetime1">
              <a:rPr lang="tr-TR" smtClean="0"/>
              <a:t>01.10.2016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10887C-49F4-41EC-8234-64EAFCE4F7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77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B0E08F-DB32-4F7C-B6F5-6C18C481E5B8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0EA815-121C-4734-BCB9-53402EAC67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851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927C11-3721-42DC-829F-D643CBAC9A5D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2E74D6-E4C0-407B-A2E8-E616400C9E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2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9DD8D7-75CA-4985-B791-544F78281B90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5899890-D05A-4CF4-9836-383025369F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A56E40-A76F-48CB-86C5-230130CE30ED}" type="datetime1">
              <a:rPr lang="tr-TR" smtClean="0"/>
              <a:t>01.10.2016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FBBF97-AC84-49C2-BE9A-8A0AE0D2E6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34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04C3B8-1BC4-4B4D-B3AE-2224F9991FC2}" type="datetime1">
              <a:rPr lang="tr-TR" smtClean="0"/>
              <a:t>01.10.2016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DC5442-2FDE-4662-95AA-621E9FD7A7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6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17055B-3883-4477-A706-3B862A230135}" type="datetime1">
              <a:rPr lang="tr-TR" smtClean="0"/>
              <a:t>01.10.2016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4ACD26-AD08-42F9-B4F4-719E8E49DC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9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B03017-A872-4DFE-878E-1B76102F419E}" type="datetime1">
              <a:rPr lang="tr-TR" smtClean="0"/>
              <a:t>01.10.2016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E619A6-E81C-46E4-8086-3A1B1DC319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58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E16B9A-22BA-44D4-837C-2F5B56A7873F}" type="datetime1">
              <a:rPr lang="tr-TR" smtClean="0"/>
              <a:t>01.10.2016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93E16C-B6EE-4B43-A93C-E45A539F6C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6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7B36AF-3678-4C5F-BDFD-87674E9D5C7C}" type="datetime1">
              <a:rPr lang="tr-TR" smtClean="0"/>
              <a:t>01.10.2016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7719CF-D10D-4D92-AD2C-17B312A0BA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74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404D024-6E02-436E-B1DE-8C9E22518B9C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33C44A-E73D-4D79-A9D0-1317BB4B97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3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B576D9-22D7-4D9C-BD35-F2762655D5B7}" type="datetime1">
              <a:rPr lang="tr-TR" smtClean="0"/>
              <a:t>01.10.2016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E627404-1FA1-4978-AE52-64EA56CBFA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7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lt Başlık 2"/>
          <p:cNvSpPr>
            <a:spLocks noGrp="1"/>
          </p:cNvSpPr>
          <p:nvPr>
            <p:ph type="subTitle" idx="1"/>
          </p:nvPr>
        </p:nvSpPr>
        <p:spPr>
          <a:xfrm>
            <a:off x="1403350" y="4499123"/>
            <a:ext cx="6192838" cy="1954213"/>
          </a:xfrm>
        </p:spPr>
        <p:txBody>
          <a:bodyPr/>
          <a:lstStyle/>
          <a:p>
            <a:pPr eaLnBrk="1" hangingPunct="1"/>
            <a:endParaRPr lang="tr-TR" altLang="tr-TR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Best Practices 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</a:t>
            </a:r>
            <a:r>
              <a:rPr lang="en-US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 National Mechanisms For Empowering Women 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/>
            <a:r>
              <a:rPr lang="tr-TR" altLang="tr-T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Promoting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Women’s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Employment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i</a:t>
            </a:r>
            <a:r>
              <a:rPr lang="tr-TR" altLang="tr-T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 </a:t>
            </a:r>
            <a:r>
              <a:rPr lang="tr-TR" altLang="tr-T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Turkey</a:t>
            </a:r>
            <a:endParaRPr lang="tr-TR" altLang="tr-TR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tr-TR" altLang="tr-TR" sz="1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tr-TR" altLang="tr-TR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04.10.2016</a:t>
            </a:r>
          </a:p>
          <a:p>
            <a:pPr eaLnBrk="1" hangingPunct="1"/>
            <a:r>
              <a:rPr lang="tr-TR" altLang="tr-TR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ANKARA</a:t>
            </a:r>
          </a:p>
          <a:p>
            <a:pPr eaLnBrk="1" hangingPunct="1"/>
            <a:endParaRPr lang="tr-TR" altLang="tr-TR" sz="3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tr-TR" altLang="tr-TR" sz="3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tr-TR" altLang="tr-TR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1D0B1-812C-40D0-B767-119DA97A4770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4" name="Resim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7444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646040" y="2996952"/>
            <a:ext cx="4662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The</a:t>
            </a:r>
            <a:r>
              <a:rPr lang="tr-TR" altLang="tr-TR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General </a:t>
            </a:r>
            <a:r>
              <a:rPr lang="tr-TR" altLang="tr-TR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Directorate</a:t>
            </a:r>
            <a:r>
              <a:rPr lang="tr-TR" altLang="tr-TR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tr-TR" altLang="tr-TR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tr-TR" altLang="tr-T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on </a:t>
            </a:r>
            <a:r>
              <a:rPr lang="tr-TR" altLang="tr-TR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the</a:t>
            </a:r>
            <a:r>
              <a:rPr lang="tr-TR" altLang="tr-TR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Status</a:t>
            </a:r>
            <a:r>
              <a:rPr lang="tr-TR" altLang="tr-TR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 of </a:t>
            </a:r>
            <a:r>
              <a:rPr lang="tr-TR" altLang="tr-TR" sz="20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Women</a:t>
            </a:r>
            <a:endParaRPr lang="tr-TR" altLang="tr-TR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00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518766"/>
            <a:ext cx="666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</a:rPr>
              <a:t>xamples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Best </a:t>
            </a:r>
            <a:r>
              <a:rPr lang="tr-TR" sz="2400" b="1" dirty="0" smtClean="0">
                <a:solidFill>
                  <a:srgbClr val="C00000"/>
                </a:solidFill>
              </a:rPr>
              <a:t>P</a:t>
            </a:r>
            <a:r>
              <a:rPr lang="en-US" sz="2400" b="1" dirty="0" err="1" smtClean="0">
                <a:solidFill>
                  <a:srgbClr val="C00000"/>
                </a:solidFill>
              </a:rPr>
              <a:t>ractices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tr-TR" altLang="tr-TR" sz="2400" b="1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kosgeb ingilizce logo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6312"/>
            <a:ext cx="2088232" cy="171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059832" y="2234188"/>
            <a:ext cx="5400600" cy="1338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The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support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programs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provide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women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entrepreneurs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with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financial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support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10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percent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greater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than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men.</a:t>
            </a:r>
          </a:p>
        </p:txBody>
      </p:sp>
    </p:spTree>
    <p:extLst>
      <p:ext uri="{BB962C8B-B14F-4D97-AF65-F5344CB8AC3E}">
        <p14:creationId xmlns:p14="http://schemas.microsoft.com/office/powerpoint/2010/main" val="249785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518766"/>
            <a:ext cx="666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</a:rPr>
              <a:t>xamples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Best </a:t>
            </a:r>
            <a:r>
              <a:rPr lang="tr-TR" sz="2400" b="1" dirty="0" smtClean="0">
                <a:solidFill>
                  <a:srgbClr val="C00000"/>
                </a:solidFill>
              </a:rPr>
              <a:t>P</a:t>
            </a:r>
            <a:r>
              <a:rPr lang="en-US" sz="2400" b="1" dirty="0" err="1" smtClean="0">
                <a:solidFill>
                  <a:srgbClr val="C00000"/>
                </a:solidFill>
              </a:rPr>
              <a:t>ractices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tr-TR" altLang="tr-TR" sz="2400" b="1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1560" y="1556792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Filli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Painter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Forewomen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Project</a:t>
            </a:r>
          </a:p>
        </p:txBody>
      </p:sp>
      <p:pic>
        <p:nvPicPr>
          <p:cNvPr id="8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1" y="2259311"/>
            <a:ext cx="1641261" cy="8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karabukmeydanhaber.com/wp-content/uploads/2015/10/i%C5%9Fkur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9"/>
          <a:stretch/>
        </p:blipFill>
        <p:spPr bwMode="auto">
          <a:xfrm>
            <a:off x="767577" y="3592789"/>
            <a:ext cx="1632451" cy="9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promobil.com.tr/wp-content/uploads/2014/07/filli-bo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1430772" cy="9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/>
          <p:nvPr/>
        </p:nvPicPr>
        <p:blipFill rotWithShape="1">
          <a:blip r:embed="rId6"/>
          <a:srcRect l="36232" t="33824" r="22076" b="36193"/>
          <a:stretch/>
        </p:blipFill>
        <p:spPr bwMode="auto">
          <a:xfrm>
            <a:off x="3035397" y="3558902"/>
            <a:ext cx="2467027" cy="1238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filli kadın boyacılar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75" y="2030536"/>
            <a:ext cx="2514599" cy="13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 descr="filli kadın boyacılar ile ilgili görsel sonucu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29199"/>
            <a:ext cx="2514600" cy="129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/>
          <p:cNvPicPr/>
          <p:nvPr/>
        </p:nvPicPr>
        <p:blipFill rotWithShape="1">
          <a:blip r:embed="rId9"/>
          <a:srcRect t="11766" r="82794" b="16764"/>
          <a:stretch/>
        </p:blipFill>
        <p:spPr bwMode="auto">
          <a:xfrm>
            <a:off x="6353874" y="3558902"/>
            <a:ext cx="1674510" cy="2590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6" name="Picture 6" descr="filli kadın boyacılar ile ilgili görsel sonuc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9"/>
          <a:stretch/>
        </p:blipFill>
        <p:spPr bwMode="auto">
          <a:xfrm>
            <a:off x="5631239" y="2042696"/>
            <a:ext cx="2971800" cy="13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0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518766"/>
            <a:ext cx="666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</a:rPr>
              <a:t>xamples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Best </a:t>
            </a:r>
            <a:r>
              <a:rPr lang="tr-TR" sz="2400" b="1" dirty="0" smtClean="0">
                <a:solidFill>
                  <a:srgbClr val="C00000"/>
                </a:solidFill>
              </a:rPr>
              <a:t>P</a:t>
            </a:r>
            <a:r>
              <a:rPr lang="en-US" sz="2400" b="1" dirty="0" err="1" smtClean="0">
                <a:solidFill>
                  <a:srgbClr val="C00000"/>
                </a:solidFill>
              </a:rPr>
              <a:t>ractices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tr-TR" altLang="tr-TR" sz="2400" b="1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1560" y="1556792"/>
            <a:ext cx="4592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Turkey's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Engineer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tr-T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Project (2016-2020</a:t>
            </a:r>
          </a:p>
        </p:txBody>
      </p:sp>
      <p:pic>
        <p:nvPicPr>
          <p:cNvPr id="8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1" y="2204864"/>
            <a:ext cx="1641261" cy="8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pocacito.eu/sites/default/files/partner/logo/und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72" y="3563605"/>
            <a:ext cx="1017297" cy="10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telefonkilavuzu.com/wp-content/uploads/2015/12/Limak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7" y="5281296"/>
            <a:ext cx="1507366" cy="7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/>
          <p:nvPr/>
        </p:nvPicPr>
        <p:blipFill rotWithShape="1">
          <a:blip r:embed="rId6"/>
          <a:srcRect l="39045" t="9706" r="40109" b="74118"/>
          <a:stretch/>
        </p:blipFill>
        <p:spPr bwMode="auto">
          <a:xfrm>
            <a:off x="6765101" y="1174728"/>
            <a:ext cx="1845930" cy="74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http://www.turkiyeninmuhendiskizlari.com/assets/img/home/hero-slider/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1379" r="6652"/>
          <a:stretch/>
        </p:blipFill>
        <p:spPr bwMode="auto">
          <a:xfrm>
            <a:off x="2627784" y="2204865"/>
            <a:ext cx="30243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urkiyeninmuhendiskizlari.com/assets/img/home/hero-slider/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4627" r="3597" b="9207"/>
          <a:stretch/>
        </p:blipFill>
        <p:spPr bwMode="auto">
          <a:xfrm>
            <a:off x="2627784" y="4221089"/>
            <a:ext cx="302433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urkiyeninmuhendiskizlari.com/assets/img/home/hero-slider/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5153" r="2680" b="4648"/>
          <a:stretch/>
        </p:blipFill>
        <p:spPr bwMode="auto">
          <a:xfrm>
            <a:off x="5796136" y="2192277"/>
            <a:ext cx="3046089" cy="17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esim 19"/>
          <p:cNvPicPr/>
          <p:nvPr/>
        </p:nvPicPr>
        <p:blipFill rotWithShape="1">
          <a:blip r:embed="rId10"/>
          <a:srcRect l="9761" t="15294" r="63768" b="39706"/>
          <a:stretch/>
        </p:blipFill>
        <p:spPr bwMode="auto">
          <a:xfrm>
            <a:off x="5839441" y="4255687"/>
            <a:ext cx="3002784" cy="1765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687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2"/>
          <p:cNvSpPr>
            <a:spLocks noChangeArrowheads="1"/>
          </p:cNvSpPr>
          <p:nvPr/>
        </p:nvSpPr>
        <p:spPr bwMode="auto">
          <a:xfrm>
            <a:off x="979612" y="2660719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tr-TR" alt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tr-TR" alt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alt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tr-TR" alt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tr-TR" altLang="tr-T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tr-TR" altLang="tr-TR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27584" y="1229851"/>
            <a:ext cx="705678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General D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rectorate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 The Status Of Women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kdörtgen 2"/>
          <p:cNvSpPr>
            <a:spLocks noChangeArrowheads="1"/>
          </p:cNvSpPr>
          <p:nvPr/>
        </p:nvSpPr>
        <p:spPr bwMode="auto">
          <a:xfrm>
            <a:off x="971600" y="4748951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Akın YUMUŞ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Fam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Soc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al Pol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cy Expert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akin.yumus@aile.gov.tr</a:t>
            </a:r>
          </a:p>
        </p:txBody>
      </p:sp>
    </p:spTree>
    <p:extLst>
      <p:ext uri="{BB962C8B-B14F-4D97-AF65-F5344CB8AC3E}">
        <p14:creationId xmlns:p14="http://schemas.microsoft.com/office/powerpoint/2010/main" val="266340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2195736" y="404664"/>
            <a:ext cx="5976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err="1" smtClean="0">
                <a:solidFill>
                  <a:srgbClr val="C00000"/>
                </a:solidFill>
              </a:rPr>
              <a:t>Current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Situation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endParaRPr lang="tr-TR" altLang="tr-TR" sz="2400" b="1" dirty="0" smtClean="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C00000"/>
                </a:solidFill>
              </a:rPr>
              <a:t>in </a:t>
            </a:r>
            <a:r>
              <a:rPr lang="tr-TR" altLang="tr-TR" sz="2400" b="1" dirty="0" err="1">
                <a:solidFill>
                  <a:srgbClr val="C00000"/>
                </a:solidFill>
              </a:rPr>
              <a:t>Women’s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Employment</a:t>
            </a:r>
            <a:endParaRPr lang="tr-TR" alt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4236871002"/>
              </p:ext>
            </p:extLst>
          </p:nvPr>
        </p:nvGraphicFramePr>
        <p:xfrm>
          <a:off x="539552" y="1484784"/>
          <a:ext cx="792087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8960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etin kutusu"/>
          <p:cNvSpPr txBox="1">
            <a:spLocks noChangeArrowheads="1"/>
          </p:cNvSpPr>
          <p:nvPr/>
        </p:nvSpPr>
        <p:spPr bwMode="auto">
          <a:xfrm>
            <a:off x="2195736" y="404664"/>
            <a:ext cx="5976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err="1" smtClean="0">
                <a:solidFill>
                  <a:srgbClr val="C00000"/>
                </a:solidFill>
              </a:rPr>
              <a:t>Current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Situation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endParaRPr lang="tr-TR" altLang="tr-TR" sz="2400" b="1" dirty="0" smtClean="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C00000"/>
                </a:solidFill>
              </a:rPr>
              <a:t>in </a:t>
            </a:r>
            <a:r>
              <a:rPr lang="tr-TR" altLang="tr-TR" sz="2400" b="1" dirty="0" err="1">
                <a:solidFill>
                  <a:srgbClr val="C00000"/>
                </a:solidFill>
              </a:rPr>
              <a:t>Women’s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Employment</a:t>
            </a:r>
            <a:endParaRPr lang="tr-TR" altLang="tr-TR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1304438736"/>
              </p:ext>
            </p:extLst>
          </p:nvPr>
        </p:nvGraphicFramePr>
        <p:xfrm>
          <a:off x="395536" y="1412776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911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1526163767"/>
              </p:ext>
            </p:extLst>
          </p:nvPr>
        </p:nvGraphicFramePr>
        <p:xfrm>
          <a:off x="539552" y="1412776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3 Metin kutusu"/>
          <p:cNvSpPr txBox="1">
            <a:spLocks noChangeArrowheads="1"/>
          </p:cNvSpPr>
          <p:nvPr/>
        </p:nvSpPr>
        <p:spPr bwMode="auto">
          <a:xfrm>
            <a:off x="2195736" y="404664"/>
            <a:ext cx="5976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err="1" smtClean="0">
                <a:solidFill>
                  <a:srgbClr val="C00000"/>
                </a:solidFill>
              </a:rPr>
              <a:t>Current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Situation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endParaRPr lang="tr-TR" altLang="tr-TR" sz="2400" b="1" dirty="0" smtClean="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C00000"/>
                </a:solidFill>
              </a:rPr>
              <a:t>in </a:t>
            </a:r>
            <a:r>
              <a:rPr lang="tr-TR" altLang="tr-TR" sz="2400" b="1" dirty="0" err="1">
                <a:solidFill>
                  <a:srgbClr val="C00000"/>
                </a:solidFill>
              </a:rPr>
              <a:t>Women’s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Employment</a:t>
            </a:r>
            <a:endParaRPr lang="tr-TR" altLang="tr-T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0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437763"/>
            <a:ext cx="6264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err="1" smtClean="0">
                <a:solidFill>
                  <a:srgbClr val="C00000"/>
                </a:solidFill>
              </a:rPr>
              <a:t>The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Objectives</a:t>
            </a:r>
            <a:r>
              <a:rPr lang="tr-TR" altLang="tr-TR" sz="2400" b="1" dirty="0">
                <a:solidFill>
                  <a:srgbClr val="C00000"/>
                </a:solidFill>
              </a:rPr>
              <a:t> Set </a:t>
            </a:r>
            <a:r>
              <a:rPr lang="tr-TR" altLang="tr-TR" sz="2400" b="1" dirty="0" err="1">
                <a:solidFill>
                  <a:srgbClr val="C00000"/>
                </a:solidFill>
              </a:rPr>
              <a:t>with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regard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to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Women’s</a:t>
            </a:r>
            <a:r>
              <a:rPr lang="tr-TR" altLang="tr-TR" sz="2400" b="1" dirty="0">
                <a:solidFill>
                  <a:srgbClr val="C00000"/>
                </a:solidFill>
              </a:rPr>
              <a:t> </a:t>
            </a:r>
            <a:r>
              <a:rPr lang="tr-TR" altLang="tr-TR" sz="2400" b="1" dirty="0" err="1">
                <a:solidFill>
                  <a:srgbClr val="C00000"/>
                </a:solidFill>
              </a:rPr>
              <a:t>Employment</a:t>
            </a:r>
            <a:endParaRPr lang="tr-TR" alt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17"/>
          <p:cNvSpPr txBox="1">
            <a:spLocks noChangeArrowheads="1"/>
          </p:cNvSpPr>
          <p:nvPr/>
        </p:nvSpPr>
        <p:spPr bwMode="auto">
          <a:xfrm>
            <a:off x="2915816" y="1700808"/>
            <a:ext cx="403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 dirty="0" smtClean="0">
                <a:solidFill>
                  <a:srgbClr val="C00000"/>
                </a:solidFill>
                <a:cs typeface="Arial" charset="0"/>
              </a:rPr>
              <a:t>10th . Development Plan</a:t>
            </a:r>
          </a:p>
        </p:txBody>
      </p:sp>
      <p:sp>
        <p:nvSpPr>
          <p:cNvPr id="8" name="Sol Ok 7"/>
          <p:cNvSpPr/>
          <p:nvPr/>
        </p:nvSpPr>
        <p:spPr>
          <a:xfrm rot="10800000">
            <a:off x="2267745" y="1700808"/>
            <a:ext cx="960438" cy="48418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9" name="Dikdörtgen 2"/>
          <p:cNvSpPr>
            <a:spLocks noChangeArrowheads="1"/>
          </p:cNvSpPr>
          <p:nvPr/>
        </p:nvSpPr>
        <p:spPr bwMode="auto">
          <a:xfrm>
            <a:off x="1644699" y="2276872"/>
            <a:ext cx="7297737" cy="7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2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Reaching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%34,9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labor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force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participation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rate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%31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employment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rate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2018</a:t>
            </a:r>
          </a:p>
        </p:txBody>
      </p:sp>
      <p:pic>
        <p:nvPicPr>
          <p:cNvPr id="11" name="Resim 10"/>
          <p:cNvPicPr/>
          <p:nvPr/>
        </p:nvPicPr>
        <p:blipFill rotWithShape="1">
          <a:blip r:embed="rId4"/>
          <a:srcRect l="34412" t="13823" r="35311" b="9412"/>
          <a:stretch/>
        </p:blipFill>
        <p:spPr bwMode="auto">
          <a:xfrm>
            <a:off x="306788" y="4149080"/>
            <a:ext cx="1687511" cy="2486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Resim 11"/>
          <p:cNvPicPr/>
          <p:nvPr/>
        </p:nvPicPr>
        <p:blipFill rotWithShape="1">
          <a:blip r:embed="rId5"/>
          <a:srcRect l="34412" t="14411" r="35642" b="9411"/>
          <a:stretch/>
        </p:blipFill>
        <p:spPr bwMode="auto">
          <a:xfrm>
            <a:off x="306788" y="1434504"/>
            <a:ext cx="1687512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Metin kutusu 17"/>
          <p:cNvSpPr txBox="1">
            <a:spLocks noChangeArrowheads="1"/>
          </p:cNvSpPr>
          <p:nvPr/>
        </p:nvSpPr>
        <p:spPr bwMode="auto">
          <a:xfrm>
            <a:off x="3275856" y="4293096"/>
            <a:ext cx="403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 dirty="0" err="1">
                <a:solidFill>
                  <a:srgbClr val="C00000"/>
                </a:solidFill>
                <a:cs typeface="Arial" charset="0"/>
              </a:rPr>
              <a:t>National</a:t>
            </a:r>
            <a:r>
              <a:rPr lang="tr-TR" altLang="tr-TR" sz="2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altLang="tr-TR" sz="2000" b="1" dirty="0" err="1">
                <a:solidFill>
                  <a:srgbClr val="C00000"/>
                </a:solidFill>
                <a:cs typeface="Arial" charset="0"/>
              </a:rPr>
              <a:t>Employment</a:t>
            </a:r>
            <a:r>
              <a:rPr lang="tr-TR" altLang="tr-TR" sz="2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altLang="tr-TR" sz="2000" b="1" dirty="0" err="1">
                <a:solidFill>
                  <a:srgbClr val="C00000"/>
                </a:solidFill>
                <a:cs typeface="Arial" charset="0"/>
              </a:rPr>
              <a:t>Strategy</a:t>
            </a:r>
            <a:r>
              <a:rPr lang="tr-TR" altLang="tr-TR" sz="2000" b="1" dirty="0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  <p:sp>
        <p:nvSpPr>
          <p:cNvPr id="14" name="Sol Ok 13"/>
          <p:cNvSpPr/>
          <p:nvPr/>
        </p:nvSpPr>
        <p:spPr>
          <a:xfrm rot="10800000">
            <a:off x="2267745" y="4293096"/>
            <a:ext cx="960438" cy="48418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5" name="Dikdörtgen 2"/>
          <p:cNvSpPr>
            <a:spLocks noChangeArrowheads="1"/>
          </p:cNvSpPr>
          <p:nvPr/>
        </p:nvSpPr>
        <p:spPr bwMode="auto">
          <a:xfrm>
            <a:off x="1619672" y="4869160"/>
            <a:ext cx="729773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11213" lvl="1" indent="-365125" algn="just" fontAlgn="base">
              <a:spcBef>
                <a:spcPts val="24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altLang="tr-T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Reaching</a:t>
            </a:r>
            <a:r>
              <a:rPr lang="tr-TR" alt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alt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tr-TR" alt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en-US" alt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labor force participation rate for women by 20</a:t>
            </a:r>
            <a:r>
              <a:rPr lang="tr-TR" alt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tr-TR" altLang="tr-T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11213" lvl="1" indent="-365125" algn="just" fontAlgn="base">
              <a:spcBef>
                <a:spcPts val="24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Reducing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rate of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informal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employment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30% </a:t>
            </a:r>
            <a:r>
              <a:rPr lang="tr-T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2023</a:t>
            </a:r>
            <a:endParaRPr lang="en-US" altLang="tr-T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9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518766"/>
            <a:ext cx="666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Government </a:t>
            </a:r>
            <a:r>
              <a:rPr lang="en-US" sz="2400" b="1" dirty="0">
                <a:solidFill>
                  <a:srgbClr val="C00000"/>
                </a:solidFill>
              </a:rPr>
              <a:t>Program </a:t>
            </a:r>
            <a:endParaRPr lang="tr-TR" altLang="tr-TR" sz="2400" b="1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699792" y="1568981"/>
            <a:ext cx="614006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1704975" algn="l"/>
              </a:tabLst>
            </a:pPr>
            <a:r>
              <a:rPr lang="en-US" sz="1600" dirty="0">
                <a:latin typeface="Arial" pitchFamily="34" charset="0"/>
                <a:ea typeface="Calibri"/>
                <a:cs typeface="Arial" pitchFamily="34" charset="0"/>
              </a:rPr>
              <a:t>Review of the legislation regarding women requesting opinions of the relevant stakeholders to strengthen women’s position further and promote efficiency of the practices available</a:t>
            </a:r>
            <a:endParaRPr lang="tr-TR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1704975" algn="l"/>
              </a:tabLst>
            </a:pPr>
            <a:r>
              <a:rPr lang="en-US" sz="1600" dirty="0">
                <a:latin typeface="Arial" pitchFamily="34" charset="0"/>
                <a:ea typeface="Calibri"/>
                <a:cs typeface="Arial" pitchFamily="34" charset="0"/>
              </a:rPr>
              <a:t>Sustainability of incentives introduced for employment of women </a:t>
            </a:r>
            <a:endParaRPr lang="tr-TR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1704975" algn="l"/>
              </a:tabLst>
            </a:pPr>
            <a:r>
              <a:rPr lang="en-US" sz="1600" dirty="0">
                <a:latin typeface="Arial" pitchFamily="34" charset="0"/>
                <a:ea typeface="Calibri"/>
                <a:cs typeface="Arial" pitchFamily="34" charset="0"/>
              </a:rPr>
              <a:t>Develop and implement a Women’s Entrepreneurship Program and facilitate women’s participation in business life</a:t>
            </a:r>
            <a:endParaRPr lang="tr-TR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1704975" algn="l"/>
              </a:tabLst>
            </a:pPr>
            <a:r>
              <a:rPr lang="en-US" sz="1600" dirty="0">
                <a:latin typeface="Arial" pitchFamily="34" charset="0"/>
                <a:ea typeface="Calibri"/>
                <a:cs typeface="Arial" pitchFamily="34" charset="0"/>
              </a:rPr>
              <a:t>Multiply the awareness-raising programs to consolidate the perspective of equal opportunities for men and women among the employees and employers </a:t>
            </a:r>
            <a:endParaRPr lang="tr-TR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1704975" algn="l"/>
              </a:tabLst>
            </a:pPr>
            <a:r>
              <a:rPr lang="en-US" sz="1600" dirty="0">
                <a:latin typeface="Arial" pitchFamily="34" charset="0"/>
                <a:ea typeface="Calibri"/>
                <a:cs typeface="Arial" pitchFamily="34" charset="0"/>
              </a:rPr>
              <a:t>Implement the policies for reconciliation of work and family life</a:t>
            </a:r>
            <a:endParaRPr lang="tr-TR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4"/>
          <a:srcRect l="31051" t="18637" r="33763" b="19212"/>
          <a:stretch/>
        </p:blipFill>
        <p:spPr bwMode="auto">
          <a:xfrm>
            <a:off x="136525" y="1568981"/>
            <a:ext cx="2244725" cy="4524315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21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518766"/>
            <a:ext cx="666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</a:rPr>
              <a:t>xamples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Best </a:t>
            </a:r>
            <a:r>
              <a:rPr lang="tr-TR" sz="2400" b="1" dirty="0" smtClean="0">
                <a:solidFill>
                  <a:srgbClr val="C00000"/>
                </a:solidFill>
              </a:rPr>
              <a:t>P</a:t>
            </a:r>
            <a:r>
              <a:rPr lang="en-US" sz="2400" b="1" dirty="0" err="1" smtClean="0">
                <a:solidFill>
                  <a:srgbClr val="C00000"/>
                </a:solidFill>
              </a:rPr>
              <a:t>ractices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tr-TR" altLang="tr-TR" sz="2400" b="1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73344" y="142323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ncentive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Women’s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Employment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1986293"/>
            <a:ext cx="7539116" cy="1154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I</a:t>
            </a:r>
            <a:r>
              <a:rPr lang="en-US" sz="1600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nsurance</a:t>
            </a:r>
            <a:r>
              <a:rPr lang="en-US" sz="1600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premiums of women who started to work over the age of 18, are paid from the Unemployment Insurance Fund of employer’s share depending on certain conditions for a period of 12 and 54 months. </a:t>
            </a:r>
            <a:endParaRPr lang="tr-TR" sz="1600" dirty="0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47" y="3450983"/>
            <a:ext cx="1487487" cy="110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http://www.kadinvehayat.net/wp-content/uploads/2014/01/176992712-thinkstock-kariyer-ofis-is-kadini-bilgisayar-internet-mutlu-kadin-gl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68" y="5205517"/>
            <a:ext cx="1496952" cy="110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kobipostasi.net/wp-content/uploads/2010/11/defne-ihracat%C4%B1-kad%C4%B1n-istihdam%C4%B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6" y="5170061"/>
            <a:ext cx="1489521" cy="110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muhasebedr.com/wp-content/uploads/kadin-calisa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6" y="3501008"/>
            <a:ext cx="1454721" cy="10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55293" r="77666" b="27353"/>
          <a:stretch>
            <a:fillRect/>
          </a:stretch>
        </p:blipFill>
        <p:spPr bwMode="auto">
          <a:xfrm>
            <a:off x="6442918" y="5128496"/>
            <a:ext cx="1441450" cy="11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http://im.haberturk.com/2013/09/13/877498_detay.jpg?13790906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99" y="5126310"/>
            <a:ext cx="1483821" cy="10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://citysistanbul.com/wp-content/uploads/2012/01/dokt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18" y="3414691"/>
            <a:ext cx="1397391" cy="100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izmirhaberajansi.com/images/upload/ayakkabi-ustasi-kad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98" y="3445381"/>
            <a:ext cx="1588005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8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518766"/>
            <a:ext cx="666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</a:rPr>
              <a:t>xamples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Best </a:t>
            </a:r>
            <a:r>
              <a:rPr lang="tr-TR" sz="2400" b="1" dirty="0" smtClean="0">
                <a:solidFill>
                  <a:srgbClr val="C00000"/>
                </a:solidFill>
              </a:rPr>
              <a:t>P</a:t>
            </a:r>
            <a:r>
              <a:rPr lang="en-US" sz="2400" b="1" dirty="0" err="1" smtClean="0">
                <a:solidFill>
                  <a:srgbClr val="C00000"/>
                </a:solidFill>
              </a:rPr>
              <a:t>ractices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tr-TR" altLang="tr-TR" sz="2400" b="1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/>
          <p:nvPr/>
        </p:nvPicPr>
        <p:blipFill rotWithShape="1">
          <a:blip r:embed="rId4"/>
          <a:srcRect l="14394" t="14706" r="73918" b="53829"/>
          <a:stretch/>
        </p:blipFill>
        <p:spPr bwMode="auto">
          <a:xfrm>
            <a:off x="210022" y="1381204"/>
            <a:ext cx="1913706" cy="5360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www.anneminisi.org/_Media/Image/Gallery/AdiyamanFabrikaAcilis/Big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94252"/>
            <a:ext cx="1584176" cy="15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nneminisi.org/_Media/Image/Gallery/AdiyamanFabrikaAcilis/Big/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2518"/>
            <a:ext cx="1728192" cy="16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67911" y="2924944"/>
            <a:ext cx="6008879" cy="872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tr-TR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pen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kindergartens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in a total of 10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organized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industrial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zones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until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the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end</a:t>
            </a:r>
            <a:r>
              <a:rPr lang="tr-TR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 of 2019. </a:t>
            </a:r>
          </a:p>
        </p:txBody>
      </p:sp>
      <p:pic>
        <p:nvPicPr>
          <p:cNvPr id="9" name="Picture 4" descr="http://www.groosy.com/wp-content/uploads/borusan_log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7" y="1572886"/>
            <a:ext cx="1406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91" y="1355599"/>
            <a:ext cx="1641261" cy="8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sanayi.gov.tr/_Resources/web2/images/logo_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8" y="1381204"/>
            <a:ext cx="2227138" cy="886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530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etin kutusu"/>
          <p:cNvSpPr txBox="1">
            <a:spLocks noChangeArrowheads="1"/>
          </p:cNvSpPr>
          <p:nvPr/>
        </p:nvSpPr>
        <p:spPr bwMode="auto">
          <a:xfrm>
            <a:off x="1907704" y="518766"/>
            <a:ext cx="666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</a:rPr>
              <a:t>xamples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Best </a:t>
            </a:r>
            <a:r>
              <a:rPr lang="tr-TR" sz="2400" b="1" dirty="0" smtClean="0">
                <a:solidFill>
                  <a:srgbClr val="C00000"/>
                </a:solidFill>
              </a:rPr>
              <a:t>P</a:t>
            </a:r>
            <a:r>
              <a:rPr lang="en-US" sz="2400" b="1" dirty="0" err="1" smtClean="0">
                <a:solidFill>
                  <a:srgbClr val="C00000"/>
                </a:solidFill>
              </a:rPr>
              <a:t>ractices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tr-TR" altLang="tr-TR" sz="2400" b="1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15421-3D37-4CAD-A5E8-2EC0590403AA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38927" name="Resim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2244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Ana Say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5755"/>
            <a:ext cx="2736304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english.isteesitlikplatformu.gov.tr/data/5525836e369dc5af7c6d6458/gorsel3_e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0" y="1345756"/>
            <a:ext cx="233715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nglish.isteesitlikplatformu.gov.tr/data/552585dd369dc5af7c6d6466/yayinlar_en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7465"/>
          <a:stretch/>
        </p:blipFill>
        <p:spPr bwMode="auto">
          <a:xfrm>
            <a:off x="6156176" y="1345756"/>
            <a:ext cx="2250102" cy="1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nglish.isteesitlikplatformu.gov.tr/data/55e44ca1369dc52b7c64b752/5d700f147bdf5876ef579420eb3d4c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218134" cy="26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nglish.isteesitlikplatformu.gov.tr/data/55e44ca1369dc52b7c64b752/5eb04561e0ff119dc1051720555b283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338506" cy="26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esim 18"/>
          <p:cNvPicPr/>
          <p:nvPr/>
        </p:nvPicPr>
        <p:blipFill rotWithShape="1">
          <a:blip r:embed="rId9"/>
          <a:srcRect l="18199" t="26765" r="29520" b="5589"/>
          <a:stretch/>
        </p:blipFill>
        <p:spPr bwMode="auto">
          <a:xfrm>
            <a:off x="2821778" y="3789040"/>
            <a:ext cx="3096344" cy="2671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34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438</Words>
  <Application>Microsoft Office PowerPoint</Application>
  <PresentationFormat>On-screen Show (4:3)</PresentationFormat>
  <Paragraphs>114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1_Ofis Teması</vt:lpstr>
      <vt:lpstr>4_Ofis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kapak</dc:title>
  <dc:creator>Akin Yumus</dc:creator>
  <cp:lastModifiedBy>Fatima Zahra Kamal</cp:lastModifiedBy>
  <cp:revision>29</cp:revision>
  <dcterms:created xsi:type="dcterms:W3CDTF">2016-09-06T09:09:59Z</dcterms:created>
  <dcterms:modified xsi:type="dcterms:W3CDTF">2016-10-01T15:56:40Z</dcterms:modified>
</cp:coreProperties>
</file>