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1" r:id="rId2"/>
    <p:sldId id="272" r:id="rId3"/>
    <p:sldId id="355" r:id="rId4"/>
    <p:sldId id="356" r:id="rId5"/>
    <p:sldId id="259" r:id="rId6"/>
    <p:sldId id="357" r:id="rId7"/>
    <p:sldId id="352" r:id="rId8"/>
    <p:sldId id="362" r:id="rId9"/>
    <p:sldId id="358" r:id="rId10"/>
    <p:sldId id="344" r:id="rId11"/>
    <p:sldId id="345" r:id="rId12"/>
    <p:sldId id="359" r:id="rId13"/>
    <p:sldId id="360" r:id="rId14"/>
    <p:sldId id="351" r:id="rId15"/>
    <p:sldId id="363" r:id="rId16"/>
    <p:sldId id="361" r:id="rId17"/>
    <p:sldId id="313" r:id="rId18"/>
    <p:sldId id="353" r:id="rId19"/>
    <p:sldId id="280" r:id="rId20"/>
    <p:sldId id="308" r:id="rId21"/>
    <p:sldId id="306" r:id="rId22"/>
    <p:sldId id="349" r:id="rId23"/>
    <p:sldId id="350" r:id="rId24"/>
    <p:sldId id="303" r:id="rId25"/>
    <p:sldId id="304" r:id="rId26"/>
    <p:sldId id="294" r:id="rId27"/>
    <p:sldId id="295" r:id="rId28"/>
    <p:sldId id="296" r:id="rId29"/>
    <p:sldId id="348" r:id="rId30"/>
    <p:sldId id="339" r:id="rId31"/>
    <p:sldId id="347"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14" autoAdjust="0"/>
  </p:normalViewPr>
  <p:slideViewPr>
    <p:cSldViewPr>
      <p:cViewPr>
        <p:scale>
          <a:sx n="106" d="100"/>
          <a:sy n="106" d="100"/>
        </p:scale>
        <p:origin x="-176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tr-TR" sz="1400" dirty="0"/>
              <a:t> </a:t>
            </a:r>
            <a:r>
              <a:rPr lang="tr-TR" sz="1400" dirty="0" smtClean="0"/>
              <a:t>2016 </a:t>
            </a:r>
            <a:r>
              <a:rPr lang="tr-TR" sz="1400" dirty="0"/>
              <a:t>YILI TÜRKİYE ELEKTRİK ENERJİSİ ÜRETİMİNİN  KAYNAKLARA GÖRE DAĞILIMI                                             </a:t>
            </a:r>
          </a:p>
        </c:rich>
      </c:tx>
      <c:layout>
        <c:manualLayout>
          <c:xMode val="edge"/>
          <c:yMode val="edge"/>
          <c:x val="0.14192559915424496"/>
          <c:y val="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636096035323343E-2"/>
          <c:y val="0.18589079574829467"/>
          <c:w val="0.91461999597535859"/>
          <c:h val="0.78640217695003778"/>
        </c:manualLayout>
      </c:layout>
      <c:pie3DChart>
        <c:varyColors val="1"/>
        <c:ser>
          <c:idx val="0"/>
          <c:order val="0"/>
          <c:spPr>
            <a:scene3d>
              <a:camera prst="orthographicFront"/>
              <a:lightRig rig="threePt" dir="t"/>
            </a:scene3d>
            <a:sp3d>
              <a:bevelT/>
            </a:sp3d>
          </c:spPr>
          <c:explosion val="25"/>
          <c:dPt>
            <c:idx val="0"/>
            <c:bubble3D val="0"/>
            <c:spPr>
              <a:solidFill>
                <a:schemeClr val="accent6">
                  <a:lumMod val="60000"/>
                  <a:lumOff val="40000"/>
                </a:schemeClr>
              </a:solidFill>
              <a:scene3d>
                <a:camera prst="orthographicFront"/>
                <a:lightRig rig="threePt" dir="t"/>
              </a:scene3d>
              <a:sp3d>
                <a:bevelT/>
              </a:sp3d>
            </c:spPr>
          </c:dPt>
          <c:dPt>
            <c:idx val="10"/>
            <c:bubble3D val="0"/>
            <c:spPr>
              <a:solidFill>
                <a:srgbClr val="FF0000"/>
              </a:solidFill>
              <a:scene3d>
                <a:camera prst="orthographicFront"/>
                <a:lightRig rig="threePt" dir="t"/>
              </a:scene3d>
              <a:sp3d>
                <a:bevelT/>
              </a:sp3d>
            </c:spPr>
          </c:dPt>
          <c:dLbls>
            <c:dLbl>
              <c:idx val="0"/>
              <c:layout>
                <c:manualLayout>
                  <c:x val="-5.5927208524145393E-2"/>
                  <c:y val="-1.9030240890759186E-2"/>
                </c:manualLayout>
              </c:layout>
              <c:tx>
                <c:rich>
                  <a:bodyPr/>
                  <a:lstStyle/>
                  <a:p>
                    <a:r>
                      <a:rPr lang="en-US" dirty="0" err="1"/>
                      <a:t>İthal</a:t>
                    </a:r>
                    <a:r>
                      <a:rPr lang="en-US" dirty="0"/>
                      <a:t> </a:t>
                    </a:r>
                    <a:r>
                      <a:rPr lang="en-US" dirty="0" err="1"/>
                      <a:t>Kömür</a:t>
                    </a:r>
                    <a:r>
                      <a:rPr lang="en-US" dirty="0"/>
                      <a:t>
</a:t>
                    </a:r>
                    <a:r>
                      <a:rPr lang="en-US" dirty="0" smtClean="0"/>
                      <a:t>1</a:t>
                    </a:r>
                    <a:r>
                      <a:rPr lang="tr-TR" dirty="0" smtClean="0"/>
                      <a:t>0</a:t>
                    </a:r>
                    <a:r>
                      <a:rPr lang="en-US" dirty="0" smtClean="0"/>
                      <a:t>,27</a:t>
                    </a:r>
                    <a:r>
                      <a:rPr lang="en-US" dirty="0"/>
                      <a:t>%</a:t>
                    </a:r>
                  </a:p>
                </c:rich>
              </c:tx>
              <c:showLegendKey val="0"/>
              <c:showVal val="0"/>
              <c:showCatName val="1"/>
              <c:showSerName val="0"/>
              <c:showPercent val="1"/>
              <c:showBubbleSize val="0"/>
            </c:dLbl>
            <c:dLbl>
              <c:idx val="1"/>
              <c:tx>
                <c:rich>
                  <a:bodyPr/>
                  <a:lstStyle/>
                  <a:p>
                    <a:r>
                      <a:rPr lang="en-US" dirty="0" err="1"/>
                      <a:t>Taşkömürü</a:t>
                    </a:r>
                    <a:r>
                      <a:rPr lang="en-US" dirty="0"/>
                      <a:t> + </a:t>
                    </a:r>
                    <a:r>
                      <a:rPr lang="en-US" dirty="0" err="1"/>
                      <a:t>Asfaltit</a:t>
                    </a:r>
                    <a:r>
                      <a:rPr lang="en-US"/>
                      <a:t>
</a:t>
                    </a:r>
                    <a:r>
                      <a:rPr lang="tr-TR" smtClean="0"/>
                      <a:t>2</a:t>
                    </a:r>
                    <a:r>
                      <a:rPr lang="en-US" smtClean="0"/>
                      <a:t>,85</a:t>
                    </a:r>
                    <a:r>
                      <a:rPr lang="en-US"/>
                      <a:t>%</a:t>
                    </a:r>
                  </a:p>
                </c:rich>
              </c:tx>
              <c:showLegendKey val="0"/>
              <c:showVal val="0"/>
              <c:showCatName val="1"/>
              <c:showSerName val="0"/>
              <c:showPercent val="1"/>
              <c:showBubbleSize val="0"/>
            </c:dLbl>
            <c:dLbl>
              <c:idx val="2"/>
              <c:layout>
                <c:manualLayout>
                  <c:x val="-1.1950829570142759E-2"/>
                  <c:y val="0.2200839745563842"/>
                </c:manualLayout>
              </c:layout>
              <c:tx>
                <c:rich>
                  <a:bodyPr/>
                  <a:lstStyle/>
                  <a:p>
                    <a:r>
                      <a:rPr lang="tr-TR" dirty="0" smtClean="0"/>
                      <a:t>L</a:t>
                    </a:r>
                    <a:r>
                      <a:rPr lang="en-US" dirty="0" err="1" smtClean="0"/>
                      <a:t>inyit</a:t>
                    </a:r>
                    <a:r>
                      <a:rPr lang="en-US" dirty="0"/>
                      <a:t>
</a:t>
                    </a:r>
                    <a:r>
                      <a:rPr lang="en-US" dirty="0" smtClean="0"/>
                      <a:t>1</a:t>
                    </a:r>
                    <a:r>
                      <a:rPr lang="tr-TR" dirty="0" smtClean="0"/>
                      <a:t>2</a:t>
                    </a:r>
                    <a:r>
                      <a:rPr lang="en-US" dirty="0" smtClean="0"/>
                      <a:t>,97</a:t>
                    </a:r>
                    <a:r>
                      <a:rPr lang="en-US" dirty="0"/>
                      <a:t>%</a:t>
                    </a:r>
                  </a:p>
                </c:rich>
              </c:tx>
              <c:showLegendKey val="0"/>
              <c:showVal val="0"/>
              <c:showCatName val="1"/>
              <c:showSerName val="0"/>
              <c:showPercent val="1"/>
              <c:showBubbleSize val="0"/>
            </c:dLbl>
            <c:dLbl>
              <c:idx val="3"/>
              <c:layout>
                <c:manualLayout>
                  <c:x val="-5.2774874802426486E-2"/>
                  <c:y val="1.5697270224367905E-2"/>
                </c:manualLayout>
              </c:layout>
              <c:tx>
                <c:rich>
                  <a:bodyPr/>
                  <a:lstStyle/>
                  <a:p>
                    <a:r>
                      <a:rPr lang="en-US" dirty="0" err="1"/>
                      <a:t>Doğal</a:t>
                    </a:r>
                    <a:r>
                      <a:rPr lang="en-US" dirty="0"/>
                      <a:t> </a:t>
                    </a:r>
                    <a:r>
                      <a:rPr lang="en-US" dirty="0" err="1"/>
                      <a:t>Gaz</a:t>
                    </a:r>
                    <a:r>
                      <a:rPr lang="en-US" dirty="0"/>
                      <a:t>
</a:t>
                    </a:r>
                    <a:r>
                      <a:rPr lang="tr-TR" dirty="0" smtClean="0"/>
                      <a:t>28,3</a:t>
                    </a:r>
                    <a:r>
                      <a:rPr lang="en-US" dirty="0" smtClean="0"/>
                      <a:t>0</a:t>
                    </a:r>
                    <a:r>
                      <a:rPr lang="en-US" dirty="0"/>
                      <a:t>%</a:t>
                    </a:r>
                  </a:p>
                </c:rich>
              </c:tx>
              <c:showLegendKey val="0"/>
              <c:showVal val="0"/>
              <c:showCatName val="1"/>
              <c:showSerName val="0"/>
              <c:showPercent val="1"/>
              <c:showBubbleSize val="0"/>
            </c:dLbl>
            <c:dLbl>
              <c:idx val="4"/>
              <c:layout>
                <c:manualLayout>
                  <c:x val="2.2670254095088483E-2"/>
                  <c:y val="4.8727315643792297E-2"/>
                </c:manualLayout>
              </c:layout>
              <c:showLegendKey val="0"/>
              <c:showVal val="0"/>
              <c:showCatName val="1"/>
              <c:showSerName val="0"/>
              <c:showPercent val="1"/>
              <c:showBubbleSize val="0"/>
            </c:dLbl>
            <c:dLbl>
              <c:idx val="5"/>
              <c:layout>
                <c:manualLayout>
                  <c:x val="1.0304660952312951E-2"/>
                  <c:y val="-4.6202231692542013E-2"/>
                </c:manualLayout>
              </c:layout>
              <c:showLegendKey val="0"/>
              <c:showVal val="0"/>
              <c:showCatName val="1"/>
              <c:showSerName val="0"/>
              <c:showPercent val="1"/>
              <c:showBubbleSize val="0"/>
            </c:dLbl>
            <c:dLbl>
              <c:idx val="6"/>
              <c:layout>
                <c:manualLayout>
                  <c:x val="-2.4417989503850881E-3"/>
                  <c:y val="8.8463687511410177E-3"/>
                </c:manualLayout>
              </c:layout>
              <c:showLegendKey val="0"/>
              <c:showVal val="0"/>
              <c:showCatName val="1"/>
              <c:showSerName val="0"/>
              <c:showPercent val="1"/>
              <c:showBubbleSize val="0"/>
            </c:dLbl>
            <c:dLbl>
              <c:idx val="7"/>
              <c:layout>
                <c:manualLayout>
                  <c:x val="-1.8597235429858527E-2"/>
                  <c:y val="5.6474619153609124E-3"/>
                </c:manualLayout>
              </c:layout>
              <c:tx>
                <c:rich>
                  <a:bodyPr/>
                  <a:lstStyle/>
                  <a:p>
                    <a:r>
                      <a:rPr lang="en-US" dirty="0" err="1"/>
                      <a:t>Rüzgar</a:t>
                    </a:r>
                    <a:r>
                      <a:rPr lang="en-US" dirty="0"/>
                      <a:t>
</a:t>
                    </a:r>
                    <a:r>
                      <a:rPr lang="tr-TR" dirty="0" smtClean="0"/>
                      <a:t>7,3 </a:t>
                    </a:r>
                    <a:r>
                      <a:rPr lang="en-US" dirty="0" smtClean="0"/>
                      <a:t>%</a:t>
                    </a:r>
                    <a:endParaRPr lang="en-US" dirty="0"/>
                  </a:p>
                </c:rich>
              </c:tx>
              <c:showLegendKey val="0"/>
              <c:showVal val="0"/>
              <c:showCatName val="1"/>
              <c:showSerName val="0"/>
              <c:showPercent val="1"/>
              <c:showBubbleSize val="0"/>
            </c:dLbl>
            <c:dLbl>
              <c:idx val="8"/>
              <c:layout>
                <c:manualLayout>
                  <c:x val="-3.0178700671506891E-2"/>
                  <c:y val="-8.1219630485414238E-2"/>
                </c:manualLayout>
              </c:layout>
              <c:tx>
                <c:rich>
                  <a:bodyPr/>
                  <a:lstStyle/>
                  <a:p>
                    <a:r>
                      <a:rPr lang="en-US" b="1"/>
                      <a:t>Yenilenebilir+Atık</a:t>
                    </a:r>
                    <a:endParaRPr lang="tr-TR" b="1"/>
                  </a:p>
                  <a:p>
                    <a:r>
                      <a:rPr lang="en-US" b="1"/>
                      <a:t>+Atık Isı; 1.758,2; 0,67%</a:t>
                    </a:r>
                    <a:endParaRPr lang="en-US"/>
                  </a:p>
                </c:rich>
              </c:tx>
              <c:showLegendKey val="0"/>
              <c:showVal val="0"/>
              <c:showCatName val="1"/>
              <c:showSerName val="0"/>
              <c:showPercent val="1"/>
              <c:showBubbleSize val="0"/>
            </c:dLbl>
            <c:dLbl>
              <c:idx val="9"/>
              <c:layout>
                <c:manualLayout>
                  <c:x val="1.7173326019999165E-2"/>
                  <c:y val="-1.7295709404199687E-2"/>
                </c:manualLayout>
              </c:layout>
              <c:tx>
                <c:rich>
                  <a:bodyPr/>
                  <a:lstStyle/>
                  <a:p>
                    <a:r>
                      <a:rPr lang="en-US" dirty="0" err="1"/>
                      <a:t>Jeotermal</a:t>
                    </a:r>
                    <a:r>
                      <a:rPr lang="en-US" dirty="0"/>
                      <a:t>
</a:t>
                    </a:r>
                    <a:r>
                      <a:rPr lang="tr-TR" dirty="0" smtClean="0"/>
                      <a:t>2</a:t>
                    </a:r>
                    <a:r>
                      <a:rPr lang="en-US" dirty="0" smtClean="0"/>
                      <a:t>,</a:t>
                    </a:r>
                    <a:r>
                      <a:rPr lang="tr-TR" dirty="0" smtClean="0"/>
                      <a:t>8</a:t>
                    </a:r>
                    <a:r>
                      <a:rPr lang="en-US" dirty="0" smtClean="0"/>
                      <a:t>1</a:t>
                    </a:r>
                    <a:r>
                      <a:rPr lang="en-US" dirty="0"/>
                      <a:t>%</a:t>
                    </a:r>
                  </a:p>
                </c:rich>
              </c:tx>
              <c:showLegendKey val="0"/>
              <c:showVal val="0"/>
              <c:showCatName val="1"/>
              <c:showSerName val="0"/>
              <c:showPercent val="1"/>
              <c:showBubbleSize val="0"/>
            </c:dLbl>
            <c:dLbl>
              <c:idx val="10"/>
              <c:layout>
                <c:manualLayout>
                  <c:x val="6.4328590484659859E-2"/>
                  <c:y val="1.4400336358221506E-3"/>
                </c:manualLayout>
              </c:layout>
              <c:tx>
                <c:rich>
                  <a:bodyPr/>
                  <a:lstStyle/>
                  <a:p>
                    <a:r>
                      <a:rPr lang="en-US" dirty="0" err="1"/>
                      <a:t>Güneş</a:t>
                    </a:r>
                    <a:r>
                      <a:rPr lang="en-US" dirty="0"/>
                      <a:t>
</a:t>
                    </a:r>
                    <a:r>
                      <a:rPr lang="tr-TR" dirty="0" smtClean="0"/>
                      <a:t>1,05</a:t>
                    </a:r>
                    <a:r>
                      <a:rPr lang="en-US" dirty="0" smtClean="0"/>
                      <a:t>%</a:t>
                    </a:r>
                    <a:endParaRPr lang="en-US" dirty="0"/>
                  </a:p>
                </c:rich>
              </c:tx>
              <c:showLegendKey val="0"/>
              <c:showVal val="0"/>
              <c:showCatName val="1"/>
              <c:showSerName val="0"/>
              <c:showPercent val="1"/>
              <c:showBubbleSize val="0"/>
            </c:dLbl>
            <c:numFmt formatCode="0.00%" sourceLinked="0"/>
            <c:txPr>
              <a:bodyPr/>
              <a:lstStyle/>
              <a:p>
                <a:pPr>
                  <a:defRPr b="1"/>
                </a:pPr>
                <a:endParaRPr lang="en-US"/>
              </a:p>
            </c:txPr>
            <c:showLegendKey val="0"/>
            <c:showVal val="0"/>
            <c:showCatName val="1"/>
            <c:showSerName val="0"/>
            <c:showPercent val="1"/>
            <c:showBubbleSize val="0"/>
            <c:showLeaderLines val="1"/>
          </c:dLbls>
          <c:cat>
            <c:strRef>
              <c:f>'2'!$B$5:$B$15</c:f>
              <c:strCache>
                <c:ptCount val="11"/>
                <c:pt idx="0">
                  <c:v>İthal Kömür</c:v>
                </c:pt>
                <c:pt idx="1">
                  <c:v>Taşkömürü + Asfaltit</c:v>
                </c:pt>
                <c:pt idx="2">
                  <c:v>Linyit</c:v>
                </c:pt>
                <c:pt idx="3">
                  <c:v>Doğal Gaz</c:v>
                </c:pt>
                <c:pt idx="4">
                  <c:v>Sıvı Yakıtlar</c:v>
                </c:pt>
                <c:pt idx="5">
                  <c:v>Barajlı</c:v>
                </c:pt>
                <c:pt idx="6">
                  <c:v>D.Göl ve Akarsu</c:v>
                </c:pt>
                <c:pt idx="7">
                  <c:v>Rüzgar</c:v>
                </c:pt>
                <c:pt idx="8">
                  <c:v>Yenilenebilir+Atık+Atık Isı</c:v>
                </c:pt>
                <c:pt idx="9">
                  <c:v>Jeotermal</c:v>
                </c:pt>
                <c:pt idx="10">
                  <c:v>Güneş</c:v>
                </c:pt>
              </c:strCache>
            </c:strRef>
          </c:cat>
          <c:val>
            <c:numRef>
              <c:f>'2'!$C$5:$C$15</c:f>
              <c:numCache>
                <c:formatCode>#,##0.0</c:formatCode>
                <c:ptCount val="11"/>
                <c:pt idx="0">
                  <c:v>39986.004150000001</c:v>
                </c:pt>
                <c:pt idx="1">
                  <c:v>4843.8677790000002</c:v>
                </c:pt>
                <c:pt idx="2">
                  <c:v>31335.734611</c:v>
                </c:pt>
                <c:pt idx="3">
                  <c:v>99218.700952999992</c:v>
                </c:pt>
                <c:pt idx="4">
                  <c:v>2223.9</c:v>
                </c:pt>
                <c:pt idx="5">
                  <c:v>47514.054000000011</c:v>
                </c:pt>
                <c:pt idx="6">
                  <c:v>19631.773000000001</c:v>
                </c:pt>
                <c:pt idx="7">
                  <c:v>11652.4872462</c:v>
                </c:pt>
                <c:pt idx="8">
                  <c:v>1758.1939899999998</c:v>
                </c:pt>
                <c:pt idx="9">
                  <c:v>3424.4877470000001</c:v>
                </c:pt>
                <c:pt idx="10">
                  <c:v>194.060202</c:v>
                </c:pt>
              </c:numCache>
            </c:numRef>
          </c:val>
        </c:ser>
        <c:dLbls>
          <c:showLegendKey val="0"/>
          <c:showVal val="0"/>
          <c:showCatName val="1"/>
          <c:showSerName val="0"/>
          <c:showPercent val="1"/>
          <c:showBubbleSize val="0"/>
          <c:showLeaderLines val="1"/>
        </c:dLbls>
      </c:pie3DChart>
      <c:spPr>
        <a:scene3d>
          <a:camera prst="orthographicFront"/>
          <a:lightRig rig="threePt" dir="t"/>
        </a:scene3d>
        <a:sp3d>
          <a:bevelT/>
        </a:sp3d>
      </c:spPr>
    </c:plotArea>
    <c:plotVisOnly val="1"/>
    <c:dispBlanksAs val="zero"/>
    <c:showDLblsOverMax val="0"/>
  </c:chart>
  <c:spPr>
    <a:ln>
      <a:noFill/>
    </a:ln>
    <a:scene3d>
      <a:camera prst="orthographicFront"/>
      <a:lightRig rig="threePt" dir="t"/>
    </a:scene3d>
    <a:sp3d prstMaterial="plastic"/>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46F4B2-D516-4369-9A1A-DEBAB2980AED}" type="doc">
      <dgm:prSet loTypeId="urn:microsoft.com/office/officeart/2005/8/layout/gear1" loCatId="relationship" qsTypeId="urn:microsoft.com/office/officeart/2005/8/quickstyle/3d3" qsCatId="3D" csTypeId="urn:microsoft.com/office/officeart/2005/8/colors/colorful5" csCatId="colorful" phldr="1"/>
      <dgm:spPr/>
    </dgm:pt>
    <dgm:pt modelId="{5A343D99-286C-4701-A05D-321A2EF13E8F}">
      <dgm:prSet phldrT="[Metin]" custT="1"/>
      <dgm:spPr/>
      <dgm:t>
        <a:bodyPr/>
        <a:lstStyle/>
        <a:p>
          <a:r>
            <a:rPr lang="tr-TR" sz="2400" b="1" dirty="0" smtClean="0">
              <a:solidFill>
                <a:srgbClr val="00602B"/>
              </a:solidFill>
              <a:effectLst>
                <a:outerShdw blurRad="38100" dist="38100" dir="2700000" algn="tl">
                  <a:srgbClr val="000000">
                    <a:alpha val="43137"/>
                  </a:srgbClr>
                </a:outerShdw>
              </a:effectLst>
            </a:rPr>
            <a:t>ÇED</a:t>
          </a:r>
          <a:endParaRPr lang="tr-TR" sz="1050" b="1" dirty="0">
            <a:solidFill>
              <a:srgbClr val="00602B"/>
            </a:solidFill>
            <a:effectLst>
              <a:outerShdw blurRad="38100" dist="38100" dir="2700000" algn="tl">
                <a:srgbClr val="000000">
                  <a:alpha val="43137"/>
                </a:srgbClr>
              </a:outerShdw>
            </a:effectLst>
          </a:endParaRPr>
        </a:p>
      </dgm:t>
    </dgm:pt>
    <dgm:pt modelId="{18306D27-E118-4AE4-981D-1739659F3C4E}" type="parTrans" cxnId="{B5C3DC18-B8C9-406E-A9B0-2895D6E960C9}">
      <dgm:prSet/>
      <dgm:spPr/>
      <dgm:t>
        <a:bodyPr/>
        <a:lstStyle/>
        <a:p>
          <a:endParaRPr lang="tr-TR" sz="4400" b="1">
            <a:solidFill>
              <a:schemeClr val="tx1"/>
            </a:solidFill>
            <a:effectLst>
              <a:outerShdw blurRad="38100" dist="38100" dir="2700000" algn="tl">
                <a:srgbClr val="000000">
                  <a:alpha val="43137"/>
                </a:srgbClr>
              </a:outerShdw>
            </a:effectLst>
          </a:endParaRPr>
        </a:p>
      </dgm:t>
    </dgm:pt>
    <dgm:pt modelId="{FE53E63C-076D-4C56-B83B-79CF6B955E81}" type="sibTrans" cxnId="{B5C3DC18-B8C9-406E-A9B0-2895D6E960C9}">
      <dgm:prSet/>
      <dgm:spPr/>
      <dgm:t>
        <a:bodyPr/>
        <a:lstStyle/>
        <a:p>
          <a:endParaRPr lang="tr-TR" sz="4400" b="1">
            <a:solidFill>
              <a:schemeClr val="tx1"/>
            </a:solidFill>
            <a:effectLst>
              <a:outerShdw blurRad="38100" dist="38100" dir="2700000" algn="tl">
                <a:srgbClr val="000000">
                  <a:alpha val="43137"/>
                </a:srgbClr>
              </a:outerShdw>
            </a:effectLst>
          </a:endParaRPr>
        </a:p>
      </dgm:t>
    </dgm:pt>
    <dgm:pt modelId="{DF0F71D5-244A-4DA7-8BB1-28F17B691943}">
      <dgm:prSet phldrT="[Metin]" custT="1"/>
      <dgm:spPr>
        <a:solidFill>
          <a:schemeClr val="accent4">
            <a:lumMod val="40000"/>
            <a:lumOff val="60000"/>
          </a:schemeClr>
        </a:solidFill>
      </dgm:spPr>
      <dgm:t>
        <a:bodyPr>
          <a:scene3d>
            <a:camera prst="orthographicFront"/>
            <a:lightRig rig="soft" dir="t">
              <a:rot lat="0" lon="0" rev="10800000"/>
            </a:lightRig>
          </a:scene3d>
          <a:sp3d>
            <a:bevelT w="27940" h="12700"/>
            <a:contourClr>
              <a:srgbClr val="DDDDDD"/>
            </a:contourClr>
          </a:sp3d>
        </a:bodyPr>
        <a:lstStyle/>
        <a:p>
          <a:r>
            <a:rPr lang="tr-TR" sz="1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BİLİMSEL DEĞERLENDİRME</a:t>
          </a:r>
          <a:endParaRPr lang="tr-TR" sz="1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60250E40-8A9B-42E5-98CC-11690A757865}" type="parTrans" cxnId="{D6BCACA8-6EB4-46CE-A8D6-2960351584D8}">
      <dgm:prSet/>
      <dgm:spPr/>
      <dgm:t>
        <a:bodyPr/>
        <a:lstStyle/>
        <a:p>
          <a:endParaRPr lang="tr-TR" sz="4400" b="1">
            <a:solidFill>
              <a:schemeClr val="tx1"/>
            </a:solidFill>
            <a:effectLst>
              <a:outerShdw blurRad="38100" dist="38100" dir="2700000" algn="tl">
                <a:srgbClr val="000000">
                  <a:alpha val="43137"/>
                </a:srgbClr>
              </a:outerShdw>
            </a:effectLst>
          </a:endParaRPr>
        </a:p>
      </dgm:t>
    </dgm:pt>
    <dgm:pt modelId="{183A9E62-73C8-4193-B16A-C86745B635C5}" type="sibTrans" cxnId="{D6BCACA8-6EB4-46CE-A8D6-2960351584D8}">
      <dgm:prSet/>
      <dgm:spPr>
        <a:solidFill>
          <a:schemeClr val="accent4">
            <a:lumMod val="40000"/>
            <a:lumOff val="60000"/>
          </a:schemeClr>
        </a:solidFill>
        <a:scene3d>
          <a:camera prst="orthographicFront">
            <a:rot lat="2954326" lon="21101980" rev="20401394"/>
          </a:camera>
          <a:lightRig rig="contrasting" dir="t">
            <a:rot lat="0" lon="0" rev="1200000"/>
          </a:lightRig>
        </a:scene3d>
        <a:sp3d z="-182000" contourW="19050" prstMaterial="metal">
          <a:bevelT w="88900" h="203200"/>
          <a:bevelB w="165100" h="254000"/>
        </a:sp3d>
      </dgm:spPr>
      <dgm:t>
        <a:bodyPr/>
        <a:lstStyle/>
        <a:p>
          <a:endParaRPr lang="tr-TR" sz="4400" b="1">
            <a:solidFill>
              <a:schemeClr val="tx1"/>
            </a:solidFill>
            <a:effectLst>
              <a:outerShdw blurRad="38100" dist="38100" dir="2700000" algn="tl">
                <a:srgbClr val="000000">
                  <a:alpha val="43137"/>
                </a:srgbClr>
              </a:outerShdw>
            </a:effectLst>
          </a:endParaRPr>
        </a:p>
      </dgm:t>
    </dgm:pt>
    <dgm:pt modelId="{EA066855-C9DC-4365-849B-EEF5CA65B932}">
      <dgm:prSet phldrT="[Metin]" custT="1"/>
      <dgm:spPr>
        <a:solidFill>
          <a:srgbClr val="92D050"/>
        </a:solidFill>
      </dgm:spPr>
      <dgm:t>
        <a:bodyPr/>
        <a:lstStyle/>
        <a:p>
          <a:r>
            <a:rPr lang="tr-TR" sz="900" b="0" cap="all" spc="0"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HALKIN KATILIMI</a:t>
          </a:r>
          <a:endParaRPr lang="tr-TR" sz="900" b="0" cap="all" spc="0"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dgm:t>
    </dgm:pt>
    <dgm:pt modelId="{6C1BB646-35D4-402E-98BD-BC9434AC5C8B}" type="parTrans" cxnId="{5D6F3FAC-69E2-4D99-BB4C-35F3C5FD74D1}">
      <dgm:prSet/>
      <dgm:spPr/>
      <dgm:t>
        <a:bodyPr/>
        <a:lstStyle/>
        <a:p>
          <a:endParaRPr lang="tr-TR" sz="4400" b="1">
            <a:solidFill>
              <a:schemeClr val="tx1"/>
            </a:solidFill>
            <a:effectLst>
              <a:outerShdw blurRad="38100" dist="38100" dir="2700000" algn="tl">
                <a:srgbClr val="000000">
                  <a:alpha val="43137"/>
                </a:srgbClr>
              </a:outerShdw>
            </a:effectLst>
          </a:endParaRPr>
        </a:p>
      </dgm:t>
    </dgm:pt>
    <dgm:pt modelId="{2B6FEC97-4564-4E64-BD1B-55C4A476A755}" type="sibTrans" cxnId="{5D6F3FAC-69E2-4D99-BB4C-35F3C5FD74D1}">
      <dgm:prSet/>
      <dgm:spPr>
        <a:solidFill>
          <a:srgbClr val="92D050"/>
        </a:solidFill>
        <a:scene3d>
          <a:camera prst="orthographicFront">
            <a:rot lat="1500000" lon="0" rev="19499999"/>
          </a:camera>
          <a:lightRig rig="contrasting" dir="t">
            <a:rot lat="0" lon="0" rev="1200000"/>
          </a:lightRig>
        </a:scene3d>
        <a:sp3d z="-182000" contourW="19050" prstMaterial="metal">
          <a:bevelT w="88900" h="203200"/>
          <a:bevelB w="165100" h="254000"/>
        </a:sp3d>
      </dgm:spPr>
      <dgm:t>
        <a:bodyPr/>
        <a:lstStyle/>
        <a:p>
          <a:endParaRPr lang="tr-TR" sz="4400" b="1">
            <a:solidFill>
              <a:schemeClr val="tx1"/>
            </a:solidFill>
            <a:effectLst>
              <a:outerShdw blurRad="38100" dist="38100" dir="2700000" algn="tl">
                <a:srgbClr val="000000">
                  <a:alpha val="43137"/>
                </a:srgbClr>
              </a:outerShdw>
            </a:effectLst>
          </a:endParaRPr>
        </a:p>
      </dgm:t>
    </dgm:pt>
    <dgm:pt modelId="{EB141987-5EDF-44CB-B15F-5020059931FD}" type="pres">
      <dgm:prSet presAssocID="{4546F4B2-D516-4369-9A1A-DEBAB2980AED}" presName="composite" presStyleCnt="0">
        <dgm:presLayoutVars>
          <dgm:chMax val="3"/>
          <dgm:animLvl val="lvl"/>
          <dgm:resizeHandles val="exact"/>
        </dgm:presLayoutVars>
      </dgm:prSet>
      <dgm:spPr/>
    </dgm:pt>
    <dgm:pt modelId="{2CEF96F9-6C76-4D8D-87A9-B55A3EE1D8C8}" type="pres">
      <dgm:prSet presAssocID="{5A343D99-286C-4701-A05D-321A2EF13E8F}" presName="gear1" presStyleLbl="node1" presStyleIdx="0" presStyleCnt="3" custLinFactNeighborY="3620">
        <dgm:presLayoutVars>
          <dgm:chMax val="1"/>
          <dgm:bulletEnabled val="1"/>
        </dgm:presLayoutVars>
      </dgm:prSet>
      <dgm:spPr/>
      <dgm:t>
        <a:bodyPr/>
        <a:lstStyle/>
        <a:p>
          <a:endParaRPr lang="tr-TR"/>
        </a:p>
      </dgm:t>
    </dgm:pt>
    <dgm:pt modelId="{F66FF181-336D-4FB5-B0D7-1E26A499ACA1}" type="pres">
      <dgm:prSet presAssocID="{5A343D99-286C-4701-A05D-321A2EF13E8F}" presName="gear1srcNode" presStyleLbl="node1" presStyleIdx="0" presStyleCnt="3"/>
      <dgm:spPr/>
      <dgm:t>
        <a:bodyPr/>
        <a:lstStyle/>
        <a:p>
          <a:endParaRPr lang="tr-TR"/>
        </a:p>
      </dgm:t>
    </dgm:pt>
    <dgm:pt modelId="{10002374-BB09-445F-B34D-51B4AA993D87}" type="pres">
      <dgm:prSet presAssocID="{5A343D99-286C-4701-A05D-321A2EF13E8F}" presName="gear1dstNode" presStyleLbl="node1" presStyleIdx="0" presStyleCnt="3"/>
      <dgm:spPr/>
      <dgm:t>
        <a:bodyPr/>
        <a:lstStyle/>
        <a:p>
          <a:endParaRPr lang="tr-TR"/>
        </a:p>
      </dgm:t>
    </dgm:pt>
    <dgm:pt modelId="{2AEEA092-5FB0-4A0B-A44A-CE58D980744B}" type="pres">
      <dgm:prSet presAssocID="{DF0F71D5-244A-4DA7-8BB1-28F17B691943}" presName="gear2" presStyleLbl="node1" presStyleIdx="1" presStyleCnt="3" custScaleX="137626" custScaleY="118070" custLinFactNeighborX="-10482" custLinFactNeighborY="146">
        <dgm:presLayoutVars>
          <dgm:chMax val="1"/>
          <dgm:bulletEnabled val="1"/>
        </dgm:presLayoutVars>
      </dgm:prSet>
      <dgm:spPr/>
      <dgm:t>
        <a:bodyPr/>
        <a:lstStyle/>
        <a:p>
          <a:endParaRPr lang="tr-TR"/>
        </a:p>
      </dgm:t>
    </dgm:pt>
    <dgm:pt modelId="{ACAADCCC-1553-4099-A33F-140129933E01}" type="pres">
      <dgm:prSet presAssocID="{DF0F71D5-244A-4DA7-8BB1-28F17B691943}" presName="gear2srcNode" presStyleLbl="node1" presStyleIdx="1" presStyleCnt="3"/>
      <dgm:spPr/>
      <dgm:t>
        <a:bodyPr/>
        <a:lstStyle/>
        <a:p>
          <a:endParaRPr lang="tr-TR"/>
        </a:p>
      </dgm:t>
    </dgm:pt>
    <dgm:pt modelId="{E3C0F12F-DEFB-4909-868F-2E2547CC5613}" type="pres">
      <dgm:prSet presAssocID="{DF0F71D5-244A-4DA7-8BB1-28F17B691943}" presName="gear2dstNode" presStyleLbl="node1" presStyleIdx="1" presStyleCnt="3"/>
      <dgm:spPr/>
      <dgm:t>
        <a:bodyPr/>
        <a:lstStyle/>
        <a:p>
          <a:endParaRPr lang="tr-TR"/>
        </a:p>
      </dgm:t>
    </dgm:pt>
    <dgm:pt modelId="{CCC9712D-A1F9-40ED-BE59-012A0E47BEFD}" type="pres">
      <dgm:prSet presAssocID="{EA066855-C9DC-4365-849B-EEF5CA65B932}" presName="gear3" presStyleLbl="node1" presStyleIdx="2" presStyleCnt="3" custScaleX="127977" custScaleY="127049" custLinFactNeighborX="6393" custLinFactNeighborY="-11598"/>
      <dgm:spPr/>
      <dgm:t>
        <a:bodyPr/>
        <a:lstStyle/>
        <a:p>
          <a:endParaRPr lang="tr-TR"/>
        </a:p>
      </dgm:t>
    </dgm:pt>
    <dgm:pt modelId="{D1FD8612-9AA5-4C0F-9A05-5AA266EDC21D}" type="pres">
      <dgm:prSet presAssocID="{EA066855-C9DC-4365-849B-EEF5CA65B932}" presName="gear3tx" presStyleLbl="node1" presStyleIdx="2" presStyleCnt="3">
        <dgm:presLayoutVars>
          <dgm:chMax val="1"/>
          <dgm:bulletEnabled val="1"/>
        </dgm:presLayoutVars>
      </dgm:prSet>
      <dgm:spPr/>
      <dgm:t>
        <a:bodyPr/>
        <a:lstStyle/>
        <a:p>
          <a:endParaRPr lang="tr-TR"/>
        </a:p>
      </dgm:t>
    </dgm:pt>
    <dgm:pt modelId="{CC620963-873C-4D94-A956-315C85FCA9AE}" type="pres">
      <dgm:prSet presAssocID="{EA066855-C9DC-4365-849B-EEF5CA65B932}" presName="gear3srcNode" presStyleLbl="node1" presStyleIdx="2" presStyleCnt="3"/>
      <dgm:spPr/>
      <dgm:t>
        <a:bodyPr/>
        <a:lstStyle/>
        <a:p>
          <a:endParaRPr lang="tr-TR"/>
        </a:p>
      </dgm:t>
    </dgm:pt>
    <dgm:pt modelId="{2A34E550-BA7C-4753-A5EB-3D035B2AE2C3}" type="pres">
      <dgm:prSet presAssocID="{EA066855-C9DC-4365-849B-EEF5CA65B932}" presName="gear3dstNode" presStyleLbl="node1" presStyleIdx="2" presStyleCnt="3"/>
      <dgm:spPr/>
      <dgm:t>
        <a:bodyPr/>
        <a:lstStyle/>
        <a:p>
          <a:endParaRPr lang="tr-TR"/>
        </a:p>
      </dgm:t>
    </dgm:pt>
    <dgm:pt modelId="{D70E126A-7A99-4A7A-B2D0-FB29AB185ECA}" type="pres">
      <dgm:prSet presAssocID="{FE53E63C-076D-4C56-B83B-79CF6B955E81}" presName="connector1" presStyleLbl="sibTrans2D1" presStyleIdx="0" presStyleCnt="3"/>
      <dgm:spPr/>
      <dgm:t>
        <a:bodyPr/>
        <a:lstStyle/>
        <a:p>
          <a:endParaRPr lang="tr-TR"/>
        </a:p>
      </dgm:t>
    </dgm:pt>
    <dgm:pt modelId="{75DF7806-164F-499B-8365-BE910ED70A20}" type="pres">
      <dgm:prSet presAssocID="{183A9E62-73C8-4193-B16A-C86745B635C5}" presName="connector2" presStyleLbl="sibTrans2D1" presStyleIdx="1" presStyleCnt="3" custLinFactNeighborX="-9060" custLinFactNeighborY="-11352"/>
      <dgm:spPr/>
      <dgm:t>
        <a:bodyPr/>
        <a:lstStyle/>
        <a:p>
          <a:endParaRPr lang="tr-TR"/>
        </a:p>
      </dgm:t>
    </dgm:pt>
    <dgm:pt modelId="{9A0D0745-A4A4-4319-95C5-A0B13EDC6022}" type="pres">
      <dgm:prSet presAssocID="{2B6FEC97-4564-4E64-BD1B-55C4A476A755}" presName="connector3" presStyleLbl="sibTrans2D1" presStyleIdx="2" presStyleCnt="3" custScaleX="123565" custLinFactNeighborX="5769" custLinFactNeighborY="-13551"/>
      <dgm:spPr/>
      <dgm:t>
        <a:bodyPr/>
        <a:lstStyle/>
        <a:p>
          <a:endParaRPr lang="tr-TR"/>
        </a:p>
      </dgm:t>
    </dgm:pt>
  </dgm:ptLst>
  <dgm:cxnLst>
    <dgm:cxn modelId="{FBC27A3C-FD6F-431D-B6B0-068BFD13562C}" type="presOf" srcId="{DF0F71D5-244A-4DA7-8BB1-28F17B691943}" destId="{2AEEA092-5FB0-4A0B-A44A-CE58D980744B}" srcOrd="0" destOrd="0" presId="urn:microsoft.com/office/officeart/2005/8/layout/gear1"/>
    <dgm:cxn modelId="{5D6F3FAC-69E2-4D99-BB4C-35F3C5FD74D1}" srcId="{4546F4B2-D516-4369-9A1A-DEBAB2980AED}" destId="{EA066855-C9DC-4365-849B-EEF5CA65B932}" srcOrd="2" destOrd="0" parTransId="{6C1BB646-35D4-402E-98BD-BC9434AC5C8B}" sibTransId="{2B6FEC97-4564-4E64-BD1B-55C4A476A755}"/>
    <dgm:cxn modelId="{238C3864-8EC1-43A1-BACC-991A8E2E36AD}" type="presOf" srcId="{DF0F71D5-244A-4DA7-8BB1-28F17B691943}" destId="{E3C0F12F-DEFB-4909-868F-2E2547CC5613}" srcOrd="2" destOrd="0" presId="urn:microsoft.com/office/officeart/2005/8/layout/gear1"/>
    <dgm:cxn modelId="{50059B7C-0C5F-451A-A640-AF57508B0595}" type="presOf" srcId="{FE53E63C-076D-4C56-B83B-79CF6B955E81}" destId="{D70E126A-7A99-4A7A-B2D0-FB29AB185ECA}" srcOrd="0" destOrd="0" presId="urn:microsoft.com/office/officeart/2005/8/layout/gear1"/>
    <dgm:cxn modelId="{A2382A5C-83AA-4982-B060-D5F7E9B61A59}" type="presOf" srcId="{2B6FEC97-4564-4E64-BD1B-55C4A476A755}" destId="{9A0D0745-A4A4-4319-95C5-A0B13EDC6022}" srcOrd="0" destOrd="0" presId="urn:microsoft.com/office/officeart/2005/8/layout/gear1"/>
    <dgm:cxn modelId="{2FAE1955-660F-489F-9025-C0DDA2438321}" type="presOf" srcId="{183A9E62-73C8-4193-B16A-C86745B635C5}" destId="{75DF7806-164F-499B-8365-BE910ED70A20}" srcOrd="0" destOrd="0" presId="urn:microsoft.com/office/officeart/2005/8/layout/gear1"/>
    <dgm:cxn modelId="{4B1EE1D7-7306-4E40-B52F-FA5E1A607AFA}" type="presOf" srcId="{DF0F71D5-244A-4DA7-8BB1-28F17B691943}" destId="{ACAADCCC-1553-4099-A33F-140129933E01}" srcOrd="1" destOrd="0" presId="urn:microsoft.com/office/officeart/2005/8/layout/gear1"/>
    <dgm:cxn modelId="{D265BA21-B255-4EEF-9CC7-7DC69368AE76}" type="presOf" srcId="{EA066855-C9DC-4365-849B-EEF5CA65B932}" destId="{CCC9712D-A1F9-40ED-BE59-012A0E47BEFD}" srcOrd="0" destOrd="0" presId="urn:microsoft.com/office/officeart/2005/8/layout/gear1"/>
    <dgm:cxn modelId="{708E0462-DE20-47B4-9999-F8DEF56388AF}" type="presOf" srcId="{5A343D99-286C-4701-A05D-321A2EF13E8F}" destId="{F66FF181-336D-4FB5-B0D7-1E26A499ACA1}" srcOrd="1" destOrd="0" presId="urn:microsoft.com/office/officeart/2005/8/layout/gear1"/>
    <dgm:cxn modelId="{551B80F8-421D-4801-A02B-6BF75E7101DD}" type="presOf" srcId="{EA066855-C9DC-4365-849B-EEF5CA65B932}" destId="{CC620963-873C-4D94-A956-315C85FCA9AE}" srcOrd="2" destOrd="0" presId="urn:microsoft.com/office/officeart/2005/8/layout/gear1"/>
    <dgm:cxn modelId="{B68CB5A5-ECDE-4BED-8F8E-E591CF6F8938}" type="presOf" srcId="{5A343D99-286C-4701-A05D-321A2EF13E8F}" destId="{10002374-BB09-445F-B34D-51B4AA993D87}" srcOrd="2" destOrd="0" presId="urn:microsoft.com/office/officeart/2005/8/layout/gear1"/>
    <dgm:cxn modelId="{D6BCACA8-6EB4-46CE-A8D6-2960351584D8}" srcId="{4546F4B2-D516-4369-9A1A-DEBAB2980AED}" destId="{DF0F71D5-244A-4DA7-8BB1-28F17B691943}" srcOrd="1" destOrd="0" parTransId="{60250E40-8A9B-42E5-98CC-11690A757865}" sibTransId="{183A9E62-73C8-4193-B16A-C86745B635C5}"/>
    <dgm:cxn modelId="{DEE28732-FB1B-477A-93D9-F003A5C85C80}" type="presOf" srcId="{EA066855-C9DC-4365-849B-EEF5CA65B932}" destId="{D1FD8612-9AA5-4C0F-9A05-5AA266EDC21D}" srcOrd="1" destOrd="0" presId="urn:microsoft.com/office/officeart/2005/8/layout/gear1"/>
    <dgm:cxn modelId="{7B8B956C-F4B7-4C0A-87E6-04D8BF31E24A}" type="presOf" srcId="{5A343D99-286C-4701-A05D-321A2EF13E8F}" destId="{2CEF96F9-6C76-4D8D-87A9-B55A3EE1D8C8}" srcOrd="0" destOrd="0" presId="urn:microsoft.com/office/officeart/2005/8/layout/gear1"/>
    <dgm:cxn modelId="{FC71EBFF-0EF3-43C1-8873-9DDA54388667}" type="presOf" srcId="{4546F4B2-D516-4369-9A1A-DEBAB2980AED}" destId="{EB141987-5EDF-44CB-B15F-5020059931FD}" srcOrd="0" destOrd="0" presId="urn:microsoft.com/office/officeart/2005/8/layout/gear1"/>
    <dgm:cxn modelId="{B5C3DC18-B8C9-406E-A9B0-2895D6E960C9}" srcId="{4546F4B2-D516-4369-9A1A-DEBAB2980AED}" destId="{5A343D99-286C-4701-A05D-321A2EF13E8F}" srcOrd="0" destOrd="0" parTransId="{18306D27-E118-4AE4-981D-1739659F3C4E}" sibTransId="{FE53E63C-076D-4C56-B83B-79CF6B955E81}"/>
    <dgm:cxn modelId="{6D12C343-9485-44D3-91C1-7A7BF948E1F4}" type="presOf" srcId="{EA066855-C9DC-4365-849B-EEF5CA65B932}" destId="{2A34E550-BA7C-4753-A5EB-3D035B2AE2C3}" srcOrd="3" destOrd="0" presId="urn:microsoft.com/office/officeart/2005/8/layout/gear1"/>
    <dgm:cxn modelId="{1CB22735-DC3B-4746-8482-38AEAE1AA5C1}" type="presParOf" srcId="{EB141987-5EDF-44CB-B15F-5020059931FD}" destId="{2CEF96F9-6C76-4D8D-87A9-B55A3EE1D8C8}" srcOrd="0" destOrd="0" presId="urn:microsoft.com/office/officeart/2005/8/layout/gear1"/>
    <dgm:cxn modelId="{C9024DD3-1B9F-426B-BAEA-7F15CA5B93D0}" type="presParOf" srcId="{EB141987-5EDF-44CB-B15F-5020059931FD}" destId="{F66FF181-336D-4FB5-B0D7-1E26A499ACA1}" srcOrd="1" destOrd="0" presId="urn:microsoft.com/office/officeart/2005/8/layout/gear1"/>
    <dgm:cxn modelId="{A4DC6899-9590-4FEC-AB71-57DE37F41841}" type="presParOf" srcId="{EB141987-5EDF-44CB-B15F-5020059931FD}" destId="{10002374-BB09-445F-B34D-51B4AA993D87}" srcOrd="2" destOrd="0" presId="urn:microsoft.com/office/officeart/2005/8/layout/gear1"/>
    <dgm:cxn modelId="{44B87CF9-7E9D-475E-AD6D-8DFA930CE8BE}" type="presParOf" srcId="{EB141987-5EDF-44CB-B15F-5020059931FD}" destId="{2AEEA092-5FB0-4A0B-A44A-CE58D980744B}" srcOrd="3" destOrd="0" presId="urn:microsoft.com/office/officeart/2005/8/layout/gear1"/>
    <dgm:cxn modelId="{443955F0-6DA3-4D51-9687-0592A10EABE5}" type="presParOf" srcId="{EB141987-5EDF-44CB-B15F-5020059931FD}" destId="{ACAADCCC-1553-4099-A33F-140129933E01}" srcOrd="4" destOrd="0" presId="urn:microsoft.com/office/officeart/2005/8/layout/gear1"/>
    <dgm:cxn modelId="{81A6273B-86D2-499C-8B59-A5B7918036C1}" type="presParOf" srcId="{EB141987-5EDF-44CB-B15F-5020059931FD}" destId="{E3C0F12F-DEFB-4909-868F-2E2547CC5613}" srcOrd="5" destOrd="0" presId="urn:microsoft.com/office/officeart/2005/8/layout/gear1"/>
    <dgm:cxn modelId="{066B2A6C-81B3-4086-8B44-682CF84F9A81}" type="presParOf" srcId="{EB141987-5EDF-44CB-B15F-5020059931FD}" destId="{CCC9712D-A1F9-40ED-BE59-012A0E47BEFD}" srcOrd="6" destOrd="0" presId="urn:microsoft.com/office/officeart/2005/8/layout/gear1"/>
    <dgm:cxn modelId="{3D1ED75D-BFC6-4953-AFC5-8C800CEF19A1}" type="presParOf" srcId="{EB141987-5EDF-44CB-B15F-5020059931FD}" destId="{D1FD8612-9AA5-4C0F-9A05-5AA266EDC21D}" srcOrd="7" destOrd="0" presId="urn:microsoft.com/office/officeart/2005/8/layout/gear1"/>
    <dgm:cxn modelId="{172002F6-59D3-4291-8426-17E0465C7FDD}" type="presParOf" srcId="{EB141987-5EDF-44CB-B15F-5020059931FD}" destId="{CC620963-873C-4D94-A956-315C85FCA9AE}" srcOrd="8" destOrd="0" presId="urn:microsoft.com/office/officeart/2005/8/layout/gear1"/>
    <dgm:cxn modelId="{B158243B-0485-4ACA-8517-A4BBEBD44F7E}" type="presParOf" srcId="{EB141987-5EDF-44CB-B15F-5020059931FD}" destId="{2A34E550-BA7C-4753-A5EB-3D035B2AE2C3}" srcOrd="9" destOrd="0" presId="urn:microsoft.com/office/officeart/2005/8/layout/gear1"/>
    <dgm:cxn modelId="{1B314AE2-4B7C-4722-8CC5-D9872243DBF4}" type="presParOf" srcId="{EB141987-5EDF-44CB-B15F-5020059931FD}" destId="{D70E126A-7A99-4A7A-B2D0-FB29AB185ECA}" srcOrd="10" destOrd="0" presId="urn:microsoft.com/office/officeart/2005/8/layout/gear1"/>
    <dgm:cxn modelId="{E2DCBEF8-D143-4A25-A486-E966D6B30B1E}" type="presParOf" srcId="{EB141987-5EDF-44CB-B15F-5020059931FD}" destId="{75DF7806-164F-499B-8365-BE910ED70A20}" srcOrd="11" destOrd="0" presId="urn:microsoft.com/office/officeart/2005/8/layout/gear1"/>
    <dgm:cxn modelId="{BF55482C-47A7-4FE8-B19F-881A67830826}" type="presParOf" srcId="{EB141987-5EDF-44CB-B15F-5020059931FD}" destId="{9A0D0745-A4A4-4319-95C5-A0B13EDC6022}"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0.911</cdr:x>
      <cdr:y>0.62176</cdr:y>
    </cdr:from>
    <cdr:to>
      <cdr:x>0.92519</cdr:x>
      <cdr:y>0.64669</cdr:y>
    </cdr:to>
    <cdr:cxnSp macro="">
      <cdr:nvCxnSpPr>
        <cdr:cNvPr id="3" name="Düz Bağlayıcı 2"/>
        <cdr:cNvCxnSpPr/>
      </cdr:nvCxnSpPr>
      <cdr:spPr>
        <a:xfrm xmlns:a="http://schemas.openxmlformats.org/drawingml/2006/main">
          <a:off x="5613620" y="3371353"/>
          <a:ext cx="87465" cy="13517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0.84648</cdr:x>
      <cdr:y>0.34607</cdr:y>
    </cdr:from>
    <cdr:to>
      <cdr:x>0.871</cdr:x>
      <cdr:y>0.37687</cdr:y>
    </cdr:to>
    <cdr:cxnSp macro="">
      <cdr:nvCxnSpPr>
        <cdr:cNvPr id="5" name="Düz Bağlayıcı 4"/>
        <cdr:cNvCxnSpPr/>
      </cdr:nvCxnSpPr>
      <cdr:spPr>
        <a:xfrm xmlns:a="http://schemas.openxmlformats.org/drawingml/2006/main" flipV="1">
          <a:off x="5216055" y="1876508"/>
          <a:ext cx="151075" cy="166977"/>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BD1FA0-8081-43B3-9BC0-FC67697C0464}" type="datetimeFigureOut">
              <a:rPr lang="tr-TR" smtClean="0"/>
              <a:pPr/>
              <a:t>15.06.2017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09A05-1B58-4987-B08D-E3F1005037A4}" type="slidenum">
              <a:rPr lang="tr-TR" smtClean="0"/>
              <a:pPr/>
              <a:t>‹#›</a:t>
            </a:fld>
            <a:endParaRPr lang="tr-TR"/>
          </a:p>
        </p:txBody>
      </p:sp>
    </p:spTree>
    <p:extLst>
      <p:ext uri="{BB962C8B-B14F-4D97-AF65-F5344CB8AC3E}">
        <p14:creationId xmlns:p14="http://schemas.microsoft.com/office/powerpoint/2010/main" val="115412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smtClean="0"/>
              <a:t>Planlanan projelerin çevreye olabilecek etkilerinin belirlenmesi ve , olumsuz yöndeki etkilerin önlenmesi ya da çevreye zarar vermeyecek ölçüde en aza indirilmesi için alınacak önlemlerin, seçilen yer ile teknoloji alternatiflerinin belirlenerek değerlendirilmesinde ve projelerin uygulanmasının izlenmesi ve kontrolünde sürdürülen çalışmalardır.</a:t>
            </a:r>
          </a:p>
          <a:p>
            <a:endParaRPr lang="tr-T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dirty="0" smtClean="0"/>
          </a:p>
        </p:txBody>
      </p:sp>
      <p:sp>
        <p:nvSpPr>
          <p:cNvPr id="39940" name="3 Slayt Numarası Yer Tutucusu"/>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B348C78-E840-4094-A7AB-59454DF4E541}" type="slidenum">
              <a:rPr lang="tr-TR" smtClean="0">
                <a:solidFill>
                  <a:prstClr val="black"/>
                </a:solidFill>
              </a:rPr>
              <a:pPr fontAlgn="base">
                <a:spcBef>
                  <a:spcPct val="0"/>
                </a:spcBef>
                <a:spcAft>
                  <a:spcPct val="0"/>
                </a:spcAft>
                <a:defRPr/>
              </a:pPr>
              <a:t>8</a:t>
            </a:fld>
            <a:endParaRPr lang="tr-TR"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86E17F50-5F48-4616-A415-E4F7B40EAD3B}" type="slidenum">
              <a:rPr lang="tr-TR">
                <a:solidFill>
                  <a:prstClr val="black"/>
                </a:solidFill>
              </a:rPr>
              <a:pPr>
                <a:defRPr/>
              </a:pPr>
              <a:t>9</a:t>
            </a:fld>
            <a:endParaRPr lang="tr-T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DCD292B-46CC-4D0A-A7C4-945D585B84DE}" type="slidenum">
              <a:rPr lang="tr-TR" smtClean="0">
                <a:solidFill>
                  <a:prstClr val="black"/>
                </a:solidFill>
              </a:rPr>
              <a:pPr eaLnBrk="1" hangingPunct="1">
                <a:defRPr/>
              </a:pPr>
              <a:t>12</a:t>
            </a:fld>
            <a:endParaRPr lang="tr-TR"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624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C047E0E6-D159-4043-BC71-49CD4E5D099C}" type="slidenum">
              <a:rPr lang="tr-TR" smtClean="0">
                <a:solidFill>
                  <a:prstClr val="black"/>
                </a:solidFill>
              </a:rPr>
              <a:pPr eaLnBrk="1" hangingPunct="1">
                <a:defRPr/>
              </a:pPr>
              <a:t>13</a:t>
            </a:fld>
            <a:endParaRPr lang="tr-TR"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53252" name="Slide Number Placeholder 3"/>
          <p:cNvSpPr>
            <a:spLocks noGrp="1"/>
          </p:cNvSpPr>
          <p:nvPr>
            <p:ph type="sldNum" sz="quarter" idx="5"/>
          </p:nvPr>
        </p:nvSpPr>
        <p:spPr>
          <a:extLst/>
        </p:spPr>
        <p:txBody>
          <a:bodyPr/>
          <a:lstStyle>
            <a:lvl1pPr eaLnBrk="0" hangingPunct="0">
              <a:defRPr>
                <a:solidFill>
                  <a:schemeClr val="tx1"/>
                </a:solidFill>
                <a:latin typeface="Arial" pitchFamily="34" charset="0"/>
              </a:defRPr>
            </a:lvl1pPr>
            <a:lvl2pPr marL="732920" indent="-281892" eaLnBrk="0" hangingPunct="0">
              <a:defRPr>
                <a:solidFill>
                  <a:schemeClr val="tx1"/>
                </a:solidFill>
                <a:latin typeface="Arial" pitchFamily="34" charset="0"/>
              </a:defRPr>
            </a:lvl2pPr>
            <a:lvl3pPr marL="1127570" indent="-225514" eaLnBrk="0" hangingPunct="0">
              <a:defRPr>
                <a:solidFill>
                  <a:schemeClr val="tx1"/>
                </a:solidFill>
                <a:latin typeface="Arial" pitchFamily="34" charset="0"/>
              </a:defRPr>
            </a:lvl3pPr>
            <a:lvl4pPr marL="1578597" indent="-225514" eaLnBrk="0" hangingPunct="0">
              <a:defRPr>
                <a:solidFill>
                  <a:schemeClr val="tx1"/>
                </a:solidFill>
                <a:latin typeface="Arial" pitchFamily="34" charset="0"/>
              </a:defRPr>
            </a:lvl4pPr>
            <a:lvl5pPr marL="2029625" indent="-225514" eaLnBrk="0" hangingPunct="0">
              <a:defRPr>
                <a:solidFill>
                  <a:schemeClr val="tx1"/>
                </a:solidFill>
                <a:latin typeface="Arial" pitchFamily="34" charset="0"/>
              </a:defRPr>
            </a:lvl5pPr>
            <a:lvl6pPr marL="2480653" indent="-225514" eaLnBrk="0" fontAlgn="base" hangingPunct="0">
              <a:spcBef>
                <a:spcPct val="0"/>
              </a:spcBef>
              <a:spcAft>
                <a:spcPct val="0"/>
              </a:spcAft>
              <a:defRPr>
                <a:solidFill>
                  <a:schemeClr val="tx1"/>
                </a:solidFill>
                <a:latin typeface="Arial" pitchFamily="34" charset="0"/>
              </a:defRPr>
            </a:lvl6pPr>
            <a:lvl7pPr marL="2931681" indent="-225514" eaLnBrk="0" fontAlgn="base" hangingPunct="0">
              <a:spcBef>
                <a:spcPct val="0"/>
              </a:spcBef>
              <a:spcAft>
                <a:spcPct val="0"/>
              </a:spcAft>
              <a:defRPr>
                <a:solidFill>
                  <a:schemeClr val="tx1"/>
                </a:solidFill>
                <a:latin typeface="Arial" pitchFamily="34" charset="0"/>
              </a:defRPr>
            </a:lvl7pPr>
            <a:lvl8pPr marL="3382709" indent="-225514" eaLnBrk="0" fontAlgn="base" hangingPunct="0">
              <a:spcBef>
                <a:spcPct val="0"/>
              </a:spcBef>
              <a:spcAft>
                <a:spcPct val="0"/>
              </a:spcAft>
              <a:defRPr>
                <a:solidFill>
                  <a:schemeClr val="tx1"/>
                </a:solidFill>
                <a:latin typeface="Arial" pitchFamily="34" charset="0"/>
              </a:defRPr>
            </a:lvl8pPr>
            <a:lvl9pPr marL="3833736" indent="-225514" eaLnBrk="0" fontAlgn="base" hangingPunct="0">
              <a:spcBef>
                <a:spcPct val="0"/>
              </a:spcBef>
              <a:spcAft>
                <a:spcPct val="0"/>
              </a:spcAft>
              <a:defRPr>
                <a:solidFill>
                  <a:schemeClr val="tx1"/>
                </a:solidFill>
                <a:latin typeface="Arial" pitchFamily="34" charset="0"/>
              </a:defRPr>
            </a:lvl9pPr>
          </a:lstStyle>
          <a:p>
            <a:pPr eaLnBrk="1" hangingPunct="1">
              <a:defRPr/>
            </a:pPr>
            <a:fld id="{F5CA239C-1E5C-4B8D-83ED-DAEC42D8B3DD}" type="slidenum">
              <a:rPr lang="tr-TR" smtClean="0">
                <a:solidFill>
                  <a:prstClr val="black"/>
                </a:solidFill>
              </a:rPr>
              <a:pPr eaLnBrk="1" hangingPunct="1">
                <a:defRPr/>
              </a:pPr>
              <a:t>16</a:t>
            </a:fld>
            <a:endParaRPr lang="tr-TR"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6509A05-1B58-4987-B08D-E3F1005037A4}" type="slidenum">
              <a:rPr lang="tr-TR" smtClean="0"/>
              <a:pPr/>
              <a:t>19</a:t>
            </a:fld>
            <a:endParaRPr lang="tr-TR"/>
          </a:p>
        </p:txBody>
      </p:sp>
    </p:spTree>
    <p:extLst>
      <p:ext uri="{BB962C8B-B14F-4D97-AF65-F5344CB8AC3E}">
        <p14:creationId xmlns:p14="http://schemas.microsoft.com/office/powerpoint/2010/main" val="2345524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sb.gov.tr/turkce/index.php?Sayfa=anasayfa"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sb.gov.tr/turkce/index.php?Sayfa=anasayf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sb.gov.tr/turkce/index.php?Sayfa=anasayf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15.06.2017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15.06.2017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15.06.2017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Resim 9" descr="T.C. Çevre ve Şehircilik Bakanlığı">
            <a:hlinkClick r:id="rId2" tooltip="&quot;Ana Sayfa&quo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8575"/>
            <a:ext cx="1371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46388" y="6510338"/>
            <a:ext cx="34512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p:nvPr userDrawn="1"/>
        </p:nvPicPr>
        <p:blipFill rotWithShape="1">
          <a:blip r:embed="rId5"/>
          <a:srcRect l="24982" t="6176" r="63602" b="82353"/>
          <a:stretch/>
        </p:blipFill>
        <p:spPr bwMode="auto">
          <a:xfrm>
            <a:off x="7848598" y="0"/>
            <a:ext cx="1285875" cy="885825"/>
          </a:xfrm>
          <a:prstGeom prst="rect">
            <a:avLst/>
          </a:prstGeom>
          <a:ln>
            <a:noFill/>
          </a:ln>
          <a:effectLst>
            <a:softEdge rad="112500"/>
          </a:effectLst>
          <a:extLst>
            <a:ext uri="{53640926-AAD7-44D8-BBD7-CCE9431645EC}">
              <a14:shadowObscured xmlns:a14="http://schemas.microsoft.com/office/drawing/2010/main"/>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6019800" y="6537325"/>
            <a:ext cx="2133600" cy="244475"/>
          </a:xfrm>
        </p:spPr>
        <p:txBody>
          <a:bodyPr/>
          <a:lstStyle>
            <a:lvl1pPr>
              <a:defRPr sz="1600" b="1">
                <a:solidFill>
                  <a:schemeClr val="tx1"/>
                </a:solidFill>
              </a:defRPr>
            </a:lvl1pPr>
          </a:lstStyle>
          <a:p>
            <a:pPr>
              <a:defRPr/>
            </a:pPr>
            <a:fld id="{C5961CDF-1207-4663-A45F-F876D7C1F260}" type="slidenum">
              <a:rPr lang="en-US"/>
              <a:pPr>
                <a:defRPr/>
              </a:pPr>
              <a:t>‹#›</a:t>
            </a:fld>
            <a:endParaRPr lang="en-US" dirty="0"/>
          </a:p>
        </p:txBody>
      </p:sp>
    </p:spTree>
    <p:extLst>
      <p:ext uri="{BB962C8B-B14F-4D97-AF65-F5344CB8AC3E}">
        <p14:creationId xmlns:p14="http://schemas.microsoft.com/office/powerpoint/2010/main" val="3628000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3" name="2 Metin kutusu"/>
          <p:cNvSpPr txBox="1"/>
          <p:nvPr userDrawn="1"/>
        </p:nvSpPr>
        <p:spPr>
          <a:xfrm>
            <a:off x="0" y="6581774"/>
            <a:ext cx="8460432" cy="276225"/>
          </a:xfrm>
          <a:prstGeom prst="rect">
            <a:avLst/>
          </a:prstGeom>
          <a:solidFill>
            <a:srgbClr val="0033CC"/>
          </a:solidFill>
        </p:spPr>
        <p:txBody>
          <a:bodyPr wrap="square">
            <a:spAutoFit/>
          </a:bodyPr>
          <a:lstStyle/>
          <a:p>
            <a:pPr algn="ctr">
              <a:defRPr/>
            </a:pPr>
            <a:r>
              <a:rPr lang="tr-TR" sz="1200" dirty="0">
                <a:solidFill>
                  <a:schemeClr val="bg1"/>
                </a:solidFill>
              </a:rPr>
              <a:t>Çevresel Etki Değerlendirmesi, İzin ve Denetim Genel Müdürlüğü</a:t>
            </a:r>
          </a:p>
        </p:txBody>
      </p:sp>
      <p:sp>
        <p:nvSpPr>
          <p:cNvPr id="4" name="Rectangle 2"/>
          <p:cNvSpPr>
            <a:spLocks noGrp="1" noChangeArrowheads="1"/>
          </p:cNvSpPr>
          <p:nvPr>
            <p:ph type="title"/>
          </p:nvPr>
        </p:nvSpPr>
        <p:spPr bwMode="auto">
          <a:xfrm>
            <a:off x="1142976" y="214290"/>
            <a:ext cx="7858180" cy="714375"/>
          </a:xfrm>
          <a:prstGeom prst="rect">
            <a:avLst/>
          </a:prstGeom>
          <a:noFill/>
          <a:ln w="9525">
            <a:noFill/>
            <a:miter lim="800000"/>
            <a:headEnd/>
            <a:tailEnd/>
          </a:ln>
        </p:spPr>
        <p:txBody>
          <a:bodyPr/>
          <a:lstStyle/>
          <a:p>
            <a:pPr lvl="0"/>
            <a:endParaRPr lang="tr-TR" dirty="0" smtClean="0"/>
          </a:p>
        </p:txBody>
      </p:sp>
      <p:sp>
        <p:nvSpPr>
          <p:cNvPr id="6" name="Rectangle 4"/>
          <p:cNvSpPr>
            <a:spLocks noGrp="1" noChangeArrowheads="1"/>
          </p:cNvSpPr>
          <p:nvPr>
            <p:ph type="dt" sz="half" idx="11"/>
          </p:nvPr>
        </p:nvSpPr>
        <p:spPr>
          <a:xfrm>
            <a:off x="285750" y="6572250"/>
            <a:ext cx="2000250" cy="285750"/>
          </a:xfrm>
        </p:spPr>
        <p:txBody>
          <a:bodyPr/>
          <a:lstStyle>
            <a:lvl1pPr>
              <a:defRPr sz="1200" b="0">
                <a:solidFill>
                  <a:schemeClr val="bg1"/>
                </a:solidFill>
                <a:latin typeface="Arial" charset="0"/>
              </a:defRPr>
            </a:lvl1pPr>
          </a:lstStyle>
          <a:p>
            <a:pPr>
              <a:defRPr/>
            </a:pPr>
            <a:fld id="{98FAA540-85B4-4492-BA4F-59200F0AD3F5}" type="datetime1">
              <a:rPr lang="tr-TR" smtClean="0"/>
              <a:t>15.06.2017</a:t>
            </a:fld>
            <a:endParaRPr lang="tr-TR" dirty="0"/>
          </a:p>
        </p:txBody>
      </p:sp>
      <p:pic>
        <p:nvPicPr>
          <p:cNvPr id="7" name="Resim 6" descr="T.C. Çevre ve Şehircilik Bakanlığı">
            <a:hlinkClick r:id="rId2" tooltip="&quot;Ana Sayfa&quo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58593"/>
            <a:ext cx="1323256" cy="706111"/>
          </a:xfrm>
          <a:prstGeom prst="rect">
            <a:avLst/>
          </a:prstGeom>
          <a:noFill/>
          <a:ln>
            <a:noFill/>
          </a:ln>
        </p:spPr>
      </p:pic>
    </p:spTree>
    <p:extLst>
      <p:ext uri="{BB962C8B-B14F-4D97-AF65-F5344CB8AC3E}">
        <p14:creationId xmlns:p14="http://schemas.microsoft.com/office/powerpoint/2010/main" val="1661519101"/>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sp>
        <p:nvSpPr>
          <p:cNvPr id="3" name="2 Metin kutusu"/>
          <p:cNvSpPr txBox="1">
            <a:spLocks noChangeArrowheads="1"/>
          </p:cNvSpPr>
          <p:nvPr userDrawn="1"/>
        </p:nvSpPr>
        <p:spPr bwMode="auto">
          <a:xfrm>
            <a:off x="0" y="6581775"/>
            <a:ext cx="8459788" cy="276225"/>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altLang="tr-TR" sz="1200">
                <a:solidFill>
                  <a:schemeClr val="bg1"/>
                </a:solidFill>
              </a:rPr>
              <a:t>Çevresel Etki Değerlendirmesi, İzin ve Denetim Genel Müdürlüğü</a:t>
            </a:r>
          </a:p>
        </p:txBody>
      </p:sp>
      <p:pic>
        <p:nvPicPr>
          <p:cNvPr id="5" name="Resim 13" descr="T.C. Çevre ve Şehircilik Bakanlığı">
            <a:hlinkClick r:id="rId2" tooltip="&quot;Ana Sayfa&quo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8738"/>
            <a:ext cx="1323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bwMode="auto">
          <a:xfrm>
            <a:off x="1142976" y="214290"/>
            <a:ext cx="7858180" cy="714375"/>
          </a:xfrm>
          <a:prstGeom prst="rect">
            <a:avLst/>
          </a:prstGeom>
          <a:noFill/>
          <a:ln w="9525">
            <a:noFill/>
            <a:miter lim="800000"/>
            <a:headEnd/>
            <a:tailEnd/>
          </a:ln>
        </p:spPr>
        <p:txBody>
          <a:bodyPr/>
          <a:lstStyle/>
          <a:p>
            <a:pPr lvl="0"/>
            <a:endParaRPr lang="tr-TR" dirty="0" smtClean="0"/>
          </a:p>
        </p:txBody>
      </p:sp>
      <p:sp>
        <p:nvSpPr>
          <p:cNvPr id="6" name="Rectangle 4"/>
          <p:cNvSpPr>
            <a:spLocks noGrp="1" noChangeArrowheads="1"/>
          </p:cNvSpPr>
          <p:nvPr>
            <p:ph type="dt" sz="half" idx="10"/>
          </p:nvPr>
        </p:nvSpPr>
        <p:spPr>
          <a:xfrm>
            <a:off x="285750" y="6572250"/>
            <a:ext cx="2000250" cy="285750"/>
          </a:xfrm>
        </p:spPr>
        <p:txBody>
          <a:bodyPr/>
          <a:lstStyle>
            <a:lvl1pPr>
              <a:defRPr sz="1200" b="0">
                <a:solidFill>
                  <a:schemeClr val="bg1"/>
                </a:solidFill>
                <a:latin typeface="Arial" charset="0"/>
              </a:defRPr>
            </a:lvl1pPr>
          </a:lstStyle>
          <a:p>
            <a:pPr>
              <a:defRPr/>
            </a:pPr>
            <a:fld id="{C8FED0B1-D63E-4E88-A6C3-73B7B35BEC81}" type="datetime1">
              <a:rPr lang="tr-TR"/>
              <a:pPr>
                <a:defRPr/>
              </a:pPr>
              <a:t>15.06.2017</a:t>
            </a:fld>
            <a:endParaRPr lang="tr-TR" dirty="0"/>
          </a:p>
        </p:txBody>
      </p:sp>
    </p:spTree>
    <p:extLst>
      <p:ext uri="{BB962C8B-B14F-4D97-AF65-F5344CB8AC3E}">
        <p14:creationId xmlns:p14="http://schemas.microsoft.com/office/powerpoint/2010/main" val="11341226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15.06.2017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15.06.2017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15.06.2017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15.06.2017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15.06.2017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15.06.2017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15.06.2017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15.06.2017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15.06.2017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hyperlink" Target="http://www.csb.gov.tr/turkce/index.php?Sayfa=anasayfa" TargetMode="External"/><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tr/url?sa=i&amp;rct=j&amp;q=enerji+nedir&amp;source=images&amp;cd=&amp;cad=rja&amp;docid=-EXRX4wasfwV_M&amp;tbnid=SYu5hs5gLF4TMM:&amp;ved=0CAUQjRw&amp;url=http://enerjienstitusu.com/2012/08/24/gunes-santrali-icin-tek-tek-olcum-talebi-50-milyon-liraya-mal-olacak/&amp;ei=YNfSUdL8J8TJPZiGgcAI&amp;bvm=bv.48572450,d.ZWU&amp;psig=AFQjCNHHsXy3TN8BqxuEw1iGgF79Rx4x6A&amp;ust=1372857657881578"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csb.gov.tr/turkce/index.php?Sayfa=anasayfa" TargetMode="External"/><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28658" y="404664"/>
            <a:ext cx="8091814" cy="5667542"/>
          </a:xfrm>
          <a:effectLst>
            <a:innerShdw blurRad="63500" dist="50800">
              <a:prstClr val="black">
                <a:alpha val="50000"/>
              </a:prstClr>
            </a:innerShdw>
          </a:effectLst>
        </p:spPr>
        <p:txBody>
          <a:bodyPr>
            <a:normAutofit fontScale="90000"/>
          </a:bodyPr>
          <a:lstStyle/>
          <a:p>
            <a:pPr>
              <a:lnSpc>
                <a:spcPts val="3200"/>
              </a:lnSpc>
              <a:spcBef>
                <a:spcPts val="0"/>
              </a:spcBef>
            </a:pPr>
            <a:r>
              <a:rPr lang="tr-TR" dirty="0" smtClean="0">
                <a:solidFill>
                  <a:srgbClr val="002060"/>
                </a:solidFill>
              </a:rPr>
              <a:t>   </a:t>
            </a:r>
            <a:br>
              <a:rPr lang="tr-TR" dirty="0" smtClean="0">
                <a:solidFill>
                  <a:srgbClr val="002060"/>
                </a:solidFill>
              </a:rPr>
            </a:br>
            <a:r>
              <a:rPr lang="tr-TR" dirty="0" smtClean="0">
                <a:solidFill>
                  <a:srgbClr val="002060"/>
                </a:solidFill>
              </a:rPr>
              <a:t> </a:t>
            </a:r>
            <a:r>
              <a:rPr lang="tr-TR" sz="2700" b="1" dirty="0" smtClean="0">
                <a:solidFill>
                  <a:srgbClr val="002060"/>
                </a:solidFill>
              </a:rPr>
              <a:t>ÇED, İZİN VE DENETİM GENEL MÜDÜRLÜĞÜ</a:t>
            </a:r>
            <a:r>
              <a:rPr lang="tr-TR" sz="2200" b="1" dirty="0" smtClean="0">
                <a:solidFill>
                  <a:srgbClr val="002060"/>
                </a:solidFill>
              </a:rPr>
              <a:t/>
            </a:r>
            <a:br>
              <a:rPr lang="tr-TR" sz="2200" b="1" dirty="0" smtClean="0">
                <a:solidFill>
                  <a:srgbClr val="002060"/>
                </a:solidFill>
              </a:rPr>
            </a:br>
            <a:r>
              <a:rPr lang="tr-TR" sz="2200" b="1" dirty="0">
                <a:solidFill>
                  <a:srgbClr val="000066"/>
                </a:solidFill>
              </a:rPr>
              <a:t>ALTYAPI YATIRIMLARI ÇED ve SÇD DAİRESİ BAŞKANLIĞI</a:t>
            </a:r>
            <a:br>
              <a:rPr lang="tr-TR" sz="2200" b="1" dirty="0">
                <a:solidFill>
                  <a:srgbClr val="000066"/>
                </a:solidFill>
              </a:rPr>
            </a:br>
            <a:r>
              <a:rPr lang="tr-TR" sz="2000" b="1" dirty="0" smtClean="0">
                <a:solidFill>
                  <a:srgbClr val="000066"/>
                </a:solidFill>
              </a:rPr>
              <a:t>ENERJİ YATIRIMLARI ŞUBE MÜDÜRLÜĞÜ</a:t>
            </a:r>
            <a:r>
              <a:rPr lang="tr-TR" sz="2800" b="1" dirty="0" smtClean="0">
                <a:solidFill>
                  <a:srgbClr val="002060"/>
                </a:solidFill>
              </a:rPr>
              <a:t/>
            </a:r>
            <a:br>
              <a:rPr lang="tr-TR" sz="2800" b="1" dirty="0" smtClean="0">
                <a:solidFill>
                  <a:srgbClr val="002060"/>
                </a:solidFill>
              </a:rPr>
            </a:br>
            <a:r>
              <a:rPr lang="tr-TR" sz="2800" b="1" dirty="0" smtClean="0">
                <a:solidFill>
                  <a:srgbClr val="002060"/>
                </a:solidFill>
              </a:rPr>
              <a:t/>
            </a:r>
            <a:br>
              <a:rPr lang="tr-TR" sz="2800" b="1" dirty="0" smtClean="0">
                <a:solidFill>
                  <a:srgbClr val="002060"/>
                </a:solidFill>
              </a:rPr>
            </a:br>
            <a:r>
              <a:rPr lang="tr-TR" sz="2800" b="1" dirty="0" smtClean="0">
                <a:solidFill>
                  <a:srgbClr val="002060"/>
                </a:solidFill>
              </a:rPr>
              <a:t/>
            </a:r>
            <a:br>
              <a:rPr lang="tr-TR" sz="2800" b="1" dirty="0" smtClean="0">
                <a:solidFill>
                  <a:srgbClr val="002060"/>
                </a:solidFill>
              </a:rPr>
            </a:br>
            <a:r>
              <a:rPr lang="tr-TR" sz="31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“ÇED YÖNETMELİĞİ VE ENERJİ PROJELERİNDE ÇED UYGULAMALARI”</a:t>
            </a:r>
            <a:r>
              <a:rPr lang="tr-TR" sz="3600" dirty="0" smtClean="0">
                <a:solidFill>
                  <a:srgbClr val="002060"/>
                </a:solidFill>
                <a:latin typeface="Times New Roman" panose="02020603050405020304" pitchFamily="18" charset="0"/>
                <a:cs typeface="Times New Roman" panose="02020603050405020304" pitchFamily="18" charset="0"/>
              </a:rPr>
              <a:t/>
            </a:r>
            <a:br>
              <a:rPr lang="tr-TR" sz="3600" dirty="0" smtClean="0">
                <a:solidFill>
                  <a:srgbClr val="002060"/>
                </a:solidFill>
                <a:latin typeface="Times New Roman" panose="02020603050405020304" pitchFamily="18" charset="0"/>
                <a:cs typeface="Times New Roman" panose="02020603050405020304" pitchFamily="18" charset="0"/>
              </a:rPr>
            </a:br>
            <a:r>
              <a:rPr lang="tr-TR" sz="3600" dirty="0" smtClean="0">
                <a:solidFill>
                  <a:srgbClr val="002060"/>
                </a:solidFill>
                <a:latin typeface="Times New Roman" panose="02020603050405020304" pitchFamily="18" charset="0"/>
                <a:cs typeface="Times New Roman" panose="02020603050405020304" pitchFamily="18" charset="0"/>
              </a:rPr>
              <a:t/>
            </a:r>
            <a:br>
              <a:rPr lang="tr-TR" sz="3600" dirty="0" smtClean="0">
                <a:solidFill>
                  <a:srgbClr val="002060"/>
                </a:solidFill>
                <a:latin typeface="Times New Roman" panose="02020603050405020304" pitchFamily="18" charset="0"/>
                <a:cs typeface="Times New Roman" panose="02020603050405020304" pitchFamily="18" charset="0"/>
              </a:rPr>
            </a:br>
            <a:r>
              <a:rPr lang="tr-TR" sz="3600" i="1" dirty="0" smtClean="0"/>
              <a:t/>
            </a:r>
            <a:br>
              <a:rPr lang="tr-TR" sz="3600" i="1" dirty="0" smtClean="0"/>
            </a:br>
            <a:r>
              <a:rPr lang="tr-TR" sz="2000" b="1" dirty="0" smtClean="0">
                <a:solidFill>
                  <a:srgbClr val="002060"/>
                </a:solidFill>
              </a:rPr>
              <a:t>Kenan OCAK</a:t>
            </a:r>
            <a:br>
              <a:rPr lang="tr-TR" sz="2000" b="1" dirty="0" smtClean="0">
                <a:solidFill>
                  <a:srgbClr val="002060"/>
                </a:solidFill>
              </a:rPr>
            </a:br>
            <a:r>
              <a:rPr lang="tr-TR" sz="2000" b="1" dirty="0" smtClean="0">
                <a:solidFill>
                  <a:srgbClr val="002060"/>
                </a:solidFill>
              </a:rPr>
              <a:t>Şube Müdürü</a:t>
            </a:r>
            <a:br>
              <a:rPr lang="tr-TR" sz="2000" b="1" dirty="0" smtClean="0">
                <a:solidFill>
                  <a:srgbClr val="002060"/>
                </a:solidFill>
              </a:rPr>
            </a:br>
            <a:r>
              <a:rPr lang="tr-TR" sz="2000" b="1" dirty="0" smtClean="0">
                <a:solidFill>
                  <a:srgbClr val="000066"/>
                </a:solidFill>
              </a:rPr>
              <a:t/>
            </a:r>
            <a:br>
              <a:rPr lang="tr-TR" sz="2000" b="1" dirty="0" smtClean="0">
                <a:solidFill>
                  <a:srgbClr val="000066"/>
                </a:solidFill>
              </a:rPr>
            </a:br>
            <a:endParaRPr lang="tr-TR" sz="2000" b="1" dirty="0">
              <a:solidFill>
                <a:srgbClr val="002060"/>
              </a:solidFill>
            </a:endParaRPr>
          </a:p>
        </p:txBody>
      </p:sp>
      <p:pic>
        <p:nvPicPr>
          <p:cNvPr id="4" name="Picture 2" descr="C:\Documents and Settings\aysun.bosca\Desktop\csb_logo.png"/>
          <p:cNvPicPr>
            <a:picLocks noChangeAspect="1" noChangeArrowheads="1"/>
          </p:cNvPicPr>
          <p:nvPr/>
        </p:nvPicPr>
        <p:blipFill>
          <a:blip r:embed="rId2" cstate="print"/>
          <a:srcRect/>
          <a:stretch>
            <a:fillRect/>
          </a:stretch>
        </p:blipFill>
        <p:spPr bwMode="auto">
          <a:xfrm>
            <a:off x="179512" y="89620"/>
            <a:ext cx="1368152" cy="809613"/>
          </a:xfrm>
          <a:prstGeom prst="rect">
            <a:avLst/>
          </a:prstGeom>
          <a:noFill/>
        </p:spPr>
      </p:pic>
      <p:pic>
        <p:nvPicPr>
          <p:cNvPr id="5"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188640"/>
            <a:ext cx="1008112" cy="971286"/>
          </a:xfrm>
          <a:prstGeom prst="rect">
            <a:avLst/>
          </a:prstGeom>
          <a:noFill/>
        </p:spPr>
      </p:pic>
    </p:spTree>
    <p:extLst>
      <p:ext uri="{BB962C8B-B14F-4D97-AF65-F5344CB8AC3E}">
        <p14:creationId xmlns:p14="http://schemas.microsoft.com/office/powerpoint/2010/main" val="2957003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767909" y="0"/>
            <a:ext cx="5067343" cy="476726"/>
          </a:xfrm>
          <a:prstGeom prst="roundRect">
            <a:avLst/>
          </a:prstGeom>
          <a:ln>
            <a:solidFill>
              <a:srgbClr val="92D050"/>
            </a:solidFill>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tr-TR" sz="2200" dirty="0"/>
              <a:t> </a:t>
            </a:r>
            <a:r>
              <a:rPr lang="tr-TR" b="1" dirty="0" smtClean="0">
                <a:solidFill>
                  <a:schemeClr val="accent6">
                    <a:lumMod val="75000"/>
                  </a:schemeClr>
                </a:solidFill>
              </a:rPr>
              <a:t>ÇED Süreci (Ek-I Listesi)</a:t>
            </a:r>
            <a:endParaRPr lang="tr-TR" b="1" dirty="0">
              <a:solidFill>
                <a:schemeClr val="accent6">
                  <a:lumMod val="75000"/>
                </a:schemeClr>
              </a:solidFill>
            </a:endParaRPr>
          </a:p>
        </p:txBody>
      </p:sp>
      <p:sp>
        <p:nvSpPr>
          <p:cNvPr id="4" name="AutoShape 11"/>
          <p:cNvSpPr>
            <a:spLocks noChangeArrowheads="1"/>
          </p:cNvSpPr>
          <p:nvPr/>
        </p:nvSpPr>
        <p:spPr bwMode="auto">
          <a:xfrm>
            <a:off x="1854052" y="537955"/>
            <a:ext cx="5026256" cy="288000"/>
          </a:xfrm>
          <a:prstGeom prst="roundRect">
            <a:avLst>
              <a:gd name="adj" fmla="val 16667"/>
            </a:avLst>
          </a:prstGeom>
          <a:solidFill>
            <a:schemeClr val="accent6">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a:defRPr/>
            </a:pPr>
            <a:r>
              <a:rPr lang="tr-TR" sz="1100" kern="0" dirty="0">
                <a:solidFill>
                  <a:srgbClr val="0033CC"/>
                </a:solidFill>
                <a:latin typeface="Calibri"/>
              </a:rPr>
              <a:t>ÇED </a:t>
            </a:r>
            <a:r>
              <a:rPr lang="tr-TR" sz="1100" kern="0" dirty="0" smtClean="0">
                <a:solidFill>
                  <a:srgbClr val="0033CC"/>
                </a:solidFill>
                <a:latin typeface="Calibri"/>
              </a:rPr>
              <a:t>Başvuru </a:t>
            </a:r>
            <a:r>
              <a:rPr lang="en-US" sz="1100" kern="0" dirty="0" smtClean="0">
                <a:solidFill>
                  <a:srgbClr val="0033CC"/>
                </a:solidFill>
                <a:latin typeface="Calibri"/>
              </a:rPr>
              <a:t> </a:t>
            </a:r>
            <a:r>
              <a:rPr lang="tr-TR" sz="1100" kern="0" dirty="0" err="1">
                <a:solidFill>
                  <a:srgbClr val="0033CC"/>
                </a:solidFill>
                <a:latin typeface="Calibri"/>
              </a:rPr>
              <a:t>D</a:t>
            </a:r>
            <a:r>
              <a:rPr lang="en-US" sz="1100" kern="0" dirty="0" err="1" smtClean="0">
                <a:solidFill>
                  <a:srgbClr val="0033CC"/>
                </a:solidFill>
                <a:latin typeface="Calibri"/>
              </a:rPr>
              <a:t>osyası</a:t>
            </a:r>
            <a:r>
              <a:rPr lang="tr-TR" sz="1100" kern="0" dirty="0" smtClean="0">
                <a:solidFill>
                  <a:srgbClr val="0033CC"/>
                </a:solidFill>
                <a:latin typeface="Calibri"/>
              </a:rPr>
              <a:t> e-</a:t>
            </a:r>
            <a:r>
              <a:rPr lang="tr-TR" sz="1100" kern="0" dirty="0" err="1" smtClean="0">
                <a:solidFill>
                  <a:srgbClr val="0033CC"/>
                </a:solidFill>
                <a:latin typeface="Calibri"/>
              </a:rPr>
              <a:t>çed</a:t>
            </a:r>
            <a:r>
              <a:rPr lang="tr-TR" sz="1100" kern="0" dirty="0" smtClean="0">
                <a:solidFill>
                  <a:srgbClr val="0033CC"/>
                </a:solidFill>
                <a:latin typeface="Calibri"/>
              </a:rPr>
              <a:t> üzerinden </a:t>
            </a:r>
            <a:r>
              <a:rPr lang="en-US" sz="1100" kern="0" dirty="0" err="1" smtClean="0">
                <a:solidFill>
                  <a:srgbClr val="0033CC"/>
                </a:solidFill>
                <a:latin typeface="Calibri"/>
              </a:rPr>
              <a:t>Bakanlığa</a:t>
            </a:r>
            <a:r>
              <a:rPr lang="en-US" sz="1100" kern="0" dirty="0" smtClean="0">
                <a:solidFill>
                  <a:srgbClr val="0033CC"/>
                </a:solidFill>
                <a:latin typeface="Calibri"/>
              </a:rPr>
              <a:t> </a:t>
            </a:r>
            <a:r>
              <a:rPr lang="en-US" sz="1100" kern="0" dirty="0" err="1" smtClean="0">
                <a:solidFill>
                  <a:srgbClr val="0033CC"/>
                </a:solidFill>
                <a:latin typeface="Calibri"/>
              </a:rPr>
              <a:t>sunulur</a:t>
            </a:r>
            <a:endParaRPr lang="tr-TR" sz="1100" kern="0" dirty="0">
              <a:solidFill>
                <a:srgbClr val="0033CC"/>
              </a:solidFill>
              <a:latin typeface="Calibri"/>
            </a:endParaRPr>
          </a:p>
        </p:txBody>
      </p:sp>
      <p:sp>
        <p:nvSpPr>
          <p:cNvPr id="5" name="AutoShape 11"/>
          <p:cNvSpPr>
            <a:spLocks noChangeArrowheads="1"/>
          </p:cNvSpPr>
          <p:nvPr/>
        </p:nvSpPr>
        <p:spPr bwMode="auto">
          <a:xfrm>
            <a:off x="1867064" y="901108"/>
            <a:ext cx="5013244" cy="288000"/>
          </a:xfrm>
          <a:prstGeom prst="roundRect">
            <a:avLst>
              <a:gd name="adj" fmla="val 16667"/>
            </a:avLst>
          </a:prstGeom>
          <a:solidFill>
            <a:schemeClr val="accent3">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eaLnBrk="0" hangingPunct="0">
              <a:spcBef>
                <a:spcPct val="20000"/>
              </a:spcBef>
              <a:buClr>
                <a:srgbClr val="4F81BD"/>
              </a:buClr>
              <a:buSzPct val="65000"/>
              <a:defRPr/>
            </a:pPr>
            <a:endParaRPr lang="tr-TR" sz="1200" kern="0" dirty="0" smtClean="0">
              <a:solidFill>
                <a:srgbClr val="0033CC"/>
              </a:solidFill>
              <a:latin typeface="Calibri"/>
            </a:endParaRPr>
          </a:p>
          <a:p>
            <a:pPr algn="ctr" eaLnBrk="0" hangingPunct="0">
              <a:spcBef>
                <a:spcPct val="20000"/>
              </a:spcBef>
              <a:buClr>
                <a:srgbClr val="4F81BD"/>
              </a:buClr>
              <a:buSzPct val="65000"/>
              <a:defRPr/>
            </a:pPr>
            <a:endParaRPr lang="tr-TR" sz="1200" kern="0" dirty="0" smtClean="0">
              <a:solidFill>
                <a:srgbClr val="0033CC"/>
              </a:solidFill>
              <a:latin typeface="Calibri"/>
            </a:endParaRPr>
          </a:p>
          <a:p>
            <a:pPr algn="ctr" eaLnBrk="0" hangingPunct="0">
              <a:spcBef>
                <a:spcPct val="20000"/>
              </a:spcBef>
              <a:buClr>
                <a:srgbClr val="4F81BD"/>
              </a:buClr>
              <a:buSzPct val="65000"/>
              <a:defRPr/>
            </a:pPr>
            <a:r>
              <a:rPr lang="tr-TR" sz="1100" kern="0" dirty="0" smtClean="0">
                <a:solidFill>
                  <a:srgbClr val="0033CC"/>
                </a:solidFill>
                <a:latin typeface="+mj-lt"/>
              </a:rPr>
              <a:t>ÇED başvuru dosyasını uygunluk kontrolü </a:t>
            </a:r>
            <a:r>
              <a:rPr lang="tr-TR" sz="1100" kern="0" dirty="0">
                <a:solidFill>
                  <a:srgbClr val="0033CC"/>
                </a:solidFill>
                <a:latin typeface="+mj-lt"/>
              </a:rPr>
              <a:t>yapılır</a:t>
            </a:r>
            <a:r>
              <a:rPr lang="tr-TR" sz="1100" kern="0" dirty="0" smtClean="0">
                <a:solidFill>
                  <a:srgbClr val="0033CC"/>
                </a:solidFill>
                <a:latin typeface="+mj-lt"/>
              </a:rPr>
              <a:t>. * </a:t>
            </a:r>
            <a:endParaRPr lang="en-US" sz="1100" kern="0" dirty="0">
              <a:solidFill>
                <a:srgbClr val="0033CC"/>
              </a:solidFill>
              <a:latin typeface="+mj-lt"/>
            </a:endParaRPr>
          </a:p>
          <a:p>
            <a:pPr algn="ctr" eaLnBrk="0" hangingPunct="0">
              <a:spcBef>
                <a:spcPct val="20000"/>
              </a:spcBef>
              <a:buClr>
                <a:srgbClr val="4F81BD"/>
              </a:buClr>
              <a:buSzPct val="65000"/>
              <a:defRPr/>
            </a:pPr>
            <a:r>
              <a:rPr lang="tr-TR" sz="1200" kern="0" dirty="0" smtClean="0">
                <a:solidFill>
                  <a:srgbClr val="0033CC"/>
                </a:solidFill>
                <a:latin typeface="Calibri"/>
              </a:rPr>
              <a:t> </a:t>
            </a:r>
          </a:p>
          <a:p>
            <a:pPr algn="ctr" eaLnBrk="0" fontAlgn="auto" hangingPunct="0">
              <a:spcBef>
                <a:spcPct val="20000"/>
              </a:spcBef>
              <a:spcAft>
                <a:spcPts val="0"/>
              </a:spcAft>
              <a:buClr>
                <a:srgbClr val="4F81BD"/>
              </a:buClr>
              <a:buSzPct val="65000"/>
              <a:buFont typeface="Wingdings" pitchFamily="2" charset="2"/>
              <a:buNone/>
              <a:defRPr/>
            </a:pPr>
            <a:endParaRPr lang="tr-TR" sz="1200" kern="0" dirty="0">
              <a:solidFill>
                <a:srgbClr val="0033CC"/>
              </a:solidFill>
              <a:latin typeface="Calibri"/>
            </a:endParaRPr>
          </a:p>
        </p:txBody>
      </p:sp>
      <p:sp>
        <p:nvSpPr>
          <p:cNvPr id="6" name="AutoShape 32"/>
          <p:cNvSpPr>
            <a:spLocks noChangeArrowheads="1"/>
          </p:cNvSpPr>
          <p:nvPr/>
        </p:nvSpPr>
        <p:spPr bwMode="auto">
          <a:xfrm>
            <a:off x="3914768" y="836298"/>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ysClr val="window" lastClr="FFFFFF"/>
              </a:solidFill>
              <a:latin typeface="Calibri"/>
            </a:endParaRPr>
          </a:p>
        </p:txBody>
      </p:sp>
      <p:sp>
        <p:nvSpPr>
          <p:cNvPr id="16" name="Text Box 69"/>
          <p:cNvSpPr txBox="1">
            <a:spLocks noChangeArrowheads="1"/>
          </p:cNvSpPr>
          <p:nvPr/>
        </p:nvSpPr>
        <p:spPr bwMode="auto">
          <a:xfrm>
            <a:off x="6808414" y="6204291"/>
            <a:ext cx="570525" cy="261610"/>
          </a:xfrm>
          <a:prstGeom prst="rect">
            <a:avLst/>
          </a:prstGeom>
          <a:noFill/>
          <a:ln w="9525">
            <a:noFill/>
            <a:miter lim="800000"/>
            <a:headEnd/>
            <a:tailEnd/>
          </a:ln>
        </p:spPr>
        <p:txBody>
          <a:bodyPr wrap="square">
            <a:spAutoFit/>
          </a:bodyPr>
          <a:lstStyle/>
          <a:p>
            <a:pPr eaLnBrk="0" fontAlgn="auto" hangingPunct="0">
              <a:spcBef>
                <a:spcPct val="50000"/>
              </a:spcBef>
              <a:spcAft>
                <a:spcPts val="0"/>
              </a:spcAft>
              <a:buClr>
                <a:srgbClr val="4F81BD"/>
              </a:buClr>
              <a:buSzPct val="65000"/>
              <a:defRPr/>
            </a:pPr>
            <a:r>
              <a:rPr lang="tr-TR" sz="1050" b="1" kern="0" dirty="0">
                <a:solidFill>
                  <a:sysClr val="windowText" lastClr="000000"/>
                </a:solidFill>
              </a:rPr>
              <a:t>EVET</a:t>
            </a:r>
          </a:p>
        </p:txBody>
      </p:sp>
      <p:sp>
        <p:nvSpPr>
          <p:cNvPr id="17" name="AutoShape 9"/>
          <p:cNvSpPr>
            <a:spLocks noChangeArrowheads="1"/>
          </p:cNvSpPr>
          <p:nvPr/>
        </p:nvSpPr>
        <p:spPr bwMode="auto">
          <a:xfrm>
            <a:off x="7388150" y="6215998"/>
            <a:ext cx="1608240" cy="602479"/>
          </a:xfrm>
          <a:prstGeom prst="roundRect">
            <a:avLst>
              <a:gd name="adj" fmla="val 16667"/>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eaLnBrk="0" fontAlgn="auto" hangingPunct="0">
              <a:spcBef>
                <a:spcPct val="20000"/>
              </a:spcBef>
              <a:spcAft>
                <a:spcPts val="0"/>
              </a:spcAft>
              <a:buClr>
                <a:srgbClr val="4F81BD"/>
              </a:buClr>
              <a:buSzPct val="65000"/>
              <a:buFont typeface="Wingdings" pitchFamily="2" charset="2"/>
              <a:buNone/>
              <a:defRPr/>
            </a:pPr>
            <a:endParaRPr lang="tr-TR" sz="1100" kern="0" dirty="0" smtClean="0">
              <a:solidFill>
                <a:sysClr val="windowText" lastClr="000000"/>
              </a:solidFill>
              <a:latin typeface="Calibri"/>
            </a:endParaRPr>
          </a:p>
          <a:p>
            <a:pPr algn="ctr" eaLnBrk="0" fontAlgn="auto" hangingPunct="0">
              <a:spcBef>
                <a:spcPct val="20000"/>
              </a:spcBef>
              <a:spcAft>
                <a:spcPts val="0"/>
              </a:spcAft>
              <a:buClr>
                <a:srgbClr val="4F81BD"/>
              </a:buClr>
              <a:buSzPct val="65000"/>
              <a:buFont typeface="Wingdings" pitchFamily="2" charset="2"/>
              <a:buNone/>
              <a:defRPr/>
            </a:pPr>
            <a:r>
              <a:rPr lang="tr-TR" sz="1050" b="1" kern="0" dirty="0" smtClean="0">
                <a:solidFill>
                  <a:sysClr val="windowText" lastClr="000000"/>
                </a:solidFill>
                <a:latin typeface="Calibri"/>
              </a:rPr>
              <a:t>ÇED OLUMLU </a:t>
            </a:r>
          </a:p>
          <a:p>
            <a:pPr algn="ctr">
              <a:defRPr/>
            </a:pPr>
            <a:r>
              <a:rPr lang="tr-TR" sz="1000" kern="0" dirty="0" smtClean="0">
                <a:solidFill>
                  <a:sysClr val="windowText" lastClr="000000"/>
                </a:solidFill>
                <a:latin typeface="Calibri"/>
              </a:rPr>
              <a:t>(</a:t>
            </a:r>
            <a:r>
              <a:rPr lang="tr-TR" sz="1000" kern="0" dirty="0">
                <a:solidFill>
                  <a:sysClr val="windowText" lastClr="000000"/>
                </a:solidFill>
                <a:latin typeface="Calibri"/>
              </a:rPr>
              <a:t>7</a:t>
            </a:r>
            <a:r>
              <a:rPr lang="en-US" sz="1000" kern="0" dirty="0">
                <a:solidFill>
                  <a:sysClr val="windowText" lastClr="000000"/>
                </a:solidFill>
                <a:latin typeface="Calibri"/>
              </a:rPr>
              <a:t> YIL İÇERİSİNDE </a:t>
            </a:r>
          </a:p>
          <a:p>
            <a:pPr algn="ctr">
              <a:defRPr/>
            </a:pPr>
            <a:r>
              <a:rPr lang="en-US" sz="1000" kern="0" dirty="0">
                <a:solidFill>
                  <a:sysClr val="windowText" lastClr="000000"/>
                </a:solidFill>
                <a:latin typeface="Calibri"/>
              </a:rPr>
              <a:t>YATIRIMA BAŞLANMALIDIR</a:t>
            </a:r>
            <a:r>
              <a:rPr lang="tr-TR" sz="1000" kern="0" dirty="0">
                <a:solidFill>
                  <a:sysClr val="windowText" lastClr="000000"/>
                </a:solidFill>
                <a:latin typeface="Calibri"/>
              </a:rPr>
              <a:t>.)</a:t>
            </a:r>
            <a:endParaRPr lang="en-US" sz="1000" kern="0" dirty="0">
              <a:solidFill>
                <a:sysClr val="windowText" lastClr="000000"/>
              </a:solidFill>
              <a:latin typeface="Calibri"/>
            </a:endParaRPr>
          </a:p>
          <a:p>
            <a:pPr algn="ctr" eaLnBrk="0" fontAlgn="auto" hangingPunct="0">
              <a:spcBef>
                <a:spcPct val="20000"/>
              </a:spcBef>
              <a:spcAft>
                <a:spcPts val="0"/>
              </a:spcAft>
              <a:buClr>
                <a:srgbClr val="4F81BD"/>
              </a:buClr>
              <a:buSzPct val="65000"/>
              <a:buFont typeface="Wingdings" pitchFamily="2" charset="2"/>
              <a:buNone/>
              <a:defRPr/>
            </a:pPr>
            <a:endParaRPr lang="tr-TR" sz="1600" kern="0" dirty="0">
              <a:solidFill>
                <a:sysClr val="windowText" lastClr="000000"/>
              </a:solidFill>
              <a:latin typeface="Calibri"/>
            </a:endParaRPr>
          </a:p>
        </p:txBody>
      </p:sp>
      <p:sp>
        <p:nvSpPr>
          <p:cNvPr id="19" name="Text Box 70"/>
          <p:cNvSpPr txBox="1">
            <a:spLocks noChangeArrowheads="1"/>
          </p:cNvSpPr>
          <p:nvPr/>
        </p:nvSpPr>
        <p:spPr bwMode="auto">
          <a:xfrm>
            <a:off x="1460950" y="6204291"/>
            <a:ext cx="768237" cy="261610"/>
          </a:xfrm>
          <a:prstGeom prst="rect">
            <a:avLst/>
          </a:prstGeom>
          <a:noFill/>
          <a:ln w="9525">
            <a:noFill/>
            <a:miter lim="800000"/>
            <a:headEnd/>
            <a:tailEnd/>
          </a:ln>
        </p:spPr>
        <p:txBody>
          <a:bodyPr wrap="square">
            <a:spAutoFit/>
          </a:bodyPr>
          <a:lstStyle/>
          <a:p>
            <a:pPr eaLnBrk="0" fontAlgn="auto" hangingPunct="0">
              <a:spcBef>
                <a:spcPct val="50000"/>
              </a:spcBef>
              <a:spcAft>
                <a:spcPts val="0"/>
              </a:spcAft>
              <a:buClr>
                <a:srgbClr val="4F81BD"/>
              </a:buClr>
              <a:buSzPct val="65000"/>
              <a:defRPr/>
            </a:pPr>
            <a:r>
              <a:rPr lang="tr-TR" sz="1050" b="1" kern="0" dirty="0">
                <a:solidFill>
                  <a:sysClr val="windowText" lastClr="000000"/>
                </a:solidFill>
              </a:rPr>
              <a:t>HAYIR</a:t>
            </a:r>
          </a:p>
        </p:txBody>
      </p:sp>
      <p:sp>
        <p:nvSpPr>
          <p:cNvPr id="22" name="AutoShape 32"/>
          <p:cNvSpPr>
            <a:spLocks noChangeArrowheads="1"/>
          </p:cNvSpPr>
          <p:nvPr/>
        </p:nvSpPr>
        <p:spPr bwMode="auto">
          <a:xfrm rot="16200000">
            <a:off x="6959356" y="6309707"/>
            <a:ext cx="214314" cy="363350"/>
          </a:xfrm>
          <a:prstGeom prst="downArrow">
            <a:avLst>
              <a:gd name="adj1" fmla="val 50000"/>
              <a:gd name="adj2" fmla="val 56354"/>
            </a:avLst>
          </a:prstGeom>
          <a:solidFill>
            <a:schemeClr val="accent3">
              <a:lumMod val="75000"/>
            </a:schemeClr>
          </a:solidFill>
          <a:ln w="9525" cap="flat" cmpd="sng" algn="ctr">
            <a:solidFill>
              <a:schemeClr val="accent3">
                <a:lumMod val="60000"/>
                <a:lumOff val="40000"/>
              </a:scheme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chemeClr val="accent3">
                  <a:lumMod val="60000"/>
                  <a:lumOff val="40000"/>
                </a:schemeClr>
              </a:solidFill>
              <a:latin typeface="Calibri"/>
            </a:endParaRPr>
          </a:p>
        </p:txBody>
      </p:sp>
      <p:sp>
        <p:nvSpPr>
          <p:cNvPr id="28" name="AutoShape 11"/>
          <p:cNvSpPr>
            <a:spLocks noChangeArrowheads="1"/>
          </p:cNvSpPr>
          <p:nvPr/>
        </p:nvSpPr>
        <p:spPr bwMode="auto">
          <a:xfrm>
            <a:off x="1854052" y="1279983"/>
            <a:ext cx="5026256" cy="288000"/>
          </a:xfrm>
          <a:prstGeom prst="roundRect">
            <a:avLst>
              <a:gd name="adj" fmla="val 16667"/>
            </a:avLst>
          </a:prstGeom>
          <a:solidFill>
            <a:schemeClr val="accent3">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eaLnBrk="0" fontAlgn="auto" hangingPunct="0">
              <a:spcBef>
                <a:spcPct val="20000"/>
              </a:spcBef>
              <a:spcAft>
                <a:spcPts val="0"/>
              </a:spcAft>
              <a:buClr>
                <a:srgbClr val="4F81BD"/>
              </a:buClr>
              <a:buSzPct val="65000"/>
              <a:buFont typeface="Wingdings" pitchFamily="2" charset="2"/>
              <a:buNone/>
              <a:defRPr/>
            </a:pPr>
            <a:r>
              <a:rPr lang="tr-TR" sz="1100" kern="0" dirty="0" smtClean="0">
                <a:solidFill>
                  <a:srgbClr val="0033CC"/>
                </a:solidFill>
                <a:latin typeface="Calibri"/>
              </a:rPr>
              <a:t>Halkın Katılımı Toplantı tarihi, özel format için görüş verme tarihi belirlenir</a:t>
            </a:r>
            <a:r>
              <a:rPr lang="tr-TR" sz="1200" kern="0" dirty="0" smtClean="0">
                <a:solidFill>
                  <a:srgbClr val="0033CC"/>
                </a:solidFill>
                <a:latin typeface="Calibri"/>
              </a:rPr>
              <a:t>.</a:t>
            </a:r>
            <a:endParaRPr lang="tr-TR" sz="1200" kern="0" dirty="0">
              <a:solidFill>
                <a:srgbClr val="0033CC"/>
              </a:solidFill>
              <a:latin typeface="Calibri"/>
            </a:endParaRPr>
          </a:p>
        </p:txBody>
      </p:sp>
      <p:sp>
        <p:nvSpPr>
          <p:cNvPr id="29" name="AutoShape 11"/>
          <p:cNvSpPr>
            <a:spLocks noChangeArrowheads="1"/>
          </p:cNvSpPr>
          <p:nvPr/>
        </p:nvSpPr>
        <p:spPr bwMode="auto">
          <a:xfrm>
            <a:off x="1877018" y="2749012"/>
            <a:ext cx="5003291" cy="288000"/>
          </a:xfrm>
          <a:prstGeom prst="roundRect">
            <a:avLst>
              <a:gd name="adj" fmla="val 16667"/>
            </a:avLst>
          </a:prstGeom>
          <a:solidFill>
            <a:schemeClr val="accent1">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a:defRPr/>
            </a:pPr>
            <a:r>
              <a:rPr lang="en-US" sz="1100" kern="0" dirty="0" err="1" smtClean="0">
                <a:solidFill>
                  <a:srgbClr val="0033CC"/>
                </a:solidFill>
                <a:latin typeface="Calibri"/>
              </a:rPr>
              <a:t>Halkın</a:t>
            </a:r>
            <a:r>
              <a:rPr lang="en-US" sz="1100" kern="0" dirty="0" smtClean="0">
                <a:solidFill>
                  <a:srgbClr val="0033CC"/>
                </a:solidFill>
                <a:latin typeface="Calibri"/>
              </a:rPr>
              <a:t> </a:t>
            </a:r>
            <a:r>
              <a:rPr lang="tr-TR" sz="1100" kern="0" dirty="0" smtClean="0">
                <a:solidFill>
                  <a:srgbClr val="0033CC"/>
                </a:solidFill>
                <a:latin typeface="Calibri"/>
              </a:rPr>
              <a:t>K</a:t>
            </a:r>
            <a:r>
              <a:rPr lang="en-US" sz="1100" kern="0" dirty="0" err="1" smtClean="0">
                <a:solidFill>
                  <a:srgbClr val="0033CC"/>
                </a:solidFill>
                <a:latin typeface="Calibri"/>
              </a:rPr>
              <a:t>atılım</a:t>
            </a:r>
            <a:r>
              <a:rPr lang="en-US" sz="1100" kern="0" dirty="0" smtClean="0">
                <a:solidFill>
                  <a:srgbClr val="0033CC"/>
                </a:solidFill>
                <a:latin typeface="Calibri"/>
              </a:rPr>
              <a:t> </a:t>
            </a:r>
            <a:r>
              <a:rPr lang="tr-TR" sz="1100" kern="0" dirty="0" smtClean="0">
                <a:solidFill>
                  <a:srgbClr val="0033CC"/>
                </a:solidFill>
                <a:latin typeface="Calibri"/>
              </a:rPr>
              <a:t>T</a:t>
            </a:r>
            <a:r>
              <a:rPr lang="en-US" sz="1100" kern="0" dirty="0" err="1" smtClean="0">
                <a:solidFill>
                  <a:srgbClr val="0033CC"/>
                </a:solidFill>
                <a:latin typeface="Calibri"/>
              </a:rPr>
              <a:t>oplantısı</a:t>
            </a:r>
            <a:r>
              <a:rPr lang="en-US" sz="1100" kern="0" dirty="0" smtClean="0">
                <a:solidFill>
                  <a:srgbClr val="0033CC"/>
                </a:solidFill>
                <a:latin typeface="Calibri"/>
              </a:rPr>
              <a:t> </a:t>
            </a:r>
            <a:r>
              <a:rPr lang="en-US" sz="1100" kern="0" dirty="0" err="1" smtClean="0">
                <a:solidFill>
                  <a:srgbClr val="0033CC"/>
                </a:solidFill>
                <a:latin typeface="Calibri"/>
              </a:rPr>
              <a:t>yapılır</a:t>
            </a:r>
            <a:r>
              <a:rPr lang="tr-TR" sz="1100" kern="0" dirty="0" smtClean="0">
                <a:solidFill>
                  <a:srgbClr val="0033CC"/>
                </a:solidFill>
                <a:latin typeface="Calibri"/>
              </a:rPr>
              <a:t>. *</a:t>
            </a:r>
          </a:p>
        </p:txBody>
      </p:sp>
      <p:sp>
        <p:nvSpPr>
          <p:cNvPr id="31" name="AutoShape 11"/>
          <p:cNvSpPr>
            <a:spLocks noChangeArrowheads="1"/>
          </p:cNvSpPr>
          <p:nvPr/>
        </p:nvSpPr>
        <p:spPr bwMode="auto">
          <a:xfrm>
            <a:off x="1845068" y="1647940"/>
            <a:ext cx="5035241" cy="288000"/>
          </a:xfrm>
          <a:prstGeom prst="roundRect">
            <a:avLst>
              <a:gd name="adj" fmla="val 16667"/>
            </a:avLst>
          </a:prstGeom>
          <a:solidFill>
            <a:schemeClr val="accent6">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a:defRPr/>
            </a:pPr>
            <a:r>
              <a:rPr lang="tr-TR" sz="1100" kern="0" dirty="0" smtClean="0">
                <a:latin typeface="Calibri"/>
              </a:rPr>
              <a:t>Toplantıdan 10 gün önce ulusal ve yerel Gazetede ilan verilir</a:t>
            </a:r>
            <a:r>
              <a:rPr lang="tr-TR" sz="1100" kern="0" dirty="0" smtClean="0">
                <a:solidFill>
                  <a:srgbClr val="0033CC"/>
                </a:solidFill>
                <a:latin typeface="Calibri"/>
              </a:rPr>
              <a:t>. *</a:t>
            </a:r>
            <a:endParaRPr lang="tr-TR" sz="1100" kern="0" dirty="0">
              <a:solidFill>
                <a:srgbClr val="0033CC"/>
              </a:solidFill>
              <a:latin typeface="Calibri"/>
            </a:endParaRPr>
          </a:p>
        </p:txBody>
      </p:sp>
      <p:sp>
        <p:nvSpPr>
          <p:cNvPr id="34" name="AutoShape 11"/>
          <p:cNvSpPr>
            <a:spLocks noChangeArrowheads="1"/>
          </p:cNvSpPr>
          <p:nvPr/>
        </p:nvSpPr>
        <p:spPr bwMode="auto">
          <a:xfrm>
            <a:off x="1882748" y="3506245"/>
            <a:ext cx="4997560" cy="288000"/>
          </a:xfrm>
          <a:prstGeom prst="roundRect">
            <a:avLst>
              <a:gd name="adj" fmla="val 16667"/>
            </a:avLst>
          </a:prstGeom>
          <a:solidFill>
            <a:schemeClr val="accent3">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a:defRPr/>
            </a:pPr>
            <a:r>
              <a:rPr lang="tr-TR" sz="1100" kern="0" dirty="0" smtClean="0">
                <a:solidFill>
                  <a:srgbClr val="0033CC"/>
                </a:solidFill>
              </a:rPr>
              <a:t>ÇED Raporu özel formatı </a:t>
            </a:r>
            <a:r>
              <a:rPr lang="tr-TR" sz="1100" kern="0" dirty="0" smtClean="0">
                <a:solidFill>
                  <a:srgbClr val="0033CC"/>
                </a:solidFill>
                <a:latin typeface="Calibri"/>
              </a:rPr>
              <a:t>verilir.</a:t>
            </a:r>
            <a:r>
              <a:rPr lang="en-US" sz="1100" kern="0" dirty="0" smtClean="0">
                <a:solidFill>
                  <a:srgbClr val="0033CC"/>
                </a:solidFill>
                <a:latin typeface="Calibri"/>
              </a:rPr>
              <a:t> </a:t>
            </a:r>
            <a:endParaRPr lang="en-US" sz="1100" kern="0" dirty="0">
              <a:solidFill>
                <a:srgbClr val="0033CC"/>
              </a:solidFill>
              <a:latin typeface="Calibri"/>
            </a:endParaRPr>
          </a:p>
        </p:txBody>
      </p:sp>
      <p:sp>
        <p:nvSpPr>
          <p:cNvPr id="36" name="AutoShape 11"/>
          <p:cNvSpPr>
            <a:spLocks noChangeArrowheads="1"/>
          </p:cNvSpPr>
          <p:nvPr/>
        </p:nvSpPr>
        <p:spPr bwMode="auto">
          <a:xfrm>
            <a:off x="1879930" y="3890954"/>
            <a:ext cx="5000377" cy="288000"/>
          </a:xfrm>
          <a:prstGeom prst="roundRect">
            <a:avLst>
              <a:gd name="adj" fmla="val 16667"/>
            </a:avLst>
          </a:prstGeom>
          <a:solidFill>
            <a:schemeClr val="accent6">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a:defRPr/>
            </a:pPr>
            <a:r>
              <a:rPr lang="tr-TR" sz="1100" kern="0" dirty="0">
                <a:solidFill>
                  <a:srgbClr val="0033CC"/>
                </a:solidFill>
                <a:latin typeface="Calibri"/>
              </a:rPr>
              <a:t>ÇED </a:t>
            </a:r>
            <a:r>
              <a:rPr lang="tr-TR" sz="1100" kern="0" dirty="0" smtClean="0">
                <a:solidFill>
                  <a:srgbClr val="0033CC"/>
                </a:solidFill>
                <a:latin typeface="Calibri"/>
              </a:rPr>
              <a:t>Raporu e-</a:t>
            </a:r>
            <a:r>
              <a:rPr lang="tr-TR" sz="1100" kern="0" dirty="0" err="1" smtClean="0">
                <a:solidFill>
                  <a:srgbClr val="0033CC"/>
                </a:solidFill>
                <a:latin typeface="Calibri"/>
              </a:rPr>
              <a:t>çed</a:t>
            </a:r>
            <a:r>
              <a:rPr lang="tr-TR" sz="1100" kern="0" dirty="0" smtClean="0">
                <a:solidFill>
                  <a:srgbClr val="0033CC"/>
                </a:solidFill>
                <a:latin typeface="Calibri"/>
              </a:rPr>
              <a:t> üzerinden Bakanlığa sunulur.</a:t>
            </a:r>
            <a:r>
              <a:rPr lang="en-US" sz="1100" kern="0" dirty="0" smtClean="0">
                <a:solidFill>
                  <a:srgbClr val="0033CC"/>
                </a:solidFill>
                <a:latin typeface="Calibri"/>
              </a:rPr>
              <a:t> </a:t>
            </a:r>
            <a:endParaRPr lang="en-US" sz="1100" kern="0" dirty="0">
              <a:solidFill>
                <a:srgbClr val="0033CC"/>
              </a:solidFill>
              <a:latin typeface="Calibri"/>
            </a:endParaRPr>
          </a:p>
        </p:txBody>
      </p:sp>
      <p:sp>
        <p:nvSpPr>
          <p:cNvPr id="37" name="AutoShape 11"/>
          <p:cNvSpPr>
            <a:spLocks noChangeArrowheads="1"/>
          </p:cNvSpPr>
          <p:nvPr/>
        </p:nvSpPr>
        <p:spPr bwMode="auto">
          <a:xfrm>
            <a:off x="1882748" y="4251527"/>
            <a:ext cx="5002090" cy="288000"/>
          </a:xfrm>
          <a:prstGeom prst="roundRect">
            <a:avLst>
              <a:gd name="adj" fmla="val 16667"/>
            </a:avLst>
          </a:prstGeom>
          <a:solidFill>
            <a:schemeClr val="accent3">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eaLnBrk="0" hangingPunct="0">
              <a:spcBef>
                <a:spcPct val="20000"/>
              </a:spcBef>
              <a:buClr>
                <a:srgbClr val="4F81BD"/>
              </a:buClr>
              <a:buSzPct val="65000"/>
              <a:defRPr/>
            </a:pPr>
            <a:endParaRPr lang="tr-TR" sz="1200" kern="0" dirty="0" smtClean="0">
              <a:solidFill>
                <a:srgbClr val="0033CC"/>
              </a:solidFill>
              <a:latin typeface="Calibri"/>
            </a:endParaRPr>
          </a:p>
          <a:p>
            <a:pPr algn="ctr" eaLnBrk="0" hangingPunct="0">
              <a:spcBef>
                <a:spcPct val="20000"/>
              </a:spcBef>
              <a:buClr>
                <a:srgbClr val="4F81BD"/>
              </a:buClr>
              <a:buSzPct val="65000"/>
              <a:defRPr/>
            </a:pPr>
            <a:r>
              <a:rPr lang="tr-TR" sz="1100" kern="0" dirty="0" smtClean="0">
                <a:solidFill>
                  <a:srgbClr val="0033CC"/>
                </a:solidFill>
                <a:latin typeface="Calibri"/>
              </a:rPr>
              <a:t>ÇED Raporu uygunluk kontrolü yapılır. * </a:t>
            </a:r>
          </a:p>
          <a:p>
            <a:pPr algn="ctr" eaLnBrk="0" fontAlgn="auto" hangingPunct="0">
              <a:spcBef>
                <a:spcPct val="20000"/>
              </a:spcBef>
              <a:spcAft>
                <a:spcPts val="0"/>
              </a:spcAft>
              <a:buClr>
                <a:srgbClr val="4F81BD"/>
              </a:buClr>
              <a:buSzPct val="65000"/>
              <a:buFont typeface="Wingdings" pitchFamily="2" charset="2"/>
              <a:buNone/>
              <a:defRPr/>
            </a:pPr>
            <a:endParaRPr lang="tr-TR" sz="1200" kern="0" dirty="0">
              <a:solidFill>
                <a:srgbClr val="0033CC"/>
              </a:solidFill>
              <a:latin typeface="Calibri"/>
            </a:endParaRPr>
          </a:p>
        </p:txBody>
      </p:sp>
      <p:sp>
        <p:nvSpPr>
          <p:cNvPr id="38" name="AutoShape 11"/>
          <p:cNvSpPr>
            <a:spLocks noChangeArrowheads="1"/>
          </p:cNvSpPr>
          <p:nvPr/>
        </p:nvSpPr>
        <p:spPr bwMode="auto">
          <a:xfrm>
            <a:off x="1902236" y="5619746"/>
            <a:ext cx="4978067" cy="288000"/>
          </a:xfrm>
          <a:prstGeom prst="roundRect">
            <a:avLst>
              <a:gd name="adj" fmla="val 16667"/>
            </a:avLst>
          </a:prstGeom>
          <a:solidFill>
            <a:schemeClr val="accent3">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a:defRPr/>
            </a:pPr>
            <a:r>
              <a:rPr lang="tr-TR" sz="1100" kern="0" dirty="0" smtClean="0">
                <a:solidFill>
                  <a:srgbClr val="0033CC"/>
                </a:solidFill>
                <a:latin typeface="Calibri"/>
              </a:rPr>
              <a:t>10 gün halkın görüşüne açılır. *</a:t>
            </a:r>
            <a:endParaRPr lang="en-US" sz="1100" kern="0" dirty="0">
              <a:solidFill>
                <a:srgbClr val="0033CC"/>
              </a:solidFill>
              <a:latin typeface="Calibri"/>
            </a:endParaRPr>
          </a:p>
        </p:txBody>
      </p:sp>
      <p:sp>
        <p:nvSpPr>
          <p:cNvPr id="30" name="AutoShape 11"/>
          <p:cNvSpPr>
            <a:spLocks noChangeArrowheads="1"/>
          </p:cNvSpPr>
          <p:nvPr/>
        </p:nvSpPr>
        <p:spPr bwMode="auto">
          <a:xfrm>
            <a:off x="1867063" y="2017833"/>
            <a:ext cx="5013245" cy="288000"/>
          </a:xfrm>
          <a:prstGeom prst="roundRect">
            <a:avLst>
              <a:gd name="adj" fmla="val 16667"/>
            </a:avLst>
          </a:prstGeom>
          <a:solidFill>
            <a:schemeClr val="accent6">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a:defRPr/>
            </a:pPr>
            <a:r>
              <a:rPr lang="tr-TR" sz="1100" kern="0" dirty="0" smtClean="0">
                <a:solidFill>
                  <a:srgbClr val="0033CC"/>
                </a:solidFill>
                <a:latin typeface="Calibri"/>
              </a:rPr>
              <a:t>Gazete ilanı e-</a:t>
            </a:r>
            <a:r>
              <a:rPr lang="tr-TR" sz="1100" kern="0" dirty="0" err="1" smtClean="0">
                <a:solidFill>
                  <a:srgbClr val="0033CC"/>
                </a:solidFill>
                <a:latin typeface="Calibri"/>
              </a:rPr>
              <a:t>çed</a:t>
            </a:r>
            <a:r>
              <a:rPr lang="tr-TR" sz="1100" kern="0" dirty="0" smtClean="0">
                <a:solidFill>
                  <a:srgbClr val="0033CC"/>
                </a:solidFill>
                <a:latin typeface="Calibri"/>
              </a:rPr>
              <a:t> sistemine yüklenir </a:t>
            </a:r>
            <a:endParaRPr lang="tr-TR" sz="1100" kern="0" dirty="0">
              <a:solidFill>
                <a:srgbClr val="0033CC"/>
              </a:solidFill>
              <a:latin typeface="Calibri"/>
            </a:endParaRPr>
          </a:p>
        </p:txBody>
      </p:sp>
      <p:sp>
        <p:nvSpPr>
          <p:cNvPr id="32" name="AutoShape 11"/>
          <p:cNvSpPr>
            <a:spLocks noChangeArrowheads="1"/>
          </p:cNvSpPr>
          <p:nvPr/>
        </p:nvSpPr>
        <p:spPr bwMode="auto">
          <a:xfrm>
            <a:off x="1867064" y="2375071"/>
            <a:ext cx="5013246" cy="288000"/>
          </a:xfrm>
          <a:prstGeom prst="roundRect">
            <a:avLst>
              <a:gd name="adj" fmla="val 16667"/>
            </a:avLst>
          </a:prstGeom>
          <a:solidFill>
            <a:schemeClr val="accent3">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a:defRPr/>
            </a:pPr>
            <a:r>
              <a:rPr lang="tr-TR" sz="1100" kern="0" dirty="0" smtClean="0">
                <a:solidFill>
                  <a:srgbClr val="0033CC"/>
                </a:solidFill>
                <a:latin typeface="Calibri"/>
              </a:rPr>
              <a:t>Gazete ilanı uygunluk kontrolü yapılır. </a:t>
            </a:r>
            <a:endParaRPr lang="tr-TR" sz="1100" kern="0" dirty="0">
              <a:solidFill>
                <a:srgbClr val="0033CC"/>
              </a:solidFill>
              <a:latin typeface="Calibri"/>
            </a:endParaRPr>
          </a:p>
        </p:txBody>
      </p:sp>
      <p:sp>
        <p:nvSpPr>
          <p:cNvPr id="33" name="AutoShape 11"/>
          <p:cNvSpPr>
            <a:spLocks noChangeArrowheads="1"/>
          </p:cNvSpPr>
          <p:nvPr/>
        </p:nvSpPr>
        <p:spPr bwMode="auto">
          <a:xfrm>
            <a:off x="1870852" y="3122072"/>
            <a:ext cx="5009458" cy="288000"/>
          </a:xfrm>
          <a:prstGeom prst="roundRect">
            <a:avLst>
              <a:gd name="adj" fmla="val 16667"/>
            </a:avLst>
          </a:prstGeom>
          <a:solidFill>
            <a:schemeClr val="accent1">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a:defRPr/>
            </a:pPr>
            <a:r>
              <a:rPr lang="tr-TR" sz="1100" kern="0" dirty="0" smtClean="0">
                <a:solidFill>
                  <a:srgbClr val="0033CC"/>
                </a:solidFill>
                <a:latin typeface="Calibri"/>
              </a:rPr>
              <a:t>Halkın Katılımı Toplantısı ile ilgili tutanaklar İl Müdürlüğü tarafından sisteme yüklenir.</a:t>
            </a:r>
          </a:p>
        </p:txBody>
      </p:sp>
      <p:sp>
        <p:nvSpPr>
          <p:cNvPr id="39" name="AutoShape 11"/>
          <p:cNvSpPr>
            <a:spLocks noChangeArrowheads="1"/>
          </p:cNvSpPr>
          <p:nvPr/>
        </p:nvSpPr>
        <p:spPr bwMode="auto">
          <a:xfrm>
            <a:off x="1865655" y="4586754"/>
            <a:ext cx="5014651" cy="288000"/>
          </a:xfrm>
          <a:prstGeom prst="roundRect">
            <a:avLst>
              <a:gd name="adj" fmla="val 16667"/>
            </a:avLst>
          </a:prstGeom>
          <a:solidFill>
            <a:schemeClr val="accent3">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a:defRPr/>
            </a:pPr>
            <a:r>
              <a:rPr lang="tr-TR" sz="1100" kern="0" dirty="0" smtClean="0">
                <a:solidFill>
                  <a:srgbClr val="0033CC"/>
                </a:solidFill>
                <a:latin typeface="Calibri"/>
              </a:rPr>
              <a:t>İnceleme Değerlendirme Komisyonu tarafından  inceleme ve değerlendirme yapılır. </a:t>
            </a:r>
            <a:endParaRPr lang="tr-TR" sz="1100" kern="0" dirty="0">
              <a:solidFill>
                <a:srgbClr val="0033CC"/>
              </a:solidFill>
              <a:latin typeface="Calibri"/>
            </a:endParaRPr>
          </a:p>
        </p:txBody>
      </p:sp>
      <p:sp>
        <p:nvSpPr>
          <p:cNvPr id="40" name="AutoShape 11"/>
          <p:cNvSpPr>
            <a:spLocks noChangeArrowheads="1"/>
          </p:cNvSpPr>
          <p:nvPr/>
        </p:nvSpPr>
        <p:spPr bwMode="auto">
          <a:xfrm>
            <a:off x="1895698" y="4921484"/>
            <a:ext cx="4984607" cy="288000"/>
          </a:xfrm>
          <a:prstGeom prst="roundRect">
            <a:avLst>
              <a:gd name="adj" fmla="val 16667"/>
            </a:avLst>
          </a:prstGeom>
          <a:solidFill>
            <a:schemeClr val="accent6">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a:defRPr/>
            </a:pPr>
            <a:r>
              <a:rPr lang="tr-TR" sz="1100" kern="0" dirty="0" smtClean="0">
                <a:solidFill>
                  <a:srgbClr val="0033CC"/>
                </a:solidFill>
                <a:latin typeface="Calibri"/>
              </a:rPr>
              <a:t>Son şekli verilen ÇED Raporu e-</a:t>
            </a:r>
            <a:r>
              <a:rPr lang="tr-TR" sz="1100" kern="0" dirty="0" err="1" smtClean="0">
                <a:solidFill>
                  <a:srgbClr val="0033CC"/>
                </a:solidFill>
                <a:latin typeface="Calibri"/>
              </a:rPr>
              <a:t>çed</a:t>
            </a:r>
            <a:r>
              <a:rPr lang="tr-TR" sz="1100" kern="0" dirty="0" smtClean="0">
                <a:solidFill>
                  <a:srgbClr val="0033CC"/>
                </a:solidFill>
                <a:latin typeface="Calibri"/>
              </a:rPr>
              <a:t> üzerinden Bakanlığa sunulur</a:t>
            </a:r>
            <a:r>
              <a:rPr lang="tr-TR" sz="1200" kern="0" dirty="0" smtClean="0">
                <a:solidFill>
                  <a:srgbClr val="0033CC"/>
                </a:solidFill>
                <a:latin typeface="Calibri"/>
              </a:rPr>
              <a:t>.</a:t>
            </a:r>
            <a:endParaRPr lang="tr-TR" sz="1200" kern="0" dirty="0">
              <a:solidFill>
                <a:srgbClr val="0033CC"/>
              </a:solidFill>
              <a:latin typeface="Calibri"/>
            </a:endParaRPr>
          </a:p>
        </p:txBody>
      </p:sp>
      <p:sp>
        <p:nvSpPr>
          <p:cNvPr id="41" name="AutoShape 11"/>
          <p:cNvSpPr>
            <a:spLocks noChangeArrowheads="1"/>
          </p:cNvSpPr>
          <p:nvPr/>
        </p:nvSpPr>
        <p:spPr bwMode="auto">
          <a:xfrm>
            <a:off x="1875463" y="5271845"/>
            <a:ext cx="5004841" cy="288000"/>
          </a:xfrm>
          <a:prstGeom prst="roundRect">
            <a:avLst>
              <a:gd name="adj" fmla="val 16667"/>
            </a:avLst>
          </a:prstGeom>
          <a:solidFill>
            <a:schemeClr val="accent3">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a:defRPr/>
            </a:pPr>
            <a:r>
              <a:rPr lang="tr-TR" sz="1100" kern="0" dirty="0" smtClean="0">
                <a:solidFill>
                  <a:srgbClr val="0033CC"/>
                </a:solidFill>
                <a:latin typeface="Calibri"/>
              </a:rPr>
              <a:t>Son şekli verilen ÇED raporu uygunluk kontrolü</a:t>
            </a:r>
          </a:p>
        </p:txBody>
      </p:sp>
      <p:sp>
        <p:nvSpPr>
          <p:cNvPr id="43" name="AutoShape 11"/>
          <p:cNvSpPr>
            <a:spLocks noChangeArrowheads="1"/>
          </p:cNvSpPr>
          <p:nvPr/>
        </p:nvSpPr>
        <p:spPr bwMode="auto">
          <a:xfrm>
            <a:off x="1902237" y="5952117"/>
            <a:ext cx="5019158" cy="288000"/>
          </a:xfrm>
          <a:prstGeom prst="roundRect">
            <a:avLst>
              <a:gd name="adj" fmla="val 16667"/>
            </a:avLst>
          </a:prstGeom>
          <a:solidFill>
            <a:schemeClr val="accent3">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a:defRPr/>
            </a:pPr>
            <a:r>
              <a:rPr lang="tr-TR" sz="1100" kern="0" dirty="0" smtClean="0">
                <a:solidFill>
                  <a:srgbClr val="0033CC"/>
                </a:solidFill>
                <a:latin typeface="Calibri"/>
              </a:rPr>
              <a:t>Nihai ÇED Raporu Yüklenir ve Bakanlıkça Karar Verilir.</a:t>
            </a:r>
            <a:endParaRPr lang="en-US" sz="1100" kern="0" dirty="0">
              <a:solidFill>
                <a:srgbClr val="0033CC"/>
              </a:solidFill>
              <a:latin typeface="Calibri"/>
            </a:endParaRPr>
          </a:p>
        </p:txBody>
      </p:sp>
      <p:sp>
        <p:nvSpPr>
          <p:cNvPr id="49" name="AutoShape 21"/>
          <p:cNvSpPr>
            <a:spLocks noChangeArrowheads="1"/>
          </p:cNvSpPr>
          <p:nvPr/>
        </p:nvSpPr>
        <p:spPr bwMode="auto">
          <a:xfrm>
            <a:off x="-6938" y="2285672"/>
            <a:ext cx="1380441" cy="1774678"/>
          </a:xfrm>
          <a:prstGeom prst="roundRect">
            <a:avLst>
              <a:gd name="adj" fmla="val 1666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eaLnBrk="0" fontAlgn="auto" hangingPunct="0">
              <a:spcBef>
                <a:spcPct val="20000"/>
              </a:spcBef>
              <a:spcAft>
                <a:spcPts val="0"/>
              </a:spcAft>
              <a:buClr>
                <a:srgbClr val="4F81BD"/>
              </a:buClr>
              <a:buSzPct val="65000"/>
              <a:buFont typeface="Wingdings" pitchFamily="2" charset="2"/>
              <a:buNone/>
              <a:defRPr/>
            </a:pPr>
            <a:endParaRPr lang="tr-TR" sz="800" b="1" kern="0" dirty="0" smtClean="0">
              <a:solidFill>
                <a:sysClr val="windowText" lastClr="000000"/>
              </a:solidFill>
            </a:endParaRPr>
          </a:p>
          <a:p>
            <a:pPr algn="ctr" eaLnBrk="0" fontAlgn="auto" hangingPunct="0">
              <a:spcBef>
                <a:spcPct val="20000"/>
              </a:spcBef>
              <a:spcAft>
                <a:spcPts val="0"/>
              </a:spcAft>
              <a:buClr>
                <a:srgbClr val="4F81BD"/>
              </a:buClr>
              <a:buSzPct val="65000"/>
              <a:buFont typeface="Wingdings" pitchFamily="2" charset="2"/>
              <a:buNone/>
              <a:defRPr/>
            </a:pPr>
            <a:endParaRPr lang="tr-TR" sz="800" b="1" kern="0" dirty="0">
              <a:solidFill>
                <a:sysClr val="windowText" lastClr="000000"/>
              </a:solidFill>
            </a:endParaRPr>
          </a:p>
          <a:p>
            <a:pPr algn="ctr" eaLnBrk="0" fontAlgn="auto" hangingPunct="0">
              <a:spcBef>
                <a:spcPct val="20000"/>
              </a:spcBef>
              <a:spcAft>
                <a:spcPts val="0"/>
              </a:spcAft>
              <a:buClr>
                <a:srgbClr val="4F81BD"/>
              </a:buClr>
              <a:buSzPct val="65000"/>
              <a:buFont typeface="Wingdings" pitchFamily="2" charset="2"/>
              <a:buNone/>
              <a:defRPr/>
            </a:pPr>
            <a:endParaRPr lang="tr-TR" sz="800" b="1" kern="0" dirty="0" smtClean="0">
              <a:solidFill>
                <a:sysClr val="windowText" lastClr="000000"/>
              </a:solidFill>
            </a:endParaRPr>
          </a:p>
          <a:p>
            <a:pPr algn="ctr" eaLnBrk="0" fontAlgn="auto" hangingPunct="0">
              <a:spcBef>
                <a:spcPct val="20000"/>
              </a:spcBef>
              <a:spcAft>
                <a:spcPts val="0"/>
              </a:spcAft>
              <a:buClr>
                <a:srgbClr val="4F81BD"/>
              </a:buClr>
              <a:buSzPct val="65000"/>
              <a:buFont typeface="Wingdings" pitchFamily="2" charset="2"/>
              <a:buNone/>
              <a:defRPr/>
            </a:pPr>
            <a:r>
              <a:rPr lang="tr-TR" sz="900" b="1" kern="0" dirty="0" smtClean="0">
                <a:solidFill>
                  <a:sysClr val="windowText" lastClr="000000"/>
                </a:solidFill>
              </a:rPr>
              <a:t>PROJE İLE İLGİLİ </a:t>
            </a:r>
          </a:p>
          <a:p>
            <a:pPr algn="ctr" eaLnBrk="0" fontAlgn="auto" hangingPunct="0">
              <a:spcBef>
                <a:spcPct val="20000"/>
              </a:spcBef>
              <a:spcAft>
                <a:spcPts val="0"/>
              </a:spcAft>
              <a:buClr>
                <a:srgbClr val="4F81BD"/>
              </a:buClr>
              <a:buSzPct val="65000"/>
              <a:buFont typeface="Wingdings" pitchFamily="2" charset="2"/>
              <a:buNone/>
              <a:defRPr/>
            </a:pPr>
            <a:r>
              <a:rPr lang="tr-TR" sz="900" b="1" kern="0" dirty="0" smtClean="0">
                <a:solidFill>
                  <a:sysClr val="windowText" lastClr="000000"/>
                </a:solidFill>
              </a:rPr>
              <a:t>OLUMSUZ GÖRÜŞLER </a:t>
            </a:r>
          </a:p>
          <a:p>
            <a:pPr algn="ctr" eaLnBrk="0" fontAlgn="auto" hangingPunct="0">
              <a:spcBef>
                <a:spcPct val="20000"/>
              </a:spcBef>
              <a:spcAft>
                <a:spcPts val="0"/>
              </a:spcAft>
              <a:buClr>
                <a:srgbClr val="4F81BD"/>
              </a:buClr>
              <a:buSzPct val="65000"/>
              <a:buFont typeface="Wingdings" pitchFamily="2" charset="2"/>
              <a:buNone/>
              <a:defRPr/>
            </a:pPr>
            <a:r>
              <a:rPr lang="tr-TR" sz="900" b="1" kern="0" dirty="0" smtClean="0">
                <a:solidFill>
                  <a:sysClr val="windowText" lastClr="000000"/>
                </a:solidFill>
              </a:rPr>
              <a:t>OLMASI DURUMUNDA</a:t>
            </a:r>
          </a:p>
          <a:p>
            <a:pPr algn="ctr" eaLnBrk="0" fontAlgn="auto" hangingPunct="0">
              <a:spcBef>
                <a:spcPct val="20000"/>
              </a:spcBef>
              <a:spcAft>
                <a:spcPts val="0"/>
              </a:spcAft>
              <a:buClr>
                <a:srgbClr val="4F81BD"/>
              </a:buClr>
              <a:buSzPct val="65000"/>
              <a:buFont typeface="Wingdings" pitchFamily="2" charset="2"/>
              <a:buNone/>
              <a:defRPr/>
            </a:pPr>
            <a:r>
              <a:rPr lang="tr-TR" sz="900" b="1" kern="0" dirty="0" smtClean="0">
                <a:solidFill>
                  <a:sysClr val="windowText" lastClr="000000"/>
                </a:solidFill>
              </a:rPr>
              <a:t>ÇED RAPORU İADE EDİLİR.</a:t>
            </a:r>
          </a:p>
          <a:p>
            <a:pPr algn="ctr" eaLnBrk="0" fontAlgn="auto" hangingPunct="0">
              <a:spcBef>
                <a:spcPct val="20000"/>
              </a:spcBef>
              <a:spcAft>
                <a:spcPts val="0"/>
              </a:spcAft>
              <a:buClr>
                <a:srgbClr val="4F81BD"/>
              </a:buClr>
              <a:buSzPct val="65000"/>
              <a:buFont typeface="Wingdings" pitchFamily="2" charset="2"/>
              <a:buNone/>
              <a:defRPr/>
            </a:pPr>
            <a:r>
              <a:rPr lang="tr-TR" sz="900" b="1" kern="0" dirty="0" smtClean="0">
                <a:solidFill>
                  <a:sysClr val="windowText" lastClr="000000"/>
                </a:solidFill>
              </a:rPr>
              <a:t>ÇED SÜRECİ SONLANDIRILIR.</a:t>
            </a:r>
            <a:endParaRPr lang="en-US" sz="900" kern="0" dirty="0">
              <a:solidFill>
                <a:sysClr val="windowText" lastClr="000000"/>
              </a:solidFill>
            </a:endParaRPr>
          </a:p>
          <a:p>
            <a:pPr algn="ctr" eaLnBrk="0" fontAlgn="auto" hangingPunct="0">
              <a:spcBef>
                <a:spcPct val="20000"/>
              </a:spcBef>
              <a:spcAft>
                <a:spcPts val="0"/>
              </a:spcAft>
              <a:buClr>
                <a:srgbClr val="4F81BD"/>
              </a:buClr>
              <a:buSzPct val="65000"/>
              <a:buFont typeface="Wingdings" pitchFamily="2" charset="2"/>
              <a:buNone/>
              <a:defRPr/>
            </a:pPr>
            <a:endParaRPr lang="tr-TR" sz="2400" kern="0" dirty="0">
              <a:solidFill>
                <a:sysClr val="windowText" lastClr="000000"/>
              </a:solidFill>
            </a:endParaRPr>
          </a:p>
        </p:txBody>
      </p:sp>
      <p:sp>
        <p:nvSpPr>
          <p:cNvPr id="2" name="Sol Ayraç 1"/>
          <p:cNvSpPr/>
          <p:nvPr/>
        </p:nvSpPr>
        <p:spPr>
          <a:xfrm>
            <a:off x="1316904" y="606745"/>
            <a:ext cx="471717" cy="5262266"/>
          </a:xfrm>
          <a:prstGeom prst="leftBrace">
            <a:avLst/>
          </a:prstGeom>
          <a:ln w="50800" cap="rnd">
            <a:solidFill>
              <a:srgbClr val="FF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rgbClr val="FF0000"/>
              </a:solidFill>
            </a:endParaRPr>
          </a:p>
        </p:txBody>
      </p:sp>
      <p:sp>
        <p:nvSpPr>
          <p:cNvPr id="20" name="AutoShape 21"/>
          <p:cNvSpPr>
            <a:spLocks noChangeArrowheads="1"/>
          </p:cNvSpPr>
          <p:nvPr/>
        </p:nvSpPr>
        <p:spPr bwMode="auto">
          <a:xfrm>
            <a:off x="0" y="6225273"/>
            <a:ext cx="1460950" cy="602152"/>
          </a:xfrm>
          <a:prstGeom prst="roundRect">
            <a:avLst>
              <a:gd name="adj" fmla="val 1666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eaLnBrk="0" fontAlgn="auto" hangingPunct="0">
              <a:spcBef>
                <a:spcPct val="20000"/>
              </a:spcBef>
              <a:spcAft>
                <a:spcPts val="0"/>
              </a:spcAft>
              <a:buClr>
                <a:srgbClr val="4F81BD"/>
              </a:buClr>
              <a:buSzPct val="65000"/>
              <a:buFont typeface="Wingdings" pitchFamily="2" charset="2"/>
              <a:buNone/>
              <a:defRPr/>
            </a:pPr>
            <a:endParaRPr lang="tr-TR" sz="1050" b="1" kern="0" dirty="0" smtClean="0">
              <a:solidFill>
                <a:sysClr val="windowText" lastClr="000000"/>
              </a:solidFill>
            </a:endParaRPr>
          </a:p>
          <a:p>
            <a:pPr algn="ctr" eaLnBrk="0" fontAlgn="auto" hangingPunct="0">
              <a:spcBef>
                <a:spcPct val="20000"/>
              </a:spcBef>
              <a:spcAft>
                <a:spcPts val="0"/>
              </a:spcAft>
              <a:buClr>
                <a:srgbClr val="4F81BD"/>
              </a:buClr>
              <a:buSzPct val="65000"/>
              <a:buFont typeface="Wingdings" pitchFamily="2" charset="2"/>
              <a:buNone/>
              <a:defRPr/>
            </a:pPr>
            <a:endParaRPr lang="tr-TR" sz="1050" b="1" kern="0" dirty="0">
              <a:solidFill>
                <a:sysClr val="windowText" lastClr="000000"/>
              </a:solidFill>
            </a:endParaRPr>
          </a:p>
          <a:p>
            <a:pPr algn="ctr" eaLnBrk="0" fontAlgn="auto" hangingPunct="0">
              <a:spcBef>
                <a:spcPct val="20000"/>
              </a:spcBef>
              <a:spcAft>
                <a:spcPts val="0"/>
              </a:spcAft>
              <a:buClr>
                <a:srgbClr val="4F81BD"/>
              </a:buClr>
              <a:buSzPct val="65000"/>
              <a:buFont typeface="Wingdings" pitchFamily="2" charset="2"/>
              <a:buNone/>
              <a:defRPr/>
            </a:pPr>
            <a:r>
              <a:rPr lang="tr-TR" sz="1050" b="1" kern="0" dirty="0" smtClean="0">
                <a:solidFill>
                  <a:sysClr val="windowText" lastClr="000000"/>
                </a:solidFill>
              </a:rPr>
              <a:t>ÇED </a:t>
            </a:r>
            <a:r>
              <a:rPr lang="tr-TR" sz="1050" b="1" kern="0" dirty="0">
                <a:solidFill>
                  <a:sysClr val="windowText" lastClr="000000"/>
                </a:solidFill>
              </a:rPr>
              <a:t>OLUMSUZ </a:t>
            </a:r>
          </a:p>
          <a:p>
            <a:pPr algn="ctr">
              <a:defRPr/>
            </a:pPr>
            <a:r>
              <a:rPr lang="tr-TR" sz="1050" kern="0" dirty="0">
                <a:solidFill>
                  <a:sysClr val="windowText" lastClr="000000"/>
                </a:solidFill>
              </a:rPr>
              <a:t>(YATIRIM YAPILAMAZ.)</a:t>
            </a:r>
            <a:endParaRPr lang="en-US" sz="1050" kern="0" dirty="0">
              <a:solidFill>
                <a:sysClr val="windowText" lastClr="000000"/>
              </a:solidFill>
            </a:endParaRPr>
          </a:p>
          <a:p>
            <a:pPr algn="ctr" eaLnBrk="0" fontAlgn="auto" hangingPunct="0">
              <a:spcBef>
                <a:spcPct val="20000"/>
              </a:spcBef>
              <a:spcAft>
                <a:spcPts val="0"/>
              </a:spcAft>
              <a:buClr>
                <a:srgbClr val="4F81BD"/>
              </a:buClr>
              <a:buSzPct val="65000"/>
              <a:buFont typeface="Wingdings" pitchFamily="2" charset="2"/>
              <a:buNone/>
              <a:defRPr/>
            </a:pPr>
            <a:endParaRPr lang="tr-TR" sz="2400" kern="0" dirty="0">
              <a:solidFill>
                <a:sysClr val="windowText" lastClr="000000"/>
              </a:solidFill>
            </a:endParaRPr>
          </a:p>
        </p:txBody>
      </p:sp>
      <p:sp>
        <p:nvSpPr>
          <p:cNvPr id="42" name="AutoShape 32"/>
          <p:cNvSpPr>
            <a:spLocks noChangeArrowheads="1"/>
          </p:cNvSpPr>
          <p:nvPr/>
        </p:nvSpPr>
        <p:spPr bwMode="auto">
          <a:xfrm rot="5400000">
            <a:off x="1628466" y="6332640"/>
            <a:ext cx="214316" cy="365725"/>
          </a:xfrm>
          <a:prstGeom prst="downArrow">
            <a:avLst>
              <a:gd name="adj1" fmla="val 50000"/>
              <a:gd name="adj2" fmla="val 56354"/>
            </a:avLst>
          </a:prstGeom>
          <a:solidFill>
            <a:srgbClr val="FF0000"/>
          </a:solidFill>
          <a:ln w="9525" cap="flat" cmpd="sng" algn="ctr">
            <a:solidFill>
              <a:schemeClr val="accent3">
                <a:lumMod val="60000"/>
                <a:lumOff val="40000"/>
              </a:scheme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chemeClr val="accent3">
                  <a:lumMod val="60000"/>
                  <a:lumOff val="40000"/>
                </a:schemeClr>
              </a:solidFill>
              <a:latin typeface="Calibri"/>
            </a:endParaRPr>
          </a:p>
        </p:txBody>
      </p:sp>
      <p:sp>
        <p:nvSpPr>
          <p:cNvPr id="44" name="AutoShape 11"/>
          <p:cNvSpPr>
            <a:spLocks noChangeArrowheads="1"/>
          </p:cNvSpPr>
          <p:nvPr/>
        </p:nvSpPr>
        <p:spPr bwMode="auto">
          <a:xfrm>
            <a:off x="2028443" y="6287948"/>
            <a:ext cx="4744923" cy="314354"/>
          </a:xfrm>
          <a:prstGeom prst="roundRect">
            <a:avLst>
              <a:gd name="adj" fmla="val 16667"/>
            </a:avLst>
          </a:prstGeom>
          <a:solidFill>
            <a:schemeClr val="accent3">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a:defRPr/>
            </a:pPr>
            <a:r>
              <a:rPr lang="tr-TR" sz="1100" kern="0" dirty="0" smtClean="0">
                <a:solidFill>
                  <a:srgbClr val="0033CC"/>
                </a:solidFill>
                <a:latin typeface="Calibri"/>
              </a:rPr>
              <a:t>BAŞVURU UYGUN BULUNDU MU? **</a:t>
            </a:r>
            <a:endParaRPr lang="en-US" sz="1100" kern="0" dirty="0">
              <a:solidFill>
                <a:srgbClr val="0033CC"/>
              </a:solidFill>
              <a:latin typeface="Calibri"/>
            </a:endParaRPr>
          </a:p>
        </p:txBody>
      </p:sp>
      <p:sp>
        <p:nvSpPr>
          <p:cNvPr id="46" name="AutoShape 32"/>
          <p:cNvSpPr>
            <a:spLocks noChangeArrowheads="1"/>
          </p:cNvSpPr>
          <p:nvPr/>
        </p:nvSpPr>
        <p:spPr bwMode="auto">
          <a:xfrm>
            <a:off x="3910821" y="1181099"/>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ysClr val="window" lastClr="FFFFFF"/>
              </a:solidFill>
              <a:latin typeface="Calibri"/>
            </a:endParaRPr>
          </a:p>
        </p:txBody>
      </p:sp>
      <p:sp>
        <p:nvSpPr>
          <p:cNvPr id="47" name="AutoShape 32"/>
          <p:cNvSpPr>
            <a:spLocks noChangeArrowheads="1"/>
          </p:cNvSpPr>
          <p:nvPr/>
        </p:nvSpPr>
        <p:spPr bwMode="auto">
          <a:xfrm>
            <a:off x="3914768" y="1569226"/>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ysClr val="window" lastClr="FFFFFF"/>
              </a:solidFill>
              <a:latin typeface="Calibri"/>
            </a:endParaRPr>
          </a:p>
        </p:txBody>
      </p:sp>
      <p:sp>
        <p:nvSpPr>
          <p:cNvPr id="48" name="AutoShape 32"/>
          <p:cNvSpPr>
            <a:spLocks noChangeArrowheads="1"/>
          </p:cNvSpPr>
          <p:nvPr/>
        </p:nvSpPr>
        <p:spPr bwMode="auto">
          <a:xfrm>
            <a:off x="3910820" y="1967305"/>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ysClr val="window" lastClr="FFFFFF"/>
              </a:solidFill>
              <a:latin typeface="Calibri"/>
            </a:endParaRPr>
          </a:p>
        </p:txBody>
      </p:sp>
      <p:sp>
        <p:nvSpPr>
          <p:cNvPr id="50" name="AutoShape 32"/>
          <p:cNvSpPr>
            <a:spLocks noChangeArrowheads="1"/>
          </p:cNvSpPr>
          <p:nvPr/>
        </p:nvSpPr>
        <p:spPr bwMode="auto">
          <a:xfrm>
            <a:off x="3910819" y="2319127"/>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ysClr val="window" lastClr="FFFFFF"/>
              </a:solidFill>
              <a:latin typeface="Calibri"/>
            </a:endParaRPr>
          </a:p>
        </p:txBody>
      </p:sp>
      <p:sp>
        <p:nvSpPr>
          <p:cNvPr id="53" name="AutoShape 32"/>
          <p:cNvSpPr>
            <a:spLocks noChangeArrowheads="1"/>
          </p:cNvSpPr>
          <p:nvPr/>
        </p:nvSpPr>
        <p:spPr bwMode="auto">
          <a:xfrm>
            <a:off x="3941200" y="2669010"/>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ysClr val="window" lastClr="FFFFFF"/>
              </a:solidFill>
              <a:latin typeface="Calibri"/>
            </a:endParaRPr>
          </a:p>
        </p:txBody>
      </p:sp>
      <p:sp>
        <p:nvSpPr>
          <p:cNvPr id="54" name="AutoShape 32"/>
          <p:cNvSpPr>
            <a:spLocks noChangeArrowheads="1"/>
          </p:cNvSpPr>
          <p:nvPr/>
        </p:nvSpPr>
        <p:spPr bwMode="auto">
          <a:xfrm>
            <a:off x="3914768" y="3082071"/>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ysClr val="window" lastClr="FFFFFF"/>
              </a:solidFill>
              <a:latin typeface="Calibri"/>
            </a:endParaRPr>
          </a:p>
        </p:txBody>
      </p:sp>
      <p:sp>
        <p:nvSpPr>
          <p:cNvPr id="55" name="AutoShape 32"/>
          <p:cNvSpPr>
            <a:spLocks noChangeArrowheads="1"/>
          </p:cNvSpPr>
          <p:nvPr/>
        </p:nvSpPr>
        <p:spPr bwMode="auto">
          <a:xfrm>
            <a:off x="3928708" y="3410072"/>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ysClr val="window" lastClr="FFFFFF"/>
              </a:solidFill>
              <a:latin typeface="Calibri"/>
            </a:endParaRPr>
          </a:p>
        </p:txBody>
      </p:sp>
      <p:sp>
        <p:nvSpPr>
          <p:cNvPr id="56" name="AutoShape 32"/>
          <p:cNvSpPr>
            <a:spLocks noChangeArrowheads="1"/>
          </p:cNvSpPr>
          <p:nvPr/>
        </p:nvSpPr>
        <p:spPr bwMode="auto">
          <a:xfrm>
            <a:off x="3905616" y="3812731"/>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ysClr val="window" lastClr="FFFFFF"/>
              </a:solidFill>
              <a:latin typeface="Calibri"/>
            </a:endParaRPr>
          </a:p>
        </p:txBody>
      </p:sp>
      <p:sp>
        <p:nvSpPr>
          <p:cNvPr id="57" name="AutoShape 32"/>
          <p:cNvSpPr>
            <a:spLocks noChangeArrowheads="1"/>
          </p:cNvSpPr>
          <p:nvPr/>
        </p:nvSpPr>
        <p:spPr bwMode="auto">
          <a:xfrm>
            <a:off x="3926980" y="4178954"/>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ysClr val="window" lastClr="FFFFFF"/>
              </a:solidFill>
              <a:latin typeface="Calibri"/>
            </a:endParaRPr>
          </a:p>
        </p:txBody>
      </p:sp>
      <p:sp>
        <p:nvSpPr>
          <p:cNvPr id="58" name="AutoShape 32"/>
          <p:cNvSpPr>
            <a:spLocks noChangeArrowheads="1"/>
          </p:cNvSpPr>
          <p:nvPr/>
        </p:nvSpPr>
        <p:spPr bwMode="auto">
          <a:xfrm>
            <a:off x="3905145" y="4533502"/>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ysClr val="window" lastClr="FFFFFF"/>
              </a:solidFill>
              <a:latin typeface="Calibri"/>
            </a:endParaRPr>
          </a:p>
        </p:txBody>
      </p:sp>
      <p:sp>
        <p:nvSpPr>
          <p:cNvPr id="59" name="AutoShape 32"/>
          <p:cNvSpPr>
            <a:spLocks noChangeArrowheads="1"/>
          </p:cNvSpPr>
          <p:nvPr/>
        </p:nvSpPr>
        <p:spPr bwMode="auto">
          <a:xfrm>
            <a:off x="3887367" y="4850247"/>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ysClr val="window" lastClr="FFFFFF"/>
              </a:solidFill>
              <a:latin typeface="Calibri"/>
            </a:endParaRPr>
          </a:p>
        </p:txBody>
      </p:sp>
      <p:sp>
        <p:nvSpPr>
          <p:cNvPr id="60" name="AutoShape 32"/>
          <p:cNvSpPr>
            <a:spLocks noChangeArrowheads="1"/>
          </p:cNvSpPr>
          <p:nvPr/>
        </p:nvSpPr>
        <p:spPr bwMode="auto">
          <a:xfrm>
            <a:off x="3901850" y="5216470"/>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ysClr val="window" lastClr="FFFFFF"/>
              </a:solidFill>
              <a:latin typeface="Calibri"/>
            </a:endParaRPr>
          </a:p>
        </p:txBody>
      </p:sp>
      <p:sp>
        <p:nvSpPr>
          <p:cNvPr id="61" name="AutoShape 32"/>
          <p:cNvSpPr>
            <a:spLocks noChangeArrowheads="1"/>
          </p:cNvSpPr>
          <p:nvPr/>
        </p:nvSpPr>
        <p:spPr bwMode="auto">
          <a:xfrm>
            <a:off x="3898555" y="5553820"/>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ysClr val="window" lastClr="FFFFFF"/>
              </a:solidFill>
              <a:latin typeface="Calibri"/>
            </a:endParaRPr>
          </a:p>
        </p:txBody>
      </p:sp>
      <p:sp>
        <p:nvSpPr>
          <p:cNvPr id="62" name="AutoShape 32"/>
          <p:cNvSpPr>
            <a:spLocks noChangeArrowheads="1"/>
          </p:cNvSpPr>
          <p:nvPr/>
        </p:nvSpPr>
        <p:spPr bwMode="auto">
          <a:xfrm>
            <a:off x="3892717" y="5901688"/>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ysClr val="window" lastClr="FFFFFF"/>
              </a:solidFill>
              <a:latin typeface="Calibri"/>
            </a:endParaRPr>
          </a:p>
        </p:txBody>
      </p:sp>
      <p:sp>
        <p:nvSpPr>
          <p:cNvPr id="63" name="AutoShape 32"/>
          <p:cNvSpPr>
            <a:spLocks noChangeArrowheads="1"/>
          </p:cNvSpPr>
          <p:nvPr/>
        </p:nvSpPr>
        <p:spPr bwMode="auto">
          <a:xfrm>
            <a:off x="3901850" y="6215145"/>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sz="1800" b="0" kern="0" dirty="0">
              <a:solidFill>
                <a:sysClr val="window" lastClr="FFFFFF"/>
              </a:solidFill>
              <a:latin typeface="Calibri"/>
            </a:endParaRPr>
          </a:p>
        </p:txBody>
      </p:sp>
      <p:pic>
        <p:nvPicPr>
          <p:cNvPr id="64" name="Picture 2" descr="C:\Documents and Settings\esarioglu\Belgelerim\Resimlerim\Microsoft Clip Organizer\j0283269.gif"/>
          <p:cNvPicPr>
            <a:picLocks noChangeAspect="1" noChangeArrowheads="1" noCrop="1"/>
          </p:cNvPicPr>
          <p:nvPr/>
        </p:nvPicPr>
        <p:blipFill>
          <a:blip r:embed="rId2" cstate="print"/>
          <a:srcRect/>
          <a:stretch>
            <a:fillRect/>
          </a:stretch>
        </p:blipFill>
        <p:spPr bwMode="auto">
          <a:xfrm>
            <a:off x="8039163" y="834073"/>
            <a:ext cx="432048" cy="356262"/>
          </a:xfrm>
          <a:prstGeom prst="rect">
            <a:avLst/>
          </a:prstGeom>
          <a:noFill/>
        </p:spPr>
      </p:pic>
      <p:sp>
        <p:nvSpPr>
          <p:cNvPr id="23" name="Metin kutusu 22"/>
          <p:cNvSpPr txBox="1"/>
          <p:nvPr/>
        </p:nvSpPr>
        <p:spPr>
          <a:xfrm>
            <a:off x="7147509" y="870964"/>
            <a:ext cx="880215" cy="246221"/>
          </a:xfrm>
          <a:prstGeom prst="rect">
            <a:avLst/>
          </a:prstGeom>
          <a:noFill/>
          <a:ln w="25400">
            <a:solidFill>
              <a:schemeClr val="accent1"/>
            </a:solidFill>
          </a:ln>
        </p:spPr>
        <p:txBody>
          <a:bodyPr wrap="square" rtlCol="0">
            <a:spAutoFit/>
          </a:bodyPr>
          <a:lstStyle/>
          <a:p>
            <a:r>
              <a:rPr lang="tr-TR" sz="1000" b="1" dirty="0" smtClean="0"/>
              <a:t>5 İŞ GÜNÜ          </a:t>
            </a:r>
            <a:endParaRPr lang="tr-TR" sz="1000" b="1" dirty="0"/>
          </a:p>
        </p:txBody>
      </p:sp>
      <p:sp>
        <p:nvSpPr>
          <p:cNvPr id="65" name="Metin kutusu 64"/>
          <p:cNvSpPr txBox="1"/>
          <p:nvPr/>
        </p:nvSpPr>
        <p:spPr>
          <a:xfrm>
            <a:off x="7109876" y="3480931"/>
            <a:ext cx="1298418" cy="246221"/>
          </a:xfrm>
          <a:prstGeom prst="rect">
            <a:avLst/>
          </a:prstGeom>
          <a:noFill/>
          <a:ln w="25400">
            <a:solidFill>
              <a:schemeClr val="accent1"/>
            </a:solidFill>
          </a:ln>
        </p:spPr>
        <p:txBody>
          <a:bodyPr wrap="square" rtlCol="0">
            <a:spAutoFit/>
          </a:bodyPr>
          <a:lstStyle/>
          <a:p>
            <a:r>
              <a:rPr lang="tr-TR" sz="1000" b="1" dirty="0" smtClean="0"/>
              <a:t>18 AY GEÇERLİ</a:t>
            </a:r>
            <a:endParaRPr lang="tr-TR" sz="1000" b="1" dirty="0"/>
          </a:p>
        </p:txBody>
      </p:sp>
      <p:sp>
        <p:nvSpPr>
          <p:cNvPr id="66" name="Metin kutusu 65"/>
          <p:cNvSpPr txBox="1"/>
          <p:nvPr/>
        </p:nvSpPr>
        <p:spPr>
          <a:xfrm>
            <a:off x="7141245" y="4946130"/>
            <a:ext cx="880215" cy="246221"/>
          </a:xfrm>
          <a:prstGeom prst="rect">
            <a:avLst/>
          </a:prstGeom>
          <a:noFill/>
          <a:ln w="25400">
            <a:solidFill>
              <a:schemeClr val="accent1"/>
            </a:solidFill>
          </a:ln>
        </p:spPr>
        <p:txBody>
          <a:bodyPr wrap="square" rtlCol="0">
            <a:spAutoFit/>
          </a:bodyPr>
          <a:lstStyle/>
          <a:p>
            <a:r>
              <a:rPr lang="tr-TR" sz="1000" b="1" dirty="0" smtClean="0"/>
              <a:t>10 GÜN</a:t>
            </a:r>
            <a:endParaRPr lang="tr-TR" sz="1000" b="1" dirty="0"/>
          </a:p>
        </p:txBody>
      </p:sp>
      <p:sp>
        <p:nvSpPr>
          <p:cNvPr id="67" name="Metin kutusu 66"/>
          <p:cNvSpPr txBox="1"/>
          <p:nvPr/>
        </p:nvSpPr>
        <p:spPr>
          <a:xfrm>
            <a:off x="7171523" y="5917570"/>
            <a:ext cx="880215" cy="246221"/>
          </a:xfrm>
          <a:prstGeom prst="rect">
            <a:avLst/>
          </a:prstGeom>
          <a:noFill/>
          <a:ln w="25400">
            <a:solidFill>
              <a:schemeClr val="accent1"/>
            </a:solidFill>
          </a:ln>
        </p:spPr>
        <p:txBody>
          <a:bodyPr wrap="square" rtlCol="0">
            <a:spAutoFit/>
          </a:bodyPr>
          <a:lstStyle/>
          <a:p>
            <a:r>
              <a:rPr lang="tr-TR" sz="1000" b="1" dirty="0" smtClean="0"/>
              <a:t>10 İŞ GÜNÜ</a:t>
            </a:r>
            <a:endParaRPr lang="tr-TR" sz="1000" b="1" dirty="0"/>
          </a:p>
        </p:txBody>
      </p:sp>
      <p:pic>
        <p:nvPicPr>
          <p:cNvPr id="68" name="Picture 2" descr="C:\Documents and Settings\esarioglu\Belgelerim\Resimlerim\Microsoft Clip Organizer\j0283269.gif"/>
          <p:cNvPicPr>
            <a:picLocks noChangeAspect="1" noChangeArrowheads="1" noCrop="1"/>
          </p:cNvPicPr>
          <p:nvPr/>
        </p:nvPicPr>
        <p:blipFill>
          <a:blip r:embed="rId2" cstate="print"/>
          <a:srcRect/>
          <a:stretch>
            <a:fillRect/>
          </a:stretch>
        </p:blipFill>
        <p:spPr bwMode="auto">
          <a:xfrm>
            <a:off x="7985944" y="3410072"/>
            <a:ext cx="432048" cy="356262"/>
          </a:xfrm>
          <a:prstGeom prst="rect">
            <a:avLst/>
          </a:prstGeom>
          <a:noFill/>
        </p:spPr>
      </p:pic>
      <p:pic>
        <p:nvPicPr>
          <p:cNvPr id="69" name="Picture 2" descr="C:\Documents and Settings\esarioglu\Belgelerim\Resimlerim\Microsoft Clip Organizer\j0283269.gif"/>
          <p:cNvPicPr>
            <a:picLocks noChangeAspect="1" noChangeArrowheads="1" noCrop="1"/>
          </p:cNvPicPr>
          <p:nvPr/>
        </p:nvPicPr>
        <p:blipFill>
          <a:blip r:embed="rId2" cstate="print"/>
          <a:srcRect/>
          <a:stretch>
            <a:fillRect/>
          </a:stretch>
        </p:blipFill>
        <p:spPr bwMode="auto">
          <a:xfrm>
            <a:off x="8039163" y="4887353"/>
            <a:ext cx="432048" cy="356262"/>
          </a:xfrm>
          <a:prstGeom prst="rect">
            <a:avLst/>
          </a:prstGeom>
          <a:noFill/>
        </p:spPr>
      </p:pic>
      <p:pic>
        <p:nvPicPr>
          <p:cNvPr id="70" name="Picture 2" descr="C:\Documents and Settings\esarioglu\Belgelerim\Resimlerim\Microsoft Clip Organizer\j0283269.gif"/>
          <p:cNvPicPr>
            <a:picLocks noChangeAspect="1" noChangeArrowheads="1" noCrop="1"/>
          </p:cNvPicPr>
          <p:nvPr/>
        </p:nvPicPr>
        <p:blipFill>
          <a:blip r:embed="rId2" cstate="print"/>
          <a:srcRect/>
          <a:stretch>
            <a:fillRect/>
          </a:stretch>
        </p:blipFill>
        <p:spPr bwMode="auto">
          <a:xfrm>
            <a:off x="8030156" y="5876360"/>
            <a:ext cx="432048" cy="356262"/>
          </a:xfrm>
          <a:prstGeom prst="rect">
            <a:avLst/>
          </a:prstGeom>
          <a:noFill/>
        </p:spPr>
      </p:pic>
      <p:sp>
        <p:nvSpPr>
          <p:cNvPr id="24" name="Sağ Ok 23"/>
          <p:cNvSpPr/>
          <p:nvPr/>
        </p:nvSpPr>
        <p:spPr>
          <a:xfrm>
            <a:off x="6962656" y="974764"/>
            <a:ext cx="158863" cy="74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 name="Sağ Ok 70"/>
          <p:cNvSpPr/>
          <p:nvPr/>
        </p:nvSpPr>
        <p:spPr>
          <a:xfrm>
            <a:off x="6934814" y="3588686"/>
            <a:ext cx="158863" cy="74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 name="Sağ Ok 71"/>
          <p:cNvSpPr/>
          <p:nvPr/>
        </p:nvSpPr>
        <p:spPr>
          <a:xfrm>
            <a:off x="6936984" y="5046681"/>
            <a:ext cx="158863" cy="74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3" name="Sağ Ok 72"/>
          <p:cNvSpPr/>
          <p:nvPr/>
        </p:nvSpPr>
        <p:spPr>
          <a:xfrm>
            <a:off x="6982382" y="6005004"/>
            <a:ext cx="158863" cy="74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4" name="Picture 2" descr="C:\Documents and Settings\esarioglu\Belgelerim\Resimlerim\Microsoft Clip Organizer\j0283269.gif"/>
          <p:cNvPicPr>
            <a:picLocks noChangeAspect="1" noChangeArrowheads="1" noCrop="1"/>
          </p:cNvPicPr>
          <p:nvPr/>
        </p:nvPicPr>
        <p:blipFill>
          <a:blip r:embed="rId2" cstate="print"/>
          <a:srcRect/>
          <a:stretch>
            <a:fillRect/>
          </a:stretch>
        </p:blipFill>
        <p:spPr bwMode="auto">
          <a:xfrm>
            <a:off x="8030156" y="5532811"/>
            <a:ext cx="432048" cy="356262"/>
          </a:xfrm>
          <a:prstGeom prst="rect">
            <a:avLst/>
          </a:prstGeom>
          <a:noFill/>
        </p:spPr>
      </p:pic>
      <p:sp>
        <p:nvSpPr>
          <p:cNvPr id="75" name="Metin kutusu 74"/>
          <p:cNvSpPr txBox="1"/>
          <p:nvPr/>
        </p:nvSpPr>
        <p:spPr>
          <a:xfrm>
            <a:off x="7138502" y="5569702"/>
            <a:ext cx="880215" cy="246221"/>
          </a:xfrm>
          <a:prstGeom prst="rect">
            <a:avLst/>
          </a:prstGeom>
          <a:noFill/>
          <a:ln w="25400">
            <a:solidFill>
              <a:schemeClr val="accent1"/>
            </a:solidFill>
          </a:ln>
        </p:spPr>
        <p:txBody>
          <a:bodyPr wrap="square" rtlCol="0">
            <a:spAutoFit/>
          </a:bodyPr>
          <a:lstStyle/>
          <a:p>
            <a:r>
              <a:rPr lang="tr-TR" sz="1000" b="1" dirty="0" smtClean="0"/>
              <a:t>10 GÜN       </a:t>
            </a:r>
            <a:endParaRPr lang="tr-TR" sz="1000" b="1" dirty="0"/>
          </a:p>
        </p:txBody>
      </p:sp>
      <p:sp>
        <p:nvSpPr>
          <p:cNvPr id="76" name="Sağ Ok 75"/>
          <p:cNvSpPr/>
          <p:nvPr/>
        </p:nvSpPr>
        <p:spPr>
          <a:xfrm>
            <a:off x="6953649" y="5673502"/>
            <a:ext cx="158863" cy="74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8" name="Picture 2" descr="C:\Documents and Settings\esarioglu\Belgelerim\Resimlerim\Microsoft Clip Organizer\j0283269.gif"/>
          <p:cNvPicPr>
            <a:picLocks noChangeAspect="1" noChangeArrowheads="1" noCrop="1"/>
          </p:cNvPicPr>
          <p:nvPr/>
        </p:nvPicPr>
        <p:blipFill>
          <a:blip r:embed="rId2" cstate="print"/>
          <a:srcRect/>
          <a:stretch>
            <a:fillRect/>
          </a:stretch>
        </p:blipFill>
        <p:spPr bwMode="auto">
          <a:xfrm>
            <a:off x="7985944" y="4160683"/>
            <a:ext cx="432048" cy="356262"/>
          </a:xfrm>
          <a:prstGeom prst="rect">
            <a:avLst/>
          </a:prstGeom>
          <a:noFill/>
        </p:spPr>
      </p:pic>
      <p:sp>
        <p:nvSpPr>
          <p:cNvPr id="79" name="Metin kutusu 78"/>
          <p:cNvSpPr txBox="1"/>
          <p:nvPr/>
        </p:nvSpPr>
        <p:spPr>
          <a:xfrm>
            <a:off x="7132238" y="4197574"/>
            <a:ext cx="880215" cy="246221"/>
          </a:xfrm>
          <a:prstGeom prst="rect">
            <a:avLst/>
          </a:prstGeom>
          <a:noFill/>
          <a:ln w="25400">
            <a:solidFill>
              <a:schemeClr val="accent1"/>
            </a:solidFill>
          </a:ln>
        </p:spPr>
        <p:txBody>
          <a:bodyPr wrap="square" rtlCol="0">
            <a:spAutoFit/>
          </a:bodyPr>
          <a:lstStyle/>
          <a:p>
            <a:r>
              <a:rPr lang="tr-TR" sz="1000" b="1" dirty="0" smtClean="0"/>
              <a:t>5 İŞ GÜNÜ          </a:t>
            </a:r>
            <a:endParaRPr lang="tr-TR" sz="1000" b="1" dirty="0"/>
          </a:p>
        </p:txBody>
      </p:sp>
      <p:sp>
        <p:nvSpPr>
          <p:cNvPr id="80" name="Sağ Ok 79"/>
          <p:cNvSpPr/>
          <p:nvPr/>
        </p:nvSpPr>
        <p:spPr>
          <a:xfrm>
            <a:off x="6947385" y="4301374"/>
            <a:ext cx="158863" cy="74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1" name="Picture 2" descr="C:\Documents and Settings\esarioglu\Belgelerim\Resimlerim\Microsoft Clip Organizer\j0283269.gif"/>
          <p:cNvPicPr>
            <a:picLocks noChangeAspect="1" noChangeArrowheads="1" noCrop="1"/>
          </p:cNvPicPr>
          <p:nvPr/>
        </p:nvPicPr>
        <p:blipFill>
          <a:blip r:embed="rId2" cstate="print"/>
          <a:srcRect/>
          <a:stretch>
            <a:fillRect/>
          </a:stretch>
        </p:blipFill>
        <p:spPr bwMode="auto">
          <a:xfrm>
            <a:off x="7997902" y="1270080"/>
            <a:ext cx="432048" cy="356262"/>
          </a:xfrm>
          <a:prstGeom prst="rect">
            <a:avLst/>
          </a:prstGeom>
          <a:noFill/>
        </p:spPr>
      </p:pic>
      <p:sp>
        <p:nvSpPr>
          <p:cNvPr id="82" name="Metin kutusu 81"/>
          <p:cNvSpPr txBox="1"/>
          <p:nvPr/>
        </p:nvSpPr>
        <p:spPr>
          <a:xfrm>
            <a:off x="7106248" y="1306971"/>
            <a:ext cx="880215" cy="246221"/>
          </a:xfrm>
          <a:prstGeom prst="rect">
            <a:avLst/>
          </a:prstGeom>
          <a:noFill/>
          <a:ln w="25400">
            <a:solidFill>
              <a:schemeClr val="accent1"/>
            </a:solidFill>
          </a:ln>
        </p:spPr>
        <p:txBody>
          <a:bodyPr wrap="square" rtlCol="0">
            <a:spAutoFit/>
          </a:bodyPr>
          <a:lstStyle/>
          <a:p>
            <a:r>
              <a:rPr lang="tr-TR" sz="1000" b="1" dirty="0" smtClean="0"/>
              <a:t>7 İŞ GÜNÜ          </a:t>
            </a:r>
            <a:endParaRPr lang="tr-TR" sz="1000" b="1" dirty="0"/>
          </a:p>
        </p:txBody>
      </p:sp>
      <p:sp>
        <p:nvSpPr>
          <p:cNvPr id="83" name="Sağ Ok 82"/>
          <p:cNvSpPr/>
          <p:nvPr/>
        </p:nvSpPr>
        <p:spPr>
          <a:xfrm>
            <a:off x="6921395" y="1410771"/>
            <a:ext cx="158863" cy="74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4" name="Picture 2" descr="C:\Documents and Settings\esarioglu\Belgelerim\Resimlerim\Microsoft Clip Organizer\j0283269.gif"/>
          <p:cNvPicPr>
            <a:picLocks noChangeAspect="1" noChangeArrowheads="1" noCrop="1"/>
          </p:cNvPicPr>
          <p:nvPr/>
        </p:nvPicPr>
        <p:blipFill>
          <a:blip r:embed="rId2" cstate="print"/>
          <a:srcRect/>
          <a:stretch>
            <a:fillRect/>
          </a:stretch>
        </p:blipFill>
        <p:spPr bwMode="auto">
          <a:xfrm>
            <a:off x="8007865" y="4521210"/>
            <a:ext cx="432048" cy="356262"/>
          </a:xfrm>
          <a:prstGeom prst="rect">
            <a:avLst/>
          </a:prstGeom>
          <a:noFill/>
        </p:spPr>
      </p:pic>
      <p:sp>
        <p:nvSpPr>
          <p:cNvPr id="85" name="Metin kutusu 84"/>
          <p:cNvSpPr txBox="1"/>
          <p:nvPr/>
        </p:nvSpPr>
        <p:spPr>
          <a:xfrm>
            <a:off x="7093677" y="4549384"/>
            <a:ext cx="880215" cy="246221"/>
          </a:xfrm>
          <a:prstGeom prst="rect">
            <a:avLst/>
          </a:prstGeom>
          <a:noFill/>
          <a:ln w="25400">
            <a:solidFill>
              <a:schemeClr val="accent1"/>
            </a:solidFill>
          </a:ln>
        </p:spPr>
        <p:txBody>
          <a:bodyPr wrap="square" rtlCol="0">
            <a:spAutoFit/>
          </a:bodyPr>
          <a:lstStyle/>
          <a:p>
            <a:r>
              <a:rPr lang="tr-TR" sz="1000" b="1" dirty="0" smtClean="0"/>
              <a:t>10 İŞ GÜNÜ          </a:t>
            </a:r>
            <a:endParaRPr lang="tr-TR" sz="1000" b="1" dirty="0"/>
          </a:p>
        </p:txBody>
      </p:sp>
      <p:sp>
        <p:nvSpPr>
          <p:cNvPr id="86" name="Sağ Ok 85"/>
          <p:cNvSpPr/>
          <p:nvPr/>
        </p:nvSpPr>
        <p:spPr>
          <a:xfrm>
            <a:off x="6908824" y="4653184"/>
            <a:ext cx="158863" cy="74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85346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854200" y="230187"/>
            <a:ext cx="5510213" cy="476251"/>
          </a:xfrm>
          <a:prstGeom prst="roundRect">
            <a:avLst/>
          </a:prstGeom>
          <a:ln>
            <a:solidFill>
              <a:srgbClr val="92D050"/>
            </a:solidFill>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tr-TR" sz="2200" dirty="0"/>
              <a:t> </a:t>
            </a:r>
            <a:r>
              <a:rPr lang="tr-TR" b="1" dirty="0">
                <a:solidFill>
                  <a:schemeClr val="accent6">
                    <a:lumMod val="75000"/>
                  </a:schemeClr>
                </a:solidFill>
              </a:rPr>
              <a:t>ÇED Ek-II Süreci</a:t>
            </a:r>
          </a:p>
        </p:txBody>
      </p:sp>
      <p:sp>
        <p:nvSpPr>
          <p:cNvPr id="4" name="AutoShape 11"/>
          <p:cNvSpPr>
            <a:spLocks noChangeArrowheads="1"/>
          </p:cNvSpPr>
          <p:nvPr/>
        </p:nvSpPr>
        <p:spPr bwMode="auto">
          <a:xfrm>
            <a:off x="1881976" y="1208719"/>
            <a:ext cx="4680000" cy="288000"/>
          </a:xfrm>
          <a:prstGeom prst="roundRect">
            <a:avLst>
              <a:gd name="adj" fmla="val 16667"/>
            </a:avLst>
          </a:prstGeom>
          <a:solidFill>
            <a:schemeClr val="accent6">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defRPr/>
            </a:pPr>
            <a:r>
              <a:rPr lang="en-US" sz="1050" dirty="0" err="1">
                <a:solidFill>
                  <a:srgbClr val="0070C0"/>
                </a:solidFill>
                <a:latin typeface="Verdana" pitchFamily="34" charset="0"/>
              </a:rPr>
              <a:t>Proje</a:t>
            </a:r>
            <a:r>
              <a:rPr lang="en-US" sz="1050" dirty="0">
                <a:solidFill>
                  <a:srgbClr val="0070C0"/>
                </a:solidFill>
                <a:latin typeface="Verdana" pitchFamily="34" charset="0"/>
              </a:rPr>
              <a:t> </a:t>
            </a:r>
            <a:r>
              <a:rPr lang="en-US" sz="1050" dirty="0" err="1">
                <a:solidFill>
                  <a:srgbClr val="0070C0"/>
                </a:solidFill>
                <a:latin typeface="Verdana" pitchFamily="34" charset="0"/>
              </a:rPr>
              <a:t>Tanıtım</a:t>
            </a:r>
            <a:r>
              <a:rPr lang="en-US" sz="1050" dirty="0">
                <a:solidFill>
                  <a:srgbClr val="0070C0"/>
                </a:solidFill>
                <a:latin typeface="Verdana" pitchFamily="34" charset="0"/>
              </a:rPr>
              <a:t> </a:t>
            </a:r>
            <a:r>
              <a:rPr lang="en-US" sz="1050" dirty="0" err="1">
                <a:solidFill>
                  <a:srgbClr val="0070C0"/>
                </a:solidFill>
                <a:latin typeface="Verdana" pitchFamily="34" charset="0"/>
              </a:rPr>
              <a:t>Dosyası</a:t>
            </a:r>
            <a:r>
              <a:rPr lang="tr-TR" sz="1050" dirty="0">
                <a:solidFill>
                  <a:srgbClr val="0070C0"/>
                </a:solidFill>
                <a:latin typeface="Verdana" pitchFamily="34" charset="0"/>
              </a:rPr>
              <a:t> (PTD)</a:t>
            </a:r>
            <a:r>
              <a:rPr lang="en-US" sz="1050" dirty="0">
                <a:solidFill>
                  <a:srgbClr val="0070C0"/>
                </a:solidFill>
                <a:latin typeface="Verdana" pitchFamily="34" charset="0"/>
              </a:rPr>
              <a:t> </a:t>
            </a:r>
            <a:r>
              <a:rPr lang="tr-TR" sz="1050" dirty="0">
                <a:solidFill>
                  <a:srgbClr val="0070C0"/>
                </a:solidFill>
                <a:latin typeface="Verdana" pitchFamily="34" charset="0"/>
              </a:rPr>
              <a:t>Valiliğe </a:t>
            </a:r>
            <a:r>
              <a:rPr lang="en-US" sz="1050" dirty="0" err="1">
                <a:solidFill>
                  <a:srgbClr val="0070C0"/>
                </a:solidFill>
                <a:latin typeface="Verdana" pitchFamily="34" charset="0"/>
              </a:rPr>
              <a:t>sunulur</a:t>
            </a:r>
            <a:r>
              <a:rPr lang="tr-TR" sz="1050" dirty="0">
                <a:solidFill>
                  <a:srgbClr val="0070C0"/>
                </a:solidFill>
                <a:latin typeface="Verdana" pitchFamily="34" charset="0"/>
              </a:rPr>
              <a:t>.</a:t>
            </a:r>
            <a:endParaRPr lang="en-US" sz="1050" dirty="0">
              <a:solidFill>
                <a:srgbClr val="0070C0"/>
              </a:solidFill>
              <a:latin typeface="Verdana" pitchFamily="34" charset="0"/>
            </a:endParaRPr>
          </a:p>
        </p:txBody>
      </p:sp>
      <p:sp>
        <p:nvSpPr>
          <p:cNvPr id="5" name="AutoShape 11"/>
          <p:cNvSpPr>
            <a:spLocks noChangeArrowheads="1"/>
          </p:cNvSpPr>
          <p:nvPr/>
        </p:nvSpPr>
        <p:spPr bwMode="auto">
          <a:xfrm>
            <a:off x="1876248" y="1571872"/>
            <a:ext cx="4680000" cy="288000"/>
          </a:xfrm>
          <a:prstGeom prst="roundRect">
            <a:avLst>
              <a:gd name="adj" fmla="val 16667"/>
            </a:avLst>
          </a:prstGeom>
          <a:solidFill>
            <a:schemeClr val="accent3">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eaLnBrk="0" hangingPunct="0">
              <a:spcBef>
                <a:spcPct val="20000"/>
              </a:spcBef>
              <a:buClr>
                <a:srgbClr val="4F81BD"/>
              </a:buClr>
              <a:buSzPct val="65000"/>
              <a:defRPr/>
            </a:pPr>
            <a:endParaRPr lang="tr-TR" sz="1200" kern="0" dirty="0">
              <a:solidFill>
                <a:srgbClr val="0033CC"/>
              </a:solidFill>
              <a:latin typeface="Calibri"/>
            </a:endParaRPr>
          </a:p>
          <a:p>
            <a:pPr algn="ctr" eaLnBrk="0" hangingPunct="0">
              <a:spcBef>
                <a:spcPct val="20000"/>
              </a:spcBef>
              <a:buClr>
                <a:srgbClr val="4F81BD"/>
              </a:buClr>
              <a:buSzPct val="65000"/>
              <a:defRPr/>
            </a:pPr>
            <a:endParaRPr lang="tr-TR" sz="1200" kern="0" dirty="0">
              <a:solidFill>
                <a:srgbClr val="0033CC"/>
              </a:solidFill>
              <a:latin typeface="Calibri"/>
            </a:endParaRPr>
          </a:p>
          <a:p>
            <a:pPr algn="ctr">
              <a:defRPr/>
            </a:pPr>
            <a:endParaRPr lang="tr-TR" sz="1100" b="1" dirty="0">
              <a:solidFill>
                <a:srgbClr val="0070C0"/>
              </a:solidFill>
              <a:latin typeface="Verdana" pitchFamily="34" charset="0"/>
            </a:endParaRPr>
          </a:p>
          <a:p>
            <a:pPr>
              <a:defRPr/>
            </a:pPr>
            <a:r>
              <a:rPr lang="tr-TR" sz="1100" dirty="0">
                <a:solidFill>
                  <a:srgbClr val="0070C0"/>
                </a:solidFill>
                <a:latin typeface="Verdana" pitchFamily="34" charset="0"/>
              </a:rPr>
              <a:t>Valilik </a:t>
            </a:r>
            <a:r>
              <a:rPr lang="en-US" sz="1100" dirty="0">
                <a:solidFill>
                  <a:srgbClr val="0070C0"/>
                </a:solidFill>
                <a:latin typeface="Verdana" pitchFamily="34" charset="0"/>
              </a:rPr>
              <a:t> </a:t>
            </a:r>
            <a:r>
              <a:rPr lang="en-US" sz="1100" dirty="0" err="1">
                <a:solidFill>
                  <a:srgbClr val="0070C0"/>
                </a:solidFill>
                <a:latin typeface="Verdana" pitchFamily="34" charset="0"/>
              </a:rPr>
              <a:t>uygunluk</a:t>
            </a:r>
            <a:r>
              <a:rPr lang="en-US" sz="1100" dirty="0">
                <a:solidFill>
                  <a:srgbClr val="0070C0"/>
                </a:solidFill>
                <a:latin typeface="Verdana" pitchFamily="34" charset="0"/>
              </a:rPr>
              <a:t> </a:t>
            </a:r>
            <a:r>
              <a:rPr lang="en-US" sz="1100" dirty="0" err="1">
                <a:solidFill>
                  <a:srgbClr val="0070C0"/>
                </a:solidFill>
                <a:latin typeface="Verdana" pitchFamily="34" charset="0"/>
              </a:rPr>
              <a:t>yönünden</a:t>
            </a:r>
            <a:r>
              <a:rPr lang="en-US" sz="1100" dirty="0">
                <a:solidFill>
                  <a:srgbClr val="0070C0"/>
                </a:solidFill>
                <a:latin typeface="Verdana" pitchFamily="34" charset="0"/>
              </a:rPr>
              <a:t> </a:t>
            </a:r>
            <a:r>
              <a:rPr lang="en-US" sz="1100" dirty="0" err="1">
                <a:solidFill>
                  <a:srgbClr val="0070C0"/>
                </a:solidFill>
                <a:latin typeface="Verdana" pitchFamily="34" charset="0"/>
              </a:rPr>
              <a:t>inceler</a:t>
            </a:r>
            <a:r>
              <a:rPr lang="tr-TR" sz="1100" dirty="0">
                <a:solidFill>
                  <a:srgbClr val="0070C0"/>
                </a:solidFill>
                <a:latin typeface="Verdana" pitchFamily="34" charset="0"/>
              </a:rPr>
              <a:t>.</a:t>
            </a:r>
            <a:endParaRPr lang="en-US" sz="1100" dirty="0">
              <a:solidFill>
                <a:srgbClr val="0070C0"/>
              </a:solidFill>
              <a:latin typeface="Verdana" pitchFamily="34" charset="0"/>
            </a:endParaRPr>
          </a:p>
          <a:p>
            <a:pPr>
              <a:defRPr/>
            </a:pPr>
            <a:endParaRPr lang="en-US" sz="1200" kern="0" dirty="0">
              <a:solidFill>
                <a:srgbClr val="0033CC"/>
              </a:solidFill>
            </a:endParaRPr>
          </a:p>
          <a:p>
            <a:pPr algn="ctr" eaLnBrk="0" hangingPunct="0">
              <a:spcBef>
                <a:spcPct val="20000"/>
              </a:spcBef>
              <a:buClr>
                <a:srgbClr val="4F81BD"/>
              </a:buClr>
              <a:buSzPct val="65000"/>
              <a:defRPr/>
            </a:pPr>
            <a:r>
              <a:rPr lang="tr-TR" sz="1200" kern="0" dirty="0">
                <a:solidFill>
                  <a:srgbClr val="0033CC"/>
                </a:solidFill>
                <a:latin typeface="Calibri"/>
              </a:rPr>
              <a:t> </a:t>
            </a:r>
          </a:p>
          <a:p>
            <a:pPr algn="ctr" eaLnBrk="0" fontAlgn="auto" hangingPunct="0">
              <a:spcBef>
                <a:spcPct val="20000"/>
              </a:spcBef>
              <a:spcAft>
                <a:spcPts val="0"/>
              </a:spcAft>
              <a:buClr>
                <a:srgbClr val="4F81BD"/>
              </a:buClr>
              <a:buSzPct val="65000"/>
              <a:buFont typeface="Wingdings" pitchFamily="2" charset="2"/>
              <a:buNone/>
              <a:defRPr/>
            </a:pPr>
            <a:endParaRPr lang="tr-TR" sz="1200" kern="0" dirty="0">
              <a:solidFill>
                <a:srgbClr val="0033CC"/>
              </a:solidFill>
              <a:latin typeface="Calibri"/>
            </a:endParaRPr>
          </a:p>
        </p:txBody>
      </p:sp>
      <p:sp>
        <p:nvSpPr>
          <p:cNvPr id="6" name="AutoShape 32"/>
          <p:cNvSpPr>
            <a:spLocks noChangeArrowheads="1"/>
          </p:cNvSpPr>
          <p:nvPr/>
        </p:nvSpPr>
        <p:spPr bwMode="auto">
          <a:xfrm>
            <a:off x="3923952" y="1507062"/>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kern="0" dirty="0">
              <a:solidFill>
                <a:sysClr val="window" lastClr="FFFFFF"/>
              </a:solidFill>
              <a:latin typeface="Calibri"/>
            </a:endParaRPr>
          </a:p>
        </p:txBody>
      </p:sp>
      <p:sp>
        <p:nvSpPr>
          <p:cNvPr id="16" name="Text Box 69"/>
          <p:cNvSpPr txBox="1">
            <a:spLocks noChangeArrowheads="1"/>
          </p:cNvSpPr>
          <p:nvPr/>
        </p:nvSpPr>
        <p:spPr bwMode="auto">
          <a:xfrm>
            <a:off x="5727700" y="3152775"/>
            <a:ext cx="569913" cy="261938"/>
          </a:xfrm>
          <a:prstGeom prst="rect">
            <a:avLst/>
          </a:prstGeom>
          <a:noFill/>
          <a:ln w="9525">
            <a:noFill/>
            <a:miter lim="800000"/>
            <a:headEnd/>
            <a:tailEnd/>
          </a:ln>
        </p:spPr>
        <p:txBody>
          <a:bodyPr>
            <a:spAutoFit/>
          </a:bodyPr>
          <a:lstStyle/>
          <a:p>
            <a:pPr eaLnBrk="0" fontAlgn="auto" hangingPunct="0">
              <a:spcBef>
                <a:spcPct val="50000"/>
              </a:spcBef>
              <a:spcAft>
                <a:spcPts val="0"/>
              </a:spcAft>
              <a:buClr>
                <a:srgbClr val="4F81BD"/>
              </a:buClr>
              <a:buSzPct val="65000"/>
              <a:defRPr/>
            </a:pPr>
            <a:r>
              <a:rPr lang="tr-TR" sz="1050" b="1" kern="0" dirty="0">
                <a:solidFill>
                  <a:sysClr val="windowText" lastClr="000000"/>
                </a:solidFill>
              </a:rPr>
              <a:t>EVET</a:t>
            </a:r>
          </a:p>
        </p:txBody>
      </p:sp>
      <p:sp>
        <p:nvSpPr>
          <p:cNvPr id="17" name="AutoShape 9"/>
          <p:cNvSpPr>
            <a:spLocks noChangeArrowheads="1"/>
          </p:cNvSpPr>
          <p:nvPr/>
        </p:nvSpPr>
        <p:spPr bwMode="auto">
          <a:xfrm>
            <a:off x="5523231" y="3653238"/>
            <a:ext cx="1760754" cy="878574"/>
          </a:xfrm>
          <a:prstGeom prst="roundRect">
            <a:avLst>
              <a:gd name="adj" fmla="val 16667"/>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eaLnBrk="0" fontAlgn="auto" hangingPunct="0">
              <a:spcBef>
                <a:spcPct val="20000"/>
              </a:spcBef>
              <a:spcAft>
                <a:spcPts val="0"/>
              </a:spcAft>
              <a:buClr>
                <a:srgbClr val="4F81BD"/>
              </a:buClr>
              <a:buSzPct val="65000"/>
              <a:buFont typeface="Wingdings" pitchFamily="2" charset="2"/>
              <a:buNone/>
              <a:defRPr/>
            </a:pPr>
            <a:endParaRPr lang="tr-TR" sz="1100" kern="0" dirty="0">
              <a:solidFill>
                <a:sysClr val="windowText" lastClr="000000"/>
              </a:solidFill>
              <a:latin typeface="Calibri"/>
            </a:endParaRPr>
          </a:p>
          <a:p>
            <a:pPr algn="ctr">
              <a:defRPr/>
            </a:pPr>
            <a:r>
              <a:rPr lang="en-US" sz="900" b="1" dirty="0">
                <a:latin typeface="Verdana" pitchFamily="34" charset="0"/>
              </a:rPr>
              <a:t>ÇED</a:t>
            </a:r>
            <a:r>
              <a:rPr lang="tr-TR" sz="900" b="1" dirty="0">
                <a:latin typeface="Verdana" pitchFamily="34" charset="0"/>
              </a:rPr>
              <a:t> GEREKLİ DEĞİLDİR</a:t>
            </a:r>
          </a:p>
          <a:p>
            <a:pPr algn="ctr">
              <a:defRPr/>
            </a:pPr>
            <a:r>
              <a:rPr lang="en-US" sz="900" b="1" dirty="0">
                <a:latin typeface="Verdana" pitchFamily="34" charset="0"/>
              </a:rPr>
              <a:t> KARARI</a:t>
            </a:r>
          </a:p>
          <a:p>
            <a:pPr algn="ctr">
              <a:defRPr/>
            </a:pPr>
            <a:r>
              <a:rPr lang="tr-TR" sz="900" kern="0" dirty="0">
                <a:latin typeface="Calibri"/>
              </a:rPr>
              <a:t>(5</a:t>
            </a:r>
            <a:r>
              <a:rPr lang="en-US" sz="900" kern="0" dirty="0">
                <a:latin typeface="Calibri"/>
              </a:rPr>
              <a:t> YIL İÇERİSİNDE </a:t>
            </a:r>
          </a:p>
          <a:p>
            <a:pPr algn="ctr">
              <a:defRPr/>
            </a:pPr>
            <a:r>
              <a:rPr lang="en-US" sz="900" kern="0" dirty="0">
                <a:latin typeface="Calibri"/>
              </a:rPr>
              <a:t>YATIRIMA BAŞLANMALIDIR</a:t>
            </a:r>
            <a:r>
              <a:rPr lang="tr-TR" sz="900" kern="0" dirty="0">
                <a:latin typeface="Calibri"/>
              </a:rPr>
              <a:t>.)</a:t>
            </a:r>
            <a:endParaRPr lang="en-US" sz="900" kern="0" dirty="0">
              <a:latin typeface="Calibri"/>
            </a:endParaRPr>
          </a:p>
          <a:p>
            <a:pPr algn="ctr" eaLnBrk="0" fontAlgn="auto" hangingPunct="0">
              <a:spcBef>
                <a:spcPct val="20000"/>
              </a:spcBef>
              <a:spcAft>
                <a:spcPts val="0"/>
              </a:spcAft>
              <a:buClr>
                <a:srgbClr val="4F81BD"/>
              </a:buClr>
              <a:buSzPct val="65000"/>
              <a:buFont typeface="Wingdings" pitchFamily="2" charset="2"/>
              <a:buNone/>
              <a:defRPr/>
            </a:pPr>
            <a:endParaRPr lang="tr-TR" sz="900" kern="0" dirty="0">
              <a:solidFill>
                <a:sysClr val="windowText" lastClr="000000"/>
              </a:solidFill>
              <a:latin typeface="Calibri"/>
            </a:endParaRPr>
          </a:p>
        </p:txBody>
      </p:sp>
      <p:sp>
        <p:nvSpPr>
          <p:cNvPr id="19" name="Text Box 70"/>
          <p:cNvSpPr txBox="1">
            <a:spLocks noChangeArrowheads="1"/>
          </p:cNvSpPr>
          <p:nvPr/>
        </p:nvSpPr>
        <p:spPr bwMode="auto">
          <a:xfrm>
            <a:off x="1492250" y="3206750"/>
            <a:ext cx="768350" cy="261938"/>
          </a:xfrm>
          <a:prstGeom prst="rect">
            <a:avLst/>
          </a:prstGeom>
          <a:noFill/>
          <a:ln w="9525">
            <a:noFill/>
            <a:miter lim="800000"/>
            <a:headEnd/>
            <a:tailEnd/>
          </a:ln>
        </p:spPr>
        <p:txBody>
          <a:bodyPr>
            <a:spAutoFit/>
          </a:bodyPr>
          <a:lstStyle/>
          <a:p>
            <a:pPr eaLnBrk="0" fontAlgn="auto" hangingPunct="0">
              <a:spcBef>
                <a:spcPct val="50000"/>
              </a:spcBef>
              <a:spcAft>
                <a:spcPts val="0"/>
              </a:spcAft>
              <a:buClr>
                <a:srgbClr val="4F81BD"/>
              </a:buClr>
              <a:buSzPct val="65000"/>
              <a:defRPr/>
            </a:pPr>
            <a:r>
              <a:rPr lang="tr-TR" sz="1050" b="1" kern="0" dirty="0">
                <a:solidFill>
                  <a:sysClr val="windowText" lastClr="000000"/>
                </a:solidFill>
              </a:rPr>
              <a:t>HAYIR</a:t>
            </a:r>
          </a:p>
        </p:txBody>
      </p:sp>
      <p:sp>
        <p:nvSpPr>
          <p:cNvPr id="22" name="AutoShape 32"/>
          <p:cNvSpPr>
            <a:spLocks noChangeArrowheads="1"/>
          </p:cNvSpPr>
          <p:nvPr/>
        </p:nvSpPr>
        <p:spPr bwMode="auto">
          <a:xfrm rot="18042183">
            <a:off x="5375782" y="3286665"/>
            <a:ext cx="214314" cy="363350"/>
          </a:xfrm>
          <a:prstGeom prst="downArrow">
            <a:avLst>
              <a:gd name="adj1" fmla="val 50000"/>
              <a:gd name="adj2" fmla="val 56354"/>
            </a:avLst>
          </a:prstGeom>
          <a:solidFill>
            <a:schemeClr val="accent3">
              <a:lumMod val="75000"/>
            </a:schemeClr>
          </a:solidFill>
          <a:ln w="9525" cap="flat" cmpd="sng" algn="ctr">
            <a:solidFill>
              <a:schemeClr val="accent3">
                <a:lumMod val="60000"/>
                <a:lumOff val="40000"/>
              </a:scheme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kern="0" dirty="0">
              <a:solidFill>
                <a:schemeClr val="accent3">
                  <a:lumMod val="60000"/>
                  <a:lumOff val="40000"/>
                </a:schemeClr>
              </a:solidFill>
              <a:latin typeface="Calibri"/>
            </a:endParaRPr>
          </a:p>
        </p:txBody>
      </p:sp>
      <p:sp>
        <p:nvSpPr>
          <p:cNvPr id="24596" name="26 Veri Yer Tutucusu"/>
          <p:cNvSpPr>
            <a:spLocks noGrp="1"/>
          </p:cNvSpPr>
          <p:nvPr>
            <p:ph type="dt" sz="quarter" idx="10"/>
          </p:nvPr>
        </p:nvSpPr>
        <p:spPr bwMode="auto">
          <a:xfrm>
            <a:off x="317500" y="6573838"/>
            <a:ext cx="2000250"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altLang="tr-TR" dirty="0" smtClean="0">
                <a:solidFill>
                  <a:schemeClr val="bg1"/>
                </a:solidFill>
              </a:rPr>
              <a:t>23.05.2017</a:t>
            </a:r>
          </a:p>
        </p:txBody>
      </p:sp>
      <p:sp>
        <p:nvSpPr>
          <p:cNvPr id="34" name="AutoShape 11"/>
          <p:cNvSpPr>
            <a:spLocks noChangeArrowheads="1"/>
          </p:cNvSpPr>
          <p:nvPr/>
        </p:nvSpPr>
        <p:spPr bwMode="auto">
          <a:xfrm>
            <a:off x="1844868" y="1931865"/>
            <a:ext cx="4680000" cy="288000"/>
          </a:xfrm>
          <a:prstGeom prst="roundRect">
            <a:avLst>
              <a:gd name="adj" fmla="val 16667"/>
            </a:avLst>
          </a:prstGeom>
          <a:solidFill>
            <a:schemeClr val="accent3">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defRPr/>
            </a:pPr>
            <a:endParaRPr lang="tr-TR" sz="1100" dirty="0">
              <a:solidFill>
                <a:srgbClr val="0070C0"/>
              </a:solidFill>
              <a:latin typeface="Verdana" pitchFamily="34" charset="0"/>
            </a:endParaRPr>
          </a:p>
          <a:p>
            <a:pPr>
              <a:defRPr/>
            </a:pPr>
            <a:r>
              <a:rPr lang="tr-TR" sz="1100" dirty="0">
                <a:solidFill>
                  <a:srgbClr val="0070C0"/>
                </a:solidFill>
                <a:latin typeface="Verdana" pitchFamily="34" charset="0"/>
              </a:rPr>
              <a:t>PTD </a:t>
            </a:r>
            <a:r>
              <a:rPr lang="en-US" sz="1100" dirty="0" err="1">
                <a:solidFill>
                  <a:srgbClr val="0070C0"/>
                </a:solidFill>
                <a:latin typeface="Verdana" pitchFamily="34" charset="0"/>
              </a:rPr>
              <a:t>inceleme</a:t>
            </a:r>
            <a:r>
              <a:rPr lang="en-US" sz="1100" dirty="0">
                <a:solidFill>
                  <a:srgbClr val="0070C0"/>
                </a:solidFill>
                <a:latin typeface="Verdana" pitchFamily="34" charset="0"/>
              </a:rPr>
              <a:t> </a:t>
            </a:r>
            <a:r>
              <a:rPr lang="en-US" sz="1100" dirty="0" err="1">
                <a:solidFill>
                  <a:srgbClr val="0070C0"/>
                </a:solidFill>
                <a:latin typeface="Verdana" pitchFamily="34" charset="0"/>
              </a:rPr>
              <a:t>ve</a:t>
            </a:r>
            <a:r>
              <a:rPr lang="tr-TR" sz="1100" dirty="0">
                <a:solidFill>
                  <a:srgbClr val="0070C0"/>
                </a:solidFill>
                <a:latin typeface="Verdana" pitchFamily="34" charset="0"/>
              </a:rPr>
              <a:t> </a:t>
            </a:r>
            <a:r>
              <a:rPr lang="en-US" sz="1100" dirty="0" err="1">
                <a:solidFill>
                  <a:srgbClr val="0070C0"/>
                </a:solidFill>
                <a:latin typeface="Verdana" pitchFamily="34" charset="0"/>
              </a:rPr>
              <a:t>değerlendirme</a:t>
            </a:r>
            <a:r>
              <a:rPr lang="en-US" sz="1100" dirty="0">
                <a:solidFill>
                  <a:srgbClr val="0070C0"/>
                </a:solidFill>
                <a:latin typeface="Verdana" pitchFamily="34" charset="0"/>
              </a:rPr>
              <a:t> </a:t>
            </a:r>
            <a:r>
              <a:rPr lang="en-US" sz="1100" dirty="0" err="1">
                <a:solidFill>
                  <a:srgbClr val="0070C0"/>
                </a:solidFill>
                <a:latin typeface="Verdana" pitchFamily="34" charset="0"/>
              </a:rPr>
              <a:t>yapılır</a:t>
            </a:r>
            <a:r>
              <a:rPr lang="tr-TR" sz="1100" dirty="0">
                <a:solidFill>
                  <a:srgbClr val="0070C0"/>
                </a:solidFill>
                <a:latin typeface="Verdana" pitchFamily="34" charset="0"/>
              </a:rPr>
              <a:t>.</a:t>
            </a:r>
            <a:r>
              <a:rPr lang="en-US" sz="1100" dirty="0">
                <a:solidFill>
                  <a:srgbClr val="0070C0"/>
                </a:solidFill>
                <a:latin typeface="Verdana" pitchFamily="34" charset="0"/>
              </a:rPr>
              <a:t>  </a:t>
            </a:r>
            <a:endParaRPr lang="tr-TR" sz="1100" dirty="0">
              <a:solidFill>
                <a:srgbClr val="0070C0"/>
              </a:solidFill>
              <a:latin typeface="Verdana" pitchFamily="34" charset="0"/>
            </a:endParaRPr>
          </a:p>
          <a:p>
            <a:pPr algn="ctr">
              <a:defRPr/>
            </a:pPr>
            <a:endParaRPr lang="en-US" sz="1100" b="1" dirty="0">
              <a:solidFill>
                <a:srgbClr val="00B050"/>
              </a:solidFill>
              <a:latin typeface="Verdana" pitchFamily="34" charset="0"/>
            </a:endParaRPr>
          </a:p>
        </p:txBody>
      </p:sp>
      <p:sp>
        <p:nvSpPr>
          <p:cNvPr id="43" name="AutoShape 11"/>
          <p:cNvSpPr>
            <a:spLocks noChangeArrowheads="1"/>
          </p:cNvSpPr>
          <p:nvPr/>
        </p:nvSpPr>
        <p:spPr bwMode="auto">
          <a:xfrm>
            <a:off x="1863236" y="2324647"/>
            <a:ext cx="4680000" cy="288000"/>
          </a:xfrm>
          <a:prstGeom prst="roundRect">
            <a:avLst>
              <a:gd name="adj" fmla="val 16667"/>
            </a:avLst>
          </a:prstGeom>
          <a:solidFill>
            <a:schemeClr val="accent3">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defRPr/>
            </a:pPr>
            <a:endParaRPr lang="tr-TR" sz="1200" dirty="0">
              <a:solidFill>
                <a:srgbClr val="0070C0"/>
              </a:solidFill>
              <a:latin typeface="Verdana" pitchFamily="34" charset="0"/>
            </a:endParaRPr>
          </a:p>
          <a:p>
            <a:pPr>
              <a:defRPr/>
            </a:pPr>
            <a:r>
              <a:rPr lang="tr-TR" sz="1100" dirty="0">
                <a:solidFill>
                  <a:srgbClr val="0070C0"/>
                </a:solidFill>
                <a:latin typeface="Verdana" pitchFamily="34" charset="0"/>
              </a:rPr>
              <a:t>Valilikçe</a:t>
            </a:r>
            <a:r>
              <a:rPr lang="en-US" sz="1100" dirty="0">
                <a:solidFill>
                  <a:srgbClr val="0070C0"/>
                </a:solidFill>
                <a:latin typeface="Verdana" pitchFamily="34" charset="0"/>
              </a:rPr>
              <a:t> </a:t>
            </a:r>
            <a:r>
              <a:rPr lang="en-US" sz="1100" dirty="0" err="1">
                <a:solidFill>
                  <a:srgbClr val="0070C0"/>
                </a:solidFill>
                <a:latin typeface="Verdana" pitchFamily="34" charset="0"/>
              </a:rPr>
              <a:t>karar</a:t>
            </a:r>
            <a:r>
              <a:rPr lang="en-US" sz="1100" dirty="0">
                <a:solidFill>
                  <a:srgbClr val="0070C0"/>
                </a:solidFill>
                <a:latin typeface="Verdana" pitchFamily="34" charset="0"/>
              </a:rPr>
              <a:t> </a:t>
            </a:r>
            <a:r>
              <a:rPr lang="en-US" sz="1100" dirty="0" err="1">
                <a:solidFill>
                  <a:srgbClr val="0070C0"/>
                </a:solidFill>
                <a:latin typeface="Verdana" pitchFamily="34" charset="0"/>
              </a:rPr>
              <a:t>verilmesi</a:t>
            </a:r>
            <a:r>
              <a:rPr lang="tr-TR" sz="1100" dirty="0">
                <a:solidFill>
                  <a:srgbClr val="0070C0"/>
                </a:solidFill>
                <a:latin typeface="Verdana" pitchFamily="34" charset="0"/>
              </a:rPr>
              <a:t>.</a:t>
            </a:r>
            <a:endParaRPr lang="en-US" sz="1100" dirty="0">
              <a:solidFill>
                <a:srgbClr val="0070C0"/>
              </a:solidFill>
              <a:latin typeface="Verdana" pitchFamily="34" charset="0"/>
            </a:endParaRPr>
          </a:p>
          <a:p>
            <a:pPr algn="ctr">
              <a:defRPr/>
            </a:pPr>
            <a:endParaRPr lang="en-US" sz="1100" b="1" dirty="0">
              <a:solidFill>
                <a:srgbClr val="00B050"/>
              </a:solidFill>
              <a:latin typeface="Verdana" pitchFamily="34" charset="0"/>
            </a:endParaRPr>
          </a:p>
        </p:txBody>
      </p:sp>
      <p:sp>
        <p:nvSpPr>
          <p:cNvPr id="49" name="AutoShape 21"/>
          <p:cNvSpPr>
            <a:spLocks noChangeArrowheads="1"/>
          </p:cNvSpPr>
          <p:nvPr/>
        </p:nvSpPr>
        <p:spPr bwMode="auto">
          <a:xfrm>
            <a:off x="0" y="1395358"/>
            <a:ext cx="1395207" cy="1289872"/>
          </a:xfrm>
          <a:prstGeom prst="roundRect">
            <a:avLst>
              <a:gd name="adj" fmla="val 1666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eaLnBrk="0" fontAlgn="auto" hangingPunct="0">
              <a:spcBef>
                <a:spcPct val="20000"/>
              </a:spcBef>
              <a:spcAft>
                <a:spcPts val="0"/>
              </a:spcAft>
              <a:buClr>
                <a:srgbClr val="4F81BD"/>
              </a:buClr>
              <a:buSzPct val="65000"/>
              <a:buFont typeface="Wingdings" pitchFamily="2" charset="2"/>
              <a:buNone/>
              <a:defRPr/>
            </a:pPr>
            <a:endParaRPr lang="tr-TR" sz="800" b="1" kern="0" dirty="0">
              <a:solidFill>
                <a:sysClr val="windowText" lastClr="000000"/>
              </a:solidFill>
            </a:endParaRPr>
          </a:p>
          <a:p>
            <a:pPr algn="ctr" eaLnBrk="0" fontAlgn="auto" hangingPunct="0">
              <a:spcBef>
                <a:spcPct val="20000"/>
              </a:spcBef>
              <a:spcAft>
                <a:spcPts val="0"/>
              </a:spcAft>
              <a:buClr>
                <a:srgbClr val="4F81BD"/>
              </a:buClr>
              <a:buSzPct val="65000"/>
              <a:buFont typeface="Wingdings" pitchFamily="2" charset="2"/>
              <a:buNone/>
              <a:defRPr/>
            </a:pPr>
            <a:endParaRPr lang="tr-TR" sz="800" b="1" kern="0" dirty="0">
              <a:solidFill>
                <a:sysClr val="windowText" lastClr="000000"/>
              </a:solidFill>
            </a:endParaRPr>
          </a:p>
          <a:p>
            <a:pPr algn="ctr" eaLnBrk="0" fontAlgn="auto" hangingPunct="0">
              <a:spcBef>
                <a:spcPct val="20000"/>
              </a:spcBef>
              <a:spcAft>
                <a:spcPts val="0"/>
              </a:spcAft>
              <a:buClr>
                <a:srgbClr val="4F81BD"/>
              </a:buClr>
              <a:buSzPct val="65000"/>
              <a:buFont typeface="Wingdings" pitchFamily="2" charset="2"/>
              <a:buNone/>
              <a:defRPr/>
            </a:pPr>
            <a:endParaRPr lang="tr-TR" sz="800" b="1" kern="0" dirty="0">
              <a:solidFill>
                <a:sysClr val="windowText" lastClr="000000"/>
              </a:solidFill>
            </a:endParaRPr>
          </a:p>
          <a:p>
            <a:pPr algn="ctr" eaLnBrk="0" fontAlgn="auto" hangingPunct="0">
              <a:spcBef>
                <a:spcPct val="20000"/>
              </a:spcBef>
              <a:spcAft>
                <a:spcPts val="0"/>
              </a:spcAft>
              <a:buClr>
                <a:srgbClr val="4F81BD"/>
              </a:buClr>
              <a:buSzPct val="65000"/>
              <a:buFont typeface="Wingdings" pitchFamily="2" charset="2"/>
              <a:buNone/>
              <a:defRPr/>
            </a:pPr>
            <a:r>
              <a:rPr lang="tr-TR" sz="900" b="1" kern="0" dirty="0">
                <a:solidFill>
                  <a:sysClr val="windowText" lastClr="000000"/>
                </a:solidFill>
              </a:rPr>
              <a:t>PROJE İLE İLGİLİ </a:t>
            </a:r>
          </a:p>
          <a:p>
            <a:pPr algn="ctr" eaLnBrk="0" fontAlgn="auto" hangingPunct="0">
              <a:spcBef>
                <a:spcPct val="20000"/>
              </a:spcBef>
              <a:spcAft>
                <a:spcPts val="0"/>
              </a:spcAft>
              <a:buClr>
                <a:srgbClr val="4F81BD"/>
              </a:buClr>
              <a:buSzPct val="65000"/>
              <a:buFont typeface="Wingdings" pitchFamily="2" charset="2"/>
              <a:buNone/>
              <a:defRPr/>
            </a:pPr>
            <a:r>
              <a:rPr lang="tr-TR" sz="900" b="1" kern="0" dirty="0">
                <a:solidFill>
                  <a:sysClr val="windowText" lastClr="000000"/>
                </a:solidFill>
              </a:rPr>
              <a:t>OLUMSUZ GÖRÜŞLER </a:t>
            </a:r>
          </a:p>
          <a:p>
            <a:pPr algn="ctr" eaLnBrk="0" fontAlgn="auto" hangingPunct="0">
              <a:spcBef>
                <a:spcPct val="20000"/>
              </a:spcBef>
              <a:spcAft>
                <a:spcPts val="0"/>
              </a:spcAft>
              <a:buClr>
                <a:srgbClr val="4F81BD"/>
              </a:buClr>
              <a:buSzPct val="65000"/>
              <a:buFont typeface="Wingdings" pitchFamily="2" charset="2"/>
              <a:buNone/>
              <a:defRPr/>
            </a:pPr>
            <a:r>
              <a:rPr lang="tr-TR" sz="900" b="1" kern="0" dirty="0">
                <a:solidFill>
                  <a:sysClr val="windowText" lastClr="000000"/>
                </a:solidFill>
              </a:rPr>
              <a:t>OLMASI DURUMUNDA</a:t>
            </a:r>
          </a:p>
          <a:p>
            <a:pPr algn="ctr" eaLnBrk="0" fontAlgn="auto" hangingPunct="0">
              <a:spcBef>
                <a:spcPct val="20000"/>
              </a:spcBef>
              <a:spcAft>
                <a:spcPts val="0"/>
              </a:spcAft>
              <a:buClr>
                <a:srgbClr val="4F81BD"/>
              </a:buClr>
              <a:buSzPct val="65000"/>
              <a:buFont typeface="Wingdings" pitchFamily="2" charset="2"/>
              <a:buNone/>
              <a:defRPr/>
            </a:pPr>
            <a:r>
              <a:rPr lang="tr-TR" sz="900" b="1" kern="0" dirty="0">
                <a:solidFill>
                  <a:sysClr val="windowText" lastClr="000000"/>
                </a:solidFill>
              </a:rPr>
              <a:t>ÇED RAPORU İADE EDİLİR.</a:t>
            </a:r>
          </a:p>
          <a:p>
            <a:pPr algn="ctr" eaLnBrk="0" fontAlgn="auto" hangingPunct="0">
              <a:spcBef>
                <a:spcPct val="20000"/>
              </a:spcBef>
              <a:spcAft>
                <a:spcPts val="0"/>
              </a:spcAft>
              <a:buClr>
                <a:srgbClr val="4F81BD"/>
              </a:buClr>
              <a:buSzPct val="65000"/>
              <a:buFont typeface="Wingdings" pitchFamily="2" charset="2"/>
              <a:buNone/>
              <a:defRPr/>
            </a:pPr>
            <a:r>
              <a:rPr lang="tr-TR" sz="900" b="1" kern="0" dirty="0">
                <a:solidFill>
                  <a:sysClr val="windowText" lastClr="000000"/>
                </a:solidFill>
              </a:rPr>
              <a:t>ÇED SÜRECİ SONLANDIRILIR.</a:t>
            </a:r>
            <a:endParaRPr lang="en-US" sz="900" kern="0" dirty="0">
              <a:solidFill>
                <a:sysClr val="windowText" lastClr="000000"/>
              </a:solidFill>
            </a:endParaRPr>
          </a:p>
          <a:p>
            <a:pPr algn="ctr" eaLnBrk="0" fontAlgn="auto" hangingPunct="0">
              <a:spcBef>
                <a:spcPct val="20000"/>
              </a:spcBef>
              <a:spcAft>
                <a:spcPts val="0"/>
              </a:spcAft>
              <a:buClr>
                <a:srgbClr val="4F81BD"/>
              </a:buClr>
              <a:buSzPct val="65000"/>
              <a:buFont typeface="Wingdings" pitchFamily="2" charset="2"/>
              <a:buNone/>
              <a:defRPr/>
            </a:pPr>
            <a:endParaRPr lang="tr-TR" sz="2400" kern="0" dirty="0">
              <a:solidFill>
                <a:sysClr val="windowText" lastClr="000000"/>
              </a:solidFill>
            </a:endParaRPr>
          </a:p>
        </p:txBody>
      </p:sp>
      <p:sp>
        <p:nvSpPr>
          <p:cNvPr id="2" name="Sol Ayraç 1"/>
          <p:cNvSpPr/>
          <p:nvPr/>
        </p:nvSpPr>
        <p:spPr>
          <a:xfrm>
            <a:off x="1325563" y="1277938"/>
            <a:ext cx="471487" cy="1449387"/>
          </a:xfrm>
          <a:prstGeom prst="leftBrace">
            <a:avLst/>
          </a:prstGeom>
          <a:ln w="50800" cap="rnd">
            <a:solidFill>
              <a:srgbClr val="FF0000"/>
            </a:solidFill>
            <a:roun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solidFill>
                <a:srgbClr val="FF0000"/>
              </a:solidFill>
            </a:endParaRPr>
          </a:p>
        </p:txBody>
      </p:sp>
      <p:sp>
        <p:nvSpPr>
          <p:cNvPr id="20" name="AutoShape 21"/>
          <p:cNvSpPr>
            <a:spLocks noChangeArrowheads="1"/>
          </p:cNvSpPr>
          <p:nvPr/>
        </p:nvSpPr>
        <p:spPr bwMode="auto">
          <a:xfrm>
            <a:off x="987483" y="3706450"/>
            <a:ext cx="1865510" cy="825362"/>
          </a:xfrm>
          <a:prstGeom prst="roundRect">
            <a:avLst>
              <a:gd name="adj" fmla="val 1666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eaLnBrk="0" fontAlgn="auto" hangingPunct="0">
              <a:spcBef>
                <a:spcPct val="20000"/>
              </a:spcBef>
              <a:spcAft>
                <a:spcPts val="0"/>
              </a:spcAft>
              <a:buClr>
                <a:srgbClr val="4F81BD"/>
              </a:buClr>
              <a:buSzPct val="65000"/>
              <a:buFont typeface="Wingdings" pitchFamily="2" charset="2"/>
              <a:buNone/>
              <a:defRPr/>
            </a:pPr>
            <a:endParaRPr lang="tr-TR" sz="1050" b="1" kern="0" dirty="0">
              <a:solidFill>
                <a:sysClr val="windowText" lastClr="000000"/>
              </a:solidFill>
            </a:endParaRPr>
          </a:p>
          <a:p>
            <a:pPr algn="ctr" eaLnBrk="0" fontAlgn="auto" hangingPunct="0">
              <a:spcBef>
                <a:spcPct val="20000"/>
              </a:spcBef>
              <a:spcAft>
                <a:spcPts val="0"/>
              </a:spcAft>
              <a:buClr>
                <a:srgbClr val="4F81BD"/>
              </a:buClr>
              <a:buSzPct val="65000"/>
              <a:buFont typeface="Wingdings" pitchFamily="2" charset="2"/>
              <a:buNone/>
              <a:defRPr/>
            </a:pPr>
            <a:endParaRPr lang="tr-TR" sz="1050" b="1" kern="0" dirty="0">
              <a:solidFill>
                <a:sysClr val="windowText" lastClr="000000"/>
              </a:solidFill>
            </a:endParaRPr>
          </a:p>
          <a:p>
            <a:pPr algn="ctr">
              <a:defRPr/>
            </a:pPr>
            <a:r>
              <a:rPr lang="en-US" sz="900" b="1" dirty="0">
                <a:latin typeface="Verdana" pitchFamily="34" charset="0"/>
              </a:rPr>
              <a:t>ÇED</a:t>
            </a:r>
            <a:r>
              <a:rPr lang="tr-TR" sz="900" b="1" dirty="0">
                <a:latin typeface="Verdana" pitchFamily="34" charset="0"/>
              </a:rPr>
              <a:t> GEREKLİDİR KARARI</a:t>
            </a:r>
            <a:endParaRPr lang="en-US" sz="900" b="1" dirty="0">
              <a:latin typeface="Verdana" pitchFamily="34" charset="0"/>
            </a:endParaRPr>
          </a:p>
          <a:p>
            <a:pPr algn="ctr">
              <a:defRPr/>
            </a:pPr>
            <a:r>
              <a:rPr lang="tr-TR" sz="900" kern="0" dirty="0"/>
              <a:t>(</a:t>
            </a:r>
            <a:r>
              <a:rPr lang="tr-TR" sz="900" dirty="0">
                <a:latin typeface="Verdana" pitchFamily="34" charset="0"/>
              </a:rPr>
              <a:t>ÇED PROSEDÜRÜ </a:t>
            </a:r>
          </a:p>
          <a:p>
            <a:pPr algn="ctr">
              <a:defRPr/>
            </a:pPr>
            <a:r>
              <a:rPr lang="tr-TR" sz="900" dirty="0">
                <a:latin typeface="Verdana" pitchFamily="34" charset="0"/>
              </a:rPr>
              <a:t>UYGULANIR.</a:t>
            </a:r>
            <a:r>
              <a:rPr lang="tr-TR" sz="900" kern="0" dirty="0"/>
              <a:t>)</a:t>
            </a:r>
            <a:endParaRPr lang="en-US" sz="900" kern="0" dirty="0"/>
          </a:p>
          <a:p>
            <a:pPr algn="ctr" eaLnBrk="0" fontAlgn="auto" hangingPunct="0">
              <a:spcBef>
                <a:spcPct val="20000"/>
              </a:spcBef>
              <a:spcAft>
                <a:spcPts val="0"/>
              </a:spcAft>
              <a:buClr>
                <a:srgbClr val="4F81BD"/>
              </a:buClr>
              <a:buSzPct val="65000"/>
              <a:buFont typeface="Wingdings" pitchFamily="2" charset="2"/>
              <a:buNone/>
              <a:defRPr/>
            </a:pPr>
            <a:endParaRPr lang="tr-TR" sz="2400" kern="0" dirty="0">
              <a:solidFill>
                <a:sysClr val="windowText" lastClr="000000"/>
              </a:solidFill>
            </a:endParaRPr>
          </a:p>
        </p:txBody>
      </p:sp>
      <p:sp>
        <p:nvSpPr>
          <p:cNvPr id="42" name="AutoShape 32"/>
          <p:cNvSpPr>
            <a:spLocks noChangeArrowheads="1"/>
          </p:cNvSpPr>
          <p:nvPr/>
        </p:nvSpPr>
        <p:spPr bwMode="auto">
          <a:xfrm rot="3592629">
            <a:off x="2424640" y="3339130"/>
            <a:ext cx="214316" cy="365725"/>
          </a:xfrm>
          <a:prstGeom prst="downArrow">
            <a:avLst>
              <a:gd name="adj1" fmla="val 50000"/>
              <a:gd name="adj2" fmla="val 56354"/>
            </a:avLst>
          </a:prstGeom>
          <a:solidFill>
            <a:srgbClr val="FF0000"/>
          </a:solidFill>
          <a:ln w="9525" cap="flat" cmpd="sng" algn="ctr">
            <a:solidFill>
              <a:schemeClr val="accent3">
                <a:lumMod val="60000"/>
                <a:lumOff val="40000"/>
              </a:scheme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kern="0" dirty="0">
              <a:solidFill>
                <a:schemeClr val="accent3">
                  <a:lumMod val="60000"/>
                  <a:lumOff val="40000"/>
                </a:schemeClr>
              </a:solidFill>
              <a:latin typeface="Calibri"/>
            </a:endParaRPr>
          </a:p>
        </p:txBody>
      </p:sp>
      <p:sp>
        <p:nvSpPr>
          <p:cNvPr id="44" name="AutoShape 11"/>
          <p:cNvSpPr>
            <a:spLocks noChangeArrowheads="1"/>
          </p:cNvSpPr>
          <p:nvPr/>
        </p:nvSpPr>
        <p:spPr bwMode="auto">
          <a:xfrm>
            <a:off x="1863236" y="2721332"/>
            <a:ext cx="4661632" cy="314354"/>
          </a:xfrm>
          <a:prstGeom prst="roundRect">
            <a:avLst>
              <a:gd name="adj" fmla="val 16667"/>
            </a:avLst>
          </a:prstGeom>
          <a:solidFill>
            <a:schemeClr val="accent3">
              <a:lumMod val="40000"/>
              <a:lumOff val="60000"/>
            </a:schemeClr>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a:scene3d>
            <a:camera prst="orthographicFront"/>
            <a:lightRig rig="threePt" dir="t"/>
          </a:scene3d>
          <a:sp3d>
            <a:bevelT prst="slope"/>
          </a:sp3d>
        </p:spPr>
        <p:txBody>
          <a:bodyPr wrap="none" anchor="ctr"/>
          <a:lstStyle/>
          <a:p>
            <a:pPr algn="ctr">
              <a:defRPr/>
            </a:pPr>
            <a:r>
              <a:rPr lang="tr-TR" sz="1200" kern="0" dirty="0">
                <a:solidFill>
                  <a:srgbClr val="0033CC"/>
                </a:solidFill>
                <a:latin typeface="Calibri"/>
              </a:rPr>
              <a:t>BAŞVURU UYGUN BULUNDU MU?</a:t>
            </a:r>
            <a:endParaRPr lang="en-US" sz="1200" kern="0" dirty="0">
              <a:solidFill>
                <a:srgbClr val="0033CC"/>
              </a:solidFill>
              <a:latin typeface="Calibri"/>
            </a:endParaRPr>
          </a:p>
        </p:txBody>
      </p:sp>
      <p:sp>
        <p:nvSpPr>
          <p:cNvPr id="46" name="AutoShape 32"/>
          <p:cNvSpPr>
            <a:spLocks noChangeArrowheads="1"/>
          </p:cNvSpPr>
          <p:nvPr/>
        </p:nvSpPr>
        <p:spPr bwMode="auto">
          <a:xfrm>
            <a:off x="3920005" y="1851863"/>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kern="0" dirty="0">
              <a:solidFill>
                <a:sysClr val="window" lastClr="FFFFFF"/>
              </a:solidFill>
              <a:latin typeface="Calibri"/>
            </a:endParaRPr>
          </a:p>
        </p:txBody>
      </p:sp>
      <p:sp>
        <p:nvSpPr>
          <p:cNvPr id="62" name="AutoShape 32"/>
          <p:cNvSpPr>
            <a:spLocks noChangeArrowheads="1"/>
          </p:cNvSpPr>
          <p:nvPr/>
        </p:nvSpPr>
        <p:spPr bwMode="auto">
          <a:xfrm>
            <a:off x="3986401" y="2244645"/>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kern="0" dirty="0">
              <a:solidFill>
                <a:sysClr val="window" lastClr="FFFFFF"/>
              </a:solidFill>
              <a:latin typeface="Calibri"/>
            </a:endParaRPr>
          </a:p>
        </p:txBody>
      </p:sp>
      <p:sp>
        <p:nvSpPr>
          <p:cNvPr id="63" name="AutoShape 32"/>
          <p:cNvSpPr>
            <a:spLocks noChangeArrowheads="1"/>
          </p:cNvSpPr>
          <p:nvPr/>
        </p:nvSpPr>
        <p:spPr bwMode="auto">
          <a:xfrm>
            <a:off x="3986507" y="2642746"/>
            <a:ext cx="198467" cy="80002"/>
          </a:xfrm>
          <a:prstGeom prst="downArrow">
            <a:avLst>
              <a:gd name="adj1" fmla="val 50000"/>
              <a:gd name="adj2" fmla="val 56354"/>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a:scene3d>
            <a:camera prst="orthographicFront"/>
            <a:lightRig rig="threePt" dir="t"/>
          </a:scene3d>
          <a:sp3d>
            <a:bevelT/>
          </a:sp3d>
        </p:spPr>
        <p:txBody>
          <a:bodyPr wrap="none" anchor="ctr"/>
          <a:lstStyle/>
          <a:p>
            <a:pPr eaLnBrk="0" fontAlgn="auto" hangingPunct="0">
              <a:spcBef>
                <a:spcPct val="20000"/>
              </a:spcBef>
              <a:spcAft>
                <a:spcPts val="0"/>
              </a:spcAft>
              <a:buClr>
                <a:srgbClr val="4F81BD"/>
              </a:buClr>
              <a:buSzPct val="65000"/>
              <a:buFont typeface="Wingdings" pitchFamily="2" charset="2"/>
              <a:buChar char="n"/>
              <a:defRPr/>
            </a:pPr>
            <a:endParaRPr lang="tr-TR" kern="0" dirty="0">
              <a:solidFill>
                <a:sysClr val="window" lastClr="FFFFFF"/>
              </a:solidFill>
              <a:latin typeface="Calibri"/>
            </a:endParaRPr>
          </a:p>
        </p:txBody>
      </p:sp>
      <p:pic>
        <p:nvPicPr>
          <p:cNvPr id="64" name="Picture 2" descr="C:\Documents and Settings\esarioglu\Belgelerim\Resimlerim\Microsoft Clip Organizer\j028326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80325" y="1528763"/>
            <a:ext cx="4318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Metin kutusu 22"/>
          <p:cNvSpPr txBox="1">
            <a:spLocks noChangeArrowheads="1"/>
          </p:cNvSpPr>
          <p:nvPr/>
        </p:nvSpPr>
        <p:spPr bwMode="auto">
          <a:xfrm>
            <a:off x="6788150" y="1565275"/>
            <a:ext cx="881063" cy="246063"/>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altLang="tr-TR" sz="1000" b="1"/>
              <a:t>5 İŞ GÜNÜ          </a:t>
            </a:r>
          </a:p>
        </p:txBody>
      </p:sp>
      <p:sp>
        <p:nvSpPr>
          <p:cNvPr id="65" name="Metin kutusu 64"/>
          <p:cNvSpPr txBox="1">
            <a:spLocks noChangeArrowheads="1"/>
          </p:cNvSpPr>
          <p:nvPr/>
        </p:nvSpPr>
        <p:spPr bwMode="auto">
          <a:xfrm>
            <a:off x="6767513" y="2038350"/>
            <a:ext cx="901700" cy="246063"/>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altLang="tr-TR" sz="1000" b="1"/>
              <a:t>15 İŞ GÜNÜ</a:t>
            </a:r>
          </a:p>
        </p:txBody>
      </p:sp>
      <p:sp>
        <p:nvSpPr>
          <p:cNvPr id="67" name="Metin kutusu 66"/>
          <p:cNvSpPr txBox="1">
            <a:spLocks noChangeArrowheads="1"/>
          </p:cNvSpPr>
          <p:nvPr/>
        </p:nvSpPr>
        <p:spPr bwMode="auto">
          <a:xfrm>
            <a:off x="6813550" y="2411413"/>
            <a:ext cx="879475" cy="246062"/>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altLang="tr-TR" sz="1000" b="1"/>
              <a:t>5 İŞ GÜNÜ</a:t>
            </a:r>
          </a:p>
        </p:txBody>
      </p:sp>
      <p:pic>
        <p:nvPicPr>
          <p:cNvPr id="68" name="Picture 2" descr="C:\Documents and Settings\esarioglu\Belgelerim\Resimlerim\Microsoft Clip Organizer\j028326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3025" y="2001838"/>
            <a:ext cx="4318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 descr="C:\Documents and Settings\esarioglu\Belgelerim\Resimlerim\Microsoft Clip Organizer\j028326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3025" y="2411413"/>
            <a:ext cx="431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ağ Ok 23"/>
          <p:cNvSpPr/>
          <p:nvPr/>
        </p:nvSpPr>
        <p:spPr>
          <a:xfrm>
            <a:off x="6604000" y="1670050"/>
            <a:ext cx="158750" cy="746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1" name="Sağ Ok 70"/>
          <p:cNvSpPr/>
          <p:nvPr/>
        </p:nvSpPr>
        <p:spPr>
          <a:xfrm>
            <a:off x="6592888" y="2038350"/>
            <a:ext cx="158750" cy="746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3" name="Sağ Ok 72"/>
          <p:cNvSpPr/>
          <p:nvPr/>
        </p:nvSpPr>
        <p:spPr>
          <a:xfrm>
            <a:off x="6607175" y="2459038"/>
            <a:ext cx="158750" cy="74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33154648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6" name="Picture 4" descr="100_7751"/>
          <p:cNvPicPr>
            <a:picLocks noChangeAspect="1" noChangeArrowheads="1"/>
          </p:cNvPicPr>
          <p:nvPr/>
        </p:nvPicPr>
        <p:blipFill>
          <a:blip r:embed="rId3" cstate="print"/>
          <a:srcRect/>
          <a:stretch>
            <a:fillRect/>
          </a:stretch>
        </p:blipFill>
        <p:spPr bwMode="auto">
          <a:xfrm>
            <a:off x="179388" y="4221163"/>
            <a:ext cx="2736850" cy="205422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81929" name="Picture 1" descr="DSC05162"/>
          <p:cNvPicPr>
            <a:picLocks noChangeAspect="1" noChangeArrowheads="1"/>
          </p:cNvPicPr>
          <p:nvPr/>
        </p:nvPicPr>
        <p:blipFill>
          <a:blip r:embed="rId4" cstate="print"/>
          <a:srcRect/>
          <a:stretch>
            <a:fillRect/>
          </a:stretch>
        </p:blipFill>
        <p:spPr bwMode="auto">
          <a:xfrm>
            <a:off x="244476" y="1622425"/>
            <a:ext cx="2700337" cy="201612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30728" name="Rectangle 2"/>
          <p:cNvSpPr txBox="1">
            <a:spLocks noChangeArrowheads="1"/>
          </p:cNvSpPr>
          <p:nvPr/>
        </p:nvSpPr>
        <p:spPr bwMode="auto">
          <a:xfrm>
            <a:off x="3429000" y="1143000"/>
            <a:ext cx="2428875" cy="285750"/>
          </a:xfrm>
          <a:prstGeom prst="rect">
            <a:avLst/>
          </a:prstGeom>
          <a:noFill/>
          <a:ln w="9525">
            <a:noFill/>
            <a:miter lim="800000"/>
            <a:headEnd/>
            <a:tailEnd/>
          </a:ln>
        </p:spPr>
        <p:txBody>
          <a:bodyPr anchor="ctr"/>
          <a:lstStyle/>
          <a:p>
            <a:pPr marL="514350" indent="-514350" eaLnBrk="0" hangingPunct="0">
              <a:defRPr/>
            </a:pPr>
            <a:r>
              <a:rPr lang="tr-TR" sz="2400" b="1" i="1" dirty="0">
                <a:ln w="12700">
                  <a:solidFill>
                    <a:srgbClr val="1F497D">
                      <a:satMod val="155000"/>
                    </a:srgbClr>
                  </a:solidFill>
                  <a:prstDash val="solid"/>
                </a:ln>
                <a:solidFill>
                  <a:srgbClr val="0066FF"/>
                </a:solidFill>
              </a:rPr>
              <a:t>ÇED Öncesi</a:t>
            </a:r>
          </a:p>
        </p:txBody>
      </p:sp>
      <p:sp>
        <p:nvSpPr>
          <p:cNvPr id="30729" name="Rectangle 2"/>
          <p:cNvSpPr txBox="1">
            <a:spLocks noChangeArrowheads="1"/>
          </p:cNvSpPr>
          <p:nvPr/>
        </p:nvSpPr>
        <p:spPr bwMode="auto">
          <a:xfrm>
            <a:off x="3357563" y="3786188"/>
            <a:ext cx="2357437" cy="285750"/>
          </a:xfrm>
          <a:prstGeom prst="rect">
            <a:avLst/>
          </a:prstGeom>
          <a:noFill/>
          <a:ln w="9525">
            <a:noFill/>
            <a:miter lim="800000"/>
            <a:headEnd/>
            <a:tailEnd/>
          </a:ln>
        </p:spPr>
        <p:txBody>
          <a:bodyPr anchor="ctr"/>
          <a:lstStyle/>
          <a:p>
            <a:pPr marL="514350" indent="-514350" eaLnBrk="0" hangingPunct="0">
              <a:defRPr/>
            </a:pPr>
            <a:r>
              <a:rPr lang="tr-TR" sz="2400" b="1" i="1" dirty="0">
                <a:ln w="12700">
                  <a:solidFill>
                    <a:srgbClr val="1F497D">
                      <a:satMod val="155000"/>
                    </a:srgbClr>
                  </a:solidFill>
                  <a:prstDash val="solid"/>
                </a:ln>
                <a:solidFill>
                  <a:srgbClr val="0066FF"/>
                </a:solidFill>
              </a:rPr>
              <a:t>ÇED Sonrası</a:t>
            </a:r>
          </a:p>
        </p:txBody>
      </p:sp>
      <p:sp>
        <p:nvSpPr>
          <p:cNvPr id="11" name="1 Başlık"/>
          <p:cNvSpPr txBox="1">
            <a:spLocks/>
          </p:cNvSpPr>
          <p:nvPr/>
        </p:nvSpPr>
        <p:spPr>
          <a:xfrm>
            <a:off x="1295400" y="375992"/>
            <a:ext cx="6172200" cy="690808"/>
          </a:xfrm>
          <a:prstGeom prst="roundRect">
            <a:avLst/>
          </a:prstGeom>
          <a:solidFill>
            <a:schemeClr val="lt1"/>
          </a:solidFill>
          <a:ln w="38100" cap="flat" cmpd="sng" algn="ctr">
            <a:solidFill>
              <a:srgbClr val="00B050"/>
            </a:solidFill>
            <a:prstDash val="solid"/>
          </a:ln>
        </p:spPr>
        <p:style>
          <a:lnRef idx="2">
            <a:schemeClr val="accent2"/>
          </a:lnRef>
          <a:fillRef idx="1">
            <a:schemeClr val="lt1"/>
          </a:fillRef>
          <a:effectRef idx="0">
            <a:schemeClr val="accent2"/>
          </a:effectRef>
          <a:fontRef idx="minor">
            <a:schemeClr val="dk1"/>
          </a:fontRef>
        </p:style>
        <p:txBody>
          <a:bodyPr/>
          <a:lstStyle>
            <a:defPPr>
              <a:defRPr lang="en-US"/>
            </a:defPPr>
            <a:lvl1pPr algn="ctr" eaLnBrk="0" hangingPunct="0">
              <a:lnSpc>
                <a:spcPct val="90000"/>
              </a:lnSpc>
              <a:buFont typeface="Wingdings" pitchFamily="2" charset="2"/>
              <a:buNone/>
              <a:defRPr sz="2400" b="1" i="1">
                <a:ln w="12700">
                  <a:solidFill>
                    <a:schemeClr val="tx2">
                      <a:satMod val="155000"/>
                    </a:schemeClr>
                  </a:solidFill>
                  <a:prstDash val="solid"/>
                </a:ln>
                <a:solidFill>
                  <a:srgbClr val="FF6600"/>
                </a:solidFill>
              </a:defRPr>
            </a:lvl1pPr>
            <a:lvl2pPr algn="ctr" eaLnBrk="0" hangingPunct="0">
              <a:defRPr sz="4200" b="1" i="1"/>
            </a:lvl2pPr>
            <a:lvl3pPr algn="ctr" eaLnBrk="0" hangingPunct="0">
              <a:defRPr sz="4200" b="1" i="1"/>
            </a:lvl3pPr>
            <a:lvl4pPr algn="ctr" eaLnBrk="0" hangingPunct="0">
              <a:defRPr sz="4200" b="1" i="1"/>
            </a:lvl4pPr>
            <a:lvl5pPr algn="ctr" eaLnBrk="0" hangingPunct="0">
              <a:defRPr sz="4200" b="1" i="1"/>
            </a:lvl5pPr>
            <a:lvl6pPr marL="457200" algn="ctr" fontAlgn="base">
              <a:spcBef>
                <a:spcPct val="0"/>
              </a:spcBef>
              <a:spcAft>
                <a:spcPct val="0"/>
              </a:spcAft>
              <a:defRPr sz="4200" b="1" i="1"/>
            </a:lvl6pPr>
            <a:lvl7pPr marL="914400" algn="ctr" fontAlgn="base">
              <a:spcBef>
                <a:spcPct val="0"/>
              </a:spcBef>
              <a:spcAft>
                <a:spcPct val="0"/>
              </a:spcAft>
              <a:defRPr sz="4200" b="1" i="1"/>
            </a:lvl7pPr>
            <a:lvl8pPr marL="1371600" algn="ctr" fontAlgn="base">
              <a:spcBef>
                <a:spcPct val="0"/>
              </a:spcBef>
              <a:spcAft>
                <a:spcPct val="0"/>
              </a:spcAft>
              <a:defRPr sz="4200" b="1" i="1"/>
            </a:lvl8pPr>
            <a:lvl9pPr marL="1828800" algn="ctr" fontAlgn="base">
              <a:spcBef>
                <a:spcPct val="0"/>
              </a:spcBef>
              <a:spcAft>
                <a:spcPct val="0"/>
              </a:spcAft>
              <a:defRPr sz="4200" b="1" i="1"/>
            </a:lvl9pPr>
          </a:lstStyle>
          <a:p>
            <a:pPr>
              <a:defRPr/>
            </a:pPr>
            <a:r>
              <a:rPr lang="tr-TR" dirty="0" smtClean="0">
                <a:ln w="12700">
                  <a:solidFill>
                    <a:srgbClr val="1F497D">
                      <a:satMod val="155000"/>
                    </a:srgbClr>
                  </a:solidFill>
                  <a:prstDash val="solid"/>
                </a:ln>
              </a:rPr>
              <a:t>ÇED </a:t>
            </a:r>
            <a:r>
              <a:rPr lang="tr-TR" dirty="0">
                <a:ln w="12700">
                  <a:solidFill>
                    <a:srgbClr val="1F497D">
                      <a:satMod val="155000"/>
                    </a:srgbClr>
                  </a:solidFill>
                  <a:prstDash val="solid"/>
                </a:ln>
              </a:rPr>
              <a:t>UYGULAMADAN ÖNCE VE SONRA </a:t>
            </a:r>
          </a:p>
        </p:txBody>
      </p:sp>
      <p:pic>
        <p:nvPicPr>
          <p:cNvPr id="12" name="Picture 3" descr="DSCN8743"/>
          <p:cNvPicPr>
            <a:picLocks noChangeAspect="1" noChangeArrowheads="1"/>
          </p:cNvPicPr>
          <p:nvPr/>
        </p:nvPicPr>
        <p:blipFill>
          <a:blip r:embed="rId5" cstate="print"/>
          <a:srcRect/>
          <a:stretch>
            <a:fillRect/>
          </a:stretch>
        </p:blipFill>
        <p:spPr bwMode="auto">
          <a:xfrm>
            <a:off x="6114015" y="4213225"/>
            <a:ext cx="2923225" cy="2062163"/>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13" name="Picture 4" descr="Resim4"/>
          <p:cNvPicPr>
            <a:picLocks noChangeAspect="1" noChangeArrowheads="1"/>
          </p:cNvPicPr>
          <p:nvPr/>
        </p:nvPicPr>
        <p:blipFill>
          <a:blip r:embed="rId6" cstate="print"/>
          <a:srcRect/>
          <a:stretch>
            <a:fillRect/>
          </a:stretch>
        </p:blipFill>
        <p:spPr bwMode="auto">
          <a:xfrm>
            <a:off x="6117432" y="1622425"/>
            <a:ext cx="2879725" cy="211455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14" name="Picture 4" descr="100_7372"/>
          <p:cNvPicPr>
            <a:picLocks noChangeAspect="1" noChangeArrowheads="1"/>
          </p:cNvPicPr>
          <p:nvPr/>
        </p:nvPicPr>
        <p:blipFill>
          <a:blip r:embed="rId7" cstate="print"/>
          <a:srcRect/>
          <a:stretch>
            <a:fillRect/>
          </a:stretch>
        </p:blipFill>
        <p:spPr bwMode="auto">
          <a:xfrm>
            <a:off x="3153671" y="1641765"/>
            <a:ext cx="2765219" cy="207586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15" name="Picture 3" descr="P6230106"/>
          <p:cNvPicPr>
            <a:picLocks noChangeAspect="1" noChangeArrowheads="1"/>
          </p:cNvPicPr>
          <p:nvPr/>
        </p:nvPicPr>
        <p:blipFill>
          <a:blip r:embed="rId8" cstate="print"/>
          <a:srcRect/>
          <a:stretch>
            <a:fillRect/>
          </a:stretch>
        </p:blipFill>
        <p:spPr bwMode="auto">
          <a:xfrm>
            <a:off x="3057193" y="4285060"/>
            <a:ext cx="2958176" cy="192643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16" name="Picture 1"/>
          <p:cNvPicPr/>
          <p:nvPr/>
        </p:nvPicPr>
        <p:blipFill>
          <a:blip r:embed="rId9">
            <a:extLst>
              <a:ext uri="{28A0092B-C50C-407E-A947-70E740481C1C}">
                <a14:useLocalDpi xmlns:a14="http://schemas.microsoft.com/office/drawing/2010/main" val="0"/>
              </a:ext>
            </a:extLst>
          </a:blip>
          <a:srcRect/>
          <a:stretch>
            <a:fillRect/>
          </a:stretch>
        </p:blipFill>
        <p:spPr bwMode="auto">
          <a:xfrm>
            <a:off x="7812360" y="72614"/>
            <a:ext cx="1224880" cy="971286"/>
          </a:xfrm>
          <a:prstGeom prst="rect">
            <a:avLst/>
          </a:prstGeom>
          <a:noFill/>
        </p:spPr>
      </p:pic>
    </p:spTree>
    <p:extLst>
      <p:ext uri="{BB962C8B-B14F-4D97-AF65-F5344CB8AC3E}">
        <p14:creationId xmlns:p14="http://schemas.microsoft.com/office/powerpoint/2010/main" val="16560013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8">
                                            <p:txEl>
                                              <p:pRg st="0" end="0"/>
                                            </p:txEl>
                                          </p:spTgt>
                                        </p:tgtEl>
                                        <p:attrNameLst>
                                          <p:attrName>style.visibility</p:attrName>
                                        </p:attrNameLst>
                                      </p:cBhvr>
                                      <p:to>
                                        <p:strVal val="visible"/>
                                      </p:to>
                                    </p:set>
                                    <p:animEffect transition="in" filter="fade">
                                      <p:cBhvr>
                                        <p:cTn id="12" dur="2000"/>
                                        <p:tgtEl>
                                          <p:spTgt spid="3072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1929"/>
                                        </p:tgtEl>
                                        <p:attrNameLst>
                                          <p:attrName>style.visibility</p:attrName>
                                        </p:attrNameLst>
                                      </p:cBhvr>
                                      <p:to>
                                        <p:strVal val="visible"/>
                                      </p:to>
                                    </p:set>
                                    <p:animEffect transition="in" filter="wipe(down)">
                                      <p:cBhvr>
                                        <p:cTn id="17" dur="2000"/>
                                        <p:tgtEl>
                                          <p:spTgt spid="819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29">
                                            <p:txEl>
                                              <p:pRg st="0" end="0"/>
                                            </p:txEl>
                                          </p:spTgt>
                                        </p:tgtEl>
                                        <p:attrNameLst>
                                          <p:attrName>style.visibility</p:attrName>
                                        </p:attrNameLst>
                                      </p:cBhvr>
                                      <p:to>
                                        <p:strVal val="visible"/>
                                      </p:to>
                                    </p:set>
                                    <p:animEffect transition="in" filter="fade">
                                      <p:cBhvr>
                                        <p:cTn id="32" dur="2000"/>
                                        <p:tgtEl>
                                          <p:spTgt spid="3072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81926"/>
                                        </p:tgtEl>
                                        <p:attrNameLst>
                                          <p:attrName>style.visibility</p:attrName>
                                        </p:attrNameLst>
                                      </p:cBhvr>
                                      <p:to>
                                        <p:strVal val="visible"/>
                                      </p:to>
                                    </p:set>
                                    <p:animEffect transition="in" filter="wipe(down)">
                                      <p:cBhvr>
                                        <p:cTn id="37" dur="2000"/>
                                        <p:tgtEl>
                                          <p:spTgt spid="819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build="allAtOnce"/>
      <p:bldP spid="30729"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_6472"/>
          <p:cNvPicPr>
            <a:picLocks noChangeAspect="1" noChangeArrowheads="1"/>
          </p:cNvPicPr>
          <p:nvPr/>
        </p:nvPicPr>
        <p:blipFill>
          <a:blip r:embed="rId3" cstate="print"/>
          <a:srcRect/>
          <a:stretch>
            <a:fillRect/>
          </a:stretch>
        </p:blipFill>
        <p:spPr bwMode="auto">
          <a:xfrm>
            <a:off x="285720" y="4357694"/>
            <a:ext cx="2737204" cy="1857388"/>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5" name="Picture 26" descr="STA40803"/>
          <p:cNvPicPr>
            <a:picLocks noChangeAspect="1" noChangeArrowheads="1"/>
          </p:cNvPicPr>
          <p:nvPr/>
        </p:nvPicPr>
        <p:blipFill>
          <a:blip r:embed="rId4" cstate="print"/>
          <a:srcRect/>
          <a:stretch>
            <a:fillRect/>
          </a:stretch>
        </p:blipFill>
        <p:spPr bwMode="auto">
          <a:xfrm>
            <a:off x="3286116" y="4357694"/>
            <a:ext cx="2700000" cy="1841606"/>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7" name="Picture 6"/>
          <p:cNvPicPr/>
          <p:nvPr/>
        </p:nvPicPr>
        <p:blipFill>
          <a:blip r:embed="rId5" cstate="print"/>
          <a:srcRect l="7938" t="2918" r="7395" b="24129"/>
          <a:stretch>
            <a:fillRect/>
          </a:stretch>
        </p:blipFill>
        <p:spPr bwMode="auto">
          <a:xfrm>
            <a:off x="428596" y="1744629"/>
            <a:ext cx="2594328" cy="194345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8" name="Picture 3" descr="P5120103"/>
          <p:cNvPicPr>
            <a:picLocks noChangeAspect="1" noChangeArrowheads="1"/>
          </p:cNvPicPr>
          <p:nvPr/>
        </p:nvPicPr>
        <p:blipFill>
          <a:blip r:embed="rId6" cstate="print"/>
          <a:srcRect/>
          <a:stretch>
            <a:fillRect/>
          </a:stretch>
        </p:blipFill>
        <p:spPr bwMode="auto">
          <a:xfrm>
            <a:off x="3286116" y="1714488"/>
            <a:ext cx="2700000" cy="194345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9" name="Picture 4"/>
          <p:cNvPicPr>
            <a:picLocks noChangeAspect="1" noChangeArrowheads="1"/>
          </p:cNvPicPr>
          <p:nvPr/>
        </p:nvPicPr>
        <p:blipFill>
          <a:blip r:embed="rId7" cstate="print"/>
          <a:srcRect/>
          <a:stretch>
            <a:fillRect/>
          </a:stretch>
        </p:blipFill>
        <p:spPr bwMode="auto">
          <a:xfrm>
            <a:off x="6215074" y="1714488"/>
            <a:ext cx="2700000" cy="2003737"/>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10" name="Picture 6"/>
          <p:cNvPicPr>
            <a:picLocks noChangeAspect="1" noChangeArrowheads="1"/>
          </p:cNvPicPr>
          <p:nvPr/>
        </p:nvPicPr>
        <p:blipFill>
          <a:blip r:embed="rId8" cstate="print"/>
          <a:srcRect/>
          <a:stretch>
            <a:fillRect/>
          </a:stretch>
        </p:blipFill>
        <p:spPr bwMode="auto">
          <a:xfrm>
            <a:off x="6143636" y="4357694"/>
            <a:ext cx="2700000" cy="1874751"/>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13" name="1 Başlık"/>
          <p:cNvSpPr txBox="1">
            <a:spLocks/>
          </p:cNvSpPr>
          <p:nvPr/>
        </p:nvSpPr>
        <p:spPr>
          <a:xfrm>
            <a:off x="1295400" y="375992"/>
            <a:ext cx="6172200" cy="690808"/>
          </a:xfrm>
          <a:prstGeom prst="roundRect">
            <a:avLst/>
          </a:prstGeom>
          <a:solidFill>
            <a:schemeClr val="lt1"/>
          </a:solidFill>
          <a:ln w="38100" cap="flat" cmpd="sng" algn="ctr">
            <a:solidFill>
              <a:srgbClr val="00B050"/>
            </a:solidFill>
            <a:prstDash val="solid"/>
          </a:ln>
        </p:spPr>
        <p:style>
          <a:lnRef idx="2">
            <a:schemeClr val="accent2"/>
          </a:lnRef>
          <a:fillRef idx="1">
            <a:schemeClr val="lt1"/>
          </a:fillRef>
          <a:effectRef idx="0">
            <a:schemeClr val="accent2"/>
          </a:effectRef>
          <a:fontRef idx="minor">
            <a:schemeClr val="dk1"/>
          </a:fontRef>
        </p:style>
        <p:txBody>
          <a:bodyPr/>
          <a:lstStyle>
            <a:defPPr>
              <a:defRPr lang="en-US"/>
            </a:defPPr>
            <a:lvl1pPr algn="ctr" eaLnBrk="0" hangingPunct="0">
              <a:lnSpc>
                <a:spcPct val="90000"/>
              </a:lnSpc>
              <a:buFont typeface="Wingdings" pitchFamily="2" charset="2"/>
              <a:buNone/>
              <a:defRPr sz="2400" b="1" i="1">
                <a:ln w="12700">
                  <a:solidFill>
                    <a:schemeClr val="tx2">
                      <a:satMod val="155000"/>
                    </a:schemeClr>
                  </a:solidFill>
                  <a:prstDash val="solid"/>
                </a:ln>
                <a:solidFill>
                  <a:srgbClr val="FF6600"/>
                </a:solidFill>
              </a:defRPr>
            </a:lvl1pPr>
            <a:lvl2pPr algn="ctr" eaLnBrk="0" hangingPunct="0">
              <a:defRPr sz="4200" b="1" i="1"/>
            </a:lvl2pPr>
            <a:lvl3pPr algn="ctr" eaLnBrk="0" hangingPunct="0">
              <a:defRPr sz="4200" b="1" i="1"/>
            </a:lvl3pPr>
            <a:lvl4pPr algn="ctr" eaLnBrk="0" hangingPunct="0">
              <a:defRPr sz="4200" b="1" i="1"/>
            </a:lvl4pPr>
            <a:lvl5pPr algn="ctr" eaLnBrk="0" hangingPunct="0">
              <a:defRPr sz="4200" b="1" i="1"/>
            </a:lvl5pPr>
            <a:lvl6pPr marL="457200" algn="ctr" fontAlgn="base">
              <a:spcBef>
                <a:spcPct val="0"/>
              </a:spcBef>
              <a:spcAft>
                <a:spcPct val="0"/>
              </a:spcAft>
              <a:defRPr sz="4200" b="1" i="1"/>
            </a:lvl6pPr>
            <a:lvl7pPr marL="914400" algn="ctr" fontAlgn="base">
              <a:spcBef>
                <a:spcPct val="0"/>
              </a:spcBef>
              <a:spcAft>
                <a:spcPct val="0"/>
              </a:spcAft>
              <a:defRPr sz="4200" b="1" i="1"/>
            </a:lvl7pPr>
            <a:lvl8pPr marL="1371600" algn="ctr" fontAlgn="base">
              <a:spcBef>
                <a:spcPct val="0"/>
              </a:spcBef>
              <a:spcAft>
                <a:spcPct val="0"/>
              </a:spcAft>
              <a:defRPr sz="4200" b="1" i="1"/>
            </a:lvl8pPr>
            <a:lvl9pPr marL="1828800" algn="ctr" fontAlgn="base">
              <a:spcBef>
                <a:spcPct val="0"/>
              </a:spcBef>
              <a:spcAft>
                <a:spcPct val="0"/>
              </a:spcAft>
              <a:defRPr sz="4200" b="1" i="1"/>
            </a:lvl9pPr>
          </a:lstStyle>
          <a:p>
            <a:pPr>
              <a:defRPr/>
            </a:pPr>
            <a:r>
              <a:rPr lang="tr-TR" dirty="0" smtClean="0">
                <a:ln w="12700">
                  <a:solidFill>
                    <a:srgbClr val="1F497D">
                      <a:satMod val="155000"/>
                    </a:srgbClr>
                  </a:solidFill>
                  <a:prstDash val="solid"/>
                </a:ln>
              </a:rPr>
              <a:t>ÇED </a:t>
            </a:r>
            <a:r>
              <a:rPr lang="tr-TR" dirty="0">
                <a:ln w="12700">
                  <a:solidFill>
                    <a:srgbClr val="1F497D">
                      <a:satMod val="155000"/>
                    </a:srgbClr>
                  </a:solidFill>
                  <a:prstDash val="solid"/>
                </a:ln>
              </a:rPr>
              <a:t>UYGULAMADAN ÖNCE VE SONRA </a:t>
            </a:r>
          </a:p>
        </p:txBody>
      </p:sp>
      <p:sp>
        <p:nvSpPr>
          <p:cNvPr id="14" name="Rectangle 2"/>
          <p:cNvSpPr txBox="1">
            <a:spLocks noChangeArrowheads="1"/>
          </p:cNvSpPr>
          <p:nvPr/>
        </p:nvSpPr>
        <p:spPr bwMode="auto">
          <a:xfrm>
            <a:off x="3429000" y="1143000"/>
            <a:ext cx="2428875" cy="285750"/>
          </a:xfrm>
          <a:prstGeom prst="rect">
            <a:avLst/>
          </a:prstGeom>
          <a:noFill/>
          <a:ln w="9525">
            <a:noFill/>
            <a:miter lim="800000"/>
            <a:headEnd/>
            <a:tailEnd/>
          </a:ln>
        </p:spPr>
        <p:txBody>
          <a:bodyPr anchor="ctr"/>
          <a:lstStyle/>
          <a:p>
            <a:pPr marL="514350" indent="-514350" eaLnBrk="0" hangingPunct="0">
              <a:defRPr/>
            </a:pPr>
            <a:r>
              <a:rPr lang="tr-TR" sz="2400" b="1" i="1" dirty="0">
                <a:ln w="12700">
                  <a:solidFill>
                    <a:srgbClr val="1F497D">
                      <a:satMod val="155000"/>
                    </a:srgbClr>
                  </a:solidFill>
                  <a:prstDash val="solid"/>
                </a:ln>
                <a:solidFill>
                  <a:srgbClr val="0066FF"/>
                </a:solidFill>
              </a:rPr>
              <a:t>ÇED Öncesi</a:t>
            </a:r>
          </a:p>
        </p:txBody>
      </p:sp>
      <p:sp>
        <p:nvSpPr>
          <p:cNvPr id="15" name="Rectangle 2"/>
          <p:cNvSpPr txBox="1">
            <a:spLocks noChangeArrowheads="1"/>
          </p:cNvSpPr>
          <p:nvPr/>
        </p:nvSpPr>
        <p:spPr bwMode="auto">
          <a:xfrm>
            <a:off x="3357563" y="3786188"/>
            <a:ext cx="2357437" cy="285750"/>
          </a:xfrm>
          <a:prstGeom prst="rect">
            <a:avLst/>
          </a:prstGeom>
          <a:noFill/>
          <a:ln w="9525">
            <a:noFill/>
            <a:miter lim="800000"/>
            <a:headEnd/>
            <a:tailEnd/>
          </a:ln>
        </p:spPr>
        <p:txBody>
          <a:bodyPr anchor="ctr"/>
          <a:lstStyle/>
          <a:p>
            <a:pPr marL="514350" indent="-514350" eaLnBrk="0" hangingPunct="0">
              <a:defRPr/>
            </a:pPr>
            <a:r>
              <a:rPr lang="tr-TR" sz="2400" b="1" i="1" dirty="0">
                <a:ln w="12700">
                  <a:solidFill>
                    <a:srgbClr val="1F497D">
                      <a:satMod val="155000"/>
                    </a:srgbClr>
                  </a:solidFill>
                  <a:prstDash val="solid"/>
                </a:ln>
                <a:solidFill>
                  <a:srgbClr val="0066FF"/>
                </a:solidFill>
              </a:rPr>
              <a:t>ÇED Sonrası</a:t>
            </a:r>
          </a:p>
        </p:txBody>
      </p:sp>
      <p:pic>
        <p:nvPicPr>
          <p:cNvPr id="11" name="Picture 1"/>
          <p:cNvPicPr/>
          <p:nvPr/>
        </p:nvPicPr>
        <p:blipFill>
          <a:blip r:embed="rId9">
            <a:extLst>
              <a:ext uri="{28A0092B-C50C-407E-A947-70E740481C1C}">
                <a14:useLocalDpi xmlns:a14="http://schemas.microsoft.com/office/drawing/2010/main" val="0"/>
              </a:ext>
            </a:extLst>
          </a:blip>
          <a:srcRect/>
          <a:stretch>
            <a:fillRect/>
          </a:stretch>
        </p:blipFill>
        <p:spPr bwMode="auto">
          <a:xfrm>
            <a:off x="7884368" y="0"/>
            <a:ext cx="1152128" cy="971286"/>
          </a:xfrm>
          <a:prstGeom prst="rect">
            <a:avLst/>
          </a:prstGeom>
          <a:noFill/>
        </p:spPr>
      </p:pic>
    </p:spTree>
    <p:extLst>
      <p:ext uri="{BB962C8B-B14F-4D97-AF65-F5344CB8AC3E}">
        <p14:creationId xmlns:p14="http://schemas.microsoft.com/office/powerpoint/2010/main" val="29107721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2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2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20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Resim 2"/>
          <p:cNvPicPr>
            <a:picLocks noChangeAspect="1"/>
          </p:cNvPicPr>
          <p:nvPr/>
        </p:nvPicPr>
        <p:blipFill>
          <a:blip r:embed="rId2">
            <a:extLst>
              <a:ext uri="{28A0092B-C50C-407E-A947-70E740481C1C}">
                <a14:useLocalDpi xmlns:a14="http://schemas.microsoft.com/office/drawing/2010/main" val="0"/>
              </a:ext>
            </a:extLst>
          </a:blip>
          <a:srcRect b="7091"/>
          <a:stretch>
            <a:fillRect/>
          </a:stretch>
        </p:blipFill>
        <p:spPr bwMode="auto">
          <a:xfrm>
            <a:off x="4487863" y="2895600"/>
            <a:ext cx="40687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İçerik Yer Tutucusu 2"/>
          <p:cNvSpPr>
            <a:spLocks noGrp="1"/>
          </p:cNvSpPr>
          <p:nvPr>
            <p:ph idx="1"/>
          </p:nvPr>
        </p:nvSpPr>
        <p:spPr>
          <a:xfrm>
            <a:off x="457200" y="2590800"/>
            <a:ext cx="3810000" cy="3733800"/>
          </a:xfrm>
        </p:spPr>
        <p:txBody>
          <a:bodyPr/>
          <a:lstStyle/>
          <a:p>
            <a:pPr algn="just">
              <a:defRPr/>
            </a:pPr>
            <a:r>
              <a:rPr lang="tr-TR" sz="1800" dirty="0" smtClean="0">
                <a:solidFill>
                  <a:srgbClr val="002060"/>
                </a:solidFill>
                <a:latin typeface="+mj-lt"/>
              </a:rPr>
              <a:t>Daha </a:t>
            </a:r>
            <a:r>
              <a:rPr lang="tr-TR" sz="1800" dirty="0">
                <a:solidFill>
                  <a:srgbClr val="002060"/>
                </a:solidFill>
              </a:rPr>
              <a:t>kısa ÇED Süreci</a:t>
            </a:r>
          </a:p>
          <a:p>
            <a:pPr algn="just">
              <a:defRPr/>
            </a:pPr>
            <a:r>
              <a:rPr lang="tr-TR" sz="1800" dirty="0" smtClean="0">
                <a:solidFill>
                  <a:srgbClr val="002060"/>
                </a:solidFill>
              </a:rPr>
              <a:t>Şeffaf bir sistem</a:t>
            </a:r>
            <a:endParaRPr lang="tr-TR" sz="1800" dirty="0">
              <a:solidFill>
                <a:srgbClr val="002060"/>
              </a:solidFill>
            </a:endParaRPr>
          </a:p>
          <a:p>
            <a:pPr algn="just">
              <a:defRPr/>
            </a:pPr>
            <a:r>
              <a:rPr lang="tr-TR" sz="1800" dirty="0">
                <a:solidFill>
                  <a:srgbClr val="002060"/>
                </a:solidFill>
              </a:rPr>
              <a:t>SMS </a:t>
            </a:r>
            <a:r>
              <a:rPr lang="tr-TR" sz="1800" dirty="0" smtClean="0">
                <a:solidFill>
                  <a:srgbClr val="002060"/>
                </a:solidFill>
              </a:rPr>
              <a:t>ve e-posta ile bilgilendirme </a:t>
            </a:r>
          </a:p>
          <a:p>
            <a:pPr algn="just">
              <a:defRPr/>
            </a:pPr>
            <a:r>
              <a:rPr lang="tr-TR" sz="1800" dirty="0" smtClean="0">
                <a:solidFill>
                  <a:srgbClr val="002060"/>
                </a:solidFill>
              </a:rPr>
              <a:t>Karar destek sistemlerine ve raporlamalara  uygun</a:t>
            </a:r>
          </a:p>
          <a:p>
            <a:pPr algn="just">
              <a:defRPr/>
            </a:pPr>
            <a:r>
              <a:rPr lang="tr-TR" sz="1800" dirty="0" smtClean="0">
                <a:solidFill>
                  <a:srgbClr val="002060"/>
                </a:solidFill>
              </a:rPr>
              <a:t>Akıllı telefon ve tablet uygulamaları ile desteklenen</a:t>
            </a:r>
          </a:p>
          <a:p>
            <a:pPr algn="just">
              <a:defRPr/>
            </a:pPr>
            <a:r>
              <a:rPr lang="tr-TR" sz="1800" dirty="0" smtClean="0">
                <a:solidFill>
                  <a:srgbClr val="002060"/>
                </a:solidFill>
              </a:rPr>
              <a:t>Tüm verilere uzaktan erişim</a:t>
            </a:r>
          </a:p>
          <a:p>
            <a:pPr algn="just">
              <a:defRPr/>
            </a:pPr>
            <a:r>
              <a:rPr lang="tr-TR" sz="1800" dirty="0" smtClean="0">
                <a:solidFill>
                  <a:srgbClr val="002060"/>
                </a:solidFill>
              </a:rPr>
              <a:t>Dünyada bu konuda ilk uygulama</a:t>
            </a:r>
          </a:p>
          <a:p>
            <a:pPr>
              <a:defRPr/>
            </a:pPr>
            <a:endParaRPr lang="tr-TR" sz="2000" dirty="0" smtClean="0">
              <a:latin typeface="+mj-lt"/>
            </a:endParaRPr>
          </a:p>
          <a:p>
            <a:pPr>
              <a:defRPr/>
            </a:pPr>
            <a:endParaRPr lang="tr-TR" sz="2000" dirty="0" smtClean="0">
              <a:latin typeface="+mj-lt"/>
            </a:endParaRPr>
          </a:p>
        </p:txBody>
      </p:sp>
      <p:sp>
        <p:nvSpPr>
          <p:cNvPr id="10244" name="Başlık 1"/>
          <p:cNvSpPr>
            <a:spLocks noGrp="1"/>
          </p:cNvSpPr>
          <p:nvPr>
            <p:ph type="title" idx="4294967295"/>
          </p:nvPr>
        </p:nvSpPr>
        <p:spPr>
          <a:xfrm>
            <a:off x="609600" y="960438"/>
            <a:ext cx="7772400" cy="868362"/>
          </a:xfrm>
        </p:spPr>
        <p:txBody>
          <a:bodyPr/>
          <a:lstStyle/>
          <a:p>
            <a:r>
              <a:rPr lang="tr-TR" altLang="tr-TR" sz="2800" i="0" smtClean="0">
                <a:solidFill>
                  <a:srgbClr val="000099"/>
                </a:solidFill>
              </a:rPr>
              <a:t>ÇEVRİMİÇİ ÇED SÜRECİ YÖNETİM SİSTEMİ (e-ÇED)</a:t>
            </a:r>
          </a:p>
        </p:txBody>
      </p:sp>
      <p:sp>
        <p:nvSpPr>
          <p:cNvPr id="5" name="Metin kutusu 4"/>
          <p:cNvSpPr txBox="1"/>
          <p:nvPr/>
        </p:nvSpPr>
        <p:spPr>
          <a:xfrm>
            <a:off x="533400" y="1912938"/>
            <a:ext cx="7848600" cy="67786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900" dirty="0">
                <a:solidFill>
                  <a:srgbClr val="000099"/>
                </a:solidFill>
              </a:rPr>
              <a:t>ÇED süreci 01 Kasım 2013 tarihinden itibaren elektronik ortamda devreye alındı.</a:t>
            </a:r>
          </a:p>
        </p:txBody>
      </p:sp>
      <p:pic>
        <p:nvPicPr>
          <p:cNvPr id="34825"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7388" y="2895600"/>
            <a:ext cx="4059237"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İçerik Yer Tutucusu 5"/>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443413" y="2790825"/>
            <a:ext cx="4165600" cy="3333750"/>
          </a:xfrm>
          <a:prstGeom prst="rect">
            <a:avLst/>
          </a:prstGeom>
          <a:noFill/>
          <a:ln w="1270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34824" name="Resim 4"/>
          <p:cNvPicPr>
            <a:picLocks noChangeAspect="1"/>
          </p:cNvPicPr>
          <p:nvPr/>
        </p:nvPicPr>
        <p:blipFill>
          <a:blip r:embed="rId5">
            <a:extLst>
              <a:ext uri="{28A0092B-C50C-407E-A947-70E740481C1C}">
                <a14:useLocalDpi xmlns:a14="http://schemas.microsoft.com/office/drawing/2010/main" val="0"/>
              </a:ext>
            </a:extLst>
          </a:blip>
          <a:srcRect r="16504" b="7681"/>
          <a:stretch>
            <a:fillRect/>
          </a:stretch>
        </p:blipFill>
        <p:spPr bwMode="auto">
          <a:xfrm>
            <a:off x="4487863" y="2784475"/>
            <a:ext cx="41656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Resim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89438" y="2784475"/>
            <a:ext cx="4265612"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Resim 8"/>
          <p:cNvPicPr>
            <a:picLocks noChangeAspect="1" noChangeArrowheads="1"/>
          </p:cNvPicPr>
          <p:nvPr/>
        </p:nvPicPr>
        <p:blipFill>
          <a:blip r:embed="rId7">
            <a:extLst>
              <a:ext uri="{28A0092B-C50C-407E-A947-70E740481C1C}">
                <a14:useLocalDpi xmlns:a14="http://schemas.microsoft.com/office/drawing/2010/main" val="0"/>
              </a:ext>
            </a:extLst>
          </a:blip>
          <a:srcRect l="20723" t="37311" r="20898" b="16130"/>
          <a:stretch>
            <a:fillRect/>
          </a:stretch>
        </p:blipFill>
        <p:spPr bwMode="auto">
          <a:xfrm>
            <a:off x="4418013" y="2790825"/>
            <a:ext cx="4265612"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p:nvPr/>
        </p:nvPicPr>
        <p:blipFill>
          <a:blip r:embed="rId8">
            <a:extLst>
              <a:ext uri="{28A0092B-C50C-407E-A947-70E740481C1C}">
                <a14:useLocalDpi xmlns:a14="http://schemas.microsoft.com/office/drawing/2010/main" val="0"/>
              </a:ext>
            </a:extLst>
          </a:blip>
          <a:srcRect/>
          <a:stretch>
            <a:fillRect/>
          </a:stretch>
        </p:blipFill>
        <p:spPr bwMode="auto">
          <a:xfrm>
            <a:off x="7884368" y="32879"/>
            <a:ext cx="1228701" cy="971286"/>
          </a:xfrm>
          <a:prstGeom prst="rect">
            <a:avLst/>
          </a:prstGeom>
          <a:noFill/>
        </p:spPr>
      </p:pic>
    </p:spTree>
    <p:extLst>
      <p:ext uri="{BB962C8B-B14F-4D97-AF65-F5344CB8AC3E}">
        <p14:creationId xmlns:p14="http://schemas.microsoft.com/office/powerpoint/2010/main" val="30374565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1000"/>
                                        <p:tgtEl>
                                          <p:spTgt spid="14339">
                                            <p:txEl>
                                              <p:pRg st="0" end="0"/>
                                            </p:txEl>
                                          </p:spTgt>
                                        </p:tgtEl>
                                        <p:attrNameLst>
                                          <p:attrName>ppt_y</p:attrName>
                                        </p:attrNameLst>
                                      </p:cBhvr>
                                      <p:tavLst>
                                        <p:tav tm="0">
                                          <p:val>
                                            <p:strVal val="#ppt_y+#ppt_h*1.125000"/>
                                          </p:val>
                                        </p:tav>
                                        <p:tav tm="100000">
                                          <p:val>
                                            <p:strVal val="#ppt_y"/>
                                          </p:val>
                                        </p:tav>
                                      </p:tavLst>
                                    </p:anim>
                                    <p:animEffect transition="in" filter="wipe(up)">
                                      <p:cBhvr>
                                        <p:cTn id="8" dur="1000"/>
                                        <p:tgtEl>
                                          <p:spTgt spid="14339">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additive="base">
                                        <p:cTn id="11" dur="1000"/>
                                        <p:tgtEl>
                                          <p:spTgt spid="14339">
                                            <p:txEl>
                                              <p:pRg st="1" end="1"/>
                                            </p:txEl>
                                          </p:spTgt>
                                        </p:tgtEl>
                                        <p:attrNameLst>
                                          <p:attrName>ppt_y</p:attrName>
                                        </p:attrNameLst>
                                      </p:cBhvr>
                                      <p:tavLst>
                                        <p:tav tm="0">
                                          <p:val>
                                            <p:strVal val="#ppt_y+#ppt_h*1.125000"/>
                                          </p:val>
                                        </p:tav>
                                        <p:tav tm="100000">
                                          <p:val>
                                            <p:strVal val="#ppt_y"/>
                                          </p:val>
                                        </p:tav>
                                      </p:tavLst>
                                    </p:anim>
                                    <p:animEffect transition="in" filter="wipe(up)">
                                      <p:cBhvr>
                                        <p:cTn id="12" dur="1000"/>
                                        <p:tgtEl>
                                          <p:spTgt spid="14339">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diamond(in)">
                                      <p:cBhvr>
                                        <p:cTn id="15" dur="2000"/>
                                        <p:tgtEl>
                                          <p:spTgt spid="34821"/>
                                        </p:tgtEl>
                                      </p:cBhvr>
                                    </p:animEffect>
                                  </p:childTnLst>
                                </p:cTn>
                              </p:par>
                            </p:childTnLst>
                          </p:cTn>
                        </p:par>
                        <p:par>
                          <p:cTn id="16" fill="hold" nodeType="afterGroup">
                            <p:stCondLst>
                              <p:cond delay="2000"/>
                            </p:stCondLst>
                            <p:childTnLst>
                              <p:par>
                                <p:cTn id="17" presetID="12" presetClass="entr" presetSubtype="4" fill="hold" nodeType="after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1000"/>
                                        <p:tgtEl>
                                          <p:spTgt spid="14339">
                                            <p:txEl>
                                              <p:pRg st="2" end="2"/>
                                            </p:txEl>
                                          </p:spTgt>
                                        </p:tgtEl>
                                        <p:attrNameLst>
                                          <p:attrName>ppt_y</p:attrName>
                                        </p:attrNameLst>
                                      </p:cBhvr>
                                      <p:tavLst>
                                        <p:tav tm="0">
                                          <p:val>
                                            <p:strVal val="#ppt_y+#ppt_h*1.125000"/>
                                          </p:val>
                                        </p:tav>
                                        <p:tav tm="100000">
                                          <p:val>
                                            <p:strVal val="#ppt_y"/>
                                          </p:val>
                                        </p:tav>
                                      </p:tavLst>
                                    </p:anim>
                                    <p:animEffect transition="in" filter="wipe(up)">
                                      <p:cBhvr>
                                        <p:cTn id="20" dur="1000"/>
                                        <p:tgtEl>
                                          <p:spTgt spid="14339">
                                            <p:txEl>
                                              <p:pRg st="2" end="2"/>
                                            </p:txEl>
                                          </p:spTgt>
                                        </p:tgtEl>
                                      </p:cBhvr>
                                    </p:animEffect>
                                  </p:childTnLst>
                                </p:cTn>
                              </p:par>
                            </p:childTnLst>
                          </p:cTn>
                        </p:par>
                        <p:par>
                          <p:cTn id="21" fill="hold" nodeType="afterGroup">
                            <p:stCondLst>
                              <p:cond delay="3000"/>
                            </p:stCondLst>
                            <p:childTnLst>
                              <p:par>
                                <p:cTn id="22" presetID="21" presetClass="entr" presetSubtype="1" fill="hold" nodeType="afterEffect">
                                  <p:stCondLst>
                                    <p:cond delay="0"/>
                                  </p:stCondLst>
                                  <p:childTnLst>
                                    <p:set>
                                      <p:cBhvr>
                                        <p:cTn id="23" dur="1" fill="hold">
                                          <p:stCondLst>
                                            <p:cond delay="0"/>
                                          </p:stCondLst>
                                        </p:cTn>
                                        <p:tgtEl>
                                          <p:spTgt spid="34825"/>
                                        </p:tgtEl>
                                        <p:attrNameLst>
                                          <p:attrName>style.visibility</p:attrName>
                                        </p:attrNameLst>
                                      </p:cBhvr>
                                      <p:to>
                                        <p:strVal val="visible"/>
                                      </p:to>
                                    </p:set>
                                    <p:animEffect transition="in" filter="wheel(1)">
                                      <p:cBhvr>
                                        <p:cTn id="24" dur="2000"/>
                                        <p:tgtEl>
                                          <p:spTgt spid="34825"/>
                                        </p:tgtEl>
                                      </p:cBhvr>
                                    </p:animEffect>
                                  </p:childTnLst>
                                </p:cTn>
                              </p:par>
                            </p:childTnLst>
                          </p:cTn>
                        </p:par>
                        <p:par>
                          <p:cTn id="25" fill="hold" nodeType="afterGroup">
                            <p:stCondLst>
                              <p:cond delay="5000"/>
                            </p:stCondLst>
                            <p:childTnLst>
                              <p:par>
                                <p:cTn id="26" presetID="12" presetClass="entr" presetSubtype="4" fill="hold" nodeType="after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 calcmode="lin" valueType="num">
                                      <p:cBhvr additive="base">
                                        <p:cTn id="28" dur="1000"/>
                                        <p:tgtEl>
                                          <p:spTgt spid="14339">
                                            <p:txEl>
                                              <p:pRg st="3" end="3"/>
                                            </p:txEl>
                                          </p:spTgt>
                                        </p:tgtEl>
                                        <p:attrNameLst>
                                          <p:attrName>ppt_y</p:attrName>
                                        </p:attrNameLst>
                                      </p:cBhvr>
                                      <p:tavLst>
                                        <p:tav tm="0">
                                          <p:val>
                                            <p:strVal val="#ppt_y+#ppt_h*1.125000"/>
                                          </p:val>
                                        </p:tav>
                                        <p:tav tm="100000">
                                          <p:val>
                                            <p:strVal val="#ppt_y"/>
                                          </p:val>
                                        </p:tav>
                                      </p:tavLst>
                                    </p:anim>
                                    <p:animEffect transition="in" filter="wipe(up)">
                                      <p:cBhvr>
                                        <p:cTn id="29" dur="1000"/>
                                        <p:tgtEl>
                                          <p:spTgt spid="14339">
                                            <p:txEl>
                                              <p:pRg st="3" end="3"/>
                                            </p:txEl>
                                          </p:spTgt>
                                        </p:tgtEl>
                                      </p:cBhvr>
                                    </p:animEffect>
                                  </p:childTnLst>
                                </p:cTn>
                              </p:par>
                            </p:childTnLst>
                          </p:cTn>
                        </p:par>
                        <p:par>
                          <p:cTn id="30" fill="hold" nodeType="afterGroup">
                            <p:stCondLst>
                              <p:cond delay="6000"/>
                            </p:stCondLst>
                            <p:childTnLst>
                              <p:par>
                                <p:cTn id="31" presetID="21" presetClass="entr" presetSubtype="1" fill="hold" nodeType="afterEffect">
                                  <p:stCondLst>
                                    <p:cond delay="0"/>
                                  </p:stCondLst>
                                  <p:childTnLst>
                                    <p:set>
                                      <p:cBhvr>
                                        <p:cTn id="32" dur="1" fill="hold">
                                          <p:stCondLst>
                                            <p:cond delay="0"/>
                                          </p:stCondLst>
                                        </p:cTn>
                                        <p:tgtEl>
                                          <p:spTgt spid="34822"/>
                                        </p:tgtEl>
                                        <p:attrNameLst>
                                          <p:attrName>style.visibility</p:attrName>
                                        </p:attrNameLst>
                                      </p:cBhvr>
                                      <p:to>
                                        <p:strVal val="visible"/>
                                      </p:to>
                                    </p:set>
                                    <p:animEffect transition="in" filter="wheel(1)">
                                      <p:cBhvr>
                                        <p:cTn id="33" dur="2000"/>
                                        <p:tgtEl>
                                          <p:spTgt spid="34822"/>
                                        </p:tgtEl>
                                      </p:cBhvr>
                                    </p:animEffect>
                                  </p:childTnLst>
                                </p:cTn>
                              </p:par>
                            </p:childTnLst>
                          </p:cTn>
                        </p:par>
                        <p:par>
                          <p:cTn id="34" fill="hold" nodeType="afterGroup">
                            <p:stCondLst>
                              <p:cond delay="8000"/>
                            </p:stCondLst>
                            <p:childTnLst>
                              <p:par>
                                <p:cTn id="35" presetID="12" presetClass="entr" presetSubtype="4" fill="hold" nodeType="afterEffect">
                                  <p:stCondLst>
                                    <p:cond delay="0"/>
                                  </p:stCondLst>
                                  <p:childTnLst>
                                    <p:set>
                                      <p:cBhvr>
                                        <p:cTn id="36" dur="1" fill="hold">
                                          <p:stCondLst>
                                            <p:cond delay="0"/>
                                          </p:stCondLst>
                                        </p:cTn>
                                        <p:tgtEl>
                                          <p:spTgt spid="14339">
                                            <p:txEl>
                                              <p:pRg st="4" end="4"/>
                                            </p:txEl>
                                          </p:spTgt>
                                        </p:tgtEl>
                                        <p:attrNameLst>
                                          <p:attrName>style.visibility</p:attrName>
                                        </p:attrNameLst>
                                      </p:cBhvr>
                                      <p:to>
                                        <p:strVal val="visible"/>
                                      </p:to>
                                    </p:set>
                                    <p:anim calcmode="lin" valueType="num">
                                      <p:cBhvr additive="base">
                                        <p:cTn id="37" dur="1000"/>
                                        <p:tgtEl>
                                          <p:spTgt spid="14339">
                                            <p:txEl>
                                              <p:pRg st="4" end="4"/>
                                            </p:txEl>
                                          </p:spTgt>
                                        </p:tgtEl>
                                        <p:attrNameLst>
                                          <p:attrName>ppt_y</p:attrName>
                                        </p:attrNameLst>
                                      </p:cBhvr>
                                      <p:tavLst>
                                        <p:tav tm="0">
                                          <p:val>
                                            <p:strVal val="#ppt_y+#ppt_h*1.125000"/>
                                          </p:val>
                                        </p:tav>
                                        <p:tav tm="100000">
                                          <p:val>
                                            <p:strVal val="#ppt_y"/>
                                          </p:val>
                                        </p:tav>
                                      </p:tavLst>
                                    </p:anim>
                                    <p:animEffect transition="in" filter="wipe(up)">
                                      <p:cBhvr>
                                        <p:cTn id="38" dur="1000"/>
                                        <p:tgtEl>
                                          <p:spTgt spid="14339">
                                            <p:txEl>
                                              <p:pRg st="4" end="4"/>
                                            </p:txEl>
                                          </p:spTgt>
                                        </p:tgtEl>
                                      </p:cBhvr>
                                    </p:animEffect>
                                  </p:childTnLst>
                                </p:cTn>
                              </p:par>
                            </p:childTnLst>
                          </p:cTn>
                        </p:par>
                        <p:par>
                          <p:cTn id="39" fill="hold" nodeType="afterGroup">
                            <p:stCondLst>
                              <p:cond delay="9000"/>
                            </p:stCondLst>
                            <p:childTnLst>
                              <p:par>
                                <p:cTn id="40" presetID="21" presetClass="entr" presetSubtype="1" fill="hold" nodeType="afterEffect">
                                  <p:stCondLst>
                                    <p:cond delay="0"/>
                                  </p:stCondLst>
                                  <p:childTnLst>
                                    <p:set>
                                      <p:cBhvr>
                                        <p:cTn id="41" dur="1" fill="hold">
                                          <p:stCondLst>
                                            <p:cond delay="0"/>
                                          </p:stCondLst>
                                        </p:cTn>
                                        <p:tgtEl>
                                          <p:spTgt spid="34824"/>
                                        </p:tgtEl>
                                        <p:attrNameLst>
                                          <p:attrName>style.visibility</p:attrName>
                                        </p:attrNameLst>
                                      </p:cBhvr>
                                      <p:to>
                                        <p:strVal val="visible"/>
                                      </p:to>
                                    </p:set>
                                    <p:animEffect transition="in" filter="wheel(1)">
                                      <p:cBhvr>
                                        <p:cTn id="42" dur="2000"/>
                                        <p:tgtEl>
                                          <p:spTgt spid="34824"/>
                                        </p:tgtEl>
                                      </p:cBhvr>
                                    </p:animEffect>
                                  </p:childTnLst>
                                </p:cTn>
                              </p:par>
                            </p:childTnLst>
                          </p:cTn>
                        </p:par>
                        <p:par>
                          <p:cTn id="43" fill="hold" nodeType="afterGroup">
                            <p:stCondLst>
                              <p:cond delay="11000"/>
                            </p:stCondLst>
                            <p:childTnLst>
                              <p:par>
                                <p:cTn id="44" presetID="12" presetClass="entr" presetSubtype="4" fill="hold" nodeType="afterEffect">
                                  <p:stCondLst>
                                    <p:cond delay="0"/>
                                  </p:stCondLst>
                                  <p:childTnLst>
                                    <p:set>
                                      <p:cBhvr>
                                        <p:cTn id="45" dur="1" fill="hold">
                                          <p:stCondLst>
                                            <p:cond delay="0"/>
                                          </p:stCondLst>
                                        </p:cTn>
                                        <p:tgtEl>
                                          <p:spTgt spid="14339">
                                            <p:txEl>
                                              <p:pRg st="5" end="5"/>
                                            </p:txEl>
                                          </p:spTgt>
                                        </p:tgtEl>
                                        <p:attrNameLst>
                                          <p:attrName>style.visibility</p:attrName>
                                        </p:attrNameLst>
                                      </p:cBhvr>
                                      <p:to>
                                        <p:strVal val="visible"/>
                                      </p:to>
                                    </p:set>
                                    <p:anim calcmode="lin" valueType="num">
                                      <p:cBhvr additive="base">
                                        <p:cTn id="46" dur="1000"/>
                                        <p:tgtEl>
                                          <p:spTgt spid="14339">
                                            <p:txEl>
                                              <p:pRg st="5" end="5"/>
                                            </p:txEl>
                                          </p:spTgt>
                                        </p:tgtEl>
                                        <p:attrNameLst>
                                          <p:attrName>ppt_y</p:attrName>
                                        </p:attrNameLst>
                                      </p:cBhvr>
                                      <p:tavLst>
                                        <p:tav tm="0">
                                          <p:val>
                                            <p:strVal val="#ppt_y+#ppt_h*1.125000"/>
                                          </p:val>
                                        </p:tav>
                                        <p:tav tm="100000">
                                          <p:val>
                                            <p:strVal val="#ppt_y"/>
                                          </p:val>
                                        </p:tav>
                                      </p:tavLst>
                                    </p:anim>
                                    <p:animEffect transition="in" filter="wipe(up)">
                                      <p:cBhvr>
                                        <p:cTn id="47" dur="1000"/>
                                        <p:tgtEl>
                                          <p:spTgt spid="14339">
                                            <p:txEl>
                                              <p:pRg st="5" end="5"/>
                                            </p:txEl>
                                          </p:spTgt>
                                        </p:tgtEl>
                                      </p:cBhvr>
                                    </p:animEffect>
                                  </p:childTnLst>
                                </p:cTn>
                              </p:par>
                            </p:childTnLst>
                          </p:cTn>
                        </p:par>
                        <p:par>
                          <p:cTn id="48" fill="hold" nodeType="afterGroup">
                            <p:stCondLst>
                              <p:cond delay="12000"/>
                            </p:stCondLst>
                            <p:childTnLst>
                              <p:par>
                                <p:cTn id="49" presetID="21" presetClass="entr" presetSubtype="1" fill="hold" nodeType="afterEffect">
                                  <p:stCondLst>
                                    <p:cond delay="0"/>
                                  </p:stCondLst>
                                  <p:childTnLst>
                                    <p:set>
                                      <p:cBhvr>
                                        <p:cTn id="50" dur="1" fill="hold">
                                          <p:stCondLst>
                                            <p:cond delay="0"/>
                                          </p:stCondLst>
                                        </p:cTn>
                                        <p:tgtEl>
                                          <p:spTgt spid="34823"/>
                                        </p:tgtEl>
                                        <p:attrNameLst>
                                          <p:attrName>style.visibility</p:attrName>
                                        </p:attrNameLst>
                                      </p:cBhvr>
                                      <p:to>
                                        <p:strVal val="visible"/>
                                      </p:to>
                                    </p:set>
                                    <p:animEffect transition="in" filter="wheel(1)">
                                      <p:cBhvr>
                                        <p:cTn id="51" dur="2000"/>
                                        <p:tgtEl>
                                          <p:spTgt spid="34823"/>
                                        </p:tgtEl>
                                      </p:cBhvr>
                                    </p:animEffect>
                                  </p:childTnLst>
                                </p:cTn>
                              </p:par>
                            </p:childTnLst>
                          </p:cTn>
                        </p:par>
                        <p:par>
                          <p:cTn id="52" fill="hold" nodeType="afterGroup">
                            <p:stCondLst>
                              <p:cond delay="14000"/>
                            </p:stCondLst>
                            <p:childTnLst>
                              <p:par>
                                <p:cTn id="53" presetID="12" presetClass="entr" presetSubtype="4" fill="hold" nodeType="afterEffect">
                                  <p:stCondLst>
                                    <p:cond delay="0"/>
                                  </p:stCondLst>
                                  <p:childTnLst>
                                    <p:set>
                                      <p:cBhvr>
                                        <p:cTn id="54" dur="1" fill="hold">
                                          <p:stCondLst>
                                            <p:cond delay="0"/>
                                          </p:stCondLst>
                                        </p:cTn>
                                        <p:tgtEl>
                                          <p:spTgt spid="14339">
                                            <p:txEl>
                                              <p:pRg st="6" end="6"/>
                                            </p:txEl>
                                          </p:spTgt>
                                        </p:tgtEl>
                                        <p:attrNameLst>
                                          <p:attrName>style.visibility</p:attrName>
                                        </p:attrNameLst>
                                      </p:cBhvr>
                                      <p:to>
                                        <p:strVal val="visible"/>
                                      </p:to>
                                    </p:set>
                                    <p:anim calcmode="lin" valueType="num">
                                      <p:cBhvr additive="base">
                                        <p:cTn id="55" dur="1000"/>
                                        <p:tgtEl>
                                          <p:spTgt spid="14339">
                                            <p:txEl>
                                              <p:pRg st="6" end="6"/>
                                            </p:txEl>
                                          </p:spTgt>
                                        </p:tgtEl>
                                        <p:attrNameLst>
                                          <p:attrName>ppt_y</p:attrName>
                                        </p:attrNameLst>
                                      </p:cBhvr>
                                      <p:tavLst>
                                        <p:tav tm="0">
                                          <p:val>
                                            <p:strVal val="#ppt_y+#ppt_h*1.125000"/>
                                          </p:val>
                                        </p:tav>
                                        <p:tav tm="100000">
                                          <p:val>
                                            <p:strVal val="#ppt_y"/>
                                          </p:val>
                                        </p:tav>
                                      </p:tavLst>
                                    </p:anim>
                                    <p:animEffect transition="in" filter="wipe(up)">
                                      <p:cBhvr>
                                        <p:cTn id="56" dur="1000"/>
                                        <p:tgtEl>
                                          <p:spTgt spid="14339">
                                            <p:txEl>
                                              <p:pRg st="6" end="6"/>
                                            </p:txEl>
                                          </p:spTgt>
                                        </p:tgtEl>
                                      </p:cBhvr>
                                    </p:animEffect>
                                  </p:childTnLst>
                                </p:cTn>
                              </p:par>
                            </p:childTnLst>
                          </p:cTn>
                        </p:par>
                        <p:par>
                          <p:cTn id="57" fill="hold" nodeType="afterGroup">
                            <p:stCondLst>
                              <p:cond delay="15000"/>
                            </p:stCondLst>
                            <p:childTnLst>
                              <p:par>
                                <p:cTn id="58" presetID="21" presetClass="entr" presetSubtype="1" fill="hold" nodeType="afterEffect">
                                  <p:stCondLst>
                                    <p:cond delay="0"/>
                                  </p:stCondLst>
                                  <p:childTnLst>
                                    <p:set>
                                      <p:cBhvr>
                                        <p:cTn id="59" dur="1" fill="hold">
                                          <p:stCondLst>
                                            <p:cond delay="0"/>
                                          </p:stCondLst>
                                        </p:cTn>
                                        <p:tgtEl>
                                          <p:spTgt spid="34826"/>
                                        </p:tgtEl>
                                        <p:attrNameLst>
                                          <p:attrName>style.visibility</p:attrName>
                                        </p:attrNameLst>
                                      </p:cBhvr>
                                      <p:to>
                                        <p:strVal val="visible"/>
                                      </p:to>
                                    </p:set>
                                    <p:animEffect transition="in" filter="wheel(1)">
                                      <p:cBhvr>
                                        <p:cTn id="60" dur="20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up 19"/>
          <p:cNvGrpSpPr>
            <a:grpSpLocks/>
          </p:cNvGrpSpPr>
          <p:nvPr/>
        </p:nvGrpSpPr>
        <p:grpSpPr bwMode="auto">
          <a:xfrm>
            <a:off x="228600" y="1066800"/>
            <a:ext cx="8458200" cy="5141913"/>
            <a:chOff x="0" y="0"/>
            <a:chExt cx="7006107" cy="5293217"/>
          </a:xfrm>
        </p:grpSpPr>
        <p:sp>
          <p:nvSpPr>
            <p:cNvPr id="21" name="Metin Kutusu 2"/>
            <p:cNvSpPr txBox="1">
              <a:spLocks noChangeArrowheads="1"/>
            </p:cNvSpPr>
            <p:nvPr/>
          </p:nvSpPr>
          <p:spPr bwMode="auto">
            <a:xfrm>
              <a:off x="0" y="0"/>
              <a:ext cx="7006107" cy="5293217"/>
            </a:xfrm>
            <a:prstGeom prst="rect">
              <a:avLst/>
            </a:prstGeom>
            <a:solidFill>
              <a:schemeClr val="accent5">
                <a:lumMod val="20000"/>
                <a:lumOff val="80000"/>
                <a:alpha val="33000"/>
              </a:schemeClr>
            </a:solidFill>
            <a:ln w="28575" cap="rnd" cmpd="thickThin">
              <a:solidFill>
                <a:schemeClr val="accent2">
                  <a:lumMod val="75000"/>
                </a:schemeClr>
              </a:solidFill>
              <a:round/>
              <a:headEnd/>
              <a:tailEnd/>
            </a:ln>
          </p:spPr>
          <p:txBody>
            <a:bodyPr/>
            <a:lstStyle/>
            <a:p>
              <a:pPr>
                <a:lnSpc>
                  <a:spcPct val="115000"/>
                </a:lnSpc>
                <a:spcAft>
                  <a:spcPts val="1000"/>
                </a:spcAft>
                <a:defRPr/>
              </a:pPr>
              <a:r>
                <a:rPr lang="tr-TR" sz="1100">
                  <a:latin typeface="Calibri"/>
                  <a:ea typeface="Calibri"/>
                  <a:cs typeface="Times New Roman"/>
                </a:rPr>
                <a:t> </a:t>
              </a:r>
            </a:p>
          </p:txBody>
        </p:sp>
        <p:grpSp>
          <p:nvGrpSpPr>
            <p:cNvPr id="11269" name="Grup 22"/>
            <p:cNvGrpSpPr>
              <a:grpSpLocks/>
            </p:cNvGrpSpPr>
            <p:nvPr/>
          </p:nvGrpSpPr>
          <p:grpSpPr bwMode="auto">
            <a:xfrm>
              <a:off x="90494" y="78440"/>
              <a:ext cx="6742563" cy="5021084"/>
              <a:chOff x="342" y="26924"/>
              <a:chExt cx="6742563" cy="5021084"/>
            </a:xfrm>
          </p:grpSpPr>
          <p:sp>
            <p:nvSpPr>
              <p:cNvPr id="24" name="Başlık 1"/>
              <p:cNvSpPr txBox="1">
                <a:spLocks/>
              </p:cNvSpPr>
              <p:nvPr/>
            </p:nvSpPr>
            <p:spPr bwMode="auto">
              <a:xfrm>
                <a:off x="581" y="26926"/>
                <a:ext cx="6741799" cy="518046"/>
              </a:xfrm>
              <a:prstGeom prst="rect">
                <a:avLst/>
              </a:prstGeom>
              <a:solidFill>
                <a:schemeClr val="accent1">
                  <a:lumMod val="20000"/>
                  <a:lumOff val="80000"/>
                </a:schemeClr>
              </a:solidFill>
              <a:ln w="41275" cmpd="thickThin">
                <a:noFill/>
                <a:miter lim="800000"/>
                <a:headEnd/>
                <a:tailEnd/>
              </a:ln>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tr-TR" sz="2400" b="1" dirty="0" smtClean="0">
                    <a:solidFill>
                      <a:srgbClr val="000099"/>
                    </a:solidFill>
                    <a:cs typeface="Times New Roman" pitchFamily="18" charset="0"/>
                  </a:rPr>
                  <a:t>E-ÇED SİSTEMİNİN ÇEVRESEL AVANTAJLARI</a:t>
                </a:r>
                <a:endParaRPr lang="tr-TR" sz="1200" b="1" dirty="0" smtClean="0">
                  <a:solidFill>
                    <a:srgbClr val="000099"/>
                  </a:solidFill>
                  <a:latin typeface="Times New Roman" pitchFamily="18" charset="0"/>
                  <a:cs typeface="Times New Roman" pitchFamily="18" charset="0"/>
                </a:endParaRPr>
              </a:p>
            </p:txBody>
          </p:sp>
          <p:sp>
            <p:nvSpPr>
              <p:cNvPr id="25" name="Başlık 1"/>
              <p:cNvSpPr txBox="1">
                <a:spLocks/>
              </p:cNvSpPr>
              <p:nvPr/>
            </p:nvSpPr>
            <p:spPr bwMode="auto">
              <a:xfrm>
                <a:off x="581" y="801543"/>
                <a:ext cx="6741799" cy="794228"/>
              </a:xfrm>
              <a:prstGeom prst="rect">
                <a:avLst/>
              </a:prstGeom>
              <a:solidFill>
                <a:schemeClr val="bg1"/>
              </a:solidFill>
              <a:ln w="41275" cmpd="thickThin">
                <a:solidFill>
                  <a:schemeClr val="accent2">
                    <a:lumMod val="75000"/>
                  </a:schemeClr>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tr-TR" sz="2400" b="1" i="1" dirty="0" smtClean="0">
                    <a:solidFill>
                      <a:srgbClr val="002060"/>
                    </a:solidFill>
                    <a:cs typeface="Times New Roman" pitchFamily="18" charset="0"/>
                  </a:rPr>
                  <a:t>1 yılda verilen ortalama </a:t>
                </a:r>
                <a:r>
                  <a:rPr lang="tr-TR" sz="2400" b="1" i="1" dirty="0" smtClean="0">
                    <a:solidFill>
                      <a:srgbClr val="C00000"/>
                    </a:solidFill>
                    <a:cs typeface="Times New Roman" pitchFamily="18" charset="0"/>
                  </a:rPr>
                  <a:t>5.000</a:t>
                </a:r>
                <a:r>
                  <a:rPr lang="tr-TR" sz="2400" b="1" i="1" dirty="0" smtClean="0">
                    <a:solidFill>
                      <a:srgbClr val="0070C0"/>
                    </a:solidFill>
                    <a:cs typeface="Times New Roman" pitchFamily="18" charset="0"/>
                  </a:rPr>
                  <a:t> </a:t>
                </a:r>
                <a:r>
                  <a:rPr lang="tr-TR" sz="2400" b="1" i="1" dirty="0" smtClean="0">
                    <a:solidFill>
                      <a:srgbClr val="002060"/>
                    </a:solidFill>
                    <a:cs typeface="Times New Roman" pitchFamily="18" charset="0"/>
                  </a:rPr>
                  <a:t>ÇED kararının elektronik ortamda verilmesi suretiyle  </a:t>
                </a:r>
                <a:endParaRPr lang="tr-TR" sz="1200" dirty="0" smtClean="0">
                  <a:solidFill>
                    <a:srgbClr val="002060"/>
                  </a:solidFill>
                  <a:latin typeface="Times New Roman" pitchFamily="18" charset="0"/>
                  <a:cs typeface="Times New Roman" pitchFamily="18" charset="0"/>
                </a:endParaRPr>
              </a:p>
            </p:txBody>
          </p:sp>
          <p:pic>
            <p:nvPicPr>
              <p:cNvPr id="11272" name="Resim 25"/>
              <p:cNvPicPr>
                <a:picLocks noChangeAspect="1"/>
              </p:cNvPicPr>
              <p:nvPr/>
            </p:nvPicPr>
            <p:blipFill>
              <a:blip r:embed="rId2">
                <a:extLst>
                  <a:ext uri="{28A0092B-C50C-407E-A947-70E740481C1C}">
                    <a14:useLocalDpi xmlns:a14="http://schemas.microsoft.com/office/drawing/2010/main" val="0"/>
                  </a:ext>
                </a:extLst>
              </a:blip>
              <a:srcRect l="33778" t="43250" r="61066" b="49403"/>
              <a:stretch>
                <a:fillRect/>
              </a:stretch>
            </p:blipFill>
            <p:spPr bwMode="auto">
              <a:xfrm>
                <a:off x="399246" y="1712890"/>
                <a:ext cx="1030309" cy="73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cmpd="thickThin">
                    <a:solidFill>
                      <a:srgbClr val="000000"/>
                    </a:solidFill>
                    <a:miter lim="800000"/>
                    <a:headEnd/>
                    <a:tailEnd/>
                  </a14:hiddenLine>
                </a:ext>
              </a:extLst>
            </p:spPr>
          </p:pic>
          <p:pic>
            <p:nvPicPr>
              <p:cNvPr id="11273" name="Resim 26"/>
              <p:cNvPicPr>
                <a:picLocks noChangeAspect="1"/>
              </p:cNvPicPr>
              <p:nvPr/>
            </p:nvPicPr>
            <p:blipFill>
              <a:blip r:embed="rId2">
                <a:extLst>
                  <a:ext uri="{28A0092B-C50C-407E-A947-70E740481C1C}">
                    <a14:useLocalDpi xmlns:a14="http://schemas.microsoft.com/office/drawing/2010/main" val="0"/>
                  </a:ext>
                </a:extLst>
              </a:blip>
              <a:srcRect l="42258" t="43150" r="54626" b="51166"/>
              <a:stretch>
                <a:fillRect/>
              </a:stretch>
            </p:blipFill>
            <p:spPr bwMode="auto">
              <a:xfrm>
                <a:off x="2189409" y="1815921"/>
                <a:ext cx="631065"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cmpd="thickThin">
                    <a:solidFill>
                      <a:srgbClr val="000000"/>
                    </a:solidFill>
                    <a:miter lim="800000"/>
                    <a:headEnd/>
                    <a:tailEnd/>
                  </a14:hiddenLine>
                </a:ext>
              </a:extLst>
            </p:spPr>
          </p:pic>
          <p:pic>
            <p:nvPicPr>
              <p:cNvPr id="11274" name="Resim 36"/>
              <p:cNvPicPr>
                <a:picLocks noChangeAspect="1"/>
              </p:cNvPicPr>
              <p:nvPr/>
            </p:nvPicPr>
            <p:blipFill>
              <a:blip r:embed="rId2">
                <a:extLst>
                  <a:ext uri="{28A0092B-C50C-407E-A947-70E740481C1C}">
                    <a14:useLocalDpi xmlns:a14="http://schemas.microsoft.com/office/drawing/2010/main" val="0"/>
                  </a:ext>
                </a:extLst>
              </a:blip>
              <a:srcRect l="50185" t="42857" r="46782" b="50970"/>
              <a:stretch>
                <a:fillRect/>
              </a:stretch>
            </p:blipFill>
            <p:spPr bwMode="auto">
              <a:xfrm>
                <a:off x="3606085" y="1777284"/>
                <a:ext cx="618186" cy="61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cmpd="thickThin">
                    <a:solidFill>
                      <a:srgbClr val="000000"/>
                    </a:solidFill>
                    <a:miter lim="800000"/>
                    <a:headEnd/>
                    <a:tailEnd/>
                  </a14:hiddenLine>
                </a:ext>
              </a:extLst>
            </p:spPr>
          </p:pic>
          <p:pic>
            <p:nvPicPr>
              <p:cNvPr id="11275" name="Resim 37"/>
              <p:cNvPicPr>
                <a:picLocks noChangeAspect="1"/>
              </p:cNvPicPr>
              <p:nvPr/>
            </p:nvPicPr>
            <p:blipFill>
              <a:blip r:embed="rId2">
                <a:extLst>
                  <a:ext uri="{28A0092B-C50C-407E-A947-70E740481C1C}">
                    <a14:useLocalDpi xmlns:a14="http://schemas.microsoft.com/office/drawing/2010/main" val="0"/>
                  </a:ext>
                </a:extLst>
              </a:blip>
              <a:srcRect l="57722" t="42955" r="39374" b="51363"/>
              <a:stretch>
                <a:fillRect/>
              </a:stretch>
            </p:blipFill>
            <p:spPr bwMode="auto">
              <a:xfrm>
                <a:off x="5215944" y="1815921"/>
                <a:ext cx="592428" cy="5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cmpd="thickThin">
                    <a:solidFill>
                      <a:srgbClr val="000000"/>
                    </a:solidFill>
                    <a:miter lim="800000"/>
                    <a:headEnd/>
                    <a:tailEnd/>
                  </a14:hiddenLine>
                </a:ext>
              </a:extLst>
            </p:spPr>
          </p:pic>
          <p:sp>
            <p:nvSpPr>
              <p:cNvPr id="41" name="Metin kutusu 6"/>
              <p:cNvSpPr txBox="1"/>
              <p:nvPr/>
            </p:nvSpPr>
            <p:spPr bwMode="auto">
              <a:xfrm>
                <a:off x="245163" y="2638399"/>
                <a:ext cx="1267621" cy="558901"/>
              </a:xfrm>
              <a:prstGeom prst="rect">
                <a:avLst/>
              </a:prstGeom>
              <a:noFill/>
              <a:ln w="28575" cmpd="thickThin">
                <a:solidFill>
                  <a:schemeClr val="accent2">
                    <a:lumMod val="75000"/>
                  </a:schemeClr>
                </a:solidFill>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tr-TR" sz="1400" b="1" dirty="0" smtClean="0">
                    <a:solidFill>
                      <a:srgbClr val="002060"/>
                    </a:solidFill>
                    <a:cs typeface="Times New Roman" pitchFamily="18" charset="0"/>
                  </a:rPr>
                  <a:t>300 TON KAĞIT</a:t>
                </a:r>
                <a:endParaRPr lang="tr-TR" sz="1200" dirty="0" smtClean="0">
                  <a:solidFill>
                    <a:srgbClr val="002060"/>
                  </a:solidFill>
                  <a:latin typeface="Times New Roman" pitchFamily="18" charset="0"/>
                  <a:cs typeface="Times New Roman" pitchFamily="18" charset="0"/>
                </a:endParaRPr>
              </a:p>
            </p:txBody>
          </p:sp>
          <p:sp>
            <p:nvSpPr>
              <p:cNvPr id="42" name="Metin kutusu 14"/>
              <p:cNvSpPr txBox="1"/>
              <p:nvPr/>
            </p:nvSpPr>
            <p:spPr bwMode="auto">
              <a:xfrm>
                <a:off x="245163" y="3437529"/>
                <a:ext cx="1334684" cy="1609699"/>
              </a:xfrm>
              <a:prstGeom prst="roundRect">
                <a:avLst/>
              </a:prstGeom>
              <a:solidFill>
                <a:schemeClr val="tx2">
                  <a:lumMod val="20000"/>
                  <a:lumOff val="80000"/>
                </a:schemeClr>
              </a:solidFill>
              <a:ln w="41275" cmpd="thickThin">
                <a:noFill/>
              </a:ln>
              <a:effectLst>
                <a:outerShdw blurRad="50800" dist="38100" dir="10800000" algn="r" rotWithShape="0">
                  <a:prstClr val="black">
                    <a:alpha val="40000"/>
                  </a:prstClr>
                </a:outerShdw>
              </a:effectLst>
            </p:spPr>
            <p:txBody>
              <a:bodyPr/>
              <a:lstStyle/>
              <a:p>
                <a:pPr algn="just">
                  <a:defRPr/>
                </a:pPr>
                <a:r>
                  <a:rPr lang="tr-TR" sz="1300" b="1" dirty="0">
                    <a:solidFill>
                      <a:srgbClr val="000000"/>
                    </a:solidFill>
                    <a:cs typeface="Times New Roman" pitchFamily="18" charset="0"/>
                  </a:rPr>
                  <a:t> </a:t>
                </a:r>
                <a:endParaRPr lang="tr-TR" sz="1200" dirty="0">
                  <a:latin typeface="Times New Roman" pitchFamily="18" charset="0"/>
                  <a:cs typeface="Times New Roman" pitchFamily="18" charset="0"/>
                </a:endParaRPr>
              </a:p>
              <a:p>
                <a:pPr algn="just">
                  <a:defRPr/>
                </a:pPr>
                <a:r>
                  <a:rPr lang="tr-TR" sz="1300" b="1" dirty="0">
                    <a:solidFill>
                      <a:srgbClr val="000000"/>
                    </a:solidFill>
                    <a:cs typeface="Times New Roman" pitchFamily="18" charset="0"/>
                  </a:rPr>
                  <a:t> </a:t>
                </a:r>
                <a:endParaRPr lang="tr-TR" sz="1200" dirty="0">
                  <a:latin typeface="Times New Roman" pitchFamily="18" charset="0"/>
                  <a:cs typeface="Times New Roman" pitchFamily="18" charset="0"/>
                </a:endParaRPr>
              </a:p>
              <a:p>
                <a:pPr algn="just">
                  <a:defRPr/>
                </a:pPr>
                <a:r>
                  <a:rPr lang="tr-TR" sz="1300" b="1" dirty="0">
                    <a:solidFill>
                      <a:srgbClr val="002060"/>
                    </a:solidFill>
                    <a:cs typeface="Times New Roman" pitchFamily="18" charset="0"/>
                  </a:rPr>
                  <a:t>Ne</a:t>
                </a:r>
                <a:endParaRPr lang="tr-TR" sz="1200" dirty="0">
                  <a:solidFill>
                    <a:srgbClr val="002060"/>
                  </a:solidFill>
                  <a:latin typeface="Times New Roman" pitchFamily="18" charset="0"/>
                  <a:cs typeface="Times New Roman" pitchFamily="18" charset="0"/>
                </a:endParaRPr>
              </a:p>
              <a:p>
                <a:pPr>
                  <a:defRPr/>
                </a:pPr>
                <a:r>
                  <a:rPr lang="tr-TR" sz="1300" b="1" dirty="0">
                    <a:solidFill>
                      <a:srgbClr val="002060"/>
                    </a:solidFill>
                    <a:cs typeface="Times New Roman" pitchFamily="18" charset="0"/>
                  </a:rPr>
                  <a:t>Fayda Sağlar?</a:t>
                </a:r>
                <a:endParaRPr lang="tr-TR" sz="1200" dirty="0">
                  <a:solidFill>
                    <a:srgbClr val="002060"/>
                  </a:solidFill>
                  <a:latin typeface="Times New Roman" pitchFamily="18" charset="0"/>
                  <a:cs typeface="Times New Roman" pitchFamily="18" charset="0"/>
                </a:endParaRPr>
              </a:p>
            </p:txBody>
          </p:sp>
          <p:sp>
            <p:nvSpPr>
              <p:cNvPr id="43" name="Metin kutusu 8"/>
              <p:cNvSpPr txBox="1"/>
              <p:nvPr/>
            </p:nvSpPr>
            <p:spPr bwMode="auto">
              <a:xfrm>
                <a:off x="1907272" y="3437529"/>
                <a:ext cx="1300495" cy="1609699"/>
              </a:xfrm>
              <a:prstGeom prst="roundRect">
                <a:avLst/>
              </a:prstGeom>
              <a:solidFill>
                <a:schemeClr val="accent4">
                  <a:lumMod val="20000"/>
                  <a:lumOff val="80000"/>
                </a:schemeClr>
              </a:solidFill>
              <a:ln w="41275" cmpd="thickThin">
                <a:noFill/>
              </a:ln>
              <a:effectLst>
                <a:outerShdw blurRad="50800" dist="38100" dir="10800000" algn="r" rotWithShape="0">
                  <a:prstClr val="black">
                    <a:alpha val="40000"/>
                  </a:prstClr>
                </a:outerShdw>
              </a:effectLst>
            </p:spPr>
            <p:txBody>
              <a:bodyPr/>
              <a:lstStyle/>
              <a:p>
                <a:pPr algn="ctr">
                  <a:defRPr/>
                </a:pPr>
                <a:r>
                  <a:rPr lang="tr-TR" sz="1300" b="1" dirty="0">
                    <a:solidFill>
                      <a:srgbClr val="002060"/>
                    </a:solidFill>
                    <a:cs typeface="Times New Roman" pitchFamily="18" charset="0"/>
                  </a:rPr>
                  <a:t>1.000 ton CO</a:t>
                </a:r>
                <a:r>
                  <a:rPr lang="tr-TR" sz="1300" b="1" baseline="-25000" dirty="0">
                    <a:solidFill>
                      <a:srgbClr val="002060"/>
                    </a:solidFill>
                    <a:cs typeface="Times New Roman" pitchFamily="18" charset="0"/>
                  </a:rPr>
                  <a:t>2</a:t>
                </a:r>
                <a:r>
                  <a:rPr lang="tr-TR" sz="1300" dirty="0">
                    <a:solidFill>
                      <a:srgbClr val="002060"/>
                    </a:solidFill>
                    <a:cs typeface="Times New Roman" pitchFamily="18" charset="0"/>
                  </a:rPr>
                  <a:t> eşdeğerinde emisyon engellenmiş olacak</a:t>
                </a:r>
                <a:endParaRPr lang="tr-TR" sz="1200" dirty="0">
                  <a:solidFill>
                    <a:srgbClr val="002060"/>
                  </a:solidFill>
                  <a:latin typeface="Times New Roman" pitchFamily="18" charset="0"/>
                  <a:cs typeface="Times New Roman" pitchFamily="18" charset="0"/>
                </a:endParaRPr>
              </a:p>
            </p:txBody>
          </p:sp>
          <p:sp>
            <p:nvSpPr>
              <p:cNvPr id="44" name="Metin kutusu 9"/>
              <p:cNvSpPr txBox="1"/>
              <p:nvPr/>
            </p:nvSpPr>
            <p:spPr bwMode="auto">
              <a:xfrm>
                <a:off x="3412901" y="3475116"/>
                <a:ext cx="1174260" cy="1572113"/>
              </a:xfrm>
              <a:prstGeom prst="roundRect">
                <a:avLst/>
              </a:prstGeom>
              <a:solidFill>
                <a:schemeClr val="accent4">
                  <a:lumMod val="20000"/>
                  <a:lumOff val="80000"/>
                </a:schemeClr>
              </a:solidFill>
              <a:ln w="41275" cmpd="thickThin">
                <a:noFill/>
              </a:ln>
              <a:effectLst>
                <a:outerShdw blurRad="50800" dist="38100" dir="10800000" algn="r" rotWithShape="0">
                  <a:prstClr val="black">
                    <a:alpha val="40000"/>
                  </a:prstClr>
                </a:outerShdw>
              </a:effectLst>
            </p:spPr>
            <p:txBody>
              <a:bodyPr/>
              <a:lstStyle/>
              <a:p>
                <a:pPr algn="ctr">
                  <a:defRPr/>
                </a:pPr>
                <a:r>
                  <a:rPr lang="tr-TR" sz="1300" dirty="0">
                    <a:solidFill>
                      <a:srgbClr val="002060"/>
                    </a:solidFill>
                    <a:cs typeface="Times New Roman" pitchFamily="18" charset="0"/>
                  </a:rPr>
                  <a:t>4 kişiden oluşan </a:t>
                </a:r>
                <a:endParaRPr lang="tr-TR" sz="1200" dirty="0">
                  <a:solidFill>
                    <a:srgbClr val="002060"/>
                  </a:solidFill>
                  <a:latin typeface="Times New Roman" pitchFamily="18" charset="0"/>
                  <a:cs typeface="Times New Roman" pitchFamily="18" charset="0"/>
                </a:endParaRPr>
              </a:p>
              <a:p>
                <a:pPr algn="ctr">
                  <a:defRPr/>
                </a:pPr>
                <a:r>
                  <a:rPr lang="tr-TR" sz="1300" b="1" dirty="0">
                    <a:solidFill>
                      <a:srgbClr val="C00000"/>
                    </a:solidFill>
                    <a:cs typeface="Times New Roman" pitchFamily="18" charset="0"/>
                  </a:rPr>
                  <a:t>672 Ailenin </a:t>
                </a:r>
                <a:endParaRPr lang="tr-TR" sz="1200" dirty="0">
                  <a:latin typeface="Times New Roman" pitchFamily="18" charset="0"/>
                  <a:cs typeface="Times New Roman" pitchFamily="18" charset="0"/>
                </a:endParaRPr>
              </a:p>
              <a:p>
                <a:pPr algn="ctr">
                  <a:defRPr/>
                </a:pPr>
                <a:r>
                  <a:rPr lang="tr-TR" sz="1300" dirty="0">
                    <a:solidFill>
                      <a:srgbClr val="002060"/>
                    </a:solidFill>
                    <a:cs typeface="Times New Roman" pitchFamily="18" charset="0"/>
                  </a:rPr>
                  <a:t>1 yıllık su ihtiyacı</a:t>
                </a:r>
                <a:endParaRPr lang="tr-TR" sz="1200" dirty="0">
                  <a:solidFill>
                    <a:srgbClr val="002060"/>
                  </a:solidFill>
                  <a:latin typeface="Times New Roman" pitchFamily="18" charset="0"/>
                  <a:cs typeface="Times New Roman" pitchFamily="18" charset="0"/>
                </a:endParaRPr>
              </a:p>
            </p:txBody>
          </p:sp>
          <p:sp>
            <p:nvSpPr>
              <p:cNvPr id="45" name="Metin kutusu 12"/>
              <p:cNvSpPr txBox="1"/>
              <p:nvPr/>
            </p:nvSpPr>
            <p:spPr bwMode="auto">
              <a:xfrm>
                <a:off x="4932995" y="3475116"/>
                <a:ext cx="1172944" cy="1572113"/>
              </a:xfrm>
              <a:prstGeom prst="roundRect">
                <a:avLst/>
              </a:prstGeom>
              <a:solidFill>
                <a:schemeClr val="accent4">
                  <a:lumMod val="20000"/>
                  <a:lumOff val="80000"/>
                </a:schemeClr>
              </a:solidFill>
              <a:ln w="41275" cmpd="thickThin">
                <a:noFill/>
              </a:ln>
              <a:effectLst>
                <a:outerShdw blurRad="50800" dist="38100" dir="10800000" algn="r" rotWithShape="0">
                  <a:prstClr val="black">
                    <a:alpha val="40000"/>
                  </a:prstClr>
                </a:outerShdw>
              </a:effectLst>
            </p:spPr>
            <p:txBody>
              <a:bodyPr/>
              <a:lstStyle/>
              <a:p>
                <a:pPr algn="ctr">
                  <a:defRPr/>
                </a:pPr>
                <a:r>
                  <a:rPr lang="tr-TR" sz="1300" dirty="0">
                    <a:solidFill>
                      <a:srgbClr val="002060"/>
                    </a:solidFill>
                    <a:cs typeface="Times New Roman" pitchFamily="18" charset="0"/>
                  </a:rPr>
                  <a:t>4 kişiden oluşan </a:t>
                </a:r>
                <a:endParaRPr lang="tr-TR" sz="1200" dirty="0">
                  <a:solidFill>
                    <a:srgbClr val="002060"/>
                  </a:solidFill>
                  <a:latin typeface="Times New Roman" pitchFamily="18" charset="0"/>
                  <a:cs typeface="Times New Roman" pitchFamily="18" charset="0"/>
                </a:endParaRPr>
              </a:p>
              <a:p>
                <a:pPr algn="ctr">
                  <a:defRPr/>
                </a:pPr>
                <a:r>
                  <a:rPr lang="tr-TR" sz="1300" b="1" dirty="0">
                    <a:solidFill>
                      <a:srgbClr val="C00000"/>
                    </a:solidFill>
                    <a:cs typeface="Times New Roman" pitchFamily="18" charset="0"/>
                  </a:rPr>
                  <a:t>816 Ailenin </a:t>
                </a:r>
                <a:endParaRPr lang="tr-TR" sz="1200" dirty="0">
                  <a:latin typeface="Times New Roman" pitchFamily="18" charset="0"/>
                  <a:cs typeface="Times New Roman" pitchFamily="18" charset="0"/>
                </a:endParaRPr>
              </a:p>
              <a:p>
                <a:pPr algn="ctr">
                  <a:defRPr/>
                </a:pPr>
                <a:r>
                  <a:rPr lang="tr-TR" sz="1300" dirty="0">
                    <a:solidFill>
                      <a:srgbClr val="002060"/>
                    </a:solidFill>
                    <a:cs typeface="Times New Roman" pitchFamily="18" charset="0"/>
                  </a:rPr>
                  <a:t>1 yıllık elektrik ihtiyacı</a:t>
                </a:r>
                <a:endParaRPr lang="tr-TR" sz="1200" dirty="0">
                  <a:solidFill>
                    <a:srgbClr val="002060"/>
                  </a:solidFill>
                  <a:latin typeface="Times New Roman" pitchFamily="18" charset="0"/>
                  <a:cs typeface="Times New Roman" pitchFamily="18" charset="0"/>
                </a:endParaRPr>
              </a:p>
            </p:txBody>
          </p:sp>
          <p:sp>
            <p:nvSpPr>
              <p:cNvPr id="46" name="Metin kutusu 7"/>
              <p:cNvSpPr txBox="1"/>
              <p:nvPr/>
            </p:nvSpPr>
            <p:spPr bwMode="auto">
              <a:xfrm>
                <a:off x="1677154" y="2638399"/>
                <a:ext cx="1395173" cy="558901"/>
              </a:xfrm>
              <a:prstGeom prst="rect">
                <a:avLst/>
              </a:prstGeom>
              <a:gradFill>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41275" cap="rnd" cmpd="thickThin">
                <a:noFill/>
              </a:ln>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lstStyle/>
              <a:p>
                <a:pPr algn="ctr">
                  <a:spcAft>
                    <a:spcPts val="0"/>
                  </a:spcAft>
                  <a:defRPr/>
                </a:pPr>
                <a:r>
                  <a:rPr lang="tr-TR" sz="1400" b="1" dirty="0">
                    <a:solidFill>
                      <a:srgbClr val="002060"/>
                    </a:solidFill>
                    <a:ea typeface="Times New Roman"/>
                  </a:rPr>
                  <a:t>72 TON</a:t>
                </a:r>
                <a:endParaRPr lang="tr-TR" sz="1200" dirty="0">
                  <a:solidFill>
                    <a:srgbClr val="002060"/>
                  </a:solidFill>
                  <a:latin typeface="Times New Roman"/>
                  <a:ea typeface="Times New Roman"/>
                </a:endParaRPr>
              </a:p>
              <a:p>
                <a:pPr algn="ctr">
                  <a:spcAft>
                    <a:spcPts val="0"/>
                  </a:spcAft>
                  <a:defRPr/>
                </a:pPr>
                <a:r>
                  <a:rPr lang="tr-TR" sz="1400" b="1" dirty="0">
                    <a:solidFill>
                      <a:srgbClr val="002060"/>
                    </a:solidFill>
                    <a:ea typeface="Times New Roman"/>
                  </a:rPr>
                  <a:t>(5.100 ADET)</a:t>
                </a:r>
                <a:endParaRPr lang="tr-TR" sz="1200" dirty="0">
                  <a:solidFill>
                    <a:srgbClr val="002060"/>
                  </a:solidFill>
                  <a:latin typeface="Times New Roman"/>
                  <a:ea typeface="Times New Roman"/>
                </a:endParaRPr>
              </a:p>
            </p:txBody>
          </p:sp>
          <p:sp>
            <p:nvSpPr>
              <p:cNvPr id="47" name="Metin kutusu 10"/>
              <p:cNvSpPr txBox="1"/>
              <p:nvPr/>
            </p:nvSpPr>
            <p:spPr bwMode="auto">
              <a:xfrm>
                <a:off x="3207767" y="2638399"/>
                <a:ext cx="1395173" cy="558901"/>
              </a:xfrm>
              <a:prstGeom prst="rect">
                <a:avLst/>
              </a:prstGeom>
              <a:gradFill>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41275" cap="rnd" cmpd="thickThin">
                <a:noFill/>
              </a:ln>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spcAft>
                    <a:spcPts val="0"/>
                  </a:spcAft>
                  <a:defRPr/>
                </a:pPr>
                <a:r>
                  <a:rPr lang="tr-TR" sz="1400" b="1" dirty="0">
                    <a:solidFill>
                      <a:srgbClr val="002060"/>
                    </a:solidFill>
                    <a:ea typeface="Times New Roman"/>
                  </a:rPr>
                  <a:t>132.000 TON</a:t>
                </a:r>
                <a:endParaRPr lang="tr-TR" sz="1200" dirty="0">
                  <a:solidFill>
                    <a:srgbClr val="002060"/>
                  </a:solidFill>
                  <a:latin typeface="Times New Roman"/>
                  <a:ea typeface="Times New Roman"/>
                </a:endParaRPr>
              </a:p>
            </p:txBody>
          </p:sp>
          <p:sp>
            <p:nvSpPr>
              <p:cNvPr id="48" name="Metin kutusu 11"/>
              <p:cNvSpPr txBox="1"/>
              <p:nvPr/>
            </p:nvSpPr>
            <p:spPr bwMode="auto">
              <a:xfrm>
                <a:off x="4739696" y="2638399"/>
                <a:ext cx="1396487" cy="558901"/>
              </a:xfrm>
              <a:prstGeom prst="rect">
                <a:avLst/>
              </a:prstGeom>
              <a:gradFill>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41275" cap="rnd" cmpd="thickThin">
                <a:noFill/>
              </a:ln>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spcAft>
                    <a:spcPts val="0"/>
                  </a:spcAft>
                  <a:defRPr/>
                </a:pPr>
                <a:r>
                  <a:rPr lang="tr-TR" sz="1400" b="1" dirty="0">
                    <a:solidFill>
                      <a:srgbClr val="002060"/>
                    </a:solidFill>
                    <a:ea typeface="Times New Roman"/>
                  </a:rPr>
                  <a:t>2.280.000 </a:t>
                </a:r>
                <a:r>
                  <a:rPr lang="tr-TR" sz="1400" b="1" dirty="0" err="1">
                    <a:solidFill>
                      <a:srgbClr val="002060"/>
                    </a:solidFill>
                    <a:ea typeface="Times New Roman"/>
                  </a:rPr>
                  <a:t>kWh</a:t>
                </a:r>
                <a:endParaRPr lang="tr-TR" sz="1200" dirty="0">
                  <a:solidFill>
                    <a:srgbClr val="002060"/>
                  </a:solidFill>
                  <a:latin typeface="Times New Roman"/>
                  <a:ea typeface="Times New Roman"/>
                </a:endParaRPr>
              </a:p>
            </p:txBody>
          </p:sp>
          <p:sp>
            <p:nvSpPr>
              <p:cNvPr id="49" name="Metin Kutusu 20506"/>
              <p:cNvSpPr txBox="1">
                <a:spLocks noChangeArrowheads="1"/>
              </p:cNvSpPr>
              <p:nvPr/>
            </p:nvSpPr>
            <p:spPr bwMode="auto">
              <a:xfrm>
                <a:off x="1623241" y="2009227"/>
                <a:ext cx="241953" cy="67002"/>
              </a:xfrm>
              <a:prstGeom prst="rect">
                <a:avLst/>
              </a:prstGeom>
              <a:solidFill>
                <a:srgbClr val="FFFFFF"/>
              </a:solidFill>
              <a:ln w="6350" cmpd="thickThin">
                <a:solidFill>
                  <a:schemeClr val="accent2">
                    <a:lumMod val="75000"/>
                  </a:schemeClr>
                </a:solidFill>
                <a:miter lim="800000"/>
                <a:headEnd/>
                <a:tailEnd/>
              </a:ln>
            </p:spPr>
            <p:txBody>
              <a:bodyPr/>
              <a:lstStyle/>
              <a:p>
                <a:pPr>
                  <a:lnSpc>
                    <a:spcPct val="115000"/>
                  </a:lnSpc>
                  <a:spcAft>
                    <a:spcPts val="1000"/>
                  </a:spcAft>
                  <a:defRPr/>
                </a:pPr>
                <a:r>
                  <a:rPr lang="tr-TR" sz="1200" b="1">
                    <a:latin typeface="Arial"/>
                    <a:ea typeface="Calibri"/>
                    <a:cs typeface="Times New Roman"/>
                  </a:rPr>
                  <a:t> </a:t>
                </a:r>
                <a:endParaRPr lang="tr-TR" sz="1100">
                  <a:latin typeface="Calibri"/>
                  <a:ea typeface="Calibri"/>
                  <a:cs typeface="Times New Roman"/>
                </a:endParaRPr>
              </a:p>
            </p:txBody>
          </p:sp>
          <p:sp>
            <p:nvSpPr>
              <p:cNvPr id="50" name="Metin Kutusu 20507"/>
              <p:cNvSpPr txBox="1">
                <a:spLocks noChangeArrowheads="1"/>
              </p:cNvSpPr>
              <p:nvPr/>
            </p:nvSpPr>
            <p:spPr bwMode="auto">
              <a:xfrm>
                <a:off x="1623241" y="2110548"/>
                <a:ext cx="241953" cy="68637"/>
              </a:xfrm>
              <a:prstGeom prst="rect">
                <a:avLst/>
              </a:prstGeom>
              <a:solidFill>
                <a:srgbClr val="FFFFFF"/>
              </a:solidFill>
              <a:ln w="6350" cmpd="thickThin">
                <a:solidFill>
                  <a:schemeClr val="accent2">
                    <a:lumMod val="75000"/>
                  </a:schemeClr>
                </a:solidFill>
                <a:miter lim="800000"/>
                <a:headEnd/>
                <a:tailEnd/>
              </a:ln>
            </p:spPr>
            <p:txBody>
              <a:bodyPr/>
              <a:lstStyle/>
              <a:p>
                <a:pPr>
                  <a:lnSpc>
                    <a:spcPct val="115000"/>
                  </a:lnSpc>
                  <a:spcAft>
                    <a:spcPts val="1000"/>
                  </a:spcAft>
                  <a:defRPr/>
                </a:pPr>
                <a:r>
                  <a:rPr lang="tr-TR" sz="1200" b="1">
                    <a:latin typeface="Arial"/>
                    <a:ea typeface="Calibri"/>
                    <a:cs typeface="Times New Roman"/>
                  </a:rPr>
                  <a:t> </a:t>
                </a:r>
                <a:endParaRPr lang="tr-TR" sz="1100">
                  <a:latin typeface="Calibri"/>
                  <a:ea typeface="Calibri"/>
                  <a:cs typeface="Times New Roman"/>
                </a:endParaRPr>
              </a:p>
            </p:txBody>
          </p:sp>
          <p:sp>
            <p:nvSpPr>
              <p:cNvPr id="51" name="Artı 50"/>
              <p:cNvSpPr/>
              <p:nvPr/>
            </p:nvSpPr>
            <p:spPr>
              <a:xfrm>
                <a:off x="3013153" y="1917711"/>
                <a:ext cx="320850" cy="380771"/>
              </a:xfrm>
              <a:prstGeom prst="mathPlus">
                <a:avLst/>
              </a:prstGeom>
              <a:noFill/>
              <a:ln w="6350"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a:p>
            </p:txBody>
          </p:sp>
          <p:sp>
            <p:nvSpPr>
              <p:cNvPr id="52" name="Artı 51"/>
              <p:cNvSpPr/>
              <p:nvPr/>
            </p:nvSpPr>
            <p:spPr>
              <a:xfrm>
                <a:off x="4622664" y="1917711"/>
                <a:ext cx="320850" cy="380771"/>
              </a:xfrm>
              <a:prstGeom prst="mathPlus">
                <a:avLst/>
              </a:prstGeom>
              <a:noFill/>
              <a:ln w="6350"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a:p>
            </p:txBody>
          </p:sp>
        </p:grpSp>
      </p:grpSp>
      <p:pic>
        <p:nvPicPr>
          <p:cNvPr id="11267" name="Resim 3" descr="T.C. Çevre ve Şehircilik Bakanlığı">
            <a:hlinkClick r:id="rId3" tooltip="&quot;Ana Sayfa&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38100"/>
            <a:ext cx="1371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32879"/>
            <a:ext cx="1228701" cy="971286"/>
          </a:xfrm>
          <a:prstGeom prst="rect">
            <a:avLst/>
          </a:prstGeom>
          <a:noFill/>
        </p:spPr>
      </p:pic>
    </p:spTree>
    <p:extLst>
      <p:ext uri="{BB962C8B-B14F-4D97-AF65-F5344CB8AC3E}">
        <p14:creationId xmlns:p14="http://schemas.microsoft.com/office/powerpoint/2010/main" val="18630340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C:\Users\SONY\Desktop\Yeni Klasör\tematik harita\türkiye_kolaj.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138" y="4500563"/>
            <a:ext cx="2952750" cy="1355725"/>
          </a:xfrm>
          <a:prstGeom prst="rect">
            <a:avLst/>
          </a:prstGeom>
          <a:noFill/>
          <a:ln w="57150" cmpd="thickThin"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9699" name="TextBox 13"/>
          <p:cNvSpPr>
            <a:spLocks noChangeArrowheads="1"/>
          </p:cNvSpPr>
          <p:nvPr/>
        </p:nvSpPr>
        <p:spPr bwMode="auto">
          <a:xfrm>
            <a:off x="989013" y="3786188"/>
            <a:ext cx="1214437" cy="4079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mtClean="0">
              <a:solidFill>
                <a:srgbClr val="080808"/>
              </a:solidFill>
            </a:endParaRPr>
          </a:p>
        </p:txBody>
      </p:sp>
      <p:grpSp>
        <p:nvGrpSpPr>
          <p:cNvPr id="2" name="Group 30"/>
          <p:cNvGrpSpPr>
            <a:grpSpLocks/>
          </p:cNvGrpSpPr>
          <p:nvPr/>
        </p:nvGrpSpPr>
        <p:grpSpPr bwMode="auto">
          <a:xfrm>
            <a:off x="560388" y="2143125"/>
            <a:ext cx="2000250" cy="2033588"/>
            <a:chOff x="714348" y="2928934"/>
            <a:chExt cx="2000264" cy="2033301"/>
          </a:xfrm>
        </p:grpSpPr>
        <p:pic>
          <p:nvPicPr>
            <p:cNvPr id="8" name="29 Resim" descr="F:\Kütahya\DSC02963.JPG"/>
            <p:cNvPicPr>
              <a:picLocks noChangeAspect="1" noChangeArrowheads="1"/>
            </p:cNvPicPr>
            <p:nvPr/>
          </p:nvPicPr>
          <p:blipFill>
            <a:blip r:embed="rId4" cstate="print"/>
            <a:srcRect/>
            <a:stretch>
              <a:fillRect/>
            </a:stretch>
          </p:blipFill>
          <p:spPr bwMode="auto">
            <a:xfrm>
              <a:off x="1000100" y="2928934"/>
              <a:ext cx="1670400" cy="145594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29716" name="TextBox 14"/>
            <p:cNvSpPr txBox="1">
              <a:spLocks noChangeArrowheads="1"/>
            </p:cNvSpPr>
            <p:nvPr/>
          </p:nvSpPr>
          <p:spPr bwMode="auto">
            <a:xfrm>
              <a:off x="714348" y="4500570"/>
              <a:ext cx="2000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1200" smtClean="0">
                  <a:solidFill>
                    <a:srgbClr val="000099"/>
                  </a:solidFill>
                  <a:latin typeface="Arial Black" pitchFamily="34" charset="0"/>
                </a:rPr>
                <a:t>HALKIN KATILIMI TOPLANTISI</a:t>
              </a:r>
            </a:p>
          </p:txBody>
        </p:sp>
      </p:grpSp>
      <p:grpSp>
        <p:nvGrpSpPr>
          <p:cNvPr id="3" name="Group 31"/>
          <p:cNvGrpSpPr>
            <a:grpSpLocks/>
          </p:cNvGrpSpPr>
          <p:nvPr/>
        </p:nvGrpSpPr>
        <p:grpSpPr bwMode="auto">
          <a:xfrm>
            <a:off x="2560638" y="2071688"/>
            <a:ext cx="2000250" cy="2217737"/>
            <a:chOff x="2714612" y="2857496"/>
            <a:chExt cx="2000264" cy="2217967"/>
          </a:xfrm>
        </p:grpSpPr>
        <p:pic>
          <p:nvPicPr>
            <p:cNvPr id="9" name="Picture 23"/>
            <p:cNvPicPr>
              <a:picLocks noChangeAspect="1" noChangeArrowheads="1"/>
            </p:cNvPicPr>
            <p:nvPr/>
          </p:nvPicPr>
          <p:blipFill>
            <a:blip r:embed="rId5" cstate="print"/>
            <a:srcRect/>
            <a:stretch>
              <a:fillRect/>
            </a:stretch>
          </p:blipFill>
          <p:spPr bwMode="auto">
            <a:xfrm>
              <a:off x="2857488" y="2857496"/>
              <a:ext cx="1670400" cy="1577248"/>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29714" name="TextBox 15"/>
            <p:cNvSpPr txBox="1">
              <a:spLocks noChangeArrowheads="1"/>
            </p:cNvSpPr>
            <p:nvPr/>
          </p:nvSpPr>
          <p:spPr bwMode="auto">
            <a:xfrm>
              <a:off x="2714612" y="4429132"/>
              <a:ext cx="20002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1200" smtClean="0">
                  <a:solidFill>
                    <a:srgbClr val="000099"/>
                  </a:solidFill>
                  <a:latin typeface="Arial Black" pitchFamily="34" charset="0"/>
                </a:rPr>
                <a:t>İNCELEME DEĞERLENDİRME KOMİSYONU</a:t>
              </a:r>
            </a:p>
          </p:txBody>
        </p:sp>
      </p:grpSp>
      <p:grpSp>
        <p:nvGrpSpPr>
          <p:cNvPr id="4" name="Group 32"/>
          <p:cNvGrpSpPr>
            <a:grpSpLocks/>
          </p:cNvGrpSpPr>
          <p:nvPr/>
        </p:nvGrpSpPr>
        <p:grpSpPr bwMode="auto">
          <a:xfrm>
            <a:off x="4560888" y="2071688"/>
            <a:ext cx="1785937" cy="2033587"/>
            <a:chOff x="4714877" y="2857496"/>
            <a:chExt cx="1785949" cy="2033301"/>
          </a:xfrm>
        </p:grpSpPr>
        <p:pic>
          <p:nvPicPr>
            <p:cNvPr id="11" name="Picture 10" descr="F:\set2.JPG"/>
            <p:cNvPicPr/>
            <p:nvPr/>
          </p:nvPicPr>
          <p:blipFill>
            <a:blip r:embed="rId6" cstate="print"/>
            <a:srcRect t="28350"/>
            <a:stretch>
              <a:fillRect/>
            </a:stretch>
          </p:blipFill>
          <p:spPr bwMode="auto">
            <a:xfrm>
              <a:off x="4714877" y="2857496"/>
              <a:ext cx="1741837" cy="1570743"/>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29712" name="TextBox 16"/>
            <p:cNvSpPr txBox="1">
              <a:spLocks noChangeArrowheads="1"/>
            </p:cNvSpPr>
            <p:nvPr/>
          </p:nvSpPr>
          <p:spPr bwMode="auto">
            <a:xfrm>
              <a:off x="4929190" y="4429132"/>
              <a:ext cx="15716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1200" smtClean="0">
                  <a:solidFill>
                    <a:srgbClr val="000099"/>
                  </a:solidFill>
                  <a:latin typeface="Arial Black" pitchFamily="34" charset="0"/>
                </a:rPr>
                <a:t>ÇED OLUMLU KARARI</a:t>
              </a:r>
            </a:p>
          </p:txBody>
        </p:sp>
      </p:grpSp>
      <p:grpSp>
        <p:nvGrpSpPr>
          <p:cNvPr id="5" name="Group 33"/>
          <p:cNvGrpSpPr>
            <a:grpSpLocks/>
          </p:cNvGrpSpPr>
          <p:nvPr/>
        </p:nvGrpSpPr>
        <p:grpSpPr bwMode="auto">
          <a:xfrm>
            <a:off x="6503988" y="2081213"/>
            <a:ext cx="2257425" cy="1919287"/>
            <a:chOff x="6529877" y="2786058"/>
            <a:chExt cx="2256965" cy="1920073"/>
          </a:xfrm>
        </p:grpSpPr>
        <p:pic>
          <p:nvPicPr>
            <p:cNvPr id="10" name="32 Resim" descr="image013"/>
            <p:cNvPicPr>
              <a:picLocks noChangeAspect="1" noChangeArrowheads="1"/>
            </p:cNvPicPr>
            <p:nvPr/>
          </p:nvPicPr>
          <p:blipFill>
            <a:blip r:embed="rId7" cstate="print"/>
            <a:srcRect/>
            <a:stretch>
              <a:fillRect/>
            </a:stretch>
          </p:blipFill>
          <p:spPr bwMode="auto">
            <a:xfrm>
              <a:off x="6529877" y="2786058"/>
              <a:ext cx="1855972" cy="159968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29710" name="TextBox 17"/>
            <p:cNvSpPr txBox="1">
              <a:spLocks noChangeArrowheads="1"/>
            </p:cNvSpPr>
            <p:nvPr/>
          </p:nvSpPr>
          <p:spPr bwMode="auto">
            <a:xfrm>
              <a:off x="6786578" y="4429132"/>
              <a:ext cx="20002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1200" smtClean="0">
                  <a:solidFill>
                    <a:srgbClr val="000099"/>
                  </a:solidFill>
                  <a:latin typeface="Arial Black" pitchFamily="34" charset="0"/>
                </a:rPr>
                <a:t>İZLEME KONTROL</a:t>
              </a:r>
            </a:p>
          </p:txBody>
        </p:sp>
      </p:grpSp>
      <p:sp>
        <p:nvSpPr>
          <p:cNvPr id="22" name="Curved Left Arrow 21"/>
          <p:cNvSpPr/>
          <p:nvPr/>
        </p:nvSpPr>
        <p:spPr>
          <a:xfrm>
            <a:off x="8455025" y="3241675"/>
            <a:ext cx="428625" cy="1357313"/>
          </a:xfrm>
          <a:prstGeom prst="curvedLef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0000"/>
              </a:solidFill>
            </a:endParaRPr>
          </a:p>
        </p:txBody>
      </p:sp>
      <p:sp>
        <p:nvSpPr>
          <p:cNvPr id="27" name="Curved Up Arrow 26"/>
          <p:cNvSpPr/>
          <p:nvPr/>
        </p:nvSpPr>
        <p:spPr>
          <a:xfrm>
            <a:off x="1846263" y="4286250"/>
            <a:ext cx="1500187" cy="357188"/>
          </a:xfrm>
          <a:prstGeom prst="curvedUp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080808"/>
              </a:solidFill>
            </a:endParaRPr>
          </a:p>
        </p:txBody>
      </p:sp>
      <p:sp>
        <p:nvSpPr>
          <p:cNvPr id="29" name="Curved Down Arrow 28"/>
          <p:cNvSpPr/>
          <p:nvPr/>
        </p:nvSpPr>
        <p:spPr>
          <a:xfrm>
            <a:off x="3632200" y="1500188"/>
            <a:ext cx="1643063" cy="428625"/>
          </a:xfrm>
          <a:prstGeom prst="curved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dirty="0">
              <a:solidFill>
                <a:srgbClr val="00B050"/>
              </a:solidFill>
            </a:endParaRPr>
          </a:p>
        </p:txBody>
      </p:sp>
      <p:sp>
        <p:nvSpPr>
          <p:cNvPr id="30" name="Curved Up Arrow 29"/>
          <p:cNvSpPr/>
          <p:nvPr/>
        </p:nvSpPr>
        <p:spPr>
          <a:xfrm>
            <a:off x="5989638" y="4000500"/>
            <a:ext cx="1500187" cy="357188"/>
          </a:xfrm>
          <a:prstGeom prst="curvedUp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tr-TR">
              <a:solidFill>
                <a:srgbClr val="FF0000"/>
              </a:solidFill>
            </a:endParaRPr>
          </a:p>
        </p:txBody>
      </p:sp>
      <p:sp>
        <p:nvSpPr>
          <p:cNvPr id="25" name="1 Başlık"/>
          <p:cNvSpPr txBox="1">
            <a:spLocks/>
          </p:cNvSpPr>
          <p:nvPr/>
        </p:nvSpPr>
        <p:spPr>
          <a:xfrm>
            <a:off x="1219200" y="533400"/>
            <a:ext cx="6096000" cy="762000"/>
          </a:xfrm>
          <a:prstGeom prst="roundRect">
            <a:avLst/>
          </a:prstGeom>
          <a:solidFill>
            <a:schemeClr val="lt1"/>
          </a:solidFill>
          <a:ln w="38100" cap="flat" cmpd="sng" algn="ctr">
            <a:solidFill>
              <a:srgbClr val="00B050"/>
            </a:solidFill>
            <a:prstDash val="solid"/>
          </a:ln>
        </p:spPr>
        <p:style>
          <a:lnRef idx="2">
            <a:schemeClr val="accent2"/>
          </a:lnRef>
          <a:fillRef idx="1">
            <a:schemeClr val="lt1"/>
          </a:fillRef>
          <a:effectRef idx="0">
            <a:schemeClr val="accent2"/>
          </a:effectRef>
          <a:fontRef idx="minor">
            <a:schemeClr val="dk1"/>
          </a:fontRef>
        </p:style>
        <p:txBody>
          <a:bodyPr/>
          <a:lstStyle>
            <a:defPPr>
              <a:defRPr lang="en-US"/>
            </a:defPPr>
            <a:lvl1pPr algn="ctr" eaLnBrk="0" hangingPunct="0">
              <a:lnSpc>
                <a:spcPct val="90000"/>
              </a:lnSpc>
              <a:buFont typeface="Wingdings" pitchFamily="2" charset="2"/>
              <a:buNone/>
              <a:defRPr sz="2400" b="1" i="1">
                <a:ln w="12700">
                  <a:solidFill>
                    <a:schemeClr val="tx2">
                      <a:satMod val="155000"/>
                    </a:schemeClr>
                  </a:solidFill>
                  <a:prstDash val="solid"/>
                </a:ln>
                <a:solidFill>
                  <a:srgbClr val="FF6600"/>
                </a:solidFill>
              </a:defRPr>
            </a:lvl1pPr>
            <a:lvl2pPr algn="ctr" eaLnBrk="0" hangingPunct="0">
              <a:defRPr sz="4200" b="1" i="1"/>
            </a:lvl2pPr>
            <a:lvl3pPr algn="ctr" eaLnBrk="0" hangingPunct="0">
              <a:defRPr sz="4200" b="1" i="1"/>
            </a:lvl3pPr>
            <a:lvl4pPr algn="ctr" eaLnBrk="0" hangingPunct="0">
              <a:defRPr sz="4200" b="1" i="1"/>
            </a:lvl4pPr>
            <a:lvl5pPr algn="ctr" eaLnBrk="0" hangingPunct="0">
              <a:defRPr sz="4200" b="1" i="1"/>
            </a:lvl5pPr>
            <a:lvl6pPr marL="457200" algn="ctr" fontAlgn="base">
              <a:spcBef>
                <a:spcPct val="0"/>
              </a:spcBef>
              <a:spcAft>
                <a:spcPct val="0"/>
              </a:spcAft>
              <a:defRPr sz="4200" b="1" i="1"/>
            </a:lvl6pPr>
            <a:lvl7pPr marL="914400" algn="ctr" fontAlgn="base">
              <a:spcBef>
                <a:spcPct val="0"/>
              </a:spcBef>
              <a:spcAft>
                <a:spcPct val="0"/>
              </a:spcAft>
              <a:defRPr sz="4200" b="1" i="1"/>
            </a:lvl7pPr>
            <a:lvl8pPr marL="1371600" algn="ctr" fontAlgn="base">
              <a:spcBef>
                <a:spcPct val="0"/>
              </a:spcBef>
              <a:spcAft>
                <a:spcPct val="0"/>
              </a:spcAft>
              <a:defRPr sz="4200" b="1" i="1"/>
            </a:lvl8pPr>
            <a:lvl9pPr marL="1828800" algn="ctr" fontAlgn="base">
              <a:spcBef>
                <a:spcPct val="0"/>
              </a:spcBef>
              <a:spcAft>
                <a:spcPct val="0"/>
              </a:spcAft>
              <a:defRPr sz="4200" b="1" i="1"/>
            </a:lvl9pPr>
          </a:lstStyle>
          <a:p>
            <a:pPr fontAlgn="base">
              <a:spcBef>
                <a:spcPct val="0"/>
              </a:spcBef>
              <a:spcAft>
                <a:spcPct val="0"/>
              </a:spcAft>
              <a:defRPr/>
            </a:pPr>
            <a:r>
              <a:rPr lang="tr-TR" sz="3200" dirty="0" smtClean="0">
                <a:ln w="12700">
                  <a:solidFill>
                    <a:srgbClr val="A59A55">
                      <a:satMod val="155000"/>
                    </a:srgbClr>
                  </a:solidFill>
                  <a:prstDash val="solid"/>
                </a:ln>
              </a:rPr>
              <a:t>ÇED SÜRECİ</a:t>
            </a:r>
          </a:p>
          <a:p>
            <a:pPr fontAlgn="base">
              <a:spcBef>
                <a:spcPct val="0"/>
              </a:spcBef>
              <a:spcAft>
                <a:spcPct val="0"/>
              </a:spcAft>
              <a:defRPr/>
            </a:pPr>
            <a:endParaRPr lang="tr-TR" dirty="0" smtClean="0">
              <a:ln w="12700">
                <a:solidFill>
                  <a:srgbClr val="A59A55">
                    <a:satMod val="155000"/>
                  </a:srgbClr>
                </a:solidFill>
                <a:prstDash val="solid"/>
              </a:ln>
            </a:endParaRPr>
          </a:p>
        </p:txBody>
      </p:sp>
      <p:pic>
        <p:nvPicPr>
          <p:cNvPr id="21" name="Picture 1"/>
          <p:cNvPicPr/>
          <p:nvPr/>
        </p:nvPicPr>
        <p:blipFill>
          <a:blip r:embed="rId8">
            <a:extLst>
              <a:ext uri="{28A0092B-C50C-407E-A947-70E740481C1C}">
                <a14:useLocalDpi xmlns:a14="http://schemas.microsoft.com/office/drawing/2010/main" val="0"/>
              </a:ext>
            </a:extLst>
          </a:blip>
          <a:srcRect/>
          <a:stretch>
            <a:fillRect/>
          </a:stretch>
        </p:blipFill>
        <p:spPr bwMode="auto">
          <a:xfrm>
            <a:off x="7884368" y="0"/>
            <a:ext cx="1152128" cy="971286"/>
          </a:xfrm>
          <a:prstGeom prst="rect">
            <a:avLst/>
          </a:prstGeom>
          <a:noFill/>
        </p:spPr>
      </p:pic>
    </p:spTree>
    <p:extLst>
      <p:ext uri="{BB962C8B-B14F-4D97-AF65-F5344CB8AC3E}">
        <p14:creationId xmlns:p14="http://schemas.microsoft.com/office/powerpoint/2010/main" val="4057843849"/>
      </p:ext>
    </p:extLst>
  </p:cSld>
  <p:clrMapOvr>
    <a:masterClrMapping/>
  </p:clrMapOvr>
  <p:transition spd="slow" advClick="0" advTm="1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3000"/>
                                        <p:tgtEl>
                                          <p:spTgt spid="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3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2000"/>
                                        <p:tgtEl>
                                          <p:spTgt spid="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3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2000"/>
                                        <p:tgtEl>
                                          <p:spTgt spid="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amond(in)">
                                      <p:cBhvr>
                                        <p:cTn id="37" dur="30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20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nodeType="clickEffect">
                                  <p:stCondLst>
                                    <p:cond delay="0"/>
                                  </p:stCondLst>
                                  <p:childTnLst>
                                    <p:set>
                                      <p:cBhvr>
                                        <p:cTn id="46" dur="1" fill="hold">
                                          <p:stCondLst>
                                            <p:cond delay="0"/>
                                          </p:stCondLst>
                                        </p:cTn>
                                        <p:tgtEl>
                                          <p:spTgt spid="22532"/>
                                        </p:tgtEl>
                                        <p:attrNameLst>
                                          <p:attrName>style.visibility</p:attrName>
                                        </p:attrNameLst>
                                      </p:cBhvr>
                                      <p:to>
                                        <p:strVal val="visible"/>
                                      </p:to>
                                    </p:set>
                                    <p:animEffect transition="in" filter="diamond(in)">
                                      <p:cBhvr>
                                        <p:cTn id="47" dur="3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827584" y="2746773"/>
            <a:ext cx="2916842" cy="1719746"/>
            <a:chOff x="72010" y="2160247"/>
            <a:chExt cx="2916842" cy="1719746"/>
          </a:xfrm>
        </p:grpSpPr>
        <p:sp>
          <p:nvSpPr>
            <p:cNvPr id="17" name="Yuvarlatılmış Dikdörtgen 16"/>
            <p:cNvSpPr/>
            <p:nvPr/>
          </p:nvSpPr>
          <p:spPr>
            <a:xfrm>
              <a:off x="72010" y="2160247"/>
              <a:ext cx="2916842" cy="1719746"/>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8" name="Yuvarlatılmış Dikdörtgen 4"/>
            <p:cNvSpPr/>
            <p:nvPr/>
          </p:nvSpPr>
          <p:spPr>
            <a:xfrm>
              <a:off x="122380" y="2210617"/>
              <a:ext cx="2816102" cy="1619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smtClean="0"/>
                <a:t>Enerji Kaynakları</a:t>
              </a:r>
              <a:endParaRPr lang="tr-TR" sz="2000" b="1" kern="1200" dirty="0"/>
            </a:p>
          </p:txBody>
        </p:sp>
      </p:grpSp>
      <p:grpSp>
        <p:nvGrpSpPr>
          <p:cNvPr id="5" name="Grup 4"/>
          <p:cNvGrpSpPr/>
          <p:nvPr/>
        </p:nvGrpSpPr>
        <p:grpSpPr>
          <a:xfrm>
            <a:off x="4283968" y="1576010"/>
            <a:ext cx="105190" cy="2103817"/>
            <a:chOff x="3576431" y="1133532"/>
            <a:chExt cx="105190" cy="2103817"/>
          </a:xfrm>
        </p:grpSpPr>
        <p:sp>
          <p:nvSpPr>
            <p:cNvPr id="15" name="Düz Bağlayıcı 5"/>
            <p:cNvSpPr/>
            <p:nvPr/>
          </p:nvSpPr>
          <p:spPr>
            <a:xfrm rot="18449226">
              <a:off x="2577117" y="2144264"/>
              <a:ext cx="2103817" cy="82353"/>
            </a:xfrm>
            <a:custGeom>
              <a:avLst/>
              <a:gdLst/>
              <a:ahLst/>
              <a:cxnLst/>
              <a:rect l="0" t="0" r="0" b="0"/>
              <a:pathLst>
                <a:path>
                  <a:moveTo>
                    <a:pt x="0" y="41176"/>
                  </a:moveTo>
                  <a:lnTo>
                    <a:pt x="2103817" y="411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Düz Bağlayıcı 6"/>
            <p:cNvSpPr/>
            <p:nvPr/>
          </p:nvSpPr>
          <p:spPr>
            <a:xfrm rot="18449226">
              <a:off x="3576431" y="2132845"/>
              <a:ext cx="105190" cy="1051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dirty="0"/>
            </a:p>
          </p:txBody>
        </p:sp>
      </p:grpSp>
      <p:grpSp>
        <p:nvGrpSpPr>
          <p:cNvPr id="6" name="Grup 5"/>
          <p:cNvGrpSpPr/>
          <p:nvPr/>
        </p:nvGrpSpPr>
        <p:grpSpPr>
          <a:xfrm>
            <a:off x="5003173" y="476672"/>
            <a:ext cx="2916055" cy="2898479"/>
            <a:chOff x="4047224" y="-276082"/>
            <a:chExt cx="2916055" cy="2898479"/>
          </a:xfrm>
        </p:grpSpPr>
        <p:sp>
          <p:nvSpPr>
            <p:cNvPr id="13" name="Yuvarlatılmış Dikdörtgen 12"/>
            <p:cNvSpPr/>
            <p:nvPr/>
          </p:nvSpPr>
          <p:spPr>
            <a:xfrm>
              <a:off x="4047224" y="-276082"/>
              <a:ext cx="2773204" cy="2701522"/>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4" name="Yuvarlatılmış Dikdörtgen 8"/>
            <p:cNvSpPr/>
            <p:nvPr/>
          </p:nvSpPr>
          <p:spPr>
            <a:xfrm>
              <a:off x="4348325" y="79125"/>
              <a:ext cx="2614954" cy="25432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ts val="300"/>
                </a:spcAft>
              </a:pPr>
              <a:r>
                <a:rPr lang="tr-TR" sz="1400" kern="1200" dirty="0" smtClean="0"/>
                <a:t>Yenilenemez</a:t>
              </a:r>
            </a:p>
            <a:p>
              <a:pPr lvl="0" algn="l" defTabSz="622300">
                <a:lnSpc>
                  <a:spcPct val="90000"/>
                </a:lnSpc>
                <a:spcBef>
                  <a:spcPct val="0"/>
                </a:spcBef>
                <a:spcAft>
                  <a:spcPts val="300"/>
                </a:spcAft>
              </a:pPr>
              <a:r>
                <a:rPr lang="tr-TR" sz="1400" kern="1200" dirty="0" smtClean="0"/>
                <a:t>	i. Fosil Kaynaklı</a:t>
              </a:r>
            </a:p>
            <a:p>
              <a:pPr lvl="0" algn="l" defTabSz="622300">
                <a:lnSpc>
                  <a:spcPct val="90000"/>
                </a:lnSpc>
                <a:spcBef>
                  <a:spcPct val="0"/>
                </a:spcBef>
                <a:spcAft>
                  <a:spcPts val="300"/>
                </a:spcAft>
              </a:pPr>
              <a:r>
                <a:rPr lang="tr-TR" sz="1400" kern="1200" dirty="0" smtClean="0"/>
                <a:t>	   * Kömür</a:t>
              </a:r>
            </a:p>
            <a:p>
              <a:pPr lvl="0" algn="l" defTabSz="622300">
                <a:lnSpc>
                  <a:spcPct val="90000"/>
                </a:lnSpc>
                <a:spcBef>
                  <a:spcPct val="0"/>
                </a:spcBef>
                <a:spcAft>
                  <a:spcPts val="300"/>
                </a:spcAft>
              </a:pPr>
              <a:r>
                <a:rPr lang="tr-TR" sz="1400" kern="1200" dirty="0" smtClean="0"/>
                <a:t>	   * Petrol</a:t>
              </a:r>
            </a:p>
            <a:p>
              <a:pPr lvl="0" algn="l" defTabSz="622300">
                <a:lnSpc>
                  <a:spcPct val="90000"/>
                </a:lnSpc>
                <a:spcBef>
                  <a:spcPct val="0"/>
                </a:spcBef>
                <a:spcAft>
                  <a:spcPts val="300"/>
                </a:spcAft>
              </a:pPr>
              <a:r>
                <a:rPr lang="tr-TR" sz="1400" kern="1200" dirty="0" smtClean="0"/>
                <a:t>	   * Doğal Gaz </a:t>
              </a:r>
            </a:p>
            <a:p>
              <a:pPr lvl="0" algn="l" defTabSz="622300">
                <a:lnSpc>
                  <a:spcPct val="90000"/>
                </a:lnSpc>
                <a:spcBef>
                  <a:spcPct val="0"/>
                </a:spcBef>
                <a:spcAft>
                  <a:spcPts val="300"/>
                </a:spcAft>
              </a:pPr>
              <a:r>
                <a:rPr lang="tr-TR" sz="1400" kern="1200" dirty="0" smtClean="0"/>
                <a:t>	ii. Çekirdek Kaynaklı</a:t>
              </a:r>
            </a:p>
            <a:p>
              <a:pPr lvl="0" algn="l" defTabSz="622300">
                <a:lnSpc>
                  <a:spcPct val="90000"/>
                </a:lnSpc>
                <a:spcBef>
                  <a:spcPct val="0"/>
                </a:spcBef>
                <a:spcAft>
                  <a:spcPts val="300"/>
                </a:spcAft>
              </a:pPr>
              <a:r>
                <a:rPr lang="tr-TR" sz="1400" kern="1200" dirty="0" smtClean="0"/>
                <a:t>	   * Uranyum</a:t>
              </a:r>
            </a:p>
            <a:p>
              <a:pPr lvl="0" algn="l" defTabSz="622300">
                <a:lnSpc>
                  <a:spcPct val="90000"/>
                </a:lnSpc>
                <a:spcBef>
                  <a:spcPct val="0"/>
                </a:spcBef>
                <a:spcAft>
                  <a:spcPts val="300"/>
                </a:spcAft>
              </a:pPr>
              <a:r>
                <a:rPr lang="tr-TR" sz="1400" kern="1200" dirty="0" smtClean="0"/>
                <a:t>	   *Toryum</a:t>
              </a:r>
            </a:p>
            <a:p>
              <a:pPr lvl="0" algn="l" defTabSz="622300">
                <a:lnSpc>
                  <a:spcPct val="90000"/>
                </a:lnSpc>
                <a:spcBef>
                  <a:spcPct val="0"/>
                </a:spcBef>
                <a:spcAft>
                  <a:spcPts val="300"/>
                </a:spcAft>
              </a:pPr>
              <a:endParaRPr lang="tr-TR" sz="1400" kern="1200" dirty="0" smtClean="0"/>
            </a:p>
          </p:txBody>
        </p:sp>
      </p:grpSp>
      <p:grpSp>
        <p:nvGrpSpPr>
          <p:cNvPr id="7" name="Grup 6"/>
          <p:cNvGrpSpPr/>
          <p:nvPr/>
        </p:nvGrpSpPr>
        <p:grpSpPr>
          <a:xfrm>
            <a:off x="3517640" y="4005064"/>
            <a:ext cx="1637843" cy="82353"/>
            <a:chOff x="2784237" y="3520479"/>
            <a:chExt cx="1637843" cy="82353"/>
          </a:xfrm>
        </p:grpSpPr>
        <p:sp>
          <p:nvSpPr>
            <p:cNvPr id="11" name="Düz Bağlayıcı 9"/>
            <p:cNvSpPr/>
            <p:nvPr/>
          </p:nvSpPr>
          <p:spPr>
            <a:xfrm rot="2483851">
              <a:off x="2784237" y="3520479"/>
              <a:ext cx="1637843" cy="82353"/>
            </a:xfrm>
            <a:custGeom>
              <a:avLst/>
              <a:gdLst/>
              <a:ahLst/>
              <a:cxnLst/>
              <a:rect l="0" t="0" r="0" b="0"/>
              <a:pathLst>
                <a:path>
                  <a:moveTo>
                    <a:pt x="0" y="41176"/>
                  </a:moveTo>
                  <a:lnTo>
                    <a:pt x="1637843" y="411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Düz Bağlayıcı 10"/>
            <p:cNvSpPr/>
            <p:nvPr/>
          </p:nvSpPr>
          <p:spPr>
            <a:xfrm rot="2483851">
              <a:off x="3562212" y="3520710"/>
              <a:ext cx="81892" cy="818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dirty="0"/>
            </a:p>
          </p:txBody>
        </p:sp>
      </p:grpSp>
      <p:grpSp>
        <p:nvGrpSpPr>
          <p:cNvPr id="8" name="Grup 7"/>
          <p:cNvGrpSpPr/>
          <p:nvPr/>
        </p:nvGrpSpPr>
        <p:grpSpPr>
          <a:xfrm>
            <a:off x="5003173" y="3473816"/>
            <a:ext cx="2942627" cy="2498600"/>
            <a:chOff x="4217464" y="2853892"/>
            <a:chExt cx="2942627" cy="2498600"/>
          </a:xfrm>
        </p:grpSpPr>
        <p:sp>
          <p:nvSpPr>
            <p:cNvPr id="9" name="Yuvarlatılmış Dikdörtgen 8"/>
            <p:cNvSpPr/>
            <p:nvPr/>
          </p:nvSpPr>
          <p:spPr>
            <a:xfrm>
              <a:off x="4217464" y="2853892"/>
              <a:ext cx="2942627" cy="2498600"/>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0" name="Yuvarlatılmış Dikdörtgen 12"/>
            <p:cNvSpPr/>
            <p:nvPr/>
          </p:nvSpPr>
          <p:spPr>
            <a:xfrm>
              <a:off x="4290645" y="2927073"/>
              <a:ext cx="2796265" cy="2352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tr-TR" sz="1400" kern="1200" dirty="0" smtClean="0"/>
                <a:t>  Yenilenebilir</a:t>
              </a:r>
            </a:p>
            <a:p>
              <a:pPr lvl="0" algn="l" defTabSz="622300">
                <a:lnSpc>
                  <a:spcPct val="90000"/>
                </a:lnSpc>
                <a:spcBef>
                  <a:spcPct val="0"/>
                </a:spcBef>
                <a:spcAft>
                  <a:spcPct val="35000"/>
                </a:spcAft>
              </a:pPr>
              <a:r>
                <a:rPr lang="tr-TR" sz="1400" kern="1200" dirty="0" smtClean="0"/>
                <a:t>      * Hidrolik</a:t>
              </a:r>
            </a:p>
            <a:p>
              <a:pPr lvl="0" algn="l" defTabSz="622300">
                <a:lnSpc>
                  <a:spcPct val="90000"/>
                </a:lnSpc>
                <a:spcBef>
                  <a:spcPct val="0"/>
                </a:spcBef>
                <a:spcAft>
                  <a:spcPct val="35000"/>
                </a:spcAft>
              </a:pPr>
              <a:r>
                <a:rPr lang="tr-TR" sz="1400" kern="1200" dirty="0" smtClean="0"/>
                <a:t>      * Güneş</a:t>
              </a:r>
            </a:p>
            <a:p>
              <a:pPr lvl="0" algn="l" defTabSz="622300">
                <a:lnSpc>
                  <a:spcPct val="90000"/>
                </a:lnSpc>
                <a:spcBef>
                  <a:spcPct val="0"/>
                </a:spcBef>
                <a:spcAft>
                  <a:spcPct val="35000"/>
                </a:spcAft>
              </a:pPr>
              <a:r>
                <a:rPr lang="tr-TR" sz="1400" kern="1200" dirty="0" smtClean="0"/>
                <a:t>      * Biyokütle</a:t>
              </a:r>
            </a:p>
            <a:p>
              <a:pPr lvl="0" algn="l" defTabSz="622300">
                <a:lnSpc>
                  <a:spcPct val="90000"/>
                </a:lnSpc>
                <a:spcBef>
                  <a:spcPct val="0"/>
                </a:spcBef>
                <a:spcAft>
                  <a:spcPct val="35000"/>
                </a:spcAft>
              </a:pPr>
              <a:r>
                <a:rPr lang="tr-TR" sz="1400" kern="1200" dirty="0" smtClean="0"/>
                <a:t>      * Rüzgâr</a:t>
              </a:r>
            </a:p>
            <a:p>
              <a:pPr lvl="0" algn="l" defTabSz="622300">
                <a:lnSpc>
                  <a:spcPct val="90000"/>
                </a:lnSpc>
                <a:spcBef>
                  <a:spcPct val="0"/>
                </a:spcBef>
                <a:spcAft>
                  <a:spcPct val="35000"/>
                </a:spcAft>
              </a:pPr>
              <a:r>
                <a:rPr lang="tr-TR" sz="1400" kern="1200" dirty="0" smtClean="0"/>
                <a:t>      * Jeotermal</a:t>
              </a:r>
            </a:p>
            <a:p>
              <a:pPr lvl="0" algn="l" defTabSz="622300">
                <a:lnSpc>
                  <a:spcPct val="90000"/>
                </a:lnSpc>
                <a:spcBef>
                  <a:spcPct val="0"/>
                </a:spcBef>
                <a:spcAft>
                  <a:spcPct val="35000"/>
                </a:spcAft>
              </a:pPr>
              <a:r>
                <a:rPr lang="tr-TR" sz="1400" kern="1200" dirty="0" smtClean="0"/>
                <a:t>      * Dalga, Gel-Git</a:t>
              </a:r>
            </a:p>
            <a:p>
              <a:pPr lvl="0" algn="l" defTabSz="622300">
                <a:lnSpc>
                  <a:spcPct val="90000"/>
                </a:lnSpc>
                <a:spcBef>
                  <a:spcPct val="0"/>
                </a:spcBef>
                <a:spcAft>
                  <a:spcPct val="35000"/>
                </a:spcAft>
              </a:pPr>
              <a:r>
                <a:rPr lang="tr-TR" sz="1400" kern="1200" dirty="0" smtClean="0"/>
                <a:t>      * Hidrojen</a:t>
              </a:r>
              <a:endParaRPr lang="tr-TR" sz="1400" kern="1200" dirty="0"/>
            </a:p>
          </p:txBody>
        </p:sp>
      </p:grpSp>
      <p:pic>
        <p:nvPicPr>
          <p:cNvPr id="19" name="Picture 2" descr="C:\Documents and Settings\aysun.bosca\Desktop\csb_logo.png"/>
          <p:cNvPicPr>
            <a:picLocks noChangeAspect="1" noChangeArrowheads="1"/>
          </p:cNvPicPr>
          <p:nvPr/>
        </p:nvPicPr>
        <p:blipFill>
          <a:blip r:embed="rId2" cstate="print"/>
          <a:srcRect/>
          <a:stretch>
            <a:fillRect/>
          </a:stretch>
        </p:blipFill>
        <p:spPr bwMode="auto">
          <a:xfrm>
            <a:off x="265886" y="112346"/>
            <a:ext cx="1224135" cy="728652"/>
          </a:xfrm>
          <a:prstGeom prst="rect">
            <a:avLst/>
          </a:prstGeom>
          <a:noFill/>
        </p:spPr>
      </p:pic>
    </p:spTree>
    <p:extLst>
      <p:ext uri="{BB962C8B-B14F-4D97-AF65-F5344CB8AC3E}">
        <p14:creationId xmlns:p14="http://schemas.microsoft.com/office/powerpoint/2010/main" val="484867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İçerik Yer Tutucusu"/>
          <p:cNvGraphicFramePr>
            <a:graphicFrameLocks noGrp="1"/>
          </p:cNvGraphicFramePr>
          <p:nvPr>
            <p:ph idx="1"/>
            <p:extLst>
              <p:ext uri="{D42A27DB-BD31-4B8C-83A1-F6EECF244321}">
                <p14:modId xmlns:p14="http://schemas.microsoft.com/office/powerpoint/2010/main" val="2719572670"/>
              </p:ext>
            </p:extLst>
          </p:nvPr>
        </p:nvGraphicFramePr>
        <p:xfrm>
          <a:off x="642910" y="500042"/>
          <a:ext cx="8072494" cy="5572164"/>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C:\Documents and Settings\aysun.bosca\Desktop\csb_logo.png"/>
          <p:cNvPicPr>
            <a:picLocks noChangeAspect="1" noChangeArrowheads="1"/>
          </p:cNvPicPr>
          <p:nvPr/>
        </p:nvPicPr>
        <p:blipFill>
          <a:blip r:embed="rId3" cstate="print"/>
          <a:srcRect/>
          <a:stretch>
            <a:fillRect/>
          </a:stretch>
        </p:blipFill>
        <p:spPr bwMode="auto">
          <a:xfrm>
            <a:off x="179511" y="116632"/>
            <a:ext cx="1224135" cy="728652"/>
          </a:xfrm>
          <a:prstGeom prst="rect">
            <a:avLst/>
          </a:prstGeom>
          <a:noFill/>
        </p:spPr>
      </p:pic>
      <p:sp>
        <p:nvSpPr>
          <p:cNvPr id="4" name="Dikdörtgen 3"/>
          <p:cNvSpPr/>
          <p:nvPr/>
        </p:nvSpPr>
        <p:spPr>
          <a:xfrm>
            <a:off x="1187624" y="6093296"/>
            <a:ext cx="6408712" cy="769441"/>
          </a:xfrm>
          <a:prstGeom prst="rect">
            <a:avLst/>
          </a:prstGeom>
        </p:spPr>
        <p:txBody>
          <a:bodyPr wrap="square">
            <a:spAutoFit/>
          </a:bodyPr>
          <a:lstStyle/>
          <a:p>
            <a:r>
              <a:rPr lang="tr-TR" sz="1100" dirty="0" smtClean="0"/>
              <a:t>                                Şekil 1: Türkiye kurulu gücünün kaynaklara göre dağılımı  Kaynak</a:t>
            </a:r>
            <a:r>
              <a:rPr lang="tr-TR" sz="1100" dirty="0"/>
              <a:t>: </a:t>
            </a:r>
            <a:r>
              <a:rPr lang="tr-TR" sz="1100" dirty="0" smtClean="0"/>
              <a:t>ETKB, 2016  </a:t>
            </a:r>
          </a:p>
          <a:p>
            <a:r>
              <a:rPr lang="tr-TR" sz="1100" dirty="0" smtClean="0"/>
              <a:t>                          </a:t>
            </a:r>
          </a:p>
          <a:p>
            <a:r>
              <a:rPr lang="tr-TR" sz="1100" b="1" dirty="0"/>
              <a:t> </a:t>
            </a:r>
            <a:r>
              <a:rPr lang="tr-TR" sz="1100" b="1" dirty="0" smtClean="0"/>
              <a:t>            KASIM </a:t>
            </a:r>
            <a:r>
              <a:rPr lang="tr-TR" sz="1100" b="1" dirty="0"/>
              <a:t>2016 İTİBARİYLE ÜLKEMİZİN TOPLAM ELEKTRİK ÜRETİMİ KURULU GÜCÜ : 78.591 </a:t>
            </a:r>
            <a:r>
              <a:rPr lang="tr-TR" sz="1100" b="1" dirty="0" err="1"/>
              <a:t>MW’dir</a:t>
            </a:r>
            <a:r>
              <a:rPr lang="tr-TR" sz="1100" b="1" dirty="0"/>
              <a:t>.</a:t>
            </a:r>
            <a:r>
              <a:rPr lang="tr-TR" sz="1050" dirty="0"/>
              <a:t>                            </a:t>
            </a:r>
          </a:p>
          <a:p>
            <a:r>
              <a:rPr lang="tr-TR" sz="1100" dirty="0" smtClean="0"/>
              <a:t> </a:t>
            </a:r>
            <a:endParaRPr lang="tr-TR" sz="1100" dirty="0"/>
          </a:p>
        </p:txBody>
      </p:sp>
    </p:spTree>
    <p:extLst>
      <p:ext uri="{BB962C8B-B14F-4D97-AF65-F5344CB8AC3E}">
        <p14:creationId xmlns:p14="http://schemas.microsoft.com/office/powerpoint/2010/main" val="3835956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çerik Yer Tutucusu 8"/>
          <p:cNvGraphicFramePr>
            <a:graphicFrameLocks noGrp="1"/>
          </p:cNvGraphicFramePr>
          <p:nvPr>
            <p:ph idx="1"/>
            <p:extLst>
              <p:ext uri="{D42A27DB-BD31-4B8C-83A1-F6EECF244321}">
                <p14:modId xmlns:p14="http://schemas.microsoft.com/office/powerpoint/2010/main" val="1926568583"/>
              </p:ext>
            </p:extLst>
          </p:nvPr>
        </p:nvGraphicFramePr>
        <p:xfrm>
          <a:off x="79706" y="116632"/>
          <a:ext cx="8956789" cy="6520117"/>
        </p:xfrm>
        <a:graphic>
          <a:graphicData uri="http://schemas.openxmlformats.org/drawingml/2006/table">
            <a:tbl>
              <a:tblPr firstRow="1" bandRow="1">
                <a:tableStyleId>{5C22544A-7EE6-4342-B048-85BDC9FD1C3A}</a:tableStyleId>
              </a:tblPr>
              <a:tblGrid>
                <a:gridCol w="4555609"/>
                <a:gridCol w="4401180"/>
              </a:tblGrid>
              <a:tr h="370909">
                <a:tc>
                  <a:txBody>
                    <a:bodyPr/>
                    <a:lstStyle/>
                    <a:p>
                      <a:r>
                        <a:rPr lang="tr-TR" dirty="0" smtClean="0"/>
                        <a:t>ÇED YÖNETMELİĞİ</a:t>
                      </a:r>
                      <a:r>
                        <a:rPr lang="tr-TR" baseline="0" dirty="0" smtClean="0"/>
                        <a:t> </a:t>
                      </a:r>
                      <a:r>
                        <a:rPr lang="tr-TR" dirty="0" smtClean="0"/>
                        <a:t>EK-1 LİSTESİ (Bakanlık)</a:t>
                      </a:r>
                      <a:endParaRPr lang="tr-TR" dirty="0"/>
                    </a:p>
                  </a:txBody>
                  <a:tcPr/>
                </a:tc>
                <a:tc>
                  <a:txBody>
                    <a:bodyPr/>
                    <a:lstStyle/>
                    <a:p>
                      <a:r>
                        <a:rPr lang="tr-TR" dirty="0" smtClean="0"/>
                        <a:t>ÇED YÖNETMELİĞİ EK-2 LİSTESİ (Valilik)</a:t>
                      </a:r>
                    </a:p>
                  </a:txBody>
                  <a:tcPr/>
                </a:tc>
              </a:tr>
              <a:tr h="1329091">
                <a:tc>
                  <a:txBody>
                    <a:bodyPr/>
                    <a:lstStyle/>
                    <a:p>
                      <a:pPr algn="just"/>
                      <a:r>
                        <a:rPr lang="tr-TR" sz="1600" b="1" dirty="0" smtClean="0">
                          <a:effectLst/>
                        </a:rPr>
                        <a:t>Madde 2</a:t>
                      </a:r>
                      <a:r>
                        <a:rPr lang="tr-TR" sz="1600" dirty="0" smtClean="0">
                          <a:effectLst/>
                        </a:rPr>
                        <a:t>- Termik güç santralleri:</a:t>
                      </a:r>
                    </a:p>
                    <a:p>
                      <a:pPr algn="just"/>
                      <a:r>
                        <a:rPr lang="tr-TR" sz="1600" b="1" dirty="0" smtClean="0">
                          <a:effectLst/>
                        </a:rPr>
                        <a:t>a)</a:t>
                      </a:r>
                      <a:r>
                        <a:rPr lang="tr-TR" sz="1600" dirty="0" smtClean="0">
                          <a:effectLst/>
                        </a:rPr>
                        <a:t>Toplam ısıl gücü 300MWt ve daha fazla olan termik güç santralleri ile diğer yakma sistemleri,</a:t>
                      </a:r>
                    </a:p>
                    <a:p>
                      <a:pPr algn="just"/>
                      <a:r>
                        <a:rPr lang="tr-TR" sz="1600" b="1" dirty="0" smtClean="0">
                          <a:effectLst/>
                        </a:rPr>
                        <a:t>b)</a:t>
                      </a:r>
                      <a:r>
                        <a:rPr lang="tr-TR" sz="1600" dirty="0" smtClean="0">
                          <a:effectLst/>
                        </a:rPr>
                        <a:t>Nükleer güç santralleri veya diğer nükleer reaktörlerin kurulması veya sökümü, </a:t>
                      </a:r>
                    </a:p>
                  </a:txBody>
                  <a:tcPr>
                    <a:solidFill>
                      <a:schemeClr val="bg1">
                        <a:lumMod val="85000"/>
                      </a:schemeClr>
                    </a:solidFill>
                  </a:tcPr>
                </a:tc>
                <a:tc>
                  <a:txBody>
                    <a:bodyPr/>
                    <a:lstStyle/>
                    <a:p>
                      <a:pPr marL="0" algn="just" defTabSz="914400" rtl="0" eaLnBrk="1" latinLnBrk="0" hangingPunct="1"/>
                      <a:r>
                        <a:rPr lang="tr-TR" sz="1600" b="1" kern="1200" dirty="0" smtClean="0">
                          <a:solidFill>
                            <a:schemeClr val="dk1"/>
                          </a:solidFill>
                          <a:effectLst/>
                          <a:latin typeface="+mn-lt"/>
                          <a:ea typeface="+mn-ea"/>
                          <a:cs typeface="+mn-cs"/>
                        </a:rPr>
                        <a:t>Madde 44- </a:t>
                      </a:r>
                      <a:r>
                        <a:rPr lang="tr-TR" sz="1600" kern="1200" dirty="0" smtClean="0">
                          <a:solidFill>
                            <a:schemeClr val="dk1"/>
                          </a:solidFill>
                          <a:effectLst/>
                          <a:latin typeface="+mn-lt"/>
                          <a:ea typeface="+mn-ea"/>
                          <a:cs typeface="+mn-cs"/>
                        </a:rPr>
                        <a:t>Elektrik, gaz, buhar ve sıcak su elde edilmesi için kurulan endüstriyel tesisler, (Toplam ısıl gücü 20MWt- 300MWt arası olanlar)</a:t>
                      </a:r>
                      <a:endParaRPr lang="tr-TR" sz="1600" kern="1200" dirty="0">
                        <a:solidFill>
                          <a:schemeClr val="dk1"/>
                        </a:solidFill>
                        <a:effectLst/>
                        <a:latin typeface="+mn-lt"/>
                        <a:ea typeface="+mn-ea"/>
                        <a:cs typeface="+mn-cs"/>
                      </a:endParaRPr>
                    </a:p>
                  </a:txBody>
                  <a:tcPr>
                    <a:solidFill>
                      <a:schemeClr val="bg1">
                        <a:lumMod val="85000"/>
                      </a:schemeClr>
                    </a:solidFill>
                  </a:tcPr>
                </a:tc>
              </a:tr>
              <a:tr h="587273">
                <a:tc>
                  <a:txBody>
                    <a:bodyPr/>
                    <a:lstStyle/>
                    <a:p>
                      <a:pPr marL="0" algn="just"/>
                      <a:r>
                        <a:rPr lang="tr-TR" sz="1600" b="1" kern="1200" dirty="0" smtClean="0">
                          <a:solidFill>
                            <a:schemeClr val="dk1"/>
                          </a:solidFill>
                          <a:effectLst/>
                          <a:latin typeface="+mn-lt"/>
                          <a:ea typeface="+mn-ea"/>
                          <a:cs typeface="+mn-cs"/>
                        </a:rPr>
                        <a:t>Madde 12- </a:t>
                      </a:r>
                      <a:r>
                        <a:rPr lang="tr-TR" sz="1600" kern="1200" dirty="0" smtClean="0">
                          <a:solidFill>
                            <a:schemeClr val="dk1"/>
                          </a:solidFill>
                          <a:effectLst/>
                          <a:latin typeface="+mn-lt"/>
                          <a:ea typeface="+mn-ea"/>
                          <a:cs typeface="+mn-cs"/>
                        </a:rPr>
                        <a:t>10 milyon m3/yıl ve üzeri yeraltı suyu</a:t>
                      </a:r>
                      <a:r>
                        <a:rPr lang="tr-TR" sz="1600" kern="1200" baseline="0" dirty="0" smtClean="0">
                          <a:solidFill>
                            <a:schemeClr val="dk1"/>
                          </a:solidFill>
                          <a:effectLst/>
                          <a:latin typeface="+mn-lt"/>
                          <a:ea typeface="+mn-ea"/>
                          <a:cs typeface="+mn-cs"/>
                        </a:rPr>
                        <a:t> </a:t>
                      </a:r>
                      <a:r>
                        <a:rPr lang="tr-TR" sz="1600" kern="1200" dirty="0" smtClean="0">
                          <a:solidFill>
                            <a:schemeClr val="dk1"/>
                          </a:solidFill>
                          <a:effectLst/>
                          <a:latin typeface="+mn-lt"/>
                          <a:ea typeface="+mn-ea"/>
                          <a:cs typeface="+mn-cs"/>
                        </a:rPr>
                        <a:t>çıkarma veya suyu yeraltında depolama</a:t>
                      </a:r>
                      <a:r>
                        <a:rPr lang="tr-TR" sz="1600" kern="1200" baseline="0" dirty="0" smtClean="0">
                          <a:solidFill>
                            <a:schemeClr val="dk1"/>
                          </a:solidFill>
                          <a:effectLst/>
                          <a:latin typeface="+mn-lt"/>
                          <a:ea typeface="+mn-ea"/>
                          <a:cs typeface="+mn-cs"/>
                        </a:rPr>
                        <a:t> </a:t>
                      </a:r>
                      <a:r>
                        <a:rPr lang="tr-TR" sz="1600" kern="1200" dirty="0" smtClean="0">
                          <a:solidFill>
                            <a:schemeClr val="dk1"/>
                          </a:solidFill>
                          <a:effectLst/>
                          <a:latin typeface="+mn-lt"/>
                          <a:ea typeface="+mn-ea"/>
                          <a:cs typeface="+mn-cs"/>
                        </a:rPr>
                        <a:t>projeleri,</a:t>
                      </a:r>
                      <a:endParaRPr lang="tr-TR" sz="1600" kern="1200" dirty="0">
                        <a:solidFill>
                          <a:schemeClr val="dk1"/>
                        </a:solidFill>
                        <a:effectLst/>
                        <a:latin typeface="+mn-lt"/>
                        <a:ea typeface="+mn-ea"/>
                        <a:cs typeface="+mn-cs"/>
                      </a:endParaRPr>
                    </a:p>
                  </a:txBody>
                  <a:tcPr>
                    <a:solidFill>
                      <a:schemeClr val="bg1">
                        <a:lumMod val="85000"/>
                      </a:schemeClr>
                    </a:solidFill>
                  </a:tcPr>
                </a:tc>
                <a:tc>
                  <a:txBody>
                    <a:bodyPr/>
                    <a:lstStyle/>
                    <a:p>
                      <a:r>
                        <a:rPr lang="tr-TR" sz="1600" b="1" kern="1200" dirty="0" smtClean="0">
                          <a:solidFill>
                            <a:schemeClr val="dk1"/>
                          </a:solidFill>
                          <a:effectLst/>
                          <a:latin typeface="+mn-lt"/>
                          <a:ea typeface="+mn-ea"/>
                          <a:cs typeface="+mn-cs"/>
                        </a:rPr>
                        <a:t>Madde</a:t>
                      </a:r>
                      <a:r>
                        <a:rPr lang="tr-TR" sz="1600" b="1" kern="1200" baseline="0" dirty="0" smtClean="0">
                          <a:solidFill>
                            <a:schemeClr val="dk1"/>
                          </a:solidFill>
                          <a:effectLst/>
                          <a:latin typeface="+mn-lt"/>
                          <a:ea typeface="+mn-ea"/>
                          <a:cs typeface="+mn-cs"/>
                        </a:rPr>
                        <a:t> </a:t>
                      </a:r>
                      <a:r>
                        <a:rPr lang="tr-TR" sz="1600" b="1" kern="1200" dirty="0" smtClean="0">
                          <a:solidFill>
                            <a:schemeClr val="dk1"/>
                          </a:solidFill>
                          <a:effectLst/>
                          <a:latin typeface="+mn-lt"/>
                          <a:ea typeface="+mn-ea"/>
                          <a:cs typeface="+mn-cs"/>
                        </a:rPr>
                        <a:t>47- </a:t>
                      </a:r>
                      <a:r>
                        <a:rPr lang="tr-TR" sz="1600" kern="1200" dirty="0" smtClean="0">
                          <a:solidFill>
                            <a:schemeClr val="dk1"/>
                          </a:solidFill>
                          <a:effectLst/>
                          <a:latin typeface="+mn-lt"/>
                          <a:ea typeface="+mn-ea"/>
                          <a:cs typeface="+mn-cs"/>
                        </a:rPr>
                        <a:t>1.000.000 m3/yıl ve üzeri yeraltı suyu çıkarma veya yeraltında depolama projeleri,</a:t>
                      </a:r>
                      <a:endParaRPr lang="tr-TR" sz="1600" kern="1200" dirty="0">
                        <a:solidFill>
                          <a:schemeClr val="dk1"/>
                        </a:solidFill>
                        <a:effectLst/>
                        <a:latin typeface="+mn-lt"/>
                        <a:ea typeface="+mn-ea"/>
                        <a:cs typeface="+mn-cs"/>
                      </a:endParaRPr>
                    </a:p>
                  </a:txBody>
                  <a:tcPr>
                    <a:solidFill>
                      <a:schemeClr val="bg1">
                        <a:lumMod val="85000"/>
                      </a:schemeClr>
                    </a:solidFill>
                  </a:tcPr>
                </a:tc>
              </a:tr>
              <a:tr h="1329091">
                <a:tc>
                  <a:txBody>
                    <a:bodyPr/>
                    <a:lstStyle/>
                    <a:p>
                      <a:r>
                        <a:rPr lang="tr-TR" sz="1600" b="1" kern="1200" dirty="0" smtClean="0">
                          <a:solidFill>
                            <a:schemeClr val="dk1"/>
                          </a:solidFill>
                          <a:effectLst/>
                          <a:latin typeface="+mn-lt"/>
                          <a:ea typeface="+mn-ea"/>
                          <a:cs typeface="+mn-cs"/>
                        </a:rPr>
                        <a:t>Madde 13- </a:t>
                      </a:r>
                      <a:r>
                        <a:rPr lang="tr-TR" sz="1600" kern="1200" dirty="0" smtClean="0">
                          <a:solidFill>
                            <a:schemeClr val="dk1"/>
                          </a:solidFill>
                          <a:effectLst/>
                          <a:latin typeface="+mn-lt"/>
                          <a:ea typeface="+mn-ea"/>
                          <a:cs typeface="+mn-cs"/>
                        </a:rPr>
                        <a:t>Boru ile içme suyu taşımaları dışında kalan ve akarsu havzaları arasında, 100 milyon m3/yıl ve üzeri su aktarma projeleri,</a:t>
                      </a:r>
                      <a:endParaRPr lang="tr-TR" sz="1600" kern="1200" dirty="0">
                        <a:solidFill>
                          <a:schemeClr val="dk1"/>
                        </a:solidFill>
                        <a:effectLst/>
                        <a:latin typeface="+mn-lt"/>
                        <a:ea typeface="+mn-ea"/>
                        <a:cs typeface="+mn-cs"/>
                      </a:endParaRPr>
                    </a:p>
                  </a:txBody>
                  <a:tcPr>
                    <a:solidFill>
                      <a:schemeClr val="bg1">
                        <a:lumMod val="85000"/>
                      </a:schemeClr>
                    </a:solidFill>
                  </a:tcPr>
                </a:tc>
                <a:tc>
                  <a:txBody>
                    <a:bodyPr/>
                    <a:lstStyle/>
                    <a:p>
                      <a:r>
                        <a:rPr lang="tr-TR" sz="1600" b="1" kern="1200" dirty="0" smtClean="0">
                          <a:solidFill>
                            <a:schemeClr val="dk1"/>
                          </a:solidFill>
                          <a:effectLst/>
                          <a:latin typeface="+mn-lt"/>
                          <a:ea typeface="+mn-ea"/>
                          <a:cs typeface="+mn-cs"/>
                        </a:rPr>
                        <a:t>Madde 48-</a:t>
                      </a:r>
                      <a:r>
                        <a:rPr lang="tr-TR" sz="1600" kern="1200" dirty="0" smtClean="0">
                          <a:solidFill>
                            <a:schemeClr val="dk1"/>
                          </a:solidFill>
                          <a:effectLst/>
                          <a:latin typeface="+mn-lt"/>
                          <a:ea typeface="+mn-ea"/>
                          <a:cs typeface="+mn-cs"/>
                        </a:rPr>
                        <a:t> Akarsu yatakları ile ilgili projeler:</a:t>
                      </a:r>
                    </a:p>
                    <a:p>
                      <a:r>
                        <a:rPr lang="tr-TR" sz="1600" b="1" kern="1200" dirty="0" smtClean="0">
                          <a:solidFill>
                            <a:schemeClr val="dk1"/>
                          </a:solidFill>
                          <a:effectLst/>
                          <a:latin typeface="+mn-lt"/>
                          <a:ea typeface="+mn-ea"/>
                          <a:cs typeface="+mn-cs"/>
                        </a:rPr>
                        <a:t>a)</a:t>
                      </a:r>
                      <a:r>
                        <a:rPr lang="tr-TR" sz="1600" kern="1200" dirty="0" smtClean="0">
                          <a:solidFill>
                            <a:schemeClr val="dk1"/>
                          </a:solidFill>
                          <a:effectLst/>
                          <a:latin typeface="+mn-lt"/>
                          <a:ea typeface="+mn-ea"/>
                          <a:cs typeface="+mn-cs"/>
                        </a:rPr>
                        <a:t> Akarsu havzaları arasında su aktarma projeleri, (Ek-1 listesinde yer almayanlar)</a:t>
                      </a:r>
                    </a:p>
                    <a:p>
                      <a:r>
                        <a:rPr lang="tr-TR" sz="1600" b="1" kern="1200" dirty="0" smtClean="0">
                          <a:solidFill>
                            <a:schemeClr val="dk1"/>
                          </a:solidFill>
                          <a:effectLst/>
                          <a:latin typeface="+mn-lt"/>
                          <a:ea typeface="+mn-ea"/>
                          <a:cs typeface="+mn-cs"/>
                        </a:rPr>
                        <a:t>b)</a:t>
                      </a:r>
                      <a:r>
                        <a:rPr lang="tr-TR" sz="1600" kern="1200" dirty="0" smtClean="0">
                          <a:solidFill>
                            <a:schemeClr val="dk1"/>
                          </a:solidFill>
                          <a:effectLst/>
                          <a:latin typeface="+mn-lt"/>
                          <a:ea typeface="+mn-ea"/>
                          <a:cs typeface="+mn-cs"/>
                        </a:rPr>
                        <a:t> Sürekli akış gösteren akarsuların yataklarında 5km ve üzerinde düzenleme yapılan projeler</a:t>
                      </a:r>
                    </a:p>
                  </a:txBody>
                  <a:tcPr>
                    <a:solidFill>
                      <a:schemeClr val="bg1">
                        <a:lumMod val="85000"/>
                      </a:schemeClr>
                    </a:solidFill>
                  </a:tcPr>
                </a:tc>
              </a:tr>
              <a:tr h="560100">
                <a:tc>
                  <a:txBody>
                    <a:bodyPr/>
                    <a:lstStyle/>
                    <a:p>
                      <a:r>
                        <a:rPr lang="tr-TR" sz="1600" b="1" kern="1200" dirty="0" smtClean="0">
                          <a:solidFill>
                            <a:schemeClr val="dk1"/>
                          </a:solidFill>
                          <a:effectLst/>
                          <a:latin typeface="+mn-lt"/>
                          <a:ea typeface="+mn-ea"/>
                          <a:cs typeface="+mn-cs"/>
                        </a:rPr>
                        <a:t>Madde 14- </a:t>
                      </a:r>
                      <a:r>
                        <a:rPr lang="tr-TR" sz="1600" kern="1200" dirty="0" smtClean="0">
                          <a:solidFill>
                            <a:schemeClr val="dk1"/>
                          </a:solidFill>
                          <a:effectLst/>
                          <a:latin typeface="+mn-lt"/>
                          <a:ea typeface="+mn-ea"/>
                          <a:cs typeface="+mn-cs"/>
                        </a:rPr>
                        <a:t>Göl hacmi 10 milyon m3 ve üzeri olan baraj veya göletler,</a:t>
                      </a:r>
                      <a:endParaRPr lang="tr-TR" sz="1600" kern="1200" dirty="0">
                        <a:solidFill>
                          <a:schemeClr val="dk1"/>
                        </a:solidFill>
                        <a:effectLst/>
                        <a:latin typeface="+mn-lt"/>
                        <a:ea typeface="+mn-ea"/>
                        <a:cs typeface="+mn-cs"/>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kern="1200" dirty="0" smtClean="0">
                          <a:solidFill>
                            <a:schemeClr val="dk1"/>
                          </a:solidFill>
                          <a:effectLst/>
                          <a:latin typeface="+mn-lt"/>
                          <a:ea typeface="+mn-ea"/>
                          <a:cs typeface="+mn-cs"/>
                        </a:rPr>
                        <a:t>Madde 46- </a:t>
                      </a:r>
                      <a:r>
                        <a:rPr lang="tr-TR" sz="1600" kern="1200" dirty="0" smtClean="0">
                          <a:solidFill>
                            <a:schemeClr val="dk1"/>
                          </a:solidFill>
                          <a:effectLst/>
                          <a:latin typeface="+mn-lt"/>
                          <a:ea typeface="+mn-ea"/>
                          <a:cs typeface="+mn-cs"/>
                        </a:rPr>
                        <a:t>Göl hacmi 5 milyon m3 ve üzeri olan baraj ve göletler,</a:t>
                      </a:r>
                    </a:p>
                  </a:txBody>
                  <a:tcPr>
                    <a:solidFill>
                      <a:schemeClr val="bg1">
                        <a:lumMod val="85000"/>
                      </a:schemeClr>
                    </a:solidFill>
                  </a:tcPr>
                </a:tc>
              </a:tr>
              <a:tr h="55704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600" b="1" kern="1200" dirty="0" smtClean="0">
                          <a:solidFill>
                            <a:schemeClr val="dk1"/>
                          </a:solidFill>
                          <a:effectLst/>
                          <a:latin typeface="+mn-lt"/>
                          <a:ea typeface="+mn-ea"/>
                          <a:cs typeface="+mn-cs"/>
                        </a:rPr>
                        <a:t>Madde</a:t>
                      </a:r>
                      <a:r>
                        <a:rPr lang="tr-TR" sz="1600" b="1" kern="1200" baseline="0" dirty="0" smtClean="0">
                          <a:solidFill>
                            <a:schemeClr val="dk1"/>
                          </a:solidFill>
                          <a:effectLst/>
                          <a:latin typeface="+mn-lt"/>
                          <a:ea typeface="+mn-ea"/>
                          <a:cs typeface="+mn-cs"/>
                        </a:rPr>
                        <a:t> </a:t>
                      </a:r>
                      <a:r>
                        <a:rPr lang="tr-TR" sz="1600" b="1" kern="1200" dirty="0" smtClean="0">
                          <a:solidFill>
                            <a:schemeClr val="dk1"/>
                          </a:solidFill>
                          <a:effectLst/>
                          <a:latin typeface="+mn-lt"/>
                          <a:ea typeface="+mn-ea"/>
                          <a:cs typeface="+mn-cs"/>
                        </a:rPr>
                        <a:t>15- </a:t>
                      </a:r>
                      <a:r>
                        <a:rPr lang="tr-TR" sz="1600" kern="1200" dirty="0" smtClean="0">
                          <a:solidFill>
                            <a:schemeClr val="dk1"/>
                          </a:solidFill>
                          <a:effectLst/>
                          <a:latin typeface="+mn-lt"/>
                          <a:ea typeface="+mn-ea"/>
                          <a:cs typeface="+mn-cs"/>
                        </a:rPr>
                        <a:t>Kurulu gücü 10MWm ve üzeri olan HES Projeleri</a:t>
                      </a:r>
                    </a:p>
                  </a:txBody>
                  <a:tcPr>
                    <a:solidFill>
                      <a:schemeClr val="bg1">
                        <a:lumMod val="85000"/>
                      </a:schemeClr>
                    </a:solidFill>
                  </a:tcPr>
                </a:tc>
                <a:tc>
                  <a:txBody>
                    <a:bodyPr/>
                    <a:lstStyle/>
                    <a:p>
                      <a:pPr algn="just"/>
                      <a:r>
                        <a:rPr lang="tr-TR" sz="1600" b="1" kern="1200" dirty="0" smtClean="0">
                          <a:solidFill>
                            <a:schemeClr val="dk1"/>
                          </a:solidFill>
                          <a:effectLst/>
                          <a:latin typeface="+mn-lt"/>
                          <a:ea typeface="+mn-ea"/>
                          <a:cs typeface="+mn-cs"/>
                        </a:rPr>
                        <a:t>Madde 41- </a:t>
                      </a:r>
                      <a:r>
                        <a:rPr lang="tr-TR" sz="1600" kern="1200" dirty="0" smtClean="0">
                          <a:solidFill>
                            <a:srgbClr val="FF0000"/>
                          </a:solidFill>
                          <a:effectLst/>
                          <a:latin typeface="+mn-lt"/>
                          <a:ea typeface="+mn-ea"/>
                          <a:cs typeface="+mn-cs"/>
                        </a:rPr>
                        <a:t>Kurulu gücü 1-10MWm olan HES Projeleri (7 Şubat 2014 itibariyle Bakanlıkta)</a:t>
                      </a:r>
                      <a:endParaRPr lang="tr-TR" sz="1600" kern="1200" dirty="0">
                        <a:solidFill>
                          <a:srgbClr val="FF0000"/>
                        </a:solidFill>
                        <a:effectLst/>
                        <a:latin typeface="+mn-lt"/>
                        <a:ea typeface="+mn-ea"/>
                        <a:cs typeface="+mn-cs"/>
                      </a:endParaRPr>
                    </a:p>
                  </a:txBody>
                  <a:tcPr>
                    <a:solidFill>
                      <a:schemeClr val="bg1">
                        <a:lumMod val="85000"/>
                      </a:schemeClr>
                    </a:solidFill>
                  </a:tcPr>
                </a:tc>
              </a:tr>
              <a:tr h="553988">
                <a:tc>
                  <a:txBody>
                    <a:bodyPr/>
                    <a:lstStyle/>
                    <a:p>
                      <a:pPr algn="just"/>
                      <a:r>
                        <a:rPr lang="tr-TR" sz="1600" b="1" kern="1200" dirty="0" smtClean="0">
                          <a:solidFill>
                            <a:schemeClr val="dk1"/>
                          </a:solidFill>
                          <a:effectLst/>
                          <a:latin typeface="+mn-lt"/>
                          <a:ea typeface="+mn-ea"/>
                          <a:cs typeface="+mn-cs"/>
                        </a:rPr>
                        <a:t>Madde 43-</a:t>
                      </a:r>
                      <a:r>
                        <a:rPr lang="tr-TR" sz="1600" b="1" kern="1200" baseline="0" dirty="0" smtClean="0">
                          <a:solidFill>
                            <a:schemeClr val="dk1"/>
                          </a:solidFill>
                          <a:effectLst/>
                          <a:latin typeface="+mn-lt"/>
                          <a:ea typeface="+mn-ea"/>
                          <a:cs typeface="+mn-cs"/>
                        </a:rPr>
                        <a:t> </a:t>
                      </a:r>
                      <a:r>
                        <a:rPr lang="tr-TR" sz="1600" kern="1200" dirty="0" smtClean="0">
                          <a:solidFill>
                            <a:schemeClr val="dk1"/>
                          </a:solidFill>
                          <a:effectLst/>
                          <a:latin typeface="+mn-lt"/>
                          <a:ea typeface="+mn-ea"/>
                          <a:cs typeface="+mn-cs"/>
                        </a:rPr>
                        <a:t>Kurulu gücü 50MWm ve üzeri RES Projeleri</a:t>
                      </a:r>
                    </a:p>
                  </a:txBody>
                  <a:tcPr>
                    <a:solidFill>
                      <a:schemeClr val="bg1">
                        <a:lumMod val="85000"/>
                      </a:schemeClr>
                    </a:solidFill>
                  </a:tcPr>
                </a:tc>
                <a:tc>
                  <a:txBody>
                    <a:bodyPr/>
                    <a:lstStyle/>
                    <a:p>
                      <a:pPr algn="just"/>
                      <a:r>
                        <a:rPr lang="tr-TR" sz="1600" b="1" kern="1200" dirty="0" smtClean="0">
                          <a:solidFill>
                            <a:schemeClr val="dk1"/>
                          </a:solidFill>
                          <a:effectLst/>
                          <a:latin typeface="+mn-lt"/>
                          <a:ea typeface="+mn-ea"/>
                          <a:cs typeface="+mn-cs"/>
                        </a:rPr>
                        <a:t>Madde 42- </a:t>
                      </a:r>
                      <a:r>
                        <a:rPr lang="tr-TR" sz="1600" kern="1200" dirty="0" smtClean="0">
                          <a:solidFill>
                            <a:schemeClr val="dk1"/>
                          </a:solidFill>
                          <a:effectLst/>
                          <a:latin typeface="+mn-lt"/>
                          <a:ea typeface="+mn-ea"/>
                          <a:cs typeface="+mn-cs"/>
                        </a:rPr>
                        <a:t>Kurulu gücü 10-50MWm olan RES Projeleri</a:t>
                      </a:r>
                      <a:endParaRPr lang="tr-TR" sz="1600" kern="1200" dirty="0">
                        <a:solidFill>
                          <a:schemeClr val="dk1"/>
                        </a:solidFill>
                        <a:effectLst/>
                        <a:latin typeface="+mn-lt"/>
                        <a:ea typeface="+mn-ea"/>
                        <a:cs typeface="+mn-cs"/>
                      </a:endParaRPr>
                    </a:p>
                  </a:txBody>
                  <a:tcPr>
                    <a:solidFill>
                      <a:schemeClr val="bg1">
                        <a:lumMod val="85000"/>
                      </a:schemeClr>
                    </a:solidFill>
                  </a:tcPr>
                </a:tc>
              </a:tr>
              <a:tr h="550932">
                <a:tc>
                  <a:txBody>
                    <a:bodyPr/>
                    <a:lstStyle/>
                    <a:p>
                      <a:pPr algn="just"/>
                      <a:r>
                        <a:rPr lang="tr-TR" sz="1600" b="1" kern="1200" dirty="0" smtClean="0">
                          <a:solidFill>
                            <a:schemeClr val="dk1"/>
                          </a:solidFill>
                          <a:effectLst/>
                          <a:latin typeface="+mn-lt"/>
                          <a:ea typeface="+mn-ea"/>
                          <a:cs typeface="+mn-cs"/>
                        </a:rPr>
                        <a:t>Madde</a:t>
                      </a:r>
                      <a:r>
                        <a:rPr lang="tr-TR" sz="1600" b="1" kern="1200" baseline="0" dirty="0" smtClean="0">
                          <a:solidFill>
                            <a:schemeClr val="dk1"/>
                          </a:solidFill>
                          <a:effectLst/>
                          <a:latin typeface="+mn-lt"/>
                          <a:ea typeface="+mn-ea"/>
                          <a:cs typeface="+mn-cs"/>
                        </a:rPr>
                        <a:t> </a:t>
                      </a:r>
                      <a:r>
                        <a:rPr lang="tr-TR" sz="1600" b="1" kern="1200" dirty="0" smtClean="0">
                          <a:solidFill>
                            <a:schemeClr val="dk1"/>
                          </a:solidFill>
                          <a:effectLst/>
                          <a:latin typeface="+mn-lt"/>
                          <a:ea typeface="+mn-ea"/>
                          <a:cs typeface="+mn-cs"/>
                        </a:rPr>
                        <a:t>44- </a:t>
                      </a:r>
                      <a:r>
                        <a:rPr lang="tr-TR" sz="1600" kern="1200" dirty="0" smtClean="0">
                          <a:solidFill>
                            <a:schemeClr val="dk1"/>
                          </a:solidFill>
                          <a:effectLst/>
                          <a:latin typeface="+mn-lt"/>
                          <a:ea typeface="+mn-ea"/>
                          <a:cs typeface="+mn-cs"/>
                        </a:rPr>
                        <a:t>Jeotermal kaynağın çıkartılması ve kullanılması, (Isıl kapasitesi 20MWe ve üzeri)</a:t>
                      </a:r>
                      <a:endParaRPr lang="tr-TR" sz="1600" kern="1200" dirty="0">
                        <a:solidFill>
                          <a:schemeClr val="dk1"/>
                        </a:solidFill>
                        <a:effectLst/>
                        <a:latin typeface="+mn-lt"/>
                        <a:ea typeface="+mn-ea"/>
                        <a:cs typeface="+mn-cs"/>
                      </a:endParaRPr>
                    </a:p>
                  </a:txBody>
                  <a:tcPr>
                    <a:solidFill>
                      <a:schemeClr val="bg1">
                        <a:lumMod val="85000"/>
                      </a:schemeClr>
                    </a:solidFill>
                  </a:tcPr>
                </a:tc>
                <a:tc>
                  <a:txBody>
                    <a:bodyPr/>
                    <a:lstStyle/>
                    <a:p>
                      <a:pPr algn="just"/>
                      <a:r>
                        <a:rPr lang="tr-TR" sz="1600" b="1" kern="1200" dirty="0" smtClean="0">
                          <a:solidFill>
                            <a:schemeClr val="dk1"/>
                          </a:solidFill>
                          <a:effectLst/>
                          <a:latin typeface="+mn-lt"/>
                          <a:ea typeface="+mn-ea"/>
                          <a:cs typeface="+mn-cs"/>
                        </a:rPr>
                        <a:t>Madde 43-</a:t>
                      </a:r>
                      <a:r>
                        <a:rPr lang="tr-TR" sz="1600" kern="1200" dirty="0" smtClean="0">
                          <a:solidFill>
                            <a:schemeClr val="dk1"/>
                          </a:solidFill>
                          <a:effectLst/>
                          <a:latin typeface="+mn-lt"/>
                          <a:ea typeface="+mn-ea"/>
                          <a:cs typeface="+mn-cs"/>
                        </a:rPr>
                        <a:t>Jeotermal kaynağın çıkartılması ve kullanılması, (Isıl gücü 5MWe ve üzeri)</a:t>
                      </a:r>
                      <a:endParaRPr lang="tr-TR" sz="1600" kern="1200" dirty="0">
                        <a:solidFill>
                          <a:schemeClr val="dk1"/>
                        </a:solidFill>
                        <a:effectLst/>
                        <a:latin typeface="+mn-lt"/>
                        <a:ea typeface="+mn-ea"/>
                        <a:cs typeface="+mn-cs"/>
                      </a:endParaRPr>
                    </a:p>
                  </a:txBody>
                  <a:tcPr>
                    <a:solidFill>
                      <a:schemeClr val="bg1">
                        <a:lumMod val="85000"/>
                      </a:schemeClr>
                    </a:solidFill>
                  </a:tcPr>
                </a:tc>
              </a:tr>
              <a:tr h="587273">
                <a:tc>
                  <a:txBody>
                    <a:bodyPr/>
                    <a:lstStyle/>
                    <a:p>
                      <a:r>
                        <a:rPr lang="tr-TR" sz="1600" b="1" kern="1200" dirty="0" smtClean="0">
                          <a:solidFill>
                            <a:schemeClr val="dk1"/>
                          </a:solidFill>
                          <a:effectLst/>
                          <a:latin typeface="+mn-lt"/>
                          <a:ea typeface="+mn-ea"/>
                          <a:cs typeface="+mn-cs"/>
                        </a:rPr>
                        <a:t>Madde 45- </a:t>
                      </a:r>
                      <a:r>
                        <a:rPr lang="tr-TR" sz="1600" kern="1200" dirty="0" smtClean="0">
                          <a:solidFill>
                            <a:schemeClr val="dk1"/>
                          </a:solidFill>
                          <a:effectLst/>
                          <a:latin typeface="+mn-lt"/>
                          <a:ea typeface="+mn-ea"/>
                          <a:cs typeface="+mn-cs"/>
                        </a:rPr>
                        <a:t>Kurulu gücü 10MWe ve üzeri GES Projeleri</a:t>
                      </a:r>
                      <a:endParaRPr lang="tr-TR" sz="1600" kern="1200" dirty="0">
                        <a:solidFill>
                          <a:schemeClr val="dk1"/>
                        </a:solidFill>
                        <a:effectLst/>
                        <a:latin typeface="+mn-lt"/>
                        <a:ea typeface="+mn-ea"/>
                        <a:cs typeface="+mn-cs"/>
                      </a:endParaRPr>
                    </a:p>
                  </a:txBody>
                  <a:tcPr>
                    <a:solidFill>
                      <a:schemeClr val="bg1">
                        <a:lumMod val="85000"/>
                      </a:schemeClr>
                    </a:solidFill>
                  </a:tcPr>
                </a:tc>
                <a:tc>
                  <a:txBody>
                    <a:bodyPr/>
                    <a:lstStyle/>
                    <a:p>
                      <a:pPr algn="just"/>
                      <a:r>
                        <a:rPr lang="tr-TR" sz="1600" b="1" kern="1200" dirty="0" smtClean="0">
                          <a:solidFill>
                            <a:schemeClr val="dk1"/>
                          </a:solidFill>
                          <a:effectLst/>
                          <a:latin typeface="+mn-lt"/>
                          <a:ea typeface="+mn-ea"/>
                          <a:cs typeface="+mn-cs"/>
                        </a:rPr>
                        <a:t>Madde 45- </a:t>
                      </a:r>
                      <a:r>
                        <a:rPr lang="tr-TR" sz="1600" kern="1200" dirty="0" smtClean="0">
                          <a:solidFill>
                            <a:schemeClr val="dk1"/>
                          </a:solidFill>
                          <a:effectLst/>
                          <a:latin typeface="+mn-lt"/>
                          <a:ea typeface="+mn-ea"/>
                          <a:cs typeface="+mn-cs"/>
                        </a:rPr>
                        <a:t>Kurulu gücü 1-10MWe olan GES ,(çatı ve cephe sistemleri hariç)</a:t>
                      </a:r>
                      <a:endParaRPr lang="tr-TR" sz="1600" kern="1200" dirty="0">
                        <a:solidFill>
                          <a:schemeClr val="dk1"/>
                        </a:solidFill>
                        <a:effectLst/>
                        <a:latin typeface="+mn-lt"/>
                        <a:ea typeface="+mn-ea"/>
                        <a:cs typeface="+mn-cs"/>
                      </a:endParaRPr>
                    </a:p>
                  </a:txBody>
                  <a:tcPr>
                    <a:solidFill>
                      <a:schemeClr val="bg1">
                        <a:lumMod val="85000"/>
                      </a:schemeClr>
                    </a:solidFill>
                  </a:tcPr>
                </a:tc>
              </a:tr>
            </a:tbl>
          </a:graphicData>
        </a:graphic>
      </p:graphicFrame>
      <p:sp>
        <p:nvSpPr>
          <p:cNvPr id="8" name="Başlık 1"/>
          <p:cNvSpPr txBox="1">
            <a:spLocks/>
          </p:cNvSpPr>
          <p:nvPr/>
        </p:nvSpPr>
        <p:spPr>
          <a:xfrm>
            <a:off x="429403" y="1395168"/>
            <a:ext cx="8229600" cy="10129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Tree>
    <p:extLst>
      <p:ext uri="{BB962C8B-B14F-4D97-AF65-F5344CB8AC3E}">
        <p14:creationId xmlns:p14="http://schemas.microsoft.com/office/powerpoint/2010/main" val="4152074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1135362"/>
            <a:ext cx="7416824" cy="1141510"/>
          </a:xfrm>
        </p:spPr>
        <p:txBody>
          <a:bodyPr>
            <a:normAutofit/>
          </a:bodyPr>
          <a:lstStyle/>
          <a:p>
            <a:pPr algn="l"/>
            <a:r>
              <a:rPr lang="tr-TR" sz="3200" b="1" dirty="0" smtClean="0">
                <a:solidFill>
                  <a:srgbClr val="002060"/>
                </a:solidFill>
              </a:rPr>
              <a:t/>
            </a:r>
            <a:br>
              <a:rPr lang="tr-TR" sz="3200" b="1" dirty="0" smtClean="0">
                <a:solidFill>
                  <a:srgbClr val="002060"/>
                </a:solidFill>
              </a:rPr>
            </a:br>
            <a:r>
              <a:rPr lang="tr-TR" sz="3200" b="1" dirty="0" smtClean="0">
                <a:solidFill>
                  <a:srgbClr val="002060"/>
                </a:solidFill>
              </a:rPr>
              <a:t>İÇERİK</a:t>
            </a:r>
            <a:endParaRPr lang="tr-TR" sz="3200" dirty="0"/>
          </a:p>
        </p:txBody>
      </p:sp>
      <p:sp>
        <p:nvSpPr>
          <p:cNvPr id="4" name="Content Placeholder 3"/>
          <p:cNvSpPr>
            <a:spLocks noGrp="1"/>
          </p:cNvSpPr>
          <p:nvPr>
            <p:ph idx="1"/>
          </p:nvPr>
        </p:nvSpPr>
        <p:spPr>
          <a:xfrm>
            <a:off x="899592" y="2060848"/>
            <a:ext cx="7041976" cy="3456384"/>
          </a:xfrm>
        </p:spPr>
        <p:txBody>
          <a:bodyPr/>
          <a:lstStyle/>
          <a:p>
            <a:endParaRPr lang="tr-TR" sz="2000" i="1" dirty="0" smtClean="0"/>
          </a:p>
          <a:p>
            <a:endParaRPr lang="tr-TR" sz="2000" i="1" dirty="0"/>
          </a:p>
          <a:p>
            <a:r>
              <a:rPr lang="tr-TR" sz="2000" b="1" i="1" dirty="0" smtClean="0">
                <a:latin typeface="Times New Roman" panose="02020603050405020304" pitchFamily="18" charset="0"/>
                <a:cs typeface="Times New Roman" panose="02020603050405020304" pitchFamily="18" charset="0"/>
              </a:rPr>
              <a:t>ÇED Yönetmeliği</a:t>
            </a:r>
          </a:p>
          <a:p>
            <a:r>
              <a:rPr lang="tr-TR" sz="2000" b="1" i="1" dirty="0" smtClean="0">
                <a:latin typeface="Times New Roman" panose="02020603050405020304" pitchFamily="18" charset="0"/>
                <a:cs typeface="Times New Roman" panose="02020603050405020304" pitchFamily="18" charset="0"/>
              </a:rPr>
              <a:t>ÇED Yönetmeliği Akım Şeması ve ÇED’in Önemi</a:t>
            </a:r>
          </a:p>
          <a:p>
            <a:r>
              <a:rPr lang="tr-TR" sz="2000" b="1" i="1" dirty="0" smtClean="0">
                <a:latin typeface="Times New Roman" panose="02020603050405020304" pitchFamily="18" charset="0"/>
                <a:cs typeface="Times New Roman" panose="02020603050405020304" pitchFamily="18" charset="0"/>
              </a:rPr>
              <a:t>Enerji Yatırımlarında ÇED</a:t>
            </a:r>
          </a:p>
          <a:p>
            <a:r>
              <a:rPr lang="tr-TR" sz="2000" b="1" i="1" dirty="0" smtClean="0">
                <a:latin typeface="Times New Roman" panose="02020603050405020304" pitchFamily="18" charset="0"/>
                <a:cs typeface="Times New Roman" panose="02020603050405020304" pitchFamily="18" charset="0"/>
              </a:rPr>
              <a:t>Enerji Yatırımları İstatistiksel Veriler</a:t>
            </a:r>
          </a:p>
          <a:p>
            <a:pPr marL="0" indent="0">
              <a:buNone/>
            </a:pPr>
            <a:endParaRPr lang="tr-TR" sz="2000" i="1" dirty="0" smtClean="0"/>
          </a:p>
          <a:p>
            <a:endParaRPr lang="tr-TR" dirty="0" smtClean="0"/>
          </a:p>
          <a:p>
            <a:endParaRPr lang="tr-TR" dirty="0" smtClean="0"/>
          </a:p>
        </p:txBody>
      </p:sp>
      <p:cxnSp>
        <p:nvCxnSpPr>
          <p:cNvPr id="13" name="12 Düz Bağlayıcı"/>
          <p:cNvCxnSpPr/>
          <p:nvPr/>
        </p:nvCxnSpPr>
        <p:spPr>
          <a:xfrm>
            <a:off x="395536" y="6237312"/>
            <a:ext cx="8352928"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C:\Documents and Settings\aysun.bosca\Desktop\csb_logo.png"/>
          <p:cNvPicPr>
            <a:picLocks noChangeAspect="1" noChangeArrowheads="1"/>
          </p:cNvPicPr>
          <p:nvPr/>
        </p:nvPicPr>
        <p:blipFill>
          <a:blip r:embed="rId2" cstate="print"/>
          <a:srcRect/>
          <a:stretch>
            <a:fillRect/>
          </a:stretch>
        </p:blipFill>
        <p:spPr bwMode="auto">
          <a:xfrm>
            <a:off x="251520" y="116632"/>
            <a:ext cx="1440160" cy="857238"/>
          </a:xfrm>
          <a:prstGeom prst="rect">
            <a:avLst/>
          </a:prstGeom>
          <a:noFill/>
        </p:spPr>
      </p:pic>
    </p:spTree>
    <p:extLst>
      <p:ext uri="{BB962C8B-B14F-4D97-AF65-F5344CB8AC3E}">
        <p14:creationId xmlns:p14="http://schemas.microsoft.com/office/powerpoint/2010/main" val="1465454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54" y="3284985"/>
            <a:ext cx="3541062" cy="3070930"/>
          </a:xfrm>
          <a:prstGeom prst="rect">
            <a:avLst/>
          </a:prstGeom>
          <a:ln>
            <a:noFill/>
          </a:ln>
          <a:effectLst>
            <a:outerShdw blurRad="190500" algn="tl" rotWithShape="0">
              <a:srgbClr val="000000">
                <a:alpha val="70000"/>
              </a:srgbClr>
            </a:outerShdw>
          </a:effectLst>
        </p:spPr>
      </p:pic>
      <p:pic>
        <p:nvPicPr>
          <p:cNvPr id="18" name="Picture 2" descr="C:\Documents and Settings\ramazan.oya\Desktop\SUNUMLAR\Afşin 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1545" y="62089"/>
            <a:ext cx="2638647" cy="31210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1" name="Resim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1545" y="3573016"/>
            <a:ext cx="5482454" cy="2782897"/>
          </a:xfrm>
          <a:prstGeom prst="rect">
            <a:avLst/>
          </a:prstGeom>
          <a:ln>
            <a:noFill/>
          </a:ln>
          <a:effectLst>
            <a:outerShdw blurRad="190500" algn="tl" rotWithShape="0">
              <a:srgbClr val="000000">
                <a:alpha val="70000"/>
              </a:srgbClr>
            </a:outerShdw>
          </a:effectLst>
        </p:spPr>
      </p:pic>
      <p:pic>
        <p:nvPicPr>
          <p:cNvPr id="14" name="Content Placeholder 3" descr="S23.jpg"/>
          <p:cNvPicPr>
            <a:picLocks noGrp="1" noChangeAspect="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62055" y="119696"/>
            <a:ext cx="3541062" cy="3093280"/>
          </a:xfrm>
        </p:spPr>
      </p:pic>
      <p:pic>
        <p:nvPicPr>
          <p:cNvPr id="15" name="Picture 2" descr="C:\Users\ALİ KILIÇ\Desktop\afsin-elbistan-unite-termik-santral-faik-sagla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9286" y="62089"/>
            <a:ext cx="2764713" cy="31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434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prstGeom prst="rect">
            <a:avLst/>
          </a:prstGeom>
          <a:noFill/>
          <a:ln w="9525">
            <a:noFill/>
            <a:miter lim="800000"/>
            <a:headEnd/>
            <a:tailEnd/>
          </a:ln>
        </p:spPr>
        <p:txBody>
          <a:bodyPr>
            <a:normAutofit fontScale="77500" lnSpcReduction="20000"/>
          </a:bodyPr>
          <a:lstStyle/>
          <a:p>
            <a:pPr marL="342900" indent="-342900" algn="just">
              <a:spcBef>
                <a:spcPct val="20000"/>
              </a:spcBef>
              <a:buClr>
                <a:srgbClr val="009900"/>
              </a:buClr>
              <a:buFont typeface="Wingdings" pitchFamily="2" charset="2"/>
              <a:buChar char="Ø"/>
            </a:pPr>
            <a:endParaRPr lang="tr-TR" sz="2000" dirty="0" smtClean="0">
              <a:latin typeface="Times New Roman" panose="02020603050405020304" pitchFamily="18" charset="0"/>
              <a:cs typeface="Times New Roman" panose="02020603050405020304" pitchFamily="18" charset="0"/>
            </a:endParaRPr>
          </a:p>
          <a:p>
            <a:pPr marL="0" indent="0" algn="just">
              <a:spcBef>
                <a:spcPct val="20000"/>
              </a:spcBef>
              <a:buClr>
                <a:srgbClr val="009900"/>
              </a:buClr>
              <a:buNone/>
            </a:pPr>
            <a:endParaRPr lang="tr-TR" sz="2000" dirty="0" smtClean="0">
              <a:latin typeface="Times New Roman" panose="02020603050405020304" pitchFamily="18" charset="0"/>
              <a:cs typeface="Times New Roman" panose="02020603050405020304" pitchFamily="18" charset="0"/>
            </a:endParaRPr>
          </a:p>
          <a:p>
            <a:pPr marL="342900" indent="-342900" algn="just">
              <a:spcBef>
                <a:spcPct val="20000"/>
              </a:spcBef>
              <a:buClr>
                <a:srgbClr val="009900"/>
              </a:buClr>
              <a:buFont typeface="Wingdings" pitchFamily="2" charset="2"/>
              <a:buChar char="Ø"/>
            </a:pPr>
            <a:r>
              <a:rPr lang="tr-TR" sz="2000" dirty="0" smtClean="0">
                <a:latin typeface="Times New Roman" panose="02020603050405020304" pitchFamily="18" charset="0"/>
                <a:cs typeface="Times New Roman" panose="02020603050405020304" pitchFamily="18" charset="0"/>
              </a:rPr>
              <a:t>Mevcut Durumun Analizi (Alıcı Ortam)</a:t>
            </a:r>
          </a:p>
          <a:p>
            <a:pPr marL="342900" indent="-342900" algn="just">
              <a:spcBef>
                <a:spcPct val="20000"/>
              </a:spcBef>
              <a:buClr>
                <a:srgbClr val="009900"/>
              </a:buClr>
              <a:buFont typeface="Wingdings" pitchFamily="2" charset="2"/>
              <a:buChar char="Ø"/>
            </a:pPr>
            <a:r>
              <a:rPr lang="tr-TR" sz="2000" dirty="0" smtClean="0">
                <a:latin typeface="Times New Roman" panose="02020603050405020304" pitchFamily="18" charset="0"/>
                <a:cs typeface="Times New Roman" panose="02020603050405020304" pitchFamily="18" charset="0"/>
              </a:rPr>
              <a:t>Su Kullanımı ve Atık Su, Soğutma Sistemi,</a:t>
            </a:r>
          </a:p>
          <a:p>
            <a:pPr marL="342900" indent="-342900" algn="just">
              <a:spcBef>
                <a:spcPct val="20000"/>
              </a:spcBef>
              <a:buClr>
                <a:srgbClr val="009900"/>
              </a:buClr>
              <a:buFont typeface="Wingdings" pitchFamily="2" charset="2"/>
              <a:buChar char="Ø"/>
            </a:pPr>
            <a:r>
              <a:rPr lang="tr-TR" sz="2000" dirty="0" smtClean="0">
                <a:latin typeface="Times New Roman" panose="02020603050405020304" pitchFamily="18" charset="0"/>
                <a:cs typeface="Times New Roman" panose="02020603050405020304" pitchFamily="18" charset="0"/>
              </a:rPr>
              <a:t>Katı Atıklar</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(Kül Bertarafı, Evsel/Endüstriyel Atıklar )</a:t>
            </a:r>
          </a:p>
          <a:p>
            <a:pPr marL="342900" indent="-342900" algn="just">
              <a:spcBef>
                <a:spcPct val="20000"/>
              </a:spcBef>
              <a:buClr>
                <a:srgbClr val="009900"/>
              </a:buClr>
              <a:buFont typeface="Wingdings" pitchFamily="2" charset="2"/>
              <a:buChar char="Ø"/>
            </a:pPr>
            <a:r>
              <a:rPr lang="tr-TR" sz="2000" dirty="0" smtClean="0">
                <a:latin typeface="Times New Roman" panose="02020603050405020304" pitchFamily="18" charset="0"/>
                <a:cs typeface="Times New Roman" panose="02020603050405020304" pitchFamily="18" charset="0"/>
              </a:rPr>
              <a:t>Hafriyat ve Dolgu Durumu,</a:t>
            </a:r>
          </a:p>
          <a:p>
            <a:pPr marL="342900" indent="-342900" algn="just">
              <a:spcBef>
                <a:spcPct val="20000"/>
              </a:spcBef>
              <a:buClr>
                <a:srgbClr val="009900"/>
              </a:buClr>
              <a:buFont typeface="Wingdings" pitchFamily="2" charset="2"/>
              <a:buChar char="Ø"/>
            </a:pPr>
            <a:r>
              <a:rPr lang="tr-TR" sz="2000" dirty="0" smtClean="0">
                <a:latin typeface="Times New Roman" panose="02020603050405020304" pitchFamily="18" charset="0"/>
                <a:cs typeface="Times New Roman" panose="02020603050405020304" pitchFamily="18" charset="0"/>
              </a:rPr>
              <a:t>Gürültü ve Titreşim (Akustik Model)</a:t>
            </a:r>
          </a:p>
          <a:p>
            <a:pPr marL="342900" indent="-342900" algn="just">
              <a:spcBef>
                <a:spcPct val="20000"/>
              </a:spcBef>
              <a:buClr>
                <a:srgbClr val="009900"/>
              </a:buClr>
              <a:buFont typeface="Wingdings" pitchFamily="2" charset="2"/>
              <a:buChar char="Ø"/>
            </a:pPr>
            <a:r>
              <a:rPr lang="tr-TR" sz="2000" dirty="0" smtClean="0">
                <a:latin typeface="Times New Roman" panose="02020603050405020304" pitchFamily="18" charset="0"/>
                <a:cs typeface="Times New Roman" panose="02020603050405020304" pitchFamily="18" charset="0"/>
              </a:rPr>
              <a:t>Hava Kalitesine Etkiler (Modelleme)</a:t>
            </a:r>
          </a:p>
          <a:p>
            <a:pPr algn="just">
              <a:buClr>
                <a:srgbClr val="009900"/>
              </a:buClr>
              <a:buFont typeface="Wingdings" pitchFamily="2" charset="2"/>
              <a:buChar char="Ø"/>
            </a:pPr>
            <a:r>
              <a:rPr lang="tr-TR" sz="2000" dirty="0">
                <a:latin typeface="Times New Roman" panose="02020603050405020304" pitchFamily="18" charset="0"/>
                <a:cs typeface="Times New Roman" panose="02020603050405020304" pitchFamily="18" charset="0"/>
              </a:rPr>
              <a:t>Atık Isı Modellemesi</a:t>
            </a:r>
          </a:p>
          <a:p>
            <a:pPr marL="342900" indent="-342900" algn="just">
              <a:spcBef>
                <a:spcPct val="20000"/>
              </a:spcBef>
              <a:buClr>
                <a:srgbClr val="009900"/>
              </a:buClr>
              <a:buFont typeface="Wingdings" pitchFamily="2" charset="2"/>
              <a:buChar char="Ø"/>
            </a:pPr>
            <a:r>
              <a:rPr lang="tr-TR" sz="2000" dirty="0" smtClean="0">
                <a:latin typeface="Times New Roman" panose="02020603050405020304" pitchFamily="18" charset="0"/>
                <a:cs typeface="Times New Roman" panose="02020603050405020304" pitchFamily="18" charset="0"/>
              </a:rPr>
              <a:t>Karasal ve Denizel Ekolojik Araştırmalar,</a:t>
            </a:r>
          </a:p>
          <a:p>
            <a:pPr marL="342900" indent="-342900" algn="just">
              <a:spcBef>
                <a:spcPct val="20000"/>
              </a:spcBef>
              <a:buClr>
                <a:srgbClr val="009900"/>
              </a:buClr>
              <a:buFont typeface="Wingdings" pitchFamily="2" charset="2"/>
              <a:buChar char="Ø"/>
            </a:pPr>
            <a:r>
              <a:rPr lang="tr-TR" sz="2000" dirty="0" smtClean="0">
                <a:latin typeface="Times New Roman" panose="02020603050405020304" pitchFamily="18" charset="0"/>
                <a:cs typeface="Times New Roman" panose="02020603050405020304" pitchFamily="18" charset="0"/>
              </a:rPr>
              <a:t>Peyzaj Çalışmaları,</a:t>
            </a:r>
          </a:p>
          <a:p>
            <a:pPr marL="342900" indent="-342900" algn="just">
              <a:spcBef>
                <a:spcPct val="20000"/>
              </a:spcBef>
              <a:buClr>
                <a:srgbClr val="009900"/>
              </a:buClr>
              <a:buFont typeface="Wingdings" pitchFamily="2" charset="2"/>
              <a:buChar char="Ø"/>
            </a:pPr>
            <a:r>
              <a:rPr lang="tr-TR" sz="2000" dirty="0" smtClean="0">
                <a:latin typeface="Times New Roman" panose="02020603050405020304" pitchFamily="18" charset="0"/>
                <a:cs typeface="Times New Roman" panose="02020603050405020304" pitchFamily="18" charset="0"/>
              </a:rPr>
              <a:t>Jeolojik/</a:t>
            </a:r>
            <a:r>
              <a:rPr lang="tr-TR" sz="2000" dirty="0" err="1" smtClean="0">
                <a:latin typeface="Times New Roman" panose="02020603050405020304" pitchFamily="18" charset="0"/>
                <a:cs typeface="Times New Roman" panose="02020603050405020304" pitchFamily="18" charset="0"/>
              </a:rPr>
              <a:t>Jeoteknik</a:t>
            </a:r>
            <a:r>
              <a:rPr lang="tr-TR" sz="2000" dirty="0" smtClean="0">
                <a:latin typeface="Times New Roman" panose="02020603050405020304" pitchFamily="18" charset="0"/>
                <a:cs typeface="Times New Roman" panose="02020603050405020304" pitchFamily="18" charset="0"/>
              </a:rPr>
              <a:t> Araştırmalar,</a:t>
            </a:r>
          </a:p>
          <a:p>
            <a:pPr marL="342900" indent="-342900" algn="just">
              <a:spcBef>
                <a:spcPct val="20000"/>
              </a:spcBef>
              <a:buClr>
                <a:srgbClr val="009900"/>
              </a:buClr>
              <a:buFont typeface="Wingdings" pitchFamily="2" charset="2"/>
              <a:buChar char="Ø"/>
            </a:pPr>
            <a:r>
              <a:rPr lang="tr-TR" sz="2000" dirty="0" smtClean="0">
                <a:latin typeface="Times New Roman" panose="02020603050405020304" pitchFamily="18" charset="0"/>
                <a:cs typeface="Times New Roman" panose="02020603050405020304" pitchFamily="18" charset="0"/>
              </a:rPr>
              <a:t>Üç Boyutlu Su Alma ve Deşarj Modellemesi (Su Soğutmalı Sistemler)</a:t>
            </a:r>
          </a:p>
          <a:p>
            <a:pPr marL="342900" indent="-342900" algn="just">
              <a:spcBef>
                <a:spcPct val="20000"/>
              </a:spcBef>
              <a:buClr>
                <a:srgbClr val="009900"/>
              </a:buClr>
              <a:buFont typeface="Wingdings" pitchFamily="2" charset="2"/>
              <a:buChar char="Ø"/>
            </a:pPr>
            <a:r>
              <a:rPr lang="tr-TR" sz="2000" dirty="0" smtClean="0">
                <a:latin typeface="Times New Roman" panose="02020603050405020304" pitchFamily="18" charset="0"/>
                <a:cs typeface="Times New Roman" panose="02020603050405020304" pitchFamily="18" charset="0"/>
              </a:rPr>
              <a:t>Termal Modelleme (Deniz/Nehir suyu soğutmalı)</a:t>
            </a:r>
          </a:p>
          <a:p>
            <a:pPr marL="342900" indent="-342900" algn="just">
              <a:spcBef>
                <a:spcPct val="20000"/>
              </a:spcBef>
              <a:buClr>
                <a:srgbClr val="009900"/>
              </a:buClr>
              <a:buFont typeface="Wingdings" pitchFamily="2" charset="2"/>
              <a:buChar char="Ø"/>
            </a:pPr>
            <a:r>
              <a:rPr lang="tr-TR" sz="2000" dirty="0" smtClean="0">
                <a:latin typeface="Times New Roman" panose="02020603050405020304" pitchFamily="18" charset="0"/>
                <a:cs typeface="Times New Roman" panose="02020603050405020304" pitchFamily="18" charset="0"/>
              </a:rPr>
              <a:t>Kıyı Yapıları incelemesi (Deniz Kıyısında ki İthal Kömürlü Santrallerde)</a:t>
            </a:r>
          </a:p>
          <a:p>
            <a:pPr algn="just">
              <a:buClr>
                <a:srgbClr val="009900"/>
              </a:buClr>
              <a:buFont typeface="Wingdings" pitchFamily="2" charset="2"/>
              <a:buChar char="Ø"/>
            </a:pPr>
            <a:r>
              <a:rPr lang="tr-TR" sz="2000" dirty="0">
                <a:latin typeface="Times New Roman" panose="02020603050405020304" pitchFamily="18" charset="0"/>
                <a:cs typeface="Times New Roman" panose="02020603050405020304" pitchFamily="18" charset="0"/>
              </a:rPr>
              <a:t>Sosyal Etki Değerlendirme Çalışmaları</a:t>
            </a:r>
          </a:p>
          <a:p>
            <a:pPr marL="342900" indent="-342900" algn="just">
              <a:spcBef>
                <a:spcPct val="20000"/>
              </a:spcBef>
              <a:buClr>
                <a:srgbClr val="009900"/>
              </a:buClr>
              <a:buFont typeface="Wingdings" pitchFamily="2" charset="2"/>
              <a:buChar char="Ø"/>
            </a:pPr>
            <a:endParaRPr lang="tr-TR" sz="2000" dirty="0" smtClean="0">
              <a:latin typeface="Times New Roman" panose="02020603050405020304" pitchFamily="18" charset="0"/>
              <a:cs typeface="Times New Roman" panose="02020603050405020304" pitchFamily="18" charset="0"/>
            </a:endParaRPr>
          </a:p>
          <a:p>
            <a:pPr marL="0" indent="0" algn="just">
              <a:spcBef>
                <a:spcPct val="20000"/>
              </a:spcBef>
              <a:buNone/>
            </a:pPr>
            <a:r>
              <a:rPr lang="tr-TR" sz="2400" b="1" dirty="0" smtClean="0">
                <a:solidFill>
                  <a:srgbClr val="002060"/>
                </a:solidFill>
                <a:latin typeface="+mn-lt"/>
              </a:rPr>
              <a:t> </a:t>
            </a:r>
            <a:endParaRPr lang="tr-TR" sz="2400" b="1" dirty="0">
              <a:solidFill>
                <a:srgbClr val="002060"/>
              </a:solidFill>
              <a:latin typeface="+mn-lt"/>
            </a:endParaRPr>
          </a:p>
          <a:p>
            <a:pPr marL="342900" indent="-342900" algn="just">
              <a:spcBef>
                <a:spcPct val="20000"/>
              </a:spcBef>
            </a:pPr>
            <a:endParaRPr lang="tr-TR" sz="2800" b="1" dirty="0">
              <a:solidFill>
                <a:srgbClr val="002060"/>
              </a:solidFill>
              <a:latin typeface="+mn-lt"/>
            </a:endParaRPr>
          </a:p>
        </p:txBody>
      </p:sp>
      <p:pic>
        <p:nvPicPr>
          <p:cNvPr id="5" name="Content Placeholder 3" descr="S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775936" y="1916832"/>
            <a:ext cx="2869648" cy="2520280"/>
          </a:xfrm>
          <a:prstGeom prst="rect">
            <a:avLst/>
          </a:prstGeom>
        </p:spPr>
      </p:pic>
      <p:pic>
        <p:nvPicPr>
          <p:cNvPr id="6" name="Picture 2" descr="C:\Documents and Settings\aysun.bosca\Desktop\csb_logo.png"/>
          <p:cNvPicPr>
            <a:picLocks noChangeAspect="1" noChangeArrowheads="1"/>
          </p:cNvPicPr>
          <p:nvPr/>
        </p:nvPicPr>
        <p:blipFill>
          <a:blip r:embed="rId3" cstate="print"/>
          <a:srcRect/>
          <a:stretch>
            <a:fillRect/>
          </a:stretch>
        </p:blipFill>
        <p:spPr bwMode="auto">
          <a:xfrm>
            <a:off x="179512" y="188640"/>
            <a:ext cx="1224135" cy="728652"/>
          </a:xfrm>
          <a:prstGeom prst="rect">
            <a:avLst/>
          </a:prstGeom>
          <a:noFill/>
        </p:spPr>
      </p:pic>
      <p:sp>
        <p:nvSpPr>
          <p:cNvPr id="7" name="1 Başlık"/>
          <p:cNvSpPr txBox="1">
            <a:spLocks/>
          </p:cNvSpPr>
          <p:nvPr/>
        </p:nvSpPr>
        <p:spPr>
          <a:xfrm>
            <a:off x="1403647" y="917292"/>
            <a:ext cx="6336705" cy="711508"/>
          </a:xfrm>
          <a:prstGeom prst="roundRect">
            <a:avLst/>
          </a:prstGeom>
          <a:solidFill>
            <a:schemeClr val="lt1"/>
          </a:solidFill>
          <a:ln w="38100" cap="flat" cmpd="sng" algn="ctr">
            <a:solidFill>
              <a:srgbClr val="00B050"/>
            </a:solidFill>
            <a:prstDash val="solid"/>
          </a:ln>
        </p:spPr>
        <p:style>
          <a:lnRef idx="2">
            <a:schemeClr val="accent2"/>
          </a:lnRef>
          <a:fillRef idx="1">
            <a:schemeClr val="lt1"/>
          </a:fillRef>
          <a:effectRef idx="0">
            <a:schemeClr val="accent2"/>
          </a:effectRef>
          <a:fontRef idx="minor">
            <a:schemeClr val="dk1"/>
          </a:fontRef>
        </p:style>
        <p:txBody>
          <a:bodyPr/>
          <a:lstStyle>
            <a:defPPr>
              <a:defRPr lang="en-US"/>
            </a:defPPr>
            <a:lvl1pPr algn="ctr" eaLnBrk="0" hangingPunct="0">
              <a:lnSpc>
                <a:spcPct val="90000"/>
              </a:lnSpc>
              <a:buFont typeface="Wingdings" pitchFamily="2" charset="2"/>
              <a:buNone/>
              <a:defRPr sz="2400" b="1" i="1">
                <a:ln w="12700">
                  <a:solidFill>
                    <a:schemeClr val="tx2">
                      <a:satMod val="155000"/>
                    </a:schemeClr>
                  </a:solidFill>
                  <a:prstDash val="solid"/>
                </a:ln>
                <a:solidFill>
                  <a:srgbClr val="FF6600"/>
                </a:solidFill>
              </a:defRPr>
            </a:lvl1pPr>
            <a:lvl2pPr algn="ctr" eaLnBrk="0" hangingPunct="0">
              <a:defRPr sz="4200" b="1" i="1"/>
            </a:lvl2pPr>
            <a:lvl3pPr algn="ctr" eaLnBrk="0" hangingPunct="0">
              <a:defRPr sz="4200" b="1" i="1"/>
            </a:lvl3pPr>
            <a:lvl4pPr algn="ctr" eaLnBrk="0" hangingPunct="0">
              <a:defRPr sz="4200" b="1" i="1"/>
            </a:lvl4pPr>
            <a:lvl5pPr algn="ctr" eaLnBrk="0" hangingPunct="0">
              <a:defRPr sz="4200" b="1" i="1"/>
            </a:lvl5pPr>
            <a:lvl6pPr marL="457200" algn="ctr" fontAlgn="base">
              <a:spcBef>
                <a:spcPct val="0"/>
              </a:spcBef>
              <a:spcAft>
                <a:spcPct val="0"/>
              </a:spcAft>
              <a:defRPr sz="4200" b="1" i="1"/>
            </a:lvl6pPr>
            <a:lvl7pPr marL="914400" algn="ctr" fontAlgn="base">
              <a:spcBef>
                <a:spcPct val="0"/>
              </a:spcBef>
              <a:spcAft>
                <a:spcPct val="0"/>
              </a:spcAft>
              <a:defRPr sz="4200" b="1" i="1"/>
            </a:lvl7pPr>
            <a:lvl8pPr marL="1371600" algn="ctr" fontAlgn="base">
              <a:spcBef>
                <a:spcPct val="0"/>
              </a:spcBef>
              <a:spcAft>
                <a:spcPct val="0"/>
              </a:spcAft>
              <a:defRPr sz="4200" b="1" i="1"/>
            </a:lvl8pPr>
            <a:lvl9pPr marL="1828800" algn="ctr" fontAlgn="base">
              <a:spcBef>
                <a:spcPct val="0"/>
              </a:spcBef>
              <a:spcAft>
                <a:spcPct val="0"/>
              </a:spcAft>
              <a:defRPr sz="4200" b="1" i="1"/>
            </a:lvl9pPr>
          </a:lstStyle>
          <a:p>
            <a:r>
              <a:rPr lang="tr-TR" sz="2000" dirty="0" smtClean="0">
                <a:solidFill>
                  <a:srgbClr val="002060"/>
                </a:solidFill>
              </a:rPr>
              <a:t>TERMİK </a:t>
            </a:r>
            <a:r>
              <a:rPr lang="tr-TR" sz="2000" dirty="0">
                <a:solidFill>
                  <a:srgbClr val="002060"/>
                </a:solidFill>
              </a:rPr>
              <a:t>SANTRALLERİN ÇED SÜRECİNDE DİKKAT EDİLEN BAŞLICA KONULAR</a:t>
            </a:r>
            <a:endParaRPr lang="tr-TR" sz="2000" dirty="0">
              <a:solidFill>
                <a:schemeClr val="bg2">
                  <a:lumMod val="50000"/>
                </a:schemeClr>
              </a:solidFill>
            </a:endParaRPr>
          </a:p>
        </p:txBody>
      </p:sp>
    </p:spTree>
    <p:extLst>
      <p:ext uri="{BB962C8B-B14F-4D97-AF65-F5344CB8AC3E}">
        <p14:creationId xmlns:p14="http://schemas.microsoft.com/office/powerpoint/2010/main" val="3970776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prstGeom prst="rect">
            <a:avLst/>
          </a:prstGeom>
          <a:noFill/>
          <a:ln w="9525">
            <a:noFill/>
            <a:miter lim="800000"/>
            <a:headEnd/>
            <a:tailEnd/>
          </a:ln>
        </p:spPr>
        <p:txBody>
          <a:bodyPr>
            <a:normAutofit lnSpcReduction="10000"/>
          </a:bodyPr>
          <a:lstStyle/>
          <a:p>
            <a:pPr marL="342900" indent="-342900" algn="just">
              <a:spcBef>
                <a:spcPct val="20000"/>
              </a:spcBef>
              <a:buClr>
                <a:srgbClr val="009900"/>
              </a:buClr>
              <a:buFont typeface="Wingdings" pitchFamily="2" charset="2"/>
              <a:buChar char="Ø"/>
            </a:pPr>
            <a:endParaRPr lang="tr-TR" sz="2000" dirty="0" smtClean="0">
              <a:latin typeface="Times New Roman" panose="02020603050405020304" pitchFamily="18" charset="0"/>
              <a:cs typeface="Times New Roman" panose="02020603050405020304" pitchFamily="18" charset="0"/>
            </a:endParaRPr>
          </a:p>
          <a:p>
            <a:pPr fontAlgn="base"/>
            <a:r>
              <a:rPr lang="tr-TR" sz="2000" b="1" dirty="0" smtClean="0">
                <a:solidFill>
                  <a:srgbClr val="002060"/>
                </a:solidFill>
              </a:rPr>
              <a:t> </a:t>
            </a:r>
            <a:r>
              <a:rPr lang="tr-TR" sz="2000" b="1" dirty="0"/>
              <a:t>Hava Kalitesine Yönelik Çalışmalar: </a:t>
            </a:r>
            <a:r>
              <a:rPr lang="tr-TR" sz="2000" dirty="0"/>
              <a:t>SO2 ve </a:t>
            </a:r>
            <a:r>
              <a:rPr lang="tr-TR" sz="2000" dirty="0" err="1"/>
              <a:t>NOx</a:t>
            </a:r>
            <a:r>
              <a:rPr lang="tr-TR" sz="2000" dirty="0"/>
              <a:t>, NO, NO2 , CO, </a:t>
            </a:r>
            <a:endParaRPr lang="tr-TR" sz="2000" dirty="0" smtClean="0"/>
          </a:p>
          <a:p>
            <a:pPr marL="0" indent="0" fontAlgn="base">
              <a:buNone/>
            </a:pPr>
            <a:r>
              <a:rPr lang="tr-TR" sz="2000" dirty="0" smtClean="0"/>
              <a:t>                                                                        CO2</a:t>
            </a:r>
            <a:r>
              <a:rPr lang="tr-TR" sz="2000" dirty="0"/>
              <a:t>, O2 ve </a:t>
            </a:r>
            <a:r>
              <a:rPr lang="tr-TR" sz="2000" dirty="0" smtClean="0"/>
              <a:t>PM </a:t>
            </a:r>
            <a:r>
              <a:rPr lang="tr-TR" sz="2000" dirty="0"/>
              <a:t>(Partikül Madde)   </a:t>
            </a:r>
          </a:p>
          <a:p>
            <a:pPr fontAlgn="base"/>
            <a:r>
              <a:rPr lang="tr-TR" sz="2000" b="1" dirty="0"/>
              <a:t>Toz Modelleme: </a:t>
            </a:r>
            <a:r>
              <a:rPr lang="tr-TR" sz="2000" dirty="0"/>
              <a:t>Çöken Toz </a:t>
            </a:r>
            <a:r>
              <a:rPr lang="tr-TR" sz="2000" dirty="0" smtClean="0"/>
              <a:t>Hesabı</a:t>
            </a:r>
          </a:p>
          <a:p>
            <a:pPr fontAlgn="base"/>
            <a:endParaRPr lang="tr-TR" sz="2000" dirty="0"/>
          </a:p>
          <a:p>
            <a:pPr fontAlgn="base"/>
            <a:r>
              <a:rPr lang="tr-TR" sz="2000" b="1" dirty="0"/>
              <a:t>Deniz Suyuna Yönelik Çalışmalar :</a:t>
            </a:r>
            <a:r>
              <a:rPr lang="tr-TR" sz="2000" dirty="0"/>
              <a:t>Tuzluluk, (BOİ, KOİ, Serbest Klor, </a:t>
            </a:r>
            <a:r>
              <a:rPr lang="tr-TR" sz="2000" dirty="0" err="1"/>
              <a:t>Nitrit</a:t>
            </a:r>
            <a:r>
              <a:rPr lang="tr-TR" sz="2000" dirty="0"/>
              <a:t>, </a:t>
            </a:r>
            <a:r>
              <a:rPr lang="tr-TR" sz="2000" dirty="0" err="1"/>
              <a:t>Nitrit</a:t>
            </a:r>
            <a:r>
              <a:rPr lang="tr-TR" sz="2000" dirty="0"/>
              <a:t> Azotu, Nitrat, Nitrat Azotu, Sülfat, Fosfat, Fenol, Amonyum Azotu, Krom +6, Toplam Krom, Serbest Siyanür, Sıcaklık, Bulanıklık vb.</a:t>
            </a:r>
            <a:br>
              <a:rPr lang="tr-TR" sz="2000" dirty="0"/>
            </a:br>
            <a:endParaRPr lang="tr-TR" sz="2000" dirty="0"/>
          </a:p>
          <a:p>
            <a:pPr fontAlgn="base"/>
            <a:r>
              <a:rPr lang="tr-TR" sz="2000" b="1" dirty="0"/>
              <a:t>Mevcut Toprak Kirliliğine Yönelik Çalışmalar :</a:t>
            </a:r>
            <a:r>
              <a:rPr lang="tr-TR" sz="2000" dirty="0"/>
              <a:t>Ağır Metal Analizleri (</a:t>
            </a:r>
            <a:r>
              <a:rPr lang="tr-TR" sz="2000" dirty="0" err="1"/>
              <a:t>Civa</a:t>
            </a:r>
            <a:r>
              <a:rPr lang="tr-TR" sz="2000" dirty="0"/>
              <a:t>, Çinko, Kurşun, Bakır, Arsenik, Nikel, Antimon </a:t>
            </a:r>
            <a:r>
              <a:rPr lang="tr-TR" sz="2000" dirty="0" err="1"/>
              <a:t>vb</a:t>
            </a:r>
            <a:r>
              <a:rPr lang="tr-TR" sz="2000" dirty="0" smtClean="0"/>
              <a:t>)</a:t>
            </a:r>
          </a:p>
          <a:p>
            <a:pPr fontAlgn="base"/>
            <a:endParaRPr lang="tr-TR" sz="2000" dirty="0"/>
          </a:p>
          <a:p>
            <a:pPr fontAlgn="base"/>
            <a:r>
              <a:rPr lang="tr-TR" sz="2000" b="1" dirty="0"/>
              <a:t>Gürültü Kirliliğine Yönelik Çalışmalar: </a:t>
            </a:r>
            <a:r>
              <a:rPr lang="tr-TR" sz="2000" dirty="0"/>
              <a:t>Akustik Modelleme (Gündüz/Akşam/Gece)</a:t>
            </a:r>
          </a:p>
          <a:p>
            <a:pPr marL="0" indent="0" algn="just">
              <a:spcBef>
                <a:spcPct val="20000"/>
              </a:spcBef>
              <a:buNone/>
            </a:pPr>
            <a:endParaRPr lang="tr-TR" sz="2000" b="1" dirty="0">
              <a:solidFill>
                <a:srgbClr val="002060"/>
              </a:solidFill>
            </a:endParaRPr>
          </a:p>
          <a:p>
            <a:pPr marL="342900" indent="-342900" algn="just">
              <a:spcBef>
                <a:spcPct val="20000"/>
              </a:spcBef>
            </a:pPr>
            <a:endParaRPr lang="tr-TR" sz="2000" b="1" dirty="0">
              <a:solidFill>
                <a:srgbClr val="002060"/>
              </a:solidFill>
            </a:endParaRPr>
          </a:p>
        </p:txBody>
      </p:sp>
      <p:pic>
        <p:nvPicPr>
          <p:cNvPr id="6" name="Picture 2" descr="C:\Documents and Settings\aysun.bosca\Desktop\csb_logo.png"/>
          <p:cNvPicPr>
            <a:picLocks noChangeAspect="1" noChangeArrowheads="1"/>
          </p:cNvPicPr>
          <p:nvPr/>
        </p:nvPicPr>
        <p:blipFill>
          <a:blip r:embed="rId2" cstate="print"/>
          <a:srcRect/>
          <a:stretch>
            <a:fillRect/>
          </a:stretch>
        </p:blipFill>
        <p:spPr bwMode="auto">
          <a:xfrm>
            <a:off x="179512" y="188640"/>
            <a:ext cx="1224135" cy="728652"/>
          </a:xfrm>
          <a:prstGeom prst="rect">
            <a:avLst/>
          </a:prstGeom>
          <a:noFill/>
        </p:spPr>
      </p:pic>
      <p:sp>
        <p:nvSpPr>
          <p:cNvPr id="7" name="1 Başlık"/>
          <p:cNvSpPr txBox="1">
            <a:spLocks/>
          </p:cNvSpPr>
          <p:nvPr/>
        </p:nvSpPr>
        <p:spPr>
          <a:xfrm>
            <a:off x="1547664" y="764704"/>
            <a:ext cx="6192688" cy="720080"/>
          </a:xfrm>
          <a:prstGeom prst="roundRect">
            <a:avLst/>
          </a:prstGeom>
          <a:solidFill>
            <a:schemeClr val="lt1"/>
          </a:solidFill>
          <a:ln w="38100" cap="flat" cmpd="sng" algn="ctr">
            <a:solidFill>
              <a:srgbClr val="00B050"/>
            </a:solidFill>
            <a:prstDash val="solid"/>
          </a:ln>
        </p:spPr>
        <p:style>
          <a:lnRef idx="2">
            <a:schemeClr val="accent2"/>
          </a:lnRef>
          <a:fillRef idx="1">
            <a:schemeClr val="lt1"/>
          </a:fillRef>
          <a:effectRef idx="0">
            <a:schemeClr val="accent2"/>
          </a:effectRef>
          <a:fontRef idx="minor">
            <a:schemeClr val="dk1"/>
          </a:fontRef>
        </p:style>
        <p:txBody>
          <a:bodyPr/>
          <a:lstStyle>
            <a:defPPr>
              <a:defRPr lang="en-US"/>
            </a:defPPr>
            <a:lvl1pPr algn="ctr" eaLnBrk="0" hangingPunct="0">
              <a:lnSpc>
                <a:spcPct val="90000"/>
              </a:lnSpc>
              <a:buFont typeface="Wingdings" pitchFamily="2" charset="2"/>
              <a:buNone/>
              <a:defRPr sz="2400" b="1" i="1">
                <a:ln w="12700">
                  <a:solidFill>
                    <a:schemeClr val="tx2">
                      <a:satMod val="155000"/>
                    </a:schemeClr>
                  </a:solidFill>
                  <a:prstDash val="solid"/>
                </a:ln>
                <a:solidFill>
                  <a:srgbClr val="FF6600"/>
                </a:solidFill>
              </a:defRPr>
            </a:lvl1pPr>
            <a:lvl2pPr algn="ctr" eaLnBrk="0" hangingPunct="0">
              <a:defRPr sz="4200" b="1" i="1"/>
            </a:lvl2pPr>
            <a:lvl3pPr algn="ctr" eaLnBrk="0" hangingPunct="0">
              <a:defRPr sz="4200" b="1" i="1"/>
            </a:lvl3pPr>
            <a:lvl4pPr algn="ctr" eaLnBrk="0" hangingPunct="0">
              <a:defRPr sz="4200" b="1" i="1"/>
            </a:lvl4pPr>
            <a:lvl5pPr algn="ctr" eaLnBrk="0" hangingPunct="0">
              <a:defRPr sz="4200" b="1" i="1"/>
            </a:lvl5pPr>
            <a:lvl6pPr marL="457200" algn="ctr" fontAlgn="base">
              <a:spcBef>
                <a:spcPct val="0"/>
              </a:spcBef>
              <a:spcAft>
                <a:spcPct val="0"/>
              </a:spcAft>
              <a:defRPr sz="4200" b="1" i="1"/>
            </a:lvl6pPr>
            <a:lvl7pPr marL="914400" algn="ctr" fontAlgn="base">
              <a:spcBef>
                <a:spcPct val="0"/>
              </a:spcBef>
              <a:spcAft>
                <a:spcPct val="0"/>
              </a:spcAft>
              <a:defRPr sz="4200" b="1" i="1"/>
            </a:lvl7pPr>
            <a:lvl8pPr marL="1371600" algn="ctr" fontAlgn="base">
              <a:spcBef>
                <a:spcPct val="0"/>
              </a:spcBef>
              <a:spcAft>
                <a:spcPct val="0"/>
              </a:spcAft>
              <a:defRPr sz="4200" b="1" i="1"/>
            </a:lvl8pPr>
            <a:lvl9pPr marL="1828800" algn="ctr" fontAlgn="base">
              <a:spcBef>
                <a:spcPct val="0"/>
              </a:spcBef>
              <a:spcAft>
                <a:spcPct val="0"/>
              </a:spcAft>
              <a:defRPr sz="4200" b="1" i="1"/>
            </a:lvl9pPr>
          </a:lstStyle>
          <a:p>
            <a:endParaRPr lang="tr-TR" sz="800" dirty="0" smtClean="0">
              <a:solidFill>
                <a:srgbClr val="002060"/>
              </a:solidFill>
            </a:endParaRPr>
          </a:p>
          <a:p>
            <a:r>
              <a:rPr lang="tr-TR" sz="2000" dirty="0" smtClean="0">
                <a:solidFill>
                  <a:srgbClr val="002060"/>
                </a:solidFill>
              </a:rPr>
              <a:t>MEVCUT DURUM TESPİTİNE YÖNELİK  ÇALIŞMALAR</a:t>
            </a:r>
            <a:endParaRPr lang="tr-TR" sz="2000" dirty="0">
              <a:solidFill>
                <a:schemeClr val="bg2">
                  <a:lumMod val="50000"/>
                </a:schemeClr>
              </a:solidFill>
            </a:endParaRPr>
          </a:p>
        </p:txBody>
      </p:sp>
    </p:spTree>
    <p:extLst>
      <p:ext uri="{BB962C8B-B14F-4D97-AF65-F5344CB8AC3E}">
        <p14:creationId xmlns:p14="http://schemas.microsoft.com/office/powerpoint/2010/main" val="2440809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prstGeom prst="rect">
            <a:avLst/>
          </a:prstGeom>
          <a:noFill/>
          <a:ln w="9525">
            <a:noFill/>
            <a:miter lim="800000"/>
            <a:headEnd/>
            <a:tailEnd/>
          </a:ln>
        </p:spPr>
        <p:txBody>
          <a:bodyPr>
            <a:normAutofit fontScale="92500" lnSpcReduction="10000"/>
          </a:bodyPr>
          <a:lstStyle/>
          <a:p>
            <a:pPr algn="just">
              <a:buClr>
                <a:srgbClr val="009900"/>
              </a:buClr>
              <a:buFont typeface="Wingdings" pitchFamily="2" charset="2"/>
              <a:buChar char="Ø"/>
            </a:pPr>
            <a:r>
              <a:rPr lang="tr-TR" altLang="tr-TR" sz="2000" dirty="0" smtClean="0">
                <a:solidFill>
                  <a:srgbClr val="002060"/>
                </a:solidFill>
              </a:rPr>
              <a:t>Emisyonların </a:t>
            </a:r>
            <a:r>
              <a:rPr lang="tr-TR" altLang="tr-TR" sz="2000" dirty="0">
                <a:solidFill>
                  <a:srgbClr val="002060"/>
                </a:solidFill>
              </a:rPr>
              <a:t>Kümülatif dağılım profilini incelemek amacıyla Hava dağılım modellemesi olarak EPA tarafından geliştirilen ve ABD’de yapılan ÇED çalışmalarında kullanılması yine aynı kuruluş tarafından onaylanmış olan AERMOD Modeli kullanılmaktadır</a:t>
            </a:r>
            <a:endParaRPr lang="tr-TR" sz="2000" dirty="0" smtClean="0">
              <a:latin typeface="Times New Roman" panose="02020603050405020304" pitchFamily="18" charset="0"/>
              <a:cs typeface="Times New Roman" panose="02020603050405020304" pitchFamily="18" charset="0"/>
            </a:endParaRPr>
          </a:p>
          <a:p>
            <a:pPr algn="just">
              <a:spcBef>
                <a:spcPct val="0"/>
              </a:spcBef>
              <a:buNone/>
            </a:pPr>
            <a:r>
              <a:rPr lang="tr-TR" sz="2000" b="1" dirty="0" smtClean="0">
                <a:solidFill>
                  <a:srgbClr val="002060"/>
                </a:solidFill>
              </a:rPr>
              <a:t>       </a:t>
            </a:r>
          </a:p>
          <a:p>
            <a:pPr algn="just">
              <a:spcBef>
                <a:spcPct val="0"/>
              </a:spcBef>
              <a:buNone/>
            </a:pPr>
            <a:r>
              <a:rPr lang="tr-TR" sz="2000" b="1" dirty="0">
                <a:solidFill>
                  <a:srgbClr val="002060"/>
                </a:solidFill>
              </a:rPr>
              <a:t> </a:t>
            </a:r>
            <a:r>
              <a:rPr lang="tr-TR" sz="2000" b="1" dirty="0" smtClean="0">
                <a:solidFill>
                  <a:srgbClr val="002060"/>
                </a:solidFill>
              </a:rPr>
              <a:t>     </a:t>
            </a:r>
            <a:endParaRPr lang="tr-TR" sz="2000" b="1" dirty="0">
              <a:solidFill>
                <a:srgbClr val="002060"/>
              </a:solidFill>
            </a:endParaRPr>
          </a:p>
          <a:p>
            <a:pPr algn="just">
              <a:spcBef>
                <a:spcPct val="0"/>
              </a:spcBef>
              <a:buNone/>
            </a:pPr>
            <a:endParaRPr lang="tr-TR" sz="2000" b="1" dirty="0" smtClean="0">
              <a:solidFill>
                <a:srgbClr val="002060"/>
              </a:solidFill>
            </a:endParaRPr>
          </a:p>
          <a:p>
            <a:pPr algn="just">
              <a:spcBef>
                <a:spcPct val="0"/>
              </a:spcBef>
              <a:buNone/>
            </a:pPr>
            <a:endParaRPr lang="tr-TR" sz="2000" b="1" dirty="0">
              <a:solidFill>
                <a:srgbClr val="002060"/>
              </a:solidFill>
            </a:endParaRPr>
          </a:p>
          <a:p>
            <a:pPr algn="just">
              <a:spcBef>
                <a:spcPct val="0"/>
              </a:spcBef>
              <a:buNone/>
            </a:pPr>
            <a:endParaRPr lang="tr-TR" sz="2000" b="1" dirty="0" smtClean="0">
              <a:solidFill>
                <a:srgbClr val="002060"/>
              </a:solidFill>
            </a:endParaRPr>
          </a:p>
          <a:p>
            <a:pPr algn="just">
              <a:spcBef>
                <a:spcPct val="0"/>
              </a:spcBef>
              <a:buNone/>
            </a:pPr>
            <a:endParaRPr lang="tr-TR" sz="2000" b="1" dirty="0">
              <a:solidFill>
                <a:srgbClr val="002060"/>
              </a:solidFill>
            </a:endParaRPr>
          </a:p>
          <a:p>
            <a:pPr algn="just">
              <a:spcBef>
                <a:spcPct val="0"/>
              </a:spcBef>
              <a:buNone/>
            </a:pPr>
            <a:endParaRPr lang="tr-TR" sz="2000" b="1" dirty="0" smtClean="0">
              <a:solidFill>
                <a:srgbClr val="002060"/>
              </a:solidFill>
            </a:endParaRPr>
          </a:p>
          <a:p>
            <a:pPr algn="just">
              <a:spcBef>
                <a:spcPct val="0"/>
              </a:spcBef>
              <a:buNone/>
            </a:pPr>
            <a:endParaRPr lang="tr-TR" sz="2000" b="1" dirty="0">
              <a:solidFill>
                <a:srgbClr val="002060"/>
              </a:solidFill>
            </a:endParaRPr>
          </a:p>
          <a:p>
            <a:pPr algn="just">
              <a:spcBef>
                <a:spcPct val="0"/>
              </a:spcBef>
              <a:buNone/>
            </a:pPr>
            <a:endParaRPr lang="tr-TR" sz="2000" b="1" dirty="0" smtClean="0">
              <a:solidFill>
                <a:srgbClr val="002060"/>
              </a:solidFill>
            </a:endParaRPr>
          </a:p>
          <a:p>
            <a:pPr algn="just">
              <a:spcBef>
                <a:spcPct val="0"/>
              </a:spcBef>
              <a:buNone/>
            </a:pPr>
            <a:endParaRPr lang="tr-TR" sz="2000" b="1" dirty="0">
              <a:solidFill>
                <a:srgbClr val="002060"/>
              </a:solidFill>
            </a:endParaRPr>
          </a:p>
          <a:p>
            <a:pPr algn="just">
              <a:spcBef>
                <a:spcPct val="0"/>
              </a:spcBef>
              <a:buNone/>
            </a:pPr>
            <a:endParaRPr lang="tr-TR" sz="2000" b="1" dirty="0" smtClean="0">
              <a:solidFill>
                <a:srgbClr val="002060"/>
              </a:solidFill>
            </a:endParaRPr>
          </a:p>
          <a:p>
            <a:pPr algn="just">
              <a:spcBef>
                <a:spcPct val="0"/>
              </a:spcBef>
              <a:buNone/>
            </a:pPr>
            <a:endParaRPr lang="tr-TR" sz="2000" b="1" dirty="0">
              <a:solidFill>
                <a:srgbClr val="002060"/>
              </a:solidFill>
            </a:endParaRPr>
          </a:p>
          <a:p>
            <a:pPr algn="just">
              <a:spcBef>
                <a:spcPct val="0"/>
              </a:spcBef>
              <a:buNone/>
            </a:pPr>
            <a:r>
              <a:rPr lang="tr-TR" sz="2000" b="1" dirty="0" smtClean="0">
                <a:solidFill>
                  <a:srgbClr val="002060"/>
                </a:solidFill>
              </a:rPr>
              <a:t>	</a:t>
            </a:r>
            <a:endParaRPr lang="tr-TR" sz="2100" dirty="0">
              <a:solidFill>
                <a:srgbClr val="002060"/>
              </a:solidFill>
            </a:endParaRPr>
          </a:p>
        </p:txBody>
      </p:sp>
      <p:pic>
        <p:nvPicPr>
          <p:cNvPr id="6" name="Picture 2" descr="C:\Documents and Settings\aysun.bosca\Desktop\csb_logo.png"/>
          <p:cNvPicPr>
            <a:picLocks noChangeAspect="1" noChangeArrowheads="1"/>
          </p:cNvPicPr>
          <p:nvPr/>
        </p:nvPicPr>
        <p:blipFill>
          <a:blip r:embed="rId2" cstate="print"/>
          <a:srcRect/>
          <a:stretch>
            <a:fillRect/>
          </a:stretch>
        </p:blipFill>
        <p:spPr bwMode="auto">
          <a:xfrm>
            <a:off x="251520" y="116632"/>
            <a:ext cx="1224135" cy="728652"/>
          </a:xfrm>
          <a:prstGeom prst="rect">
            <a:avLst/>
          </a:prstGeom>
          <a:noFill/>
        </p:spPr>
      </p:pic>
      <p:sp>
        <p:nvSpPr>
          <p:cNvPr id="7" name="1 Başlık"/>
          <p:cNvSpPr txBox="1">
            <a:spLocks/>
          </p:cNvSpPr>
          <p:nvPr/>
        </p:nvSpPr>
        <p:spPr>
          <a:xfrm>
            <a:off x="1547664" y="764704"/>
            <a:ext cx="6192688" cy="720080"/>
          </a:xfrm>
          <a:prstGeom prst="roundRect">
            <a:avLst/>
          </a:prstGeom>
          <a:solidFill>
            <a:schemeClr val="lt1"/>
          </a:solidFill>
          <a:ln w="38100" cap="flat" cmpd="sng" algn="ctr">
            <a:solidFill>
              <a:srgbClr val="00B050"/>
            </a:solidFill>
            <a:prstDash val="solid"/>
          </a:ln>
        </p:spPr>
        <p:style>
          <a:lnRef idx="2">
            <a:schemeClr val="accent2"/>
          </a:lnRef>
          <a:fillRef idx="1">
            <a:schemeClr val="lt1"/>
          </a:fillRef>
          <a:effectRef idx="0">
            <a:schemeClr val="accent2"/>
          </a:effectRef>
          <a:fontRef idx="minor">
            <a:schemeClr val="dk1"/>
          </a:fontRef>
        </p:style>
        <p:txBody>
          <a:bodyPr/>
          <a:lstStyle>
            <a:defPPr>
              <a:defRPr lang="en-US"/>
            </a:defPPr>
            <a:lvl1pPr algn="ctr" eaLnBrk="0" hangingPunct="0">
              <a:lnSpc>
                <a:spcPct val="90000"/>
              </a:lnSpc>
              <a:buFont typeface="Wingdings" pitchFamily="2" charset="2"/>
              <a:buNone/>
              <a:defRPr sz="2400" b="1" i="1">
                <a:ln w="12700">
                  <a:solidFill>
                    <a:schemeClr val="tx2">
                      <a:satMod val="155000"/>
                    </a:schemeClr>
                  </a:solidFill>
                  <a:prstDash val="solid"/>
                </a:ln>
                <a:solidFill>
                  <a:srgbClr val="FF6600"/>
                </a:solidFill>
              </a:defRPr>
            </a:lvl1pPr>
            <a:lvl2pPr algn="ctr" eaLnBrk="0" hangingPunct="0">
              <a:defRPr sz="4200" b="1" i="1"/>
            </a:lvl2pPr>
            <a:lvl3pPr algn="ctr" eaLnBrk="0" hangingPunct="0">
              <a:defRPr sz="4200" b="1" i="1"/>
            </a:lvl3pPr>
            <a:lvl4pPr algn="ctr" eaLnBrk="0" hangingPunct="0">
              <a:defRPr sz="4200" b="1" i="1"/>
            </a:lvl4pPr>
            <a:lvl5pPr algn="ctr" eaLnBrk="0" hangingPunct="0">
              <a:defRPr sz="4200" b="1" i="1"/>
            </a:lvl5pPr>
            <a:lvl6pPr marL="457200" algn="ctr" fontAlgn="base">
              <a:spcBef>
                <a:spcPct val="0"/>
              </a:spcBef>
              <a:spcAft>
                <a:spcPct val="0"/>
              </a:spcAft>
              <a:defRPr sz="4200" b="1" i="1"/>
            </a:lvl6pPr>
            <a:lvl7pPr marL="914400" algn="ctr" fontAlgn="base">
              <a:spcBef>
                <a:spcPct val="0"/>
              </a:spcBef>
              <a:spcAft>
                <a:spcPct val="0"/>
              </a:spcAft>
              <a:defRPr sz="4200" b="1" i="1"/>
            </a:lvl7pPr>
            <a:lvl8pPr marL="1371600" algn="ctr" fontAlgn="base">
              <a:spcBef>
                <a:spcPct val="0"/>
              </a:spcBef>
              <a:spcAft>
                <a:spcPct val="0"/>
              </a:spcAft>
              <a:defRPr sz="4200" b="1" i="1"/>
            </a:lvl8pPr>
            <a:lvl9pPr marL="1828800" algn="ctr" fontAlgn="base">
              <a:spcBef>
                <a:spcPct val="0"/>
              </a:spcBef>
              <a:spcAft>
                <a:spcPct val="0"/>
              </a:spcAft>
              <a:defRPr sz="4200" b="1" i="1"/>
            </a:lvl9pPr>
          </a:lstStyle>
          <a:p>
            <a:endParaRPr lang="tr-TR" sz="800" dirty="0" smtClean="0">
              <a:solidFill>
                <a:srgbClr val="002060"/>
              </a:solidFill>
            </a:endParaRPr>
          </a:p>
          <a:p>
            <a:pPr eaLnBrk="1" hangingPunct="1">
              <a:spcBef>
                <a:spcPct val="0"/>
              </a:spcBef>
            </a:pPr>
            <a:r>
              <a:rPr lang="tr-TR" altLang="tr-TR" sz="2000" dirty="0" smtClean="0">
                <a:solidFill>
                  <a:srgbClr val="002060"/>
                </a:solidFill>
              </a:rPr>
              <a:t>Adana-Yumurtalık bölgesinde planlanan bir termik santralin hava dağılım modeli</a:t>
            </a:r>
            <a:endParaRPr lang="tr-TR" altLang="tr-TR" sz="2000" dirty="0">
              <a:solidFill>
                <a:srgbClr val="002060"/>
              </a:solidFill>
            </a:endParaRPr>
          </a:p>
        </p:txBody>
      </p:sp>
      <p:pic>
        <p:nvPicPr>
          <p:cNvPr id="5" name="Resim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852936"/>
            <a:ext cx="7488832" cy="353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074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454610"/>
            <a:ext cx="8229600" cy="4065315"/>
          </a:xfrm>
        </p:spPr>
        <p:txBody>
          <a:bodyPr>
            <a:normAutofit fontScale="85000" lnSpcReduction="20000"/>
          </a:bodyPr>
          <a:lstStyle/>
          <a:p>
            <a:pPr algn="just">
              <a:buFont typeface="Arial" charset="0"/>
              <a:buChar char="•"/>
            </a:pPr>
            <a:r>
              <a:rPr lang="tr-TR" sz="2000" dirty="0" smtClean="0">
                <a:latin typeface="Times New Roman" panose="02020603050405020304" pitchFamily="18" charset="0"/>
                <a:cs typeface="Times New Roman" panose="02020603050405020304" pitchFamily="18" charset="0"/>
              </a:rPr>
              <a:t>Ekosistem Değerlendirme Raporu (Çevresel Akış Miktarı Hesabı)</a:t>
            </a:r>
            <a:endParaRPr lang="tr-TR" sz="2000" dirty="0">
              <a:latin typeface="Times New Roman" panose="02020603050405020304" pitchFamily="18" charset="0"/>
              <a:cs typeface="Times New Roman" panose="02020603050405020304" pitchFamily="18" charset="0"/>
            </a:endParaRPr>
          </a:p>
          <a:p>
            <a:pPr algn="just">
              <a:buFont typeface="Arial" charset="0"/>
              <a:buChar char="•"/>
            </a:pPr>
            <a:r>
              <a:rPr lang="tr-TR" sz="2000" dirty="0" smtClean="0">
                <a:latin typeface="Times New Roman" panose="02020603050405020304" pitchFamily="18" charset="0"/>
                <a:cs typeface="Times New Roman" panose="02020603050405020304" pitchFamily="18" charset="0"/>
              </a:rPr>
              <a:t>Fizibilite Onayı ve Su Kullanım Hakları </a:t>
            </a:r>
            <a:r>
              <a:rPr lang="tr-TR" sz="2000" dirty="0">
                <a:latin typeface="Times New Roman" panose="02020603050405020304" pitchFamily="18" charset="0"/>
                <a:cs typeface="Times New Roman" panose="02020603050405020304" pitchFamily="18" charset="0"/>
              </a:rPr>
              <a:t>R</a:t>
            </a:r>
            <a:r>
              <a:rPr lang="tr-TR" sz="2000" dirty="0" smtClean="0">
                <a:latin typeface="Times New Roman" panose="02020603050405020304" pitchFamily="18" charset="0"/>
                <a:cs typeface="Times New Roman" panose="02020603050405020304" pitchFamily="18" charset="0"/>
              </a:rPr>
              <a:t>aporu (DSİ)</a:t>
            </a:r>
            <a:endParaRPr lang="tr-TR" sz="2000" dirty="0">
              <a:latin typeface="Times New Roman" panose="02020603050405020304" pitchFamily="18" charset="0"/>
              <a:cs typeface="Times New Roman" panose="02020603050405020304" pitchFamily="18" charset="0"/>
            </a:endParaRPr>
          </a:p>
          <a:p>
            <a:pPr algn="just">
              <a:buFont typeface="Arial" charset="0"/>
              <a:buChar char="•"/>
            </a:pPr>
            <a:r>
              <a:rPr lang="tr-TR" sz="2000" dirty="0">
                <a:latin typeface="Times New Roman" panose="02020603050405020304" pitchFamily="18" charset="0"/>
                <a:cs typeface="Times New Roman" panose="02020603050405020304" pitchFamily="18" charset="0"/>
              </a:rPr>
              <a:t>Son 10 yıla ait DSİ </a:t>
            </a:r>
            <a:r>
              <a:rPr lang="tr-TR" sz="2000" dirty="0" smtClean="0">
                <a:latin typeface="Times New Roman" panose="02020603050405020304" pitchFamily="18" charset="0"/>
                <a:cs typeface="Times New Roman" panose="02020603050405020304" pitchFamily="18" charset="0"/>
              </a:rPr>
              <a:t>onaylı </a:t>
            </a:r>
            <a:r>
              <a:rPr lang="tr-TR" sz="2000" dirty="0">
                <a:latin typeface="Times New Roman" panose="02020603050405020304" pitchFamily="18" charset="0"/>
                <a:cs typeface="Times New Roman" panose="02020603050405020304" pitchFamily="18" charset="0"/>
              </a:rPr>
              <a:t>aylık ortalama debiler</a:t>
            </a:r>
          </a:p>
          <a:p>
            <a:pPr algn="just">
              <a:buFont typeface="Arial" charset="0"/>
              <a:buChar char="•"/>
            </a:pPr>
            <a:r>
              <a:rPr lang="tr-TR" sz="2000" dirty="0" smtClean="0">
                <a:latin typeface="Times New Roman" panose="02020603050405020304" pitchFamily="18" charset="0"/>
                <a:cs typeface="Times New Roman" panose="02020603050405020304" pitchFamily="18" charset="0"/>
              </a:rPr>
              <a:t>AGİ’ler (Akım Gözlem İstasyonu/Elektronik Debi Ölçer)</a:t>
            </a:r>
            <a:endParaRPr lang="tr-TR" sz="2000" dirty="0">
              <a:latin typeface="Times New Roman" panose="02020603050405020304" pitchFamily="18" charset="0"/>
              <a:cs typeface="Times New Roman" panose="02020603050405020304" pitchFamily="18" charset="0"/>
            </a:endParaRPr>
          </a:p>
          <a:p>
            <a:pPr algn="just">
              <a:buFont typeface="Arial" charset="0"/>
              <a:buChar char="•"/>
            </a:pPr>
            <a:r>
              <a:rPr lang="tr-TR" sz="2000" dirty="0">
                <a:latin typeface="Times New Roman" panose="02020603050405020304" pitchFamily="18" charset="0"/>
                <a:cs typeface="Times New Roman" panose="02020603050405020304" pitchFamily="18" charset="0"/>
              </a:rPr>
              <a:t>Balık geçitleri</a:t>
            </a:r>
          </a:p>
          <a:p>
            <a:pPr algn="just">
              <a:buFont typeface="Arial" charset="0"/>
              <a:buChar char="•"/>
            </a:pPr>
            <a:r>
              <a:rPr lang="tr-TR" sz="2000" dirty="0">
                <a:latin typeface="Times New Roman" panose="02020603050405020304" pitchFamily="18" charset="0"/>
                <a:cs typeface="Times New Roman" panose="02020603050405020304" pitchFamily="18" charset="0"/>
              </a:rPr>
              <a:t>Peyzaj onarım planları</a:t>
            </a:r>
          </a:p>
          <a:p>
            <a:pPr algn="just">
              <a:buFont typeface="Arial" charset="0"/>
              <a:buChar char="•"/>
            </a:pPr>
            <a:r>
              <a:rPr lang="tr-TR" sz="2000" dirty="0">
                <a:latin typeface="Times New Roman" panose="02020603050405020304" pitchFamily="18" charset="0"/>
                <a:cs typeface="Times New Roman" panose="02020603050405020304" pitchFamily="18" charset="0"/>
              </a:rPr>
              <a:t>Hafriyat/pasa döküm ve </a:t>
            </a:r>
            <a:r>
              <a:rPr lang="tr-TR" sz="2000" dirty="0" smtClean="0">
                <a:latin typeface="Times New Roman" panose="02020603050405020304" pitchFamily="18" charset="0"/>
                <a:cs typeface="Times New Roman" panose="02020603050405020304" pitchFamily="18" charset="0"/>
              </a:rPr>
              <a:t>kazı fazlası </a:t>
            </a:r>
            <a:r>
              <a:rPr lang="tr-TR" sz="2000" dirty="0">
                <a:latin typeface="Times New Roman" panose="02020603050405020304" pitchFamily="18" charset="0"/>
                <a:cs typeface="Times New Roman" panose="02020603050405020304" pitchFamily="18" charset="0"/>
              </a:rPr>
              <a:t>malzeme depo </a:t>
            </a:r>
            <a:r>
              <a:rPr lang="tr-TR" sz="2000" dirty="0" smtClean="0">
                <a:latin typeface="Times New Roman" panose="02020603050405020304" pitchFamily="18" charset="0"/>
                <a:cs typeface="Times New Roman" panose="02020603050405020304" pitchFamily="18" charset="0"/>
              </a:rPr>
              <a:t>sahaları</a:t>
            </a:r>
          </a:p>
          <a:p>
            <a:pPr algn="just">
              <a:buFont typeface="Arial" charset="0"/>
              <a:buChar char="•"/>
            </a:pPr>
            <a:r>
              <a:rPr lang="tr-TR" sz="2000" dirty="0" smtClean="0">
                <a:latin typeface="Times New Roman" panose="02020603050405020304" pitchFamily="18" charset="0"/>
                <a:cs typeface="Times New Roman" panose="02020603050405020304" pitchFamily="18" charset="0"/>
              </a:rPr>
              <a:t>İletim hattı güzergahı (tünel, kanal </a:t>
            </a:r>
            <a:r>
              <a:rPr lang="tr-TR" sz="2000" dirty="0" err="1" smtClean="0">
                <a:latin typeface="Times New Roman" panose="02020603050405020304" pitchFamily="18" charset="0"/>
                <a:cs typeface="Times New Roman" panose="02020603050405020304" pitchFamily="18" charset="0"/>
              </a:rPr>
              <a:t>vb</a:t>
            </a:r>
            <a:r>
              <a:rPr lang="tr-TR" sz="2000" dirty="0" smtClean="0">
                <a:latin typeface="Times New Roman" panose="02020603050405020304" pitchFamily="18" charset="0"/>
                <a:cs typeface="Times New Roman" panose="02020603050405020304" pitchFamily="18" charset="0"/>
              </a:rPr>
              <a:t>)</a:t>
            </a:r>
          </a:p>
          <a:p>
            <a:pPr algn="just">
              <a:buFont typeface="Arial" charset="0"/>
              <a:buChar char="•"/>
            </a:pPr>
            <a:r>
              <a:rPr lang="tr-TR" sz="2000" dirty="0" smtClean="0">
                <a:latin typeface="Times New Roman" panose="02020603050405020304" pitchFamily="18" charset="0"/>
                <a:cs typeface="Times New Roman" panose="02020603050405020304" pitchFamily="18" charset="0"/>
              </a:rPr>
              <a:t>Kullanılacak arazinin vasfı (Orman, Mera, Şahıs </a:t>
            </a:r>
            <a:r>
              <a:rPr lang="tr-TR" sz="2000" dirty="0" err="1" smtClean="0">
                <a:latin typeface="Times New Roman" panose="02020603050405020304" pitchFamily="18" charset="0"/>
                <a:cs typeface="Times New Roman" panose="02020603050405020304" pitchFamily="18" charset="0"/>
              </a:rPr>
              <a:t>vb</a:t>
            </a:r>
            <a:r>
              <a:rPr lang="tr-TR" sz="2000" dirty="0" smtClean="0">
                <a:latin typeface="Times New Roman" panose="02020603050405020304" pitchFamily="18" charset="0"/>
                <a:cs typeface="Times New Roman" panose="02020603050405020304" pitchFamily="18" charset="0"/>
              </a:rPr>
              <a:t>) </a:t>
            </a:r>
          </a:p>
          <a:p>
            <a:pPr marL="0" indent="0" algn="just">
              <a:buNone/>
            </a:pPr>
            <a:endParaRPr lang="tr-TR" sz="2000" dirty="0" smtClean="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buNone/>
            </a:pPr>
            <a:r>
              <a:rPr lang="tr-TR" u="sng" dirty="0">
                <a:solidFill>
                  <a:schemeClr val="bg1"/>
                </a:solidFill>
              </a:rPr>
              <a:t>BALIK GEÇİDİ</a:t>
            </a:r>
            <a:endParaRPr lang="tr-TR" dirty="0">
              <a:solidFill>
                <a:schemeClr val="bg1"/>
              </a:solidFill>
            </a:endParaRPr>
          </a:p>
          <a:p>
            <a:pPr marL="0" indent="0">
              <a:buNone/>
            </a:pPr>
            <a:r>
              <a:rPr lang="tr-TR" u="sng" dirty="0">
                <a:solidFill>
                  <a:schemeClr val="bg1"/>
                </a:solidFill>
              </a:rPr>
              <a:t>BALIK GEÇİDİ</a:t>
            </a:r>
            <a:endParaRPr lang="tr-TR" dirty="0">
              <a:solidFill>
                <a:schemeClr val="bg1"/>
              </a:solidFill>
            </a:endParaRPr>
          </a:p>
          <a:p>
            <a:pPr marL="0" indent="0">
              <a:buNone/>
            </a:pPr>
            <a:endParaRPr lang="tr-TR" dirty="0"/>
          </a:p>
        </p:txBody>
      </p:sp>
      <p:pic>
        <p:nvPicPr>
          <p:cNvPr id="9" name="Picture 2" descr="C:\Documents and Settings\aysun.bosca\Desktop\csb_logo.png"/>
          <p:cNvPicPr>
            <a:picLocks noChangeAspect="1" noChangeArrowheads="1"/>
          </p:cNvPicPr>
          <p:nvPr/>
        </p:nvPicPr>
        <p:blipFill>
          <a:blip r:embed="rId2" cstate="print"/>
          <a:srcRect/>
          <a:stretch>
            <a:fillRect/>
          </a:stretch>
        </p:blipFill>
        <p:spPr bwMode="auto">
          <a:xfrm>
            <a:off x="251520" y="188640"/>
            <a:ext cx="1296144" cy="771514"/>
          </a:xfrm>
          <a:prstGeom prst="rect">
            <a:avLst/>
          </a:prstGeom>
          <a:noFill/>
        </p:spPr>
      </p:pic>
      <p:pic>
        <p:nvPicPr>
          <p:cNvPr id="1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9" y="1772816"/>
            <a:ext cx="262106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365104"/>
            <a:ext cx="3168352" cy="2016224"/>
          </a:xfrm>
          <a:prstGeom prst="rect">
            <a:avLst/>
          </a:prstGeom>
          <a:ln>
            <a:noFill/>
          </a:ln>
          <a:effectLst>
            <a:outerShdw blurRad="190500" algn="tl" rotWithShape="0">
              <a:srgbClr val="000000">
                <a:alpha val="70000"/>
              </a:srgbClr>
            </a:outerShdw>
          </a:effectLst>
        </p:spPr>
      </p:pic>
      <p:sp>
        <p:nvSpPr>
          <p:cNvPr id="8" name="Dikdörtgen 7"/>
          <p:cNvSpPr/>
          <p:nvPr/>
        </p:nvSpPr>
        <p:spPr>
          <a:xfrm>
            <a:off x="611560" y="4437303"/>
            <a:ext cx="1406026" cy="369332"/>
          </a:xfrm>
          <a:prstGeom prst="rect">
            <a:avLst/>
          </a:prstGeom>
        </p:spPr>
        <p:txBody>
          <a:bodyPr wrap="none">
            <a:spAutoFit/>
          </a:bodyPr>
          <a:lstStyle/>
          <a:p>
            <a:r>
              <a:rPr lang="tr-TR" u="sng" dirty="0">
                <a:solidFill>
                  <a:schemeClr val="bg1"/>
                </a:solidFill>
              </a:rPr>
              <a:t>BALIK GEÇİDİ</a:t>
            </a:r>
            <a:endParaRPr lang="tr-TR" dirty="0">
              <a:solidFill>
                <a:schemeClr val="bg1"/>
              </a:solidFill>
            </a:endParaRPr>
          </a:p>
        </p:txBody>
      </p:sp>
      <p:sp>
        <p:nvSpPr>
          <p:cNvPr id="12" name="1 Başlık"/>
          <p:cNvSpPr txBox="1">
            <a:spLocks/>
          </p:cNvSpPr>
          <p:nvPr/>
        </p:nvSpPr>
        <p:spPr>
          <a:xfrm>
            <a:off x="1907704" y="528432"/>
            <a:ext cx="6192688" cy="668319"/>
          </a:xfrm>
          <a:prstGeom prst="roundRect">
            <a:avLst/>
          </a:prstGeom>
          <a:solidFill>
            <a:schemeClr val="lt1"/>
          </a:solidFill>
          <a:ln w="38100" cap="flat" cmpd="sng" algn="ctr">
            <a:solidFill>
              <a:srgbClr val="00B050"/>
            </a:solidFill>
            <a:prstDash val="solid"/>
          </a:ln>
        </p:spPr>
        <p:style>
          <a:lnRef idx="2">
            <a:schemeClr val="accent2"/>
          </a:lnRef>
          <a:fillRef idx="1">
            <a:schemeClr val="lt1"/>
          </a:fillRef>
          <a:effectRef idx="0">
            <a:schemeClr val="accent2"/>
          </a:effectRef>
          <a:fontRef idx="minor">
            <a:schemeClr val="dk1"/>
          </a:fontRef>
        </p:style>
        <p:txBody>
          <a:bodyPr/>
          <a:lstStyle>
            <a:defPPr>
              <a:defRPr lang="en-US"/>
            </a:defPPr>
            <a:lvl1pPr algn="ctr" eaLnBrk="0" hangingPunct="0">
              <a:lnSpc>
                <a:spcPct val="90000"/>
              </a:lnSpc>
              <a:buFont typeface="Wingdings" pitchFamily="2" charset="2"/>
              <a:buNone/>
              <a:defRPr sz="2400" b="1" i="1">
                <a:ln w="12700">
                  <a:solidFill>
                    <a:schemeClr val="tx2">
                      <a:satMod val="155000"/>
                    </a:schemeClr>
                  </a:solidFill>
                  <a:prstDash val="solid"/>
                </a:ln>
                <a:solidFill>
                  <a:srgbClr val="FF6600"/>
                </a:solidFill>
              </a:defRPr>
            </a:lvl1pPr>
            <a:lvl2pPr algn="ctr" eaLnBrk="0" hangingPunct="0">
              <a:defRPr sz="4200" b="1" i="1"/>
            </a:lvl2pPr>
            <a:lvl3pPr algn="ctr" eaLnBrk="0" hangingPunct="0">
              <a:defRPr sz="4200" b="1" i="1"/>
            </a:lvl3pPr>
            <a:lvl4pPr algn="ctr" eaLnBrk="0" hangingPunct="0">
              <a:defRPr sz="4200" b="1" i="1"/>
            </a:lvl4pPr>
            <a:lvl5pPr algn="ctr" eaLnBrk="0" hangingPunct="0">
              <a:defRPr sz="4200" b="1" i="1"/>
            </a:lvl5pPr>
            <a:lvl6pPr marL="457200" algn="ctr" fontAlgn="base">
              <a:spcBef>
                <a:spcPct val="0"/>
              </a:spcBef>
              <a:spcAft>
                <a:spcPct val="0"/>
              </a:spcAft>
              <a:defRPr sz="4200" b="1" i="1"/>
            </a:lvl6pPr>
            <a:lvl7pPr marL="914400" algn="ctr" fontAlgn="base">
              <a:spcBef>
                <a:spcPct val="0"/>
              </a:spcBef>
              <a:spcAft>
                <a:spcPct val="0"/>
              </a:spcAft>
              <a:defRPr sz="4200" b="1" i="1"/>
            </a:lvl7pPr>
            <a:lvl8pPr marL="1371600" algn="ctr" fontAlgn="base">
              <a:spcBef>
                <a:spcPct val="0"/>
              </a:spcBef>
              <a:spcAft>
                <a:spcPct val="0"/>
              </a:spcAft>
              <a:defRPr sz="4200" b="1" i="1"/>
            </a:lvl8pPr>
            <a:lvl9pPr marL="1828800" algn="ctr" fontAlgn="base">
              <a:spcBef>
                <a:spcPct val="0"/>
              </a:spcBef>
              <a:spcAft>
                <a:spcPct val="0"/>
              </a:spcAft>
              <a:defRPr sz="4200" b="1" i="1"/>
            </a:lvl9pPr>
          </a:lstStyle>
          <a:p>
            <a:r>
              <a:rPr lang="tr-TR" sz="2000" b="0" dirty="0">
                <a:solidFill>
                  <a:srgbClr val="002060"/>
                </a:solidFill>
              </a:rPr>
              <a:t>BARAJ VE HES PROJELERİNİN ÇED SÜRECİNDE DİKKAT EDİLEN BAŞLICA KONULAR</a:t>
            </a:r>
          </a:p>
        </p:txBody>
      </p:sp>
    </p:spTree>
    <p:extLst>
      <p:ext uri="{BB962C8B-B14F-4D97-AF65-F5344CB8AC3E}">
        <p14:creationId xmlns:p14="http://schemas.microsoft.com/office/powerpoint/2010/main" val="332617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599865"/>
            <a:ext cx="7499176" cy="3730848"/>
          </a:xfrm>
        </p:spPr>
        <p:txBody>
          <a:bodyPr>
            <a:normAutofit/>
          </a:bodyPr>
          <a:lstStyle/>
          <a:p>
            <a:pPr algn="just">
              <a:buFont typeface="Arial" charset="0"/>
              <a:buChar char="•"/>
              <a:defRPr/>
            </a:pPr>
            <a:r>
              <a:rPr lang="tr-TR" sz="2000" dirty="0" smtClean="0"/>
              <a:t>Türbin </a:t>
            </a:r>
            <a:r>
              <a:rPr lang="tr-TR" sz="2000" dirty="0"/>
              <a:t>sayısı ve </a:t>
            </a:r>
            <a:r>
              <a:rPr lang="tr-TR" sz="2000" dirty="0" smtClean="0"/>
              <a:t>koordinatları (kümülatif olarak değerlendirme) </a:t>
            </a:r>
            <a:endParaRPr lang="tr-TR" sz="2000" dirty="0"/>
          </a:p>
          <a:p>
            <a:pPr algn="just">
              <a:buFont typeface="Arial" charset="0"/>
              <a:buChar char="•"/>
              <a:defRPr/>
            </a:pPr>
            <a:r>
              <a:rPr lang="tr-TR" sz="2000" dirty="0"/>
              <a:t>Yerleşim yerlerine </a:t>
            </a:r>
            <a:r>
              <a:rPr lang="tr-TR" sz="2000" dirty="0" smtClean="0"/>
              <a:t>ve korunan </a:t>
            </a:r>
            <a:r>
              <a:rPr lang="tr-TR" sz="2000" dirty="0"/>
              <a:t>alanlara </a:t>
            </a:r>
            <a:r>
              <a:rPr lang="tr-TR" sz="2000" dirty="0" smtClean="0"/>
              <a:t>mesafesi</a:t>
            </a:r>
          </a:p>
          <a:p>
            <a:pPr algn="just">
              <a:buFont typeface="Arial" charset="0"/>
              <a:buChar char="•"/>
              <a:defRPr/>
            </a:pPr>
            <a:r>
              <a:rPr lang="tr-TR" sz="2000" dirty="0" smtClean="0"/>
              <a:t>Gürültü etkisi (Akustik Model)</a:t>
            </a:r>
            <a:endParaRPr lang="tr-TR" sz="2000" dirty="0"/>
          </a:p>
          <a:p>
            <a:pPr algn="just">
              <a:buFont typeface="Arial" charset="0"/>
              <a:buChar char="•"/>
              <a:defRPr/>
            </a:pPr>
            <a:r>
              <a:rPr lang="tr-TR" sz="2000" dirty="0"/>
              <a:t>Kuş göç </a:t>
            </a:r>
            <a:r>
              <a:rPr lang="tr-TR" sz="2000" dirty="0" smtClean="0"/>
              <a:t>yollarına etkisi (Ornitoloji Raporu)</a:t>
            </a:r>
            <a:endParaRPr lang="tr-TR" sz="2000" dirty="0"/>
          </a:p>
          <a:p>
            <a:pPr algn="just">
              <a:buFont typeface="Arial" charset="0"/>
              <a:buChar char="•"/>
              <a:defRPr/>
            </a:pPr>
            <a:r>
              <a:rPr lang="tr-TR" sz="2000" dirty="0" smtClean="0"/>
              <a:t>Radyo ve TV alıcılarına  </a:t>
            </a:r>
            <a:r>
              <a:rPr lang="tr-TR" sz="2000" dirty="0"/>
              <a:t>u</a:t>
            </a:r>
            <a:r>
              <a:rPr lang="tr-TR" sz="2000" dirty="0" smtClean="0"/>
              <a:t>zaklıkları, civarda radar varlığı</a:t>
            </a:r>
            <a:endParaRPr lang="tr-TR" sz="2000" dirty="0"/>
          </a:p>
          <a:p>
            <a:pPr marL="285750" indent="-285750" algn="just">
              <a:defRPr/>
            </a:pPr>
            <a:r>
              <a:rPr lang="tr-TR" sz="2000" dirty="0"/>
              <a:t>Yıldırımdan korunma </a:t>
            </a:r>
            <a:r>
              <a:rPr lang="tr-TR" sz="2000" dirty="0" smtClean="0"/>
              <a:t>sistemi</a:t>
            </a:r>
          </a:p>
          <a:p>
            <a:pPr marL="285750" indent="-285750" algn="just">
              <a:defRPr/>
            </a:pPr>
            <a:r>
              <a:rPr lang="tr-TR" sz="2000" dirty="0" smtClean="0"/>
              <a:t>Gölgeleme Etkisi (</a:t>
            </a:r>
            <a:r>
              <a:rPr lang="tr-TR" sz="2000" dirty="0" err="1" smtClean="0"/>
              <a:t>Shadow</a:t>
            </a:r>
            <a:r>
              <a:rPr lang="tr-TR" sz="2000" dirty="0" smtClean="0"/>
              <a:t>)</a:t>
            </a:r>
          </a:p>
          <a:p>
            <a:pPr marL="285750" indent="-285750" algn="just">
              <a:defRPr/>
            </a:pPr>
            <a:r>
              <a:rPr lang="tr-TR" sz="2000" dirty="0"/>
              <a:t>Arazi kullanımı (Orman, Mera vb</a:t>
            </a:r>
            <a:r>
              <a:rPr lang="tr-TR" sz="2000" dirty="0" smtClean="0"/>
              <a:t>)</a:t>
            </a:r>
          </a:p>
          <a:p>
            <a:pPr marL="285750" indent="-285750" algn="just">
              <a:defRPr/>
            </a:pPr>
            <a:r>
              <a:rPr lang="tr-TR" sz="2000" dirty="0" err="1" smtClean="0"/>
              <a:t>Biyoçeşitlilik</a:t>
            </a:r>
            <a:r>
              <a:rPr lang="tr-TR" sz="2000" dirty="0" smtClean="0"/>
              <a:t> üzerine etkiler</a:t>
            </a:r>
          </a:p>
          <a:p>
            <a:pPr marL="285750" indent="-285750" algn="just">
              <a:defRPr/>
            </a:pPr>
            <a:r>
              <a:rPr lang="tr-TR" sz="2000" dirty="0" smtClean="0"/>
              <a:t>İlave yol açılması (Toz, Hafriyat vb.)</a:t>
            </a:r>
            <a:endParaRPr lang="tr-TR" sz="2000" dirty="0"/>
          </a:p>
          <a:p>
            <a:pPr marL="285750" indent="-285750" algn="just">
              <a:defRPr/>
            </a:pPr>
            <a:endParaRPr lang="tr-TR" sz="2400" dirty="0"/>
          </a:p>
        </p:txBody>
      </p:sp>
      <p:pic>
        <p:nvPicPr>
          <p:cNvPr id="8" name="Picture 2" descr="C:\Documents and Settings\aysun.bosca\Desktop\csb_logo.png"/>
          <p:cNvPicPr>
            <a:picLocks noChangeAspect="1" noChangeArrowheads="1"/>
          </p:cNvPicPr>
          <p:nvPr/>
        </p:nvPicPr>
        <p:blipFill>
          <a:blip r:embed="rId2" cstate="print"/>
          <a:srcRect/>
          <a:stretch>
            <a:fillRect/>
          </a:stretch>
        </p:blipFill>
        <p:spPr bwMode="auto">
          <a:xfrm>
            <a:off x="395536" y="260648"/>
            <a:ext cx="1224136" cy="857238"/>
          </a:xfrm>
          <a:prstGeom prst="rect">
            <a:avLst/>
          </a:prstGeom>
          <a:noFill/>
        </p:spPr>
      </p:pic>
      <p:pic>
        <p:nvPicPr>
          <p:cNvPr id="10" name="Resim 10" descr="F:\20yıl\foto\e\rüzgarenerjis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906" y="3465289"/>
            <a:ext cx="3584558" cy="284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 Başlık"/>
          <p:cNvSpPr txBox="1">
            <a:spLocks/>
          </p:cNvSpPr>
          <p:nvPr/>
        </p:nvSpPr>
        <p:spPr>
          <a:xfrm>
            <a:off x="1907704" y="792135"/>
            <a:ext cx="6192688" cy="651501"/>
          </a:xfrm>
          <a:prstGeom prst="roundRect">
            <a:avLst/>
          </a:prstGeom>
          <a:solidFill>
            <a:schemeClr val="lt1"/>
          </a:solidFill>
          <a:ln w="38100" cap="flat" cmpd="sng" algn="ctr">
            <a:solidFill>
              <a:srgbClr val="00B050"/>
            </a:solidFill>
            <a:prstDash val="solid"/>
          </a:ln>
        </p:spPr>
        <p:style>
          <a:lnRef idx="2">
            <a:schemeClr val="accent2"/>
          </a:lnRef>
          <a:fillRef idx="1">
            <a:schemeClr val="lt1"/>
          </a:fillRef>
          <a:effectRef idx="0">
            <a:schemeClr val="accent2"/>
          </a:effectRef>
          <a:fontRef idx="minor">
            <a:schemeClr val="dk1"/>
          </a:fontRef>
        </p:style>
        <p:txBody>
          <a:bodyPr/>
          <a:lstStyle>
            <a:defPPr>
              <a:defRPr lang="en-US"/>
            </a:defPPr>
            <a:lvl1pPr algn="ctr" eaLnBrk="0" hangingPunct="0">
              <a:lnSpc>
                <a:spcPct val="90000"/>
              </a:lnSpc>
              <a:buFont typeface="Wingdings" pitchFamily="2" charset="2"/>
              <a:buNone/>
              <a:defRPr sz="2400" b="1" i="1">
                <a:ln w="12700">
                  <a:solidFill>
                    <a:schemeClr val="tx2">
                      <a:satMod val="155000"/>
                    </a:schemeClr>
                  </a:solidFill>
                  <a:prstDash val="solid"/>
                </a:ln>
                <a:solidFill>
                  <a:srgbClr val="FF6600"/>
                </a:solidFill>
              </a:defRPr>
            </a:lvl1pPr>
            <a:lvl2pPr algn="ctr" eaLnBrk="0" hangingPunct="0">
              <a:defRPr sz="4200" b="1" i="1"/>
            </a:lvl2pPr>
            <a:lvl3pPr algn="ctr" eaLnBrk="0" hangingPunct="0">
              <a:defRPr sz="4200" b="1" i="1"/>
            </a:lvl3pPr>
            <a:lvl4pPr algn="ctr" eaLnBrk="0" hangingPunct="0">
              <a:defRPr sz="4200" b="1" i="1"/>
            </a:lvl4pPr>
            <a:lvl5pPr algn="ctr" eaLnBrk="0" hangingPunct="0">
              <a:defRPr sz="4200" b="1" i="1"/>
            </a:lvl5pPr>
            <a:lvl6pPr marL="457200" algn="ctr" fontAlgn="base">
              <a:spcBef>
                <a:spcPct val="0"/>
              </a:spcBef>
              <a:spcAft>
                <a:spcPct val="0"/>
              </a:spcAft>
              <a:defRPr sz="4200" b="1" i="1"/>
            </a:lvl6pPr>
            <a:lvl7pPr marL="914400" algn="ctr" fontAlgn="base">
              <a:spcBef>
                <a:spcPct val="0"/>
              </a:spcBef>
              <a:spcAft>
                <a:spcPct val="0"/>
              </a:spcAft>
              <a:defRPr sz="4200" b="1" i="1"/>
            </a:lvl7pPr>
            <a:lvl8pPr marL="1371600" algn="ctr" fontAlgn="base">
              <a:spcBef>
                <a:spcPct val="0"/>
              </a:spcBef>
              <a:spcAft>
                <a:spcPct val="0"/>
              </a:spcAft>
              <a:defRPr sz="4200" b="1" i="1"/>
            </a:lvl8pPr>
            <a:lvl9pPr marL="1828800" algn="ctr" fontAlgn="base">
              <a:spcBef>
                <a:spcPct val="0"/>
              </a:spcBef>
              <a:spcAft>
                <a:spcPct val="0"/>
              </a:spcAft>
              <a:defRPr sz="4200" b="1" i="1"/>
            </a:lvl9pPr>
          </a:lstStyle>
          <a:p>
            <a:r>
              <a:rPr lang="tr-TR" sz="2000" b="0" dirty="0" smtClean="0">
                <a:solidFill>
                  <a:srgbClr val="002060"/>
                </a:solidFill>
              </a:rPr>
              <a:t>RÜZGAR ENERJİ SANTRALİ </a:t>
            </a:r>
            <a:r>
              <a:rPr lang="tr-TR" sz="2000" b="0" dirty="0">
                <a:solidFill>
                  <a:srgbClr val="002060"/>
                </a:solidFill>
              </a:rPr>
              <a:t>PROJELERİNİN ÇED SÜRECİNDE DİKKAT EDİLEN BAŞLICA KONULAR</a:t>
            </a:r>
          </a:p>
        </p:txBody>
      </p:sp>
    </p:spTree>
    <p:extLst>
      <p:ext uri="{BB962C8B-B14F-4D97-AF65-F5344CB8AC3E}">
        <p14:creationId xmlns:p14="http://schemas.microsoft.com/office/powerpoint/2010/main" val="836213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916832"/>
            <a:ext cx="8229600" cy="4209331"/>
          </a:xfrm>
        </p:spPr>
        <p:txBody>
          <a:bodyPr>
            <a:normAutofit/>
          </a:bodyPr>
          <a:lstStyle/>
          <a:p>
            <a:pPr marL="285750" indent="-285750" algn="just">
              <a:defRPr/>
            </a:pPr>
            <a:r>
              <a:rPr lang="tr-TR" sz="2000" dirty="0">
                <a:latin typeface="Times New Roman" panose="02020603050405020304" pitchFamily="18" charset="0"/>
                <a:cs typeface="Times New Roman" panose="02020603050405020304" pitchFamily="18" charset="0"/>
              </a:rPr>
              <a:t>Yer seçimi</a:t>
            </a:r>
          </a:p>
          <a:p>
            <a:pPr marL="285750" indent="-285750" algn="just">
              <a:defRPr/>
            </a:pPr>
            <a:r>
              <a:rPr lang="tr-TR" sz="2000" dirty="0">
                <a:latin typeface="Times New Roman" panose="02020603050405020304" pitchFamily="18" charset="0"/>
                <a:cs typeface="Times New Roman" panose="02020603050405020304" pitchFamily="18" charset="0"/>
              </a:rPr>
              <a:t>Arazi kullanımı</a:t>
            </a:r>
          </a:p>
          <a:p>
            <a:pPr marL="285750" indent="-285750" algn="just">
              <a:defRPr/>
            </a:pPr>
            <a:r>
              <a:rPr lang="tr-TR" sz="2000" dirty="0">
                <a:latin typeface="Times New Roman" panose="02020603050405020304" pitchFamily="18" charset="0"/>
                <a:cs typeface="Times New Roman" panose="02020603050405020304" pitchFamily="18" charset="0"/>
              </a:rPr>
              <a:t>Güneş panellerinin sayısı ve </a:t>
            </a:r>
            <a:r>
              <a:rPr lang="tr-TR" sz="2000" dirty="0" smtClean="0">
                <a:latin typeface="Times New Roman" panose="02020603050405020304" pitchFamily="18" charset="0"/>
                <a:cs typeface="Times New Roman" panose="02020603050405020304" pitchFamily="18" charset="0"/>
              </a:rPr>
              <a:t>koordinatları</a:t>
            </a:r>
            <a:endParaRPr lang="tr-TR" sz="2000" dirty="0">
              <a:latin typeface="Times New Roman" panose="02020603050405020304" pitchFamily="18" charset="0"/>
              <a:cs typeface="Times New Roman" panose="02020603050405020304" pitchFamily="18" charset="0"/>
            </a:endParaRPr>
          </a:p>
          <a:p>
            <a:pPr marL="285750" indent="-285750" algn="just">
              <a:defRPr/>
            </a:pPr>
            <a:r>
              <a:rPr lang="tr-TR" sz="2000" dirty="0">
                <a:latin typeface="Times New Roman" panose="02020603050405020304" pitchFamily="18" charset="0"/>
                <a:cs typeface="Times New Roman" panose="02020603050405020304" pitchFamily="18" charset="0"/>
              </a:rPr>
              <a:t>Diğer tesislerle etkileşim, </a:t>
            </a:r>
            <a:endParaRPr lang="tr-TR" sz="2000" dirty="0" smtClean="0">
              <a:latin typeface="Times New Roman" panose="02020603050405020304" pitchFamily="18" charset="0"/>
              <a:cs typeface="Times New Roman" panose="02020603050405020304" pitchFamily="18" charset="0"/>
            </a:endParaRPr>
          </a:p>
          <a:p>
            <a:pPr marL="285750" indent="-285750" algn="just">
              <a:defRPr/>
            </a:pPr>
            <a:r>
              <a:rPr lang="tr-TR" sz="2000" dirty="0" smtClean="0">
                <a:latin typeface="Times New Roman" panose="02020603050405020304" pitchFamily="18" charset="0"/>
                <a:cs typeface="Times New Roman" panose="02020603050405020304" pitchFamily="18" charset="0"/>
              </a:rPr>
              <a:t>Manyetik alan etkisi,</a:t>
            </a:r>
            <a:endParaRPr lang="tr-TR" sz="2000" dirty="0">
              <a:latin typeface="Times New Roman" panose="02020603050405020304" pitchFamily="18" charset="0"/>
              <a:cs typeface="Times New Roman" panose="02020603050405020304" pitchFamily="18" charset="0"/>
            </a:endParaRPr>
          </a:p>
          <a:p>
            <a:pPr marL="285750" indent="-285750" algn="just">
              <a:defRPr/>
            </a:pPr>
            <a:r>
              <a:rPr lang="tr-TR" sz="2000" dirty="0">
                <a:latin typeface="Times New Roman" panose="02020603050405020304" pitchFamily="18" charset="0"/>
                <a:cs typeface="Times New Roman" panose="02020603050405020304" pitchFamily="18" charset="0"/>
              </a:rPr>
              <a:t>Yerleşim yerlerine uzaklık</a:t>
            </a:r>
          </a:p>
          <a:p>
            <a:pPr marL="285750" indent="-285750" algn="just">
              <a:defRPr/>
            </a:pPr>
            <a:r>
              <a:rPr lang="tr-TR" sz="2000" dirty="0">
                <a:latin typeface="Times New Roman" panose="02020603050405020304" pitchFamily="18" charset="0"/>
                <a:cs typeface="Times New Roman" panose="02020603050405020304" pitchFamily="18" charset="0"/>
              </a:rPr>
              <a:t>Korunan alanlara mesafesi</a:t>
            </a:r>
          </a:p>
          <a:p>
            <a:pPr marL="285750" indent="-285750" algn="just">
              <a:defRPr/>
            </a:pPr>
            <a:r>
              <a:rPr lang="tr-TR" sz="2000" dirty="0">
                <a:latin typeface="Times New Roman" panose="02020603050405020304" pitchFamily="18" charset="0"/>
                <a:cs typeface="Times New Roman" panose="02020603050405020304" pitchFamily="18" charset="0"/>
              </a:rPr>
              <a:t>Kuş göç </a:t>
            </a:r>
            <a:r>
              <a:rPr lang="tr-TR" sz="2000" dirty="0" smtClean="0">
                <a:latin typeface="Times New Roman" panose="02020603050405020304" pitchFamily="18" charset="0"/>
                <a:cs typeface="Times New Roman" panose="02020603050405020304" pitchFamily="18" charset="0"/>
              </a:rPr>
              <a:t>yolları (Yansıma Etkisi)</a:t>
            </a:r>
            <a:endParaRPr lang="tr-TR" sz="2000" dirty="0">
              <a:latin typeface="Times New Roman" panose="02020603050405020304" pitchFamily="18" charset="0"/>
              <a:cs typeface="Times New Roman" panose="02020603050405020304" pitchFamily="18" charset="0"/>
            </a:endParaRPr>
          </a:p>
          <a:p>
            <a:pPr marL="285750" indent="-285750" algn="just">
              <a:defRPr/>
            </a:pPr>
            <a:r>
              <a:rPr lang="tr-TR" sz="2000" dirty="0">
                <a:latin typeface="Times New Roman" panose="02020603050405020304" pitchFamily="18" charset="0"/>
                <a:cs typeface="Times New Roman" panose="02020603050405020304" pitchFamily="18" charset="0"/>
              </a:rPr>
              <a:t>Radyo ve TV alıcılarına </a:t>
            </a:r>
            <a:r>
              <a:rPr lang="tr-TR" sz="2000" dirty="0" smtClean="0">
                <a:latin typeface="Times New Roman" panose="02020603050405020304" pitchFamily="18" charset="0"/>
                <a:cs typeface="Times New Roman" panose="02020603050405020304" pitchFamily="18" charset="0"/>
              </a:rPr>
              <a:t> uzaklıkları</a:t>
            </a:r>
          </a:p>
          <a:p>
            <a:pPr marL="285750" indent="-285750" algn="just">
              <a:defRPr/>
            </a:pPr>
            <a:r>
              <a:rPr lang="tr-TR" sz="2000" dirty="0" smtClean="0">
                <a:latin typeface="Times New Roman" panose="02020603050405020304" pitchFamily="18" charset="0"/>
                <a:cs typeface="Times New Roman" panose="02020603050405020304" pitchFamily="18" charset="0"/>
              </a:rPr>
              <a:t>Panel Temizliği (Su Kullanımı)</a:t>
            </a:r>
            <a:endParaRPr lang="tr-TR" sz="2000" dirty="0">
              <a:latin typeface="Times New Roman" panose="02020603050405020304" pitchFamily="18" charset="0"/>
              <a:cs typeface="Times New Roman" panose="02020603050405020304" pitchFamily="18" charset="0"/>
            </a:endParaRPr>
          </a:p>
          <a:p>
            <a:endParaRPr lang="tr-TR" dirty="0"/>
          </a:p>
        </p:txBody>
      </p:sp>
      <p:pic>
        <p:nvPicPr>
          <p:cNvPr id="8" name="Picture 2" descr="C:\Documents and Settings\aysun.bosca\Desktop\csb_logo.png"/>
          <p:cNvPicPr>
            <a:picLocks noChangeAspect="1" noChangeArrowheads="1"/>
          </p:cNvPicPr>
          <p:nvPr/>
        </p:nvPicPr>
        <p:blipFill>
          <a:blip r:embed="rId2" cstate="print"/>
          <a:srcRect/>
          <a:stretch>
            <a:fillRect/>
          </a:stretch>
        </p:blipFill>
        <p:spPr bwMode="auto">
          <a:xfrm>
            <a:off x="395536" y="260648"/>
            <a:ext cx="1440160" cy="857238"/>
          </a:xfrm>
          <a:prstGeom prst="rect">
            <a:avLst/>
          </a:prstGeom>
          <a:noFill/>
        </p:spPr>
      </p:pic>
      <p:pic>
        <p:nvPicPr>
          <p:cNvPr id="9" name="İçerik Yer Tutucusu 6" descr="http://enerjienstitusu.com/medya/gunes-enerjisi-santrali-olcum-talebi.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772816"/>
            <a:ext cx="3084787" cy="38164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 Başlık"/>
          <p:cNvSpPr txBox="1">
            <a:spLocks/>
          </p:cNvSpPr>
          <p:nvPr/>
        </p:nvSpPr>
        <p:spPr>
          <a:xfrm>
            <a:off x="1907704" y="792135"/>
            <a:ext cx="6192688" cy="651501"/>
          </a:xfrm>
          <a:prstGeom prst="roundRect">
            <a:avLst/>
          </a:prstGeom>
          <a:solidFill>
            <a:schemeClr val="lt1"/>
          </a:solidFill>
          <a:ln w="38100" cap="flat" cmpd="sng" algn="ctr">
            <a:solidFill>
              <a:srgbClr val="00B050"/>
            </a:solidFill>
            <a:prstDash val="solid"/>
          </a:ln>
        </p:spPr>
        <p:style>
          <a:lnRef idx="2">
            <a:schemeClr val="accent2"/>
          </a:lnRef>
          <a:fillRef idx="1">
            <a:schemeClr val="lt1"/>
          </a:fillRef>
          <a:effectRef idx="0">
            <a:schemeClr val="accent2"/>
          </a:effectRef>
          <a:fontRef idx="minor">
            <a:schemeClr val="dk1"/>
          </a:fontRef>
        </p:style>
        <p:txBody>
          <a:bodyPr/>
          <a:lstStyle>
            <a:defPPr>
              <a:defRPr lang="en-US"/>
            </a:defPPr>
            <a:lvl1pPr algn="ctr" eaLnBrk="0" hangingPunct="0">
              <a:lnSpc>
                <a:spcPct val="90000"/>
              </a:lnSpc>
              <a:buFont typeface="Wingdings" pitchFamily="2" charset="2"/>
              <a:buNone/>
              <a:defRPr sz="2400" b="1" i="1">
                <a:ln w="12700">
                  <a:solidFill>
                    <a:schemeClr val="tx2">
                      <a:satMod val="155000"/>
                    </a:schemeClr>
                  </a:solidFill>
                  <a:prstDash val="solid"/>
                </a:ln>
                <a:solidFill>
                  <a:srgbClr val="FF6600"/>
                </a:solidFill>
              </a:defRPr>
            </a:lvl1pPr>
            <a:lvl2pPr algn="ctr" eaLnBrk="0" hangingPunct="0">
              <a:defRPr sz="4200" b="1" i="1"/>
            </a:lvl2pPr>
            <a:lvl3pPr algn="ctr" eaLnBrk="0" hangingPunct="0">
              <a:defRPr sz="4200" b="1" i="1"/>
            </a:lvl3pPr>
            <a:lvl4pPr algn="ctr" eaLnBrk="0" hangingPunct="0">
              <a:defRPr sz="4200" b="1" i="1"/>
            </a:lvl4pPr>
            <a:lvl5pPr algn="ctr" eaLnBrk="0" hangingPunct="0">
              <a:defRPr sz="4200" b="1" i="1"/>
            </a:lvl5pPr>
            <a:lvl6pPr marL="457200" algn="ctr" fontAlgn="base">
              <a:spcBef>
                <a:spcPct val="0"/>
              </a:spcBef>
              <a:spcAft>
                <a:spcPct val="0"/>
              </a:spcAft>
              <a:defRPr sz="4200" b="1" i="1"/>
            </a:lvl6pPr>
            <a:lvl7pPr marL="914400" algn="ctr" fontAlgn="base">
              <a:spcBef>
                <a:spcPct val="0"/>
              </a:spcBef>
              <a:spcAft>
                <a:spcPct val="0"/>
              </a:spcAft>
              <a:defRPr sz="4200" b="1" i="1"/>
            </a:lvl7pPr>
            <a:lvl8pPr marL="1371600" algn="ctr" fontAlgn="base">
              <a:spcBef>
                <a:spcPct val="0"/>
              </a:spcBef>
              <a:spcAft>
                <a:spcPct val="0"/>
              </a:spcAft>
              <a:defRPr sz="4200" b="1" i="1"/>
            </a:lvl8pPr>
            <a:lvl9pPr marL="1828800" algn="ctr" fontAlgn="base">
              <a:spcBef>
                <a:spcPct val="0"/>
              </a:spcBef>
              <a:spcAft>
                <a:spcPct val="0"/>
              </a:spcAft>
              <a:defRPr sz="4200" b="1" i="1"/>
            </a:lvl9pPr>
          </a:lstStyle>
          <a:p>
            <a:r>
              <a:rPr lang="tr-TR" sz="2000" b="0" dirty="0" smtClean="0">
                <a:solidFill>
                  <a:srgbClr val="002060"/>
                </a:solidFill>
              </a:rPr>
              <a:t>GÜNEŞ ENERJİ SANTRALİ </a:t>
            </a:r>
            <a:r>
              <a:rPr lang="tr-TR" sz="2000" b="0" dirty="0">
                <a:solidFill>
                  <a:srgbClr val="002060"/>
                </a:solidFill>
              </a:rPr>
              <a:t>PROJELERİNİN ÇED SÜRECİNDE DİKKAT EDİLEN BAŞLICA KONULAR</a:t>
            </a:r>
          </a:p>
        </p:txBody>
      </p:sp>
    </p:spTree>
    <p:extLst>
      <p:ext uri="{BB962C8B-B14F-4D97-AF65-F5344CB8AC3E}">
        <p14:creationId xmlns:p14="http://schemas.microsoft.com/office/powerpoint/2010/main" val="1247485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0550" y="1340768"/>
            <a:ext cx="8229600" cy="4569371"/>
          </a:xfrm>
        </p:spPr>
        <p:txBody>
          <a:bodyPr>
            <a:noAutofit/>
          </a:bodyPr>
          <a:lstStyle/>
          <a:p>
            <a:pPr marL="285750" indent="-285750" algn="just">
              <a:defRPr/>
            </a:pPr>
            <a:r>
              <a:rPr lang="tr-TR" sz="1800" dirty="0">
                <a:latin typeface="Times New Roman" panose="02020603050405020304" pitchFamily="18" charset="0"/>
                <a:cs typeface="Times New Roman" panose="02020603050405020304" pitchFamily="18" charset="0"/>
              </a:rPr>
              <a:t>Yer seçimi</a:t>
            </a:r>
          </a:p>
          <a:p>
            <a:pPr marL="285750" indent="-285750" algn="just">
              <a:defRPr/>
            </a:pPr>
            <a:r>
              <a:rPr lang="tr-TR" sz="1800" dirty="0" smtClean="0">
                <a:latin typeface="Times New Roman" panose="02020603050405020304" pitchFamily="18" charset="0"/>
                <a:cs typeface="Times New Roman" panose="02020603050405020304" pitchFamily="18" charset="0"/>
              </a:rPr>
              <a:t>Diğer </a:t>
            </a:r>
            <a:r>
              <a:rPr lang="tr-TR" sz="1800" dirty="0">
                <a:latin typeface="Times New Roman" panose="02020603050405020304" pitchFamily="18" charset="0"/>
                <a:cs typeface="Times New Roman" panose="02020603050405020304" pitchFamily="18" charset="0"/>
              </a:rPr>
              <a:t>tesislerle </a:t>
            </a:r>
            <a:r>
              <a:rPr lang="tr-TR" sz="1800" dirty="0" smtClean="0">
                <a:latin typeface="Times New Roman" panose="02020603050405020304" pitchFamily="18" charset="0"/>
                <a:cs typeface="Times New Roman" panose="02020603050405020304" pitchFamily="18" charset="0"/>
              </a:rPr>
              <a:t>etkileşim (Kümülatif değerlendirme)</a:t>
            </a:r>
          </a:p>
          <a:p>
            <a:pPr marL="285750" indent="-285750" algn="just">
              <a:defRPr/>
            </a:pPr>
            <a:r>
              <a:rPr lang="tr-TR" sz="1800" dirty="0" smtClean="0">
                <a:latin typeface="Times New Roman" panose="02020603050405020304" pitchFamily="18" charset="0"/>
                <a:cs typeface="Times New Roman" panose="02020603050405020304" pitchFamily="18" charset="0"/>
              </a:rPr>
              <a:t>Test sularının bertarafı (Sondaj sürecinin ekosisteme etkisi)</a:t>
            </a:r>
            <a:endParaRPr lang="tr-TR" sz="1800" dirty="0">
              <a:latin typeface="Times New Roman" panose="02020603050405020304" pitchFamily="18" charset="0"/>
              <a:cs typeface="Times New Roman" panose="02020603050405020304" pitchFamily="18" charset="0"/>
            </a:endParaRPr>
          </a:p>
          <a:p>
            <a:pPr marL="285750" indent="-285750" algn="just">
              <a:defRPr/>
            </a:pPr>
            <a:r>
              <a:rPr lang="tr-TR" sz="1800" dirty="0" smtClean="0">
                <a:latin typeface="Times New Roman" panose="02020603050405020304" pitchFamily="18" charset="0"/>
                <a:cs typeface="Times New Roman" panose="02020603050405020304" pitchFamily="18" charset="0"/>
              </a:rPr>
              <a:t> Üretim/</a:t>
            </a:r>
            <a:r>
              <a:rPr lang="tr-TR" sz="1800" dirty="0" err="1" smtClean="0">
                <a:latin typeface="Times New Roman" panose="02020603050405020304" pitchFamily="18" charset="0"/>
                <a:cs typeface="Times New Roman" panose="02020603050405020304" pitchFamily="18" charset="0"/>
              </a:rPr>
              <a:t>reenjeksiyon</a:t>
            </a:r>
            <a:r>
              <a:rPr lang="tr-TR" sz="1800" dirty="0" smtClean="0">
                <a:latin typeface="Times New Roman" panose="02020603050405020304" pitchFamily="18" charset="0"/>
                <a:cs typeface="Times New Roman" panose="02020603050405020304" pitchFamily="18" charset="0"/>
              </a:rPr>
              <a:t> kuyuları (Yöntem ve teknoloji)</a:t>
            </a:r>
          </a:p>
          <a:p>
            <a:pPr marL="285750" indent="-285750" algn="just">
              <a:defRPr/>
            </a:pPr>
            <a:r>
              <a:rPr lang="tr-TR" sz="1800" dirty="0" smtClean="0">
                <a:latin typeface="Times New Roman" panose="02020603050405020304" pitchFamily="18" charset="0"/>
                <a:cs typeface="Times New Roman" panose="02020603050405020304" pitchFamily="18" charset="0"/>
              </a:rPr>
              <a:t>Jeolojik ve </a:t>
            </a:r>
            <a:r>
              <a:rPr lang="tr-TR" sz="1800" dirty="0" err="1" smtClean="0">
                <a:latin typeface="Times New Roman" panose="02020603050405020304" pitchFamily="18" charset="0"/>
                <a:cs typeface="Times New Roman" panose="02020603050405020304" pitchFamily="18" charset="0"/>
              </a:rPr>
              <a:t>Jeoteknik</a:t>
            </a:r>
            <a:r>
              <a:rPr lang="tr-TR" sz="1800" dirty="0" smtClean="0">
                <a:latin typeface="Times New Roman" panose="02020603050405020304" pitchFamily="18" charset="0"/>
                <a:cs typeface="Times New Roman" panose="02020603050405020304" pitchFamily="18" charset="0"/>
              </a:rPr>
              <a:t> Raporlar</a:t>
            </a:r>
          </a:p>
          <a:p>
            <a:pPr marL="285750" indent="-285750" algn="just">
              <a:defRPr/>
            </a:pPr>
            <a:r>
              <a:rPr lang="tr-TR" sz="1800" dirty="0" smtClean="0">
                <a:latin typeface="Times New Roman" panose="02020603050405020304" pitchFamily="18" charset="0"/>
                <a:cs typeface="Times New Roman" panose="02020603050405020304" pitchFamily="18" charset="0"/>
              </a:rPr>
              <a:t>Arazi </a:t>
            </a:r>
            <a:r>
              <a:rPr lang="tr-TR" sz="1800" dirty="0">
                <a:latin typeface="Times New Roman" panose="02020603050405020304" pitchFamily="18" charset="0"/>
                <a:cs typeface="Times New Roman" panose="02020603050405020304" pitchFamily="18" charset="0"/>
              </a:rPr>
              <a:t>kullanımı (mera, zeytin, orman, şahıs </a:t>
            </a:r>
            <a:r>
              <a:rPr lang="tr-TR" sz="1800" dirty="0" err="1">
                <a:latin typeface="Times New Roman" panose="02020603050405020304" pitchFamily="18" charset="0"/>
                <a:cs typeface="Times New Roman" panose="02020603050405020304" pitchFamily="18" charset="0"/>
              </a:rPr>
              <a:t>vb</a:t>
            </a:r>
            <a:r>
              <a:rPr lang="tr-TR" sz="1800" dirty="0">
                <a:latin typeface="Times New Roman" panose="02020603050405020304" pitchFamily="18" charset="0"/>
                <a:cs typeface="Times New Roman" panose="02020603050405020304" pitchFamily="18" charset="0"/>
              </a:rPr>
              <a:t>)</a:t>
            </a:r>
          </a:p>
          <a:p>
            <a:pPr marL="285750" indent="-285750" algn="just">
              <a:defRPr/>
            </a:pPr>
            <a:r>
              <a:rPr lang="tr-TR" sz="1800" dirty="0" smtClean="0">
                <a:latin typeface="Times New Roman" panose="02020603050405020304" pitchFamily="18" charset="0"/>
                <a:cs typeface="Times New Roman" panose="02020603050405020304" pitchFamily="18" charset="0"/>
              </a:rPr>
              <a:t>Korunan </a:t>
            </a:r>
            <a:r>
              <a:rPr lang="tr-TR" sz="1800" dirty="0">
                <a:latin typeface="Times New Roman" panose="02020603050405020304" pitchFamily="18" charset="0"/>
                <a:cs typeface="Times New Roman" panose="02020603050405020304" pitchFamily="18" charset="0"/>
              </a:rPr>
              <a:t>alanlara mesafesi</a:t>
            </a:r>
          </a:p>
          <a:p>
            <a:pPr marL="285750" indent="-285750">
              <a:defRPr/>
            </a:pPr>
            <a:r>
              <a:rPr lang="tr-TR" sz="1800" dirty="0" smtClean="0">
                <a:latin typeface="Times New Roman" panose="02020603050405020304" pitchFamily="18" charset="0"/>
                <a:cs typeface="Times New Roman" panose="02020603050405020304" pitchFamily="18" charset="0"/>
              </a:rPr>
              <a:t>Kuyu </a:t>
            </a:r>
            <a:r>
              <a:rPr lang="tr-TR" sz="1800" dirty="0">
                <a:latin typeface="Times New Roman" panose="02020603050405020304" pitchFamily="18" charset="0"/>
                <a:cs typeface="Times New Roman" panose="02020603050405020304" pitchFamily="18" charset="0"/>
              </a:rPr>
              <a:t>sondajları boyunca jeotermal sıvı ile suyun ve toprağın kirlenme riski</a:t>
            </a:r>
          </a:p>
          <a:p>
            <a:pPr marL="285750" indent="-285750">
              <a:defRPr/>
            </a:pPr>
            <a:r>
              <a:rPr lang="tr-TR" sz="1800" dirty="0">
                <a:latin typeface="Times New Roman" panose="02020603050405020304" pitchFamily="18" charset="0"/>
                <a:cs typeface="Times New Roman" panose="02020603050405020304" pitchFamily="18" charset="0"/>
              </a:rPr>
              <a:t>Tesisin işletilmesi süresince </a:t>
            </a:r>
            <a:r>
              <a:rPr lang="tr-TR" sz="1800" dirty="0" smtClean="0">
                <a:latin typeface="Times New Roman" panose="02020603050405020304" pitchFamily="18" charset="0"/>
                <a:cs typeface="Times New Roman" panose="02020603050405020304" pitchFamily="18" charset="0"/>
              </a:rPr>
              <a:t>CO</a:t>
            </a:r>
            <a:r>
              <a:rPr lang="tr-TR" sz="1800" baseline="-25000" dirty="0" smtClean="0">
                <a:latin typeface="Times New Roman" panose="02020603050405020304" pitchFamily="18" charset="0"/>
                <a:cs typeface="Times New Roman" panose="02020603050405020304" pitchFamily="18" charset="0"/>
              </a:rPr>
              <a:t>2</a:t>
            </a:r>
            <a:r>
              <a:rPr lang="tr-TR" sz="1800" dirty="0" smtClean="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ve </a:t>
            </a:r>
            <a:r>
              <a:rPr lang="tr-TR" sz="1800" dirty="0" smtClean="0">
                <a:latin typeface="Times New Roman" panose="02020603050405020304" pitchFamily="18" charset="0"/>
                <a:cs typeface="Times New Roman" panose="02020603050405020304" pitchFamily="18" charset="0"/>
              </a:rPr>
              <a:t>H</a:t>
            </a:r>
            <a:r>
              <a:rPr lang="tr-TR" sz="1800" baseline="-25000" dirty="0" smtClean="0">
                <a:latin typeface="Times New Roman" panose="02020603050405020304" pitchFamily="18" charset="0"/>
                <a:cs typeface="Times New Roman" panose="02020603050405020304" pitchFamily="18" charset="0"/>
              </a:rPr>
              <a:t>2</a:t>
            </a:r>
            <a:r>
              <a:rPr lang="tr-TR" sz="1800" dirty="0" smtClean="0">
                <a:latin typeface="Times New Roman" panose="02020603050405020304" pitchFamily="18" charset="0"/>
                <a:cs typeface="Times New Roman" panose="02020603050405020304" pitchFamily="18" charset="0"/>
              </a:rPr>
              <a:t>S emisyonları</a:t>
            </a:r>
            <a:endParaRPr lang="tr-TR" sz="1800" dirty="0">
              <a:latin typeface="Times New Roman" panose="02020603050405020304" pitchFamily="18" charset="0"/>
              <a:cs typeface="Times New Roman" panose="02020603050405020304" pitchFamily="18" charset="0"/>
            </a:endParaRPr>
          </a:p>
          <a:p>
            <a:pPr marL="285750" indent="-285750">
              <a:defRPr/>
            </a:pPr>
            <a:r>
              <a:rPr lang="tr-TR" sz="1800" dirty="0" smtClean="0">
                <a:latin typeface="Times New Roman" panose="02020603050405020304" pitchFamily="18" charset="0"/>
                <a:cs typeface="Times New Roman" panose="02020603050405020304" pitchFamily="18" charset="0"/>
              </a:rPr>
              <a:t>Arazinin </a:t>
            </a:r>
            <a:r>
              <a:rPr lang="tr-TR" sz="1800" dirty="0">
                <a:latin typeface="Times New Roman" panose="02020603050405020304" pitchFamily="18" charset="0"/>
                <a:cs typeface="Times New Roman" panose="02020603050405020304" pitchFamily="18" charset="0"/>
              </a:rPr>
              <a:t>çökme riski </a:t>
            </a:r>
            <a:endParaRPr lang="tr-TR" sz="1800" dirty="0" smtClean="0">
              <a:latin typeface="Times New Roman" panose="02020603050405020304" pitchFamily="18" charset="0"/>
              <a:cs typeface="Times New Roman" panose="02020603050405020304" pitchFamily="18" charset="0"/>
            </a:endParaRPr>
          </a:p>
          <a:p>
            <a:pPr marL="285750" indent="-285750">
              <a:defRPr/>
            </a:pPr>
            <a:r>
              <a:rPr lang="tr-TR" sz="1800" dirty="0" smtClean="0">
                <a:latin typeface="Times New Roman" panose="02020603050405020304" pitchFamily="18" charset="0"/>
                <a:cs typeface="Times New Roman" panose="02020603050405020304" pitchFamily="18" charset="0"/>
              </a:rPr>
              <a:t>Yeraltı sismolojisi</a:t>
            </a:r>
            <a:endParaRPr lang="tr-TR" sz="1800" dirty="0">
              <a:latin typeface="Times New Roman" panose="02020603050405020304" pitchFamily="18" charset="0"/>
              <a:cs typeface="Times New Roman" panose="02020603050405020304" pitchFamily="18" charset="0"/>
            </a:endParaRPr>
          </a:p>
        </p:txBody>
      </p:sp>
      <p:pic>
        <p:nvPicPr>
          <p:cNvPr id="8" name="Picture 2" descr="C:\Documents and Settings\aysun.bosca\Desktop\csb_logo.png"/>
          <p:cNvPicPr>
            <a:picLocks noChangeAspect="1" noChangeArrowheads="1"/>
          </p:cNvPicPr>
          <p:nvPr/>
        </p:nvPicPr>
        <p:blipFill>
          <a:blip r:embed="rId2" cstate="print"/>
          <a:srcRect/>
          <a:stretch>
            <a:fillRect/>
          </a:stretch>
        </p:blipFill>
        <p:spPr bwMode="auto">
          <a:xfrm>
            <a:off x="251520" y="116632"/>
            <a:ext cx="1440160" cy="857238"/>
          </a:xfrm>
          <a:prstGeom prst="rect">
            <a:avLst/>
          </a:prstGeom>
          <a:noFill/>
        </p:spPr>
      </p:pic>
      <p:pic>
        <p:nvPicPr>
          <p:cNvPr id="9" name="Picture 10" descr="site 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4373234"/>
            <a:ext cx="5544616" cy="200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 Başlık"/>
          <p:cNvSpPr txBox="1">
            <a:spLocks/>
          </p:cNvSpPr>
          <p:nvPr/>
        </p:nvSpPr>
        <p:spPr>
          <a:xfrm>
            <a:off x="1907704" y="692697"/>
            <a:ext cx="6192688" cy="750940"/>
          </a:xfrm>
          <a:prstGeom prst="roundRect">
            <a:avLst/>
          </a:prstGeom>
          <a:solidFill>
            <a:schemeClr val="lt1"/>
          </a:solidFill>
          <a:ln w="38100" cap="flat" cmpd="sng" algn="ctr">
            <a:solidFill>
              <a:srgbClr val="00B050"/>
            </a:solidFill>
            <a:prstDash val="solid"/>
          </a:ln>
        </p:spPr>
        <p:style>
          <a:lnRef idx="2">
            <a:schemeClr val="accent2"/>
          </a:lnRef>
          <a:fillRef idx="1">
            <a:schemeClr val="lt1"/>
          </a:fillRef>
          <a:effectRef idx="0">
            <a:schemeClr val="accent2"/>
          </a:effectRef>
          <a:fontRef idx="minor">
            <a:schemeClr val="dk1"/>
          </a:fontRef>
        </p:style>
        <p:txBody>
          <a:bodyPr/>
          <a:lstStyle>
            <a:defPPr>
              <a:defRPr lang="en-US"/>
            </a:defPPr>
            <a:lvl1pPr algn="ctr" eaLnBrk="0" hangingPunct="0">
              <a:lnSpc>
                <a:spcPct val="90000"/>
              </a:lnSpc>
              <a:buFont typeface="Wingdings" pitchFamily="2" charset="2"/>
              <a:buNone/>
              <a:defRPr sz="2400" b="1" i="1">
                <a:ln w="12700">
                  <a:solidFill>
                    <a:schemeClr val="tx2">
                      <a:satMod val="155000"/>
                    </a:schemeClr>
                  </a:solidFill>
                  <a:prstDash val="solid"/>
                </a:ln>
                <a:solidFill>
                  <a:srgbClr val="FF6600"/>
                </a:solidFill>
              </a:defRPr>
            </a:lvl1pPr>
            <a:lvl2pPr algn="ctr" eaLnBrk="0" hangingPunct="0">
              <a:defRPr sz="4200" b="1" i="1"/>
            </a:lvl2pPr>
            <a:lvl3pPr algn="ctr" eaLnBrk="0" hangingPunct="0">
              <a:defRPr sz="4200" b="1" i="1"/>
            </a:lvl3pPr>
            <a:lvl4pPr algn="ctr" eaLnBrk="0" hangingPunct="0">
              <a:defRPr sz="4200" b="1" i="1"/>
            </a:lvl4pPr>
            <a:lvl5pPr algn="ctr" eaLnBrk="0" hangingPunct="0">
              <a:defRPr sz="4200" b="1" i="1"/>
            </a:lvl5pPr>
            <a:lvl6pPr marL="457200" algn="ctr" fontAlgn="base">
              <a:spcBef>
                <a:spcPct val="0"/>
              </a:spcBef>
              <a:spcAft>
                <a:spcPct val="0"/>
              </a:spcAft>
              <a:defRPr sz="4200" b="1" i="1"/>
            </a:lvl6pPr>
            <a:lvl7pPr marL="914400" algn="ctr" fontAlgn="base">
              <a:spcBef>
                <a:spcPct val="0"/>
              </a:spcBef>
              <a:spcAft>
                <a:spcPct val="0"/>
              </a:spcAft>
              <a:defRPr sz="4200" b="1" i="1"/>
            </a:lvl7pPr>
            <a:lvl8pPr marL="1371600" algn="ctr" fontAlgn="base">
              <a:spcBef>
                <a:spcPct val="0"/>
              </a:spcBef>
              <a:spcAft>
                <a:spcPct val="0"/>
              </a:spcAft>
              <a:defRPr sz="4200" b="1" i="1"/>
            </a:lvl8pPr>
            <a:lvl9pPr marL="1828800" algn="ctr" fontAlgn="base">
              <a:spcBef>
                <a:spcPct val="0"/>
              </a:spcBef>
              <a:spcAft>
                <a:spcPct val="0"/>
              </a:spcAft>
              <a:defRPr sz="4200" b="1" i="1"/>
            </a:lvl9pPr>
          </a:lstStyle>
          <a:p>
            <a:r>
              <a:rPr lang="tr-TR" sz="2000" b="0" dirty="0" smtClean="0">
                <a:solidFill>
                  <a:srgbClr val="002060"/>
                </a:solidFill>
              </a:rPr>
              <a:t>JEOTERMAL ENERJİ SANTRALİ </a:t>
            </a:r>
            <a:r>
              <a:rPr lang="tr-TR" sz="2000" b="0" dirty="0">
                <a:solidFill>
                  <a:srgbClr val="002060"/>
                </a:solidFill>
              </a:rPr>
              <a:t>PROJELERİNİN ÇED SÜRECİNDE DİKKAT EDİLEN BAŞLICA KONULAR</a:t>
            </a:r>
          </a:p>
        </p:txBody>
      </p:sp>
    </p:spTree>
    <p:extLst>
      <p:ext uri="{BB962C8B-B14F-4D97-AF65-F5344CB8AC3E}">
        <p14:creationId xmlns:p14="http://schemas.microsoft.com/office/powerpoint/2010/main" val="3821704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611560" y="2636912"/>
            <a:ext cx="8229600" cy="1728192"/>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endParaRPr lang="tr-TR" sz="3100" b="1" i="1" u="sng" dirty="0">
              <a:solidFill>
                <a:srgbClr val="FF0000"/>
              </a:solidFill>
            </a:endParaRPr>
          </a:p>
        </p:txBody>
      </p:sp>
      <p:pic>
        <p:nvPicPr>
          <p:cNvPr id="8" name="Picture 2" descr="C:\Documents and Settings\aysun.bosca\Desktop\csb_logo.png"/>
          <p:cNvPicPr>
            <a:picLocks noChangeAspect="1" noChangeArrowheads="1"/>
          </p:cNvPicPr>
          <p:nvPr/>
        </p:nvPicPr>
        <p:blipFill>
          <a:blip r:embed="rId2" cstate="print"/>
          <a:srcRect/>
          <a:stretch>
            <a:fillRect/>
          </a:stretch>
        </p:blipFill>
        <p:spPr bwMode="auto">
          <a:xfrm>
            <a:off x="395536" y="260648"/>
            <a:ext cx="1440160" cy="857238"/>
          </a:xfrm>
          <a:prstGeom prst="rect">
            <a:avLst/>
          </a:prstGeom>
          <a:noFill/>
        </p:spPr>
      </p:pic>
      <p:sp>
        <p:nvSpPr>
          <p:cNvPr id="3" name="Dikdörtgen 2"/>
          <p:cNvSpPr/>
          <p:nvPr/>
        </p:nvSpPr>
        <p:spPr>
          <a:xfrm>
            <a:off x="1115616" y="2967335"/>
            <a:ext cx="6912768" cy="1754326"/>
          </a:xfrm>
          <a:prstGeom prst="rect">
            <a:avLst/>
          </a:prstGeom>
        </p:spPr>
        <p:txBody>
          <a:bodyPr wrap="square">
            <a:spAutoFit/>
          </a:bodyPr>
          <a:lstStyle/>
          <a:p>
            <a:pPr algn="ctr"/>
            <a:r>
              <a:rPr lang="tr-TR" sz="3600" dirty="0"/>
              <a:t>ENERJİ YATIRIMLARIYLA İLGİLİ İSTATİSTİKSEL VERİLER</a:t>
            </a:r>
            <a:br>
              <a:rPr lang="tr-TR" sz="3600" dirty="0"/>
            </a:br>
            <a:endParaRPr lang="tr-TR" sz="3600" dirty="0"/>
          </a:p>
        </p:txBody>
      </p:sp>
    </p:spTree>
    <p:extLst>
      <p:ext uri="{BB962C8B-B14F-4D97-AF65-F5344CB8AC3E}">
        <p14:creationId xmlns:p14="http://schemas.microsoft.com/office/powerpoint/2010/main" val="998254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12 Düz Bağlayıcı"/>
          <p:cNvCxnSpPr/>
          <p:nvPr/>
        </p:nvCxnSpPr>
        <p:spPr>
          <a:xfrm>
            <a:off x="395536" y="6381328"/>
            <a:ext cx="835292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İçerik Yer Tutucusu 3"/>
          <p:cNvGraphicFramePr>
            <a:graphicFrameLocks noGrp="1"/>
          </p:cNvGraphicFramePr>
          <p:nvPr>
            <p:ph idx="1"/>
            <p:extLst>
              <p:ext uri="{D42A27DB-BD31-4B8C-83A1-F6EECF244321}">
                <p14:modId xmlns:p14="http://schemas.microsoft.com/office/powerpoint/2010/main" val="717265528"/>
              </p:ext>
            </p:extLst>
          </p:nvPr>
        </p:nvGraphicFramePr>
        <p:xfrm>
          <a:off x="714348" y="1000108"/>
          <a:ext cx="7786741" cy="4285869"/>
        </p:xfrm>
        <a:graphic>
          <a:graphicData uri="http://schemas.openxmlformats.org/drawingml/2006/table">
            <a:tbl>
              <a:tblPr firstRow="1" firstCol="1" bandRow="1">
                <a:tableStyleId>{5C22544A-7EE6-4342-B048-85BDC9FD1C3A}</a:tableStyleId>
              </a:tblPr>
              <a:tblGrid>
                <a:gridCol w="2261437"/>
                <a:gridCol w="1841768"/>
                <a:gridCol w="1841768"/>
                <a:gridCol w="1841768"/>
              </a:tblGrid>
              <a:tr h="642942">
                <a:tc>
                  <a:txBody>
                    <a:bodyPr/>
                    <a:lstStyle/>
                    <a:p>
                      <a:pPr algn="ctr">
                        <a:lnSpc>
                          <a:spcPct val="115000"/>
                        </a:lnSpc>
                        <a:spcAft>
                          <a:spcPts val="0"/>
                        </a:spcAft>
                      </a:pPr>
                      <a:r>
                        <a:rPr lang="tr-TR" sz="1200" dirty="0" smtClean="0">
                          <a:effectLst/>
                          <a:latin typeface="Calibri"/>
                          <a:ea typeface="Calibri"/>
                          <a:cs typeface="Times New Roman"/>
                        </a:rPr>
                        <a:t>YIL</a:t>
                      </a:r>
                      <a:endParaRPr lang="tr-TR"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200" dirty="0">
                          <a:effectLst/>
                        </a:rPr>
                        <a:t>ÇED Olumlu Karar Sayısı</a:t>
                      </a:r>
                      <a:endParaRPr lang="tr-TR"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200" dirty="0" smtClean="0">
                          <a:effectLst/>
                          <a:latin typeface="Calibri"/>
                          <a:ea typeface="Calibri"/>
                          <a:cs typeface="Times New Roman"/>
                        </a:rPr>
                        <a:t>YIL</a:t>
                      </a:r>
                      <a:endParaRPr lang="tr-TR" sz="1200" dirty="0">
                        <a:effectLst/>
                        <a:latin typeface="Calibri"/>
                        <a:ea typeface="Calibri"/>
                        <a:cs typeface="Times New Roman"/>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1200" dirty="0" smtClean="0">
                        <a:effectLst/>
                      </a:endParaRPr>
                    </a:p>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effectLst/>
                        </a:rPr>
                        <a:t>ÇED Olumlu Karar Sayısı</a:t>
                      </a:r>
                      <a:endParaRPr lang="tr-TR" sz="1200" dirty="0" smtClean="0">
                        <a:effectLst/>
                        <a:latin typeface="+mn-lt"/>
                        <a:ea typeface="Calibri"/>
                        <a:cs typeface="Times New Roman"/>
                      </a:endParaRPr>
                    </a:p>
                    <a:p>
                      <a:pPr algn="ctr">
                        <a:lnSpc>
                          <a:spcPct val="115000"/>
                        </a:lnSpc>
                        <a:spcAft>
                          <a:spcPts val="0"/>
                        </a:spcAft>
                      </a:pPr>
                      <a:endParaRPr lang="tr-TR" sz="1200" dirty="0">
                        <a:effectLst/>
                        <a:latin typeface="Calibri"/>
                        <a:ea typeface="Calibri"/>
                        <a:cs typeface="Times New Roman"/>
                      </a:endParaRPr>
                    </a:p>
                  </a:txBody>
                  <a:tcPr marL="44450" marR="44450" marT="0" marB="0" anchor="ctr"/>
                </a:tc>
              </a:tr>
              <a:tr h="304621">
                <a:tc>
                  <a:txBody>
                    <a:bodyPr/>
                    <a:lstStyle/>
                    <a:p>
                      <a:pPr algn="ctr">
                        <a:lnSpc>
                          <a:spcPct val="115000"/>
                        </a:lnSpc>
                        <a:spcAft>
                          <a:spcPts val="0"/>
                        </a:spcAft>
                      </a:pPr>
                      <a:r>
                        <a:rPr lang="tr-TR" sz="1200" b="1" dirty="0" smtClean="0">
                          <a:effectLst/>
                          <a:latin typeface="Times New Roman" pitchFamily="18" charset="0"/>
                          <a:ea typeface="Calibri"/>
                          <a:cs typeface="Times New Roman" pitchFamily="18" charset="0"/>
                        </a:rPr>
                        <a:t>1994</a:t>
                      </a:r>
                      <a:endParaRPr lang="tr-TR" sz="1200" b="1" dirty="0">
                        <a:effectLst/>
                        <a:latin typeface="Times New Roman" pitchFamily="18" charset="0"/>
                        <a:ea typeface="Calibri"/>
                        <a:cs typeface="Times New Roman" pitchFamily="18" charset="0"/>
                      </a:endParaRPr>
                    </a:p>
                  </a:txBody>
                  <a:tcPr marL="44450" marR="44450" marT="0" marB="0" anchor="ctr"/>
                </a:tc>
                <a:tc>
                  <a:txBody>
                    <a:bodyPr/>
                    <a:lstStyle/>
                    <a:p>
                      <a:pPr algn="ctr" fontAlgn="ctr"/>
                      <a:r>
                        <a:rPr lang="tr-TR" sz="1200" b="0" i="0" u="none" strike="noStrike">
                          <a:latin typeface="Arial Narrow"/>
                        </a:rPr>
                        <a:t>3</a:t>
                      </a:r>
                    </a:p>
                  </a:txBody>
                  <a:tcPr marL="0" marR="0" marT="0" marB="0" anchor="ctr"/>
                </a:tc>
                <a:tc>
                  <a:txBody>
                    <a:bodyPr/>
                    <a:lstStyle/>
                    <a:p>
                      <a:pPr algn="ctr">
                        <a:lnSpc>
                          <a:spcPct val="115000"/>
                        </a:lnSpc>
                        <a:spcAft>
                          <a:spcPts val="0"/>
                        </a:spcAft>
                      </a:pPr>
                      <a:r>
                        <a:rPr lang="tr-TR" sz="1200" b="1" dirty="0" smtClean="0">
                          <a:solidFill>
                            <a:schemeClr val="bg1"/>
                          </a:solidFill>
                          <a:effectLst/>
                          <a:latin typeface="Times New Roman" pitchFamily="18" charset="0"/>
                          <a:ea typeface="Calibri"/>
                          <a:cs typeface="Times New Roman" pitchFamily="18" charset="0"/>
                        </a:rPr>
                        <a:t>2006</a:t>
                      </a:r>
                      <a:endParaRPr lang="tr-TR" sz="1200" b="1" dirty="0">
                        <a:solidFill>
                          <a:schemeClr val="bg1"/>
                        </a:solidFill>
                        <a:effectLst/>
                        <a:latin typeface="Times New Roman" pitchFamily="18" charset="0"/>
                        <a:ea typeface="Calibri"/>
                        <a:cs typeface="Times New Roman" pitchFamily="18" charset="0"/>
                      </a:endParaRPr>
                    </a:p>
                  </a:txBody>
                  <a:tcPr marL="44450" marR="44450" marT="0" marB="0" anchor="ctr">
                    <a:solidFill>
                      <a:srgbClr val="0070C0"/>
                    </a:solidFill>
                  </a:tcPr>
                </a:tc>
                <a:tc>
                  <a:txBody>
                    <a:bodyPr/>
                    <a:lstStyle/>
                    <a:p>
                      <a:pPr algn="ctr" fontAlgn="ctr"/>
                      <a:r>
                        <a:rPr lang="tr-TR" sz="1200" b="0" i="0" u="none" strike="noStrike">
                          <a:latin typeface="Arial Narrow"/>
                        </a:rPr>
                        <a:t>16</a:t>
                      </a:r>
                    </a:p>
                  </a:txBody>
                  <a:tcPr marL="0" marR="0" marT="0" marB="0" anchor="ctr"/>
                </a:tc>
              </a:tr>
              <a:tr h="304621">
                <a:tc>
                  <a:txBody>
                    <a:bodyPr/>
                    <a:lstStyle/>
                    <a:p>
                      <a:pPr algn="ctr">
                        <a:lnSpc>
                          <a:spcPct val="115000"/>
                        </a:lnSpc>
                        <a:spcAft>
                          <a:spcPts val="0"/>
                        </a:spcAft>
                      </a:pPr>
                      <a:r>
                        <a:rPr lang="tr-TR" sz="1200" b="1" dirty="0" smtClean="0">
                          <a:effectLst/>
                          <a:latin typeface="Times New Roman" pitchFamily="18" charset="0"/>
                          <a:ea typeface="Calibri"/>
                          <a:cs typeface="Times New Roman" pitchFamily="18" charset="0"/>
                        </a:rPr>
                        <a:t>1995</a:t>
                      </a:r>
                      <a:endParaRPr lang="tr-TR" sz="1200" b="1" dirty="0">
                        <a:effectLst/>
                        <a:latin typeface="Times New Roman" pitchFamily="18" charset="0"/>
                        <a:ea typeface="Calibri"/>
                        <a:cs typeface="Times New Roman" pitchFamily="18" charset="0"/>
                      </a:endParaRPr>
                    </a:p>
                  </a:txBody>
                  <a:tcPr marL="44450" marR="44450" marT="0" marB="0" anchor="ctr"/>
                </a:tc>
                <a:tc>
                  <a:txBody>
                    <a:bodyPr/>
                    <a:lstStyle/>
                    <a:p>
                      <a:pPr algn="ctr" fontAlgn="ctr"/>
                      <a:r>
                        <a:rPr lang="tr-TR" sz="1200" b="0" i="0" u="none" strike="noStrike">
                          <a:latin typeface="Arial Narrow"/>
                        </a:rPr>
                        <a:t>2</a:t>
                      </a:r>
                    </a:p>
                  </a:txBody>
                  <a:tcPr marL="0" marR="0" marT="0" marB="0" anchor="ctr"/>
                </a:tc>
                <a:tc>
                  <a:txBody>
                    <a:bodyPr/>
                    <a:lstStyle/>
                    <a:p>
                      <a:pPr algn="ctr">
                        <a:lnSpc>
                          <a:spcPct val="115000"/>
                        </a:lnSpc>
                        <a:spcAft>
                          <a:spcPts val="0"/>
                        </a:spcAft>
                      </a:pPr>
                      <a:r>
                        <a:rPr lang="tr-TR" sz="1200" b="1" dirty="0" smtClean="0">
                          <a:solidFill>
                            <a:schemeClr val="bg1"/>
                          </a:solidFill>
                          <a:effectLst/>
                          <a:latin typeface="Times New Roman" pitchFamily="18" charset="0"/>
                          <a:ea typeface="Calibri"/>
                          <a:cs typeface="Times New Roman" pitchFamily="18" charset="0"/>
                        </a:rPr>
                        <a:t>2007</a:t>
                      </a:r>
                      <a:endParaRPr lang="tr-TR" sz="1200" b="1" dirty="0">
                        <a:solidFill>
                          <a:schemeClr val="bg1"/>
                        </a:solidFill>
                        <a:effectLst/>
                        <a:latin typeface="Times New Roman" pitchFamily="18" charset="0"/>
                        <a:ea typeface="Calibri"/>
                        <a:cs typeface="Times New Roman" pitchFamily="18" charset="0"/>
                      </a:endParaRPr>
                    </a:p>
                  </a:txBody>
                  <a:tcPr marL="44450" marR="44450" marT="0" marB="0" anchor="ctr">
                    <a:solidFill>
                      <a:srgbClr val="0070C0"/>
                    </a:solidFill>
                  </a:tcPr>
                </a:tc>
                <a:tc>
                  <a:txBody>
                    <a:bodyPr/>
                    <a:lstStyle/>
                    <a:p>
                      <a:pPr algn="ctr" fontAlgn="ctr"/>
                      <a:r>
                        <a:rPr lang="tr-TR" sz="1200" b="0" i="0" u="none" strike="noStrike">
                          <a:latin typeface="Arial Narrow"/>
                        </a:rPr>
                        <a:t>41</a:t>
                      </a:r>
                    </a:p>
                  </a:txBody>
                  <a:tcPr marL="0" marR="0" marT="0" marB="0" anchor="ctr"/>
                </a:tc>
              </a:tr>
              <a:tr h="304621">
                <a:tc>
                  <a:txBody>
                    <a:bodyPr/>
                    <a:lstStyle/>
                    <a:p>
                      <a:pPr algn="ctr">
                        <a:lnSpc>
                          <a:spcPct val="115000"/>
                        </a:lnSpc>
                        <a:spcAft>
                          <a:spcPts val="0"/>
                        </a:spcAft>
                      </a:pPr>
                      <a:r>
                        <a:rPr lang="tr-TR" sz="1200" b="1" dirty="0" smtClean="0">
                          <a:effectLst/>
                          <a:latin typeface="Times New Roman" pitchFamily="18" charset="0"/>
                          <a:ea typeface="Calibri"/>
                          <a:cs typeface="Times New Roman" pitchFamily="18" charset="0"/>
                        </a:rPr>
                        <a:t>1996</a:t>
                      </a:r>
                      <a:endParaRPr lang="tr-TR" sz="1200" b="1" dirty="0">
                        <a:effectLst/>
                        <a:latin typeface="Times New Roman" pitchFamily="18" charset="0"/>
                        <a:ea typeface="Calibri"/>
                        <a:cs typeface="Times New Roman" pitchFamily="18" charset="0"/>
                      </a:endParaRPr>
                    </a:p>
                  </a:txBody>
                  <a:tcPr marL="44450" marR="44450" marT="0" marB="0" anchor="ctr"/>
                </a:tc>
                <a:tc>
                  <a:txBody>
                    <a:bodyPr/>
                    <a:lstStyle/>
                    <a:p>
                      <a:pPr algn="ctr" fontAlgn="ctr"/>
                      <a:r>
                        <a:rPr lang="tr-TR" sz="1200" b="0" i="0" u="none" strike="noStrike">
                          <a:latin typeface="Arial Narrow"/>
                        </a:rPr>
                        <a:t>2</a:t>
                      </a:r>
                    </a:p>
                  </a:txBody>
                  <a:tcPr marL="0" marR="0" marT="0" marB="0" anchor="ctr"/>
                </a:tc>
                <a:tc>
                  <a:txBody>
                    <a:bodyPr/>
                    <a:lstStyle/>
                    <a:p>
                      <a:pPr algn="ctr">
                        <a:lnSpc>
                          <a:spcPct val="115000"/>
                        </a:lnSpc>
                        <a:spcAft>
                          <a:spcPts val="0"/>
                        </a:spcAft>
                      </a:pPr>
                      <a:r>
                        <a:rPr lang="tr-TR" sz="1200" b="1" dirty="0" smtClean="0">
                          <a:solidFill>
                            <a:schemeClr val="bg1"/>
                          </a:solidFill>
                          <a:effectLst/>
                          <a:latin typeface="Times New Roman" pitchFamily="18" charset="0"/>
                          <a:ea typeface="Calibri"/>
                          <a:cs typeface="Times New Roman" pitchFamily="18" charset="0"/>
                        </a:rPr>
                        <a:t>2008</a:t>
                      </a:r>
                      <a:endParaRPr lang="tr-TR" sz="1200" b="1" dirty="0">
                        <a:solidFill>
                          <a:schemeClr val="bg1"/>
                        </a:solidFill>
                        <a:effectLst/>
                        <a:latin typeface="Times New Roman" pitchFamily="18" charset="0"/>
                        <a:ea typeface="Calibri"/>
                        <a:cs typeface="Times New Roman" pitchFamily="18" charset="0"/>
                      </a:endParaRPr>
                    </a:p>
                  </a:txBody>
                  <a:tcPr marL="44450" marR="44450" marT="0" marB="0" anchor="ctr">
                    <a:solidFill>
                      <a:srgbClr val="0070C0"/>
                    </a:solidFill>
                  </a:tcPr>
                </a:tc>
                <a:tc>
                  <a:txBody>
                    <a:bodyPr/>
                    <a:lstStyle/>
                    <a:p>
                      <a:pPr algn="ctr" fontAlgn="ctr"/>
                      <a:r>
                        <a:rPr lang="tr-TR" sz="1200" b="0" i="0" u="none" strike="noStrike">
                          <a:latin typeface="Arial Narrow"/>
                        </a:rPr>
                        <a:t>59</a:t>
                      </a:r>
                    </a:p>
                  </a:txBody>
                  <a:tcPr marL="0" marR="0" marT="0" marB="0" anchor="ctr"/>
                </a:tc>
              </a:tr>
              <a:tr h="304621">
                <a:tc>
                  <a:txBody>
                    <a:bodyPr/>
                    <a:lstStyle/>
                    <a:p>
                      <a:pPr algn="ctr">
                        <a:lnSpc>
                          <a:spcPct val="115000"/>
                        </a:lnSpc>
                        <a:spcAft>
                          <a:spcPts val="0"/>
                        </a:spcAft>
                      </a:pPr>
                      <a:r>
                        <a:rPr lang="tr-TR" sz="1200" b="1" dirty="0" smtClean="0">
                          <a:effectLst/>
                          <a:latin typeface="Times New Roman" pitchFamily="18" charset="0"/>
                          <a:ea typeface="Calibri"/>
                          <a:cs typeface="Times New Roman" pitchFamily="18" charset="0"/>
                        </a:rPr>
                        <a:t>1997</a:t>
                      </a:r>
                      <a:endParaRPr lang="tr-TR" sz="1200" b="1" dirty="0">
                        <a:effectLst/>
                        <a:latin typeface="Times New Roman" pitchFamily="18" charset="0"/>
                        <a:ea typeface="Calibri"/>
                        <a:cs typeface="Times New Roman" pitchFamily="18" charset="0"/>
                      </a:endParaRPr>
                    </a:p>
                  </a:txBody>
                  <a:tcPr marL="44450" marR="44450" marT="0" marB="0" anchor="ctr"/>
                </a:tc>
                <a:tc>
                  <a:txBody>
                    <a:bodyPr/>
                    <a:lstStyle/>
                    <a:p>
                      <a:pPr algn="ctr" fontAlgn="ctr"/>
                      <a:r>
                        <a:rPr lang="tr-TR" sz="1200" b="0" i="0" u="none" strike="noStrike">
                          <a:latin typeface="Arial Narrow"/>
                        </a:rPr>
                        <a:t>3</a:t>
                      </a:r>
                    </a:p>
                  </a:txBody>
                  <a:tcPr marL="0" marR="0" marT="0" marB="0" anchor="ctr"/>
                </a:tc>
                <a:tc>
                  <a:txBody>
                    <a:bodyPr/>
                    <a:lstStyle/>
                    <a:p>
                      <a:pPr algn="ctr">
                        <a:lnSpc>
                          <a:spcPct val="115000"/>
                        </a:lnSpc>
                        <a:spcAft>
                          <a:spcPts val="0"/>
                        </a:spcAft>
                      </a:pPr>
                      <a:r>
                        <a:rPr lang="tr-TR" sz="1200" b="1" dirty="0" smtClean="0">
                          <a:solidFill>
                            <a:schemeClr val="bg1"/>
                          </a:solidFill>
                          <a:effectLst/>
                          <a:latin typeface="Times New Roman" pitchFamily="18" charset="0"/>
                          <a:ea typeface="Calibri"/>
                          <a:cs typeface="Times New Roman" pitchFamily="18" charset="0"/>
                        </a:rPr>
                        <a:t>2009</a:t>
                      </a:r>
                      <a:endParaRPr lang="tr-TR" sz="1200" b="1" dirty="0">
                        <a:solidFill>
                          <a:schemeClr val="bg1"/>
                        </a:solidFill>
                        <a:effectLst/>
                        <a:latin typeface="Times New Roman" pitchFamily="18" charset="0"/>
                        <a:ea typeface="Calibri"/>
                        <a:cs typeface="Times New Roman" pitchFamily="18" charset="0"/>
                      </a:endParaRPr>
                    </a:p>
                  </a:txBody>
                  <a:tcPr marL="44450" marR="44450" marT="0" marB="0" anchor="ctr">
                    <a:solidFill>
                      <a:srgbClr val="0070C0"/>
                    </a:solidFill>
                  </a:tcPr>
                </a:tc>
                <a:tc>
                  <a:txBody>
                    <a:bodyPr/>
                    <a:lstStyle/>
                    <a:p>
                      <a:pPr algn="ctr" fontAlgn="ctr"/>
                      <a:r>
                        <a:rPr lang="tr-TR" sz="1200" b="0" i="0" u="none" strike="noStrike">
                          <a:latin typeface="Arial Narrow"/>
                        </a:rPr>
                        <a:t>46</a:t>
                      </a:r>
                    </a:p>
                  </a:txBody>
                  <a:tcPr marL="0" marR="0" marT="0" marB="0" anchor="ctr"/>
                </a:tc>
              </a:tr>
              <a:tr h="304621">
                <a:tc>
                  <a:txBody>
                    <a:bodyPr/>
                    <a:lstStyle/>
                    <a:p>
                      <a:pPr algn="ctr">
                        <a:lnSpc>
                          <a:spcPct val="115000"/>
                        </a:lnSpc>
                        <a:spcAft>
                          <a:spcPts val="0"/>
                        </a:spcAft>
                      </a:pPr>
                      <a:r>
                        <a:rPr lang="tr-TR" sz="1200" b="1" dirty="0" smtClean="0">
                          <a:effectLst/>
                          <a:latin typeface="Times New Roman" pitchFamily="18" charset="0"/>
                          <a:ea typeface="Calibri"/>
                          <a:cs typeface="Times New Roman" pitchFamily="18" charset="0"/>
                        </a:rPr>
                        <a:t>1998</a:t>
                      </a:r>
                      <a:endParaRPr lang="tr-TR" sz="1200" b="1" dirty="0">
                        <a:effectLst/>
                        <a:latin typeface="Times New Roman" pitchFamily="18" charset="0"/>
                        <a:ea typeface="Calibri"/>
                        <a:cs typeface="Times New Roman" pitchFamily="18" charset="0"/>
                      </a:endParaRPr>
                    </a:p>
                  </a:txBody>
                  <a:tcPr marL="44450" marR="44450" marT="0" marB="0" anchor="ctr"/>
                </a:tc>
                <a:tc>
                  <a:txBody>
                    <a:bodyPr/>
                    <a:lstStyle/>
                    <a:p>
                      <a:pPr algn="ctr" fontAlgn="ctr"/>
                      <a:r>
                        <a:rPr lang="tr-TR" sz="1200" b="0" i="0" u="none" strike="noStrike">
                          <a:latin typeface="Arial Narrow"/>
                        </a:rPr>
                        <a:t>4</a:t>
                      </a:r>
                    </a:p>
                  </a:txBody>
                  <a:tcPr marL="0" marR="0" marT="0" marB="0" anchor="ctr"/>
                </a:tc>
                <a:tc>
                  <a:txBody>
                    <a:bodyPr/>
                    <a:lstStyle/>
                    <a:p>
                      <a:pPr algn="ctr">
                        <a:lnSpc>
                          <a:spcPct val="115000"/>
                        </a:lnSpc>
                        <a:spcAft>
                          <a:spcPts val="0"/>
                        </a:spcAft>
                      </a:pPr>
                      <a:r>
                        <a:rPr lang="tr-TR" sz="1200" b="1" dirty="0" smtClean="0">
                          <a:solidFill>
                            <a:schemeClr val="bg1"/>
                          </a:solidFill>
                          <a:effectLst/>
                          <a:latin typeface="Times New Roman" pitchFamily="18" charset="0"/>
                          <a:ea typeface="Calibri"/>
                          <a:cs typeface="Times New Roman" pitchFamily="18" charset="0"/>
                        </a:rPr>
                        <a:t>2010</a:t>
                      </a:r>
                      <a:endParaRPr lang="tr-TR" sz="1200" b="1" dirty="0">
                        <a:solidFill>
                          <a:schemeClr val="bg1"/>
                        </a:solidFill>
                        <a:effectLst/>
                        <a:latin typeface="Times New Roman" pitchFamily="18" charset="0"/>
                        <a:ea typeface="Calibri"/>
                        <a:cs typeface="Times New Roman" pitchFamily="18" charset="0"/>
                      </a:endParaRPr>
                    </a:p>
                  </a:txBody>
                  <a:tcPr marL="44450" marR="44450" marT="0" marB="0" anchor="ctr">
                    <a:solidFill>
                      <a:srgbClr val="0070C0"/>
                    </a:solidFill>
                  </a:tcPr>
                </a:tc>
                <a:tc>
                  <a:txBody>
                    <a:bodyPr/>
                    <a:lstStyle/>
                    <a:p>
                      <a:pPr algn="ctr" fontAlgn="ctr"/>
                      <a:r>
                        <a:rPr lang="tr-TR" sz="1200" b="0" i="0" u="none" strike="noStrike">
                          <a:latin typeface="Arial Narrow"/>
                        </a:rPr>
                        <a:t>69</a:t>
                      </a:r>
                    </a:p>
                  </a:txBody>
                  <a:tcPr marL="0" marR="0" marT="0" marB="0" anchor="ctr"/>
                </a:tc>
              </a:tr>
              <a:tr h="304621">
                <a:tc>
                  <a:txBody>
                    <a:bodyPr/>
                    <a:lstStyle/>
                    <a:p>
                      <a:pPr algn="ctr">
                        <a:lnSpc>
                          <a:spcPct val="115000"/>
                        </a:lnSpc>
                        <a:spcAft>
                          <a:spcPts val="0"/>
                        </a:spcAft>
                      </a:pPr>
                      <a:r>
                        <a:rPr lang="tr-TR" sz="1200" b="1" dirty="0" smtClean="0">
                          <a:effectLst/>
                          <a:latin typeface="Times New Roman" pitchFamily="18" charset="0"/>
                          <a:ea typeface="Calibri"/>
                          <a:cs typeface="Times New Roman" pitchFamily="18" charset="0"/>
                        </a:rPr>
                        <a:t>1999</a:t>
                      </a:r>
                      <a:endParaRPr lang="tr-TR" sz="1200" b="1" dirty="0">
                        <a:effectLst/>
                        <a:latin typeface="Times New Roman" pitchFamily="18" charset="0"/>
                        <a:ea typeface="Calibri"/>
                        <a:cs typeface="Times New Roman" pitchFamily="18" charset="0"/>
                      </a:endParaRPr>
                    </a:p>
                  </a:txBody>
                  <a:tcPr marL="44450" marR="44450" marT="0" marB="0" anchor="ctr"/>
                </a:tc>
                <a:tc>
                  <a:txBody>
                    <a:bodyPr/>
                    <a:lstStyle/>
                    <a:p>
                      <a:pPr algn="ctr" fontAlgn="ctr"/>
                      <a:r>
                        <a:rPr lang="tr-TR" sz="1200" b="0" i="0" u="none" strike="noStrike">
                          <a:latin typeface="Arial Narrow"/>
                        </a:rPr>
                        <a:t>13</a:t>
                      </a:r>
                    </a:p>
                  </a:txBody>
                  <a:tcPr marL="0" marR="0" marT="0" marB="0" anchor="ctr"/>
                </a:tc>
                <a:tc>
                  <a:txBody>
                    <a:bodyPr/>
                    <a:lstStyle/>
                    <a:p>
                      <a:pPr algn="ctr">
                        <a:lnSpc>
                          <a:spcPct val="115000"/>
                        </a:lnSpc>
                        <a:spcAft>
                          <a:spcPts val="0"/>
                        </a:spcAft>
                      </a:pPr>
                      <a:r>
                        <a:rPr lang="tr-TR" sz="1200" b="1" dirty="0" smtClean="0">
                          <a:solidFill>
                            <a:schemeClr val="bg1"/>
                          </a:solidFill>
                          <a:effectLst/>
                          <a:latin typeface="Times New Roman" pitchFamily="18" charset="0"/>
                          <a:ea typeface="Calibri"/>
                          <a:cs typeface="Times New Roman" pitchFamily="18" charset="0"/>
                        </a:rPr>
                        <a:t>2011</a:t>
                      </a:r>
                      <a:endParaRPr lang="tr-TR" sz="1200" b="1" dirty="0">
                        <a:solidFill>
                          <a:schemeClr val="bg1"/>
                        </a:solidFill>
                        <a:effectLst/>
                        <a:latin typeface="Times New Roman" pitchFamily="18" charset="0"/>
                        <a:ea typeface="Calibri"/>
                        <a:cs typeface="Times New Roman" pitchFamily="18" charset="0"/>
                      </a:endParaRPr>
                    </a:p>
                  </a:txBody>
                  <a:tcPr marL="44450" marR="44450" marT="0" marB="0" anchor="ctr">
                    <a:solidFill>
                      <a:srgbClr val="0070C0"/>
                    </a:solidFill>
                  </a:tcPr>
                </a:tc>
                <a:tc>
                  <a:txBody>
                    <a:bodyPr/>
                    <a:lstStyle/>
                    <a:p>
                      <a:pPr algn="ctr" fontAlgn="ctr"/>
                      <a:r>
                        <a:rPr lang="tr-TR" sz="1200" b="0" i="0" u="none" strike="noStrike">
                          <a:latin typeface="Arial Narrow"/>
                        </a:rPr>
                        <a:t>57</a:t>
                      </a:r>
                    </a:p>
                  </a:txBody>
                  <a:tcPr marL="0" marR="0" marT="0" marB="0" anchor="ctr"/>
                </a:tc>
              </a:tr>
              <a:tr h="304621">
                <a:tc>
                  <a:txBody>
                    <a:bodyPr/>
                    <a:lstStyle/>
                    <a:p>
                      <a:pPr algn="ctr">
                        <a:lnSpc>
                          <a:spcPct val="115000"/>
                        </a:lnSpc>
                        <a:spcAft>
                          <a:spcPts val="0"/>
                        </a:spcAft>
                      </a:pPr>
                      <a:r>
                        <a:rPr lang="tr-TR" sz="1200" b="1" dirty="0" smtClean="0">
                          <a:effectLst/>
                          <a:latin typeface="Times New Roman" pitchFamily="18" charset="0"/>
                          <a:ea typeface="Calibri"/>
                          <a:cs typeface="Times New Roman" pitchFamily="18" charset="0"/>
                        </a:rPr>
                        <a:t>2000</a:t>
                      </a:r>
                      <a:endParaRPr lang="tr-TR" sz="1200" b="1" dirty="0">
                        <a:effectLst/>
                        <a:latin typeface="Times New Roman" pitchFamily="18" charset="0"/>
                        <a:ea typeface="Calibri"/>
                        <a:cs typeface="Times New Roman" pitchFamily="18" charset="0"/>
                      </a:endParaRPr>
                    </a:p>
                  </a:txBody>
                  <a:tcPr marL="44450" marR="44450" marT="0" marB="0" anchor="ctr"/>
                </a:tc>
                <a:tc>
                  <a:txBody>
                    <a:bodyPr/>
                    <a:lstStyle/>
                    <a:p>
                      <a:pPr algn="ctr" fontAlgn="ctr"/>
                      <a:r>
                        <a:rPr lang="tr-TR" sz="1200" b="0" i="0" u="none" strike="noStrike">
                          <a:latin typeface="Arial Narrow"/>
                        </a:rPr>
                        <a:t>23</a:t>
                      </a:r>
                    </a:p>
                  </a:txBody>
                  <a:tcPr marL="0" marR="0" marT="0" marB="0" anchor="ctr"/>
                </a:tc>
                <a:tc>
                  <a:txBody>
                    <a:bodyPr/>
                    <a:lstStyle/>
                    <a:p>
                      <a:pPr algn="ctr">
                        <a:lnSpc>
                          <a:spcPct val="115000"/>
                        </a:lnSpc>
                        <a:spcAft>
                          <a:spcPts val="0"/>
                        </a:spcAft>
                      </a:pPr>
                      <a:r>
                        <a:rPr lang="tr-TR" sz="1200" b="1" dirty="0" smtClean="0">
                          <a:solidFill>
                            <a:schemeClr val="bg1"/>
                          </a:solidFill>
                          <a:effectLst/>
                          <a:latin typeface="Times New Roman" pitchFamily="18" charset="0"/>
                          <a:ea typeface="Calibri"/>
                          <a:cs typeface="Times New Roman" pitchFamily="18" charset="0"/>
                        </a:rPr>
                        <a:t>2012</a:t>
                      </a:r>
                      <a:endParaRPr lang="tr-TR" sz="1200" b="1" dirty="0">
                        <a:solidFill>
                          <a:schemeClr val="bg1"/>
                        </a:solidFill>
                        <a:effectLst/>
                        <a:latin typeface="Times New Roman" pitchFamily="18" charset="0"/>
                        <a:ea typeface="Calibri"/>
                        <a:cs typeface="Times New Roman" pitchFamily="18" charset="0"/>
                      </a:endParaRPr>
                    </a:p>
                  </a:txBody>
                  <a:tcPr marL="44450" marR="44450" marT="0" marB="0" anchor="ctr">
                    <a:solidFill>
                      <a:srgbClr val="0070C0"/>
                    </a:solidFill>
                  </a:tcPr>
                </a:tc>
                <a:tc>
                  <a:txBody>
                    <a:bodyPr/>
                    <a:lstStyle/>
                    <a:p>
                      <a:pPr algn="ctr" fontAlgn="ctr"/>
                      <a:r>
                        <a:rPr lang="tr-TR" sz="1200" b="0" i="0" u="none" strike="noStrike">
                          <a:latin typeface="Arial Narrow"/>
                        </a:rPr>
                        <a:t>89</a:t>
                      </a:r>
                    </a:p>
                  </a:txBody>
                  <a:tcPr marL="0" marR="0" marT="0" marB="0" anchor="ctr"/>
                </a:tc>
              </a:tr>
              <a:tr h="302116">
                <a:tc>
                  <a:txBody>
                    <a:bodyPr/>
                    <a:lstStyle/>
                    <a:p>
                      <a:pPr algn="ctr">
                        <a:lnSpc>
                          <a:spcPct val="115000"/>
                        </a:lnSpc>
                        <a:spcAft>
                          <a:spcPts val="0"/>
                        </a:spcAft>
                      </a:pPr>
                      <a:r>
                        <a:rPr lang="tr-TR" sz="1200" b="1" dirty="0" smtClean="0">
                          <a:effectLst/>
                          <a:latin typeface="Times New Roman" pitchFamily="18" charset="0"/>
                          <a:ea typeface="Calibri"/>
                          <a:cs typeface="Times New Roman" pitchFamily="18" charset="0"/>
                        </a:rPr>
                        <a:t>2001</a:t>
                      </a:r>
                      <a:endParaRPr lang="tr-TR" sz="1200" b="1" dirty="0">
                        <a:effectLst/>
                        <a:latin typeface="Times New Roman" pitchFamily="18" charset="0"/>
                        <a:ea typeface="Calibri"/>
                        <a:cs typeface="Times New Roman" pitchFamily="18" charset="0"/>
                      </a:endParaRPr>
                    </a:p>
                  </a:txBody>
                  <a:tcPr marL="44450" marR="44450" marT="0" marB="0" anchor="ctr"/>
                </a:tc>
                <a:tc>
                  <a:txBody>
                    <a:bodyPr/>
                    <a:lstStyle/>
                    <a:p>
                      <a:pPr algn="ctr" fontAlgn="ctr"/>
                      <a:r>
                        <a:rPr lang="tr-TR" sz="1200" b="0" i="0" u="none" strike="noStrike">
                          <a:latin typeface="Arial Narrow"/>
                        </a:rPr>
                        <a:t>23</a:t>
                      </a:r>
                    </a:p>
                  </a:txBody>
                  <a:tcPr marL="0" marR="0" marT="0" marB="0" anchor="ctr"/>
                </a:tc>
                <a:tc>
                  <a:txBody>
                    <a:bodyPr/>
                    <a:lstStyle/>
                    <a:p>
                      <a:pPr algn="ctr">
                        <a:lnSpc>
                          <a:spcPct val="115000"/>
                        </a:lnSpc>
                        <a:spcAft>
                          <a:spcPts val="0"/>
                        </a:spcAft>
                      </a:pPr>
                      <a:r>
                        <a:rPr lang="tr-TR" sz="1200" b="1" dirty="0" smtClean="0">
                          <a:solidFill>
                            <a:schemeClr val="bg1"/>
                          </a:solidFill>
                          <a:effectLst/>
                          <a:latin typeface="Times New Roman" pitchFamily="18" charset="0"/>
                          <a:ea typeface="Calibri"/>
                          <a:cs typeface="Times New Roman" pitchFamily="18" charset="0"/>
                        </a:rPr>
                        <a:t>2013</a:t>
                      </a:r>
                      <a:endParaRPr lang="tr-TR" sz="1200" b="1" dirty="0">
                        <a:solidFill>
                          <a:schemeClr val="bg1"/>
                        </a:solidFill>
                        <a:effectLst/>
                        <a:latin typeface="Times New Roman" pitchFamily="18" charset="0"/>
                        <a:ea typeface="Calibri"/>
                        <a:cs typeface="Times New Roman" pitchFamily="18" charset="0"/>
                      </a:endParaRPr>
                    </a:p>
                  </a:txBody>
                  <a:tcPr marL="44450" marR="44450" marT="0" marB="0" anchor="ctr">
                    <a:solidFill>
                      <a:srgbClr val="0070C0"/>
                    </a:solidFill>
                  </a:tcPr>
                </a:tc>
                <a:tc>
                  <a:txBody>
                    <a:bodyPr/>
                    <a:lstStyle/>
                    <a:p>
                      <a:pPr algn="ctr" fontAlgn="ctr"/>
                      <a:r>
                        <a:rPr lang="tr-TR" sz="1200" b="0" i="0" u="none" strike="noStrike">
                          <a:latin typeface="Arial Narrow"/>
                        </a:rPr>
                        <a:t>104</a:t>
                      </a:r>
                    </a:p>
                  </a:txBody>
                  <a:tcPr marL="0" marR="0" marT="0" marB="0" anchor="ctr"/>
                </a:tc>
              </a:tr>
              <a:tr h="302116">
                <a:tc>
                  <a:txBody>
                    <a:bodyPr/>
                    <a:lstStyle/>
                    <a:p>
                      <a:pPr algn="ctr">
                        <a:lnSpc>
                          <a:spcPct val="115000"/>
                        </a:lnSpc>
                        <a:spcAft>
                          <a:spcPts val="0"/>
                        </a:spcAft>
                      </a:pPr>
                      <a:r>
                        <a:rPr lang="tr-TR" sz="1200" b="1" dirty="0" smtClean="0">
                          <a:effectLst/>
                          <a:latin typeface="Times New Roman" pitchFamily="18" charset="0"/>
                          <a:ea typeface="Calibri"/>
                          <a:cs typeface="Times New Roman" pitchFamily="18" charset="0"/>
                        </a:rPr>
                        <a:t>2002</a:t>
                      </a:r>
                      <a:endParaRPr lang="tr-TR" sz="1200" b="1" dirty="0">
                        <a:effectLst/>
                        <a:latin typeface="Times New Roman" pitchFamily="18" charset="0"/>
                        <a:ea typeface="Calibri"/>
                        <a:cs typeface="Times New Roman" pitchFamily="18" charset="0"/>
                      </a:endParaRPr>
                    </a:p>
                  </a:txBody>
                  <a:tcPr marL="44450" marR="44450" marT="0" marB="0" anchor="ctr"/>
                </a:tc>
                <a:tc>
                  <a:txBody>
                    <a:bodyPr/>
                    <a:lstStyle/>
                    <a:p>
                      <a:pPr algn="ctr" fontAlgn="ctr"/>
                      <a:r>
                        <a:rPr lang="tr-TR" sz="1200" b="0" i="0" u="none" strike="noStrike">
                          <a:latin typeface="Arial Narrow"/>
                        </a:rPr>
                        <a:t>17</a:t>
                      </a:r>
                    </a:p>
                  </a:txBody>
                  <a:tcPr marL="0" marR="0" marT="0" marB="0" anchor="ctr"/>
                </a:tc>
                <a:tc>
                  <a:txBody>
                    <a:bodyPr/>
                    <a:lstStyle/>
                    <a:p>
                      <a:pPr algn="ctr">
                        <a:lnSpc>
                          <a:spcPct val="115000"/>
                        </a:lnSpc>
                        <a:spcAft>
                          <a:spcPts val="0"/>
                        </a:spcAft>
                      </a:pPr>
                      <a:r>
                        <a:rPr lang="tr-TR" sz="1200" b="1" dirty="0" smtClean="0">
                          <a:solidFill>
                            <a:schemeClr val="bg1"/>
                          </a:solidFill>
                          <a:effectLst/>
                          <a:latin typeface="Times New Roman" pitchFamily="18" charset="0"/>
                          <a:ea typeface="Calibri"/>
                          <a:cs typeface="Times New Roman" pitchFamily="18" charset="0"/>
                        </a:rPr>
                        <a:t>2014</a:t>
                      </a:r>
                      <a:endParaRPr lang="tr-TR" sz="1200" b="1" dirty="0">
                        <a:solidFill>
                          <a:schemeClr val="bg1"/>
                        </a:solidFill>
                        <a:effectLst/>
                        <a:latin typeface="Times New Roman" pitchFamily="18" charset="0"/>
                        <a:ea typeface="Calibri"/>
                        <a:cs typeface="Times New Roman" pitchFamily="18" charset="0"/>
                      </a:endParaRPr>
                    </a:p>
                  </a:txBody>
                  <a:tcPr marL="44450" marR="44450" marT="0" marB="0" anchor="ctr">
                    <a:solidFill>
                      <a:srgbClr val="0070C0"/>
                    </a:solidFill>
                  </a:tcPr>
                </a:tc>
                <a:tc>
                  <a:txBody>
                    <a:bodyPr/>
                    <a:lstStyle/>
                    <a:p>
                      <a:pPr algn="ctr" fontAlgn="ctr"/>
                      <a:r>
                        <a:rPr lang="tr-TR" sz="1200" b="0" i="0" u="none" strike="noStrike">
                          <a:latin typeface="Arial Narrow"/>
                        </a:rPr>
                        <a:t>103</a:t>
                      </a:r>
                    </a:p>
                  </a:txBody>
                  <a:tcPr marL="0" marR="0" marT="0" marB="0" anchor="ctr"/>
                </a:tc>
              </a:tr>
              <a:tr h="302116">
                <a:tc>
                  <a:txBody>
                    <a:bodyPr/>
                    <a:lstStyle/>
                    <a:p>
                      <a:pPr algn="ctr">
                        <a:lnSpc>
                          <a:spcPct val="115000"/>
                        </a:lnSpc>
                        <a:spcAft>
                          <a:spcPts val="0"/>
                        </a:spcAft>
                      </a:pPr>
                      <a:r>
                        <a:rPr lang="tr-TR" sz="1200" b="1" dirty="0" smtClean="0">
                          <a:effectLst/>
                          <a:latin typeface="Times New Roman" pitchFamily="18" charset="0"/>
                          <a:ea typeface="Calibri"/>
                          <a:cs typeface="Times New Roman" pitchFamily="18" charset="0"/>
                        </a:rPr>
                        <a:t>2003</a:t>
                      </a:r>
                      <a:endParaRPr lang="tr-TR" sz="1200" b="1" dirty="0">
                        <a:effectLst/>
                        <a:latin typeface="Times New Roman" pitchFamily="18" charset="0"/>
                        <a:ea typeface="Calibri"/>
                        <a:cs typeface="Times New Roman" pitchFamily="18" charset="0"/>
                      </a:endParaRPr>
                    </a:p>
                  </a:txBody>
                  <a:tcPr marL="44450" marR="44450" marT="0" marB="0" anchor="ctr"/>
                </a:tc>
                <a:tc>
                  <a:txBody>
                    <a:bodyPr/>
                    <a:lstStyle/>
                    <a:p>
                      <a:pPr algn="ctr" fontAlgn="ctr"/>
                      <a:r>
                        <a:rPr lang="tr-TR" sz="1200" b="0" i="0" u="none" strike="noStrike">
                          <a:latin typeface="Arial Narrow"/>
                        </a:rPr>
                        <a:t>15</a:t>
                      </a:r>
                    </a:p>
                  </a:txBody>
                  <a:tcPr marL="0" marR="0" marT="0" marB="0" anchor="ctr"/>
                </a:tc>
                <a:tc>
                  <a:txBody>
                    <a:bodyPr/>
                    <a:lstStyle/>
                    <a:p>
                      <a:pPr algn="ctr">
                        <a:lnSpc>
                          <a:spcPct val="115000"/>
                        </a:lnSpc>
                        <a:spcAft>
                          <a:spcPts val="0"/>
                        </a:spcAft>
                      </a:pPr>
                      <a:r>
                        <a:rPr lang="tr-TR" sz="1200" b="1" dirty="0" smtClean="0">
                          <a:solidFill>
                            <a:schemeClr val="bg1"/>
                          </a:solidFill>
                          <a:effectLst/>
                          <a:latin typeface="Times New Roman" pitchFamily="18" charset="0"/>
                          <a:ea typeface="Calibri"/>
                          <a:cs typeface="Times New Roman" pitchFamily="18" charset="0"/>
                        </a:rPr>
                        <a:t>2015</a:t>
                      </a:r>
                      <a:endParaRPr lang="tr-TR" sz="1200" b="1" dirty="0">
                        <a:solidFill>
                          <a:schemeClr val="bg1"/>
                        </a:solidFill>
                        <a:effectLst/>
                        <a:latin typeface="Times New Roman" pitchFamily="18" charset="0"/>
                        <a:ea typeface="Calibri"/>
                        <a:cs typeface="Times New Roman" pitchFamily="18" charset="0"/>
                      </a:endParaRPr>
                    </a:p>
                  </a:txBody>
                  <a:tcPr marL="44450" marR="44450" marT="0" marB="0" anchor="ctr">
                    <a:solidFill>
                      <a:srgbClr val="0070C0"/>
                    </a:solidFill>
                  </a:tcPr>
                </a:tc>
                <a:tc>
                  <a:txBody>
                    <a:bodyPr/>
                    <a:lstStyle/>
                    <a:p>
                      <a:pPr algn="ctr" fontAlgn="ctr"/>
                      <a:r>
                        <a:rPr lang="tr-TR" sz="1200" b="0" i="0" u="none" strike="noStrike">
                          <a:latin typeface="Arial Narrow"/>
                        </a:rPr>
                        <a:t>69</a:t>
                      </a:r>
                    </a:p>
                  </a:txBody>
                  <a:tcPr marL="0" marR="0" marT="0" marB="0" anchor="ctr"/>
                </a:tc>
              </a:tr>
              <a:tr h="302116">
                <a:tc>
                  <a:txBody>
                    <a:bodyPr/>
                    <a:lstStyle/>
                    <a:p>
                      <a:pPr algn="ctr">
                        <a:lnSpc>
                          <a:spcPct val="115000"/>
                        </a:lnSpc>
                        <a:spcAft>
                          <a:spcPts val="0"/>
                        </a:spcAft>
                      </a:pPr>
                      <a:r>
                        <a:rPr lang="tr-TR" sz="1200" b="1" dirty="0" smtClean="0">
                          <a:effectLst/>
                          <a:latin typeface="Times New Roman" pitchFamily="18" charset="0"/>
                          <a:ea typeface="Calibri"/>
                          <a:cs typeface="Times New Roman" pitchFamily="18" charset="0"/>
                        </a:rPr>
                        <a:t>2004</a:t>
                      </a:r>
                      <a:endParaRPr lang="tr-TR" sz="1200" b="1" dirty="0">
                        <a:effectLst/>
                        <a:latin typeface="Times New Roman" pitchFamily="18" charset="0"/>
                        <a:ea typeface="Calibri"/>
                        <a:cs typeface="Times New Roman" pitchFamily="18" charset="0"/>
                      </a:endParaRPr>
                    </a:p>
                  </a:txBody>
                  <a:tcPr marL="44450" marR="44450" marT="0" marB="0" anchor="ctr"/>
                </a:tc>
                <a:tc>
                  <a:txBody>
                    <a:bodyPr/>
                    <a:lstStyle/>
                    <a:p>
                      <a:pPr algn="ctr" fontAlgn="ctr"/>
                      <a:r>
                        <a:rPr lang="tr-TR" sz="1200" b="0" i="0" u="none" strike="noStrike">
                          <a:latin typeface="Arial Narrow"/>
                        </a:rPr>
                        <a:t>18</a:t>
                      </a:r>
                    </a:p>
                  </a:txBody>
                  <a:tcPr marL="0" marR="0" marT="0" marB="0" anchor="ctr"/>
                </a:tc>
                <a:tc>
                  <a:txBody>
                    <a:bodyPr/>
                    <a:lstStyle/>
                    <a:p>
                      <a:pPr algn="ctr">
                        <a:lnSpc>
                          <a:spcPct val="115000"/>
                        </a:lnSpc>
                        <a:spcAft>
                          <a:spcPts val="0"/>
                        </a:spcAft>
                      </a:pPr>
                      <a:r>
                        <a:rPr lang="tr-TR" sz="1200" b="1" dirty="0" smtClean="0">
                          <a:solidFill>
                            <a:schemeClr val="bg1"/>
                          </a:solidFill>
                          <a:effectLst/>
                          <a:latin typeface="Times New Roman" pitchFamily="18" charset="0"/>
                          <a:ea typeface="Calibri"/>
                          <a:cs typeface="Times New Roman" pitchFamily="18" charset="0"/>
                        </a:rPr>
                        <a:t>2016</a:t>
                      </a:r>
                      <a:endParaRPr lang="tr-TR" sz="1200" b="1" dirty="0">
                        <a:solidFill>
                          <a:schemeClr val="bg1"/>
                        </a:solidFill>
                        <a:effectLst/>
                        <a:latin typeface="Times New Roman" pitchFamily="18" charset="0"/>
                        <a:ea typeface="Calibri"/>
                        <a:cs typeface="Times New Roman" pitchFamily="18" charset="0"/>
                      </a:endParaRPr>
                    </a:p>
                  </a:txBody>
                  <a:tcPr marL="44450" marR="44450" marT="0" marB="0" anchor="ctr">
                    <a:solidFill>
                      <a:srgbClr val="0070C0"/>
                    </a:solidFill>
                  </a:tcPr>
                </a:tc>
                <a:tc>
                  <a:txBody>
                    <a:bodyPr/>
                    <a:lstStyle/>
                    <a:p>
                      <a:pPr algn="ctr" fontAlgn="b"/>
                      <a:r>
                        <a:rPr lang="tr-TR" sz="1200" b="0" i="0" u="none" strike="noStrike" dirty="0">
                          <a:latin typeface="Arial Narrow"/>
                        </a:rPr>
                        <a:t>67</a:t>
                      </a:r>
                    </a:p>
                  </a:txBody>
                  <a:tcPr marL="0" marR="0" marT="0" marB="0" anchor="b"/>
                </a:tc>
              </a:tr>
              <a:tr h="302116">
                <a:tc>
                  <a:txBody>
                    <a:bodyPr/>
                    <a:lstStyle/>
                    <a:p>
                      <a:pPr algn="ctr">
                        <a:lnSpc>
                          <a:spcPct val="115000"/>
                        </a:lnSpc>
                        <a:spcAft>
                          <a:spcPts val="0"/>
                        </a:spcAft>
                      </a:pPr>
                      <a:r>
                        <a:rPr lang="tr-TR" sz="1200" b="1" dirty="0" smtClean="0">
                          <a:effectLst/>
                          <a:latin typeface="Times New Roman" pitchFamily="18" charset="0"/>
                          <a:ea typeface="Calibri"/>
                          <a:cs typeface="Times New Roman" pitchFamily="18" charset="0"/>
                        </a:rPr>
                        <a:t>2005</a:t>
                      </a:r>
                      <a:endParaRPr lang="tr-TR" sz="1200" b="1" dirty="0">
                        <a:effectLst/>
                        <a:latin typeface="Times New Roman" pitchFamily="18" charset="0"/>
                        <a:ea typeface="Calibri"/>
                        <a:cs typeface="Times New Roman" pitchFamily="18" charset="0"/>
                      </a:endParaRPr>
                    </a:p>
                  </a:txBody>
                  <a:tcPr marL="44450" marR="44450" marT="0" marB="0" anchor="ctr"/>
                </a:tc>
                <a:tc>
                  <a:txBody>
                    <a:bodyPr/>
                    <a:lstStyle/>
                    <a:p>
                      <a:pPr algn="ctr" fontAlgn="ctr"/>
                      <a:r>
                        <a:rPr lang="tr-TR" sz="1200" b="0" i="0" u="none" strike="noStrike" dirty="0">
                          <a:latin typeface="Arial Narrow"/>
                        </a:rPr>
                        <a:t>17</a:t>
                      </a:r>
                    </a:p>
                  </a:txBody>
                  <a:tcPr marL="0" marR="0" marT="0" marB="0" anchor="ctr"/>
                </a:tc>
                <a:tc>
                  <a:txBody>
                    <a:bodyPr/>
                    <a:lstStyle/>
                    <a:p>
                      <a:pPr algn="ctr">
                        <a:lnSpc>
                          <a:spcPct val="115000"/>
                        </a:lnSpc>
                        <a:spcAft>
                          <a:spcPts val="0"/>
                        </a:spcAft>
                      </a:pPr>
                      <a:r>
                        <a:rPr lang="tr-TR" sz="1200" b="1" dirty="0" smtClean="0">
                          <a:solidFill>
                            <a:schemeClr val="bg1"/>
                          </a:solidFill>
                          <a:effectLst/>
                          <a:latin typeface="Times New Roman" pitchFamily="18" charset="0"/>
                          <a:ea typeface="Calibri"/>
                          <a:cs typeface="Times New Roman" pitchFamily="18" charset="0"/>
                        </a:rPr>
                        <a:t>2017(MAYIS)</a:t>
                      </a:r>
                      <a:endParaRPr lang="tr-TR" sz="1200" b="1" dirty="0">
                        <a:solidFill>
                          <a:schemeClr val="bg1"/>
                        </a:solidFill>
                        <a:effectLst/>
                        <a:latin typeface="Times New Roman" pitchFamily="18" charset="0"/>
                        <a:ea typeface="Calibri"/>
                        <a:cs typeface="Times New Roman" pitchFamily="18" charset="0"/>
                      </a:endParaRPr>
                    </a:p>
                  </a:txBody>
                  <a:tcPr marL="44450" marR="44450" marT="0" marB="0" anchor="ctr">
                    <a:solidFill>
                      <a:srgbClr val="0070C0"/>
                    </a:solidFill>
                  </a:tcPr>
                </a:tc>
                <a:tc>
                  <a:txBody>
                    <a:bodyPr/>
                    <a:lstStyle/>
                    <a:p>
                      <a:pPr algn="ctr">
                        <a:lnSpc>
                          <a:spcPct val="115000"/>
                        </a:lnSpc>
                        <a:spcAft>
                          <a:spcPts val="0"/>
                        </a:spcAft>
                      </a:pPr>
                      <a:r>
                        <a:rPr lang="tr-TR" sz="1100" dirty="0" smtClean="0">
                          <a:effectLst/>
                          <a:latin typeface="Calibri"/>
                          <a:ea typeface="Calibri"/>
                          <a:cs typeface="Times New Roman"/>
                        </a:rPr>
                        <a:t>15</a:t>
                      </a:r>
                      <a:endParaRPr lang="tr-TR" sz="1100" dirty="0">
                        <a:effectLst/>
                        <a:latin typeface="Calibri"/>
                        <a:ea typeface="Calibri"/>
                        <a:cs typeface="Times New Roman"/>
                      </a:endParaRPr>
                    </a:p>
                  </a:txBody>
                  <a:tcPr marL="44450" marR="44450" marT="0" marB="0" anchor="ctr"/>
                </a:tc>
              </a:tr>
            </a:tbl>
          </a:graphicData>
        </a:graphic>
      </p:graphicFrame>
      <p:sp>
        <p:nvSpPr>
          <p:cNvPr id="11" name="Başlık 1"/>
          <p:cNvSpPr>
            <a:spLocks noGrp="1"/>
          </p:cNvSpPr>
          <p:nvPr>
            <p:ph type="title"/>
          </p:nvPr>
        </p:nvSpPr>
        <p:spPr>
          <a:xfrm>
            <a:off x="251520" y="426938"/>
            <a:ext cx="8496944" cy="428620"/>
          </a:xfrm>
        </p:spPr>
        <p:txBody>
          <a:bodyPr>
            <a:noAutofit/>
          </a:bodyPr>
          <a:lstStyle/>
          <a:p>
            <a:pPr lvl="0"/>
            <a:r>
              <a:rPr lang="tr-TR" altLang="tr-TR" sz="2400" dirty="0" smtClean="0">
                <a:ea typeface="Calibri" pitchFamily="34" charset="0"/>
                <a:cs typeface="Times New Roman" pitchFamily="18" charset="0"/>
              </a:rPr>
              <a:t/>
            </a:r>
            <a:br>
              <a:rPr lang="tr-TR" altLang="tr-TR" sz="2400" dirty="0" smtClean="0">
                <a:ea typeface="Calibri" pitchFamily="34" charset="0"/>
                <a:cs typeface="Times New Roman" pitchFamily="18" charset="0"/>
              </a:rPr>
            </a:br>
            <a:r>
              <a:rPr lang="tr-TR" altLang="tr-TR" sz="2400" dirty="0" smtClean="0">
                <a:ea typeface="Calibri" pitchFamily="34" charset="0"/>
                <a:cs typeface="Times New Roman" pitchFamily="18" charset="0"/>
              </a:rPr>
              <a:t>YILLARA GÖRE ÇED</a:t>
            </a:r>
            <a:r>
              <a:rPr lang="tr-TR" altLang="tr-TR" sz="2400" dirty="0" smtClean="0">
                <a:latin typeface="Times New Roman" pitchFamily="18" charset="0"/>
                <a:ea typeface="Calibri" pitchFamily="34" charset="0"/>
                <a:cs typeface="Times New Roman" pitchFamily="18" charset="0"/>
              </a:rPr>
              <a:t> KARAR SAYILARI</a:t>
            </a:r>
            <a:r>
              <a:rPr lang="tr-TR" altLang="tr-TR" sz="2400" dirty="0">
                <a:latin typeface="Arial" pitchFamily="34" charset="0"/>
                <a:cs typeface="Arial" pitchFamily="34" charset="0"/>
              </a:rPr>
              <a:t/>
            </a:r>
            <a:br>
              <a:rPr lang="tr-TR" altLang="tr-TR" sz="2400" dirty="0">
                <a:latin typeface="Arial" pitchFamily="34" charset="0"/>
                <a:cs typeface="Arial" pitchFamily="34" charset="0"/>
              </a:rPr>
            </a:br>
            <a:endParaRPr lang="tr-TR" sz="2400" dirty="0"/>
          </a:p>
        </p:txBody>
      </p:sp>
      <p:sp>
        <p:nvSpPr>
          <p:cNvPr id="12" name="11 Dikdörtgen"/>
          <p:cNvSpPr/>
          <p:nvPr/>
        </p:nvSpPr>
        <p:spPr>
          <a:xfrm>
            <a:off x="785786" y="5500702"/>
            <a:ext cx="7429552" cy="646331"/>
          </a:xfrm>
          <a:prstGeom prst="rect">
            <a:avLst/>
          </a:prstGeom>
        </p:spPr>
        <p:txBody>
          <a:bodyPr wrap="square">
            <a:spAutoFit/>
          </a:bodyPr>
          <a:lstStyle/>
          <a:p>
            <a:r>
              <a:rPr lang="tr-TR" b="1" i="1" dirty="0" smtClean="0">
                <a:solidFill>
                  <a:srgbClr val="002060"/>
                </a:solidFill>
              </a:rPr>
              <a:t>TOPLAM 881 PROJEYE ÇED OLUMLU KARARI VERİLMİŞ OLUP,                        245 PROJE DE İADE/İPTAL EDİLMİŞTİR</a:t>
            </a:r>
            <a:endParaRPr lang="tr-TR" b="1" i="1" dirty="0">
              <a:solidFill>
                <a:srgbClr val="002060"/>
              </a:solidFill>
            </a:endParaRPr>
          </a:p>
        </p:txBody>
      </p:sp>
      <p:pic>
        <p:nvPicPr>
          <p:cNvPr id="10" name="Picture 2" descr="C:\Documents and Settings\aysun.bosca\Desktop\csb_logo.png"/>
          <p:cNvPicPr>
            <a:picLocks noChangeAspect="1" noChangeArrowheads="1"/>
          </p:cNvPicPr>
          <p:nvPr/>
        </p:nvPicPr>
        <p:blipFill>
          <a:blip r:embed="rId2" cstate="print"/>
          <a:srcRect/>
          <a:stretch>
            <a:fillRect/>
          </a:stretch>
        </p:blipFill>
        <p:spPr bwMode="auto">
          <a:xfrm>
            <a:off x="179512" y="-1680"/>
            <a:ext cx="1440160" cy="857238"/>
          </a:xfrm>
          <a:prstGeom prst="rect">
            <a:avLst/>
          </a:prstGeom>
          <a:noFill/>
        </p:spPr>
      </p:pic>
    </p:spTree>
    <p:extLst>
      <p:ext uri="{BB962C8B-B14F-4D97-AF65-F5344CB8AC3E}">
        <p14:creationId xmlns:p14="http://schemas.microsoft.com/office/powerpoint/2010/main" val="4129718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quarter" idx="4294967295"/>
          </p:nvPr>
        </p:nvSpPr>
        <p:spPr>
          <a:xfrm>
            <a:off x="0" y="6537325"/>
            <a:ext cx="2133600" cy="244475"/>
          </a:xfrm>
        </p:spPr>
        <p:txBody>
          <a:bodyPr/>
          <a:lstStyle/>
          <a:p>
            <a:pPr>
              <a:defRPr/>
            </a:pPr>
            <a:r>
              <a:rPr lang="tr-TR" dirty="0" smtClean="0">
                <a:solidFill>
                  <a:prstClr val="black">
                    <a:tint val="75000"/>
                  </a:prstClr>
                </a:solidFill>
              </a:rPr>
              <a:t>23.05.2017</a:t>
            </a:r>
            <a:endParaRPr lang="tr-TR" dirty="0">
              <a:solidFill>
                <a:prstClr val="black">
                  <a:tint val="75000"/>
                </a:prstClr>
              </a:solidFill>
            </a:endParaRPr>
          </a:p>
        </p:txBody>
      </p:sp>
      <p:sp>
        <p:nvSpPr>
          <p:cNvPr id="11268" name="5 Dikdörtgen"/>
          <p:cNvSpPr>
            <a:spLocks noChangeArrowheads="1"/>
          </p:cNvSpPr>
          <p:nvPr/>
        </p:nvSpPr>
        <p:spPr bwMode="auto">
          <a:xfrm>
            <a:off x="539750" y="1981200"/>
            <a:ext cx="77771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Clr>
                <a:srgbClr val="00B050"/>
              </a:buClr>
              <a:buFont typeface="Wingdings" pitchFamily="2" charset="2"/>
              <a:buChar char="Ø"/>
            </a:pPr>
            <a:r>
              <a:rPr lang="tr-TR" sz="2000" dirty="0">
                <a:solidFill>
                  <a:prstClr val="black"/>
                </a:solidFill>
              </a:rPr>
              <a:t>Kalkınmanın gereği olan faaliyetlerin çevre üzerinde olan olumsuz etkilerini baştan belirleyebilmek,</a:t>
            </a:r>
          </a:p>
          <a:p>
            <a:pPr marL="342900" indent="-342900" algn="just">
              <a:buFont typeface="Wingdings" pitchFamily="2" charset="2"/>
              <a:buChar char="Ø"/>
            </a:pPr>
            <a:endParaRPr lang="tr-TR" sz="2000" dirty="0">
              <a:solidFill>
                <a:prstClr val="black"/>
              </a:solidFill>
            </a:endParaRPr>
          </a:p>
          <a:p>
            <a:pPr marL="342900" indent="-342900" algn="just">
              <a:buClr>
                <a:srgbClr val="00B050"/>
              </a:buClr>
              <a:buFont typeface="Wingdings" pitchFamily="2" charset="2"/>
              <a:buChar char="Ø"/>
            </a:pPr>
            <a:r>
              <a:rPr lang="tr-TR" sz="2000" dirty="0">
                <a:solidFill>
                  <a:prstClr val="black"/>
                </a:solidFill>
              </a:rPr>
              <a:t>Bu olumsuzluklar ortaya çıkmadan </a:t>
            </a:r>
            <a:r>
              <a:rPr lang="tr-TR" sz="2000" dirty="0" smtClean="0">
                <a:solidFill>
                  <a:prstClr val="black"/>
                </a:solidFill>
              </a:rPr>
              <a:t>önce, </a:t>
            </a:r>
            <a:r>
              <a:rPr lang="tr-TR" sz="2000" dirty="0">
                <a:solidFill>
                  <a:prstClr val="black"/>
                </a:solidFill>
              </a:rPr>
              <a:t>gerekli önlemleri tespit etmek,</a:t>
            </a:r>
          </a:p>
          <a:p>
            <a:pPr marL="342900" indent="-342900" algn="just">
              <a:buClr>
                <a:srgbClr val="00B050"/>
              </a:buClr>
              <a:buFont typeface="Wingdings" pitchFamily="2" charset="2"/>
              <a:buChar char="Ø"/>
            </a:pPr>
            <a:endParaRPr lang="tr-TR" sz="2000" dirty="0">
              <a:solidFill>
                <a:prstClr val="black"/>
              </a:solidFill>
            </a:endParaRPr>
          </a:p>
          <a:p>
            <a:pPr marL="342900" indent="-342900" algn="just">
              <a:buClr>
                <a:srgbClr val="00B050"/>
              </a:buClr>
              <a:buFont typeface="Wingdings" pitchFamily="2" charset="2"/>
              <a:buChar char="Ø"/>
            </a:pPr>
            <a:r>
              <a:rPr lang="tr-TR" sz="2000" dirty="0">
                <a:solidFill>
                  <a:prstClr val="black"/>
                </a:solidFill>
              </a:rPr>
              <a:t>Kalkınmanın sürdürülebilirliğini </a:t>
            </a:r>
            <a:r>
              <a:rPr lang="tr-TR" sz="2000" dirty="0" smtClean="0">
                <a:solidFill>
                  <a:prstClr val="black"/>
                </a:solidFill>
              </a:rPr>
              <a:t>sağlamak amacıyla, </a:t>
            </a:r>
            <a:r>
              <a:rPr lang="tr-TR" sz="2000" dirty="0">
                <a:solidFill>
                  <a:prstClr val="black"/>
                </a:solidFill>
              </a:rPr>
              <a:t>çevre sorunlarını </a:t>
            </a:r>
            <a:r>
              <a:rPr lang="tr-TR" sz="2000" u="sng" dirty="0">
                <a:solidFill>
                  <a:prstClr val="black"/>
                </a:solidFill>
              </a:rPr>
              <a:t>tespit</a:t>
            </a:r>
            <a:r>
              <a:rPr lang="tr-TR" sz="2000" dirty="0">
                <a:solidFill>
                  <a:prstClr val="black"/>
                </a:solidFill>
              </a:rPr>
              <a:t> ve </a:t>
            </a:r>
            <a:r>
              <a:rPr lang="tr-TR" sz="2000" u="sng" dirty="0">
                <a:solidFill>
                  <a:prstClr val="black"/>
                </a:solidFill>
              </a:rPr>
              <a:t>önleme</a:t>
            </a:r>
            <a:r>
              <a:rPr lang="tr-TR" sz="2000" dirty="0">
                <a:solidFill>
                  <a:prstClr val="black"/>
                </a:solidFill>
              </a:rPr>
              <a:t> çalışmalarıdır.</a:t>
            </a:r>
          </a:p>
        </p:txBody>
      </p:sp>
      <p:pic>
        <p:nvPicPr>
          <p:cNvPr id="6" name="Picture 4" descr="http://www.bingolum.com/images_up/cevresel_etki_degerlendirme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8813" y="5181600"/>
            <a:ext cx="21542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Başlık"/>
          <p:cNvSpPr txBox="1">
            <a:spLocks/>
          </p:cNvSpPr>
          <p:nvPr/>
        </p:nvSpPr>
        <p:spPr>
          <a:xfrm>
            <a:off x="1981200" y="457200"/>
            <a:ext cx="5450948" cy="767008"/>
          </a:xfrm>
          <a:prstGeom prst="roundRect">
            <a:avLst/>
          </a:prstGeom>
          <a:solidFill>
            <a:schemeClr val="lt1"/>
          </a:solidFill>
          <a:ln w="38100" cap="flat" cmpd="sng" algn="ctr">
            <a:solidFill>
              <a:srgbClr val="00B050"/>
            </a:solidFill>
            <a:prstDash val="solid"/>
          </a:ln>
        </p:spPr>
        <p:style>
          <a:lnRef idx="2">
            <a:schemeClr val="accent2"/>
          </a:lnRef>
          <a:fillRef idx="1">
            <a:schemeClr val="lt1"/>
          </a:fillRef>
          <a:effectRef idx="0">
            <a:schemeClr val="accent2"/>
          </a:effectRef>
          <a:fontRef idx="minor">
            <a:schemeClr val="dk1"/>
          </a:fontRef>
        </p:style>
        <p:txBody>
          <a:bodyPr/>
          <a:lstStyle>
            <a:defPPr>
              <a:defRPr lang="en-US"/>
            </a:defPPr>
            <a:lvl1pPr algn="ctr" eaLnBrk="0" hangingPunct="0">
              <a:lnSpc>
                <a:spcPct val="90000"/>
              </a:lnSpc>
              <a:buFont typeface="Wingdings" pitchFamily="2" charset="2"/>
              <a:buNone/>
              <a:defRPr sz="2400" b="1" i="1">
                <a:ln w="12700">
                  <a:solidFill>
                    <a:schemeClr val="tx2">
                      <a:satMod val="155000"/>
                    </a:schemeClr>
                  </a:solidFill>
                  <a:prstDash val="solid"/>
                </a:ln>
                <a:solidFill>
                  <a:srgbClr val="FF6600"/>
                </a:solidFill>
              </a:defRPr>
            </a:lvl1pPr>
            <a:lvl2pPr algn="ctr" eaLnBrk="0" hangingPunct="0">
              <a:defRPr sz="4200" b="1" i="1"/>
            </a:lvl2pPr>
            <a:lvl3pPr algn="ctr" eaLnBrk="0" hangingPunct="0">
              <a:defRPr sz="4200" b="1" i="1"/>
            </a:lvl3pPr>
            <a:lvl4pPr algn="ctr" eaLnBrk="0" hangingPunct="0">
              <a:defRPr sz="4200" b="1" i="1"/>
            </a:lvl4pPr>
            <a:lvl5pPr algn="ctr" eaLnBrk="0" hangingPunct="0">
              <a:defRPr sz="4200" b="1" i="1"/>
            </a:lvl5pPr>
            <a:lvl6pPr marL="457200" algn="ctr" fontAlgn="base">
              <a:spcBef>
                <a:spcPct val="0"/>
              </a:spcBef>
              <a:spcAft>
                <a:spcPct val="0"/>
              </a:spcAft>
              <a:defRPr sz="4200" b="1" i="1"/>
            </a:lvl6pPr>
            <a:lvl7pPr marL="914400" algn="ctr" fontAlgn="base">
              <a:spcBef>
                <a:spcPct val="0"/>
              </a:spcBef>
              <a:spcAft>
                <a:spcPct val="0"/>
              </a:spcAft>
              <a:defRPr sz="4200" b="1" i="1"/>
            </a:lvl7pPr>
            <a:lvl8pPr marL="1371600" algn="ctr" fontAlgn="base">
              <a:spcBef>
                <a:spcPct val="0"/>
              </a:spcBef>
              <a:spcAft>
                <a:spcPct val="0"/>
              </a:spcAft>
              <a:defRPr sz="4200" b="1" i="1"/>
            </a:lvl8pPr>
            <a:lvl9pPr marL="1828800" algn="ctr" fontAlgn="base">
              <a:spcBef>
                <a:spcPct val="0"/>
              </a:spcBef>
              <a:spcAft>
                <a:spcPct val="0"/>
              </a:spcAft>
              <a:defRPr sz="4200" b="1" i="1"/>
            </a:lvl9pPr>
          </a:lstStyle>
          <a:p>
            <a:pPr>
              <a:defRPr/>
            </a:pPr>
            <a:r>
              <a:rPr lang="tr-TR" dirty="0" smtClean="0">
                <a:ln w="12700">
                  <a:solidFill>
                    <a:srgbClr val="1F497D">
                      <a:satMod val="155000"/>
                    </a:srgbClr>
                  </a:solidFill>
                  <a:prstDash val="solid"/>
                </a:ln>
              </a:rPr>
              <a:t>ÇEVRESEL ETKİ DEĞERLENDİRMESİ NEDİR?</a:t>
            </a:r>
          </a:p>
        </p:txBody>
      </p:sp>
      <p:pic>
        <p:nvPicPr>
          <p:cNvPr id="7"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0"/>
            <a:ext cx="1209675" cy="971286"/>
          </a:xfrm>
          <a:prstGeom prst="rect">
            <a:avLst/>
          </a:prstGeom>
          <a:noFill/>
        </p:spPr>
      </p:pic>
    </p:spTree>
    <p:extLst>
      <p:ext uri="{BB962C8B-B14F-4D97-AF65-F5344CB8AC3E}">
        <p14:creationId xmlns:p14="http://schemas.microsoft.com/office/powerpoint/2010/main" val="22328185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1000"/>
                                        <p:tgtEl>
                                          <p:spTgt spid="11268"/>
                                        </p:tgtEl>
                                      </p:cBhvr>
                                    </p:animEffect>
                                    <p:anim calcmode="lin" valueType="num">
                                      <p:cBhvr>
                                        <p:cTn id="8" dur="1000" fill="hold"/>
                                        <p:tgtEl>
                                          <p:spTgt spid="11268"/>
                                        </p:tgtEl>
                                        <p:attrNameLst>
                                          <p:attrName>ppt_x</p:attrName>
                                        </p:attrNameLst>
                                      </p:cBhvr>
                                      <p:tavLst>
                                        <p:tav tm="0">
                                          <p:val>
                                            <p:strVal val="#ppt_x"/>
                                          </p:val>
                                        </p:tav>
                                        <p:tav tm="100000">
                                          <p:val>
                                            <p:strVal val="#ppt_x"/>
                                          </p:val>
                                        </p:tav>
                                      </p:tavLst>
                                    </p:anim>
                                    <p:anim calcmode="lin" valueType="num">
                                      <p:cBhvr>
                                        <p:cTn id="9" dur="1000" fill="hold"/>
                                        <p:tgtEl>
                                          <p:spTgt spid="1126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ysun.bosca\Desktop\csb_logo.png"/>
          <p:cNvPicPr>
            <a:picLocks noChangeAspect="1" noChangeArrowheads="1"/>
          </p:cNvPicPr>
          <p:nvPr/>
        </p:nvPicPr>
        <p:blipFill>
          <a:blip r:embed="rId2" cstate="print"/>
          <a:srcRect/>
          <a:stretch>
            <a:fillRect/>
          </a:stretch>
        </p:blipFill>
        <p:spPr bwMode="auto">
          <a:xfrm>
            <a:off x="179512" y="188640"/>
            <a:ext cx="1296144" cy="771514"/>
          </a:xfrm>
          <a:prstGeom prst="rect">
            <a:avLst/>
          </a:prstGeom>
          <a:noFill/>
        </p:spPr>
      </p:pic>
      <p:sp>
        <p:nvSpPr>
          <p:cNvPr id="3" name="Dikdörtgen 2"/>
          <p:cNvSpPr/>
          <p:nvPr/>
        </p:nvSpPr>
        <p:spPr>
          <a:xfrm>
            <a:off x="354192" y="1196752"/>
            <a:ext cx="8568952" cy="5201424"/>
          </a:xfrm>
          <a:prstGeom prst="rect">
            <a:avLst/>
          </a:prstGeom>
        </p:spPr>
        <p:txBody>
          <a:bodyPr wrap="square">
            <a:spAutoFit/>
          </a:bodyPr>
          <a:lstStyle/>
          <a:p>
            <a:pPr>
              <a:defRPr/>
            </a:pPr>
            <a:r>
              <a:rPr lang="tr-TR" sz="1400" b="1" u="sng" dirty="0" smtClean="0"/>
              <a:t> </a:t>
            </a:r>
          </a:p>
          <a:p>
            <a:pPr>
              <a:defRPr/>
            </a:pPr>
            <a:r>
              <a:rPr lang="tr-TR" sz="1600" b="1" u="sng" dirty="0" smtClean="0"/>
              <a:t>Termik </a:t>
            </a:r>
            <a:r>
              <a:rPr lang="tr-TR" sz="1600" b="1" u="sng" dirty="0"/>
              <a:t>Santral Projeleri’nde</a:t>
            </a:r>
            <a:r>
              <a:rPr lang="tr-TR" sz="1600" dirty="0"/>
              <a:t>;</a:t>
            </a:r>
          </a:p>
          <a:p>
            <a:pPr>
              <a:buFont typeface="Wingdings" pitchFamily="2" charset="2"/>
              <a:buChar char="Ø"/>
              <a:defRPr/>
            </a:pPr>
            <a:r>
              <a:rPr lang="tr-TR" sz="1600" dirty="0"/>
              <a:t>Kümülatif Etki Değerlendirme (Hava Kalitesi)</a:t>
            </a:r>
          </a:p>
          <a:p>
            <a:pPr>
              <a:buFont typeface="Wingdings" pitchFamily="2" charset="2"/>
              <a:buChar char="Ø"/>
              <a:defRPr/>
            </a:pPr>
            <a:r>
              <a:rPr lang="tr-TR" sz="1600" dirty="0"/>
              <a:t>Deniz Suyu Sıcaklığına Etkiler (Termal Modelleme)</a:t>
            </a:r>
          </a:p>
          <a:p>
            <a:pPr>
              <a:buFont typeface="Wingdings" pitchFamily="2" charset="2"/>
              <a:buChar char="Ø"/>
              <a:defRPr/>
            </a:pPr>
            <a:r>
              <a:rPr lang="tr-TR" sz="1600" dirty="0"/>
              <a:t>Toz Modellemesi (Kömürün Taşınması </a:t>
            </a:r>
            <a:r>
              <a:rPr lang="tr-TR" sz="1600" dirty="0" err="1"/>
              <a:t>vb</a:t>
            </a:r>
            <a:r>
              <a:rPr lang="tr-TR" sz="1600" dirty="0"/>
              <a:t>)</a:t>
            </a:r>
          </a:p>
          <a:p>
            <a:pPr>
              <a:buFont typeface="Wingdings" pitchFamily="2" charset="2"/>
              <a:buChar char="Ø"/>
              <a:defRPr/>
            </a:pPr>
            <a:r>
              <a:rPr lang="tr-TR" sz="1600" dirty="0"/>
              <a:t>Hafriyat</a:t>
            </a:r>
          </a:p>
          <a:p>
            <a:pPr>
              <a:buFont typeface="Wingdings" pitchFamily="2" charset="2"/>
              <a:buChar char="Ø"/>
              <a:defRPr/>
            </a:pPr>
            <a:r>
              <a:rPr lang="tr-TR" sz="1600" dirty="0"/>
              <a:t>Biyolojik çevre üzerine </a:t>
            </a:r>
            <a:r>
              <a:rPr lang="tr-TR" sz="1600" dirty="0" smtClean="0"/>
              <a:t>etkiler</a:t>
            </a:r>
          </a:p>
          <a:p>
            <a:pPr>
              <a:buFont typeface="Wingdings" pitchFamily="2" charset="2"/>
              <a:buChar char="Ø"/>
              <a:defRPr/>
            </a:pPr>
            <a:endParaRPr lang="tr-TR" sz="1600" dirty="0"/>
          </a:p>
          <a:p>
            <a:pPr>
              <a:defRPr/>
            </a:pPr>
            <a:r>
              <a:rPr lang="tr-TR" sz="1600" b="1" dirty="0" smtClean="0"/>
              <a:t>		</a:t>
            </a:r>
            <a:r>
              <a:rPr lang="tr-TR" sz="1600" b="1" u="sng" dirty="0" smtClean="0"/>
              <a:t>HES Projeleri’nde</a:t>
            </a:r>
            <a:r>
              <a:rPr lang="tr-TR" sz="1600" b="1" dirty="0" smtClean="0"/>
              <a:t>;</a:t>
            </a:r>
          </a:p>
          <a:p>
            <a:pPr lvl="4">
              <a:buFont typeface="Wingdings" pitchFamily="2" charset="2"/>
              <a:buChar char="Ø"/>
              <a:defRPr/>
            </a:pPr>
            <a:r>
              <a:rPr lang="tr-TR" sz="1600" dirty="0" smtClean="0"/>
              <a:t>Çevresel </a:t>
            </a:r>
            <a:r>
              <a:rPr lang="tr-TR" sz="1600" dirty="0"/>
              <a:t>Akış (Can suyu) Miktarı</a:t>
            </a:r>
          </a:p>
          <a:p>
            <a:pPr lvl="4">
              <a:buFont typeface="Wingdings" pitchFamily="2" charset="2"/>
              <a:buChar char="Ø"/>
              <a:defRPr/>
            </a:pPr>
            <a:r>
              <a:rPr lang="tr-TR" sz="1600" dirty="0"/>
              <a:t>Havza Planlaması</a:t>
            </a:r>
          </a:p>
          <a:p>
            <a:pPr lvl="4">
              <a:buFont typeface="Wingdings" pitchFamily="2" charset="2"/>
              <a:buChar char="Ø"/>
              <a:defRPr/>
            </a:pPr>
            <a:r>
              <a:rPr lang="tr-TR" sz="1600" dirty="0"/>
              <a:t>Jeolojik kaygılar (heyelan </a:t>
            </a:r>
            <a:r>
              <a:rPr lang="tr-TR" sz="1600" dirty="0" err="1"/>
              <a:t>vb</a:t>
            </a:r>
            <a:r>
              <a:rPr lang="tr-TR" sz="1600" dirty="0"/>
              <a:t>)</a:t>
            </a:r>
          </a:p>
          <a:p>
            <a:pPr lvl="4">
              <a:buFont typeface="Wingdings" pitchFamily="2" charset="2"/>
              <a:buChar char="Ø"/>
              <a:defRPr/>
            </a:pPr>
            <a:r>
              <a:rPr lang="tr-TR" sz="1600" dirty="0"/>
              <a:t>Patlatma yapılması </a:t>
            </a:r>
          </a:p>
          <a:p>
            <a:pPr lvl="4">
              <a:buFont typeface="Wingdings" pitchFamily="2" charset="2"/>
              <a:buChar char="Ø"/>
              <a:defRPr/>
            </a:pPr>
            <a:r>
              <a:rPr lang="tr-TR" sz="1600" dirty="0" smtClean="0"/>
              <a:t>Biyolojik çevre üzerine etkiler</a:t>
            </a:r>
          </a:p>
          <a:p>
            <a:pPr lvl="4">
              <a:buFont typeface="Wingdings" pitchFamily="2" charset="2"/>
              <a:buChar char="Ø"/>
              <a:defRPr/>
            </a:pPr>
            <a:endParaRPr lang="tr-TR" sz="1600" dirty="0" smtClean="0"/>
          </a:p>
          <a:p>
            <a:pPr>
              <a:defRPr/>
            </a:pPr>
            <a:r>
              <a:rPr lang="tr-TR" sz="1600" b="1" u="sng" dirty="0" smtClean="0"/>
              <a:t>Rüzgar </a:t>
            </a:r>
            <a:r>
              <a:rPr lang="tr-TR" sz="1600" b="1" u="sng" dirty="0"/>
              <a:t>Enerji Santrallerinde</a:t>
            </a:r>
            <a:r>
              <a:rPr lang="tr-TR" sz="1600" b="1" dirty="0"/>
              <a:t>;</a:t>
            </a:r>
          </a:p>
          <a:p>
            <a:pPr>
              <a:buFont typeface="Wingdings" pitchFamily="2" charset="2"/>
              <a:buChar char="Ø"/>
              <a:defRPr/>
            </a:pPr>
            <a:r>
              <a:rPr lang="tr-TR" sz="1600" dirty="0" smtClean="0"/>
              <a:t>Kümülatif </a:t>
            </a:r>
            <a:r>
              <a:rPr lang="tr-TR" sz="1600" dirty="0"/>
              <a:t>Etkiler</a:t>
            </a:r>
          </a:p>
          <a:p>
            <a:pPr>
              <a:buFont typeface="Wingdings" pitchFamily="2" charset="2"/>
              <a:buChar char="Ø"/>
              <a:defRPr/>
            </a:pPr>
            <a:r>
              <a:rPr lang="tr-TR" sz="1600" dirty="0"/>
              <a:t>Biyolojik çevre üzerine etkiler</a:t>
            </a:r>
          </a:p>
          <a:p>
            <a:pPr>
              <a:buFont typeface="Wingdings" pitchFamily="2" charset="2"/>
              <a:buChar char="Ø"/>
              <a:defRPr/>
            </a:pPr>
            <a:r>
              <a:rPr lang="tr-TR" sz="1600" dirty="0"/>
              <a:t>Gürültü</a:t>
            </a:r>
          </a:p>
          <a:p>
            <a:pPr>
              <a:defRPr/>
            </a:pPr>
            <a:endParaRPr lang="tr-TR" sz="1400" dirty="0"/>
          </a:p>
          <a:p>
            <a:pPr algn="just">
              <a:defRPr/>
            </a:pPr>
            <a:endParaRPr lang="tr-TR" sz="1600" b="1" dirty="0"/>
          </a:p>
        </p:txBody>
      </p:sp>
      <p:sp>
        <p:nvSpPr>
          <p:cNvPr id="9" name="1 Başlık"/>
          <p:cNvSpPr txBox="1">
            <a:spLocks/>
          </p:cNvSpPr>
          <p:nvPr/>
        </p:nvSpPr>
        <p:spPr>
          <a:xfrm>
            <a:off x="1835696" y="188640"/>
            <a:ext cx="6192688" cy="857238"/>
          </a:xfrm>
          <a:prstGeom prst="roundRect">
            <a:avLst/>
          </a:prstGeom>
          <a:solidFill>
            <a:schemeClr val="lt1"/>
          </a:solidFill>
          <a:ln w="38100" cap="flat" cmpd="sng" algn="ctr">
            <a:solidFill>
              <a:srgbClr val="00B050"/>
            </a:solidFill>
            <a:prstDash val="solid"/>
          </a:ln>
        </p:spPr>
        <p:style>
          <a:lnRef idx="2">
            <a:schemeClr val="accent2"/>
          </a:lnRef>
          <a:fillRef idx="1">
            <a:schemeClr val="lt1"/>
          </a:fillRef>
          <a:effectRef idx="0">
            <a:schemeClr val="accent2"/>
          </a:effectRef>
          <a:fontRef idx="minor">
            <a:schemeClr val="dk1"/>
          </a:fontRef>
        </p:style>
        <p:txBody>
          <a:bodyPr/>
          <a:lstStyle>
            <a:defPPr>
              <a:defRPr lang="en-US"/>
            </a:defPPr>
            <a:lvl1pPr algn="ctr" eaLnBrk="0" hangingPunct="0">
              <a:lnSpc>
                <a:spcPct val="90000"/>
              </a:lnSpc>
              <a:buFont typeface="Wingdings" pitchFamily="2" charset="2"/>
              <a:buNone/>
              <a:defRPr sz="2400" b="1" i="1">
                <a:ln w="12700">
                  <a:solidFill>
                    <a:schemeClr val="tx2">
                      <a:satMod val="155000"/>
                    </a:schemeClr>
                  </a:solidFill>
                  <a:prstDash val="solid"/>
                </a:ln>
                <a:solidFill>
                  <a:srgbClr val="FF6600"/>
                </a:solidFill>
              </a:defRPr>
            </a:lvl1pPr>
            <a:lvl2pPr algn="ctr" eaLnBrk="0" hangingPunct="0">
              <a:defRPr sz="4200" b="1" i="1"/>
            </a:lvl2pPr>
            <a:lvl3pPr algn="ctr" eaLnBrk="0" hangingPunct="0">
              <a:defRPr sz="4200" b="1" i="1"/>
            </a:lvl3pPr>
            <a:lvl4pPr algn="ctr" eaLnBrk="0" hangingPunct="0">
              <a:defRPr sz="4200" b="1" i="1"/>
            </a:lvl4pPr>
            <a:lvl5pPr algn="ctr" eaLnBrk="0" hangingPunct="0">
              <a:defRPr sz="4200" b="1" i="1"/>
            </a:lvl5pPr>
            <a:lvl6pPr marL="457200" algn="ctr" fontAlgn="base">
              <a:spcBef>
                <a:spcPct val="0"/>
              </a:spcBef>
              <a:spcAft>
                <a:spcPct val="0"/>
              </a:spcAft>
              <a:defRPr sz="4200" b="1" i="1"/>
            </a:lvl6pPr>
            <a:lvl7pPr marL="914400" algn="ctr" fontAlgn="base">
              <a:spcBef>
                <a:spcPct val="0"/>
              </a:spcBef>
              <a:spcAft>
                <a:spcPct val="0"/>
              </a:spcAft>
              <a:defRPr sz="4200" b="1" i="1"/>
            </a:lvl7pPr>
            <a:lvl8pPr marL="1371600" algn="ctr" fontAlgn="base">
              <a:spcBef>
                <a:spcPct val="0"/>
              </a:spcBef>
              <a:spcAft>
                <a:spcPct val="0"/>
              </a:spcAft>
              <a:defRPr sz="4200" b="1" i="1"/>
            </a:lvl8pPr>
            <a:lvl9pPr marL="1828800" algn="ctr" fontAlgn="base">
              <a:spcBef>
                <a:spcPct val="0"/>
              </a:spcBef>
              <a:spcAft>
                <a:spcPct val="0"/>
              </a:spcAft>
              <a:defRPr sz="4200" b="1" i="1"/>
            </a:lvl9pPr>
          </a:lstStyle>
          <a:p>
            <a:endParaRPr lang="tr-TR" sz="1100" dirty="0" smtClean="0">
              <a:solidFill>
                <a:srgbClr val="002060"/>
              </a:solidFill>
            </a:endParaRPr>
          </a:p>
          <a:p>
            <a:endParaRPr lang="tr-TR" sz="1100" dirty="0">
              <a:solidFill>
                <a:srgbClr val="002060"/>
              </a:solidFill>
            </a:endParaRPr>
          </a:p>
          <a:p>
            <a:r>
              <a:rPr lang="tr-TR" sz="2000" b="0" dirty="0" smtClean="0">
                <a:solidFill>
                  <a:srgbClr val="002060"/>
                </a:solidFill>
              </a:rPr>
              <a:t>ENERJİ </a:t>
            </a:r>
            <a:r>
              <a:rPr lang="tr-TR" sz="2000" b="0" dirty="0">
                <a:solidFill>
                  <a:srgbClr val="002060"/>
                </a:solidFill>
              </a:rPr>
              <a:t>PROJELERİNİN DAVA SÜREÇLERİ</a:t>
            </a:r>
            <a:endParaRPr lang="tr-TR" sz="2000" b="0" dirty="0" smtClean="0">
              <a:solidFill>
                <a:srgbClr val="002060"/>
              </a:solidFill>
            </a:endParaRPr>
          </a:p>
        </p:txBody>
      </p:sp>
    </p:spTree>
    <p:extLst>
      <p:ext uri="{BB962C8B-B14F-4D97-AF65-F5344CB8AC3E}">
        <p14:creationId xmlns:p14="http://schemas.microsoft.com/office/powerpoint/2010/main" val="663985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2819400" y="2362200"/>
            <a:ext cx="5715000" cy="2286000"/>
          </a:xfrm>
        </p:spPr>
        <p:txBody>
          <a:bodyPr>
            <a:normAutofit/>
          </a:bodyPr>
          <a:lstStyle/>
          <a:p>
            <a:pPr algn="ctr" eaLnBrk="1" hangingPunct="1">
              <a:defRPr/>
            </a:pPr>
            <a:r>
              <a:rPr lang="tr-TR" sz="2000" i="0" dirty="0" smtClean="0">
                <a:solidFill>
                  <a:schemeClr val="accent1">
                    <a:lumMod val="50000"/>
                  </a:schemeClr>
                </a:solidFill>
              </a:rPr>
              <a:t>Kenan OCAK</a:t>
            </a:r>
            <a:br>
              <a:rPr lang="tr-TR" sz="2000" i="0" dirty="0" smtClean="0">
                <a:solidFill>
                  <a:schemeClr val="accent1">
                    <a:lumMod val="50000"/>
                  </a:schemeClr>
                </a:solidFill>
              </a:rPr>
            </a:br>
            <a:r>
              <a:rPr lang="tr-TR" sz="2000" i="0" dirty="0" smtClean="0">
                <a:solidFill>
                  <a:schemeClr val="accent1">
                    <a:lumMod val="50000"/>
                  </a:schemeClr>
                </a:solidFill>
              </a:rPr>
              <a:t>Enerji Yatırımları Şube Müdürü</a:t>
            </a:r>
            <a:br>
              <a:rPr lang="tr-TR" sz="2000" i="0" dirty="0" smtClean="0">
                <a:solidFill>
                  <a:schemeClr val="accent1">
                    <a:lumMod val="50000"/>
                  </a:schemeClr>
                </a:solidFill>
              </a:rPr>
            </a:br>
            <a:r>
              <a:rPr lang="tr-TR" sz="2000" i="0" dirty="0" smtClean="0">
                <a:solidFill>
                  <a:schemeClr val="accent1">
                    <a:lumMod val="50000"/>
                  </a:schemeClr>
                </a:solidFill>
              </a:rPr>
              <a:t>Tel: 0 (312) 410 17 78</a:t>
            </a:r>
            <a:br>
              <a:rPr lang="tr-TR" sz="2000" i="0" dirty="0" smtClean="0">
                <a:solidFill>
                  <a:schemeClr val="accent1">
                    <a:lumMod val="50000"/>
                  </a:schemeClr>
                </a:solidFill>
              </a:rPr>
            </a:br>
            <a:r>
              <a:rPr lang="tr-TR" sz="2000" i="0" dirty="0" smtClean="0">
                <a:solidFill>
                  <a:schemeClr val="accent1">
                    <a:lumMod val="50000"/>
                  </a:schemeClr>
                </a:solidFill>
              </a:rPr>
              <a:t>e-posta: kenan.ocak@csb.gov.tr </a:t>
            </a:r>
            <a:r>
              <a:rPr lang="tr-TR" sz="2000" i="0" dirty="0" smtClean="0"/>
              <a:t/>
            </a:r>
            <a:br>
              <a:rPr lang="tr-TR" sz="2000" i="0" dirty="0" smtClean="0"/>
            </a:br>
            <a:r>
              <a:rPr lang="tr-TR" sz="2000" i="0" dirty="0" smtClean="0"/>
              <a:t/>
            </a:r>
            <a:br>
              <a:rPr lang="tr-TR" sz="2000" i="0" dirty="0" smtClean="0"/>
            </a:br>
            <a:r>
              <a:rPr lang="tr-TR" sz="3600" i="0" dirty="0" smtClean="0">
                <a:solidFill>
                  <a:schemeClr val="accent5">
                    <a:lumMod val="25000"/>
                  </a:schemeClr>
                </a:solidFill>
              </a:rPr>
              <a:t>Teşekkür ederim</a:t>
            </a:r>
            <a:endParaRPr lang="en-US" sz="3600" i="0" dirty="0">
              <a:solidFill>
                <a:schemeClr val="accent5">
                  <a:lumMod val="25000"/>
                </a:schemeClr>
              </a:solidFill>
            </a:endParaRPr>
          </a:p>
        </p:txBody>
      </p:sp>
      <p:pic>
        <p:nvPicPr>
          <p:cNvPr id="39939" name="Resim 3" descr="T.C. Çevre ve Şehircilik Bakanlığı">
            <a:hlinkClick r:id="rId3" tooltip="&quot;Ana Sayfa&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46482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8 İçerik Yer Tutucusu"/>
          <p:cNvGraphicFramePr>
            <a:graphicFrameLocks/>
          </p:cNvGraphicFramePr>
          <p:nvPr>
            <p:extLst>
              <p:ext uri="{D42A27DB-BD31-4B8C-83A1-F6EECF244321}">
                <p14:modId xmlns:p14="http://schemas.microsoft.com/office/powerpoint/2010/main" val="2710417037"/>
              </p:ext>
            </p:extLst>
          </p:nvPr>
        </p:nvGraphicFramePr>
        <p:xfrm>
          <a:off x="323528" y="2924944"/>
          <a:ext cx="3810000" cy="33245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726032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quarter" idx="4294967295"/>
          </p:nvPr>
        </p:nvSpPr>
        <p:spPr>
          <a:xfrm>
            <a:off x="0" y="6537325"/>
            <a:ext cx="2133600" cy="244475"/>
          </a:xfrm>
        </p:spPr>
        <p:txBody>
          <a:bodyPr/>
          <a:lstStyle/>
          <a:p>
            <a:pPr>
              <a:defRPr/>
            </a:pPr>
            <a:r>
              <a:rPr lang="tr-TR" dirty="0" smtClean="0"/>
              <a:t>23.05.2017</a:t>
            </a:r>
            <a:endParaRPr lang="tr-TR" dirty="0"/>
          </a:p>
        </p:txBody>
      </p:sp>
      <p:grpSp>
        <p:nvGrpSpPr>
          <p:cNvPr id="5" name="4 Grup"/>
          <p:cNvGrpSpPr/>
          <p:nvPr/>
        </p:nvGrpSpPr>
        <p:grpSpPr>
          <a:xfrm>
            <a:off x="381000" y="2057400"/>
            <a:ext cx="2018129" cy="1231901"/>
            <a:chOff x="2376255" y="181491"/>
            <a:chExt cx="1572635" cy="1038953"/>
          </a:xfrm>
          <a:scene3d>
            <a:camera prst="orthographicFront"/>
            <a:lightRig rig="threePt" dir="t">
              <a:rot lat="0" lon="0" rev="7500000"/>
            </a:lightRig>
          </a:scene3d>
        </p:grpSpPr>
        <p:sp>
          <p:nvSpPr>
            <p:cNvPr id="6" name="5 Yuvarlatılmış Dikdörtgen"/>
            <p:cNvSpPr/>
            <p:nvPr/>
          </p:nvSpPr>
          <p:spPr>
            <a:xfrm>
              <a:off x="2376255" y="181491"/>
              <a:ext cx="1572635" cy="1038953"/>
            </a:xfrm>
            <a:prstGeom prst="roundRect">
              <a:avLst/>
            </a:prstGeom>
            <a:sp3d z="152400" extrusionH="63500" prstMaterial="dkEdge">
              <a:bevelT w="135400" h="16350" prst="relaxedInset"/>
              <a:contourClr>
                <a:schemeClr val="bg1"/>
              </a:contourClr>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 name="Yuvarlatılmış Dikdörtgen 4"/>
            <p:cNvSpPr/>
            <p:nvPr/>
          </p:nvSpPr>
          <p:spPr>
            <a:xfrm>
              <a:off x="2426973" y="232209"/>
              <a:ext cx="1471199" cy="937517"/>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tr-TR" sz="1500" dirty="0"/>
                <a:t>2872 SAYILI </a:t>
              </a:r>
            </a:p>
            <a:p>
              <a:pPr algn="ctr" defTabSz="666750">
                <a:lnSpc>
                  <a:spcPct val="90000"/>
                </a:lnSpc>
                <a:spcAft>
                  <a:spcPct val="35000"/>
                </a:spcAft>
                <a:defRPr/>
              </a:pPr>
              <a:r>
                <a:rPr lang="tr-TR" sz="1500" dirty="0"/>
                <a:t>ÇEVRE KANUNU</a:t>
              </a:r>
            </a:p>
          </p:txBody>
        </p:sp>
      </p:grpSp>
      <p:sp>
        <p:nvSpPr>
          <p:cNvPr id="8" name="Yuvarlatılmış Dikdörtgen 4"/>
          <p:cNvSpPr/>
          <p:nvPr/>
        </p:nvSpPr>
        <p:spPr>
          <a:xfrm>
            <a:off x="3492500" y="1727200"/>
            <a:ext cx="5048250" cy="3581400"/>
          </a:xfrm>
          <a:prstGeom prst="roundRect">
            <a:avLst/>
          </a:prstGeom>
        </p:spPr>
        <p:style>
          <a:lnRef idx="1">
            <a:schemeClr val="accent2"/>
          </a:lnRef>
          <a:fillRef idx="2">
            <a:schemeClr val="accent2"/>
          </a:fillRef>
          <a:effectRef idx="1">
            <a:schemeClr val="accent2"/>
          </a:effectRef>
          <a:fontRef idx="minor">
            <a:schemeClr val="dk1"/>
          </a:fontRef>
        </p:style>
        <p:txBody>
          <a:bodyPr lIns="57150" tIns="57150" rIns="57150" bIns="57150" spcCol="1270" anchor="ctr"/>
          <a:lstStyle/>
          <a:p>
            <a:pPr>
              <a:defRPr/>
            </a:pPr>
            <a:endParaRPr lang="tr-TR" sz="1400" dirty="0"/>
          </a:p>
          <a:p>
            <a:pPr>
              <a:defRPr/>
            </a:pPr>
            <a:endParaRPr lang="tr-TR" sz="1400" dirty="0"/>
          </a:p>
          <a:p>
            <a:pPr algn="just">
              <a:defRPr/>
            </a:pPr>
            <a:r>
              <a:rPr lang="tr-TR" sz="1400" dirty="0"/>
              <a:t>-Gerçekleştirmeyi plânladıkları faaliyetleri sonucu çevre sorunlarına yol açabilecek kurum, kuruluş ve işletmeler, Çevresel Etki Değerlendirmesi Raporu veya proje tanıtım dosyası hazırlamakla yükümlüdürler. </a:t>
            </a:r>
          </a:p>
          <a:p>
            <a:pPr algn="just">
              <a:defRPr/>
            </a:pPr>
            <a:endParaRPr lang="tr-TR" sz="1400" dirty="0"/>
          </a:p>
          <a:p>
            <a:pPr algn="just">
              <a:defRPr/>
            </a:pPr>
            <a:r>
              <a:rPr lang="tr-TR" sz="1400" dirty="0"/>
              <a:t>Çevresel Etki Değerlendirmesi Olumlu Kararı veya Çevresel Etki Değerlendirmesi Gerekli Değildir Kararı alınmadıkça bu projelerle ilgili onay, izin, teşvik, yapı ve kullanım ruhsatı verilemez; proje için yatırıma başlanamaz ve ihale edilemez.</a:t>
            </a:r>
          </a:p>
          <a:p>
            <a:pPr>
              <a:defRPr/>
            </a:pPr>
            <a:endParaRPr lang="tr-TR" sz="1400" dirty="0"/>
          </a:p>
          <a:p>
            <a:pPr>
              <a:defRPr/>
            </a:pPr>
            <a:endParaRPr lang="tr-TR" sz="1400" dirty="0"/>
          </a:p>
          <a:p>
            <a:pPr>
              <a:defRPr/>
            </a:pPr>
            <a:endParaRPr lang="tr-TR" sz="1400" dirty="0"/>
          </a:p>
        </p:txBody>
      </p:sp>
      <p:grpSp>
        <p:nvGrpSpPr>
          <p:cNvPr id="10" name="9 Grup"/>
          <p:cNvGrpSpPr/>
          <p:nvPr/>
        </p:nvGrpSpPr>
        <p:grpSpPr>
          <a:xfrm rot="16200000">
            <a:off x="2788755" y="2273469"/>
            <a:ext cx="432048" cy="720080"/>
            <a:chOff x="863364" y="685703"/>
            <a:chExt cx="289496" cy="241247"/>
          </a:xfrm>
          <a:solidFill>
            <a:srgbClr val="92D050"/>
          </a:solidFill>
        </p:grpSpPr>
        <p:sp>
          <p:nvSpPr>
            <p:cNvPr id="11" name="10 Sağ Ok"/>
            <p:cNvSpPr/>
            <p:nvPr/>
          </p:nvSpPr>
          <p:spPr>
            <a:xfrm rot="5400000">
              <a:off x="887488" y="661579"/>
              <a:ext cx="241247" cy="289496"/>
            </a:xfrm>
            <a:prstGeom prst="rightArrow">
              <a:avLst>
                <a:gd name="adj1" fmla="val 60000"/>
                <a:gd name="adj2" fmla="val 50000"/>
              </a:avLst>
            </a:prstGeom>
          </p:spPr>
          <p:style>
            <a:lnRef idx="0">
              <a:schemeClr val="accent5"/>
            </a:lnRef>
            <a:fillRef idx="3">
              <a:schemeClr val="accent5"/>
            </a:fillRef>
            <a:effectRef idx="3">
              <a:schemeClr val="accent5"/>
            </a:effectRef>
            <a:fontRef idx="minor">
              <a:schemeClr val="lt1"/>
            </a:fontRef>
          </p:style>
        </p:sp>
        <p:sp>
          <p:nvSpPr>
            <p:cNvPr id="12" name="Sağ Ok 4"/>
            <p:cNvSpPr/>
            <p:nvPr/>
          </p:nvSpPr>
          <p:spPr>
            <a:xfrm>
              <a:off x="921263" y="685703"/>
              <a:ext cx="173698" cy="168873"/>
            </a:xfrm>
            <a:prstGeom prst="rect">
              <a:avLst/>
            </a:prstGeom>
          </p:spPr>
          <p:style>
            <a:lnRef idx="0">
              <a:schemeClr val="accent5"/>
            </a:lnRef>
            <a:fillRef idx="3">
              <a:schemeClr val="accent5"/>
            </a:fillRef>
            <a:effectRef idx="3">
              <a:schemeClr val="accent5"/>
            </a:effectRef>
            <a:fontRef idx="minor">
              <a:schemeClr val="lt1"/>
            </a:fontRef>
          </p:style>
          <p:txBody>
            <a:bodyPr lIns="0" tIns="0" rIns="0" bIns="0" spcCol="1270" anchor="ctr"/>
            <a:lstStyle/>
            <a:p>
              <a:pPr algn="ctr" defTabSz="533400">
                <a:lnSpc>
                  <a:spcPct val="90000"/>
                </a:lnSpc>
                <a:spcAft>
                  <a:spcPct val="35000"/>
                </a:spcAft>
                <a:defRPr/>
              </a:pPr>
              <a:endParaRPr lang="tr-TR" sz="1200"/>
            </a:p>
          </p:txBody>
        </p:sp>
      </p:grpSp>
      <p:pic>
        <p:nvPicPr>
          <p:cNvPr id="15" name="Picture 6" descr="C:\Users\SONY\Desktop\background.jpg"/>
          <p:cNvPicPr>
            <a:picLocks noChangeAspect="1" noChangeArrowheads="1"/>
          </p:cNvPicPr>
          <p:nvPr/>
        </p:nvPicPr>
        <p:blipFill>
          <a:blip r:embed="rId2"/>
          <a:srcRect l="30135" t="8974" r="42979" b="75320"/>
          <a:stretch>
            <a:fillRect/>
          </a:stretch>
        </p:blipFill>
        <p:spPr bwMode="auto">
          <a:xfrm>
            <a:off x="1676400" y="5557210"/>
            <a:ext cx="5334000" cy="961402"/>
          </a:xfrm>
          <a:prstGeom prst="roundRect">
            <a:avLst>
              <a:gd name="adj" fmla="val 4167"/>
            </a:avLst>
          </a:prstGeom>
          <a:solidFill>
            <a:srgbClr val="FFFFFF"/>
          </a:solidFill>
          <a:ln w="76200" cap="sq">
            <a:solidFill>
              <a:srgbClr val="00206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1 Başlık"/>
          <p:cNvSpPr txBox="1">
            <a:spLocks/>
          </p:cNvSpPr>
          <p:nvPr/>
        </p:nvSpPr>
        <p:spPr>
          <a:xfrm>
            <a:off x="1857356" y="285728"/>
            <a:ext cx="5450948" cy="767008"/>
          </a:xfrm>
          <a:prstGeom prst="roundRect">
            <a:avLst/>
          </a:prstGeom>
          <a:solidFill>
            <a:schemeClr val="lt1"/>
          </a:solidFill>
          <a:ln w="38100" cap="flat" cmpd="sng" algn="ctr">
            <a:solidFill>
              <a:srgbClr val="00B050"/>
            </a:solidFill>
            <a:prstDash val="solid"/>
          </a:ln>
        </p:spPr>
        <p:style>
          <a:lnRef idx="2">
            <a:schemeClr val="accent2"/>
          </a:lnRef>
          <a:fillRef idx="1">
            <a:schemeClr val="lt1"/>
          </a:fillRef>
          <a:effectRef idx="0">
            <a:schemeClr val="accent2"/>
          </a:effectRef>
          <a:fontRef idx="minor">
            <a:schemeClr val="dk1"/>
          </a:fontRef>
        </p:style>
        <p:txBody>
          <a:bodyPr/>
          <a:lstStyle>
            <a:lvl1pPr algn="ctr" rtl="0" eaLnBrk="0" fontAlgn="base" hangingPunct="0">
              <a:spcBef>
                <a:spcPct val="0"/>
              </a:spcBef>
              <a:spcAft>
                <a:spcPct val="0"/>
              </a:spcAft>
              <a:defRPr sz="4200" b="1" i="1">
                <a:solidFill>
                  <a:schemeClr val="dk1"/>
                </a:solidFill>
                <a:latin typeface="+mn-lt"/>
                <a:ea typeface="+mn-ea"/>
                <a:cs typeface="+mn-cs"/>
              </a:defRPr>
            </a:lvl1pPr>
            <a:lvl2pPr algn="ctr" rtl="0" eaLnBrk="0" fontAlgn="base" hangingPunct="0">
              <a:spcBef>
                <a:spcPct val="0"/>
              </a:spcBef>
              <a:spcAft>
                <a:spcPct val="0"/>
              </a:spcAft>
              <a:defRPr sz="4200" b="1" i="1">
                <a:solidFill>
                  <a:schemeClr val="dk1"/>
                </a:solidFill>
                <a:latin typeface="+mn-lt"/>
                <a:ea typeface="+mn-ea"/>
                <a:cs typeface="+mn-cs"/>
              </a:defRPr>
            </a:lvl2pPr>
            <a:lvl3pPr algn="ctr" rtl="0" eaLnBrk="0" fontAlgn="base" hangingPunct="0">
              <a:spcBef>
                <a:spcPct val="0"/>
              </a:spcBef>
              <a:spcAft>
                <a:spcPct val="0"/>
              </a:spcAft>
              <a:defRPr sz="4200" b="1" i="1">
                <a:solidFill>
                  <a:schemeClr val="dk1"/>
                </a:solidFill>
                <a:latin typeface="+mn-lt"/>
                <a:ea typeface="+mn-ea"/>
                <a:cs typeface="+mn-cs"/>
              </a:defRPr>
            </a:lvl3pPr>
            <a:lvl4pPr algn="ctr" rtl="0" eaLnBrk="0" fontAlgn="base" hangingPunct="0">
              <a:spcBef>
                <a:spcPct val="0"/>
              </a:spcBef>
              <a:spcAft>
                <a:spcPct val="0"/>
              </a:spcAft>
              <a:defRPr sz="4200" b="1" i="1">
                <a:solidFill>
                  <a:schemeClr val="dk1"/>
                </a:solidFill>
                <a:latin typeface="+mn-lt"/>
                <a:ea typeface="+mn-ea"/>
                <a:cs typeface="+mn-cs"/>
              </a:defRPr>
            </a:lvl4pPr>
            <a:lvl5pPr algn="ctr" rtl="0" eaLnBrk="0" fontAlgn="base" hangingPunct="0">
              <a:spcBef>
                <a:spcPct val="0"/>
              </a:spcBef>
              <a:spcAft>
                <a:spcPct val="0"/>
              </a:spcAft>
              <a:defRPr sz="4200" b="1" i="1">
                <a:solidFill>
                  <a:schemeClr val="dk1"/>
                </a:solidFill>
                <a:latin typeface="+mn-lt"/>
                <a:ea typeface="+mn-ea"/>
                <a:cs typeface="+mn-cs"/>
              </a:defRPr>
            </a:lvl5pPr>
            <a:lvl6pPr marL="457200" algn="ctr" rtl="0" eaLnBrk="1" fontAlgn="base" hangingPunct="1">
              <a:spcBef>
                <a:spcPct val="0"/>
              </a:spcBef>
              <a:spcAft>
                <a:spcPct val="0"/>
              </a:spcAft>
              <a:defRPr sz="4200" b="1" i="1">
                <a:solidFill>
                  <a:schemeClr val="dk1"/>
                </a:solidFill>
                <a:latin typeface="+mn-lt"/>
                <a:ea typeface="+mn-ea"/>
                <a:cs typeface="+mn-cs"/>
              </a:defRPr>
            </a:lvl6pPr>
            <a:lvl7pPr marL="914400" algn="ctr" rtl="0" eaLnBrk="1" fontAlgn="base" hangingPunct="1">
              <a:spcBef>
                <a:spcPct val="0"/>
              </a:spcBef>
              <a:spcAft>
                <a:spcPct val="0"/>
              </a:spcAft>
              <a:defRPr sz="4200" b="1" i="1">
                <a:solidFill>
                  <a:schemeClr val="dk1"/>
                </a:solidFill>
                <a:latin typeface="+mn-lt"/>
                <a:ea typeface="+mn-ea"/>
                <a:cs typeface="+mn-cs"/>
              </a:defRPr>
            </a:lvl7pPr>
            <a:lvl8pPr marL="1371600" algn="ctr" rtl="0" eaLnBrk="1" fontAlgn="base" hangingPunct="1">
              <a:spcBef>
                <a:spcPct val="0"/>
              </a:spcBef>
              <a:spcAft>
                <a:spcPct val="0"/>
              </a:spcAft>
              <a:defRPr sz="4200" b="1" i="1">
                <a:solidFill>
                  <a:schemeClr val="dk1"/>
                </a:solidFill>
                <a:latin typeface="+mn-lt"/>
                <a:ea typeface="+mn-ea"/>
                <a:cs typeface="+mn-cs"/>
              </a:defRPr>
            </a:lvl8pPr>
            <a:lvl9pPr marL="1828800" algn="ctr" rtl="0" eaLnBrk="1" fontAlgn="base" hangingPunct="1">
              <a:spcBef>
                <a:spcPct val="0"/>
              </a:spcBef>
              <a:spcAft>
                <a:spcPct val="0"/>
              </a:spcAft>
              <a:defRPr sz="4200" b="1" i="1">
                <a:solidFill>
                  <a:schemeClr val="dk1"/>
                </a:solidFill>
                <a:latin typeface="+mn-lt"/>
                <a:ea typeface="+mn-ea"/>
                <a:cs typeface="+mn-cs"/>
              </a:defRPr>
            </a:lvl9pPr>
          </a:lstStyle>
          <a:p>
            <a:pPr>
              <a:lnSpc>
                <a:spcPct val="90000"/>
              </a:lnSpc>
              <a:buFont typeface="Wingdings" pitchFamily="2" charset="2"/>
              <a:buNone/>
              <a:defRPr/>
            </a:pPr>
            <a:r>
              <a:rPr lang="tr-TR" sz="2400" dirty="0" smtClean="0">
                <a:ln w="12700">
                  <a:solidFill>
                    <a:schemeClr val="tx2">
                      <a:satMod val="155000"/>
                    </a:schemeClr>
                  </a:solidFill>
                  <a:prstDash val="solid"/>
                </a:ln>
                <a:solidFill>
                  <a:srgbClr val="FF6600"/>
                </a:solidFill>
              </a:rPr>
              <a:t>ÇEVRESEL ETKİ DEĞERLENDİRMESİ</a:t>
            </a:r>
            <a:endParaRPr lang="tr-TR" sz="2400" dirty="0" smtClean="0">
              <a:solidFill>
                <a:srgbClr val="FF6600"/>
              </a:solidFill>
            </a:endParaRPr>
          </a:p>
        </p:txBody>
      </p:sp>
      <p:grpSp>
        <p:nvGrpSpPr>
          <p:cNvPr id="14" name="4 Grup"/>
          <p:cNvGrpSpPr/>
          <p:nvPr/>
        </p:nvGrpSpPr>
        <p:grpSpPr>
          <a:xfrm>
            <a:off x="457201" y="3585439"/>
            <a:ext cx="2003049" cy="1184074"/>
            <a:chOff x="2376255" y="181492"/>
            <a:chExt cx="1572635" cy="1038953"/>
          </a:xfrm>
          <a:scene3d>
            <a:camera prst="orthographicFront"/>
            <a:lightRig rig="threePt" dir="t">
              <a:rot lat="0" lon="0" rev="7500000"/>
            </a:lightRig>
          </a:scene3d>
        </p:grpSpPr>
        <p:sp>
          <p:nvSpPr>
            <p:cNvPr id="16" name="5 Yuvarlatılmış Dikdörtgen"/>
            <p:cNvSpPr/>
            <p:nvPr/>
          </p:nvSpPr>
          <p:spPr>
            <a:xfrm>
              <a:off x="2376255" y="181492"/>
              <a:ext cx="1572635" cy="1038953"/>
            </a:xfrm>
            <a:prstGeom prst="roundRect">
              <a:avLst/>
            </a:prstGeom>
            <a:sp3d z="152400" extrusionH="63500" prstMaterial="dkEdge">
              <a:bevelT w="135400" h="16350" prst="relaxedInset"/>
              <a:contourClr>
                <a:schemeClr val="bg1"/>
              </a:contourClr>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Yuvarlatılmış Dikdörtgen 4"/>
            <p:cNvSpPr/>
            <p:nvPr/>
          </p:nvSpPr>
          <p:spPr>
            <a:xfrm>
              <a:off x="2426973" y="232209"/>
              <a:ext cx="1471199" cy="937517"/>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tr-TR" sz="1000" i="1" dirty="0" smtClean="0">
                  <a:solidFill>
                    <a:srgbClr val="002060"/>
                  </a:solidFill>
                </a:rPr>
                <a:t>25.11.2014 </a:t>
              </a:r>
              <a:r>
                <a:rPr lang="tr-TR" sz="1000" i="1" dirty="0">
                  <a:solidFill>
                    <a:srgbClr val="002060"/>
                  </a:solidFill>
                </a:rPr>
                <a:t>tarih ve </a:t>
              </a:r>
              <a:r>
                <a:rPr lang="tr-TR" sz="1000" i="1" dirty="0" smtClean="0">
                  <a:solidFill>
                    <a:srgbClr val="002060"/>
                  </a:solidFill>
                </a:rPr>
                <a:t>29186 </a:t>
              </a:r>
              <a:r>
                <a:rPr lang="tr-TR" sz="1000" i="1" dirty="0">
                  <a:solidFill>
                    <a:srgbClr val="002060"/>
                  </a:solidFill>
                </a:rPr>
                <a:t>Sayılı Resmi Gazetede yayımlanarak yürürlüğe giren </a:t>
              </a:r>
            </a:p>
            <a:p>
              <a:pPr algn="ctr" defTabSz="666750">
                <a:lnSpc>
                  <a:spcPct val="90000"/>
                </a:lnSpc>
                <a:spcAft>
                  <a:spcPct val="35000"/>
                </a:spcAft>
                <a:defRPr/>
              </a:pPr>
              <a:r>
                <a:rPr lang="tr-TR" sz="1600" dirty="0">
                  <a:solidFill>
                    <a:srgbClr val="002060"/>
                  </a:solidFill>
                </a:rPr>
                <a:t>ÇED YÖNETMELİĞİ </a:t>
              </a:r>
              <a:endParaRPr lang="tr-TR" sz="1500" dirty="0"/>
            </a:p>
          </p:txBody>
        </p:sp>
      </p:grpSp>
      <p:grpSp>
        <p:nvGrpSpPr>
          <p:cNvPr id="19" name="9 Grup"/>
          <p:cNvGrpSpPr/>
          <p:nvPr/>
        </p:nvGrpSpPr>
        <p:grpSpPr>
          <a:xfrm rot="16200000">
            <a:off x="2758110" y="3847820"/>
            <a:ext cx="432048" cy="720080"/>
            <a:chOff x="863364" y="685703"/>
            <a:chExt cx="289496" cy="241247"/>
          </a:xfrm>
          <a:solidFill>
            <a:srgbClr val="92D050"/>
          </a:solidFill>
        </p:grpSpPr>
        <p:sp>
          <p:nvSpPr>
            <p:cNvPr id="20" name="10 Sağ Ok"/>
            <p:cNvSpPr/>
            <p:nvPr/>
          </p:nvSpPr>
          <p:spPr>
            <a:xfrm rot="5400000">
              <a:off x="887488" y="661579"/>
              <a:ext cx="241247" cy="289496"/>
            </a:xfrm>
            <a:prstGeom prst="rightArrow">
              <a:avLst>
                <a:gd name="adj1" fmla="val 60000"/>
                <a:gd name="adj2" fmla="val 50000"/>
              </a:avLst>
            </a:prstGeom>
          </p:spPr>
          <p:style>
            <a:lnRef idx="0">
              <a:schemeClr val="accent5"/>
            </a:lnRef>
            <a:fillRef idx="3">
              <a:schemeClr val="accent5"/>
            </a:fillRef>
            <a:effectRef idx="3">
              <a:schemeClr val="accent5"/>
            </a:effectRef>
            <a:fontRef idx="minor">
              <a:schemeClr val="lt1"/>
            </a:fontRef>
          </p:style>
        </p:sp>
        <p:sp>
          <p:nvSpPr>
            <p:cNvPr id="21" name="Sağ Ok 4"/>
            <p:cNvSpPr/>
            <p:nvPr/>
          </p:nvSpPr>
          <p:spPr>
            <a:xfrm>
              <a:off x="921263" y="685703"/>
              <a:ext cx="173698" cy="168873"/>
            </a:xfrm>
            <a:prstGeom prst="rect">
              <a:avLst/>
            </a:prstGeom>
          </p:spPr>
          <p:style>
            <a:lnRef idx="0">
              <a:schemeClr val="accent5"/>
            </a:lnRef>
            <a:fillRef idx="3">
              <a:schemeClr val="accent5"/>
            </a:fillRef>
            <a:effectRef idx="3">
              <a:schemeClr val="accent5"/>
            </a:effectRef>
            <a:fontRef idx="minor">
              <a:schemeClr val="lt1"/>
            </a:fontRef>
          </p:style>
          <p:txBody>
            <a:bodyPr lIns="0" tIns="0" rIns="0" bIns="0" spcCol="1270" anchor="ctr"/>
            <a:lstStyle/>
            <a:p>
              <a:pPr algn="ctr" defTabSz="533400">
                <a:lnSpc>
                  <a:spcPct val="90000"/>
                </a:lnSpc>
                <a:spcAft>
                  <a:spcPct val="35000"/>
                </a:spcAft>
                <a:defRPr/>
              </a:pPr>
              <a:endParaRPr lang="tr-TR" sz="1200"/>
            </a:p>
          </p:txBody>
        </p:sp>
      </p:grpSp>
      <p:pic>
        <p:nvPicPr>
          <p:cNvPr id="2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149"/>
            <a:ext cx="1160438" cy="971286"/>
          </a:xfrm>
          <a:prstGeom prst="rect">
            <a:avLst/>
          </a:prstGeom>
          <a:noFill/>
        </p:spPr>
      </p:pic>
    </p:spTree>
    <p:extLst>
      <p:ext uri="{BB962C8B-B14F-4D97-AF65-F5344CB8AC3E}">
        <p14:creationId xmlns:p14="http://schemas.microsoft.com/office/powerpoint/2010/main" val="38656466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386" name="2 İçerik Yer Tutucusu"/>
          <p:cNvSpPr>
            <a:spLocks noGrp="1"/>
          </p:cNvSpPr>
          <p:nvPr>
            <p:ph idx="1"/>
          </p:nvPr>
        </p:nvSpPr>
        <p:spPr>
          <a:xfrm>
            <a:off x="382588" y="1447800"/>
            <a:ext cx="8229600" cy="5029200"/>
          </a:xfrm>
        </p:spPr>
        <p:txBody>
          <a:bodyPr/>
          <a:lstStyle/>
          <a:p>
            <a:pPr marL="107950" algn="just" eaLnBrk="1" hangingPunct="1">
              <a:spcBef>
                <a:spcPts val="1200"/>
              </a:spcBef>
              <a:spcAft>
                <a:spcPts val="600"/>
              </a:spcAft>
              <a:buFont typeface="Wingdings" pitchFamily="2" charset="2"/>
              <a:buChar char="Ø"/>
              <a:defRPr/>
            </a:pPr>
            <a:endParaRPr lang="tr-TR" sz="1600" dirty="0" smtClean="0">
              <a:solidFill>
                <a:srgbClr val="002060"/>
              </a:solidFill>
            </a:endParaRPr>
          </a:p>
          <a:p>
            <a:pPr marL="107950" algn="just" eaLnBrk="1" hangingPunct="1">
              <a:spcBef>
                <a:spcPts val="1200"/>
              </a:spcBef>
              <a:spcAft>
                <a:spcPts val="600"/>
              </a:spcAft>
              <a:buFont typeface="Wingdings" pitchFamily="2" charset="2"/>
              <a:buChar char="Ø"/>
              <a:defRPr/>
            </a:pPr>
            <a:r>
              <a:rPr lang="tr-TR" sz="1600" dirty="0" smtClean="0">
                <a:solidFill>
                  <a:srgbClr val="002060"/>
                </a:solidFill>
              </a:rPr>
              <a:t>ÇED kararı alınması zorunluluğu 1983 yılında yürürlüğe giren 2872 sayılı Çevre Kanununun 10. Maddesi’nde yer alan ÇED Yönetmeliği </a:t>
            </a:r>
            <a:r>
              <a:rPr lang="tr-TR" sz="1600" b="1" dirty="0" smtClean="0">
                <a:solidFill>
                  <a:srgbClr val="FF0000"/>
                </a:solidFill>
              </a:rPr>
              <a:t>07.02.1993</a:t>
            </a:r>
            <a:r>
              <a:rPr lang="tr-TR" sz="1600" dirty="0" smtClean="0">
                <a:solidFill>
                  <a:srgbClr val="002060"/>
                </a:solidFill>
              </a:rPr>
              <a:t> tarihinde  yürürlüğe girmiştir.</a:t>
            </a:r>
          </a:p>
          <a:p>
            <a:pPr marL="107950" algn="just" eaLnBrk="1" hangingPunct="1">
              <a:spcBef>
                <a:spcPts val="0"/>
              </a:spcBef>
              <a:buFont typeface="Wingdings" pitchFamily="2" charset="2"/>
              <a:buChar char="Ø"/>
              <a:defRPr/>
            </a:pPr>
            <a:r>
              <a:rPr lang="tr-TR" sz="1600" dirty="0" smtClean="0">
                <a:solidFill>
                  <a:srgbClr val="002060"/>
                </a:solidFill>
              </a:rPr>
              <a:t>Uygulamada ortaya çıkan sorunların giderilmesi, etkin ve verimli bir uygulamanın sağlanması, yatırım ortamının iyileştirilmesi çalışmaları ve AB mevzuatı uyum çalışmaları da göz önüne alınarak</a:t>
            </a:r>
          </a:p>
          <a:p>
            <a:pPr marL="895350" indent="-180975" eaLnBrk="1" fontAlgn="auto" hangingPunct="1">
              <a:buClr>
                <a:srgbClr val="FF0000"/>
              </a:buClr>
              <a:buFont typeface="Wingdings" pitchFamily="2" charset="2"/>
              <a:buChar char="ü"/>
              <a:defRPr/>
            </a:pPr>
            <a:endParaRPr lang="tr-TR" sz="1400" b="1" dirty="0" smtClean="0">
              <a:solidFill>
                <a:srgbClr val="002060"/>
              </a:solidFill>
            </a:endParaRPr>
          </a:p>
          <a:p>
            <a:pPr marL="714375" indent="0" eaLnBrk="1" fontAlgn="auto" hangingPunct="1">
              <a:buClr>
                <a:srgbClr val="FF0000"/>
              </a:buClr>
              <a:buNone/>
              <a:defRPr/>
            </a:pPr>
            <a:endParaRPr lang="tr-TR" sz="1400" b="1" dirty="0">
              <a:solidFill>
                <a:srgbClr val="002060"/>
              </a:solidFill>
            </a:endParaRPr>
          </a:p>
          <a:p>
            <a:pPr marL="895350" indent="-180975" eaLnBrk="1" fontAlgn="auto" hangingPunct="1">
              <a:buClr>
                <a:srgbClr val="FF0000"/>
              </a:buClr>
              <a:buFont typeface="Wingdings" pitchFamily="2" charset="2"/>
              <a:buChar char="ü"/>
              <a:defRPr/>
            </a:pPr>
            <a:r>
              <a:rPr lang="tr-TR" sz="1400" b="1" dirty="0" smtClean="0">
                <a:solidFill>
                  <a:srgbClr val="002060"/>
                </a:solidFill>
              </a:rPr>
              <a:t>23.06.1997, </a:t>
            </a:r>
          </a:p>
          <a:p>
            <a:pPr marL="895350" indent="-180975" eaLnBrk="1" fontAlgn="auto" hangingPunct="1">
              <a:buClr>
                <a:srgbClr val="FF0000"/>
              </a:buClr>
              <a:buFont typeface="Wingdings" pitchFamily="2" charset="2"/>
              <a:buChar char="ü"/>
              <a:defRPr/>
            </a:pPr>
            <a:r>
              <a:rPr lang="tr-TR" sz="1400" b="1" dirty="0" smtClean="0">
                <a:solidFill>
                  <a:srgbClr val="002060"/>
                </a:solidFill>
              </a:rPr>
              <a:t>06.06.2002,</a:t>
            </a:r>
          </a:p>
          <a:p>
            <a:pPr marL="895350" indent="-180975" eaLnBrk="1" fontAlgn="auto" hangingPunct="1">
              <a:buClr>
                <a:srgbClr val="FF0000"/>
              </a:buClr>
              <a:buFont typeface="Wingdings" pitchFamily="2" charset="2"/>
              <a:buChar char="ü"/>
              <a:defRPr/>
            </a:pPr>
            <a:r>
              <a:rPr lang="tr-TR" sz="1400" b="1" dirty="0" smtClean="0">
                <a:solidFill>
                  <a:srgbClr val="002060"/>
                </a:solidFill>
              </a:rPr>
              <a:t>16.12.2003, </a:t>
            </a:r>
          </a:p>
          <a:p>
            <a:pPr marL="895350" indent="-180975" eaLnBrk="1" fontAlgn="auto" hangingPunct="1">
              <a:buClr>
                <a:srgbClr val="FF0000"/>
              </a:buClr>
              <a:buFont typeface="Wingdings" pitchFamily="2" charset="2"/>
              <a:buChar char="ü"/>
              <a:defRPr/>
            </a:pPr>
            <a:r>
              <a:rPr lang="tr-TR" sz="1400" b="1" dirty="0" smtClean="0">
                <a:solidFill>
                  <a:srgbClr val="002060"/>
                </a:solidFill>
              </a:rPr>
              <a:t>17.07.2008 </a:t>
            </a:r>
          </a:p>
          <a:p>
            <a:pPr marL="895350" indent="-180975" eaLnBrk="1" fontAlgn="auto" hangingPunct="1">
              <a:buClr>
                <a:srgbClr val="FF0000"/>
              </a:buClr>
              <a:buFont typeface="Wingdings" pitchFamily="2" charset="2"/>
              <a:buChar char="ü"/>
              <a:defRPr/>
            </a:pPr>
            <a:r>
              <a:rPr lang="tr-TR" sz="1400" b="1" dirty="0" smtClean="0">
                <a:solidFill>
                  <a:srgbClr val="002060"/>
                </a:solidFill>
              </a:rPr>
              <a:t>30.06.2011 </a:t>
            </a:r>
          </a:p>
          <a:p>
            <a:pPr marL="895350" indent="-180975" eaLnBrk="1" fontAlgn="auto" hangingPunct="1">
              <a:buClr>
                <a:srgbClr val="FF0000"/>
              </a:buClr>
              <a:buFont typeface="Wingdings" pitchFamily="2" charset="2"/>
              <a:buChar char="ü"/>
              <a:defRPr/>
            </a:pPr>
            <a:r>
              <a:rPr lang="tr-TR" sz="1400" b="1" dirty="0" smtClean="0">
                <a:solidFill>
                  <a:srgbClr val="002060"/>
                </a:solidFill>
              </a:rPr>
              <a:t>03.10.2013</a:t>
            </a:r>
          </a:p>
          <a:p>
            <a:pPr marL="895350" indent="-180975" eaLnBrk="1" fontAlgn="auto" hangingPunct="1">
              <a:buClr>
                <a:srgbClr val="FF0000"/>
              </a:buClr>
              <a:buFont typeface="Wingdings" pitchFamily="2" charset="2"/>
              <a:buChar char="ü"/>
              <a:defRPr/>
            </a:pPr>
            <a:r>
              <a:rPr lang="tr-TR" sz="1400" b="1" dirty="0" smtClean="0">
                <a:solidFill>
                  <a:srgbClr val="002060"/>
                </a:solidFill>
              </a:rPr>
              <a:t>Ve son olarak da  25.11.2014 tarihinde revize edilmiştir.</a:t>
            </a:r>
          </a:p>
          <a:p>
            <a:pPr marL="714375" indent="0" eaLnBrk="1" fontAlgn="auto" hangingPunct="1">
              <a:buClr>
                <a:srgbClr val="FF0000"/>
              </a:buClr>
              <a:buNone/>
              <a:defRPr/>
            </a:pPr>
            <a:endParaRPr lang="tr-TR" sz="1400" b="1" dirty="0" smtClean="0">
              <a:solidFill>
                <a:srgbClr val="002060"/>
              </a:solidFill>
            </a:endParaRPr>
          </a:p>
          <a:p>
            <a:pPr marL="714375" indent="0" eaLnBrk="1" fontAlgn="auto" hangingPunct="1">
              <a:buClr>
                <a:srgbClr val="FF0000"/>
              </a:buClr>
              <a:buNone/>
              <a:defRPr/>
            </a:pPr>
            <a:endParaRPr lang="tr-TR" sz="1600" dirty="0" smtClean="0">
              <a:solidFill>
                <a:srgbClr val="002060"/>
              </a:solidFill>
            </a:endParaRPr>
          </a:p>
          <a:p>
            <a:pPr marL="457200" lvl="1" indent="0">
              <a:buNone/>
            </a:pPr>
            <a:endParaRPr lang="tr-TR" sz="1200" dirty="0" smtClean="0"/>
          </a:p>
          <a:p>
            <a:pPr marL="895350" indent="-180975" eaLnBrk="1" fontAlgn="auto" hangingPunct="1">
              <a:buClr>
                <a:srgbClr val="FF0000"/>
              </a:buClr>
              <a:buFont typeface="Wingdings" pitchFamily="2" charset="2"/>
              <a:buChar char="ü"/>
              <a:defRPr/>
            </a:pPr>
            <a:endParaRPr lang="tr-TR" sz="1600" dirty="0" smtClean="0">
              <a:solidFill>
                <a:srgbClr val="002060"/>
              </a:solidFill>
            </a:endParaRPr>
          </a:p>
          <a:p>
            <a:pPr marL="0" indent="0" algn="just">
              <a:lnSpc>
                <a:spcPct val="115000"/>
              </a:lnSpc>
              <a:spcAft>
                <a:spcPts val="1000"/>
              </a:spcAft>
              <a:buFont typeface="Wingdings" pitchFamily="2" charset="2"/>
              <a:buNone/>
              <a:defRPr/>
            </a:pPr>
            <a:endParaRPr lang="tr-TR" sz="1600" dirty="0" smtClean="0">
              <a:solidFill>
                <a:srgbClr val="060606"/>
              </a:solidFill>
            </a:endParaRPr>
          </a:p>
        </p:txBody>
      </p:sp>
      <p:sp>
        <p:nvSpPr>
          <p:cNvPr id="7" name="1 Başlık"/>
          <p:cNvSpPr txBox="1">
            <a:spLocks/>
          </p:cNvSpPr>
          <p:nvPr/>
        </p:nvSpPr>
        <p:spPr>
          <a:xfrm>
            <a:off x="1733550" y="457200"/>
            <a:ext cx="5450948" cy="767008"/>
          </a:xfrm>
          <a:prstGeom prst="roundRect">
            <a:avLst/>
          </a:prstGeom>
          <a:solidFill>
            <a:schemeClr val="lt1"/>
          </a:solidFill>
          <a:ln w="38100" cap="flat" cmpd="sng" algn="ctr">
            <a:solidFill>
              <a:srgbClr val="00B050"/>
            </a:solidFill>
            <a:prstDash val="solid"/>
          </a:ln>
        </p:spPr>
        <p:style>
          <a:lnRef idx="2">
            <a:schemeClr val="accent2"/>
          </a:lnRef>
          <a:fillRef idx="1">
            <a:schemeClr val="lt1"/>
          </a:fillRef>
          <a:effectRef idx="0">
            <a:schemeClr val="accent2"/>
          </a:effectRef>
          <a:fontRef idx="minor">
            <a:schemeClr val="dk1"/>
          </a:fontRef>
        </p:style>
        <p:txBody>
          <a:bodyPr/>
          <a:lstStyle>
            <a:defPPr>
              <a:defRPr lang="en-US"/>
            </a:defPPr>
            <a:lvl1pPr algn="ctr" eaLnBrk="0" hangingPunct="0">
              <a:lnSpc>
                <a:spcPct val="90000"/>
              </a:lnSpc>
              <a:buFont typeface="Wingdings" pitchFamily="2" charset="2"/>
              <a:buNone/>
              <a:defRPr sz="2400" b="1" i="1">
                <a:ln w="12700">
                  <a:solidFill>
                    <a:schemeClr val="tx2">
                      <a:satMod val="155000"/>
                    </a:schemeClr>
                  </a:solidFill>
                  <a:prstDash val="solid"/>
                </a:ln>
                <a:solidFill>
                  <a:srgbClr val="FF6600"/>
                </a:solidFill>
              </a:defRPr>
            </a:lvl1pPr>
            <a:lvl2pPr algn="ctr" eaLnBrk="0" hangingPunct="0">
              <a:defRPr sz="4200" b="1" i="1"/>
            </a:lvl2pPr>
            <a:lvl3pPr algn="ctr" eaLnBrk="0" hangingPunct="0">
              <a:defRPr sz="4200" b="1" i="1"/>
            </a:lvl3pPr>
            <a:lvl4pPr algn="ctr" eaLnBrk="0" hangingPunct="0">
              <a:defRPr sz="4200" b="1" i="1"/>
            </a:lvl4pPr>
            <a:lvl5pPr algn="ctr" eaLnBrk="0" hangingPunct="0">
              <a:defRPr sz="4200" b="1" i="1"/>
            </a:lvl5pPr>
            <a:lvl6pPr marL="457200" algn="ctr" fontAlgn="base">
              <a:spcBef>
                <a:spcPct val="0"/>
              </a:spcBef>
              <a:spcAft>
                <a:spcPct val="0"/>
              </a:spcAft>
              <a:defRPr sz="4200" b="1" i="1"/>
            </a:lvl6pPr>
            <a:lvl7pPr marL="914400" algn="ctr" fontAlgn="base">
              <a:spcBef>
                <a:spcPct val="0"/>
              </a:spcBef>
              <a:spcAft>
                <a:spcPct val="0"/>
              </a:spcAft>
              <a:defRPr sz="4200" b="1" i="1"/>
            </a:lvl7pPr>
            <a:lvl8pPr marL="1371600" algn="ctr" fontAlgn="base">
              <a:spcBef>
                <a:spcPct val="0"/>
              </a:spcBef>
              <a:spcAft>
                <a:spcPct val="0"/>
              </a:spcAft>
              <a:defRPr sz="4200" b="1" i="1"/>
            </a:lvl8pPr>
            <a:lvl9pPr marL="1828800" algn="ctr" fontAlgn="base">
              <a:spcBef>
                <a:spcPct val="0"/>
              </a:spcBef>
              <a:spcAft>
                <a:spcPct val="0"/>
              </a:spcAft>
              <a:defRPr sz="4200" b="1" i="1"/>
            </a:lvl9pPr>
          </a:lstStyle>
          <a:p>
            <a:pPr>
              <a:defRPr/>
            </a:pPr>
            <a:r>
              <a:rPr lang="tr-TR" dirty="0" smtClean="0">
                <a:solidFill>
                  <a:schemeClr val="bg2">
                    <a:lumMod val="50000"/>
                  </a:schemeClr>
                </a:solidFill>
              </a:rPr>
              <a:t>ÇEVRESEL ETKİ DEĞERLENDİRMESİ YÖNETMELİĞİ</a:t>
            </a:r>
          </a:p>
        </p:txBody>
      </p:sp>
      <p:pic>
        <p:nvPicPr>
          <p:cNvPr id="4" name="Picture 4" descr="C:\Users\eda.alagoz\Desktop\ÇED GENEL\BİLGİ NOTU SUNUMLAR\sunum resimler\MEVZU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573016"/>
            <a:ext cx="2298366" cy="230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aysun.bosca\Desktop\csb_logo.png"/>
          <p:cNvPicPr>
            <a:picLocks noChangeAspect="1" noChangeArrowheads="1"/>
          </p:cNvPicPr>
          <p:nvPr/>
        </p:nvPicPr>
        <p:blipFill>
          <a:blip r:embed="rId4" cstate="print"/>
          <a:srcRect/>
          <a:stretch>
            <a:fillRect/>
          </a:stretch>
        </p:blipFill>
        <p:spPr bwMode="auto">
          <a:xfrm>
            <a:off x="107504" y="44624"/>
            <a:ext cx="1224135" cy="728652"/>
          </a:xfrm>
          <a:prstGeom prst="rect">
            <a:avLst/>
          </a:prstGeom>
          <a:noFill/>
        </p:spPr>
      </p:pic>
    </p:spTree>
    <p:extLst>
      <p:ext uri="{BB962C8B-B14F-4D97-AF65-F5344CB8AC3E}">
        <p14:creationId xmlns:p14="http://schemas.microsoft.com/office/powerpoint/2010/main" val="1586712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İçerik Yer Tutucusu"/>
          <p:cNvSpPr>
            <a:spLocks noGrp="1"/>
          </p:cNvSpPr>
          <p:nvPr>
            <p:ph idx="1"/>
          </p:nvPr>
        </p:nvSpPr>
        <p:spPr>
          <a:xfrm>
            <a:off x="457200" y="1752600"/>
            <a:ext cx="8229600" cy="5029200"/>
          </a:xfrm>
        </p:spPr>
        <p:txBody>
          <a:bodyPr/>
          <a:lstStyle/>
          <a:p>
            <a:pPr marL="0" indent="0" algn="just" eaLnBrk="1" hangingPunct="1">
              <a:buNone/>
            </a:pPr>
            <a:r>
              <a:rPr lang="tr-TR" sz="1800" dirty="0" smtClean="0"/>
              <a:t>ÇED Yönetmeliği’nde projeler </a:t>
            </a:r>
            <a:r>
              <a:rPr lang="tr-TR" sz="1800" b="1" dirty="0" smtClean="0">
                <a:solidFill>
                  <a:srgbClr val="0070C0"/>
                </a:solidFill>
              </a:rPr>
              <a:t>kirleticilik vasfına göre iki liste </a:t>
            </a:r>
            <a:r>
              <a:rPr lang="tr-TR" sz="1800" dirty="0" smtClean="0"/>
              <a:t>halinde gruplandırılmıştır.</a:t>
            </a:r>
          </a:p>
          <a:p>
            <a:pPr algn="just" eaLnBrk="1" hangingPunct="1">
              <a:buFont typeface="Wingdings" pitchFamily="2" charset="2"/>
              <a:buChar char="Ø"/>
            </a:pPr>
            <a:endParaRPr lang="tr-TR" sz="1800" dirty="0" smtClean="0"/>
          </a:p>
          <a:p>
            <a:pPr algn="just" eaLnBrk="1" hangingPunct="1">
              <a:buFont typeface="Wingdings" pitchFamily="2" charset="2"/>
              <a:buChar char="Ø"/>
            </a:pPr>
            <a:r>
              <a:rPr lang="tr-TR" sz="1800" b="1" dirty="0" smtClean="0">
                <a:solidFill>
                  <a:srgbClr val="0070C0"/>
                </a:solidFill>
              </a:rPr>
              <a:t>EK-I listesinde </a:t>
            </a:r>
            <a:r>
              <a:rPr lang="tr-TR" sz="1800" dirty="0" smtClean="0"/>
              <a:t>kirleticilik vasfı yüksek olan projeler yer almaktadır. Bu projeler Bakanlık tarafından değerlendirilerek </a:t>
            </a:r>
            <a:r>
              <a:rPr lang="tr-TR" sz="1800" b="1" dirty="0" smtClean="0">
                <a:solidFill>
                  <a:srgbClr val="00B050"/>
                </a:solidFill>
              </a:rPr>
              <a:t>ÇED Olumlu </a:t>
            </a:r>
            <a:r>
              <a:rPr lang="tr-TR" sz="1800" dirty="0" smtClean="0"/>
              <a:t>veya </a:t>
            </a:r>
            <a:r>
              <a:rPr lang="tr-TR" sz="1800" b="1" dirty="0" smtClean="0">
                <a:solidFill>
                  <a:srgbClr val="00B050"/>
                </a:solidFill>
              </a:rPr>
              <a:t>ÇED Olumsuz </a:t>
            </a:r>
            <a:r>
              <a:rPr lang="tr-TR" sz="1800" dirty="0" smtClean="0"/>
              <a:t>kararı verilmektedir.</a:t>
            </a:r>
          </a:p>
          <a:p>
            <a:pPr algn="just" eaLnBrk="1" hangingPunct="1">
              <a:buFont typeface="Wingdings" pitchFamily="2" charset="2"/>
              <a:buChar char="Ø"/>
            </a:pPr>
            <a:endParaRPr lang="tr-TR" sz="1800" dirty="0" smtClean="0"/>
          </a:p>
          <a:p>
            <a:pPr algn="just" eaLnBrk="1" hangingPunct="1">
              <a:buFont typeface="Wingdings" pitchFamily="2" charset="2"/>
              <a:buChar char="Ø"/>
            </a:pPr>
            <a:r>
              <a:rPr lang="tr-TR" sz="1800" b="1" dirty="0" smtClean="0">
                <a:solidFill>
                  <a:srgbClr val="0070C0"/>
                </a:solidFill>
              </a:rPr>
              <a:t>EK-2 listesinde </a:t>
            </a:r>
            <a:r>
              <a:rPr lang="tr-TR" sz="1800" dirty="0" smtClean="0"/>
              <a:t>kirleticilik vasfı düşük olan projeler yer almaktadır. Bu projeler Valilikler tarafından değerlendirilerek </a:t>
            </a:r>
            <a:r>
              <a:rPr lang="tr-TR" sz="1800" b="1" dirty="0" smtClean="0">
                <a:solidFill>
                  <a:srgbClr val="00B050"/>
                </a:solidFill>
              </a:rPr>
              <a:t>ÇED Gerekli Değildir </a:t>
            </a:r>
            <a:r>
              <a:rPr lang="tr-TR" sz="1800" dirty="0" smtClean="0"/>
              <a:t>veya </a:t>
            </a:r>
            <a:r>
              <a:rPr lang="tr-TR" sz="1800" b="1" dirty="0" smtClean="0">
                <a:solidFill>
                  <a:srgbClr val="00B050"/>
                </a:solidFill>
              </a:rPr>
              <a:t>ÇED Gereklidir</a:t>
            </a:r>
            <a:r>
              <a:rPr lang="tr-TR" sz="1800" dirty="0" smtClean="0"/>
              <a:t> kararı verilmektedir.</a:t>
            </a:r>
          </a:p>
          <a:p>
            <a:pPr algn="just" eaLnBrk="1" hangingPunct="1">
              <a:buFont typeface="Wingdings" pitchFamily="2" charset="2"/>
              <a:buChar char="Ø"/>
            </a:pPr>
            <a:endParaRPr lang="tr-TR" sz="1800" dirty="0" smtClean="0"/>
          </a:p>
        </p:txBody>
      </p:sp>
      <p:sp>
        <p:nvSpPr>
          <p:cNvPr id="6" name="1 Başlık"/>
          <p:cNvSpPr txBox="1">
            <a:spLocks/>
          </p:cNvSpPr>
          <p:nvPr/>
        </p:nvSpPr>
        <p:spPr>
          <a:xfrm>
            <a:off x="1524000" y="381000"/>
            <a:ext cx="6324600" cy="767008"/>
          </a:xfrm>
          <a:prstGeom prst="roundRect">
            <a:avLst/>
          </a:prstGeom>
          <a:solidFill>
            <a:schemeClr val="lt1"/>
          </a:solidFill>
          <a:ln w="38100" cap="flat" cmpd="sng" algn="ctr">
            <a:solidFill>
              <a:srgbClr val="00B050"/>
            </a:solidFill>
            <a:prstDash val="solid"/>
          </a:ln>
        </p:spPr>
        <p:style>
          <a:lnRef idx="2">
            <a:schemeClr val="accent2"/>
          </a:lnRef>
          <a:fillRef idx="1">
            <a:schemeClr val="lt1"/>
          </a:fillRef>
          <a:effectRef idx="0">
            <a:schemeClr val="accent2"/>
          </a:effectRef>
          <a:fontRef idx="minor">
            <a:schemeClr val="dk1"/>
          </a:fontRef>
        </p:style>
        <p:txBody>
          <a:bodyPr/>
          <a:lstStyle>
            <a:defPPr>
              <a:defRPr lang="en-US"/>
            </a:defPPr>
            <a:lvl1pPr algn="ctr" eaLnBrk="0" hangingPunct="0">
              <a:lnSpc>
                <a:spcPct val="90000"/>
              </a:lnSpc>
              <a:buFont typeface="Wingdings" pitchFamily="2" charset="2"/>
              <a:buNone/>
              <a:defRPr sz="2400" b="1" i="1">
                <a:ln w="12700">
                  <a:solidFill>
                    <a:schemeClr val="tx2">
                      <a:satMod val="155000"/>
                    </a:schemeClr>
                  </a:solidFill>
                  <a:prstDash val="solid"/>
                </a:ln>
                <a:solidFill>
                  <a:srgbClr val="FF6600"/>
                </a:solidFill>
              </a:defRPr>
            </a:lvl1pPr>
            <a:lvl2pPr algn="ctr" eaLnBrk="0" hangingPunct="0">
              <a:defRPr sz="4200" b="1" i="1"/>
            </a:lvl2pPr>
            <a:lvl3pPr algn="ctr" eaLnBrk="0" hangingPunct="0">
              <a:defRPr sz="4200" b="1" i="1"/>
            </a:lvl3pPr>
            <a:lvl4pPr algn="ctr" eaLnBrk="0" hangingPunct="0">
              <a:defRPr sz="4200" b="1" i="1"/>
            </a:lvl4pPr>
            <a:lvl5pPr algn="ctr" eaLnBrk="0" hangingPunct="0">
              <a:defRPr sz="4200" b="1" i="1"/>
            </a:lvl5pPr>
            <a:lvl6pPr marL="457200" algn="ctr" fontAlgn="base">
              <a:spcBef>
                <a:spcPct val="0"/>
              </a:spcBef>
              <a:spcAft>
                <a:spcPct val="0"/>
              </a:spcAft>
              <a:defRPr sz="4200" b="1" i="1"/>
            </a:lvl6pPr>
            <a:lvl7pPr marL="914400" algn="ctr" fontAlgn="base">
              <a:spcBef>
                <a:spcPct val="0"/>
              </a:spcBef>
              <a:spcAft>
                <a:spcPct val="0"/>
              </a:spcAft>
              <a:defRPr sz="4200" b="1" i="1"/>
            </a:lvl7pPr>
            <a:lvl8pPr marL="1371600" algn="ctr" fontAlgn="base">
              <a:spcBef>
                <a:spcPct val="0"/>
              </a:spcBef>
              <a:spcAft>
                <a:spcPct val="0"/>
              </a:spcAft>
              <a:defRPr sz="4200" b="1" i="1"/>
            </a:lvl8pPr>
            <a:lvl9pPr marL="1828800" algn="ctr" fontAlgn="base">
              <a:spcBef>
                <a:spcPct val="0"/>
              </a:spcBef>
              <a:spcAft>
                <a:spcPct val="0"/>
              </a:spcAft>
              <a:defRPr sz="4200" b="1" i="1"/>
            </a:lvl9pPr>
          </a:lstStyle>
          <a:p>
            <a:pPr>
              <a:defRPr/>
            </a:pPr>
            <a:r>
              <a:rPr lang="tr-TR" dirty="0" smtClean="0">
                <a:ln w="12700">
                  <a:solidFill>
                    <a:srgbClr val="1F497D">
                      <a:satMod val="155000"/>
                    </a:srgbClr>
                  </a:solidFill>
                  <a:prstDash val="solid"/>
                </a:ln>
              </a:rPr>
              <a:t>ÇEVRESEL ETKİ DEĞERLENDİRMESİNE TABİ PROJELER</a:t>
            </a:r>
          </a:p>
        </p:txBody>
      </p:sp>
      <p:pic>
        <p:nvPicPr>
          <p:cNvPr id="4"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8826"/>
            <a:ext cx="1187896" cy="971286"/>
          </a:xfrm>
          <a:prstGeom prst="rect">
            <a:avLst/>
          </a:prstGeom>
          <a:noFill/>
        </p:spPr>
      </p:pic>
    </p:spTree>
    <p:extLst>
      <p:ext uri="{BB962C8B-B14F-4D97-AF65-F5344CB8AC3E}">
        <p14:creationId xmlns:p14="http://schemas.microsoft.com/office/powerpoint/2010/main" val="824402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bwMode="auto">
          <a:xfrm>
            <a:off x="330200" y="777875"/>
            <a:ext cx="8432800" cy="1050925"/>
          </a:xfrm>
          <a:prstGeom prst="rect">
            <a:avLst/>
          </a:prstGeom>
          <a:noFill/>
          <a:ln w="9525">
            <a:noFill/>
            <a:miter lim="800000"/>
            <a:headEnd/>
            <a:tailEnd/>
          </a:ln>
          <a:effectLst/>
        </p:spPr>
        <p:txBody>
          <a:bodyPr anchor="ctr">
            <a:normAutofit/>
          </a:bodyPr>
          <a:lstStyle/>
          <a:p>
            <a:pPr algn="ctr">
              <a:defRPr/>
            </a:pPr>
            <a:r>
              <a:rPr lang="tr-TR" sz="2800" b="1" kern="0" dirty="0">
                <a:solidFill>
                  <a:srgbClr val="000099"/>
                </a:solidFill>
                <a:latin typeface="+mj-lt"/>
                <a:ea typeface="+mj-ea"/>
                <a:cs typeface="+mj-cs"/>
              </a:rPr>
              <a:t>ÇEVRESEL ETKİ DEĞERLENDİRMESİ (ÇED)</a:t>
            </a:r>
          </a:p>
        </p:txBody>
      </p:sp>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133600"/>
            <a:ext cx="5638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Metin kutusu 2"/>
          <p:cNvSpPr txBox="1">
            <a:spLocks noChangeArrowheads="1"/>
          </p:cNvSpPr>
          <p:nvPr/>
        </p:nvSpPr>
        <p:spPr bwMode="auto">
          <a:xfrm>
            <a:off x="642938" y="2740025"/>
            <a:ext cx="246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Font typeface="Wingdings" pitchFamily="2" charset="2"/>
              <a:buChar char="v"/>
              <a:defRPr sz="3200">
                <a:solidFill>
                  <a:schemeClr val="tx1"/>
                </a:solidFill>
                <a:latin typeface="Arial" pitchFamily="34" charset="0"/>
              </a:defRPr>
            </a:lvl1pPr>
            <a:lvl2pPr marL="742950" indent="-285750" eaLnBrk="0" hangingPunct="0">
              <a:spcBef>
                <a:spcPct val="20000"/>
              </a:spcBef>
              <a:buClr>
                <a:schemeClr val="tx2"/>
              </a:buClr>
              <a:buFont typeface="Wingdings" pitchFamily="2" charset="2"/>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lang="tr-TR" altLang="tr-TR" sz="1400"/>
              <a:t>   Bakanlık</a:t>
            </a:r>
          </a:p>
        </p:txBody>
      </p:sp>
      <p:sp>
        <p:nvSpPr>
          <p:cNvPr id="17413" name="Metin kutusu 7"/>
          <p:cNvSpPr txBox="1">
            <a:spLocks noChangeArrowheads="1"/>
          </p:cNvSpPr>
          <p:nvPr/>
        </p:nvSpPr>
        <p:spPr bwMode="auto">
          <a:xfrm>
            <a:off x="3530600" y="2740025"/>
            <a:ext cx="264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Font typeface="Wingdings" pitchFamily="2" charset="2"/>
              <a:buChar char="v"/>
              <a:defRPr sz="3200">
                <a:solidFill>
                  <a:schemeClr val="tx1"/>
                </a:solidFill>
                <a:latin typeface="Arial" pitchFamily="34" charset="0"/>
              </a:defRPr>
            </a:lvl1pPr>
            <a:lvl2pPr marL="742950" indent="-285750" eaLnBrk="0" hangingPunct="0">
              <a:spcBef>
                <a:spcPct val="20000"/>
              </a:spcBef>
              <a:buClr>
                <a:schemeClr val="tx2"/>
              </a:buClr>
              <a:buFont typeface="Wingdings" pitchFamily="2" charset="2"/>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r>
              <a:rPr lang="tr-TR" altLang="tr-TR" sz="1400"/>
              <a:t>İl Müdürlükleri </a:t>
            </a:r>
          </a:p>
        </p:txBody>
      </p:sp>
      <p:sp>
        <p:nvSpPr>
          <p:cNvPr id="9" name="Metin kutusu 8"/>
          <p:cNvSpPr txBox="1"/>
          <p:nvPr/>
        </p:nvSpPr>
        <p:spPr>
          <a:xfrm>
            <a:off x="381000" y="1687513"/>
            <a:ext cx="8458200" cy="3698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tr-TR" dirty="0">
                <a:solidFill>
                  <a:srgbClr val="000099"/>
                </a:solidFill>
              </a:rPr>
              <a:t>EK-I ve EK II listelerinde yer alan projeler için önce ÇED Kararı alınması gerekir.</a:t>
            </a:r>
          </a:p>
        </p:txBody>
      </p:sp>
      <p:sp>
        <p:nvSpPr>
          <p:cNvPr id="17416" name="2 İçerik Yer Tutucusu"/>
          <p:cNvSpPr txBox="1">
            <a:spLocks/>
          </p:cNvSpPr>
          <p:nvPr/>
        </p:nvSpPr>
        <p:spPr bwMode="auto">
          <a:xfrm>
            <a:off x="2878138" y="423545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Font typeface="Wingdings" pitchFamily="2" charset="2"/>
              <a:buChar char="v"/>
              <a:defRPr sz="3200">
                <a:solidFill>
                  <a:schemeClr val="tx1"/>
                </a:solidFill>
                <a:latin typeface="Arial" pitchFamily="34" charset="0"/>
              </a:defRPr>
            </a:lvl1pPr>
            <a:lvl2pPr marL="742950" indent="-285750" eaLnBrk="0" hangingPunct="0">
              <a:spcBef>
                <a:spcPct val="20000"/>
              </a:spcBef>
              <a:buClr>
                <a:schemeClr val="tx2"/>
              </a:buClr>
              <a:buFont typeface="Wingdings" pitchFamily="2" charset="2"/>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ts val="600"/>
              </a:spcBef>
              <a:spcAft>
                <a:spcPts val="600"/>
              </a:spcAft>
              <a:buFont typeface="Wingdings" pitchFamily="2" charset="2"/>
              <a:buNone/>
            </a:pPr>
            <a:endParaRPr lang="tr-TR" altLang="tr-TR" sz="1100" dirty="0"/>
          </a:p>
        </p:txBody>
      </p:sp>
      <p:sp>
        <p:nvSpPr>
          <p:cNvPr id="24587" name="3 Dikdörtgen"/>
          <p:cNvSpPr>
            <a:spLocks noChangeArrowheads="1"/>
          </p:cNvSpPr>
          <p:nvPr/>
        </p:nvSpPr>
        <p:spPr bwMode="auto">
          <a:xfrm>
            <a:off x="5867400" y="2212975"/>
            <a:ext cx="3048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buFont typeface="Wingdings" pitchFamily="2" charset="2"/>
              <a:buChar char="Ø"/>
              <a:defRPr/>
            </a:pPr>
            <a:r>
              <a:rPr lang="tr-TR" sz="1400" dirty="0">
                <a:solidFill>
                  <a:srgbClr val="002060"/>
                </a:solidFill>
              </a:rPr>
              <a:t>Gerçekleştirmeyi plânladıkları faaliyetleri sonucu çevre sorunlarına yol açabilecek kurum, kuruluş ve işletmeler, Çevresel Etki Değerlendirmesi Raporu veya proje tanıtım dosyası hazırlamakla yükümlüdürler. 	</a:t>
            </a:r>
          </a:p>
          <a:p>
            <a:pPr algn="just">
              <a:defRPr/>
            </a:pPr>
            <a:endParaRPr lang="tr-TR" sz="1400" dirty="0">
              <a:solidFill>
                <a:srgbClr val="002060"/>
              </a:solidFill>
            </a:endParaRPr>
          </a:p>
          <a:p>
            <a:pPr marL="285750" indent="-285750" algn="just">
              <a:buFont typeface="Wingdings" pitchFamily="2" charset="2"/>
              <a:buChar char="Ø"/>
              <a:defRPr/>
            </a:pPr>
            <a:r>
              <a:rPr lang="tr-TR" sz="1400" b="1" dirty="0">
                <a:solidFill>
                  <a:srgbClr val="002060"/>
                </a:solidFill>
              </a:rPr>
              <a:t>Çevresel Etki Değerlendirmesi Olumlu Kararı veya Çevresel Etki Değerlendirmesi Gerekli Değildir Kararı alınmadıkça bu projelerle ilgili </a:t>
            </a:r>
            <a:r>
              <a:rPr lang="tr-TR" sz="1400" b="1" u="sng" dirty="0">
                <a:solidFill>
                  <a:srgbClr val="002060"/>
                </a:solidFill>
              </a:rPr>
              <a:t>onay, izin, teşvik, yapı ve kullanım ruhsatı verilemez; proje için yatırıma başlanamaz ve ihale edilemez</a:t>
            </a:r>
            <a:r>
              <a:rPr lang="tr-TR" sz="1400" b="1" dirty="0">
                <a:solidFill>
                  <a:srgbClr val="002060"/>
                </a:solidFill>
              </a:rPr>
              <a:t>.(Madde 6/3)</a:t>
            </a:r>
          </a:p>
        </p:txBody>
      </p:sp>
      <p:pic>
        <p:nvPicPr>
          <p:cNvPr id="11" name="Picture 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20486"/>
            <a:ext cx="1255349" cy="971286"/>
          </a:xfrm>
          <a:prstGeom prst="rect">
            <a:avLst/>
          </a:prstGeom>
          <a:noFill/>
        </p:spPr>
      </p:pic>
    </p:spTree>
    <p:extLst>
      <p:ext uri="{BB962C8B-B14F-4D97-AF65-F5344CB8AC3E}">
        <p14:creationId xmlns:p14="http://schemas.microsoft.com/office/powerpoint/2010/main" val="33970181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1 Başlık"/>
          <p:cNvSpPr>
            <a:spLocks noGrp="1"/>
          </p:cNvSpPr>
          <p:nvPr>
            <p:ph type="title" idx="4294967295"/>
          </p:nvPr>
        </p:nvSpPr>
        <p:spPr>
          <a:xfrm>
            <a:off x="111125" y="1128713"/>
            <a:ext cx="6549107" cy="500087"/>
          </a:xfrm>
        </p:spPr>
        <p:txBody>
          <a:bodyPr>
            <a:normAutofit fontScale="90000"/>
          </a:bodyPr>
          <a:lstStyle/>
          <a:p>
            <a:r>
              <a:rPr lang="tr-TR" sz="2000" b="1" dirty="0" smtClean="0">
                <a:solidFill>
                  <a:schemeClr val="tx2">
                    <a:lumMod val="60000"/>
                    <a:lumOff val="40000"/>
                  </a:schemeClr>
                </a:solidFill>
              </a:rPr>
              <a:t>Ülkemizdeki uygulamalarda ÇED Kararı olmadan;</a:t>
            </a:r>
            <a:r>
              <a:rPr lang="tr-TR" sz="4400" b="1" dirty="0" smtClean="0">
                <a:solidFill>
                  <a:schemeClr val="tx2">
                    <a:lumMod val="60000"/>
                    <a:lumOff val="40000"/>
                  </a:schemeClr>
                </a:solidFill>
              </a:rPr>
              <a:t/>
            </a:r>
            <a:br>
              <a:rPr lang="tr-TR" sz="4400" b="1" dirty="0" smtClean="0">
                <a:solidFill>
                  <a:schemeClr val="tx2">
                    <a:lumMod val="60000"/>
                    <a:lumOff val="40000"/>
                  </a:schemeClr>
                </a:solidFill>
              </a:rPr>
            </a:br>
            <a:r>
              <a:rPr lang="tr-TR" sz="4400" dirty="0" smtClean="0">
                <a:solidFill>
                  <a:srgbClr val="FF0000"/>
                </a:solidFill>
              </a:rPr>
              <a:t/>
            </a:r>
            <a:br>
              <a:rPr lang="tr-TR" sz="4400" dirty="0" smtClean="0">
                <a:solidFill>
                  <a:srgbClr val="FF0000"/>
                </a:solidFill>
              </a:rPr>
            </a:br>
            <a:endParaRPr lang="tr-TR" sz="2000" dirty="0" smtClean="0"/>
          </a:p>
        </p:txBody>
      </p:sp>
      <p:sp>
        <p:nvSpPr>
          <p:cNvPr id="6" name="AutoShape 46"/>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p:spPr>
        <p:txBody>
          <a:bodyPr wrap="none" anchor="ctr"/>
          <a:lstStyle/>
          <a:p>
            <a:pPr>
              <a:defRPr/>
            </a:pPr>
            <a:endParaRPr lang="tr-TR" dirty="0">
              <a:solidFill>
                <a:prstClr val="black"/>
              </a:solidFill>
            </a:endParaRPr>
          </a:p>
        </p:txBody>
      </p:sp>
      <p:sp>
        <p:nvSpPr>
          <p:cNvPr id="7" name="AutoShape 47"/>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p:spPr>
        <p:txBody>
          <a:bodyPr wrap="none" anchor="ctr"/>
          <a:lstStyle/>
          <a:p>
            <a:pPr>
              <a:defRPr/>
            </a:pPr>
            <a:endParaRPr lang="tr-TR" dirty="0">
              <a:solidFill>
                <a:prstClr val="black"/>
              </a:solidFill>
            </a:endParaRPr>
          </a:p>
        </p:txBody>
      </p:sp>
      <p:sp>
        <p:nvSpPr>
          <p:cNvPr id="20487" name="AutoShape 48"/>
          <p:cNvSpPr>
            <a:spLocks noChangeArrowheads="1"/>
          </p:cNvSpPr>
          <p:nvPr/>
        </p:nvSpPr>
        <p:spPr bwMode="gray">
          <a:xfrm>
            <a:off x="2931702" y="2924944"/>
            <a:ext cx="2836589" cy="453947"/>
          </a:xfrm>
          <a:prstGeom prst="roundRect">
            <a:avLst>
              <a:gd name="adj" fmla="val 50000"/>
            </a:avLst>
          </a:prstGeom>
          <a:noFill/>
          <a:ln w="28575" algn="ctr">
            <a:solidFill>
              <a:schemeClr val="bg2"/>
            </a:solidFill>
            <a:round/>
            <a:headEnd/>
            <a:tailEnd/>
          </a:ln>
        </p:spPr>
        <p:txBody>
          <a:bodyPr wrap="none" anchor="ctr"/>
          <a:lstStyle/>
          <a:p>
            <a:pPr algn="ctr">
              <a:defRPr/>
            </a:pPr>
            <a:endParaRPr lang="tr-TR" b="1" dirty="0">
              <a:solidFill>
                <a:srgbClr val="C0504D">
                  <a:lumMod val="75000"/>
                </a:srgbClr>
              </a:solidFill>
              <a:latin typeface="Times New Roman" pitchFamily="18" charset="0"/>
              <a:cs typeface="Times New Roman" pitchFamily="18" charset="0"/>
            </a:endParaRPr>
          </a:p>
        </p:txBody>
      </p:sp>
      <p:sp>
        <p:nvSpPr>
          <p:cNvPr id="20488" name="AutoShape 49"/>
          <p:cNvSpPr>
            <a:spLocks noChangeArrowheads="1"/>
          </p:cNvSpPr>
          <p:nvPr/>
        </p:nvSpPr>
        <p:spPr bwMode="gray">
          <a:xfrm>
            <a:off x="2718091" y="2348880"/>
            <a:ext cx="2357965" cy="498573"/>
          </a:xfrm>
          <a:prstGeom prst="roundRect">
            <a:avLst>
              <a:gd name="adj" fmla="val 50000"/>
            </a:avLst>
          </a:prstGeom>
          <a:noFill/>
          <a:ln w="28575" algn="ctr">
            <a:solidFill>
              <a:schemeClr val="bg2"/>
            </a:solidFill>
            <a:round/>
            <a:headEnd/>
            <a:tailEnd/>
          </a:ln>
        </p:spPr>
        <p:txBody>
          <a:bodyPr wrap="none" anchor="ctr"/>
          <a:lstStyle/>
          <a:p>
            <a:pPr algn="ctr">
              <a:defRPr/>
            </a:pPr>
            <a:endParaRPr lang="tr-TR" b="1" dirty="0">
              <a:solidFill>
                <a:srgbClr val="C0504D">
                  <a:lumMod val="75000"/>
                </a:srgbClr>
              </a:solidFill>
              <a:latin typeface="Times New Roman" pitchFamily="18" charset="0"/>
              <a:cs typeface="Times New Roman" pitchFamily="18" charset="0"/>
            </a:endParaRPr>
          </a:p>
        </p:txBody>
      </p:sp>
      <p:sp>
        <p:nvSpPr>
          <p:cNvPr id="20489" name="AutoShape 50"/>
          <p:cNvSpPr>
            <a:spLocks noChangeArrowheads="1"/>
          </p:cNvSpPr>
          <p:nvPr/>
        </p:nvSpPr>
        <p:spPr bwMode="gray">
          <a:xfrm>
            <a:off x="2410919" y="1773103"/>
            <a:ext cx="1939077" cy="437431"/>
          </a:xfrm>
          <a:prstGeom prst="roundRect">
            <a:avLst>
              <a:gd name="adj" fmla="val 50000"/>
            </a:avLst>
          </a:prstGeom>
          <a:noFill/>
          <a:ln w="28575" algn="ctr">
            <a:solidFill>
              <a:schemeClr val="bg2"/>
            </a:solidFill>
            <a:round/>
            <a:headEnd/>
            <a:tailEnd/>
          </a:ln>
        </p:spPr>
        <p:txBody>
          <a:bodyPr wrap="none" anchor="ctr"/>
          <a:lstStyle/>
          <a:p>
            <a:pPr algn="ctr">
              <a:defRPr/>
            </a:pPr>
            <a:endParaRPr lang="tr-TR" b="1" dirty="0">
              <a:solidFill>
                <a:srgbClr val="C0504D">
                  <a:lumMod val="75000"/>
                </a:srgbClr>
              </a:solidFill>
              <a:latin typeface="Times New Roman" pitchFamily="18" charset="0"/>
              <a:cs typeface="Times New Roman" pitchFamily="18" charset="0"/>
            </a:endParaRPr>
          </a:p>
        </p:txBody>
      </p:sp>
      <p:sp>
        <p:nvSpPr>
          <p:cNvPr id="20490" name="AutoShape 51"/>
          <p:cNvSpPr>
            <a:spLocks noChangeArrowheads="1"/>
          </p:cNvSpPr>
          <p:nvPr/>
        </p:nvSpPr>
        <p:spPr bwMode="gray">
          <a:xfrm>
            <a:off x="1883357" y="1260546"/>
            <a:ext cx="1731541" cy="399472"/>
          </a:xfrm>
          <a:prstGeom prst="roundRect">
            <a:avLst>
              <a:gd name="adj" fmla="val 50000"/>
            </a:avLst>
          </a:prstGeom>
          <a:noFill/>
          <a:ln w="28575" algn="ctr">
            <a:solidFill>
              <a:schemeClr val="bg2"/>
            </a:solidFill>
            <a:round/>
            <a:headEnd/>
            <a:tailEnd/>
          </a:ln>
        </p:spPr>
        <p:txBody>
          <a:bodyPr wrap="none" anchor="ctr"/>
          <a:lstStyle/>
          <a:p>
            <a:pPr algn="ctr">
              <a:defRPr/>
            </a:pPr>
            <a:endParaRPr lang="tr-TR" b="1" dirty="0">
              <a:solidFill>
                <a:srgbClr val="C0504D">
                  <a:lumMod val="75000"/>
                </a:srgbClr>
              </a:solidFill>
              <a:latin typeface="Times New Roman" pitchFamily="18" charset="0"/>
              <a:cs typeface="Times New Roman" pitchFamily="18" charset="0"/>
            </a:endParaRPr>
          </a:p>
        </p:txBody>
      </p:sp>
      <p:grpSp>
        <p:nvGrpSpPr>
          <p:cNvPr id="18442" name="Group 53"/>
          <p:cNvGrpSpPr>
            <a:grpSpLocks/>
          </p:cNvGrpSpPr>
          <p:nvPr/>
        </p:nvGrpSpPr>
        <p:grpSpPr bwMode="auto">
          <a:xfrm>
            <a:off x="2515860" y="4250862"/>
            <a:ext cx="381000" cy="381000"/>
            <a:chOff x="2078" y="1680"/>
            <a:chExt cx="1615" cy="1615"/>
          </a:xfrm>
        </p:grpSpPr>
        <p:sp>
          <p:nvSpPr>
            <p:cNvPr id="18478"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dirty="0">
                <a:solidFill>
                  <a:prstClr val="black"/>
                </a:solidFill>
              </a:endParaRPr>
            </a:p>
          </p:txBody>
        </p:sp>
        <p:sp>
          <p:nvSpPr>
            <p:cNvPr id="18479"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dirty="0">
                <a:solidFill>
                  <a:prstClr val="black"/>
                </a:solidFill>
              </a:endParaRPr>
            </a:p>
          </p:txBody>
        </p:sp>
        <p:sp>
          <p:nvSpPr>
            <p:cNvPr id="16"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tr-TR" dirty="0">
                <a:solidFill>
                  <a:prstClr val="black"/>
                </a:solidFill>
              </a:endParaRPr>
            </a:p>
          </p:txBody>
        </p:sp>
        <p:sp>
          <p:nvSpPr>
            <p:cNvPr id="18481"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dirty="0">
                <a:solidFill>
                  <a:prstClr val="black"/>
                </a:solidFill>
              </a:endParaRPr>
            </a:p>
          </p:txBody>
        </p:sp>
        <p:sp>
          <p:nvSpPr>
            <p:cNvPr id="18"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tr-TR" dirty="0">
                <a:solidFill>
                  <a:prstClr val="black"/>
                </a:solidFill>
              </a:endParaRPr>
            </a:p>
          </p:txBody>
        </p:sp>
        <p:sp>
          <p:nvSpPr>
            <p:cNvPr id="18483"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dirty="0">
                <a:solidFill>
                  <a:prstClr val="black"/>
                </a:solidFill>
              </a:endParaRPr>
            </a:p>
          </p:txBody>
        </p:sp>
      </p:grpSp>
      <p:grpSp>
        <p:nvGrpSpPr>
          <p:cNvPr id="18443" name="Group 60"/>
          <p:cNvGrpSpPr>
            <a:grpSpLocks/>
          </p:cNvGrpSpPr>
          <p:nvPr/>
        </p:nvGrpSpPr>
        <p:grpSpPr bwMode="auto">
          <a:xfrm>
            <a:off x="1935950" y="1889692"/>
            <a:ext cx="381000" cy="381000"/>
            <a:chOff x="2078" y="1680"/>
            <a:chExt cx="1615" cy="1615"/>
          </a:xfrm>
        </p:grpSpPr>
        <p:sp>
          <p:nvSpPr>
            <p:cNvPr id="18472"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dirty="0">
                <a:solidFill>
                  <a:prstClr val="black"/>
                </a:solidFill>
              </a:endParaRPr>
            </a:p>
          </p:txBody>
        </p:sp>
        <p:sp>
          <p:nvSpPr>
            <p:cNvPr id="18473"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dirty="0">
                <a:solidFill>
                  <a:prstClr val="black"/>
                </a:solidFill>
              </a:endParaRPr>
            </a:p>
          </p:txBody>
        </p:sp>
        <p:sp>
          <p:nvSpPr>
            <p:cNvPr id="23"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tr-TR" dirty="0">
                <a:solidFill>
                  <a:prstClr val="black"/>
                </a:solidFill>
              </a:endParaRPr>
            </a:p>
          </p:txBody>
        </p:sp>
        <p:sp>
          <p:nvSpPr>
            <p:cNvPr id="18475"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dirty="0">
                <a:solidFill>
                  <a:prstClr val="black"/>
                </a:solidFill>
              </a:endParaRPr>
            </a:p>
          </p:txBody>
        </p:sp>
        <p:sp>
          <p:nvSpPr>
            <p:cNvPr id="25"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tr-TR" dirty="0">
                <a:solidFill>
                  <a:prstClr val="black"/>
                </a:solidFill>
              </a:endParaRPr>
            </a:p>
          </p:txBody>
        </p:sp>
        <p:sp>
          <p:nvSpPr>
            <p:cNvPr id="18477"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dirty="0">
                <a:solidFill>
                  <a:prstClr val="black"/>
                </a:solidFill>
              </a:endParaRPr>
            </a:p>
          </p:txBody>
        </p:sp>
      </p:grpSp>
      <p:grpSp>
        <p:nvGrpSpPr>
          <p:cNvPr id="18444" name="Group 67"/>
          <p:cNvGrpSpPr>
            <a:grpSpLocks/>
          </p:cNvGrpSpPr>
          <p:nvPr/>
        </p:nvGrpSpPr>
        <p:grpSpPr bwMode="auto">
          <a:xfrm>
            <a:off x="2303656" y="2466453"/>
            <a:ext cx="381000" cy="381000"/>
            <a:chOff x="2078" y="1680"/>
            <a:chExt cx="1615" cy="1615"/>
          </a:xfrm>
        </p:grpSpPr>
        <p:sp>
          <p:nvSpPr>
            <p:cNvPr id="18466"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dirty="0">
                <a:solidFill>
                  <a:prstClr val="black"/>
                </a:solidFill>
              </a:endParaRPr>
            </a:p>
          </p:txBody>
        </p:sp>
        <p:sp>
          <p:nvSpPr>
            <p:cNvPr id="18467"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dirty="0">
                <a:solidFill>
                  <a:prstClr val="black"/>
                </a:solidFill>
              </a:endParaRPr>
            </a:p>
          </p:txBody>
        </p:sp>
        <p:sp>
          <p:nvSpPr>
            <p:cNvPr id="30"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tr-TR" dirty="0">
                <a:solidFill>
                  <a:prstClr val="black"/>
                </a:solidFill>
              </a:endParaRPr>
            </a:p>
          </p:txBody>
        </p:sp>
        <p:sp>
          <p:nvSpPr>
            <p:cNvPr id="18469"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dirty="0">
                <a:solidFill>
                  <a:prstClr val="black"/>
                </a:solidFill>
              </a:endParaRPr>
            </a:p>
          </p:txBody>
        </p:sp>
        <p:sp>
          <p:nvSpPr>
            <p:cNvPr id="32"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tr-TR" dirty="0">
                <a:solidFill>
                  <a:prstClr val="black"/>
                </a:solidFill>
              </a:endParaRPr>
            </a:p>
          </p:txBody>
        </p:sp>
        <p:sp>
          <p:nvSpPr>
            <p:cNvPr id="18471"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dirty="0">
                <a:solidFill>
                  <a:prstClr val="black"/>
                </a:solidFill>
              </a:endParaRPr>
            </a:p>
          </p:txBody>
        </p:sp>
      </p:grpSp>
      <p:grpSp>
        <p:nvGrpSpPr>
          <p:cNvPr id="18445" name="Group 74"/>
          <p:cNvGrpSpPr>
            <a:grpSpLocks/>
          </p:cNvGrpSpPr>
          <p:nvPr/>
        </p:nvGrpSpPr>
        <p:grpSpPr bwMode="auto">
          <a:xfrm>
            <a:off x="2494156" y="3020067"/>
            <a:ext cx="381000" cy="381000"/>
            <a:chOff x="2078" y="1680"/>
            <a:chExt cx="1615" cy="1615"/>
          </a:xfrm>
        </p:grpSpPr>
        <p:sp>
          <p:nvSpPr>
            <p:cNvPr id="18460"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dirty="0">
                <a:solidFill>
                  <a:prstClr val="black"/>
                </a:solidFill>
              </a:endParaRPr>
            </a:p>
          </p:txBody>
        </p:sp>
        <p:sp>
          <p:nvSpPr>
            <p:cNvPr id="18461"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dirty="0">
                <a:solidFill>
                  <a:prstClr val="black"/>
                </a:solidFill>
              </a:endParaRPr>
            </a:p>
          </p:txBody>
        </p:sp>
        <p:sp>
          <p:nvSpPr>
            <p:cNvPr id="37"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tr-TR" dirty="0">
                <a:solidFill>
                  <a:prstClr val="black"/>
                </a:solidFill>
              </a:endParaRPr>
            </a:p>
          </p:txBody>
        </p:sp>
        <p:sp>
          <p:nvSpPr>
            <p:cNvPr id="18463"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dirty="0">
                <a:solidFill>
                  <a:prstClr val="black"/>
                </a:solidFill>
              </a:endParaRPr>
            </a:p>
          </p:txBody>
        </p:sp>
        <p:sp>
          <p:nvSpPr>
            <p:cNvPr id="39"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tr-TR" dirty="0">
                <a:solidFill>
                  <a:prstClr val="black"/>
                </a:solidFill>
              </a:endParaRPr>
            </a:p>
          </p:txBody>
        </p:sp>
        <p:sp>
          <p:nvSpPr>
            <p:cNvPr id="18465"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dirty="0">
                <a:solidFill>
                  <a:prstClr val="black"/>
                </a:solidFill>
              </a:endParaRPr>
            </a:p>
          </p:txBody>
        </p:sp>
      </p:grpSp>
      <p:grpSp>
        <p:nvGrpSpPr>
          <p:cNvPr id="18446" name="Group 81"/>
          <p:cNvGrpSpPr>
            <a:grpSpLocks/>
          </p:cNvGrpSpPr>
          <p:nvPr/>
        </p:nvGrpSpPr>
        <p:grpSpPr bwMode="auto">
          <a:xfrm>
            <a:off x="2624688" y="3580448"/>
            <a:ext cx="355600" cy="381000"/>
            <a:chOff x="2078" y="1680"/>
            <a:chExt cx="1615" cy="1615"/>
          </a:xfrm>
        </p:grpSpPr>
        <p:sp>
          <p:nvSpPr>
            <p:cNvPr id="18454"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dirty="0">
                <a:solidFill>
                  <a:prstClr val="black"/>
                </a:solidFill>
              </a:endParaRPr>
            </a:p>
          </p:txBody>
        </p:sp>
        <p:sp>
          <p:nvSpPr>
            <p:cNvPr id="18455"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dirty="0">
                <a:solidFill>
                  <a:prstClr val="black"/>
                </a:solidFill>
              </a:endParaRPr>
            </a:p>
          </p:txBody>
        </p:sp>
        <p:sp>
          <p:nvSpPr>
            <p:cNvPr id="44"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tr-TR" dirty="0">
                <a:solidFill>
                  <a:prstClr val="black"/>
                </a:solidFill>
              </a:endParaRPr>
            </a:p>
          </p:txBody>
        </p:sp>
        <p:sp>
          <p:nvSpPr>
            <p:cNvPr id="18457"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dirty="0">
                <a:solidFill>
                  <a:prstClr val="black"/>
                </a:solidFill>
              </a:endParaRPr>
            </a:p>
          </p:txBody>
        </p:sp>
        <p:sp>
          <p:nvSpPr>
            <p:cNvPr id="46"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tr-TR" dirty="0">
                <a:solidFill>
                  <a:prstClr val="black"/>
                </a:solidFill>
              </a:endParaRPr>
            </a:p>
          </p:txBody>
        </p:sp>
        <p:sp>
          <p:nvSpPr>
            <p:cNvPr id="18459"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dirty="0">
                <a:solidFill>
                  <a:prstClr val="black"/>
                </a:solidFill>
              </a:endParaRPr>
            </a:p>
          </p:txBody>
        </p:sp>
      </p:grpSp>
      <p:sp>
        <p:nvSpPr>
          <p:cNvPr id="20497" name="AutoShape 51"/>
          <p:cNvSpPr>
            <a:spLocks noChangeArrowheads="1"/>
          </p:cNvSpPr>
          <p:nvPr/>
        </p:nvSpPr>
        <p:spPr bwMode="gray">
          <a:xfrm>
            <a:off x="3016002" y="3544201"/>
            <a:ext cx="3068166" cy="554038"/>
          </a:xfrm>
          <a:prstGeom prst="roundRect">
            <a:avLst>
              <a:gd name="adj" fmla="val 50000"/>
            </a:avLst>
          </a:prstGeom>
          <a:noFill/>
          <a:ln w="28575" algn="ctr">
            <a:solidFill>
              <a:schemeClr val="bg2"/>
            </a:solidFill>
            <a:round/>
            <a:headEnd/>
            <a:tailEnd/>
          </a:ln>
        </p:spPr>
        <p:txBody>
          <a:bodyPr wrap="none" anchor="ctr"/>
          <a:lstStyle/>
          <a:p>
            <a:pPr algn="ctr">
              <a:defRPr/>
            </a:pPr>
            <a:endParaRPr lang="tr-TR" b="1" dirty="0">
              <a:solidFill>
                <a:srgbClr val="C0504D">
                  <a:lumMod val="75000"/>
                </a:srgbClr>
              </a:solidFill>
              <a:latin typeface="Times New Roman" pitchFamily="18" charset="0"/>
              <a:cs typeface="Times New Roman" pitchFamily="18" charset="0"/>
            </a:endParaRPr>
          </a:p>
        </p:txBody>
      </p:sp>
      <p:sp>
        <p:nvSpPr>
          <p:cNvPr id="4" name="Dikdörtgen 3"/>
          <p:cNvSpPr/>
          <p:nvPr/>
        </p:nvSpPr>
        <p:spPr>
          <a:xfrm>
            <a:off x="1963740" y="1301194"/>
            <a:ext cx="1715070" cy="313932"/>
          </a:xfrm>
          <a:prstGeom prst="rect">
            <a:avLst/>
          </a:prstGeom>
        </p:spPr>
        <p:txBody>
          <a:bodyPr wrap="square">
            <a:spAutoFit/>
          </a:bodyPr>
          <a:lstStyle/>
          <a:p>
            <a:pPr indent="-182880">
              <a:lnSpc>
                <a:spcPct val="80000"/>
              </a:lnSpc>
              <a:buClr>
                <a:srgbClr val="F79646">
                  <a:lumMod val="75000"/>
                </a:srgbClr>
              </a:buClr>
              <a:defRPr/>
            </a:pPr>
            <a:r>
              <a:rPr lang="tr-TR" dirty="0" smtClean="0">
                <a:solidFill>
                  <a:prstClr val="black">
                    <a:lumMod val="75000"/>
                    <a:lumOff val="25000"/>
                  </a:prstClr>
                </a:solidFill>
                <a:latin typeface="Arial" pitchFamily="34" charset="0"/>
                <a:cs typeface="Arial" pitchFamily="34" charset="0"/>
              </a:rPr>
              <a:t> Teşvik</a:t>
            </a:r>
            <a:endParaRPr lang="tr-TR" dirty="0">
              <a:solidFill>
                <a:prstClr val="black">
                  <a:lumMod val="75000"/>
                  <a:lumOff val="25000"/>
                </a:prstClr>
              </a:solidFill>
              <a:latin typeface="Arial" pitchFamily="34" charset="0"/>
              <a:cs typeface="Arial" pitchFamily="34" charset="0"/>
            </a:endParaRPr>
          </a:p>
        </p:txBody>
      </p:sp>
      <p:sp>
        <p:nvSpPr>
          <p:cNvPr id="5" name="Dikdörtgen 4"/>
          <p:cNvSpPr/>
          <p:nvPr/>
        </p:nvSpPr>
        <p:spPr>
          <a:xfrm>
            <a:off x="2853801" y="2441200"/>
            <a:ext cx="1580718" cy="313932"/>
          </a:xfrm>
          <a:prstGeom prst="rect">
            <a:avLst/>
          </a:prstGeom>
        </p:spPr>
        <p:txBody>
          <a:bodyPr wrap="square">
            <a:spAutoFit/>
          </a:bodyPr>
          <a:lstStyle/>
          <a:p>
            <a:pPr indent="-182880">
              <a:lnSpc>
                <a:spcPct val="80000"/>
              </a:lnSpc>
              <a:buClr>
                <a:srgbClr val="F79646">
                  <a:lumMod val="75000"/>
                </a:srgbClr>
              </a:buClr>
              <a:defRPr/>
            </a:pPr>
            <a:r>
              <a:rPr lang="tr-TR" dirty="0" smtClean="0">
                <a:solidFill>
                  <a:prstClr val="black">
                    <a:lumMod val="75000"/>
                    <a:lumOff val="25000"/>
                  </a:prstClr>
                </a:solidFill>
                <a:latin typeface="Arial" pitchFamily="34" charset="0"/>
                <a:cs typeface="Arial" pitchFamily="34" charset="0"/>
              </a:rPr>
              <a:t>Orman İzni</a:t>
            </a:r>
            <a:endParaRPr lang="tr-TR" dirty="0">
              <a:solidFill>
                <a:prstClr val="black">
                  <a:lumMod val="75000"/>
                  <a:lumOff val="25000"/>
                </a:prstClr>
              </a:solidFill>
              <a:latin typeface="Arial" pitchFamily="34" charset="0"/>
              <a:cs typeface="Arial" pitchFamily="34" charset="0"/>
            </a:endParaRPr>
          </a:p>
        </p:txBody>
      </p:sp>
      <p:sp>
        <p:nvSpPr>
          <p:cNvPr id="8" name="Dikdörtgen 7"/>
          <p:cNvSpPr/>
          <p:nvPr/>
        </p:nvSpPr>
        <p:spPr>
          <a:xfrm>
            <a:off x="3059830" y="3020067"/>
            <a:ext cx="2448274" cy="313932"/>
          </a:xfrm>
          <a:prstGeom prst="rect">
            <a:avLst/>
          </a:prstGeom>
        </p:spPr>
        <p:txBody>
          <a:bodyPr wrap="square">
            <a:spAutoFit/>
          </a:bodyPr>
          <a:lstStyle/>
          <a:p>
            <a:pPr indent="-182880">
              <a:lnSpc>
                <a:spcPct val="80000"/>
              </a:lnSpc>
              <a:buClr>
                <a:srgbClr val="F79646">
                  <a:lumMod val="75000"/>
                </a:srgbClr>
              </a:buClr>
              <a:defRPr/>
            </a:pPr>
            <a:r>
              <a:rPr lang="tr-TR" dirty="0" smtClean="0">
                <a:solidFill>
                  <a:prstClr val="black">
                    <a:lumMod val="75000"/>
                    <a:lumOff val="25000"/>
                  </a:prstClr>
                </a:solidFill>
                <a:latin typeface="Arial" pitchFamily="34" charset="0"/>
                <a:cs typeface="Arial" pitchFamily="34" charset="0"/>
              </a:rPr>
              <a:t>Elektrik </a:t>
            </a:r>
            <a:r>
              <a:rPr lang="tr-TR" dirty="0">
                <a:solidFill>
                  <a:prstClr val="black">
                    <a:lumMod val="75000"/>
                    <a:lumOff val="25000"/>
                  </a:prstClr>
                </a:solidFill>
                <a:latin typeface="Arial" pitchFamily="34" charset="0"/>
                <a:cs typeface="Arial" pitchFamily="34" charset="0"/>
              </a:rPr>
              <a:t>Üretim Lisans </a:t>
            </a:r>
          </a:p>
        </p:txBody>
      </p:sp>
      <p:sp>
        <p:nvSpPr>
          <p:cNvPr id="9" name="Dikdörtgen 8"/>
          <p:cNvSpPr/>
          <p:nvPr/>
        </p:nvSpPr>
        <p:spPr>
          <a:xfrm>
            <a:off x="2931702" y="3544201"/>
            <a:ext cx="3872546" cy="535531"/>
          </a:xfrm>
          <a:prstGeom prst="rect">
            <a:avLst/>
          </a:prstGeom>
        </p:spPr>
        <p:txBody>
          <a:bodyPr wrap="square">
            <a:spAutoFit/>
          </a:bodyPr>
          <a:lstStyle/>
          <a:p>
            <a:pPr indent="-182880">
              <a:lnSpc>
                <a:spcPct val="80000"/>
              </a:lnSpc>
              <a:buClr>
                <a:srgbClr val="F79646">
                  <a:lumMod val="75000"/>
                </a:srgbClr>
              </a:buClr>
              <a:defRPr/>
            </a:pPr>
            <a:r>
              <a:rPr lang="tr-TR" dirty="0" smtClean="0">
                <a:solidFill>
                  <a:prstClr val="black">
                    <a:lumMod val="75000"/>
                    <a:lumOff val="25000"/>
                  </a:prstClr>
                </a:solidFill>
                <a:latin typeface="Arial" pitchFamily="34" charset="0"/>
                <a:cs typeface="Arial" pitchFamily="34" charset="0"/>
              </a:rPr>
              <a:t>     İş </a:t>
            </a:r>
            <a:r>
              <a:rPr lang="tr-TR" dirty="0">
                <a:solidFill>
                  <a:prstClr val="black">
                    <a:lumMod val="75000"/>
                    <a:lumOff val="25000"/>
                  </a:prstClr>
                </a:solidFill>
                <a:latin typeface="Arial" pitchFamily="34" charset="0"/>
                <a:cs typeface="Arial" pitchFamily="34" charset="0"/>
              </a:rPr>
              <a:t>Yeri Açma ve </a:t>
            </a:r>
            <a:endParaRPr lang="tr-TR" dirty="0" smtClean="0">
              <a:solidFill>
                <a:prstClr val="black">
                  <a:lumMod val="75000"/>
                  <a:lumOff val="25000"/>
                </a:prstClr>
              </a:solidFill>
              <a:latin typeface="Arial" pitchFamily="34" charset="0"/>
              <a:cs typeface="Arial" pitchFamily="34" charset="0"/>
            </a:endParaRPr>
          </a:p>
          <a:p>
            <a:pPr indent="-182880">
              <a:lnSpc>
                <a:spcPct val="80000"/>
              </a:lnSpc>
              <a:buClr>
                <a:srgbClr val="F79646">
                  <a:lumMod val="75000"/>
                </a:srgbClr>
              </a:buClr>
              <a:defRPr/>
            </a:pPr>
            <a:r>
              <a:rPr lang="tr-TR" dirty="0" smtClean="0">
                <a:solidFill>
                  <a:prstClr val="black">
                    <a:lumMod val="75000"/>
                    <a:lumOff val="25000"/>
                  </a:prstClr>
                </a:solidFill>
                <a:latin typeface="Arial" pitchFamily="34" charset="0"/>
                <a:cs typeface="Arial" pitchFamily="34" charset="0"/>
              </a:rPr>
              <a:t>           Çalışma </a:t>
            </a:r>
            <a:r>
              <a:rPr lang="tr-TR" dirty="0">
                <a:solidFill>
                  <a:prstClr val="black">
                    <a:lumMod val="75000"/>
                    <a:lumOff val="25000"/>
                  </a:prstClr>
                </a:solidFill>
                <a:latin typeface="Arial" pitchFamily="34" charset="0"/>
                <a:cs typeface="Arial" pitchFamily="34" charset="0"/>
              </a:rPr>
              <a:t>Ruhsatı</a:t>
            </a:r>
          </a:p>
        </p:txBody>
      </p:sp>
      <p:sp>
        <p:nvSpPr>
          <p:cNvPr id="2" name="Dikdörtgen 1"/>
          <p:cNvSpPr/>
          <p:nvPr/>
        </p:nvSpPr>
        <p:spPr>
          <a:xfrm>
            <a:off x="578445" y="5214860"/>
            <a:ext cx="8064896" cy="1231106"/>
          </a:xfrm>
          <a:prstGeom prst="rect">
            <a:avLst/>
          </a:prstGeom>
        </p:spPr>
        <p:txBody>
          <a:bodyPr wrap="square">
            <a:spAutoFit/>
          </a:bodyPr>
          <a:lstStyle/>
          <a:p>
            <a:r>
              <a:rPr lang="tr-TR" sz="1600" dirty="0" smtClean="0"/>
              <a:t>                                                                                                                                          Verilmemektedir.  </a:t>
            </a:r>
          </a:p>
          <a:p>
            <a:endParaRPr lang="tr-TR" sz="1600" dirty="0" smtClean="0"/>
          </a:p>
          <a:p>
            <a:r>
              <a:rPr lang="tr-TR" sz="1400" b="1" dirty="0" smtClean="0"/>
              <a:t>Ayrıca ÇED Yönetmeliği 6.Madde 3.bendi </a:t>
            </a:r>
            <a:r>
              <a:rPr lang="tr-TR" sz="1400" dirty="0" smtClean="0"/>
              <a:t>; </a:t>
            </a:r>
            <a:r>
              <a:rPr lang="tr-TR" sz="1400" i="1" dirty="0" smtClean="0"/>
              <a:t>Bu </a:t>
            </a:r>
            <a:r>
              <a:rPr lang="tr-TR" sz="1400" i="1" dirty="0"/>
              <a:t>Yönetmeliğe tabi projeler için "Çevresel Etki Değerlendirmesi Olumlu" kararı veya "Çevresel Etki Değerlendirmesi Gerekli Değildir" kararı alınmadıkça bu projelerle ilgili teşvik, onay, izin, yapı ve kullanım </a:t>
            </a:r>
            <a:r>
              <a:rPr lang="tr-TR" sz="1400" i="1" dirty="0" smtClean="0"/>
              <a:t>ruhsatı verilemez</a:t>
            </a:r>
            <a:r>
              <a:rPr lang="tr-TR" sz="1400" i="1" dirty="0"/>
              <a:t>, proje için yatırıma başlanamaz ve ihale edilemez.</a:t>
            </a:r>
          </a:p>
        </p:txBody>
      </p:sp>
      <p:grpSp>
        <p:nvGrpSpPr>
          <p:cNvPr id="51" name="Group 60"/>
          <p:cNvGrpSpPr>
            <a:grpSpLocks/>
          </p:cNvGrpSpPr>
          <p:nvPr/>
        </p:nvGrpSpPr>
        <p:grpSpPr bwMode="auto">
          <a:xfrm>
            <a:off x="1408988" y="1375244"/>
            <a:ext cx="419521" cy="346364"/>
            <a:chOff x="2078" y="1680"/>
            <a:chExt cx="1615" cy="1615"/>
          </a:xfrm>
        </p:grpSpPr>
        <p:sp>
          <p:nvSpPr>
            <p:cNvPr id="52"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dirty="0">
                <a:solidFill>
                  <a:prstClr val="black"/>
                </a:solidFill>
              </a:endParaRPr>
            </a:p>
          </p:txBody>
        </p:sp>
        <p:sp>
          <p:nvSpPr>
            <p:cNvPr id="53"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dirty="0">
                <a:solidFill>
                  <a:prstClr val="black"/>
                </a:solidFill>
              </a:endParaRPr>
            </a:p>
          </p:txBody>
        </p:sp>
        <p:sp>
          <p:nvSpPr>
            <p:cNvPr id="54"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tr-TR" dirty="0">
                <a:solidFill>
                  <a:prstClr val="black"/>
                </a:solidFill>
              </a:endParaRPr>
            </a:p>
          </p:txBody>
        </p:sp>
        <p:sp>
          <p:nvSpPr>
            <p:cNvPr id="55"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dirty="0">
                <a:solidFill>
                  <a:prstClr val="black"/>
                </a:solidFill>
              </a:endParaRPr>
            </a:p>
          </p:txBody>
        </p:sp>
        <p:sp>
          <p:nvSpPr>
            <p:cNvPr id="56"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tr-TR" dirty="0">
                <a:solidFill>
                  <a:prstClr val="black"/>
                </a:solidFill>
              </a:endParaRPr>
            </a:p>
          </p:txBody>
        </p:sp>
        <p:sp>
          <p:nvSpPr>
            <p:cNvPr id="57" name="Oval 66"/>
            <p:cNvSpPr>
              <a:spLocks noChangeArrowheads="1"/>
            </p:cNvSpPr>
            <p:nvPr/>
          </p:nvSpPr>
          <p:spPr bwMode="gray">
            <a:xfrm>
              <a:off x="2337" y="1939"/>
              <a:ext cx="1096" cy="1098"/>
            </a:xfrm>
            <a:prstGeom prst="ellipse">
              <a:avLst/>
            </a:prstGeom>
            <a:gradFill rotWithShape="1">
              <a:gsLst>
                <a:gs pos="0">
                  <a:srgbClr val="000000"/>
                </a:gs>
                <a:gs pos="20000">
                  <a:srgbClr val="000040"/>
                </a:gs>
                <a:gs pos="50000">
                  <a:srgbClr val="400040"/>
                </a:gs>
                <a:gs pos="75000">
                  <a:srgbClr val="8F0040"/>
                </a:gs>
                <a:gs pos="89999">
                  <a:srgbClr val="F27300"/>
                </a:gs>
                <a:gs pos="100000">
                  <a:srgbClr val="FFBF00"/>
                </a:gs>
              </a:gsLst>
              <a:lin ang="2700000" scaled="0"/>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dirty="0">
                <a:solidFill>
                  <a:prstClr val="black"/>
                </a:solidFill>
              </a:endParaRPr>
            </a:p>
          </p:txBody>
        </p:sp>
      </p:grpSp>
      <p:sp>
        <p:nvSpPr>
          <p:cNvPr id="58" name="AutoShape 51"/>
          <p:cNvSpPr>
            <a:spLocks noChangeArrowheads="1"/>
          </p:cNvSpPr>
          <p:nvPr/>
        </p:nvSpPr>
        <p:spPr bwMode="gray">
          <a:xfrm>
            <a:off x="3059830" y="4250862"/>
            <a:ext cx="1886871" cy="474282"/>
          </a:xfrm>
          <a:prstGeom prst="roundRect">
            <a:avLst>
              <a:gd name="adj" fmla="val 50000"/>
            </a:avLst>
          </a:prstGeom>
          <a:noFill/>
          <a:ln w="28575" algn="ctr">
            <a:solidFill>
              <a:schemeClr val="bg2"/>
            </a:solidFill>
            <a:round/>
            <a:headEnd/>
            <a:tailEnd/>
          </a:ln>
        </p:spPr>
        <p:txBody>
          <a:bodyPr wrap="none" anchor="ctr"/>
          <a:lstStyle/>
          <a:p>
            <a:pPr algn="ctr">
              <a:defRPr/>
            </a:pPr>
            <a:endParaRPr lang="tr-TR" b="1" dirty="0">
              <a:solidFill>
                <a:srgbClr val="C0504D">
                  <a:lumMod val="75000"/>
                </a:srgbClr>
              </a:solidFill>
              <a:latin typeface="Times New Roman" pitchFamily="18" charset="0"/>
              <a:cs typeface="Times New Roman" pitchFamily="18" charset="0"/>
            </a:endParaRPr>
          </a:p>
        </p:txBody>
      </p:sp>
      <p:sp>
        <p:nvSpPr>
          <p:cNvPr id="59" name="Dikdörtgen 58"/>
          <p:cNvSpPr/>
          <p:nvPr/>
        </p:nvSpPr>
        <p:spPr>
          <a:xfrm>
            <a:off x="2484475" y="1883707"/>
            <a:ext cx="2260847" cy="313932"/>
          </a:xfrm>
          <a:prstGeom prst="rect">
            <a:avLst/>
          </a:prstGeom>
        </p:spPr>
        <p:txBody>
          <a:bodyPr wrap="square">
            <a:spAutoFit/>
          </a:bodyPr>
          <a:lstStyle/>
          <a:p>
            <a:pPr indent="-182880">
              <a:lnSpc>
                <a:spcPct val="80000"/>
              </a:lnSpc>
              <a:buClr>
                <a:srgbClr val="F79646">
                  <a:lumMod val="75000"/>
                </a:srgbClr>
              </a:buClr>
              <a:defRPr/>
            </a:pPr>
            <a:r>
              <a:rPr lang="tr-TR" dirty="0" smtClean="0">
                <a:solidFill>
                  <a:prstClr val="black">
                    <a:lumMod val="75000"/>
                    <a:lumOff val="25000"/>
                  </a:prstClr>
                </a:solidFill>
                <a:latin typeface="Arial" pitchFamily="34" charset="0"/>
                <a:cs typeface="Arial" pitchFamily="34" charset="0"/>
              </a:rPr>
              <a:t>Mera </a:t>
            </a:r>
            <a:r>
              <a:rPr lang="tr-TR" dirty="0">
                <a:solidFill>
                  <a:prstClr val="black">
                    <a:lumMod val="75000"/>
                    <a:lumOff val="25000"/>
                  </a:prstClr>
                </a:solidFill>
                <a:latin typeface="Arial" pitchFamily="34" charset="0"/>
                <a:cs typeface="Arial" pitchFamily="34" charset="0"/>
              </a:rPr>
              <a:t>izni</a:t>
            </a:r>
          </a:p>
        </p:txBody>
      </p:sp>
      <p:grpSp>
        <p:nvGrpSpPr>
          <p:cNvPr id="61" name="Group 67"/>
          <p:cNvGrpSpPr>
            <a:grpSpLocks/>
          </p:cNvGrpSpPr>
          <p:nvPr/>
        </p:nvGrpSpPr>
        <p:grpSpPr bwMode="auto">
          <a:xfrm>
            <a:off x="2209263" y="4818123"/>
            <a:ext cx="381000" cy="381000"/>
            <a:chOff x="2078" y="1680"/>
            <a:chExt cx="1615" cy="1615"/>
          </a:xfrm>
        </p:grpSpPr>
        <p:sp>
          <p:nvSpPr>
            <p:cNvPr id="62"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tr-TR" dirty="0">
                <a:solidFill>
                  <a:prstClr val="black"/>
                </a:solidFill>
              </a:endParaRPr>
            </a:p>
          </p:txBody>
        </p:sp>
        <p:sp>
          <p:nvSpPr>
            <p:cNvPr id="63"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tr-TR" dirty="0">
                <a:solidFill>
                  <a:prstClr val="black"/>
                </a:solidFill>
              </a:endParaRPr>
            </a:p>
          </p:txBody>
        </p:sp>
        <p:sp>
          <p:nvSpPr>
            <p:cNvPr id="64"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defRPr/>
              </a:pPr>
              <a:endParaRPr lang="tr-TR" dirty="0">
                <a:solidFill>
                  <a:prstClr val="black"/>
                </a:solidFill>
              </a:endParaRPr>
            </a:p>
          </p:txBody>
        </p:sp>
        <p:sp>
          <p:nvSpPr>
            <p:cNvPr id="65"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tr-TR" dirty="0">
                <a:solidFill>
                  <a:prstClr val="black"/>
                </a:solidFill>
              </a:endParaRPr>
            </a:p>
          </p:txBody>
        </p:sp>
        <p:sp>
          <p:nvSpPr>
            <p:cNvPr id="66"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defRPr/>
              </a:pPr>
              <a:endParaRPr lang="tr-TR" dirty="0">
                <a:solidFill>
                  <a:prstClr val="black"/>
                </a:solidFill>
              </a:endParaRPr>
            </a:p>
          </p:txBody>
        </p:sp>
        <p:sp>
          <p:nvSpPr>
            <p:cNvPr id="67"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tr-TR" dirty="0">
                <a:solidFill>
                  <a:prstClr val="black"/>
                </a:solidFill>
              </a:endParaRPr>
            </a:p>
          </p:txBody>
        </p:sp>
      </p:grpSp>
      <p:sp>
        <p:nvSpPr>
          <p:cNvPr id="68" name="AutoShape 51"/>
          <p:cNvSpPr>
            <a:spLocks noChangeArrowheads="1"/>
          </p:cNvSpPr>
          <p:nvPr/>
        </p:nvSpPr>
        <p:spPr bwMode="gray">
          <a:xfrm>
            <a:off x="2624808" y="4880876"/>
            <a:ext cx="2321893" cy="420332"/>
          </a:xfrm>
          <a:prstGeom prst="roundRect">
            <a:avLst>
              <a:gd name="adj" fmla="val 50000"/>
            </a:avLst>
          </a:prstGeom>
          <a:noFill/>
          <a:ln w="28575" algn="ctr">
            <a:solidFill>
              <a:schemeClr val="bg2"/>
            </a:solidFill>
            <a:round/>
            <a:headEnd/>
            <a:tailEnd/>
          </a:ln>
        </p:spPr>
        <p:txBody>
          <a:bodyPr wrap="none" anchor="ctr"/>
          <a:lstStyle/>
          <a:p>
            <a:pPr algn="ctr">
              <a:defRPr/>
            </a:pPr>
            <a:endParaRPr lang="tr-TR" b="1" dirty="0">
              <a:solidFill>
                <a:srgbClr val="C0504D">
                  <a:lumMod val="75000"/>
                </a:srgbClr>
              </a:solidFill>
              <a:latin typeface="Times New Roman" pitchFamily="18" charset="0"/>
              <a:cs typeface="Times New Roman" pitchFamily="18" charset="0"/>
            </a:endParaRPr>
          </a:p>
        </p:txBody>
      </p:sp>
      <p:sp>
        <p:nvSpPr>
          <p:cNvPr id="70" name="Dikdörtgen 69"/>
          <p:cNvSpPr/>
          <p:nvPr/>
        </p:nvSpPr>
        <p:spPr>
          <a:xfrm>
            <a:off x="3059831" y="4369516"/>
            <a:ext cx="2016225" cy="535531"/>
          </a:xfrm>
          <a:prstGeom prst="rect">
            <a:avLst/>
          </a:prstGeom>
        </p:spPr>
        <p:txBody>
          <a:bodyPr wrap="square">
            <a:spAutoFit/>
          </a:bodyPr>
          <a:lstStyle/>
          <a:p>
            <a:pPr indent="-182880">
              <a:lnSpc>
                <a:spcPct val="80000"/>
              </a:lnSpc>
              <a:buClr>
                <a:srgbClr val="F79646">
                  <a:lumMod val="75000"/>
                </a:srgbClr>
              </a:buClr>
              <a:defRPr/>
            </a:pPr>
            <a:r>
              <a:rPr lang="tr-TR" dirty="0" smtClean="0">
                <a:solidFill>
                  <a:prstClr val="black">
                    <a:lumMod val="75000"/>
                    <a:lumOff val="25000"/>
                  </a:prstClr>
                </a:solidFill>
                <a:latin typeface="Arial" pitchFamily="34" charset="0"/>
                <a:cs typeface="Arial" pitchFamily="34" charset="0"/>
              </a:rPr>
              <a:t>  İthalat İzni</a:t>
            </a:r>
            <a:endParaRPr lang="tr-TR" dirty="0">
              <a:solidFill>
                <a:prstClr val="black">
                  <a:lumMod val="75000"/>
                  <a:lumOff val="25000"/>
                </a:prstClr>
              </a:solidFill>
              <a:latin typeface="Arial" pitchFamily="34" charset="0"/>
              <a:cs typeface="Arial" pitchFamily="34" charset="0"/>
            </a:endParaRPr>
          </a:p>
          <a:p>
            <a:pPr indent="-182880">
              <a:lnSpc>
                <a:spcPct val="80000"/>
              </a:lnSpc>
              <a:buClr>
                <a:srgbClr val="F79646">
                  <a:lumMod val="75000"/>
                </a:srgbClr>
              </a:buClr>
              <a:defRPr/>
            </a:pPr>
            <a:r>
              <a:rPr lang="tr-TR" dirty="0" smtClean="0">
                <a:solidFill>
                  <a:prstClr val="black">
                    <a:lumMod val="75000"/>
                    <a:lumOff val="25000"/>
                  </a:prstClr>
                </a:solidFill>
                <a:latin typeface="Arial" pitchFamily="34" charset="0"/>
                <a:cs typeface="Arial" pitchFamily="34" charset="0"/>
              </a:rPr>
              <a:t> </a:t>
            </a:r>
            <a:endParaRPr lang="tr-TR" dirty="0">
              <a:solidFill>
                <a:prstClr val="black">
                  <a:lumMod val="75000"/>
                  <a:lumOff val="25000"/>
                </a:prstClr>
              </a:solidFill>
              <a:latin typeface="Arial" pitchFamily="34" charset="0"/>
              <a:cs typeface="Arial" pitchFamily="34" charset="0"/>
            </a:endParaRPr>
          </a:p>
        </p:txBody>
      </p:sp>
      <p:sp>
        <p:nvSpPr>
          <p:cNvPr id="71" name="Dikdörtgen 70"/>
          <p:cNvSpPr/>
          <p:nvPr/>
        </p:nvSpPr>
        <p:spPr>
          <a:xfrm>
            <a:off x="2718091" y="4900928"/>
            <a:ext cx="2228609" cy="313932"/>
          </a:xfrm>
          <a:prstGeom prst="rect">
            <a:avLst/>
          </a:prstGeom>
        </p:spPr>
        <p:txBody>
          <a:bodyPr wrap="square">
            <a:spAutoFit/>
          </a:bodyPr>
          <a:lstStyle/>
          <a:p>
            <a:pPr indent="-182880">
              <a:lnSpc>
                <a:spcPct val="80000"/>
              </a:lnSpc>
              <a:buClr>
                <a:srgbClr val="F79646">
                  <a:lumMod val="75000"/>
                </a:srgbClr>
              </a:buClr>
              <a:defRPr/>
            </a:pPr>
            <a:r>
              <a:rPr lang="tr-TR" dirty="0" smtClean="0">
                <a:solidFill>
                  <a:prstClr val="black">
                    <a:lumMod val="75000"/>
                    <a:lumOff val="25000"/>
                  </a:prstClr>
                </a:solidFill>
                <a:latin typeface="Arial" pitchFamily="34" charset="0"/>
                <a:cs typeface="Arial" pitchFamily="34" charset="0"/>
              </a:rPr>
              <a:t>Maden </a:t>
            </a:r>
            <a:r>
              <a:rPr lang="tr-TR" dirty="0">
                <a:solidFill>
                  <a:prstClr val="black">
                    <a:lumMod val="75000"/>
                    <a:lumOff val="25000"/>
                  </a:prstClr>
                </a:solidFill>
                <a:latin typeface="Arial" pitchFamily="34" charset="0"/>
                <a:cs typeface="Arial" pitchFamily="34" charset="0"/>
              </a:rPr>
              <a:t>işletme izni</a:t>
            </a:r>
          </a:p>
        </p:txBody>
      </p:sp>
      <p:pic>
        <p:nvPicPr>
          <p:cNvPr id="7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44624"/>
            <a:ext cx="1152128" cy="971286"/>
          </a:xfrm>
          <a:prstGeom prst="rect">
            <a:avLst/>
          </a:prstGeom>
          <a:noFill/>
        </p:spPr>
      </p:pic>
    </p:spTree>
    <p:extLst>
      <p:ext uri="{BB962C8B-B14F-4D97-AF65-F5344CB8AC3E}">
        <p14:creationId xmlns:p14="http://schemas.microsoft.com/office/powerpoint/2010/main" val="2089411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10 Veri Yer Tutucusu"/>
          <p:cNvSpPr>
            <a:spLocks noGrp="1"/>
          </p:cNvSpPr>
          <p:nvPr>
            <p:ph type="dt" sz="quarter" idx="4294967295"/>
          </p:nvPr>
        </p:nvSpPr>
        <p:spPr>
          <a:xfrm>
            <a:off x="0" y="6537325"/>
            <a:ext cx="2133600" cy="244475"/>
          </a:xfrm>
        </p:spPr>
        <p:txBody>
          <a:bodyPr/>
          <a:lstStyle/>
          <a:p>
            <a:pPr>
              <a:defRPr/>
            </a:pPr>
            <a:fld id="{2BE81248-F5CB-4D98-9231-9DAE3C3AD7A7}" type="datetime1">
              <a:rPr lang="tr-TR" smtClean="0">
                <a:solidFill>
                  <a:srgbClr val="FFFFFF"/>
                </a:solidFill>
              </a:rPr>
              <a:pPr>
                <a:defRPr/>
              </a:pPr>
              <a:t>15.06.2017</a:t>
            </a:fld>
            <a:endParaRPr lang="tr-TR" smtClean="0">
              <a:solidFill>
                <a:srgbClr val="FFFFFF"/>
              </a:solidFill>
            </a:endParaRPr>
          </a:p>
        </p:txBody>
      </p:sp>
      <p:sp>
        <p:nvSpPr>
          <p:cNvPr id="18" name="Text Box 2"/>
          <p:cNvSpPr txBox="1">
            <a:spLocks noChangeArrowheads="1"/>
          </p:cNvSpPr>
          <p:nvPr/>
        </p:nvSpPr>
        <p:spPr bwMode="auto">
          <a:xfrm>
            <a:off x="5000625" y="3607564"/>
            <a:ext cx="2523700" cy="369332"/>
          </a:xfrm>
          <a:prstGeom prst="rect">
            <a:avLst/>
          </a:prstGeom>
          <a:ln>
            <a:headEnd/>
            <a:tailEnd/>
          </a:ln>
          <a:scene3d>
            <a:camera prst="orthographicFront"/>
            <a:lightRig rig="threePt" dir="t"/>
          </a:scene3d>
          <a:sp3d>
            <a:bevelT prst="slope"/>
          </a:sp3d>
        </p:spPr>
        <p:style>
          <a:lnRef idx="1">
            <a:schemeClr val="accent5"/>
          </a:lnRef>
          <a:fillRef idx="2">
            <a:schemeClr val="accent5"/>
          </a:fillRef>
          <a:effectRef idx="1">
            <a:schemeClr val="accent5"/>
          </a:effectRef>
          <a:fontRef idx="minor">
            <a:schemeClr val="dk1"/>
          </a:fontRef>
        </p:style>
        <p:txBody>
          <a:bodyPr>
            <a:spAutoFit/>
          </a:bodyPr>
          <a:lstStyle/>
          <a:p>
            <a:pPr algn="ctr" eaLnBrk="0" fontAlgn="base" hangingPunct="0">
              <a:spcBef>
                <a:spcPct val="20000"/>
              </a:spcBef>
              <a:spcAft>
                <a:spcPct val="0"/>
              </a:spcAft>
              <a:buClr>
                <a:srgbClr val="4AB1E4"/>
              </a:buClr>
              <a:buSzPct val="65000"/>
              <a:buFont typeface="Wingdings" pitchFamily="2" charset="2"/>
              <a:buNone/>
              <a:defRPr/>
            </a:pPr>
            <a:r>
              <a:rPr lang="tr-TR" dirty="0">
                <a:solidFill>
                  <a:srgbClr val="FF0000"/>
                </a:solidFill>
              </a:rPr>
              <a:t>EK-1</a:t>
            </a:r>
          </a:p>
        </p:txBody>
      </p:sp>
      <p:sp>
        <p:nvSpPr>
          <p:cNvPr id="19" name="Text Box 2"/>
          <p:cNvSpPr txBox="1">
            <a:spLocks noChangeArrowheads="1"/>
          </p:cNvSpPr>
          <p:nvPr/>
        </p:nvSpPr>
        <p:spPr bwMode="auto">
          <a:xfrm>
            <a:off x="5072636" y="5200691"/>
            <a:ext cx="2523700" cy="369332"/>
          </a:xfrm>
          <a:prstGeom prst="rect">
            <a:avLst/>
          </a:prstGeom>
          <a:ln>
            <a:headEnd/>
            <a:tailEnd/>
          </a:ln>
          <a:scene3d>
            <a:camera prst="orthographicFront"/>
            <a:lightRig rig="threePt" dir="t"/>
          </a:scene3d>
          <a:sp3d>
            <a:bevelT prst="slope"/>
          </a:sp3d>
        </p:spPr>
        <p:style>
          <a:lnRef idx="1">
            <a:schemeClr val="accent5"/>
          </a:lnRef>
          <a:fillRef idx="2">
            <a:schemeClr val="accent5"/>
          </a:fillRef>
          <a:effectRef idx="1">
            <a:schemeClr val="accent5"/>
          </a:effectRef>
          <a:fontRef idx="minor">
            <a:schemeClr val="dk1"/>
          </a:fontRef>
        </p:style>
        <p:txBody>
          <a:bodyPr>
            <a:spAutoFit/>
          </a:bodyPr>
          <a:lstStyle/>
          <a:p>
            <a:pPr algn="ctr" eaLnBrk="0" fontAlgn="base" hangingPunct="0">
              <a:spcBef>
                <a:spcPct val="20000"/>
              </a:spcBef>
              <a:spcAft>
                <a:spcPct val="0"/>
              </a:spcAft>
              <a:buClr>
                <a:srgbClr val="4AB1E4"/>
              </a:buClr>
              <a:buSzPct val="65000"/>
              <a:buFont typeface="Wingdings" pitchFamily="2" charset="2"/>
              <a:buNone/>
              <a:defRPr/>
            </a:pPr>
            <a:r>
              <a:rPr lang="tr-TR" dirty="0">
                <a:solidFill>
                  <a:srgbClr val="FF0000"/>
                </a:solidFill>
              </a:rPr>
              <a:t>Ek-2</a:t>
            </a:r>
          </a:p>
        </p:txBody>
      </p:sp>
      <p:sp>
        <p:nvSpPr>
          <p:cNvPr id="20" name="Text Box 2"/>
          <p:cNvSpPr txBox="1">
            <a:spLocks noChangeArrowheads="1"/>
          </p:cNvSpPr>
          <p:nvPr/>
        </p:nvSpPr>
        <p:spPr bwMode="auto">
          <a:xfrm>
            <a:off x="2071688" y="5000636"/>
            <a:ext cx="2214578" cy="638164"/>
          </a:xfrm>
          <a:prstGeom prst="rect">
            <a:avLst/>
          </a:prstGeom>
          <a:ln>
            <a:headEnd/>
            <a:tailEnd/>
          </a:ln>
          <a:effectLst>
            <a:glow rad="139700">
              <a:schemeClr val="accent6">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algn="ctr" fontAlgn="base">
              <a:spcBef>
                <a:spcPts val="125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b="1" dirty="0">
                <a:solidFill>
                  <a:srgbClr val="FF0000"/>
                </a:solidFill>
              </a:rPr>
              <a:t>ÇEVRE VE  ŞEHİRCİLİK İL MÜDÜRLÜKLERİ </a:t>
            </a:r>
          </a:p>
          <a:p>
            <a:pPr fontAlgn="base">
              <a:spcBef>
                <a:spcPts val="1250"/>
              </a:spcBef>
              <a:spcAft>
                <a:spcPct val="0"/>
              </a:spcAft>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sz="1600" dirty="0">
              <a:solidFill>
                <a:srgbClr val="FF0000"/>
              </a:solidFill>
            </a:endParaRPr>
          </a:p>
        </p:txBody>
      </p:sp>
      <p:sp>
        <p:nvSpPr>
          <p:cNvPr id="21" name="Text Box 2"/>
          <p:cNvSpPr txBox="1">
            <a:spLocks noChangeArrowheads="1"/>
          </p:cNvSpPr>
          <p:nvPr/>
        </p:nvSpPr>
        <p:spPr bwMode="auto">
          <a:xfrm>
            <a:off x="2071670" y="3500439"/>
            <a:ext cx="2214578" cy="614361"/>
          </a:xfrm>
          <a:prstGeom prst="rect">
            <a:avLst/>
          </a:prstGeom>
          <a:ln>
            <a:headEnd/>
            <a:tailEnd/>
          </a:ln>
          <a:effectLst>
            <a:glow rad="101600">
              <a:schemeClr val="accent6">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algn="ctr" fontAlgn="base">
              <a:lnSpc>
                <a:spcPct val="200000"/>
              </a:lnSpc>
              <a:spcBef>
                <a:spcPts val="1250"/>
              </a:spcBef>
              <a:spcAft>
                <a:spcPct val="0"/>
              </a:spcAft>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600" b="1" dirty="0">
                <a:solidFill>
                  <a:srgbClr val="FF0000"/>
                </a:solidFill>
              </a:rPr>
              <a:t>BAKANLIK</a:t>
            </a:r>
          </a:p>
          <a:p>
            <a:pPr fontAlgn="base">
              <a:spcBef>
                <a:spcPts val="1250"/>
              </a:spcBef>
              <a:spcAft>
                <a:spcPct val="0"/>
              </a:spcAft>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B050"/>
                </a:solidFill>
              </a:rPr>
              <a:t>                         </a:t>
            </a:r>
            <a:r>
              <a:rPr lang="tr-TR" sz="2000" dirty="0">
                <a:solidFill>
                  <a:srgbClr val="080808"/>
                </a:solidFill>
              </a:rPr>
              <a:t>  </a:t>
            </a:r>
          </a:p>
        </p:txBody>
      </p:sp>
      <p:cxnSp>
        <p:nvCxnSpPr>
          <p:cNvPr id="23" name="22 Düz Ok Bağlayıcısı"/>
          <p:cNvCxnSpPr/>
          <p:nvPr/>
        </p:nvCxnSpPr>
        <p:spPr bwMode="auto">
          <a:xfrm>
            <a:off x="1285875" y="3929063"/>
            <a:ext cx="785813" cy="1587"/>
          </a:xfrm>
          <a:prstGeom prst="straightConnector1">
            <a:avLst/>
          </a:prstGeom>
          <a:ln>
            <a:solidFill>
              <a:srgbClr val="000099"/>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5" name="24 Düz Ok Bağlayıcısı"/>
          <p:cNvCxnSpPr/>
          <p:nvPr/>
        </p:nvCxnSpPr>
        <p:spPr bwMode="auto">
          <a:xfrm>
            <a:off x="1285875" y="5357813"/>
            <a:ext cx="785813" cy="1587"/>
          </a:xfrm>
          <a:prstGeom prst="straightConnector1">
            <a:avLst/>
          </a:prstGeom>
          <a:ln>
            <a:solidFill>
              <a:srgbClr val="000099"/>
            </a:solidFill>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9" name="28 Düz Bağlayıcı"/>
          <p:cNvCxnSpPr/>
          <p:nvPr/>
        </p:nvCxnSpPr>
        <p:spPr bwMode="auto">
          <a:xfrm>
            <a:off x="1258888" y="2349500"/>
            <a:ext cx="26987" cy="3008313"/>
          </a:xfrm>
          <a:prstGeom prst="line">
            <a:avLst/>
          </a:prstGeom>
          <a:ln>
            <a:solidFill>
              <a:srgbClr val="000099"/>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7" name="36 Düz Bağlayıcı"/>
          <p:cNvCxnSpPr/>
          <p:nvPr/>
        </p:nvCxnSpPr>
        <p:spPr bwMode="auto">
          <a:xfrm>
            <a:off x="4286250" y="3857625"/>
            <a:ext cx="714375" cy="1588"/>
          </a:xfrm>
          <a:prstGeom prst="line">
            <a:avLst/>
          </a:prstGeom>
          <a:ln>
            <a:solidFill>
              <a:srgbClr val="000099"/>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8" name="37 Düz Bağlayıcı"/>
          <p:cNvCxnSpPr/>
          <p:nvPr/>
        </p:nvCxnSpPr>
        <p:spPr bwMode="auto">
          <a:xfrm>
            <a:off x="4305300" y="5411788"/>
            <a:ext cx="785813" cy="0"/>
          </a:xfrm>
          <a:prstGeom prst="line">
            <a:avLst/>
          </a:prstGeom>
          <a:ln>
            <a:solidFill>
              <a:srgbClr val="000099"/>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39" name="Text Box 2"/>
          <p:cNvSpPr txBox="1">
            <a:spLocks noChangeArrowheads="1"/>
          </p:cNvSpPr>
          <p:nvPr/>
        </p:nvSpPr>
        <p:spPr bwMode="auto">
          <a:xfrm>
            <a:off x="357158" y="2000240"/>
            <a:ext cx="2971800" cy="338554"/>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spAutoFit/>
          </a:bodyPr>
          <a:lstStyle/>
          <a:p>
            <a:pPr algn="ctr" eaLnBrk="0" fontAlgn="base" hangingPunct="0">
              <a:lnSpc>
                <a:spcPct val="80000"/>
              </a:lnSpc>
              <a:spcBef>
                <a:spcPct val="20000"/>
              </a:spcBef>
              <a:spcAft>
                <a:spcPct val="0"/>
              </a:spcAft>
              <a:buClr>
                <a:srgbClr val="4AB1E4"/>
              </a:buClr>
              <a:buSzPct val="65000"/>
              <a:buFont typeface="Wingdings" pitchFamily="2" charset="2"/>
              <a:buNone/>
              <a:defRPr/>
            </a:pPr>
            <a:r>
              <a:rPr lang="tr-TR" sz="2000" dirty="0">
                <a:solidFill>
                  <a:srgbClr val="FF0000"/>
                </a:solidFill>
                <a:effectLst>
                  <a:outerShdw blurRad="38100" dist="38100" dir="2700000" algn="tl">
                    <a:srgbClr val="FFFFFF"/>
                  </a:outerShdw>
                </a:effectLst>
                <a:latin typeface="Arial Narrow" pitchFamily="34" charset="0"/>
              </a:rPr>
              <a:t>Yetkili Merciiler</a:t>
            </a:r>
          </a:p>
        </p:txBody>
      </p:sp>
      <p:sp>
        <p:nvSpPr>
          <p:cNvPr id="22" name="1 Başlık"/>
          <p:cNvSpPr txBox="1">
            <a:spLocks/>
          </p:cNvSpPr>
          <p:nvPr/>
        </p:nvSpPr>
        <p:spPr>
          <a:xfrm>
            <a:off x="1524000" y="457200"/>
            <a:ext cx="5450948" cy="767008"/>
          </a:xfrm>
          <a:prstGeom prst="roundRect">
            <a:avLst/>
          </a:prstGeom>
          <a:solidFill>
            <a:schemeClr val="lt1"/>
          </a:solidFill>
          <a:ln w="38100" cap="flat" cmpd="sng" algn="ctr">
            <a:solidFill>
              <a:srgbClr val="00B050"/>
            </a:solidFill>
            <a:prstDash val="solid"/>
          </a:ln>
        </p:spPr>
        <p:style>
          <a:lnRef idx="2">
            <a:schemeClr val="accent2"/>
          </a:lnRef>
          <a:fillRef idx="1">
            <a:schemeClr val="lt1"/>
          </a:fillRef>
          <a:effectRef idx="0">
            <a:schemeClr val="accent2"/>
          </a:effectRef>
          <a:fontRef idx="minor">
            <a:schemeClr val="dk1"/>
          </a:fontRef>
        </p:style>
        <p:txBody>
          <a:bodyPr/>
          <a:lstStyle>
            <a:defPPr>
              <a:defRPr lang="en-US"/>
            </a:defPPr>
            <a:lvl1pPr algn="ctr" eaLnBrk="0" hangingPunct="0">
              <a:lnSpc>
                <a:spcPct val="90000"/>
              </a:lnSpc>
              <a:buFont typeface="Wingdings" pitchFamily="2" charset="2"/>
              <a:buNone/>
              <a:defRPr sz="2400" b="1" i="1">
                <a:ln w="12700">
                  <a:solidFill>
                    <a:schemeClr val="tx2">
                      <a:satMod val="155000"/>
                    </a:schemeClr>
                  </a:solidFill>
                  <a:prstDash val="solid"/>
                </a:ln>
                <a:solidFill>
                  <a:srgbClr val="FF6600"/>
                </a:solidFill>
              </a:defRPr>
            </a:lvl1pPr>
            <a:lvl2pPr algn="ctr" eaLnBrk="0" hangingPunct="0">
              <a:defRPr sz="4200" b="1" i="1"/>
            </a:lvl2pPr>
            <a:lvl3pPr algn="ctr" eaLnBrk="0" hangingPunct="0">
              <a:defRPr sz="4200" b="1" i="1"/>
            </a:lvl3pPr>
            <a:lvl4pPr algn="ctr" eaLnBrk="0" hangingPunct="0">
              <a:defRPr sz="4200" b="1" i="1"/>
            </a:lvl4pPr>
            <a:lvl5pPr algn="ctr" eaLnBrk="0" hangingPunct="0">
              <a:defRPr sz="4200" b="1" i="1"/>
            </a:lvl5pPr>
            <a:lvl6pPr marL="457200" algn="ctr" fontAlgn="base">
              <a:spcBef>
                <a:spcPct val="0"/>
              </a:spcBef>
              <a:spcAft>
                <a:spcPct val="0"/>
              </a:spcAft>
              <a:defRPr sz="4200" b="1" i="1"/>
            </a:lvl6pPr>
            <a:lvl7pPr marL="914400" algn="ctr" fontAlgn="base">
              <a:spcBef>
                <a:spcPct val="0"/>
              </a:spcBef>
              <a:spcAft>
                <a:spcPct val="0"/>
              </a:spcAft>
              <a:defRPr sz="4200" b="1" i="1"/>
            </a:lvl7pPr>
            <a:lvl8pPr marL="1371600" algn="ctr" fontAlgn="base">
              <a:spcBef>
                <a:spcPct val="0"/>
              </a:spcBef>
              <a:spcAft>
                <a:spcPct val="0"/>
              </a:spcAft>
              <a:defRPr sz="4200" b="1" i="1"/>
            </a:lvl8pPr>
            <a:lvl9pPr marL="1828800" algn="ctr" fontAlgn="base">
              <a:spcBef>
                <a:spcPct val="0"/>
              </a:spcBef>
              <a:spcAft>
                <a:spcPct val="0"/>
              </a:spcAft>
              <a:defRPr sz="4200" b="1" i="1"/>
            </a:lvl9pPr>
          </a:lstStyle>
          <a:p>
            <a:pPr fontAlgn="base">
              <a:spcBef>
                <a:spcPct val="0"/>
              </a:spcBef>
              <a:spcAft>
                <a:spcPct val="0"/>
              </a:spcAft>
              <a:defRPr/>
            </a:pPr>
            <a:r>
              <a:rPr lang="tr-TR" dirty="0" smtClean="0">
                <a:ln w="12700">
                  <a:solidFill>
                    <a:srgbClr val="A59A55">
                      <a:satMod val="155000"/>
                    </a:srgbClr>
                  </a:solidFill>
                  <a:prstDash val="solid"/>
                </a:ln>
              </a:rPr>
              <a:t>ÇEVRESEL ETKİ DEĞERLENDİRMESİ NEDİR?</a:t>
            </a:r>
          </a:p>
        </p:txBody>
      </p:sp>
      <p:pic>
        <p:nvPicPr>
          <p:cNvPr id="15"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25417"/>
            <a:ext cx="1224136" cy="971286"/>
          </a:xfrm>
          <a:prstGeom prst="rect">
            <a:avLst/>
          </a:prstGeom>
          <a:noFill/>
        </p:spPr>
      </p:pic>
    </p:spTree>
    <p:extLst>
      <p:ext uri="{BB962C8B-B14F-4D97-AF65-F5344CB8AC3E}">
        <p14:creationId xmlns:p14="http://schemas.microsoft.com/office/powerpoint/2010/main" val="287465011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lide(fromBottom)">
                                      <p:cBhvr>
                                        <p:cTn id="7" dur="500"/>
                                        <p:tgtEl>
                                          <p:spTgt spid="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amond(in)">
                                      <p:cBhvr>
                                        <p:cTn id="12" dur="2000"/>
                                        <p:tgtEl>
                                          <p:spTgt spid="23"/>
                                        </p:tgtEl>
                                      </p:cBhvr>
                                    </p:animEffect>
                                  </p:childTnLst>
                                </p:cTn>
                              </p:par>
                              <p:par>
                                <p:cTn id="13" presetID="8" presetClass="entr" presetSubtype="1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amond(in)">
                                      <p:cBhvr>
                                        <p:cTn id="15" dur="2000"/>
                                        <p:tgtEl>
                                          <p:spTgt spid="25"/>
                                        </p:tgtEl>
                                      </p:cBhvr>
                                    </p:animEffect>
                                  </p:childTnLst>
                                </p:cTn>
                              </p:par>
                              <p:par>
                                <p:cTn id="16" presetID="8"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amond(in)">
                                      <p:cBhvr>
                                        <p:cTn id="18" dur="2000"/>
                                        <p:tgtEl>
                                          <p:spTgt spid="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1156</TotalTime>
  <Words>1874</Words>
  <Application>Microsoft Office PowerPoint</Application>
  <PresentationFormat>On-screen Show (4:3)</PresentationFormat>
  <Paragraphs>442</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Ofis Teması</vt:lpstr>
      <vt:lpstr>     ÇED, İZİN VE DENETİM GENEL MÜDÜRLÜĞÜ ALTYAPI YATIRIMLARI ÇED ve SÇD DAİRESİ BAŞKANLIĞI ENERJİ YATIRIMLARI ŞUBE MÜDÜRLÜĞÜ   “ÇED YÖNETMELİĞİ VE ENERJİ PROJELERİNDE ÇED UYGULAMALARI”   Kenan OCAK Şube Müdürü  </vt:lpstr>
      <vt:lpstr> İÇERİK</vt:lpstr>
      <vt:lpstr>PowerPoint Presentation</vt:lpstr>
      <vt:lpstr>PowerPoint Presentation</vt:lpstr>
      <vt:lpstr>PowerPoint Presentation</vt:lpstr>
      <vt:lpstr>PowerPoint Presentation</vt:lpstr>
      <vt:lpstr>PowerPoint Presentation</vt:lpstr>
      <vt:lpstr>Ülkemizdeki uygulamalarda ÇED Kararı olmadan;  </vt:lpstr>
      <vt:lpstr>PowerPoint Presentation</vt:lpstr>
      <vt:lpstr>PowerPoint Presentation</vt:lpstr>
      <vt:lpstr>PowerPoint Presentation</vt:lpstr>
      <vt:lpstr>PowerPoint Presentation</vt:lpstr>
      <vt:lpstr>PowerPoint Presentation</vt:lpstr>
      <vt:lpstr>ÇEVRİMİÇİ ÇED SÜRECİ YÖNETİM SİSTEMİ (e-ÇED)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YILLARA GÖRE ÇED KARAR SAYILARI </vt:lpstr>
      <vt:lpstr>PowerPoint Presentation</vt:lpstr>
      <vt:lpstr>Kenan OCAK Enerji Yatırımları Şube Müdürü Tel: 0 (312) 410 17 78 e-posta: kenan.ocak@csb.gov.tr   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Kenan Ocak</dc:creator>
  <cp:lastModifiedBy>Alia Sharify</cp:lastModifiedBy>
  <cp:revision>235</cp:revision>
  <dcterms:created xsi:type="dcterms:W3CDTF">2016-10-13T08:31:32Z</dcterms:created>
  <dcterms:modified xsi:type="dcterms:W3CDTF">2017-06-15T12:12:15Z</dcterms:modified>
</cp:coreProperties>
</file>