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1" r:id="rId4"/>
    <p:sldId id="270" r:id="rId5"/>
    <p:sldId id="260" r:id="rId6"/>
    <p:sldId id="272" r:id="rId7"/>
    <p:sldId id="262" r:id="rId8"/>
    <p:sldId id="271" r:id="rId9"/>
    <p:sldId id="273" r:id="rId10"/>
    <p:sldId id="274" r:id="rId11"/>
    <p:sldId id="263" r:id="rId12"/>
    <p:sldId id="275" r:id="rId13"/>
    <p:sldId id="264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37" d="100"/>
          <a:sy n="37" d="100"/>
        </p:scale>
        <p:origin x="66" y="15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90EC1-6FBC-4551-A280-8CFDBC780A0B}" type="datetimeFigureOut">
              <a:rPr lang="tr-TR" smtClean="0"/>
              <a:t>25.01.2019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46EE9-995C-4DAA-BDA8-B9C9268300C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26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8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2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2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8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3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64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1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2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1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9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E4D38-7D3A-4C28-B357-0935ED71359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DCB21-31A6-4C83-94AF-ECCE8387C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"/>
            <a:grayscl/>
            <a:lum/>
          </a:blip>
          <a:srcRect/>
          <a:stretch>
            <a:fillRect l="10000" t="12000" r="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894" y="119938"/>
            <a:ext cx="884655" cy="914400"/>
          </a:xfrm>
          <a:prstGeom prst="rect">
            <a:avLst/>
          </a:prstGeom>
        </p:spPr>
      </p:pic>
      <p:pic>
        <p:nvPicPr>
          <p:cNvPr id="5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1" y="119938"/>
            <a:ext cx="93434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221340" y="81838"/>
            <a:ext cx="7848600" cy="10611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  <a:endParaRPr lang="en-US" sz="14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11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11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11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11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2573" y="2422981"/>
            <a:ext cx="9046131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Street Living and Street 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Working </a:t>
            </a:r>
          </a:p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Children 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in OIC Member Countries</a:t>
            </a:r>
          </a:p>
          <a:p>
            <a:pPr algn="ctr"/>
            <a:endParaRPr lang="en-US" sz="3600" b="1" dirty="0" smtClean="0"/>
          </a:p>
          <a:p>
            <a:pPr algn="ctr"/>
            <a:endParaRPr lang="en-US" sz="3600" b="1" dirty="0"/>
          </a:p>
          <a:p>
            <a:pPr algn="ctr"/>
            <a:endParaRPr lang="en-US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25 January 2019</a:t>
            </a:r>
          </a:p>
          <a:p>
            <a:pPr algn="ctr"/>
            <a:endParaRPr lang="en-US" dirty="0"/>
          </a:p>
          <a:p>
            <a:pPr algn="ctr"/>
            <a:r>
              <a:rPr lang="en-US" sz="1600" i="1" dirty="0" smtClean="0"/>
              <a:t>Presented by Kaan Namli, Researcher at SESRIC</a:t>
            </a:r>
          </a:p>
          <a:p>
            <a:pPr algn="ctr"/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5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Who are Street Children?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395" y="1663560"/>
            <a:ext cx="7120705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UNICEF definition – three categories of street children.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General definition NGOs typically employ.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Standard definition does not exist.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Narrow versus broad definitions.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OIC Countries also have different legal, cultural or social definitions.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403" y="1550166"/>
            <a:ext cx="4981297" cy="321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8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Street Children in Numbers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8295" y="1839200"/>
            <a:ext cx="546970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UN estimates 100 to 150 million street children in the world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Other estimates in the tens of millions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Variance due to a number of factors</a:t>
            </a:r>
          </a:p>
          <a:p>
            <a:pPr lvl="1"/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Statistics at the OIC level do not exist – country level data 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96" y="1312405"/>
            <a:ext cx="6286501" cy="42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Major Causes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395" y="1192171"/>
            <a:ext cx="9742558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Poverty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Conflict, Disaster and Migration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Violence Against Children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Restricted Access to 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Child Labor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HIV Pandemic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Family Factors/Culture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900" y="3627916"/>
            <a:ext cx="2937196" cy="2067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1" y="1013042"/>
            <a:ext cx="6124896" cy="2576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200" y="3627916"/>
            <a:ext cx="3187700" cy="20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Risks Street Children Face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7695" y="1778361"/>
            <a:ext cx="7120705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Violence and Exploitation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Sexual Abuse and Trafficking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Crime and Abuse by Authority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Health Risks and Diseases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Drug Use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1554161"/>
            <a:ext cx="5334533" cy="354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5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Cases from OIC Countries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710066" y="1183654"/>
            <a:ext cx="265176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Pakistan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1016" y="2109378"/>
            <a:ext cx="265176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Egypt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0066" y="4008885"/>
            <a:ext cx="265176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Bangladesh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0066" y="3083161"/>
            <a:ext cx="265176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Lebanon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83969" y="5028726"/>
            <a:ext cx="265176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Turkey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40" y="1182944"/>
            <a:ext cx="3637660" cy="24064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345" y="1182944"/>
            <a:ext cx="3644885" cy="24048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59" y="3690996"/>
            <a:ext cx="3621488" cy="2435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345" y="3696745"/>
            <a:ext cx="3644885" cy="24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Way Forward  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395" y="1129352"/>
            <a:ext cx="7120705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Islamic Teaching, Values and Virtues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Cooperation Amongst OIC Countries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Poverty Reduction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Legislative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Education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Strengthening Families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Recreational Activities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Public Awareness Campaigns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 smtClean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597" y="1492872"/>
            <a:ext cx="7175500" cy="38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302" y="2577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Thank you for your attention.   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Outline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7274" y="975600"/>
            <a:ext cx="604582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Introduction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Overview of Children’s Situation in OIC Countries 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dirty="0" smtClean="0"/>
              <a:t>Who are Street Children?</a:t>
            </a:r>
            <a:endParaRPr lang="en-US" sz="2000" dirty="0"/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dirty="0" smtClean="0"/>
              <a:t>Street </a:t>
            </a:r>
            <a:r>
              <a:rPr lang="en-US" sz="2000" dirty="0"/>
              <a:t>Children in Numbers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dirty="0"/>
              <a:t>Major Causes 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en-US" sz="2000" dirty="0" smtClean="0"/>
              <a:t>Risks </a:t>
            </a:r>
            <a:r>
              <a:rPr lang="en-US" sz="2000" dirty="0"/>
              <a:t>Street Children Face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2000" dirty="0" smtClean="0"/>
              <a:t>Way </a:t>
            </a:r>
            <a:r>
              <a:rPr lang="en-US" sz="2000" dirty="0" smtClean="0"/>
              <a:t>Forward</a:t>
            </a:r>
          </a:p>
          <a:p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834" y="1419630"/>
            <a:ext cx="420624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20998" cy="596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0"/>
            <a:ext cx="373607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2603500"/>
            <a:ext cx="373607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>
            <a:fillRect/>
          </a:stretch>
        </p:blipFill>
        <p:spPr>
          <a:xfrm>
            <a:off x="6657069" y="0"/>
            <a:ext cx="5534931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22900" cy="593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900" y="0"/>
            <a:ext cx="67691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8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566" y="1243971"/>
            <a:ext cx="2264707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5273" y="1242019"/>
            <a:ext cx="2241291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919" y="2289581"/>
            <a:ext cx="2286008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Introduction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0162" y="1140419"/>
            <a:ext cx="6957171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SESRIC Reports on Children and Youth in OIC Countries.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Children amongst the most vulnerable segment of society.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Various international conventions  and national legal frameworks to protect children, however, problem persists</a:t>
            </a:r>
          </a:p>
          <a:p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Street children can be found across the world but highest numbers are in the developing countries.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S</a:t>
            </a:r>
            <a:r>
              <a:rPr lang="en-US" sz="2000" dirty="0" smtClean="0"/>
              <a:t>treet children are not homogenous group.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 Causes and risk differ but overarching commonalities are evident.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Overview of Children’s Situation in OIC Countries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395" y="2057740"/>
            <a:ext cx="487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Over 600 million children under 15 in OIC Countries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31% of the world’s children population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51.1%  male, 48.9% female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954" y="1729081"/>
            <a:ext cx="6664743" cy="34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Overview of Children’s Situation in OIC Countries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160" y="923803"/>
            <a:ext cx="1200184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OIC countries showed significant improvement in various areas related to children since the 1990s.</a:t>
            </a:r>
          </a:p>
          <a:p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Legislation </a:t>
            </a:r>
          </a:p>
          <a:p>
            <a:pPr lvl="1"/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Covenant on the Rights of the Child in Islam</a:t>
            </a:r>
          </a:p>
          <a:p>
            <a:pPr lvl="1"/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Islamic Ministerial Conferences on the Child</a:t>
            </a:r>
          </a:p>
          <a:p>
            <a:pPr lvl="1"/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Child mortality – 1990 (126 deaths per 1000 births), 2015 (60 death per 1000 births)</a:t>
            </a:r>
          </a:p>
          <a:p>
            <a:pPr lvl="1"/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Education enrolment and completion – 72.2% in 2000 to 82.8% in 2016</a:t>
            </a:r>
          </a:p>
          <a:p>
            <a:pPr lvl="1"/>
            <a:endParaRPr lang="en-US" sz="20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Literacy –  Compared to 1990,  </a:t>
            </a:r>
            <a:r>
              <a:rPr lang="en-US" sz="2000" dirty="0" smtClean="0"/>
              <a:t>10</a:t>
            </a:r>
            <a:r>
              <a:rPr lang="en-US" sz="2000" dirty="0" smtClean="0"/>
              <a:t>% </a:t>
            </a:r>
            <a:r>
              <a:rPr lang="en-US" sz="2000" dirty="0" smtClean="0"/>
              <a:t>higher in </a:t>
            </a:r>
            <a:r>
              <a:rPr lang="en-US" sz="2000" dirty="0" smtClean="0"/>
              <a:t>20162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Even </a:t>
            </a:r>
            <a:r>
              <a:rPr lang="en-US" sz="2000" dirty="0">
                <a:solidFill>
                  <a:prstClr val="black"/>
                </a:solidFill>
              </a:rPr>
              <a:t>with all the progress, OIC countries are still lagging behind non-OIC developing countries and developed countries in most of the areas related to children.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800" b="1" dirty="0" smtClean="0">
                <a:solidFill>
                  <a:schemeClr val="tx1"/>
                </a:solidFill>
                <a:latin typeface="Palatino Linotype" pitchFamily="18" charset="0"/>
              </a:rPr>
              <a:t>STATISTICAL, ECONOMIC AND SOCIAL RESEARCH AND TRAINING CENTRE FOR ISLAMIC COUNTRIES</a:t>
            </a:r>
          </a:p>
          <a:p>
            <a:pPr fontAlgn="auto">
              <a:spcAft>
                <a:spcPts val="0"/>
              </a:spcAft>
              <a:defRPr/>
            </a:pPr>
            <a:endParaRPr lang="en-US" sz="800" b="1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ORGANI</a:t>
            </a:r>
            <a:r>
              <a:rPr lang="tr-TR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S</a:t>
            </a:r>
            <a:r>
              <a:rPr lang="en-US" sz="800" b="1" spc="150" dirty="0" smtClean="0">
                <a:solidFill>
                  <a:schemeClr val="tx1"/>
                </a:solidFill>
                <a:latin typeface="Palatino Linotype" pitchFamily="18" charset="0"/>
              </a:rPr>
              <a:t>ATION OF ISLAMIC COOPERATION</a:t>
            </a:r>
            <a:endParaRPr lang="en-US" sz="800" b="1" spc="15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Overview of Children’s Situation in OIC Countries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160" y="1737600"/>
            <a:ext cx="61852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1</a:t>
            </a:r>
            <a:r>
              <a:rPr lang="en-US" sz="2000" dirty="0" smtClean="0"/>
              <a:t> </a:t>
            </a:r>
            <a:r>
              <a:rPr lang="en-US" sz="2000" dirty="0"/>
              <a:t>in 17 children in OIC </a:t>
            </a:r>
            <a:r>
              <a:rPr lang="en-US" sz="2000" dirty="0" smtClean="0"/>
              <a:t>countries still die </a:t>
            </a:r>
            <a:r>
              <a:rPr lang="en-US" sz="2000" dirty="0"/>
              <a:t>before their fifth </a:t>
            </a:r>
            <a:r>
              <a:rPr lang="en-US" sz="2000" dirty="0" smtClean="0"/>
              <a:t>birthday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Nutritional deficiencies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Education enrolment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Literacy  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/>
              <a:t>Access to health services 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194" y="950518"/>
            <a:ext cx="4718954" cy="2468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194" y="3519914"/>
            <a:ext cx="4718955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3.gstatic.com/images?q=tbn:ANd9GcQ5ZVFAQkFjBzRnm3CccGzkdnDVPzaH0eeCIm6KbP2rNMoNuij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5" y="6133400"/>
            <a:ext cx="560608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303" y="6133400"/>
            <a:ext cx="530794" cy="54864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177353" y="6235000"/>
            <a:ext cx="78486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STATISTICAL, ECONOMIC AND SOCIAL RESEARCH AND TRAINING CENTRE FOR ISLAMIC COUNTRIES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ORGANI</a:t>
            </a:r>
            <a:r>
              <a:rPr kumimoji="0" lang="tr-TR" sz="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S</a:t>
            </a:r>
            <a:r>
              <a:rPr kumimoji="0" lang="en-US" sz="800" b="1" i="0" u="none" strike="noStrike" kern="1200" cap="none" spc="15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+mn-cs"/>
              </a:rPr>
              <a:t>ATION OF ISLAMIC COOPERATION</a:t>
            </a:r>
            <a:endParaRPr kumimoji="0" lang="en-US" sz="800" b="1" i="0" u="none" strike="noStrike" kern="1200" cap="none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95" y="164169"/>
            <a:ext cx="1160670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 of Children’s Situation in OIC Countries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395" y="1079515"/>
            <a:ext cx="46696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Prevalence of violent discipline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Conflicts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Child labor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653" y="3453837"/>
            <a:ext cx="4135219" cy="2328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319" y="3453837"/>
            <a:ext cx="4283681" cy="2464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917415"/>
            <a:ext cx="4135219" cy="240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2503</TotalTime>
  <Words>759</Words>
  <Application>Microsoft Office PowerPoint</Application>
  <PresentationFormat>Widescreen</PresentationFormat>
  <Paragraphs>277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Palatino Linotype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SESRIC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Kaan Namli</dc:creator>
  <cp:lastModifiedBy>Kaan Namli</cp:lastModifiedBy>
  <cp:revision>69</cp:revision>
  <dcterms:created xsi:type="dcterms:W3CDTF">2018-11-28T11:48:10Z</dcterms:created>
  <dcterms:modified xsi:type="dcterms:W3CDTF">2019-01-25T09:45:14Z</dcterms:modified>
</cp:coreProperties>
</file>