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24"/>
  </p:notesMasterIdLst>
  <p:sldIdLst>
    <p:sldId id="277" r:id="rId5"/>
    <p:sldId id="293" r:id="rId6"/>
    <p:sldId id="256" r:id="rId7"/>
    <p:sldId id="257" r:id="rId8"/>
    <p:sldId id="297" r:id="rId9"/>
    <p:sldId id="298" r:id="rId10"/>
    <p:sldId id="271" r:id="rId11"/>
    <p:sldId id="295" r:id="rId12"/>
    <p:sldId id="258" r:id="rId13"/>
    <p:sldId id="261" r:id="rId14"/>
    <p:sldId id="262" r:id="rId15"/>
    <p:sldId id="263" r:id="rId16"/>
    <p:sldId id="264" r:id="rId17"/>
    <p:sldId id="296" r:id="rId18"/>
    <p:sldId id="294" r:id="rId19"/>
    <p:sldId id="273" r:id="rId20"/>
    <p:sldId id="280" r:id="rId21"/>
    <p:sldId id="276" r:id="rId22"/>
    <p:sldId id="278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E1E2F1-163A-4A1B-B071-65889B377AA6}">
          <p14:sldIdLst>
            <p14:sldId id="277"/>
            <p14:sldId id="293"/>
          </p14:sldIdLst>
        </p14:section>
        <p14:section name="Untitled Section" id="{BD106206-2CEF-4FBC-A9B7-B8D1C14E9DA0}">
          <p14:sldIdLst>
            <p14:sldId id="256"/>
            <p14:sldId id="257"/>
            <p14:sldId id="297"/>
            <p14:sldId id="298"/>
            <p14:sldId id="271"/>
            <p14:sldId id="295"/>
            <p14:sldId id="258"/>
            <p14:sldId id="261"/>
            <p14:sldId id="262"/>
            <p14:sldId id="263"/>
            <p14:sldId id="264"/>
            <p14:sldId id="296"/>
            <p14:sldId id="294"/>
            <p14:sldId id="273"/>
            <p14:sldId id="280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srtcic-my.sharepoint.com/personal/tqureshi_sesric_org/Documents/Health/Health%20Report%202019/Final/Chapter%203%20-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3%20-%20Figures(21-10-2019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3%20-%20Figures(21-10-2019)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3%20-%20Figures(21-10-2019)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3%20-%20Figures(21-10-2019)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5%20-%20Figures(21-10-2019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5%20-%20Figures(21-10-2019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2%20-%20Figures(21-10-2019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2%20-%20Figures(21-10-2019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2%20-%20Figures(21-10-2019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2%20-%20Figures(21-10-2019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qureshi\OneDrive%20-%20SESRIC\Health\Health%20Report%202019\Chapter%204%20-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2%20-%20Figures(21-10-2019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Kenan\OneDrive%20-%20SESRIC\Masa&#252;st&#252;\sunum%20excel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Kenan\OneDrive%20-%20SESRIC\Masa&#252;st&#252;\sunum%20excels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urbedar\Desktop\Jakarta%20meeting\SESRIC%20presentation%20-%20original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turbedar\Desktop\Jakarta%20meeting\SESRIC%20presentation%20-%20original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Kenan\OneDrive%20-%20SESRIC\Masa&#252;st&#252;\idmc_displacement_all_datase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qureshi\OneDrive%20-%20SESRIC\Health\Health%20Report%202019\Chapter%204%20-%20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3%20-%20Figures(21-10-2019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3%20-%20Figures(21-10-2019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3%20-%20Figures(21-10-2019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3%20-%20Figures(21-10-2019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3%20-%20Figures(21-10-2019)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ussain\SESRIC\Research%20Department%20-%20Documents\01_Regular%20Reports\Health\Health%20Report\2019\Final\Chapter%204%20-%20Figures(21-10-2019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6341040248213E-2"/>
          <c:y val="0.11053295421405658"/>
          <c:w val="0.93873179195035739"/>
          <c:h val="0.78206765820939061"/>
        </c:manualLayout>
      </c:layout>
      <c:lineChart>
        <c:grouping val="stacked"/>
        <c:varyColors val="0"/>
        <c:ser>
          <c:idx val="0"/>
          <c:order val="0"/>
          <c:tx>
            <c:strRef>
              <c:f>'[Chapter 3 - Figures.xlsx]3.1'!$A$3</c:f>
              <c:strCache>
                <c:ptCount val="1"/>
                <c:pt idx="0">
                  <c:v>OIC</c:v>
                </c:pt>
              </c:strCache>
            </c:strRef>
          </c:tx>
          <c:spPr>
            <a:ln w="127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ysDot"/>
              </a:ln>
              <a:effectLst/>
            </c:spPr>
          </c:marker>
          <c:dLbls>
            <c:dLbl>
              <c:idx val="0"/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144-416A-BB84-543A2C2F1098}"/>
                </c:ext>
              </c:extLst>
            </c:dLbl>
            <c:dLbl>
              <c:idx val="2"/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144-416A-BB84-543A2C2F1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'[Chapter 3 - Figures.xlsx]3.1'!$B$2:$D$2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'[Chapter 3 - Figures.xlsx]3.1'!$B$3:$D$3</c:f>
              <c:numCache>
                <c:formatCode>0.0</c:formatCode>
                <c:ptCount val="3"/>
                <c:pt idx="0">
                  <c:v>62.624080872913986</c:v>
                </c:pt>
                <c:pt idx="1">
                  <c:v>66.084936243046641</c:v>
                </c:pt>
                <c:pt idx="2">
                  <c:v>68.110087719298249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44-416A-BB84-543A2C2F1098}"/>
            </c:ext>
          </c:extLst>
        </c:ser>
        <c:ser>
          <c:idx val="1"/>
          <c:order val="1"/>
          <c:tx>
            <c:strRef>
              <c:f>'[Chapter 3 - Figures.xlsx]3.1'!$A$4</c:f>
              <c:strCache>
                <c:ptCount val="1"/>
                <c:pt idx="0">
                  <c:v>Non-OIC Developing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dashDot"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  <a:prstDash val="dashDot"/>
                </a:ln>
                <a:effectLst/>
              </c:spPr>
            </c:marker>
            <c:bubble3D val="0"/>
            <c:spPr>
              <a:ln w="12700" cap="rnd">
                <a:solidFill>
                  <a:schemeClr val="accent2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144-416A-BB84-543A2C2F1098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  <a:prstDash val="dashDot"/>
                </a:ln>
                <a:effectLst/>
              </c:spPr>
            </c:marker>
            <c:bubble3D val="0"/>
            <c:spPr>
              <a:ln w="12700" cap="rnd">
                <a:solidFill>
                  <a:schemeClr val="accent2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144-416A-BB84-543A2C2F10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'[Chapter 3 - Figures.xlsx]3.1'!$B$2:$D$2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'[Chapter 3 - Figures.xlsx]3.1'!$B$4:$D$4</c:f>
              <c:numCache>
                <c:formatCode>0.0</c:formatCode>
                <c:ptCount val="3"/>
                <c:pt idx="0">
                  <c:v>65.810307727376369</c:v>
                </c:pt>
                <c:pt idx="1">
                  <c:v>69.529386564084575</c:v>
                </c:pt>
                <c:pt idx="2">
                  <c:v>71.692707317073157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144-416A-BB84-543A2C2F1098}"/>
            </c:ext>
          </c:extLst>
        </c:ser>
        <c:ser>
          <c:idx val="2"/>
          <c:order val="2"/>
          <c:tx>
            <c:strRef>
              <c:f>'[Chapter 3 - Figures.xlsx]3.1'!$A$5</c:f>
              <c:strCache>
                <c:ptCount val="1"/>
                <c:pt idx="0">
                  <c:v>World</c:v>
                </c:pt>
              </c:strCache>
            </c:strRef>
          </c:tx>
          <c:spPr>
            <a:ln w="31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2700">
                <a:solidFill>
                  <a:schemeClr val="accent3"/>
                </a:solidFill>
                <a:prstDash val="sysDot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'[Chapter 3 - Figures.xlsx]3.1'!$B$2:$D$2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'[Chapter 3 - Figures.xlsx]3.1'!$B$5:$D$5</c:f>
              <c:numCache>
                <c:formatCode>0.0</c:formatCode>
                <c:ptCount val="3"/>
                <c:pt idx="0">
                  <c:v>67.049323383084584</c:v>
                </c:pt>
                <c:pt idx="1">
                  <c:v>70.489193781403841</c:v>
                </c:pt>
                <c:pt idx="2">
                  <c:v>72.462689055031234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144-416A-BB84-543A2C2F1098}"/>
            </c:ext>
          </c:extLst>
        </c:ser>
        <c:ser>
          <c:idx val="3"/>
          <c:order val="3"/>
          <c:tx>
            <c:strRef>
              <c:f>'[Chapter 3 - Figures.xlsx]3.1'!$A$6</c:f>
              <c:strCache>
                <c:ptCount val="1"/>
                <c:pt idx="0">
                  <c:v>Developed</c:v>
                </c:pt>
              </c:strCache>
            </c:strRef>
          </c:tx>
          <c:spPr>
            <a:ln w="12700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  <a:prstDash val="dash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'[Chapter 3 - Figures.xlsx]3.1'!$B$2:$D$2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2017</c:v>
                </c:pt>
              </c:numCache>
            </c:numRef>
          </c:cat>
          <c:val>
            <c:numRef>
              <c:f>'[Chapter 3 - Figures.xlsx]3.1'!$B$6:$D$6</c:f>
              <c:numCache>
                <c:formatCode>0.0</c:formatCode>
                <c:ptCount val="3"/>
                <c:pt idx="0">
                  <c:v>77.449688200395528</c:v>
                </c:pt>
                <c:pt idx="1">
                  <c:v>80.023849044166127</c:v>
                </c:pt>
                <c:pt idx="2">
                  <c:v>81.353131179960442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144-416A-BB84-543A2C2F10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218031"/>
        <c:axId val="11214287"/>
      </c:lineChart>
      <c:catAx>
        <c:axId val="1121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1214287"/>
        <c:crosses val="autoZero"/>
        <c:auto val="1"/>
        <c:lblAlgn val="ctr"/>
        <c:lblOffset val="100"/>
        <c:noMultiLvlLbl val="0"/>
      </c:catAx>
      <c:valAx>
        <c:axId val="1121428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1218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95120718722056E-2"/>
          <c:y val="9.2493719786367209E-2"/>
          <c:w val="0.8756210936062282"/>
          <c:h val="0.71650369316684326"/>
        </c:manualLayout>
      </c:layout>
      <c:lineChart>
        <c:grouping val="standard"/>
        <c:varyColors val="0"/>
        <c:ser>
          <c:idx val="0"/>
          <c:order val="0"/>
          <c:tx>
            <c:strRef>
              <c:f>'3.7'!$C$2</c:f>
              <c:strCache>
                <c:ptCount val="1"/>
                <c:pt idx="0">
                  <c:v>OIC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84-442A-908E-30CF99CC9C62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84-442A-908E-30CF99CC9C62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'3.7'!$A$3:$B$8</c:f>
              <c:multiLvlStrCache>
                <c:ptCount val="6"/>
                <c:lvl>
                  <c:pt idx="0">
                    <c:v>CDs</c:v>
                  </c:pt>
                  <c:pt idx="1">
                    <c:v>NCDs</c:v>
                  </c:pt>
                  <c:pt idx="2">
                    <c:v>Injury</c:v>
                  </c:pt>
                  <c:pt idx="3">
                    <c:v>CDs</c:v>
                  </c:pt>
                  <c:pt idx="4">
                    <c:v>NCDs</c:v>
                  </c:pt>
                  <c:pt idx="5">
                    <c:v>Injury</c:v>
                  </c:pt>
                </c:lvl>
                <c:lvl>
                  <c:pt idx="0">
                    <c:v>2010</c:v>
                  </c:pt>
                  <c:pt idx="3">
                    <c:v>2016</c:v>
                  </c:pt>
                </c:lvl>
              </c:multiLvlStrCache>
            </c:multiLvlStrRef>
          </c:cat>
          <c:val>
            <c:numRef>
              <c:f>'3.7'!$C$3:$C$8</c:f>
              <c:numCache>
                <c:formatCode>0.0</c:formatCode>
                <c:ptCount val="6"/>
                <c:pt idx="0">
                  <c:v>33.392857142857132</c:v>
                </c:pt>
                <c:pt idx="1">
                  <c:v>56.558928571428574</c:v>
                </c:pt>
                <c:pt idx="2">
                  <c:v>10.044642857142852</c:v>
                </c:pt>
                <c:pt idx="3">
                  <c:v>29.576785714285698</c:v>
                </c:pt>
                <c:pt idx="4">
                  <c:v>59.160714285714285</c:v>
                </c:pt>
                <c:pt idx="5">
                  <c:v>11.269642857142859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84-442A-908E-30CF99CC9C62}"/>
            </c:ext>
          </c:extLst>
        </c:ser>
        <c:ser>
          <c:idx val="1"/>
          <c:order val="1"/>
          <c:tx>
            <c:strRef>
              <c:f>'3.7'!$D$2</c:f>
              <c:strCache>
                <c:ptCount val="1"/>
                <c:pt idx="0">
                  <c:v>Non-OIC Developing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multiLvlStrRef>
              <c:f>'3.7'!$A$3:$B$8</c:f>
              <c:multiLvlStrCache>
                <c:ptCount val="6"/>
                <c:lvl>
                  <c:pt idx="0">
                    <c:v>CDs</c:v>
                  </c:pt>
                  <c:pt idx="1">
                    <c:v>NCDs</c:v>
                  </c:pt>
                  <c:pt idx="2">
                    <c:v>Injury</c:v>
                  </c:pt>
                  <c:pt idx="3">
                    <c:v>CDs</c:v>
                  </c:pt>
                  <c:pt idx="4">
                    <c:v>NCDs</c:v>
                  </c:pt>
                  <c:pt idx="5">
                    <c:v>Injury</c:v>
                  </c:pt>
                </c:lvl>
                <c:lvl>
                  <c:pt idx="0">
                    <c:v>2010</c:v>
                  </c:pt>
                  <c:pt idx="3">
                    <c:v>2016</c:v>
                  </c:pt>
                </c:lvl>
              </c:multiLvlStrCache>
            </c:multiLvlStrRef>
          </c:cat>
          <c:val>
            <c:numRef>
              <c:f>'3.7'!$D$3:$D$8</c:f>
              <c:numCache>
                <c:formatCode>0.0</c:formatCode>
                <c:ptCount val="6"/>
                <c:pt idx="0">
                  <c:v>26.645161290322587</c:v>
                </c:pt>
                <c:pt idx="1">
                  <c:v>63.488172043010749</c:v>
                </c:pt>
                <c:pt idx="2">
                  <c:v>9.8645161290322569</c:v>
                </c:pt>
                <c:pt idx="3">
                  <c:v>23.680645161290329</c:v>
                </c:pt>
                <c:pt idx="4">
                  <c:v>67.310752688172016</c:v>
                </c:pt>
                <c:pt idx="5">
                  <c:v>9.0010752688172051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84-442A-908E-30CF99CC9C62}"/>
            </c:ext>
          </c:extLst>
        </c:ser>
        <c:ser>
          <c:idx val="2"/>
          <c:order val="2"/>
          <c:tx>
            <c:strRef>
              <c:f>'3.7'!$E$2</c:f>
              <c:strCache>
                <c:ptCount val="1"/>
                <c:pt idx="0">
                  <c:v>Developed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multiLvlStrRef>
              <c:f>'3.7'!$A$3:$B$8</c:f>
              <c:multiLvlStrCache>
                <c:ptCount val="6"/>
                <c:lvl>
                  <c:pt idx="0">
                    <c:v>CDs</c:v>
                  </c:pt>
                  <c:pt idx="1">
                    <c:v>NCDs</c:v>
                  </c:pt>
                  <c:pt idx="2">
                    <c:v>Injury</c:v>
                  </c:pt>
                  <c:pt idx="3">
                    <c:v>CDs</c:v>
                  </c:pt>
                  <c:pt idx="4">
                    <c:v>NCDs</c:v>
                  </c:pt>
                  <c:pt idx="5">
                    <c:v>Injury</c:v>
                  </c:pt>
                </c:lvl>
                <c:lvl>
                  <c:pt idx="0">
                    <c:v>2010</c:v>
                  </c:pt>
                  <c:pt idx="3">
                    <c:v>2016</c:v>
                  </c:pt>
                </c:lvl>
              </c:multiLvlStrCache>
            </c:multiLvlStrRef>
          </c:cat>
          <c:val>
            <c:numRef>
              <c:f>'3.7'!$E$3:$E$8</c:f>
              <c:numCache>
                <c:formatCode>0.0</c:formatCode>
                <c:ptCount val="6"/>
                <c:pt idx="0">
                  <c:v>5.5676470588235309</c:v>
                </c:pt>
                <c:pt idx="1">
                  <c:v>88.811764705882354</c:v>
                </c:pt>
                <c:pt idx="2">
                  <c:v>5.6264705882352954</c:v>
                </c:pt>
                <c:pt idx="3">
                  <c:v>6.3117647058823518</c:v>
                </c:pt>
                <c:pt idx="4">
                  <c:v>88.485294117647058</c:v>
                </c:pt>
                <c:pt idx="5">
                  <c:v>5.1970588235294102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84-442A-908E-30CF99CC9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652570032"/>
        <c:axId val="1652577520"/>
      </c:lineChart>
      <c:catAx>
        <c:axId val="165257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652577520"/>
        <c:crosses val="autoZero"/>
        <c:auto val="1"/>
        <c:lblAlgn val="ctr"/>
        <c:lblOffset val="100"/>
        <c:noMultiLvlLbl val="0"/>
      </c:catAx>
      <c:valAx>
        <c:axId val="1652577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652570032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150957977891469"/>
          <c:y val="1.885746061277838E-2"/>
          <c:w val="0.79155223493978732"/>
          <c:h val="0.108048423583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43128994162137E-3"/>
          <c:y val="8.2173058932717175E-2"/>
          <c:w val="0.8994590228163386"/>
          <c:h val="0.89432380839580017"/>
        </c:manualLayout>
      </c:layout>
      <c:doughnutChart>
        <c:varyColors val="1"/>
        <c:ser>
          <c:idx val="0"/>
          <c:order val="0"/>
          <c:tx>
            <c:strRef>
              <c:f>'3.23'!$A$4</c:f>
              <c:strCache>
                <c:ptCount val="1"/>
                <c:pt idx="0">
                  <c:v>SSA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FD-46CC-9AEB-508549E7452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FD-46CC-9AEB-508549E74525}"/>
              </c:ext>
            </c:extLst>
          </c:dPt>
          <c:dLbls>
            <c:delete val="1"/>
          </c:dLbls>
          <c:val>
            <c:numRef>
              <c:f>'3.23'!$B$4:$C$4</c:f>
              <c:numCache>
                <c:formatCode>0.0</c:formatCode>
                <c:ptCount val="2"/>
                <c:pt idx="0">
                  <c:v>24.131578947368421</c:v>
                </c:pt>
                <c:pt idx="1">
                  <c:v>45.868421052631575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FD-46CC-9AEB-508549E74525}"/>
            </c:ext>
          </c:extLst>
        </c:ser>
        <c:ser>
          <c:idx val="1"/>
          <c:order val="1"/>
          <c:tx>
            <c:strRef>
              <c:f>'3.23'!$A$5</c:f>
              <c:strCache>
                <c:ptCount val="1"/>
                <c:pt idx="0">
                  <c:v>EAP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FD-46CC-9AEB-508549E7452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7FD-46CC-9AEB-508549E74525}"/>
              </c:ext>
            </c:extLst>
          </c:dPt>
          <c:dLbls>
            <c:delete val="1"/>
          </c:dLbls>
          <c:val>
            <c:numRef>
              <c:f>'3.23'!$B$5:$C$5</c:f>
              <c:numCache>
                <c:formatCode>0.0</c:formatCode>
                <c:ptCount val="2"/>
                <c:pt idx="0">
                  <c:v>24.674999999999997</c:v>
                </c:pt>
                <c:pt idx="1">
                  <c:v>45.325000000000003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7FD-46CC-9AEB-508549E74525}"/>
            </c:ext>
          </c:extLst>
        </c:ser>
        <c:ser>
          <c:idx val="2"/>
          <c:order val="2"/>
          <c:tx>
            <c:strRef>
              <c:f>'3.23'!$A$6</c:f>
              <c:strCache>
                <c:ptCount val="1"/>
                <c:pt idx="0">
                  <c:v>Non-OIC Developing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FD-46CC-9AEB-508549E7452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7FD-46CC-9AEB-508549E74525}"/>
              </c:ext>
            </c:extLst>
          </c:dPt>
          <c:dLbls>
            <c:delete val="1"/>
          </c:dLbls>
          <c:val>
            <c:numRef>
              <c:f>'3.23'!$B$6:$C$6</c:f>
              <c:numCache>
                <c:formatCode>0.0</c:formatCode>
                <c:ptCount val="2"/>
                <c:pt idx="0">
                  <c:v>25.931764705882362</c:v>
                </c:pt>
                <c:pt idx="1">
                  <c:v>44.068235294117642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7FD-46CC-9AEB-508549E74525}"/>
            </c:ext>
          </c:extLst>
        </c:ser>
        <c:ser>
          <c:idx val="3"/>
          <c:order val="3"/>
          <c:tx>
            <c:strRef>
              <c:f>'3.23'!$A$7</c:f>
              <c:strCache>
                <c:ptCount val="1"/>
                <c:pt idx="0">
                  <c:v>World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7FD-46CC-9AEB-508549E7452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7FD-46CC-9AEB-508549E74525}"/>
              </c:ext>
            </c:extLst>
          </c:dPt>
          <c:dLbls>
            <c:delete val="1"/>
          </c:dLbls>
          <c:val>
            <c:numRef>
              <c:f>'3.23'!$B$7:$C$7</c:f>
              <c:numCache>
                <c:formatCode>0.0</c:formatCode>
                <c:ptCount val="2"/>
                <c:pt idx="0">
                  <c:v>28.183850931677021</c:v>
                </c:pt>
                <c:pt idx="1">
                  <c:v>41.816149068322979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7FD-46CC-9AEB-508549E74525}"/>
            </c:ext>
          </c:extLst>
        </c:ser>
        <c:ser>
          <c:idx val="4"/>
          <c:order val="4"/>
          <c:tx>
            <c:strRef>
              <c:f>'3.23'!$A$8</c:f>
              <c:strCache>
                <c:ptCount val="1"/>
                <c:pt idx="0">
                  <c:v>OIC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7FD-46CC-9AEB-508549E7452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7FD-46CC-9AEB-508549E74525}"/>
              </c:ext>
            </c:extLst>
          </c:dPt>
          <c:dLbls>
            <c:delete val="1"/>
          </c:dLbls>
          <c:val>
            <c:numRef>
              <c:f>'3.23'!$B$8:$C$8</c:f>
              <c:numCache>
                <c:formatCode>0.0</c:formatCode>
                <c:ptCount val="2"/>
                <c:pt idx="0">
                  <c:v>28.823255813953484</c:v>
                </c:pt>
                <c:pt idx="1">
                  <c:v>41.17674418604652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7FD-46CC-9AEB-508549E74525}"/>
            </c:ext>
          </c:extLst>
        </c:ser>
        <c:ser>
          <c:idx val="5"/>
          <c:order val="5"/>
          <c:tx>
            <c:strRef>
              <c:f>'3.23'!$A$9</c:f>
              <c:strCache>
                <c:ptCount val="1"/>
                <c:pt idx="0">
                  <c:v>ECA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87FD-46CC-9AEB-508549E7452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87FD-46CC-9AEB-508549E74525}"/>
              </c:ext>
            </c:extLst>
          </c:dPt>
          <c:dLbls>
            <c:delete val="1"/>
          </c:dLbls>
          <c:val>
            <c:numRef>
              <c:f>'3.23'!$B$9:$C$9</c:f>
              <c:numCache>
                <c:formatCode>0.0</c:formatCode>
                <c:ptCount val="2"/>
                <c:pt idx="0">
                  <c:v>31.580000000000002</c:v>
                </c:pt>
                <c:pt idx="1">
                  <c:v>38.42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7FD-46CC-9AEB-508549E74525}"/>
            </c:ext>
          </c:extLst>
        </c:ser>
        <c:ser>
          <c:idx val="6"/>
          <c:order val="6"/>
          <c:tx>
            <c:strRef>
              <c:f>'3.23'!$A$10</c:f>
              <c:strCache>
                <c:ptCount val="1"/>
                <c:pt idx="0">
                  <c:v>MENA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7FD-46CC-9AEB-508549E7452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87FD-46CC-9AEB-508549E74525}"/>
              </c:ext>
            </c:extLst>
          </c:dPt>
          <c:dLbls>
            <c:delete val="1"/>
          </c:dLbls>
          <c:val>
            <c:numRef>
              <c:f>'3.23'!$B$10:$C$10</c:f>
              <c:numCache>
                <c:formatCode>0.0</c:formatCode>
                <c:ptCount val="2"/>
                <c:pt idx="0">
                  <c:v>31.792307692307684</c:v>
                </c:pt>
                <c:pt idx="1">
                  <c:v>38.207692307692312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7FD-46CC-9AEB-508549E74525}"/>
            </c:ext>
          </c:extLst>
        </c:ser>
        <c:ser>
          <c:idx val="7"/>
          <c:order val="7"/>
          <c:tx>
            <c:strRef>
              <c:f>'3.23'!$A$11</c:f>
              <c:strCache>
                <c:ptCount val="1"/>
                <c:pt idx="0">
                  <c:v>Developed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87FD-46CC-9AEB-508549E7452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87FD-46CC-9AEB-508549E74525}"/>
              </c:ext>
            </c:extLst>
          </c:dPt>
          <c:dLbls>
            <c:delete val="1"/>
          </c:dLbls>
          <c:val>
            <c:numRef>
              <c:f>'3.23'!$B$11:$C$11</c:f>
              <c:numCache>
                <c:formatCode>0.0</c:formatCode>
                <c:ptCount val="2"/>
                <c:pt idx="0">
                  <c:v>33.151515151515156</c:v>
                </c:pt>
                <c:pt idx="1">
                  <c:v>36.848484848484844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87FD-46CC-9AEB-508549E74525}"/>
            </c:ext>
          </c:extLst>
        </c:ser>
        <c:ser>
          <c:idx val="8"/>
          <c:order val="8"/>
          <c:tx>
            <c:strRef>
              <c:f>'3.23'!$A$12</c:f>
              <c:strCache>
                <c:ptCount val="1"/>
                <c:pt idx="0">
                  <c:v>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87FD-46CC-9AEB-508549E7452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87FD-46CC-9AEB-508549E74525}"/>
              </c:ext>
            </c:extLst>
          </c:dPt>
          <c:dLbls>
            <c:delete val="1"/>
          </c:dLbls>
          <c:val>
            <c:numRef>
              <c:f>'3.23'!$B$12:$C$12</c:f>
              <c:numCache>
                <c:formatCode>0.0</c:formatCode>
                <c:ptCount val="2"/>
                <c:pt idx="0">
                  <c:v>33.166666666666664</c:v>
                </c:pt>
                <c:pt idx="1">
                  <c:v>36.833333333333336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87FD-46CC-9AEB-508549E745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b="1" dirty="0"/>
              <a:t>2010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380555555555551E-2"/>
          <c:y val="2.3311111111111102E-2"/>
          <c:w val="0.75871468958803878"/>
          <c:h val="0.75330501236690428"/>
        </c:manualLayout>
      </c:layout>
      <c:doughnutChart>
        <c:varyColors val="1"/>
        <c:ser>
          <c:idx val="0"/>
          <c:order val="0"/>
          <c:tx>
            <c:strRef>
              <c:f>'3.21'!$A$5</c:f>
              <c:strCache>
                <c:ptCount val="1"/>
                <c:pt idx="0">
                  <c:v>OIC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AD-49D0-AF33-DDF9B38AF600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AD-49D0-AF33-DDF9B38AF600}"/>
              </c:ext>
            </c:extLst>
          </c:dPt>
          <c:dLbls>
            <c:delete val="1"/>
          </c:dLbls>
          <c:val>
            <c:numRef>
              <c:f>'3.21'!$B$5:$C$5</c:f>
              <c:numCache>
                <c:formatCode>0.0</c:formatCode>
                <c:ptCount val="2"/>
                <c:pt idx="0">
                  <c:v>20.243589743589748</c:v>
                </c:pt>
                <c:pt idx="1">
                  <c:v>44.756410256410248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AD-49D0-AF33-DDF9B38AF600}"/>
            </c:ext>
          </c:extLst>
        </c:ser>
        <c:ser>
          <c:idx val="1"/>
          <c:order val="1"/>
          <c:tx>
            <c:strRef>
              <c:f>'3.21'!$A$6</c:f>
              <c:strCache>
                <c:ptCount val="1"/>
                <c:pt idx="0">
                  <c:v>World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1AD-49D0-AF33-DDF9B38AF600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1AD-49D0-AF33-DDF9B38AF600}"/>
              </c:ext>
            </c:extLst>
          </c:dPt>
          <c:dLbls>
            <c:delete val="1"/>
          </c:dLbls>
          <c:val>
            <c:numRef>
              <c:f>'3.21'!$B$6:$C$6</c:f>
              <c:numCache>
                <c:formatCode>0.0</c:formatCode>
                <c:ptCount val="2"/>
                <c:pt idx="0" formatCode="General">
                  <c:v>22.7</c:v>
                </c:pt>
                <c:pt idx="1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AD-49D0-AF33-DDF9B38AF600}"/>
            </c:ext>
          </c:extLst>
        </c:ser>
        <c:ser>
          <c:idx val="2"/>
          <c:order val="2"/>
          <c:tx>
            <c:strRef>
              <c:f>'3.21'!$A$7</c:f>
              <c:strCache>
                <c:ptCount val="1"/>
                <c:pt idx="0">
                  <c:v>Non-OIC Developing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AD-49D0-AF33-DDF9B38AF600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AD-49D0-AF33-DDF9B38AF600}"/>
              </c:ext>
            </c:extLst>
          </c:dPt>
          <c:dLbls>
            <c:delete val="1"/>
          </c:dLbls>
          <c:val>
            <c:numRef>
              <c:f>'3.21'!$B$7:$C$7</c:f>
              <c:numCache>
                <c:formatCode>0.0</c:formatCode>
                <c:ptCount val="2"/>
                <c:pt idx="0">
                  <c:v>23.454794520547949</c:v>
                </c:pt>
                <c:pt idx="1">
                  <c:v>41.545205479452051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AD-49D0-AF33-DDF9B38AF6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400" b="1"/>
              <a:t>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41666666666667E-2"/>
          <c:y val="1.4491666666666651E-2"/>
          <c:w val="0.75871468958803878"/>
          <c:h val="0.75330501236690428"/>
        </c:manualLayout>
      </c:layout>
      <c:doughnutChart>
        <c:varyColors val="1"/>
        <c:ser>
          <c:idx val="0"/>
          <c:order val="0"/>
          <c:tx>
            <c:strRef>
              <c:f>'3.21'!$A$11</c:f>
              <c:strCache>
                <c:ptCount val="1"/>
                <c:pt idx="0">
                  <c:v>OIC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64-4B43-8DDC-B8723190E34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64-4B43-8DDC-B8723190E342}"/>
              </c:ext>
            </c:extLst>
          </c:dPt>
          <c:dLbls>
            <c:delete val="1"/>
          </c:dLbls>
          <c:val>
            <c:numRef>
              <c:f>'3.21'!$B$11:$C$11</c:f>
              <c:numCache>
                <c:formatCode>0.0</c:formatCode>
                <c:ptCount val="2"/>
                <c:pt idx="0">
                  <c:v>19.320512820512825</c:v>
                </c:pt>
                <c:pt idx="1">
                  <c:v>45.679487179487175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64-4B43-8DDC-B8723190E342}"/>
            </c:ext>
          </c:extLst>
        </c:ser>
        <c:ser>
          <c:idx val="1"/>
          <c:order val="1"/>
          <c:tx>
            <c:strRef>
              <c:f>'3.21'!$A$12</c:f>
              <c:strCache>
                <c:ptCount val="1"/>
                <c:pt idx="0">
                  <c:v>World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964-4B43-8DDC-B8723190E34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964-4B43-8DDC-B8723190E342}"/>
              </c:ext>
            </c:extLst>
          </c:dPt>
          <c:dLbls>
            <c:delete val="1"/>
          </c:dLbls>
          <c:val>
            <c:numRef>
              <c:f>'3.21'!$B$12:$C$12</c:f>
              <c:numCache>
                <c:formatCode>0.0</c:formatCode>
                <c:ptCount val="2"/>
                <c:pt idx="0" formatCode="General">
                  <c:v>20.5</c:v>
                </c:pt>
                <c:pt idx="1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64-4B43-8DDC-B8723190E342}"/>
            </c:ext>
          </c:extLst>
        </c:ser>
        <c:ser>
          <c:idx val="2"/>
          <c:order val="2"/>
          <c:tx>
            <c:strRef>
              <c:f>'3.21'!$A$13</c:f>
              <c:strCache>
                <c:ptCount val="1"/>
                <c:pt idx="0">
                  <c:v>Non-OIC Developing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64-4B43-8DDC-B8723190E34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964-4B43-8DDC-B8723190E342}"/>
              </c:ext>
            </c:extLst>
          </c:dPt>
          <c:dLbls>
            <c:delete val="1"/>
          </c:dLbls>
          <c:val>
            <c:numRef>
              <c:f>'3.21'!$B$13:$C$13</c:f>
              <c:numCache>
                <c:formatCode>0.0</c:formatCode>
                <c:ptCount val="2"/>
                <c:pt idx="0">
                  <c:v>21.234246575342464</c:v>
                </c:pt>
                <c:pt idx="1">
                  <c:v>43.765753424657532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64-4B43-8DDC-B8723190E3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'5.3'!$B$4</c:f>
              <c:strCache>
                <c:ptCount val="1"/>
                <c:pt idx="0">
                  <c:v>OIC Imports (million USD)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'5.3'!$C$3:$I$3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'5.3'!$C$4:$I$4</c:f>
              <c:numCache>
                <c:formatCode>0.00</c:formatCode>
                <c:ptCount val="7"/>
                <c:pt idx="0">
                  <c:v>6294.4146950000004</c:v>
                </c:pt>
                <c:pt idx="1">
                  <c:v>7733.6949539999996</c:v>
                </c:pt>
                <c:pt idx="2">
                  <c:v>8400.2669850000002</c:v>
                </c:pt>
                <c:pt idx="3">
                  <c:v>7927.1675759999998</c:v>
                </c:pt>
                <c:pt idx="4">
                  <c:v>8419.8825880000004</c:v>
                </c:pt>
                <c:pt idx="5">
                  <c:v>9237.2231460000003</c:v>
                </c:pt>
                <c:pt idx="6">
                  <c:v>8395.8855289999992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7-409A-80C0-FEBAD1F64652}"/>
            </c:ext>
          </c:extLst>
        </c:ser>
        <c:ser>
          <c:idx val="2"/>
          <c:order val="2"/>
          <c:tx>
            <c:strRef>
              <c:f>'5.3'!$B$6</c:f>
              <c:strCache>
                <c:ptCount val="1"/>
                <c:pt idx="0">
                  <c:v>OIC Exports (million USD)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'5.3'!$C$3:$I$3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'5.3'!$C$6:$I$6</c:f>
              <c:numCache>
                <c:formatCode>0.00</c:formatCode>
                <c:ptCount val="7"/>
                <c:pt idx="0">
                  <c:v>628.77481599999999</c:v>
                </c:pt>
                <c:pt idx="1">
                  <c:v>750.35294299999998</c:v>
                </c:pt>
                <c:pt idx="2">
                  <c:v>1105.4661530000001</c:v>
                </c:pt>
                <c:pt idx="3">
                  <c:v>881.85309199999995</c:v>
                </c:pt>
                <c:pt idx="4">
                  <c:v>842.24618699999996</c:v>
                </c:pt>
                <c:pt idx="5">
                  <c:v>941.77734599999997</c:v>
                </c:pt>
                <c:pt idx="6">
                  <c:v>1191.0294429999999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7-409A-80C0-FEBAD1F64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27753455"/>
        <c:axId val="627752207"/>
      </c:barChart>
      <c:lineChart>
        <c:grouping val="standard"/>
        <c:varyColors val="0"/>
        <c:ser>
          <c:idx val="1"/>
          <c:order val="1"/>
          <c:tx>
            <c:strRef>
              <c:f>'5.3'!$B$5</c:f>
              <c:strCache>
                <c:ptCount val="1"/>
                <c:pt idx="0">
                  <c:v>Share of OIC in world imports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numRef>
              <c:f>'5.3'!$C$3:$I$3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'5.3'!$C$5:$I$5</c:f>
              <c:numCache>
                <c:formatCode>0.0%</c:formatCode>
                <c:ptCount val="7"/>
                <c:pt idx="0">
                  <c:v>3.9002120666389049E-2</c:v>
                </c:pt>
                <c:pt idx="1">
                  <c:v>4.3945640322218101E-2</c:v>
                </c:pt>
                <c:pt idx="2">
                  <c:v>4.4087280813323686E-2</c:v>
                </c:pt>
                <c:pt idx="3">
                  <c:v>4.3368700193811102E-2</c:v>
                </c:pt>
                <c:pt idx="4">
                  <c:v>4.3895133272438401E-2</c:v>
                </c:pt>
                <c:pt idx="5">
                  <c:v>4.1665790860074825E-2</c:v>
                </c:pt>
                <c:pt idx="6">
                  <c:v>3.474815181784649E-2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47-409A-80C0-FEBAD1F64652}"/>
            </c:ext>
          </c:extLst>
        </c:ser>
        <c:ser>
          <c:idx val="3"/>
          <c:order val="3"/>
          <c:tx>
            <c:strRef>
              <c:f>'5.3'!$B$7</c:f>
              <c:strCache>
                <c:ptCount val="1"/>
                <c:pt idx="0">
                  <c:v>Share of OIC in world exports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numRef>
              <c:f>'5.3'!$C$3:$I$3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'5.3'!$C$7:$I$7</c:f>
              <c:numCache>
                <c:formatCode>0.0%</c:formatCode>
                <c:ptCount val="7"/>
                <c:pt idx="0">
                  <c:v>3.7817937366156325E-3</c:v>
                </c:pt>
                <c:pt idx="1">
                  <c:v>4.1968319801059025E-3</c:v>
                </c:pt>
                <c:pt idx="2">
                  <c:v>5.7836069090532096E-3</c:v>
                </c:pt>
                <c:pt idx="3">
                  <c:v>4.8550333871959549E-3</c:v>
                </c:pt>
                <c:pt idx="4">
                  <c:v>4.4655501724808477E-3</c:v>
                </c:pt>
                <c:pt idx="5">
                  <c:v>4.3299803643421873E-3</c:v>
                </c:pt>
                <c:pt idx="6">
                  <c:v>5.1449731623138531E-3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47-409A-80C0-FEBAD1F64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755535"/>
        <c:axId val="627755119"/>
      </c:lineChart>
      <c:catAx>
        <c:axId val="627753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627752207"/>
        <c:crosses val="autoZero"/>
        <c:auto val="1"/>
        <c:lblAlgn val="ctr"/>
        <c:lblOffset val="100"/>
        <c:noMultiLvlLbl val="0"/>
      </c:catAx>
      <c:valAx>
        <c:axId val="627752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627753455"/>
        <c:crosses val="autoZero"/>
        <c:crossBetween val="between"/>
        <c:majorUnit val="2000"/>
      </c:valAx>
      <c:valAx>
        <c:axId val="627755119"/>
        <c:scaling>
          <c:orientation val="minMax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627755535"/>
        <c:crosses val="max"/>
        <c:crossBetween val="between"/>
        <c:majorUnit val="1.0000000000000002E-2"/>
      </c:valAx>
      <c:catAx>
        <c:axId val="627755535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27755119"/>
        <c:crosses val="max"/>
        <c:auto val="1"/>
        <c:lblAlgn val="ctr"/>
        <c:lblOffset val="100"/>
        <c:tickMarkSkip val="1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'5.4'!$A$4</c:f>
              <c:strCache>
                <c:ptCount val="1"/>
                <c:pt idx="0">
                  <c:v>Intra-OIC Imports (million USD)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'5.4'!$B$3:$H$3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'5.4'!$B$4:$H$4</c:f>
              <c:numCache>
                <c:formatCode>General</c:formatCode>
                <c:ptCount val="7"/>
                <c:pt idx="0">
                  <c:v>148.30103199999999</c:v>
                </c:pt>
                <c:pt idx="1">
                  <c:v>210.942329</c:v>
                </c:pt>
                <c:pt idx="2">
                  <c:v>233.234408</c:v>
                </c:pt>
                <c:pt idx="3">
                  <c:v>165.34428500000001</c:v>
                </c:pt>
                <c:pt idx="4">
                  <c:v>245.29079200000001</c:v>
                </c:pt>
                <c:pt idx="5">
                  <c:v>300.42879799999997</c:v>
                </c:pt>
                <c:pt idx="6">
                  <c:v>332.800771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E-4BB5-8B6D-9F4EF391389A}"/>
            </c:ext>
          </c:extLst>
        </c:ser>
        <c:ser>
          <c:idx val="2"/>
          <c:order val="2"/>
          <c:tx>
            <c:strRef>
              <c:f>'5.4'!$A$6</c:f>
              <c:strCache>
                <c:ptCount val="1"/>
                <c:pt idx="0">
                  <c:v>Intra-OIC Exports (million USD)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'5.4'!$B$3:$H$3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'5.4'!$B$6:$H$6</c:f>
              <c:numCache>
                <c:formatCode>General</c:formatCode>
                <c:ptCount val="7"/>
                <c:pt idx="0">
                  <c:v>222.16034999999999</c:v>
                </c:pt>
                <c:pt idx="1">
                  <c:v>287.370428</c:v>
                </c:pt>
                <c:pt idx="2">
                  <c:v>281.02647400000001</c:v>
                </c:pt>
                <c:pt idx="3">
                  <c:v>184.34468899999999</c:v>
                </c:pt>
                <c:pt idx="4">
                  <c:v>172.02428599999999</c:v>
                </c:pt>
                <c:pt idx="5">
                  <c:v>307.47974099999999</c:v>
                </c:pt>
                <c:pt idx="6">
                  <c:v>413.357753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3E-4BB5-8B6D-9F4EF3913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92331952"/>
        <c:axId val="992333200"/>
      </c:barChart>
      <c:lineChart>
        <c:grouping val="standard"/>
        <c:varyColors val="0"/>
        <c:ser>
          <c:idx val="1"/>
          <c:order val="1"/>
          <c:tx>
            <c:strRef>
              <c:f>'5.4'!$A$5</c:f>
              <c:strCache>
                <c:ptCount val="1"/>
                <c:pt idx="0">
                  <c:v>Share of Intra-OIC in OIC Total Imports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chemeClr val="tx1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numRef>
              <c:f>'5.4'!$B$3:$H$3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'5.4'!$B$5:$H$5</c:f>
              <c:numCache>
                <c:formatCode>0.0%</c:formatCode>
                <c:ptCount val="7"/>
                <c:pt idx="0">
                  <c:v>2.3560734267763398E-2</c:v>
                </c:pt>
                <c:pt idx="1">
                  <c:v>2.7275749852390674E-2</c:v>
                </c:pt>
                <c:pt idx="2">
                  <c:v>2.7765118467838794E-2</c:v>
                </c:pt>
                <c:pt idx="3">
                  <c:v>2.0857927300614944E-2</c:v>
                </c:pt>
                <c:pt idx="4">
                  <c:v>2.9132329273758278E-2</c:v>
                </c:pt>
                <c:pt idx="5">
                  <c:v>3.2523713377011453E-2</c:v>
                </c:pt>
                <c:pt idx="6">
                  <c:v>3.9638555081591087E-2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3E-4BB5-8B6D-9F4EF391389A}"/>
            </c:ext>
          </c:extLst>
        </c:ser>
        <c:ser>
          <c:idx val="3"/>
          <c:order val="3"/>
          <c:tx>
            <c:strRef>
              <c:f>'5.4'!$A$7</c:f>
              <c:strCache>
                <c:ptCount val="1"/>
                <c:pt idx="0">
                  <c:v>Share of Intra-OIC in OIC Total Exports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numRef>
              <c:f>'5.4'!$B$3:$H$3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'5.4'!$B$7:$H$7</c:f>
              <c:numCache>
                <c:formatCode>0.0%</c:formatCode>
                <c:ptCount val="7"/>
                <c:pt idx="0">
                  <c:v>0.35332259554110385</c:v>
                </c:pt>
                <c:pt idx="1">
                  <c:v>0.38298034369140871</c:v>
                </c:pt>
                <c:pt idx="2">
                  <c:v>0.25421535814312718</c:v>
                </c:pt>
                <c:pt idx="3">
                  <c:v>0.20904240249576628</c:v>
                </c:pt>
                <c:pt idx="4">
                  <c:v>0.20424465988113757</c:v>
                </c:pt>
                <c:pt idx="5">
                  <c:v>0.32648878453697694</c:v>
                </c:pt>
                <c:pt idx="6">
                  <c:v>0.34705922295155217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3E-4BB5-8B6D-9F4EF3913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345680"/>
        <c:axId val="992334864"/>
      </c:lineChart>
      <c:catAx>
        <c:axId val="99233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992333200"/>
        <c:crosses val="autoZero"/>
        <c:auto val="1"/>
        <c:lblAlgn val="ctr"/>
        <c:lblOffset val="100"/>
        <c:noMultiLvlLbl val="0"/>
      </c:catAx>
      <c:valAx>
        <c:axId val="99233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992331952"/>
        <c:crosses val="autoZero"/>
        <c:crossBetween val="between"/>
        <c:majorUnit val="100"/>
      </c:valAx>
      <c:valAx>
        <c:axId val="992334864"/>
        <c:scaling>
          <c:orientation val="minMax"/>
          <c:max val="0.5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992345680"/>
        <c:crosses val="max"/>
        <c:crossBetween val="between"/>
        <c:majorUnit val="0.1"/>
      </c:valAx>
      <c:catAx>
        <c:axId val="992345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2334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255128205128223E-3"/>
          <c:y val="2.1390374331550801E-2"/>
          <c:w val="0.99220320512820515"/>
          <c:h val="0.32798742403188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'2.3'!$B$6</c:f>
              <c:strCache>
                <c:ptCount val="1"/>
                <c:pt idx="0">
                  <c:v>OIC</c:v>
                </c:pt>
              </c:strCache>
            </c:strRef>
          </c:tx>
          <c:spPr>
            <a:ln w="31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">
                <a:solidFill>
                  <a:schemeClr val="accent1"/>
                </a:solidFill>
                <a:prstDash val="dash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C5-48F3-B398-00E4A1AEDF9C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'2.3'!$C$5:$E$5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'2.3'!$C$6:$E$6</c:f>
              <c:numCache>
                <c:formatCode>0.0%</c:formatCode>
                <c:ptCount val="3"/>
                <c:pt idx="0">
                  <c:v>3.7919447837002657E-2</c:v>
                </c:pt>
                <c:pt idx="1">
                  <c:v>4.176265622636386E-2</c:v>
                </c:pt>
                <c:pt idx="2">
                  <c:v>4.3776228336404273E-2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C5-48F3-B398-00E4A1AEDF9C}"/>
            </c:ext>
          </c:extLst>
        </c:ser>
        <c:ser>
          <c:idx val="1"/>
          <c:order val="1"/>
          <c:tx>
            <c:strRef>
              <c:f>'2.3'!$B$7</c:f>
              <c:strCache>
                <c:ptCount val="1"/>
                <c:pt idx="0">
                  <c:v>Non-OIC Developing</c:v>
                </c:pt>
              </c:strCache>
            </c:strRef>
          </c:tx>
          <c:spPr>
            <a:ln w="31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">
                <a:solidFill>
                  <a:schemeClr val="accent2"/>
                </a:solidFill>
                <a:prstDash val="dashDot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'2.3'!$C$5:$E$5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'2.3'!$C$7:$E$7</c:f>
              <c:numCache>
                <c:formatCode>0.0%</c:formatCode>
                <c:ptCount val="3"/>
                <c:pt idx="0">
                  <c:v>5.4777920187308253E-2</c:v>
                </c:pt>
                <c:pt idx="1">
                  <c:v>5.3252775592629524E-2</c:v>
                </c:pt>
                <c:pt idx="2">
                  <c:v>5.4997218741332017E-2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C5-48F3-B398-00E4A1AEDF9C}"/>
            </c:ext>
          </c:extLst>
        </c:ser>
        <c:ser>
          <c:idx val="2"/>
          <c:order val="2"/>
          <c:tx>
            <c:strRef>
              <c:f>'2.3'!$B$8</c:f>
              <c:strCache>
                <c:ptCount val="1"/>
                <c:pt idx="0">
                  <c:v>World</c:v>
                </c:pt>
              </c:strCache>
            </c:strRef>
          </c:tx>
          <c:spPr>
            <a:ln w="31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">
                <a:solidFill>
                  <a:schemeClr val="accent3"/>
                </a:solidFill>
                <a:prstDash val="sysDash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'2.3'!$C$5:$E$5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'2.3'!$C$8:$E$8</c:f>
              <c:numCache>
                <c:formatCode>0.0%</c:formatCode>
                <c:ptCount val="3"/>
                <c:pt idx="0">
                  <c:v>8.5534043692535075E-2</c:v>
                </c:pt>
                <c:pt idx="1">
                  <c:v>9.4678912132580895E-2</c:v>
                </c:pt>
                <c:pt idx="2">
                  <c:v>9.8648335149733993E-2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C5-48F3-B398-00E4A1AEDF9C}"/>
            </c:ext>
          </c:extLst>
        </c:ser>
        <c:ser>
          <c:idx val="3"/>
          <c:order val="3"/>
          <c:tx>
            <c:strRef>
              <c:f>'2.3'!$B$9</c:f>
              <c:strCache>
                <c:ptCount val="1"/>
                <c:pt idx="0">
                  <c:v>Developed</c:v>
                </c:pt>
              </c:strCache>
            </c:strRef>
          </c:tx>
          <c:spPr>
            <a:ln w="317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175">
                <a:solidFill>
                  <a:schemeClr val="accent4"/>
                </a:solidFill>
                <a:prstDash val="lgDash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'2.3'!$C$5:$E$5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'2.3'!$C$9:$E$9</c:f>
              <c:numCache>
                <c:formatCode>0.0%</c:formatCode>
                <c:ptCount val="3"/>
                <c:pt idx="0">
                  <c:v>9.4416522110469844E-2</c:v>
                </c:pt>
                <c:pt idx="1">
                  <c:v>0.11829399671147657</c:v>
                </c:pt>
                <c:pt idx="2">
                  <c:v>0.12802758644297335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C5-48F3-B398-00E4A1AEDF9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218031"/>
        <c:axId val="11214287"/>
      </c:lineChart>
      <c:catAx>
        <c:axId val="1121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1214287"/>
        <c:crosses val="autoZero"/>
        <c:auto val="1"/>
        <c:lblAlgn val="ctr"/>
        <c:lblOffset val="100"/>
        <c:noMultiLvlLbl val="0"/>
      </c:catAx>
      <c:valAx>
        <c:axId val="1121428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1218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28502486601586E-2"/>
          <c:y val="0.13351388888888888"/>
          <c:w val="0.92217149751339844"/>
          <c:h val="0.77477261904761907"/>
        </c:manualLayout>
      </c:layout>
      <c:lineChart>
        <c:grouping val="stacked"/>
        <c:varyColors val="0"/>
        <c:ser>
          <c:idx val="0"/>
          <c:order val="0"/>
          <c:tx>
            <c:strRef>
              <c:f>'2.5'!$A$4</c:f>
              <c:strCache>
                <c:ptCount val="1"/>
                <c:pt idx="0">
                  <c:v>OIC</c:v>
                </c:pt>
              </c:strCache>
            </c:strRef>
          </c:tx>
          <c:spPr>
            <a:ln w="127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ysDot"/>
              </a:ln>
              <a:effectLst/>
            </c:spPr>
          </c:marker>
          <c:dLbls>
            <c:dLbl>
              <c:idx val="0"/>
              <c:layout>
                <c:manualLayout>
                  <c:x val="-8.1072683032522908E-2"/>
                  <c:y val="2.4821428571427649E-3"/>
                </c:manualLayout>
              </c:layout>
              <c:tx>
                <c:rich>
                  <a:bodyPr/>
                  <a:lstStyle/>
                  <a:p>
                    <a:fld id="{C71CF9F3-7F87-4036-A767-E583F4E0646C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8DC-402C-80B7-A1F9D5DC8A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F6AF80E-03A0-448F-93FC-3BE1AAD2EEB1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DC-402C-80B7-A1F9D5DC8ACD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'2.5'!$B$3:$D$3</c:f>
              <c:numCache>
                <c:formatCode>General</c:formatCode>
                <c:ptCount val="3"/>
                <c:pt idx="0">
                  <c:v>2005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'2.5'!$B$4:$D$4</c:f>
              <c:numCache>
                <c:formatCode>0.0</c:formatCode>
                <c:ptCount val="3"/>
                <c:pt idx="0">
                  <c:v>7.5061262059220297</c:v>
                </c:pt>
                <c:pt idx="1">
                  <c:v>7.2847878375937611</c:v>
                </c:pt>
                <c:pt idx="2">
                  <c:v>8.4752429070046471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DC-402C-80B7-A1F9D5DC8ACD}"/>
            </c:ext>
          </c:extLst>
        </c:ser>
        <c:ser>
          <c:idx val="1"/>
          <c:order val="1"/>
          <c:tx>
            <c:strRef>
              <c:f>'2.5'!$A$5</c:f>
              <c:strCache>
                <c:ptCount val="1"/>
                <c:pt idx="0">
                  <c:v>Non-OIC Developing</c:v>
                </c:pt>
              </c:strCache>
            </c:strRef>
          </c:tx>
          <c:spPr>
            <a:ln w="1270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sysDot"/>
              </a:ln>
              <a:effectLst/>
            </c:spPr>
          </c:marker>
          <c:dLbls>
            <c:dLbl>
              <c:idx val="0"/>
              <c:layout>
                <c:manualLayout>
                  <c:x val="-6.2998074432513762E-2"/>
                  <c:y val="-5.0396825396825488E-2"/>
                </c:manualLayout>
              </c:layout>
              <c:tx>
                <c:rich>
                  <a:bodyPr/>
                  <a:lstStyle/>
                  <a:p>
                    <a:fld id="{19AA622C-0EBB-4E75-BCD3-EAB2DEDF4AD4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DC-402C-80B7-A1F9D5DC8A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DC-402C-80B7-A1F9D5DC8A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9EF551D-5A1B-4743-B0FA-9774B3B62F11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DC-402C-80B7-A1F9D5DC8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'2.5'!$B$3:$D$3</c:f>
              <c:numCache>
                <c:formatCode>General</c:formatCode>
                <c:ptCount val="3"/>
                <c:pt idx="0">
                  <c:v>2005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'2.5'!$B$5:$D$5</c:f>
              <c:numCache>
                <c:formatCode>0.0</c:formatCode>
                <c:ptCount val="3"/>
                <c:pt idx="0">
                  <c:v>8.9638455335444309</c:v>
                </c:pt>
                <c:pt idx="1">
                  <c:v>9.1557934933116378</c:v>
                </c:pt>
                <c:pt idx="2">
                  <c:v>9.2673535922220776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8DC-402C-80B7-A1F9D5DC8ACD}"/>
            </c:ext>
          </c:extLst>
        </c:ser>
        <c:ser>
          <c:idx val="2"/>
          <c:order val="2"/>
          <c:tx>
            <c:strRef>
              <c:f>'2.5'!$A$6</c:f>
              <c:strCache>
                <c:ptCount val="1"/>
                <c:pt idx="0">
                  <c:v>World</c:v>
                </c:pt>
              </c:strCache>
            </c:strRef>
          </c:tx>
          <c:spPr>
            <a:ln w="1270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2700">
                <a:solidFill>
                  <a:schemeClr val="accent3"/>
                </a:solidFill>
                <a:prstDash val="dash"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3A8CC30C-CE2E-405A-AB44-0107596469C0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DC-402C-80B7-A1F9D5DC8A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B6D214-6749-4C69-ADC6-AEF1ED1324A0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8DC-402C-80B7-A1F9D5DC8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'2.5'!$B$3:$D$3</c:f>
              <c:numCache>
                <c:formatCode>General</c:formatCode>
                <c:ptCount val="3"/>
                <c:pt idx="0">
                  <c:v>2005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'2.5'!$B$6:$D$6</c:f>
              <c:numCache>
                <c:formatCode>0.0</c:formatCode>
                <c:ptCount val="3"/>
                <c:pt idx="0">
                  <c:v>14.999470823147911</c:v>
                </c:pt>
                <c:pt idx="1">
                  <c:v>14.891982887540612</c:v>
                </c:pt>
                <c:pt idx="2">
                  <c:v>20.424936277006136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8DC-402C-80B7-A1F9D5DC8ACD}"/>
            </c:ext>
          </c:extLst>
        </c:ser>
        <c:ser>
          <c:idx val="3"/>
          <c:order val="3"/>
          <c:tx>
            <c:strRef>
              <c:f>'2.5'!$A$7</c:f>
              <c:strCache>
                <c:ptCount val="1"/>
                <c:pt idx="0">
                  <c:v>Developed</c:v>
                </c:pt>
              </c:strCache>
            </c:strRef>
          </c:tx>
          <c:spPr>
            <a:ln w="12700" cap="rnd">
              <a:solidFill>
                <a:schemeClr val="accent4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  <a:prstDash val="dashDot"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5364B1B5-9A7A-4747-AD66-C51413162341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8DC-402C-80B7-A1F9D5DC8A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8DC-402C-80B7-A1F9D5DC8A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E0F6D74-9C71-46A4-A233-5BDF9552BE8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8DC-402C-80B7-A1F9D5DC8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'2.5'!$B$3:$D$3</c:f>
              <c:numCache>
                <c:formatCode>General</c:formatCode>
                <c:ptCount val="3"/>
                <c:pt idx="0">
                  <c:v>2005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'2.5'!$B$7:$D$7</c:f>
              <c:numCache>
                <c:formatCode>0.0</c:formatCode>
                <c:ptCount val="3"/>
                <c:pt idx="0">
                  <c:v>16.332666070172607</c:v>
                </c:pt>
                <c:pt idx="1">
                  <c:v>17.086932970711015</c:v>
                </c:pt>
                <c:pt idx="2">
                  <c:v>26.089596384527827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8DC-402C-80B7-A1F9D5DC8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273040"/>
        <c:axId val="320275120"/>
      </c:lineChart>
      <c:catAx>
        <c:axId val="32027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320275120"/>
        <c:crosses val="autoZero"/>
        <c:auto val="1"/>
        <c:lblAlgn val="ctr"/>
        <c:lblOffset val="100"/>
        <c:noMultiLvlLbl val="0"/>
      </c:catAx>
      <c:valAx>
        <c:axId val="320275120"/>
        <c:scaling>
          <c:orientation val="minMax"/>
          <c:max val="80"/>
        </c:scaling>
        <c:delete val="1"/>
        <c:axPos val="l"/>
        <c:numFmt formatCode="0" sourceLinked="0"/>
        <c:majorTickMark val="none"/>
        <c:minorTickMark val="none"/>
        <c:tickLblPos val="nextTo"/>
        <c:crossAx val="320273040"/>
        <c:crosses val="autoZero"/>
        <c:crossBetween val="between"/>
        <c:majorUnit val="20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28502486601586E-2"/>
          <c:y val="0.13351388888888888"/>
          <c:w val="0.92217149751339844"/>
          <c:h val="0.77477261904761907"/>
        </c:manualLayout>
      </c:layout>
      <c:lineChart>
        <c:grouping val="stacked"/>
        <c:varyColors val="0"/>
        <c:ser>
          <c:idx val="0"/>
          <c:order val="0"/>
          <c:tx>
            <c:strRef>
              <c:f>'2.1'!$B$5</c:f>
              <c:strCache>
                <c:ptCount val="1"/>
                <c:pt idx="0">
                  <c:v>OIC</c:v>
                </c:pt>
              </c:strCache>
            </c:strRef>
          </c:tx>
          <c:spPr>
            <a:ln w="127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ysDash"/>
              </a:ln>
              <a:effectLst/>
            </c:spPr>
          </c:marker>
          <c:dLbls>
            <c:dLbl>
              <c:idx val="0"/>
              <c:layout>
                <c:manualLayout>
                  <c:x val="-8.1625422043291873E-2"/>
                  <c:y val="4.6297619047619048E-3"/>
                </c:manualLayout>
              </c:layout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57-4782-B401-0EFB1B7130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57-4782-B401-0EFB1B71303E}"/>
                </c:ext>
              </c:extLst>
            </c:dLbl>
            <c:dLbl>
              <c:idx val="2"/>
              <c:layout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F57-4782-B401-0EFB1B713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'2.1'!$C$4:$E$4</c:f>
              <c:numCache>
                <c:formatCode>General</c:formatCode>
                <c:ptCount val="3"/>
                <c:pt idx="0">
                  <c:v>2005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'2.1'!$C$5:$E$5</c:f>
              <c:numCache>
                <c:formatCode>0</c:formatCode>
                <c:ptCount val="3"/>
                <c:pt idx="0">
                  <c:v>82.229808711054645</c:v>
                </c:pt>
                <c:pt idx="1">
                  <c:v>147.25243219665225</c:v>
                </c:pt>
                <c:pt idx="2">
                  <c:v>160.97244922330262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57-4782-B401-0EFB1B71303E}"/>
            </c:ext>
          </c:extLst>
        </c:ser>
        <c:ser>
          <c:idx val="1"/>
          <c:order val="1"/>
          <c:tx>
            <c:strRef>
              <c:f>'2.1'!$B$6</c:f>
              <c:strCache>
                <c:ptCount val="1"/>
                <c:pt idx="0">
                  <c:v>Non-OIC Developing</c:v>
                </c:pt>
              </c:strCache>
            </c:strRef>
          </c:tx>
          <c:spPr>
            <a:ln w="12700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dashDot"/>
              </a:ln>
              <a:effectLst/>
            </c:spPr>
          </c:marker>
          <c:dLbls>
            <c:dLbl>
              <c:idx val="0"/>
              <c:layout>
                <c:manualLayout>
                  <c:x val="-9.0600022461732918E-2"/>
                  <c:y val="-7.0254365079365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12546552800426E-2"/>
                      <c:h val="5.53611111111111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F57-4782-B401-0EFB1B7130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57-4782-B401-0EFB1B713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'2.1'!$C$4:$E$4</c:f>
              <c:numCache>
                <c:formatCode>General</c:formatCode>
                <c:ptCount val="3"/>
                <c:pt idx="0">
                  <c:v>2005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'2.1'!$C$6:$E$6</c:f>
              <c:numCache>
                <c:formatCode>0</c:formatCode>
                <c:ptCount val="3"/>
                <c:pt idx="0">
                  <c:v>107.78754426546041</c:v>
                </c:pt>
                <c:pt idx="1">
                  <c:v>213.06716370645188</c:v>
                </c:pt>
                <c:pt idx="2">
                  <c:v>272.22138673110953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F57-4782-B401-0EFB1B71303E}"/>
            </c:ext>
          </c:extLst>
        </c:ser>
        <c:ser>
          <c:idx val="3"/>
          <c:order val="2"/>
          <c:tx>
            <c:strRef>
              <c:f>'2.1'!$B$8</c:f>
              <c:strCache>
                <c:ptCount val="1"/>
                <c:pt idx="0">
                  <c:v>World</c:v>
                </c:pt>
              </c:strCache>
            </c:strRef>
          </c:tx>
          <c:spPr>
            <a:ln w="1270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  <a:prstDash val="sysDot"/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F57-4782-B401-0EFB1B7130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57-4782-B401-0EFB1B71303E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F57-4782-B401-0EFB1B713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'2.1'!$C$4:$E$4</c:f>
              <c:numCache>
                <c:formatCode>General</c:formatCode>
                <c:ptCount val="3"/>
                <c:pt idx="0">
                  <c:v>2005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'2.1'!$C$8:$E$8</c:f>
              <c:numCache>
                <c:formatCode>0</c:formatCode>
                <c:ptCount val="3"/>
                <c:pt idx="0">
                  <c:v>673.29436003099818</c:v>
                </c:pt>
                <c:pt idx="1">
                  <c:v>901.1242999895469</c:v>
                </c:pt>
                <c:pt idx="2">
                  <c:v>1003.6504019270797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F57-4782-B401-0EFB1B71303E}"/>
            </c:ext>
          </c:extLst>
        </c:ser>
        <c:ser>
          <c:idx val="2"/>
          <c:order val="3"/>
          <c:tx>
            <c:strRef>
              <c:f>'2.1'!$B$7</c:f>
              <c:strCache>
                <c:ptCount val="1"/>
                <c:pt idx="0">
                  <c:v>Developed</c:v>
                </c:pt>
              </c:strCache>
            </c:strRef>
          </c:tx>
          <c:spPr>
            <a:ln w="1270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2700">
                <a:solidFill>
                  <a:schemeClr val="accent3"/>
                </a:solidFill>
                <a:prstDash val="dash"/>
              </a:ln>
              <a:effectLst/>
            </c:spPr>
          </c:marker>
          <c:dLbls>
            <c:dLbl>
              <c:idx val="0"/>
              <c:layout>
                <c:manualLayout>
                  <c:x val="-7.5672633341844167E-2"/>
                  <c:y val="5.6785714285714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F57-4782-B401-0EFB1B71303E}"/>
                </c:ext>
              </c:extLst>
            </c:dLbl>
            <c:dLbl>
              <c:idx val="2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F57-4782-B401-0EFB1B713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'2.1'!$C$4:$E$4</c:f>
              <c:numCache>
                <c:formatCode>General</c:formatCode>
                <c:ptCount val="3"/>
                <c:pt idx="0">
                  <c:v>2005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'2.1'!$C$7:$E$7</c:f>
              <c:numCache>
                <c:formatCode>0</c:formatCode>
                <c:ptCount val="3"/>
                <c:pt idx="0">
                  <c:v>3936.4620102800609</c:v>
                </c:pt>
                <c:pt idx="1">
                  <c:v>5067.0700001997466</c:v>
                </c:pt>
                <c:pt idx="2">
                  <c:v>5724.6350047553315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F57-4782-B401-0EFB1B713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273040"/>
        <c:axId val="320275120"/>
      </c:lineChart>
      <c:catAx>
        <c:axId val="32027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20275120"/>
        <c:crosses val="autoZero"/>
        <c:auto val="1"/>
        <c:lblAlgn val="ctr"/>
        <c:lblOffset val="100"/>
        <c:noMultiLvlLbl val="0"/>
      </c:catAx>
      <c:valAx>
        <c:axId val="320275120"/>
        <c:scaling>
          <c:orientation val="minMax"/>
          <c:max val="80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2027304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4954204381300651"/>
          <c:w val="0.93888888888888888"/>
          <c:h val="0.72886080343202209"/>
        </c:manualLayout>
      </c:layout>
      <c:lineChart>
        <c:grouping val="standard"/>
        <c:varyColors val="0"/>
        <c:ser>
          <c:idx val="1"/>
          <c:order val="0"/>
          <c:tx>
            <c:strRef>
              <c:f>'2.7'!$C$2</c:f>
              <c:strCache>
                <c:ptCount val="1"/>
                <c:pt idx="0">
                  <c:v>% Public Expenditure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7265311626302363E-2"/>
                  <c:y val="-4.16666803368374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B6-48B3-AAB5-1ACFA91914F4}"/>
                </c:ext>
              </c:extLst>
            </c:dLbl>
            <c:dLbl>
              <c:idx val="1"/>
              <c:layout>
                <c:manualLayout>
                  <c:x val="-5.3502364593010679E-2"/>
                  <c:y val="-4.16666803368374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B6-48B3-AAB5-1ACFA91914F4}"/>
                </c:ext>
              </c:extLst>
            </c:dLbl>
            <c:dLbl>
              <c:idx val="2"/>
              <c:layout>
                <c:manualLayout>
                  <c:x val="-5.3502364593010734E-2"/>
                  <c:y val="-5.0000016404204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B6-48B3-AAB5-1ACFA91914F4}"/>
                </c:ext>
              </c:extLst>
            </c:dLbl>
            <c:dLbl>
              <c:idx val="3"/>
              <c:layout>
                <c:manualLayout>
                  <c:x val="-5.6282435990497898E-2"/>
                  <c:y val="-5.0000016404204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B6-48B3-AAB5-1ACFA9191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'2.7'!$A$3:$A$6</c:f>
              <c:strCache>
                <c:ptCount val="4"/>
                <c:pt idx="0">
                  <c:v>OIC</c:v>
                </c:pt>
                <c:pt idx="1">
                  <c:v>Non-OIC Developing</c:v>
                </c:pt>
                <c:pt idx="2">
                  <c:v>Developed</c:v>
                </c:pt>
                <c:pt idx="3">
                  <c:v>World</c:v>
                </c:pt>
              </c:strCache>
            </c:strRef>
          </c:cat>
          <c:val>
            <c:numRef>
              <c:f>'2.7'!$C$3:$C$6</c:f>
              <c:numCache>
                <c:formatCode>0.0%</c:formatCode>
                <c:ptCount val="4"/>
                <c:pt idx="0">
                  <c:v>0.51987661694544018</c:v>
                </c:pt>
                <c:pt idx="1">
                  <c:v>0.52003055599137094</c:v>
                </c:pt>
                <c:pt idx="2">
                  <c:v>0.80220109606829071</c:v>
                </c:pt>
                <c:pt idx="3">
                  <c:v>0.74215642533243109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B6-48B3-AAB5-1ACFA91914F4}"/>
            </c:ext>
          </c:extLst>
        </c:ser>
        <c:ser>
          <c:idx val="2"/>
          <c:order val="1"/>
          <c:tx>
            <c:strRef>
              <c:f>'2.7'!$D$2</c:f>
              <c:strCache>
                <c:ptCount val="1"/>
                <c:pt idx="0">
                  <c:v>% Out-of-Pocket Expenditure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AB6-48B3-AAB5-1ACFA91914F4}"/>
                </c:ext>
              </c:extLst>
            </c:dLbl>
            <c:dLbl>
              <c:idx val="1"/>
              <c:layout>
                <c:manualLayout>
                  <c:x val="-0.109103792542754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AB6-48B3-AAB5-1ACFA91914F4}"/>
                </c:ext>
              </c:extLst>
            </c:dLbl>
            <c:dLbl>
              <c:idx val="2"/>
              <c:layout>
                <c:manualLayout>
                  <c:x val="-0.11188386394024122"/>
                  <c:y val="4.166668033683738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AB6-48B3-AAB5-1ACFA91914F4}"/>
                </c:ext>
              </c:extLst>
            </c:dLbl>
            <c:dLbl>
              <c:idx val="3"/>
              <c:layout>
                <c:manualLayout>
                  <c:x val="-0.10910379254275404"/>
                  <c:y val="-1.5277606301962017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AB6-48B3-AAB5-1ACFA9191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'2.7'!$A$3:$A$6</c:f>
              <c:strCache>
                <c:ptCount val="4"/>
                <c:pt idx="0">
                  <c:v>OIC</c:v>
                </c:pt>
                <c:pt idx="1">
                  <c:v>Non-OIC Developing</c:v>
                </c:pt>
                <c:pt idx="2">
                  <c:v>Developed</c:v>
                </c:pt>
                <c:pt idx="3">
                  <c:v>World</c:v>
                </c:pt>
              </c:strCache>
            </c:strRef>
          </c:cat>
          <c:val>
            <c:numRef>
              <c:f>'2.7'!$D$3:$D$6</c:f>
              <c:numCache>
                <c:formatCode>0.0%</c:formatCode>
                <c:ptCount val="4"/>
                <c:pt idx="0">
                  <c:v>0.3775739550042358</c:v>
                </c:pt>
                <c:pt idx="1">
                  <c:v>0.37439633385914384</c:v>
                </c:pt>
                <c:pt idx="2">
                  <c:v>0.13487682897446648</c:v>
                </c:pt>
                <c:pt idx="3">
                  <c:v>0.18596238432995829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AB6-48B3-AAB5-1ACFA9191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19050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932858752"/>
        <c:axId val="1932860416"/>
      </c:lineChart>
      <c:catAx>
        <c:axId val="19328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32860416"/>
        <c:crosses val="autoZero"/>
        <c:auto val="1"/>
        <c:lblAlgn val="ctr"/>
        <c:lblOffset val="100"/>
        <c:noMultiLvlLbl val="0"/>
      </c:catAx>
      <c:valAx>
        <c:axId val="19328604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3285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"/>
          <c:y val="1.7330386263250088E-2"/>
          <c:w val="0.95"/>
          <c:h val="0.13437602833859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3172963654025E-2"/>
          <c:y val="0.14433456624838323"/>
          <c:w val="0.88773376068376064"/>
          <c:h val="0.7565275666190141"/>
        </c:manualLayout>
      </c:layout>
      <c:lineChart>
        <c:grouping val="standard"/>
        <c:varyColors val="0"/>
        <c:ser>
          <c:idx val="0"/>
          <c:order val="0"/>
          <c:tx>
            <c:strRef>
              <c:f>'4.1'!$B$3</c:f>
              <c:strCache>
                <c:ptCount val="1"/>
                <c:pt idx="0">
                  <c:v>OIC</c:v>
                </c:pt>
              </c:strCache>
            </c:strRef>
          </c:tx>
          <c:spPr>
            <a:ln w="12700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dashDot"/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BC-4AEC-A15A-6945CBC480D6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BC-4AEC-A15A-6945CBC480D6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'4.1'!$C$2:$H$2</c:f>
              <c:strCach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strCache>
            </c:strRef>
          </c:cat>
          <c:val>
            <c:numRef>
              <c:f>'4.1'!$C$3:$H$3</c:f>
              <c:numCache>
                <c:formatCode>0</c:formatCode>
                <c:ptCount val="6"/>
                <c:pt idx="0">
                  <c:v>559.28141814196624</c:v>
                </c:pt>
                <c:pt idx="1">
                  <c:v>527.89020702510084</c:v>
                </c:pt>
                <c:pt idx="2">
                  <c:v>497.55173833484929</c:v>
                </c:pt>
                <c:pt idx="3">
                  <c:v>424.57166873532924</c:v>
                </c:pt>
                <c:pt idx="4">
                  <c:v>365.98526054623784</c:v>
                </c:pt>
                <c:pt idx="5">
                  <c:v>325.68362265485609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BC-4AEC-A15A-6945CBC480D6}"/>
            </c:ext>
          </c:extLst>
        </c:ser>
        <c:ser>
          <c:idx val="1"/>
          <c:order val="1"/>
          <c:tx>
            <c:strRef>
              <c:f>'4.1'!$B$4</c:f>
              <c:strCache>
                <c:ptCount val="1"/>
                <c:pt idx="0">
                  <c:v>Non-OIC Developing</c:v>
                </c:pt>
              </c:strCache>
            </c:strRef>
          </c:tx>
          <c:spPr>
            <a:ln w="127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ysDot"/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BC-4AEC-A15A-6945CBC480D6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BC-4AEC-A15A-6945CBC48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'4.1'!$C$2:$H$2</c:f>
              <c:strCach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strCache>
            </c:strRef>
          </c:cat>
          <c:val>
            <c:numRef>
              <c:f>'4.1'!$C$4:$H$4</c:f>
              <c:numCache>
                <c:formatCode>0</c:formatCode>
                <c:ptCount val="6"/>
                <c:pt idx="0">
                  <c:v>355.0172913231425</c:v>
                </c:pt>
                <c:pt idx="1">
                  <c:v>336.09269469449248</c:v>
                </c:pt>
                <c:pt idx="2">
                  <c:v>301.38984662072841</c:v>
                </c:pt>
                <c:pt idx="3">
                  <c:v>248.42206082387565</c:v>
                </c:pt>
                <c:pt idx="4">
                  <c:v>206.32220828035685</c:v>
                </c:pt>
                <c:pt idx="5">
                  <c:v>175.97418158190635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BC-4AEC-A15A-6945CBC480D6}"/>
            </c:ext>
          </c:extLst>
        </c:ser>
        <c:ser>
          <c:idx val="2"/>
          <c:order val="2"/>
          <c:tx>
            <c:strRef>
              <c:f>'4.1'!$B$5</c:f>
              <c:strCache>
                <c:ptCount val="1"/>
                <c:pt idx="0">
                  <c:v>Developed</c:v>
                </c:pt>
              </c:strCache>
            </c:strRef>
          </c:tx>
          <c:spPr>
            <a:ln w="127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12700">
                <a:solidFill>
                  <a:schemeClr val="accent3"/>
                </a:solidFill>
                <a:prstDash val="sysDash"/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BC-4AEC-A15A-6945CBC480D6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BC-4AEC-A15A-6945CBC48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'4.1'!$C$2:$H$2</c:f>
              <c:strCach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strCache>
            </c:strRef>
          </c:cat>
          <c:val>
            <c:numRef>
              <c:f>'4.1'!$C$5:$H$5</c:f>
              <c:numCache>
                <c:formatCode>0</c:formatCode>
                <c:ptCount val="6"/>
                <c:pt idx="0">
                  <c:v>98.674657120541227</c:v>
                </c:pt>
                <c:pt idx="1">
                  <c:v>106.27723750294642</c:v>
                </c:pt>
                <c:pt idx="2">
                  <c:v>107.12582431394557</c:v>
                </c:pt>
                <c:pt idx="3">
                  <c:v>93.416587879473994</c:v>
                </c:pt>
                <c:pt idx="4">
                  <c:v>82.833047882631959</c:v>
                </c:pt>
                <c:pt idx="5">
                  <c:v>70.472622850304504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6BC-4AEC-A15A-6945CBC480D6}"/>
            </c:ext>
          </c:extLst>
        </c:ser>
        <c:ser>
          <c:idx val="3"/>
          <c:order val="3"/>
          <c:tx>
            <c:strRef>
              <c:f>'4.1'!$B$6</c:f>
              <c:strCache>
                <c:ptCount val="1"/>
                <c:pt idx="0">
                  <c:v>World</c:v>
                </c:pt>
              </c:strCache>
            </c:strRef>
          </c:tx>
          <c:spPr>
            <a:ln w="127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  <a:prstDash val="sysDash"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BC-4AEC-A15A-6945CBC480D6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BC-4AEC-A15A-6945CBC48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'4.1'!$C$2:$H$2</c:f>
              <c:strCach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strCache>
            </c:strRef>
          </c:cat>
          <c:val>
            <c:numRef>
              <c:f>'4.1'!$C$6:$H$6</c:f>
              <c:numCache>
                <c:formatCode>0</c:formatCode>
                <c:ptCount val="6"/>
                <c:pt idx="0">
                  <c:v>386.04364951351511</c:v>
                </c:pt>
                <c:pt idx="1">
                  <c:v>368.73210100815038</c:v>
                </c:pt>
                <c:pt idx="2">
                  <c:v>341.23208559120417</c:v>
                </c:pt>
                <c:pt idx="3">
                  <c:v>286.95619624109571</c:v>
                </c:pt>
                <c:pt idx="4">
                  <c:v>246.22690235099378</c:v>
                </c:pt>
                <c:pt idx="5">
                  <c:v>216.17048245203222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6BC-4AEC-A15A-6945CBC48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70864"/>
        <c:axId val="207471280"/>
      </c:lineChart>
      <c:catAx>
        <c:axId val="20747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207471280"/>
        <c:crosses val="autoZero"/>
        <c:auto val="1"/>
        <c:lblAlgn val="ctr"/>
        <c:lblOffset val="100"/>
        <c:noMultiLvlLbl val="0"/>
      </c:catAx>
      <c:valAx>
        <c:axId val="207471280"/>
        <c:scaling>
          <c:orientation val="minMax"/>
          <c:max val="6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20747086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6680413471344638E-2"/>
          <c:y val="2.1030436174558138E-2"/>
          <c:w val="0.91917189083161899"/>
          <c:h val="0.10633672984997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25371828521432E-2"/>
          <c:y val="0.1932167328641442"/>
          <c:w val="0.89019685039370078"/>
          <c:h val="0.723407582901694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'2.9'!$B$3</c:f>
              <c:strCache>
                <c:ptCount val="1"/>
                <c:pt idx="0">
                  <c:v>Nursing and Midwifery Personnel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'2.9'!$A$4:$A$7</c:f>
              <c:strCache>
                <c:ptCount val="4"/>
                <c:pt idx="0">
                  <c:v>OIC</c:v>
                </c:pt>
                <c:pt idx="1">
                  <c:v>Non-OIC Developing</c:v>
                </c:pt>
                <c:pt idx="2">
                  <c:v>Developed</c:v>
                </c:pt>
                <c:pt idx="3">
                  <c:v>World</c:v>
                </c:pt>
              </c:strCache>
            </c:strRef>
          </c:cat>
          <c:val>
            <c:numRef>
              <c:f>'2.9'!$B$4:$B$7</c:f>
              <c:numCache>
                <c:formatCode>0</c:formatCode>
                <c:ptCount val="4"/>
                <c:pt idx="0">
                  <c:v>17.938350995579427</c:v>
                </c:pt>
                <c:pt idx="1">
                  <c:v>28.19448577546185</c:v>
                </c:pt>
                <c:pt idx="2">
                  <c:v>92.752251727734702</c:v>
                </c:pt>
                <c:pt idx="3">
                  <c:v>34.821699931794456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E-47B2-88E9-C8BDD5C7320A}"/>
            </c:ext>
          </c:extLst>
        </c:ser>
        <c:ser>
          <c:idx val="1"/>
          <c:order val="1"/>
          <c:tx>
            <c:strRef>
              <c:f>'2.9'!$C$3</c:f>
              <c:strCache>
                <c:ptCount val="1"/>
                <c:pt idx="0">
                  <c:v>Medical Doctors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3598820058997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0E-47B2-88E9-C8BDD5C73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'2.9'!$A$4:$A$7</c:f>
              <c:strCache>
                <c:ptCount val="4"/>
                <c:pt idx="0">
                  <c:v>OIC</c:v>
                </c:pt>
                <c:pt idx="1">
                  <c:v>Non-OIC Developing</c:v>
                </c:pt>
                <c:pt idx="2">
                  <c:v>Developed</c:v>
                </c:pt>
                <c:pt idx="3">
                  <c:v>World</c:v>
                </c:pt>
              </c:strCache>
            </c:strRef>
          </c:cat>
          <c:val>
            <c:numRef>
              <c:f>'2.9'!$C$4:$C$7</c:f>
              <c:numCache>
                <c:formatCode>0</c:formatCode>
                <c:ptCount val="4"/>
                <c:pt idx="0">
                  <c:v>7.9976139960750201</c:v>
                </c:pt>
                <c:pt idx="1">
                  <c:v>14.352605571604096</c:v>
                </c:pt>
                <c:pt idx="2">
                  <c:v>28.086152245000449</c:v>
                </c:pt>
                <c:pt idx="3">
                  <c:v>14.955165410883923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0E-47B2-88E9-C8BDD5C73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58541919"/>
        <c:axId val="658544415"/>
      </c:barChart>
      <c:lineChart>
        <c:grouping val="standard"/>
        <c:varyColors val="0"/>
        <c:ser>
          <c:idx val="2"/>
          <c:order val="2"/>
          <c:tx>
            <c:strRef>
              <c:f>'2.9'!$D$3</c:f>
              <c:strCache>
                <c:ptCount val="1"/>
                <c:pt idx="0">
                  <c:v>Threshold (34.5 workers per 10,000 people)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'2.9'!$A$4:$A$7</c:f>
              <c:strCache>
                <c:ptCount val="4"/>
                <c:pt idx="0">
                  <c:v>OIC</c:v>
                </c:pt>
                <c:pt idx="1">
                  <c:v>Non-OIC Developing</c:v>
                </c:pt>
                <c:pt idx="2">
                  <c:v>Developed</c:v>
                </c:pt>
                <c:pt idx="3">
                  <c:v>World</c:v>
                </c:pt>
              </c:strCache>
            </c:strRef>
          </c:cat>
          <c:val>
            <c:numRef>
              <c:f>'2.9'!$D$4:$D$7</c:f>
              <c:numCache>
                <c:formatCode>General</c:formatCode>
                <c:ptCount val="4"/>
                <c:pt idx="0">
                  <c:v>34.5</c:v>
                </c:pt>
                <c:pt idx="1">
                  <c:v>34.5</c:v>
                </c:pt>
                <c:pt idx="2" formatCode="0">
                  <c:v>34.5</c:v>
                </c:pt>
                <c:pt idx="3">
                  <c:v>34.5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0E-47B2-88E9-C8BDD5C73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541919"/>
        <c:axId val="658544415"/>
      </c:lineChart>
      <c:catAx>
        <c:axId val="65854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658544415"/>
        <c:crosses val="autoZero"/>
        <c:auto val="1"/>
        <c:lblAlgn val="ctr"/>
        <c:lblOffset val="100"/>
        <c:noMultiLvlLbl val="0"/>
      </c:catAx>
      <c:valAx>
        <c:axId val="658544415"/>
        <c:scaling>
          <c:orientation val="minMax"/>
          <c:max val="13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65854191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866579177602808E-2"/>
          <c:y val="2.7777777777777776E-2"/>
          <c:w val="0.9590444006999127"/>
          <c:h val="0.20383341462848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075451775424627E-2"/>
          <c:y val="0.12584853722552974"/>
          <c:w val="0.92185175128970953"/>
          <c:h val="0.67225091706612006"/>
        </c:manualLayout>
      </c:layout>
      <c:lineChart>
        <c:grouping val="standard"/>
        <c:varyColors val="0"/>
        <c:ser>
          <c:idx val="1"/>
          <c:order val="0"/>
          <c:tx>
            <c:strRef>
              <c:f>'CONCFLICT DATA'!$B$4</c:f>
              <c:strCache>
                <c:ptCount val="1"/>
                <c:pt idx="0">
                  <c:v>OIC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587211109548812E-2"/>
                  <c:y val="-5.2624295987743507E-2"/>
                </c:manualLayout>
              </c:layout>
              <c:tx>
                <c:rich>
                  <a:bodyPr/>
                  <a:lstStyle/>
                  <a:p>
                    <a:fld id="{D63C3BD4-34E1-4A9B-B45A-A5833C89AC1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576822659318554E-2"/>
                      <c:h val="4.888530256852022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CA0-4780-8C97-6CEB5426006E}"/>
                </c:ext>
              </c:extLst>
            </c:dLbl>
            <c:dLbl>
              <c:idx val="3"/>
              <c:layout>
                <c:manualLayout>
                  <c:x val="-2.6002111835561051E-3"/>
                  <c:y val="4.7085103018869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147260674105775E-2"/>
                      <c:h val="5.44247136244431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CA0-4780-8C97-6CEB5426006E}"/>
                </c:ext>
              </c:extLst>
            </c:dLbl>
            <c:dLbl>
              <c:idx val="15"/>
              <c:layout>
                <c:manualLayout>
                  <c:x val="-5.2965920001439744E-2"/>
                  <c:y val="-4.9854699503306746E-2"/>
                </c:manualLayout>
              </c:layout>
              <c:tx>
                <c:rich>
                  <a:bodyPr/>
                  <a:lstStyle/>
                  <a:p>
                    <a:fld id="{93E4A6B3-34B7-4CC3-BB21-7F75D9307F6E}" type="VALUE">
                      <a:rPr lang="en-US"/>
                      <a:pPr/>
                      <a:t>[VALUE]</a:t>
                    </a:fld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131171850345767E-2"/>
                      <c:h val="6.55035357362891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CA0-4780-8C97-6CEB5426006E}"/>
                </c:ext>
              </c:extLst>
            </c:dLbl>
            <c:dLbl>
              <c:idx val="17"/>
              <c:layout>
                <c:manualLayout>
                  <c:x val="-1.8513012520204881E-2"/>
                  <c:y val="4.4315288447383777E-2"/>
                </c:manualLayout>
              </c:layout>
              <c:tx>
                <c:rich>
                  <a:bodyPr/>
                  <a:lstStyle/>
                  <a:p>
                    <a:fld id="{809596CB-5BC5-4802-91CB-8CB15404A65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897171952989269E-2"/>
                      <c:h val="5.99641246803661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A0-4780-8C97-6CEB5426006E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'CONCFLICT DATA'!$A$35:$A$52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'CONCFLICT DATA'!$B$35:$B$52</c:f>
              <c:numCache>
                <c:formatCode>General</c:formatCode>
                <c:ptCount val="18"/>
                <c:pt idx="0">
                  <c:v>14</c:v>
                </c:pt>
                <c:pt idx="1">
                  <c:v>14</c:v>
                </c:pt>
                <c:pt idx="2">
                  <c:v>10</c:v>
                </c:pt>
                <c:pt idx="3">
                  <c:v>10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15</c:v>
                </c:pt>
                <c:pt idx="10">
                  <c:v>13</c:v>
                </c:pt>
                <c:pt idx="11">
                  <c:v>19</c:v>
                </c:pt>
                <c:pt idx="12">
                  <c:v>16</c:v>
                </c:pt>
                <c:pt idx="13">
                  <c:v>17</c:v>
                </c:pt>
                <c:pt idx="14">
                  <c:v>19</c:v>
                </c:pt>
                <c:pt idx="15">
                  <c:v>32</c:v>
                </c:pt>
                <c:pt idx="16">
                  <c:v>31</c:v>
                </c:pt>
                <c:pt idx="1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A0-4780-8C97-6CEB54260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3785120"/>
        <c:axId val="1203776800"/>
      </c:lineChart>
      <c:catAx>
        <c:axId val="12037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203776800"/>
        <c:crosses val="autoZero"/>
        <c:auto val="1"/>
        <c:lblAlgn val="ctr"/>
        <c:lblOffset val="100"/>
        <c:tickLblSkip val="1"/>
        <c:noMultiLvlLbl val="0"/>
      </c:catAx>
      <c:valAx>
        <c:axId val="120377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20378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>
              <a:lumMod val="50000"/>
            </a:schemeClr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075451775424627E-2"/>
          <c:y val="0.12584853722552974"/>
          <c:w val="0.92185175128970953"/>
          <c:h val="0.75575301054847821"/>
        </c:manualLayout>
      </c:layout>
      <c:areaChart>
        <c:grouping val="percentStacked"/>
        <c:varyColors val="0"/>
        <c:ser>
          <c:idx val="1"/>
          <c:order val="0"/>
          <c:tx>
            <c:strRef>
              <c:f>'CONCFLICT DATA'!$B$4</c:f>
              <c:strCache>
                <c:ptCount val="1"/>
                <c:pt idx="0">
                  <c:v>OIC</c:v>
                </c:pt>
              </c:strCache>
            </c:strRef>
          </c:tx>
          <c:spPr>
            <a:solidFill>
              <a:schemeClr val="accent2"/>
            </a:solidFill>
            <a:ln w="38100">
              <a:noFill/>
            </a:ln>
            <a:effectLst/>
          </c:spPr>
          <c:cat>
            <c:numRef>
              <c:f>'CONCFLICT DATA'!$A$35:$A$52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'CONCFLICT DATA'!$B$35:$B$52</c:f>
              <c:numCache>
                <c:formatCode>General</c:formatCode>
                <c:ptCount val="18"/>
                <c:pt idx="0">
                  <c:v>14</c:v>
                </c:pt>
                <c:pt idx="1">
                  <c:v>14</c:v>
                </c:pt>
                <c:pt idx="2">
                  <c:v>10</c:v>
                </c:pt>
                <c:pt idx="3">
                  <c:v>10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15</c:v>
                </c:pt>
                <c:pt idx="10">
                  <c:v>13</c:v>
                </c:pt>
                <c:pt idx="11">
                  <c:v>19</c:v>
                </c:pt>
                <c:pt idx="12">
                  <c:v>16</c:v>
                </c:pt>
                <c:pt idx="13">
                  <c:v>17</c:v>
                </c:pt>
                <c:pt idx="14">
                  <c:v>19</c:v>
                </c:pt>
                <c:pt idx="15">
                  <c:v>32</c:v>
                </c:pt>
                <c:pt idx="16">
                  <c:v>31</c:v>
                </c:pt>
                <c:pt idx="1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7-4EB6-AD8E-E355E1CA2934}"/>
            </c:ext>
          </c:extLst>
        </c:ser>
        <c:ser>
          <c:idx val="2"/>
          <c:order val="1"/>
          <c:tx>
            <c:strRef>
              <c:f>'CONCFLICT DATA'!$C$4</c:f>
              <c:strCache>
                <c:ptCount val="1"/>
                <c:pt idx="0">
                  <c:v>Non-OIC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 w="19050">
              <a:noFill/>
            </a:ln>
            <a:effectLst/>
          </c:spPr>
          <c:cat>
            <c:numRef>
              <c:f>'CONCFLICT DATA'!$A$35:$A$52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'CONCFLICT DATA'!$C$35:$C$52</c:f>
              <c:numCache>
                <c:formatCode>General</c:formatCode>
                <c:ptCount val="18"/>
                <c:pt idx="0">
                  <c:v>24</c:v>
                </c:pt>
                <c:pt idx="1">
                  <c:v>25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22</c:v>
                </c:pt>
                <c:pt idx="7">
                  <c:v>22</c:v>
                </c:pt>
                <c:pt idx="8">
                  <c:v>23</c:v>
                </c:pt>
                <c:pt idx="9">
                  <c:v>22</c:v>
                </c:pt>
                <c:pt idx="10">
                  <c:v>18</c:v>
                </c:pt>
                <c:pt idx="11">
                  <c:v>19</c:v>
                </c:pt>
                <c:pt idx="12">
                  <c:v>17</c:v>
                </c:pt>
                <c:pt idx="13">
                  <c:v>19</c:v>
                </c:pt>
                <c:pt idx="14">
                  <c:v>23</c:v>
                </c:pt>
                <c:pt idx="15">
                  <c:v>20</c:v>
                </c:pt>
                <c:pt idx="16">
                  <c:v>20</c:v>
                </c:pt>
                <c:pt idx="1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7-4EB6-AD8E-E355E1CA2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3785120"/>
        <c:axId val="1203776800"/>
      </c:areaChart>
      <c:catAx>
        <c:axId val="12037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203776800"/>
        <c:crosses val="autoZero"/>
        <c:auto val="1"/>
        <c:lblAlgn val="ctr"/>
        <c:lblOffset val="100"/>
        <c:noMultiLvlLbl val="0"/>
      </c:catAx>
      <c:valAx>
        <c:axId val="12037768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2037851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995016035029345"/>
          <c:y val="4.4944661169551432E-2"/>
          <c:w val="0.39579008764255347"/>
          <c:h val="7.40868773517131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297116383942"/>
          <c:y val="4.6704085654691321E-2"/>
          <c:w val="0.80100635910444085"/>
          <c:h val="0.62889126890275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'18'!$B$4</c:f>
              <c:strCache>
                <c:ptCount val="1"/>
                <c:pt idx="0">
                  <c:v>OIC Countries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'18'!$C$3:$G$3</c:f>
              <c:strCache>
                <c:ptCount val="5"/>
                <c:pt idx="0">
                  <c:v>1970-1979</c:v>
                </c:pt>
                <c:pt idx="1">
                  <c:v>1980-1989</c:v>
                </c:pt>
                <c:pt idx="2">
                  <c:v>1990-1999</c:v>
                </c:pt>
                <c:pt idx="3">
                  <c:v>2000-2009</c:v>
                </c:pt>
                <c:pt idx="4">
                  <c:v>2010-2018</c:v>
                </c:pt>
              </c:strCache>
            </c:strRef>
          </c:cat>
          <c:val>
            <c:numRef>
              <c:f>'18'!$C$4:$G$4</c:f>
              <c:numCache>
                <c:formatCode>General</c:formatCode>
                <c:ptCount val="5"/>
                <c:pt idx="0">
                  <c:v>63</c:v>
                </c:pt>
                <c:pt idx="1">
                  <c:v>125</c:v>
                </c:pt>
                <c:pt idx="2">
                  <c:v>234</c:v>
                </c:pt>
                <c:pt idx="3">
                  <c:v>487</c:v>
                </c:pt>
                <c:pt idx="4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C-4149-85D0-536F5007D290}"/>
            </c:ext>
          </c:extLst>
        </c:ser>
        <c:ser>
          <c:idx val="1"/>
          <c:order val="1"/>
          <c:tx>
            <c:strRef>
              <c:f>'18'!$B$5</c:f>
              <c:strCache>
                <c:ptCount val="1"/>
                <c:pt idx="0">
                  <c:v>Rest of the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'18'!$C$3:$G$3</c:f>
              <c:strCache>
                <c:ptCount val="5"/>
                <c:pt idx="0">
                  <c:v>1970-1979</c:v>
                </c:pt>
                <c:pt idx="1">
                  <c:v>1980-1989</c:v>
                </c:pt>
                <c:pt idx="2">
                  <c:v>1990-1999</c:v>
                </c:pt>
                <c:pt idx="3">
                  <c:v>2000-2009</c:v>
                </c:pt>
                <c:pt idx="4">
                  <c:v>2010-2018</c:v>
                </c:pt>
              </c:strCache>
            </c:strRef>
          </c:cat>
          <c:val>
            <c:numRef>
              <c:f>'18'!$C$5:$G$5</c:f>
              <c:numCache>
                <c:formatCode>General</c:formatCode>
                <c:ptCount val="5"/>
                <c:pt idx="0">
                  <c:v>201</c:v>
                </c:pt>
                <c:pt idx="1">
                  <c:v>399</c:v>
                </c:pt>
                <c:pt idx="2">
                  <c:v>631</c:v>
                </c:pt>
                <c:pt idx="3">
                  <c:v>1238</c:v>
                </c:pt>
                <c:pt idx="4">
                  <c:v>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C-4149-85D0-536F5007D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15589759"/>
        <c:axId val="1915591007"/>
      </c:barChart>
      <c:lineChart>
        <c:grouping val="standard"/>
        <c:varyColors val="0"/>
        <c:ser>
          <c:idx val="2"/>
          <c:order val="2"/>
          <c:tx>
            <c:strRef>
              <c:f>'18'!$B$7</c:f>
              <c:strCache>
                <c:ptCount val="1"/>
                <c:pt idx="0">
                  <c:v>OIC % of World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'18'!$C$3:$G$3</c:f>
              <c:strCache>
                <c:ptCount val="5"/>
                <c:pt idx="0">
                  <c:v>1970-1979</c:v>
                </c:pt>
                <c:pt idx="1">
                  <c:v>1980-1989</c:v>
                </c:pt>
                <c:pt idx="2">
                  <c:v>1990-1999</c:v>
                </c:pt>
                <c:pt idx="3">
                  <c:v>2000-2009</c:v>
                </c:pt>
                <c:pt idx="4">
                  <c:v>2010-2018</c:v>
                </c:pt>
              </c:strCache>
            </c:strRef>
          </c:cat>
          <c:val>
            <c:numRef>
              <c:f>'18'!$C$7:$G$7</c:f>
              <c:numCache>
                <c:formatCode>0%</c:formatCode>
                <c:ptCount val="5"/>
                <c:pt idx="0">
                  <c:v>0.23863636363636365</c:v>
                </c:pt>
                <c:pt idx="1">
                  <c:v>0.2385496183206107</c:v>
                </c:pt>
                <c:pt idx="2">
                  <c:v>0.27052023121387281</c:v>
                </c:pt>
                <c:pt idx="3">
                  <c:v>0.28231884057971013</c:v>
                </c:pt>
                <c:pt idx="4">
                  <c:v>0.27051671732522797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FC-4149-85D0-536F5007D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0750559"/>
        <c:axId val="1770748063"/>
      </c:lineChart>
      <c:catAx>
        <c:axId val="191558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15591007"/>
        <c:crosses val="autoZero"/>
        <c:auto val="1"/>
        <c:lblAlgn val="ctr"/>
        <c:lblOffset val="100"/>
        <c:noMultiLvlLbl val="0"/>
      </c:catAx>
      <c:valAx>
        <c:axId val="191559100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/>
                  <a:t>Flood  Occurrences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15589759"/>
        <c:crosses val="autoZero"/>
        <c:crossBetween val="between"/>
      </c:valAx>
      <c:valAx>
        <c:axId val="1770748063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770750559"/>
        <c:crosses val="max"/>
        <c:crossBetween val="between"/>
        <c:majorUnit val="2.0000000000000004E-2"/>
      </c:valAx>
      <c:catAx>
        <c:axId val="17707505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07480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61338834841118E-2"/>
          <c:y val="6.6170584641035229E-2"/>
          <c:w val="0.82819824094986294"/>
          <c:h val="0.60808177674984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'19'!$A$2</c:f>
              <c:strCache>
                <c:ptCount val="1"/>
                <c:pt idx="0">
                  <c:v>OIC Countries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'19'!$B$1:$F$1</c:f>
              <c:strCache>
                <c:ptCount val="5"/>
                <c:pt idx="0">
                  <c:v>1970-1979</c:v>
                </c:pt>
                <c:pt idx="1">
                  <c:v>1980-1989</c:v>
                </c:pt>
                <c:pt idx="2">
                  <c:v>1990-1999</c:v>
                </c:pt>
                <c:pt idx="3">
                  <c:v>2000-2009</c:v>
                </c:pt>
                <c:pt idx="4">
                  <c:v>2010-2018</c:v>
                </c:pt>
              </c:strCache>
            </c:strRef>
          </c:cat>
          <c:val>
            <c:numRef>
              <c:f>'19'!$B$2:$F$2</c:f>
              <c:numCache>
                <c:formatCode>General</c:formatCode>
                <c:ptCount val="5"/>
                <c:pt idx="0">
                  <c:v>25</c:v>
                </c:pt>
                <c:pt idx="1">
                  <c:v>42</c:v>
                </c:pt>
                <c:pt idx="2">
                  <c:v>29</c:v>
                </c:pt>
                <c:pt idx="3">
                  <c:v>46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A-4C95-99B0-E49EEB5134BC}"/>
            </c:ext>
          </c:extLst>
        </c:ser>
        <c:ser>
          <c:idx val="1"/>
          <c:order val="1"/>
          <c:tx>
            <c:strRef>
              <c:f>'19'!$A$3</c:f>
              <c:strCache>
                <c:ptCount val="1"/>
                <c:pt idx="0">
                  <c:v>Rest of the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'19'!$B$1:$F$1</c:f>
              <c:strCache>
                <c:ptCount val="5"/>
                <c:pt idx="0">
                  <c:v>1970-1979</c:v>
                </c:pt>
                <c:pt idx="1">
                  <c:v>1980-1989</c:v>
                </c:pt>
                <c:pt idx="2">
                  <c:v>1990-1999</c:v>
                </c:pt>
                <c:pt idx="3">
                  <c:v>2000-2009</c:v>
                </c:pt>
                <c:pt idx="4">
                  <c:v>2010-2018</c:v>
                </c:pt>
              </c:strCache>
            </c:strRef>
          </c:cat>
          <c:val>
            <c:numRef>
              <c:f>'19'!$B$3:$F$3</c:f>
              <c:numCache>
                <c:formatCode>General</c:formatCode>
                <c:ptCount val="5"/>
                <c:pt idx="0">
                  <c:v>40</c:v>
                </c:pt>
                <c:pt idx="1">
                  <c:v>84</c:v>
                </c:pt>
                <c:pt idx="2">
                  <c:v>108</c:v>
                </c:pt>
                <c:pt idx="3">
                  <c:v>127</c:v>
                </c:pt>
                <c:pt idx="4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A-4C95-99B0-E49EEB513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15589759"/>
        <c:axId val="1915591007"/>
      </c:barChart>
      <c:lineChart>
        <c:grouping val="standard"/>
        <c:varyColors val="0"/>
        <c:ser>
          <c:idx val="2"/>
          <c:order val="2"/>
          <c:tx>
            <c:strRef>
              <c:f>'19'!$A$5</c:f>
              <c:strCache>
                <c:ptCount val="1"/>
                <c:pt idx="0">
                  <c:v>OIC % of World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4.6410420872675467E-2"/>
                  <c:y val="-7.1641622654547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94044266750468E-2"/>
                      <c:h val="0.111104216466761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C0A-4F50-BE42-8360C93C0EB8}"/>
                </c:ext>
              </c:extLst>
            </c:dLbl>
            <c:dLbl>
              <c:idx val="3"/>
              <c:layout>
                <c:manualLayout>
                  <c:x val="-4.4836652786114872E-2"/>
                  <c:y val="-5.373121699091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0A-4F50-BE42-8360C93C0EB8}"/>
                </c:ext>
              </c:extLst>
            </c:dLbl>
            <c:dLbl>
              <c:idx val="4"/>
              <c:layout>
                <c:manualLayout>
                  <c:x val="-4.4836652786114754E-2"/>
                  <c:y val="-5.3731216990910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0A-4F50-BE42-8360C93C0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'19'!$B$1:$F$1</c:f>
              <c:strCache>
                <c:ptCount val="5"/>
                <c:pt idx="0">
                  <c:v>1970-1979</c:v>
                </c:pt>
                <c:pt idx="1">
                  <c:v>1980-1989</c:v>
                </c:pt>
                <c:pt idx="2">
                  <c:v>1990-1999</c:v>
                </c:pt>
                <c:pt idx="3">
                  <c:v>2000-2009</c:v>
                </c:pt>
                <c:pt idx="4">
                  <c:v>2010-2018</c:v>
                </c:pt>
              </c:strCache>
            </c:strRef>
          </c:cat>
          <c:val>
            <c:numRef>
              <c:f>'19'!$B$5:$F$5</c:f>
              <c:numCache>
                <c:formatCode>0%</c:formatCode>
                <c:ptCount val="5"/>
                <c:pt idx="0">
                  <c:v>0.38461538461538464</c:v>
                </c:pt>
                <c:pt idx="1">
                  <c:v>0.33333333333333331</c:v>
                </c:pt>
                <c:pt idx="2">
                  <c:v>0.21167883211678831</c:v>
                </c:pt>
                <c:pt idx="3">
                  <c:v>0.26589595375722541</c:v>
                </c:pt>
                <c:pt idx="4">
                  <c:v>0.22758620689655173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8A-4C95-99B0-E49EEB513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0758463"/>
        <c:axId val="1770748479"/>
      </c:lineChart>
      <c:catAx>
        <c:axId val="191558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15591007"/>
        <c:crosses val="autoZero"/>
        <c:auto val="1"/>
        <c:lblAlgn val="ctr"/>
        <c:lblOffset val="100"/>
        <c:noMultiLvlLbl val="0"/>
      </c:catAx>
      <c:valAx>
        <c:axId val="191559100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/>
                  <a:t>Drought  Occurrences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15589759"/>
        <c:crosses val="autoZero"/>
        <c:crossBetween val="between"/>
      </c:valAx>
      <c:valAx>
        <c:axId val="177074847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770758463"/>
        <c:crosses val="max"/>
        <c:crossBetween val="between"/>
      </c:valAx>
      <c:catAx>
        <c:axId val="1770758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07484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Sheet2!$W$6</c:f>
              <c:strCache>
                <c:ptCount val="1"/>
                <c:pt idx="0">
                  <c:v>New Displacement - Conflict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Sheet2!$Q$9:$Q$16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Sheet2!$W$9:$W$16</c:f>
              <c:numCache>
                <c:formatCode>0.0%</c:formatCode>
                <c:ptCount val="8"/>
                <c:pt idx="0">
                  <c:v>0.62886384067491874</c:v>
                </c:pt>
                <c:pt idx="1">
                  <c:v>0.71072559314450123</c:v>
                </c:pt>
                <c:pt idx="2">
                  <c:v>0.62032150023269472</c:v>
                </c:pt>
                <c:pt idx="3">
                  <c:v>0.60970557230761691</c:v>
                </c:pt>
                <c:pt idx="4">
                  <c:v>0.60495811595267834</c:v>
                </c:pt>
                <c:pt idx="5">
                  <c:v>0.69344022139934081</c:v>
                </c:pt>
                <c:pt idx="6">
                  <c:v>0.58152455994506091</c:v>
                </c:pt>
                <c:pt idx="7">
                  <c:v>0.51842044135516485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1-4061-8156-5059D70129C8}"/>
            </c:ext>
          </c:extLst>
        </c:ser>
        <c:ser>
          <c:idx val="1"/>
          <c:order val="1"/>
          <c:tx>
            <c:strRef>
              <c:f>Sheet2!$X$6</c:f>
              <c:strCache>
                <c:ptCount val="1"/>
                <c:pt idx="0">
                  <c:v>New Displacement - Disasters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Sheet2!$Q$9:$Q$16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Sheet2!$X$9:$X$16</c:f>
              <c:numCache>
                <c:formatCode>0.0%</c:formatCode>
                <c:ptCount val="8"/>
                <c:pt idx="0">
                  <c:v>0.32158332495876757</c:v>
                </c:pt>
                <c:pt idx="1">
                  <c:v>7.3644859813084107E-2</c:v>
                </c:pt>
                <c:pt idx="2">
                  <c:v>0.31201007082010768</c:v>
                </c:pt>
                <c:pt idx="3">
                  <c:v>0.1418906971733046</c:v>
                </c:pt>
                <c:pt idx="4">
                  <c:v>0.15303293533945353</c:v>
                </c:pt>
                <c:pt idx="5">
                  <c:v>0.12184581788926242</c:v>
                </c:pt>
                <c:pt idx="6">
                  <c:v>9.6847526439601275E-2</c:v>
                </c:pt>
                <c:pt idx="7">
                  <c:v>0.173284684254435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1-4061-8156-5059D7012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04487391"/>
        <c:axId val="404487807"/>
      </c:barChart>
      <c:catAx>
        <c:axId val="40448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404487807"/>
        <c:crosses val="autoZero"/>
        <c:auto val="1"/>
        <c:lblAlgn val="ctr"/>
        <c:lblOffset val="100"/>
        <c:noMultiLvlLbl val="0"/>
      </c:catAx>
      <c:valAx>
        <c:axId val="404487807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40448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712747625359604E-2"/>
          <c:y val="2.0577670850703056E-2"/>
          <c:w val="0.9285951546158987"/>
          <c:h val="0.12707332861109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3172963654025E-2"/>
          <c:y val="0.14433456624838323"/>
          <c:w val="0.88773376068376064"/>
          <c:h val="0.75097481837941793"/>
        </c:manualLayout>
      </c:layout>
      <c:lineChart>
        <c:grouping val="standard"/>
        <c:varyColors val="0"/>
        <c:ser>
          <c:idx val="0"/>
          <c:order val="0"/>
          <c:tx>
            <c:strRef>
              <c:f>'4.4'!$B$9</c:f>
              <c:strCache>
                <c:ptCount val="1"/>
                <c:pt idx="0">
                  <c:v>OIC</c:v>
                </c:pt>
              </c:strCache>
            </c:strRef>
          </c:tx>
          <c:spPr>
            <a:ln w="12700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prstDash val="dashDot"/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41-489C-A391-36D67CA3E110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41-489C-A391-36D67CA3E110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'4.4'!$C$8:$H$8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2017</c:v>
                </c:pt>
              </c:numCache>
            </c:numRef>
          </c:cat>
          <c:val>
            <c:numRef>
              <c:f>'4.4'!$C$9:$H$9</c:f>
              <c:numCache>
                <c:formatCode>0</c:formatCode>
                <c:ptCount val="6"/>
                <c:pt idx="0">
                  <c:v>123.99185806393565</c:v>
                </c:pt>
                <c:pt idx="1">
                  <c:v>114.15233979313155</c:v>
                </c:pt>
                <c:pt idx="2">
                  <c:v>101.62328909888441</c:v>
                </c:pt>
                <c:pt idx="3">
                  <c:v>85.32828297108928</c:v>
                </c:pt>
                <c:pt idx="4">
                  <c:v>70.479466918930797</c:v>
                </c:pt>
                <c:pt idx="5">
                  <c:v>55.839352045327026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41-489C-A391-36D67CA3E110}"/>
            </c:ext>
          </c:extLst>
        </c:ser>
        <c:ser>
          <c:idx val="1"/>
          <c:order val="1"/>
          <c:tx>
            <c:strRef>
              <c:f>'4.4'!$B$10</c:f>
              <c:strCache>
                <c:ptCount val="1"/>
                <c:pt idx="0">
                  <c:v>Non-OIC Developing</c:v>
                </c:pt>
              </c:strCache>
            </c:strRef>
          </c:tx>
          <c:spPr>
            <a:ln w="127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sysDash"/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41-489C-A391-36D67CA3E110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41-489C-A391-36D67CA3E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'4.4'!$C$8:$H$8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2017</c:v>
                </c:pt>
              </c:numCache>
            </c:numRef>
          </c:cat>
          <c:val>
            <c:numRef>
              <c:f>'4.4'!$C$10:$H$10</c:f>
              <c:numCache>
                <c:formatCode>0</c:formatCode>
                <c:ptCount val="6"/>
                <c:pt idx="0">
                  <c:v>90.797715364793206</c:v>
                </c:pt>
                <c:pt idx="1">
                  <c:v>82.112546380738436</c:v>
                </c:pt>
                <c:pt idx="2">
                  <c:v>71.152631131936204</c:v>
                </c:pt>
                <c:pt idx="3">
                  <c:v>58.315037661549255</c:v>
                </c:pt>
                <c:pt idx="4">
                  <c:v>46.677778136947829</c:v>
                </c:pt>
                <c:pt idx="5">
                  <c:v>32.984985095657315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41-489C-A391-36D67CA3E110}"/>
            </c:ext>
          </c:extLst>
        </c:ser>
        <c:ser>
          <c:idx val="2"/>
          <c:order val="2"/>
          <c:tx>
            <c:strRef>
              <c:f>'4.4'!$B$11</c:f>
              <c:strCache>
                <c:ptCount val="1"/>
                <c:pt idx="0">
                  <c:v>Developed</c:v>
                </c:pt>
              </c:strCache>
            </c:strRef>
          </c:tx>
          <c:spPr>
            <a:ln w="1270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12700">
                <a:solidFill>
                  <a:schemeClr val="accent3"/>
                </a:solidFill>
                <a:prstDash val="sysDot"/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41-489C-A391-36D67CA3E110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41-489C-A391-36D67CA3E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'4.4'!$C$8:$H$8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2017</c:v>
                </c:pt>
              </c:numCache>
            </c:numRef>
          </c:cat>
          <c:val>
            <c:numRef>
              <c:f>'4.4'!$C$11:$H$11</c:f>
              <c:numCache>
                <c:formatCode>0</c:formatCode>
                <c:ptCount val="6"/>
                <c:pt idx="0">
                  <c:v>9.7542382754872001</c:v>
                </c:pt>
                <c:pt idx="1">
                  <c:v>8.1627629452895203</c:v>
                </c:pt>
                <c:pt idx="2">
                  <c:v>6.6160412136994697</c:v>
                </c:pt>
                <c:pt idx="3">
                  <c:v>6.0708964463457633</c:v>
                </c:pt>
                <c:pt idx="4">
                  <c:v>5.297047984529109</c:v>
                </c:pt>
                <c:pt idx="5">
                  <c:v>4.9574529855459826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D41-489C-A391-36D67CA3E110}"/>
            </c:ext>
          </c:extLst>
        </c:ser>
        <c:ser>
          <c:idx val="3"/>
          <c:order val="3"/>
          <c:tx>
            <c:strRef>
              <c:f>'4.4'!$B$12</c:f>
              <c:strCache>
                <c:ptCount val="1"/>
                <c:pt idx="0">
                  <c:v>World</c:v>
                </c:pt>
              </c:strCache>
            </c:strRef>
          </c:tx>
          <c:spPr>
            <a:ln w="12700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  <a:prstDash val="dash"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41-489C-A391-36D67CA3E110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41-489C-A391-36D67CA3E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'4.4'!$C$8:$H$8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2017</c:v>
                </c:pt>
              </c:numCache>
            </c:numRef>
          </c:cat>
          <c:val>
            <c:numRef>
              <c:f>'4.4'!$C$12:$H$12</c:f>
              <c:numCache>
                <c:formatCode>0</c:formatCode>
                <c:ptCount val="6"/>
                <c:pt idx="0">
                  <c:v>92.618928145453665</c:v>
                </c:pt>
                <c:pt idx="1">
                  <c:v>84.919744766715397</c:v>
                </c:pt>
                <c:pt idx="2">
                  <c:v>74.559664347615822</c:v>
                </c:pt>
                <c:pt idx="3">
                  <c:v>62.331973785342058</c:v>
                </c:pt>
                <c:pt idx="4">
                  <c:v>51.029552409781097</c:v>
                </c:pt>
                <c:pt idx="5">
                  <c:v>38.613424880069218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D41-489C-A391-36D67CA3E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70864"/>
        <c:axId val="207471280"/>
      </c:lineChart>
      <c:catAx>
        <c:axId val="20747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207471280"/>
        <c:crosses val="autoZero"/>
        <c:auto val="1"/>
        <c:lblAlgn val="ctr"/>
        <c:lblOffset val="100"/>
        <c:noMultiLvlLbl val="0"/>
      </c:catAx>
      <c:valAx>
        <c:axId val="207471280"/>
        <c:scaling>
          <c:orientation val="minMax"/>
          <c:max val="14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2074708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8270346648407605E-2"/>
          <c:y val="2.1030436174558138E-2"/>
          <c:w val="0.88409278942586789"/>
          <c:h val="0.10633672984997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GB" sz="1200" b="1" dirty="0">
                <a:solidFill>
                  <a:schemeClr val="tx1"/>
                </a:solidFill>
              </a:rPr>
              <a:t>Prevalence of HIV </a:t>
            </a:r>
            <a:r>
              <a:rPr lang="en-GB" sz="1200" dirty="0"/>
              <a:t>(% of population aged 15 to 49)</a:t>
            </a:r>
            <a:r>
              <a:rPr lang="en-GB" dirty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'3.9'!$Q$13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'3.9'!$R$12:$S$12</c:f>
              <c:numCache>
                <c:formatCode>General</c:formatCode>
                <c:ptCount val="2"/>
                <c:pt idx="0">
                  <c:v>2010</c:v>
                </c:pt>
                <c:pt idx="1">
                  <c:v>2017</c:v>
                </c:pt>
              </c:numCache>
            </c:numRef>
          </c:cat>
          <c:val>
            <c:numRef>
              <c:f>'3.9'!$R$13:$S$13</c:f>
              <c:numCache>
                <c:formatCode>0.0</c:formatCode>
                <c:ptCount val="2"/>
                <c:pt idx="0">
                  <c:v>6.5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A-4ECC-9EF4-676F57EEF67C}"/>
            </c:ext>
          </c:extLst>
        </c:ser>
        <c:ser>
          <c:idx val="1"/>
          <c:order val="1"/>
          <c:tx>
            <c:strRef>
              <c:f>'3.9'!$Q$14</c:f>
              <c:strCache>
                <c:ptCount val="1"/>
                <c:pt idx="0">
                  <c:v>OIC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'3.9'!$R$12:$S$12</c:f>
              <c:numCache>
                <c:formatCode>General</c:formatCode>
                <c:ptCount val="2"/>
                <c:pt idx="0">
                  <c:v>2010</c:v>
                </c:pt>
                <c:pt idx="1">
                  <c:v>2017</c:v>
                </c:pt>
              </c:numCache>
            </c:numRef>
          </c:cat>
          <c:val>
            <c:numRef>
              <c:f>'3.9'!$R$14:$S$14</c:f>
              <c:numCache>
                <c:formatCode>0.0</c:formatCode>
                <c:ptCount val="2"/>
                <c:pt idx="0">
                  <c:v>5.7465116279069761</c:v>
                </c:pt>
                <c:pt idx="1">
                  <c:v>1.2790697674418603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9A-4ECC-9EF4-676F57EEF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426287"/>
        <c:axId val="194413391"/>
      </c:barChart>
      <c:catAx>
        <c:axId val="19442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4413391"/>
        <c:crosses val="autoZero"/>
        <c:auto val="1"/>
        <c:lblAlgn val="ctr"/>
        <c:lblOffset val="100"/>
        <c:noMultiLvlLbl val="0"/>
      </c:catAx>
      <c:valAx>
        <c:axId val="19441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442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2010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036784664327116E-2"/>
          <c:y val="0.18206137278651846"/>
          <c:w val="0.75871468958803878"/>
          <c:h val="0.75330501236690428"/>
        </c:manualLayout>
      </c:layout>
      <c:doughnutChart>
        <c:varyColors val="1"/>
        <c:ser>
          <c:idx val="0"/>
          <c:order val="0"/>
          <c:tx>
            <c:strRef>
              <c:f>'3.16'!$A$5</c:f>
              <c:strCache>
                <c:ptCount val="1"/>
                <c:pt idx="0">
                  <c:v>Developed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12-4CC9-A73F-32228E1922CD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12-4CC9-A73F-32228E1922CD}"/>
              </c:ext>
            </c:extLst>
          </c:dPt>
          <c:dLbls>
            <c:delete val="1"/>
          </c:dLbls>
          <c:val>
            <c:numRef>
              <c:f>'3.16'!$B$5:$C$5</c:f>
              <c:numCache>
                <c:formatCode>0.0</c:formatCode>
                <c:ptCount val="2"/>
                <c:pt idx="0">
                  <c:v>18.373684210526317</c:v>
                </c:pt>
                <c:pt idx="1">
                  <c:v>449.62631578947367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12-4CC9-A73F-32228E1922CD}"/>
            </c:ext>
          </c:extLst>
        </c:ser>
        <c:ser>
          <c:idx val="1"/>
          <c:order val="1"/>
          <c:tx>
            <c:strRef>
              <c:f>'3.16'!$A$6</c:f>
              <c:strCache>
                <c:ptCount val="1"/>
                <c:pt idx="0">
                  <c:v>OIC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D12-4CC9-A73F-32228E1922CD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D12-4CC9-A73F-32228E1922CD}"/>
              </c:ext>
            </c:extLst>
          </c:dPt>
          <c:dLbls>
            <c:delete val="1"/>
          </c:dLbls>
          <c:val>
            <c:numRef>
              <c:f>'3.16'!$B$6:$C$6</c:f>
              <c:numCache>
                <c:formatCode>0.0</c:formatCode>
                <c:ptCount val="2"/>
                <c:pt idx="0">
                  <c:v>132.34473684210525</c:v>
                </c:pt>
                <c:pt idx="1">
                  <c:v>335.65526315789475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12-4CC9-A73F-32228E1922CD}"/>
            </c:ext>
          </c:extLst>
        </c:ser>
        <c:ser>
          <c:idx val="2"/>
          <c:order val="2"/>
          <c:tx>
            <c:strRef>
              <c:f>'3.16'!$A$7</c:f>
              <c:strCache>
                <c:ptCount val="1"/>
                <c:pt idx="0">
                  <c:v>World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12-4CC9-A73F-32228E1922CD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12-4CC9-A73F-32228E1922CD}"/>
              </c:ext>
            </c:extLst>
          </c:dPt>
          <c:dLbls>
            <c:delete val="1"/>
          </c:dLbls>
          <c:val>
            <c:numRef>
              <c:f>'3.16'!$B$7:$C$7</c:f>
              <c:numCache>
                <c:formatCode>0.0</c:formatCode>
                <c:ptCount val="2"/>
                <c:pt idx="0">
                  <c:v>154</c:v>
                </c:pt>
                <c:pt idx="1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D12-4CC9-A73F-32228E1922CD}"/>
            </c:ext>
          </c:extLst>
        </c:ser>
        <c:ser>
          <c:idx val="3"/>
          <c:order val="3"/>
          <c:tx>
            <c:strRef>
              <c:f>'3.16'!$A$8</c:f>
              <c:strCache>
                <c:ptCount val="1"/>
                <c:pt idx="0">
                  <c:v>Non-OIC Developing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D12-4CC9-A73F-32228E1922CD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D12-4CC9-A73F-32228E1922CD}"/>
              </c:ext>
            </c:extLst>
          </c:dPt>
          <c:dLbls>
            <c:delete val="1"/>
          </c:dLbls>
          <c:val>
            <c:numRef>
              <c:f>'3.16'!$B$8:$C$8</c:f>
              <c:numCache>
                <c:formatCode>0.0</c:formatCode>
                <c:ptCount val="2"/>
                <c:pt idx="0">
                  <c:v>162.65929203539824</c:v>
                </c:pt>
                <c:pt idx="1">
                  <c:v>305.34070796460173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D12-4CC9-A73F-32228E1922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036784664327116E-2"/>
          <c:y val="0.18206137278651846"/>
          <c:w val="0.75871468958803878"/>
          <c:h val="0.75330501236690428"/>
        </c:manualLayout>
      </c:layout>
      <c:doughnutChart>
        <c:varyColors val="1"/>
        <c:ser>
          <c:idx val="0"/>
          <c:order val="0"/>
          <c:tx>
            <c:strRef>
              <c:f>'3.16'!$A$12</c:f>
              <c:strCache>
                <c:ptCount val="1"/>
                <c:pt idx="0">
                  <c:v>Developed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48-44BC-B30A-B233335986BB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48-44BC-B30A-B233335986BB}"/>
              </c:ext>
            </c:extLst>
          </c:dPt>
          <c:dLbls>
            <c:delete val="1"/>
          </c:dLbls>
          <c:val>
            <c:numRef>
              <c:f>'3.16'!$B$12:$C$12</c:f>
              <c:numCache>
                <c:formatCode>0.0</c:formatCode>
                <c:ptCount val="2"/>
                <c:pt idx="0">
                  <c:v>14.789473684210529</c:v>
                </c:pt>
                <c:pt idx="1">
                  <c:v>377.21052631578948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48-44BC-B30A-B233335986BB}"/>
            </c:ext>
          </c:extLst>
        </c:ser>
        <c:ser>
          <c:idx val="1"/>
          <c:order val="1"/>
          <c:tx>
            <c:strRef>
              <c:f>'3.16'!$A$13</c:f>
              <c:strCache>
                <c:ptCount val="1"/>
                <c:pt idx="0">
                  <c:v>OIC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B48-44BC-B30A-B233335986BB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B48-44BC-B30A-B233335986BB}"/>
              </c:ext>
            </c:extLst>
          </c:dPt>
          <c:dLbls>
            <c:delete val="1"/>
          </c:dLbls>
          <c:val>
            <c:numRef>
              <c:f>'3.16'!$B$13:$C$13</c:f>
              <c:numCache>
                <c:formatCode>0.0</c:formatCode>
                <c:ptCount val="2"/>
                <c:pt idx="0">
                  <c:v>113.74157894736842</c:v>
                </c:pt>
                <c:pt idx="1">
                  <c:v>278.25842105263155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48-44BC-B30A-B233335986BB}"/>
            </c:ext>
          </c:extLst>
        </c:ser>
        <c:ser>
          <c:idx val="2"/>
          <c:order val="2"/>
          <c:tx>
            <c:strRef>
              <c:f>'3.16'!$A$14</c:f>
              <c:strCache>
                <c:ptCount val="1"/>
                <c:pt idx="0">
                  <c:v>Non-OIC Developing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48-44BC-B30A-B233335986BB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48-44BC-B30A-B233335986BB}"/>
              </c:ext>
            </c:extLst>
          </c:dPt>
          <c:dLbls>
            <c:delete val="1"/>
          </c:dLbls>
          <c:val>
            <c:numRef>
              <c:f>'3.16'!$B$14:$C$14</c:f>
              <c:numCache>
                <c:formatCode>0.0</c:formatCode>
                <c:ptCount val="2"/>
                <c:pt idx="0">
                  <c:v>128.85350877192982</c:v>
                </c:pt>
                <c:pt idx="1">
                  <c:v>263.1464912280702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B48-44BC-B30A-B233335986BB}"/>
            </c:ext>
          </c:extLst>
        </c:ser>
        <c:ser>
          <c:idx val="3"/>
          <c:order val="3"/>
          <c:tx>
            <c:strRef>
              <c:f>'3.16'!$A$15</c:f>
              <c:strCache>
                <c:ptCount val="1"/>
                <c:pt idx="0">
                  <c:v>World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B48-44BC-B30A-B233335986BB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7B48-44BC-B30A-B233335986BB}"/>
              </c:ext>
            </c:extLst>
          </c:dPt>
          <c:dLbls>
            <c:delete val="1"/>
          </c:dLbls>
          <c:val>
            <c:numRef>
              <c:f>'3.16'!$B$15:$C$15</c:f>
              <c:numCache>
                <c:formatCode>0.0</c:formatCode>
                <c:ptCount val="2"/>
                <c:pt idx="0">
                  <c:v>134</c:v>
                </c:pt>
                <c:pt idx="1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B48-44BC-B30A-B233335986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36784664327116E-2"/>
          <c:y val="0.18206137278651846"/>
          <c:w val="0.75871468958803878"/>
          <c:h val="0.75330501236690428"/>
        </c:manualLayout>
      </c:layout>
      <c:doughnutChart>
        <c:varyColors val="1"/>
        <c:ser>
          <c:idx val="0"/>
          <c:order val="0"/>
          <c:tx>
            <c:strRef>
              <c:f>'3.18'!$A$4</c:f>
              <c:strCache>
                <c:ptCount val="1"/>
                <c:pt idx="0">
                  <c:v>Developed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61-4F64-B6BD-68418BB3AAB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61-4F64-B6BD-68418BB3AABA}"/>
              </c:ext>
            </c:extLst>
          </c:dPt>
          <c:dLbls>
            <c:delete val="1"/>
          </c:dLbls>
          <c:val>
            <c:numRef>
              <c:f>'3.18'!$B$4:$C$4</c:f>
              <c:numCache>
                <c:formatCode>0.0</c:formatCode>
                <c:ptCount val="2"/>
                <c:pt idx="0">
                  <c:v>14.938235294117648</c:v>
                </c:pt>
                <c:pt idx="1">
                  <c:v>25.061764705882354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61-4F64-B6BD-68418BB3AABA}"/>
            </c:ext>
          </c:extLst>
        </c:ser>
        <c:ser>
          <c:idx val="1"/>
          <c:order val="1"/>
          <c:tx>
            <c:strRef>
              <c:f>'3.18'!$A$5</c:f>
              <c:strCache>
                <c:ptCount val="1"/>
                <c:pt idx="0">
                  <c:v>World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861-4F64-B6BD-68418BB3AAB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861-4F64-B6BD-68418BB3AABA}"/>
              </c:ext>
            </c:extLst>
          </c:dPt>
          <c:dLbls>
            <c:delete val="1"/>
          </c:dLbls>
          <c:val>
            <c:numRef>
              <c:f>'3.18'!$B$5:$C$5</c:f>
              <c:numCache>
                <c:formatCode>0.0</c:formatCode>
                <c:ptCount val="2"/>
                <c:pt idx="0">
                  <c:v>21.888524590163929</c:v>
                </c:pt>
                <c:pt idx="1">
                  <c:v>18.111475409836071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61-4F64-B6BD-68418BB3AABA}"/>
            </c:ext>
          </c:extLst>
        </c:ser>
        <c:ser>
          <c:idx val="2"/>
          <c:order val="2"/>
          <c:tx>
            <c:strRef>
              <c:f>'3.18'!$A$6</c:f>
              <c:strCache>
                <c:ptCount val="1"/>
                <c:pt idx="0">
                  <c:v>OIC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61-4F64-B6BD-68418BB3AAB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61-4F64-B6BD-68418BB3AABA}"/>
              </c:ext>
            </c:extLst>
          </c:dPt>
          <c:dLbls>
            <c:delete val="1"/>
          </c:dLbls>
          <c:val>
            <c:numRef>
              <c:f>'3.18'!$B$6:$C$6</c:f>
              <c:numCache>
                <c:formatCode>0.0</c:formatCode>
                <c:ptCount val="2"/>
                <c:pt idx="0">
                  <c:v>23.144642857142856</c:v>
                </c:pt>
                <c:pt idx="1">
                  <c:v>16.855357142857144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861-4F64-B6BD-68418BB3AABA}"/>
            </c:ext>
          </c:extLst>
        </c:ser>
        <c:ser>
          <c:idx val="3"/>
          <c:order val="3"/>
          <c:tx>
            <c:strRef>
              <c:f>'3.18'!$A$7</c:f>
              <c:strCache>
                <c:ptCount val="1"/>
                <c:pt idx="0">
                  <c:v>Non-OIC Developing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F861-4F64-B6BD-68418BB3AAB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F861-4F64-B6BD-68418BB3AABA}"/>
              </c:ext>
            </c:extLst>
          </c:dPt>
          <c:dLbls>
            <c:delete val="1"/>
          </c:dLbls>
          <c:val>
            <c:numRef>
              <c:f>'3.18'!$B$7:$C$7</c:f>
              <c:numCache>
                <c:formatCode>0.0</c:formatCode>
                <c:ptCount val="2"/>
                <c:pt idx="0">
                  <c:v>23.673118279569888</c:v>
                </c:pt>
                <c:pt idx="1">
                  <c:v>16.326881720430112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861-4F64-B6BD-68418BB3AA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36784664327116E-2"/>
          <c:y val="0.18206137278651846"/>
          <c:w val="0.75871468958803878"/>
          <c:h val="0.75330501236690428"/>
        </c:manualLayout>
      </c:layout>
      <c:doughnutChart>
        <c:varyColors val="1"/>
        <c:ser>
          <c:idx val="0"/>
          <c:order val="0"/>
          <c:tx>
            <c:strRef>
              <c:f>'3.18'!$A$11</c:f>
              <c:strCache>
                <c:ptCount val="1"/>
                <c:pt idx="0">
                  <c:v>Developed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95-45A6-8318-9E69FCDCA236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95-45A6-8318-9E69FCDCA236}"/>
              </c:ext>
            </c:extLst>
          </c:dPt>
          <c:dLbls>
            <c:delete val="1"/>
          </c:dLbls>
          <c:val>
            <c:numRef>
              <c:f>'3.18'!$B$11:$C$11</c:f>
              <c:numCache>
                <c:formatCode>0.0</c:formatCode>
                <c:ptCount val="2"/>
                <c:pt idx="0">
                  <c:v>8.4058823529411768</c:v>
                </c:pt>
                <c:pt idx="1">
                  <c:v>26.594117647058823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95-45A6-8318-9E69FCDCA236}"/>
            </c:ext>
          </c:extLst>
        </c:ser>
        <c:ser>
          <c:idx val="1"/>
          <c:order val="1"/>
          <c:tx>
            <c:strRef>
              <c:f>'3.18'!$A$12</c:f>
              <c:strCache>
                <c:ptCount val="1"/>
                <c:pt idx="0">
                  <c:v>World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295-45A6-8318-9E69FCDCA236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295-45A6-8318-9E69FCDCA236}"/>
              </c:ext>
            </c:extLst>
          </c:dPt>
          <c:dLbls>
            <c:delete val="1"/>
          </c:dLbls>
          <c:val>
            <c:numRef>
              <c:f>'3.18'!$B$12:$C$12</c:f>
              <c:numCache>
                <c:formatCode>0.0</c:formatCode>
                <c:ptCount val="2"/>
                <c:pt idx="0">
                  <c:v>15.7</c:v>
                </c:pt>
                <c:pt idx="1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95-45A6-8318-9E69FCDCA236}"/>
            </c:ext>
          </c:extLst>
        </c:ser>
        <c:ser>
          <c:idx val="2"/>
          <c:order val="2"/>
          <c:tx>
            <c:strRef>
              <c:f>'3.18'!$A$13</c:f>
              <c:strCache>
                <c:ptCount val="1"/>
                <c:pt idx="0">
                  <c:v>Non-OIC Developing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95-45A6-8318-9E69FCDCA236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295-45A6-8318-9E69FCDCA236}"/>
              </c:ext>
            </c:extLst>
          </c:dPt>
          <c:dLbls>
            <c:delete val="1"/>
          </c:dLbls>
          <c:val>
            <c:numRef>
              <c:f>'3.18'!$B$13:$C$13</c:f>
              <c:numCache>
                <c:formatCode>0.0</c:formatCode>
                <c:ptCount val="2"/>
                <c:pt idx="0">
                  <c:v>17.040860215053769</c:v>
                </c:pt>
                <c:pt idx="1">
                  <c:v>17.959139784946231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295-45A6-8318-9E69FCDCA236}"/>
            </c:ext>
          </c:extLst>
        </c:ser>
        <c:ser>
          <c:idx val="3"/>
          <c:order val="3"/>
          <c:tx>
            <c:strRef>
              <c:f>'3.18'!$A$14</c:f>
              <c:strCache>
                <c:ptCount val="1"/>
                <c:pt idx="0">
                  <c:v>OIC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295-45A6-8318-9E69FCDCA236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295-45A6-8318-9E69FCDCA236}"/>
              </c:ext>
            </c:extLst>
          </c:dPt>
          <c:dLbls>
            <c:delete val="1"/>
          </c:dLbls>
          <c:val>
            <c:numRef>
              <c:f>'3.18'!$B$14:$C$14</c:f>
              <c:numCache>
                <c:formatCode>0.0</c:formatCode>
                <c:ptCount val="2"/>
                <c:pt idx="0">
                  <c:v>19.032142857142855</c:v>
                </c:pt>
                <c:pt idx="1">
                  <c:v>15.967857142857145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295-45A6-8318-9E69FCDCA2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3172963654025E-2"/>
          <c:y val="0.14433456624838323"/>
          <c:w val="0.88773376068376064"/>
          <c:h val="0.7565275666190141"/>
        </c:manualLayout>
      </c:layout>
      <c:lineChart>
        <c:grouping val="standard"/>
        <c:varyColors val="0"/>
        <c:ser>
          <c:idx val="0"/>
          <c:order val="0"/>
          <c:tx>
            <c:strRef>
              <c:f>'4.11'!$B$2</c:f>
              <c:strCache>
                <c:ptCount val="1"/>
                <c:pt idx="0">
                  <c:v>OIC</c:v>
                </c:pt>
              </c:strCache>
            </c:strRef>
          </c:tx>
          <c:spPr>
            <a:ln w="31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3175">
                <a:solidFill>
                  <a:schemeClr val="accent2"/>
                </a:solidFill>
                <a:prstDash val="dashDot"/>
              </a:ln>
              <a:effectLst/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6E-4DA4-B4A9-2CDADE549705}"/>
                </c:ext>
              </c:extLst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6E-4DA4-B4A9-2CDADE549705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'4.11'!$J$1:$T$1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'4.11'!$J$2:$T$2</c:f>
              <c:numCache>
                <c:formatCode>0%</c:formatCode>
                <c:ptCount val="11"/>
                <c:pt idx="0">
                  <c:v>0.72398063858880901</c:v>
                </c:pt>
                <c:pt idx="1">
                  <c:v>0.74770302862854032</c:v>
                </c:pt>
                <c:pt idx="2">
                  <c:v>0.76855058292837974</c:v>
                </c:pt>
                <c:pt idx="3">
                  <c:v>0.76364113672437706</c:v>
                </c:pt>
                <c:pt idx="4">
                  <c:v>0.76543958977521731</c:v>
                </c:pt>
                <c:pt idx="5">
                  <c:v>0.75442587352249124</c:v>
                </c:pt>
                <c:pt idx="6">
                  <c:v>0.76145547053849361</c:v>
                </c:pt>
                <c:pt idx="7">
                  <c:v>0.7553536370631847</c:v>
                </c:pt>
                <c:pt idx="8">
                  <c:v>0.75833840036373856</c:v>
                </c:pt>
                <c:pt idx="9">
                  <c:v>0.76441502165310293</c:v>
                </c:pt>
                <c:pt idx="10">
                  <c:v>0.76556823239154692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6E-4DA4-B4A9-2CDADE549705}"/>
            </c:ext>
          </c:extLst>
        </c:ser>
        <c:ser>
          <c:idx val="1"/>
          <c:order val="1"/>
          <c:tx>
            <c:strRef>
              <c:f>'4.11'!$B$3</c:f>
              <c:strCache>
                <c:ptCount val="1"/>
                <c:pt idx="0">
                  <c:v>Non-OIC Developing</c:v>
                </c:pt>
              </c:strCache>
            </c:strRef>
          </c:tx>
          <c:spPr>
            <a:ln w="31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3175">
                <a:solidFill>
                  <a:schemeClr val="accent1"/>
                </a:solidFill>
                <a:prstDash val="sysDot"/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6E-4DA4-B4A9-2CDADE549705}"/>
                </c:ext>
              </c:extLst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16E-4DA4-B4A9-2CDADE549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'4.11'!$J$1:$T$1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'4.11'!$J$3:$T$3</c:f>
              <c:numCache>
                <c:formatCode>0%</c:formatCode>
                <c:ptCount val="11"/>
                <c:pt idx="0">
                  <c:v>0.78698962540688833</c:v>
                </c:pt>
                <c:pt idx="1">
                  <c:v>0.8167644613595576</c:v>
                </c:pt>
                <c:pt idx="2">
                  <c:v>0.83877749616644348</c:v>
                </c:pt>
                <c:pt idx="3">
                  <c:v>0.84863660510286931</c:v>
                </c:pt>
                <c:pt idx="4">
                  <c:v>0.86983125507429482</c:v>
                </c:pt>
                <c:pt idx="5">
                  <c:v>0.87171813335397541</c:v>
                </c:pt>
                <c:pt idx="6">
                  <c:v>0.85851752189503183</c:v>
                </c:pt>
                <c:pt idx="7">
                  <c:v>0.86938091942344786</c:v>
                </c:pt>
                <c:pt idx="8">
                  <c:v>0.87771072515080073</c:v>
                </c:pt>
                <c:pt idx="9">
                  <c:v>0.88857640775658053</c:v>
                </c:pt>
                <c:pt idx="10">
                  <c:v>0.88817072606623437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6E-4DA4-B4A9-2CDADE549705}"/>
            </c:ext>
          </c:extLst>
        </c:ser>
        <c:ser>
          <c:idx val="2"/>
          <c:order val="2"/>
          <c:tx>
            <c:strRef>
              <c:f>'4.11'!$B$4</c:f>
              <c:strCache>
                <c:ptCount val="1"/>
                <c:pt idx="0">
                  <c:v>Developed</c:v>
                </c:pt>
              </c:strCache>
            </c:strRef>
          </c:tx>
          <c:spPr>
            <a:ln w="31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3175">
                <a:solidFill>
                  <a:schemeClr val="accent3"/>
                </a:solidFill>
                <a:prstDash val="sysDash"/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16E-4DA4-B4A9-2CDADE549705}"/>
                </c:ext>
              </c:extLst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16E-4DA4-B4A9-2CDADE549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'4.11'!$J$1:$T$1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'4.11'!$J$4:$T$4</c:f>
              <c:numCache>
                <c:formatCode>0%</c:formatCode>
                <c:ptCount val="11"/>
                <c:pt idx="0">
                  <c:v>0.95720738303113151</c:v>
                </c:pt>
                <c:pt idx="1">
                  <c:v>0.95794248628219469</c:v>
                </c:pt>
                <c:pt idx="2">
                  <c:v>0.95288745552088838</c:v>
                </c:pt>
                <c:pt idx="3">
                  <c:v>0.95362951811466534</c:v>
                </c:pt>
                <c:pt idx="4">
                  <c:v>0.95953795905739492</c:v>
                </c:pt>
                <c:pt idx="5">
                  <c:v>0.95607038312156623</c:v>
                </c:pt>
                <c:pt idx="6">
                  <c:v>0.95268044186052747</c:v>
                </c:pt>
                <c:pt idx="7">
                  <c:v>0.9552384628326821</c:v>
                </c:pt>
                <c:pt idx="8">
                  <c:v>0.95275891160517046</c:v>
                </c:pt>
                <c:pt idx="9">
                  <c:v>0.95377272861475637</c:v>
                </c:pt>
                <c:pt idx="10">
                  <c:v>0.9553030764422149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16E-4DA4-B4A9-2CDADE549705}"/>
            </c:ext>
          </c:extLst>
        </c:ser>
        <c:ser>
          <c:idx val="3"/>
          <c:order val="3"/>
          <c:tx>
            <c:strRef>
              <c:f>'4.11'!$B$5</c:f>
              <c:strCache>
                <c:ptCount val="1"/>
                <c:pt idx="0">
                  <c:v>World</c:v>
                </c:pt>
              </c:strCache>
            </c:strRef>
          </c:tx>
          <c:spPr>
            <a:ln w="31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175">
                <a:solidFill>
                  <a:schemeClr val="accent4"/>
                </a:solidFill>
                <a:prstDash val="dash"/>
              </a:ln>
              <a:effectLst/>
            </c:spPr>
          </c:marker>
          <c:dLbls>
            <c:dLbl>
              <c:idx val="0"/>
              <c:layout>
                <c:manualLayout>
                  <c:x val="-5.7645299145299145E-2"/>
                  <c:y val="3.4808453821321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16E-4DA4-B4A9-2CDADE549705}"/>
                </c:ext>
              </c:extLst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16E-4DA4-B4A9-2CDADE549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'4.11'!$J$1:$T$1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'4.11'!$J$5:$T$5</c:f>
              <c:numCache>
                <c:formatCode>0%</c:formatCode>
                <c:ptCount val="11"/>
                <c:pt idx="0">
                  <c:v>0.781670810372882</c:v>
                </c:pt>
                <c:pt idx="1">
                  <c:v>0.80684696215740048</c:v>
                </c:pt>
                <c:pt idx="2">
                  <c:v>0.82571322981757633</c:v>
                </c:pt>
                <c:pt idx="3">
                  <c:v>0.82964298870818765</c:v>
                </c:pt>
                <c:pt idx="4">
                  <c:v>0.84276823859582584</c:v>
                </c:pt>
                <c:pt idx="5">
                  <c:v>0.83966928258611273</c:v>
                </c:pt>
                <c:pt idx="6">
                  <c:v>0.83347147130080701</c:v>
                </c:pt>
                <c:pt idx="7">
                  <c:v>0.83793995032071567</c:v>
                </c:pt>
                <c:pt idx="8">
                  <c:v>0.84334156366758328</c:v>
                </c:pt>
                <c:pt idx="9">
                  <c:v>0.85199102966491203</c:v>
                </c:pt>
                <c:pt idx="10">
                  <c:v>0.85180738421441937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16E-4DA4-B4A9-2CDADE549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70864"/>
        <c:axId val="207471280"/>
      </c:lineChart>
      <c:catAx>
        <c:axId val="20747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207471280"/>
        <c:crosses val="autoZero"/>
        <c:auto val="1"/>
        <c:lblAlgn val="ctr"/>
        <c:lblOffset val="100"/>
        <c:noMultiLvlLbl val="0"/>
      </c:catAx>
      <c:valAx>
        <c:axId val="207471280"/>
        <c:scaling>
          <c:orientation val="minMax"/>
          <c:max val="1"/>
          <c:min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2074708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0.61033</cdr:x>
      <cdr:y>0.61937</cdr:y>
    </cdr:from>
    <cdr:to>
      <cdr:x>0.89331</cdr:x>
      <cdr:y>0.71206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4810" y="1331674"/>
          <a:ext cx="609600" cy="199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0.3612</cdr:x>
      <cdr:y>0.60769</cdr:y>
    </cdr:from>
    <cdr:to>
      <cdr:x>0.90108</cdr:x>
      <cdr:y>0.66262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9316" y="1313465"/>
          <a:ext cx="1164822" cy="118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en-US" sz="800">
              <a:solidFill>
                <a:sysClr val="windowText" lastClr="000000"/>
              </a:solidFill>
              <a:latin typeface="+mj-lt"/>
            </a:rPr>
            <a:t>Developed,</a:t>
          </a:r>
          <a:r>
            <a:rPr lang="en-US" sz="800" baseline="0">
              <a:solidFill>
                <a:sysClr val="windowText" lastClr="000000"/>
              </a:solidFill>
              <a:latin typeface="+mj-lt"/>
            </a:rPr>
            <a:t> 18.4</a:t>
          </a:r>
          <a:endParaRPr lang="en-US" sz="80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0.3612</cdr:x>
      <cdr:y>0.77148</cdr:y>
    </cdr:from>
    <cdr:to>
      <cdr:x>1</cdr:x>
      <cdr:y>0.83356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79316" y="1667487"/>
          <a:ext cx="1378260" cy="134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>
              <a:solidFill>
                <a:sysClr val="windowText" lastClr="000000"/>
              </a:solidFill>
              <a:latin typeface="+mj-lt"/>
            </a:rPr>
            <a:t>World,</a:t>
          </a:r>
          <a:r>
            <a:rPr lang="en-US" sz="800" baseline="0">
              <a:solidFill>
                <a:sysClr val="windowText" lastClr="000000"/>
              </a:solidFill>
              <a:latin typeface="+mj-lt"/>
            </a:rPr>
            <a:t> 154</a:t>
          </a:r>
          <a:endParaRPr lang="en-US" sz="80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0.36504</cdr:x>
      <cdr:y>0.68346</cdr:y>
    </cdr:from>
    <cdr:to>
      <cdr:x>0.71354</cdr:x>
      <cdr:y>0.75072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87599" y="1477243"/>
          <a:ext cx="751915" cy="145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b="1">
              <a:solidFill>
                <a:sysClr val="windowText" lastClr="000000"/>
              </a:solidFill>
              <a:latin typeface="+mj-lt"/>
            </a:rPr>
            <a:t>OIC,</a:t>
          </a:r>
          <a:r>
            <a:rPr lang="en-US" sz="1000" b="1" baseline="0">
              <a:solidFill>
                <a:sysClr val="windowText" lastClr="000000"/>
              </a:solidFill>
              <a:latin typeface="+mj-lt"/>
            </a:rPr>
            <a:t> 132.3</a:t>
          </a:r>
          <a:endParaRPr lang="en-US" sz="1000" b="1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0.3612</cdr:x>
      <cdr:y>0.8483</cdr:y>
    </cdr:from>
    <cdr:to>
      <cdr:x>0.96739</cdr:x>
      <cdr:y>0.92724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79316" y="1833528"/>
          <a:ext cx="1307902" cy="170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>
              <a:solidFill>
                <a:sysClr val="windowText" lastClr="000000"/>
              </a:solidFill>
              <a:latin typeface="+mj-lt"/>
            </a:rPr>
            <a:t>Non-OIC Developing, 162.7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0.61033</cdr:x>
      <cdr:y>0.61937</cdr:y>
    </cdr:from>
    <cdr:to>
      <cdr:x>0.89331</cdr:x>
      <cdr:y>0.71206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4810" y="1331674"/>
          <a:ext cx="609600" cy="199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0.3612</cdr:x>
      <cdr:y>0.60995</cdr:y>
    </cdr:from>
    <cdr:to>
      <cdr:x>0.90107</cdr:x>
      <cdr:y>0.67988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73287" y="1318358"/>
          <a:ext cx="1155810" cy="151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>
              <a:solidFill>
                <a:sysClr val="windowText" lastClr="000000"/>
              </a:solidFill>
              <a:latin typeface="+mj-lt"/>
            </a:rPr>
            <a:t>Developed,</a:t>
          </a:r>
          <a:r>
            <a:rPr lang="en-US" sz="800" baseline="0">
              <a:solidFill>
                <a:sysClr val="windowText" lastClr="000000"/>
              </a:solidFill>
              <a:latin typeface="+mj-lt"/>
            </a:rPr>
            <a:t> 14.8</a:t>
          </a:r>
          <a:endParaRPr lang="en-US" sz="80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0.37413</cdr:x>
      <cdr:y>0.8506</cdr:y>
    </cdr:from>
    <cdr:to>
      <cdr:x>0.95777</cdr:x>
      <cdr:y>0.93324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07217" y="1838496"/>
          <a:ext cx="1259249" cy="178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>
              <a:solidFill>
                <a:sysClr val="windowText" lastClr="000000"/>
              </a:solidFill>
              <a:latin typeface="+mj-lt"/>
            </a:rPr>
            <a:t>World,</a:t>
          </a:r>
          <a:r>
            <a:rPr lang="en-US" sz="800" baseline="0">
              <a:solidFill>
                <a:sysClr val="windowText" lastClr="000000"/>
              </a:solidFill>
              <a:latin typeface="+mj-lt"/>
            </a:rPr>
            <a:t> 134</a:t>
          </a:r>
          <a:endParaRPr lang="en-US" sz="80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0.36888</cdr:x>
      <cdr:y>0.67806</cdr:y>
    </cdr:from>
    <cdr:to>
      <cdr:x>0.71738</cdr:x>
      <cdr:y>0.76368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95881" y="1465570"/>
          <a:ext cx="751915" cy="185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b="1" dirty="0">
              <a:solidFill>
                <a:sysClr val="windowText" lastClr="000000"/>
              </a:solidFill>
              <a:latin typeface="+mj-lt"/>
            </a:rPr>
            <a:t>OIC,</a:t>
          </a:r>
          <a:r>
            <a:rPr lang="en-US" sz="1000" b="1" baseline="0" dirty="0">
              <a:solidFill>
                <a:sysClr val="windowText" lastClr="000000"/>
              </a:solidFill>
              <a:latin typeface="+mj-lt"/>
            </a:rPr>
            <a:t> 113.7</a:t>
          </a:r>
          <a:endParaRPr lang="en-US" sz="1000" b="1" dirty="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0.36888</cdr:x>
      <cdr:y>0.73564</cdr:y>
    </cdr:from>
    <cdr:to>
      <cdr:x>0.99746</cdr:x>
      <cdr:y>0.8676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95881" y="1590019"/>
          <a:ext cx="1356213" cy="285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>
              <a:solidFill>
                <a:sysClr val="windowText" lastClr="000000"/>
              </a:solidFill>
              <a:latin typeface="+mj-lt"/>
            </a:rPr>
            <a:t>Non-OIC Developing, 128.9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0.61033</cdr:x>
      <cdr:y>0.61937</cdr:y>
    </cdr:from>
    <cdr:to>
      <cdr:x>0.89331</cdr:x>
      <cdr:y>0.71206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4810" y="1331674"/>
          <a:ext cx="609600" cy="199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0.37786</cdr:x>
      <cdr:y>0.62466</cdr:y>
    </cdr:from>
    <cdr:to>
      <cdr:x>0.91774</cdr:x>
      <cdr:y>0.67959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81366" y="1978961"/>
          <a:ext cx="2116550" cy="174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en-US" sz="10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Developed,</a:t>
          </a:r>
          <a:r>
            <a:rPr lang="en-US" sz="100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14.9</a:t>
          </a:r>
          <a:endParaRPr lang="en-US" sz="10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0.3612</cdr:x>
      <cdr:y>0.76853</cdr:y>
    </cdr:from>
    <cdr:to>
      <cdr:x>1</cdr:x>
      <cdr:y>0.83061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416052" y="2434756"/>
          <a:ext cx="2504357" cy="196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OIC,</a:t>
          </a:r>
          <a:r>
            <a:rPr lang="en-US" sz="1000" b="1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23.1</a:t>
          </a:r>
          <a:endParaRPr lang="en-US" sz="1000" b="1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0.38884</cdr:x>
      <cdr:y>0.68346</cdr:y>
    </cdr:from>
    <cdr:to>
      <cdr:x>0.73734</cdr:x>
      <cdr:y>0.75072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24412" y="2165235"/>
          <a:ext cx="1366263" cy="213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World,</a:t>
          </a:r>
          <a:r>
            <a:rPr lang="en-US" sz="100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21.9</a:t>
          </a:r>
          <a:endParaRPr lang="en-US" sz="10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0.39381</cdr:x>
      <cdr:y>0.84535</cdr:y>
    </cdr:from>
    <cdr:to>
      <cdr:x>1</cdr:x>
      <cdr:y>0.92429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543897" y="2678126"/>
          <a:ext cx="2376512" cy="250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Non-OIC Developing, 23.7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0.61033</cdr:x>
      <cdr:y>0.61937</cdr:y>
    </cdr:from>
    <cdr:to>
      <cdr:x>0.89331</cdr:x>
      <cdr:y>0.71206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4810" y="1331674"/>
          <a:ext cx="609600" cy="199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0.3612</cdr:x>
      <cdr:y>0.60995</cdr:y>
    </cdr:from>
    <cdr:to>
      <cdr:x>0.90107</cdr:x>
      <cdr:y>0.67988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73287" y="1318358"/>
          <a:ext cx="1155810" cy="151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Developed,</a:t>
          </a:r>
          <a:r>
            <a:rPr lang="en-US" sz="100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8.4</a:t>
          </a:r>
          <a:endParaRPr lang="en-US" sz="10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0.37413</cdr:x>
      <cdr:y>0.8506</cdr:y>
    </cdr:from>
    <cdr:to>
      <cdr:x>0.95777</cdr:x>
      <cdr:y>0.93324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07217" y="1838496"/>
          <a:ext cx="1259249" cy="178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OIC,</a:t>
          </a:r>
          <a:r>
            <a:rPr lang="en-US" sz="1000" b="1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19</a:t>
          </a:r>
          <a:endParaRPr lang="en-US" sz="1000" b="1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0.36888</cdr:x>
      <cdr:y>0.67806</cdr:y>
    </cdr:from>
    <cdr:to>
      <cdr:x>0.71738</cdr:x>
      <cdr:y>0.76368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95881" y="1465570"/>
          <a:ext cx="751915" cy="185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World,</a:t>
          </a:r>
          <a:r>
            <a:rPr lang="en-US" sz="100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15.7</a:t>
          </a:r>
          <a:endParaRPr lang="en-US" sz="10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0.36888</cdr:x>
      <cdr:y>0.73564</cdr:y>
    </cdr:from>
    <cdr:to>
      <cdr:x>0.99746</cdr:x>
      <cdr:y>0.8676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95881" y="1590019"/>
          <a:ext cx="1356213" cy="285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Non-OIC Developing, 17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0.61033</cdr:x>
      <cdr:y>0.61937</cdr:y>
    </cdr:from>
    <cdr:to>
      <cdr:x>0.89331</cdr:x>
      <cdr:y>0.71206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4810" y="1331674"/>
          <a:ext cx="609600" cy="199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0.47067</cdr:x>
      <cdr:y>0.5164</cdr:y>
    </cdr:from>
    <cdr:to>
      <cdr:x>1</cdr:x>
      <cdr:y>0.58826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92656" y="1116154"/>
          <a:ext cx="1903615" cy="155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en-US" sz="800" b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SSA,</a:t>
          </a:r>
          <a:r>
            <a:rPr lang="en-US" sz="800" b="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24.1</a:t>
          </a:r>
          <a:endParaRPr lang="en-US" sz="800" b="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0.47067</cdr:x>
      <cdr:y>0.57024</cdr:y>
    </cdr:from>
    <cdr:to>
      <cdr:x>1</cdr:x>
      <cdr:y>0.63911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92656" y="1232531"/>
          <a:ext cx="1903615" cy="148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EAP,</a:t>
          </a:r>
          <a:r>
            <a:rPr lang="en-US" sz="80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24.7</a:t>
          </a:r>
          <a:endParaRPr lang="en-US" sz="8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0.47067</cdr:x>
      <cdr:y>0.61255</cdr:y>
    </cdr:from>
    <cdr:to>
      <cdr:x>1</cdr:x>
      <cdr:y>0.68994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92656" y="1323973"/>
          <a:ext cx="1903615" cy="167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Non-OIC</a:t>
          </a:r>
          <a:r>
            <a:rPr lang="en-US" sz="80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Developing, 25.9</a:t>
          </a:r>
          <a:endParaRPr lang="en-US" sz="8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0.47298</cdr:x>
      <cdr:y>0.66639</cdr:y>
    </cdr:from>
    <cdr:to>
      <cdr:x>1</cdr:x>
      <cdr:y>0.72955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700970" y="1440350"/>
          <a:ext cx="1895302" cy="136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World,</a:t>
          </a:r>
          <a:r>
            <a:rPr lang="en-US" sz="80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28.2</a:t>
          </a:r>
          <a:endParaRPr lang="en-US" sz="8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0.47067</cdr:x>
      <cdr:y>0.7087</cdr:y>
    </cdr:from>
    <cdr:to>
      <cdr:x>1</cdr:x>
      <cdr:y>0.7804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92656" y="1531790"/>
          <a:ext cx="1903615" cy="154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900" b="1" dirty="0">
              <a:solidFill>
                <a:sysClr val="windowText" lastClr="000000"/>
              </a:solidFill>
              <a:latin typeface="+mj-lt"/>
            </a:rPr>
            <a:t>OIC,</a:t>
          </a:r>
          <a:r>
            <a:rPr lang="en-US" sz="900" b="1" baseline="0" dirty="0">
              <a:solidFill>
                <a:sysClr val="windowText" lastClr="000000"/>
              </a:solidFill>
              <a:latin typeface="+mj-lt"/>
            </a:rPr>
            <a:t> 28.8</a:t>
          </a:r>
          <a:endParaRPr lang="en-US" sz="900" b="1" dirty="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0.47298</cdr:x>
      <cdr:y>0.80869</cdr:y>
    </cdr:from>
    <cdr:to>
      <cdr:x>1</cdr:x>
      <cdr:y>0.88208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700970" y="1747921"/>
          <a:ext cx="1895302" cy="158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MENA,</a:t>
          </a:r>
          <a:r>
            <a:rPr lang="en-US" sz="80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31.8</a:t>
          </a:r>
          <a:endParaRPr lang="en-US" sz="8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0.47067</cdr:x>
      <cdr:y>0.751</cdr:y>
    </cdr:from>
    <cdr:to>
      <cdr:x>1</cdr:x>
      <cdr:y>0.83124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692656" y="1623230"/>
          <a:ext cx="1903615" cy="173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ECA,</a:t>
          </a:r>
          <a:r>
            <a:rPr lang="en-US" sz="80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31.6</a:t>
          </a:r>
          <a:endParaRPr lang="en-US" sz="8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0.47529</cdr:x>
      <cdr:y>0.86254</cdr:y>
    </cdr:from>
    <cdr:to>
      <cdr:x>1</cdr:x>
      <cdr:y>0.93292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709282" y="1864300"/>
          <a:ext cx="1886989" cy="152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Developed,</a:t>
          </a:r>
          <a:r>
            <a:rPr lang="en-US" sz="80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33.2</a:t>
          </a:r>
          <a:endParaRPr lang="en-US" sz="8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0.47529</cdr:x>
      <cdr:y>0.90484</cdr:y>
    </cdr:from>
    <cdr:to>
      <cdr:x>1</cdr:x>
      <cdr:y>0.98376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709282" y="1955740"/>
          <a:ext cx="1886989" cy="170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SA,</a:t>
          </a:r>
          <a:r>
            <a:rPr lang="en-US" sz="800" baseline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33.2</a:t>
          </a:r>
          <a:endParaRPr lang="en-US" sz="8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0.61033</cdr:x>
      <cdr:y>0.61937</cdr:y>
    </cdr:from>
    <cdr:to>
      <cdr:x>0.89331</cdr:x>
      <cdr:y>0.71206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4810" y="1331674"/>
          <a:ext cx="609600" cy="199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0.39236</cdr:x>
      <cdr:y>0.51049</cdr:y>
    </cdr:from>
    <cdr:to>
      <cdr:x>0.9889</cdr:x>
      <cdr:y>0.57526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28508" y="1400165"/>
          <a:ext cx="1107618" cy="177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900" dirty="0">
              <a:solidFill>
                <a:sysClr val="windowText" lastClr="000000"/>
              </a:solidFill>
              <a:latin typeface="+mj-lt"/>
            </a:rPr>
            <a:t>World,</a:t>
          </a:r>
          <a:r>
            <a:rPr lang="en-US" sz="900" baseline="0" dirty="0">
              <a:solidFill>
                <a:sysClr val="windowText" lastClr="000000"/>
              </a:solidFill>
              <a:latin typeface="+mj-lt"/>
            </a:rPr>
            <a:t> 22.7</a:t>
          </a:r>
          <a:endParaRPr lang="en-US" sz="900" dirty="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0.39151</cdr:x>
      <cdr:y>0.38094</cdr:y>
    </cdr:from>
    <cdr:to>
      <cdr:x>0.94847</cdr:x>
      <cdr:y>0.51576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26931" y="1044843"/>
          <a:ext cx="1034127" cy="369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900" b="1" dirty="0">
              <a:solidFill>
                <a:sysClr val="windowText" lastClr="000000"/>
              </a:solidFill>
              <a:latin typeface="+mj-lt"/>
            </a:rPr>
            <a:t>OIC,</a:t>
          </a:r>
          <a:r>
            <a:rPr lang="en-US" sz="900" b="1" baseline="0" dirty="0">
              <a:solidFill>
                <a:sysClr val="windowText" lastClr="000000"/>
              </a:solidFill>
              <a:latin typeface="+mj-lt"/>
            </a:rPr>
            <a:t> 20.2</a:t>
          </a:r>
          <a:endParaRPr lang="en-US" sz="900" b="1" dirty="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0.39381</cdr:x>
      <cdr:y>0.59591</cdr:y>
    </cdr:from>
    <cdr:to>
      <cdr:x>1</cdr:x>
      <cdr:y>0.69267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31202" y="1634453"/>
          <a:ext cx="1125534" cy="265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900" dirty="0">
              <a:solidFill>
                <a:sysClr val="windowText" lastClr="000000"/>
              </a:solidFill>
              <a:latin typeface="+mj-lt"/>
            </a:rPr>
            <a:t>Non-OIC Developing, 23.5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0.61033</cdr:x>
      <cdr:y>0.61937</cdr:y>
    </cdr:from>
    <cdr:to>
      <cdr:x>0.89331</cdr:x>
      <cdr:y>0.71206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4810" y="1331674"/>
          <a:ext cx="609600" cy="199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8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0.37195</cdr:x>
      <cdr:y>0.5</cdr:y>
    </cdr:from>
    <cdr:to>
      <cdr:x>0.95559</cdr:x>
      <cdr:y>0.58264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90608" y="1371402"/>
          <a:ext cx="1083665" cy="226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900" dirty="0">
              <a:solidFill>
                <a:sysClr val="windowText" lastClr="000000"/>
              </a:solidFill>
              <a:latin typeface="+mj-lt"/>
            </a:rPr>
            <a:t>World,</a:t>
          </a:r>
          <a:r>
            <a:rPr lang="en-US" sz="900" baseline="0" dirty="0">
              <a:solidFill>
                <a:sysClr val="windowText" lastClr="000000"/>
              </a:solidFill>
              <a:latin typeface="+mj-lt"/>
            </a:rPr>
            <a:t> 20.5</a:t>
          </a:r>
          <a:endParaRPr lang="en-US" sz="900" dirty="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0.3648</cdr:x>
      <cdr:y>0.39412</cdr:y>
    </cdr:from>
    <cdr:to>
      <cdr:x>0.87289</cdr:x>
      <cdr:y>0.5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77337" y="1080994"/>
          <a:ext cx="943389" cy="290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900" b="1" dirty="0">
              <a:solidFill>
                <a:sysClr val="windowText" lastClr="000000"/>
              </a:solidFill>
              <a:latin typeface="+mj-lt"/>
            </a:rPr>
            <a:t>OIC,</a:t>
          </a:r>
          <a:r>
            <a:rPr lang="en-US" sz="900" b="1" baseline="0" dirty="0">
              <a:solidFill>
                <a:sysClr val="windowText" lastClr="000000"/>
              </a:solidFill>
              <a:latin typeface="+mj-lt"/>
            </a:rPr>
            <a:t> 19.3</a:t>
          </a:r>
          <a:endParaRPr lang="en-US" sz="900" b="1" dirty="0">
            <a:solidFill>
              <a:sysClr val="windowText" lastClr="00000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0.37142</cdr:x>
      <cdr:y>0.56642</cdr:y>
    </cdr:from>
    <cdr:to>
      <cdr:x>1</cdr:x>
      <cdr:y>0.69838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89629" y="1553583"/>
          <a:ext cx="1167107" cy="36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900" dirty="0">
              <a:solidFill>
                <a:sysClr val="windowText" lastClr="000000"/>
              </a:solidFill>
              <a:latin typeface="+mj-lt"/>
            </a:rPr>
            <a:t>Non-OIC Developing, 21.2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99C12-486F-45D5-9EEA-0290C24F36BA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D2E0C-1792-4A58-A20E-52DBCC434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2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81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CFA5-7175-4D16-8AD0-3A02A5E878F9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95A3-9483-4446-B7F6-EB582D84F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11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503998" y="-724504"/>
            <a:ext cx="18117002" cy="7693500"/>
            <a:chOff x="-503998" y="-724504"/>
            <a:chExt cx="18117002" cy="7693500"/>
          </a:xfrm>
        </p:grpSpPr>
        <p:grpSp>
          <p:nvGrpSpPr>
            <p:cNvPr id="12" name="Group 11"/>
            <p:cNvGrpSpPr/>
            <p:nvPr/>
          </p:nvGrpSpPr>
          <p:grpSpPr>
            <a:xfrm>
              <a:off x="-503998" y="-724504"/>
              <a:ext cx="18117002" cy="7693500"/>
              <a:chOff x="-503998" y="-724504"/>
              <a:chExt cx="18117002" cy="7693500"/>
            </a:xfrm>
          </p:grpSpPr>
          <p:sp>
            <p:nvSpPr>
              <p:cNvPr id="14" name="object 32"/>
              <p:cNvSpPr/>
              <p:nvPr/>
            </p:nvSpPr>
            <p:spPr>
              <a:xfrm>
                <a:off x="10864999" y="1434578"/>
                <a:ext cx="6748005" cy="5534418"/>
              </a:xfrm>
              <a:custGeom>
                <a:avLst/>
                <a:gdLst/>
                <a:ahLst/>
                <a:cxnLst/>
                <a:rect l="l" t="t" r="r" b="b"/>
                <a:pathLst>
                  <a:path w="6748005" h="5534418">
                    <a:moveTo>
                      <a:pt x="1321005" y="3803"/>
                    </a:moveTo>
                    <a:lnTo>
                      <a:pt x="0" y="0"/>
                    </a:lnTo>
                    <a:lnTo>
                      <a:pt x="1320264" y="5423421"/>
                    </a:lnTo>
                    <a:lnTo>
                      <a:pt x="1321005" y="5423421"/>
                    </a:lnTo>
                    <a:lnTo>
                      <a:pt x="1321005" y="3803"/>
                    </a:lnTo>
                    <a:close/>
                  </a:path>
                </a:pathLst>
              </a:custGeom>
              <a:solidFill>
                <a:srgbClr val="009DD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object 33"/>
              <p:cNvSpPr/>
              <p:nvPr/>
            </p:nvSpPr>
            <p:spPr>
              <a:xfrm>
                <a:off x="10864996" y="1434579"/>
                <a:ext cx="1321003" cy="5423420"/>
              </a:xfrm>
              <a:custGeom>
                <a:avLst/>
                <a:gdLst/>
                <a:ahLst/>
                <a:cxnLst/>
                <a:rect l="l" t="t" r="r" b="b"/>
                <a:pathLst>
                  <a:path w="1321003" h="5423420">
                    <a:moveTo>
                      <a:pt x="1321003" y="5423420"/>
                    </a:moveTo>
                    <a:lnTo>
                      <a:pt x="0" y="0"/>
                    </a:lnTo>
                    <a:lnTo>
                      <a:pt x="502005" y="4550422"/>
                    </a:lnTo>
                    <a:lnTo>
                      <a:pt x="1321003" y="5423420"/>
                    </a:lnTo>
                    <a:close/>
                  </a:path>
                </a:pathLst>
              </a:custGeom>
              <a:solidFill>
                <a:srgbClr val="0770B9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object 34"/>
              <p:cNvSpPr/>
              <p:nvPr/>
            </p:nvSpPr>
            <p:spPr>
              <a:xfrm>
                <a:off x="10865356" y="-306499"/>
                <a:ext cx="4399673" cy="4607090"/>
              </a:xfrm>
              <a:custGeom>
                <a:avLst/>
                <a:gdLst/>
                <a:ahLst/>
                <a:cxnLst/>
                <a:rect l="l" t="t" r="r" b="b"/>
                <a:pathLst>
                  <a:path w="4399673" h="4607090">
                    <a:moveTo>
                      <a:pt x="1320648" y="309176"/>
                    </a:moveTo>
                    <a:lnTo>
                      <a:pt x="0" y="1741093"/>
                    </a:lnTo>
                    <a:lnTo>
                      <a:pt x="1320648" y="2601379"/>
                    </a:lnTo>
                    <a:lnTo>
                      <a:pt x="1320648" y="309176"/>
                    </a:lnTo>
                    <a:close/>
                  </a:path>
                </a:pathLst>
              </a:custGeom>
              <a:solidFill>
                <a:srgbClr val="55BFED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object 97"/>
              <p:cNvSpPr/>
              <p:nvPr/>
            </p:nvSpPr>
            <p:spPr>
              <a:xfrm>
                <a:off x="-288002" y="-414002"/>
                <a:ext cx="1295996" cy="1934997"/>
              </a:xfrm>
              <a:custGeom>
                <a:avLst/>
                <a:gdLst/>
                <a:ahLst/>
                <a:cxnLst/>
                <a:rect l="l" t="t" r="r" b="b"/>
                <a:pathLst>
                  <a:path w="1295996" h="1934997">
                    <a:moveTo>
                      <a:pt x="1295996" y="1850275"/>
                    </a:moveTo>
                    <a:lnTo>
                      <a:pt x="289981" y="414002"/>
                    </a:lnTo>
                    <a:lnTo>
                      <a:pt x="288002" y="414002"/>
                    </a:lnTo>
                    <a:lnTo>
                      <a:pt x="288002" y="1916716"/>
                    </a:lnTo>
                    <a:lnTo>
                      <a:pt x="1295996" y="1850275"/>
                    </a:lnTo>
                    <a:close/>
                  </a:path>
                </a:pathLst>
              </a:custGeom>
              <a:solidFill>
                <a:srgbClr val="009DD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object 98"/>
              <p:cNvSpPr/>
              <p:nvPr/>
            </p:nvSpPr>
            <p:spPr>
              <a:xfrm>
                <a:off x="-503998" y="-724504"/>
                <a:ext cx="1511998" cy="2160905"/>
              </a:xfrm>
              <a:custGeom>
                <a:avLst/>
                <a:gdLst/>
                <a:ahLst/>
                <a:cxnLst/>
                <a:rect l="l" t="t" r="r" b="b"/>
                <a:pathLst>
                  <a:path w="1511998" h="2160905">
                    <a:moveTo>
                      <a:pt x="840558" y="724504"/>
                    </a:moveTo>
                    <a:lnTo>
                      <a:pt x="506940" y="724504"/>
                    </a:lnTo>
                    <a:lnTo>
                      <a:pt x="1511998" y="2160904"/>
                    </a:lnTo>
                    <a:lnTo>
                      <a:pt x="840558" y="724504"/>
                    </a:lnTo>
                    <a:close/>
                  </a:path>
                </a:pathLst>
              </a:custGeom>
              <a:solidFill>
                <a:srgbClr val="55BFED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object 99"/>
              <p:cNvSpPr/>
              <p:nvPr/>
            </p:nvSpPr>
            <p:spPr>
              <a:xfrm>
                <a:off x="-279894" y="944998"/>
                <a:ext cx="1287894" cy="1236002"/>
              </a:xfrm>
              <a:custGeom>
                <a:avLst/>
                <a:gdLst/>
                <a:ahLst/>
                <a:cxnLst/>
                <a:rect l="l" t="t" r="r" b="b"/>
                <a:pathLst>
                  <a:path w="1287894" h="1236002">
                    <a:moveTo>
                      <a:pt x="1287894" y="491274"/>
                    </a:moveTo>
                    <a:lnTo>
                      <a:pt x="279894" y="106003"/>
                    </a:lnTo>
                    <a:lnTo>
                      <a:pt x="279894" y="1074152"/>
                    </a:lnTo>
                    <a:lnTo>
                      <a:pt x="1287894" y="491274"/>
                    </a:lnTo>
                    <a:close/>
                  </a:path>
                </a:pathLst>
              </a:custGeom>
              <a:solidFill>
                <a:srgbClr val="0770B9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object 100"/>
              <p:cNvSpPr/>
              <p:nvPr/>
            </p:nvSpPr>
            <p:spPr>
              <a:xfrm>
                <a:off x="972362" y="1445406"/>
                <a:ext cx="98928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892804">
                    <a:moveTo>
                      <a:pt x="0" y="0"/>
                    </a:moveTo>
                    <a:lnTo>
                      <a:pt x="9892804" y="0"/>
                    </a:lnTo>
                  </a:path>
                </a:pathLst>
              </a:custGeom>
              <a:ln w="19265">
                <a:solidFill>
                  <a:srgbClr val="0770B9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object 2"/>
              <p:cNvSpPr txBox="1"/>
              <p:nvPr/>
            </p:nvSpPr>
            <p:spPr>
              <a:xfrm>
                <a:off x="1295996" y="6336004"/>
                <a:ext cx="363270" cy="242189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25400">
                  <a:lnSpc>
                    <a:spcPts val="1000"/>
                  </a:lnSpc>
                </a:pPr>
                <a:endParaRPr sz="1000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0216" y="199070"/>
              <a:ext cx="3267739" cy="499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2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mhussain\Desktop\health-world-day-6096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"/>
          <a:stretch>
            <a:fillRect/>
          </a:stretch>
        </p:blipFill>
        <p:spPr bwMode="auto">
          <a:xfrm>
            <a:off x="0" y="1455576"/>
            <a:ext cx="12192000" cy="540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814675"/>
            <a:ext cx="69229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State of Health in </a:t>
            </a:r>
          </a:p>
          <a:p>
            <a:pPr algn="ctr"/>
            <a:r>
              <a:rPr lang="en-GB" sz="54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OIC Member States</a:t>
            </a:r>
          </a:p>
          <a:p>
            <a:pPr algn="ctr"/>
            <a:endParaRPr lang="en-GB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000" b="1" dirty="0" smtClean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Presentation of SESRIC at the </a:t>
            </a:r>
          </a:p>
          <a:p>
            <a:pPr algn="ctr"/>
            <a:r>
              <a:rPr lang="en-GB" sz="2000" b="1" dirty="0" smtClean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7th Islamic </a:t>
            </a:r>
            <a:r>
              <a:rPr lang="en-US" sz="2000" b="1" dirty="0" smtClean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Conference of Health Ministers</a:t>
            </a:r>
            <a:endParaRPr lang="tr-TR" sz="2000" b="1" dirty="0" smtClean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000" b="1" dirty="0" smtClean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Abu Dhabi, 17 December 2019</a:t>
            </a:r>
            <a:endParaRPr lang="en-GB" sz="20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744"/>
          <a:stretch/>
        </p:blipFill>
        <p:spPr>
          <a:xfrm>
            <a:off x="7210707" y="1865714"/>
            <a:ext cx="2448112" cy="345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065" y="1865714"/>
            <a:ext cx="2424667" cy="345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212" y="2481230"/>
            <a:ext cx="2455706" cy="3428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1073019" y="90200"/>
            <a:ext cx="9862899" cy="1136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92405" y="18463"/>
            <a:ext cx="425626" cy="70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983081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NCD Risk Factors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00000-0008-0000-1600-00000E000000}"/>
              </a:ext>
            </a:extLst>
          </p:cNvPr>
          <p:cNvGrpSpPr/>
          <p:nvPr/>
        </p:nvGrpSpPr>
        <p:grpSpPr>
          <a:xfrm>
            <a:off x="6568751" y="1860082"/>
            <a:ext cx="3610947" cy="4055527"/>
            <a:chOff x="0" y="0"/>
            <a:chExt cx="2160000" cy="3713805"/>
          </a:xfrm>
        </p:grpSpPr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00000000-0008-0000-1600-000004000000}"/>
                </a:ext>
              </a:extLst>
            </p:cNvPr>
            <p:cNvSpPr txBox="1"/>
            <p:nvPr/>
          </p:nvSpPr>
          <p:spPr>
            <a:xfrm>
              <a:off x="0" y="0"/>
              <a:ext cx="2160000" cy="60901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Prevalence </a:t>
              </a:r>
              <a:r>
                <a:rPr lang="en-GB" sz="14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of Insufficient Physical Activity</a:t>
              </a:r>
              <a:r>
                <a:rPr lang="en-GB" sz="14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GB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among 18+ Population (%), 2016</a:t>
              </a:r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00000000-0008-0000-1600-000005000000}"/>
                </a:ext>
              </a:extLst>
            </p:cNvPr>
            <p:cNvSpPr txBox="1"/>
            <p:nvPr/>
          </p:nvSpPr>
          <p:spPr>
            <a:xfrm>
              <a:off x="0" y="3105149"/>
              <a:ext cx="2160000" cy="60865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Source</a:t>
              </a:r>
              <a:r>
                <a:rPr lang="en-GB" sz="1400" b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en-GB" sz="1400" b="0" baseline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400" b="0" baseline="0" dirty="0">
                  <a:solidFill>
                    <a:sysClr val="windowText" lastClr="000000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SESRIC staff calculations based on World Health Organization Data </a:t>
              </a:r>
              <a:r>
                <a:rPr lang="en-GB" sz="1400" b="0" baseline="0" dirty="0" smtClean="0">
                  <a:solidFill>
                    <a:sysClr val="windowText" lastClr="000000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rPr>
                <a:t>Repository</a:t>
              </a:r>
              <a:endParaRPr lang="en-GB" sz="1400" b="0" baseline="0" dirty="0">
                <a:solidFill>
                  <a:sysClr val="windowText" lastClr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00000000-0008-0000-1600-00000A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65460305"/>
                </p:ext>
              </p:extLst>
            </p:nvPr>
          </p:nvGraphicFramePr>
          <p:xfrm>
            <a:off x="0" y="552720"/>
            <a:ext cx="2160000" cy="21614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0000000-0008-0000-1400-00000D000000}"/>
              </a:ext>
            </a:extLst>
          </p:cNvPr>
          <p:cNvGrpSpPr/>
          <p:nvPr/>
        </p:nvGrpSpPr>
        <p:grpSpPr>
          <a:xfrm>
            <a:off x="1050443" y="1860082"/>
            <a:ext cx="3736419" cy="4181302"/>
            <a:chOff x="-5908" y="-104730"/>
            <a:chExt cx="2885908" cy="2588027"/>
          </a:xfrm>
        </p:grpSpPr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00000000-0008-0000-1400-000004000000}"/>
                </a:ext>
              </a:extLst>
            </p:cNvPr>
            <p:cNvSpPr txBox="1"/>
            <p:nvPr/>
          </p:nvSpPr>
          <p:spPr>
            <a:xfrm>
              <a:off x="-5908" y="-104730"/>
              <a:ext cx="2880000" cy="20946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Smoking </a:t>
              </a:r>
              <a:r>
                <a:rPr lang="en-GB" sz="14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Prevalence</a:t>
              </a:r>
              <a:r>
                <a:rPr lang="en-GB" sz="14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GB" sz="12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total (ages 15+), 2010 and 2016</a:t>
              </a:r>
              <a:endParaRPr lang="en-GB" sz="12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00000000-0008-0000-1400-000005000000}"/>
                </a:ext>
              </a:extLst>
            </p:cNvPr>
            <p:cNvSpPr txBox="1"/>
            <p:nvPr/>
          </p:nvSpPr>
          <p:spPr>
            <a:xfrm>
              <a:off x="0" y="2074988"/>
              <a:ext cx="2880000" cy="40830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i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  <a:r>
                <a:rPr lang="en-GB" b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SESRIC </a:t>
              </a:r>
              <a:r>
                <a:rPr lang="en-GB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staff calculations</a:t>
              </a:r>
              <a:r>
                <a:rPr lang="en-GB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 based on World Bank </a:t>
              </a:r>
              <a:r>
                <a:rPr lang="en-GB" b="0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Health </a:t>
              </a:r>
              <a:r>
                <a:rPr lang="en-GB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Nutrition and Population Statistics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000000-0008-0000-1400-00000C000000}"/>
                </a:ext>
              </a:extLst>
            </p:cNvPr>
            <p:cNvGrpSpPr/>
            <p:nvPr/>
          </p:nvGrpSpPr>
          <p:grpSpPr>
            <a:xfrm>
              <a:off x="0" y="214271"/>
              <a:ext cx="2879999" cy="1697666"/>
              <a:chOff x="0" y="214271"/>
              <a:chExt cx="2891864" cy="1697666"/>
            </a:xfrm>
          </p:grpSpPr>
          <p:graphicFrame>
            <p:nvGraphicFramePr>
              <p:cNvPr id="24" name="Chart 23">
                <a:extLst>
                  <a:ext uri="{FF2B5EF4-FFF2-40B4-BE49-F238E27FC236}">
                    <a16:creationId xmlns:a16="http://schemas.microsoft.com/office/drawing/2014/main" id="{00000000-0008-0000-1400-00000A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95295210"/>
                  </p:ext>
                </p:extLst>
              </p:nvPr>
            </p:nvGraphicFramePr>
            <p:xfrm>
              <a:off x="0" y="214271"/>
              <a:ext cx="1440000" cy="16976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25" name="Chart 24">
                <a:extLst>
                  <a:ext uri="{FF2B5EF4-FFF2-40B4-BE49-F238E27FC236}">
                    <a16:creationId xmlns:a16="http://schemas.microsoft.com/office/drawing/2014/main" id="{00000000-0008-0000-1400-00000B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05670670"/>
                  </p:ext>
                </p:extLst>
              </p:nvPr>
            </p:nvGraphicFramePr>
            <p:xfrm>
              <a:off x="1451864" y="214271"/>
              <a:ext cx="1440000" cy="16976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127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8089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Diarrhea and Malaria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00000-0008-0000-0A00-000007000000}"/>
              </a:ext>
            </a:extLst>
          </p:cNvPr>
          <p:cNvGrpSpPr/>
          <p:nvPr/>
        </p:nvGrpSpPr>
        <p:grpSpPr>
          <a:xfrm>
            <a:off x="790945" y="1899547"/>
            <a:ext cx="5245559" cy="3304220"/>
            <a:chOff x="0" y="1"/>
            <a:chExt cx="3419118" cy="1762123"/>
          </a:xfrm>
        </p:grpSpPr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00000000-0008-0000-0A00-000003000000}"/>
                </a:ext>
              </a:extLst>
            </p:cNvPr>
            <p:cNvSpPr txBox="1"/>
            <p:nvPr/>
          </p:nvSpPr>
          <p:spPr>
            <a:xfrm>
              <a:off x="0" y="1"/>
              <a:ext cx="3419118" cy="24326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baseline="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Mortality </a:t>
              </a:r>
              <a:r>
                <a:rPr lang="en-GB" sz="1400" b="1" baseline="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Rate Attributed to Unsafe Water, Unsafe Sanitation, and Lack of Hygiene </a:t>
              </a:r>
              <a:r>
                <a:rPr lang="en-GB" sz="1050" baseline="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(per 100,000 population), 2016</a:t>
              </a:r>
              <a:endParaRPr lang="en-GB" sz="105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00000000-0008-0000-0A00-000005000000}"/>
                </a:ext>
              </a:extLst>
            </p:cNvPr>
            <p:cNvSpPr txBox="1"/>
            <p:nvPr/>
          </p:nvSpPr>
          <p:spPr>
            <a:xfrm>
              <a:off x="0" y="1481227"/>
              <a:ext cx="3400007" cy="28089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i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sz="1000" b="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: SESRIC staff calculations based on World Bank</a:t>
              </a:r>
              <a:r>
                <a:rPr lang="en-GB" sz="1000" b="0" baseline="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WDI</a:t>
              </a:r>
              <a:endParaRPr lang="en-GB" sz="1000" b="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000000-0008-0000-0C00-00000C000000}"/>
              </a:ext>
            </a:extLst>
          </p:cNvPr>
          <p:cNvGrpSpPr/>
          <p:nvPr/>
        </p:nvGrpSpPr>
        <p:grpSpPr>
          <a:xfrm>
            <a:off x="6946229" y="1899547"/>
            <a:ext cx="3693329" cy="3087041"/>
            <a:chOff x="0" y="0"/>
            <a:chExt cx="3327569" cy="1409671"/>
          </a:xfrm>
        </p:grpSpPr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00000000-0008-0000-0C00-000003000000}"/>
                </a:ext>
              </a:extLst>
            </p:cNvPr>
            <p:cNvSpPr txBox="1"/>
            <p:nvPr/>
          </p:nvSpPr>
          <p:spPr>
            <a:xfrm>
              <a:off x="0" y="0"/>
              <a:ext cx="3327569" cy="14230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baseline="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Reported </a:t>
              </a:r>
              <a:r>
                <a:rPr lang="en-GB" sz="1400" b="1" baseline="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Malaria Cases </a:t>
              </a:r>
              <a:r>
                <a:rPr lang="en-GB" sz="1050" baseline="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as Share of the World, 2017</a:t>
              </a:r>
              <a:endParaRPr lang="en-GB" sz="105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00000000-0008-0000-0C00-000004000000}"/>
                </a:ext>
              </a:extLst>
            </p:cNvPr>
            <p:cNvSpPr txBox="1"/>
            <p:nvPr/>
          </p:nvSpPr>
          <p:spPr>
            <a:xfrm>
              <a:off x="13658" y="1269221"/>
              <a:ext cx="3313911" cy="1404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i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sz="1000" b="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: SESRIC staff calculations based on World Bank</a:t>
              </a:r>
              <a:r>
                <a:rPr lang="en-GB" sz="1000" b="0" baseline="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WDI</a:t>
              </a:r>
              <a:endParaRPr lang="en-GB" sz="1000" b="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74843"/>
              </p:ext>
            </p:extLst>
          </p:nvPr>
        </p:nvGraphicFramePr>
        <p:xfrm>
          <a:off x="6953808" y="2471681"/>
          <a:ext cx="3678173" cy="868678"/>
        </p:xfrm>
        <a:graphic>
          <a:graphicData uri="http://schemas.openxmlformats.org/drawingml/2006/table">
            <a:tbl>
              <a:tblPr/>
              <a:tblGrid>
                <a:gridCol w="1682263">
                  <a:extLst>
                    <a:ext uri="{9D8B030D-6E8A-4147-A177-3AD203B41FA5}">
                      <a16:colId xmlns:a16="http://schemas.microsoft.com/office/drawing/2014/main" val="3216991447"/>
                    </a:ext>
                  </a:extLst>
                </a:gridCol>
                <a:gridCol w="199591">
                  <a:extLst>
                    <a:ext uri="{9D8B030D-6E8A-4147-A177-3AD203B41FA5}">
                      <a16:colId xmlns:a16="http://schemas.microsoft.com/office/drawing/2014/main" val="1339874168"/>
                    </a:ext>
                  </a:extLst>
                </a:gridCol>
                <a:gridCol w="199591">
                  <a:extLst>
                    <a:ext uri="{9D8B030D-6E8A-4147-A177-3AD203B41FA5}">
                      <a16:colId xmlns:a16="http://schemas.microsoft.com/office/drawing/2014/main" val="7487519"/>
                    </a:ext>
                  </a:extLst>
                </a:gridCol>
                <a:gridCol w="199591">
                  <a:extLst>
                    <a:ext uri="{9D8B030D-6E8A-4147-A177-3AD203B41FA5}">
                      <a16:colId xmlns:a16="http://schemas.microsoft.com/office/drawing/2014/main" val="1277990678"/>
                    </a:ext>
                  </a:extLst>
                </a:gridCol>
                <a:gridCol w="199591">
                  <a:extLst>
                    <a:ext uri="{9D8B030D-6E8A-4147-A177-3AD203B41FA5}">
                      <a16:colId xmlns:a16="http://schemas.microsoft.com/office/drawing/2014/main" val="4147480371"/>
                    </a:ext>
                  </a:extLst>
                </a:gridCol>
                <a:gridCol w="199591">
                  <a:extLst>
                    <a:ext uri="{9D8B030D-6E8A-4147-A177-3AD203B41FA5}">
                      <a16:colId xmlns:a16="http://schemas.microsoft.com/office/drawing/2014/main" val="2437966833"/>
                    </a:ext>
                  </a:extLst>
                </a:gridCol>
                <a:gridCol w="199591">
                  <a:extLst>
                    <a:ext uri="{9D8B030D-6E8A-4147-A177-3AD203B41FA5}">
                      <a16:colId xmlns:a16="http://schemas.microsoft.com/office/drawing/2014/main" val="1927892606"/>
                    </a:ext>
                  </a:extLst>
                </a:gridCol>
                <a:gridCol w="199591">
                  <a:extLst>
                    <a:ext uri="{9D8B030D-6E8A-4147-A177-3AD203B41FA5}">
                      <a16:colId xmlns:a16="http://schemas.microsoft.com/office/drawing/2014/main" val="2229482644"/>
                    </a:ext>
                  </a:extLst>
                </a:gridCol>
                <a:gridCol w="199591">
                  <a:extLst>
                    <a:ext uri="{9D8B030D-6E8A-4147-A177-3AD203B41FA5}">
                      <a16:colId xmlns:a16="http://schemas.microsoft.com/office/drawing/2014/main" val="2482927263"/>
                    </a:ext>
                  </a:extLst>
                </a:gridCol>
                <a:gridCol w="199591">
                  <a:extLst>
                    <a:ext uri="{9D8B030D-6E8A-4147-A177-3AD203B41FA5}">
                      <a16:colId xmlns:a16="http://schemas.microsoft.com/office/drawing/2014/main" val="955128106"/>
                    </a:ext>
                  </a:extLst>
                </a:gridCol>
                <a:gridCol w="199591">
                  <a:extLst>
                    <a:ext uri="{9D8B030D-6E8A-4147-A177-3AD203B41FA5}">
                      <a16:colId xmlns:a16="http://schemas.microsoft.com/office/drawing/2014/main" val="3245650989"/>
                    </a:ext>
                  </a:extLst>
                </a:gridCol>
              </a:tblGrid>
              <a:tr h="404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OIC (52.3%)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00284"/>
                  </a:ext>
                </a:extLst>
              </a:tr>
              <a:tr h="4637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Non-OIC Developing (47.7%)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909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51371"/>
              </p:ext>
            </p:extLst>
          </p:nvPr>
        </p:nvGraphicFramePr>
        <p:xfrm>
          <a:off x="790945" y="2647703"/>
          <a:ext cx="4387881" cy="1430580"/>
        </p:xfrm>
        <a:graphic>
          <a:graphicData uri="http://schemas.openxmlformats.org/drawingml/2006/table">
            <a:tbl>
              <a:tblPr/>
              <a:tblGrid>
                <a:gridCol w="1943381">
                  <a:extLst>
                    <a:ext uri="{9D8B030D-6E8A-4147-A177-3AD203B41FA5}">
                      <a16:colId xmlns:a16="http://schemas.microsoft.com/office/drawing/2014/main" val="2266913043"/>
                    </a:ext>
                  </a:extLst>
                </a:gridCol>
                <a:gridCol w="244450">
                  <a:extLst>
                    <a:ext uri="{9D8B030D-6E8A-4147-A177-3AD203B41FA5}">
                      <a16:colId xmlns:a16="http://schemas.microsoft.com/office/drawing/2014/main" val="531316859"/>
                    </a:ext>
                  </a:extLst>
                </a:gridCol>
                <a:gridCol w="244450">
                  <a:extLst>
                    <a:ext uri="{9D8B030D-6E8A-4147-A177-3AD203B41FA5}">
                      <a16:colId xmlns:a16="http://schemas.microsoft.com/office/drawing/2014/main" val="4195911733"/>
                    </a:ext>
                  </a:extLst>
                </a:gridCol>
                <a:gridCol w="244450">
                  <a:extLst>
                    <a:ext uri="{9D8B030D-6E8A-4147-A177-3AD203B41FA5}">
                      <a16:colId xmlns:a16="http://schemas.microsoft.com/office/drawing/2014/main" val="3120677606"/>
                    </a:ext>
                  </a:extLst>
                </a:gridCol>
                <a:gridCol w="244450">
                  <a:extLst>
                    <a:ext uri="{9D8B030D-6E8A-4147-A177-3AD203B41FA5}">
                      <a16:colId xmlns:a16="http://schemas.microsoft.com/office/drawing/2014/main" val="1706475590"/>
                    </a:ext>
                  </a:extLst>
                </a:gridCol>
                <a:gridCol w="244450">
                  <a:extLst>
                    <a:ext uri="{9D8B030D-6E8A-4147-A177-3AD203B41FA5}">
                      <a16:colId xmlns:a16="http://schemas.microsoft.com/office/drawing/2014/main" val="2662605202"/>
                    </a:ext>
                  </a:extLst>
                </a:gridCol>
                <a:gridCol w="244450">
                  <a:extLst>
                    <a:ext uri="{9D8B030D-6E8A-4147-A177-3AD203B41FA5}">
                      <a16:colId xmlns:a16="http://schemas.microsoft.com/office/drawing/2014/main" val="3312637169"/>
                    </a:ext>
                  </a:extLst>
                </a:gridCol>
                <a:gridCol w="244450">
                  <a:extLst>
                    <a:ext uri="{9D8B030D-6E8A-4147-A177-3AD203B41FA5}">
                      <a16:colId xmlns:a16="http://schemas.microsoft.com/office/drawing/2014/main" val="508241046"/>
                    </a:ext>
                  </a:extLst>
                </a:gridCol>
                <a:gridCol w="244450">
                  <a:extLst>
                    <a:ext uri="{9D8B030D-6E8A-4147-A177-3AD203B41FA5}">
                      <a16:colId xmlns:a16="http://schemas.microsoft.com/office/drawing/2014/main" val="3252299612"/>
                    </a:ext>
                  </a:extLst>
                </a:gridCol>
                <a:gridCol w="244450">
                  <a:extLst>
                    <a:ext uri="{9D8B030D-6E8A-4147-A177-3AD203B41FA5}">
                      <a16:colId xmlns:a16="http://schemas.microsoft.com/office/drawing/2014/main" val="1801751622"/>
                    </a:ext>
                  </a:extLst>
                </a:gridCol>
                <a:gridCol w="244450">
                  <a:extLst>
                    <a:ext uri="{9D8B030D-6E8A-4147-A177-3AD203B41FA5}">
                      <a16:colId xmlns:a16="http://schemas.microsoft.com/office/drawing/2014/main" val="2849236409"/>
                    </a:ext>
                  </a:extLst>
                </a:gridCol>
              </a:tblGrid>
              <a:tr h="331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OIC (20.8%)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42067"/>
                  </a:ext>
                </a:extLst>
              </a:tr>
              <a:tr h="331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Non-OIC Developing (11.9%)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9971"/>
                  </a:ext>
                </a:extLst>
              </a:tr>
              <a:tr h="331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Developed (0.2%)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46092"/>
                  </a:ext>
                </a:extLst>
              </a:tr>
              <a:tr h="331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World (12.4%)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7817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48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8089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Medicines and Vaccines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3143" y="1518953"/>
            <a:ext cx="5299787" cy="5005182"/>
            <a:chOff x="0" y="0"/>
            <a:chExt cx="4696241" cy="3823196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8412358"/>
                </p:ext>
              </p:extLst>
            </p:nvPr>
          </p:nvGraphicFramePr>
          <p:xfrm>
            <a:off x="0" y="266505"/>
            <a:ext cx="4680000" cy="30997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Box 2"/>
            <p:cNvSpPr txBox="1"/>
            <p:nvPr/>
          </p:nvSpPr>
          <p:spPr>
            <a:xfrm>
              <a:off x="0" y="0"/>
              <a:ext cx="4687958" cy="3048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OIC </a:t>
              </a:r>
              <a:r>
                <a:rPr lang="en-GB" sz="16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Pharmaceutical Trade</a:t>
              </a:r>
              <a:r>
                <a:rPr lang="en-GB" sz="14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* (2012-2018)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TextBox 3"/>
            <p:cNvSpPr txBox="1"/>
            <p:nvPr/>
          </p:nvSpPr>
          <p:spPr>
            <a:xfrm>
              <a:off x="0" y="3366215"/>
              <a:ext cx="4696241" cy="45698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sz="10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  <a:r>
                <a:rPr lang="en-GB" sz="10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 SESRIC staff calculations based on United Nation's COMTRADE Database</a:t>
              </a:r>
            </a:p>
            <a:p>
              <a:r>
                <a:rPr lang="en-GB" sz="10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*Calculations are based on Commodity Code 541 (Medicinal and pharmaceutical products. other than medicaments of group 542) under Standard International Trade Classification Revision (Rev.) 4 of the COMTRADE database.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4554" y="1602928"/>
            <a:ext cx="4680000" cy="5005182"/>
            <a:chOff x="0" y="0"/>
            <a:chExt cx="4680000" cy="4533486"/>
          </a:xfrm>
        </p:grpSpPr>
        <p:graphicFrame>
          <p:nvGraphicFramePr>
            <p:cNvPr id="26" name="Chart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156864"/>
                </p:ext>
              </p:extLst>
            </p:nvPr>
          </p:nvGraphicFramePr>
          <p:xfrm>
            <a:off x="0" y="295275"/>
            <a:ext cx="4680000" cy="3562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TextBox 2"/>
            <p:cNvSpPr txBox="1"/>
            <p:nvPr/>
          </p:nvSpPr>
          <p:spPr>
            <a:xfrm>
              <a:off x="0" y="0"/>
              <a:ext cx="4680000" cy="3048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Intra-OIC </a:t>
              </a:r>
              <a:r>
                <a:rPr lang="en-GB" sz="14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Pharmaceutical Trade</a:t>
              </a:r>
              <a:r>
                <a:rPr lang="en-GB" sz="14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* (2012-2018)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TextBox 3"/>
            <p:cNvSpPr txBox="1"/>
            <p:nvPr/>
          </p:nvSpPr>
          <p:spPr>
            <a:xfrm>
              <a:off x="0" y="3915544"/>
              <a:ext cx="4680000" cy="61794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900" b="0" i="1" dirty="0">
                  <a:solidFill>
                    <a:schemeClr val="dk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sz="900" b="0" dirty="0">
                  <a:solidFill>
                    <a:schemeClr val="dk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  <a:r>
                <a:rPr lang="en-GB" sz="900" b="0" baseline="0" dirty="0">
                  <a:solidFill>
                    <a:schemeClr val="dk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 SESRIC staff calculations based on United Nation's COMTRADE Database</a:t>
              </a:r>
              <a:endParaRPr lang="en-GB" sz="900" dirty="0"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GB" sz="900" b="0" baseline="0" dirty="0">
                  <a:solidFill>
                    <a:schemeClr val="dk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*Calculations are based on Commodity Code 541 (Medicinal and pharmaceutical products. other than medicaments of group 542) under Standard International Trade Classification Revision (Rev.) 4 of the COMTRADE database.</a:t>
              </a:r>
              <a:endParaRPr lang="en-GB" sz="900" dirty="0"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8089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Health Expenditures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pSpPr/>
          <p:nvPr/>
        </p:nvGrpSpPr>
        <p:grpSpPr>
          <a:xfrm>
            <a:off x="875644" y="1553134"/>
            <a:ext cx="5431849" cy="5043609"/>
            <a:chOff x="-1" y="0"/>
            <a:chExt cx="5049015" cy="3714750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00000000-0008-0000-0300-000005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4076910"/>
                </p:ext>
              </p:extLst>
            </p:nvPr>
          </p:nvGraphicFramePr>
          <p:xfrm>
            <a:off x="0" y="428625"/>
            <a:ext cx="4572000" cy="29837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00000000-0008-0000-0300-000006000000}"/>
                </a:ext>
              </a:extLst>
            </p:cNvPr>
            <p:cNvSpPr txBox="1"/>
            <p:nvPr/>
          </p:nvSpPr>
          <p:spPr>
            <a:xfrm>
              <a:off x="166118" y="0"/>
              <a:ext cx="4077268" cy="40667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Health </a:t>
              </a:r>
              <a:r>
                <a:rPr lang="en-GB" sz="14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Expenditure as a percentage of GDP </a:t>
              </a:r>
              <a:r>
                <a:rPr lang="en-GB" sz="14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     </a:t>
              </a:r>
              <a:r>
                <a:rPr lang="en-GB" sz="1400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GB" sz="140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2000-2016)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00000000-0008-0000-0300-000007000000}"/>
                </a:ext>
              </a:extLst>
            </p:cNvPr>
            <p:cNvSpPr txBox="1"/>
            <p:nvPr/>
          </p:nvSpPr>
          <p:spPr>
            <a:xfrm>
              <a:off x="-1" y="3412371"/>
              <a:ext cx="5049015" cy="30237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 b="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sz="105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  <a:r>
                <a:rPr lang="en-GB" sz="105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 SESRIC staff calculations based on World Health Organization Data Repository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pSpPr/>
          <p:nvPr/>
        </p:nvGrpSpPr>
        <p:grpSpPr>
          <a:xfrm>
            <a:off x="5904305" y="1553134"/>
            <a:ext cx="5087156" cy="4633060"/>
            <a:chOff x="0" y="0"/>
            <a:chExt cx="4680000" cy="2791615"/>
          </a:xfrm>
        </p:grpSpPr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00000000-0008-0000-0500-000003000000}"/>
                </a:ext>
              </a:extLst>
            </p:cNvPr>
            <p:cNvSpPr txBox="1"/>
            <p:nvPr/>
          </p:nvSpPr>
          <p:spPr>
            <a:xfrm>
              <a:off x="370918" y="0"/>
              <a:ext cx="4309082" cy="25427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Share </a:t>
              </a:r>
              <a:r>
                <a:rPr lang="en-GB" sz="14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of Health Expenditure in Government Total Expenditure </a:t>
              </a:r>
              <a:r>
                <a:rPr lang="en-GB" sz="14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(</a:t>
              </a:r>
              <a:r>
                <a:rPr lang="en-GB" sz="140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2005-2016)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00000000-0008-0000-0500-000005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4673646"/>
                </p:ext>
              </p:extLst>
            </p:nvPr>
          </p:nvGraphicFramePr>
          <p:xfrm>
            <a:off x="0" y="364239"/>
            <a:ext cx="4680000" cy="2427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75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8089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Health Expenditures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pSpPr/>
          <p:nvPr/>
        </p:nvGrpSpPr>
        <p:grpSpPr>
          <a:xfrm>
            <a:off x="773084" y="1965974"/>
            <a:ext cx="4813069" cy="4360011"/>
            <a:chOff x="0" y="0"/>
            <a:chExt cx="4680000" cy="3208683"/>
          </a:xfrm>
        </p:grpSpPr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00000000-0008-0000-0100-000004000000}"/>
                </a:ext>
              </a:extLst>
            </p:cNvPr>
            <p:cNvSpPr txBox="1"/>
            <p:nvPr/>
          </p:nvSpPr>
          <p:spPr>
            <a:xfrm>
              <a:off x="0" y="0"/>
              <a:ext cx="4680000" cy="30687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Health </a:t>
              </a:r>
              <a:r>
                <a:rPr lang="en-GB" sz="16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Expenditure per capita </a:t>
              </a:r>
              <a:r>
                <a:rPr lang="en-GB" sz="105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(current US$) (2005-2016)</a:t>
              </a:r>
              <a:endParaRPr lang="en-GB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00000000-0008-0000-0100-000005000000}"/>
                </a:ext>
              </a:extLst>
            </p:cNvPr>
            <p:cNvSpPr txBox="1"/>
            <p:nvPr/>
          </p:nvSpPr>
          <p:spPr>
            <a:xfrm>
              <a:off x="0" y="2921690"/>
              <a:ext cx="4680000" cy="28699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 b="0" i="1"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sz="1050" b="0"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  <a:r>
                <a:rPr lang="en-GB" sz="1050" b="0" baseline="0">
                  <a:latin typeface="Helvetica" panose="020B0604020202020204" pitchFamily="34" charset="0"/>
                  <a:cs typeface="Helvetica" panose="020B0604020202020204" pitchFamily="34" charset="0"/>
                </a:rPr>
                <a:t> SESRIC staff calculations based on World Health Organization Data Repository</a:t>
              </a:r>
            </a:p>
          </p:txBody>
        </p:sp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00000000-0008-0000-0100-00000B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0290887"/>
                </p:ext>
              </p:extLst>
            </p:nvPr>
          </p:nvGraphicFramePr>
          <p:xfrm>
            <a:off x="0" y="412387"/>
            <a:ext cx="468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pSpPr/>
          <p:nvPr/>
        </p:nvGrpSpPr>
        <p:grpSpPr>
          <a:xfrm>
            <a:off x="6295166" y="1965974"/>
            <a:ext cx="4637210" cy="4185444"/>
            <a:chOff x="14654" y="0"/>
            <a:chExt cx="4637210" cy="3387448"/>
          </a:xfrm>
        </p:grpSpPr>
        <p:sp>
          <p:nvSpPr>
            <p:cNvPr id="24" name="TextBox 2">
              <a:extLst>
                <a:ext uri="{FF2B5EF4-FFF2-40B4-BE49-F238E27FC236}">
                  <a16:creationId xmlns:a16="http://schemas.microsoft.com/office/drawing/2014/main" id="{00000000-0008-0000-0700-000003000000}"/>
                </a:ext>
              </a:extLst>
            </p:cNvPr>
            <p:cNvSpPr txBox="1"/>
            <p:nvPr/>
          </p:nvSpPr>
          <p:spPr>
            <a:xfrm>
              <a:off x="14654" y="0"/>
              <a:ext cx="4637210" cy="27842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Sources </a:t>
              </a:r>
              <a:r>
                <a:rPr lang="en-GB" sz="14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of Health Finance </a:t>
              </a:r>
              <a:r>
                <a:rPr lang="en-GB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(percentage of current health expenditure), 2016</a:t>
              </a:r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00000000-0008-0000-0700-000005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56798997"/>
                </p:ext>
              </p:extLst>
            </p:nvPr>
          </p:nvGraphicFramePr>
          <p:xfrm>
            <a:off x="39675" y="216877"/>
            <a:ext cx="4568228" cy="31705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482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8089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Health Workforce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000000-0008-0000-0900-000007000000}"/>
              </a:ext>
            </a:extLst>
          </p:cNvPr>
          <p:cNvGrpSpPr/>
          <p:nvPr/>
        </p:nvGrpSpPr>
        <p:grpSpPr>
          <a:xfrm>
            <a:off x="1040802" y="1726163"/>
            <a:ext cx="8061634" cy="4602201"/>
            <a:chOff x="0" y="0"/>
            <a:chExt cx="8061634" cy="4040517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00000000-0008-0000-09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8326971"/>
                </p:ext>
              </p:extLst>
            </p:nvPr>
          </p:nvGraphicFramePr>
          <p:xfrm>
            <a:off x="0" y="304800"/>
            <a:ext cx="8061634" cy="34714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00000000-0008-0000-0900-000005000000}"/>
                </a:ext>
              </a:extLst>
            </p:cNvPr>
            <p:cNvSpPr txBox="1"/>
            <p:nvPr/>
          </p:nvSpPr>
          <p:spPr>
            <a:xfrm>
              <a:off x="0" y="0"/>
              <a:ext cx="4267987" cy="30190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Health </a:t>
              </a:r>
              <a:r>
                <a:rPr lang="en-GB" sz="14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Workers per 10,000 people</a:t>
              </a:r>
              <a:r>
                <a:rPr lang="en-GB" sz="14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, 2001-2018*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00000000-0008-0000-0900-000006000000}"/>
                </a:ext>
              </a:extLst>
            </p:cNvPr>
            <p:cNvSpPr txBox="1"/>
            <p:nvPr/>
          </p:nvSpPr>
          <p:spPr>
            <a:xfrm>
              <a:off x="0" y="3776265"/>
              <a:ext cx="7431394" cy="26425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 b="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sz="105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  <a:r>
                <a:rPr lang="en-GB" sz="105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 SESRIC staff calculations based on World Health Organization Data Repository</a:t>
              </a:r>
            </a:p>
            <a:p>
              <a:r>
                <a:rPr lang="en-GB" sz="105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*Most recent data available</a:t>
              </a:r>
            </a:p>
          </p:txBody>
        </p:sp>
      </p:grp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22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031358" y="896112"/>
            <a:ext cx="1022852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Health in 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Emergencies: Conflicts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295" y="2124899"/>
            <a:ext cx="34836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Number of Conflicts in OIC </a:t>
            </a:r>
            <a:r>
              <a:rPr lang="en-GB" sz="15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Countries</a:t>
            </a:r>
            <a:endParaRPr lang="en-GB" sz="15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1628" y="2445488"/>
            <a:ext cx="6262577" cy="3498112"/>
            <a:chOff x="0" y="0"/>
            <a:chExt cx="5310187" cy="3086100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2518267595"/>
                </p:ext>
              </p:extLst>
            </p:nvPr>
          </p:nvGraphicFramePr>
          <p:xfrm>
            <a:off x="0" y="0"/>
            <a:ext cx="5310187" cy="3086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4"/>
            <p:cNvSpPr txBox="1"/>
            <p:nvPr/>
          </p:nvSpPr>
          <p:spPr>
            <a:xfrm rot="20871834">
              <a:off x="1803026" y="1482329"/>
              <a:ext cx="881049" cy="2715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Trend Line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40321" y="6266765"/>
            <a:ext cx="12891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Source: </a:t>
            </a:r>
            <a:r>
              <a:rPr lang="tr-TR" sz="800" dirty="0" err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Uppsala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tr-TR" sz="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(201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9</a:t>
            </a:r>
            <a:r>
              <a:rPr lang="tr-TR" sz="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).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49386" y="2615609"/>
            <a:ext cx="3750227" cy="3327991"/>
            <a:chOff x="7968618" y="2130251"/>
            <a:chExt cx="3934450" cy="4270546"/>
          </a:xfrm>
        </p:grpSpPr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57536707"/>
                </p:ext>
              </p:extLst>
            </p:nvPr>
          </p:nvGraphicFramePr>
          <p:xfrm>
            <a:off x="7968618" y="2130251"/>
            <a:ext cx="3934450" cy="42705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1102079" y="4156600"/>
              <a:ext cx="800989" cy="8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61% </a:t>
              </a:r>
              <a:endParaRPr lang="tr-TR" sz="1600" b="1" dirty="0" smtClean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r>
                <a:rPr lang="en-US" sz="105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as </a:t>
              </a:r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of 2017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92503" y="4956443"/>
              <a:ext cx="843507" cy="8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  <a:r>
                <a:rPr lang="tr-TR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0</a:t>
              </a:r>
              <a:r>
                <a:rPr lang="en-US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%</a:t>
              </a:r>
              <a:r>
                <a:rPr lang="en-US" sz="105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endParaRPr lang="tr-TR" sz="1050" b="1" dirty="0" smtClean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r>
                <a:rPr lang="en-US" sz="105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as </a:t>
              </a:r>
              <a:r>
                <a:rPr lang="en-US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of 200</a:t>
              </a:r>
              <a:r>
                <a:rPr lang="tr-TR" sz="105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  <a:endParaRPr lang="en-US" sz="10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453423" y="2122322"/>
            <a:ext cx="31582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Share of OIC Countries </a:t>
            </a:r>
            <a:r>
              <a:rPr lang="tr-TR" sz="15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tr-TR" sz="1500" dirty="0" err="1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Conflicts</a:t>
            </a:r>
            <a:endParaRPr lang="en-GB" sz="15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23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8" y="896112"/>
            <a:ext cx="1048260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Health in Emergencies: </a:t>
            </a: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Natural Disasters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05835" y="1615659"/>
            <a:ext cx="8459587" cy="2359367"/>
            <a:chOff x="0" y="-301703"/>
            <a:chExt cx="5676900" cy="3635452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34174914"/>
                </p:ext>
              </p:extLst>
            </p:nvPr>
          </p:nvGraphicFramePr>
          <p:xfrm>
            <a:off x="0" y="342576"/>
            <a:ext cx="5676900" cy="2991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TextBox 2"/>
            <p:cNvSpPr txBox="1"/>
            <p:nvPr/>
          </p:nvSpPr>
          <p:spPr>
            <a:xfrm>
              <a:off x="692900" y="-301703"/>
              <a:ext cx="4629150" cy="34668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5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Flood</a:t>
              </a:r>
              <a:r>
                <a:rPr lang="tr-TR" sz="1500" dirty="0">
                  <a:solidFill>
                    <a:schemeClr val="accent1">
                      <a:lumMod val="75000"/>
                    </a:schemeClr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 Trend (1970-2018)</a:t>
              </a:r>
              <a:endParaRPr lang="en-GB" sz="15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52604" y="4035590"/>
            <a:ext cx="8069804" cy="2361424"/>
            <a:chOff x="47625" y="259370"/>
            <a:chExt cx="4818697" cy="1887994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4504746"/>
                </p:ext>
              </p:extLst>
            </p:nvPr>
          </p:nvGraphicFramePr>
          <p:xfrm>
            <a:off x="47625" y="446592"/>
            <a:ext cx="4818697" cy="17007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TextBox 8"/>
            <p:cNvSpPr txBox="1"/>
            <p:nvPr/>
          </p:nvSpPr>
          <p:spPr>
            <a:xfrm>
              <a:off x="47625" y="259370"/>
              <a:ext cx="4629150" cy="26042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5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rebuchet MS" panose="020B0603020202020204" pitchFamily="34" charset="0"/>
                  <a:ea typeface="+mn-ea"/>
                  <a:cs typeface="Calibri Light" panose="020F0302020204030204" pitchFamily="34" charset="0"/>
                </a:rPr>
                <a:t>Drought</a:t>
              </a:r>
              <a:r>
                <a:rPr lang="tr-TR" sz="15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rebuchet MS" panose="020B0603020202020204" pitchFamily="34" charset="0"/>
                  <a:cs typeface="Calibri Light" panose="020F0302020204030204" pitchFamily="34" charset="0"/>
                </a:rPr>
                <a:t> Trend (1970-2018)</a:t>
              </a:r>
              <a:endParaRPr lang="en-GB" sz="15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7" name="TextBox 15"/>
          <p:cNvSpPr txBox="1"/>
          <p:nvPr/>
        </p:nvSpPr>
        <p:spPr>
          <a:xfrm>
            <a:off x="2430444" y="6397014"/>
            <a:ext cx="2768138" cy="20399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latinLnBrk="0" hangingPunct="1"/>
            <a:r>
              <a:rPr lang="en-GB" sz="800" b="0" i="1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tr-TR" sz="800" i="1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800" i="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EM-DAT, </a:t>
            </a:r>
            <a:r>
              <a:rPr lang="tr-TR" sz="800" i="0" dirty="0" err="1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tr-TR" sz="800" i="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International </a:t>
            </a:r>
            <a:r>
              <a:rPr lang="tr-TR" sz="800" i="0" dirty="0" err="1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Disasters</a:t>
            </a:r>
            <a:r>
              <a:rPr lang="tr-TR" sz="800" i="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Database</a:t>
            </a:r>
            <a:r>
              <a:rPr lang="tr-TR" sz="800" dirty="0">
                <a:solidFill>
                  <a:schemeClr val="bg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32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872522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Humanitarian impact of Conflicts and Disasters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388" y="1595266"/>
            <a:ext cx="4321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Share of OIC Countries in </a:t>
            </a:r>
            <a:r>
              <a:rPr lang="en-GB" sz="15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</a:t>
            </a:r>
            <a:r>
              <a:rPr lang="tr-TR" sz="15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5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Displacement </a:t>
            </a:r>
            <a:endParaRPr lang="en-GB" sz="15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25763" y="1918356"/>
            <a:ext cx="173016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Mid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-2018</a:t>
            </a:r>
          </a:p>
          <a:p>
            <a:endParaRPr lang="tr-TR" sz="20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62.5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</a:t>
            </a:r>
            <a:endParaRPr lang="tr-TR" sz="20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tr-TR" sz="15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 </a:t>
            </a: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refugees </a:t>
            </a:r>
            <a:r>
              <a:rPr lang="en-GB" sz="15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origi</a:t>
            </a:r>
            <a:r>
              <a:rPr lang="tr-TR" sz="15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nated</a:t>
            </a: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OIC </a:t>
            </a: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countries</a:t>
            </a:r>
            <a:r>
              <a:rPr lang="tr-TR" sz="15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sz="15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5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65%</a:t>
            </a:r>
          </a:p>
          <a:p>
            <a:r>
              <a:rPr lang="tr-TR" sz="15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tr-TR" sz="15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 global </a:t>
            </a:r>
            <a:r>
              <a:rPr lang="tr-TR" sz="15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refugees</a:t>
            </a:r>
            <a:r>
              <a:rPr lang="tr-TR" sz="15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15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hosted</a:t>
            </a:r>
            <a:r>
              <a:rPr lang="tr-TR" sz="15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15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</a:t>
            </a:r>
            <a:r>
              <a:rPr lang="tr-TR" sz="15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OIC countries</a:t>
            </a:r>
            <a:endParaRPr lang="en-GB" sz="15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815996"/>
              </p:ext>
            </p:extLst>
          </p:nvPr>
        </p:nvGraphicFramePr>
        <p:xfrm>
          <a:off x="4793388" y="2038376"/>
          <a:ext cx="4455622" cy="3703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5217051" y="5870652"/>
            <a:ext cx="27831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Source</a:t>
            </a:r>
            <a:r>
              <a:rPr lang="tr-TR" sz="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tr-TR" sz="8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Internal</a:t>
            </a:r>
            <a:r>
              <a:rPr lang="tr-TR" sz="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tr-TR" sz="8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Displacement</a:t>
            </a:r>
            <a:r>
              <a:rPr lang="tr-TR" sz="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tr-TR" sz="8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Monitoring</a:t>
            </a:r>
            <a:r>
              <a:rPr lang="tr-TR" sz="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tr-TR" sz="8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Centre</a:t>
            </a:r>
            <a:r>
              <a:rPr lang="tr-TR" sz="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(2019)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03" y="2211186"/>
            <a:ext cx="4189910" cy="35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86007" cy="6858001"/>
            <a:chOff x="0" y="0"/>
            <a:chExt cx="12186007" cy="6858001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12186005" cy="6858000"/>
            </a:xfrm>
            <a:custGeom>
              <a:avLst/>
              <a:gdLst/>
              <a:ahLst/>
              <a:cxnLst/>
              <a:rect l="l" t="t" r="r" b="b"/>
              <a:pathLst>
                <a:path w="12186005" h="6858000">
                  <a:moveTo>
                    <a:pt x="0" y="6858000"/>
                  </a:moveTo>
                  <a:lnTo>
                    <a:pt x="12186005" y="6858000"/>
                  </a:lnTo>
                  <a:lnTo>
                    <a:pt x="12186005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770B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71639" y="0"/>
              <a:ext cx="4114368" cy="1545120"/>
            </a:xfrm>
            <a:custGeom>
              <a:avLst/>
              <a:gdLst/>
              <a:ahLst/>
              <a:cxnLst/>
              <a:rect l="l" t="t" r="r" b="b"/>
              <a:pathLst>
                <a:path w="4114368" h="1545120">
                  <a:moveTo>
                    <a:pt x="4114365" y="0"/>
                  </a:moveTo>
                  <a:lnTo>
                    <a:pt x="917790" y="0"/>
                  </a:lnTo>
                  <a:lnTo>
                    <a:pt x="0" y="728065"/>
                  </a:lnTo>
                  <a:lnTo>
                    <a:pt x="4114365" y="1545119"/>
                  </a:lnTo>
                  <a:lnTo>
                    <a:pt x="4114365" y="0"/>
                  </a:lnTo>
                  <a:close/>
                </a:path>
              </a:pathLst>
            </a:custGeom>
            <a:solidFill>
              <a:srgbClr val="009DD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71642" y="728065"/>
              <a:ext cx="4114355" cy="6129934"/>
            </a:xfrm>
            <a:custGeom>
              <a:avLst/>
              <a:gdLst/>
              <a:ahLst/>
              <a:cxnLst/>
              <a:rect l="l" t="t" r="r" b="b"/>
              <a:pathLst>
                <a:path w="4114355" h="6129934">
                  <a:moveTo>
                    <a:pt x="2321407" y="6129934"/>
                  </a:moveTo>
                  <a:lnTo>
                    <a:pt x="4114355" y="6129934"/>
                  </a:lnTo>
                  <a:lnTo>
                    <a:pt x="4114355" y="817054"/>
                  </a:lnTo>
                  <a:lnTo>
                    <a:pt x="0" y="0"/>
                  </a:lnTo>
                  <a:lnTo>
                    <a:pt x="2321407" y="6129934"/>
                  </a:lnTo>
                  <a:close/>
                </a:path>
              </a:pathLst>
            </a:custGeom>
            <a:solidFill>
              <a:srgbClr val="79C8F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1324" y="728063"/>
              <a:ext cx="9581730" cy="6129934"/>
            </a:xfrm>
            <a:custGeom>
              <a:avLst/>
              <a:gdLst/>
              <a:ahLst/>
              <a:cxnLst/>
              <a:rect l="l" t="t" r="r" b="b"/>
              <a:pathLst>
                <a:path w="9581730" h="6129934">
                  <a:moveTo>
                    <a:pt x="0" y="2840520"/>
                  </a:moveTo>
                  <a:lnTo>
                    <a:pt x="6165507" y="6129934"/>
                  </a:lnTo>
                  <a:lnTo>
                    <a:pt x="9581730" y="6129934"/>
                  </a:lnTo>
                  <a:lnTo>
                    <a:pt x="7260310" y="0"/>
                  </a:lnTo>
                  <a:lnTo>
                    <a:pt x="0" y="2840520"/>
                  </a:lnTo>
                  <a:close/>
                </a:path>
              </a:pathLst>
            </a:custGeom>
            <a:solidFill>
              <a:srgbClr val="009DD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1559" y="0"/>
              <a:ext cx="7260082" cy="3568649"/>
            </a:xfrm>
            <a:custGeom>
              <a:avLst/>
              <a:gdLst/>
              <a:ahLst/>
              <a:cxnLst/>
              <a:rect l="l" t="t" r="r" b="b"/>
              <a:pathLst>
                <a:path w="7260082" h="3568649">
                  <a:moveTo>
                    <a:pt x="1615579" y="0"/>
                  </a:moveTo>
                  <a:lnTo>
                    <a:pt x="0" y="3568649"/>
                  </a:lnTo>
                  <a:lnTo>
                    <a:pt x="7260082" y="728065"/>
                  </a:lnTo>
                  <a:lnTo>
                    <a:pt x="5874410" y="0"/>
                  </a:lnTo>
                  <a:lnTo>
                    <a:pt x="1615579" y="0"/>
                  </a:lnTo>
                  <a:close/>
                </a:path>
              </a:pathLst>
            </a:custGeom>
            <a:solidFill>
              <a:srgbClr val="004D9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66756" y="0"/>
              <a:ext cx="922807" cy="728065"/>
            </a:xfrm>
            <a:custGeom>
              <a:avLst/>
              <a:gdLst/>
              <a:ahLst/>
              <a:cxnLst/>
              <a:rect l="l" t="t" r="r" b="b"/>
              <a:pathLst>
                <a:path w="922807" h="728065">
                  <a:moveTo>
                    <a:pt x="0" y="0"/>
                  </a:moveTo>
                  <a:lnTo>
                    <a:pt x="5041" y="728065"/>
                  </a:lnTo>
                  <a:lnTo>
                    <a:pt x="922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70B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560" y="3568738"/>
              <a:ext cx="6165354" cy="3289261"/>
            </a:xfrm>
            <a:custGeom>
              <a:avLst/>
              <a:gdLst/>
              <a:ahLst/>
              <a:cxnLst/>
              <a:rect l="l" t="t" r="r" b="b"/>
              <a:pathLst>
                <a:path w="6165354" h="3289261">
                  <a:moveTo>
                    <a:pt x="2207895" y="3289261"/>
                  </a:moveTo>
                  <a:lnTo>
                    <a:pt x="6165354" y="3289261"/>
                  </a:lnTo>
                  <a:lnTo>
                    <a:pt x="0" y="0"/>
                  </a:lnTo>
                  <a:lnTo>
                    <a:pt x="2207895" y="3289261"/>
                  </a:lnTo>
                  <a:close/>
                </a:path>
              </a:pathLst>
            </a:custGeom>
            <a:solidFill>
              <a:srgbClr val="55BFE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568651"/>
              <a:ext cx="3019437" cy="3289350"/>
            </a:xfrm>
            <a:custGeom>
              <a:avLst/>
              <a:gdLst/>
              <a:ahLst/>
              <a:cxnLst/>
              <a:rect l="l" t="t" r="r" b="b"/>
              <a:pathLst>
                <a:path w="3019437" h="3289350">
                  <a:moveTo>
                    <a:pt x="811390" y="0"/>
                  </a:moveTo>
                  <a:lnTo>
                    <a:pt x="0" y="2798711"/>
                  </a:lnTo>
                  <a:lnTo>
                    <a:pt x="0" y="3289348"/>
                  </a:lnTo>
                  <a:lnTo>
                    <a:pt x="3019435" y="3289348"/>
                  </a:lnTo>
                  <a:lnTo>
                    <a:pt x="811390" y="0"/>
                  </a:lnTo>
                  <a:close/>
                </a:path>
              </a:pathLst>
            </a:custGeom>
            <a:solidFill>
              <a:srgbClr val="A0D5F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7625"/>
              <a:ext cx="811390" cy="6812546"/>
            </a:xfrm>
            <a:custGeom>
              <a:avLst/>
              <a:gdLst/>
              <a:ahLst/>
              <a:cxnLst/>
              <a:rect l="l" t="t" r="r" b="b"/>
              <a:pathLst>
                <a:path w="811390" h="6812546">
                  <a:moveTo>
                    <a:pt x="0" y="6812546"/>
                  </a:moveTo>
                  <a:lnTo>
                    <a:pt x="811390" y="3551021"/>
                  </a:lnTo>
                  <a:lnTo>
                    <a:pt x="0" y="0"/>
                  </a:lnTo>
                  <a:lnTo>
                    <a:pt x="0" y="6812546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2444470" cy="3568649"/>
            </a:xfrm>
            <a:custGeom>
              <a:avLst/>
              <a:gdLst/>
              <a:ahLst/>
              <a:cxnLst/>
              <a:rect l="l" t="t" r="r" b="b"/>
              <a:pathLst>
                <a:path w="2444470" h="3568649">
                  <a:moveTo>
                    <a:pt x="0" y="0"/>
                  </a:moveTo>
                  <a:lnTo>
                    <a:pt x="0" y="17233"/>
                  </a:lnTo>
                  <a:lnTo>
                    <a:pt x="811568" y="3568649"/>
                  </a:lnTo>
                  <a:lnTo>
                    <a:pt x="2444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70B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2692675" y="3266249"/>
              <a:ext cx="4804000" cy="7788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5600"/>
                </a:lnSpc>
                <a:spcBef>
                  <a:spcPts val="280"/>
                </a:spcBef>
              </a:pPr>
              <a:r>
                <a:rPr sz="5400" b="1" spc="0" dirty="0" smtClean="0">
                  <a:solidFill>
                    <a:srgbClr val="FEFFFE"/>
                  </a:solidFill>
                  <a:latin typeface="Trebuchet MS"/>
                  <a:cs typeface="Trebuchet MS"/>
                </a:rPr>
                <a:t>THANK</a:t>
              </a:r>
              <a:r>
                <a:rPr lang="tr-TR" sz="5400" b="1" spc="0" dirty="0" smtClean="0">
                  <a:solidFill>
                    <a:srgbClr val="FEFFFE"/>
                  </a:solidFill>
                  <a:latin typeface="Trebuchet MS"/>
                  <a:cs typeface="Trebuchet MS"/>
                </a:rPr>
                <a:t> YOU!</a:t>
              </a:r>
              <a:endParaRPr sz="5400" dirty="0">
                <a:latin typeface="Trebuchet MS"/>
                <a:cs typeface="Trebuchet M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92675" y="427908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451485" algn="just"/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</a:t>
            </a:r>
            <a:r>
              <a:rPr lang="en-US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December</a:t>
            </a:r>
            <a:r>
              <a:rPr lang="en-GB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| The Statistical, Economic and Social Research and Training Centre for Islamic Countries (SESRIC)</a:t>
            </a:r>
          </a:p>
          <a:p>
            <a:pPr marR="451485" algn="just"/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R="451485" algn="just"/>
            <a:r>
              <a:rPr lang="en-GB" sz="12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Kudüs</a:t>
            </a:r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Cad. No: 9, </a:t>
            </a:r>
            <a:r>
              <a:rPr lang="en-GB" sz="1200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Diplomatik</a:t>
            </a:r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Site, 06450 Oran, Ankara - Turkey</a:t>
            </a:r>
          </a:p>
          <a:p>
            <a:pPr marR="451485" algn="just"/>
            <a:r>
              <a:rPr lang="en-GB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Telephone</a:t>
            </a:r>
            <a:r>
              <a:rPr lang="tr-TR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GB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tr-TR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90 312 468 6172</a:t>
            </a:r>
          </a:p>
          <a:p>
            <a:pPr marR="451485" algn="just"/>
            <a:r>
              <a:rPr lang="tr-TR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 </a:t>
            </a:r>
            <a:r>
              <a:rPr lang="tr-TR" sz="12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</a:t>
            </a:r>
            <a:r>
              <a:rPr lang="tr-TR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GB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www.sesric.org</a:t>
            </a:r>
            <a:endParaRPr lang="tr-TR" sz="1200" dirty="0" smtClean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51485" algn="just"/>
            <a:r>
              <a:rPr lang="tr-TR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E-mail:		oicankara@sesric.org</a:t>
            </a:r>
            <a:endParaRPr lang="tr-TR" sz="12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51485" algn="just"/>
            <a:r>
              <a:rPr lang="tr-TR" sz="12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Twitter</a:t>
            </a:r>
            <a:r>
              <a:rPr lang="tr-TR" sz="12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		@</a:t>
            </a:r>
            <a:r>
              <a:rPr lang="tr-TR" sz="12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sesric</a:t>
            </a:r>
            <a:endParaRPr lang="en-GB" sz="120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/>
          <p:cNvSpPr txBox="1"/>
          <p:nvPr/>
        </p:nvSpPr>
        <p:spPr>
          <a:xfrm>
            <a:off x="1283299" y="896112"/>
            <a:ext cx="915448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OIC Health Report 2019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70438" y="1465392"/>
            <a:ext cx="5971429" cy="535531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6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6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6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6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6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6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6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6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6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lang="en-GB" altLang="en-US" sz="1600" b="1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Table of Contents</a:t>
            </a: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Preface</a:t>
            </a: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Foreword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</a:t>
            </a: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Acknowledgements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</a:t>
            </a: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Executive Summary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CHAPTER 1</a:t>
            </a:r>
            <a:r>
              <a:rPr kumimoji="0" lang="en-GB" altLang="en-US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INTRODUCTION	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CHAPTER 2</a:t>
            </a:r>
            <a:r>
              <a:rPr kumimoji="0" lang="en-GB" altLang="en-US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HEALTH SYSTEMS STRENGTHENING	</a:t>
            </a: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CHAPTER 3</a:t>
            </a:r>
            <a:r>
              <a:rPr kumimoji="0" lang="en-GB" altLang="en-US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DISEASE PREVENTION AND CONTROL	</a:t>
            </a: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CHAPTER 4</a:t>
            </a:r>
            <a:r>
              <a:rPr kumimoji="0" lang="en-GB" altLang="en-US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MATERNAL, NEWBORN, AND CHILD HEALTH AND NUTRITION</a:t>
            </a: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CHAPTER 5</a:t>
            </a:r>
            <a:r>
              <a:rPr kumimoji="0" lang="en-GB" altLang="en-US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MEDICINES, VACCINES AND MEDICAL TECHNOLOGIES	</a:t>
            </a: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CHAPTER 6</a:t>
            </a:r>
            <a:r>
              <a:rPr kumimoji="0" lang="en-GB" altLang="en-US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EMERGENCY RISK MANAGEMENT FOR HEALTH		</a:t>
            </a: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CHAPTER 7</a:t>
            </a:r>
            <a:r>
              <a:rPr kumimoji="0" lang="en-GB" altLang="en-US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INFORMATION, RESEARCH, EDUCATION AND ADVOCACY	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Low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716463" algn="r"/>
              </a:tabLs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CHAPTER 8</a:t>
            </a:r>
            <a:r>
              <a:rPr kumimoji="0" lang="en-GB" altLang="en-US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CONCLUDING REMARKS AND POLICY RECOMMENDATIONS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References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	            	</a:t>
            </a: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62" y="1529772"/>
            <a:ext cx="3830723" cy="5226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41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915448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Life expectancy 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at birth is on rise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283299" y="1828800"/>
            <a:ext cx="8758476" cy="4896196"/>
            <a:chOff x="0" y="63097"/>
            <a:chExt cx="4572000" cy="3165878"/>
          </a:xfrm>
        </p:grpSpPr>
        <p:graphicFrame>
          <p:nvGraphicFramePr>
            <p:cNvPr id="32" name="Chart 31"/>
            <p:cNvGraphicFramePr/>
            <p:nvPr>
              <p:extLst>
                <p:ext uri="{D42A27DB-BD31-4B8C-83A1-F6EECF244321}">
                  <p14:modId xmlns:p14="http://schemas.microsoft.com/office/powerpoint/2010/main" val="1139851744"/>
                </p:ext>
              </p:extLst>
            </p:nvPr>
          </p:nvGraphicFramePr>
          <p:xfrm>
            <a:off x="0" y="63097"/>
            <a:ext cx="4572000" cy="28325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7" name="TextBox 17"/>
            <p:cNvSpPr txBox="1"/>
            <p:nvPr/>
          </p:nvSpPr>
          <p:spPr>
            <a:xfrm>
              <a:off x="0" y="2913407"/>
              <a:ext cx="4262437" cy="31556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  <a:tabLst>
                  <a:tab pos="1515110" algn="l"/>
                </a:tabLst>
              </a:pPr>
              <a:r>
                <a:rPr lang="en-GB" sz="1100" i="1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Source</a:t>
              </a:r>
              <a:r>
                <a:rPr lang="en-GB" sz="11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: SESRIC staff calculations based on World Bank WDI</a:t>
              </a:r>
              <a:endParaRPr lang="en-US" sz="160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90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8089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Maternal and Child Mortality is on decline</a:t>
            </a:r>
            <a:endParaRPr lang="en-GB" sz="3000" b="1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000000-0008-0000-0B00-000005000000}"/>
              </a:ext>
            </a:extLst>
          </p:cNvPr>
          <p:cNvGrpSpPr/>
          <p:nvPr/>
        </p:nvGrpSpPr>
        <p:grpSpPr>
          <a:xfrm>
            <a:off x="692126" y="1720735"/>
            <a:ext cx="6240519" cy="4463934"/>
            <a:chOff x="0" y="0"/>
            <a:chExt cx="6540368" cy="2933701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00000000-0008-0000-0B00-000002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4781719"/>
                </p:ext>
              </p:extLst>
            </p:nvPr>
          </p:nvGraphicFramePr>
          <p:xfrm>
            <a:off x="9524" y="247651"/>
            <a:ext cx="5067381" cy="23812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00000000-0008-0000-0B00-000003000000}"/>
                </a:ext>
              </a:extLst>
            </p:cNvPr>
            <p:cNvSpPr txBox="1"/>
            <p:nvPr/>
          </p:nvSpPr>
          <p:spPr>
            <a:xfrm>
              <a:off x="9525" y="0"/>
              <a:ext cx="4667250" cy="2762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  <a:tabLst>
                  <a:tab pos="1515110" algn="l"/>
                </a:tabLst>
              </a:pPr>
              <a:r>
                <a:rPr lang="en-GB" sz="1400" b="1" dirty="0" smtClean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Maternal </a:t>
              </a:r>
              <a:r>
                <a:rPr lang="en-GB" sz="1400" b="1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Mortality Rate </a:t>
              </a:r>
              <a:r>
                <a:rPr lang="en-GB" sz="11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per </a:t>
              </a:r>
              <a:r>
                <a:rPr lang="en-GB" sz="1100" dirty="0" smtClean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100,000 </a:t>
              </a:r>
              <a:r>
                <a:rPr lang="en-GB" sz="11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live births (1990-2015)</a:t>
              </a:r>
              <a:endPara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00000000-0008-0000-0B00-000004000000}"/>
                </a:ext>
              </a:extLst>
            </p:cNvPr>
            <p:cNvSpPr txBox="1"/>
            <p:nvPr/>
          </p:nvSpPr>
          <p:spPr>
            <a:xfrm>
              <a:off x="0" y="2769138"/>
              <a:ext cx="6540368" cy="16456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  <a:tabLst>
                  <a:tab pos="1515110" algn="l"/>
                </a:tabLst>
              </a:pPr>
              <a:r>
                <a:rPr lang="en-GB" sz="1000" i="1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Source</a:t>
              </a:r>
              <a:r>
                <a:rPr lang="en-GB" sz="10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SESRIC staff calculations based on World Health Organization Data Repository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000000-0008-0000-0B00-000005000000}"/>
              </a:ext>
            </a:extLst>
          </p:cNvPr>
          <p:cNvGrpSpPr/>
          <p:nvPr/>
        </p:nvGrpSpPr>
        <p:grpSpPr>
          <a:xfrm>
            <a:off x="5978769" y="1720735"/>
            <a:ext cx="5026909" cy="4000147"/>
            <a:chOff x="9525" y="0"/>
            <a:chExt cx="4680000" cy="2628900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00000000-0008-0000-0B00-000002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87126513"/>
                </p:ext>
              </p:extLst>
            </p:nvPr>
          </p:nvGraphicFramePr>
          <p:xfrm>
            <a:off x="9525" y="247651"/>
            <a:ext cx="4680000" cy="23812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00000000-0008-0000-0B00-000003000000}"/>
                </a:ext>
              </a:extLst>
            </p:cNvPr>
            <p:cNvSpPr txBox="1"/>
            <p:nvPr/>
          </p:nvSpPr>
          <p:spPr>
            <a:xfrm>
              <a:off x="9525" y="0"/>
              <a:ext cx="4423537" cy="2762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  <a:tabLst>
                  <a:tab pos="1515110" algn="l"/>
                </a:tabLst>
              </a:pPr>
              <a:r>
                <a:rPr lang="en-GB" sz="1400" b="1" dirty="0" smtClean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Under </a:t>
              </a:r>
              <a:r>
                <a:rPr lang="en-GB" sz="1400" b="1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5 Child Mortality Rate </a:t>
              </a:r>
              <a:r>
                <a:rPr lang="en-GB" sz="10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per </a:t>
              </a:r>
              <a:r>
                <a:rPr lang="en-GB" sz="1000" dirty="0" smtClean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100,000 </a:t>
              </a:r>
              <a:r>
                <a:rPr lang="en-GB" sz="10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live births (1990-2017)</a:t>
              </a:r>
              <a:endParaRPr lang="en-US" sz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76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8089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Infectious Diseases</a:t>
            </a:r>
            <a:endParaRPr lang="en-GB" sz="3000" b="1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044233"/>
              </p:ext>
            </p:extLst>
          </p:nvPr>
        </p:nvGraphicFramePr>
        <p:xfrm>
          <a:off x="6496029" y="1896954"/>
          <a:ext cx="3430385" cy="352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00000-0008-0000-0F00-00000C000000}"/>
              </a:ext>
            </a:extLst>
          </p:cNvPr>
          <p:cNvGrpSpPr/>
          <p:nvPr/>
        </p:nvGrpSpPr>
        <p:grpSpPr>
          <a:xfrm>
            <a:off x="861227" y="2018251"/>
            <a:ext cx="4348663" cy="3140351"/>
            <a:chOff x="0" y="0"/>
            <a:chExt cx="4348663" cy="3140351"/>
          </a:xfrm>
        </p:grpSpPr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00000000-0008-0000-0F00-000004000000}"/>
                </a:ext>
              </a:extLst>
            </p:cNvPr>
            <p:cNvSpPr txBox="1"/>
            <p:nvPr/>
          </p:nvSpPr>
          <p:spPr>
            <a:xfrm>
              <a:off x="24848" y="0"/>
              <a:ext cx="4284000" cy="4667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Incidence </a:t>
              </a:r>
              <a:r>
                <a:rPr lang="en-GB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of Tuberculosis</a:t>
              </a:r>
              <a:r>
                <a:rPr lang="en-GB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 (per 100,000 </a:t>
              </a:r>
              <a:r>
                <a:rPr lang="en-GB" b="0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people</a:t>
              </a:r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00000000-0008-0000-0F00-000005000000}"/>
                </a:ext>
              </a:extLst>
            </p:cNvPr>
            <p:cNvSpPr txBox="1"/>
            <p:nvPr/>
          </p:nvSpPr>
          <p:spPr>
            <a:xfrm>
              <a:off x="0" y="2608217"/>
              <a:ext cx="4284000" cy="53213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0" i="1"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b="0">
                  <a:latin typeface="Helvetica" panose="020B0604020202020204" pitchFamily="34" charset="0"/>
                  <a:cs typeface="Helvetica" panose="020B0604020202020204" pitchFamily="34" charset="0"/>
                </a:rPr>
                <a:t>: SESRIC staff calculations</a:t>
              </a:r>
              <a:r>
                <a:rPr lang="en-GB" b="0" baseline="0">
                  <a:latin typeface="Helvetica" panose="020B0604020202020204" pitchFamily="34" charset="0"/>
                  <a:cs typeface="Helvetica" panose="020B0604020202020204" pitchFamily="34" charset="0"/>
                </a:rPr>
                <a:t> based on World Bank Health Nutrition and Population Statistics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0000000-0008-0000-0F00-000009000000}"/>
                </a:ext>
              </a:extLst>
            </p:cNvPr>
            <p:cNvGrpSpPr/>
            <p:nvPr/>
          </p:nvGrpSpPr>
          <p:grpSpPr>
            <a:xfrm>
              <a:off x="24848" y="348112"/>
              <a:ext cx="4323815" cy="2161414"/>
              <a:chOff x="24848" y="348112"/>
              <a:chExt cx="4300623" cy="2161414"/>
            </a:xfrm>
          </p:grpSpPr>
          <p:graphicFrame>
            <p:nvGraphicFramePr>
              <p:cNvPr id="23" name="Chart 22">
                <a:extLst>
                  <a:ext uri="{FF2B5EF4-FFF2-40B4-BE49-F238E27FC236}">
                    <a16:creationId xmlns:a16="http://schemas.microsoft.com/office/drawing/2014/main" id="{00000000-0008-0000-0F00-00000A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9841079"/>
                  </p:ext>
                </p:extLst>
              </p:nvPr>
            </p:nvGraphicFramePr>
            <p:xfrm>
              <a:off x="24848" y="348112"/>
              <a:ext cx="2146003" cy="21614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24" name="Chart 23">
                <a:extLst>
                  <a:ext uri="{FF2B5EF4-FFF2-40B4-BE49-F238E27FC236}">
                    <a16:creationId xmlns:a16="http://schemas.microsoft.com/office/drawing/2014/main" id="{00000000-0008-0000-0F00-00000B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45081925"/>
                  </p:ext>
                </p:extLst>
              </p:nvPr>
            </p:nvGraphicFramePr>
            <p:xfrm>
              <a:off x="2179468" y="348112"/>
              <a:ext cx="2146003" cy="21614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7355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8089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Non-Communicable Diseases</a:t>
            </a:r>
            <a:endParaRPr lang="en-GB" sz="3000" b="1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0000000-0008-0000-1100-00000C000000}"/>
              </a:ext>
            </a:extLst>
          </p:cNvPr>
          <p:cNvGrpSpPr/>
          <p:nvPr/>
        </p:nvGrpSpPr>
        <p:grpSpPr>
          <a:xfrm>
            <a:off x="1283299" y="1914526"/>
            <a:ext cx="8089301" cy="4439621"/>
            <a:chOff x="0" y="0"/>
            <a:chExt cx="4451903" cy="3028948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00000000-0008-0000-1100-000004000000}"/>
                </a:ext>
              </a:extLst>
            </p:cNvPr>
            <p:cNvSpPr txBox="1"/>
            <p:nvPr/>
          </p:nvSpPr>
          <p:spPr>
            <a:xfrm>
              <a:off x="0" y="0"/>
              <a:ext cx="4423327" cy="4191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Mortality </a:t>
              </a:r>
              <a:r>
                <a:rPr lang="en-GB" sz="12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from CVD, Cancer, </a:t>
              </a:r>
              <a:r>
                <a:rPr lang="en-GB" sz="12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Diabetes</a:t>
              </a:r>
              <a:r>
                <a:rPr lang="en-GB" sz="1000" b="0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(ages </a:t>
              </a:r>
              <a:r>
                <a:rPr lang="en-GB" sz="10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of 30 and 70 </a:t>
              </a:r>
              <a:r>
                <a:rPr lang="en-GB" sz="1000" b="0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,%) 2016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00000000-0008-0000-1100-000005000000}"/>
                </a:ext>
              </a:extLst>
            </p:cNvPr>
            <p:cNvSpPr txBox="1"/>
            <p:nvPr/>
          </p:nvSpPr>
          <p:spPr>
            <a:xfrm>
              <a:off x="1" y="2620639"/>
              <a:ext cx="4451902" cy="40830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0" i="1"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sz="1000" b="0">
                  <a:latin typeface="Helvetica" panose="020B0604020202020204" pitchFamily="34" charset="0"/>
                  <a:cs typeface="Helvetica" panose="020B0604020202020204" pitchFamily="34" charset="0"/>
                </a:rPr>
                <a:t>: SESRIC staff calculations</a:t>
              </a:r>
              <a:r>
                <a:rPr lang="en-GB" sz="1000" b="0" baseline="0">
                  <a:latin typeface="Helvetica" panose="020B0604020202020204" pitchFamily="34" charset="0"/>
                  <a:cs typeface="Helvetica" panose="020B0604020202020204" pitchFamily="34" charset="0"/>
                </a:rPr>
                <a:t> based on World Bank Health Nutrition and Population Statistics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0000000-0008-0000-1100-000009000000}"/>
                </a:ext>
              </a:extLst>
            </p:cNvPr>
            <p:cNvGrpSpPr/>
            <p:nvPr/>
          </p:nvGrpSpPr>
          <p:grpSpPr>
            <a:xfrm>
              <a:off x="1" y="433836"/>
              <a:ext cx="4323815" cy="2161414"/>
              <a:chOff x="1" y="433836"/>
              <a:chExt cx="4300623" cy="2161414"/>
            </a:xfrm>
          </p:grpSpPr>
          <p:graphicFrame>
            <p:nvGraphicFramePr>
              <p:cNvPr id="20" name="Chart 19">
                <a:extLst>
                  <a:ext uri="{FF2B5EF4-FFF2-40B4-BE49-F238E27FC236}">
                    <a16:creationId xmlns:a16="http://schemas.microsoft.com/office/drawing/2014/main" id="{00000000-0008-0000-1100-00000A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47802460"/>
                  </p:ext>
                </p:extLst>
              </p:nvPr>
            </p:nvGraphicFramePr>
            <p:xfrm>
              <a:off x="1" y="433836"/>
              <a:ext cx="2146003" cy="21614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21" name="Chart 20">
                <a:extLst>
                  <a:ext uri="{FF2B5EF4-FFF2-40B4-BE49-F238E27FC236}">
                    <a16:creationId xmlns:a16="http://schemas.microsoft.com/office/drawing/2014/main" id="{00000000-0008-0000-1100-00000B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2030215"/>
                  </p:ext>
                </p:extLst>
              </p:nvPr>
            </p:nvGraphicFramePr>
            <p:xfrm>
              <a:off x="2154621" y="433836"/>
              <a:ext cx="2146003" cy="21614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  <p:sp>
        <p:nvSpPr>
          <p:cNvPr id="2" name="Rectangle 1"/>
          <p:cNvSpPr/>
          <p:nvPr/>
        </p:nvSpPr>
        <p:spPr>
          <a:xfrm>
            <a:off x="2425959" y="2550413"/>
            <a:ext cx="877078" cy="295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Male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74586" y="2528814"/>
            <a:ext cx="877078" cy="295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Female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8089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Antenatal Care and Skilled Birth Attendance</a:t>
            </a:r>
            <a:endParaRPr lang="en-GB" sz="3000" b="1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SpPr txBox="1"/>
          <p:nvPr/>
        </p:nvSpPr>
        <p:spPr>
          <a:xfrm>
            <a:off x="490200" y="1962655"/>
            <a:ext cx="5772903" cy="5496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515110" algn="l"/>
              </a:tabLst>
            </a:pPr>
            <a:r>
              <a:rPr lang="en-GB" sz="1600" b="1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Median </a:t>
            </a:r>
            <a:r>
              <a:rPr lang="en-GB" sz="16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ANC Coverage</a:t>
            </a:r>
            <a:r>
              <a:rPr lang="en-GB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2009-2018*</a:t>
            </a:r>
            <a:endParaRPr lang="en-US" sz="20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SpPr txBox="1"/>
          <p:nvPr/>
        </p:nvSpPr>
        <p:spPr>
          <a:xfrm>
            <a:off x="361834" y="5561044"/>
            <a:ext cx="7294109" cy="39882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GB" sz="1400" i="1" dirty="0"/>
              <a:t>Source</a:t>
            </a:r>
            <a:r>
              <a:rPr lang="en-GB" sz="1400" dirty="0"/>
              <a:t>: SESRIC staff calculations based on World Health Organization Data Repository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000000-0008-0000-0900-000008000000}"/>
              </a:ext>
            </a:extLst>
          </p:cNvPr>
          <p:cNvGrpSpPr/>
          <p:nvPr/>
        </p:nvGrpSpPr>
        <p:grpSpPr>
          <a:xfrm>
            <a:off x="6263103" y="1962654"/>
            <a:ext cx="4691042" cy="3598390"/>
            <a:chOff x="0" y="-3610"/>
            <a:chExt cx="4112538" cy="2127685"/>
          </a:xfrm>
        </p:grpSpPr>
        <p:sp>
          <p:nvSpPr>
            <p:cNvPr id="20" name="TextBox 2">
              <a:extLst>
                <a:ext uri="{FF2B5EF4-FFF2-40B4-BE49-F238E27FC236}">
                  <a16:creationId xmlns:a16="http://schemas.microsoft.com/office/drawing/2014/main" id="{00000000-0008-0000-0900-000003000000}"/>
                </a:ext>
              </a:extLst>
            </p:cNvPr>
            <p:cNvSpPr txBox="1"/>
            <p:nvPr/>
          </p:nvSpPr>
          <p:spPr>
            <a:xfrm>
              <a:off x="0" y="-3610"/>
              <a:ext cx="4112538" cy="17102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>
                  <a:solidFill>
                    <a:srgbClr val="000000"/>
                  </a:solidFill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Births Attended by Skilled Health Personnel</a:t>
              </a:r>
              <a:r>
                <a:rPr lang="en-GB" sz="1400" b="1" baseline="0" dirty="0">
                  <a:solidFill>
                    <a:schemeClr val="dk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GB" b="0" baseline="0" dirty="0">
                  <a:solidFill>
                    <a:schemeClr val="dk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2005-2017*</a:t>
              </a:r>
              <a:endPara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00000000-0008-0000-0900-000006000000}"/>
                </a:ext>
              </a:extLst>
            </p:cNvPr>
            <p:cNvSpPr txBox="1"/>
            <p:nvPr/>
          </p:nvSpPr>
          <p:spPr>
            <a:xfrm>
              <a:off x="0" y="1713483"/>
              <a:ext cx="3467100" cy="41059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00" dirty="0">
                <a:effectLst/>
                <a:latin typeface="+mj-lt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0652"/>
              </p:ext>
            </p:extLst>
          </p:nvPr>
        </p:nvGraphicFramePr>
        <p:xfrm>
          <a:off x="6400803" y="2808515"/>
          <a:ext cx="4553342" cy="1474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4302">
                  <a:extLst>
                    <a:ext uri="{9D8B030D-6E8A-4147-A177-3AD203B41FA5}">
                      <a16:colId xmlns:a16="http://schemas.microsoft.com/office/drawing/2014/main" val="1562576521"/>
                    </a:ext>
                  </a:extLst>
                </a:gridCol>
                <a:gridCol w="253904">
                  <a:extLst>
                    <a:ext uri="{9D8B030D-6E8A-4147-A177-3AD203B41FA5}">
                      <a16:colId xmlns:a16="http://schemas.microsoft.com/office/drawing/2014/main" val="2917451883"/>
                    </a:ext>
                  </a:extLst>
                </a:gridCol>
                <a:gridCol w="253904">
                  <a:extLst>
                    <a:ext uri="{9D8B030D-6E8A-4147-A177-3AD203B41FA5}">
                      <a16:colId xmlns:a16="http://schemas.microsoft.com/office/drawing/2014/main" val="4269762907"/>
                    </a:ext>
                  </a:extLst>
                </a:gridCol>
                <a:gridCol w="253904">
                  <a:extLst>
                    <a:ext uri="{9D8B030D-6E8A-4147-A177-3AD203B41FA5}">
                      <a16:colId xmlns:a16="http://schemas.microsoft.com/office/drawing/2014/main" val="3657036709"/>
                    </a:ext>
                  </a:extLst>
                </a:gridCol>
                <a:gridCol w="253904">
                  <a:extLst>
                    <a:ext uri="{9D8B030D-6E8A-4147-A177-3AD203B41FA5}">
                      <a16:colId xmlns:a16="http://schemas.microsoft.com/office/drawing/2014/main" val="950344479"/>
                    </a:ext>
                  </a:extLst>
                </a:gridCol>
                <a:gridCol w="253904">
                  <a:extLst>
                    <a:ext uri="{9D8B030D-6E8A-4147-A177-3AD203B41FA5}">
                      <a16:colId xmlns:a16="http://schemas.microsoft.com/office/drawing/2014/main" val="1491342005"/>
                    </a:ext>
                  </a:extLst>
                </a:gridCol>
                <a:gridCol w="253904">
                  <a:extLst>
                    <a:ext uri="{9D8B030D-6E8A-4147-A177-3AD203B41FA5}">
                      <a16:colId xmlns:a16="http://schemas.microsoft.com/office/drawing/2014/main" val="382947301"/>
                    </a:ext>
                  </a:extLst>
                </a:gridCol>
                <a:gridCol w="253904">
                  <a:extLst>
                    <a:ext uri="{9D8B030D-6E8A-4147-A177-3AD203B41FA5}">
                      <a16:colId xmlns:a16="http://schemas.microsoft.com/office/drawing/2014/main" val="3908159766"/>
                    </a:ext>
                  </a:extLst>
                </a:gridCol>
                <a:gridCol w="253904">
                  <a:extLst>
                    <a:ext uri="{9D8B030D-6E8A-4147-A177-3AD203B41FA5}">
                      <a16:colId xmlns:a16="http://schemas.microsoft.com/office/drawing/2014/main" val="2138370652"/>
                    </a:ext>
                  </a:extLst>
                </a:gridCol>
                <a:gridCol w="253904">
                  <a:extLst>
                    <a:ext uri="{9D8B030D-6E8A-4147-A177-3AD203B41FA5}">
                      <a16:colId xmlns:a16="http://schemas.microsoft.com/office/drawing/2014/main" val="3492069098"/>
                    </a:ext>
                  </a:extLst>
                </a:gridCol>
                <a:gridCol w="253904">
                  <a:extLst>
                    <a:ext uri="{9D8B030D-6E8A-4147-A177-3AD203B41FA5}">
                      <a16:colId xmlns:a16="http://schemas.microsoft.com/office/drawing/2014/main" val="540042930"/>
                    </a:ext>
                  </a:extLst>
                </a:gridCol>
              </a:tblGrid>
              <a:tr h="3460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OIC (69%)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5748243"/>
                  </a:ext>
                </a:extLst>
              </a:tr>
              <a:tr h="349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Non-OIC Developing (84%)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783652"/>
                  </a:ext>
                </a:extLst>
              </a:tr>
              <a:tr h="3460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Developed (99%)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80878"/>
                  </a:ext>
                </a:extLst>
              </a:tr>
              <a:tr h="3460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World (80%)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98045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50096"/>
              </p:ext>
            </p:extLst>
          </p:nvPr>
        </p:nvGraphicFramePr>
        <p:xfrm>
          <a:off x="490200" y="2911151"/>
          <a:ext cx="4807324" cy="139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6664">
                  <a:extLst>
                    <a:ext uri="{9D8B030D-6E8A-4147-A177-3AD203B41FA5}">
                      <a16:colId xmlns:a16="http://schemas.microsoft.com/office/drawing/2014/main" val="3884897576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3576763567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3132805914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3376461863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1911926691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3141773184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2962590387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2041262350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3554925337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1280209133"/>
                    </a:ext>
                  </a:extLst>
                </a:gridCol>
                <a:gridCol w="268066">
                  <a:extLst>
                    <a:ext uri="{9D8B030D-6E8A-4147-A177-3AD203B41FA5}">
                      <a16:colId xmlns:a16="http://schemas.microsoft.com/office/drawing/2014/main" val="3838229062"/>
                    </a:ext>
                  </a:extLst>
                </a:gridCol>
              </a:tblGrid>
              <a:tr h="32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OIC (64.5%)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4146421"/>
                  </a:ext>
                </a:extLst>
              </a:tr>
              <a:tr h="32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Non-OIC Developing (81.1%)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403003"/>
                  </a:ext>
                </a:extLst>
              </a:tr>
              <a:tr h="32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Developed (97.5%)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6905"/>
                  </a:ext>
                </a:extLst>
              </a:tr>
              <a:tr h="32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World (78.1%)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1211644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66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915448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Childhood Immunization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000000-0008-0000-0B00-000005000000}"/>
              </a:ext>
            </a:extLst>
          </p:cNvPr>
          <p:cNvGrpSpPr/>
          <p:nvPr/>
        </p:nvGrpSpPr>
        <p:grpSpPr>
          <a:xfrm>
            <a:off x="1283299" y="1872537"/>
            <a:ext cx="8952383" cy="4892157"/>
            <a:chOff x="0" y="0"/>
            <a:chExt cx="4705350" cy="348615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00000000-0008-0000-0B00-000002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03831455"/>
                </p:ext>
              </p:extLst>
            </p:nvPr>
          </p:nvGraphicFramePr>
          <p:xfrm>
            <a:off x="9525" y="314325"/>
            <a:ext cx="4680000" cy="27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00000000-0008-0000-0B00-000003000000}"/>
                </a:ext>
              </a:extLst>
            </p:cNvPr>
            <p:cNvSpPr txBox="1"/>
            <p:nvPr/>
          </p:nvSpPr>
          <p:spPr>
            <a:xfrm>
              <a:off x="9525" y="0"/>
              <a:ext cx="4667250" cy="2762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DTP3 </a:t>
              </a:r>
              <a:r>
                <a:rPr lang="en-GB" sz="14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Immunization Coverage </a:t>
              </a:r>
              <a:r>
                <a:rPr lang="en-GB" sz="14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(2007-2017)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00000000-0008-0000-0B00-000004000000}"/>
                </a:ext>
              </a:extLst>
            </p:cNvPr>
            <p:cNvSpPr txBox="1"/>
            <p:nvPr/>
          </p:nvSpPr>
          <p:spPr>
            <a:xfrm>
              <a:off x="0" y="3050485"/>
              <a:ext cx="4705350" cy="43566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 b="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sz="105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  <a:r>
                <a:rPr lang="en-GB" sz="105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 SESRIC staff calculations based on World Health Organization Data Repository, World Bank World Development Indicators, and UN World Population Prospects.</a:t>
              </a:r>
            </a:p>
          </p:txBody>
        </p:sp>
      </p:grp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02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1283299" y="896112"/>
            <a:ext cx="8089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90"/>
              </a:lnSpc>
              <a:spcBef>
                <a:spcPts val="159"/>
              </a:spcBef>
            </a:pP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Disease Prevention and Control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pSpPr/>
          <p:nvPr/>
        </p:nvGrpSpPr>
        <p:grpSpPr>
          <a:xfrm>
            <a:off x="1574554" y="1837113"/>
            <a:ext cx="8047427" cy="4449684"/>
            <a:chOff x="77128" y="-157150"/>
            <a:chExt cx="4351838" cy="3367076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00000000-0008-0000-06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2100075"/>
                </p:ext>
              </p:extLst>
            </p:nvPr>
          </p:nvGraphicFramePr>
          <p:xfrm>
            <a:off x="108966" y="238126"/>
            <a:ext cx="4320000" cy="26938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00000000-0008-0000-0600-000004000000}"/>
                </a:ext>
              </a:extLst>
            </p:cNvPr>
            <p:cNvSpPr txBox="1"/>
            <p:nvPr/>
          </p:nvSpPr>
          <p:spPr>
            <a:xfrm>
              <a:off x="77128" y="2946512"/>
              <a:ext cx="4287147" cy="26341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Source</a:t>
              </a:r>
              <a:r>
                <a:rPr lang="en-GB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  <a:r>
                <a:rPr lang="en-GB" sz="12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GB" sz="12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SESRIC staff calculations based on World Bank WDI</a:t>
              </a: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00000000-0008-0000-0600-000005000000}"/>
                </a:ext>
              </a:extLst>
            </p:cNvPr>
            <p:cNvSpPr txBox="1"/>
            <p:nvPr/>
          </p:nvSpPr>
          <p:spPr>
            <a:xfrm>
              <a:off x="108966" y="-157150"/>
              <a:ext cx="4224909" cy="314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Major </a:t>
              </a:r>
              <a:r>
                <a:rPr lang="en-GB" sz="1400" b="1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Causes of Death </a:t>
              </a:r>
              <a:r>
                <a:rPr lang="en-GB" sz="14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(per cent of total deaths) (</a:t>
              </a:r>
              <a:r>
                <a:rPr lang="en-GB" sz="1400" b="0" baseline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2010-2016</a:t>
              </a:r>
              <a:r>
                <a:rPr lang="en-GB" sz="1400" b="0" baseline="0" dirty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373" b="3433"/>
          <a:stretch/>
        </p:blipFill>
        <p:spPr bwMode="auto">
          <a:xfrm>
            <a:off x="7789025" y="174567"/>
            <a:ext cx="3665913" cy="552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11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ges template" id="{AD36AB22-C1E3-4FEE-BD2E-4C93B4E78665}" vid="{F8DAD88C-2249-4F62-B8D6-23EA97CD22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rt_x0020_Date xmlns="943a1ffc-1d5b-4311-aa25-001339d9f8d7" xsi:nil="true"/>
    <Team xmlns="943a1ffc-1d5b-4311-aa25-001339d9f8d7">
      <UserInfo>
        <DisplayName/>
        <AccountId xsi:nil="true"/>
        <AccountType/>
      </UserInfo>
    </Team>
    <End_x0020_Date xmlns="943a1ffc-1d5b-4311-aa25-001339d9f8d7" xsi:nil="true"/>
    <Weblink_x0020_of_x0020_the_x0020_Report xmlns="943a1ffc-1d5b-4311-aa25-001339d9f8d7">
      <Url xsi:nil="true"/>
      <Description xsi:nil="true"/>
    </Weblink_x0020_of_x0020_the_x0020_Repor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DAE208FDA38479E00BB0C373E8473" ma:contentTypeVersion="14" ma:contentTypeDescription="Create a new document." ma:contentTypeScope="" ma:versionID="d9f5a2cd02a00b0e302158ec7e508e74">
  <xsd:schema xmlns:xsd="http://www.w3.org/2001/XMLSchema" xmlns:xs="http://www.w3.org/2001/XMLSchema" xmlns:p="http://schemas.microsoft.com/office/2006/metadata/properties" xmlns:ns2="943a1ffc-1d5b-4311-aa25-001339d9f8d7" xmlns:ns3="17d485bc-abab-4288-90d5-d8e63067c25a" targetNamespace="http://schemas.microsoft.com/office/2006/metadata/properties" ma:root="true" ma:fieldsID="cabd07ef15e9dfae47ae6b3eb6fd2e85" ns2:_="" ns3:_="">
    <xsd:import namespace="943a1ffc-1d5b-4311-aa25-001339d9f8d7"/>
    <xsd:import namespace="17d485bc-abab-4288-90d5-d8e63067c2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am" minOccurs="0"/>
                <xsd:element ref="ns2:Start_x0020_Date" minOccurs="0"/>
                <xsd:element ref="ns2:End_x0020_Date" minOccurs="0"/>
                <xsd:element ref="ns2:Weblink_x0020_of_x0020_the_x0020_Report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a1ffc-1d5b-4311-aa25-001339d9f8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am" ma:index="10" nillable="true" ma:displayName="Team" ma:list="UserInfo" ma:SharePointGroup="0" ma:internalName="Tea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rt_x0020_Date" ma:index="11" nillable="true" ma:displayName="Start Date" ma:format="DateOnly" ma:internalName="Start_x0020_Date">
      <xsd:simpleType>
        <xsd:restriction base="dms:DateTime"/>
      </xsd:simpleType>
    </xsd:element>
    <xsd:element name="End_x0020_Date" ma:index="12" nillable="true" ma:displayName="End Date" ma:format="DateOnly" ma:internalName="End_x0020_Date">
      <xsd:simpleType>
        <xsd:restriction base="dms:DateTime"/>
      </xsd:simpleType>
    </xsd:element>
    <xsd:element name="Weblink_x0020_of_x0020_the_x0020_Report" ma:index="13" nillable="true" ma:displayName="Weblink of the Report" ma:format="Hyperlink" ma:internalName="Weblink_x0020_of_x0020_the_x0020_Repor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85bc-abab-4288-90d5-d8e63067c2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9D794F-E02B-47B4-ADA1-6FBAB9E556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AF4DA1-AB10-4BD4-B843-E3503BF68190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7d485bc-abab-4288-90d5-d8e63067c25a"/>
    <ds:schemaRef ds:uri="943a1ffc-1d5b-4311-aa25-001339d9f8d7"/>
  </ds:schemaRefs>
</ds:datastoreItem>
</file>

<file path=customXml/itemProps3.xml><?xml version="1.0" encoding="utf-8"?>
<ds:datastoreItem xmlns:ds="http://schemas.openxmlformats.org/officeDocument/2006/customXml" ds:itemID="{1010B07F-CF3B-44AD-9886-42FEE3CE18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a1ffc-1d5b-4311-aa25-001339d9f8d7"/>
    <ds:schemaRef ds:uri="17d485bc-abab-4288-90d5-d8e63067c2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Pages template</Template>
  <TotalTime>2522</TotalTime>
  <Words>912</Words>
  <Application>Microsoft Office PowerPoint</Application>
  <PresentationFormat>Widescreen</PresentationFormat>
  <Paragraphs>338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Helvetica</vt:lpstr>
      <vt:lpstr>Times New Roman</vt:lpstr>
      <vt:lpstr>Trebuchet MS</vt:lpstr>
      <vt:lpstr>Pages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mhussain@sesric.org</dc:creator>
  <cp:lastModifiedBy>Mazhar Hussain</cp:lastModifiedBy>
  <cp:revision>307</cp:revision>
  <dcterms:created xsi:type="dcterms:W3CDTF">2019-10-24T08:06:47Z</dcterms:created>
  <dcterms:modified xsi:type="dcterms:W3CDTF">2019-12-13T13:20:35Z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0x010100203DAE208FDA38479E00BB0C373E8473</vt:lpwstr>
  </property>
</Properties>
</file>