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8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4D38-7D3A-4C28-B357-0935ED7135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CB21-31A6-4C83-94AF-ECCE838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258380"/>
            <a:ext cx="1061586" cy="1097280"/>
          </a:xfrm>
          <a:prstGeom prst="rect">
            <a:avLst/>
          </a:prstGeom>
        </p:spPr>
      </p:pic>
      <p:pic>
        <p:nvPicPr>
          <p:cNvPr id="5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" y="258380"/>
            <a:ext cx="112121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87754" y="348538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11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61" y="1952124"/>
            <a:ext cx="113819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Guidelines for Preparing, Drafting and Submitting Progress Reports on Implementing OPAAW:</a:t>
            </a:r>
          </a:p>
          <a:p>
            <a:pPr algn="ctr"/>
            <a:endParaRPr lang="en-CA" sz="3200" b="1" dirty="0"/>
          </a:p>
          <a:p>
            <a:pPr algn="ctr"/>
            <a:r>
              <a:rPr lang="en-CA" sz="3200" b="1" dirty="0" smtClean="0">
                <a:solidFill>
                  <a:srgbClr val="FFC000"/>
                </a:solidFill>
              </a:rPr>
              <a:t>NATIONAL PROGRESS REPORTS</a:t>
            </a:r>
          </a:p>
          <a:p>
            <a:pPr algn="ctr"/>
            <a:endParaRPr lang="en-CA" sz="3200" b="1" dirty="0">
              <a:solidFill>
                <a:srgbClr val="FFC000"/>
              </a:solidFill>
            </a:endParaRPr>
          </a:p>
          <a:p>
            <a:pPr algn="ctr"/>
            <a:r>
              <a:rPr lang="en-CA" b="1" dirty="0"/>
              <a:t>By </a:t>
            </a:r>
          </a:p>
          <a:p>
            <a:pPr algn="ctr"/>
            <a:r>
              <a:rPr lang="en-CA" b="1" dirty="0" err="1"/>
              <a:t>Kaan</a:t>
            </a:r>
            <a:r>
              <a:rPr lang="en-CA" b="1" dirty="0"/>
              <a:t> </a:t>
            </a:r>
            <a:r>
              <a:rPr lang="en-CA" b="1" dirty="0" err="1"/>
              <a:t>Namli</a:t>
            </a:r>
            <a:r>
              <a:rPr lang="en-CA" b="1" dirty="0"/>
              <a:t>, Social Researcher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b="1" dirty="0" smtClean="0"/>
              <a:t>17-18 September 2019</a:t>
            </a:r>
          </a:p>
          <a:p>
            <a:pPr algn="ctr"/>
            <a:r>
              <a:rPr lang="en-CA" b="1" dirty="0" smtClean="0"/>
              <a:t>Ankara, Turkey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7600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02" y="3194607"/>
            <a:ext cx="116067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II: PERIODIC REPORTS</a:t>
            </a:r>
          </a:p>
          <a:p>
            <a:endParaRPr lang="en-CA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2050" name="Picture 2" descr="Progress Repor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2" y="0"/>
            <a:ext cx="3481137" cy="26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ogress Repor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2"/>
            <a:ext cx="3356943" cy="25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II: Periodic Reports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Specify </a:t>
            </a:r>
            <a:r>
              <a:rPr lang="en-CA" sz="2400" dirty="0"/>
              <a:t>any progress made towards the implementation of OPAAW since the last report (or over the last 2 years</a:t>
            </a:r>
            <a:r>
              <a:rPr lang="en-CA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Describe any challenges faced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/>
              <a:t>I</a:t>
            </a:r>
            <a:r>
              <a:rPr lang="en-CA" sz="2400" dirty="0" smtClean="0"/>
              <a:t>dentify </a:t>
            </a:r>
            <a:r>
              <a:rPr lang="en-CA" sz="2400" dirty="0"/>
              <a:t>emerging key trends and challenges over the last two years </a:t>
            </a: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Detail </a:t>
            </a:r>
            <a:r>
              <a:rPr lang="en-CA" sz="2400" dirty="0"/>
              <a:t>any significant developments or changes that impact the status of women and OPAAW (limitations, reservations, change in political </a:t>
            </a:r>
            <a:r>
              <a:rPr lang="en-CA" sz="2400" dirty="0" smtClean="0"/>
              <a:t>outlook)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Detail accomplishments or lack of it and provide justifications </a:t>
            </a: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831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II: Periodic Reports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Lesson learnt </a:t>
            </a: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Target for the next periodic report (in 2 years)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Areas of support needed from the OI GS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Justification for not meeting OPAAW objectives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7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02" y="3194607"/>
            <a:ext cx="11606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III: REPORTING PROCESS AND FRAMEWORK</a:t>
            </a:r>
            <a:endParaRPr lang="en-CA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5122" name="Picture 2" descr="Image result for reporting proces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20" y="308189"/>
            <a:ext cx="9896066" cy="26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PART III: REPORTING PROCESS AND FRAMEWORK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2995741" y="2127318"/>
            <a:ext cx="1836000" cy="1395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Steering Committee</a:t>
            </a:r>
            <a:endParaRPr lang="en-C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0554" y="2123471"/>
            <a:ext cx="1836000" cy="1395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Focal  Point </a:t>
            </a:r>
            <a:endParaRPr lang="en-C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75572" y="2086559"/>
            <a:ext cx="1836000" cy="13956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 States </a:t>
            </a:r>
            <a:endParaRPr lang="en-C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28019" y="2270166"/>
            <a:ext cx="1227584" cy="3368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8637172" y="2270166"/>
            <a:ext cx="1227584" cy="3368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 rot="10800000">
            <a:off x="5263527" y="288616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 rot="10800000">
            <a:off x="8770079" y="287684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239103" y="2141620"/>
            <a:ext cx="1836000" cy="1340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OIC GS</a:t>
            </a:r>
            <a:endParaRPr lang="en-C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195548" y="2231428"/>
            <a:ext cx="652054" cy="414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189969" y="2956440"/>
            <a:ext cx="652054" cy="4143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PART III: REPORTING PROCESS AND FRAMEWORK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3" y="1299411"/>
            <a:ext cx="11141241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PART III: REPORTING PROCESS AND FRAMEWORK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95" y="1275347"/>
            <a:ext cx="11606701" cy="48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PART III: REPORTING PROCESS AND FRAMEWORK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95" y="1203158"/>
            <a:ext cx="11606702" cy="49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258380"/>
            <a:ext cx="1061586" cy="1097280"/>
          </a:xfrm>
          <a:prstGeom prst="rect">
            <a:avLst/>
          </a:prstGeom>
        </p:spPr>
      </p:pic>
      <p:pic>
        <p:nvPicPr>
          <p:cNvPr id="5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" y="258380"/>
            <a:ext cx="112121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87754" y="348538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11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798058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600" spc="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  <a:p>
            <a:pPr algn="ctr"/>
            <a:r>
              <a:rPr lang="tr-TR" sz="3600" spc="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MERCI</a:t>
            </a:r>
          </a:p>
          <a:p>
            <a:pPr algn="ctr"/>
            <a:r>
              <a:rPr lang="ar-AE" sz="5400" b="1" spc="500" dirty="0">
                <a:solidFill>
                  <a:srgbClr val="FF0000"/>
                </a:solidFill>
                <a:latin typeface="Aharoni" panose="02010803020104030203" pitchFamily="2" charset="-79"/>
              </a:rPr>
              <a:t> </a:t>
            </a:r>
            <a:r>
              <a:rPr lang="ar-AE" sz="6600" b="1" spc="500" dirty="0">
                <a:solidFill>
                  <a:srgbClr val="FF0000"/>
                </a:solidFill>
              </a:rPr>
              <a:t>شكرا</a:t>
            </a:r>
            <a:endParaRPr lang="tr-TR" sz="6600" b="1" spc="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258380"/>
            <a:ext cx="1061586" cy="1097280"/>
          </a:xfrm>
          <a:prstGeom prst="rect">
            <a:avLst/>
          </a:prstGeom>
        </p:spPr>
      </p:pic>
      <p:pic>
        <p:nvPicPr>
          <p:cNvPr id="5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" y="258380"/>
            <a:ext cx="112121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87754" y="348538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11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9218" name="Picture 2" descr="10 questions to ask yourse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70" y="2742743"/>
            <a:ext cx="5666279" cy="2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0246"/>
            <a:ext cx="114328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Outline</a:t>
            </a:r>
          </a:p>
          <a:p>
            <a:endParaRPr lang="en-CA" dirty="0" smtClean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 Why the need for a unified mechanism?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 Why the need for national progress reports?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What is the National Progress Report?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Content of National Progress Reports 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 Initial Report 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 Periodic Reports 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Reporting Process and Framework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17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258380"/>
            <a:ext cx="1061586" cy="1097280"/>
          </a:xfrm>
          <a:prstGeom prst="rect">
            <a:avLst/>
          </a:prstGeom>
        </p:spPr>
      </p:pic>
      <p:pic>
        <p:nvPicPr>
          <p:cNvPr id="5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" y="258380"/>
            <a:ext cx="112121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87754" y="348538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11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947687"/>
            <a:ext cx="8074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0" dirty="0" smtClean="0">
                <a:solidFill>
                  <a:srgbClr val="FF0000"/>
                </a:solidFill>
              </a:rPr>
              <a:t>IMPLEMENTATION</a:t>
            </a:r>
            <a:endParaRPr lang="tr-TR" sz="4800" b="1" spc="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7" y="74596"/>
            <a:ext cx="116067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UNITED NATIONS CEDAW EXAMPLE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25" y="1271848"/>
            <a:ext cx="7608137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7" y="74596"/>
            <a:ext cx="116067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CEDAW EXAMPLE - AFGHANISTAN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171" y="876300"/>
            <a:ext cx="8645236" cy="52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7" y="74596"/>
            <a:ext cx="11606702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CEDAW EXAMPLE - AFGHANISTAN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First part is a detailed country profile</a:t>
            </a:r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Legal, social, economic, political</a:t>
            </a:r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Strategies, initiatives, policies related to women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Other mechanisms supporting women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This part is very important to set foundation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96" y="770892"/>
            <a:ext cx="5065237" cy="49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598"/>
            <a:ext cx="116067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CEDAW EXAMPLE - BENIN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513" y="725545"/>
            <a:ext cx="6325985" cy="54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598"/>
            <a:ext cx="116067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CEDAW EXAMPLE – COMMITTEE RESPONSE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451" y="1379913"/>
            <a:ext cx="6608618" cy="48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258380"/>
            <a:ext cx="1061586" cy="1097280"/>
          </a:xfrm>
          <a:prstGeom prst="rect">
            <a:avLst/>
          </a:prstGeom>
        </p:spPr>
      </p:pic>
      <p:pic>
        <p:nvPicPr>
          <p:cNvPr id="5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" y="258380"/>
            <a:ext cx="112121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87754" y="348538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11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11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9218" name="Picture 2" descr="10 questions to ask yourse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75" y="2526612"/>
            <a:ext cx="5009574" cy="20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Why a unified mechanism?</a:t>
            </a:r>
          </a:p>
          <a:p>
            <a:endParaRPr lang="en-CA" dirty="0" smtClean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Enable the OIC GS to improve intra-OIC cooperation.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Understand the overall strengths and weaknesses.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Formulate new and innovative solutions based on a comparative and thorough understanding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Provide standardized assessment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Monitor and Evaluate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580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Why a need for National Progress Reports?</a:t>
            </a:r>
          </a:p>
          <a:p>
            <a:endParaRPr lang="en-CA" dirty="0" smtClean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In-depth &amp; interpretive coverage of the status of women in any given state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Explain and elaborate on country specific achievements and challenges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Narrative, causes and factors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Member States to be able to tell their stories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Qualitative assessment – understand change or lack of change and reason for 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647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What is the National Progress Report?</a:t>
            </a:r>
          </a:p>
          <a:p>
            <a:endParaRPr lang="en-CA" dirty="0" smtClean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The main document through which a given member state describes the status of women —within its territory and-or under its jurisdiction— in relation to OPAAW</a:t>
            </a:r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</a:t>
            </a:r>
            <a:r>
              <a:rPr lang="en-CA" sz="2800" dirty="0" smtClean="0"/>
              <a:t>There two kinds of NPRs: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Initial Report – First OPAAW Report </a:t>
            </a:r>
            <a:endParaRPr lang="en-CA" sz="2800" dirty="0"/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</a:t>
            </a:r>
            <a:r>
              <a:rPr lang="en-CA" sz="2800" dirty="0" smtClean="0"/>
              <a:t>Periodic Report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Any report submitted after the initial report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Will be submitted every two years </a:t>
            </a:r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493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Content of National Progress Reports</a:t>
            </a:r>
          </a:p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Both Initial and Periodic </a:t>
            </a:r>
          </a:p>
          <a:p>
            <a:endParaRPr lang="en-CA" b="1" dirty="0" smtClean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Both </a:t>
            </a:r>
            <a:r>
              <a:rPr lang="en-CA" sz="2800" dirty="0" smtClean="0"/>
              <a:t>initial </a:t>
            </a:r>
            <a:r>
              <a:rPr lang="en-CA" sz="2800" dirty="0"/>
              <a:t>and periodic reports should deal with and bear a description of each OPAAW objective. Descriptions should cover both: </a:t>
            </a:r>
            <a:endParaRPr lang="en-CA" sz="2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Legal norms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Factual situation and the practice on the ground (tradition, culture, everyday life)</a:t>
            </a:r>
            <a:endParaRPr lang="en-CA" sz="2800" dirty="0"/>
          </a:p>
          <a:p>
            <a:endParaRPr lang="en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/>
              <a:t> Both </a:t>
            </a:r>
            <a:r>
              <a:rPr lang="en-CA" sz="2800" dirty="0" smtClean="0"/>
              <a:t>initial </a:t>
            </a:r>
            <a:r>
              <a:rPr lang="en-CA" sz="2800" dirty="0"/>
              <a:t>and periodic reports should include sufficient data and statistics disaggregated by sex relevant to each objective, whenever appropriate.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80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211" y="2409558"/>
            <a:ext cx="94808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</a:t>
            </a:r>
          </a:p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INITIAL REPORT</a:t>
            </a:r>
          </a:p>
          <a:p>
            <a:pPr algn="ctr"/>
            <a:endParaRPr lang="en-CA" sz="4800" dirty="0">
              <a:solidFill>
                <a:schemeClr val="accent2"/>
              </a:solidFill>
            </a:endParaRPr>
          </a:p>
          <a:p>
            <a:pPr algn="ctr"/>
            <a:r>
              <a:rPr lang="en-CA" sz="2800" b="1" i="1" dirty="0">
                <a:solidFill>
                  <a:schemeClr val="accent2"/>
                </a:solidFill>
              </a:rPr>
              <a:t>The initial report is meant to provide a benchmark against which subsequent progress can be measured. </a:t>
            </a:r>
          </a:p>
          <a:p>
            <a:pPr algn="ctr"/>
            <a:r>
              <a:rPr lang="en-CA" sz="4800" dirty="0" smtClean="0">
                <a:solidFill>
                  <a:srgbClr val="FF0000"/>
                </a:solidFill>
              </a:rPr>
              <a:t> 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Image result for progress repor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68" y="1"/>
            <a:ext cx="2831432" cy="2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rogress repor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" y="0"/>
            <a:ext cx="2815389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95" y="348916"/>
            <a:ext cx="116067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I: Initial Report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/>
              <a:t>The initial report is the first time the Member State introduces the degree and extent to which its laws and practices comply with OPAAW</a:t>
            </a:r>
            <a:r>
              <a:rPr lang="en-CA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It should aim to cover: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400" dirty="0"/>
              <a:t>all aspects of life that relate to the status of women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/>
              <a:t>legal and administrative framework, cultural and traditional norms, political &amp; economic status, and everyday life practices </a:t>
            </a:r>
          </a:p>
          <a:p>
            <a:pPr lvl="1"/>
            <a:endParaRPr lang="en-CA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400" dirty="0"/>
              <a:t> </a:t>
            </a:r>
            <a:r>
              <a:rPr lang="en-CA" sz="2400" dirty="0" smtClean="0"/>
              <a:t>The </a:t>
            </a:r>
            <a:r>
              <a:rPr lang="en-CA" sz="2400" dirty="0"/>
              <a:t>situation regarding each objective of OPAAW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/>
              <a:t>Any progress made towards the implementation OPAAW and its objectives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/>
              <a:t>C</a:t>
            </a:r>
            <a:r>
              <a:rPr lang="en-CA" sz="2400" dirty="0" smtClean="0"/>
              <a:t>hallenges </a:t>
            </a:r>
            <a:r>
              <a:rPr lang="en-CA" sz="2400" dirty="0"/>
              <a:t>that continue to hinder realization of OPAAW and any  given objective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17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Q5ZVFAQkFjBzRnm3CccGzkdnDVPzaH0eeCIm6KbP2rNMoNuij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6133400"/>
            <a:ext cx="560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03" y="6133400"/>
            <a:ext cx="530794" cy="5486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7353" y="623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</a:p>
          <a:p>
            <a:pPr fontAlgn="auto">
              <a:spcAft>
                <a:spcPts val="0"/>
              </a:spcAft>
              <a:defRPr/>
            </a:pPr>
            <a:endParaRPr lang="en-US" sz="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ORGANI</a:t>
            </a:r>
            <a:r>
              <a:rPr lang="tr-TR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S</a:t>
            </a:r>
            <a:r>
              <a:rPr lang="en-US" sz="800" b="1" spc="150" dirty="0" smtClean="0">
                <a:solidFill>
                  <a:schemeClr val="tx1"/>
                </a:solidFill>
                <a:latin typeface="Palatino Linotype" pitchFamily="18" charset="0"/>
              </a:rPr>
              <a:t>ATION OF ISLAMIC COOPERATION</a:t>
            </a:r>
            <a:endParaRPr lang="en-US" sz="800" b="1" spc="1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95" y="348916"/>
            <a:ext cx="116067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Part I: Initial Report 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Provide specific number, examples, stories when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Provide an in-depth analysis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Mention any obstacles, weaknesses or areas of support needed to meet the OPAAW objectives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Discuss any reservations in detail 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dirty="0" smtClean="0"/>
              <a:t>Set goals to be achieved </a:t>
            </a: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409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1154</Words>
  <Application>Microsoft Office PowerPoint</Application>
  <PresentationFormat>Widescreen</PresentationFormat>
  <Paragraphs>314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SESRIC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Kaan Namli</dc:creator>
  <cp:lastModifiedBy>Kaan Namli</cp:lastModifiedBy>
  <cp:revision>30</cp:revision>
  <dcterms:created xsi:type="dcterms:W3CDTF">2018-11-28T11:48:10Z</dcterms:created>
  <dcterms:modified xsi:type="dcterms:W3CDTF">2019-09-16T13:17:50Z</dcterms:modified>
</cp:coreProperties>
</file>