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4071" r:id="rId1"/>
  </p:sldMasterIdLst>
  <p:notesMasterIdLst>
    <p:notesMasterId r:id="rId19"/>
  </p:notesMasterIdLst>
  <p:handoutMasterIdLst>
    <p:handoutMasterId r:id="rId20"/>
  </p:handoutMasterIdLst>
  <p:sldIdLst>
    <p:sldId id="451" r:id="rId2"/>
    <p:sldId id="472" r:id="rId3"/>
    <p:sldId id="456" r:id="rId4"/>
    <p:sldId id="481" r:id="rId5"/>
    <p:sldId id="469" r:id="rId6"/>
    <p:sldId id="466" r:id="rId7"/>
    <p:sldId id="452" r:id="rId8"/>
    <p:sldId id="453" r:id="rId9"/>
    <p:sldId id="454" r:id="rId10"/>
    <p:sldId id="455" r:id="rId11"/>
    <p:sldId id="461" r:id="rId12"/>
    <p:sldId id="462" r:id="rId13"/>
    <p:sldId id="482" r:id="rId14"/>
    <p:sldId id="463" r:id="rId15"/>
    <p:sldId id="484" r:id="rId16"/>
    <p:sldId id="485" r:id="rId17"/>
    <p:sldId id="348" r:id="rId18"/>
  </p:sldIdLst>
  <p:sldSz cx="9144000" cy="6858000" type="screen4x3"/>
  <p:notesSz cx="6735763" cy="9866313"/>
  <p:embeddedFontLst>
    <p:embeddedFont>
      <p:font typeface="Cambria" panose="02040503050406030204" pitchFamily="18" charset="0"/>
      <p:regular r:id="rId21"/>
      <p:bold r:id="rId22"/>
      <p:italic r:id="rId23"/>
      <p:boldItalic r:id="rId24"/>
    </p:embeddedFont>
    <p:embeddedFont>
      <p:font typeface="Constantia" panose="02030602050306030303" pitchFamily="18" charset="0"/>
      <p:regular r:id="rId25"/>
      <p:bold r:id="rId26"/>
      <p:italic r:id="rId27"/>
      <p:boldItalic r:id="rId28"/>
    </p:embeddedFont>
    <p:embeddedFont>
      <p:font typeface="Palatino Linotype" panose="02040502050505030304" pitchFamily="18" charset="0"/>
      <p:regular r:id="rId29"/>
      <p:bold r:id="rId30"/>
      <p:italic r:id="rId31"/>
      <p:boldItalic r:id="rId32"/>
    </p:embeddedFont>
    <p:embeddedFont>
      <p:font typeface="Calibri Light" panose="020F0302020204030204" pitchFamily="34" charset="0"/>
      <p:regular r:id="rId33"/>
      <p:italic r:id="rId34"/>
    </p:embeddedFont>
    <p:embeddedFont>
      <p:font typeface="Calibri" panose="020F050202020403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4AA"/>
    <a:srgbClr val="FFC000"/>
    <a:srgbClr val="FF9900"/>
    <a:srgbClr val="DBEEF4"/>
    <a:srgbClr val="000000"/>
    <a:srgbClr val="CCECFF"/>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91449" autoAdjust="0"/>
  </p:normalViewPr>
  <p:slideViewPr>
    <p:cSldViewPr>
      <p:cViewPr varScale="1">
        <p:scale>
          <a:sx n="67" d="100"/>
          <a:sy n="67" d="100"/>
        </p:scale>
        <p:origin x="-160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charts/_rels/chart1.xml.rels><?xml version="1.0" encoding="UTF-8" standalone="yes"?>
<Relationships xmlns="http://schemas.openxmlformats.org/package/2006/relationships"><Relationship Id="rId2" Type="http://schemas.openxmlformats.org/officeDocument/2006/relationships/oleObject" Target="file:///C:\Users\cem\OneDrive%20-%20SESRIC\On-Going\GENDER%202018\SUBMITTED%20WOMEN%20FINAL%20CT\Ch%201%20-%20Master%20file%20-%20Introduction.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cem\OneDrive%20-%20SESRIC\On-Going\GENDER%202018\SUBMITTED%20WOMEN%20FINAL%20CT\Ch%202%20-%20Master%20file%20-%20Education.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cem\OneDrive%20-%20SESRIC\On-Going\GENDER%202018\SUBMITTED%20WOMEN%20FINAL%20CT\Ch%203%20-%20Master%20file%20-%20Economy.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cem\OneDrive%20-%20SESRIC\On-Going\GENDER%202018\SUBMITTED%20WOMEN%20FINAL%20CT\Ch%204%20-%20Master%20file%20-%20Health.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cem\OneDrive%20-%20SESRIC\On-Going\GENDER%202018\SUBMITTED%20WOMEN%20FINAL%20CT\Ch%206%20-%20Master%20file%20-%20Decision%20making.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cem\OneDrive%20-%20SESRIC\On-Going\GENDER%202018\SUBMITTED%20WOMEN%20FINAL%20CT\Ch%207%20-%20Master%20file%20-%20State%20of%20Women%20Entrepreneurs.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cem\OneDrive%20-%20SESRIC\On-Going\GENDER%202018\SUBMITTED%20WOMEN%20FINAL%20CT\Ch%207%20-%20Master%20file%20-%20State%20of%20Women%20Entrepreneurs.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6782215844131797E-2"/>
          <c:y val="0.13466736101456481"/>
          <c:w val="0.86253610244445367"/>
          <c:h val="0.73528693298521675"/>
        </c:manualLayout>
      </c:layout>
      <c:barChart>
        <c:barDir val="col"/>
        <c:grouping val="clustered"/>
        <c:varyColors val="0"/>
        <c:ser>
          <c:idx val="6"/>
          <c:order val="0"/>
          <c:tx>
            <c:strRef>
              <c:f>'1.1 and 1.2'!$C$2</c:f>
              <c:strCache>
                <c:ptCount val="1"/>
                <c:pt idx="0">
                  <c:v>2006</c:v>
                </c:pt>
              </c:strCache>
            </c:strRef>
          </c:tx>
          <c:spPr>
            <a:solidFill>
              <a:srgbClr val="9BBB59">
                <a:lumMod val="60000"/>
                <a:lumOff val="40000"/>
              </a:srgbClr>
            </a:solidFill>
          </c:spPr>
          <c:invertIfNegative val="0"/>
          <c:dLbls>
            <c:dLbl>
              <c:idx val="0"/>
              <c:layout>
                <c:manualLayout>
                  <c:x val="-2.1698876826838263E-2"/>
                  <c:y val="1.545686601290749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BD2-4C94-AA4B-28274C1A22C8}"/>
                </c:ext>
              </c:extLst>
            </c:dLbl>
            <c:dLbl>
              <c:idx val="1"/>
              <c:layout>
                <c:manualLayout>
                  <c:x val="-1.6274157620128699E-2"/>
                  <c:y val="1.030457734193830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BD2-4C94-AA4B-28274C1A22C8}"/>
                </c:ext>
              </c:extLst>
            </c:dLbl>
            <c:dLbl>
              <c:idx val="2"/>
              <c:layout>
                <c:manualLayout>
                  <c:x val="-1.6274157620128699E-2"/>
                  <c:y val="1.545686601290749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BD2-4C94-AA4B-28274C1A22C8}"/>
                </c:ext>
              </c:extLst>
            </c:dLbl>
            <c:dLbl>
              <c:idx val="3"/>
              <c:layout>
                <c:manualLayout>
                  <c:x val="-1.6274157620128796E-2"/>
                  <c:y val="1.545686601290749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BD2-4C94-AA4B-28274C1A22C8}"/>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'1.1 and 1.2'!$B$3:$B$6</c:f>
              <c:strCache>
                <c:ptCount val="4"/>
                <c:pt idx="0">
                  <c:v>OIC</c:v>
                </c:pt>
                <c:pt idx="1">
                  <c:v>Non-OIC Developing</c:v>
                </c:pt>
                <c:pt idx="2">
                  <c:v>Developed</c:v>
                </c:pt>
                <c:pt idx="3">
                  <c:v>World</c:v>
                </c:pt>
              </c:strCache>
            </c:strRef>
          </c:cat>
          <c:val>
            <c:numRef>
              <c:f>'1.1 and 1.2'!$C$3:$C$6</c:f>
              <c:numCache>
                <c:formatCode>0.00</c:formatCode>
                <c:ptCount val="4"/>
                <c:pt idx="0">
                  <c:v>0.59958846153846168</c:v>
                </c:pt>
                <c:pt idx="1">
                  <c:v>0.66699591836734695</c:v>
                </c:pt>
                <c:pt idx="2">
                  <c:v>0.70091999999999999</c:v>
                </c:pt>
                <c:pt idx="3">
                  <c:v>0.66264000000000001</c:v>
                </c:pt>
              </c:numCache>
            </c:numRef>
          </c:val>
          <c:extLst xmlns:c16r2="http://schemas.microsoft.com/office/drawing/2015/06/chart">
            <c:ext xmlns:c16="http://schemas.microsoft.com/office/drawing/2014/chart" uri="{C3380CC4-5D6E-409C-BE32-E72D297353CC}">
              <c16:uniqueId val="{00000004-0BD2-4C94-AA4B-28274C1A22C8}"/>
            </c:ext>
          </c:extLst>
        </c:ser>
        <c:ser>
          <c:idx val="0"/>
          <c:order val="1"/>
          <c:tx>
            <c:strRef>
              <c:f>'1.1 and 1.2'!$D$2</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'1.1 and 1.2'!$B$3:$B$6</c:f>
              <c:strCache>
                <c:ptCount val="4"/>
                <c:pt idx="0">
                  <c:v>OIC</c:v>
                </c:pt>
                <c:pt idx="1">
                  <c:v>Non-OIC Developing</c:v>
                </c:pt>
                <c:pt idx="2">
                  <c:v>Developed</c:v>
                </c:pt>
                <c:pt idx="3">
                  <c:v>World</c:v>
                </c:pt>
              </c:strCache>
            </c:strRef>
          </c:cat>
          <c:val>
            <c:numRef>
              <c:f>'1.1 and 1.2'!$D$3:$D$6</c:f>
              <c:numCache>
                <c:formatCode>0.00</c:formatCode>
                <c:ptCount val="4"/>
                <c:pt idx="0">
                  <c:v>0.64257500000000001</c:v>
                </c:pt>
                <c:pt idx="1">
                  <c:v>0.7055797101449276</c:v>
                </c:pt>
                <c:pt idx="2">
                  <c:v>0.7387714285714283</c:v>
                </c:pt>
                <c:pt idx="3">
                  <c:v>0.69699999999999962</c:v>
                </c:pt>
              </c:numCache>
            </c:numRef>
          </c:val>
          <c:extLst xmlns:c16r2="http://schemas.microsoft.com/office/drawing/2015/06/chart">
            <c:ext xmlns:c16="http://schemas.microsoft.com/office/drawing/2014/chart" uri="{C3380CC4-5D6E-409C-BE32-E72D297353CC}">
              <c16:uniqueId val="{00000005-0BD2-4C94-AA4B-28274C1A22C8}"/>
            </c:ext>
          </c:extLst>
        </c:ser>
        <c:dLbls>
          <c:showLegendKey val="0"/>
          <c:showVal val="1"/>
          <c:showCatName val="0"/>
          <c:showSerName val="0"/>
          <c:showPercent val="0"/>
          <c:showBubbleSize val="0"/>
        </c:dLbls>
        <c:gapWidth val="50"/>
        <c:axId val="65893504"/>
        <c:axId val="65895040"/>
      </c:barChart>
      <c:catAx>
        <c:axId val="65893504"/>
        <c:scaling>
          <c:orientation val="minMax"/>
        </c:scaling>
        <c:delete val="0"/>
        <c:axPos val="b"/>
        <c:numFmt formatCode="General" sourceLinked="1"/>
        <c:majorTickMark val="none"/>
        <c:minorTickMark val="none"/>
        <c:tickLblPos val="low"/>
        <c:crossAx val="65895040"/>
        <c:crosses val="autoZero"/>
        <c:auto val="1"/>
        <c:lblAlgn val="ctr"/>
        <c:lblOffset val="100"/>
        <c:noMultiLvlLbl val="0"/>
      </c:catAx>
      <c:valAx>
        <c:axId val="65895040"/>
        <c:scaling>
          <c:orientation val="minMax"/>
        </c:scaling>
        <c:delete val="0"/>
        <c:axPos val="l"/>
        <c:majorGridlines>
          <c:spPr>
            <a:ln>
              <a:solidFill>
                <a:srgbClr val="4F81BD">
                  <a:lumMod val="20000"/>
                  <a:lumOff val="80000"/>
                </a:srgbClr>
              </a:solidFill>
              <a:prstDash val="dash"/>
            </a:ln>
          </c:spPr>
        </c:majorGridlines>
        <c:numFmt formatCode="General" sourceLinked="0"/>
        <c:majorTickMark val="none"/>
        <c:minorTickMark val="none"/>
        <c:tickLblPos val="nextTo"/>
        <c:spPr>
          <a:solidFill>
            <a:sysClr val="window" lastClr="FFFFFF"/>
          </a:solidFill>
        </c:spPr>
        <c:crossAx val="65893504"/>
        <c:crosses val="autoZero"/>
        <c:crossBetween val="between"/>
      </c:valAx>
      <c:spPr>
        <a:solidFill>
          <a:sysClr val="window" lastClr="FFFFFF"/>
        </a:solidFill>
      </c:spPr>
    </c:plotArea>
    <c:legend>
      <c:legendPos val="b"/>
      <c:layout>
        <c:manualLayout>
          <c:xMode val="edge"/>
          <c:yMode val="edge"/>
          <c:x val="0.10812789523030496"/>
          <c:y val="1.3062223468487677E-2"/>
          <c:w val="0.77584889380578226"/>
          <c:h val="8.4167689730170442E-2"/>
        </c:manualLayout>
      </c:layout>
      <c:overlay val="0"/>
    </c:legend>
    <c:plotVisOnly val="1"/>
    <c:dispBlanksAs val="gap"/>
    <c:showDLblsOverMax val="0"/>
  </c:chart>
  <c:spPr>
    <a:solidFill>
      <a:sysClr val="window" lastClr="FFFFFF"/>
    </a:solidFill>
    <a:ln>
      <a:solidFill>
        <a:srgbClr val="4F81BD">
          <a:lumMod val="20000"/>
          <a:lumOff val="80000"/>
        </a:srgbClr>
      </a:solidFill>
    </a:ln>
  </c:spPr>
  <c:txPr>
    <a:bodyPr/>
    <a:lstStyle/>
    <a:p>
      <a:pPr>
        <a:defRPr sz="1400" b="1">
          <a:latin typeface="Calibri Light" panose="020F030202020403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836340736502339"/>
          <c:y val="0.17027664899177103"/>
          <c:w val="0.87163659263497661"/>
          <c:h val="0.68471862323420907"/>
        </c:manualLayout>
      </c:layout>
      <c:barChart>
        <c:barDir val="col"/>
        <c:grouping val="clustered"/>
        <c:varyColors val="0"/>
        <c:ser>
          <c:idx val="6"/>
          <c:order val="0"/>
          <c:tx>
            <c:strRef>
              <c:f>'2.3'!$B$2</c:f>
              <c:strCache>
                <c:ptCount val="1"/>
                <c:pt idx="0">
                  <c:v>Female</c:v>
                </c:pt>
              </c:strCache>
            </c:strRef>
          </c:tx>
          <c:spPr>
            <a:solidFill>
              <a:srgbClr val="9BBB59">
                <a:lumMod val="60000"/>
                <a:lumOff val="40000"/>
              </a:srgbClr>
            </a:solidFill>
          </c:spPr>
          <c:invertIfNegative val="0"/>
          <c:dLbls>
            <c:dLbl>
              <c:idx val="0"/>
              <c:layout>
                <c:manualLayout>
                  <c:x val="-2.4368084497676468E-2"/>
                  <c:y val="2.010639767367395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D82-49B7-92D0-3C6C99A5A739}"/>
                </c:ext>
              </c:extLst>
            </c:dLbl>
            <c:dLbl>
              <c:idx val="1"/>
              <c:layout>
                <c:manualLayout>
                  <c:x val="-2.364053872134101E-2"/>
                  <c:y val="5.026599418418489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D82-49B7-92D0-3C6C99A5A739}"/>
                </c:ext>
              </c:extLst>
            </c:dLbl>
            <c:dLbl>
              <c:idx val="3"/>
              <c:layout>
                <c:manualLayout>
                  <c:x val="-2.3640538721340965E-2"/>
                  <c:y val="5.026599418418489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D82-49B7-92D0-3C6C99A5A739}"/>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'2.3'!$A$3:$A$6</c:f>
              <c:strCache>
                <c:ptCount val="4"/>
                <c:pt idx="0">
                  <c:v>OIC</c:v>
                </c:pt>
                <c:pt idx="1">
                  <c:v>Non-OIC Developing</c:v>
                </c:pt>
                <c:pt idx="2">
                  <c:v>Developed</c:v>
                </c:pt>
                <c:pt idx="3">
                  <c:v>World</c:v>
                </c:pt>
              </c:strCache>
            </c:strRef>
          </c:cat>
          <c:val>
            <c:numRef>
              <c:f>'2.3'!$B$3:$B$6</c:f>
              <c:numCache>
                <c:formatCode>0.0</c:formatCode>
                <c:ptCount val="4"/>
                <c:pt idx="0">
                  <c:v>69.356151309947549</c:v>
                </c:pt>
                <c:pt idx="1">
                  <c:v>83.028345563854145</c:v>
                </c:pt>
                <c:pt idx="2">
                  <c:v>97.465418986194635</c:v>
                </c:pt>
                <c:pt idx="3">
                  <c:v>80.138511335769778</c:v>
                </c:pt>
              </c:numCache>
            </c:numRef>
          </c:val>
          <c:extLst xmlns:c16r2="http://schemas.microsoft.com/office/drawing/2015/06/chart">
            <c:ext xmlns:c16="http://schemas.microsoft.com/office/drawing/2014/chart" uri="{C3380CC4-5D6E-409C-BE32-E72D297353CC}">
              <c16:uniqueId val="{00000003-DD82-49B7-92D0-3C6C99A5A739}"/>
            </c:ext>
          </c:extLst>
        </c:ser>
        <c:ser>
          <c:idx val="0"/>
          <c:order val="1"/>
          <c:tx>
            <c:strRef>
              <c:f>'2.3'!$C$2</c:f>
              <c:strCache>
                <c:ptCount val="1"/>
                <c:pt idx="0">
                  <c:v>Male</c:v>
                </c:pt>
              </c:strCache>
            </c:strRef>
          </c:tx>
          <c:invertIfNegative val="0"/>
          <c:dLbls>
            <c:dLbl>
              <c:idx val="1"/>
              <c:layout>
                <c:manualLayout>
                  <c:x val="-5.4309130134511316E-3"/>
                  <c:y val="-4.5719872184586113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D82-49B7-92D0-3C6C99A5A739}"/>
                </c:ext>
              </c:extLst>
            </c:dLbl>
            <c:dLbl>
              <c:idx val="2"/>
              <c:layout>
                <c:manualLayout>
                  <c:x val="3.6905300841677549E-2"/>
                  <c:y val="1.007892552677376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D82-49B7-92D0-3C6C99A5A739}"/>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'2.3'!$A$3:$A$6</c:f>
              <c:strCache>
                <c:ptCount val="4"/>
                <c:pt idx="0">
                  <c:v>OIC</c:v>
                </c:pt>
                <c:pt idx="1">
                  <c:v>Non-OIC Developing</c:v>
                </c:pt>
                <c:pt idx="2">
                  <c:v>Developed</c:v>
                </c:pt>
                <c:pt idx="3">
                  <c:v>World</c:v>
                </c:pt>
              </c:strCache>
            </c:strRef>
          </c:cat>
          <c:val>
            <c:numRef>
              <c:f>'2.3'!$C$3:$C$6</c:f>
              <c:numCache>
                <c:formatCode>0.0</c:formatCode>
                <c:ptCount val="4"/>
                <c:pt idx="0">
                  <c:v>80.73949298280867</c:v>
                </c:pt>
                <c:pt idx="1">
                  <c:v>90.821507060950879</c:v>
                </c:pt>
                <c:pt idx="2">
                  <c:v>98.568344456601579</c:v>
                </c:pt>
                <c:pt idx="3">
                  <c:v>88.573618939875175</c:v>
                </c:pt>
              </c:numCache>
            </c:numRef>
          </c:val>
          <c:extLst xmlns:c16r2="http://schemas.microsoft.com/office/drawing/2015/06/chart">
            <c:ext xmlns:c16="http://schemas.microsoft.com/office/drawing/2014/chart" uri="{C3380CC4-5D6E-409C-BE32-E72D297353CC}">
              <c16:uniqueId val="{00000006-DD82-49B7-92D0-3C6C99A5A739}"/>
            </c:ext>
          </c:extLst>
        </c:ser>
        <c:dLbls>
          <c:showLegendKey val="0"/>
          <c:showVal val="0"/>
          <c:showCatName val="0"/>
          <c:showSerName val="0"/>
          <c:showPercent val="0"/>
          <c:showBubbleSize val="0"/>
        </c:dLbls>
        <c:gapWidth val="50"/>
        <c:axId val="65987712"/>
        <c:axId val="65989248"/>
      </c:barChart>
      <c:catAx>
        <c:axId val="65987712"/>
        <c:scaling>
          <c:orientation val="minMax"/>
        </c:scaling>
        <c:delete val="0"/>
        <c:axPos val="b"/>
        <c:numFmt formatCode="General" sourceLinked="1"/>
        <c:majorTickMark val="out"/>
        <c:minorTickMark val="none"/>
        <c:tickLblPos val="low"/>
        <c:crossAx val="65989248"/>
        <c:crosses val="autoZero"/>
        <c:auto val="1"/>
        <c:lblAlgn val="ctr"/>
        <c:lblOffset val="100"/>
        <c:noMultiLvlLbl val="0"/>
      </c:catAx>
      <c:valAx>
        <c:axId val="65989248"/>
        <c:scaling>
          <c:orientation val="minMax"/>
          <c:max val="100"/>
        </c:scaling>
        <c:delete val="0"/>
        <c:axPos val="l"/>
        <c:majorGridlines>
          <c:spPr>
            <a:ln>
              <a:solidFill>
                <a:srgbClr val="4F81BD">
                  <a:lumMod val="20000"/>
                  <a:lumOff val="80000"/>
                </a:srgbClr>
              </a:solidFill>
              <a:prstDash val="dash"/>
            </a:ln>
          </c:spPr>
        </c:majorGridlines>
        <c:numFmt formatCode="General" sourceLinked="0"/>
        <c:majorTickMark val="out"/>
        <c:minorTickMark val="none"/>
        <c:tickLblPos val="nextTo"/>
        <c:spPr>
          <a:solidFill>
            <a:sysClr val="window" lastClr="FFFFFF"/>
          </a:solidFill>
        </c:spPr>
        <c:crossAx val="65987712"/>
        <c:crosses val="autoZero"/>
        <c:crossBetween val="between"/>
        <c:majorUnit val="20"/>
      </c:valAx>
      <c:spPr>
        <a:solidFill>
          <a:sysClr val="window" lastClr="FFFFFF"/>
        </a:solidFill>
      </c:spPr>
    </c:plotArea>
    <c:legend>
      <c:legendPos val="t"/>
      <c:layout>
        <c:manualLayout>
          <c:xMode val="edge"/>
          <c:yMode val="edge"/>
          <c:x val="0.23199214014321359"/>
          <c:y val="1.4963040112729423E-2"/>
          <c:w val="0.52433896354060261"/>
          <c:h val="8.4167689730170442E-2"/>
        </c:manualLayout>
      </c:layout>
      <c:overlay val="0"/>
    </c:legend>
    <c:plotVisOnly val="1"/>
    <c:dispBlanksAs val="gap"/>
    <c:showDLblsOverMax val="0"/>
  </c:chart>
  <c:spPr>
    <a:solidFill>
      <a:sysClr val="window" lastClr="FFFFFF"/>
    </a:solidFill>
    <a:ln>
      <a:solidFill>
        <a:srgbClr val="4F81BD">
          <a:lumMod val="20000"/>
          <a:lumOff val="80000"/>
        </a:srgbClr>
      </a:solidFill>
    </a:ln>
  </c:spPr>
  <c:txPr>
    <a:bodyPr/>
    <a:lstStyle/>
    <a:p>
      <a:pPr>
        <a:defRPr sz="1400" b="1">
          <a:latin typeface="Calibri Light" panose="020F030202020403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6"/>
          <c:order val="0"/>
          <c:tx>
            <c:strRef>
              <c:f>'3.3'!$D$2</c:f>
              <c:strCache>
                <c:ptCount val="1"/>
                <c:pt idx="0">
                  <c:v>2008</c:v>
                </c:pt>
              </c:strCache>
            </c:strRef>
          </c:tx>
          <c:spPr>
            <a:solidFill>
              <a:srgbClr val="9BBB59">
                <a:lumMod val="60000"/>
                <a:lumOff val="40000"/>
              </a:srgbClr>
            </a:solidFill>
          </c:spPr>
          <c:invertIfNegative val="0"/>
          <c:dLbls>
            <c:dLbl>
              <c:idx val="0"/>
              <c:layout>
                <c:manualLayout>
                  <c:x val="-5.4273504273504277E-3"/>
                  <c:y val="8.5744908896034297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1CD-4E20-9515-0AAE2952A064}"/>
                </c:ext>
              </c:extLst>
            </c:dLbl>
            <c:dLbl>
              <c:idx val="1"/>
              <c:layout>
                <c:manualLayout>
                  <c:x val="-8.1410256410256402E-3"/>
                  <c:y val="1.2861736334405105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1CD-4E20-9515-0AAE2952A064}"/>
                </c:ext>
              </c:extLst>
            </c:dLbl>
            <c:dLbl>
              <c:idx val="2"/>
              <c:layout>
                <c:manualLayout>
                  <c:x val="-9.7294871794871788E-3"/>
                  <c:y val="8.5744908896034297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1CD-4E20-9515-0AAE2952A064}"/>
                </c:ext>
              </c:extLst>
            </c:dLbl>
            <c:dLbl>
              <c:idx val="3"/>
              <c:layout>
                <c:manualLayout>
                  <c:x val="-4.302168021680217E-3"/>
                  <c:y val="1.2861736334405145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1CD-4E20-9515-0AAE2952A064}"/>
                </c:ext>
              </c:extLst>
            </c:dLbl>
            <c:dLbl>
              <c:idx val="4"/>
              <c:layout>
                <c:manualLayout>
                  <c:x val="-8.1410256410257408E-3"/>
                  <c:y val="1.2861736334405145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1CD-4E20-9515-0AAE2952A064}"/>
                </c:ext>
              </c:extLst>
            </c:dLbl>
            <c:dLbl>
              <c:idx val="5"/>
              <c:layout>
                <c:manualLayout>
                  <c:x val="-7.5784188034188037E-3"/>
                  <c:y val="1.2861736334405125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1CD-4E20-9515-0AAE2952A064}"/>
                </c:ext>
              </c:extLst>
            </c:dLbl>
            <c:dLbl>
              <c:idx val="6"/>
              <c:layout>
                <c:manualLayout>
                  <c:x val="0"/>
                  <c:y val="8.5744908896034106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1CD-4E20-9515-0AAE2952A064}"/>
                </c:ext>
              </c:extLst>
            </c:dLbl>
            <c:dLbl>
              <c:idx val="7"/>
              <c:layout>
                <c:manualLayout>
                  <c:x val="-5.4273504273506263E-3"/>
                  <c:y val="8.5744908896034488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1CD-4E20-9515-0AAE2952A064}"/>
                </c:ext>
              </c:extLst>
            </c:dLbl>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'3.3'!$B$3:$C$10</c:f>
              <c:multiLvlStrCache>
                <c:ptCount val="8"/>
                <c:lvl>
                  <c:pt idx="0">
                    <c:v>OIC</c:v>
                  </c:pt>
                  <c:pt idx="1">
                    <c:v>Non-OIC Developing</c:v>
                  </c:pt>
                  <c:pt idx="2">
                    <c:v>Developed</c:v>
                  </c:pt>
                  <c:pt idx="3">
                    <c:v>World</c:v>
                  </c:pt>
                  <c:pt idx="4">
                    <c:v>OIC</c:v>
                  </c:pt>
                  <c:pt idx="5">
                    <c:v>Non-OIC Developing</c:v>
                  </c:pt>
                  <c:pt idx="6">
                    <c:v>Developed</c:v>
                  </c:pt>
                  <c:pt idx="7">
                    <c:v>World</c:v>
                  </c:pt>
                </c:lvl>
                <c:lvl>
                  <c:pt idx="0">
                    <c:v>Female</c:v>
                  </c:pt>
                  <c:pt idx="4">
                    <c:v>Male</c:v>
                  </c:pt>
                </c:lvl>
              </c:multiLvlStrCache>
            </c:multiLvlStrRef>
          </c:cat>
          <c:val>
            <c:numRef>
              <c:f>'3.3'!$D$3:$D$10</c:f>
              <c:numCache>
                <c:formatCode>0.0</c:formatCode>
                <c:ptCount val="8"/>
                <c:pt idx="0">
                  <c:v>36.260223342841812</c:v>
                </c:pt>
                <c:pt idx="1">
                  <c:v>53.634226400627291</c:v>
                </c:pt>
                <c:pt idx="2">
                  <c:v>53.287320586713108</c:v>
                </c:pt>
                <c:pt idx="3">
                  <c:v>50.148478060436275</c:v>
                </c:pt>
                <c:pt idx="4">
                  <c:v>76.81532864442822</c:v>
                </c:pt>
                <c:pt idx="5">
                  <c:v>78.779064684152075</c:v>
                </c:pt>
                <c:pt idx="6">
                  <c:v>69.596255003656637</c:v>
                </c:pt>
                <c:pt idx="7">
                  <c:v>76.875086218290235</c:v>
                </c:pt>
              </c:numCache>
            </c:numRef>
          </c:val>
          <c:extLst xmlns:c16r2="http://schemas.microsoft.com/office/drawing/2015/06/chart">
            <c:ext xmlns:c16="http://schemas.microsoft.com/office/drawing/2014/chart" uri="{C3380CC4-5D6E-409C-BE32-E72D297353CC}">
              <c16:uniqueId val="{00000008-81CD-4E20-9515-0AAE2952A064}"/>
            </c:ext>
          </c:extLst>
        </c:ser>
        <c:ser>
          <c:idx val="0"/>
          <c:order val="1"/>
          <c:tx>
            <c:strRef>
              <c:f>'3.3'!$E$2</c:f>
              <c:strCache>
                <c:ptCount val="1"/>
                <c:pt idx="0">
                  <c:v>2017</c:v>
                </c:pt>
              </c:strCache>
            </c:strRef>
          </c:tx>
          <c:invertIfNegative val="0"/>
          <c:dLbls>
            <c:dLbl>
              <c:idx val="0"/>
              <c:layout>
                <c:manualLayout>
                  <c:x val="1.300576923076923E-2"/>
                  <c:y val="1.2861736334405145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81CD-4E20-9515-0AAE2952A064}"/>
                </c:ext>
              </c:extLst>
            </c:dLbl>
            <c:dLbl>
              <c:idx val="1"/>
              <c:layout>
                <c:manualLayout>
                  <c:x val="7.015811965811916E-3"/>
                  <c:y val="2.572347266881028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81CD-4E20-9515-0AAE2952A064}"/>
                </c:ext>
              </c:extLst>
            </c:dLbl>
            <c:dLbl>
              <c:idx val="2"/>
              <c:layout>
                <c:manualLayout>
                  <c:x val="1.1317948717948669E-2"/>
                  <c:y val="1.71489817792067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81CD-4E20-9515-0AAE2952A064}"/>
                </c:ext>
              </c:extLst>
            </c:dLbl>
            <c:dLbl>
              <c:idx val="3"/>
              <c:layout>
                <c:manualLayout>
                  <c:x val="1.2443162393162394E-2"/>
                  <c:y val="1.714898177920685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81CD-4E20-9515-0AAE2952A064}"/>
                </c:ext>
              </c:extLst>
            </c:dLbl>
            <c:dLbl>
              <c:idx val="4"/>
              <c:layout>
                <c:manualLayout>
                  <c:x val="9.1668803418803423E-3"/>
                  <c:y val="2.143622722400857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81CD-4E20-9515-0AAE2952A064}"/>
                </c:ext>
              </c:extLst>
            </c:dLbl>
            <c:dLbl>
              <c:idx val="5"/>
              <c:layout>
                <c:manualLayout>
                  <c:x val="4.8647435897435894E-3"/>
                  <c:y val="2.143622722400853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81CD-4E20-9515-0AAE2952A064}"/>
                </c:ext>
              </c:extLst>
            </c:dLbl>
            <c:dLbl>
              <c:idx val="6"/>
              <c:layout>
                <c:manualLayout>
                  <c:x val="1.1880555555555457E-2"/>
                  <c:y val="2.143622722400853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81CD-4E20-9515-0AAE2952A064}"/>
                </c:ext>
              </c:extLst>
            </c:dLbl>
            <c:dLbl>
              <c:idx val="7"/>
              <c:layout>
                <c:manualLayout>
                  <c:x val="1.0292094017094017E-2"/>
                  <c:y val="1.714898177920685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81CD-4E20-9515-0AAE2952A064}"/>
                </c:ext>
              </c:extLst>
            </c:dLbl>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'3.3'!$B$3:$C$10</c:f>
              <c:multiLvlStrCache>
                <c:ptCount val="8"/>
                <c:lvl>
                  <c:pt idx="0">
                    <c:v>OIC</c:v>
                  </c:pt>
                  <c:pt idx="1">
                    <c:v>Non-OIC Developing</c:v>
                  </c:pt>
                  <c:pt idx="2">
                    <c:v>Developed</c:v>
                  </c:pt>
                  <c:pt idx="3">
                    <c:v>World</c:v>
                  </c:pt>
                  <c:pt idx="4">
                    <c:v>OIC</c:v>
                  </c:pt>
                  <c:pt idx="5">
                    <c:v>Non-OIC Developing</c:v>
                  </c:pt>
                  <c:pt idx="6">
                    <c:v>Developed</c:v>
                  </c:pt>
                  <c:pt idx="7">
                    <c:v>World</c:v>
                  </c:pt>
                </c:lvl>
                <c:lvl>
                  <c:pt idx="0">
                    <c:v>Female</c:v>
                  </c:pt>
                  <c:pt idx="4">
                    <c:v>Male</c:v>
                  </c:pt>
                </c:lvl>
              </c:multiLvlStrCache>
            </c:multiLvlStrRef>
          </c:cat>
          <c:val>
            <c:numRef>
              <c:f>'3.3'!$E$3:$E$10</c:f>
              <c:numCache>
                <c:formatCode>0.0</c:formatCode>
                <c:ptCount val="8"/>
                <c:pt idx="0">
                  <c:v>38.112629616544794</c:v>
                </c:pt>
                <c:pt idx="1">
                  <c:v>50.982346107965135</c:v>
                </c:pt>
                <c:pt idx="2">
                  <c:v>53.558080648692929</c:v>
                </c:pt>
                <c:pt idx="3">
                  <c:v>48.660182414942525</c:v>
                </c:pt>
                <c:pt idx="4">
                  <c:v>75.775528847863853</c:v>
                </c:pt>
                <c:pt idx="5">
                  <c:v>76.991556579760882</c:v>
                </c:pt>
                <c:pt idx="6">
                  <c:v>67.196751586951549</c:v>
                </c:pt>
                <c:pt idx="7">
                  <c:v>75.222915616826612</c:v>
                </c:pt>
              </c:numCache>
            </c:numRef>
          </c:val>
          <c:extLst xmlns:c16r2="http://schemas.microsoft.com/office/drawing/2015/06/chart">
            <c:ext xmlns:c16="http://schemas.microsoft.com/office/drawing/2014/chart" uri="{C3380CC4-5D6E-409C-BE32-E72D297353CC}">
              <c16:uniqueId val="{00000011-81CD-4E20-9515-0AAE2952A064}"/>
            </c:ext>
          </c:extLst>
        </c:ser>
        <c:dLbls>
          <c:showLegendKey val="0"/>
          <c:showVal val="0"/>
          <c:showCatName val="0"/>
          <c:showSerName val="0"/>
          <c:showPercent val="0"/>
          <c:showBubbleSize val="0"/>
        </c:dLbls>
        <c:gapWidth val="50"/>
        <c:axId val="66598400"/>
        <c:axId val="66599936"/>
      </c:barChart>
      <c:catAx>
        <c:axId val="66598400"/>
        <c:scaling>
          <c:orientation val="minMax"/>
        </c:scaling>
        <c:delete val="0"/>
        <c:axPos val="b"/>
        <c:numFmt formatCode="General" sourceLinked="1"/>
        <c:majorTickMark val="out"/>
        <c:minorTickMark val="none"/>
        <c:tickLblPos val="low"/>
        <c:crossAx val="66599936"/>
        <c:crosses val="autoZero"/>
        <c:auto val="1"/>
        <c:lblAlgn val="ctr"/>
        <c:lblOffset val="100"/>
        <c:noMultiLvlLbl val="0"/>
      </c:catAx>
      <c:valAx>
        <c:axId val="66599936"/>
        <c:scaling>
          <c:orientation val="minMax"/>
        </c:scaling>
        <c:delete val="0"/>
        <c:axPos val="l"/>
        <c:majorGridlines>
          <c:spPr>
            <a:ln>
              <a:solidFill>
                <a:srgbClr val="4F81BD">
                  <a:lumMod val="20000"/>
                  <a:lumOff val="80000"/>
                </a:srgbClr>
              </a:solidFill>
              <a:prstDash val="dash"/>
            </a:ln>
          </c:spPr>
        </c:majorGridlines>
        <c:numFmt formatCode="General" sourceLinked="0"/>
        <c:majorTickMark val="out"/>
        <c:minorTickMark val="none"/>
        <c:tickLblPos val="nextTo"/>
        <c:spPr>
          <a:solidFill>
            <a:sysClr val="window" lastClr="FFFFFF"/>
          </a:solidFill>
        </c:spPr>
        <c:crossAx val="66598400"/>
        <c:crosses val="autoZero"/>
        <c:crossBetween val="between"/>
      </c:valAx>
      <c:spPr>
        <a:solidFill>
          <a:sysClr val="window" lastClr="FFFFFF"/>
        </a:solidFill>
      </c:spPr>
    </c:plotArea>
    <c:legend>
      <c:legendPos val="t"/>
      <c:layout/>
      <c:overlay val="0"/>
    </c:legend>
    <c:plotVisOnly val="1"/>
    <c:dispBlanksAs val="gap"/>
    <c:showDLblsOverMax val="0"/>
  </c:chart>
  <c:spPr>
    <a:solidFill>
      <a:sysClr val="window" lastClr="FFFFFF"/>
    </a:solidFill>
    <a:ln>
      <a:solidFill>
        <a:srgbClr val="4F81BD">
          <a:lumMod val="20000"/>
          <a:lumOff val="80000"/>
        </a:srgbClr>
      </a:solidFill>
    </a:ln>
  </c:spPr>
  <c:txPr>
    <a:bodyPr/>
    <a:lstStyle/>
    <a:p>
      <a:pPr>
        <a:defRPr sz="1400" b="1">
          <a:latin typeface="Calibri Light" panose="020F030202020403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143903037224948E-2"/>
          <c:y val="0.13510551033674933"/>
          <c:w val="0.92240049491721487"/>
          <c:h val="0.61515826075591462"/>
        </c:manualLayout>
      </c:layout>
      <c:barChart>
        <c:barDir val="col"/>
        <c:grouping val="clustered"/>
        <c:varyColors val="0"/>
        <c:ser>
          <c:idx val="6"/>
          <c:order val="0"/>
          <c:tx>
            <c:strRef>
              <c:f>'4.4 and 4.5'!$C$20</c:f>
              <c:strCache>
                <c:ptCount val="1"/>
                <c:pt idx="0">
                  <c:v>Male</c:v>
                </c:pt>
              </c:strCache>
            </c:strRef>
          </c:tx>
          <c:spPr>
            <a:solidFill>
              <a:srgbClr val="9BBB59">
                <a:lumMod val="60000"/>
                <a:lumOff val="40000"/>
              </a:srgb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'4.4 and 4.5'!$A$21:$B$28</c:f>
              <c:multiLvlStrCache>
                <c:ptCount val="8"/>
                <c:lvl>
                  <c:pt idx="0">
                    <c:v>OIC</c:v>
                  </c:pt>
                  <c:pt idx="1">
                    <c:v>Non-OIC Developing</c:v>
                  </c:pt>
                  <c:pt idx="2">
                    <c:v>Developed</c:v>
                  </c:pt>
                  <c:pt idx="3">
                    <c:v>World</c:v>
                  </c:pt>
                  <c:pt idx="4">
                    <c:v>OIC</c:v>
                  </c:pt>
                  <c:pt idx="5">
                    <c:v>Non-OIC Developing</c:v>
                  </c:pt>
                  <c:pt idx="6">
                    <c:v>Developed</c:v>
                  </c:pt>
                  <c:pt idx="7">
                    <c:v>World</c:v>
                  </c:pt>
                </c:lvl>
                <c:lvl>
                  <c:pt idx="0">
                    <c:v>2006</c:v>
                  </c:pt>
                  <c:pt idx="4">
                    <c:v>2016</c:v>
                  </c:pt>
                </c:lvl>
              </c:multiLvlStrCache>
            </c:multiLvlStrRef>
          </c:cat>
          <c:val>
            <c:numRef>
              <c:f>'4.4 and 4.5'!$C$21:$C$28</c:f>
              <c:numCache>
                <c:formatCode>0</c:formatCode>
                <c:ptCount val="8"/>
                <c:pt idx="0">
                  <c:v>241.54994736842102</c:v>
                </c:pt>
                <c:pt idx="1">
                  <c:v>259.25488000000001</c:v>
                </c:pt>
                <c:pt idx="2">
                  <c:v>124.38415789473682</c:v>
                </c:pt>
                <c:pt idx="3">
                  <c:v>228.10638659793827</c:v>
                </c:pt>
                <c:pt idx="4">
                  <c:v>210.72168421052638</c:v>
                </c:pt>
                <c:pt idx="5">
                  <c:v>209.88802127659568</c:v>
                </c:pt>
                <c:pt idx="6">
                  <c:v>80.048500000000004</c:v>
                </c:pt>
                <c:pt idx="7">
                  <c:v>202.75841874999989</c:v>
                </c:pt>
              </c:numCache>
            </c:numRef>
          </c:val>
          <c:extLst xmlns:c16r2="http://schemas.microsoft.com/office/drawing/2015/06/chart">
            <c:ext xmlns:c16="http://schemas.microsoft.com/office/drawing/2014/chart" uri="{C3380CC4-5D6E-409C-BE32-E72D297353CC}">
              <c16:uniqueId val="{00000000-0BF4-4E42-B782-77E652385BA8}"/>
            </c:ext>
          </c:extLst>
        </c:ser>
        <c:ser>
          <c:idx val="0"/>
          <c:order val="1"/>
          <c:tx>
            <c:strRef>
              <c:f>'4.4 and 4.5'!$D$20</c:f>
              <c:strCache>
                <c:ptCount val="1"/>
                <c:pt idx="0">
                  <c:v>Female</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'4.4 and 4.5'!$A$21:$B$28</c:f>
              <c:multiLvlStrCache>
                <c:ptCount val="8"/>
                <c:lvl>
                  <c:pt idx="0">
                    <c:v>OIC</c:v>
                  </c:pt>
                  <c:pt idx="1">
                    <c:v>Non-OIC Developing</c:v>
                  </c:pt>
                  <c:pt idx="2">
                    <c:v>Developed</c:v>
                  </c:pt>
                  <c:pt idx="3">
                    <c:v>World</c:v>
                  </c:pt>
                  <c:pt idx="4">
                    <c:v>OIC</c:v>
                  </c:pt>
                  <c:pt idx="5">
                    <c:v>Non-OIC Developing</c:v>
                  </c:pt>
                  <c:pt idx="6">
                    <c:v>Developed</c:v>
                  </c:pt>
                  <c:pt idx="7">
                    <c:v>World</c:v>
                  </c:pt>
                </c:lvl>
                <c:lvl>
                  <c:pt idx="0">
                    <c:v>2006</c:v>
                  </c:pt>
                  <c:pt idx="4">
                    <c:v>2016</c:v>
                  </c:pt>
                </c:lvl>
              </c:multiLvlStrCache>
            </c:multiLvlStrRef>
          </c:cat>
          <c:val>
            <c:numRef>
              <c:f>'4.4 and 4.5'!$D$21:$D$28</c:f>
              <c:numCache>
                <c:formatCode>0</c:formatCode>
                <c:ptCount val="8"/>
                <c:pt idx="0">
                  <c:v>187.86521052631576</c:v>
                </c:pt>
                <c:pt idx="1">
                  <c:v>180.93807000000007</c:v>
                </c:pt>
                <c:pt idx="2">
                  <c:v>59.996763157894733</c:v>
                </c:pt>
                <c:pt idx="3">
                  <c:v>159.71328865979376</c:v>
                </c:pt>
                <c:pt idx="4">
                  <c:v>157.63289473684208</c:v>
                </c:pt>
                <c:pt idx="5">
                  <c:v>138.95428723404257</c:v>
                </c:pt>
                <c:pt idx="6">
                  <c:v>40.545699999999997</c:v>
                </c:pt>
                <c:pt idx="7">
                  <c:v>139.94699374999999</c:v>
                </c:pt>
              </c:numCache>
            </c:numRef>
          </c:val>
          <c:extLst xmlns:c16r2="http://schemas.microsoft.com/office/drawing/2015/06/chart">
            <c:ext xmlns:c16="http://schemas.microsoft.com/office/drawing/2014/chart" uri="{C3380CC4-5D6E-409C-BE32-E72D297353CC}">
              <c16:uniqueId val="{00000001-0BF4-4E42-B782-77E652385BA8}"/>
            </c:ext>
          </c:extLst>
        </c:ser>
        <c:dLbls>
          <c:showLegendKey val="0"/>
          <c:showVal val="1"/>
          <c:showCatName val="0"/>
          <c:showSerName val="0"/>
          <c:showPercent val="0"/>
          <c:showBubbleSize val="0"/>
        </c:dLbls>
        <c:gapWidth val="50"/>
        <c:axId val="66707456"/>
        <c:axId val="66708992"/>
      </c:barChart>
      <c:catAx>
        <c:axId val="66707456"/>
        <c:scaling>
          <c:orientation val="minMax"/>
        </c:scaling>
        <c:delete val="0"/>
        <c:axPos val="b"/>
        <c:numFmt formatCode="General" sourceLinked="1"/>
        <c:majorTickMark val="none"/>
        <c:minorTickMark val="none"/>
        <c:tickLblPos val="low"/>
        <c:crossAx val="66708992"/>
        <c:crosses val="autoZero"/>
        <c:auto val="1"/>
        <c:lblAlgn val="ctr"/>
        <c:lblOffset val="100"/>
        <c:noMultiLvlLbl val="0"/>
      </c:catAx>
      <c:valAx>
        <c:axId val="66708992"/>
        <c:scaling>
          <c:orientation val="minMax"/>
        </c:scaling>
        <c:delete val="0"/>
        <c:axPos val="l"/>
        <c:majorGridlines>
          <c:spPr>
            <a:ln>
              <a:solidFill>
                <a:srgbClr val="4F81BD">
                  <a:lumMod val="20000"/>
                  <a:lumOff val="80000"/>
                </a:srgbClr>
              </a:solidFill>
              <a:prstDash val="dash"/>
            </a:ln>
          </c:spPr>
        </c:majorGridlines>
        <c:numFmt formatCode="#,##0.0" sourceLinked="0"/>
        <c:majorTickMark val="none"/>
        <c:minorTickMark val="none"/>
        <c:tickLblPos val="nextTo"/>
        <c:spPr>
          <a:solidFill>
            <a:sysClr val="window" lastClr="FFFFFF"/>
          </a:solidFill>
        </c:spPr>
        <c:crossAx val="66707456"/>
        <c:crosses val="autoZero"/>
        <c:crossBetween val="between"/>
      </c:valAx>
      <c:spPr>
        <a:solidFill>
          <a:sysClr val="window" lastClr="FFFFFF"/>
        </a:solidFill>
      </c:spPr>
    </c:plotArea>
    <c:legend>
      <c:legendPos val="b"/>
      <c:layout>
        <c:manualLayout>
          <c:xMode val="edge"/>
          <c:yMode val="edge"/>
          <c:x val="0.39718453729186542"/>
          <c:y val="2.5912826550892339E-2"/>
          <c:w val="0.22372563413847329"/>
          <c:h val="8.1425765867013777E-2"/>
        </c:manualLayout>
      </c:layout>
      <c:overlay val="0"/>
    </c:legend>
    <c:plotVisOnly val="1"/>
    <c:dispBlanksAs val="gap"/>
    <c:showDLblsOverMax val="0"/>
  </c:chart>
  <c:spPr>
    <a:solidFill>
      <a:sysClr val="window" lastClr="FFFFFF"/>
    </a:solidFill>
    <a:ln>
      <a:solidFill>
        <a:srgbClr val="4F81BD">
          <a:lumMod val="20000"/>
          <a:lumOff val="80000"/>
        </a:srgbClr>
      </a:solidFill>
    </a:ln>
  </c:spPr>
  <c:txPr>
    <a:bodyPr/>
    <a:lstStyle/>
    <a:p>
      <a:pPr>
        <a:defRPr sz="1400" b="1">
          <a:latin typeface="Calibri Light" panose="020F030202020403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6"/>
          <c:order val="0"/>
          <c:tx>
            <c:strRef>
              <c:f>'6.5'!$B$2</c:f>
              <c:strCache>
                <c:ptCount val="1"/>
                <c:pt idx="0">
                  <c:v>2014-2016</c:v>
                </c:pt>
              </c:strCache>
            </c:strRef>
          </c:tx>
          <c:spPr>
            <a:solidFill>
              <a:srgbClr val="9BBB59">
                <a:lumMod val="60000"/>
                <a:lumOff val="40000"/>
              </a:srgbClr>
            </a:solidFill>
          </c:spPr>
          <c:invertIfNegative val="0"/>
          <c:dPt>
            <c:idx val="0"/>
            <c:invertIfNegative val="0"/>
            <c:bubble3D val="0"/>
            <c:spPr>
              <a:solidFill>
                <a:srgbClr val="00B0F0"/>
              </a:solidFill>
            </c:spPr>
            <c:extLst xmlns:c16r2="http://schemas.microsoft.com/office/drawing/2015/06/chart">
              <c:ext xmlns:c16="http://schemas.microsoft.com/office/drawing/2014/chart" uri="{C3380CC4-5D6E-409C-BE32-E72D297353CC}">
                <c16:uniqueId val="{00000001-D27C-4A2C-A324-02E90552CA7C}"/>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'6.5'!$A$3:$A$6</c:f>
              <c:strCache>
                <c:ptCount val="4"/>
                <c:pt idx="0">
                  <c:v>OIC</c:v>
                </c:pt>
                <c:pt idx="1">
                  <c:v>Non-OIC Developing</c:v>
                </c:pt>
                <c:pt idx="2">
                  <c:v>Developed</c:v>
                </c:pt>
                <c:pt idx="3">
                  <c:v>World</c:v>
                </c:pt>
              </c:strCache>
            </c:strRef>
          </c:cat>
          <c:val>
            <c:numRef>
              <c:f>'6.5'!$B$3:$B$6</c:f>
              <c:numCache>
                <c:formatCode>0.0</c:formatCode>
                <c:ptCount val="4"/>
                <c:pt idx="0">
                  <c:v>13.047169199598358</c:v>
                </c:pt>
                <c:pt idx="1">
                  <c:v>18.936212297639194</c:v>
                </c:pt>
                <c:pt idx="2">
                  <c:v>27.38571428571429</c:v>
                </c:pt>
                <c:pt idx="3" formatCode="General">
                  <c:v>18.399999999999999</c:v>
                </c:pt>
              </c:numCache>
            </c:numRef>
          </c:val>
          <c:extLst xmlns:c16r2="http://schemas.microsoft.com/office/drawing/2015/06/chart">
            <c:ext xmlns:c16="http://schemas.microsoft.com/office/drawing/2014/chart" uri="{C3380CC4-5D6E-409C-BE32-E72D297353CC}">
              <c16:uniqueId val="{00000002-D27C-4A2C-A324-02E90552CA7C}"/>
            </c:ext>
          </c:extLst>
        </c:ser>
        <c:dLbls>
          <c:showLegendKey val="0"/>
          <c:showVal val="0"/>
          <c:showCatName val="0"/>
          <c:showSerName val="0"/>
          <c:showPercent val="0"/>
          <c:showBubbleSize val="0"/>
        </c:dLbls>
        <c:gapWidth val="50"/>
        <c:axId val="76023296"/>
        <c:axId val="76024832"/>
      </c:barChart>
      <c:catAx>
        <c:axId val="76023296"/>
        <c:scaling>
          <c:orientation val="minMax"/>
        </c:scaling>
        <c:delete val="0"/>
        <c:axPos val="b"/>
        <c:numFmt formatCode="General" sourceLinked="1"/>
        <c:majorTickMark val="out"/>
        <c:minorTickMark val="none"/>
        <c:tickLblPos val="low"/>
        <c:crossAx val="76024832"/>
        <c:crosses val="autoZero"/>
        <c:auto val="1"/>
        <c:lblAlgn val="ctr"/>
        <c:lblOffset val="100"/>
        <c:noMultiLvlLbl val="0"/>
      </c:catAx>
      <c:valAx>
        <c:axId val="76024832"/>
        <c:scaling>
          <c:orientation val="minMax"/>
          <c:max val="30"/>
        </c:scaling>
        <c:delete val="0"/>
        <c:axPos val="l"/>
        <c:majorGridlines>
          <c:spPr>
            <a:ln>
              <a:solidFill>
                <a:srgbClr val="4F81BD">
                  <a:lumMod val="20000"/>
                  <a:lumOff val="80000"/>
                </a:srgbClr>
              </a:solidFill>
              <a:prstDash val="dash"/>
            </a:ln>
          </c:spPr>
        </c:majorGridlines>
        <c:numFmt formatCode="General" sourceLinked="0"/>
        <c:majorTickMark val="out"/>
        <c:minorTickMark val="none"/>
        <c:tickLblPos val="nextTo"/>
        <c:spPr>
          <a:solidFill>
            <a:sysClr val="window" lastClr="FFFFFF"/>
          </a:solidFill>
        </c:spPr>
        <c:crossAx val="76023296"/>
        <c:crosses val="autoZero"/>
        <c:crossBetween val="between"/>
        <c:majorUnit val="5"/>
      </c:valAx>
      <c:spPr>
        <a:solidFill>
          <a:sysClr val="window" lastClr="FFFFFF"/>
        </a:solidFill>
      </c:spPr>
    </c:plotArea>
    <c:plotVisOnly val="1"/>
    <c:dispBlanksAs val="gap"/>
    <c:showDLblsOverMax val="0"/>
  </c:chart>
  <c:spPr>
    <a:solidFill>
      <a:sysClr val="window" lastClr="FFFFFF"/>
    </a:solidFill>
    <a:ln>
      <a:solidFill>
        <a:srgbClr val="4F81BD">
          <a:lumMod val="20000"/>
          <a:lumOff val="80000"/>
        </a:srgbClr>
      </a:solidFill>
    </a:ln>
  </c:spPr>
  <c:txPr>
    <a:bodyPr/>
    <a:lstStyle/>
    <a:p>
      <a:pPr>
        <a:defRPr sz="1400" b="1">
          <a:latin typeface="Calibri Light" panose="020F030202020403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6"/>
          <c:order val="0"/>
          <c:tx>
            <c:strRef>
              <c:f>'7.2'!$C$2</c:f>
              <c:strCache>
                <c:ptCount val="1"/>
                <c:pt idx="0">
                  <c:v>Starting a Business - Procedures (number)</c:v>
                </c:pt>
              </c:strCache>
            </c:strRef>
          </c:tx>
          <c:spPr>
            <a:solidFill>
              <a:srgbClr val="9BBB59">
                <a:lumMod val="60000"/>
                <a:lumOff val="40000"/>
              </a:srgbClr>
            </a:solidFill>
          </c:spPr>
          <c:invertIfNegative val="0"/>
          <c:dPt>
            <c:idx val="0"/>
            <c:invertIfNegative val="0"/>
            <c:bubble3D val="0"/>
            <c:spPr>
              <a:solidFill>
                <a:srgbClr val="00B0F0"/>
              </a:solidFill>
            </c:spPr>
            <c:extLst xmlns:c16r2="http://schemas.microsoft.com/office/drawing/2015/06/chart">
              <c:ext xmlns:c16="http://schemas.microsoft.com/office/drawing/2014/chart" uri="{C3380CC4-5D6E-409C-BE32-E72D297353CC}">
                <c16:uniqueId val="{00000001-BBF5-4DE9-AB2B-7FABEBC95D81}"/>
              </c:ext>
            </c:extLst>
          </c:dPt>
          <c:dPt>
            <c:idx val="4"/>
            <c:invertIfNegative val="0"/>
            <c:bubble3D val="0"/>
            <c:spPr>
              <a:solidFill>
                <a:srgbClr val="C0504D"/>
              </a:solidFill>
            </c:spPr>
            <c:extLst xmlns:c16r2="http://schemas.microsoft.com/office/drawing/2015/06/chart">
              <c:ext xmlns:c16="http://schemas.microsoft.com/office/drawing/2014/chart" uri="{C3380CC4-5D6E-409C-BE32-E72D297353CC}">
                <c16:uniqueId val="{00000003-BBF5-4DE9-AB2B-7FABEBC95D81}"/>
              </c:ext>
            </c:extLst>
          </c:dPt>
          <c:dPt>
            <c:idx val="5"/>
            <c:invertIfNegative val="0"/>
            <c:bubble3D val="0"/>
            <c:spPr>
              <a:solidFill>
                <a:srgbClr val="0070C0"/>
              </a:solidFill>
            </c:spPr>
            <c:extLst xmlns:c16r2="http://schemas.microsoft.com/office/drawing/2015/06/chart">
              <c:ext xmlns:c16="http://schemas.microsoft.com/office/drawing/2014/chart" uri="{C3380CC4-5D6E-409C-BE32-E72D297353CC}">
                <c16:uniqueId val="{00000005-BBF5-4DE9-AB2B-7FABEBC95D81}"/>
              </c:ext>
            </c:extLst>
          </c:dPt>
          <c:dPt>
            <c:idx val="6"/>
            <c:invertIfNegative val="0"/>
            <c:bubble3D val="0"/>
            <c:spPr>
              <a:solidFill>
                <a:srgbClr val="0070C0"/>
              </a:solidFill>
            </c:spPr>
            <c:extLst xmlns:c16r2="http://schemas.microsoft.com/office/drawing/2015/06/chart">
              <c:ext xmlns:c16="http://schemas.microsoft.com/office/drawing/2014/chart" uri="{C3380CC4-5D6E-409C-BE32-E72D297353CC}">
                <c16:uniqueId val="{00000007-BBF5-4DE9-AB2B-7FABEBC95D81}"/>
              </c:ext>
            </c:extLst>
          </c:dPt>
          <c:dPt>
            <c:idx val="7"/>
            <c:invertIfNegative val="0"/>
            <c:bubble3D val="0"/>
            <c:spPr>
              <a:solidFill>
                <a:srgbClr val="0070C0"/>
              </a:solidFill>
            </c:spPr>
            <c:extLst xmlns:c16r2="http://schemas.microsoft.com/office/drawing/2015/06/chart">
              <c:ext xmlns:c16="http://schemas.microsoft.com/office/drawing/2014/chart" uri="{C3380CC4-5D6E-409C-BE32-E72D297353CC}">
                <c16:uniqueId val="{00000009-BBF5-4DE9-AB2B-7FABEBC95D81}"/>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multiLvlStrRef>
              <c:f>'7.2'!$A$3:$B$10</c:f>
              <c:multiLvlStrCache>
                <c:ptCount val="8"/>
                <c:lvl>
                  <c:pt idx="0">
                    <c:v>OIC</c:v>
                  </c:pt>
                  <c:pt idx="1">
                    <c:v>Non-OIC Developing</c:v>
                  </c:pt>
                  <c:pt idx="2">
                    <c:v>Developed</c:v>
                  </c:pt>
                  <c:pt idx="3">
                    <c:v>World</c:v>
                  </c:pt>
                  <c:pt idx="4">
                    <c:v>OIC</c:v>
                  </c:pt>
                  <c:pt idx="5">
                    <c:v>Non-OIC Developing</c:v>
                  </c:pt>
                  <c:pt idx="6">
                    <c:v>Developed</c:v>
                  </c:pt>
                  <c:pt idx="7">
                    <c:v>World</c:v>
                  </c:pt>
                </c:lvl>
                <c:lvl>
                  <c:pt idx="0">
                    <c:v>Female</c:v>
                  </c:pt>
                  <c:pt idx="4">
                    <c:v>Male</c:v>
                  </c:pt>
                </c:lvl>
              </c:multiLvlStrCache>
            </c:multiLvlStrRef>
          </c:cat>
          <c:val>
            <c:numRef>
              <c:f>'7.2'!$C$3:$C$10</c:f>
              <c:numCache>
                <c:formatCode>0.0</c:formatCode>
                <c:ptCount val="8"/>
                <c:pt idx="0">
                  <c:v>7.4232142857142858</c:v>
                </c:pt>
                <c:pt idx="1">
                  <c:v>7.6628865979381438</c:v>
                </c:pt>
                <c:pt idx="2">
                  <c:v>4.756756756756757</c:v>
                </c:pt>
                <c:pt idx="3">
                  <c:v>7.0263157894736841</c:v>
                </c:pt>
                <c:pt idx="4">
                  <c:v>7.0303571428571425</c:v>
                </c:pt>
                <c:pt idx="5">
                  <c:v>7.6525773195876283</c:v>
                </c:pt>
                <c:pt idx="6">
                  <c:v>4.756756756756757</c:v>
                </c:pt>
                <c:pt idx="7">
                  <c:v>6.905263157894737</c:v>
                </c:pt>
              </c:numCache>
            </c:numRef>
          </c:val>
          <c:extLst xmlns:c16r2="http://schemas.microsoft.com/office/drawing/2015/06/chart">
            <c:ext xmlns:c16="http://schemas.microsoft.com/office/drawing/2014/chart" uri="{C3380CC4-5D6E-409C-BE32-E72D297353CC}">
              <c16:uniqueId val="{0000000A-BBF5-4DE9-AB2B-7FABEBC95D81}"/>
            </c:ext>
          </c:extLst>
        </c:ser>
        <c:dLbls>
          <c:showLegendKey val="0"/>
          <c:showVal val="0"/>
          <c:showCatName val="0"/>
          <c:showSerName val="0"/>
          <c:showPercent val="0"/>
          <c:showBubbleSize val="0"/>
        </c:dLbls>
        <c:gapWidth val="50"/>
        <c:axId val="76077696"/>
        <c:axId val="76157312"/>
      </c:barChart>
      <c:catAx>
        <c:axId val="76077696"/>
        <c:scaling>
          <c:orientation val="minMax"/>
        </c:scaling>
        <c:delete val="0"/>
        <c:axPos val="b"/>
        <c:numFmt formatCode="General" sourceLinked="1"/>
        <c:majorTickMark val="out"/>
        <c:minorTickMark val="none"/>
        <c:tickLblPos val="low"/>
        <c:crossAx val="76157312"/>
        <c:crosses val="autoZero"/>
        <c:auto val="1"/>
        <c:lblAlgn val="ctr"/>
        <c:lblOffset val="100"/>
        <c:noMultiLvlLbl val="0"/>
      </c:catAx>
      <c:valAx>
        <c:axId val="76157312"/>
        <c:scaling>
          <c:orientation val="minMax"/>
          <c:max val="10"/>
        </c:scaling>
        <c:delete val="0"/>
        <c:axPos val="l"/>
        <c:majorGridlines>
          <c:spPr>
            <a:ln>
              <a:solidFill>
                <a:srgbClr val="4F81BD">
                  <a:lumMod val="20000"/>
                  <a:lumOff val="80000"/>
                </a:srgbClr>
              </a:solidFill>
              <a:prstDash val="dash"/>
            </a:ln>
          </c:spPr>
        </c:majorGridlines>
        <c:numFmt formatCode="General" sourceLinked="0"/>
        <c:majorTickMark val="out"/>
        <c:minorTickMark val="none"/>
        <c:tickLblPos val="nextTo"/>
        <c:spPr>
          <a:solidFill>
            <a:sysClr val="window" lastClr="FFFFFF"/>
          </a:solidFill>
        </c:spPr>
        <c:crossAx val="76077696"/>
        <c:crosses val="autoZero"/>
        <c:crossBetween val="between"/>
      </c:valAx>
      <c:spPr>
        <a:solidFill>
          <a:sysClr val="window" lastClr="FFFFFF"/>
        </a:solidFill>
      </c:spPr>
    </c:plotArea>
    <c:plotVisOnly val="1"/>
    <c:dispBlanksAs val="gap"/>
    <c:showDLblsOverMax val="0"/>
  </c:chart>
  <c:spPr>
    <a:solidFill>
      <a:sysClr val="window" lastClr="FFFFFF"/>
    </a:solidFill>
    <a:ln>
      <a:solidFill>
        <a:srgbClr val="4F81BD">
          <a:lumMod val="20000"/>
          <a:lumOff val="80000"/>
        </a:srgbClr>
      </a:solidFill>
    </a:ln>
  </c:spPr>
  <c:txPr>
    <a:bodyPr/>
    <a:lstStyle/>
    <a:p>
      <a:pPr>
        <a:defRPr sz="1400" b="1">
          <a:latin typeface="Calibri Light" panose="020F030202020403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0632500000000001"/>
          <c:y val="0.13101851851851851"/>
          <c:w val="0.64927222222222225"/>
          <c:h val="0.81805555555555554"/>
        </c:manualLayout>
      </c:layout>
      <c:barChart>
        <c:barDir val="bar"/>
        <c:grouping val="percentStacked"/>
        <c:varyColors val="0"/>
        <c:ser>
          <c:idx val="0"/>
          <c:order val="0"/>
          <c:tx>
            <c:strRef>
              <c:f>'7.8'!$M$2</c:f>
              <c:strCache>
                <c:ptCount val="1"/>
                <c:pt idx="0">
                  <c:v>Yes</c:v>
                </c:pt>
              </c:strCache>
            </c:strRef>
          </c:tx>
          <c:spPr>
            <a:solidFill>
              <a:srgbClr val="0070C0"/>
            </a:solidFill>
          </c:spPr>
          <c:invertIfNegative val="0"/>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'7.8'!$L$3:$L$4</c:f>
              <c:strCache>
                <c:ptCount val="2"/>
                <c:pt idx="0">
                  <c:v>Does the law establish an anti-discrimination commission? </c:v>
                </c:pt>
                <c:pt idx="1">
                  <c:v>Does the law prohibit discrimination by creditors on the basis of sex or gender in access to credit?</c:v>
                </c:pt>
              </c:strCache>
            </c:strRef>
          </c:cat>
          <c:val>
            <c:numRef>
              <c:f>'7.8'!$M$3:$M$4</c:f>
              <c:numCache>
                <c:formatCode>0</c:formatCode>
                <c:ptCount val="2"/>
                <c:pt idx="0">
                  <c:v>17</c:v>
                </c:pt>
                <c:pt idx="1">
                  <c:v>22</c:v>
                </c:pt>
              </c:numCache>
            </c:numRef>
          </c:val>
          <c:extLst xmlns:c16r2="http://schemas.microsoft.com/office/drawing/2015/06/chart">
            <c:ext xmlns:c16="http://schemas.microsoft.com/office/drawing/2014/chart" uri="{C3380CC4-5D6E-409C-BE32-E72D297353CC}">
              <c16:uniqueId val="{00000000-8309-48ED-8677-322E5B303B2F}"/>
            </c:ext>
          </c:extLst>
        </c:ser>
        <c:ser>
          <c:idx val="1"/>
          <c:order val="1"/>
          <c:tx>
            <c:strRef>
              <c:f>'7.8'!$N$2</c:f>
              <c:strCache>
                <c:ptCount val="1"/>
                <c:pt idx="0">
                  <c:v>No</c:v>
                </c:pt>
              </c:strCache>
            </c:strRef>
          </c:tx>
          <c:spPr>
            <a:solidFill>
              <a:srgbClr val="9BBB59">
                <a:lumMod val="60000"/>
                <a:lumOff val="40000"/>
              </a:srgbClr>
            </a:solidFill>
          </c:spPr>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'7.8'!$L$3:$L$4</c:f>
              <c:strCache>
                <c:ptCount val="2"/>
                <c:pt idx="0">
                  <c:v>Does the law establish an anti-discrimination commission? </c:v>
                </c:pt>
                <c:pt idx="1">
                  <c:v>Does the law prohibit discrimination by creditors on the basis of sex or gender in access to credit?</c:v>
                </c:pt>
              </c:strCache>
            </c:strRef>
          </c:cat>
          <c:val>
            <c:numRef>
              <c:f>'7.8'!$N$3:$N$4</c:f>
              <c:numCache>
                <c:formatCode>0</c:formatCode>
                <c:ptCount val="2"/>
                <c:pt idx="0">
                  <c:v>38</c:v>
                </c:pt>
                <c:pt idx="1">
                  <c:v>33</c:v>
                </c:pt>
              </c:numCache>
            </c:numRef>
          </c:val>
          <c:extLst xmlns:c16r2="http://schemas.microsoft.com/office/drawing/2015/06/chart">
            <c:ext xmlns:c16="http://schemas.microsoft.com/office/drawing/2014/chart" uri="{C3380CC4-5D6E-409C-BE32-E72D297353CC}">
              <c16:uniqueId val="{00000001-8309-48ED-8677-322E5B303B2F}"/>
            </c:ext>
          </c:extLst>
        </c:ser>
        <c:dLbls>
          <c:showLegendKey val="0"/>
          <c:showVal val="0"/>
          <c:showCatName val="0"/>
          <c:showSerName val="0"/>
          <c:showPercent val="0"/>
          <c:showBubbleSize val="0"/>
        </c:dLbls>
        <c:gapWidth val="50"/>
        <c:overlap val="100"/>
        <c:axId val="76227712"/>
        <c:axId val="76229248"/>
      </c:barChart>
      <c:catAx>
        <c:axId val="76227712"/>
        <c:scaling>
          <c:orientation val="maxMin"/>
        </c:scaling>
        <c:delete val="0"/>
        <c:axPos val="l"/>
        <c:numFmt formatCode="General" sourceLinked="0"/>
        <c:majorTickMark val="out"/>
        <c:minorTickMark val="none"/>
        <c:tickLblPos val="nextTo"/>
        <c:txPr>
          <a:bodyPr/>
          <a:lstStyle/>
          <a:p>
            <a:pPr>
              <a:defRPr sz="1600">
                <a:latin typeface="Cambria" panose="02040503050406030204" pitchFamily="18" charset="0"/>
              </a:defRPr>
            </a:pPr>
            <a:endParaRPr lang="en-US"/>
          </a:p>
        </c:txPr>
        <c:crossAx val="76229248"/>
        <c:crosses val="autoZero"/>
        <c:auto val="1"/>
        <c:lblAlgn val="ctr"/>
        <c:lblOffset val="100"/>
        <c:noMultiLvlLbl val="0"/>
      </c:catAx>
      <c:valAx>
        <c:axId val="76229248"/>
        <c:scaling>
          <c:orientation val="minMax"/>
        </c:scaling>
        <c:delete val="1"/>
        <c:axPos val="t"/>
        <c:majorGridlines>
          <c:spPr>
            <a:ln>
              <a:solidFill>
                <a:schemeClr val="accent1"/>
              </a:solidFill>
              <a:prstDash val="dash"/>
            </a:ln>
          </c:spPr>
        </c:majorGridlines>
        <c:numFmt formatCode="0%" sourceLinked="0"/>
        <c:majorTickMark val="out"/>
        <c:minorTickMark val="none"/>
        <c:tickLblPos val="nextTo"/>
        <c:crossAx val="76227712"/>
        <c:crosses val="autoZero"/>
        <c:crossBetween val="between"/>
      </c:valAx>
      <c:spPr>
        <a:solidFill>
          <a:schemeClr val="bg1"/>
        </a:solidFill>
      </c:spPr>
    </c:plotArea>
    <c:legend>
      <c:legendPos val="t"/>
      <c:layout/>
      <c:overlay val="0"/>
      <c:txPr>
        <a:bodyPr/>
        <a:lstStyle/>
        <a:p>
          <a:pPr>
            <a:defRPr sz="1800"/>
          </a:pPr>
          <a:endParaRPr lang="en-US"/>
        </a:p>
      </c:txPr>
    </c:legend>
    <c:plotVisOnly val="1"/>
    <c:dispBlanksAs val="gap"/>
    <c:showDLblsOverMax val="0"/>
  </c:chart>
  <c:spPr>
    <a:solidFill>
      <a:schemeClr val="bg1"/>
    </a:solidFill>
    <a:ln>
      <a:solidFill>
        <a:schemeClr val="accent1">
          <a:lumMod val="20000"/>
          <a:lumOff val="80000"/>
        </a:schemeClr>
      </a:solidFill>
    </a:ln>
  </c:spPr>
  <c:txPr>
    <a:bodyPr/>
    <a:lstStyle/>
    <a:p>
      <a:pPr>
        <a:defRPr sz="1400" b="1">
          <a:latin typeface="Calibri Light" panose="020F030202020403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1"/>
            <a:ext cx="2918831" cy="495029"/>
          </a:xfrm>
          <a:prstGeom prst="rect">
            <a:avLst/>
          </a:prstGeom>
        </p:spPr>
        <p:txBody>
          <a:bodyPr vert="horz" lIns="91440" tIns="45720" rIns="91440" bIns="45720" rtlCol="0"/>
          <a:lstStyle>
            <a:lvl1pPr algn="r">
              <a:defRPr sz="1200"/>
            </a:lvl1pPr>
          </a:lstStyle>
          <a:p>
            <a:fld id="{53414393-0C37-40E7-8783-40E4CB3F9A77}" type="datetimeFigureOut">
              <a:rPr lang="en-US" smtClean="0"/>
              <a:t>15-Sep-19</a:t>
            </a:fld>
            <a:endParaRPr lang="en-US"/>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9FB6735C-1D93-49FD-8910-1B25DCC5DE57}" type="slidenum">
              <a:rPr lang="en-US" smtClean="0"/>
              <a:t>‹#›</a:t>
            </a:fld>
            <a:endParaRPr lang="en-US"/>
          </a:p>
        </p:txBody>
      </p:sp>
    </p:spTree>
    <p:extLst>
      <p:ext uri="{BB962C8B-B14F-4D97-AF65-F5344CB8AC3E}">
        <p14:creationId xmlns:p14="http://schemas.microsoft.com/office/powerpoint/2010/main" val="3761315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1DC1738-8F15-4AD0-BB36-16826EEBA526}" type="datetimeFigureOut">
              <a:rPr lang="en-US"/>
              <a:pPr>
                <a:defRPr/>
              </a:pPr>
              <a:t>15-Sep-19</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0BF0EA6-9E26-464C-8461-4978155A285F}" type="slidenum">
              <a:rPr lang="en-US"/>
              <a:pPr>
                <a:defRPr/>
              </a:pPr>
              <a:t>‹#›</a:t>
            </a:fld>
            <a:endParaRPr lang="en-US"/>
          </a:p>
        </p:txBody>
      </p:sp>
    </p:spTree>
    <p:extLst>
      <p:ext uri="{BB962C8B-B14F-4D97-AF65-F5344CB8AC3E}">
        <p14:creationId xmlns:p14="http://schemas.microsoft.com/office/powerpoint/2010/main" val="37109696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BF0EA6-9E26-464C-8461-4978155A285F}" type="slidenum">
              <a:rPr lang="en-US" smtClean="0"/>
              <a:pPr>
                <a:defRPr/>
              </a:pPr>
              <a:t>1</a:t>
            </a:fld>
            <a:endParaRPr lang="en-US"/>
          </a:p>
        </p:txBody>
      </p:sp>
    </p:spTree>
    <p:extLst>
      <p:ext uri="{BB962C8B-B14F-4D97-AF65-F5344CB8AC3E}">
        <p14:creationId xmlns:p14="http://schemas.microsoft.com/office/powerpoint/2010/main" val="252022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Royal brunei</a:t>
            </a:r>
            <a:r>
              <a:rPr lang="tr-TR" baseline="0" dirty="0" smtClean="0"/>
              <a:t> airlines and sudan. </a:t>
            </a:r>
          </a:p>
          <a:p>
            <a:endParaRPr lang="en-US" dirty="0"/>
          </a:p>
        </p:txBody>
      </p:sp>
      <p:sp>
        <p:nvSpPr>
          <p:cNvPr id="4" name="Slide Number Placeholder 3"/>
          <p:cNvSpPr>
            <a:spLocks noGrp="1"/>
          </p:cNvSpPr>
          <p:nvPr>
            <p:ph type="sldNum" sz="quarter" idx="10"/>
          </p:nvPr>
        </p:nvSpPr>
        <p:spPr/>
        <p:txBody>
          <a:bodyPr/>
          <a:lstStyle/>
          <a:p>
            <a:pPr>
              <a:defRPr/>
            </a:pPr>
            <a:fld id="{B0BF0EA6-9E26-464C-8461-4978155A285F}" type="slidenum">
              <a:rPr lang="en-US" smtClean="0"/>
              <a:pPr>
                <a:defRPr/>
              </a:pPr>
              <a:t>2</a:t>
            </a:fld>
            <a:endParaRPr lang="en-US"/>
          </a:p>
        </p:txBody>
      </p:sp>
    </p:spTree>
    <p:extLst>
      <p:ext uri="{BB962C8B-B14F-4D97-AF65-F5344CB8AC3E}">
        <p14:creationId xmlns:p14="http://schemas.microsoft.com/office/powerpoint/2010/main" val="3369308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Some studies found that women are more risk averse and it </a:t>
            </a:r>
            <a:r>
              <a:rPr lang="en-US" dirty="0" smtClean="0"/>
              <a:t>has benefits: </a:t>
            </a:r>
            <a:r>
              <a:rPr lang="tr-TR" baseline="0" dirty="0" smtClean="0"/>
              <a:t> </a:t>
            </a:r>
            <a:r>
              <a:rPr lang="en-US" dirty="0" smtClean="0"/>
              <a:t>gender-balanced corporate boards improve firm performance, especially in high-tech manufacturing and knowledge-intensive services. Gender diversity on boards of banking supervision agencies is also associated with greater financial stability (Sahay and </a:t>
            </a:r>
            <a:r>
              <a:rPr lang="en-US" dirty="0" err="1" smtClean="0"/>
              <a:t>Čihák</a:t>
            </a:r>
            <a:r>
              <a:rPr lang="en-US" dirty="0" smtClean="0"/>
              <a:t> 2018).</a:t>
            </a:r>
          </a:p>
          <a:p>
            <a:endParaRPr lang="en-US" dirty="0"/>
          </a:p>
        </p:txBody>
      </p:sp>
      <p:sp>
        <p:nvSpPr>
          <p:cNvPr id="4" name="Slide Number Placeholder 3"/>
          <p:cNvSpPr>
            <a:spLocks noGrp="1"/>
          </p:cNvSpPr>
          <p:nvPr>
            <p:ph type="sldNum" sz="quarter" idx="10"/>
          </p:nvPr>
        </p:nvSpPr>
        <p:spPr/>
        <p:txBody>
          <a:bodyPr/>
          <a:lstStyle/>
          <a:p>
            <a:pPr>
              <a:defRPr/>
            </a:pPr>
            <a:fld id="{B0BF0EA6-9E26-464C-8461-4978155A285F}" type="slidenum">
              <a:rPr lang="en-US" smtClean="0"/>
              <a:pPr>
                <a:defRPr/>
              </a:pPr>
              <a:t>14</a:t>
            </a:fld>
            <a:endParaRPr lang="en-US"/>
          </a:p>
        </p:txBody>
      </p:sp>
    </p:spTree>
    <p:extLst>
      <p:ext uri="{BB962C8B-B14F-4D97-AF65-F5344CB8AC3E}">
        <p14:creationId xmlns:p14="http://schemas.microsoft.com/office/powerpoint/2010/main" val="1179833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Some studies found that women are more risk averse and it </a:t>
            </a:r>
            <a:r>
              <a:rPr lang="en-US" dirty="0" smtClean="0"/>
              <a:t>has benefits: </a:t>
            </a:r>
            <a:r>
              <a:rPr lang="tr-TR" baseline="0" dirty="0" smtClean="0"/>
              <a:t> </a:t>
            </a:r>
            <a:r>
              <a:rPr lang="en-US" dirty="0" smtClean="0"/>
              <a:t>gender-balanced corporate boards improve firm performance, especially in high-tech manufacturing and knowledge-intensive services. Gender diversity on boards of banking supervision agencies is also associated with greater financial stability (Sahay and </a:t>
            </a:r>
            <a:r>
              <a:rPr lang="en-US" dirty="0" err="1" smtClean="0"/>
              <a:t>Čihák</a:t>
            </a:r>
            <a:r>
              <a:rPr lang="en-US" dirty="0" smtClean="0"/>
              <a:t> 2018).</a:t>
            </a:r>
          </a:p>
          <a:p>
            <a:endParaRPr lang="en-US" dirty="0"/>
          </a:p>
        </p:txBody>
      </p:sp>
      <p:sp>
        <p:nvSpPr>
          <p:cNvPr id="4" name="Slide Number Placeholder 3"/>
          <p:cNvSpPr>
            <a:spLocks noGrp="1"/>
          </p:cNvSpPr>
          <p:nvPr>
            <p:ph type="sldNum" sz="quarter" idx="10"/>
          </p:nvPr>
        </p:nvSpPr>
        <p:spPr/>
        <p:txBody>
          <a:bodyPr/>
          <a:lstStyle/>
          <a:p>
            <a:pPr>
              <a:defRPr/>
            </a:pPr>
            <a:fld id="{B0BF0EA6-9E26-464C-8461-4978155A285F}" type="slidenum">
              <a:rPr lang="en-US" smtClean="0"/>
              <a:pPr>
                <a:defRPr/>
              </a:pPr>
              <a:t>15</a:t>
            </a:fld>
            <a:endParaRPr lang="en-US"/>
          </a:p>
        </p:txBody>
      </p:sp>
    </p:spTree>
    <p:extLst>
      <p:ext uri="{BB962C8B-B14F-4D97-AF65-F5344CB8AC3E}">
        <p14:creationId xmlns:p14="http://schemas.microsoft.com/office/powerpoint/2010/main" val="1179833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Some studies found that women are more risk averse and it </a:t>
            </a:r>
            <a:r>
              <a:rPr lang="en-US" dirty="0" smtClean="0"/>
              <a:t>has benefits: </a:t>
            </a:r>
            <a:r>
              <a:rPr lang="tr-TR" baseline="0" dirty="0" smtClean="0"/>
              <a:t> </a:t>
            </a:r>
            <a:r>
              <a:rPr lang="en-US" dirty="0" smtClean="0"/>
              <a:t>gender-balanced corporate boards improve firm performance, especially in high-tech manufacturing and knowledge-intensive services. Gender diversity on boards of banking supervision agencies is also associated with greater financial stability (Sahay and </a:t>
            </a:r>
            <a:r>
              <a:rPr lang="en-US" dirty="0" err="1" smtClean="0"/>
              <a:t>Čihák</a:t>
            </a:r>
            <a:r>
              <a:rPr lang="en-US" dirty="0" smtClean="0"/>
              <a:t> 2018).</a:t>
            </a:r>
          </a:p>
          <a:p>
            <a:endParaRPr lang="en-US" dirty="0"/>
          </a:p>
        </p:txBody>
      </p:sp>
      <p:sp>
        <p:nvSpPr>
          <p:cNvPr id="4" name="Slide Number Placeholder 3"/>
          <p:cNvSpPr>
            <a:spLocks noGrp="1"/>
          </p:cNvSpPr>
          <p:nvPr>
            <p:ph type="sldNum" sz="quarter" idx="10"/>
          </p:nvPr>
        </p:nvSpPr>
        <p:spPr/>
        <p:txBody>
          <a:bodyPr/>
          <a:lstStyle/>
          <a:p>
            <a:pPr>
              <a:defRPr/>
            </a:pPr>
            <a:fld id="{B0BF0EA6-9E26-464C-8461-4978155A285F}" type="slidenum">
              <a:rPr lang="en-US" smtClean="0"/>
              <a:pPr>
                <a:defRPr/>
              </a:pPr>
              <a:t>16</a:t>
            </a:fld>
            <a:endParaRPr lang="en-US"/>
          </a:p>
        </p:txBody>
      </p:sp>
    </p:spTree>
    <p:extLst>
      <p:ext uri="{BB962C8B-B14F-4D97-AF65-F5344CB8AC3E}">
        <p14:creationId xmlns:p14="http://schemas.microsoft.com/office/powerpoint/2010/main" val="1179833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BF0EA6-9E26-464C-8461-4978155A285F}" type="slidenum">
              <a:rPr lang="en-US" smtClean="0"/>
              <a:pPr>
                <a:defRPr/>
              </a:pPr>
              <a:t>17</a:t>
            </a:fld>
            <a:endParaRPr lang="en-US"/>
          </a:p>
        </p:txBody>
      </p:sp>
    </p:spTree>
    <p:extLst>
      <p:ext uri="{BB962C8B-B14F-4D97-AF65-F5344CB8AC3E}">
        <p14:creationId xmlns:p14="http://schemas.microsoft.com/office/powerpoint/2010/main" val="384334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2D6FDEFA-32AB-4DD8-B2A6-B398EB1BF5F0}" type="datetime1">
              <a:rPr lang="en-US" smtClean="0"/>
              <a:t>15-Sep-19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55E1A8-0A5F-42F0-84BC-976EDE9F5B3D}" type="slidenum">
              <a:rPr lang="en-US" smtClean="0"/>
              <a:pPr>
                <a:defRPr/>
              </a:pPr>
              <a:t>‹#›</a:t>
            </a:fld>
            <a:endParaRPr lang="en-US"/>
          </a:p>
        </p:txBody>
      </p:sp>
    </p:spTree>
    <p:extLst>
      <p:ext uri="{BB962C8B-B14F-4D97-AF65-F5344CB8AC3E}">
        <p14:creationId xmlns:p14="http://schemas.microsoft.com/office/powerpoint/2010/main" val="740349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9E6A702-3DEF-4BF3-9CB6-730803EED410}" type="datetime1">
              <a:rPr lang="en-US" smtClean="0"/>
              <a:t>15-Sep-19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901252-B234-4F5D-8870-9849A8769438}" type="slidenum">
              <a:rPr lang="en-US" smtClean="0"/>
              <a:pPr>
                <a:defRPr/>
              </a:pPr>
              <a:t>‹#›</a:t>
            </a:fld>
            <a:endParaRPr lang="en-US"/>
          </a:p>
        </p:txBody>
      </p:sp>
    </p:spTree>
    <p:extLst>
      <p:ext uri="{BB962C8B-B14F-4D97-AF65-F5344CB8AC3E}">
        <p14:creationId xmlns:p14="http://schemas.microsoft.com/office/powerpoint/2010/main" val="1923272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8892F4A-D987-4531-9A95-2ECC57321736}" type="datetime1">
              <a:rPr lang="en-US" smtClean="0"/>
              <a:t>15-Sep-19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3AB43E0-7700-4EA0-B2AF-03460B21C117}" type="slidenum">
              <a:rPr lang="en-US" smtClean="0"/>
              <a:pPr>
                <a:defRPr/>
              </a:pPr>
              <a:t>‹#›</a:t>
            </a:fld>
            <a:endParaRPr lang="en-US"/>
          </a:p>
        </p:txBody>
      </p:sp>
    </p:spTree>
    <p:extLst>
      <p:ext uri="{BB962C8B-B14F-4D97-AF65-F5344CB8AC3E}">
        <p14:creationId xmlns:p14="http://schemas.microsoft.com/office/powerpoint/2010/main" val="2502954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3CA3959-9193-410C-B8AA-4E58DFB961B8}" type="datetime1">
              <a:rPr lang="en-US" smtClean="0"/>
              <a:t>15-Sep-19</a:t>
            </a:fld>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07F3447-C679-4F90-B57C-428CB099D9D1}" type="slidenum">
              <a:rPr lang="en-US" smtClean="0"/>
              <a:pPr>
                <a:defRPr/>
              </a:pPr>
              <a:t>‹#›</a:t>
            </a:fld>
            <a:endParaRPr lang="en-US"/>
          </a:p>
        </p:txBody>
      </p:sp>
    </p:spTree>
    <p:extLst>
      <p:ext uri="{BB962C8B-B14F-4D97-AF65-F5344CB8AC3E}">
        <p14:creationId xmlns:p14="http://schemas.microsoft.com/office/powerpoint/2010/main" val="2475600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3088CE64-6B1E-40E3-B61A-31EF08C8DB92}" type="datetime1">
              <a:rPr lang="en-US" smtClean="0"/>
              <a:t>15-Sep-19</a:t>
            </a:fld>
            <a:endParaRPr lang="en-US"/>
          </a:p>
        </p:txBody>
      </p:sp>
      <p:sp>
        <p:nvSpPr>
          <p:cNvPr id="5" name="Footer Placeholder 4"/>
          <p:cNvSpPr>
            <a:spLocks noGrp="1"/>
          </p:cNvSpPr>
          <p:nvPr>
            <p:ph type="ftr" sz="quarter" idx="11"/>
          </p:nvPr>
        </p:nvSpPr>
        <p:spPr/>
        <p:txBody>
          <a:bodyPr/>
          <a:lstStyle/>
          <a:p>
            <a:pPr>
              <a:defRPr/>
            </a:pPr>
            <a:endParaRPr lang="en-US" dirty="0" smtClean="0"/>
          </a:p>
        </p:txBody>
      </p:sp>
      <p:sp>
        <p:nvSpPr>
          <p:cNvPr id="6" name="Slide Number Placeholder 5"/>
          <p:cNvSpPr>
            <a:spLocks noGrp="1"/>
          </p:cNvSpPr>
          <p:nvPr>
            <p:ph type="sldNum" sz="quarter" idx="12"/>
          </p:nvPr>
        </p:nvSpPr>
        <p:spPr/>
        <p:txBody>
          <a:bodyPr/>
          <a:lstStyle/>
          <a:p>
            <a:pPr>
              <a:defRPr/>
            </a:pPr>
            <a:fld id="{D0CD8C09-08CA-4FDB-821F-AE60AB40D23D}" type="slidenum">
              <a:rPr lang="en-US" smtClean="0"/>
              <a:pPr>
                <a:defRPr/>
              </a:pPr>
              <a:t>‹#›</a:t>
            </a:fld>
            <a:endParaRPr lang="en-US"/>
          </a:p>
        </p:txBody>
      </p:sp>
    </p:spTree>
    <p:extLst>
      <p:ext uri="{BB962C8B-B14F-4D97-AF65-F5344CB8AC3E}">
        <p14:creationId xmlns:p14="http://schemas.microsoft.com/office/powerpoint/2010/main" val="353940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688D948F-2537-4DAB-95A5-451D0CFDC966}" type="datetime1">
              <a:rPr lang="en-US" smtClean="0"/>
              <a:t>15-Sep-19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619E8B7-5EF8-4D2D-A2DC-EBB16CA82075}" type="slidenum">
              <a:rPr lang="en-US" smtClean="0"/>
              <a:pPr>
                <a:defRPr/>
              </a:pPr>
              <a:t>‹#›</a:t>
            </a:fld>
            <a:endParaRPr lang="en-US"/>
          </a:p>
        </p:txBody>
      </p:sp>
    </p:spTree>
    <p:extLst>
      <p:ext uri="{BB962C8B-B14F-4D97-AF65-F5344CB8AC3E}">
        <p14:creationId xmlns:p14="http://schemas.microsoft.com/office/powerpoint/2010/main" val="3580506896"/>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E5DB7DCC-2599-4801-A1EA-26A5F8400FDE}" type="datetime1">
              <a:rPr lang="en-US" smtClean="0"/>
              <a:t>15-Sep-19</a:t>
            </a:fld>
            <a:endParaRPr lang="en-US"/>
          </a:p>
        </p:txBody>
      </p:sp>
      <p:sp>
        <p:nvSpPr>
          <p:cNvPr id="8" name="Footer Placeholder 7"/>
          <p:cNvSpPr>
            <a:spLocks noGrp="1"/>
          </p:cNvSpPr>
          <p:nvPr>
            <p:ph type="ftr" sz="quarter" idx="11"/>
          </p:nvPr>
        </p:nvSpPr>
        <p:spPr/>
        <p:txBody>
          <a:bodyPr/>
          <a:lstStyle/>
          <a:p>
            <a:pPr>
              <a:defRPr/>
            </a:pPr>
            <a:endParaRPr lang="en-US" sz="1050" dirty="0"/>
          </a:p>
        </p:txBody>
      </p:sp>
      <p:sp>
        <p:nvSpPr>
          <p:cNvPr id="9" name="Slide Number Placeholder 8"/>
          <p:cNvSpPr>
            <a:spLocks noGrp="1"/>
          </p:cNvSpPr>
          <p:nvPr>
            <p:ph type="sldNum" sz="quarter" idx="12"/>
          </p:nvPr>
        </p:nvSpPr>
        <p:spPr/>
        <p:txBody>
          <a:bodyPr/>
          <a:lstStyle/>
          <a:p>
            <a:pPr>
              <a:defRPr/>
            </a:pPr>
            <a:fld id="{099ADB0D-D39B-493F-9C73-9DC2E497C575}" type="slidenum">
              <a:rPr lang="en-US" smtClean="0"/>
              <a:pPr>
                <a:defRPr/>
              </a:pPr>
              <a:t>‹#›</a:t>
            </a:fld>
            <a:endParaRPr lang="en-US"/>
          </a:p>
        </p:txBody>
      </p:sp>
    </p:spTree>
    <p:extLst>
      <p:ext uri="{BB962C8B-B14F-4D97-AF65-F5344CB8AC3E}">
        <p14:creationId xmlns:p14="http://schemas.microsoft.com/office/powerpoint/2010/main" val="3487949265"/>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ADD77F79-BA15-4126-97EF-4F6610F4B9BC}" type="datetime1">
              <a:rPr lang="en-US" smtClean="0"/>
              <a:t>15-Sep-19</a:t>
            </a:fld>
            <a:endParaRPr lang="en-US"/>
          </a:p>
        </p:txBody>
      </p:sp>
      <p:sp>
        <p:nvSpPr>
          <p:cNvPr id="4" name="Footer Placeholder 3"/>
          <p:cNvSpPr>
            <a:spLocks noGrp="1"/>
          </p:cNvSpPr>
          <p:nvPr>
            <p:ph type="ftr" sz="quarter" idx="11"/>
          </p:nvPr>
        </p:nvSpPr>
        <p:spPr/>
        <p:txBody>
          <a:bodyPr/>
          <a:lstStyle/>
          <a:p>
            <a:pPr>
              <a:defRPr/>
            </a:pPr>
            <a:endParaRPr lang="en-US" sz="1050" dirty="0"/>
          </a:p>
        </p:txBody>
      </p:sp>
      <p:sp>
        <p:nvSpPr>
          <p:cNvPr id="5" name="Slide Number Placeholder 4"/>
          <p:cNvSpPr>
            <a:spLocks noGrp="1"/>
          </p:cNvSpPr>
          <p:nvPr>
            <p:ph type="sldNum" sz="quarter" idx="12"/>
          </p:nvPr>
        </p:nvSpPr>
        <p:spPr/>
        <p:txBody>
          <a:bodyPr/>
          <a:lstStyle/>
          <a:p>
            <a:pPr>
              <a:defRPr/>
            </a:pPr>
            <a:fld id="{2A36FB65-9609-4951-97F0-34E5C6379C8C}" type="slidenum">
              <a:rPr lang="en-US" smtClean="0"/>
              <a:pPr>
                <a:defRPr/>
              </a:pPr>
              <a:t>‹#›</a:t>
            </a:fld>
            <a:endParaRPr lang="en-US"/>
          </a:p>
        </p:txBody>
      </p:sp>
    </p:spTree>
    <p:extLst>
      <p:ext uri="{BB962C8B-B14F-4D97-AF65-F5344CB8AC3E}">
        <p14:creationId xmlns:p14="http://schemas.microsoft.com/office/powerpoint/2010/main" val="393361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8736D7D-7B78-4204-84AE-9868BE883537}" type="datetime1">
              <a:rPr lang="en-US" smtClean="0"/>
              <a:t>15-Sep-19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142CD38-937B-4737-96A3-10C6268B9D15}" type="slidenum">
              <a:rPr lang="en-US" smtClean="0"/>
              <a:pPr>
                <a:defRPr/>
              </a:pPr>
              <a:t>‹#›</a:t>
            </a:fld>
            <a:endParaRPr lang="en-US"/>
          </a:p>
        </p:txBody>
      </p:sp>
    </p:spTree>
    <p:extLst>
      <p:ext uri="{BB962C8B-B14F-4D97-AF65-F5344CB8AC3E}">
        <p14:creationId xmlns:p14="http://schemas.microsoft.com/office/powerpoint/2010/main" val="1901588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D90CC0B7-A0AC-4C3F-85B1-6C2E8A2C904C}" type="datetime1">
              <a:rPr lang="en-US" smtClean="0"/>
              <a:t>15-Sep-19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E3A8324-5FAB-41ED-BB72-D260E8019B30}" type="slidenum">
              <a:rPr lang="en-US" smtClean="0"/>
              <a:pPr>
                <a:defRPr/>
              </a:pPr>
              <a:t>‹#›</a:t>
            </a:fld>
            <a:endParaRPr lang="en-US"/>
          </a:p>
        </p:txBody>
      </p:sp>
    </p:spTree>
    <p:extLst>
      <p:ext uri="{BB962C8B-B14F-4D97-AF65-F5344CB8AC3E}">
        <p14:creationId xmlns:p14="http://schemas.microsoft.com/office/powerpoint/2010/main" val="901019881"/>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DD22985C-5E11-4499-A998-A950D6F7EA7A}" type="datetime1">
              <a:rPr lang="en-US" smtClean="0"/>
              <a:t>15-Sep-19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619E8B7-5EF8-4D2D-A2DC-EBB16CA82075}" type="slidenum">
              <a:rPr lang="en-US" smtClean="0"/>
              <a:pPr>
                <a:defRPr/>
              </a:pPr>
              <a:t>‹#›</a:t>
            </a:fld>
            <a:endParaRPr lang="en-US"/>
          </a:p>
        </p:txBody>
      </p:sp>
    </p:spTree>
    <p:extLst>
      <p:ext uri="{BB962C8B-B14F-4D97-AF65-F5344CB8AC3E}">
        <p14:creationId xmlns:p14="http://schemas.microsoft.com/office/powerpoint/2010/main" val="1498549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53993FA5-7D52-427A-83AE-87EA64E59970}" type="datetime1">
              <a:rPr lang="en-US" smtClean="0"/>
              <a:t>15-Sep-19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619E8B7-5EF8-4D2D-A2DC-EBB16CA82075}" type="slidenum">
              <a:rPr lang="en-US" smtClean="0"/>
              <a:pPr>
                <a:defRPr/>
              </a:pPr>
              <a:t>‹#›</a:t>
            </a:fld>
            <a:endParaRPr lang="en-US"/>
          </a:p>
        </p:txBody>
      </p:sp>
    </p:spTree>
    <p:extLst>
      <p:ext uri="{BB962C8B-B14F-4D97-AF65-F5344CB8AC3E}">
        <p14:creationId xmlns:p14="http://schemas.microsoft.com/office/powerpoint/2010/main" val="414819738"/>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04800" y="5257800"/>
            <a:ext cx="8839199" cy="1600200"/>
          </a:xfrm>
          <a:prstGeom prst="rect">
            <a:avLst/>
          </a:prstGeom>
          <a:solidFill>
            <a:schemeClr val="accent6">
              <a:lumMod val="20000"/>
              <a:lumOff val="80000"/>
            </a:schemeClr>
          </a:solidFill>
          <a:ln>
            <a:noFill/>
          </a:ln>
          <a:effectLst/>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800" b="1" dirty="0" smtClean="0">
                <a:latin typeface="Palatino Linotype" panose="02040502050505030304" pitchFamily="18" charset="0"/>
              </a:rPr>
              <a:t>Tr</a:t>
            </a:r>
            <a:r>
              <a:rPr lang="en-US" sz="1800" b="1" dirty="0" err="1" smtClean="0">
                <a:latin typeface="Palatino Linotype" panose="02040502050505030304" pitchFamily="18" charset="0"/>
              </a:rPr>
              <a:t>aining</a:t>
            </a:r>
            <a:r>
              <a:rPr lang="en-US" sz="1800" b="1" dirty="0" smtClean="0">
                <a:latin typeface="Palatino Linotype" panose="02040502050505030304" pitchFamily="18" charset="0"/>
              </a:rPr>
              <a:t> </a:t>
            </a:r>
            <a:r>
              <a:rPr lang="en-US" sz="1800" b="1" dirty="0">
                <a:latin typeface="Palatino Linotype" panose="02040502050505030304" pitchFamily="18" charset="0"/>
              </a:rPr>
              <a:t>Session on Guidelines for Preparing, Drafting and Submitting Progress Reports on </a:t>
            </a:r>
            <a:r>
              <a:rPr lang="en-US" sz="1800" b="1" dirty="0" smtClean="0">
                <a:latin typeface="Palatino Linotype" panose="02040502050505030304" pitchFamily="18" charset="0"/>
              </a:rPr>
              <a:t>Implementing</a:t>
            </a:r>
            <a:r>
              <a:rPr lang="tr-TR" sz="1800" b="1" dirty="0" smtClean="0">
                <a:latin typeface="Palatino Linotype" panose="02040502050505030304" pitchFamily="18" charset="0"/>
              </a:rPr>
              <a:t> </a:t>
            </a:r>
            <a:r>
              <a:rPr lang="en-US" sz="1800" b="1" dirty="0" smtClean="0">
                <a:latin typeface="Palatino Linotype" panose="02040502050505030304" pitchFamily="18" charset="0"/>
              </a:rPr>
              <a:t>OPAAW</a:t>
            </a:r>
            <a:endParaRPr lang="tr-TR" sz="1800" b="1" dirty="0" smtClean="0">
              <a:latin typeface="Palatino Linotype" panose="02040502050505030304" pitchFamily="18" charset="0"/>
            </a:endParaRPr>
          </a:p>
          <a:p>
            <a:endParaRPr lang="en-US" sz="1800" b="1" dirty="0">
              <a:latin typeface="Palatino Linotype" panose="02040502050505030304" pitchFamily="18" charset="0"/>
            </a:endParaRPr>
          </a:p>
          <a:p>
            <a:r>
              <a:rPr lang="tr-TR" sz="1800" b="1" dirty="0" smtClean="0">
                <a:latin typeface="Palatino Linotype" panose="02040502050505030304" pitchFamily="18" charset="0"/>
              </a:rPr>
              <a:t>17-18 September 2019</a:t>
            </a:r>
          </a:p>
          <a:p>
            <a:r>
              <a:rPr lang="tr-TR" sz="1800" b="1" dirty="0" smtClean="0">
                <a:latin typeface="Palatino Linotype" panose="02040502050505030304" pitchFamily="18" charset="0"/>
              </a:rPr>
              <a:t>Ankara, Republic of Turkey</a:t>
            </a:r>
            <a:endParaRPr lang="en-US" sz="1800" dirty="0">
              <a:latin typeface="Palatino Linotype" panose="02040502050505030304" pitchFamily="18" charset="0"/>
            </a:endParaRPr>
          </a:p>
        </p:txBody>
      </p:sp>
      <p:sp>
        <p:nvSpPr>
          <p:cNvPr id="3" name="Rectangle 2"/>
          <p:cNvSpPr/>
          <p:nvPr/>
        </p:nvSpPr>
        <p:spPr>
          <a:xfrm>
            <a:off x="0" y="0"/>
            <a:ext cx="9144000" cy="266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bg1"/>
              </a:solidFill>
            </a:endParaRPr>
          </a:p>
        </p:txBody>
      </p:sp>
      <p:sp>
        <p:nvSpPr>
          <p:cNvPr id="13" name="Subtitle 2"/>
          <p:cNvSpPr txBox="1">
            <a:spLocks/>
          </p:cNvSpPr>
          <p:nvPr/>
        </p:nvSpPr>
        <p:spPr>
          <a:xfrm>
            <a:off x="1832945" y="805004"/>
            <a:ext cx="5634655" cy="963325"/>
          </a:xfrm>
          <a:prstGeom prst="rect">
            <a:avLst/>
          </a:prstGeom>
        </p:spPr>
        <p:txBody>
          <a:bodyP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sz="1400" b="1" dirty="0" smtClean="0">
                <a:solidFill>
                  <a:schemeClr val="tx1"/>
                </a:solidFill>
                <a:latin typeface="Palatino Linotype" pitchFamily="18" charset="0"/>
              </a:rPr>
              <a:t>STATISTICAL, ECONOMIC AND SOCIAL RESEARCH AND TRAINING CENTRE FOR ISLAMIC COUNTRIES</a:t>
            </a:r>
            <a:r>
              <a:rPr lang="tr-TR" sz="1400" b="1" dirty="0" smtClean="0">
                <a:solidFill>
                  <a:schemeClr val="tx1"/>
                </a:solidFill>
                <a:latin typeface="Palatino Linotype" pitchFamily="18" charset="0"/>
              </a:rPr>
              <a:t> (SESRIC)</a:t>
            </a:r>
          </a:p>
          <a:p>
            <a:pPr fontAlgn="auto">
              <a:spcAft>
                <a:spcPts val="0"/>
              </a:spcAft>
              <a:defRPr/>
            </a:pPr>
            <a:endParaRPr lang="tr-TR" sz="1400" b="1" dirty="0" smtClean="0">
              <a:solidFill>
                <a:schemeClr val="tx1"/>
              </a:solidFill>
              <a:latin typeface="Palatino Linotype" pitchFamily="18" charset="0"/>
            </a:endParaRPr>
          </a:p>
          <a:p>
            <a:pPr fontAlgn="auto">
              <a:spcAft>
                <a:spcPts val="0"/>
              </a:spcAft>
              <a:defRPr/>
            </a:pPr>
            <a:r>
              <a:rPr lang="en-US" sz="1400" b="1" spc="150" dirty="0" smtClean="0">
                <a:solidFill>
                  <a:schemeClr val="tx1"/>
                </a:solidFill>
                <a:latin typeface="Palatino Linotype" pitchFamily="18" charset="0"/>
              </a:rPr>
              <a:t>ORGANI</a:t>
            </a:r>
            <a:r>
              <a:rPr lang="tr-TR" sz="1400" b="1" spc="150" dirty="0" smtClean="0">
                <a:solidFill>
                  <a:schemeClr val="tx1"/>
                </a:solidFill>
                <a:latin typeface="Palatino Linotype" pitchFamily="18" charset="0"/>
              </a:rPr>
              <a:t>S</a:t>
            </a:r>
            <a:r>
              <a:rPr lang="en-US" sz="1400" b="1" spc="150" dirty="0" smtClean="0">
                <a:solidFill>
                  <a:schemeClr val="tx1"/>
                </a:solidFill>
                <a:latin typeface="Palatino Linotype" pitchFamily="18" charset="0"/>
              </a:rPr>
              <a:t>ATION OF ISLAMIC COOPERATION</a:t>
            </a:r>
            <a:r>
              <a:rPr lang="tr-TR" sz="1400" b="1" spc="150" dirty="0" smtClean="0">
                <a:solidFill>
                  <a:schemeClr val="tx1"/>
                </a:solidFill>
                <a:latin typeface="Palatino Linotype" pitchFamily="18" charset="0"/>
              </a:rPr>
              <a:t> (OIC)</a:t>
            </a:r>
            <a:endParaRPr lang="en-US" sz="1400" b="1" spc="150" dirty="0">
              <a:solidFill>
                <a:schemeClr val="tx1"/>
              </a:solidFill>
              <a:latin typeface="Palatino Linotype" pitchFamily="18" charset="0"/>
            </a:endParaRPr>
          </a:p>
        </p:txBody>
      </p:sp>
      <p:sp>
        <p:nvSpPr>
          <p:cNvPr id="11" name="Title 1"/>
          <p:cNvSpPr txBox="1">
            <a:spLocks/>
          </p:cNvSpPr>
          <p:nvPr/>
        </p:nvSpPr>
        <p:spPr bwMode="auto">
          <a:xfrm>
            <a:off x="261556" y="2895413"/>
            <a:ext cx="8830056" cy="2019300"/>
          </a:xfrm>
          <a:prstGeom prst="rect">
            <a:avLst/>
          </a:prstGeom>
          <a:solidFill>
            <a:schemeClr val="accent6">
              <a:lumMod val="40000"/>
              <a:lumOff val="60000"/>
            </a:schemeClr>
          </a:solidFill>
          <a:ln>
            <a:noFill/>
          </a:ln>
          <a:effectLst/>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tr-TR" sz="4000" b="1" dirty="0" smtClean="0">
                <a:solidFill>
                  <a:schemeClr val="tx2"/>
                </a:solidFill>
                <a:latin typeface="Constantia" pitchFamily="18" charset="0"/>
              </a:rPr>
              <a:t>State of Women </a:t>
            </a:r>
          </a:p>
          <a:p>
            <a:pPr>
              <a:defRPr/>
            </a:pPr>
            <a:r>
              <a:rPr lang="tr-TR" sz="4000" b="1" dirty="0" smtClean="0">
                <a:solidFill>
                  <a:schemeClr val="tx2"/>
                </a:solidFill>
                <a:latin typeface="Constantia" pitchFamily="18" charset="0"/>
              </a:rPr>
              <a:t>in </a:t>
            </a:r>
          </a:p>
          <a:p>
            <a:pPr>
              <a:defRPr/>
            </a:pPr>
            <a:r>
              <a:rPr lang="tr-TR" sz="4000" b="1" dirty="0" smtClean="0">
                <a:solidFill>
                  <a:schemeClr val="tx2"/>
                </a:solidFill>
                <a:latin typeface="Constantia" pitchFamily="18" charset="0"/>
              </a:rPr>
              <a:t>OIC Member States</a:t>
            </a:r>
          </a:p>
        </p:txBody>
      </p:sp>
      <p:sp>
        <p:nvSpPr>
          <p:cNvPr id="15" name="Rectangle 14"/>
          <p:cNvSpPr/>
          <p:nvPr/>
        </p:nvSpPr>
        <p:spPr>
          <a:xfrm>
            <a:off x="0" y="0"/>
            <a:ext cx="304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lstStyle/>
          <a:p>
            <a:pPr algn="ctr">
              <a:defRPr/>
            </a:pPr>
            <a:endParaRPr lang="en-US" sz="3200" dirty="0">
              <a:latin typeface="Cambria" pitchFamily="18" charset="0"/>
            </a:endParaRPr>
          </a:p>
        </p:txBody>
      </p:sp>
      <p:sp>
        <p:nvSpPr>
          <p:cNvPr id="2" name="Rectangle 1"/>
          <p:cNvSpPr/>
          <p:nvPr/>
        </p:nvSpPr>
        <p:spPr>
          <a:xfrm>
            <a:off x="2286000" y="707307"/>
            <a:ext cx="5029200" cy="646331"/>
          </a:xfrm>
          <a:prstGeom prst="rect">
            <a:avLst/>
          </a:prstGeom>
        </p:spPr>
        <p:txBody>
          <a:bodyPr wrap="square">
            <a:spAutoFit/>
          </a:bodyPr>
          <a:lstStyle/>
          <a:p>
            <a:pPr algn="ctr"/>
            <a:r>
              <a:rPr lang="tr-TR" sz="3600" b="1" dirty="0" smtClean="0">
                <a:solidFill>
                  <a:schemeClr val="bg1">
                    <a:lumMod val="95000"/>
                  </a:schemeClr>
                </a:solidFill>
                <a:latin typeface="Constantia" panose="02030602050306030303" pitchFamily="18" charset="0"/>
              </a:rPr>
              <a:t> </a:t>
            </a:r>
          </a:p>
        </p:txBody>
      </p:sp>
      <p:pic>
        <p:nvPicPr>
          <p:cNvPr id="10"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0087" y="292614"/>
            <a:ext cx="1427713" cy="1475716"/>
          </a:xfrm>
          <a:prstGeom prst="rect">
            <a:avLst/>
          </a:prstGeom>
        </p:spPr>
      </p:pic>
      <p:pic>
        <p:nvPicPr>
          <p:cNvPr id="12" name="Picture 2" descr="https://encrypted-tbn3.gstatic.com/images?q=tbn:ANd9GcQ5ZVFAQkFjBzRnm3CccGzkdnDVPzaH0eeCIm6KbP2rNMoNuij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039" y="410047"/>
            <a:ext cx="1507906" cy="14757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http://www.oicfestivalabudhabi.com/assets/images/brand.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92253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86605"/>
            <a:ext cx="7886700" cy="780196"/>
          </a:xfrm>
          <a:solidFill>
            <a:schemeClr val="accent1">
              <a:lumMod val="40000"/>
              <a:lumOff val="60000"/>
            </a:schemeClr>
          </a:solidFill>
        </p:spPr>
        <p:txBody>
          <a:bodyPr>
            <a:normAutofit/>
          </a:bodyPr>
          <a:lstStyle/>
          <a:p>
            <a:r>
              <a:rPr lang="tr-TR" b="1" dirty="0" smtClean="0"/>
              <a:t>4. Women and Health</a:t>
            </a:r>
            <a:endParaRPr lang="en-US" b="1" dirty="0"/>
          </a:p>
        </p:txBody>
      </p:sp>
      <p:sp>
        <p:nvSpPr>
          <p:cNvPr id="3" name="Content Placeholder 2"/>
          <p:cNvSpPr>
            <a:spLocks noGrp="1"/>
          </p:cNvSpPr>
          <p:nvPr>
            <p:ph idx="1"/>
          </p:nvPr>
        </p:nvSpPr>
        <p:spPr>
          <a:xfrm>
            <a:off x="628650" y="5486399"/>
            <a:ext cx="7886700" cy="690563"/>
          </a:xfrm>
          <a:solidFill>
            <a:schemeClr val="accent1">
              <a:lumMod val="40000"/>
              <a:lumOff val="60000"/>
            </a:schemeClr>
          </a:solidFill>
        </p:spPr>
        <p:txBody>
          <a:bodyPr>
            <a:noAutofit/>
          </a:bodyPr>
          <a:lstStyle/>
          <a:p>
            <a:pPr marL="0" indent="0">
              <a:buNone/>
            </a:pPr>
            <a:r>
              <a:rPr lang="en-US" sz="2400" dirty="0"/>
              <a:t>The average female adult mortality rate of OIC countries decreased from 188 in 2006 to 158 (per 1000 adults) in 2016. </a:t>
            </a:r>
          </a:p>
        </p:txBody>
      </p:sp>
      <p:grpSp>
        <p:nvGrpSpPr>
          <p:cNvPr id="9" name="Group 8"/>
          <p:cNvGrpSpPr/>
          <p:nvPr/>
        </p:nvGrpSpPr>
        <p:grpSpPr>
          <a:xfrm>
            <a:off x="762000" y="1246190"/>
            <a:ext cx="7620000" cy="4011610"/>
            <a:chOff x="0" y="0"/>
            <a:chExt cx="6828182" cy="3180108"/>
          </a:xfrm>
        </p:grpSpPr>
        <p:graphicFrame>
          <p:nvGraphicFramePr>
            <p:cNvPr id="10" name="Chart 9"/>
            <p:cNvGraphicFramePr>
              <a:graphicFrameLocks/>
            </p:cNvGraphicFramePr>
            <p:nvPr>
              <p:extLst>
                <p:ext uri="{D42A27DB-BD31-4B8C-83A1-F6EECF244321}">
                  <p14:modId xmlns:p14="http://schemas.microsoft.com/office/powerpoint/2010/main" val="498158967"/>
                </p:ext>
              </p:extLst>
            </p:nvPr>
          </p:nvGraphicFramePr>
          <p:xfrm>
            <a:off x="0" y="292158"/>
            <a:ext cx="6793168" cy="2632017"/>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8"/>
            <p:cNvSpPr txBox="1"/>
            <p:nvPr/>
          </p:nvSpPr>
          <p:spPr>
            <a:xfrm>
              <a:off x="31115" y="0"/>
              <a:ext cx="6572071" cy="29119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spcAft>
                  <a:spcPts val="0"/>
                </a:spcAft>
              </a:pPr>
              <a:r>
                <a:rPr lang="en-GB" sz="1400" b="1">
                  <a:solidFill>
                    <a:srgbClr val="002060"/>
                  </a:solidFill>
                  <a:effectLst/>
                  <a:latin typeface="Calibri Light"/>
                  <a:ea typeface="Times New Roman"/>
                  <a:cs typeface="Arial"/>
                </a:rPr>
                <a:t>Figure </a:t>
              </a:r>
              <a:r>
                <a:rPr lang="tr-TR" sz="1400" b="1">
                  <a:solidFill>
                    <a:srgbClr val="002060"/>
                  </a:solidFill>
                  <a:effectLst/>
                  <a:latin typeface="Calibri Light"/>
                  <a:ea typeface="Times New Roman"/>
                  <a:cs typeface="Arial"/>
                </a:rPr>
                <a:t>4.4</a:t>
              </a:r>
              <a:r>
                <a:rPr lang="en-GB" sz="1400" b="1">
                  <a:solidFill>
                    <a:srgbClr val="002060"/>
                  </a:solidFill>
                  <a:effectLst/>
                  <a:latin typeface="Calibri Light"/>
                  <a:ea typeface="Times New Roman"/>
                  <a:cs typeface="Arial"/>
                </a:rPr>
                <a:t>: </a:t>
              </a:r>
              <a:r>
                <a:rPr lang="tr-TR" sz="1400" b="1">
                  <a:solidFill>
                    <a:srgbClr val="002060"/>
                  </a:solidFill>
                  <a:effectLst/>
                  <a:latin typeface="Calibri Light"/>
                  <a:ea typeface="Times New Roman"/>
                  <a:cs typeface="Arial"/>
                </a:rPr>
                <a:t>Adult Mortality Rate (per 1000 Adults)</a:t>
              </a:r>
              <a:endParaRPr lang="tr-TR" sz="1400" b="1" baseline="0">
                <a:solidFill>
                  <a:srgbClr val="002060"/>
                </a:solidFill>
                <a:effectLst/>
                <a:latin typeface="Calibri Light"/>
                <a:ea typeface="Times New Roman"/>
                <a:cs typeface="Arial"/>
              </a:endParaRPr>
            </a:p>
            <a:p>
              <a:pPr>
                <a:spcAft>
                  <a:spcPts val="0"/>
                </a:spcAft>
              </a:pPr>
              <a:endParaRPr lang="en-GB" sz="1400" b="1">
                <a:solidFill>
                  <a:srgbClr val="002060"/>
                </a:solidFill>
                <a:effectLst/>
                <a:latin typeface="Calibri Light"/>
                <a:ea typeface="Times New Roman"/>
                <a:cs typeface="Arial"/>
              </a:endParaRPr>
            </a:p>
          </p:txBody>
        </p:sp>
        <p:sp>
          <p:nvSpPr>
            <p:cNvPr id="13" name="TextBox 19"/>
            <p:cNvSpPr txBox="1"/>
            <p:nvPr/>
          </p:nvSpPr>
          <p:spPr>
            <a:xfrm>
              <a:off x="175435" y="2898844"/>
              <a:ext cx="6652747" cy="28126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spcAft>
                  <a:spcPts val="0"/>
                </a:spcAft>
              </a:pPr>
              <a:r>
                <a:rPr lang="en-GB" sz="1000" i="1" dirty="0">
                  <a:solidFill>
                    <a:srgbClr val="404040"/>
                  </a:solidFill>
                  <a:effectLst/>
                  <a:latin typeface="Calibri Light"/>
                  <a:ea typeface="Times New Roman"/>
                  <a:cs typeface="Arial"/>
                </a:rPr>
                <a:t>Source: SESRIC staff calculations based on the </a:t>
              </a:r>
              <a:r>
                <a:rPr lang="tr-TR" sz="1000" i="1" dirty="0">
                  <a:solidFill>
                    <a:srgbClr val="404040"/>
                  </a:solidFill>
                  <a:effectLst/>
                  <a:latin typeface="Calibri Light"/>
                  <a:ea typeface="Times New Roman"/>
                  <a:cs typeface="Arial"/>
                </a:rPr>
                <a:t>World Bank, World Development Indicators</a:t>
              </a:r>
            </a:p>
            <a:p>
              <a:pPr>
                <a:spcAft>
                  <a:spcPts val="0"/>
                </a:spcAft>
              </a:pPr>
              <a:r>
                <a:rPr lang="tr-TR" sz="1000" i="1" baseline="0" dirty="0">
                  <a:solidFill>
                    <a:srgbClr val="404040"/>
                  </a:solidFill>
                  <a:effectLst/>
                  <a:latin typeface="Calibri Light"/>
                  <a:ea typeface="Times New Roman"/>
                  <a:cs typeface="Arial"/>
                </a:rPr>
                <a:t>	</a:t>
              </a:r>
              <a:endParaRPr lang="en-GB" sz="1000" i="1" dirty="0">
                <a:solidFill>
                  <a:srgbClr val="404040"/>
                </a:solidFill>
                <a:effectLst/>
                <a:latin typeface="Calibri Light"/>
                <a:ea typeface="Times New Roman"/>
                <a:cs typeface="Arial"/>
              </a:endParaRPr>
            </a:p>
          </p:txBody>
        </p:sp>
      </p:grpSp>
      <p:sp>
        <p:nvSpPr>
          <p:cNvPr id="5" name="Slide Number Placeholder 4"/>
          <p:cNvSpPr>
            <a:spLocks noGrp="1"/>
          </p:cNvSpPr>
          <p:nvPr>
            <p:ph type="sldNum" sz="quarter" idx="12"/>
          </p:nvPr>
        </p:nvSpPr>
        <p:spPr/>
        <p:txBody>
          <a:bodyPr/>
          <a:lstStyle/>
          <a:p>
            <a:pPr>
              <a:defRPr/>
            </a:pPr>
            <a:fld id="{B07F3447-C679-4F90-B57C-428CB099D9D1}" type="slidenum">
              <a:rPr lang="en-US" smtClean="0"/>
              <a:pPr>
                <a:defRPr/>
              </a:pPr>
              <a:t>10</a:t>
            </a:fld>
            <a:endParaRPr lang="en-US"/>
          </a:p>
        </p:txBody>
      </p:sp>
    </p:spTree>
    <p:extLst>
      <p:ext uri="{BB962C8B-B14F-4D97-AF65-F5344CB8AC3E}">
        <p14:creationId xmlns:p14="http://schemas.microsoft.com/office/powerpoint/2010/main" val="3664387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86605"/>
            <a:ext cx="7886700" cy="780196"/>
          </a:xfrm>
          <a:solidFill>
            <a:schemeClr val="accent1">
              <a:lumMod val="40000"/>
              <a:lumOff val="60000"/>
            </a:schemeClr>
          </a:solidFill>
        </p:spPr>
        <p:txBody>
          <a:bodyPr>
            <a:normAutofit/>
          </a:bodyPr>
          <a:lstStyle/>
          <a:p>
            <a:r>
              <a:rPr lang="tr-TR" b="1" dirty="0"/>
              <a:t>5</a:t>
            </a:r>
            <a:r>
              <a:rPr lang="tr-TR" b="1" dirty="0" smtClean="0"/>
              <a:t>. Women and Decision Making</a:t>
            </a:r>
            <a:endParaRPr lang="en-US" b="1" dirty="0"/>
          </a:p>
        </p:txBody>
      </p:sp>
      <p:sp>
        <p:nvSpPr>
          <p:cNvPr id="3" name="Content Placeholder 2"/>
          <p:cNvSpPr>
            <a:spLocks noGrp="1"/>
          </p:cNvSpPr>
          <p:nvPr>
            <p:ph idx="1"/>
          </p:nvPr>
        </p:nvSpPr>
        <p:spPr>
          <a:xfrm>
            <a:off x="628650" y="5486399"/>
            <a:ext cx="7886700" cy="1143001"/>
          </a:xfrm>
          <a:solidFill>
            <a:schemeClr val="accent1">
              <a:lumMod val="40000"/>
              <a:lumOff val="60000"/>
            </a:schemeClr>
          </a:solidFill>
        </p:spPr>
        <p:txBody>
          <a:bodyPr>
            <a:noAutofit/>
          </a:bodyPr>
          <a:lstStyle/>
          <a:p>
            <a:pPr marL="0" lvl="0" indent="0">
              <a:buNone/>
            </a:pPr>
            <a:r>
              <a:rPr lang="tr-TR" sz="2400" dirty="0" smtClean="0"/>
              <a:t>O</a:t>
            </a:r>
            <a:r>
              <a:rPr lang="en-US" sz="2400" dirty="0" err="1" smtClean="0"/>
              <a:t>nly</a:t>
            </a:r>
            <a:r>
              <a:rPr lang="en-US" sz="2400" dirty="0" smtClean="0"/>
              <a:t> </a:t>
            </a:r>
            <a:r>
              <a:rPr lang="en-US" sz="2400" dirty="0"/>
              <a:t>13 per cent of all ministerial level positions in OIC countries were held by women where the world average was measured at 18 per cent over the period 2014-2016.</a:t>
            </a:r>
          </a:p>
        </p:txBody>
      </p:sp>
      <p:grpSp>
        <p:nvGrpSpPr>
          <p:cNvPr id="9" name="Group 8"/>
          <p:cNvGrpSpPr/>
          <p:nvPr/>
        </p:nvGrpSpPr>
        <p:grpSpPr>
          <a:xfrm>
            <a:off x="628650" y="1219200"/>
            <a:ext cx="7677150" cy="4114800"/>
            <a:chOff x="0" y="0"/>
            <a:chExt cx="4654600" cy="3421894"/>
          </a:xfrm>
        </p:grpSpPr>
        <p:graphicFrame>
          <p:nvGraphicFramePr>
            <p:cNvPr id="10" name="Chart 9"/>
            <p:cNvGraphicFramePr/>
            <p:nvPr>
              <p:extLst>
                <p:ext uri="{D42A27DB-BD31-4B8C-83A1-F6EECF244321}">
                  <p14:modId xmlns:p14="http://schemas.microsoft.com/office/powerpoint/2010/main" val="4077010939"/>
                </p:ext>
              </p:extLst>
            </p:nvPr>
          </p:nvGraphicFramePr>
          <p:xfrm>
            <a:off x="3174" y="316842"/>
            <a:ext cx="4651425" cy="2759372"/>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8">
              <a:extLst>
                <a:ext uri="{FF2B5EF4-FFF2-40B4-BE49-F238E27FC236}">
                  <a16:creationId xmlns:a16="http://schemas.microsoft.com/office/drawing/2014/main" xmlns="" id="{00000000-0008-0000-0400-000003000000}"/>
                </a:ext>
              </a:extLst>
            </p:cNvPr>
            <p:cNvSpPr txBox="1"/>
            <p:nvPr/>
          </p:nvSpPr>
          <p:spPr>
            <a:xfrm>
              <a:off x="0" y="0"/>
              <a:ext cx="4648250" cy="50694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spcAft>
                  <a:spcPts val="0"/>
                </a:spcAft>
              </a:pPr>
              <a:r>
                <a:rPr lang="en-GB" sz="1400" b="1" dirty="0">
                  <a:solidFill>
                    <a:srgbClr val="002060"/>
                  </a:solidFill>
                  <a:effectLst/>
                  <a:latin typeface="Calibri Light"/>
                  <a:ea typeface="Times New Roman"/>
                  <a:cs typeface="Arial"/>
                </a:rPr>
                <a:t>Figure </a:t>
              </a:r>
              <a:r>
                <a:rPr lang="en-US" sz="1400" b="1" dirty="0">
                  <a:solidFill>
                    <a:srgbClr val="002060"/>
                  </a:solidFill>
                  <a:effectLst/>
                  <a:latin typeface="Calibri Light"/>
                  <a:ea typeface="Times New Roman"/>
                  <a:cs typeface="Arial"/>
                </a:rPr>
                <a:t>6.5</a:t>
              </a:r>
              <a:r>
                <a:rPr lang="en-GB" sz="1400" b="1" dirty="0">
                  <a:solidFill>
                    <a:srgbClr val="002060"/>
                  </a:solidFill>
                  <a:effectLst/>
                  <a:latin typeface="Calibri Light"/>
                  <a:ea typeface="Times New Roman"/>
                  <a:cs typeface="Arial"/>
                </a:rPr>
                <a:t>: </a:t>
              </a:r>
              <a:r>
                <a:rPr lang="en-US" sz="1400" b="1" dirty="0">
                  <a:solidFill>
                    <a:srgbClr val="002060"/>
                  </a:solidFill>
                  <a:effectLst/>
                  <a:latin typeface="Calibri Light"/>
                  <a:ea typeface="Times New Roman"/>
                  <a:cs typeface="Arial"/>
                </a:rPr>
                <a:t>Proportion of Women in Ministerial Level Positions in the World </a:t>
              </a:r>
              <a:r>
                <a:rPr lang="en-US" sz="1400" b="1" dirty="0" smtClean="0">
                  <a:solidFill>
                    <a:srgbClr val="002060"/>
                  </a:solidFill>
                  <a:effectLst/>
                  <a:latin typeface="Calibri Light"/>
                  <a:ea typeface="Times New Roman"/>
                  <a:cs typeface="Arial"/>
                </a:rPr>
                <a:t>(%)</a:t>
              </a:r>
              <a:r>
                <a:rPr lang="tr-TR" sz="1400" b="1" dirty="0" smtClean="0">
                  <a:solidFill>
                    <a:srgbClr val="002060"/>
                  </a:solidFill>
                  <a:effectLst/>
                  <a:latin typeface="Calibri Light"/>
                  <a:ea typeface="Times New Roman"/>
                  <a:cs typeface="Arial"/>
                </a:rPr>
                <a:t>, </a:t>
              </a:r>
              <a:r>
                <a:rPr lang="en-US" sz="1400" b="1" dirty="0" smtClean="0">
                  <a:solidFill>
                    <a:srgbClr val="002060"/>
                  </a:solidFill>
                  <a:effectLst/>
                  <a:latin typeface="Calibri Light"/>
                  <a:ea typeface="Times New Roman"/>
                  <a:cs typeface="Arial"/>
                </a:rPr>
                <a:t>2014-2016</a:t>
              </a:r>
              <a:r>
                <a:rPr lang="en-US" sz="1400" b="1" dirty="0">
                  <a:solidFill>
                    <a:srgbClr val="002060"/>
                  </a:solidFill>
                  <a:effectLst/>
                  <a:latin typeface="Calibri Light"/>
                  <a:ea typeface="Times New Roman"/>
                  <a:cs typeface="Arial"/>
                </a:rPr>
                <a:t>*</a:t>
              </a:r>
              <a:endParaRPr lang="en-GB" sz="1400" b="1" dirty="0">
                <a:solidFill>
                  <a:srgbClr val="002060"/>
                </a:solidFill>
                <a:effectLst/>
                <a:latin typeface="Calibri Light"/>
                <a:ea typeface="Times New Roman"/>
                <a:cs typeface="Arial"/>
              </a:endParaRPr>
            </a:p>
          </p:txBody>
        </p:sp>
        <p:sp>
          <p:nvSpPr>
            <p:cNvPr id="15" name="TextBox 19">
              <a:extLst>
                <a:ext uri="{FF2B5EF4-FFF2-40B4-BE49-F238E27FC236}">
                  <a16:creationId xmlns:a16="http://schemas.microsoft.com/office/drawing/2014/main" xmlns="" id="{00000000-0008-0000-0400-000004000000}"/>
                </a:ext>
              </a:extLst>
            </p:cNvPr>
            <p:cNvSpPr txBox="1"/>
            <p:nvPr/>
          </p:nvSpPr>
          <p:spPr>
            <a:xfrm>
              <a:off x="6350" y="3080339"/>
              <a:ext cx="4648250" cy="34155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spcAft>
                  <a:spcPts val="0"/>
                </a:spcAft>
              </a:pPr>
              <a:r>
                <a:rPr lang="en-GB" sz="1050" i="1" dirty="0">
                  <a:solidFill>
                    <a:srgbClr val="404040"/>
                  </a:solidFill>
                  <a:effectLst/>
                  <a:latin typeface="Calibri Light"/>
                  <a:ea typeface="Times New Roman"/>
                  <a:cs typeface="Arial"/>
                </a:rPr>
                <a:t>Source: SESRIC Staff</a:t>
              </a:r>
              <a:r>
                <a:rPr lang="en-GB" sz="1050" i="1" baseline="0" dirty="0">
                  <a:solidFill>
                    <a:srgbClr val="404040"/>
                  </a:solidFill>
                  <a:effectLst/>
                  <a:latin typeface="Calibri Light"/>
                  <a:ea typeface="Times New Roman"/>
                  <a:cs typeface="Arial"/>
                </a:rPr>
                <a:t> Calculations based on </a:t>
              </a:r>
              <a:r>
                <a:rPr lang="en-GB" sz="1050" i="1" dirty="0">
                  <a:solidFill>
                    <a:srgbClr val="404040"/>
                  </a:solidFill>
                  <a:effectLst/>
                  <a:latin typeface="Calibri Light"/>
                  <a:ea typeface="Times New Roman"/>
                  <a:cs typeface="Arial"/>
                </a:rPr>
                <a:t>World</a:t>
              </a:r>
              <a:r>
                <a:rPr lang="en-GB" sz="1050" i="1" baseline="0" dirty="0">
                  <a:solidFill>
                    <a:srgbClr val="404040"/>
                  </a:solidFill>
                  <a:effectLst/>
                  <a:latin typeface="Calibri Light"/>
                  <a:ea typeface="Times New Roman"/>
                  <a:cs typeface="Arial"/>
                </a:rPr>
                <a:t> Bank, Gender Statistics</a:t>
              </a:r>
            </a:p>
            <a:p>
              <a:pPr marL="0" marR="0" indent="0" defTabSz="914400" eaLnBrk="1" fontAlgn="auto" latinLnBrk="0" hangingPunct="1">
                <a:lnSpc>
                  <a:spcPct val="100000"/>
                </a:lnSpc>
                <a:spcBef>
                  <a:spcPts val="0"/>
                </a:spcBef>
                <a:spcAft>
                  <a:spcPts val="0"/>
                </a:spcAft>
                <a:buClrTx/>
                <a:buSzTx/>
                <a:buFontTx/>
                <a:buNone/>
                <a:tabLst/>
                <a:defRPr/>
              </a:pPr>
              <a:r>
                <a:rPr lang="en-GB" sz="1050" i="0" baseline="0" dirty="0">
                  <a:solidFill>
                    <a:srgbClr val="404040"/>
                  </a:solidFill>
                  <a:effectLst/>
                  <a:latin typeface="Calibri Light"/>
                  <a:ea typeface="Times New Roman"/>
                  <a:cs typeface="Arial"/>
                </a:rPr>
                <a:t>* Data refers to the most recent year available during the period specified. Date of access: 15th July 2018.</a:t>
              </a:r>
            </a:p>
          </p:txBody>
        </p:sp>
      </p:grpSp>
      <p:sp>
        <p:nvSpPr>
          <p:cNvPr id="5" name="Slide Number Placeholder 4"/>
          <p:cNvSpPr>
            <a:spLocks noGrp="1"/>
          </p:cNvSpPr>
          <p:nvPr>
            <p:ph type="sldNum" sz="quarter" idx="12"/>
          </p:nvPr>
        </p:nvSpPr>
        <p:spPr/>
        <p:txBody>
          <a:bodyPr/>
          <a:lstStyle/>
          <a:p>
            <a:pPr>
              <a:defRPr/>
            </a:pPr>
            <a:fld id="{B07F3447-C679-4F90-B57C-428CB099D9D1}" type="slidenum">
              <a:rPr lang="en-US" smtClean="0"/>
              <a:pPr>
                <a:defRPr/>
              </a:pPr>
              <a:t>11</a:t>
            </a:fld>
            <a:endParaRPr lang="en-US"/>
          </a:p>
        </p:txBody>
      </p:sp>
    </p:spTree>
    <p:extLst>
      <p:ext uri="{BB962C8B-B14F-4D97-AF65-F5344CB8AC3E}">
        <p14:creationId xmlns:p14="http://schemas.microsoft.com/office/powerpoint/2010/main" val="3675360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86605"/>
            <a:ext cx="7886700" cy="780196"/>
          </a:xfrm>
          <a:solidFill>
            <a:schemeClr val="accent1">
              <a:lumMod val="40000"/>
              <a:lumOff val="60000"/>
            </a:schemeClr>
          </a:solidFill>
        </p:spPr>
        <p:txBody>
          <a:bodyPr>
            <a:normAutofit/>
          </a:bodyPr>
          <a:lstStyle/>
          <a:p>
            <a:r>
              <a:rPr lang="tr-TR" b="1" dirty="0"/>
              <a:t>6</a:t>
            </a:r>
            <a:r>
              <a:rPr lang="tr-TR" b="1" dirty="0" smtClean="0"/>
              <a:t>. Women and Enterpreneurship (a)</a:t>
            </a:r>
            <a:endParaRPr lang="en-US" b="1" dirty="0"/>
          </a:p>
        </p:txBody>
      </p:sp>
      <p:sp>
        <p:nvSpPr>
          <p:cNvPr id="3" name="Content Placeholder 2"/>
          <p:cNvSpPr>
            <a:spLocks noGrp="1"/>
          </p:cNvSpPr>
          <p:nvPr>
            <p:ph idx="1"/>
          </p:nvPr>
        </p:nvSpPr>
        <p:spPr>
          <a:xfrm>
            <a:off x="628650" y="5385752"/>
            <a:ext cx="7886700" cy="1371601"/>
          </a:xfrm>
          <a:solidFill>
            <a:schemeClr val="accent1">
              <a:lumMod val="40000"/>
              <a:lumOff val="60000"/>
            </a:schemeClr>
          </a:solidFill>
        </p:spPr>
        <p:txBody>
          <a:bodyPr>
            <a:noAutofit/>
          </a:bodyPr>
          <a:lstStyle/>
          <a:p>
            <a:pPr marL="0" lvl="0" indent="0">
              <a:buNone/>
            </a:pPr>
            <a:r>
              <a:rPr lang="tr-TR" sz="2400" dirty="0" smtClean="0"/>
              <a:t>I</a:t>
            </a:r>
            <a:r>
              <a:rPr lang="en-US" sz="2400" dirty="0" smtClean="0"/>
              <a:t>n </a:t>
            </a:r>
            <a:r>
              <a:rPr lang="en-US" sz="2400" dirty="0"/>
              <a:t>2018, the number of procedures required to start a business for men is 7 whereas women, on average, need to deal with 7.4 procedures to start the same business in the OIC group.</a:t>
            </a:r>
          </a:p>
        </p:txBody>
      </p:sp>
      <p:sp>
        <p:nvSpPr>
          <p:cNvPr id="5" name="Slide Number Placeholder 4"/>
          <p:cNvSpPr>
            <a:spLocks noGrp="1"/>
          </p:cNvSpPr>
          <p:nvPr>
            <p:ph type="sldNum" sz="quarter" idx="12"/>
          </p:nvPr>
        </p:nvSpPr>
        <p:spPr/>
        <p:txBody>
          <a:bodyPr/>
          <a:lstStyle/>
          <a:p>
            <a:pPr>
              <a:defRPr/>
            </a:pPr>
            <a:fld id="{B07F3447-C679-4F90-B57C-428CB099D9D1}" type="slidenum">
              <a:rPr lang="en-US" smtClean="0"/>
              <a:pPr>
                <a:defRPr/>
              </a:pPr>
              <a:t>12</a:t>
            </a:fld>
            <a:endParaRPr lang="en-US"/>
          </a:p>
        </p:txBody>
      </p:sp>
      <p:grpSp>
        <p:nvGrpSpPr>
          <p:cNvPr id="9" name="Grup 11">
            <a:extLst>
              <a:ext uri="{FF2B5EF4-FFF2-40B4-BE49-F238E27FC236}">
                <a16:creationId xmlns:a16="http://schemas.microsoft.com/office/drawing/2014/main" xmlns="" id="{DE6C32E6-CD17-4815-B7CF-99891DE5B51B}"/>
              </a:ext>
            </a:extLst>
          </p:cNvPr>
          <p:cNvGrpSpPr/>
          <p:nvPr/>
        </p:nvGrpSpPr>
        <p:grpSpPr>
          <a:xfrm>
            <a:off x="628650" y="1143000"/>
            <a:ext cx="7829550" cy="4257040"/>
            <a:chOff x="0" y="0"/>
            <a:chExt cx="4704653" cy="3868108"/>
          </a:xfrm>
        </p:grpSpPr>
        <p:graphicFrame>
          <p:nvGraphicFramePr>
            <p:cNvPr id="10" name="Chart 9">
              <a:extLst>
                <a:ext uri="{FF2B5EF4-FFF2-40B4-BE49-F238E27FC236}">
                  <a16:creationId xmlns:a16="http://schemas.microsoft.com/office/drawing/2014/main" xmlns="" id="{8F01899E-FECA-4725-A7DB-2E530DB89F16}"/>
                </a:ext>
              </a:extLst>
            </p:cNvPr>
            <p:cNvGraphicFramePr>
              <a:graphicFrameLocks/>
            </p:cNvGraphicFramePr>
            <p:nvPr>
              <p:extLst>
                <p:ext uri="{D42A27DB-BD31-4B8C-83A1-F6EECF244321}">
                  <p14:modId xmlns:p14="http://schemas.microsoft.com/office/powerpoint/2010/main" val="4220481338"/>
                </p:ext>
              </p:extLst>
            </p:nvPr>
          </p:nvGraphicFramePr>
          <p:xfrm>
            <a:off x="4482" y="350739"/>
            <a:ext cx="4700171" cy="317775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8">
              <a:extLst>
                <a:ext uri="{FF2B5EF4-FFF2-40B4-BE49-F238E27FC236}">
                  <a16:creationId xmlns:a16="http://schemas.microsoft.com/office/drawing/2014/main" xmlns="" id="{9FC0686B-2C69-4FCF-A838-D6ECF93B4DBE}"/>
                </a:ext>
              </a:extLst>
            </p:cNvPr>
            <p:cNvSpPr txBox="1"/>
            <p:nvPr/>
          </p:nvSpPr>
          <p:spPr>
            <a:xfrm>
              <a:off x="0" y="0"/>
              <a:ext cx="4680479" cy="381000"/>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spcBef>
                  <a:spcPts val="0"/>
                </a:spcBef>
                <a:spcAft>
                  <a:spcPts val="0"/>
                </a:spcAft>
              </a:pPr>
              <a:r>
                <a:rPr lang="en-GB" sz="1400" b="1" dirty="0">
                  <a:solidFill>
                    <a:srgbClr val="002060"/>
                  </a:solidFill>
                  <a:effectLst/>
                  <a:latin typeface="Calibri Light" panose="020F0302020204030204" pitchFamily="34" charset="0"/>
                  <a:ea typeface="Times New Roman" panose="02020603050405020304" pitchFamily="18" charset="0"/>
                  <a:cs typeface="Arial" panose="020B0604020202020204" pitchFamily="34" charset="0"/>
                </a:rPr>
                <a:t>Figure </a:t>
              </a:r>
              <a:r>
                <a:rPr lang="tr-TR" sz="1400" b="1" dirty="0">
                  <a:solidFill>
                    <a:srgbClr val="002060"/>
                  </a:solidFill>
                  <a:effectLst/>
                  <a:latin typeface="Calibri Light" panose="020F0302020204030204" pitchFamily="34" charset="0"/>
                  <a:ea typeface="Times New Roman" panose="02020603050405020304" pitchFamily="18" charset="0"/>
                  <a:cs typeface="Arial" panose="020B0604020202020204" pitchFamily="34" charset="0"/>
                </a:rPr>
                <a:t>7.2</a:t>
              </a:r>
              <a:r>
                <a:rPr lang="en-GB" sz="1400" b="1" dirty="0">
                  <a:solidFill>
                    <a:srgbClr val="002060"/>
                  </a:solidFill>
                  <a:effectLst/>
                  <a:latin typeface="Calibri Light" panose="020F0302020204030204" pitchFamily="34" charset="0"/>
                  <a:ea typeface="Times New Roman" panose="02020603050405020304" pitchFamily="18" charset="0"/>
                  <a:cs typeface="Arial" panose="020B0604020202020204" pitchFamily="34" charset="0"/>
                </a:rPr>
                <a:t>: </a:t>
              </a:r>
              <a:r>
                <a:rPr lang="tr-TR" sz="1400" b="1" dirty="0">
                  <a:solidFill>
                    <a:srgbClr val="002060"/>
                  </a:solidFill>
                  <a:effectLst/>
                  <a:latin typeface="Calibri Light" panose="020F0302020204030204" pitchFamily="34" charset="0"/>
                  <a:ea typeface="Times New Roman" panose="02020603050405020304" pitchFamily="18" charset="0"/>
                  <a:cs typeface="Arial" panose="020B0604020202020204" pitchFamily="34" charset="0"/>
                </a:rPr>
                <a:t>Procedures Required for Men vs. Women to Start a Business (Number), </a:t>
              </a:r>
              <a:r>
                <a:rPr lang="tr-TR" sz="1400" b="1" dirty="0" smtClean="0">
                  <a:solidFill>
                    <a:srgbClr val="002060"/>
                  </a:solidFill>
                  <a:effectLst/>
                  <a:latin typeface="Calibri Light" panose="020F0302020204030204" pitchFamily="34" charset="0"/>
                  <a:ea typeface="Times New Roman" panose="02020603050405020304" pitchFamily="18" charset="0"/>
                  <a:cs typeface="Arial" panose="020B0604020202020204" pitchFamily="34" charset="0"/>
                </a:rPr>
                <a:t>2018 </a:t>
              </a:r>
              <a:endParaRPr lang="en-US" sz="2000" b="1" dirty="0">
                <a:effectLst/>
                <a:latin typeface="Times New Roman" panose="02020603050405020304" pitchFamily="18" charset="0"/>
                <a:ea typeface="Times New Roman" panose="02020603050405020304" pitchFamily="18" charset="0"/>
              </a:endParaRPr>
            </a:p>
          </p:txBody>
        </p:sp>
        <p:sp>
          <p:nvSpPr>
            <p:cNvPr id="15" name="TextBox 19">
              <a:extLst>
                <a:ext uri="{FF2B5EF4-FFF2-40B4-BE49-F238E27FC236}">
                  <a16:creationId xmlns:a16="http://schemas.microsoft.com/office/drawing/2014/main" xmlns="" id="{B37C1080-4A18-4FF4-8D62-9A5AB6084757}"/>
                </a:ext>
              </a:extLst>
            </p:cNvPr>
            <p:cNvSpPr txBox="1"/>
            <p:nvPr/>
          </p:nvSpPr>
          <p:spPr>
            <a:xfrm>
              <a:off x="19050" y="3586844"/>
              <a:ext cx="4639733" cy="28126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a:spcBef>
                  <a:spcPts val="0"/>
                </a:spcBef>
                <a:spcAft>
                  <a:spcPts val="0"/>
                </a:spcAft>
              </a:pPr>
              <a:r>
                <a:rPr lang="tr-TR" sz="1000" i="1" dirty="0">
                  <a:solidFill>
                    <a:srgbClr val="404040"/>
                  </a:solidFill>
                  <a:effectLst/>
                  <a:latin typeface="Calibri Light" panose="020F0302020204030204" pitchFamily="34" charset="0"/>
                  <a:ea typeface="Times New Roman" panose="02020603050405020304" pitchFamily="18" charset="0"/>
                  <a:cs typeface="Arial" panose="020B0604020202020204" pitchFamily="34" charset="0"/>
                </a:rPr>
                <a:t>Source: SESRIC staff calculations based on World Bank, Doing Business Report, 2018.</a:t>
              </a:r>
              <a:endParaRPr lang="en-US" sz="16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737439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6605"/>
            <a:ext cx="7886700" cy="780196"/>
          </a:xfrm>
          <a:solidFill>
            <a:schemeClr val="accent1">
              <a:lumMod val="40000"/>
              <a:lumOff val="60000"/>
            </a:schemeClr>
          </a:solidFill>
        </p:spPr>
        <p:txBody>
          <a:bodyPr>
            <a:normAutofit/>
          </a:bodyPr>
          <a:lstStyle/>
          <a:p>
            <a:r>
              <a:rPr lang="tr-TR" b="1" dirty="0"/>
              <a:t>6. Women and Enterpreneurship </a:t>
            </a:r>
            <a:r>
              <a:rPr lang="tr-TR" b="1" dirty="0" smtClean="0"/>
              <a:t>(b)</a:t>
            </a:r>
            <a:endParaRPr lang="en-US" b="1" dirty="0"/>
          </a:p>
        </p:txBody>
      </p:sp>
      <p:sp>
        <p:nvSpPr>
          <p:cNvPr id="3" name="Content Placeholder 2"/>
          <p:cNvSpPr>
            <a:spLocks noGrp="1"/>
          </p:cNvSpPr>
          <p:nvPr>
            <p:ph idx="1"/>
          </p:nvPr>
        </p:nvSpPr>
        <p:spPr>
          <a:xfrm>
            <a:off x="628650" y="5486399"/>
            <a:ext cx="7886700" cy="1143001"/>
          </a:xfrm>
          <a:solidFill>
            <a:schemeClr val="accent1">
              <a:lumMod val="40000"/>
              <a:lumOff val="60000"/>
            </a:schemeClr>
          </a:solidFill>
        </p:spPr>
        <p:txBody>
          <a:bodyPr>
            <a:noAutofit/>
          </a:bodyPr>
          <a:lstStyle/>
          <a:p>
            <a:pPr marL="0" lvl="0" indent="0">
              <a:buNone/>
            </a:pPr>
            <a:r>
              <a:rPr lang="en-US" sz="2400" dirty="0"/>
              <a:t>In 2018, only in 22 OIC member countries the law prohibits discrimination by creditors on the basis of gender in access to </a:t>
            </a:r>
            <a:r>
              <a:rPr lang="en-US" sz="2400" dirty="0" smtClean="0"/>
              <a:t>credit</a:t>
            </a:r>
            <a:r>
              <a:rPr lang="tr-TR" sz="2400" dirty="0" smtClean="0"/>
              <a:t>.</a:t>
            </a:r>
            <a:endParaRPr lang="en-US" sz="2400" dirty="0"/>
          </a:p>
        </p:txBody>
      </p:sp>
      <p:grpSp>
        <p:nvGrpSpPr>
          <p:cNvPr id="11" name="Grup 12">
            <a:extLst>
              <a:ext uri="{FF2B5EF4-FFF2-40B4-BE49-F238E27FC236}">
                <a16:creationId xmlns:a16="http://schemas.microsoft.com/office/drawing/2014/main" xmlns="" id="{B161AEB3-4CF3-4025-9409-5086C5E4F91E}"/>
              </a:ext>
            </a:extLst>
          </p:cNvPr>
          <p:cNvGrpSpPr/>
          <p:nvPr/>
        </p:nvGrpSpPr>
        <p:grpSpPr>
          <a:xfrm>
            <a:off x="762000" y="1219200"/>
            <a:ext cx="7753350" cy="4008437"/>
            <a:chOff x="0" y="0"/>
            <a:chExt cx="4705350" cy="3597275"/>
          </a:xfrm>
        </p:grpSpPr>
        <p:graphicFrame>
          <p:nvGraphicFramePr>
            <p:cNvPr id="12" name="Chart 11">
              <a:extLst>
                <a:ext uri="{FF2B5EF4-FFF2-40B4-BE49-F238E27FC236}">
                  <a16:creationId xmlns:a16="http://schemas.microsoft.com/office/drawing/2014/main" xmlns="" id="{298230D8-1F89-4DCC-B582-974220D509B2}"/>
                </a:ext>
              </a:extLst>
            </p:cNvPr>
            <p:cNvGraphicFramePr/>
            <p:nvPr>
              <p:extLst>
                <p:ext uri="{D42A27DB-BD31-4B8C-83A1-F6EECF244321}">
                  <p14:modId xmlns:p14="http://schemas.microsoft.com/office/powerpoint/2010/main" val="1468040232"/>
                </p:ext>
              </p:extLst>
            </p:nvPr>
          </p:nvGraphicFramePr>
          <p:xfrm>
            <a:off x="19050" y="434509"/>
            <a:ext cx="4680000" cy="2792935"/>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xmlns="" id="{A1E2FEB5-E2E3-46DD-AA1C-E544C23E26E2}"/>
                </a:ext>
              </a:extLst>
            </p:cNvPr>
            <p:cNvSpPr txBox="1"/>
            <p:nvPr/>
          </p:nvSpPr>
          <p:spPr>
            <a:xfrm>
              <a:off x="19050" y="3242572"/>
              <a:ext cx="4686300" cy="35470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000" i="1" dirty="0">
                  <a:latin typeface="Calibri Light" panose="020F0302020204030204" pitchFamily="34" charset="0"/>
                </a:rPr>
                <a:t>Source</a:t>
              </a:r>
              <a:r>
                <a:rPr lang="en-GB" sz="1000" dirty="0">
                  <a:latin typeface="Calibri Light" panose="020F0302020204030204" pitchFamily="34" charset="0"/>
                </a:rPr>
                <a:t>: Women,</a:t>
              </a:r>
              <a:r>
                <a:rPr lang="en-GB" sz="1000" baseline="0" dirty="0">
                  <a:latin typeface="Calibri Light" panose="020F0302020204030204" pitchFamily="34" charset="0"/>
                </a:rPr>
                <a:t> Business, and the Law Database</a:t>
              </a:r>
            </a:p>
            <a:p>
              <a:r>
                <a:rPr lang="tr-TR" sz="1000" i="1" baseline="0" dirty="0">
                  <a:latin typeface="Calibri Light" panose="020F0302020204030204" pitchFamily="34" charset="0"/>
                </a:rPr>
                <a:t>Note</a:t>
              </a:r>
              <a:r>
                <a:rPr lang="tr-TR" sz="1000" baseline="0" dirty="0">
                  <a:latin typeface="Calibri Light" panose="020F0302020204030204" pitchFamily="34" charset="0"/>
                </a:rPr>
                <a:t>: </a:t>
              </a:r>
              <a:r>
                <a:rPr lang="en-GB" sz="1000" baseline="0" dirty="0">
                  <a:latin typeface="Calibri Light" panose="020F0302020204030204" pitchFamily="34" charset="0"/>
                </a:rPr>
                <a:t>Total number of OIC member countries in the dataset = 55.</a:t>
              </a:r>
              <a:endParaRPr lang="en-GB" sz="1000" dirty="0">
                <a:latin typeface="Calibri Light" panose="020F0302020204030204" pitchFamily="34" charset="0"/>
              </a:endParaRPr>
            </a:p>
          </p:txBody>
        </p:sp>
        <p:sp>
          <p:nvSpPr>
            <p:cNvPr id="16" name="TextBox 18">
              <a:extLst>
                <a:ext uri="{FF2B5EF4-FFF2-40B4-BE49-F238E27FC236}">
                  <a16:creationId xmlns:a16="http://schemas.microsoft.com/office/drawing/2014/main" xmlns="" id="{B108292A-0406-4836-9264-ACDACAE7D2D9}"/>
                </a:ext>
              </a:extLst>
            </p:cNvPr>
            <p:cNvSpPr txBox="1"/>
            <p:nvPr/>
          </p:nvSpPr>
          <p:spPr>
            <a:xfrm>
              <a:off x="0" y="0"/>
              <a:ext cx="4691062" cy="381000"/>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2060"/>
                  </a:solidFill>
                  <a:effectLst/>
                  <a:uLnTx/>
                  <a:uFillTx/>
                  <a:latin typeface="Calibri Light"/>
                  <a:ea typeface="Times New Roman"/>
                  <a:cs typeface="Arial"/>
                </a:rPr>
                <a:t>Figure </a:t>
              </a:r>
              <a:r>
                <a:rPr kumimoji="0" lang="tr-TR" sz="1400" b="1" i="0" u="none" strike="noStrike" kern="0" cap="none" spc="0" normalizeH="0" baseline="0" noProof="0" dirty="0">
                  <a:ln>
                    <a:noFill/>
                  </a:ln>
                  <a:solidFill>
                    <a:srgbClr val="002060"/>
                  </a:solidFill>
                  <a:effectLst/>
                  <a:uLnTx/>
                  <a:uFillTx/>
                  <a:latin typeface="Calibri Light"/>
                  <a:ea typeface="Times New Roman"/>
                  <a:cs typeface="Arial"/>
                </a:rPr>
                <a:t>7.8</a:t>
              </a:r>
              <a:r>
                <a:rPr kumimoji="0" lang="en-GB" sz="1400" b="1" i="0" u="none" strike="noStrike" kern="0" cap="none" spc="0" normalizeH="0" baseline="0" noProof="0" dirty="0">
                  <a:ln>
                    <a:noFill/>
                  </a:ln>
                  <a:solidFill>
                    <a:srgbClr val="002060"/>
                  </a:solidFill>
                  <a:effectLst/>
                  <a:uLnTx/>
                  <a:uFillTx/>
                  <a:latin typeface="Calibri Light"/>
                  <a:ea typeface="Times New Roman"/>
                  <a:cs typeface="Arial"/>
                </a:rPr>
                <a:t>: Gender Discrimination against Women Entrepreneurs in OIC Member Countries,</a:t>
              </a:r>
              <a:r>
                <a:rPr kumimoji="0" lang="tr-TR" sz="1400" b="1" i="0" u="none" strike="noStrike" kern="0" cap="none" spc="0" normalizeH="0" baseline="0" noProof="0" dirty="0">
                  <a:ln>
                    <a:noFill/>
                  </a:ln>
                  <a:solidFill>
                    <a:srgbClr val="002060"/>
                  </a:solidFill>
                  <a:effectLst/>
                  <a:uLnTx/>
                  <a:uFillTx/>
                  <a:latin typeface="Calibri Light"/>
                  <a:ea typeface="Times New Roman"/>
                  <a:cs typeface="Arial"/>
                </a:rPr>
                <a:t> (Number of Countries)</a:t>
              </a:r>
              <a:r>
                <a:rPr kumimoji="0" lang="en-GB" sz="1400" b="1" i="0" u="none" strike="noStrike" kern="0" cap="none" spc="0" normalizeH="0" baseline="0" noProof="0" dirty="0">
                  <a:ln>
                    <a:noFill/>
                  </a:ln>
                  <a:solidFill>
                    <a:srgbClr val="002060"/>
                  </a:solidFill>
                  <a:effectLst/>
                  <a:uLnTx/>
                  <a:uFillTx/>
                  <a:latin typeface="Calibri Light"/>
                  <a:ea typeface="Times New Roman"/>
                  <a:cs typeface="Arial"/>
                </a:rPr>
                <a:t> 2018 </a:t>
              </a:r>
            </a:p>
          </p:txBody>
        </p:sp>
      </p:grpSp>
      <p:sp>
        <p:nvSpPr>
          <p:cNvPr id="5" name="Slide Number Placeholder 4"/>
          <p:cNvSpPr>
            <a:spLocks noGrp="1"/>
          </p:cNvSpPr>
          <p:nvPr>
            <p:ph type="sldNum" sz="quarter" idx="12"/>
          </p:nvPr>
        </p:nvSpPr>
        <p:spPr/>
        <p:txBody>
          <a:bodyPr/>
          <a:lstStyle/>
          <a:p>
            <a:pPr>
              <a:defRPr/>
            </a:pPr>
            <a:fld id="{B07F3447-C679-4F90-B57C-428CB099D9D1}" type="slidenum">
              <a:rPr lang="en-US" smtClean="0"/>
              <a:pPr>
                <a:defRPr/>
              </a:pPr>
              <a:t>13</a:t>
            </a:fld>
            <a:endParaRPr lang="en-US"/>
          </a:p>
        </p:txBody>
      </p:sp>
    </p:spTree>
    <p:extLst>
      <p:ext uri="{BB962C8B-B14F-4D97-AF65-F5344CB8AC3E}">
        <p14:creationId xmlns:p14="http://schemas.microsoft.com/office/powerpoint/2010/main" val="4181830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86605"/>
            <a:ext cx="7886700" cy="780196"/>
          </a:xfrm>
          <a:solidFill>
            <a:schemeClr val="accent1">
              <a:lumMod val="40000"/>
              <a:lumOff val="60000"/>
            </a:schemeClr>
          </a:solidFill>
        </p:spPr>
        <p:txBody>
          <a:bodyPr>
            <a:normAutofit/>
          </a:bodyPr>
          <a:lstStyle/>
          <a:p>
            <a:r>
              <a:rPr lang="tr-TR" b="1" dirty="0"/>
              <a:t>6</a:t>
            </a:r>
            <a:r>
              <a:rPr lang="tr-TR" b="1" dirty="0" smtClean="0"/>
              <a:t>. Women and Enterpreneurship  (c)</a:t>
            </a:r>
            <a:endParaRPr lang="en-US" b="1" dirty="0"/>
          </a:p>
        </p:txBody>
      </p:sp>
      <p:sp>
        <p:nvSpPr>
          <p:cNvPr id="3" name="Content Placeholder 2"/>
          <p:cNvSpPr>
            <a:spLocks noGrp="1"/>
          </p:cNvSpPr>
          <p:nvPr>
            <p:ph idx="1"/>
          </p:nvPr>
        </p:nvSpPr>
        <p:spPr>
          <a:xfrm>
            <a:off x="628650" y="1295401"/>
            <a:ext cx="7886700" cy="5105400"/>
          </a:xfrm>
          <a:solidFill>
            <a:schemeClr val="bg1"/>
          </a:solidFill>
        </p:spPr>
        <p:txBody>
          <a:bodyPr>
            <a:normAutofit/>
          </a:bodyPr>
          <a:lstStyle/>
          <a:p>
            <a:pPr marL="0" lvl="0" indent="0">
              <a:buNone/>
            </a:pPr>
            <a:r>
              <a:rPr lang="tr-TR" b="1" dirty="0" smtClean="0"/>
              <a:t>I</a:t>
            </a:r>
            <a:r>
              <a:rPr lang="en-US" b="1" dirty="0" smtClean="0"/>
              <a:t>n </a:t>
            </a:r>
            <a:r>
              <a:rPr lang="en-US" b="1" dirty="0"/>
              <a:t>OIC </a:t>
            </a:r>
            <a:r>
              <a:rPr lang="en-US" b="1" dirty="0" smtClean="0"/>
              <a:t>countries</a:t>
            </a:r>
            <a:r>
              <a:rPr lang="tr-TR" b="1" dirty="0" smtClean="0"/>
              <a:t>,</a:t>
            </a:r>
            <a:r>
              <a:rPr lang="en-US" b="1" dirty="0" smtClean="0"/>
              <a:t> </a:t>
            </a:r>
            <a:r>
              <a:rPr lang="en-US" b="1" dirty="0"/>
              <a:t>key challenges faced by women entrepreneurs can be grouped as follows: </a:t>
            </a:r>
            <a:endParaRPr lang="tr-TR" b="1" dirty="0" smtClean="0"/>
          </a:p>
          <a:p>
            <a:pPr marL="0" lvl="0" indent="0">
              <a:buNone/>
            </a:pPr>
            <a:endParaRPr lang="tr-TR" b="1" dirty="0" smtClean="0"/>
          </a:p>
          <a:p>
            <a:pPr marL="457200" indent="-457200">
              <a:buFont typeface="+mj-lt"/>
              <a:buAutoNum type="arabicPeriod"/>
            </a:pPr>
            <a:r>
              <a:rPr lang="en-US" dirty="0"/>
              <a:t>low human capital development, </a:t>
            </a:r>
            <a:endParaRPr lang="tr-TR" dirty="0" smtClean="0"/>
          </a:p>
          <a:p>
            <a:pPr marL="457200" indent="-457200">
              <a:buFont typeface="+mj-lt"/>
              <a:buAutoNum type="arabicPeriod"/>
            </a:pPr>
            <a:r>
              <a:rPr lang="en-US" dirty="0" smtClean="0"/>
              <a:t>high </a:t>
            </a:r>
            <a:r>
              <a:rPr lang="en-US" dirty="0"/>
              <a:t>sectoral concentration</a:t>
            </a:r>
            <a:r>
              <a:rPr lang="en-US" dirty="0" smtClean="0"/>
              <a:t>,</a:t>
            </a:r>
            <a:endParaRPr lang="tr-TR" dirty="0" smtClean="0"/>
          </a:p>
          <a:p>
            <a:pPr marL="457200" indent="-457200">
              <a:buFont typeface="+mj-lt"/>
              <a:buAutoNum type="arabicPeriod"/>
            </a:pPr>
            <a:r>
              <a:rPr lang="en-US" dirty="0" smtClean="0"/>
              <a:t>limited </a:t>
            </a:r>
            <a:r>
              <a:rPr lang="en-US" dirty="0"/>
              <a:t>access to finance, </a:t>
            </a:r>
            <a:endParaRPr lang="tr-TR" dirty="0" smtClean="0"/>
          </a:p>
          <a:p>
            <a:pPr marL="457200" indent="-457200">
              <a:buFont typeface="+mj-lt"/>
              <a:buAutoNum type="arabicPeriod"/>
            </a:pPr>
            <a:r>
              <a:rPr lang="en-US" dirty="0" smtClean="0"/>
              <a:t>ineffective </a:t>
            </a:r>
            <a:r>
              <a:rPr lang="en-US" dirty="0"/>
              <a:t>infrastructure</a:t>
            </a:r>
            <a:r>
              <a:rPr lang="en-US" dirty="0" smtClean="0"/>
              <a:t>,</a:t>
            </a:r>
            <a:endParaRPr lang="tr-TR" dirty="0" smtClean="0"/>
          </a:p>
          <a:p>
            <a:pPr marL="457200" indent="-457200">
              <a:buFont typeface="+mj-lt"/>
              <a:buAutoNum type="arabicPeriod"/>
            </a:pPr>
            <a:r>
              <a:rPr lang="en-US" dirty="0" smtClean="0"/>
              <a:t>policy </a:t>
            </a:r>
            <a:r>
              <a:rPr lang="en-US" dirty="0"/>
              <a:t>and legal issues, </a:t>
            </a:r>
            <a:r>
              <a:rPr lang="tr-TR" dirty="0" smtClean="0"/>
              <a:t>and</a:t>
            </a:r>
          </a:p>
          <a:p>
            <a:pPr marL="457200" indent="-457200">
              <a:buFont typeface="+mj-lt"/>
              <a:buAutoNum type="arabicPeriod"/>
            </a:pPr>
            <a:r>
              <a:rPr lang="en-US" dirty="0" smtClean="0"/>
              <a:t>cultural </a:t>
            </a:r>
            <a:r>
              <a:rPr lang="en-US" dirty="0"/>
              <a:t>and structural barriers. </a:t>
            </a:r>
          </a:p>
          <a:p>
            <a:pPr marL="457200" lvl="0" indent="-457200">
              <a:buFont typeface="+mj-lt"/>
              <a:buAutoNum type="arabicPeriod"/>
            </a:pPr>
            <a:endParaRPr lang="en-US" b="1" dirty="0"/>
          </a:p>
        </p:txBody>
      </p:sp>
      <p:sp>
        <p:nvSpPr>
          <p:cNvPr id="5" name="Slide Number Placeholder 4"/>
          <p:cNvSpPr>
            <a:spLocks noGrp="1"/>
          </p:cNvSpPr>
          <p:nvPr>
            <p:ph type="sldNum" sz="quarter" idx="12"/>
          </p:nvPr>
        </p:nvSpPr>
        <p:spPr/>
        <p:txBody>
          <a:bodyPr/>
          <a:lstStyle/>
          <a:p>
            <a:pPr>
              <a:defRPr/>
            </a:pPr>
            <a:fld id="{B07F3447-C679-4F90-B57C-428CB099D9D1}" type="slidenum">
              <a:rPr lang="en-US" smtClean="0"/>
              <a:pPr>
                <a:defRPr/>
              </a:pPr>
              <a:t>14</a:t>
            </a:fld>
            <a:endParaRPr lang="en-US"/>
          </a:p>
        </p:txBody>
      </p:sp>
    </p:spTree>
    <p:extLst>
      <p:ext uri="{BB962C8B-B14F-4D97-AF65-F5344CB8AC3E}">
        <p14:creationId xmlns:p14="http://schemas.microsoft.com/office/powerpoint/2010/main" val="792466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86605"/>
            <a:ext cx="7886700" cy="780196"/>
          </a:xfrm>
          <a:solidFill>
            <a:schemeClr val="accent1">
              <a:lumMod val="40000"/>
              <a:lumOff val="60000"/>
            </a:schemeClr>
          </a:solidFill>
        </p:spPr>
        <p:txBody>
          <a:bodyPr>
            <a:normAutofit/>
          </a:bodyPr>
          <a:lstStyle/>
          <a:p>
            <a:r>
              <a:rPr lang="tr-TR" b="1" dirty="0"/>
              <a:t>7. Concluding </a:t>
            </a:r>
            <a:r>
              <a:rPr lang="tr-TR" b="1" dirty="0" smtClean="0"/>
              <a:t>Remarks (part I)</a:t>
            </a:r>
            <a:endParaRPr lang="en-US" b="1" dirty="0"/>
          </a:p>
        </p:txBody>
      </p:sp>
      <p:sp>
        <p:nvSpPr>
          <p:cNvPr id="3" name="Content Placeholder 2"/>
          <p:cNvSpPr>
            <a:spLocks noGrp="1"/>
          </p:cNvSpPr>
          <p:nvPr>
            <p:ph idx="1"/>
          </p:nvPr>
        </p:nvSpPr>
        <p:spPr>
          <a:xfrm>
            <a:off x="609600" y="1143000"/>
            <a:ext cx="8210550" cy="5105400"/>
          </a:xfrm>
          <a:solidFill>
            <a:schemeClr val="bg1"/>
          </a:solidFill>
        </p:spPr>
        <p:txBody>
          <a:bodyPr>
            <a:noAutofit/>
          </a:bodyPr>
          <a:lstStyle/>
          <a:p>
            <a:pPr lvl="0">
              <a:buFont typeface="Wingdings" panose="05000000000000000000" pitchFamily="2" charset="2"/>
              <a:buChar char="Ø"/>
            </a:pPr>
            <a:r>
              <a:rPr lang="tr-TR" sz="2050" dirty="0" smtClean="0"/>
              <a:t>On average, there exists </a:t>
            </a:r>
            <a:r>
              <a:rPr lang="en-US" sz="2050" dirty="0" smtClean="0"/>
              <a:t>a </a:t>
            </a:r>
            <a:r>
              <a:rPr lang="en-US" sz="2050" dirty="0"/>
              <a:t>disparity of 11 percentage points between men and women in terms of literacy</a:t>
            </a:r>
            <a:r>
              <a:rPr lang="tr-TR" sz="2050" dirty="0"/>
              <a:t> in </a:t>
            </a:r>
            <a:r>
              <a:rPr lang="tr-TR" sz="2050" dirty="0" smtClean="0"/>
              <a:t>2016</a:t>
            </a:r>
            <a:r>
              <a:rPr lang="tr-TR" sz="2050" dirty="0"/>
              <a:t> </a:t>
            </a:r>
            <a:r>
              <a:rPr lang="tr-TR" sz="2050" dirty="0" smtClean="0"/>
              <a:t>in favour of men.</a:t>
            </a:r>
          </a:p>
          <a:p>
            <a:pPr marL="0" lvl="0" indent="0">
              <a:buNone/>
            </a:pPr>
            <a:endParaRPr lang="en-US" sz="2050" dirty="0"/>
          </a:p>
          <a:p>
            <a:pPr lvl="0">
              <a:buFont typeface="Wingdings" panose="05000000000000000000" pitchFamily="2" charset="2"/>
              <a:buChar char="Ø"/>
            </a:pPr>
            <a:r>
              <a:rPr lang="en-US" sz="2050" dirty="0"/>
              <a:t>During the period 2008-2017, OIC countries witnessed a slight increase in the rate of </a:t>
            </a:r>
            <a:r>
              <a:rPr lang="en-US" sz="2050" dirty="0" err="1"/>
              <a:t>labour</a:t>
            </a:r>
            <a:r>
              <a:rPr lang="en-US" sz="2050" dirty="0"/>
              <a:t> force participation of female population from 36 per cent to 38 per cent. However, </a:t>
            </a:r>
            <a:r>
              <a:rPr lang="en-US" sz="2050" dirty="0" smtClean="0"/>
              <a:t>it</a:t>
            </a:r>
            <a:r>
              <a:rPr lang="tr-TR" sz="2050" dirty="0" smtClean="0"/>
              <a:t> was</a:t>
            </a:r>
            <a:r>
              <a:rPr lang="en-US" sz="2050" dirty="0" smtClean="0"/>
              <a:t> </a:t>
            </a:r>
            <a:r>
              <a:rPr lang="en-US" sz="2050" dirty="0"/>
              <a:t>10 percentage-points lower than the world average recorded in the year 2017</a:t>
            </a:r>
            <a:r>
              <a:rPr lang="en-US" sz="2050" dirty="0" smtClean="0"/>
              <a:t>.</a:t>
            </a:r>
            <a:endParaRPr lang="tr-TR" sz="2050" dirty="0" smtClean="0"/>
          </a:p>
          <a:p>
            <a:pPr lvl="0">
              <a:buFont typeface="Wingdings" panose="05000000000000000000" pitchFamily="2" charset="2"/>
              <a:buChar char="Ø"/>
            </a:pPr>
            <a:endParaRPr lang="en-US" sz="2050" dirty="0"/>
          </a:p>
          <a:p>
            <a:pPr lvl="0">
              <a:buFont typeface="Wingdings" panose="05000000000000000000" pitchFamily="2" charset="2"/>
              <a:buChar char="Ø"/>
            </a:pPr>
            <a:r>
              <a:rPr lang="en-US" sz="2050" dirty="0"/>
              <a:t>The average female adult mortality rate of OIC countries decreased from 188 in 2006 to 158 (per 1000 adults) in 2016. Nevertheless, the average of the OIC group went on staying almost </a:t>
            </a:r>
            <a:r>
              <a:rPr lang="en-US" sz="2050" b="1" dirty="0"/>
              <a:t>four times </a:t>
            </a:r>
            <a:r>
              <a:rPr lang="en-US" sz="2050" dirty="0"/>
              <a:t>higher than the average of developed countries recorded in 2016. </a:t>
            </a:r>
            <a:endParaRPr lang="tr-TR" sz="2050" dirty="0" smtClean="0"/>
          </a:p>
          <a:p>
            <a:pPr lvl="0">
              <a:buFont typeface="Wingdings" panose="05000000000000000000" pitchFamily="2" charset="2"/>
              <a:buChar char="Ø"/>
            </a:pPr>
            <a:endParaRPr lang="en-US" sz="2050" dirty="0"/>
          </a:p>
          <a:p>
            <a:pPr lvl="0">
              <a:buFont typeface="Wingdings" panose="05000000000000000000" pitchFamily="2" charset="2"/>
              <a:buChar char="Ø"/>
            </a:pPr>
            <a:r>
              <a:rPr lang="en-US" sz="2050" dirty="0"/>
              <a:t>According to a dataset that covers the period 2010-2017, </a:t>
            </a:r>
            <a:r>
              <a:rPr lang="tr-TR" sz="2050" dirty="0" smtClean="0"/>
              <a:t>OIC countries on average,  </a:t>
            </a:r>
            <a:r>
              <a:rPr lang="en-US" sz="2050" dirty="0" smtClean="0"/>
              <a:t>ha</a:t>
            </a:r>
            <a:r>
              <a:rPr lang="tr-TR" sz="2050" dirty="0" smtClean="0"/>
              <a:t>d</a:t>
            </a:r>
            <a:r>
              <a:rPr lang="en-US" sz="2050" dirty="0" smtClean="0"/>
              <a:t> </a:t>
            </a:r>
            <a:r>
              <a:rPr lang="en-US" sz="2050" dirty="0"/>
              <a:t>the </a:t>
            </a:r>
            <a:r>
              <a:rPr lang="en-US" sz="2050" dirty="0" smtClean="0"/>
              <a:t>highest</a:t>
            </a:r>
            <a:r>
              <a:rPr lang="tr-TR" sz="2050" dirty="0" smtClean="0"/>
              <a:t> prevalance of</a:t>
            </a:r>
            <a:r>
              <a:rPr lang="en-US" sz="2050" dirty="0" smtClean="0"/>
              <a:t> </a:t>
            </a:r>
            <a:r>
              <a:rPr lang="en-US" sz="2050" b="1" dirty="0"/>
              <a:t>child marriage </a:t>
            </a:r>
            <a:r>
              <a:rPr lang="tr-TR" sz="2050" dirty="0" smtClean="0"/>
              <a:t>among country groups analyzed,</a:t>
            </a:r>
            <a:r>
              <a:rPr lang="en-US" sz="2050" dirty="0" smtClean="0"/>
              <a:t> </a:t>
            </a:r>
            <a:r>
              <a:rPr lang="en-US" sz="2050" dirty="0"/>
              <a:t>where 7 per cent of all marriages </a:t>
            </a:r>
            <a:r>
              <a:rPr lang="tr-TR" sz="2050" dirty="0" smtClean="0"/>
              <a:t>were</a:t>
            </a:r>
            <a:r>
              <a:rPr lang="en-US" sz="2050" dirty="0" smtClean="0"/>
              <a:t> </a:t>
            </a:r>
            <a:r>
              <a:rPr lang="en-US" sz="2050" dirty="0"/>
              <a:t>exercised before 15 years old and 26 per cent of all marriages </a:t>
            </a:r>
            <a:r>
              <a:rPr lang="tr-TR" sz="2050" dirty="0" smtClean="0"/>
              <a:t>were </a:t>
            </a:r>
            <a:r>
              <a:rPr lang="en-US" sz="2050" dirty="0" smtClean="0"/>
              <a:t>performed </a:t>
            </a:r>
            <a:r>
              <a:rPr lang="en-US" sz="2050" dirty="0"/>
              <a:t>before 18 years old. </a:t>
            </a:r>
            <a:endParaRPr lang="en-US" sz="2050" dirty="0"/>
          </a:p>
        </p:txBody>
      </p:sp>
      <p:sp>
        <p:nvSpPr>
          <p:cNvPr id="5" name="Slide Number Placeholder 4"/>
          <p:cNvSpPr>
            <a:spLocks noGrp="1"/>
          </p:cNvSpPr>
          <p:nvPr>
            <p:ph type="sldNum" sz="quarter" idx="12"/>
          </p:nvPr>
        </p:nvSpPr>
        <p:spPr/>
        <p:txBody>
          <a:bodyPr/>
          <a:lstStyle/>
          <a:p>
            <a:pPr>
              <a:defRPr/>
            </a:pPr>
            <a:fld id="{B07F3447-C679-4F90-B57C-428CB099D9D1}" type="slidenum">
              <a:rPr lang="en-US" smtClean="0"/>
              <a:pPr>
                <a:defRPr/>
              </a:pPr>
              <a:t>15</a:t>
            </a:fld>
            <a:endParaRPr lang="en-US"/>
          </a:p>
        </p:txBody>
      </p:sp>
    </p:spTree>
    <p:extLst>
      <p:ext uri="{BB962C8B-B14F-4D97-AF65-F5344CB8AC3E}">
        <p14:creationId xmlns:p14="http://schemas.microsoft.com/office/powerpoint/2010/main" val="3391063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86605"/>
            <a:ext cx="7886700" cy="780196"/>
          </a:xfrm>
          <a:solidFill>
            <a:schemeClr val="accent1">
              <a:lumMod val="40000"/>
              <a:lumOff val="60000"/>
            </a:schemeClr>
          </a:solidFill>
        </p:spPr>
        <p:txBody>
          <a:bodyPr>
            <a:normAutofit/>
          </a:bodyPr>
          <a:lstStyle/>
          <a:p>
            <a:r>
              <a:rPr lang="tr-TR" b="1" dirty="0"/>
              <a:t>7. Concluding </a:t>
            </a:r>
            <a:r>
              <a:rPr lang="tr-TR" b="1" dirty="0" smtClean="0"/>
              <a:t>Remarks (part II)</a:t>
            </a:r>
            <a:endParaRPr lang="en-US" b="1" dirty="0"/>
          </a:p>
        </p:txBody>
      </p:sp>
      <p:sp>
        <p:nvSpPr>
          <p:cNvPr id="3" name="Content Placeholder 2"/>
          <p:cNvSpPr>
            <a:spLocks noGrp="1"/>
          </p:cNvSpPr>
          <p:nvPr>
            <p:ph idx="1"/>
          </p:nvPr>
        </p:nvSpPr>
        <p:spPr>
          <a:xfrm>
            <a:off x="609600" y="1066800"/>
            <a:ext cx="8210550" cy="5105400"/>
          </a:xfrm>
          <a:solidFill>
            <a:schemeClr val="bg1"/>
          </a:solidFill>
        </p:spPr>
        <p:txBody>
          <a:bodyPr>
            <a:noAutofit/>
          </a:bodyPr>
          <a:lstStyle/>
          <a:p>
            <a:pPr lvl="0">
              <a:buFont typeface="Wingdings" panose="05000000000000000000" pitchFamily="2" charset="2"/>
              <a:buChar char="Ø"/>
            </a:pPr>
            <a:r>
              <a:rPr lang="en-US" sz="2050" dirty="0"/>
              <a:t>OIC countries, on average, achieved to improve the state of women in many dimensions from education to health. Literacy rates among women went up, maternal mortality rates declined, and female </a:t>
            </a:r>
            <a:r>
              <a:rPr lang="en-US" sz="2050" dirty="0" err="1"/>
              <a:t>labour</a:t>
            </a:r>
            <a:r>
              <a:rPr lang="en-US" sz="2050" dirty="0"/>
              <a:t> force participation rates climbed up</a:t>
            </a:r>
            <a:r>
              <a:rPr lang="en-US" sz="2050" dirty="0" smtClean="0"/>
              <a:t>.</a:t>
            </a:r>
            <a:endParaRPr lang="tr-TR" sz="2050" dirty="0" smtClean="0"/>
          </a:p>
          <a:p>
            <a:pPr marL="0" lvl="0" indent="0">
              <a:buNone/>
            </a:pPr>
            <a:endParaRPr lang="en-US" sz="2050" dirty="0"/>
          </a:p>
          <a:p>
            <a:pPr lvl="0">
              <a:buFont typeface="Wingdings" panose="05000000000000000000" pitchFamily="2" charset="2"/>
              <a:buChar char="Ø"/>
            </a:pPr>
            <a:r>
              <a:rPr lang="en-US" sz="2050" dirty="0"/>
              <a:t>Nevertheless, there is still a long way to go for many OIC countries to reach the world averages in many socio-economic indicators that emerge as a developmental challenge</a:t>
            </a:r>
            <a:r>
              <a:rPr lang="en-US" sz="2050" dirty="0" smtClean="0"/>
              <a:t>.</a:t>
            </a:r>
            <a:endParaRPr lang="tr-TR" sz="2050" dirty="0" smtClean="0"/>
          </a:p>
          <a:p>
            <a:pPr marL="0" lvl="0" indent="0">
              <a:buNone/>
            </a:pPr>
            <a:endParaRPr lang="en-US" sz="2050" dirty="0"/>
          </a:p>
          <a:p>
            <a:pPr lvl="0">
              <a:buFont typeface="Wingdings" panose="05000000000000000000" pitchFamily="2" charset="2"/>
              <a:buChar char="Ø"/>
            </a:pPr>
            <a:r>
              <a:rPr lang="en-US" sz="2050" dirty="0"/>
              <a:t>Kofi Annan stated ‘</a:t>
            </a:r>
            <a:r>
              <a:rPr lang="en-US" sz="2050" b="1" dirty="0"/>
              <a:t>there is no tool for development more effective than the empowerment of women</a:t>
            </a:r>
            <a:r>
              <a:rPr lang="en-US" sz="2050" dirty="0"/>
              <a:t>’.  Without women, it is impossible to achieve SDGs</a:t>
            </a:r>
            <a:r>
              <a:rPr lang="en-US" sz="2050" dirty="0" smtClean="0"/>
              <a:t>.</a:t>
            </a:r>
            <a:endParaRPr lang="tr-TR" sz="2050" smtClean="0"/>
          </a:p>
          <a:p>
            <a:pPr marL="0" lvl="0" indent="0">
              <a:buNone/>
            </a:pPr>
            <a:endParaRPr lang="en-US" sz="2050" dirty="0"/>
          </a:p>
          <a:p>
            <a:pPr lvl="0">
              <a:buFont typeface="Wingdings" panose="05000000000000000000" pitchFamily="2" charset="2"/>
              <a:buChar char="Ø"/>
            </a:pPr>
            <a:r>
              <a:rPr lang="tr-TR" sz="2050" dirty="0" smtClean="0"/>
              <a:t>Supporting e</a:t>
            </a:r>
            <a:r>
              <a:rPr lang="en-US" sz="2050" dirty="0" err="1" smtClean="0"/>
              <a:t>nterpreneurship</a:t>
            </a:r>
            <a:r>
              <a:rPr lang="tr-TR" sz="2050" dirty="0" smtClean="0"/>
              <a:t>, enhancing</a:t>
            </a:r>
            <a:r>
              <a:rPr lang="en-US" sz="2050" dirty="0" smtClean="0"/>
              <a:t> </a:t>
            </a:r>
            <a:r>
              <a:rPr lang="tr-TR" sz="2050" dirty="0" smtClean="0"/>
              <a:t>i</a:t>
            </a:r>
            <a:r>
              <a:rPr lang="en-US" sz="2050" dirty="0" err="1" smtClean="0"/>
              <a:t>ntra</a:t>
            </a:r>
            <a:r>
              <a:rPr lang="en-US" sz="2050" dirty="0" smtClean="0"/>
              <a:t>-OIC cooperation</a:t>
            </a:r>
            <a:r>
              <a:rPr lang="tr-TR" sz="2050" dirty="0" smtClean="0"/>
              <a:t>, and focusing on the implementation of OPAAW </a:t>
            </a:r>
            <a:r>
              <a:rPr lang="en-US" sz="2050" dirty="0" smtClean="0"/>
              <a:t>can </a:t>
            </a:r>
            <a:r>
              <a:rPr lang="en-US" sz="2050" dirty="0"/>
              <a:t>play important </a:t>
            </a:r>
            <a:r>
              <a:rPr lang="en-US" sz="2050" dirty="0" smtClean="0"/>
              <a:t>role</a:t>
            </a:r>
            <a:r>
              <a:rPr lang="tr-TR" sz="2050" dirty="0" smtClean="0"/>
              <a:t>s</a:t>
            </a:r>
            <a:r>
              <a:rPr lang="en-US" sz="2050" dirty="0" smtClean="0"/>
              <a:t> </a:t>
            </a:r>
            <a:r>
              <a:rPr lang="en-US" sz="2050" dirty="0"/>
              <a:t>to empower women with a view to improving their contribution to the development of OIC Member States.</a:t>
            </a:r>
          </a:p>
        </p:txBody>
      </p:sp>
      <p:sp>
        <p:nvSpPr>
          <p:cNvPr id="5" name="Slide Number Placeholder 4"/>
          <p:cNvSpPr>
            <a:spLocks noGrp="1"/>
          </p:cNvSpPr>
          <p:nvPr>
            <p:ph type="sldNum" sz="quarter" idx="12"/>
          </p:nvPr>
        </p:nvSpPr>
        <p:spPr/>
        <p:txBody>
          <a:bodyPr/>
          <a:lstStyle/>
          <a:p>
            <a:pPr>
              <a:defRPr/>
            </a:pPr>
            <a:fld id="{B07F3447-C679-4F90-B57C-428CB099D9D1}" type="slidenum">
              <a:rPr lang="en-US" smtClean="0"/>
              <a:pPr>
                <a:defRPr/>
              </a:pPr>
              <a:t>16</a:t>
            </a:fld>
            <a:endParaRPr lang="en-US"/>
          </a:p>
        </p:txBody>
      </p:sp>
    </p:spTree>
    <p:extLst>
      <p:ext uri="{BB962C8B-B14F-4D97-AF65-F5344CB8AC3E}">
        <p14:creationId xmlns:p14="http://schemas.microsoft.com/office/powerpoint/2010/main" val="1778767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5250" y="0"/>
            <a:ext cx="9048750" cy="271272"/>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0" y="0"/>
            <a:ext cx="95250" cy="6858000"/>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95250" y="0"/>
            <a:ext cx="95250" cy="609600"/>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190500" y="4763"/>
            <a:ext cx="114300" cy="452437"/>
          </a:xfrm>
          <a:prstGeom prst="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8615" name="Content Placeholder 2"/>
          <p:cNvSpPr txBox="1">
            <a:spLocks/>
          </p:cNvSpPr>
          <p:nvPr/>
        </p:nvSpPr>
        <p:spPr bwMode="auto">
          <a:xfrm>
            <a:off x="145923" y="638809"/>
            <a:ext cx="8572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20000"/>
              </a:spcBef>
              <a:buFont typeface="Arial" charset="0"/>
              <a:buNone/>
            </a:pPr>
            <a:r>
              <a:rPr lang="en-US" sz="3200" b="1" dirty="0">
                <a:latin typeface="Constantia" pitchFamily="18" charset="0"/>
              </a:rPr>
              <a:t>THANK YOU</a:t>
            </a:r>
          </a:p>
          <a:p>
            <a:pPr algn="ctr" eaLnBrk="1" hangingPunct="1">
              <a:spcBef>
                <a:spcPct val="20000"/>
              </a:spcBef>
              <a:buFont typeface="Arial" charset="0"/>
              <a:buNone/>
            </a:pPr>
            <a:r>
              <a:rPr lang="en-US" sz="3200" b="1" dirty="0">
                <a:latin typeface="Constantia" pitchFamily="18" charset="0"/>
              </a:rPr>
              <a:t>MERCI</a:t>
            </a:r>
          </a:p>
          <a:p>
            <a:pPr algn="ctr" eaLnBrk="1" hangingPunct="1">
              <a:spcBef>
                <a:spcPct val="20000"/>
              </a:spcBef>
              <a:buFont typeface="Arial" charset="0"/>
              <a:buNone/>
            </a:pPr>
            <a:r>
              <a:rPr lang="en-US" sz="3600" b="1" dirty="0">
                <a:latin typeface="Constantia" pitchFamily="18" charset="0"/>
              </a:rPr>
              <a:t> </a:t>
            </a:r>
            <a:r>
              <a:rPr lang="ar-AE" sz="3600" b="1" dirty="0" smtClean="0">
                <a:latin typeface="Constantia" pitchFamily="18" charset="0"/>
              </a:rPr>
              <a:t>شكرا</a:t>
            </a:r>
            <a:endParaRPr lang="tr-TR" sz="3600" b="1" dirty="0" smtClean="0">
              <a:latin typeface="Constantia" pitchFamily="18" charset="0"/>
            </a:endParaRPr>
          </a:p>
          <a:p>
            <a:pPr algn="ctr" eaLnBrk="1" hangingPunct="1">
              <a:spcBef>
                <a:spcPct val="20000"/>
              </a:spcBef>
              <a:buFont typeface="Arial" charset="0"/>
              <a:buNone/>
            </a:pPr>
            <a:endParaRPr lang="tr-TR" sz="3200" b="1" dirty="0">
              <a:latin typeface="Constantia" pitchFamily="18" charset="0"/>
            </a:endParaRPr>
          </a:p>
          <a:p>
            <a:pPr algn="ctr" eaLnBrk="1" hangingPunct="1">
              <a:spcBef>
                <a:spcPct val="20000"/>
              </a:spcBef>
              <a:buFont typeface="Arial" charset="0"/>
              <a:buNone/>
            </a:pPr>
            <a:r>
              <a:rPr lang="en-US" sz="2400" b="1" dirty="0" smtClean="0">
                <a:latin typeface="Constantia" pitchFamily="18" charset="0"/>
              </a:rPr>
              <a:t>Statistical</a:t>
            </a:r>
            <a:r>
              <a:rPr lang="en-US" sz="2400" b="1" dirty="0">
                <a:latin typeface="Constantia" pitchFamily="18" charset="0"/>
              </a:rPr>
              <a:t>, Economic and Social Research and Training Centre for Islamic Countries (SESRIC</a:t>
            </a:r>
            <a:r>
              <a:rPr lang="en-US" sz="2400" b="1" dirty="0" smtClean="0">
                <a:latin typeface="Constantia" pitchFamily="18" charset="0"/>
              </a:rPr>
              <a:t>)</a:t>
            </a:r>
            <a:endParaRPr lang="tr-TR" sz="2400" b="1" dirty="0" smtClean="0">
              <a:latin typeface="Constantia" pitchFamily="18" charset="0"/>
            </a:endParaRPr>
          </a:p>
          <a:p>
            <a:pPr algn="ctr" eaLnBrk="1" hangingPunct="1">
              <a:spcBef>
                <a:spcPct val="20000"/>
              </a:spcBef>
              <a:buFont typeface="Arial" charset="0"/>
              <a:buNone/>
            </a:pPr>
            <a:endParaRPr lang="en-US" sz="2400" b="1" dirty="0">
              <a:latin typeface="Constantia" pitchFamily="18" charset="0"/>
            </a:endParaRPr>
          </a:p>
          <a:p>
            <a:pPr algn="ctr" eaLnBrk="1" hangingPunct="1">
              <a:spcBef>
                <a:spcPct val="20000"/>
              </a:spcBef>
              <a:buFont typeface="Arial" charset="0"/>
              <a:buNone/>
            </a:pPr>
            <a:r>
              <a:rPr lang="en-US" sz="2400" b="1" dirty="0" err="1">
                <a:latin typeface="Constantia" pitchFamily="18" charset="0"/>
              </a:rPr>
              <a:t>Organisation</a:t>
            </a:r>
            <a:r>
              <a:rPr lang="en-US" sz="2400" b="1" dirty="0">
                <a:latin typeface="Constantia" pitchFamily="18" charset="0"/>
              </a:rPr>
              <a:t> of Islamic Cooperation (OIC)</a:t>
            </a:r>
          </a:p>
          <a:p>
            <a:pPr algn="ctr" eaLnBrk="1" hangingPunct="1">
              <a:spcBef>
                <a:spcPct val="20000"/>
              </a:spcBef>
              <a:buFont typeface="Arial" charset="0"/>
              <a:buNone/>
            </a:pPr>
            <a:endParaRPr lang="en-US" sz="3200" b="1" dirty="0">
              <a:latin typeface="Constantia" pitchFamily="18" charset="0"/>
            </a:endParaRPr>
          </a:p>
        </p:txBody>
      </p:sp>
      <p:pic>
        <p:nvPicPr>
          <p:cNvPr id="10"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043" y="838200"/>
            <a:ext cx="1427713" cy="1475716"/>
          </a:xfrm>
          <a:prstGeom prst="rect">
            <a:avLst/>
          </a:prstGeom>
        </p:spPr>
      </p:pic>
      <p:pic>
        <p:nvPicPr>
          <p:cNvPr id="12" name="Picture 2" descr="https://encrypted-tbn3.gstatic.com/images?q=tbn:ANd9GcQ5ZVFAQkFjBzRnm3CccGzkdnDVPzaH0eeCIm6KbP2rNMoNuij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762000"/>
            <a:ext cx="1507906" cy="147571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B07F3447-C679-4F90-B57C-428CB099D9D1}" type="slidenum">
              <a:rPr lang="en-US" smtClean="0"/>
              <a:pPr>
                <a:defRPr/>
              </a:pPr>
              <a:t>17</a:t>
            </a:fld>
            <a:endParaRPr lang="en-US"/>
          </a:p>
        </p:txBody>
      </p:sp>
      <p:sp>
        <p:nvSpPr>
          <p:cNvPr id="15" name="Oval 14"/>
          <p:cNvSpPr/>
          <p:nvPr/>
        </p:nvSpPr>
        <p:spPr>
          <a:xfrm>
            <a:off x="328756" y="6477000"/>
            <a:ext cx="8186593" cy="2444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722" y="6477000"/>
            <a:ext cx="9082278" cy="381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B07F3447-C679-4F90-B57C-428CB099D9D1}" type="slidenum">
              <a:rPr lang="en-US" smtClean="0"/>
              <a:pPr>
                <a:defRPr/>
              </a:pPr>
              <a:t>2</a:t>
            </a:fld>
            <a:endParaRPr lang="en-US"/>
          </a:p>
        </p:txBody>
      </p:sp>
      <p:pic>
        <p:nvPicPr>
          <p:cNvPr id="1038" name="Picture 14" descr="female pilot air maroc ile ilgili gÃ¶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l="-608" t="1681" r="608" b="2520"/>
          <a:stretch/>
        </p:blipFill>
        <p:spPr bwMode="auto">
          <a:xfrm>
            <a:off x="2057400" y="1852106"/>
            <a:ext cx="6959949" cy="50058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ptain Sharifah Czarena and senior first officers Sariana Nordin and Dk Nadiah Pg Khashiem were behind the controls of a Boeing 787 Dreamliner (pictured, but not actual plane) on flight BI081 from Brunei to JeddahÂ "/>
          <p:cNvPicPr>
            <a:picLocks noChangeAspect="1" noChangeArrowheads="1"/>
          </p:cNvPicPr>
          <p:nvPr/>
        </p:nvPicPr>
        <p:blipFill rotWithShape="1">
          <a:blip r:embed="rId4">
            <a:extLst>
              <a:ext uri="{28A0092B-C50C-407E-A947-70E740481C1C}">
                <a14:useLocalDpi xmlns:a14="http://schemas.microsoft.com/office/drawing/2010/main" val="0"/>
              </a:ext>
            </a:extLst>
          </a:blip>
          <a:srcRect l="3232" t="-158" r="-3232" b="4152"/>
          <a:stretch/>
        </p:blipFill>
        <p:spPr bwMode="auto">
          <a:xfrm>
            <a:off x="21336" y="4124923"/>
            <a:ext cx="3611880" cy="22134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endParaRPr lang="en-US" dirty="0"/>
          </a:p>
        </p:txBody>
      </p:sp>
      <p:pic>
        <p:nvPicPr>
          <p:cNvPr id="5" name="Picture 2" descr="Women collecting water in Sud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913"/>
            <a:ext cx="9017349" cy="297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53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38"/>
                                        </p:tgtEl>
                                        <p:attrNameLst>
                                          <p:attrName>style.visibility</p:attrName>
                                        </p:attrNameLst>
                                      </p:cBhvr>
                                      <p:to>
                                        <p:strVal val="visible"/>
                                      </p:to>
                                    </p:set>
                                    <p:anim calcmode="lin" valueType="num">
                                      <p:cBhvr>
                                        <p:cTn id="12" dur="500" fill="hold"/>
                                        <p:tgtEl>
                                          <p:spTgt spid="1038"/>
                                        </p:tgtEl>
                                        <p:attrNameLst>
                                          <p:attrName>ppt_w</p:attrName>
                                        </p:attrNameLst>
                                      </p:cBhvr>
                                      <p:tavLst>
                                        <p:tav tm="0">
                                          <p:val>
                                            <p:fltVal val="0"/>
                                          </p:val>
                                        </p:tav>
                                        <p:tav tm="100000">
                                          <p:val>
                                            <p:strVal val="#ppt_w"/>
                                          </p:val>
                                        </p:tav>
                                      </p:tavLst>
                                    </p:anim>
                                    <p:anim calcmode="lin" valueType="num">
                                      <p:cBhvr>
                                        <p:cTn id="13" dur="500" fill="hold"/>
                                        <p:tgtEl>
                                          <p:spTgt spid="1038"/>
                                        </p:tgtEl>
                                        <p:attrNameLst>
                                          <p:attrName>ppt_h</p:attrName>
                                        </p:attrNameLst>
                                      </p:cBhvr>
                                      <p:tavLst>
                                        <p:tav tm="0">
                                          <p:val>
                                            <p:fltVal val="0"/>
                                          </p:val>
                                        </p:tav>
                                        <p:tav tm="100000">
                                          <p:val>
                                            <p:strVal val="#ppt_h"/>
                                          </p:val>
                                        </p:tav>
                                      </p:tavLst>
                                    </p:anim>
                                    <p:animEffect transition="in" filter="fade">
                                      <p:cBhvr>
                                        <p:cTn id="14" dur="500"/>
                                        <p:tgtEl>
                                          <p:spTgt spid="103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 name="Picture 5"/>
          <p:cNvPicPr/>
          <p:nvPr/>
        </p:nvPicPr>
        <p:blipFill rotWithShape="1">
          <a:blip r:embed="rId2"/>
          <a:srcRect l="27246" t="12108" r="40224" b="9811"/>
          <a:stretch/>
        </p:blipFill>
        <p:spPr bwMode="auto">
          <a:xfrm>
            <a:off x="-228600" y="275432"/>
            <a:ext cx="5493258" cy="5811836"/>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3"/>
          <a:srcRect l="27267" t="15487" r="40308" b="8884"/>
          <a:stretch/>
        </p:blipFill>
        <p:spPr bwMode="auto">
          <a:xfrm>
            <a:off x="2362200" y="228599"/>
            <a:ext cx="4343399" cy="6127751"/>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4"/>
          <a:srcRect l="27086" t="13396" r="40465" b="6392"/>
          <a:stretch/>
        </p:blipFill>
        <p:spPr bwMode="auto">
          <a:xfrm>
            <a:off x="4724400" y="185738"/>
            <a:ext cx="4419600" cy="5991225"/>
          </a:xfrm>
          <a:prstGeom prst="rect">
            <a:avLst/>
          </a:prstGeom>
          <a:ln>
            <a:noFill/>
          </a:ln>
          <a:extLst>
            <a:ext uri="{53640926-AAD7-44D8-BBD7-CCE9431645EC}">
              <a14:shadowObscured xmlns:a14="http://schemas.microsoft.com/office/drawing/2010/main"/>
            </a:ext>
          </a:extLst>
        </p:spPr>
      </p:pic>
      <p:sp>
        <p:nvSpPr>
          <p:cNvPr id="10" name="Slide Number Placeholder 9"/>
          <p:cNvSpPr>
            <a:spLocks noGrp="1"/>
          </p:cNvSpPr>
          <p:nvPr>
            <p:ph type="sldNum" sz="quarter" idx="12"/>
          </p:nvPr>
        </p:nvSpPr>
        <p:spPr/>
        <p:txBody>
          <a:bodyPr/>
          <a:lstStyle/>
          <a:p>
            <a:pPr>
              <a:defRPr/>
            </a:pPr>
            <a:endParaRPr lang="en-US" dirty="0"/>
          </a:p>
        </p:txBody>
      </p:sp>
    </p:spTree>
    <p:extLst>
      <p:ext uri="{BB962C8B-B14F-4D97-AF65-F5344CB8AC3E}">
        <p14:creationId xmlns:p14="http://schemas.microsoft.com/office/powerpoint/2010/main" val="58561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6605"/>
            <a:ext cx="7886700" cy="780196"/>
          </a:xfrm>
          <a:solidFill>
            <a:schemeClr val="accent1">
              <a:lumMod val="40000"/>
              <a:lumOff val="60000"/>
            </a:schemeClr>
          </a:solidFill>
        </p:spPr>
        <p:txBody>
          <a:bodyPr>
            <a:normAutofit/>
          </a:bodyPr>
          <a:lstStyle/>
          <a:p>
            <a:r>
              <a:rPr lang="tr-TR" b="1" dirty="0" smtClean="0"/>
              <a:t>Outline of the Report</a:t>
            </a:r>
            <a:endParaRPr lang="en-US" b="1" dirty="0"/>
          </a:p>
        </p:txBody>
      </p:sp>
      <p:sp>
        <p:nvSpPr>
          <p:cNvPr id="3" name="Content Placeholder 2"/>
          <p:cNvSpPr>
            <a:spLocks noGrp="1"/>
          </p:cNvSpPr>
          <p:nvPr>
            <p:ph idx="1"/>
          </p:nvPr>
        </p:nvSpPr>
        <p:spPr>
          <a:xfrm>
            <a:off x="628650" y="1142999"/>
            <a:ext cx="7886700" cy="5257801"/>
          </a:xfrm>
          <a:solidFill>
            <a:schemeClr val="bg1"/>
          </a:solidFill>
        </p:spPr>
        <p:txBody>
          <a:bodyPr>
            <a:normAutofit lnSpcReduction="10000"/>
          </a:bodyPr>
          <a:lstStyle/>
          <a:p>
            <a:pPr marL="0" indent="0">
              <a:buNone/>
            </a:pPr>
            <a:r>
              <a:rPr lang="en-GB" b="1" u="sng" cap="small" dirty="0"/>
              <a:t>PART I: State of Women in OIC Countries</a:t>
            </a:r>
            <a:endParaRPr lang="en-US" b="1" u="sng" cap="small" dirty="0"/>
          </a:p>
          <a:p>
            <a:pPr marL="0" indent="0">
              <a:buNone/>
            </a:pPr>
            <a:r>
              <a:rPr lang="en-GB" b="1" cap="small" dirty="0"/>
              <a:t>1	The Role of Women in Development of OIC Countries</a:t>
            </a:r>
            <a:endParaRPr lang="en-US" b="1" cap="small" dirty="0"/>
          </a:p>
          <a:p>
            <a:pPr marL="0" indent="0">
              <a:buNone/>
            </a:pPr>
            <a:r>
              <a:rPr lang="en-GB" b="1" cap="small" dirty="0"/>
              <a:t>2	Women and Education</a:t>
            </a:r>
            <a:endParaRPr lang="en-US" b="1" cap="small" dirty="0"/>
          </a:p>
          <a:p>
            <a:pPr marL="0" indent="0">
              <a:buNone/>
            </a:pPr>
            <a:r>
              <a:rPr lang="en-GB" b="1" cap="small" dirty="0"/>
              <a:t>3	Women and Economy</a:t>
            </a:r>
            <a:endParaRPr lang="en-US" b="1" cap="small" dirty="0"/>
          </a:p>
          <a:p>
            <a:pPr marL="0" indent="0">
              <a:buNone/>
            </a:pPr>
            <a:r>
              <a:rPr lang="en-GB" b="1" cap="small" dirty="0"/>
              <a:t>4	Women and Health</a:t>
            </a:r>
            <a:endParaRPr lang="en-US" b="1" cap="small" dirty="0"/>
          </a:p>
          <a:p>
            <a:pPr marL="0" indent="0">
              <a:buNone/>
            </a:pPr>
            <a:r>
              <a:rPr lang="en-GB" b="1" cap="small" dirty="0"/>
              <a:t>5	Women and Family</a:t>
            </a:r>
            <a:endParaRPr lang="en-US" b="1" cap="small" dirty="0"/>
          </a:p>
          <a:p>
            <a:pPr marL="0" indent="0">
              <a:buNone/>
            </a:pPr>
            <a:r>
              <a:rPr lang="en-GB" b="1" cap="small" dirty="0"/>
              <a:t>6	Women and Decision Making</a:t>
            </a:r>
            <a:endParaRPr lang="en-US" b="1" cap="small" dirty="0"/>
          </a:p>
          <a:p>
            <a:pPr marL="0" indent="0">
              <a:buNone/>
            </a:pPr>
            <a:endParaRPr lang="tr-TR" b="1" cap="small" dirty="0" smtClean="0"/>
          </a:p>
          <a:p>
            <a:pPr marL="0" indent="0">
              <a:buNone/>
            </a:pPr>
            <a:r>
              <a:rPr lang="en-GB" b="1" u="sng" cap="small" dirty="0" smtClean="0"/>
              <a:t>PART </a:t>
            </a:r>
            <a:r>
              <a:rPr lang="en-GB" b="1" u="sng" cap="small" dirty="0"/>
              <a:t>II: Enhancing Women Entrepreneurship For Development</a:t>
            </a:r>
            <a:endParaRPr lang="en-US" b="1" u="sng" cap="small" dirty="0"/>
          </a:p>
          <a:p>
            <a:pPr marL="0" indent="0">
              <a:buNone/>
            </a:pPr>
            <a:r>
              <a:rPr lang="en-GB" b="1" cap="small" dirty="0"/>
              <a:t>7	State of Women Entrepreneurs in OIC Countries</a:t>
            </a:r>
            <a:endParaRPr lang="en-US" b="1" cap="small" dirty="0"/>
          </a:p>
          <a:p>
            <a:pPr marL="0" indent="0">
              <a:buNone/>
            </a:pPr>
            <a:r>
              <a:rPr lang="en-GB" b="1" cap="small" dirty="0"/>
              <a:t>8	Key Challenges of Women Entrepreneurs in OIC Countries</a:t>
            </a:r>
            <a:endParaRPr lang="en-US" b="1" cap="small" dirty="0"/>
          </a:p>
          <a:p>
            <a:pPr marL="0" indent="0">
              <a:buNone/>
            </a:pPr>
            <a:r>
              <a:rPr lang="en-GB" b="1" cap="small" dirty="0"/>
              <a:t>9	Success Stories from Selected OIC Countries on Women Entrepreneurship Initiatives	</a:t>
            </a:r>
            <a:endParaRPr lang="en-US" b="1" cap="small" dirty="0"/>
          </a:p>
          <a:p>
            <a:pPr marL="0" indent="0">
              <a:buNone/>
            </a:pPr>
            <a:r>
              <a:rPr lang="en-GB" b="1" cap="small" dirty="0"/>
              <a:t>10	Policy Implications on Enhancing Women Entrepreneurship for Development in OIC Countries</a:t>
            </a:r>
            <a:endParaRPr lang="en-US" b="1" cap="small" dirty="0"/>
          </a:p>
          <a:p>
            <a:pPr marL="0" indent="0" algn="just">
              <a:lnSpc>
                <a:spcPct val="150000"/>
              </a:lnSpc>
              <a:buNone/>
            </a:pPr>
            <a:endParaRPr lang="en-US" sz="2000" dirty="0"/>
          </a:p>
        </p:txBody>
      </p:sp>
      <p:sp>
        <p:nvSpPr>
          <p:cNvPr id="6" name="Slide Number Placeholder 5"/>
          <p:cNvSpPr>
            <a:spLocks noGrp="1"/>
          </p:cNvSpPr>
          <p:nvPr>
            <p:ph type="sldNum" sz="quarter" idx="12"/>
          </p:nvPr>
        </p:nvSpPr>
        <p:spPr/>
        <p:txBody>
          <a:bodyPr/>
          <a:lstStyle/>
          <a:p>
            <a:pPr>
              <a:defRPr/>
            </a:pPr>
            <a:fld id="{B07F3447-C679-4F90-B57C-428CB099D9D1}" type="slidenum">
              <a:rPr lang="en-US" smtClean="0"/>
              <a:pPr>
                <a:defRPr/>
              </a:pPr>
              <a:t>4</a:t>
            </a:fld>
            <a:endParaRPr lang="en-US"/>
          </a:p>
        </p:txBody>
      </p:sp>
    </p:spTree>
    <p:extLst>
      <p:ext uri="{BB962C8B-B14F-4D97-AF65-F5344CB8AC3E}">
        <p14:creationId xmlns:p14="http://schemas.microsoft.com/office/powerpoint/2010/main" val="2235890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6605"/>
            <a:ext cx="7886700" cy="780196"/>
          </a:xfrm>
          <a:solidFill>
            <a:schemeClr val="accent1">
              <a:lumMod val="40000"/>
              <a:lumOff val="60000"/>
            </a:schemeClr>
          </a:solidFill>
        </p:spPr>
        <p:txBody>
          <a:bodyPr>
            <a:normAutofit/>
          </a:bodyPr>
          <a:lstStyle/>
          <a:p>
            <a:r>
              <a:rPr lang="tr-TR" b="1" dirty="0" smtClean="0"/>
              <a:t>Objectives of the Report</a:t>
            </a:r>
            <a:endParaRPr lang="en-US" b="1" dirty="0"/>
          </a:p>
        </p:txBody>
      </p:sp>
      <p:sp>
        <p:nvSpPr>
          <p:cNvPr id="3" name="Content Placeholder 2"/>
          <p:cNvSpPr>
            <a:spLocks noGrp="1"/>
          </p:cNvSpPr>
          <p:nvPr>
            <p:ph idx="1"/>
          </p:nvPr>
        </p:nvSpPr>
        <p:spPr>
          <a:xfrm>
            <a:off x="628650" y="1066802"/>
            <a:ext cx="7886700" cy="5334000"/>
          </a:xfrm>
          <a:solidFill>
            <a:schemeClr val="bg1"/>
          </a:solidFill>
        </p:spPr>
        <p:txBody>
          <a:bodyPr>
            <a:noAutofit/>
          </a:bodyPr>
          <a:lstStyle/>
          <a:p>
            <a:pPr algn="just">
              <a:lnSpc>
                <a:spcPct val="150000"/>
              </a:lnSpc>
            </a:pPr>
            <a:r>
              <a:rPr lang="en-US" sz="1900" dirty="0"/>
              <a:t>The Report aims to assess the state of women in OIC Member States in comparative perspective and identifies key challenges faced by women in social and economic life through using qualitative and quantitative datasets. </a:t>
            </a:r>
            <a:endParaRPr lang="tr-TR" sz="1900" dirty="0" smtClean="0"/>
          </a:p>
          <a:p>
            <a:pPr marL="0" indent="0" algn="just">
              <a:lnSpc>
                <a:spcPct val="150000"/>
              </a:lnSpc>
              <a:buNone/>
            </a:pPr>
            <a:endParaRPr lang="tr-TR" sz="1900" dirty="0" smtClean="0"/>
          </a:p>
          <a:p>
            <a:pPr algn="just">
              <a:lnSpc>
                <a:spcPct val="150000"/>
              </a:lnSpc>
            </a:pPr>
            <a:r>
              <a:rPr lang="en-US" sz="1900" dirty="0" smtClean="0"/>
              <a:t>The </a:t>
            </a:r>
            <a:r>
              <a:rPr lang="tr-TR" sz="1900" dirty="0" smtClean="0"/>
              <a:t>R</a:t>
            </a:r>
            <a:r>
              <a:rPr lang="en-US" sz="1900" dirty="0" err="1" smtClean="0"/>
              <a:t>eport</a:t>
            </a:r>
            <a:r>
              <a:rPr lang="en-US" sz="1900" dirty="0" smtClean="0"/>
              <a:t> </a:t>
            </a:r>
            <a:r>
              <a:rPr lang="tr-TR" sz="1900" dirty="0" smtClean="0"/>
              <a:t>not only identifies challenges but also </a:t>
            </a:r>
            <a:r>
              <a:rPr lang="en-US" sz="1900" dirty="0" smtClean="0"/>
              <a:t>proposes </a:t>
            </a:r>
            <a:r>
              <a:rPr lang="en-US" sz="1900" dirty="0"/>
              <a:t>some recommendations to serve as broad policy guidelines to overcome specific challenges faced by women in OIC Member States.  </a:t>
            </a:r>
            <a:endParaRPr lang="tr-TR" sz="1900" dirty="0" smtClean="0"/>
          </a:p>
          <a:p>
            <a:pPr marL="0" indent="0" algn="just">
              <a:lnSpc>
                <a:spcPct val="150000"/>
              </a:lnSpc>
              <a:buNone/>
            </a:pPr>
            <a:endParaRPr lang="tr-TR" sz="1900" dirty="0" smtClean="0"/>
          </a:p>
          <a:p>
            <a:pPr algn="just">
              <a:lnSpc>
                <a:spcPct val="150000"/>
              </a:lnSpc>
            </a:pPr>
            <a:r>
              <a:rPr lang="tr-TR" sz="1900" dirty="0" smtClean="0"/>
              <a:t>The Report was submitted to the ‘</a:t>
            </a:r>
            <a:r>
              <a:rPr lang="en-US" sz="1900" dirty="0" smtClean="0"/>
              <a:t>Seventh </a:t>
            </a:r>
            <a:r>
              <a:rPr lang="en-US" sz="1900" dirty="0"/>
              <a:t>Ministerial Conference on the Role of Women in the Development in the OIC Member </a:t>
            </a:r>
            <a:r>
              <a:rPr lang="en-US" sz="1900" dirty="0" smtClean="0"/>
              <a:t>States</a:t>
            </a:r>
            <a:r>
              <a:rPr lang="tr-TR" sz="1900" dirty="0" smtClean="0"/>
              <a:t>’</a:t>
            </a:r>
            <a:r>
              <a:rPr lang="en-US" sz="1900" dirty="0" smtClean="0"/>
              <a:t> </a:t>
            </a:r>
            <a:r>
              <a:rPr lang="tr-TR" sz="1900" dirty="0" smtClean="0"/>
              <a:t>that </a:t>
            </a:r>
            <a:r>
              <a:rPr lang="en-US" sz="1900" dirty="0" smtClean="0"/>
              <a:t>was </a:t>
            </a:r>
            <a:r>
              <a:rPr lang="en-US" sz="1900" dirty="0"/>
              <a:t>held in Ouagadougou, Burkina Faso on 30 November - 1 December 2018.</a:t>
            </a:r>
          </a:p>
        </p:txBody>
      </p:sp>
      <p:sp>
        <p:nvSpPr>
          <p:cNvPr id="5" name="Slide Number Placeholder 4"/>
          <p:cNvSpPr>
            <a:spLocks noGrp="1"/>
          </p:cNvSpPr>
          <p:nvPr>
            <p:ph type="sldNum" sz="quarter" idx="12"/>
          </p:nvPr>
        </p:nvSpPr>
        <p:spPr/>
        <p:txBody>
          <a:bodyPr/>
          <a:lstStyle/>
          <a:p>
            <a:pPr>
              <a:defRPr/>
            </a:pPr>
            <a:fld id="{B07F3447-C679-4F90-B57C-428CB099D9D1}" type="slidenum">
              <a:rPr lang="en-US" smtClean="0"/>
              <a:pPr>
                <a:defRPr/>
              </a:pPr>
              <a:t>5</a:t>
            </a:fld>
            <a:endParaRPr lang="en-US"/>
          </a:p>
        </p:txBody>
      </p:sp>
    </p:spTree>
    <p:extLst>
      <p:ext uri="{BB962C8B-B14F-4D97-AF65-F5344CB8AC3E}">
        <p14:creationId xmlns:p14="http://schemas.microsoft.com/office/powerpoint/2010/main" val="1348168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6605"/>
            <a:ext cx="7886700" cy="780196"/>
          </a:xfrm>
          <a:solidFill>
            <a:schemeClr val="accent1">
              <a:lumMod val="40000"/>
              <a:lumOff val="60000"/>
            </a:schemeClr>
          </a:solidFill>
        </p:spPr>
        <p:txBody>
          <a:bodyPr>
            <a:normAutofit/>
          </a:bodyPr>
          <a:lstStyle/>
          <a:p>
            <a:r>
              <a:rPr lang="tr-TR" b="1" dirty="0" smtClean="0"/>
              <a:t>1. Women and Development: Intro</a:t>
            </a:r>
            <a:endParaRPr lang="en-US" b="1" dirty="0"/>
          </a:p>
        </p:txBody>
      </p:sp>
      <p:sp>
        <p:nvSpPr>
          <p:cNvPr id="3" name="Content Placeholder 2"/>
          <p:cNvSpPr>
            <a:spLocks noGrp="1"/>
          </p:cNvSpPr>
          <p:nvPr>
            <p:ph idx="1"/>
          </p:nvPr>
        </p:nvSpPr>
        <p:spPr>
          <a:xfrm>
            <a:off x="609600" y="1143000"/>
            <a:ext cx="7886700" cy="5334000"/>
          </a:xfrm>
          <a:solidFill>
            <a:schemeClr val="bg1"/>
          </a:solidFill>
        </p:spPr>
        <p:txBody>
          <a:bodyPr>
            <a:noAutofit/>
          </a:bodyPr>
          <a:lstStyle/>
          <a:p>
            <a:pPr>
              <a:lnSpc>
                <a:spcPct val="100000"/>
              </a:lnSpc>
            </a:pPr>
            <a:r>
              <a:rPr lang="en-US" sz="2400" dirty="0" smtClean="0"/>
              <a:t>As </a:t>
            </a:r>
            <a:r>
              <a:rPr lang="en-US" sz="2400" dirty="0"/>
              <a:t>women</a:t>
            </a:r>
            <a:r>
              <a:rPr lang="tr-TR" sz="2400" dirty="0"/>
              <a:t> </a:t>
            </a:r>
            <a:r>
              <a:rPr lang="en-US" sz="2400" dirty="0"/>
              <a:t>represent almost 50 per cent of </a:t>
            </a:r>
            <a:r>
              <a:rPr lang="tr-TR" sz="2400" dirty="0" smtClean="0"/>
              <a:t>a society,</a:t>
            </a:r>
            <a:r>
              <a:rPr lang="en-US" sz="2400" dirty="0" smtClean="0"/>
              <a:t> </a:t>
            </a:r>
            <a:r>
              <a:rPr lang="en-US" sz="2400" b="1" dirty="0"/>
              <a:t>a nation cannot achieve its development goals by</a:t>
            </a:r>
            <a:r>
              <a:rPr lang="tr-TR" sz="2400" b="1" dirty="0"/>
              <a:t> </a:t>
            </a:r>
            <a:r>
              <a:rPr lang="en-US" sz="2400" b="1" dirty="0"/>
              <a:t>ignoring or not fully addressing problems </a:t>
            </a:r>
            <a:r>
              <a:rPr lang="en-US" sz="2400" dirty="0"/>
              <a:t>of a half of the population</a:t>
            </a:r>
            <a:r>
              <a:rPr lang="tr-TR" sz="2400" dirty="0" smtClean="0"/>
              <a:t>.</a:t>
            </a:r>
            <a:endParaRPr lang="tr-TR" sz="2400" dirty="0"/>
          </a:p>
          <a:p>
            <a:pPr>
              <a:lnSpc>
                <a:spcPct val="100000"/>
              </a:lnSpc>
            </a:pPr>
            <a:r>
              <a:rPr lang="en-US" sz="2400" dirty="0"/>
              <a:t>According to </a:t>
            </a:r>
            <a:r>
              <a:rPr lang="en-US" sz="2400" b="1" dirty="0"/>
              <a:t>OECD (2011), </a:t>
            </a:r>
            <a:r>
              <a:rPr lang="en-US" sz="2400" dirty="0"/>
              <a:t>women perform 66% of the world’s work, and</a:t>
            </a:r>
            <a:r>
              <a:rPr lang="tr-TR" sz="2400" dirty="0"/>
              <a:t> </a:t>
            </a:r>
            <a:r>
              <a:rPr lang="en-US" sz="2400" dirty="0"/>
              <a:t>produce 50% of the food, yet earn only 10% of the income and own 1% of the property</a:t>
            </a:r>
            <a:r>
              <a:rPr lang="en-US" sz="2400" dirty="0" smtClean="0"/>
              <a:t>.</a:t>
            </a:r>
            <a:endParaRPr lang="tr-TR" sz="2400" dirty="0"/>
          </a:p>
          <a:p>
            <a:pPr>
              <a:lnSpc>
                <a:spcPct val="100000"/>
              </a:lnSpc>
            </a:pPr>
            <a:r>
              <a:rPr lang="en-US" sz="2400" dirty="0"/>
              <a:t>Quentin and de la Brier (2018) estimates that in a sample of 141</a:t>
            </a:r>
            <a:r>
              <a:rPr lang="tr-TR" sz="2400" dirty="0"/>
              <a:t> </a:t>
            </a:r>
            <a:r>
              <a:rPr lang="en-US" sz="2400" dirty="0"/>
              <a:t>countries across the globe, on a per capita basis, gender inequality in earnings could lead to</a:t>
            </a:r>
            <a:r>
              <a:rPr lang="tr-TR" sz="2400" dirty="0"/>
              <a:t> </a:t>
            </a:r>
            <a:r>
              <a:rPr lang="en-US" sz="2400" dirty="0"/>
              <a:t>losses in wealth of </a:t>
            </a:r>
            <a:r>
              <a:rPr lang="en-US" sz="2400" b="1" dirty="0"/>
              <a:t>$2</a:t>
            </a:r>
            <a:r>
              <a:rPr lang="tr-TR" sz="2400" b="1" dirty="0"/>
              <a:t>4 000 </a:t>
            </a:r>
            <a:r>
              <a:rPr lang="en-US" sz="2400" b="1" dirty="0"/>
              <a:t>per person </a:t>
            </a:r>
            <a:r>
              <a:rPr lang="en-US" sz="2400" dirty="0"/>
              <a:t>or a total of </a:t>
            </a:r>
            <a:r>
              <a:rPr lang="en-US" sz="2400" b="1" dirty="0"/>
              <a:t>$160 trillion.</a:t>
            </a:r>
            <a:endParaRPr lang="tr-TR" sz="2400" b="1" dirty="0"/>
          </a:p>
          <a:p>
            <a:pPr>
              <a:lnSpc>
                <a:spcPct val="100000"/>
              </a:lnSpc>
            </a:pPr>
            <a:r>
              <a:rPr lang="tr-TR" sz="2400" dirty="0"/>
              <a:t>According to </a:t>
            </a:r>
            <a:r>
              <a:rPr lang="en-US" sz="2400" dirty="0"/>
              <a:t>WEF (2017), in non-existence of gender disparity an additional </a:t>
            </a:r>
            <a:r>
              <a:rPr lang="en-US" sz="2400" b="1" dirty="0"/>
              <a:t>US$1.4 trillion </a:t>
            </a:r>
            <a:r>
              <a:rPr lang="en-US" sz="2400" dirty="0"/>
              <a:t>in</a:t>
            </a:r>
            <a:r>
              <a:rPr lang="tr-TR" sz="2400" dirty="0"/>
              <a:t> </a:t>
            </a:r>
            <a:r>
              <a:rPr lang="en-US" sz="2400" dirty="0"/>
              <a:t>global tax revenue could be generated most of it (US$940 billion) in emerging economies.</a:t>
            </a:r>
            <a:endParaRPr lang="tr-TR" sz="2400" dirty="0"/>
          </a:p>
        </p:txBody>
      </p:sp>
      <p:sp>
        <p:nvSpPr>
          <p:cNvPr id="5" name="Slide Number Placeholder 4"/>
          <p:cNvSpPr>
            <a:spLocks noGrp="1"/>
          </p:cNvSpPr>
          <p:nvPr>
            <p:ph type="sldNum" sz="quarter" idx="12"/>
          </p:nvPr>
        </p:nvSpPr>
        <p:spPr/>
        <p:txBody>
          <a:bodyPr/>
          <a:lstStyle/>
          <a:p>
            <a:pPr>
              <a:defRPr/>
            </a:pPr>
            <a:fld id="{B07F3447-C679-4F90-B57C-428CB099D9D1}" type="slidenum">
              <a:rPr lang="en-US" smtClean="0"/>
              <a:pPr>
                <a:defRPr/>
              </a:pPr>
              <a:t>6</a:t>
            </a:fld>
            <a:endParaRPr lang="en-US"/>
          </a:p>
        </p:txBody>
      </p:sp>
    </p:spTree>
    <p:extLst>
      <p:ext uri="{BB962C8B-B14F-4D97-AF65-F5344CB8AC3E}">
        <p14:creationId xmlns:p14="http://schemas.microsoft.com/office/powerpoint/2010/main" val="3821281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86605"/>
            <a:ext cx="7886700" cy="780196"/>
          </a:xfrm>
          <a:solidFill>
            <a:schemeClr val="accent1">
              <a:lumMod val="40000"/>
              <a:lumOff val="60000"/>
            </a:schemeClr>
          </a:solidFill>
        </p:spPr>
        <p:txBody>
          <a:bodyPr>
            <a:normAutofit fontScale="90000"/>
          </a:bodyPr>
          <a:lstStyle/>
          <a:p>
            <a:r>
              <a:rPr lang="tr-TR" b="1" dirty="0" smtClean="0"/>
              <a:t>1. Women and Development: Gender Inequality</a:t>
            </a:r>
            <a:endParaRPr lang="en-US" b="1" dirty="0"/>
          </a:p>
        </p:txBody>
      </p:sp>
      <p:sp>
        <p:nvSpPr>
          <p:cNvPr id="3" name="Content Placeholder 2"/>
          <p:cNvSpPr>
            <a:spLocks noGrp="1"/>
          </p:cNvSpPr>
          <p:nvPr>
            <p:ph idx="1"/>
          </p:nvPr>
        </p:nvSpPr>
        <p:spPr>
          <a:xfrm>
            <a:off x="628650" y="5486399"/>
            <a:ext cx="7886700" cy="1143001"/>
          </a:xfrm>
          <a:solidFill>
            <a:schemeClr val="accent1">
              <a:lumMod val="40000"/>
              <a:lumOff val="60000"/>
            </a:schemeClr>
          </a:solidFill>
        </p:spPr>
        <p:txBody>
          <a:bodyPr>
            <a:noAutofit/>
          </a:bodyPr>
          <a:lstStyle/>
          <a:p>
            <a:pPr marL="0" indent="0">
              <a:buNone/>
            </a:pPr>
            <a:r>
              <a:rPr lang="en-US" sz="2400" dirty="0"/>
              <a:t>The gender inequality in OIC countries slightly decreased where the average gender gap index score increased from 0.60 in 2006 to 0.64 in 2017.</a:t>
            </a:r>
          </a:p>
          <a:p>
            <a:endParaRPr lang="en-US" sz="2400" dirty="0"/>
          </a:p>
        </p:txBody>
      </p:sp>
      <p:grpSp>
        <p:nvGrpSpPr>
          <p:cNvPr id="5" name="Group 4"/>
          <p:cNvGrpSpPr/>
          <p:nvPr/>
        </p:nvGrpSpPr>
        <p:grpSpPr>
          <a:xfrm>
            <a:off x="762000" y="1246190"/>
            <a:ext cx="7543800" cy="3835468"/>
            <a:chOff x="-11138" y="-98306"/>
            <a:chExt cx="4686188" cy="3177690"/>
          </a:xfrm>
        </p:grpSpPr>
        <p:graphicFrame>
          <p:nvGraphicFramePr>
            <p:cNvPr id="6" name="Chart 5"/>
            <p:cNvGraphicFramePr>
              <a:graphicFrameLocks/>
            </p:cNvGraphicFramePr>
            <p:nvPr>
              <p:extLst>
                <p:ext uri="{D42A27DB-BD31-4B8C-83A1-F6EECF244321}">
                  <p14:modId xmlns:p14="http://schemas.microsoft.com/office/powerpoint/2010/main" val="1686793551"/>
                </p:ext>
              </p:extLst>
            </p:nvPr>
          </p:nvGraphicFramePr>
          <p:xfrm>
            <a:off x="0" y="282605"/>
            <a:ext cx="4675050" cy="252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8"/>
            <p:cNvSpPr txBox="1"/>
            <p:nvPr/>
          </p:nvSpPr>
          <p:spPr>
            <a:xfrm>
              <a:off x="-4950" y="-98306"/>
              <a:ext cx="4680000" cy="37559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spcAft>
                  <a:spcPts val="0"/>
                </a:spcAft>
              </a:pPr>
              <a:r>
                <a:rPr lang="en-GB" sz="1400" b="1" dirty="0">
                  <a:solidFill>
                    <a:srgbClr val="002060"/>
                  </a:solidFill>
                  <a:effectLst/>
                  <a:latin typeface="Calibri Light"/>
                  <a:ea typeface="Times New Roman"/>
                  <a:cs typeface="Arial"/>
                </a:rPr>
                <a:t>Figure </a:t>
              </a:r>
              <a:r>
                <a:rPr lang="tr-TR" sz="1400" b="1" dirty="0">
                  <a:solidFill>
                    <a:srgbClr val="002060"/>
                  </a:solidFill>
                  <a:effectLst/>
                  <a:latin typeface="Calibri Light"/>
                  <a:ea typeface="Times New Roman"/>
                  <a:cs typeface="Arial"/>
                </a:rPr>
                <a:t>1.1</a:t>
              </a:r>
              <a:r>
                <a:rPr lang="en-GB" sz="1400" b="1" dirty="0">
                  <a:solidFill>
                    <a:srgbClr val="002060"/>
                  </a:solidFill>
                  <a:effectLst/>
                  <a:latin typeface="Calibri Light"/>
                  <a:ea typeface="Times New Roman"/>
                  <a:cs typeface="Arial"/>
                </a:rPr>
                <a:t>: </a:t>
              </a:r>
              <a:r>
                <a:rPr lang="tr-TR" sz="1400" b="1" dirty="0">
                  <a:solidFill>
                    <a:srgbClr val="002060"/>
                  </a:solidFill>
                  <a:effectLst/>
                  <a:latin typeface="Calibri Light"/>
                  <a:ea typeface="Times New Roman"/>
                  <a:cs typeface="Arial"/>
                </a:rPr>
                <a:t>Global Gender Gap Index (GGI) </a:t>
              </a:r>
              <a:r>
                <a:rPr lang="tr-TR" sz="1400" b="1" baseline="0" dirty="0">
                  <a:solidFill>
                    <a:srgbClr val="002060"/>
                  </a:solidFill>
                  <a:effectLst/>
                  <a:latin typeface="Calibri Light"/>
                  <a:ea typeface="Times New Roman"/>
                  <a:cs typeface="Arial"/>
                </a:rPr>
                <a:t>Scores </a:t>
              </a:r>
              <a:r>
                <a:rPr lang="tr-TR" sz="1400" b="1" baseline="0" dirty="0" smtClean="0">
                  <a:solidFill>
                    <a:srgbClr val="002060"/>
                  </a:solidFill>
                  <a:effectLst/>
                  <a:latin typeface="Calibri Light"/>
                  <a:ea typeface="Times New Roman"/>
                  <a:cs typeface="Arial"/>
                </a:rPr>
                <a:t>in </a:t>
              </a:r>
              <a:r>
                <a:rPr lang="tr-TR" sz="1400" b="1" baseline="0" dirty="0">
                  <a:solidFill>
                    <a:srgbClr val="002060"/>
                  </a:solidFill>
                  <a:effectLst/>
                  <a:latin typeface="Calibri Light"/>
                  <a:ea typeface="Times New Roman"/>
                  <a:cs typeface="Arial"/>
                </a:rPr>
                <a:t>2017 </a:t>
              </a:r>
            </a:p>
            <a:p>
              <a:pPr>
                <a:spcAft>
                  <a:spcPts val="0"/>
                </a:spcAft>
              </a:pPr>
              <a:endParaRPr lang="en-GB" sz="1400" b="1" dirty="0">
                <a:solidFill>
                  <a:srgbClr val="002060"/>
                </a:solidFill>
                <a:effectLst/>
                <a:latin typeface="Calibri Light"/>
                <a:ea typeface="Times New Roman"/>
                <a:cs typeface="Arial"/>
              </a:endParaRPr>
            </a:p>
          </p:txBody>
        </p:sp>
        <p:sp>
          <p:nvSpPr>
            <p:cNvPr id="8" name="TextBox 19"/>
            <p:cNvSpPr txBox="1"/>
            <p:nvPr/>
          </p:nvSpPr>
          <p:spPr>
            <a:xfrm>
              <a:off x="-11138" y="2807325"/>
              <a:ext cx="4680000" cy="27205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spcAft>
                  <a:spcPts val="0"/>
                </a:spcAft>
              </a:pPr>
              <a:r>
                <a:rPr lang="en-GB" sz="1000" i="1" dirty="0">
                  <a:solidFill>
                    <a:srgbClr val="404040"/>
                  </a:solidFill>
                  <a:effectLst/>
                  <a:latin typeface="Calibri Light"/>
                  <a:ea typeface="Times New Roman"/>
                  <a:cs typeface="Arial"/>
                </a:rPr>
                <a:t>Source: </a:t>
              </a:r>
              <a:r>
                <a:rPr lang="tr-TR" sz="1000" i="1" dirty="0">
                  <a:solidFill>
                    <a:srgbClr val="404040"/>
                  </a:solidFill>
                  <a:effectLst/>
                  <a:latin typeface="Calibri Light"/>
                  <a:ea typeface="Times New Roman"/>
                  <a:cs typeface="Arial"/>
                </a:rPr>
                <a:t>SESRIC staff calculations based on the World Economic Forum,</a:t>
              </a:r>
              <a:r>
                <a:rPr lang="tr-TR" sz="1000" i="1" baseline="0" dirty="0">
                  <a:solidFill>
                    <a:srgbClr val="404040"/>
                  </a:solidFill>
                  <a:effectLst/>
                  <a:latin typeface="Calibri Light"/>
                  <a:ea typeface="Times New Roman"/>
                  <a:cs typeface="Arial"/>
                </a:rPr>
                <a:t> Global Gender Gap Report 2017	</a:t>
              </a:r>
              <a:endParaRPr lang="en-GB" sz="1000" i="1" dirty="0">
                <a:solidFill>
                  <a:srgbClr val="404040"/>
                </a:solidFill>
                <a:effectLst/>
                <a:latin typeface="Calibri Light"/>
                <a:ea typeface="Times New Roman"/>
                <a:cs typeface="Arial"/>
              </a:endParaRPr>
            </a:p>
          </p:txBody>
        </p:sp>
      </p:grpSp>
      <p:sp>
        <p:nvSpPr>
          <p:cNvPr id="10" name="Slide Number Placeholder 9"/>
          <p:cNvSpPr>
            <a:spLocks noGrp="1"/>
          </p:cNvSpPr>
          <p:nvPr>
            <p:ph type="sldNum" sz="quarter" idx="12"/>
          </p:nvPr>
        </p:nvSpPr>
        <p:spPr/>
        <p:txBody>
          <a:bodyPr/>
          <a:lstStyle/>
          <a:p>
            <a:pPr>
              <a:defRPr/>
            </a:pPr>
            <a:fld id="{B07F3447-C679-4F90-B57C-428CB099D9D1}" type="slidenum">
              <a:rPr lang="en-US" smtClean="0"/>
              <a:pPr>
                <a:defRPr/>
              </a:pPr>
              <a:t>7</a:t>
            </a:fld>
            <a:endParaRPr lang="en-US"/>
          </a:p>
        </p:txBody>
      </p:sp>
    </p:spTree>
    <p:extLst>
      <p:ext uri="{BB962C8B-B14F-4D97-AF65-F5344CB8AC3E}">
        <p14:creationId xmlns:p14="http://schemas.microsoft.com/office/powerpoint/2010/main" val="2478657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86605"/>
            <a:ext cx="7886700" cy="780196"/>
          </a:xfrm>
          <a:solidFill>
            <a:schemeClr val="accent1">
              <a:lumMod val="40000"/>
              <a:lumOff val="60000"/>
            </a:schemeClr>
          </a:solidFill>
        </p:spPr>
        <p:txBody>
          <a:bodyPr>
            <a:normAutofit/>
          </a:bodyPr>
          <a:lstStyle/>
          <a:p>
            <a:r>
              <a:rPr lang="tr-TR" b="1" dirty="0" smtClean="0"/>
              <a:t>2. Women and Education</a:t>
            </a:r>
            <a:endParaRPr lang="en-US" b="1" dirty="0"/>
          </a:p>
        </p:txBody>
      </p:sp>
      <p:sp>
        <p:nvSpPr>
          <p:cNvPr id="3" name="Content Placeholder 2"/>
          <p:cNvSpPr>
            <a:spLocks noGrp="1"/>
          </p:cNvSpPr>
          <p:nvPr>
            <p:ph idx="1"/>
          </p:nvPr>
        </p:nvSpPr>
        <p:spPr>
          <a:xfrm>
            <a:off x="628650" y="5486399"/>
            <a:ext cx="7886700" cy="1066801"/>
          </a:xfrm>
          <a:solidFill>
            <a:schemeClr val="accent1">
              <a:lumMod val="40000"/>
              <a:lumOff val="60000"/>
            </a:schemeClr>
          </a:solidFill>
        </p:spPr>
        <p:txBody>
          <a:bodyPr>
            <a:noAutofit/>
          </a:bodyPr>
          <a:lstStyle/>
          <a:p>
            <a:pPr marL="0" indent="0">
              <a:buNone/>
            </a:pPr>
            <a:r>
              <a:rPr lang="en-US" sz="2400" dirty="0"/>
              <a:t>Over the period 2008-2016, on average, out of 100 adult women, only 70 can read and write while out of 100 adult men, 81 are literate. </a:t>
            </a:r>
          </a:p>
        </p:txBody>
      </p:sp>
      <p:grpSp>
        <p:nvGrpSpPr>
          <p:cNvPr id="9" name="Group 8"/>
          <p:cNvGrpSpPr/>
          <p:nvPr/>
        </p:nvGrpSpPr>
        <p:grpSpPr>
          <a:xfrm>
            <a:off x="685800" y="1143000"/>
            <a:ext cx="7772400" cy="4164010"/>
            <a:chOff x="0" y="0"/>
            <a:chExt cx="5789884" cy="3399607"/>
          </a:xfrm>
        </p:grpSpPr>
        <p:graphicFrame>
          <p:nvGraphicFramePr>
            <p:cNvPr id="10" name="Chart 9"/>
            <p:cNvGraphicFramePr/>
            <p:nvPr>
              <p:extLst>
                <p:ext uri="{D42A27DB-BD31-4B8C-83A1-F6EECF244321}">
                  <p14:modId xmlns:p14="http://schemas.microsoft.com/office/powerpoint/2010/main" val="3085512179"/>
                </p:ext>
              </p:extLst>
            </p:nvPr>
          </p:nvGraphicFramePr>
          <p:xfrm>
            <a:off x="3175" y="409575"/>
            <a:ext cx="5783720" cy="2520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8"/>
            <p:cNvSpPr txBox="1"/>
            <p:nvPr/>
          </p:nvSpPr>
          <p:spPr>
            <a:xfrm>
              <a:off x="0" y="0"/>
              <a:ext cx="5789884" cy="4156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spcAft>
                  <a:spcPts val="0"/>
                </a:spcAft>
              </a:pPr>
              <a:r>
                <a:rPr lang="en-GB" sz="1400" b="1" dirty="0">
                  <a:solidFill>
                    <a:srgbClr val="002060"/>
                  </a:solidFill>
                  <a:effectLst/>
                  <a:latin typeface="Calibri Light"/>
                  <a:ea typeface="Times New Roman"/>
                  <a:cs typeface="Arial"/>
                </a:rPr>
                <a:t>Figure </a:t>
              </a:r>
              <a:r>
                <a:rPr lang="en-US" sz="1400" b="1" dirty="0">
                  <a:solidFill>
                    <a:srgbClr val="002060"/>
                  </a:solidFill>
                  <a:effectLst/>
                  <a:latin typeface="Calibri Light"/>
                  <a:ea typeface="Times New Roman"/>
                  <a:cs typeface="Arial"/>
                </a:rPr>
                <a:t>2.3</a:t>
              </a:r>
              <a:r>
                <a:rPr lang="en-GB" sz="1400" b="1" dirty="0">
                  <a:solidFill>
                    <a:srgbClr val="002060"/>
                  </a:solidFill>
                  <a:effectLst/>
                  <a:latin typeface="Calibri Light"/>
                  <a:ea typeface="Times New Roman"/>
                  <a:cs typeface="Arial"/>
                </a:rPr>
                <a:t>: </a:t>
              </a:r>
              <a:r>
                <a:rPr lang="en-US" sz="1400" b="1" dirty="0">
                  <a:solidFill>
                    <a:srgbClr val="002060"/>
                  </a:solidFill>
                  <a:effectLst/>
                  <a:latin typeface="Calibri Light"/>
                  <a:ea typeface="Times New Roman"/>
                  <a:cs typeface="Arial"/>
                </a:rPr>
                <a:t>Adult Literacy Rates </a:t>
              </a:r>
              <a:r>
                <a:rPr lang="en-US" sz="1400" b="1" dirty="0" smtClean="0">
                  <a:solidFill>
                    <a:srgbClr val="002060"/>
                  </a:solidFill>
                  <a:effectLst/>
                  <a:latin typeface="Calibri Light"/>
                  <a:ea typeface="Times New Roman"/>
                  <a:cs typeface="Arial"/>
                </a:rPr>
                <a:t>(%)</a:t>
              </a:r>
              <a:r>
                <a:rPr lang="tr-TR" sz="1400" b="1" dirty="0">
                  <a:solidFill>
                    <a:srgbClr val="002060"/>
                  </a:solidFill>
                  <a:latin typeface="Calibri Light"/>
                  <a:ea typeface="Times New Roman"/>
                  <a:cs typeface="Arial"/>
                </a:rPr>
                <a:t> </a:t>
              </a:r>
              <a:r>
                <a:rPr lang="tr-TR" sz="1400" b="1" dirty="0" smtClean="0">
                  <a:solidFill>
                    <a:srgbClr val="002060"/>
                  </a:solidFill>
                  <a:latin typeface="Calibri Light"/>
                  <a:ea typeface="Times New Roman"/>
                  <a:cs typeface="Arial"/>
                </a:rPr>
                <a:t>in </a:t>
              </a:r>
              <a:r>
                <a:rPr lang="en-US" sz="1400" b="1" dirty="0" smtClean="0">
                  <a:solidFill>
                    <a:srgbClr val="002060"/>
                  </a:solidFill>
                  <a:effectLst/>
                  <a:latin typeface="Calibri Light"/>
                  <a:ea typeface="Times New Roman"/>
                  <a:cs typeface="Arial"/>
                </a:rPr>
                <a:t>OIC Countries</a:t>
              </a:r>
              <a:r>
                <a:rPr lang="tr-TR" sz="1400" b="1" dirty="0" smtClean="0">
                  <a:solidFill>
                    <a:srgbClr val="002060"/>
                  </a:solidFill>
                  <a:effectLst/>
                  <a:latin typeface="Calibri Light"/>
                  <a:ea typeface="Times New Roman"/>
                  <a:cs typeface="Arial"/>
                </a:rPr>
                <a:t>, </a:t>
              </a:r>
              <a:r>
                <a:rPr lang="en-US" sz="1400" b="1" dirty="0" smtClean="0">
                  <a:solidFill>
                    <a:srgbClr val="002060"/>
                  </a:solidFill>
                  <a:effectLst/>
                  <a:latin typeface="Calibri Light"/>
                  <a:ea typeface="Times New Roman"/>
                  <a:cs typeface="Arial"/>
                </a:rPr>
                <a:t>2008-2016</a:t>
              </a:r>
              <a:r>
                <a:rPr lang="en-US" sz="1400" b="1" dirty="0">
                  <a:solidFill>
                    <a:srgbClr val="002060"/>
                  </a:solidFill>
                  <a:effectLst/>
                  <a:latin typeface="Calibri Light"/>
                  <a:ea typeface="Times New Roman"/>
                  <a:cs typeface="Arial"/>
                </a:rPr>
                <a:t>*</a:t>
              </a:r>
              <a:endParaRPr lang="en-GB" sz="1400" b="1" dirty="0">
                <a:solidFill>
                  <a:srgbClr val="002060"/>
                </a:solidFill>
                <a:effectLst/>
                <a:latin typeface="Calibri Light"/>
                <a:ea typeface="Times New Roman"/>
                <a:cs typeface="Arial"/>
              </a:endParaRPr>
            </a:p>
          </p:txBody>
        </p:sp>
        <p:sp>
          <p:nvSpPr>
            <p:cNvPr id="13" name="TextBox 19"/>
            <p:cNvSpPr txBox="1"/>
            <p:nvPr/>
          </p:nvSpPr>
          <p:spPr>
            <a:xfrm>
              <a:off x="0" y="2912162"/>
              <a:ext cx="5786894" cy="48744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spcAft>
                  <a:spcPts val="0"/>
                </a:spcAft>
              </a:pPr>
              <a:r>
                <a:rPr lang="en-GB" sz="1000" i="1" dirty="0">
                  <a:solidFill>
                    <a:srgbClr val="404040"/>
                  </a:solidFill>
                  <a:effectLst/>
                  <a:latin typeface="Calibri Light"/>
                  <a:ea typeface="Times New Roman"/>
                  <a:cs typeface="Arial"/>
                </a:rPr>
                <a:t>Source: </a:t>
              </a:r>
              <a:r>
                <a:rPr lang="tr-TR" sz="1000" i="1" dirty="0">
                  <a:solidFill>
                    <a:srgbClr val="404040"/>
                  </a:solidFill>
                  <a:effectLst/>
                  <a:latin typeface="Calibri Light"/>
                  <a:ea typeface="Times New Roman"/>
                  <a:cs typeface="Arial"/>
                </a:rPr>
                <a:t>SESRIC Staff Calculations based on </a:t>
              </a:r>
              <a:r>
                <a:rPr lang="en-GB" sz="1000" i="1" dirty="0">
                  <a:solidFill>
                    <a:srgbClr val="404040"/>
                  </a:solidFill>
                  <a:effectLst/>
                  <a:latin typeface="Calibri Light"/>
                  <a:ea typeface="Times New Roman"/>
                  <a:cs typeface="Arial"/>
                </a:rPr>
                <a:t>World UNESCO,</a:t>
              </a:r>
              <a:r>
                <a:rPr lang="en-GB" sz="1000" i="1" baseline="0" dirty="0">
                  <a:solidFill>
                    <a:srgbClr val="404040"/>
                  </a:solidFill>
                  <a:effectLst/>
                  <a:latin typeface="Calibri Light"/>
                  <a:ea typeface="Times New Roman"/>
                  <a:cs typeface="Arial"/>
                </a:rPr>
                <a:t> UIS Data Centre</a:t>
              </a:r>
            </a:p>
            <a:p>
              <a:pPr>
                <a:spcAft>
                  <a:spcPts val="0"/>
                </a:spcAft>
              </a:pPr>
              <a:r>
                <a:rPr lang="en-GB" sz="1000" i="0" baseline="0" dirty="0">
                  <a:solidFill>
                    <a:srgbClr val="404040"/>
                  </a:solidFill>
                  <a:effectLst/>
                  <a:latin typeface="Calibri Light"/>
                  <a:ea typeface="Times New Roman"/>
                  <a:cs typeface="Arial"/>
                </a:rPr>
                <a:t>Note: The sample size is lacking data on multiple developed countries due to data constraints from the source</a:t>
              </a:r>
            </a:p>
            <a:p>
              <a:pPr>
                <a:spcAft>
                  <a:spcPts val="0"/>
                </a:spcAft>
              </a:pPr>
              <a:r>
                <a:rPr lang="en-GB" sz="1000" i="0" baseline="0" dirty="0">
                  <a:solidFill>
                    <a:srgbClr val="404040"/>
                  </a:solidFill>
                  <a:effectLst/>
                  <a:latin typeface="Calibri Light"/>
                  <a:ea typeface="Times New Roman"/>
                  <a:cs typeface="Arial"/>
                </a:rPr>
                <a:t>*Data refers to the most recent year available during the period specified</a:t>
              </a:r>
            </a:p>
          </p:txBody>
        </p:sp>
      </p:grpSp>
      <p:sp>
        <p:nvSpPr>
          <p:cNvPr id="14" name="Slide Number Placeholder 13"/>
          <p:cNvSpPr>
            <a:spLocks noGrp="1"/>
          </p:cNvSpPr>
          <p:nvPr>
            <p:ph type="sldNum" sz="quarter" idx="12"/>
          </p:nvPr>
        </p:nvSpPr>
        <p:spPr/>
        <p:txBody>
          <a:bodyPr/>
          <a:lstStyle/>
          <a:p>
            <a:pPr>
              <a:defRPr/>
            </a:pPr>
            <a:fld id="{B07F3447-C679-4F90-B57C-428CB099D9D1}" type="slidenum">
              <a:rPr lang="en-US" smtClean="0"/>
              <a:pPr>
                <a:defRPr/>
              </a:pPr>
              <a:t>8</a:t>
            </a:fld>
            <a:endParaRPr lang="en-US"/>
          </a:p>
        </p:txBody>
      </p:sp>
    </p:spTree>
    <p:extLst>
      <p:ext uri="{BB962C8B-B14F-4D97-AF65-F5344CB8AC3E}">
        <p14:creationId xmlns:p14="http://schemas.microsoft.com/office/powerpoint/2010/main" val="218380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86605"/>
            <a:ext cx="7886700" cy="780196"/>
          </a:xfrm>
          <a:solidFill>
            <a:schemeClr val="accent1">
              <a:lumMod val="40000"/>
              <a:lumOff val="60000"/>
            </a:schemeClr>
          </a:solidFill>
        </p:spPr>
        <p:txBody>
          <a:bodyPr>
            <a:normAutofit/>
          </a:bodyPr>
          <a:lstStyle/>
          <a:p>
            <a:r>
              <a:rPr lang="tr-TR" b="1" dirty="0" smtClean="0"/>
              <a:t>3. Women and Economy</a:t>
            </a:r>
            <a:endParaRPr lang="en-US" b="1" dirty="0"/>
          </a:p>
        </p:txBody>
      </p:sp>
      <p:sp>
        <p:nvSpPr>
          <p:cNvPr id="3" name="Content Placeholder 2"/>
          <p:cNvSpPr>
            <a:spLocks noGrp="1"/>
          </p:cNvSpPr>
          <p:nvPr>
            <p:ph idx="1"/>
          </p:nvPr>
        </p:nvSpPr>
        <p:spPr>
          <a:xfrm>
            <a:off x="628650" y="5486399"/>
            <a:ext cx="7886700" cy="990601"/>
          </a:xfrm>
          <a:solidFill>
            <a:schemeClr val="accent1">
              <a:lumMod val="40000"/>
              <a:lumOff val="60000"/>
            </a:schemeClr>
          </a:solidFill>
        </p:spPr>
        <p:txBody>
          <a:bodyPr>
            <a:noAutofit/>
          </a:bodyPr>
          <a:lstStyle/>
          <a:p>
            <a:pPr marL="0" indent="0">
              <a:buNone/>
            </a:pPr>
            <a:r>
              <a:rPr lang="en-US" sz="2400" dirty="0" smtClean="0"/>
              <a:t>During the period 2008-2017, OIC countries witnessed a slight increase in the rate of </a:t>
            </a:r>
            <a:r>
              <a:rPr lang="en-US" sz="2400" dirty="0" err="1" smtClean="0"/>
              <a:t>labour</a:t>
            </a:r>
            <a:r>
              <a:rPr lang="en-US" sz="2400" dirty="0" smtClean="0"/>
              <a:t> force participation of female population from 36 per cent to 38 per cent. </a:t>
            </a:r>
            <a:endParaRPr lang="en-US" sz="2400" dirty="0"/>
          </a:p>
        </p:txBody>
      </p:sp>
      <p:grpSp>
        <p:nvGrpSpPr>
          <p:cNvPr id="11" name="Grup 5">
            <a:extLst>
              <a:ext uri="{FF2B5EF4-FFF2-40B4-BE49-F238E27FC236}">
                <a16:creationId xmlns:a16="http://schemas.microsoft.com/office/drawing/2014/main" xmlns="" id="{00000000-0008-0000-0200-000006000000}"/>
              </a:ext>
            </a:extLst>
          </p:cNvPr>
          <p:cNvGrpSpPr/>
          <p:nvPr/>
        </p:nvGrpSpPr>
        <p:grpSpPr>
          <a:xfrm>
            <a:off x="685800" y="1143000"/>
            <a:ext cx="7772400" cy="4133194"/>
            <a:chOff x="0" y="0"/>
            <a:chExt cx="4695825" cy="3689561"/>
          </a:xfrm>
        </p:grpSpPr>
        <p:graphicFrame>
          <p:nvGraphicFramePr>
            <p:cNvPr id="14" name="Grafik 1">
              <a:extLst>
                <a:ext uri="{FF2B5EF4-FFF2-40B4-BE49-F238E27FC236}">
                  <a16:creationId xmlns:a16="http://schemas.microsoft.com/office/drawing/2014/main" xmlns="" id="{00000000-0008-0000-0200-000002000000}"/>
                </a:ext>
              </a:extLst>
            </p:cNvPr>
            <p:cNvGraphicFramePr>
              <a:graphicFrameLocks/>
            </p:cNvGraphicFramePr>
            <p:nvPr>
              <p:extLst>
                <p:ext uri="{D42A27DB-BD31-4B8C-83A1-F6EECF244321}">
                  <p14:modId xmlns:p14="http://schemas.microsoft.com/office/powerpoint/2010/main" val="1216365162"/>
                </p:ext>
              </p:extLst>
            </p:nvPr>
          </p:nvGraphicFramePr>
          <p:xfrm>
            <a:off x="12674" y="449020"/>
            <a:ext cx="4680000" cy="2902127"/>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8">
              <a:extLst>
                <a:ext uri="{FF2B5EF4-FFF2-40B4-BE49-F238E27FC236}">
                  <a16:creationId xmlns:a16="http://schemas.microsoft.com/office/drawing/2014/main" xmlns="" id="{00000000-0008-0000-0200-000003000000}"/>
                </a:ext>
              </a:extLst>
            </p:cNvPr>
            <p:cNvSpPr txBox="1"/>
            <p:nvPr/>
          </p:nvSpPr>
          <p:spPr>
            <a:xfrm>
              <a:off x="0" y="0"/>
              <a:ext cx="4695825" cy="381000"/>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2060"/>
                  </a:solidFill>
                  <a:effectLst/>
                  <a:uLnTx/>
                  <a:uFillTx/>
                  <a:latin typeface="Calibri Light"/>
                  <a:ea typeface="Times New Roman"/>
                  <a:cs typeface="Arial"/>
                </a:rPr>
                <a:t>Figure </a:t>
              </a:r>
              <a:r>
                <a:rPr kumimoji="0" lang="tr-TR" sz="1400" b="1" i="0" u="none" strike="noStrike" kern="0" cap="none" spc="0" normalizeH="0" baseline="0" noProof="0" dirty="0">
                  <a:ln>
                    <a:noFill/>
                  </a:ln>
                  <a:solidFill>
                    <a:srgbClr val="002060"/>
                  </a:solidFill>
                  <a:effectLst/>
                  <a:uLnTx/>
                  <a:uFillTx/>
                  <a:latin typeface="Calibri Light"/>
                  <a:ea typeface="Times New Roman"/>
                  <a:cs typeface="Arial"/>
                </a:rPr>
                <a:t>3.3</a:t>
              </a:r>
              <a:r>
                <a:rPr kumimoji="0" lang="en-GB" sz="1400" b="1" i="0" u="none" strike="noStrike" kern="0" cap="none" spc="0" normalizeH="0" baseline="0" noProof="0" dirty="0">
                  <a:ln>
                    <a:noFill/>
                  </a:ln>
                  <a:solidFill>
                    <a:srgbClr val="002060"/>
                  </a:solidFill>
                  <a:effectLst/>
                  <a:uLnTx/>
                  <a:uFillTx/>
                  <a:latin typeface="Calibri Light"/>
                  <a:ea typeface="Times New Roman"/>
                  <a:cs typeface="Arial"/>
                </a:rPr>
                <a:t>: </a:t>
              </a:r>
              <a:r>
                <a:rPr kumimoji="0" lang="tr-TR" sz="1400" b="1" i="0" u="none" strike="noStrike" kern="0" cap="none" spc="0" normalizeH="0" baseline="0" noProof="0" dirty="0">
                  <a:ln>
                    <a:noFill/>
                  </a:ln>
                  <a:solidFill>
                    <a:srgbClr val="002060"/>
                  </a:solidFill>
                  <a:effectLst/>
                  <a:uLnTx/>
                  <a:uFillTx/>
                  <a:latin typeface="Calibri Light"/>
                  <a:ea typeface="Times New Roman"/>
                  <a:cs typeface="Arial"/>
                </a:rPr>
                <a:t>Labour Force Participation Rate (%) of OIC Member Countries by Gender and Country Groups, 2008 vs. 2017</a:t>
              </a:r>
            </a:p>
          </p:txBody>
        </p:sp>
        <p:sp>
          <p:nvSpPr>
            <p:cNvPr id="16" name="TextBox 19">
              <a:extLst>
                <a:ext uri="{FF2B5EF4-FFF2-40B4-BE49-F238E27FC236}">
                  <a16:creationId xmlns:a16="http://schemas.microsoft.com/office/drawing/2014/main" xmlns="" id="{00000000-0008-0000-0200-000005000000}"/>
                </a:ext>
              </a:extLst>
            </p:cNvPr>
            <p:cNvSpPr txBox="1"/>
            <p:nvPr/>
          </p:nvSpPr>
          <p:spPr>
            <a:xfrm>
              <a:off x="12673" y="3408297"/>
              <a:ext cx="4667251" cy="28126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spcAft>
                  <a:spcPts val="0"/>
                </a:spcAft>
              </a:pPr>
              <a:r>
                <a:rPr lang="en-GB" sz="1000" i="1" dirty="0">
                  <a:solidFill>
                    <a:srgbClr val="404040"/>
                  </a:solidFill>
                  <a:effectLst/>
                  <a:latin typeface="Calibri Light"/>
                  <a:ea typeface="Times New Roman"/>
                  <a:cs typeface="Arial"/>
                </a:rPr>
                <a:t>Source: SESRIC staff calculations based on </a:t>
              </a:r>
              <a:r>
                <a:rPr lang="tr-TR" sz="1000" i="1" dirty="0">
                  <a:solidFill>
                    <a:srgbClr val="404040"/>
                  </a:solidFill>
                  <a:effectLst/>
                  <a:latin typeface="Calibri Light"/>
                  <a:ea typeface="Times New Roman"/>
                  <a:cs typeface="Arial"/>
                </a:rPr>
                <a:t>World Bank, Gender</a:t>
              </a:r>
              <a:r>
                <a:rPr lang="tr-TR" sz="1000" i="1" baseline="0" dirty="0">
                  <a:solidFill>
                    <a:srgbClr val="404040"/>
                  </a:solidFill>
                  <a:effectLst/>
                  <a:latin typeface="Calibri Light"/>
                  <a:ea typeface="Times New Roman"/>
                  <a:cs typeface="Arial"/>
                </a:rPr>
                <a:t> Statistics</a:t>
              </a:r>
            </a:p>
          </p:txBody>
        </p:sp>
      </p:grpSp>
      <p:sp>
        <p:nvSpPr>
          <p:cNvPr id="5" name="Slide Number Placeholder 4"/>
          <p:cNvSpPr>
            <a:spLocks noGrp="1"/>
          </p:cNvSpPr>
          <p:nvPr>
            <p:ph type="sldNum" sz="quarter" idx="12"/>
          </p:nvPr>
        </p:nvSpPr>
        <p:spPr/>
        <p:txBody>
          <a:bodyPr/>
          <a:lstStyle/>
          <a:p>
            <a:pPr>
              <a:defRPr/>
            </a:pPr>
            <a:fld id="{B07F3447-C679-4F90-B57C-428CB099D9D1}" type="slidenum">
              <a:rPr lang="en-US" smtClean="0"/>
              <a:pPr>
                <a:defRPr/>
              </a:pPr>
              <a:t>9</a:t>
            </a:fld>
            <a:endParaRPr lang="en-US"/>
          </a:p>
        </p:txBody>
      </p:sp>
    </p:spTree>
    <p:extLst>
      <p:ext uri="{BB962C8B-B14F-4D97-AF65-F5344CB8AC3E}">
        <p14:creationId xmlns:p14="http://schemas.microsoft.com/office/powerpoint/2010/main" val="3695433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7349</TotalTime>
  <Words>1481</Words>
  <Application>Microsoft Office PowerPoint</Application>
  <PresentationFormat>On-screen Show (4:3)</PresentationFormat>
  <Paragraphs>151</Paragraphs>
  <Slides>17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Cambria</vt:lpstr>
      <vt:lpstr>Wingdings</vt:lpstr>
      <vt:lpstr>Constantia</vt:lpstr>
      <vt:lpstr>Times New Roman</vt:lpstr>
      <vt:lpstr>Palatino Linotype</vt:lpstr>
      <vt:lpstr>Calibri Light</vt:lpstr>
      <vt:lpstr>Calibri</vt:lpstr>
      <vt:lpstr>Office Theme</vt:lpstr>
      <vt:lpstr>PowerPoint Presentation</vt:lpstr>
      <vt:lpstr>PowerPoint Presentation</vt:lpstr>
      <vt:lpstr>PowerPoint Presentation</vt:lpstr>
      <vt:lpstr>Outline of the Report</vt:lpstr>
      <vt:lpstr>Objectives of the Report</vt:lpstr>
      <vt:lpstr>1. Women and Development: Intro</vt:lpstr>
      <vt:lpstr>1. Women and Development: Gender Inequality</vt:lpstr>
      <vt:lpstr>2. Women and Education</vt:lpstr>
      <vt:lpstr>3. Women and Economy</vt:lpstr>
      <vt:lpstr>4. Women and Health</vt:lpstr>
      <vt:lpstr>5. Women and Decision Making</vt:lpstr>
      <vt:lpstr>6. Women and Enterpreneurship (a)</vt:lpstr>
      <vt:lpstr>6. Women and Enterpreneurship (b)</vt:lpstr>
      <vt:lpstr>6. Women and Enterpreneurship  (c)</vt:lpstr>
      <vt:lpstr>7. Concluding Remarks (part I)</vt:lpstr>
      <vt:lpstr>7. Concluding Remarks (part II)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ECONOMIC  REPORT</dc:title>
  <dc:creator>Kenan Bağcı</dc:creator>
  <cp:lastModifiedBy>SESRIC</cp:lastModifiedBy>
  <cp:revision>466</cp:revision>
  <cp:lastPrinted>2019-04-24T14:41:25Z</cp:lastPrinted>
  <dcterms:created xsi:type="dcterms:W3CDTF">2011-10-03T14:10:32Z</dcterms:created>
  <dcterms:modified xsi:type="dcterms:W3CDTF">2019-09-15T07:47:36Z</dcterms:modified>
</cp:coreProperties>
</file>