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62" r:id="rId11"/>
    <p:sldId id="276" r:id="rId12"/>
    <p:sldId id="277" r:id="rId13"/>
    <p:sldId id="27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60" d="100"/>
          <a:sy n="60" d="100"/>
        </p:scale>
        <p:origin x="4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 rtl="1"/>
            <a:r>
              <a:rPr lang="ar-SA" b="1" dirty="0"/>
              <a:t>جهود منظمة التعاون الإسلامي في مجال حقوق المرأة وتمكينها والنهوض بوضعها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ar-SA" sz="2400" b="1" dirty="0"/>
              <a:t>الدورة التدريبية حول استخدام المبادئ التوجيهية لإعداد وصياغة وتقديم تقارير عن تنفيذ خطة </a:t>
            </a:r>
            <a:r>
              <a:rPr lang="ar-SA" sz="2400" b="1" dirty="0" err="1"/>
              <a:t>أوباو</a:t>
            </a:r>
            <a:endParaRPr lang="ar-SA" sz="2400" b="1" dirty="0"/>
          </a:p>
          <a:p>
            <a:pPr algn="r" rtl="1"/>
            <a:r>
              <a:rPr lang="ar-SA" sz="2400" dirty="0">
                <a:solidFill>
                  <a:schemeClr val="bg1"/>
                </a:solidFill>
              </a:rPr>
              <a:t>تقدمها: مها عقيل، مديرة ادارة الشؤون الاجتماعية والأسرة		أنقرة: </a:t>
            </a:r>
            <a:r>
              <a:rPr lang="en-US" sz="2400" dirty="0">
                <a:solidFill>
                  <a:schemeClr val="bg1"/>
                </a:solidFill>
              </a:rPr>
              <a:t>17</a:t>
            </a:r>
            <a:r>
              <a:rPr lang="ar-SA" sz="2400" dirty="0">
                <a:solidFill>
                  <a:schemeClr val="bg1"/>
                </a:solidFill>
              </a:rPr>
              <a:t>/</a:t>
            </a:r>
            <a:r>
              <a:rPr lang="en-US" sz="2400" dirty="0">
                <a:solidFill>
                  <a:schemeClr val="bg1"/>
                </a:solidFill>
              </a:rPr>
              <a:t>9</a:t>
            </a:r>
            <a:r>
              <a:rPr lang="ar-SA" sz="2400" dirty="0">
                <a:solidFill>
                  <a:schemeClr val="bg1"/>
                </a:solidFill>
              </a:rPr>
              <a:t>/2019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E49E70-B641-9C42-A0A2-699B6A559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67" y="319127"/>
            <a:ext cx="2176647" cy="217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9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66974"/>
            <a:ext cx="8761413" cy="1097280"/>
          </a:xfrm>
        </p:spPr>
        <p:txBody>
          <a:bodyPr/>
          <a:lstStyle/>
          <a:p>
            <a:pPr algn="ctr" rtl="1"/>
            <a:r>
              <a:rPr lang="ar-SA" sz="4000" dirty="0"/>
              <a:t>المشاركة في الاجتماعات الدورية للجنة وضع المرأة التابعة للأمم المتحدة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1412" y="2261937"/>
            <a:ext cx="6320588" cy="4596063"/>
          </a:xfrm>
        </p:spPr>
        <p:txBody>
          <a:bodyPr>
            <a:noAutofit/>
          </a:bodyPr>
          <a:lstStyle/>
          <a:p>
            <a:pPr lvl="1" algn="just" rtl="1"/>
            <a:r>
              <a:rPr lang="ar-MA" sz="2600" dirty="0"/>
              <a:t>جلسة رفيعة المستوى في </a:t>
            </a:r>
            <a:r>
              <a:rPr lang="en-US" sz="2600" dirty="0"/>
              <a:t>2018</a:t>
            </a:r>
            <a:r>
              <a:rPr lang="ar-MA" sz="2600" dirty="0"/>
              <a:t> لمناقشة قضايا تتعلق بحماية حقوق المهاجرين واللاجئين خاصة النساء والفتيات، وسبل تمكينهم من الحصول على حقوقهم</a:t>
            </a:r>
          </a:p>
          <a:p>
            <a:pPr lvl="1" algn="just" rtl="1"/>
            <a:r>
              <a:rPr lang="ar-MA" sz="2600" dirty="0"/>
              <a:t>جلسة في </a:t>
            </a:r>
            <a:r>
              <a:rPr lang="en-US" sz="2600" dirty="0"/>
              <a:t>2018</a:t>
            </a:r>
            <a:r>
              <a:rPr lang="ar-MA" sz="2600" dirty="0"/>
              <a:t> حول تمكين المرأة الريفية وتعزيز العدالة بين الجنسين في العالم الإسلامي</a:t>
            </a:r>
            <a:endParaRPr lang="ar-SA" sz="2600" dirty="0"/>
          </a:p>
          <a:p>
            <a:pPr lvl="1" algn="just" rtl="1"/>
            <a:r>
              <a:rPr lang="ar-SA" sz="2600" dirty="0"/>
              <a:t>جلسة رفيعة المستوى في </a:t>
            </a:r>
            <a:r>
              <a:rPr lang="en-US" sz="2600" dirty="0"/>
              <a:t>2019</a:t>
            </a:r>
            <a:r>
              <a:rPr lang="ar-SA" sz="2600" dirty="0"/>
              <a:t> حول "وصول النساء والفتيات إلى الحماية الاجتماعية والخدمات العمومية في الدول الأعضاء في منظمة التعاون الإسلامي: تبادل الممارسات الجيدة وحشد دعم أصحاب المصلحة"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" r="6812"/>
          <a:stretch/>
        </p:blipFill>
        <p:spPr>
          <a:xfrm>
            <a:off x="157402" y="3243059"/>
            <a:ext cx="5714010" cy="326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3613C3-0A12-1349-AB74-D03DB884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 rtl="1" eaLnBrk="1" latinLnBrk="0" hangingPunct="1">
              <a:spcBef>
                <a:spcPct val="0"/>
              </a:spcBef>
              <a:buNone/>
            </a:pPr>
            <a:r>
              <a:rPr lang="ar-SA" sz="4000" dirty="0"/>
              <a:t>برنامج ريادة الأعمال لدى الشابات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853758-8707-364F-864A-A4B61741E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ar-SA" sz="2800" dirty="0"/>
              <a:t>عقدت وزارة الأسرة والسياسات الاجتماعية بالجمهورية التركية بالتنسيق مع الأمانة العامة برنامج ريادة الأعمال لدى الشابات خلال رئاستها الدورة السادسة لمؤتمر المرأة في الفترة من 2 إلى11 نوفمبر </a:t>
            </a:r>
            <a:r>
              <a:rPr lang="en-US" sz="2800" dirty="0"/>
              <a:t>2017</a:t>
            </a:r>
            <a:r>
              <a:rPr lang="ar-SA" sz="2800" dirty="0"/>
              <a:t> في كل من إسطنبول وأنقرة</a:t>
            </a:r>
          </a:p>
          <a:p>
            <a:pPr algn="just" rtl="1"/>
            <a:r>
              <a:rPr lang="ar-SA" sz="2800" dirty="0"/>
              <a:t>حضرت البرنامج مشاركات من العديد من الدول الأعضاء وبعض أعضاء اللجنة الاستشارية للمرأة، وعدد من الباحثين والمتخصصين، وممثلون عن منظمات دولية وإقليمية ومنظمات غير حكومية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575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6D8A02-7311-FB46-A817-665A6EE8D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sz="4000" dirty="0"/>
              <a:t>اجتماعات الهيئة الدائمة والمستقلة لحقوق الإنسان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6C3240-06AB-DB4E-AF53-2CF7D6E8A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331" y="2366682"/>
            <a:ext cx="7390503" cy="4491318"/>
          </a:xfrm>
        </p:spPr>
        <p:txBody>
          <a:bodyPr>
            <a:normAutofit/>
          </a:bodyPr>
          <a:lstStyle/>
          <a:p>
            <a:pPr algn="just" rtl="1"/>
            <a:r>
              <a:rPr lang="ar-SA" sz="2800" dirty="0"/>
              <a:t>تشارك الأمانة العامة في العديد من المؤتمرات والاجتماعات التنسيقية والندوات التي ينظمها شركاء المنظمة حول المواضيع ذات الصلة بتمكين المرأة ومنها اجتماعات الهيئة الدائمة والمستقلة لحقوق الإنسان التابعة للمنظمة</a:t>
            </a:r>
          </a:p>
          <a:p>
            <a:pPr algn="just" rtl="1"/>
            <a:r>
              <a:rPr lang="ar-SA" sz="2800" dirty="0"/>
              <a:t>تستعرض الأمانة العامة في هذه الاجتماعات الإجراءات التي اتخذتها المنظمة من أجل المساهمة في تعزيز النهوض بالمرأة وتمكينها ورفاه الأسرة في الدول </a:t>
            </a:r>
            <a:r>
              <a:rPr lang="ar-SA" sz="2800" dirty="0" smtClean="0"/>
              <a:t>الأعضاء، </a:t>
            </a:r>
            <a:r>
              <a:rPr lang="ar-SA" sz="2800" dirty="0"/>
              <a:t>وعن استعدادها للتعاون مع المجتمع الدولي </a:t>
            </a:r>
            <a:r>
              <a:rPr lang="ar-SA" sz="2800" dirty="0" smtClean="0"/>
              <a:t>وللعمل </a:t>
            </a:r>
            <a:r>
              <a:rPr lang="ar-SA" sz="2800" dirty="0"/>
              <a:t>من أجل تفعيل الشراكة مع المنظمات والمراكز التي تتابع هذه الموضوعات على المستوى الوطني والإقليمي والدولي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9747AB8-B4FA-A142-9758-666B921EC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5282"/>
            <a:ext cx="4224169" cy="31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69B8CA-93FE-DC4A-897D-5F9B5A2A9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C5FB23-DE9D-CC47-B9F9-ADCD04129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000" dirty="0"/>
              <a:t>شكرا لحسن اصغائكم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9132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31519"/>
            <a:ext cx="8761413" cy="1129553"/>
          </a:xfrm>
        </p:spPr>
        <p:txBody>
          <a:bodyPr/>
          <a:lstStyle/>
          <a:p>
            <a:pPr algn="ctr" rtl="1"/>
            <a:r>
              <a:rPr lang="en-US" sz="4000" dirty="0"/>
              <a:t>7</a:t>
            </a:r>
            <a:r>
              <a:rPr lang="ar-SA" sz="4000" dirty="0"/>
              <a:t> دورات للمؤتمر الوزاري حول دور المرأة في التنمية في الدول الأعضاء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896" y="2850776"/>
            <a:ext cx="10443410" cy="3636085"/>
          </a:xfrm>
        </p:spPr>
        <p:txBody>
          <a:bodyPr numCol="2">
            <a:normAutofit/>
          </a:bodyPr>
          <a:lstStyle/>
          <a:p>
            <a:pPr algn="just" rtl="1">
              <a:buFont typeface="Arial" panose="020B0604020202020204" pitchFamily="34" charset="0"/>
              <a:buChar char="•"/>
            </a:pPr>
            <a:r>
              <a:rPr lang="ar-SA" sz="2800" dirty="0"/>
              <a:t>الخامسة في باكو </a:t>
            </a:r>
            <a:r>
              <a:rPr lang="en-US" sz="2800" dirty="0"/>
              <a:t>2014</a:t>
            </a:r>
            <a:endParaRPr lang="ar-SA" sz="2800" dirty="0"/>
          </a:p>
          <a:p>
            <a:pPr algn="just" rtl="1">
              <a:buFont typeface="Arial" panose="020B0604020202020204" pitchFamily="34" charset="0"/>
              <a:buChar char="•"/>
            </a:pPr>
            <a:r>
              <a:rPr lang="ar-SA" sz="2800" dirty="0"/>
              <a:t>السادسة في إسطنبول </a:t>
            </a:r>
            <a:r>
              <a:rPr lang="en-US" sz="2800" dirty="0"/>
              <a:t>2016</a:t>
            </a:r>
            <a:endParaRPr lang="ar-SA" sz="2800" dirty="0"/>
          </a:p>
          <a:p>
            <a:pPr algn="just" rtl="1">
              <a:buFont typeface="Arial" panose="020B0604020202020204" pitchFamily="34" charset="0"/>
              <a:buChar char="•"/>
            </a:pPr>
            <a:r>
              <a:rPr lang="ar-SA" sz="2800" dirty="0"/>
              <a:t>السابعة في </a:t>
            </a:r>
            <a:r>
              <a:rPr lang="ar-SA" sz="2800" dirty="0" err="1"/>
              <a:t>واغادوغو</a:t>
            </a:r>
            <a:r>
              <a:rPr lang="ar-SA" sz="2800" dirty="0"/>
              <a:t> </a:t>
            </a:r>
            <a:r>
              <a:rPr lang="en-US" sz="2800" dirty="0"/>
              <a:t>2018</a:t>
            </a:r>
            <a:endParaRPr lang="ar-SA" sz="2800" dirty="0"/>
          </a:p>
          <a:p>
            <a:pPr algn="just" rtl="1">
              <a:buFont typeface="Arial" panose="020B0604020202020204" pitchFamily="34" charset="0"/>
              <a:buChar char="•"/>
            </a:pPr>
            <a:r>
              <a:rPr lang="ar-SA" sz="2800" dirty="0"/>
              <a:t>الثامنة في القاهرة </a:t>
            </a:r>
            <a:r>
              <a:rPr lang="en-US" sz="2800" dirty="0"/>
              <a:t>2020</a:t>
            </a:r>
            <a:endParaRPr lang="ar-SA" sz="2800" dirty="0"/>
          </a:p>
          <a:p>
            <a:pPr algn="r" rtl="1">
              <a:buFont typeface="Arial" panose="020B0604020202020204" pitchFamily="34" charset="0"/>
              <a:buChar char="•"/>
            </a:pPr>
            <a:endParaRPr lang="ar-SA" sz="2800" dirty="0"/>
          </a:p>
          <a:p>
            <a:pPr algn="r" rtl="1">
              <a:buFont typeface="Arial" panose="020B0604020202020204" pitchFamily="34" charset="0"/>
              <a:buChar char="•"/>
            </a:pPr>
            <a:endParaRPr lang="ar-SA" sz="2800" dirty="0"/>
          </a:p>
          <a:p>
            <a:pPr algn="just" rtl="1">
              <a:buFont typeface="Arial" panose="020B0604020202020204" pitchFamily="34" charset="0"/>
              <a:buChar char="•"/>
            </a:pPr>
            <a:r>
              <a:rPr lang="ar-SA" sz="2800" dirty="0"/>
              <a:t>الأولى في إسطنبول </a:t>
            </a:r>
            <a:r>
              <a:rPr lang="en-US" sz="2800" dirty="0"/>
              <a:t>2006</a:t>
            </a:r>
            <a:endParaRPr lang="ar-SA" sz="2800" dirty="0"/>
          </a:p>
          <a:p>
            <a:pPr algn="just" rtl="1">
              <a:buFont typeface="Arial" panose="020B0604020202020204" pitchFamily="34" charset="0"/>
              <a:buChar char="•"/>
            </a:pPr>
            <a:r>
              <a:rPr lang="ar-SA" sz="2800" dirty="0"/>
              <a:t>الثانية في القاهرة </a:t>
            </a:r>
            <a:r>
              <a:rPr lang="en-US" sz="2800" dirty="0"/>
              <a:t>2008</a:t>
            </a:r>
            <a:endParaRPr lang="ar-SA" sz="2800" dirty="0"/>
          </a:p>
          <a:p>
            <a:pPr algn="just" rtl="1">
              <a:buFont typeface="Arial" panose="020B0604020202020204" pitchFamily="34" charset="0"/>
              <a:buChar char="•"/>
            </a:pPr>
            <a:r>
              <a:rPr lang="ar-SA" sz="2800" dirty="0"/>
              <a:t>الثالثة في طهران </a:t>
            </a:r>
            <a:r>
              <a:rPr lang="en-US" sz="2800" dirty="0"/>
              <a:t>2010</a:t>
            </a:r>
            <a:endParaRPr lang="ar-SA" sz="2800" dirty="0"/>
          </a:p>
          <a:p>
            <a:pPr algn="just" rtl="1">
              <a:buFont typeface="Arial" panose="020B0604020202020204" pitchFamily="34" charset="0"/>
              <a:buChar char="•"/>
            </a:pPr>
            <a:r>
              <a:rPr lang="ar-SA" sz="2800" dirty="0"/>
              <a:t>الرابعة في جاكرتا </a:t>
            </a:r>
            <a:r>
              <a:rPr lang="en-US" sz="2800" dirty="0"/>
              <a:t>2012</a:t>
            </a:r>
            <a:r>
              <a:rPr lang="ar-SA" sz="2800" dirty="0"/>
              <a:t>	</a:t>
            </a:r>
            <a:r>
              <a:rPr lang="ar-SA" sz="2600" dirty="0"/>
              <a:t>	</a:t>
            </a:r>
            <a:r>
              <a:rPr lang="ar-SA" sz="2400" dirty="0"/>
              <a:t>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7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7F4A13-4D3B-544E-9DD4-9A3A97D66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 rtl="1" eaLnBrk="1" latinLnBrk="0" hangingPunct="1">
              <a:spcBef>
                <a:spcPct val="0"/>
              </a:spcBef>
              <a:buNone/>
            </a:pPr>
            <a:r>
              <a:rPr lang="ar-SA" sz="4000" dirty="0"/>
              <a:t>خطة عمل المنظمة للنهوض بالمرأة (</a:t>
            </a:r>
            <a:r>
              <a:rPr lang="ar-SA" sz="4000" dirty="0" err="1"/>
              <a:t>أوباو</a:t>
            </a:r>
            <a:r>
              <a:rPr lang="ar-SA" sz="4000" dirty="0"/>
              <a:t>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7885D5-8E2F-8D4D-B4B8-0AF7D7585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ar-SA" sz="2800" dirty="0"/>
              <a:t>أوصت الدورة الأولى للمؤتمر في تركيا الأمانة العامة للمنظمة بوضع خطة عمل للنهوض بالمرأة في الدول الأعضاء (</a:t>
            </a:r>
            <a:r>
              <a:rPr lang="ar-SA" sz="2800" dirty="0" err="1"/>
              <a:t>أوباو</a:t>
            </a:r>
            <a:r>
              <a:rPr lang="ar-SA" sz="2800" dirty="0"/>
              <a:t>) </a:t>
            </a:r>
          </a:p>
          <a:p>
            <a:pPr algn="just" rtl="1"/>
            <a:r>
              <a:rPr lang="ar-SA" sz="2800" dirty="0"/>
              <a:t>وتم اعتماد هذه الخطة في الدورة الثانية للمؤتمر في جمهورية مصر العربية عام 2008</a:t>
            </a:r>
            <a:r>
              <a:rPr lang="en-US" sz="2800" dirty="0"/>
              <a:t> </a:t>
            </a:r>
            <a:endParaRPr lang="ar-SA" sz="2800" dirty="0"/>
          </a:p>
          <a:p>
            <a:pPr algn="just" rtl="1"/>
            <a:r>
              <a:rPr lang="ar-SA" sz="2800" dirty="0"/>
              <a:t>وتم اعتماد النسخة المعدلة من الخطة بعد ثماني سنوات من تطبيقها وذلك في المؤتمر الوزاري السادس في تركيا عام 2016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503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B96FD7-1CC8-1C40-B74C-C7DBD1C4D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sz="4000" dirty="0"/>
              <a:t>خطة عمل المنظمة للنهوض بالمرأة (</a:t>
            </a:r>
            <a:r>
              <a:rPr lang="ar-SA" sz="4000" dirty="0" err="1"/>
              <a:t>أوباو</a:t>
            </a:r>
            <a:r>
              <a:rPr lang="ar-SA" sz="4000" dirty="0"/>
              <a:t>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1045E4-7916-AE49-9007-C2282189F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12894"/>
            <a:ext cx="8825659" cy="4141694"/>
          </a:xfrm>
        </p:spPr>
        <p:txBody>
          <a:bodyPr>
            <a:noAutofit/>
          </a:bodyPr>
          <a:lstStyle/>
          <a:p>
            <a:pPr algn="just" rtl="1"/>
            <a:r>
              <a:rPr lang="ar-SA" sz="2800" dirty="0"/>
              <a:t>في إطار متابعة تنفيذ الخطة، عقدت الأمانة العامة بمقرها ورشة عمل في 17-18 ديسمبر 2018 لتعزيز قدرات المؤسسات الوطنية العاملة في مجال تمكين المرأة وتنفيذ الخطة، بالتعاون مع البنك الإسلامي للتنمية وسيسريك</a:t>
            </a:r>
          </a:p>
          <a:p>
            <a:pPr algn="just" rtl="1"/>
            <a:r>
              <a:rPr lang="ar-SA" sz="2800" dirty="0"/>
              <a:t>وتعاونت الأمانة العامة مع سيسريك لإعداد المبادئ التوجيهية لتوحيد طرق ومعايير صياغة وتقديم التقارير المرحلية للأمانة العامة التي أوصت على إعدادها ورشة العمل المذكورة</a:t>
            </a:r>
            <a:r>
              <a:rPr lang="en-US" sz="2800" dirty="0"/>
              <a:t> </a:t>
            </a:r>
            <a:endParaRPr lang="ar-SA" sz="2800" dirty="0"/>
          </a:p>
          <a:p>
            <a:pPr algn="just" rtl="1"/>
            <a:r>
              <a:rPr lang="ar-SA" sz="2800" dirty="0"/>
              <a:t>وتنفيذاً للقرار الصادر عن المؤتمر الوزاري السابع للمرأة يستضيف مركز أنقرة اليوم هذه الدورة التدريبية حول استخدام المبادئ التوجيهية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898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024232-15B6-484F-BEDC-2A5D486E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 rtl="1" eaLnBrk="1" latinLnBrk="0" hangingPunct="1">
              <a:spcBef>
                <a:spcPct val="0"/>
              </a:spcBef>
              <a:buNone/>
            </a:pPr>
            <a:r>
              <a:rPr lang="ar-SA" sz="4000" dirty="0"/>
              <a:t>منظمة تنمية المرأة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F7160C-3624-DD48-95E7-6C34F747B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55925"/>
            <a:ext cx="8825659" cy="4152451"/>
          </a:xfrm>
        </p:spPr>
        <p:txBody>
          <a:bodyPr>
            <a:noAutofit/>
          </a:bodyPr>
          <a:lstStyle/>
          <a:p>
            <a:pPr algn="just" rtl="1"/>
            <a:r>
              <a:rPr lang="ar-MA" sz="2800" dirty="0"/>
              <a:t>أوصت الدورة الثانية للمؤتمر الوزاري حول المرأة على انشاء منظمة تعنى بقضايا المرأة </a:t>
            </a:r>
          </a:p>
          <a:p>
            <a:pPr algn="just" rtl="1"/>
            <a:r>
              <a:rPr lang="ar-MA" sz="2800" dirty="0"/>
              <a:t>أنشئت منظمة التعاون الإسلامي منظمة تنمية المرأة، ومقرها في جمهورية مصر العربية بموجب قرار صادر عن الدورة </a:t>
            </a:r>
            <a:r>
              <a:rPr lang="en-US" sz="2800" dirty="0"/>
              <a:t>36</a:t>
            </a:r>
            <a:r>
              <a:rPr lang="ar-MA" sz="2800" dirty="0"/>
              <a:t> لمجلس وزراء الخارجية في دمشق سنة 2009 كمنظمة متخصصة لتنمية المرأة والنهوض بوضعها وبناء قدراتها ومهاراتها وكفاءاتها في الدول الأعضاء</a:t>
            </a:r>
            <a:r>
              <a:rPr lang="en-US" sz="2800" dirty="0"/>
              <a:t> </a:t>
            </a:r>
            <a:endParaRPr lang="ar-SA" sz="2800" dirty="0"/>
          </a:p>
          <a:p>
            <a:pPr algn="just" rtl="1"/>
            <a:r>
              <a:rPr lang="ar-MA" sz="2800" dirty="0"/>
              <a:t>ويدخل النظام الأساسي للمنظمة حيز النفاذ بعد مصادقة 15 دولة من الدول الأعضاء في منظمة التعاون الإسلامي، وقد صادقت عليه لغاية شهر يناير 2019، 12 دولة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56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6C6563-791E-974A-97AE-029D2442A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sz="4000" dirty="0"/>
              <a:t>منظمة تنمية المرأة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37A557-0B98-7642-BD9C-4E737ADAF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736" y="2603501"/>
            <a:ext cx="5292762" cy="3678966"/>
          </a:xfrm>
        </p:spPr>
        <p:txBody>
          <a:bodyPr>
            <a:normAutofit lnSpcReduction="10000"/>
          </a:bodyPr>
          <a:lstStyle/>
          <a:p>
            <a:pPr algn="just" rtl="1"/>
            <a:r>
              <a:rPr lang="ar-SA" sz="2800" dirty="0"/>
              <a:t>وفي إطار متابعة المصادقة على النظام الأساسي لمنظمة تنمية المرأة، استضافت جمهورية مصر العربية في </a:t>
            </a:r>
            <a:r>
              <a:rPr lang="en-US" sz="2800" dirty="0"/>
              <a:t>16</a:t>
            </a:r>
            <a:r>
              <a:rPr lang="ar-SA" sz="2800" dirty="0"/>
              <a:t>-</a:t>
            </a:r>
            <a:r>
              <a:rPr lang="en-US" sz="2800" dirty="0"/>
              <a:t>17</a:t>
            </a:r>
            <a:r>
              <a:rPr lang="ar-SA" sz="2800" dirty="0"/>
              <a:t> يونيو </a:t>
            </a:r>
            <a:r>
              <a:rPr lang="en-US" sz="2800" dirty="0"/>
              <a:t>2019</a:t>
            </a:r>
            <a:r>
              <a:rPr lang="ar-SA" sz="2800" dirty="0"/>
              <a:t> الاجتماع الأول لمجموعة العمل المؤقتة لإعداد مشروع الأنظمة الداخلية لمنظمة تنمية المرأة، والذي دعا إليه المؤتمر الوزاري السابع للمرأة تمهيداً لعرضه على أجهزة منظمة تنمية المرأة عند مباشرة أعمالها.</a:t>
            </a:r>
            <a:endParaRPr lang="en-US" sz="2800" dirty="0"/>
          </a:p>
          <a:p>
            <a: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D410BF9-327E-1145-90DD-9A851B4E1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57" y="3173506"/>
            <a:ext cx="5511406" cy="360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4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B8BC38-6061-7143-B1B3-EAD29AE62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sz="4000" dirty="0"/>
              <a:t>سفيرة النوايا الحسنة</a:t>
            </a:r>
            <a:endParaRPr lang="en-US" sz="4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94EE340-1AAC-C542-BF81-310D164B3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60" y="2567786"/>
            <a:ext cx="4298970" cy="39407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0FADEB7-2315-EB4D-8D0F-B82AD609AB4F}"/>
              </a:ext>
            </a:extLst>
          </p:cNvPr>
          <p:cNvSpPr/>
          <p:nvPr/>
        </p:nvSpPr>
        <p:spPr>
          <a:xfrm>
            <a:off x="4927002" y="2291379"/>
            <a:ext cx="6379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MA" sz="2800" dirty="0"/>
              <a:t>تم تنصيب صاحبة السمو الملكي الأميرة للا مريم، سفيرة للنوايا الحسنة في مجال الدفاع عن قيم الأسرة ومؤسسة الزواج ومكافحة زواج القاصرات في 8 مارس 2018 في مراكش، بالمملكة المغربية بحضور معالي الأمين العام د. يوسف </a:t>
            </a:r>
            <a:r>
              <a:rPr lang="ar-MA" sz="2800" dirty="0" smtClean="0"/>
              <a:t>العثيمين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196488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7E90E3-CF51-854D-9E90-24C918168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 rtl="1" eaLnBrk="1" latinLnBrk="0" hangingPunct="1">
              <a:spcBef>
                <a:spcPct val="0"/>
              </a:spcBef>
              <a:buNone/>
            </a:pPr>
            <a:r>
              <a:rPr lang="ar-SA" sz="4000" dirty="0"/>
              <a:t>اللجنة الاستشارية للمرأة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EA3687-5963-A64E-A308-4E0EE3948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4584" y="2431228"/>
            <a:ext cx="5712309" cy="4426772"/>
          </a:xfrm>
        </p:spPr>
        <p:txBody>
          <a:bodyPr>
            <a:normAutofit lnSpcReduction="10000"/>
          </a:bodyPr>
          <a:lstStyle/>
          <a:p>
            <a:pPr algn="just" rtl="1"/>
            <a:r>
              <a:rPr lang="ar-SA" sz="2800" dirty="0"/>
              <a:t>أقرت الدورة السادسة للمؤتمر الوزاري حول دور المرأة في التنمية في الدول الأعضاء القرار رقم 4/6-م بشأن تشكيل اللجنة الاستشارية للمرأة والتي تعمل كآلية استشارية وتقترح توصيات تتعلق بالسياسات الخاصة بقضايا تمكين المرأة والنهوض بها في إطار المؤتمر الوزاري</a:t>
            </a:r>
            <a:r>
              <a:rPr lang="en-US" sz="2800" dirty="0"/>
              <a:t> </a:t>
            </a:r>
            <a:endParaRPr lang="ar-SA" sz="2800" dirty="0"/>
          </a:p>
          <a:p>
            <a:pPr algn="just" rtl="1"/>
            <a:r>
              <a:rPr lang="ar-SA" sz="2800" dirty="0"/>
              <a:t>وعقدت اللجنة </a:t>
            </a:r>
            <a:r>
              <a:rPr lang="en-US" sz="2800" dirty="0"/>
              <a:t>4</a:t>
            </a:r>
            <a:r>
              <a:rPr lang="ar-SA" sz="2800" dirty="0"/>
              <a:t> اجتماعات وتستعد لعقد الاجتماع الخامس في نوفمبر 2019 بمقر الأمانة العامة في جدة</a:t>
            </a:r>
            <a:r>
              <a:rPr lang="en-US" sz="2800" dirty="0"/>
              <a:t> </a:t>
            </a:r>
            <a:endParaRPr lang="ar-SA" sz="2800" dirty="0"/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9DFBA7-0B73-7546-9B13-E99884581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70" y="2431228"/>
            <a:ext cx="5285590" cy="396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9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E72D11-9E14-3A48-B27A-48CFCCC0E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 rtl="1" eaLnBrk="1" latinLnBrk="0" hangingPunct="1">
              <a:spcBef>
                <a:spcPct val="0"/>
              </a:spcBef>
              <a:buNone/>
            </a:pPr>
            <a:r>
              <a:rPr lang="ar-SA" sz="4000" dirty="0"/>
              <a:t>جائزة منظمة التعاون الإسلامي لإنجازات المرأة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B1D954-52C3-C540-B887-EE2C53320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6820" y="2312894"/>
            <a:ext cx="6144127" cy="4545106"/>
          </a:xfrm>
        </p:spPr>
        <p:txBody>
          <a:bodyPr>
            <a:noAutofit/>
          </a:bodyPr>
          <a:lstStyle/>
          <a:p>
            <a:pPr algn="just" rtl="1"/>
            <a:r>
              <a:rPr lang="ar-SA" sz="2800" dirty="0"/>
              <a:t>أنشأ مجلس وزراء الخارجية جائزة منظمة التعاون الإسلامي لإنجازات المرأة بالقرار رقم 4/44-ث في يوليو 2017 في أبيدجان بجمهورية كوت ديفوار بناء على توصية من المؤتمر السادس للمرأة</a:t>
            </a:r>
            <a:r>
              <a:rPr lang="en-US" sz="2800" dirty="0"/>
              <a:t> </a:t>
            </a:r>
          </a:p>
          <a:p>
            <a:pPr algn="just" rtl="1"/>
            <a:r>
              <a:rPr lang="ar-SA" sz="2800" dirty="0"/>
              <a:t>وذلك على سبيل الاعتراف بأفضل المبادرات التي تقوم بها المرأة ولتكريم وتشجيع وتعزيز </a:t>
            </a:r>
            <a:r>
              <a:rPr lang="ar-SA" sz="2800" dirty="0" smtClean="0"/>
              <a:t>دورها</a:t>
            </a:r>
          </a:p>
          <a:p>
            <a:pPr algn="just" rtl="1"/>
            <a:r>
              <a:rPr lang="ar-SA" sz="2800" dirty="0" smtClean="0"/>
              <a:t>وتم </a:t>
            </a:r>
            <a:r>
              <a:rPr lang="ar-SA" sz="2800" dirty="0"/>
              <a:t>تقديم النسخة الأولى للجائزة خلال أعمال الدورة السابعة للمؤتمر الوزاري للمرأة في بوركينا فاسو عام 2018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11" y="2832847"/>
            <a:ext cx="5253696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1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551</TotalTime>
  <Words>758</Words>
  <Application>Microsoft Office PowerPoint</Application>
  <PresentationFormat>Widescreen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Times New Roman</vt:lpstr>
      <vt:lpstr>Wingdings 3</vt:lpstr>
      <vt:lpstr>Ion Boardroom</vt:lpstr>
      <vt:lpstr>جهود منظمة التعاون الإسلامي في مجال حقوق المرأة وتمكينها والنهوض بوضعها</vt:lpstr>
      <vt:lpstr>7 دورات للمؤتمر الوزاري حول دور المرأة في التنمية في الدول الأعضاء</vt:lpstr>
      <vt:lpstr>خطة عمل المنظمة للنهوض بالمرأة (أوباو)</vt:lpstr>
      <vt:lpstr>خطة عمل المنظمة للنهوض بالمرأة (أوباو)</vt:lpstr>
      <vt:lpstr>منظمة تنمية المرأة</vt:lpstr>
      <vt:lpstr>منظمة تنمية المرأة</vt:lpstr>
      <vt:lpstr>سفيرة النوايا الحسنة</vt:lpstr>
      <vt:lpstr>اللجنة الاستشارية للمرأة</vt:lpstr>
      <vt:lpstr>جائزة منظمة التعاون الإسلامي لإنجازات المرأة</vt:lpstr>
      <vt:lpstr>المشاركة في الاجتماعات الدورية للجنة وضع المرأة التابعة للأمم المتحدة</vt:lpstr>
      <vt:lpstr>برنامج ريادة الأعمال لدى الشابات</vt:lpstr>
      <vt:lpstr>اجتماعات الهيئة الدائمة والمستقلة لحقوق الإنسان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نشاطات الأمانة العامة في مجال حقوق المرأة وتمكينها والنهوض بوضعها</dc:title>
  <dc:creator>maha aqel</dc:creator>
  <cp:lastModifiedBy>maha aqel</cp:lastModifiedBy>
  <cp:revision>53</cp:revision>
  <dcterms:created xsi:type="dcterms:W3CDTF">2019-04-18T09:35:14Z</dcterms:created>
  <dcterms:modified xsi:type="dcterms:W3CDTF">2019-09-15T09:41:59Z</dcterms:modified>
</cp:coreProperties>
</file>