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9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15"/>
  </p:notesMasterIdLst>
  <p:sldIdLst>
    <p:sldId id="256" r:id="rId2"/>
    <p:sldId id="259" r:id="rId3"/>
    <p:sldId id="278" r:id="rId4"/>
    <p:sldId id="268" r:id="rId5"/>
    <p:sldId id="263" r:id="rId6"/>
    <p:sldId id="261" r:id="rId7"/>
    <p:sldId id="279" r:id="rId8"/>
    <p:sldId id="264" r:id="rId9"/>
    <p:sldId id="271" r:id="rId10"/>
    <p:sldId id="272" r:id="rId11"/>
    <p:sldId id="273" r:id="rId12"/>
    <p:sldId id="274" r:id="rId13"/>
    <p:sldId id="27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nan\OneDrive%20-%20SESRIC\Masa&#252;st&#252;\EO2020\Figures\EO20fig_section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https://sesrtcic-my.sharepoint.com/personal/tqureshi_sesric_org/Documents/Miscellaneous%20Reports_Outputs_Events_Activities/COVID-19/Revised/Figures_Economic%20Impacts%20v0805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s://sesrtcic-my.sharepoint.com/personal/tqureshi_sesric_org/Documents/Miscellaneous%20Reports_Outputs_Events_Activities/COVID-19/Revised/Figures_Economic%20Impacts%20v0805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https://sesrtcic-my.sharepoint.com/personal/tqureshi_sesric_org/Documents/Miscellaneous%20Reports_Outputs_Events_Activities/COVID-19/Revised/Figures_Economic%20Impacts%20v0805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https://sesrtcic-my.sharepoint.com/personal/tqureshi_sesric_org/Documents/Miscellaneous%20Reports_Outputs_Events_Activities/COVID-19/Revised/Figures_Economic%20Impacts%20v0805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https://sesrtcic-my.sharepoint.com/personal/tqureshi_sesric_org/Documents/Miscellaneous%20Reports_Outputs_Events_Activities/COVID-19/Revised/Figures_Economic%20Impacts%20v0805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https://sesrtcic-my.sharepoint.com/personal/tqureshi_sesric_org/Documents/Miscellaneous%20Reports_Outputs_Events_Activities/COVID-19/Revised/Figures_Economic%20Impacts%20v0805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enan\OneDrive%20-%20SESRIC\Masa&#252;st&#252;\EO2020\Figures\EO20fig_section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sesrtcic-my.sharepoint.com/personal/tqureshi_sesric_org/Documents/Miscellaneous%20Reports_Outputs_Events_Activities/COVID-19/Revised/Figures_Economic%20Impacts%20v080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811831629829693E-2"/>
          <c:y val="0.21388979167468905"/>
          <c:w val="0.90550217867039284"/>
          <c:h val="0.69312611190265316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'1.1'!$B$5</c:f>
              <c:strCache>
                <c:ptCount val="1"/>
                <c:pt idx="0">
                  <c:v>Developed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8575" cap="rnd">
              <a:noFill/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'1.1'!$C$3:$I$3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2020*</c:v>
                </c:pt>
                <c:pt idx="6">
                  <c:v>2021*</c:v>
                </c:pt>
              </c:strCache>
            </c:strRef>
          </c:cat>
          <c:val>
            <c:numRef>
              <c:f>'1.1'!$C$5:$I$5</c:f>
              <c:numCache>
                <c:formatCode>General</c:formatCode>
                <c:ptCount val="7"/>
                <c:pt idx="0">
                  <c:v>2.2999999999999998</c:v>
                </c:pt>
                <c:pt idx="1">
                  <c:v>1.7</c:v>
                </c:pt>
                <c:pt idx="2">
                  <c:v>2.5</c:v>
                </c:pt>
                <c:pt idx="3">
                  <c:v>2.2000000000000002</c:v>
                </c:pt>
                <c:pt idx="4">
                  <c:v>1.7</c:v>
                </c:pt>
                <c:pt idx="5" formatCode="0.0">
                  <c:v>-8</c:v>
                </c:pt>
                <c:pt idx="6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4E-4E50-997D-E2F25C5E8621}"/>
            </c:ext>
          </c:extLst>
        </c:ser>
        <c:ser>
          <c:idx val="2"/>
          <c:order val="2"/>
          <c:tx>
            <c:strRef>
              <c:f>'1.1'!$B$6</c:f>
              <c:strCache>
                <c:ptCount val="1"/>
                <c:pt idx="0">
                  <c:v>Developing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28575" cap="rnd">
              <a:noFill/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'1.1'!$C$3:$I$3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2020*</c:v>
                </c:pt>
                <c:pt idx="6">
                  <c:v>2021*</c:v>
                </c:pt>
              </c:strCache>
            </c:strRef>
          </c:cat>
          <c:val>
            <c:numRef>
              <c:f>'1.1'!$C$6:$I$6</c:f>
              <c:numCache>
                <c:formatCode>General</c:formatCode>
                <c:ptCount val="7"/>
                <c:pt idx="0">
                  <c:v>4.3</c:v>
                </c:pt>
                <c:pt idx="1">
                  <c:v>4.5999999999999996</c:v>
                </c:pt>
                <c:pt idx="2">
                  <c:v>4.8</c:v>
                </c:pt>
                <c:pt idx="3">
                  <c:v>4.5</c:v>
                </c:pt>
                <c:pt idx="4">
                  <c:v>3.7</c:v>
                </c:pt>
                <c:pt idx="5" formatCode="0.0">
                  <c:v>-3</c:v>
                </c:pt>
                <c:pt idx="6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4E-4E50-997D-E2F25C5E86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46811392"/>
        <c:axId val="47854336"/>
      </c:barChart>
      <c:barChart>
        <c:barDir val="col"/>
        <c:grouping val="clustered"/>
        <c:varyColors val="0"/>
        <c:ser>
          <c:idx val="3"/>
          <c:order val="3"/>
          <c:tx>
            <c:strRef>
              <c:f>'1.1'!$B$7</c:f>
              <c:strCache>
                <c:ptCount val="1"/>
              </c:strCache>
            </c:strRef>
          </c:tx>
          <c:spPr>
            <a:solidFill>
              <a:schemeClr val="bg1">
                <a:lumMod val="75000"/>
                <a:alpha val="20000"/>
              </a:schemeClr>
            </a:solidFill>
          </c:spPr>
          <c:invertIfNegative val="0"/>
          <c:cat>
            <c:strRef>
              <c:f>'1.1'!$C$3:$I$3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2020*</c:v>
                </c:pt>
                <c:pt idx="6">
                  <c:v>2021*</c:v>
                </c:pt>
              </c:strCache>
            </c:strRef>
          </c:cat>
          <c:val>
            <c:numRef>
              <c:f>'1.1'!$C$7:$I$7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2-034E-4E50-997D-E2F25C5E86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18002272"/>
        <c:axId val="217996032"/>
      </c:barChart>
      <c:lineChart>
        <c:grouping val="standard"/>
        <c:varyColors val="0"/>
        <c:ser>
          <c:idx val="0"/>
          <c:order val="0"/>
          <c:tx>
            <c:strRef>
              <c:f>'1.1'!$B$4</c:f>
              <c:strCache>
                <c:ptCount val="1"/>
                <c:pt idx="0">
                  <c:v>World</c:v>
                </c:pt>
              </c:strCache>
            </c:strRef>
          </c:tx>
          <c:spPr>
            <a:ln w="22225"/>
            <a:effectLst/>
          </c:spPr>
          <c:marker>
            <c:symbol val="none"/>
          </c:marker>
          <c:dLbls>
            <c:dLbl>
              <c:idx val="5"/>
              <c:layout>
                <c:manualLayout>
                  <c:x val="-4.399277859359476E-2"/>
                  <c:y val="2.86581693557703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34E-4E50-997D-E2F25C5E8621}"/>
                </c:ext>
              </c:extLst>
            </c:dLbl>
            <c:spPr>
              <a:solidFill>
                <a:schemeClr val="accent6">
                  <a:lumMod val="20000"/>
                  <a:lumOff val="80000"/>
                  <a:alpha val="80000"/>
                </a:schemeClr>
              </a:solidFill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'1.1'!$C$3:$I$3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2020*</c:v>
                </c:pt>
                <c:pt idx="6">
                  <c:v>2021*</c:v>
                </c:pt>
              </c:strCache>
            </c:strRef>
          </c:cat>
          <c:val>
            <c:numRef>
              <c:f>'1.1'!$C$4:$I$4</c:f>
              <c:numCache>
                <c:formatCode>General</c:formatCode>
                <c:ptCount val="7"/>
                <c:pt idx="0">
                  <c:v>3.5</c:v>
                </c:pt>
                <c:pt idx="1">
                  <c:v>3.4</c:v>
                </c:pt>
                <c:pt idx="2">
                  <c:v>3.9</c:v>
                </c:pt>
                <c:pt idx="3">
                  <c:v>3.6</c:v>
                </c:pt>
                <c:pt idx="4">
                  <c:v>2.9</c:v>
                </c:pt>
                <c:pt idx="5">
                  <c:v>-4.9000000000000004</c:v>
                </c:pt>
                <c:pt idx="6">
                  <c:v>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34E-4E50-997D-E2F25C5E86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811392"/>
        <c:axId val="47854336"/>
      </c:lineChart>
      <c:catAx>
        <c:axId val="46811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47854336"/>
        <c:crosses val="autoZero"/>
        <c:auto val="1"/>
        <c:lblAlgn val="ctr"/>
        <c:lblOffset val="100"/>
        <c:noMultiLvlLbl val="0"/>
      </c:catAx>
      <c:valAx>
        <c:axId val="478543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46811392"/>
        <c:crosses val="autoZero"/>
        <c:crossBetween val="between"/>
      </c:valAx>
      <c:valAx>
        <c:axId val="217996032"/>
        <c:scaling>
          <c:orientation val="minMax"/>
          <c:max val="5"/>
        </c:scaling>
        <c:delete val="1"/>
        <c:axPos val="r"/>
        <c:numFmt formatCode="General" sourceLinked="1"/>
        <c:majorTickMark val="out"/>
        <c:minorTickMark val="none"/>
        <c:tickLblPos val="nextTo"/>
        <c:crossAx val="218002272"/>
        <c:crosses val="max"/>
        <c:crossBetween val="between"/>
      </c:valAx>
      <c:catAx>
        <c:axId val="2180022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79960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"/>
          <c:y val="1.789840947836023E-2"/>
          <c:w val="0.99678916692841935"/>
          <c:h val="0.12107058476615543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20000"/>
          <a:lumOff val="80000"/>
        </a:schemeClr>
      </a:solidFill>
      <a:round/>
    </a:ln>
    <a:effectLst/>
  </c:spPr>
  <c:txPr>
    <a:bodyPr/>
    <a:lstStyle/>
    <a:p>
      <a:pPr>
        <a:defRPr sz="1600">
          <a:latin typeface="+mj-lt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7859554038172174E-2"/>
          <c:y val="0.10560697948750226"/>
          <c:w val="0.92361373952219927"/>
          <c:h val="0.73614650101821411"/>
        </c:manualLayout>
      </c:layout>
      <c:lineChart>
        <c:grouping val="standard"/>
        <c:varyColors val="0"/>
        <c:ser>
          <c:idx val="0"/>
          <c:order val="0"/>
          <c:tx>
            <c:strRef>
              <c:f>'2.1-2'!$C$2</c:f>
              <c:strCache>
                <c:ptCount val="1"/>
                <c:pt idx="0">
                  <c:v>IMF Oct2019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5"/>
            <c:marker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  <a:prstDash val="sysDash"/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9F0F-48BD-B49B-0B635739DDAC}"/>
              </c:ext>
            </c:extLst>
          </c:dPt>
          <c:dPt>
            <c:idx val="6"/>
            <c:marker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  <a:prstDash val="sysDash"/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9F0F-48BD-B49B-0B635739DDAC}"/>
              </c:ext>
            </c:extLst>
          </c:dPt>
          <c:dLbls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F0F-48BD-B49B-0B635739DDAC}"/>
                </c:ext>
              </c:extLst>
            </c:dLbl>
            <c:dLbl>
              <c:idx val="6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F0F-48BD-B49B-0B635739DDAC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'2.1-2'!$B$13:$B$19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'2.1-2'!$C$13:$C$19</c:f>
              <c:numCache>
                <c:formatCode>0.0</c:formatCode>
                <c:ptCount val="7"/>
                <c:pt idx="0">
                  <c:v>3.7</c:v>
                </c:pt>
                <c:pt idx="1">
                  <c:v>4.4533360000000002</c:v>
                </c:pt>
                <c:pt idx="2">
                  <c:v>3.7</c:v>
                </c:pt>
                <c:pt idx="3">
                  <c:v>3.0209380000000001</c:v>
                </c:pt>
                <c:pt idx="4">
                  <c:v>2.2294830000000001</c:v>
                </c:pt>
                <c:pt idx="5">
                  <c:v>3.684104</c:v>
                </c:pt>
                <c:pt idx="6">
                  <c:v>3.8317489999999998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F0F-48BD-B49B-0B635739DDAC}"/>
            </c:ext>
          </c:extLst>
        </c:ser>
        <c:ser>
          <c:idx val="1"/>
          <c:order val="1"/>
          <c:tx>
            <c:strRef>
              <c:f>'2.1-2'!$D$2</c:f>
              <c:strCache>
                <c:ptCount val="1"/>
                <c:pt idx="0">
                  <c:v>IMF Apr2020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Pt>
            <c:idx val="5"/>
            <c:marker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  <a:prstDash val="sysDot"/>
                </a:ln>
                <a:effectLst/>
              </c:spPr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9F0F-48BD-B49B-0B635739DDAC}"/>
              </c:ext>
            </c:extLst>
          </c:dPt>
          <c:dPt>
            <c:idx val="6"/>
            <c:marker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  <a:prstDash val="sysDot"/>
                </a:ln>
                <a:effectLst/>
              </c:spPr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9F0F-48BD-B49B-0B635739DDAC}"/>
              </c:ext>
            </c:extLst>
          </c:dPt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0F-48BD-B49B-0B635739DDAC}"/>
                </c:ext>
              </c:extLst>
            </c:dLbl>
            <c:dLbl>
              <c:idx val="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0F-48BD-B49B-0B635739DDAC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'2.1-2'!$B$13:$B$19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'2.1-2'!$D$13:$D$19</c:f>
              <c:numCache>
                <c:formatCode>0.0</c:formatCode>
                <c:ptCount val="7"/>
                <c:pt idx="0">
                  <c:v>3.7</c:v>
                </c:pt>
                <c:pt idx="1">
                  <c:v>4.4605059999999996</c:v>
                </c:pt>
                <c:pt idx="2">
                  <c:v>3.7</c:v>
                </c:pt>
                <c:pt idx="3">
                  <c:v>2.9974750000000001</c:v>
                </c:pt>
                <c:pt idx="4">
                  <c:v>2.4310719999999999</c:v>
                </c:pt>
                <c:pt idx="5">
                  <c:v>-2.0297329999999998</c:v>
                </c:pt>
                <c:pt idx="6">
                  <c:v>5.4050279999999997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F0F-48BD-B49B-0B635739D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879232"/>
        <c:axId val="84880768"/>
      </c:lineChart>
      <c:catAx>
        <c:axId val="8487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/>
          <a:lstStyle/>
          <a:p>
            <a:pPr>
              <a:defRPr/>
            </a:pPr>
            <a:endParaRPr lang="en-US"/>
          </a:p>
        </c:txPr>
        <c:crossAx val="84880768"/>
        <c:crosses val="autoZero"/>
        <c:auto val="1"/>
        <c:lblAlgn val="ctr"/>
        <c:lblOffset val="100"/>
        <c:noMultiLvlLbl val="0"/>
      </c:catAx>
      <c:valAx>
        <c:axId val="84880768"/>
        <c:scaling>
          <c:orientation val="minMax"/>
          <c:min val="-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8487923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t"/>
      <c:overlay val="1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solidFill>
        <a:sysClr val="window" lastClr="FFFFFF">
          <a:lumMod val="75000"/>
        </a:sysClr>
      </a:solidFill>
      <a:round/>
    </a:ln>
    <a:effectLst/>
  </c:spPr>
  <c:txPr>
    <a:bodyPr/>
    <a:lstStyle/>
    <a:p>
      <a:pPr>
        <a:defRPr sz="1800">
          <a:solidFill>
            <a:sysClr val="windowText" lastClr="000000"/>
          </a:solidFill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55057999140044"/>
          <c:y val="7.3495917177019546E-2"/>
          <c:w val="0.79816372380097755"/>
          <c:h val="0.81910469524642748"/>
        </c:manualLayout>
      </c:layout>
      <c:lineChart>
        <c:grouping val="standard"/>
        <c:varyColors val="0"/>
        <c:ser>
          <c:idx val="0"/>
          <c:order val="0"/>
          <c:tx>
            <c:strRef>
              <c:f>'2.6'!$C$7</c:f>
              <c:strCache>
                <c:ptCount val="1"/>
                <c:pt idx="0">
                  <c:v>SCN-0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4"/>
            <c:marker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  <a:prstDash val="sysDash"/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6024-4B6C-93B8-18547D6D1D1F}"/>
              </c:ext>
            </c:extLst>
          </c:dPt>
          <c:dLbls>
            <c:dLbl>
              <c:idx val="4"/>
              <c:layout>
                <c:manualLayout>
                  <c:x val="0"/>
                  <c:y val="-2.3148148148148147E-2"/>
                </c:manualLayout>
              </c:layout>
              <c:tx>
                <c:rich>
                  <a:bodyPr rot="0" vert="horz"/>
                  <a:lstStyle/>
                  <a:p>
                    <a:pPr>
                      <a:defRPr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defRPr>
                    </a:pPr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Baseline</a:t>
                    </a:r>
                    <a:endParaRPr lang="en-US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024-4B6C-93B8-18547D6D1D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'2.6'!$B$14:$B$18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'2.6'!$C$14:$C$18</c:f>
              <c:numCache>
                <c:formatCode>0</c:formatCode>
                <c:ptCount val="5"/>
                <c:pt idx="0">
                  <c:v>252930637824</c:v>
                </c:pt>
                <c:pt idx="1">
                  <c:v>299395579904</c:v>
                </c:pt>
                <c:pt idx="2">
                  <c:v>317293756416</c:v>
                </c:pt>
                <c:pt idx="3">
                  <c:v>334096793600</c:v>
                </c:pt>
                <c:pt idx="4">
                  <c:v>351629923669.33301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024-4B6C-93B8-18547D6D1D1F}"/>
            </c:ext>
          </c:extLst>
        </c:ser>
        <c:ser>
          <c:idx val="1"/>
          <c:order val="1"/>
          <c:tx>
            <c:strRef>
              <c:f>'2.6'!$D$7</c:f>
              <c:strCache>
                <c:ptCount val="1"/>
                <c:pt idx="0">
                  <c:v>SCN-1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Pt>
            <c:idx val="4"/>
            <c:marker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  <a:prstDash val="sysDot"/>
                </a:ln>
                <a:effectLst/>
              </c:spPr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6024-4B6C-93B8-18547D6D1D1F}"/>
              </c:ext>
            </c:extLst>
          </c:dPt>
          <c:dLbls>
            <c:dLbl>
              <c:idx val="4"/>
              <c:layout>
                <c:manualLayout>
                  <c:x val="2.777777777777676E-3"/>
                  <c:y val="-2.3148148148148147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024-4B6C-93B8-18547D6D1D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'2.6'!$B$14:$B$18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'2.6'!$D$14:$D$18</c:f>
              <c:numCache>
                <c:formatCode>0</c:formatCode>
                <c:ptCount val="5"/>
                <c:pt idx="0">
                  <c:v>252930637824</c:v>
                </c:pt>
                <c:pt idx="1">
                  <c:v>299395579904</c:v>
                </c:pt>
                <c:pt idx="2">
                  <c:v>317293756416</c:v>
                </c:pt>
                <c:pt idx="3">
                  <c:v>334096793600</c:v>
                </c:pt>
                <c:pt idx="4" formatCode="General">
                  <c:v>317751287362.03088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024-4B6C-93B8-18547D6D1D1F}"/>
            </c:ext>
          </c:extLst>
        </c:ser>
        <c:ser>
          <c:idx val="2"/>
          <c:order val="2"/>
          <c:tx>
            <c:strRef>
              <c:f>'2.6'!$E$7</c:f>
              <c:strCache>
                <c:ptCount val="1"/>
                <c:pt idx="0">
                  <c:v>SCN-2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Pt>
            <c:idx val="4"/>
            <c:marker>
              <c:spPr>
                <a:solidFill>
                  <a:schemeClr val="accent3"/>
                </a:solidFill>
                <a:ln w="9525">
                  <a:solidFill>
                    <a:schemeClr val="accent3"/>
                  </a:solidFill>
                  <a:prstDash val="sysDot"/>
                </a:ln>
                <a:effectLst/>
              </c:spPr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6024-4B6C-93B8-18547D6D1D1F}"/>
              </c:ext>
            </c:extLst>
          </c:dPt>
          <c:dLbls>
            <c:dLbl>
              <c:idx val="4"/>
              <c:layout>
                <c:manualLayout>
                  <c:x val="0"/>
                  <c:y val="1.8518518518518476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024-4B6C-93B8-18547D6D1D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'2.6'!$B$14:$B$18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'2.6'!$E$14:$E$18</c:f>
              <c:numCache>
                <c:formatCode>0</c:formatCode>
                <c:ptCount val="5"/>
                <c:pt idx="0">
                  <c:v>252930637824</c:v>
                </c:pt>
                <c:pt idx="1">
                  <c:v>299395579904</c:v>
                </c:pt>
                <c:pt idx="2">
                  <c:v>317293756416</c:v>
                </c:pt>
                <c:pt idx="3">
                  <c:v>334096793600</c:v>
                </c:pt>
                <c:pt idx="4" formatCode="General">
                  <c:v>302448367080.49493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024-4B6C-93B8-18547D6D1D1F}"/>
            </c:ext>
          </c:extLst>
        </c:ser>
        <c:ser>
          <c:idx val="3"/>
          <c:order val="3"/>
          <c:tx>
            <c:strRef>
              <c:f>'2.6'!$F$7</c:f>
              <c:strCache>
                <c:ptCount val="1"/>
                <c:pt idx="0">
                  <c:v>SCN-3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Pt>
            <c:idx val="4"/>
            <c:marker>
              <c:spPr>
                <a:solidFill>
                  <a:schemeClr val="accent4"/>
                </a:solidFill>
                <a:ln w="9525">
                  <a:solidFill>
                    <a:schemeClr val="accent4"/>
                  </a:solidFill>
                  <a:prstDash val="sysDot"/>
                </a:ln>
                <a:effectLst/>
              </c:spPr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6024-4B6C-93B8-18547D6D1D1F}"/>
              </c:ext>
            </c:extLst>
          </c:dPt>
          <c:dLbls>
            <c:dLbl>
              <c:idx val="4"/>
              <c:layout>
                <c:manualLayout>
                  <c:x val="-5.2777777777777778E-2"/>
                  <c:y val="8.7962962962962965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024-4B6C-93B8-18547D6D1D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'2.6'!$B$14:$B$18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'2.6'!$F$14:$F$18</c:f>
              <c:numCache>
                <c:formatCode>0</c:formatCode>
                <c:ptCount val="5"/>
                <c:pt idx="0">
                  <c:v>252930637824</c:v>
                </c:pt>
                <c:pt idx="1">
                  <c:v>299395579904</c:v>
                </c:pt>
                <c:pt idx="2">
                  <c:v>317293756416</c:v>
                </c:pt>
                <c:pt idx="3">
                  <c:v>334096793600</c:v>
                </c:pt>
                <c:pt idx="4" formatCode="General">
                  <c:v>284374560565.33044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6024-4B6C-93B8-18547D6D1D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052096"/>
        <c:axId val="88053632"/>
      </c:lineChart>
      <c:catAx>
        <c:axId val="88052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accent1">
                  <a:lumMod val="20000"/>
                  <a:lumOff val="80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88053632"/>
        <c:crosses val="autoZero"/>
        <c:auto val="1"/>
        <c:lblAlgn val="ctr"/>
        <c:lblOffset val="100"/>
        <c:noMultiLvlLbl val="0"/>
      </c:catAx>
      <c:valAx>
        <c:axId val="88053632"/>
        <c:scaling>
          <c:orientation val="minMax"/>
          <c:min val="200000000000"/>
        </c:scaling>
        <c:delete val="0"/>
        <c:axPos val="l"/>
        <c:majorGridlines>
          <c:spPr>
            <a:ln w="9525" cap="flat" cmpd="sng" algn="ctr">
              <a:solidFill>
                <a:schemeClr val="accent1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88052096"/>
        <c:crosses val="autoZero"/>
        <c:crossBetween val="between"/>
        <c:dispUnits>
          <c:builtInUnit val="b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+mj-lt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55057999140044"/>
          <c:y val="7.3495917177019546E-2"/>
          <c:w val="0.79816372380097755"/>
          <c:h val="0.81910469524642748"/>
        </c:manualLayout>
      </c:layout>
      <c:lineChart>
        <c:grouping val="standard"/>
        <c:varyColors val="0"/>
        <c:ser>
          <c:idx val="0"/>
          <c:order val="0"/>
          <c:tx>
            <c:strRef>
              <c:f>'2.6'!$C$23</c:f>
              <c:strCache>
                <c:ptCount val="1"/>
                <c:pt idx="0">
                  <c:v>SCN-0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4"/>
            <c:marker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  <a:prstDash val="sysDash"/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F779-48B9-B48D-BD1C875DD4A3}"/>
              </c:ext>
            </c:extLst>
          </c:dPt>
          <c:dLbls>
            <c:dLbl>
              <c:idx val="4"/>
              <c:layout>
                <c:manualLayout>
                  <c:x val="0"/>
                  <c:y val="-2.3148148148148147E-2"/>
                </c:manualLayout>
              </c:layout>
              <c:tx>
                <c:rich>
                  <a:bodyPr rot="0" vert="horz"/>
                  <a:lstStyle/>
                  <a:p>
                    <a:pPr>
                      <a:defRPr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defRPr>
                    </a:pPr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Baseline</a:t>
                    </a:r>
                    <a:endParaRPr lang="en-US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79-48B9-B48D-BD1C875DD4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'2.6'!$B$30:$B$34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'2.6'!$C$30:$C$34</c:f>
              <c:numCache>
                <c:formatCode>0</c:formatCode>
                <c:ptCount val="5"/>
                <c:pt idx="0">
                  <c:v>1357984432128</c:v>
                </c:pt>
                <c:pt idx="1">
                  <c:v>1589827993600</c:v>
                </c:pt>
                <c:pt idx="2">
                  <c:v>1895607828480</c:v>
                </c:pt>
                <c:pt idx="3">
                  <c:v>1831802634240</c:v>
                </c:pt>
                <c:pt idx="4">
                  <c:v>2014387459413.3301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779-48B9-B48D-BD1C875DD4A3}"/>
            </c:ext>
          </c:extLst>
        </c:ser>
        <c:ser>
          <c:idx val="1"/>
          <c:order val="1"/>
          <c:tx>
            <c:strRef>
              <c:f>'2.6'!$D$23</c:f>
              <c:strCache>
                <c:ptCount val="1"/>
                <c:pt idx="0">
                  <c:v>SCN-1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Pt>
            <c:idx val="4"/>
            <c:marker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  <a:prstDash val="sysDot"/>
                </a:ln>
                <a:effectLst/>
              </c:spPr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F779-48B9-B48D-BD1C875DD4A3}"/>
              </c:ext>
            </c:extLst>
          </c:dPt>
          <c:dLbls>
            <c:dLbl>
              <c:idx val="4"/>
              <c:layout>
                <c:manualLayout>
                  <c:x val="2.777777777777676E-3"/>
                  <c:y val="-2.3148148148148147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779-48B9-B48D-BD1C875DD4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'2.6'!$B$30:$B$34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'2.6'!$D$30:$D$34</c:f>
              <c:numCache>
                <c:formatCode>0</c:formatCode>
                <c:ptCount val="5"/>
                <c:pt idx="0">
                  <c:v>1357984432128</c:v>
                </c:pt>
                <c:pt idx="1">
                  <c:v>1589827993600</c:v>
                </c:pt>
                <c:pt idx="2">
                  <c:v>1895607828480</c:v>
                </c:pt>
                <c:pt idx="3">
                  <c:v>1831802634240</c:v>
                </c:pt>
                <c:pt idx="4" formatCode="General">
                  <c:v>1514781518847.2168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779-48B9-B48D-BD1C875DD4A3}"/>
            </c:ext>
          </c:extLst>
        </c:ser>
        <c:ser>
          <c:idx val="2"/>
          <c:order val="2"/>
          <c:tx>
            <c:strRef>
              <c:f>'2.6'!$E$23</c:f>
              <c:strCache>
                <c:ptCount val="1"/>
                <c:pt idx="0">
                  <c:v>SCN-2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Pt>
            <c:idx val="4"/>
            <c:marker>
              <c:spPr>
                <a:solidFill>
                  <a:schemeClr val="accent3"/>
                </a:solidFill>
                <a:ln w="9525">
                  <a:solidFill>
                    <a:schemeClr val="accent3"/>
                  </a:solidFill>
                  <a:prstDash val="sysDot"/>
                </a:ln>
                <a:effectLst/>
              </c:spPr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F779-48B9-B48D-BD1C875DD4A3}"/>
              </c:ext>
            </c:extLst>
          </c:dPt>
          <c:dLbls>
            <c:dLbl>
              <c:idx val="4"/>
              <c:layout>
                <c:manualLayout>
                  <c:x val="0"/>
                  <c:y val="1.8518518518518476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779-48B9-B48D-BD1C875DD4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'2.6'!$B$30:$B$34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'2.6'!$E$30:$E$34</c:f>
              <c:numCache>
                <c:formatCode>0</c:formatCode>
                <c:ptCount val="5"/>
                <c:pt idx="0">
                  <c:v>1357984432128</c:v>
                </c:pt>
                <c:pt idx="1">
                  <c:v>1589827993600</c:v>
                </c:pt>
                <c:pt idx="2">
                  <c:v>1895607828480</c:v>
                </c:pt>
                <c:pt idx="3">
                  <c:v>1831802634240</c:v>
                </c:pt>
                <c:pt idx="4" formatCode="General">
                  <c:v>1378698286538.9155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F779-48B9-B48D-BD1C875DD4A3}"/>
            </c:ext>
          </c:extLst>
        </c:ser>
        <c:ser>
          <c:idx val="3"/>
          <c:order val="3"/>
          <c:tx>
            <c:strRef>
              <c:f>'2.6'!$F$23</c:f>
              <c:strCache>
                <c:ptCount val="1"/>
                <c:pt idx="0">
                  <c:v>SCN-3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Pt>
            <c:idx val="4"/>
            <c:marker>
              <c:spPr>
                <a:solidFill>
                  <a:schemeClr val="accent4"/>
                </a:solidFill>
                <a:ln w="9525">
                  <a:solidFill>
                    <a:schemeClr val="accent4"/>
                  </a:solidFill>
                  <a:prstDash val="sysDot"/>
                </a:ln>
                <a:effectLst/>
              </c:spPr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F779-48B9-B48D-BD1C875DD4A3}"/>
              </c:ext>
            </c:extLst>
          </c:dPt>
          <c:dLbls>
            <c:dLbl>
              <c:idx val="4"/>
              <c:layout>
                <c:manualLayout>
                  <c:x val="-5.2777777777777778E-2"/>
                  <c:y val="8.7962962962962965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779-48B9-B48D-BD1C875DD4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'2.6'!$B$30:$B$34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'2.6'!$F$30:$F$34</c:f>
              <c:numCache>
                <c:formatCode>0</c:formatCode>
                <c:ptCount val="5"/>
                <c:pt idx="0">
                  <c:v>1357984432128</c:v>
                </c:pt>
                <c:pt idx="1">
                  <c:v>1589827993600</c:v>
                </c:pt>
                <c:pt idx="2">
                  <c:v>1895607828480</c:v>
                </c:pt>
                <c:pt idx="3">
                  <c:v>1831802634240</c:v>
                </c:pt>
                <c:pt idx="4" formatCode="General">
                  <c:v>1221663765780.3496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F779-48B9-B48D-BD1C875DD4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045056"/>
        <c:axId val="90059136"/>
      </c:lineChart>
      <c:catAx>
        <c:axId val="900450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accent1">
                  <a:lumMod val="20000"/>
                  <a:lumOff val="80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90059136"/>
        <c:crosses val="autoZero"/>
        <c:auto val="1"/>
        <c:lblAlgn val="ctr"/>
        <c:lblOffset val="100"/>
        <c:noMultiLvlLbl val="0"/>
      </c:catAx>
      <c:valAx>
        <c:axId val="90059136"/>
        <c:scaling>
          <c:orientation val="minMax"/>
          <c:min val="800000000000"/>
        </c:scaling>
        <c:delete val="0"/>
        <c:axPos val="l"/>
        <c:majorGridlines>
          <c:spPr>
            <a:ln w="9525" cap="flat" cmpd="sng" algn="ctr">
              <a:solidFill>
                <a:schemeClr val="accent1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90045056"/>
        <c:crosses val="autoZero"/>
        <c:crossBetween val="between"/>
        <c:dispUnits>
          <c:builtInUnit val="b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+mj-lt"/>
        </a:defRPr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001119542919681E-2"/>
          <c:y val="5.6759405074365693E-2"/>
          <c:w val="0.89024128067449881"/>
          <c:h val="0.83669699620880722"/>
        </c:manualLayout>
      </c:layout>
      <c:lineChart>
        <c:grouping val="standard"/>
        <c:varyColors val="0"/>
        <c:ser>
          <c:idx val="0"/>
          <c:order val="0"/>
          <c:tx>
            <c:strRef>
              <c:f>'2.7'!$D$5</c:f>
              <c:strCache>
                <c:ptCount val="1"/>
                <c:pt idx="0">
                  <c:v>FDI Inflows to OIC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5"/>
            <c:marker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  <a:prstDash val="sysDash"/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E35B-4E83-BE35-6F96F26D13D6}"/>
              </c:ext>
            </c:extLst>
          </c:dPt>
          <c:dPt>
            <c:idx val="6"/>
            <c:marker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  <a:prstDash val="sysDot"/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E35B-4E83-BE35-6F96F26D13D6}"/>
              </c:ext>
            </c:extLst>
          </c:dPt>
          <c:dLbls>
            <c:dLbl>
              <c:idx val="4"/>
              <c:layout>
                <c:manualLayout>
                  <c:x val="-0.10102547739651067"/>
                  <c:y val="-0.1256115511793099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35B-4E83-BE35-6F96F26D13D6}"/>
                </c:ext>
              </c:extLst>
            </c:dLbl>
            <c:dLbl>
              <c:idx val="5"/>
              <c:layout>
                <c:manualLayout>
                  <c:x val="-4.1226274202197329E-2"/>
                  <c:y val="-9.48941264078217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35B-4E83-BE35-6F96F26D13D6}"/>
                </c:ext>
              </c:extLst>
            </c:dLbl>
            <c:dLbl>
              <c:idx val="6"/>
              <c:layout>
                <c:manualLayout>
                  <c:x val="-9.5626930525457454E-2"/>
                  <c:y val="3.97677070110387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35B-4E83-BE35-6F96F26D13D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'2.7'!$C$6:$C$16</c:f>
              <c:strCach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2019*</c:v>
                </c:pt>
                <c:pt idx="6">
                  <c:v>2020*</c:v>
                </c:pt>
              </c:strCache>
              <c:extLst/>
            </c:strRef>
          </c:cat>
          <c:val>
            <c:numRef>
              <c:f>'2.7'!$D$6:$D$16</c:f>
              <c:numCache>
                <c:formatCode>General</c:formatCode>
                <c:ptCount val="7"/>
                <c:pt idx="0">
                  <c:v>118326.8</c:v>
                </c:pt>
                <c:pt idx="1">
                  <c:v>104532.1</c:v>
                </c:pt>
                <c:pt idx="2">
                  <c:v>102602.4</c:v>
                </c:pt>
                <c:pt idx="3">
                  <c:v>108320.2</c:v>
                </c:pt>
                <c:pt idx="4">
                  <c:v>107372.5</c:v>
                </c:pt>
                <c:pt idx="5">
                  <c:v>106298.77499999999</c:v>
                </c:pt>
                <c:pt idx="6">
                  <c:v>63779.264999999992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5-E35B-4E83-BE35-6F96F26D13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987904"/>
        <c:axId val="90989696"/>
      </c:lineChart>
      <c:catAx>
        <c:axId val="909879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accent1">
                  <a:lumMod val="20000"/>
                  <a:lumOff val="80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90989696"/>
        <c:crosses val="autoZero"/>
        <c:auto val="1"/>
        <c:lblAlgn val="ctr"/>
        <c:lblOffset val="100"/>
        <c:noMultiLvlLbl val="0"/>
      </c:catAx>
      <c:valAx>
        <c:axId val="90989696"/>
        <c:scaling>
          <c:orientation val="minMax"/>
          <c:min val="40000"/>
        </c:scaling>
        <c:delete val="0"/>
        <c:axPos val="l"/>
        <c:majorGridlines>
          <c:spPr>
            <a:ln w="9525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90987904"/>
        <c:crosses val="autoZero"/>
        <c:crossBetween val="between"/>
        <c:dispUnits>
          <c:builtInUnit val="thousand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>
          <a:solidFill>
            <a:sysClr val="windowText" lastClr="000000"/>
          </a:solidFill>
          <a:latin typeface="Calibri Light" panose="020F0302020204030204" pitchFamily="34" charset="0"/>
          <a:cs typeface="Calibri Light" panose="020F030202020403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953086419753085E-2"/>
          <c:y val="0.14692640249123237"/>
          <c:w val="0.87860864197530864"/>
          <c:h val="0.72624855414939216"/>
        </c:manualLayout>
      </c:layout>
      <c:lineChart>
        <c:grouping val="standard"/>
        <c:varyColors val="0"/>
        <c:ser>
          <c:idx val="2"/>
          <c:order val="0"/>
          <c:tx>
            <c:strRef>
              <c:f>'2.4'!$G$6</c:f>
              <c:strCache>
                <c:ptCount val="1"/>
                <c:pt idx="0">
                  <c:v>SCN: UR-7.7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Pt>
            <c:idx val="5"/>
            <c:marker>
              <c:spPr>
                <a:solidFill>
                  <a:schemeClr val="accent3"/>
                </a:solidFill>
                <a:ln w="9525">
                  <a:solidFill>
                    <a:schemeClr val="accent3"/>
                  </a:solidFill>
                  <a:prstDash val="sysDot"/>
                </a:ln>
                <a:effectLst/>
              </c:spPr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24AC-47F5-88FB-E23F82262AAE}"/>
              </c:ext>
            </c:extLst>
          </c:dPt>
          <c:dLbls>
            <c:dLbl>
              <c:idx val="5"/>
              <c:layout>
                <c:manualLayout>
                  <c:x val="-5.5944055944055944E-2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4AC-47F5-88FB-E23F82262AAE}"/>
                </c:ext>
              </c:extLst>
            </c:dLbl>
            <c:numFmt formatCode="#,##0.0" sourceLinked="0"/>
            <c:spPr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'2.4'!$D$7:$D$12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'2.4'!$G$7:$G$12</c:f>
              <c:numCache>
                <c:formatCode>General</c:formatCode>
                <c:ptCount val="6"/>
                <c:pt idx="0">
                  <c:v>39811</c:v>
                </c:pt>
                <c:pt idx="1">
                  <c:v>42259</c:v>
                </c:pt>
                <c:pt idx="2">
                  <c:v>44209</c:v>
                </c:pt>
                <c:pt idx="3">
                  <c:v>45316</c:v>
                </c:pt>
                <c:pt idx="4">
                  <c:v>47067</c:v>
                </c:pt>
                <c:pt idx="5" formatCode="0">
                  <c:v>55435.842000000004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4AC-47F5-88FB-E23F82262AAE}"/>
            </c:ext>
          </c:extLst>
        </c:ser>
        <c:ser>
          <c:idx val="1"/>
          <c:order val="1"/>
          <c:tx>
            <c:strRef>
              <c:f>'2.4'!$F$6</c:f>
              <c:strCache>
                <c:ptCount val="1"/>
                <c:pt idx="0">
                  <c:v>SCN: UR-7.4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Pt>
            <c:idx val="5"/>
            <c:marker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  <a:prstDash val="sysDot"/>
                </a:ln>
                <a:effectLst/>
              </c:spPr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24AC-47F5-88FB-E23F82262AAE}"/>
              </c:ext>
            </c:extLst>
          </c:dPt>
          <c:dLbls>
            <c:dLbl>
              <c:idx val="5"/>
              <c:layout>
                <c:manualLayout>
                  <c:x val="-1.8648018648018648E-2"/>
                  <c:y val="6.01851851851850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4AC-47F5-88FB-E23F82262AAE}"/>
                </c:ext>
              </c:extLst>
            </c:dLbl>
            <c:numFmt formatCode="#,##0.0" sourceLinked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'2.4'!$D$7:$D$12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'2.4'!$F$7:$F$12</c:f>
              <c:numCache>
                <c:formatCode>General</c:formatCode>
                <c:ptCount val="6"/>
                <c:pt idx="0">
                  <c:v>39811</c:v>
                </c:pt>
                <c:pt idx="1">
                  <c:v>42259</c:v>
                </c:pt>
                <c:pt idx="2">
                  <c:v>44209</c:v>
                </c:pt>
                <c:pt idx="3">
                  <c:v>45316</c:v>
                </c:pt>
                <c:pt idx="4">
                  <c:v>47067</c:v>
                </c:pt>
                <c:pt idx="5" formatCode="0">
                  <c:v>53276.004000000001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4AC-47F5-88FB-E23F82262AAE}"/>
            </c:ext>
          </c:extLst>
        </c:ser>
        <c:ser>
          <c:idx val="0"/>
          <c:order val="2"/>
          <c:tx>
            <c:strRef>
              <c:f>'2.4'!$E$6</c:f>
              <c:strCache>
                <c:ptCount val="1"/>
                <c:pt idx="0">
                  <c:v>SCN: UR-6.7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5"/>
            <c:marker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  <a:prstDash val="sysDash"/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24AC-47F5-88FB-E23F82262AAE}"/>
              </c:ext>
            </c:extLst>
          </c:dPt>
          <c:dLbls>
            <c:dLbl>
              <c:idx val="0"/>
              <c:layout>
                <c:manualLayout>
                  <c:x val="-5.5944055944055944E-2"/>
                  <c:y val="-6.94444444444445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4AC-47F5-88FB-E23F82262AAE}"/>
                </c:ext>
              </c:extLst>
            </c:dLbl>
            <c:dLbl>
              <c:idx val="5"/>
              <c:layout>
                <c:manualLayout>
                  <c:x val="-1.554001554001554E-2"/>
                  <c:y val="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4AC-47F5-88FB-E23F82262AAE}"/>
                </c:ext>
              </c:extLst>
            </c:dLbl>
            <c:numFmt formatCode="#,##0.0" sourceLinked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'2.4'!$D$7:$D$12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'2.4'!$E$7:$E$12</c:f>
              <c:numCache>
                <c:formatCode>General</c:formatCode>
                <c:ptCount val="6"/>
                <c:pt idx="0">
                  <c:v>39811</c:v>
                </c:pt>
                <c:pt idx="1">
                  <c:v>42259</c:v>
                </c:pt>
                <c:pt idx="2">
                  <c:v>44209</c:v>
                </c:pt>
                <c:pt idx="3">
                  <c:v>45316</c:v>
                </c:pt>
                <c:pt idx="4">
                  <c:v>47067</c:v>
                </c:pt>
                <c:pt idx="5">
                  <c:v>47736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24AC-47F5-88FB-E23F82262A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517632"/>
        <c:axId val="87884544"/>
      </c:lineChart>
      <c:catAx>
        <c:axId val="88517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87884544"/>
        <c:crosses val="autoZero"/>
        <c:auto val="1"/>
        <c:lblAlgn val="ctr"/>
        <c:lblOffset val="100"/>
        <c:noMultiLvlLbl val="0"/>
      </c:catAx>
      <c:valAx>
        <c:axId val="87884544"/>
        <c:scaling>
          <c:orientation val="minMax"/>
          <c:min val="3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88517632"/>
        <c:crosses val="autoZero"/>
        <c:crossBetween val="between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05"/>
          <c:y val="0"/>
          <c:w val="0.9"/>
          <c:h val="0.14414009120711407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+mj-lt"/>
        </a:defRPr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33782473724704E-2"/>
          <c:y val="0.30986767305570373"/>
          <c:w val="0.97084610595039844"/>
          <c:h val="0.493215460208660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'2.10'!$L$10</c:f>
              <c:strCache>
                <c:ptCount val="1"/>
                <c:pt idx="0">
                  <c:v>Baseline  (there is no COVID-19)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35D5-417E-B78E-C99B8345D32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35D5-417E-B78E-C99B8345D32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35D5-417E-B78E-C99B8345D32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35D5-417E-B78E-C99B8345D32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'2.10'!$K$11:$K$15</c:f>
              <c:strCache>
                <c:ptCount val="5"/>
                <c:pt idx="0">
                  <c:v>All Tourist Arrivals (Millions)</c:v>
                </c:pt>
                <c:pt idx="1">
                  <c:v>All Tourism Receipts (Billions USD)</c:v>
                </c:pt>
                <c:pt idx="3">
                  <c:v>Intra-OIC Tourist Arrivals        (Millions)</c:v>
                </c:pt>
                <c:pt idx="4">
                  <c:v>Intra-OIC Tourism Receipts              (Billions USD)</c:v>
                </c:pt>
              </c:strCache>
            </c:strRef>
          </c:cat>
          <c:val>
            <c:numRef>
              <c:f>'2.10'!$L$11:$L$15</c:f>
              <c:numCache>
                <c:formatCode>0.0</c:formatCode>
                <c:ptCount val="5"/>
                <c:pt idx="0">
                  <c:v>154.16637333333301</c:v>
                </c:pt>
                <c:pt idx="1">
                  <c:v>192.78620040816301</c:v>
                </c:pt>
                <c:pt idx="3">
                  <c:v>85.299506142857197</c:v>
                </c:pt>
                <c:pt idx="4">
                  <c:v>71.542074704806097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5D5-417E-B78E-C99B8345D329}"/>
            </c:ext>
          </c:extLst>
        </c:ser>
        <c:ser>
          <c:idx val="1"/>
          <c:order val="1"/>
          <c:tx>
            <c:strRef>
              <c:f>'2.10'!$M$10</c:f>
              <c:strCache>
                <c:ptCount val="1"/>
                <c:pt idx="0">
                  <c:v>Scenario 1 (20 per cent contraction due to COVID-19)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'2.10'!$K$11:$K$15</c:f>
              <c:strCache>
                <c:ptCount val="5"/>
                <c:pt idx="0">
                  <c:v>All Tourist Arrivals (Millions)</c:v>
                </c:pt>
                <c:pt idx="1">
                  <c:v>All Tourism Receipts (Billions USD)</c:v>
                </c:pt>
                <c:pt idx="3">
                  <c:v>Intra-OIC Tourist Arrivals        (Millions)</c:v>
                </c:pt>
                <c:pt idx="4">
                  <c:v>Intra-OIC Tourism Receipts              (Billions USD)</c:v>
                </c:pt>
              </c:strCache>
            </c:strRef>
          </c:cat>
          <c:val>
            <c:numRef>
              <c:f>'2.10'!$M$11:$M$15</c:f>
              <c:numCache>
                <c:formatCode>0.0</c:formatCode>
                <c:ptCount val="5"/>
                <c:pt idx="0">
                  <c:v>123.33309866666642</c:v>
                </c:pt>
                <c:pt idx="1">
                  <c:v>154.2289603265304</c:v>
                </c:pt>
                <c:pt idx="3">
                  <c:v>68.239604914285763</c:v>
                </c:pt>
                <c:pt idx="4">
                  <c:v>57.233659763844877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5D5-417E-B78E-C99B8345D329}"/>
            </c:ext>
          </c:extLst>
        </c:ser>
        <c:ser>
          <c:idx val="2"/>
          <c:order val="2"/>
          <c:tx>
            <c:strRef>
              <c:f>'2.10'!$N$10</c:f>
              <c:strCache>
                <c:ptCount val="1"/>
                <c:pt idx="0">
                  <c:v>Scenario 2 (30 per cent contraction due to COVID-19)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'2.10'!$K$11:$K$15</c:f>
              <c:strCache>
                <c:ptCount val="5"/>
                <c:pt idx="0">
                  <c:v>All Tourist Arrivals (Millions)</c:v>
                </c:pt>
                <c:pt idx="1">
                  <c:v>All Tourism Receipts (Billions USD)</c:v>
                </c:pt>
                <c:pt idx="3">
                  <c:v>Intra-OIC Tourist Arrivals        (Millions)</c:v>
                </c:pt>
                <c:pt idx="4">
                  <c:v>Intra-OIC Tourism Receipts              (Billions USD)</c:v>
                </c:pt>
              </c:strCache>
            </c:strRef>
          </c:cat>
          <c:val>
            <c:numRef>
              <c:f>'2.10'!$N$11:$N$15</c:f>
              <c:numCache>
                <c:formatCode>0.0</c:formatCode>
                <c:ptCount val="5"/>
                <c:pt idx="0">
                  <c:v>107.9164613333331</c:v>
                </c:pt>
                <c:pt idx="1">
                  <c:v>134.95034028571411</c:v>
                </c:pt>
                <c:pt idx="3">
                  <c:v>59.709654300000039</c:v>
                </c:pt>
                <c:pt idx="4">
                  <c:v>50.07945229336427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D5-417E-B78E-C99B8345D3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8180224"/>
        <c:axId val="88181760"/>
      </c:barChart>
      <c:catAx>
        <c:axId val="88180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b="1"/>
            </a:pPr>
            <a:endParaRPr lang="en-US"/>
          </a:p>
        </c:txPr>
        <c:crossAx val="88181760"/>
        <c:crosses val="autoZero"/>
        <c:auto val="1"/>
        <c:lblAlgn val="ctr"/>
        <c:lblOffset val="100"/>
        <c:noMultiLvlLbl val="0"/>
      </c:catAx>
      <c:valAx>
        <c:axId val="88181760"/>
        <c:scaling>
          <c:orientation val="minMax"/>
          <c:max val="200"/>
        </c:scaling>
        <c:delete val="1"/>
        <c:axPos val="l"/>
        <c:numFmt formatCode="0" sourceLinked="0"/>
        <c:majorTickMark val="none"/>
        <c:minorTickMark val="none"/>
        <c:tickLblPos val="nextTo"/>
        <c:crossAx val="88180224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069450568613184E-3"/>
          <c:y val="0"/>
          <c:w val="0.99093054943138681"/>
          <c:h val="6.0065031307147514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latin typeface="Calibri Light" panose="020F0302020204030204" pitchFamily="34" charset="0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461067366579174E-2"/>
          <c:y val="0.125"/>
          <c:w val="0.89698337707786524"/>
          <c:h val="0.656896621067721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'4.8'!$F$6</c:f>
              <c:strCache>
                <c:ptCount val="1"/>
                <c:pt idx="0">
                  <c:v>Liberalising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'4.8'!$D$7:$E$14</c:f>
              <c:multiLvlStrCache>
                <c:ptCount val="8"/>
                <c:lvl>
                  <c:pt idx="0">
                    <c:v>All</c:v>
                  </c:pt>
                  <c:pt idx="1">
                    <c:v>Active only</c:v>
                  </c:pt>
                  <c:pt idx="2">
                    <c:v>All</c:v>
                  </c:pt>
                  <c:pt idx="3">
                    <c:v>Active only</c:v>
                  </c:pt>
                  <c:pt idx="4">
                    <c:v>All</c:v>
                  </c:pt>
                  <c:pt idx="5">
                    <c:v>Active only</c:v>
                  </c:pt>
                  <c:pt idx="6">
                    <c:v>All</c:v>
                  </c:pt>
                  <c:pt idx="7">
                    <c:v>Active only</c:v>
                  </c:pt>
                </c:lvl>
                <c:lvl>
                  <c:pt idx="0">
                    <c:v>OIC</c:v>
                  </c:pt>
                  <c:pt idx="2">
                    <c:v>Developed</c:v>
                  </c:pt>
                  <c:pt idx="4">
                    <c:v>Non-OIC Developing</c:v>
                  </c:pt>
                  <c:pt idx="6">
                    <c:v>Total</c:v>
                  </c:pt>
                </c:lvl>
              </c:multiLvlStrCache>
            </c:multiLvlStrRef>
          </c:cat>
          <c:val>
            <c:numRef>
              <c:f>'4.8'!$F$7:$F$14</c:f>
              <c:numCache>
                <c:formatCode>General</c:formatCode>
                <c:ptCount val="8"/>
                <c:pt idx="0">
                  <c:v>38</c:v>
                </c:pt>
                <c:pt idx="1">
                  <c:v>34</c:v>
                </c:pt>
                <c:pt idx="2">
                  <c:v>21</c:v>
                </c:pt>
                <c:pt idx="3">
                  <c:v>17</c:v>
                </c:pt>
                <c:pt idx="4">
                  <c:v>93</c:v>
                </c:pt>
                <c:pt idx="5">
                  <c:v>84</c:v>
                </c:pt>
                <c:pt idx="6">
                  <c:v>152</c:v>
                </c:pt>
                <c:pt idx="7">
                  <c:v>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AB-4963-8404-B51C1CF34363}"/>
            </c:ext>
          </c:extLst>
        </c:ser>
        <c:ser>
          <c:idx val="1"/>
          <c:order val="1"/>
          <c:tx>
            <c:strRef>
              <c:f>'4.8'!$G$6</c:f>
              <c:strCache>
                <c:ptCount val="1"/>
                <c:pt idx="0">
                  <c:v>Restrictive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'4.8'!$D$7:$E$14</c:f>
              <c:multiLvlStrCache>
                <c:ptCount val="8"/>
                <c:lvl>
                  <c:pt idx="0">
                    <c:v>All</c:v>
                  </c:pt>
                  <c:pt idx="1">
                    <c:v>Active only</c:v>
                  </c:pt>
                  <c:pt idx="2">
                    <c:v>All</c:v>
                  </c:pt>
                  <c:pt idx="3">
                    <c:v>Active only</c:v>
                  </c:pt>
                  <c:pt idx="4">
                    <c:v>All</c:v>
                  </c:pt>
                  <c:pt idx="5">
                    <c:v>Active only</c:v>
                  </c:pt>
                  <c:pt idx="6">
                    <c:v>All</c:v>
                  </c:pt>
                  <c:pt idx="7">
                    <c:v>Active only</c:v>
                  </c:pt>
                </c:lvl>
                <c:lvl>
                  <c:pt idx="0">
                    <c:v>OIC</c:v>
                  </c:pt>
                  <c:pt idx="2">
                    <c:v>Developed</c:v>
                  </c:pt>
                  <c:pt idx="4">
                    <c:v>Non-OIC Developing</c:v>
                  </c:pt>
                  <c:pt idx="6">
                    <c:v>Total</c:v>
                  </c:pt>
                </c:lvl>
              </c:multiLvlStrCache>
            </c:multiLvlStrRef>
          </c:cat>
          <c:val>
            <c:numRef>
              <c:f>'4.8'!$G$7:$G$14</c:f>
              <c:numCache>
                <c:formatCode>General</c:formatCode>
                <c:ptCount val="8"/>
                <c:pt idx="0">
                  <c:v>58</c:v>
                </c:pt>
                <c:pt idx="1">
                  <c:v>43</c:v>
                </c:pt>
                <c:pt idx="2">
                  <c:v>31</c:v>
                </c:pt>
                <c:pt idx="3">
                  <c:v>20</c:v>
                </c:pt>
                <c:pt idx="4">
                  <c:v>81</c:v>
                </c:pt>
                <c:pt idx="5">
                  <c:v>52</c:v>
                </c:pt>
                <c:pt idx="6">
                  <c:v>170</c:v>
                </c:pt>
                <c:pt idx="7">
                  <c:v>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AB-4963-8404-B51C1CF343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216424559"/>
        <c:axId val="216422063"/>
      </c:barChart>
      <c:catAx>
        <c:axId val="216424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6422063"/>
        <c:crosses val="autoZero"/>
        <c:auto val="1"/>
        <c:lblAlgn val="ctr"/>
        <c:lblOffset val="100"/>
        <c:noMultiLvlLbl val="0"/>
      </c:catAx>
      <c:valAx>
        <c:axId val="216422063"/>
        <c:scaling>
          <c:orientation val="minMax"/>
        </c:scaling>
        <c:delete val="0"/>
        <c:axPos val="l"/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6424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411401785798644E-2"/>
          <c:y val="9.3414303740198587E-2"/>
          <c:w val="0.90320384438960399"/>
          <c:h val="0.781235368805735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'3.2'!$C$4</c:f>
              <c:strCache>
                <c:ptCount val="1"/>
                <c:pt idx="0">
                  <c:v>Financial Institutions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'3.2'!$B$5:$B$7</c:f>
              <c:strCache>
                <c:ptCount val="3"/>
                <c:pt idx="0">
                  <c:v>OIC</c:v>
                </c:pt>
                <c:pt idx="1">
                  <c:v>Developed</c:v>
                </c:pt>
                <c:pt idx="2">
                  <c:v>Non-OIC Developing</c:v>
                </c:pt>
              </c:strCache>
            </c:strRef>
          </c:cat>
          <c:val>
            <c:numRef>
              <c:f>'3.2'!$C$5:$C$7</c:f>
              <c:numCache>
                <c:formatCode>General</c:formatCode>
                <c:ptCount val="3"/>
                <c:pt idx="0">
                  <c:v>114</c:v>
                </c:pt>
                <c:pt idx="1">
                  <c:v>165</c:v>
                </c:pt>
                <c:pt idx="2">
                  <c:v>247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B2-4F28-A042-7781CBE25592}"/>
            </c:ext>
          </c:extLst>
        </c:ser>
        <c:ser>
          <c:idx val="1"/>
          <c:order val="1"/>
          <c:tx>
            <c:strRef>
              <c:f>'3.2'!$D$4</c:f>
              <c:strCache>
                <c:ptCount val="1"/>
                <c:pt idx="0">
                  <c:v>Liquidity/funding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'3.2'!$B$5:$B$7</c:f>
              <c:strCache>
                <c:ptCount val="3"/>
                <c:pt idx="0">
                  <c:v>OIC</c:v>
                </c:pt>
                <c:pt idx="1">
                  <c:v>Developed</c:v>
                </c:pt>
                <c:pt idx="2">
                  <c:v>Non-OIC Developing</c:v>
                </c:pt>
              </c:strCache>
            </c:strRef>
          </c:cat>
          <c:val>
            <c:numRef>
              <c:f>'3.2'!$D$5:$D$7</c:f>
              <c:numCache>
                <c:formatCode>General</c:formatCode>
                <c:ptCount val="3"/>
                <c:pt idx="0">
                  <c:v>81</c:v>
                </c:pt>
                <c:pt idx="1">
                  <c:v>53</c:v>
                </c:pt>
                <c:pt idx="2">
                  <c:v>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B2-4F28-A042-7781CBE25592}"/>
            </c:ext>
          </c:extLst>
        </c:ser>
        <c:ser>
          <c:idx val="2"/>
          <c:order val="2"/>
          <c:tx>
            <c:strRef>
              <c:f>'3.2'!$E$4</c:f>
              <c:strCache>
                <c:ptCount val="1"/>
                <c:pt idx="0">
                  <c:v>Payment systems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'3.2'!$B$5:$B$7</c:f>
              <c:strCache>
                <c:ptCount val="3"/>
                <c:pt idx="0">
                  <c:v>OIC</c:v>
                </c:pt>
                <c:pt idx="1">
                  <c:v>Developed</c:v>
                </c:pt>
                <c:pt idx="2">
                  <c:v>Non-OIC Developing</c:v>
                </c:pt>
              </c:strCache>
            </c:strRef>
          </c:cat>
          <c:val>
            <c:numRef>
              <c:f>'3.2'!$E$5:$E$7</c:f>
              <c:numCache>
                <c:formatCode>General</c:formatCode>
                <c:ptCount val="3"/>
                <c:pt idx="0">
                  <c:v>30</c:v>
                </c:pt>
                <c:pt idx="1">
                  <c:v>8</c:v>
                </c:pt>
                <c:pt idx="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B2-4F28-A042-7781CBE25592}"/>
            </c:ext>
          </c:extLst>
        </c:ser>
        <c:ser>
          <c:idx val="3"/>
          <c:order val="3"/>
          <c:tx>
            <c:strRef>
              <c:f>'3.2'!$F$4</c:f>
              <c:strCache>
                <c:ptCount val="1"/>
                <c:pt idx="0">
                  <c:v>Financial Markets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'3.2'!$B$5:$B$7</c:f>
              <c:strCache>
                <c:ptCount val="3"/>
                <c:pt idx="0">
                  <c:v>OIC</c:v>
                </c:pt>
                <c:pt idx="1">
                  <c:v>Developed</c:v>
                </c:pt>
                <c:pt idx="2">
                  <c:v>Non-OIC Developing</c:v>
                </c:pt>
              </c:strCache>
            </c:strRef>
          </c:cat>
          <c:val>
            <c:numRef>
              <c:f>'3.2'!$F$5:$F$7</c:f>
              <c:numCache>
                <c:formatCode>General</c:formatCode>
                <c:ptCount val="3"/>
                <c:pt idx="0">
                  <c:v>16</c:v>
                </c:pt>
                <c:pt idx="1">
                  <c:v>13</c:v>
                </c:pt>
                <c:pt idx="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3B2-4F28-A042-7781CBE25592}"/>
            </c:ext>
          </c:extLst>
        </c:ser>
        <c:ser>
          <c:idx val="4"/>
          <c:order val="4"/>
          <c:tx>
            <c:strRef>
              <c:f>'3.2'!$G$4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3B2-4F28-A042-7781CBE255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'3.2'!$B$5:$B$7</c:f>
              <c:strCache>
                <c:ptCount val="3"/>
                <c:pt idx="0">
                  <c:v>OIC</c:v>
                </c:pt>
                <c:pt idx="1">
                  <c:v>Developed</c:v>
                </c:pt>
                <c:pt idx="2">
                  <c:v>Non-OIC Developing</c:v>
                </c:pt>
              </c:strCache>
            </c:strRef>
          </c:cat>
          <c:val>
            <c:numRef>
              <c:f>'3.2'!$G$5:$G$7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3B2-4F28-A042-7781CBE255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90878720"/>
        <c:axId val="90880256"/>
      </c:barChart>
      <c:catAx>
        <c:axId val="90878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880256"/>
        <c:crosses val="autoZero"/>
        <c:auto val="1"/>
        <c:lblAlgn val="ctr"/>
        <c:lblOffset val="100"/>
        <c:noMultiLvlLbl val="0"/>
      </c:catAx>
      <c:valAx>
        <c:axId val="90880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87872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0.66875</cdr:x>
      <cdr:y>0.07056</cdr:y>
    </cdr:from>
    <cdr:to>
      <cdr:x>0.94147</cdr:x>
      <cdr:y>0.89286</cdr:y>
    </cdr:to>
    <cdr:sp macro="" textlink="">
      <cdr:nvSpPr>
        <cdr:cNvPr id="2" name="Dikdörtgen 1">
          <a:extLst xmlns:a="http://schemas.openxmlformats.org/drawingml/2006/main">
            <a:ext uri="{FF2B5EF4-FFF2-40B4-BE49-F238E27FC236}">
              <a16:creationId xmlns:a16="http://schemas.microsoft.com/office/drawing/2014/main" id="{6D086560-415F-4340-AD6A-66CF95741996}"/>
            </a:ext>
          </a:extLst>
        </cdr:cNvPr>
        <cdr:cNvSpPr/>
      </cdr:nvSpPr>
      <cdr:spPr>
        <a:xfrm xmlns:a="http://schemas.openxmlformats.org/drawingml/2006/main">
          <a:off x="1629835" y="177800"/>
          <a:ext cx="664632" cy="207221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40000"/>
            <a:lumOff val="60000"/>
            <a:alpha val="27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en-US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0.62012</cdr:x>
      <cdr:y>0.07056</cdr:y>
    </cdr:from>
    <cdr:to>
      <cdr:x>0.94581</cdr:x>
      <cdr:y>0.89198</cdr:y>
    </cdr:to>
    <cdr:sp macro="" textlink="">
      <cdr:nvSpPr>
        <cdr:cNvPr id="2" name="Dikdörtgen 1">
          <a:extLst xmlns:a="http://schemas.openxmlformats.org/drawingml/2006/main">
            <a:ext uri="{FF2B5EF4-FFF2-40B4-BE49-F238E27FC236}">
              <a16:creationId xmlns:a16="http://schemas.microsoft.com/office/drawing/2014/main" id="{6D086560-415F-4340-AD6A-66CF95741996}"/>
            </a:ext>
          </a:extLst>
        </cdr:cNvPr>
        <cdr:cNvSpPr/>
      </cdr:nvSpPr>
      <cdr:spPr>
        <a:xfrm xmlns:a="http://schemas.openxmlformats.org/drawingml/2006/main">
          <a:off x="1511300" y="177800"/>
          <a:ext cx="793750" cy="207000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40000"/>
            <a:lumOff val="60000"/>
            <a:alpha val="27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en-US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0.74906</cdr:x>
      <cdr:y>0.05831</cdr:y>
    </cdr:from>
    <cdr:to>
      <cdr:x>0.97568</cdr:x>
      <cdr:y>0.9</cdr:y>
    </cdr:to>
    <cdr:sp macro="" textlink="">
      <cdr:nvSpPr>
        <cdr:cNvPr id="2" name="Dikdörtgen 1">
          <a:extLst xmlns:a="http://schemas.openxmlformats.org/drawingml/2006/main">
            <a:ext uri="{FF2B5EF4-FFF2-40B4-BE49-F238E27FC236}">
              <a16:creationId xmlns:a16="http://schemas.microsoft.com/office/drawing/2014/main" id="{8E61EE33-DAFD-4CC5-85C9-764CDFA4B36A}"/>
            </a:ext>
          </a:extLst>
        </cdr:cNvPr>
        <cdr:cNvSpPr/>
      </cdr:nvSpPr>
      <cdr:spPr>
        <a:xfrm xmlns:a="http://schemas.openxmlformats.org/drawingml/2006/main">
          <a:off x="4062633" y="199945"/>
          <a:ext cx="1229106" cy="288615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40000"/>
            <a:lumOff val="60000"/>
            <a:alpha val="27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en-US" sz="110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0.72261</cdr:x>
      <cdr:y>0.15152</cdr:y>
    </cdr:from>
    <cdr:to>
      <cdr:x>0.97047</cdr:x>
      <cdr:y>0.87224</cdr:y>
    </cdr:to>
    <cdr:sp macro="" textlink="">
      <cdr:nvSpPr>
        <cdr:cNvPr id="2" name="Dikdörtgen 1">
          <a:extLst xmlns:a="http://schemas.openxmlformats.org/drawingml/2006/main">
            <a:ext uri="{FF2B5EF4-FFF2-40B4-BE49-F238E27FC236}">
              <a16:creationId xmlns:a16="http://schemas.microsoft.com/office/drawing/2014/main" id="{733819AA-8370-4E7E-AA30-F6BBA1351862}"/>
            </a:ext>
          </a:extLst>
        </cdr:cNvPr>
        <cdr:cNvSpPr/>
      </cdr:nvSpPr>
      <cdr:spPr>
        <a:xfrm xmlns:a="http://schemas.openxmlformats.org/drawingml/2006/main">
          <a:off x="4506897" y="631558"/>
          <a:ext cx="1545895" cy="300406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20000"/>
            <a:lumOff val="80000"/>
            <a:alpha val="35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en-US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57775-763A-4F6C-99C9-34BD6A7211F6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C09080-7B65-41E3-89FB-2DCA30E0C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66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11F5-83D6-4730-8464-2A2C691E8676}" type="datetime1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CDC5-B19B-47C5-83E5-A9B3D2FE748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0522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483D-40FA-41A6-BC58-BBD48728721A}" type="datetime1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CDC5-B19B-47C5-83E5-A9B3D2FE7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109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783C-5559-475E-BE83-CCBA1A32572D}" type="datetime1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CDC5-B19B-47C5-83E5-A9B3D2FE7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22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6680-134D-4A8D-B6D0-F36CBC20BA03}" type="datetime1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CDC5-B19B-47C5-83E5-A9B3D2FE7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155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A34C1-7E44-4FF4-A9B4-08ED56BBF4BB}" type="datetime1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CDC5-B19B-47C5-83E5-A9B3D2FE748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288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D23F-EB40-47EA-B003-343682A0A90D}" type="datetime1">
              <a:rPr lang="en-GB" smtClean="0"/>
              <a:t>01/10/2020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CDC5-B19B-47C5-83E5-A9B3D2FE7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703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C5F04-5CB6-4901-BFD8-8D668DF7C00E}" type="datetime1">
              <a:rPr lang="en-GB" smtClean="0"/>
              <a:t>01/10/2020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CDC5-B19B-47C5-83E5-A9B3D2FE7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757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D69E-6B6E-42BD-B100-A753931ED4CC}" type="datetime1">
              <a:rPr lang="en-GB" smtClean="0"/>
              <a:t>01/10/2020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CDC5-B19B-47C5-83E5-A9B3D2FE7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443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49F3-3D8F-4C4E-AD19-AC83BC0067AA}" type="datetime1">
              <a:rPr lang="en-GB" smtClean="0"/>
              <a:t>01/10/2020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CDC5-B19B-47C5-83E5-A9B3D2FE7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572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28C4CF8-646D-441F-95B0-0F3EF761F548}" type="datetime1">
              <a:rPr lang="en-GB" smtClean="0"/>
              <a:t>01/10/2020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B2CDC5-B19B-47C5-83E5-A9B3D2FE7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084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D897C-6C8C-4AD0-BF3D-A073F463DE42}" type="datetime1">
              <a:rPr lang="en-GB" smtClean="0"/>
              <a:t>01/10/2020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CDC5-B19B-47C5-83E5-A9B3D2FE7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718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4443" y="286603"/>
            <a:ext cx="10785621" cy="1093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4444" y="1580443"/>
            <a:ext cx="10785620" cy="448168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E084D19-95B4-4B09-9045-39FE04276A71}" type="datetime1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2B2CDC5-B19B-47C5-83E5-A9B3D2FE748B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550064" y="1410464"/>
            <a:ext cx="108000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http://intranet/imgs/files/sesric-new-log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9363" y="245896"/>
            <a:ext cx="547243" cy="600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815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17570" y="794328"/>
            <a:ext cx="7840980" cy="3288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Economic Impacts of  COVID-19 Pandemic and Policy Response in             OIC Member Countries</a:t>
            </a:r>
            <a:endParaRPr lang="en-US" sz="5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407" y="5972527"/>
            <a:ext cx="10078133" cy="349071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cap="none" spc="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600" cap="none" spc="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sz="1600" cap="none" spc="0" dirty="0">
                <a:latin typeface="Calibri" panose="020F0502020204030204" pitchFamily="34" charset="0"/>
                <a:cs typeface="Calibri" panose="020F0502020204030204" pitchFamily="34" charset="0"/>
              </a:rPr>
              <a:t> Meeting of the OIC–COMCEC Central Banks </a:t>
            </a:r>
            <a:r>
              <a:rPr lang="en-US" sz="1600" cap="none" spc="0" dirty="0" smtClean="0">
                <a:latin typeface="Calibri" panose="020F0502020204030204" pitchFamily="34" charset="0"/>
                <a:cs typeface="Calibri" panose="020F0502020204030204" pitchFamily="34" charset="0"/>
              </a:rPr>
              <a:t>Forum |07 October 2020| Ankara, Turkey</a:t>
            </a:r>
            <a:endParaRPr lang="en-US" sz="1600" spc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https://www.sesric.org/imgs/news/504-imgx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092" y="967564"/>
            <a:ext cx="2169043" cy="31151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intranet/imgs/files/sesric-new-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112" y="275714"/>
            <a:ext cx="997088" cy="109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1085036-70F3-4DE0-AB4F-DAC168F3B444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94412" y="275714"/>
            <a:ext cx="915680" cy="1002211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056934" y="4551050"/>
            <a:ext cx="10078133" cy="14214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cap="none" spc="0" dirty="0" smtClean="0">
                <a:latin typeface="Calibri" panose="020F0502020204030204" pitchFamily="34" charset="0"/>
                <a:cs typeface="Calibri" panose="020F0502020204030204" pitchFamily="34" charset="0"/>
              </a:rPr>
              <a:t>Nebil DABUR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cap="none" spc="0" dirty="0" smtClean="0">
                <a:latin typeface="Calibri" panose="020F0502020204030204" pitchFamily="34" charset="0"/>
                <a:cs typeface="Calibri" panose="020F0502020204030204" pitchFamily="34" charset="0"/>
              </a:rPr>
              <a:t>Director General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cap="none" spc="0" dirty="0" smtClean="0">
                <a:latin typeface="Calibri" panose="020F0502020204030204" pitchFamily="34" charset="0"/>
                <a:cs typeface="Calibri" panose="020F0502020204030204" pitchFamily="34" charset="0"/>
              </a:rPr>
              <a:t>SESRIC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spc="0" dirty="0" smtClean="0"/>
          </a:p>
        </p:txBody>
      </p:sp>
    </p:spTree>
    <p:extLst>
      <p:ext uri="{BB962C8B-B14F-4D97-AF65-F5344CB8AC3E}">
        <p14:creationId xmlns:p14="http://schemas.microsoft.com/office/powerpoint/2010/main" val="362643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Policy Response: </a:t>
            </a:r>
            <a:r>
              <a:rPr lang="tr-TR" sz="4000" b="1" dirty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Trade Policy </a:t>
            </a:r>
            <a:r>
              <a:rPr lang="tr-TR" sz="4000" b="1" dirty="0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Measures</a:t>
            </a:r>
            <a:endParaRPr lang="en-GB" sz="40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085036-70F3-4DE0-AB4F-DAC168F3B44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07004" y="156030"/>
            <a:ext cx="622571" cy="597792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564443" y="1511084"/>
            <a:ext cx="10785621" cy="4952295"/>
            <a:chOff x="0" y="93088"/>
            <a:chExt cx="3960000" cy="3347596"/>
          </a:xfrm>
        </p:grpSpPr>
        <p:graphicFrame>
          <p:nvGraphicFramePr>
            <p:cNvPr id="7" name="Chart 6"/>
            <p:cNvGraphicFramePr/>
            <p:nvPr>
              <p:extLst>
                <p:ext uri="{D42A27DB-BD31-4B8C-83A1-F6EECF244321}">
                  <p14:modId xmlns:p14="http://schemas.microsoft.com/office/powerpoint/2010/main" val="193238389"/>
                </p:ext>
              </p:extLst>
            </p:nvPr>
          </p:nvGraphicFramePr>
          <p:xfrm>
            <a:off x="0" y="93088"/>
            <a:ext cx="3960000" cy="307319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9" name="TextBox 19"/>
            <p:cNvSpPr txBox="1"/>
            <p:nvPr/>
          </p:nvSpPr>
          <p:spPr>
            <a:xfrm>
              <a:off x="0" y="3166286"/>
              <a:ext cx="3933826" cy="27439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0"/>
                </a:spcAft>
              </a:pPr>
              <a:r>
                <a:rPr lang="en-GB" dirty="0">
                  <a:solidFill>
                    <a:schemeClr val="bg1">
                      <a:lumMod val="50000"/>
                    </a:schemeClr>
                  </a:solidFill>
                  <a:effectLst/>
                  <a:latin typeface="Calibri Light"/>
                  <a:ea typeface="Times New Roman"/>
                  <a:cs typeface="Arial"/>
                </a:rPr>
                <a:t>Source: </a:t>
              </a:r>
              <a:r>
                <a:rPr lang="tr-TR" dirty="0">
                  <a:solidFill>
                    <a:schemeClr val="bg1">
                      <a:lumMod val="50000"/>
                    </a:schemeClr>
                  </a:solidFill>
                  <a:effectLst/>
                  <a:latin typeface="Calibri Light"/>
                  <a:ea typeface="Times New Roman"/>
                  <a:cs typeface="Arial"/>
                </a:rPr>
                <a:t>International </a:t>
              </a:r>
              <a:r>
                <a:rPr lang="tr-TR" dirty="0" err="1">
                  <a:solidFill>
                    <a:schemeClr val="bg1">
                      <a:lumMod val="50000"/>
                    </a:schemeClr>
                  </a:solidFill>
                  <a:effectLst/>
                  <a:latin typeface="Calibri Light"/>
                  <a:ea typeface="Times New Roman"/>
                  <a:cs typeface="Arial"/>
                </a:rPr>
                <a:t>Trade</a:t>
              </a:r>
              <a:r>
                <a:rPr lang="tr-TR" dirty="0">
                  <a:solidFill>
                    <a:schemeClr val="bg1">
                      <a:lumMod val="50000"/>
                    </a:schemeClr>
                  </a:solidFill>
                  <a:effectLst/>
                  <a:latin typeface="Calibri Light"/>
                  <a:ea typeface="Times New Roman"/>
                  <a:cs typeface="Arial"/>
                </a:rPr>
                <a:t> </a:t>
              </a:r>
              <a:r>
                <a:rPr lang="tr-TR" dirty="0" err="1">
                  <a:solidFill>
                    <a:schemeClr val="bg1">
                      <a:lumMod val="50000"/>
                    </a:schemeClr>
                  </a:solidFill>
                  <a:effectLst/>
                  <a:latin typeface="Calibri Light"/>
                  <a:ea typeface="Times New Roman"/>
                  <a:cs typeface="Arial"/>
                </a:rPr>
                <a:t>Centre</a:t>
              </a:r>
              <a:r>
                <a:rPr lang="tr-TR" dirty="0">
                  <a:solidFill>
                    <a:schemeClr val="bg1">
                      <a:lumMod val="50000"/>
                    </a:schemeClr>
                  </a:solidFill>
                  <a:effectLst/>
                  <a:latin typeface="Calibri Light"/>
                  <a:ea typeface="Times New Roman"/>
                  <a:cs typeface="Arial"/>
                </a:rPr>
                <a:t>, </a:t>
              </a:r>
              <a:r>
                <a:rPr lang="tr-TR" dirty="0" err="1">
                  <a:solidFill>
                    <a:schemeClr val="bg1">
                      <a:lumMod val="50000"/>
                    </a:schemeClr>
                  </a:solidFill>
                  <a:effectLst/>
                  <a:latin typeface="Calibri Light"/>
                  <a:ea typeface="Times New Roman"/>
                  <a:cs typeface="Arial"/>
                </a:rPr>
                <a:t>MacMap</a:t>
              </a:r>
              <a:r>
                <a:rPr lang="tr-TR" dirty="0">
                  <a:solidFill>
                    <a:schemeClr val="bg1">
                      <a:lumMod val="50000"/>
                    </a:schemeClr>
                  </a:solidFill>
                  <a:effectLst/>
                  <a:latin typeface="Calibri Light"/>
                  <a:ea typeface="Times New Roman"/>
                  <a:cs typeface="Arial"/>
                </a:rPr>
                <a:t> COVID-19 </a:t>
              </a:r>
              <a:r>
                <a:rPr lang="tr-TR" dirty="0" err="1">
                  <a:solidFill>
                    <a:schemeClr val="bg1">
                      <a:lumMod val="50000"/>
                    </a:schemeClr>
                  </a:solidFill>
                  <a:effectLst/>
                  <a:latin typeface="Calibri Light"/>
                  <a:ea typeface="Times New Roman"/>
                  <a:cs typeface="Arial"/>
                </a:rPr>
                <a:t>Temporary</a:t>
              </a:r>
              <a:r>
                <a:rPr lang="tr-TR" dirty="0">
                  <a:solidFill>
                    <a:schemeClr val="bg1">
                      <a:lumMod val="50000"/>
                    </a:schemeClr>
                  </a:solidFill>
                  <a:effectLst/>
                  <a:latin typeface="Calibri Light"/>
                  <a:ea typeface="Times New Roman"/>
                  <a:cs typeface="Arial"/>
                </a:rPr>
                <a:t> </a:t>
              </a:r>
              <a:r>
                <a:rPr lang="tr-TR" dirty="0" err="1">
                  <a:solidFill>
                    <a:schemeClr val="bg1">
                      <a:lumMod val="50000"/>
                    </a:schemeClr>
                  </a:solidFill>
                  <a:effectLst/>
                  <a:latin typeface="Calibri Light"/>
                  <a:ea typeface="Times New Roman"/>
                  <a:cs typeface="Arial"/>
                </a:rPr>
                <a:t>Trade</a:t>
              </a:r>
              <a:r>
                <a:rPr lang="tr-TR" dirty="0">
                  <a:solidFill>
                    <a:schemeClr val="bg1">
                      <a:lumMod val="50000"/>
                    </a:schemeClr>
                  </a:solidFill>
                  <a:effectLst/>
                  <a:latin typeface="Calibri Light"/>
                  <a:ea typeface="Times New Roman"/>
                  <a:cs typeface="Arial"/>
                </a:rPr>
                <a:t> </a:t>
              </a:r>
              <a:r>
                <a:rPr lang="tr-TR" dirty="0" err="1">
                  <a:solidFill>
                    <a:schemeClr val="bg1">
                      <a:lumMod val="50000"/>
                    </a:schemeClr>
                  </a:solidFill>
                  <a:effectLst/>
                  <a:latin typeface="Calibri Light"/>
                  <a:ea typeface="Times New Roman"/>
                  <a:cs typeface="Arial"/>
                </a:rPr>
                <a:t>Measures</a:t>
              </a:r>
              <a:r>
                <a:rPr lang="tr-TR" dirty="0">
                  <a:solidFill>
                    <a:schemeClr val="bg1">
                      <a:lumMod val="50000"/>
                    </a:schemeClr>
                  </a:solidFill>
                  <a:effectLst/>
                  <a:latin typeface="Calibri Light"/>
                  <a:ea typeface="Times New Roman"/>
                  <a:cs typeface="Arial"/>
                </a:rPr>
                <a:t> Database, v. </a:t>
              </a:r>
              <a:r>
                <a:rPr lang="tr-TR" dirty="0" err="1">
                  <a:solidFill>
                    <a:schemeClr val="bg1">
                      <a:lumMod val="50000"/>
                    </a:schemeClr>
                  </a:solidFill>
                  <a:effectLst/>
                  <a:latin typeface="Calibri Light"/>
                  <a:ea typeface="Times New Roman"/>
                  <a:cs typeface="Arial"/>
                </a:rPr>
                <a:t>August</a:t>
              </a:r>
              <a:r>
                <a:rPr lang="tr-TR" dirty="0">
                  <a:solidFill>
                    <a:schemeClr val="bg1">
                      <a:lumMod val="50000"/>
                    </a:schemeClr>
                  </a:solidFill>
                  <a:effectLst/>
                  <a:latin typeface="Calibri Light"/>
                  <a:ea typeface="Times New Roman"/>
                  <a:cs typeface="Arial"/>
                </a:rPr>
                <a:t> 25, 2020.</a:t>
              </a:r>
              <a:endParaRPr lang="en-GB" dirty="0">
                <a:solidFill>
                  <a:schemeClr val="bg1">
                    <a:lumMod val="50000"/>
                  </a:schemeClr>
                </a:solidFill>
                <a:effectLst/>
                <a:latin typeface="Calibri Light"/>
                <a:ea typeface="Times New Roman"/>
                <a:cs typeface="Arial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CDC5-B19B-47C5-83E5-A9B3D2FE748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91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Policy Response: </a:t>
            </a:r>
            <a:r>
              <a:rPr lang="tr-TR" sz="4000" b="1" dirty="0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Financial </a:t>
            </a:r>
            <a:r>
              <a:rPr lang="tr-TR" sz="4000" b="1" dirty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Sector Support Measures </a:t>
            </a:r>
            <a:endParaRPr lang="en-GB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085036-70F3-4DE0-AB4F-DAC168F3B44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07004" y="156030"/>
            <a:ext cx="622571" cy="597792"/>
          </a:xfrm>
          <a:prstGeom prst="rect">
            <a:avLst/>
          </a:prstGeom>
        </p:spPr>
      </p:pic>
      <p:graphicFrame>
        <p:nvGraphicFramePr>
          <p:cNvPr id="10" name="Grafik 2"/>
          <p:cNvGraphicFramePr/>
          <p:nvPr>
            <p:extLst>
              <p:ext uri="{D42A27DB-BD31-4B8C-83A1-F6EECF244321}">
                <p14:modId xmlns:p14="http://schemas.microsoft.com/office/powerpoint/2010/main" val="924309756"/>
              </p:ext>
            </p:extLst>
          </p:nvPr>
        </p:nvGraphicFramePr>
        <p:xfrm>
          <a:off x="729575" y="1511085"/>
          <a:ext cx="10620489" cy="4566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646545" y="6077527"/>
            <a:ext cx="107035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Source: 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World Bank database on COVID-19 Finance Sector Related Policy Responses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CDC5-B19B-47C5-83E5-A9B3D2FE748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31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575" y="286603"/>
            <a:ext cx="10620489" cy="1093909"/>
          </a:xfrm>
        </p:spPr>
        <p:txBody>
          <a:bodyPr/>
          <a:lstStyle/>
          <a:p>
            <a:pPr algn="ctr"/>
            <a:r>
              <a:rPr lang="en-US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Summary</a:t>
            </a:r>
            <a:endParaRPr lang="en-GB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575" y="1580443"/>
            <a:ext cx="10620489" cy="4481689"/>
          </a:xfrm>
        </p:spPr>
        <p:txBody>
          <a:bodyPr>
            <a:normAutofit/>
          </a:bodyPr>
          <a:lstStyle/>
          <a:p>
            <a:pPr marL="354013" indent="-261938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400" dirty="0"/>
              <a:t>The impacts of COVID-19 pandemic are not distributed evenly across OIC countries and are not easy to account for as the pandemic still goes on at varying intensities. </a:t>
            </a:r>
            <a:endParaRPr lang="en-GB" sz="2400" dirty="0" smtClean="0"/>
          </a:p>
          <a:p>
            <a:pPr marL="354013" indent="-261938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400" dirty="0" smtClean="0"/>
              <a:t>Many </a:t>
            </a:r>
            <a:r>
              <a:rPr lang="en-GB" sz="2400" dirty="0"/>
              <a:t>OIC member countries have introduced various economic stimulus packages </a:t>
            </a:r>
            <a:r>
              <a:rPr lang="en-GB" sz="2400" dirty="0" smtClean="0"/>
              <a:t>(fiscal and monetary) to </a:t>
            </a:r>
            <a:r>
              <a:rPr lang="en-GB" sz="2400" dirty="0"/>
              <a:t>mitigate the impacts of the pandemic and restore economic </a:t>
            </a:r>
            <a:r>
              <a:rPr lang="en-GB" sz="2400" dirty="0" smtClean="0"/>
              <a:t>activities. </a:t>
            </a:r>
          </a:p>
          <a:p>
            <a:pPr marL="354013" indent="-261938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400" dirty="0" smtClean="0"/>
              <a:t>Short-term </a:t>
            </a:r>
            <a:r>
              <a:rPr lang="en-GB" sz="2400" dirty="0"/>
              <a:t>measures are to contain and mitigate the economic consequences, particularly </a:t>
            </a:r>
            <a:r>
              <a:rPr lang="en-GB" sz="2400" dirty="0" smtClean="0"/>
              <a:t>those in </a:t>
            </a:r>
            <a:r>
              <a:rPr lang="en-GB" sz="2400" dirty="0"/>
              <a:t>the form of mass unemployment and bankruptcies. </a:t>
            </a:r>
            <a:endParaRPr lang="en-GB" sz="2400" dirty="0" smtClean="0"/>
          </a:p>
          <a:p>
            <a:pPr marL="354013" indent="-261938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400" dirty="0" smtClean="0"/>
              <a:t>Restoration </a:t>
            </a:r>
            <a:r>
              <a:rPr lang="en-GB" sz="2400" dirty="0"/>
              <a:t>of economic activities will be only possible after containment measures are </a:t>
            </a:r>
            <a:r>
              <a:rPr lang="en-GB" sz="2400" dirty="0" smtClean="0"/>
              <a:t>fully lifted </a:t>
            </a:r>
            <a:r>
              <a:rPr lang="en-GB" sz="2400" dirty="0"/>
              <a:t>and supply networks are </a:t>
            </a:r>
            <a:r>
              <a:rPr lang="en-GB" sz="2400" dirty="0" smtClean="0"/>
              <a:t>re-established. </a:t>
            </a:r>
          </a:p>
          <a:p>
            <a:pPr marL="92075" indent="0">
              <a:spcAft>
                <a:spcPts val="1200"/>
              </a:spcAft>
              <a:buNone/>
            </a:pPr>
            <a:endParaRPr lang="tr-TR" sz="2400" dirty="0" smtClean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085036-70F3-4DE0-AB4F-DAC168F3B44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07004" y="184726"/>
            <a:ext cx="622571" cy="60036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CDC5-B19B-47C5-83E5-A9B3D2FE748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45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7954" y="1722904"/>
            <a:ext cx="6641959" cy="2118363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Thank you for your attention!</a:t>
            </a:r>
            <a:endParaRPr lang="en-GB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4284" y="5155895"/>
            <a:ext cx="2809803" cy="17021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9" name="Group 8"/>
          <p:cNvGrpSpPr/>
          <p:nvPr/>
        </p:nvGrpSpPr>
        <p:grpSpPr>
          <a:xfrm>
            <a:off x="9214284" y="1447077"/>
            <a:ext cx="2809301" cy="3543564"/>
            <a:chOff x="9214284" y="1469111"/>
            <a:chExt cx="2809301" cy="3543564"/>
          </a:xfrm>
        </p:grpSpPr>
        <p:sp>
          <p:nvSpPr>
            <p:cNvPr id="5" name="Subtitle 2"/>
            <p:cNvSpPr txBox="1">
              <a:spLocks/>
            </p:cNvSpPr>
            <p:nvPr/>
          </p:nvSpPr>
          <p:spPr>
            <a:xfrm>
              <a:off x="9214284" y="1469111"/>
              <a:ext cx="2809301" cy="3543564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200"/>
                </a:spcBef>
                <a:buClr>
                  <a:schemeClr val="accent1"/>
                </a:buClr>
                <a:buFont typeface="Wingdings 2" pitchFamily="18" charset="2"/>
                <a:buNone/>
                <a:defRPr sz="2200" kern="1200" cap="none" spc="0" baseline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250"/>
                </a:spcBef>
                <a:spcAft>
                  <a:spcPts val="250"/>
                </a:spcAft>
                <a:buClr>
                  <a:schemeClr val="accent1"/>
                </a:buClr>
                <a:buFont typeface="Wingdings 2" pitchFamily="18" charset="2"/>
                <a:buNone/>
                <a:defRPr sz="22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250"/>
                </a:spcBef>
                <a:spcAft>
                  <a:spcPts val="250"/>
                </a:spcAft>
                <a:buClr>
                  <a:schemeClr val="accent1"/>
                </a:buClr>
                <a:buFont typeface="Wingdings 2" pitchFamily="18" charset="2"/>
                <a:buNone/>
                <a:defRPr sz="22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250"/>
                </a:spcBef>
                <a:spcAft>
                  <a:spcPts val="250"/>
                </a:spcAft>
                <a:buClr>
                  <a:schemeClr val="accent1"/>
                </a:buClr>
                <a:buFont typeface="Wingdings 2" pitchFamily="18" charset="2"/>
                <a:buNone/>
                <a:defRPr sz="20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250"/>
                </a:spcBef>
                <a:spcAft>
                  <a:spcPts val="250"/>
                </a:spcAft>
                <a:buClr>
                  <a:schemeClr val="accent1"/>
                </a:buClr>
                <a:buFont typeface="Wingdings 2" pitchFamily="18" charset="2"/>
                <a:buNone/>
                <a:defRPr sz="20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250"/>
                </a:spcBef>
                <a:spcAft>
                  <a:spcPts val="250"/>
                </a:spcAft>
                <a:buClr>
                  <a:schemeClr val="accent1"/>
                </a:buClr>
                <a:buFont typeface="Wingdings 2" pitchFamily="18" charset="2"/>
                <a:buNone/>
                <a:defRPr sz="20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250"/>
                </a:spcBef>
                <a:spcAft>
                  <a:spcPts val="250"/>
                </a:spcAft>
                <a:buClr>
                  <a:schemeClr val="accent1"/>
                </a:buClr>
                <a:buFont typeface="Wingdings 2" pitchFamily="18" charset="2"/>
                <a:buNone/>
                <a:defRPr sz="20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250"/>
                </a:spcBef>
                <a:spcAft>
                  <a:spcPts val="250"/>
                </a:spcAft>
                <a:buClr>
                  <a:schemeClr val="accent1"/>
                </a:buClr>
                <a:buFont typeface="Wingdings 2" pitchFamily="18" charset="2"/>
                <a:buNone/>
                <a:defRPr sz="20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250"/>
                </a:spcBef>
                <a:spcAft>
                  <a:spcPts val="250"/>
                </a:spcAft>
                <a:buClr>
                  <a:schemeClr val="accent1"/>
                </a:buClr>
                <a:buFont typeface="Wingdings 2" pitchFamily="18" charset="2"/>
                <a:buNone/>
                <a:defRPr sz="20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  <a:spcBef>
                  <a:spcPts val="0"/>
                </a:spcBef>
              </a:pPr>
              <a:r>
                <a:rPr lang="tr-TR" sz="1600" dirty="0" smtClean="0">
                  <a:solidFill>
                    <a:schemeClr val="accent3">
                      <a:lumMod val="50000"/>
                    </a:schemeClr>
                  </a:solidFill>
                </a:rPr>
                <a:t>Statistical, Economic and Social Research and Training Centre for Islamic Countries</a:t>
              </a:r>
            </a:p>
            <a:p>
              <a:pPr algn="ctr">
                <a:lnSpc>
                  <a:spcPct val="120000"/>
                </a:lnSpc>
                <a:spcBef>
                  <a:spcPts val="0"/>
                </a:spcBef>
              </a:pPr>
              <a:endParaRPr lang="tr-TR" sz="1600" dirty="0">
                <a:solidFill>
                  <a:schemeClr val="accent3">
                    <a:lumMod val="50000"/>
                  </a:schemeClr>
                </a:solidFill>
              </a:endParaRPr>
            </a:p>
            <a:p>
              <a:pPr algn="ctr">
                <a:lnSpc>
                  <a:spcPct val="120000"/>
                </a:lnSpc>
                <a:spcBef>
                  <a:spcPts val="0"/>
                </a:spcBef>
              </a:pPr>
              <a:r>
                <a:rPr lang="tr-TR" sz="1200" dirty="0">
                  <a:solidFill>
                    <a:schemeClr val="accent3">
                      <a:lumMod val="50000"/>
                    </a:schemeClr>
                  </a:solidFill>
                </a:rPr>
                <a:t>www.sesric.org</a:t>
              </a:r>
            </a:p>
            <a:p>
              <a:pPr algn="ctr">
                <a:lnSpc>
                  <a:spcPct val="120000"/>
                </a:lnSpc>
                <a:spcBef>
                  <a:spcPts val="0"/>
                </a:spcBef>
              </a:pPr>
              <a:r>
                <a:rPr lang="tr-TR" sz="1200" dirty="0" smtClean="0">
                  <a:solidFill>
                    <a:schemeClr val="accent3">
                      <a:lumMod val="50000"/>
                    </a:schemeClr>
                  </a:solidFill>
                </a:rPr>
                <a:t>research@sesric.org</a:t>
              </a:r>
              <a:endParaRPr lang="tr-TR" sz="1200" dirty="0">
                <a:solidFill>
                  <a:schemeClr val="accent3">
                    <a:lumMod val="50000"/>
                  </a:schemeClr>
                </a:solidFill>
              </a:endParaRPr>
            </a:p>
            <a:p>
              <a:pPr algn="ctr">
                <a:lnSpc>
                  <a:spcPct val="120000"/>
                </a:lnSpc>
                <a:spcBef>
                  <a:spcPts val="0"/>
                </a:spcBef>
              </a:pPr>
              <a:endParaRPr lang="tr-TR" sz="1200" dirty="0" smtClean="0">
                <a:solidFill>
                  <a:schemeClr val="accent3">
                    <a:lumMod val="50000"/>
                  </a:schemeClr>
                </a:solidFill>
              </a:endParaRPr>
            </a:p>
            <a:p>
              <a:pPr algn="ctr">
                <a:lnSpc>
                  <a:spcPct val="120000"/>
                </a:lnSpc>
                <a:spcBef>
                  <a:spcPts val="0"/>
                </a:spcBef>
              </a:pPr>
              <a:r>
                <a:rPr lang="tr-TR" sz="1200" dirty="0" smtClean="0">
                  <a:solidFill>
                    <a:schemeClr val="accent3">
                      <a:lumMod val="50000"/>
                    </a:schemeClr>
                  </a:solidFill>
                </a:rPr>
                <a:t>+90 312 468 6172</a:t>
              </a:r>
            </a:p>
            <a:p>
              <a:pPr algn="ctr">
                <a:lnSpc>
                  <a:spcPct val="120000"/>
                </a:lnSpc>
                <a:spcBef>
                  <a:spcPts val="0"/>
                </a:spcBef>
              </a:pPr>
              <a:endParaRPr lang="tr-TR" sz="1200" dirty="0" smtClean="0">
                <a:solidFill>
                  <a:schemeClr val="accent3">
                    <a:lumMod val="50000"/>
                  </a:schemeClr>
                </a:solidFill>
              </a:endParaRPr>
            </a:p>
            <a:p>
              <a:pPr algn="ctr">
                <a:lnSpc>
                  <a:spcPct val="120000"/>
                </a:lnSpc>
                <a:spcBef>
                  <a:spcPts val="0"/>
                </a:spcBef>
              </a:pPr>
              <a:r>
                <a:rPr lang="tr-TR" sz="1200" dirty="0" smtClean="0">
                  <a:solidFill>
                    <a:schemeClr val="accent3">
                      <a:lumMod val="50000"/>
                    </a:schemeClr>
                  </a:solidFill>
                </a:rPr>
                <a:t>twitter.com/sesric</a:t>
              </a:r>
              <a:endParaRPr lang="tr-TR" sz="1200" dirty="0">
                <a:solidFill>
                  <a:schemeClr val="accent3">
                    <a:lumMod val="50000"/>
                  </a:schemeClr>
                </a:solidFill>
              </a:endParaRPr>
            </a:p>
            <a:p>
              <a:pPr algn="ctr">
                <a:lnSpc>
                  <a:spcPct val="120000"/>
                </a:lnSpc>
                <a:spcBef>
                  <a:spcPts val="0"/>
                </a:spcBef>
              </a:pPr>
              <a:r>
                <a:rPr lang="tr-TR" sz="1200" dirty="0" smtClean="0">
                  <a:solidFill>
                    <a:schemeClr val="accent3">
                      <a:lumMod val="50000"/>
                    </a:schemeClr>
                  </a:solidFill>
                </a:rPr>
                <a:t>twitter.com/ResearchSesric</a:t>
              </a:r>
              <a:r>
                <a:rPr lang="en-US" sz="1200" dirty="0" smtClean="0">
                  <a:solidFill>
                    <a:schemeClr val="accent3">
                      <a:lumMod val="50000"/>
                    </a:schemeClr>
                  </a:solidFill>
                </a:rPr>
                <a:t> </a:t>
              </a:r>
              <a:endParaRPr lang="tr-TR" sz="1600" dirty="0">
                <a:solidFill>
                  <a:schemeClr val="accent3">
                    <a:lumMod val="50000"/>
                  </a:schemeClr>
                </a:solidFill>
              </a:endParaRPr>
            </a:p>
            <a:p>
              <a:pPr algn="ctr">
                <a:lnSpc>
                  <a:spcPct val="120000"/>
                </a:lnSpc>
                <a:spcBef>
                  <a:spcPts val="0"/>
                </a:spcBef>
              </a:pPr>
              <a:r>
                <a:rPr lang="en-US" sz="1600" dirty="0">
                  <a:solidFill>
                    <a:schemeClr val="accent3">
                      <a:lumMod val="50000"/>
                    </a:schemeClr>
                  </a:solidFill>
                </a:rPr>
                <a:t> </a:t>
              </a:r>
              <a:endParaRPr lang="tr-TR" sz="1600" dirty="0">
                <a:solidFill>
                  <a:schemeClr val="accent3">
                    <a:lumMod val="50000"/>
                  </a:schemeClr>
                </a:solidFill>
              </a:endParaRPr>
            </a:p>
            <a:p>
              <a:pPr algn="ctr">
                <a:lnSpc>
                  <a:spcPct val="120000"/>
                </a:lnSpc>
                <a:spcBef>
                  <a:spcPts val="0"/>
                </a:spcBef>
              </a:pPr>
              <a:endParaRPr lang="en-GB" sz="16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pic>
          <p:nvPicPr>
            <p:cNvPr id="1026" name="Picture 2" descr="http://www.sesric.org/images/twitter%20icon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47209" y="3906238"/>
              <a:ext cx="285750" cy="285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://www.sesric.org/images/mailinglist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47209" y="2804120"/>
              <a:ext cx="285750" cy="285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Image result for telefon icon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51770" y="3371301"/>
              <a:ext cx="285750" cy="285750"/>
            </a:xfrm>
            <a:prstGeom prst="round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36" name="Picture 12" descr="Image result for abstract lines"/>
          <p:cNvPicPr>
            <a:picLocks noChangeAspect="1" noChangeArrowheads="1"/>
          </p:cNvPicPr>
          <p:nvPr/>
        </p:nvPicPr>
        <p:blipFill rotWithShape="1"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791" b="30468"/>
          <a:stretch/>
        </p:blipFill>
        <p:spPr bwMode="auto">
          <a:xfrm>
            <a:off x="0" y="5252150"/>
            <a:ext cx="9137868" cy="1699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SESRIC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8" r="87838"/>
          <a:stretch/>
        </p:blipFill>
        <p:spPr bwMode="auto">
          <a:xfrm>
            <a:off x="10040016" y="246927"/>
            <a:ext cx="1157836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272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Economic Growth</a:t>
            </a:r>
            <a:r>
              <a:rPr lang="en-US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in World</a:t>
            </a:r>
            <a:endParaRPr lang="en-GB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98764" y="1597891"/>
            <a:ext cx="7822276" cy="4711469"/>
            <a:chOff x="6233723" y="1799015"/>
            <a:chExt cx="5241996" cy="4018855"/>
          </a:xfrm>
        </p:grpSpPr>
        <p:graphicFrame>
          <p:nvGraphicFramePr>
            <p:cNvPr id="10" name="Chart 9">
              <a:extLst>
                <a:ext uri="{FF2B5EF4-FFF2-40B4-BE49-F238E27FC236}">
                  <a16:creationId xmlns:a16="http://schemas.microsoft.com/office/drawing/2014/main" id="{00000000-0008-0000-0000-00001800000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923691497"/>
                </p:ext>
              </p:extLst>
            </p:nvPr>
          </p:nvGraphicFramePr>
          <p:xfrm>
            <a:off x="6275070" y="2160271"/>
            <a:ext cx="5200649" cy="32461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1" name="TextBox 7">
              <a:extLst>
                <a:ext uri="{FF2B5EF4-FFF2-40B4-BE49-F238E27FC236}">
                  <a16:creationId xmlns:a16="http://schemas.microsoft.com/office/drawing/2014/main" id="{00000000-0008-0000-0000-000013000000}"/>
                </a:ext>
              </a:extLst>
            </p:cNvPr>
            <p:cNvSpPr txBox="1"/>
            <p:nvPr/>
          </p:nvSpPr>
          <p:spPr>
            <a:xfrm>
              <a:off x="6275070" y="1799015"/>
              <a:ext cx="4701083" cy="41388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Aft>
                  <a:spcPts val="0"/>
                </a:spcAft>
              </a:pPr>
              <a:r>
                <a:rPr lang="tr-TR" sz="2000" b="1" dirty="0">
                  <a:solidFill>
                    <a:srgbClr val="000000"/>
                  </a:solidFill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Real GDP </a:t>
              </a:r>
              <a:r>
                <a:rPr lang="tr-TR" sz="20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Growth</a:t>
              </a:r>
              <a:endParaRPr lang="en-GB" sz="2000" b="1" dirty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2" name="TextBox 27">
              <a:extLst>
                <a:ext uri="{FF2B5EF4-FFF2-40B4-BE49-F238E27FC236}">
                  <a16:creationId xmlns:a16="http://schemas.microsoft.com/office/drawing/2014/main" id="{00000000-0008-0000-0000-00001C000000}"/>
                </a:ext>
              </a:extLst>
            </p:cNvPr>
            <p:cNvSpPr txBox="1"/>
            <p:nvPr/>
          </p:nvSpPr>
          <p:spPr>
            <a:xfrm>
              <a:off x="6233723" y="5599834"/>
              <a:ext cx="5241995" cy="21803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r-TR" sz="1050" b="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Source:</a:t>
              </a:r>
              <a:r>
                <a:rPr lang="tr-TR" sz="1050" b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tr-TR" sz="105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IMF,</a:t>
              </a:r>
              <a:r>
                <a:rPr lang="tr-TR" sz="1050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tr-TR" sz="1050" i="0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World </a:t>
              </a:r>
              <a:r>
                <a:rPr lang="tr-TR" sz="1050" i="0" baseline="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Economic</a:t>
              </a:r>
              <a:r>
                <a:rPr lang="tr-TR" sz="1050" i="0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Outlook </a:t>
              </a:r>
              <a:r>
                <a:rPr lang="en-GB" sz="105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alibri Light" panose="020F0302020204030204" pitchFamily="34" charset="0"/>
                  <a:cs typeface="Calibri Light" panose="020F0302020204030204" pitchFamily="34" charset="0"/>
                </a:rPr>
                <a:t>Update, June</a:t>
              </a:r>
              <a:r>
                <a:rPr lang="en-GB" sz="1050" baseline="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alibri Light" panose="020F0302020204030204" pitchFamily="34" charset="0"/>
                  <a:cs typeface="Calibri Light" panose="020F0302020204030204" pitchFamily="34" charset="0"/>
                </a:rPr>
                <a:t> 2020</a:t>
              </a:r>
              <a:r>
                <a:rPr lang="en-GB" sz="105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alibri Light" panose="020F0302020204030204" pitchFamily="34" charset="0"/>
                  <a:cs typeface="Calibri Light" panose="020F0302020204030204" pitchFamily="34" charset="0"/>
                </a:rPr>
                <a:t>.</a:t>
              </a:r>
              <a:endParaRPr lang="tr-TR" sz="105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31085036-70F3-4DE0-AB4F-DAC168F3B44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07004" y="156030"/>
            <a:ext cx="622571" cy="597792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8678489" y="2021406"/>
            <a:ext cx="3316778" cy="4031873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 smtClean="0"/>
              <a:t>	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World </a:t>
            </a:r>
            <a:r>
              <a:rPr lang="en-US" b="1" dirty="0" smtClean="0"/>
              <a:t>                  </a:t>
            </a:r>
            <a:r>
              <a:rPr lang="en-US" b="1" dirty="0">
                <a:solidFill>
                  <a:schemeClr val="tx1"/>
                </a:solidFill>
              </a:rPr>
              <a:t>-4.9%</a:t>
            </a:r>
            <a:endParaRPr lang="en-US" dirty="0"/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en-US" b="1" dirty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/>
              <a:t>		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b="1" dirty="0"/>
              <a:t>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Developed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dirty="0" smtClean="0"/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 -</a:t>
            </a:r>
            <a:r>
              <a:rPr lang="en-US" sz="2000" b="1" dirty="0">
                <a:solidFill>
                  <a:schemeClr val="tx1"/>
                </a:solidFill>
              </a:rPr>
              <a:t>8</a:t>
            </a:r>
            <a:r>
              <a:rPr lang="en-US" sz="2000" b="1" dirty="0" smtClean="0">
                <a:solidFill>
                  <a:schemeClr val="tx1"/>
                </a:solidFill>
              </a:rPr>
              <a:t>%</a:t>
            </a:r>
            <a:endParaRPr lang="en-US" b="1" dirty="0" smtClean="0">
              <a:solidFill>
                <a:schemeClr val="tx1"/>
              </a:solidFill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Developing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/>
              <a:t>           </a:t>
            </a:r>
            <a:r>
              <a:rPr lang="en-US" sz="2000" b="1" dirty="0" smtClean="0">
                <a:solidFill>
                  <a:schemeClr val="tx1"/>
                </a:solidFill>
              </a:rPr>
              <a:t>-3%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Striped Right Arrow 2"/>
          <p:cNvSpPr/>
          <p:nvPr/>
        </p:nvSpPr>
        <p:spPr>
          <a:xfrm rot="5400000">
            <a:off x="10391615" y="2181705"/>
            <a:ext cx="774861" cy="950205"/>
          </a:xfrm>
          <a:prstGeom prst="stripedRightArrow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 smtClean="0">
              <a:solidFill>
                <a:schemeClr val="tx1"/>
              </a:solidFill>
            </a:endParaRPr>
          </a:p>
          <a:p>
            <a:pPr algn="ctr"/>
            <a:endParaRPr lang="en-US" sz="1100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6" name="Striped Right Arrow 15"/>
          <p:cNvSpPr/>
          <p:nvPr/>
        </p:nvSpPr>
        <p:spPr>
          <a:xfrm rot="5400000">
            <a:off x="10404839" y="3429215"/>
            <a:ext cx="817469" cy="881148"/>
          </a:xfrm>
          <a:prstGeom prst="striped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 smtClean="0">
              <a:solidFill>
                <a:schemeClr val="tx1"/>
              </a:solidFill>
            </a:endParaRPr>
          </a:p>
          <a:p>
            <a:pPr algn="ctr"/>
            <a:endParaRPr lang="en-US" sz="1100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7" name="Striped Right Arrow 16"/>
          <p:cNvSpPr/>
          <p:nvPr/>
        </p:nvSpPr>
        <p:spPr>
          <a:xfrm rot="5400000">
            <a:off x="10446070" y="4860410"/>
            <a:ext cx="763133" cy="881149"/>
          </a:xfrm>
          <a:prstGeom prst="stripedRightArrow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 smtClean="0">
              <a:solidFill>
                <a:schemeClr val="tx1"/>
              </a:solidFill>
            </a:endParaRPr>
          </a:p>
          <a:p>
            <a:pPr algn="ctr"/>
            <a:endParaRPr lang="en-US" sz="1100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482591" y="1877367"/>
            <a:ext cx="1708573" cy="24622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GDP Growth in 2020</a:t>
            </a:r>
            <a:endParaRPr lang="en-US" sz="1000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CDC5-B19B-47C5-83E5-A9B3D2FE748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41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 animBg="1"/>
      <p:bldP spid="16" grpId="0" animBg="1"/>
      <p:bldP spid="17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Economic Growth</a:t>
            </a:r>
            <a:r>
              <a:rPr lang="en-US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in OIC</a:t>
            </a:r>
            <a:endParaRPr lang="en-GB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1085036-70F3-4DE0-AB4F-DAC168F3B44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07004" y="156030"/>
            <a:ext cx="622571" cy="59779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64443" y="5979222"/>
            <a:ext cx="333136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05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Source:</a:t>
            </a:r>
            <a:r>
              <a:rPr lang="tr-TR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IMF, World Economic Outlook </a:t>
            </a:r>
            <a:r>
              <a:rPr lang="en-GB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Update, June 2020.</a:t>
            </a:r>
            <a:endParaRPr lang="tr-TR" sz="1050" dirty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501149" y="2177827"/>
            <a:ext cx="3360651" cy="3477875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r-TR" b="1" dirty="0"/>
              <a:t>Oct 2019: </a:t>
            </a:r>
            <a:r>
              <a:rPr lang="en-US" dirty="0"/>
              <a:t>Pre COVID-19 2020 forecast for OIC </a:t>
            </a:r>
            <a:r>
              <a:rPr lang="tr-TR" dirty="0"/>
              <a:t>countries</a:t>
            </a:r>
            <a:r>
              <a:rPr lang="en-US" dirty="0"/>
              <a:t> </a:t>
            </a:r>
            <a:r>
              <a:rPr lang="tr-TR" b="1" dirty="0">
                <a:solidFill>
                  <a:schemeClr val="tx1"/>
                </a:solidFill>
              </a:rPr>
              <a:t>+</a:t>
            </a:r>
            <a:r>
              <a:rPr lang="en-US" b="1" dirty="0">
                <a:solidFill>
                  <a:schemeClr val="tx1"/>
                </a:solidFill>
              </a:rPr>
              <a:t>3.7</a:t>
            </a:r>
            <a:r>
              <a:rPr lang="en-US" b="1" dirty="0" smtClean="0">
                <a:solidFill>
                  <a:schemeClr val="tx1"/>
                </a:solidFill>
              </a:rPr>
              <a:t>%</a:t>
            </a:r>
            <a:endParaRPr lang="en-US" b="1" dirty="0" smtClean="0"/>
          </a:p>
          <a:p>
            <a:pPr>
              <a:spcAft>
                <a:spcPts val="1200"/>
              </a:spcAft>
            </a:pPr>
            <a:endParaRPr lang="en-US" b="1" dirty="0"/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tr-TR" b="1" dirty="0"/>
              <a:t>Apr. 2020: </a:t>
            </a:r>
            <a:r>
              <a:rPr lang="en-US" dirty="0"/>
              <a:t>Adjusted 2020 forecast  for </a:t>
            </a:r>
            <a:r>
              <a:rPr lang="tr-TR" dirty="0"/>
              <a:t>OIC countries </a:t>
            </a:r>
            <a:r>
              <a:rPr lang="en-US" dirty="0"/>
              <a:t>is </a:t>
            </a:r>
            <a:r>
              <a:rPr lang="en-US" dirty="0" smtClean="0"/>
              <a:t>  </a:t>
            </a:r>
            <a:r>
              <a:rPr lang="tr-TR" dirty="0" smtClean="0">
                <a:solidFill>
                  <a:schemeClr val="tx1"/>
                </a:solidFill>
              </a:rPr>
              <a:t>-</a:t>
            </a:r>
            <a:r>
              <a:rPr lang="en-GB" b="1" dirty="0">
                <a:solidFill>
                  <a:schemeClr val="tx1"/>
                </a:solidFill>
              </a:rPr>
              <a:t>2</a:t>
            </a:r>
            <a:r>
              <a:rPr lang="en-GB" b="1" dirty="0" smtClean="0">
                <a:solidFill>
                  <a:schemeClr val="tx1"/>
                </a:solidFill>
              </a:rPr>
              <a:t>%</a:t>
            </a:r>
            <a:endParaRPr lang="en-US" dirty="0" smtClean="0"/>
          </a:p>
          <a:p>
            <a:pPr>
              <a:spcAft>
                <a:spcPts val="1200"/>
              </a:spcAft>
            </a:pPr>
            <a:endParaRPr lang="en-US" dirty="0"/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r-TR" dirty="0"/>
              <a:t>A strong recovery is expected in 2021 by </a:t>
            </a:r>
            <a:r>
              <a:rPr lang="en-US" b="1" dirty="0" smtClean="0">
                <a:solidFill>
                  <a:schemeClr val="tx1"/>
                </a:solidFill>
              </a:rPr>
              <a:t>+</a:t>
            </a:r>
            <a:r>
              <a:rPr lang="tr-TR" b="1" dirty="0" smtClean="0">
                <a:solidFill>
                  <a:schemeClr val="tx1"/>
                </a:solidFill>
              </a:rPr>
              <a:t>5.4%</a:t>
            </a:r>
            <a:r>
              <a:rPr lang="en-GB" dirty="0" smtClean="0"/>
              <a:t> </a:t>
            </a:r>
            <a:endParaRPr lang="tr-TR" dirty="0"/>
          </a:p>
        </p:txBody>
      </p:sp>
      <p:grpSp>
        <p:nvGrpSpPr>
          <p:cNvPr id="13" name="Grup 5"/>
          <p:cNvGrpSpPr/>
          <p:nvPr/>
        </p:nvGrpSpPr>
        <p:grpSpPr>
          <a:xfrm>
            <a:off x="564443" y="1511085"/>
            <a:ext cx="7540466" cy="4341075"/>
            <a:chOff x="0" y="-221460"/>
            <a:chExt cx="3657600" cy="2939049"/>
          </a:xfrm>
        </p:grpSpPr>
        <p:graphicFrame>
          <p:nvGraphicFramePr>
            <p:cNvPr id="15" name="Grafik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20301616"/>
                </p:ext>
              </p:extLst>
            </p:nvPr>
          </p:nvGraphicFramePr>
          <p:xfrm>
            <a:off x="0" y="99950"/>
            <a:ext cx="3657600" cy="261763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6" name="Metin kutusu 7"/>
            <p:cNvSpPr txBox="1"/>
            <p:nvPr/>
          </p:nvSpPr>
          <p:spPr>
            <a:xfrm>
              <a:off x="0" y="-221460"/>
              <a:ext cx="3657600" cy="18846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rtlCol="0" anchor="t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None/>
                <a:tabLst>
                  <a:tab pos="1515110" algn="l"/>
                </a:tabLst>
                <a:defRPr/>
              </a:pPr>
              <a:r>
                <a:rPr kumimoji="0" lang="en-GB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Change </a:t>
              </a: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in Growth </a:t>
              </a:r>
              <a:r>
                <a:rPr kumimoji="0" lang="en-GB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Projections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CDC5-B19B-47C5-83E5-A9B3D2FE748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14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International Trade</a:t>
            </a:r>
            <a:r>
              <a:rPr lang="tr-TR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tr-TR" b="1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Goods</a:t>
            </a:r>
            <a:endParaRPr lang="en-GB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12" name="Grup 1"/>
          <p:cNvGrpSpPr/>
          <p:nvPr/>
        </p:nvGrpSpPr>
        <p:grpSpPr>
          <a:xfrm>
            <a:off x="662945" y="1607127"/>
            <a:ext cx="10687119" cy="4073585"/>
            <a:chOff x="2301814" y="65068"/>
            <a:chExt cx="4436464" cy="2332437"/>
          </a:xfrm>
        </p:grpSpPr>
        <p:grpSp>
          <p:nvGrpSpPr>
            <p:cNvPr id="16" name="Grup 5"/>
            <p:cNvGrpSpPr/>
            <p:nvPr/>
          </p:nvGrpSpPr>
          <p:grpSpPr>
            <a:xfrm>
              <a:off x="2317816" y="176127"/>
              <a:ext cx="4420462" cy="2221378"/>
              <a:chOff x="3347089" y="152919"/>
              <a:chExt cx="6449896" cy="2418128"/>
            </a:xfrm>
          </p:grpSpPr>
          <p:graphicFrame>
            <p:nvGraphicFramePr>
              <p:cNvPr id="18" name="Grafik 7"/>
              <p:cNvGraphicFramePr/>
              <p:nvPr>
                <p:extLst>
                  <p:ext uri="{D42A27DB-BD31-4B8C-83A1-F6EECF244321}">
                    <p14:modId xmlns:p14="http://schemas.microsoft.com/office/powerpoint/2010/main" val="1893804850"/>
                  </p:ext>
                </p:extLst>
              </p:nvPr>
            </p:nvGraphicFramePr>
            <p:xfrm>
              <a:off x="6611159" y="152919"/>
              <a:ext cx="3185826" cy="240946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aphicFrame>
            <p:nvGraphicFramePr>
              <p:cNvPr id="19" name="Grafik 8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490699000"/>
                  </p:ext>
                </p:extLst>
              </p:nvPr>
            </p:nvGraphicFramePr>
            <p:xfrm>
              <a:off x="3347089" y="152919"/>
              <a:ext cx="3185826" cy="241812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</p:grpSp>
        <p:sp>
          <p:nvSpPr>
            <p:cNvPr id="14" name="Metin kutusu 3"/>
            <p:cNvSpPr txBox="1"/>
            <p:nvPr/>
          </p:nvSpPr>
          <p:spPr>
            <a:xfrm>
              <a:off x="4554859" y="65068"/>
              <a:ext cx="2152530" cy="16658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/>
            <a:p>
              <a:pPr algn="ctr">
                <a:lnSpc>
                  <a:spcPct val="115000"/>
                </a:lnSpc>
                <a:spcBef>
                  <a:spcPts val="300"/>
                </a:spcBef>
                <a:spcAft>
                  <a:spcPts val="600"/>
                </a:spcAft>
                <a:tabLst>
                  <a:tab pos="1515110" algn="l"/>
                </a:tabLst>
              </a:pPr>
              <a:r>
                <a:rPr lang="tr-TR" sz="1600" b="1" dirty="0" err="1" smtClean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Possible</a:t>
              </a:r>
              <a:r>
                <a:rPr lang="tr-TR" sz="1600" b="1" dirty="0" smtClean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tr-TR" sz="1600" b="1" dirty="0" err="1" smtClean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Changes</a:t>
              </a:r>
              <a:r>
                <a:rPr lang="tr-TR" sz="1600" b="1" dirty="0" smtClean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tr-TR" sz="1600" b="1" dirty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in </a:t>
              </a:r>
              <a:r>
                <a:rPr lang="tr-TR" sz="1600" b="1" dirty="0" err="1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Intra</a:t>
              </a:r>
              <a:r>
                <a:rPr lang="tr-TR" sz="1600" b="1" dirty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-OIC </a:t>
              </a:r>
              <a:r>
                <a:rPr lang="tr-TR" sz="1600" b="1" dirty="0" err="1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Export</a:t>
              </a:r>
              <a:r>
                <a:rPr lang="tr-TR" sz="1600" b="1" dirty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tr-TR" sz="1600" b="1" dirty="0" err="1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Flows</a:t>
              </a:r>
              <a:r>
                <a:rPr lang="tr-TR" sz="1600" b="1" dirty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</a:t>
              </a:r>
              <a:endParaRPr lang="en-US" sz="1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5" name="Metin kutusu 4"/>
            <p:cNvSpPr txBox="1"/>
            <p:nvPr/>
          </p:nvSpPr>
          <p:spPr>
            <a:xfrm>
              <a:off x="2301814" y="65069"/>
              <a:ext cx="2161165" cy="16658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/>
            <a:p>
              <a:pPr algn="ctr">
                <a:lnSpc>
                  <a:spcPct val="115000"/>
                </a:lnSpc>
                <a:spcBef>
                  <a:spcPts val="300"/>
                </a:spcBef>
                <a:spcAft>
                  <a:spcPts val="600"/>
                </a:spcAft>
                <a:tabLst>
                  <a:tab pos="1515110" algn="l"/>
                </a:tabLst>
              </a:pPr>
              <a:r>
                <a:rPr lang="tr-TR" sz="1600" b="1" dirty="0" err="1" smtClean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Possible</a:t>
              </a:r>
              <a:r>
                <a:rPr lang="tr-TR" sz="1600" b="1" dirty="0" smtClean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tr-TR" sz="1600" b="1" dirty="0" err="1" smtClean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Changes</a:t>
              </a:r>
              <a:r>
                <a:rPr lang="tr-TR" sz="1600" b="1" dirty="0" smtClean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tr-TR" sz="1600" b="1" dirty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in </a:t>
              </a:r>
              <a:r>
                <a:rPr lang="tr-TR" sz="1600" b="1" dirty="0" err="1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Export</a:t>
              </a:r>
              <a:r>
                <a:rPr lang="tr-TR" sz="1600" b="1" dirty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tr-TR" sz="1600" b="1" dirty="0" err="1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Flows</a:t>
              </a:r>
              <a:r>
                <a:rPr lang="tr-TR" sz="1600" b="1" dirty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tr-TR" sz="1600" b="1" dirty="0" err="1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from</a:t>
              </a:r>
              <a:r>
                <a:rPr lang="tr-TR" sz="1600" b="1" dirty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OIC </a:t>
              </a:r>
              <a:r>
                <a:rPr lang="tr-TR" sz="1600" b="1" dirty="0" err="1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Countries</a:t>
              </a:r>
              <a:r>
                <a:rPr lang="tr-TR" sz="1600" b="1" dirty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tr-TR" sz="1600" b="1" dirty="0" err="1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to</a:t>
              </a:r>
              <a:r>
                <a:rPr lang="tr-TR" sz="1600" b="1" dirty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World</a:t>
              </a:r>
              <a:endParaRPr lang="en-US" sz="1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31085036-70F3-4DE0-AB4F-DAC168F3B444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07004" y="156030"/>
            <a:ext cx="622571" cy="59779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95252" y="6087387"/>
            <a:ext cx="994756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Source: </a:t>
            </a:r>
            <a:r>
              <a:rPr lang="tr-TR" sz="12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ITC </a:t>
            </a:r>
            <a:r>
              <a:rPr lang="tr-TR" sz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Trade Map, IMF Commodity Prices and IMF DOTS statistics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triped Right Arrow 3"/>
          <p:cNvSpPr/>
          <p:nvPr/>
        </p:nvSpPr>
        <p:spPr>
          <a:xfrm rot="5400000">
            <a:off x="2553854" y="3616042"/>
            <a:ext cx="1440873" cy="1117600"/>
          </a:xfrm>
          <a:prstGeom prst="striped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17% to 33%</a:t>
            </a:r>
            <a:endParaRPr lang="en-US" dirty="0"/>
          </a:p>
        </p:txBody>
      </p:sp>
      <p:sp>
        <p:nvSpPr>
          <p:cNvPr id="13" name="Striped Right Arrow 12"/>
          <p:cNvSpPr/>
          <p:nvPr/>
        </p:nvSpPr>
        <p:spPr>
          <a:xfrm rot="5400000">
            <a:off x="8160326" y="3588334"/>
            <a:ext cx="1440873" cy="1173018"/>
          </a:xfrm>
          <a:prstGeom prst="stripedRightArrow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4.9% to 14.9</a:t>
            </a:r>
            <a:r>
              <a:rPr lang="en-US" sz="1600" dirty="0" smtClean="0"/>
              <a:t>%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CDC5-B19B-47C5-83E5-A9B3D2FE748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93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Foreign Direct Investment</a:t>
            </a:r>
            <a:endParaRPr lang="en-GB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80895" y="1580443"/>
            <a:ext cx="11169169" cy="4784131"/>
            <a:chOff x="0" y="-77089"/>
            <a:chExt cx="2957067" cy="3509476"/>
          </a:xfrm>
        </p:grpSpPr>
        <p:sp>
          <p:nvSpPr>
            <p:cNvPr id="13" name="TextBox 18"/>
            <p:cNvSpPr txBox="1"/>
            <p:nvPr/>
          </p:nvSpPr>
          <p:spPr>
            <a:xfrm>
              <a:off x="28492" y="-77089"/>
              <a:ext cx="2907388" cy="22283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/>
            <a:p>
              <a:pPr algn="ctr">
                <a:lnSpc>
                  <a:spcPct val="115000"/>
                </a:lnSpc>
                <a:spcBef>
                  <a:spcPts val="300"/>
                </a:spcBef>
                <a:spcAft>
                  <a:spcPts val="600"/>
                </a:spcAft>
                <a:tabLst>
                  <a:tab pos="1515110" algn="l"/>
                </a:tabLst>
              </a:pPr>
              <a:r>
                <a:rPr lang="en-GB" sz="1600" b="1" dirty="0" smtClean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Inward </a:t>
              </a:r>
              <a:r>
                <a:rPr lang="en-GB" sz="1600" b="1" dirty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FDI Flow</a:t>
              </a:r>
              <a:r>
                <a:rPr lang="tr-TR" sz="1600" b="1" dirty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 in OIC </a:t>
              </a:r>
              <a:r>
                <a:rPr lang="tr-TR" sz="1600" b="1" dirty="0" err="1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Countries</a:t>
              </a:r>
              <a:r>
                <a:rPr lang="en-GB" sz="1600" b="1" dirty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(US$ Billion)</a:t>
              </a:r>
              <a:endParaRPr lang="en-US" sz="1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endParaRPr>
            </a:p>
          </p:txBody>
        </p:sp>
        <p:graphicFrame>
          <p:nvGraphicFramePr>
            <p:cNvPr id="14" name="Chart 13"/>
            <p:cNvGraphicFramePr/>
            <p:nvPr>
              <p:extLst>
                <p:ext uri="{D42A27DB-BD31-4B8C-83A1-F6EECF244321}">
                  <p14:modId xmlns:p14="http://schemas.microsoft.com/office/powerpoint/2010/main" val="2670184954"/>
                </p:ext>
              </p:extLst>
            </p:nvPr>
          </p:nvGraphicFramePr>
          <p:xfrm>
            <a:off x="28492" y="97913"/>
            <a:ext cx="2907388" cy="290709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5" name="TextBox 19"/>
            <p:cNvSpPr txBox="1"/>
            <p:nvPr/>
          </p:nvSpPr>
          <p:spPr>
            <a:xfrm>
              <a:off x="0" y="3232778"/>
              <a:ext cx="2957067" cy="19960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/>
            <a:p>
              <a:pPr algn="just">
                <a:lnSpc>
                  <a:spcPct val="115000"/>
                </a:lnSpc>
                <a:spcBef>
                  <a:spcPts val="300"/>
                </a:spcBef>
                <a:spcAft>
                  <a:spcPts val="600"/>
                </a:spcAft>
                <a:tabLst>
                  <a:tab pos="1515110" algn="l"/>
                </a:tabLst>
              </a:pPr>
              <a:r>
                <a:rPr lang="en-GB" sz="1000" dirty="0">
                  <a:solidFill>
                    <a:schemeClr val="bg1">
                      <a:lumMod val="50000"/>
                    </a:schemeClr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Source: </a:t>
              </a:r>
              <a:r>
                <a:rPr lang="tr-TR" sz="1000" dirty="0" smtClean="0">
                  <a:solidFill>
                    <a:schemeClr val="bg1">
                      <a:lumMod val="50000"/>
                    </a:schemeClr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UNCTAD </a:t>
              </a:r>
              <a:r>
                <a:rPr lang="tr-TR" sz="1000" dirty="0">
                  <a:solidFill>
                    <a:schemeClr val="bg1">
                      <a:lumMod val="50000"/>
                    </a:schemeClr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STAT</a:t>
              </a:r>
              <a:r>
                <a:rPr lang="en-GB" sz="1000" dirty="0">
                  <a:solidFill>
                    <a:schemeClr val="bg1">
                      <a:lumMod val="50000"/>
                    </a:schemeClr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Database </a:t>
              </a:r>
              <a:r>
                <a:rPr lang="tr-TR" sz="1000" dirty="0" err="1">
                  <a:solidFill>
                    <a:schemeClr val="bg1">
                      <a:lumMod val="50000"/>
                    </a:schemeClr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June</a:t>
              </a:r>
              <a:r>
                <a:rPr lang="en-GB" sz="1000" dirty="0">
                  <a:solidFill>
                    <a:schemeClr val="bg1">
                      <a:lumMod val="50000"/>
                    </a:schemeClr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201</a:t>
              </a:r>
              <a:r>
                <a:rPr lang="tr-TR" sz="1000" dirty="0">
                  <a:solidFill>
                    <a:schemeClr val="bg1">
                      <a:lumMod val="50000"/>
                    </a:schemeClr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9</a:t>
              </a:r>
              <a:r>
                <a:rPr lang="en-GB" sz="1000" dirty="0">
                  <a:solidFill>
                    <a:schemeClr val="bg1">
                      <a:lumMod val="50000"/>
                    </a:schemeClr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. </a:t>
              </a:r>
              <a:r>
                <a:rPr lang="tr-TR" sz="1000" dirty="0">
                  <a:solidFill>
                    <a:schemeClr val="bg1">
                      <a:lumMod val="50000"/>
                    </a:schemeClr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(*) </a:t>
              </a:r>
              <a:r>
                <a:rPr lang="tr-TR" sz="1000" dirty="0" err="1">
                  <a:solidFill>
                    <a:schemeClr val="bg1">
                      <a:lumMod val="50000"/>
                    </a:schemeClr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represents</a:t>
              </a:r>
              <a:r>
                <a:rPr lang="tr-TR" sz="1000" dirty="0">
                  <a:solidFill>
                    <a:schemeClr val="bg1">
                      <a:lumMod val="50000"/>
                    </a:schemeClr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tr-TR" sz="1000" dirty="0" err="1">
                  <a:solidFill>
                    <a:schemeClr val="bg1">
                      <a:lumMod val="50000"/>
                    </a:schemeClr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estimations</a:t>
              </a:r>
              <a:r>
                <a:rPr lang="tr-TR" sz="1000" dirty="0">
                  <a:solidFill>
                    <a:schemeClr val="bg1">
                      <a:lumMod val="50000"/>
                    </a:schemeClr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and </a:t>
              </a:r>
              <a:r>
                <a:rPr lang="tr-TR" sz="1000" dirty="0" err="1">
                  <a:solidFill>
                    <a:schemeClr val="bg1">
                      <a:lumMod val="50000"/>
                    </a:schemeClr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projections</a:t>
              </a:r>
              <a:r>
                <a:rPr lang="tr-TR" sz="1000" dirty="0">
                  <a:solidFill>
                    <a:schemeClr val="bg1">
                      <a:lumMod val="50000"/>
                    </a:schemeClr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for 2019 and 2020.</a:t>
              </a:r>
              <a:endParaRPr lang="en-US" sz="1000" dirty="0">
                <a:solidFill>
                  <a:schemeClr val="bg1">
                    <a:lumMod val="50000"/>
                  </a:schemeClr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31085036-70F3-4DE0-AB4F-DAC168F3B44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07004" y="156030"/>
            <a:ext cx="622571" cy="597792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triped Right Arrow 15"/>
          <p:cNvSpPr/>
          <p:nvPr/>
        </p:nvSpPr>
        <p:spPr>
          <a:xfrm rot="5400000">
            <a:off x="6765637" y="3495971"/>
            <a:ext cx="1440873" cy="1524002"/>
          </a:xfrm>
          <a:prstGeom prst="striped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42 billion</a:t>
            </a:r>
          </a:p>
          <a:p>
            <a:pPr algn="ctr"/>
            <a:r>
              <a:rPr lang="en-US" dirty="0" smtClean="0"/>
              <a:t>US$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CDC5-B19B-47C5-83E5-A9B3D2FE748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17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Employment</a:t>
            </a:r>
            <a:endParaRPr lang="en-GB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12" name="Grup 1"/>
          <p:cNvGrpSpPr/>
          <p:nvPr/>
        </p:nvGrpSpPr>
        <p:grpSpPr>
          <a:xfrm>
            <a:off x="564443" y="1580443"/>
            <a:ext cx="10785621" cy="4829477"/>
            <a:chOff x="0" y="-236764"/>
            <a:chExt cx="3636000" cy="4093633"/>
          </a:xfrm>
        </p:grpSpPr>
        <p:graphicFrame>
          <p:nvGraphicFramePr>
            <p:cNvPr id="13" name="Grafik 2"/>
            <p:cNvGraphicFramePr/>
            <p:nvPr>
              <p:extLst>
                <p:ext uri="{D42A27DB-BD31-4B8C-83A1-F6EECF244321}">
                  <p14:modId xmlns:p14="http://schemas.microsoft.com/office/powerpoint/2010/main" val="2221863631"/>
                </p:ext>
              </p:extLst>
            </p:nvPr>
          </p:nvGraphicFramePr>
          <p:xfrm>
            <a:off x="0" y="117636"/>
            <a:ext cx="3636000" cy="353306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4" name="Metin kutusu 3"/>
            <p:cNvSpPr txBox="1"/>
            <p:nvPr/>
          </p:nvSpPr>
          <p:spPr>
            <a:xfrm>
              <a:off x="0" y="-236764"/>
              <a:ext cx="3636000" cy="35440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rtlCol="0" anchor="t">
              <a:noAutofit/>
            </a:bodyPr>
            <a:lstStyle/>
            <a:p>
              <a:pPr algn="ctr">
                <a:lnSpc>
                  <a:spcPct val="106000"/>
                </a:lnSpc>
                <a:spcBef>
                  <a:spcPts val="300"/>
                </a:spcBef>
                <a:spcAft>
                  <a:spcPts val="800"/>
                </a:spcAft>
                <a:tabLst>
                  <a:tab pos="1515110" algn="l"/>
                </a:tabLst>
              </a:pPr>
              <a:r>
                <a:rPr lang="en-GB" sz="1400" b="1" dirty="0" smtClean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Possible </a:t>
              </a:r>
              <a:r>
                <a:rPr lang="en-GB" sz="1400" b="1" dirty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Changes in </a:t>
              </a:r>
              <a:r>
                <a:rPr lang="tr-TR" sz="1400" b="1" dirty="0" err="1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Unemployed</a:t>
              </a:r>
              <a:r>
                <a:rPr lang="tr-TR" sz="1400" b="1" dirty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tr-TR" sz="1400" b="1" dirty="0" err="1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Persons</a:t>
              </a:r>
              <a:r>
                <a:rPr lang="tr-TR" sz="1400" b="1" dirty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in OIC </a:t>
              </a:r>
              <a:r>
                <a:rPr lang="tr-TR" sz="1400" b="1" dirty="0" err="1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Countries</a:t>
              </a:r>
              <a:r>
                <a:rPr lang="tr-TR" sz="1400" b="1" dirty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(</a:t>
              </a:r>
              <a:r>
                <a:rPr lang="tr-TR" sz="1400" b="1" dirty="0" err="1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Million</a:t>
              </a:r>
              <a:r>
                <a:rPr lang="tr-TR" sz="1400" b="1" dirty="0">
                  <a:solidFill>
                    <a:srgbClr val="000000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)</a:t>
              </a:r>
              <a:endParaRPr lang="en-US" sz="1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5" name="Metin kutusu 4"/>
            <p:cNvSpPr txBox="1"/>
            <p:nvPr/>
          </p:nvSpPr>
          <p:spPr>
            <a:xfrm>
              <a:off x="0" y="3650705"/>
              <a:ext cx="3636000" cy="20616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rtlCol="0" anchor="t">
              <a:noAutofit/>
            </a:bodyPr>
            <a:lstStyle/>
            <a:p>
              <a:pPr algn="just">
                <a:lnSpc>
                  <a:spcPct val="106000"/>
                </a:lnSpc>
                <a:spcBef>
                  <a:spcPts val="300"/>
                </a:spcBef>
                <a:spcAft>
                  <a:spcPts val="800"/>
                </a:spcAft>
                <a:tabLst>
                  <a:tab pos="1515110" algn="l"/>
                </a:tabLst>
              </a:pPr>
              <a:r>
                <a:rPr lang="en-GB" sz="1050" dirty="0">
                  <a:solidFill>
                    <a:schemeClr val="bg1">
                      <a:lumMod val="50000"/>
                    </a:schemeClr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Source: </a:t>
              </a:r>
              <a:r>
                <a:rPr lang="tr-TR" sz="1050" dirty="0" smtClean="0">
                  <a:solidFill>
                    <a:schemeClr val="bg1">
                      <a:lumMod val="50000"/>
                    </a:schemeClr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ILO </a:t>
              </a:r>
              <a:r>
                <a:rPr lang="tr-TR" sz="1050" dirty="0">
                  <a:solidFill>
                    <a:schemeClr val="bg1">
                      <a:lumMod val="50000"/>
                    </a:schemeClr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Modeled Estimates</a:t>
              </a:r>
              <a:r>
                <a:rPr lang="en-GB" sz="1050" dirty="0">
                  <a:solidFill>
                    <a:schemeClr val="bg1">
                      <a:lumMod val="50000"/>
                    </a:schemeClr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.</a:t>
              </a:r>
              <a:endParaRPr lang="en-US" sz="1050" dirty="0">
                <a:solidFill>
                  <a:schemeClr val="bg1">
                    <a:lumMod val="50000"/>
                  </a:schemeClr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31085036-70F3-4DE0-AB4F-DAC168F3B44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07004" y="156030"/>
            <a:ext cx="622571" cy="597792"/>
          </a:xfrm>
          <a:prstGeom prst="rect">
            <a:avLst/>
          </a:prstGeom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 rot="16200000">
            <a:off x="6605716" y="2473633"/>
            <a:ext cx="1511339" cy="1847273"/>
          </a:xfrm>
          <a:prstGeom prst="stripedRightArrow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" rtlCol="0" anchor="ctr">
            <a:normAutofit lnSpcReduction="10000"/>
          </a:bodyPr>
          <a:lstStyle/>
          <a:p>
            <a:pPr algn="ctr"/>
            <a:r>
              <a:rPr lang="en-US" sz="1800" dirty="0" smtClean="0"/>
              <a:t>5.6 million to 7.7 million</a:t>
            </a:r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CDC5-B19B-47C5-83E5-A9B3D2FE748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60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Aft>
                <a:spcPts val="0"/>
              </a:spcAft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Jobs Affected </a:t>
            </a:r>
            <a:r>
              <a:rPr lang="en-US" sz="4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 </a:t>
            </a: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Supply Chains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1085036-70F3-4DE0-AB4F-DAC168F3B44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07004" y="156030"/>
            <a:ext cx="622571" cy="597792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CDC5-B19B-47C5-83E5-A9B3D2FE748B}" type="slidenum">
              <a:rPr lang="en-GB" smtClean="0"/>
              <a:t>7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/>
          </p:nvPr>
        </p:nvGraphicFramePr>
        <p:xfrm>
          <a:off x="564444" y="1380510"/>
          <a:ext cx="10785620" cy="4912229"/>
        </p:xfrm>
        <a:graphic>
          <a:graphicData uri="http://schemas.openxmlformats.org/drawingml/2006/table">
            <a:tbl>
              <a:tblPr firstRow="1" firstCol="1" bandRow="1"/>
              <a:tblGrid>
                <a:gridCol w="4135754">
                  <a:extLst>
                    <a:ext uri="{9D8B030D-6E8A-4147-A177-3AD203B41FA5}">
                      <a16:colId xmlns:a16="http://schemas.microsoft.com/office/drawing/2014/main" val="3166566496"/>
                    </a:ext>
                  </a:extLst>
                </a:gridCol>
                <a:gridCol w="2216622">
                  <a:extLst>
                    <a:ext uri="{9D8B030D-6E8A-4147-A177-3AD203B41FA5}">
                      <a16:colId xmlns:a16="http://schemas.microsoft.com/office/drawing/2014/main" val="4014219771"/>
                    </a:ext>
                  </a:extLst>
                </a:gridCol>
                <a:gridCol w="2216622">
                  <a:extLst>
                    <a:ext uri="{9D8B030D-6E8A-4147-A177-3AD203B41FA5}">
                      <a16:colId xmlns:a16="http://schemas.microsoft.com/office/drawing/2014/main" val="703744441"/>
                    </a:ext>
                  </a:extLst>
                </a:gridCol>
                <a:gridCol w="2216622">
                  <a:extLst>
                    <a:ext uri="{9D8B030D-6E8A-4147-A177-3AD203B41FA5}">
                      <a16:colId xmlns:a16="http://schemas.microsoft.com/office/drawing/2014/main" val="3996108128"/>
                    </a:ext>
                  </a:extLst>
                </a:gridCol>
              </a:tblGrid>
              <a:tr h="12363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500" b="1" kern="1200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500" b="1" kern="1200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3866925"/>
                  </a:ext>
                </a:extLst>
              </a:tr>
              <a:tr h="14156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 smtClean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dirty="0" smtClean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Supply Chains</a:t>
                      </a:r>
                      <a:endParaRPr lang="en-US" sz="32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Share of supply chain jobs in total employment (%)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 jobs at high risk due to drop in consumer demand (millions)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 jobs at medium risk due to drop in consumer demand (millions)</a:t>
                      </a:r>
                      <a:endParaRPr kumimoji="0" lang="en-US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987547"/>
                  </a:ext>
                </a:extLst>
              </a:tr>
              <a:tr h="322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Food &amp; beverages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10.1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341273"/>
                  </a:ext>
                </a:extLst>
              </a:tr>
              <a:tr h="322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Textiles &amp; garments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710483"/>
                  </a:ext>
                </a:extLst>
              </a:tr>
              <a:tr h="322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Motor vehicles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71702"/>
                  </a:ext>
                </a:extLst>
              </a:tr>
              <a:tr h="322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Machinery &amp; equipment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895480"/>
                  </a:ext>
                </a:extLst>
              </a:tr>
              <a:tr h="322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Electronics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421923"/>
                  </a:ext>
                </a:extLst>
              </a:tr>
              <a:tr h="369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Chemicals &amp; pharmaceuticals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318270"/>
                  </a:ext>
                </a:extLst>
              </a:tr>
              <a:tr h="322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Electrical equipment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260893"/>
                  </a:ext>
                </a:extLst>
              </a:tr>
              <a:tr h="322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Other manufacturing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70469"/>
                  </a:ext>
                </a:extLst>
              </a:tr>
              <a:tr h="322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 manufacturing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25.0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292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823281"/>
                  </a:ext>
                </a:extLst>
              </a:tr>
              <a:tr h="422808"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900" i="1" dirty="0">
                          <a:solidFill>
                            <a:srgbClr val="595959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Source:</a:t>
                      </a:r>
                      <a:r>
                        <a:rPr lang="en-US" sz="900" dirty="0">
                          <a:solidFill>
                            <a:srgbClr val="595959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ILO (2020d). Estimates are based on data for 64 countries that account for 74% of the global </a:t>
                      </a:r>
                      <a:r>
                        <a:rPr lang="en-US" sz="900" dirty="0" err="1">
                          <a:solidFill>
                            <a:srgbClr val="595959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labour</a:t>
                      </a:r>
                      <a:r>
                        <a:rPr lang="en-US" sz="900" dirty="0">
                          <a:solidFill>
                            <a:srgbClr val="595959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force.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05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844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575" y="286603"/>
            <a:ext cx="10620489" cy="1093909"/>
          </a:xfrm>
        </p:spPr>
        <p:txBody>
          <a:bodyPr/>
          <a:lstStyle/>
          <a:p>
            <a:pPr algn="ctr"/>
            <a:r>
              <a:rPr lang="tr-TR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International </a:t>
            </a:r>
            <a:r>
              <a:rPr lang="tr-TR" b="1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Tourism</a:t>
            </a:r>
            <a:endParaRPr lang="en-GB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531044675"/>
              </p:ext>
            </p:extLst>
          </p:nvPr>
        </p:nvGraphicFramePr>
        <p:xfrm>
          <a:off x="554182" y="1511085"/>
          <a:ext cx="11074399" cy="4530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31085036-70F3-4DE0-AB4F-DAC168F3B44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07004" y="156030"/>
            <a:ext cx="622571" cy="59779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29575" y="6041607"/>
            <a:ext cx="1790042" cy="29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tabLst>
                <a:tab pos="1515110" algn="l"/>
              </a:tabLst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Source: </a:t>
            </a:r>
            <a:r>
              <a:rPr lang="en-GB" sz="12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UNWTO 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Database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Striped Right Arrow 5"/>
          <p:cNvSpPr/>
          <p:nvPr/>
        </p:nvSpPr>
        <p:spPr>
          <a:xfrm rot="5400000">
            <a:off x="3639486" y="2087061"/>
            <a:ext cx="1355948" cy="1245831"/>
          </a:xfrm>
          <a:prstGeom prst="striped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38</a:t>
            </a:r>
          </a:p>
          <a:p>
            <a:pPr algn="ctr"/>
            <a:r>
              <a:rPr lang="en-US" sz="1600" dirty="0" smtClean="0"/>
              <a:t>to 57</a:t>
            </a:r>
          </a:p>
          <a:p>
            <a:pPr algn="ctr"/>
            <a:r>
              <a:rPr lang="en-US" sz="1600" dirty="0" smtClean="0"/>
              <a:t>billion</a:t>
            </a:r>
          </a:p>
          <a:p>
            <a:pPr algn="ctr"/>
            <a:r>
              <a:rPr lang="en-US" sz="1600" dirty="0" smtClean="0"/>
              <a:t>US$</a:t>
            </a:r>
            <a:endParaRPr lang="en-US" sz="1600" dirty="0"/>
          </a:p>
        </p:txBody>
      </p:sp>
      <p:sp>
        <p:nvSpPr>
          <p:cNvPr id="7" name="Striped Right Arrow 6"/>
          <p:cNvSpPr/>
          <p:nvPr/>
        </p:nvSpPr>
        <p:spPr>
          <a:xfrm rot="5400000">
            <a:off x="7502415" y="2889753"/>
            <a:ext cx="1451136" cy="1383297"/>
          </a:xfrm>
          <a:prstGeom prst="stripedRightArrow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/>
              <a:t>17</a:t>
            </a:r>
          </a:p>
          <a:p>
            <a:pPr algn="ctr"/>
            <a:r>
              <a:rPr lang="en-US" sz="1600" dirty="0" smtClean="0"/>
              <a:t>to 25</a:t>
            </a:r>
          </a:p>
          <a:p>
            <a:pPr algn="ctr"/>
            <a:r>
              <a:rPr lang="en-US" sz="1600" dirty="0" smtClean="0"/>
              <a:t>million</a:t>
            </a:r>
            <a:endParaRPr lang="en-US" sz="1600" dirty="0"/>
          </a:p>
        </p:txBody>
      </p:sp>
      <p:sp>
        <p:nvSpPr>
          <p:cNvPr id="9" name="Striped Right Arrow 8"/>
          <p:cNvSpPr/>
          <p:nvPr/>
        </p:nvSpPr>
        <p:spPr>
          <a:xfrm rot="5400000">
            <a:off x="9654336" y="2951561"/>
            <a:ext cx="1451136" cy="1259682"/>
          </a:xfrm>
          <a:prstGeom prst="striped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14</a:t>
            </a:r>
          </a:p>
          <a:p>
            <a:pPr algn="ctr"/>
            <a:r>
              <a:rPr lang="en-US" sz="1600" dirty="0" smtClean="0"/>
              <a:t>to 21</a:t>
            </a:r>
          </a:p>
          <a:p>
            <a:pPr algn="ctr"/>
            <a:r>
              <a:rPr lang="en-US" sz="1600" dirty="0" smtClean="0"/>
              <a:t>billion</a:t>
            </a:r>
          </a:p>
          <a:p>
            <a:pPr algn="ctr"/>
            <a:r>
              <a:rPr lang="en-US" sz="1600" dirty="0" smtClean="0"/>
              <a:t>US$</a:t>
            </a:r>
            <a:endParaRPr lang="en-US" sz="1600" dirty="0"/>
          </a:p>
        </p:txBody>
      </p:sp>
      <p:sp>
        <p:nvSpPr>
          <p:cNvPr id="10" name="Striped Right Arrow 9"/>
          <p:cNvSpPr/>
          <p:nvPr/>
        </p:nvSpPr>
        <p:spPr>
          <a:xfrm rot="5400000">
            <a:off x="899027" y="2065921"/>
            <a:ext cx="1451136" cy="1383297"/>
          </a:xfrm>
          <a:prstGeom prst="stripedRightArrow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/>
              <a:t>30</a:t>
            </a:r>
          </a:p>
          <a:p>
            <a:pPr algn="ctr"/>
            <a:r>
              <a:rPr lang="en-US" sz="1600" dirty="0" smtClean="0"/>
              <a:t>to 46</a:t>
            </a:r>
          </a:p>
          <a:p>
            <a:pPr algn="ctr"/>
            <a:r>
              <a:rPr lang="en-US" sz="1600" dirty="0" smtClean="0"/>
              <a:t>million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CDC5-B19B-47C5-83E5-A9B3D2FE748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76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419" y="286603"/>
            <a:ext cx="10786646" cy="109390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Policy Response: </a:t>
            </a:r>
            <a:r>
              <a:rPr lang="en-US" sz="40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Fiscal and Monitory Measures</a:t>
            </a:r>
            <a:endParaRPr lang="en-GB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085036-70F3-4DE0-AB4F-DAC168F3B44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07004" y="156030"/>
            <a:ext cx="622571" cy="597792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081462"/>
              </p:ext>
            </p:extLst>
          </p:nvPr>
        </p:nvGraphicFramePr>
        <p:xfrm>
          <a:off x="729575" y="1511085"/>
          <a:ext cx="10620489" cy="4423586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3540162">
                  <a:extLst>
                    <a:ext uri="{9D8B030D-6E8A-4147-A177-3AD203B41FA5}">
                      <a16:colId xmlns:a16="http://schemas.microsoft.com/office/drawing/2014/main" val="3935961520"/>
                    </a:ext>
                  </a:extLst>
                </a:gridCol>
                <a:gridCol w="5057678">
                  <a:extLst>
                    <a:ext uri="{9D8B030D-6E8A-4147-A177-3AD203B41FA5}">
                      <a16:colId xmlns:a16="http://schemas.microsoft.com/office/drawing/2014/main" val="135842659"/>
                    </a:ext>
                  </a:extLst>
                </a:gridCol>
                <a:gridCol w="2022649">
                  <a:extLst>
                    <a:ext uri="{9D8B030D-6E8A-4147-A177-3AD203B41FA5}">
                      <a16:colId xmlns:a16="http://schemas.microsoft.com/office/drawing/2014/main" val="2776326053"/>
                    </a:ext>
                  </a:extLst>
                </a:gridCol>
              </a:tblGrid>
              <a:tr h="4616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515110" algn="l"/>
                        </a:tabLs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Policy Category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965" marR="4496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515110" algn="l"/>
                        </a:tabLs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Intervention Type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965" marR="4496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515110" algn="l"/>
                        </a:tabLs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</a:t>
                      </a:r>
                      <a:r>
                        <a:rPr lang="en-GB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 OIC 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Countries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965" marR="4496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2459358"/>
                  </a:ext>
                </a:extLst>
              </a:tr>
              <a:tr h="3993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515110" algn="l"/>
                        </a:tabLs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Fiscal Policy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965" marR="4496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515110" algn="l"/>
                        </a:tabLs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Fiscal stimulus package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965" marR="4496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515110" algn="l"/>
                        </a:tabLs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965" marR="4496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076277"/>
                  </a:ext>
                </a:extLst>
              </a:tr>
              <a:tr h="399399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515110" algn="l"/>
                        </a:tabLs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Monetary Policy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965" marR="4496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515110" algn="l"/>
                        </a:tabLs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Interest rate cut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965" marR="4496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515110" algn="l"/>
                        </a:tabLs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965" marR="4496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199512"/>
                  </a:ext>
                </a:extLst>
              </a:tr>
              <a:tr h="3993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515110" algn="l"/>
                        </a:tabLs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Monetary stimulus package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965" marR="4496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515110" algn="l"/>
                        </a:tabLs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965" marR="4496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2013983"/>
                  </a:ext>
                </a:extLst>
              </a:tr>
              <a:tr h="4956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515110" algn="l"/>
                        </a:tabLs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monetary policy measures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965" marR="4496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515110" algn="l"/>
                        </a:tabLs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965" marR="4496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4545000"/>
                  </a:ext>
                </a:extLst>
              </a:tr>
              <a:tr h="100636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515110" algn="l"/>
                        </a:tabLs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Balance of Payments (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BoP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 and Exchange Rate Policy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965" marR="4496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515110" algn="l"/>
                        </a:tabLs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Direct monetary policy intervention to control Balance of Payments (</a:t>
                      </a:r>
                      <a:r>
                        <a:rPr lang="en-GB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BoP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 and Exchange Rate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965" marR="4496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515110" algn="l"/>
                        </a:tabLs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965" marR="4496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246480"/>
                  </a:ext>
                </a:extLst>
              </a:tr>
              <a:tr h="12616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515110" algn="l"/>
                        </a:tabLs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Accompanying monetary policy intervention to stabilize Balance of Payments (BoP) and Exchange Rate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965" marR="4496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515110" algn="l"/>
                        </a:tabLs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965" marR="4496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2896484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29575" y="6065244"/>
            <a:ext cx="113885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en-GB" sz="12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Elgin 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 al. (2020), April 27 2020 version and IMF Policy Tracker on COVID-19. </a:t>
            </a:r>
            <a:r>
              <a:rPr lang="en-GB" sz="12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Note: Total number of OIC Countries with available in the database is 52.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2CDC5-B19B-47C5-83E5-A9B3D2FE748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52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3114</TotalTime>
  <Words>683</Words>
  <Application>Microsoft Office PowerPoint</Application>
  <PresentationFormat>Widescreen</PresentationFormat>
  <Paragraphs>162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Candara</vt:lpstr>
      <vt:lpstr>Times New Roman</vt:lpstr>
      <vt:lpstr>Wingdings</vt:lpstr>
      <vt:lpstr>Wingdings 2</vt:lpstr>
      <vt:lpstr>Retrospect</vt:lpstr>
      <vt:lpstr>Economic Impacts of  COVID-19 Pandemic and Policy Response in             OIC Member Countries</vt:lpstr>
      <vt:lpstr>Economic Growth in World</vt:lpstr>
      <vt:lpstr>Economic Growth in OIC</vt:lpstr>
      <vt:lpstr>International Trade in Goods</vt:lpstr>
      <vt:lpstr>Foreign Direct Investment</vt:lpstr>
      <vt:lpstr>Employment</vt:lpstr>
      <vt:lpstr>Jobs Affected in Supply Chains</vt:lpstr>
      <vt:lpstr>International Tourism</vt:lpstr>
      <vt:lpstr>Policy Response: Fiscal and Monitory Measures</vt:lpstr>
      <vt:lpstr>Policy Response: Trade Policy Measures</vt:lpstr>
      <vt:lpstr>Policy Response: Financial Sector Support Measures </vt:lpstr>
      <vt:lpstr>Summary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Impacts of COVID-19 Pandemic on OIC Countries</dc:title>
  <dc:creator>Kenan Bagci;mhussain@sesric.org</dc:creator>
  <cp:lastModifiedBy>Nabil M. Dabour</cp:lastModifiedBy>
  <cp:revision>92</cp:revision>
  <dcterms:created xsi:type="dcterms:W3CDTF">2020-06-18T12:44:21Z</dcterms:created>
  <dcterms:modified xsi:type="dcterms:W3CDTF">2020-10-01T12:47:16Z</dcterms:modified>
</cp:coreProperties>
</file>