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70" r:id="rId3"/>
    <p:sldId id="563" r:id="rId4"/>
    <p:sldId id="561" r:id="rId5"/>
    <p:sldId id="564" r:id="rId6"/>
    <p:sldId id="555" r:id="rId7"/>
    <p:sldId id="553" r:id="rId8"/>
    <p:sldId id="562" r:id="rId9"/>
    <p:sldId id="566" r:id="rId10"/>
    <p:sldId id="556" r:id="rId11"/>
    <p:sldId id="568" r:id="rId12"/>
    <p:sldId id="567" r:id="rId13"/>
    <p:sldId id="569" r:id="rId14"/>
    <p:sldId id="423" r:id="rId15"/>
  </p:sldIdLst>
  <p:sldSz cx="877887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E96"/>
    <a:srgbClr val="003C96"/>
    <a:srgbClr val="009999"/>
    <a:srgbClr val="72B88E"/>
    <a:srgbClr val="EAEAEA"/>
    <a:srgbClr val="FFFFFF"/>
    <a:srgbClr val="FF9900"/>
    <a:srgbClr val="E9DA4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 autoAdjust="0"/>
    <p:restoredTop sz="87833" autoAdjust="0"/>
  </p:normalViewPr>
  <p:slideViewPr>
    <p:cSldViewPr>
      <p:cViewPr>
        <p:scale>
          <a:sx n="60" d="100"/>
          <a:sy n="60" d="100"/>
        </p:scale>
        <p:origin x="-1752" y="-192"/>
      </p:cViewPr>
      <p:guideLst>
        <p:guide orient="horz" pos="2160"/>
        <p:guide pos="27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7006B-066F-4E15-9258-51D648D706C8}" type="doc">
      <dgm:prSet loTypeId="urn:microsoft.com/office/officeart/2005/8/layout/cycle3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AU"/>
        </a:p>
      </dgm:t>
    </dgm:pt>
    <dgm:pt modelId="{F0C115EA-6983-478F-BA1C-D6BABE8090C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AU" sz="2800" dirty="0" smtClean="0"/>
            <a:t>Statistical Capacity Development</a:t>
          </a:r>
          <a:endParaRPr lang="en-AU" sz="2800" dirty="0"/>
        </a:p>
      </dgm:t>
    </dgm:pt>
    <dgm:pt modelId="{FD3DE870-51D4-47BE-9E82-AE8BFD3E434A}" type="parTrans" cxnId="{5866BD46-0433-42B1-AB5D-6601BEB8C64F}">
      <dgm:prSet/>
      <dgm:spPr/>
      <dgm:t>
        <a:bodyPr/>
        <a:lstStyle/>
        <a:p>
          <a:endParaRPr lang="en-AU"/>
        </a:p>
      </dgm:t>
    </dgm:pt>
    <dgm:pt modelId="{8B923A50-9DDB-4CCB-97E4-B656013C820D}" type="sibTrans" cxnId="{5866BD46-0433-42B1-AB5D-6601BEB8C64F}">
      <dgm:prSet/>
      <dgm:spPr>
        <a:solidFill>
          <a:srgbClr val="72B88E"/>
        </a:solidFill>
      </dgm:spPr>
      <dgm:t>
        <a:bodyPr/>
        <a:lstStyle/>
        <a:p>
          <a:endParaRPr lang="en-AU"/>
        </a:p>
      </dgm:t>
    </dgm:pt>
    <dgm:pt modelId="{354365BD-58B5-41BE-9017-D8152A0AC11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2800" dirty="0" smtClean="0"/>
            <a:t>legislative and administrative capacity</a:t>
          </a:r>
          <a:endParaRPr lang="en-AU" sz="2800" dirty="0"/>
        </a:p>
      </dgm:t>
    </dgm:pt>
    <dgm:pt modelId="{4D4581CE-5F91-4732-A050-9835F16AC40E}" type="parTrans" cxnId="{48990600-BD27-4E4C-9FF7-EA10DF1CAEA5}">
      <dgm:prSet/>
      <dgm:spPr/>
      <dgm:t>
        <a:bodyPr/>
        <a:lstStyle/>
        <a:p>
          <a:endParaRPr lang="en-AU"/>
        </a:p>
      </dgm:t>
    </dgm:pt>
    <dgm:pt modelId="{8547C863-F5FF-4656-A332-5FB87F1C4FAD}" type="sibTrans" cxnId="{48990600-BD27-4E4C-9FF7-EA10DF1CAEA5}">
      <dgm:prSet/>
      <dgm:spPr/>
      <dgm:t>
        <a:bodyPr/>
        <a:lstStyle/>
        <a:p>
          <a:endParaRPr lang="en-AU"/>
        </a:p>
      </dgm:t>
    </dgm:pt>
    <dgm:pt modelId="{2C7E93AB-E891-438D-B4FE-287D1773AD8B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2800" dirty="0" smtClean="0"/>
            <a:t>human resources and the physical infrastructure</a:t>
          </a:r>
          <a:endParaRPr lang="en-AU" sz="2800" dirty="0">
            <a:solidFill>
              <a:srgbClr val="EAEAEA"/>
            </a:solidFill>
          </a:endParaRPr>
        </a:p>
      </dgm:t>
    </dgm:pt>
    <dgm:pt modelId="{B9E79975-5EB3-47E8-A208-EEA071F52EDB}" type="parTrans" cxnId="{D1A5B00E-4B8B-43AB-9979-7063BE60C81B}">
      <dgm:prSet/>
      <dgm:spPr/>
      <dgm:t>
        <a:bodyPr/>
        <a:lstStyle/>
        <a:p>
          <a:endParaRPr lang="en-AU"/>
        </a:p>
      </dgm:t>
    </dgm:pt>
    <dgm:pt modelId="{34C715BE-F1C7-497D-AD43-DA036BDC6DB4}" type="sibTrans" cxnId="{D1A5B00E-4B8B-43AB-9979-7063BE60C81B}">
      <dgm:prSet/>
      <dgm:spPr/>
      <dgm:t>
        <a:bodyPr/>
        <a:lstStyle/>
        <a:p>
          <a:endParaRPr lang="en-AU"/>
        </a:p>
      </dgm:t>
    </dgm:pt>
    <dgm:pt modelId="{1ABC59CA-D423-44F6-841F-82E120C1BF18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2800" dirty="0" smtClean="0"/>
            <a:t>methodologies employed in data collection</a:t>
          </a:r>
          <a:endParaRPr lang="en-AU" sz="2800" dirty="0">
            <a:solidFill>
              <a:srgbClr val="EAEAEA"/>
            </a:solidFill>
          </a:endParaRPr>
        </a:p>
      </dgm:t>
    </dgm:pt>
    <dgm:pt modelId="{021AE00E-0316-43C7-92AB-8A6EF64EEC7B}" type="parTrans" cxnId="{F6F1E14A-AD78-4877-9F10-5F170F39BC62}">
      <dgm:prSet/>
      <dgm:spPr/>
      <dgm:t>
        <a:bodyPr/>
        <a:lstStyle/>
        <a:p>
          <a:endParaRPr lang="en-US"/>
        </a:p>
      </dgm:t>
    </dgm:pt>
    <dgm:pt modelId="{70B1D1E7-C0B8-4E7C-B5B9-3FA319C8D4C7}" type="sibTrans" cxnId="{F6F1E14A-AD78-4877-9F10-5F170F39BC62}">
      <dgm:prSet/>
      <dgm:spPr/>
      <dgm:t>
        <a:bodyPr/>
        <a:lstStyle/>
        <a:p>
          <a:endParaRPr lang="en-US"/>
        </a:p>
      </dgm:t>
    </dgm:pt>
    <dgm:pt modelId="{00A72A1B-1539-45B6-8A52-161D71C40BA4}" type="pres">
      <dgm:prSet presAssocID="{9217006B-066F-4E15-9258-51D648D706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A2B467FD-A6E7-4C01-9AA6-84032A15CDB6}" type="pres">
      <dgm:prSet presAssocID="{9217006B-066F-4E15-9258-51D648D706C8}" presName="cycle" presStyleCnt="0"/>
      <dgm:spPr/>
    </dgm:pt>
    <dgm:pt modelId="{079FECEB-C877-4193-A8B8-6240A3B8F03A}" type="pres">
      <dgm:prSet presAssocID="{F0C115EA-6983-478F-BA1C-D6BABE8090CF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ECEB409-F1AC-4CEC-9F01-0C01F4C4FEA9}" type="pres">
      <dgm:prSet presAssocID="{8B923A50-9DDB-4CCB-97E4-B656013C820D}" presName="sibTransFirstNode" presStyleLbl="bgShp" presStyleIdx="0" presStyleCnt="1" custScaleX="130430" custLinFactNeighborX="3312" custLinFactNeighborY="-526"/>
      <dgm:spPr/>
      <dgm:t>
        <a:bodyPr/>
        <a:lstStyle/>
        <a:p>
          <a:endParaRPr lang="en-AU"/>
        </a:p>
      </dgm:t>
    </dgm:pt>
    <dgm:pt modelId="{96D96560-C4A3-4699-8DD6-644B9CCDBEF9}" type="pres">
      <dgm:prSet presAssocID="{2C7E93AB-E891-438D-B4FE-287D1773AD8B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2481CA8-026A-4A38-AC34-4CEF4FAEECA3}" type="pres">
      <dgm:prSet presAssocID="{1ABC59CA-D423-44F6-841F-82E120C1BF18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DBBA3-3213-4632-94F2-3CA06BFC855C}" type="pres">
      <dgm:prSet presAssocID="{354365BD-58B5-41BE-9017-D8152A0AC11A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48990600-BD27-4E4C-9FF7-EA10DF1CAEA5}" srcId="{9217006B-066F-4E15-9258-51D648D706C8}" destId="{354365BD-58B5-41BE-9017-D8152A0AC11A}" srcOrd="3" destOrd="0" parTransId="{4D4581CE-5F91-4732-A050-9835F16AC40E}" sibTransId="{8547C863-F5FF-4656-A332-5FB87F1C4FAD}"/>
    <dgm:cxn modelId="{D7BDF206-A980-46C1-8BA5-A1CB7807773E}" type="presOf" srcId="{F0C115EA-6983-478F-BA1C-D6BABE8090CF}" destId="{079FECEB-C877-4193-A8B8-6240A3B8F03A}" srcOrd="0" destOrd="0" presId="urn:microsoft.com/office/officeart/2005/8/layout/cycle3"/>
    <dgm:cxn modelId="{AD94BA5B-E78E-4E31-A210-8B73270282AA}" type="presOf" srcId="{2C7E93AB-E891-438D-B4FE-287D1773AD8B}" destId="{96D96560-C4A3-4699-8DD6-644B9CCDBEF9}" srcOrd="0" destOrd="0" presId="urn:microsoft.com/office/officeart/2005/8/layout/cycle3"/>
    <dgm:cxn modelId="{5B9DE9F4-3D83-45D0-B4BF-9B69B7AA73CE}" type="presOf" srcId="{9217006B-066F-4E15-9258-51D648D706C8}" destId="{00A72A1B-1539-45B6-8A52-161D71C40BA4}" srcOrd="0" destOrd="0" presId="urn:microsoft.com/office/officeart/2005/8/layout/cycle3"/>
    <dgm:cxn modelId="{D1A5B00E-4B8B-43AB-9979-7063BE60C81B}" srcId="{9217006B-066F-4E15-9258-51D648D706C8}" destId="{2C7E93AB-E891-438D-B4FE-287D1773AD8B}" srcOrd="1" destOrd="0" parTransId="{B9E79975-5EB3-47E8-A208-EEA071F52EDB}" sibTransId="{34C715BE-F1C7-497D-AD43-DA036BDC6DB4}"/>
    <dgm:cxn modelId="{254B17CC-84EC-445B-95B1-C629E3B9222A}" type="presOf" srcId="{354365BD-58B5-41BE-9017-D8152A0AC11A}" destId="{C5FDBBA3-3213-4632-94F2-3CA06BFC855C}" srcOrd="0" destOrd="0" presId="urn:microsoft.com/office/officeart/2005/8/layout/cycle3"/>
    <dgm:cxn modelId="{F6F1E14A-AD78-4877-9F10-5F170F39BC62}" srcId="{9217006B-066F-4E15-9258-51D648D706C8}" destId="{1ABC59CA-D423-44F6-841F-82E120C1BF18}" srcOrd="2" destOrd="0" parTransId="{021AE00E-0316-43C7-92AB-8A6EF64EEC7B}" sibTransId="{70B1D1E7-C0B8-4E7C-B5B9-3FA319C8D4C7}"/>
    <dgm:cxn modelId="{EB7AC12D-3853-4E26-B5B4-31E15CB77CD3}" type="presOf" srcId="{8B923A50-9DDB-4CCB-97E4-B656013C820D}" destId="{AECEB409-F1AC-4CEC-9F01-0C01F4C4FEA9}" srcOrd="0" destOrd="0" presId="urn:microsoft.com/office/officeart/2005/8/layout/cycle3"/>
    <dgm:cxn modelId="{FCA986C0-DA04-4989-9031-22AB41631872}" type="presOf" srcId="{1ABC59CA-D423-44F6-841F-82E120C1BF18}" destId="{D2481CA8-026A-4A38-AC34-4CEF4FAEECA3}" srcOrd="0" destOrd="0" presId="urn:microsoft.com/office/officeart/2005/8/layout/cycle3"/>
    <dgm:cxn modelId="{5866BD46-0433-42B1-AB5D-6601BEB8C64F}" srcId="{9217006B-066F-4E15-9258-51D648D706C8}" destId="{F0C115EA-6983-478F-BA1C-D6BABE8090CF}" srcOrd="0" destOrd="0" parTransId="{FD3DE870-51D4-47BE-9E82-AE8BFD3E434A}" sibTransId="{8B923A50-9DDB-4CCB-97E4-B656013C820D}"/>
    <dgm:cxn modelId="{C68F708E-B0B6-4ADD-912A-06FB15A0F2BE}" type="presParOf" srcId="{00A72A1B-1539-45B6-8A52-161D71C40BA4}" destId="{A2B467FD-A6E7-4C01-9AA6-84032A15CDB6}" srcOrd="0" destOrd="0" presId="urn:microsoft.com/office/officeart/2005/8/layout/cycle3"/>
    <dgm:cxn modelId="{4C69D2D0-89E0-4CCD-9677-5CD6D5512469}" type="presParOf" srcId="{A2B467FD-A6E7-4C01-9AA6-84032A15CDB6}" destId="{079FECEB-C877-4193-A8B8-6240A3B8F03A}" srcOrd="0" destOrd="0" presId="urn:microsoft.com/office/officeart/2005/8/layout/cycle3"/>
    <dgm:cxn modelId="{33ED8DA2-1486-4B6A-9B73-0573ABDEFB57}" type="presParOf" srcId="{A2B467FD-A6E7-4C01-9AA6-84032A15CDB6}" destId="{AECEB409-F1AC-4CEC-9F01-0C01F4C4FEA9}" srcOrd="1" destOrd="0" presId="urn:microsoft.com/office/officeart/2005/8/layout/cycle3"/>
    <dgm:cxn modelId="{B0DBCD79-3A02-4460-A12D-124CD0FBFE5F}" type="presParOf" srcId="{A2B467FD-A6E7-4C01-9AA6-84032A15CDB6}" destId="{96D96560-C4A3-4699-8DD6-644B9CCDBEF9}" srcOrd="2" destOrd="0" presId="urn:microsoft.com/office/officeart/2005/8/layout/cycle3"/>
    <dgm:cxn modelId="{1FD51585-7EEC-4731-BC8D-D1F1AD1A730F}" type="presParOf" srcId="{A2B467FD-A6E7-4C01-9AA6-84032A15CDB6}" destId="{D2481CA8-026A-4A38-AC34-4CEF4FAEECA3}" srcOrd="3" destOrd="0" presId="urn:microsoft.com/office/officeart/2005/8/layout/cycle3"/>
    <dgm:cxn modelId="{FB3B6069-8F64-4F63-A53F-54B20481C2C0}" type="presParOf" srcId="{A2B467FD-A6E7-4C01-9AA6-84032A15CDB6}" destId="{C5FDBBA3-3213-4632-94F2-3CA06BFC855C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CEB409-F1AC-4CEC-9F01-0C01F4C4FEA9}">
      <dsp:nvSpPr>
        <dsp:cNvPr id="0" name=""/>
        <dsp:cNvSpPr/>
      </dsp:nvSpPr>
      <dsp:spPr>
        <a:xfrm>
          <a:off x="748778" y="-148601"/>
          <a:ext cx="6746034" cy="5172149"/>
        </a:xfrm>
        <a:prstGeom prst="circularArrow">
          <a:avLst>
            <a:gd name="adj1" fmla="val 4668"/>
            <a:gd name="adj2" fmla="val 272909"/>
            <a:gd name="adj3" fmla="val 12900677"/>
            <a:gd name="adj4" fmla="val 17983765"/>
            <a:gd name="adj5" fmla="val 4847"/>
          </a:avLst>
        </a:prstGeom>
        <a:solidFill>
          <a:srgbClr val="72B8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FECEB-C877-4193-A8B8-6240A3B8F03A}">
      <dsp:nvSpPr>
        <dsp:cNvPr id="0" name=""/>
        <dsp:cNvSpPr/>
      </dsp:nvSpPr>
      <dsp:spPr>
        <a:xfrm>
          <a:off x="2258802" y="2109"/>
          <a:ext cx="3383382" cy="1691691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800" kern="1200" dirty="0" smtClean="0"/>
            <a:t>Statistical Capacity Development</a:t>
          </a:r>
          <a:endParaRPr lang="en-AU" sz="2800" kern="1200" dirty="0"/>
        </a:p>
      </dsp:txBody>
      <dsp:txXfrm>
        <a:off x="2258802" y="2109"/>
        <a:ext cx="3383382" cy="1691691"/>
      </dsp:txXfrm>
    </dsp:sp>
    <dsp:sp modelId="{96D96560-C4A3-4699-8DD6-644B9CCDBEF9}">
      <dsp:nvSpPr>
        <dsp:cNvPr id="0" name=""/>
        <dsp:cNvSpPr/>
      </dsp:nvSpPr>
      <dsp:spPr>
        <a:xfrm>
          <a:off x="4115948" y="1859254"/>
          <a:ext cx="3383382" cy="169169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human resources and the physical infrastructure</a:t>
          </a:r>
          <a:endParaRPr lang="en-AU" sz="2800" kern="1200" dirty="0">
            <a:solidFill>
              <a:srgbClr val="EAEAEA"/>
            </a:solidFill>
          </a:endParaRPr>
        </a:p>
      </dsp:txBody>
      <dsp:txXfrm>
        <a:off x="4115948" y="1859254"/>
        <a:ext cx="3383382" cy="1691691"/>
      </dsp:txXfrm>
    </dsp:sp>
    <dsp:sp modelId="{D2481CA8-026A-4A38-AC34-4CEF4FAEECA3}">
      <dsp:nvSpPr>
        <dsp:cNvPr id="0" name=""/>
        <dsp:cNvSpPr/>
      </dsp:nvSpPr>
      <dsp:spPr>
        <a:xfrm>
          <a:off x="2258802" y="3716399"/>
          <a:ext cx="3383382" cy="169169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methodologies employed in data collection</a:t>
          </a:r>
          <a:endParaRPr lang="en-AU" sz="2800" kern="1200" dirty="0">
            <a:solidFill>
              <a:srgbClr val="EAEAEA"/>
            </a:solidFill>
          </a:endParaRPr>
        </a:p>
      </dsp:txBody>
      <dsp:txXfrm>
        <a:off x="2258802" y="3716399"/>
        <a:ext cx="3383382" cy="1691691"/>
      </dsp:txXfrm>
    </dsp:sp>
    <dsp:sp modelId="{C5FDBBA3-3213-4632-94F2-3CA06BFC855C}">
      <dsp:nvSpPr>
        <dsp:cNvPr id="0" name=""/>
        <dsp:cNvSpPr/>
      </dsp:nvSpPr>
      <dsp:spPr>
        <a:xfrm>
          <a:off x="401657" y="1859254"/>
          <a:ext cx="3383382" cy="169169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legislative and administrative capacity</a:t>
          </a:r>
          <a:endParaRPr lang="en-AU" sz="2800" kern="1200" dirty="0"/>
        </a:p>
      </dsp:txBody>
      <dsp:txXfrm>
        <a:off x="401657" y="1859254"/>
        <a:ext cx="3383382" cy="1691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B0A6925-0CF7-4EE6-BB2A-63413A5F1E7B}" type="datetimeFigureOut">
              <a:rPr lang="en-US"/>
              <a:pPr>
                <a:defRPr/>
              </a:pPr>
              <a:t>5/31/2012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C09BEA-53FC-4C70-BB46-C637215B1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9114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3488" y="685800"/>
            <a:ext cx="43910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5D4636A-8DE3-4D31-9DFE-0BD493E796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8457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AD25F-812C-486B-887C-A079FCBDEAC6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24A50B-D244-4D64-91AA-DAE47824423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33488" y="685800"/>
            <a:ext cx="43910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FC695-8C72-43C1-AEBB-D145E4F8B09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33488" y="685800"/>
            <a:ext cx="43910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FC695-8C72-43C1-AEBB-D145E4F8B09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9011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7B2C43D-BC61-4B96-8613-690031CD26C2}" type="slidenum">
              <a:rPr lang="en-US" sz="1200"/>
              <a:pPr algn="r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33488" y="685800"/>
            <a:ext cx="43910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*The First Session focused on defining the direction, objectives, goals and expected benefits as well as the fields in which the Commission will generate a value-added contribution to statistical systems of the OIC Member Countries.</a:t>
            </a:r>
          </a:p>
          <a:p>
            <a:r>
              <a:rPr lang="en-US" dirty="0" smtClean="0"/>
              <a:t>*The</a:t>
            </a:r>
            <a:r>
              <a:rPr lang="en-US" baseline="0" dirty="0" smtClean="0"/>
              <a:t> </a:t>
            </a:r>
            <a:r>
              <a:rPr lang="en-US" dirty="0" smtClean="0"/>
              <a:t>Members of the Bureau</a:t>
            </a:r>
            <a:r>
              <a:rPr lang="en-US" baseline="0" dirty="0" smtClean="0"/>
              <a:t> were elected as:</a:t>
            </a:r>
            <a:endParaRPr lang="en-US" dirty="0" smtClean="0"/>
          </a:p>
          <a:p>
            <a:r>
              <a:rPr lang="en-US" dirty="0" smtClean="0"/>
              <a:t>Chair: Kingdom of Saudi Arabia /</a:t>
            </a:r>
            <a:r>
              <a:rPr lang="en-US" baseline="0" dirty="0" smtClean="0"/>
              <a:t> </a:t>
            </a:r>
            <a:r>
              <a:rPr lang="en-GB" dirty="0" smtClean="0"/>
              <a:t>Vice Chairs: Indonesia and Sudan</a:t>
            </a:r>
            <a:r>
              <a:rPr lang="en-GB" baseline="0" dirty="0" smtClean="0"/>
              <a:t> /</a:t>
            </a:r>
            <a:r>
              <a:rPr lang="en-GB" dirty="0" smtClean="0"/>
              <a:t> </a:t>
            </a:r>
            <a:r>
              <a:rPr lang="en-GB" dirty="0" err="1" smtClean="0"/>
              <a:t>Rapporteur</a:t>
            </a:r>
            <a:r>
              <a:rPr lang="en-GB" dirty="0" smtClean="0"/>
              <a:t>: Senegal 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FC695-8C72-43C1-AEBB-D145E4F8B09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33488" y="685800"/>
            <a:ext cx="4391025" cy="3429000"/>
          </a:xfrm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6EF8A-DF80-444E-9845-6D258663775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5" descr="OIC_Member_Countries_2"/>
          <p:cNvPicPr>
            <a:picLocks noChangeAspect="1" noChangeArrowheads="1"/>
          </p:cNvPicPr>
          <p:nvPr userDrawn="1"/>
        </p:nvPicPr>
        <p:blipFill>
          <a:blip r:embed="rId3" cstate="print">
            <a:lum bright="54000" contrast="-84000"/>
          </a:blip>
          <a:srcRect r="11667"/>
          <a:stretch>
            <a:fillRect/>
          </a:stretch>
        </p:blipFill>
        <p:spPr bwMode="auto">
          <a:xfrm>
            <a:off x="0" y="438151"/>
            <a:ext cx="877887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111"/>
          <p:cNvSpPr>
            <a:spLocks/>
          </p:cNvSpPr>
          <p:nvPr userDrawn="1"/>
        </p:nvSpPr>
        <p:spPr bwMode="ltGray">
          <a:xfrm>
            <a:off x="0" y="3657600"/>
            <a:ext cx="8778875" cy="2179638"/>
          </a:xfrm>
          <a:custGeom>
            <a:avLst/>
            <a:gdLst/>
            <a:ahLst/>
            <a:cxnLst>
              <a:cxn ang="0">
                <a:pos x="0" y="967"/>
              </a:cxn>
              <a:cxn ang="0">
                <a:pos x="3442" y="974"/>
              </a:cxn>
              <a:cxn ang="0">
                <a:pos x="5767" y="0"/>
              </a:cxn>
              <a:cxn ang="0">
                <a:pos x="5739" y="1373"/>
              </a:cxn>
              <a:cxn ang="0">
                <a:pos x="0" y="1373"/>
              </a:cxn>
              <a:cxn ang="0">
                <a:pos x="0" y="967"/>
              </a:cxn>
            </a:cxnLst>
            <a:rect l="0" t="0" r="r" b="b"/>
            <a:pathLst>
              <a:path w="5767" h="1373">
                <a:moveTo>
                  <a:pt x="0" y="967"/>
                </a:moveTo>
                <a:cubicBezTo>
                  <a:pt x="1479" y="1166"/>
                  <a:pt x="2326" y="1159"/>
                  <a:pt x="3442" y="974"/>
                </a:cubicBezTo>
                <a:cubicBezTo>
                  <a:pt x="4558" y="789"/>
                  <a:pt x="5469" y="174"/>
                  <a:pt x="5767" y="0"/>
                </a:cubicBezTo>
                <a:lnTo>
                  <a:pt x="5739" y="1373"/>
                </a:lnTo>
                <a:lnTo>
                  <a:pt x="0" y="1373"/>
                </a:lnTo>
                <a:lnTo>
                  <a:pt x="0" y="967"/>
                </a:ln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cs typeface="+mn-cs"/>
            </a:endParaRPr>
          </a:p>
        </p:txBody>
      </p:sp>
      <p:sp>
        <p:nvSpPr>
          <p:cNvPr id="6" name="Freeform 110"/>
          <p:cNvSpPr>
            <a:spLocks/>
          </p:cNvSpPr>
          <p:nvPr userDrawn="1"/>
        </p:nvSpPr>
        <p:spPr bwMode="ltGray">
          <a:xfrm>
            <a:off x="-10669" y="3657601"/>
            <a:ext cx="8789544" cy="3211513"/>
          </a:xfrm>
          <a:custGeom>
            <a:avLst/>
            <a:gdLst/>
            <a:ahLst/>
            <a:cxnLst>
              <a:cxn ang="0">
                <a:pos x="0" y="1250"/>
              </a:cxn>
              <a:cxn ang="0">
                <a:pos x="3548" y="1102"/>
              </a:cxn>
              <a:cxn ang="0">
                <a:pos x="5767" y="0"/>
              </a:cxn>
              <a:cxn ang="0">
                <a:pos x="5767" y="2023"/>
              </a:cxn>
              <a:cxn ang="0">
                <a:pos x="7" y="2023"/>
              </a:cxn>
              <a:cxn ang="0">
                <a:pos x="0" y="1250"/>
              </a:cxn>
            </a:cxnLst>
            <a:rect l="0" t="0" r="r" b="b"/>
            <a:pathLst>
              <a:path w="5767" h="2023">
                <a:moveTo>
                  <a:pt x="0" y="1250"/>
                </a:moveTo>
                <a:cubicBezTo>
                  <a:pt x="1344" y="1380"/>
                  <a:pt x="2460" y="1326"/>
                  <a:pt x="3548" y="1102"/>
                </a:cubicBezTo>
                <a:cubicBezTo>
                  <a:pt x="4636" y="878"/>
                  <a:pt x="5532" y="270"/>
                  <a:pt x="5767" y="0"/>
                </a:cubicBezTo>
                <a:lnTo>
                  <a:pt x="5767" y="2023"/>
                </a:lnTo>
                <a:lnTo>
                  <a:pt x="7" y="2023"/>
                </a:lnTo>
                <a:lnTo>
                  <a:pt x="0" y="125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cs typeface="+mn-cs"/>
            </a:endParaRPr>
          </a:p>
        </p:txBody>
      </p:sp>
      <p:graphicFrame>
        <p:nvGraphicFramePr>
          <p:cNvPr id="7" name="Object 116"/>
          <p:cNvGraphicFramePr>
            <a:graphicFrameLocks noChangeAspect="1"/>
          </p:cNvGraphicFramePr>
          <p:nvPr/>
        </p:nvGraphicFramePr>
        <p:xfrm>
          <a:off x="131074" y="252414"/>
          <a:ext cx="1697859" cy="561975"/>
        </p:xfrm>
        <a:graphic>
          <a:graphicData uri="http://schemas.openxmlformats.org/presentationml/2006/ole">
            <p:oleObj spid="_x0000_s120857" name="CorelDRAW" r:id="rId4" imgW="2043000" imgH="649080" progId="">
              <p:embed/>
            </p:oleObj>
          </a:graphicData>
        </a:graphic>
      </p:graphicFrame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97359" y="5867400"/>
            <a:ext cx="6437842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4202" y="2286000"/>
            <a:ext cx="7096257" cy="1066800"/>
          </a:xfrm>
        </p:spPr>
        <p:txBody>
          <a:bodyPr/>
          <a:lstStyle>
            <a:lvl1pPr>
              <a:defRPr sz="4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4684" y="198438"/>
            <a:ext cx="1975247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944" y="198438"/>
            <a:ext cx="5779426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38944" y="198438"/>
            <a:ext cx="7900988" cy="604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71" y="4406901"/>
            <a:ext cx="746204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471" y="2906713"/>
            <a:ext cx="746204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274638"/>
            <a:ext cx="7900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8944" y="1535113"/>
            <a:ext cx="387886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44" y="2174875"/>
            <a:ext cx="387886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9547" y="1535113"/>
            <a:ext cx="38803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59547" y="2174875"/>
            <a:ext cx="38803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273050"/>
            <a:ext cx="28881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296" y="273051"/>
            <a:ext cx="490763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8944" y="1435101"/>
            <a:ext cx="28881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0721" y="4800600"/>
            <a:ext cx="52673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0721" y="612775"/>
            <a:ext cx="52673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0721" y="5367338"/>
            <a:ext cx="52673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1" descr="OIC_Member_Countries_2"/>
          <p:cNvPicPr>
            <a:picLocks noChangeAspect="1" noChangeArrowheads="1"/>
          </p:cNvPicPr>
          <p:nvPr userDrawn="1"/>
        </p:nvPicPr>
        <p:blipFill>
          <a:blip r:embed="rId13" cstate="print">
            <a:lum bright="66000" contrast="-88000"/>
          </a:blip>
          <a:srcRect l="475" r="13324" b="2052"/>
          <a:stretch>
            <a:fillRect/>
          </a:stretch>
        </p:blipFill>
        <p:spPr bwMode="auto">
          <a:xfrm>
            <a:off x="16766" y="1244601"/>
            <a:ext cx="8734675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1" name="Rectangle 67"/>
          <p:cNvSpPr>
            <a:spLocks noChangeArrowheads="1"/>
          </p:cNvSpPr>
          <p:nvPr/>
        </p:nvSpPr>
        <p:spPr bwMode="ltGray">
          <a:xfrm>
            <a:off x="0" y="-1588"/>
            <a:ext cx="8778875" cy="838201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cs typeface="+mn-cs"/>
            </a:endParaRPr>
          </a:p>
        </p:txBody>
      </p:sp>
      <p:sp>
        <p:nvSpPr>
          <p:cNvPr id="1137" name="Freeform 113"/>
          <p:cNvSpPr>
            <a:spLocks/>
          </p:cNvSpPr>
          <p:nvPr/>
        </p:nvSpPr>
        <p:spPr bwMode="ltGray">
          <a:xfrm flipV="1">
            <a:off x="-21337" y="457200"/>
            <a:ext cx="8800213" cy="401638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3356" y="56"/>
              </a:cxn>
              <a:cxn ang="0">
                <a:pos x="5774" y="288"/>
              </a:cxn>
              <a:cxn ang="0">
                <a:pos x="5774" y="0"/>
              </a:cxn>
              <a:cxn ang="0">
                <a:pos x="14" y="0"/>
              </a:cxn>
              <a:cxn ang="0">
                <a:pos x="0" y="49"/>
              </a:cxn>
            </a:cxnLst>
            <a:rect l="0" t="0" r="r" b="b"/>
            <a:pathLst>
              <a:path w="5774" h="288">
                <a:moveTo>
                  <a:pt x="0" y="49"/>
                </a:moveTo>
                <a:cubicBezTo>
                  <a:pt x="1344" y="31"/>
                  <a:pt x="2268" y="24"/>
                  <a:pt x="3356" y="56"/>
                </a:cubicBezTo>
                <a:cubicBezTo>
                  <a:pt x="4444" y="88"/>
                  <a:pt x="5539" y="250"/>
                  <a:pt x="5774" y="288"/>
                </a:cubicBezTo>
                <a:lnTo>
                  <a:pt x="5774" y="0"/>
                </a:lnTo>
                <a:lnTo>
                  <a:pt x="14" y="0"/>
                </a:lnTo>
                <a:lnTo>
                  <a:pt x="0" y="49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cs typeface="+mn-cs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8944" y="1295400"/>
            <a:ext cx="79009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152400"/>
            <a:ext cx="101963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1" i="1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tr-TR"/>
              <a:t>OIC ANKARA</a:t>
            </a:r>
          </a:p>
          <a:p>
            <a:pPr>
              <a:defRPr/>
            </a:pPr>
            <a:r>
              <a:rPr lang="tr-TR"/>
              <a:t>SESRIC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43674" y="6324600"/>
            <a:ext cx="680362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ltGray">
          <a:xfrm>
            <a:off x="951045" y="6629400"/>
            <a:ext cx="7023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STATISTICAL, ECONOMIC, SOCIAL RESEARCH AND TRAINING CENTRE FOR ISLAMIC COUNTRIES</a:t>
            </a:r>
          </a:p>
          <a:p>
            <a:pPr>
              <a:defRPr/>
            </a:pPr>
            <a:r>
              <a:rPr lang="tr-TR"/>
              <a:t>a</a:t>
            </a: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12101" y="198438"/>
            <a:ext cx="782783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3" name="Group 21"/>
          <p:cNvGrpSpPr>
            <a:grpSpLocks/>
          </p:cNvGrpSpPr>
          <p:nvPr/>
        </p:nvGrpSpPr>
        <p:grpSpPr bwMode="auto">
          <a:xfrm>
            <a:off x="219472" y="0"/>
            <a:ext cx="1389989" cy="1295400"/>
            <a:chOff x="4032" y="2496"/>
            <a:chExt cx="962" cy="962"/>
          </a:xfrm>
        </p:grpSpPr>
        <p:sp>
          <p:nvSpPr>
            <p:cNvPr id="84996" name="Oval 20"/>
            <p:cNvSpPr>
              <a:spLocks noChangeArrowheads="1"/>
            </p:cNvSpPr>
            <p:nvPr/>
          </p:nvSpPr>
          <p:spPr bwMode="auto">
            <a:xfrm>
              <a:off x="4032" y="2496"/>
              <a:ext cx="962" cy="96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 dirty="0"/>
            </a:p>
          </p:txBody>
        </p:sp>
        <p:pic>
          <p:nvPicPr>
            <p:cNvPr id="84997" name="Picture 19" descr="Logo_Sesric_Original_Colour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2496"/>
              <a:ext cx="962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499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447800"/>
            <a:ext cx="8340725" cy="495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36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600" dirty="0" smtClean="0"/>
              <a:t>Challenges of Statistical Capacity Development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36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 b="0" dirty="0" smtClean="0"/>
              <a:t>Statistical, Economic and Social Research and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 b="0" dirty="0" smtClean="0"/>
              <a:t> Training </a:t>
            </a:r>
            <a:r>
              <a:rPr lang="tr-TR" sz="2400" b="0" dirty="0" err="1" smtClean="0"/>
              <a:t>Centre</a:t>
            </a:r>
            <a:r>
              <a:rPr lang="en-US" sz="2400" b="0" dirty="0" smtClean="0"/>
              <a:t> for </a:t>
            </a:r>
            <a:r>
              <a:rPr lang="tr-TR" sz="2400" b="0" dirty="0" err="1" smtClean="0"/>
              <a:t>Islamic</a:t>
            </a:r>
            <a:r>
              <a:rPr lang="en-US" sz="2400" b="0" dirty="0" smtClean="0"/>
              <a:t> Countries</a:t>
            </a:r>
            <a:r>
              <a:rPr lang="tr-TR" sz="2400" b="0" dirty="0" smtClean="0"/>
              <a:t> </a:t>
            </a:r>
            <a:r>
              <a:rPr lang="en-US" sz="2400" b="0" dirty="0" smtClean="0"/>
              <a:t> </a:t>
            </a:r>
            <a:r>
              <a:rPr lang="tr-TR" sz="2400" b="0" dirty="0" smtClean="0"/>
              <a:t>(SESRIC)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b="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V Astana Economic Forum</a:t>
            </a:r>
            <a:endParaRPr lang="tr-TR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24 </a:t>
            </a:r>
            <a:r>
              <a:rPr lang="tr-TR" sz="2400" dirty="0" smtClean="0"/>
              <a:t>May 2012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Astana-Kazakhstan</a:t>
            </a:r>
            <a:endParaRPr lang="tr-TR" sz="2400" dirty="0" smtClean="0"/>
          </a:p>
        </p:txBody>
      </p:sp>
      <p:sp>
        <p:nvSpPr>
          <p:cNvPr id="84995" name="Rectangle 6"/>
          <p:cNvSpPr>
            <a:spLocks noChangeArrowheads="1"/>
          </p:cNvSpPr>
          <p:nvPr/>
        </p:nvSpPr>
        <p:spPr bwMode="auto">
          <a:xfrm>
            <a:off x="0" y="2057401"/>
            <a:ext cx="8778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 i="1">
              <a:solidFill>
                <a:srgbClr val="333399"/>
              </a:solidFill>
            </a:endParaRPr>
          </a:p>
          <a:p>
            <a:pPr algn="ctr"/>
            <a:r>
              <a:rPr lang="en-US" sz="2000" b="1" i="1">
                <a:solidFill>
                  <a:srgbClr val="333399"/>
                </a:solidFill>
              </a:rPr>
              <a:t> </a:t>
            </a:r>
            <a:endParaRPr lang="en-US" sz="200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Milestones in SCD at international level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1066800"/>
            <a:ext cx="8339931" cy="5334000"/>
          </a:xfrm>
        </p:spPr>
        <p:txBody>
          <a:bodyPr/>
          <a:lstStyle/>
          <a:p>
            <a:pPr marL="811213" indent="-457200" fontAlgn="auto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2004 </a:t>
            </a:r>
            <a:r>
              <a:rPr lang="en-GB" dirty="0"/>
              <a:t>- Marrakech Action Plan for Statistics </a:t>
            </a:r>
            <a:endParaRPr lang="en-GB" dirty="0" smtClean="0"/>
          </a:p>
          <a:p>
            <a:pPr marL="811213" indent="-457200" fontAlgn="auto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GB" u="sng" dirty="0" smtClean="0"/>
              <a:t>2005 - Paris </a:t>
            </a:r>
            <a:r>
              <a:rPr lang="en-GB" u="sng" dirty="0"/>
              <a:t>Declaration on Aid Effectiveness </a:t>
            </a:r>
            <a:endParaRPr lang="en-GB" u="sng" dirty="0" smtClean="0"/>
          </a:p>
          <a:p>
            <a:pPr marL="811213" indent="-457200" fontAlgn="auto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2008 - Accra </a:t>
            </a:r>
            <a:r>
              <a:rPr lang="en-GB" dirty="0"/>
              <a:t>Agenda for Action </a:t>
            </a:r>
            <a:endParaRPr lang="en-GB" dirty="0" smtClean="0"/>
          </a:p>
          <a:p>
            <a:pPr marL="811213" indent="-457200" fontAlgn="auto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2009 - The </a:t>
            </a:r>
            <a:r>
              <a:rPr lang="en-GB" dirty="0"/>
              <a:t>Dakar Declaration on the Development of </a:t>
            </a:r>
            <a:r>
              <a:rPr lang="en-GB" dirty="0" smtClean="0"/>
              <a:t>Statistics</a:t>
            </a:r>
          </a:p>
          <a:p>
            <a:pPr marL="811213" indent="-457200" fontAlgn="auto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GB" dirty="0" smtClean="0"/>
              <a:t>2011- </a:t>
            </a:r>
            <a:r>
              <a:rPr lang="en-GB" dirty="0" err="1" smtClean="0"/>
              <a:t>Busan</a:t>
            </a:r>
            <a:r>
              <a:rPr lang="en-GB" dirty="0" smtClean="0"/>
              <a:t> Action Plan for Statistics</a:t>
            </a:r>
            <a:endParaRPr lang="en-GB" dirty="0"/>
          </a:p>
          <a:p>
            <a:pPr eaLnBrk="1" hangingPunct="1">
              <a:lnSpc>
                <a:spcPct val="90000"/>
              </a:lnSpc>
              <a:buClr>
                <a:srgbClr val="009999"/>
              </a:buClr>
              <a:buFont typeface="Wingdings" pitchFamily="2" charset="2"/>
              <a:buChar char="ü"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 smtClean="0"/>
              <a:t>							</a:t>
            </a:r>
            <a:endParaRPr lang="en-US" sz="3600" dirty="0" smtClean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85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en-US" sz="3600" dirty="0"/>
              <a:t>The PRESS Report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1066800"/>
            <a:ext cx="8339931" cy="53340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b="0" dirty="0"/>
          </a:p>
          <a:p>
            <a:pPr marL="457200" indent="-457200">
              <a:buFont typeface="+mj-lt"/>
              <a:buAutoNum type="arabicPeriod"/>
            </a:pPr>
            <a:endParaRPr lang="en-US" sz="2400" b="0" dirty="0"/>
          </a:p>
          <a:p>
            <a:pPr marL="0" indent="0">
              <a:buNone/>
            </a:pPr>
            <a:r>
              <a:rPr lang="en-US" sz="2400" b="0" dirty="0"/>
              <a:t>	</a:t>
            </a:r>
          </a:p>
          <a:p>
            <a:pPr marL="0" indent="0">
              <a:buNone/>
            </a:pPr>
            <a:r>
              <a:rPr lang="tr-TR" sz="2400" dirty="0" smtClean="0"/>
              <a:t>			</a:t>
            </a:r>
            <a:endParaRPr lang="en-US" sz="3600" dirty="0" smtClean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1338262"/>
            <a:ext cx="7391400" cy="5355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153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The PRESS Report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1066800"/>
            <a:ext cx="8339931" cy="533400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endParaRPr lang="en-US" sz="2400" dirty="0"/>
          </a:p>
          <a:p>
            <a:pPr marL="0" indent="0">
              <a:buNone/>
            </a:pPr>
            <a:endParaRPr lang="en-US" sz="2400" b="0" dirty="0"/>
          </a:p>
          <a:p>
            <a:endParaRPr lang="en-US" sz="2400" b="0" dirty="0"/>
          </a:p>
          <a:p>
            <a:pPr marL="0" indent="0">
              <a:buNone/>
            </a:pPr>
            <a:r>
              <a:rPr lang="en-US" sz="2400" b="0" dirty="0"/>
              <a:t>	</a:t>
            </a:r>
          </a:p>
          <a:p>
            <a:pPr marL="0" indent="0">
              <a:buNone/>
            </a:pPr>
            <a:r>
              <a:rPr lang="tr-TR" sz="2400" dirty="0" smtClean="0"/>
              <a:t>			</a:t>
            </a:r>
            <a:endParaRPr lang="en-US" sz="3600" dirty="0" smtClean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" y="1143000"/>
            <a:ext cx="8580438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886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Conclusion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1066800"/>
            <a:ext cx="8339931" cy="5334000"/>
          </a:xfrm>
        </p:spPr>
        <p:txBody>
          <a:bodyPr/>
          <a:lstStyle/>
          <a:p>
            <a:pPr marL="514350" indent="-514350" fontAlgn="auto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b="0" dirty="0" smtClean="0"/>
              <a:t>Although there have been a significant efforts on coordination of statistical capacity building activities there is still much work to be done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dirty="0" smtClean="0"/>
              <a:t>Strong sense of ownership needs to be generated among stakeholders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dirty="0" smtClean="0"/>
              <a:t>Development of thematic statistical capacity building programs by region or country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dirty="0" smtClean="0"/>
              <a:t>Wise management of available funds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b="0" dirty="0"/>
          </a:p>
          <a:p>
            <a:pPr marL="457200" indent="-457200">
              <a:buFont typeface="+mj-lt"/>
              <a:buAutoNum type="arabicPeriod"/>
            </a:pPr>
            <a:endParaRPr lang="en-US" sz="2400" b="0" dirty="0"/>
          </a:p>
          <a:p>
            <a:pPr marL="457200" indent="-457200">
              <a:buFont typeface="+mj-lt"/>
              <a:buAutoNum type="arabicPeriod"/>
            </a:pPr>
            <a:r>
              <a:rPr lang="en-US" sz="2400" b="0" dirty="0"/>
              <a:t>	</a:t>
            </a:r>
          </a:p>
          <a:p>
            <a:pPr marL="0" indent="0">
              <a:buNone/>
            </a:pPr>
            <a:r>
              <a:rPr lang="tr-TR" sz="2400" dirty="0" smtClean="0"/>
              <a:t>			</a:t>
            </a:r>
            <a:endParaRPr lang="en-US" sz="3600" dirty="0" smtClean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393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514600"/>
            <a:ext cx="8778875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000" b="1" kern="10" dirty="0">
                <a:ln w="28575">
                  <a:solidFill>
                    <a:srgbClr val="72B88E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Thank You </a:t>
            </a:r>
            <a:r>
              <a:rPr lang="en-US" sz="9000" b="1" kern="10" dirty="0">
                <a:ln w="28575">
                  <a:solidFill>
                    <a:srgbClr val="72B88E"/>
                  </a:solidFill>
                  <a:round/>
                  <a:headEnd/>
                  <a:tailE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!</a:t>
            </a:r>
          </a:p>
        </p:txBody>
      </p:sp>
      <p:sp>
        <p:nvSpPr>
          <p:cNvPr id="107522" name="Rectangle 7"/>
          <p:cNvSpPr>
            <a:spLocks noChangeArrowheads="1"/>
          </p:cNvSpPr>
          <p:nvPr/>
        </p:nvSpPr>
        <p:spPr bwMode="auto">
          <a:xfrm>
            <a:off x="0" y="5715000"/>
            <a:ext cx="8778875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sz="2800" b="1" dirty="0">
                <a:solidFill>
                  <a:srgbClr val="72B88E"/>
                </a:solidFill>
              </a:rPr>
              <a:t>http://www.sesric.org</a:t>
            </a:r>
          </a:p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rgbClr val="72B88E"/>
                </a:solidFill>
              </a:rPr>
              <a:t>©</a:t>
            </a:r>
            <a:r>
              <a:rPr lang="tr-TR" sz="2800" b="1" dirty="0">
                <a:solidFill>
                  <a:srgbClr val="72B88E"/>
                </a:solidFill>
              </a:rPr>
              <a:t> 201</a:t>
            </a:r>
            <a:r>
              <a:rPr lang="en-US" sz="2800" b="1" dirty="0">
                <a:solidFill>
                  <a:srgbClr val="72B88E"/>
                </a:solidFill>
              </a:rPr>
              <a:t>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0"/>
            <a:ext cx="877888" cy="38100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OIC ANKARA</a:t>
            </a:r>
          </a:p>
          <a:p>
            <a:pPr>
              <a:defRPr/>
            </a:pPr>
            <a:r>
              <a:rPr lang="tr-TR" dirty="0" smtClean="0"/>
              <a:t>SESRIC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14" y="-26276"/>
            <a:ext cx="7900988" cy="788276"/>
          </a:xfrm>
        </p:spPr>
        <p:txBody>
          <a:bodyPr/>
          <a:lstStyle/>
          <a:p>
            <a:r>
              <a:rPr lang="en-US" dirty="0"/>
              <a:t>Statistical Capacity Development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3826FF-9BAF-4FEC-9A5B-2CB43A69E30E}" type="slidenum">
              <a:rPr lang="en-US"/>
              <a:pPr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4098332402"/>
              </p:ext>
            </p:extLst>
          </p:nvPr>
        </p:nvGraphicFramePr>
        <p:xfrm>
          <a:off x="365786" y="1066800"/>
          <a:ext cx="7900988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320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78875" cy="838200"/>
          </a:xfrm>
        </p:spPr>
        <p:txBody>
          <a:bodyPr>
            <a:noAutofit/>
          </a:bodyPr>
          <a:lstStyle/>
          <a:p>
            <a:pPr lvl="1">
              <a:buClr>
                <a:schemeClr val="accent2"/>
              </a:buClr>
            </a:pPr>
            <a:r>
              <a:rPr lang="en-US" sz="3600" dirty="0"/>
              <a:t>Statistical Capacity Development</a:t>
            </a:r>
            <a:endParaRPr lang="en-GB" sz="36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16200000">
            <a:off x="-1438264" y="3332365"/>
            <a:ext cx="4846320" cy="131683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63500" dist="50800" dir="5400000" algn="ctr" rotWithShape="0">
              <a:srgbClr val="000000">
                <a:alpha val="8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b="1" dirty="0" smtClean="0"/>
              <a:t>Donors (international agencies and countries)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32296" y="1600200"/>
            <a:ext cx="553998" cy="5257800"/>
          </a:xfrm>
          <a:prstGeom prst="rect">
            <a:avLst/>
          </a:prstGeom>
          <a:noFill/>
        </p:spPr>
        <p:txBody>
          <a:bodyPr vert="vert270" wrap="square" lIns="0" tIns="0" rIns="0" bIns="0" rtlCol="0" anchor="b" anchorCtr="0">
            <a:spAutoFit/>
          </a:bodyPr>
          <a:lstStyle/>
          <a:p>
            <a:pPr algn="r"/>
            <a:endParaRPr lang="en-GB" sz="3600" b="1" dirty="0">
              <a:solidFill>
                <a:schemeClr val="accent2"/>
              </a:solidFill>
            </a:endParaRPr>
          </a:p>
        </p:txBody>
      </p:sp>
      <p:sp>
        <p:nvSpPr>
          <p:cNvPr id="5" name="Date Placeholder 5"/>
          <p:cNvSpPr txBox="1">
            <a:spLocks noGrp="1"/>
          </p:cNvSpPr>
          <p:nvPr/>
        </p:nvSpPr>
        <p:spPr bwMode="ltGray">
          <a:xfrm>
            <a:off x="932803" y="6588968"/>
            <a:ext cx="70231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STATISTICAL, ECONOMIC</a:t>
            </a:r>
            <a:r>
              <a:rPr lang="tr-TR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 AND </a:t>
            </a:r>
            <a:r>
              <a:rPr lang="en-US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SOCIAL RESEARCH AND TRAINING CENTRE FOR ISLAMIC COUNTRIES</a:t>
            </a:r>
          </a:p>
          <a:p>
            <a:pPr>
              <a:defRPr/>
            </a:pPr>
            <a:endParaRPr lang="tr-TR" sz="800" b="1" dirty="0">
              <a:solidFill>
                <a:schemeClr val="tx2"/>
              </a:solidFill>
              <a:latin typeface="Arial" pitchFamily="34" charset="0"/>
              <a:cs typeface="+mn-cs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038926" y="1611531"/>
            <a:ext cx="4837859" cy="1872208"/>
          </a:xfrm>
          <a:prstGeom prst="rightArrow">
            <a:avLst/>
          </a:prstGeom>
          <a:solidFill>
            <a:srgbClr val="72B88E"/>
          </a:solidFill>
          <a:ln>
            <a:noFill/>
          </a:ln>
          <a:effectLst>
            <a:outerShdw blurRad="50800" dist="50800" dir="5400000" algn="ctr" rotWithShape="0">
              <a:srgbClr val="000000">
                <a:alpha val="8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Capacity building programs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 rot="16200000">
            <a:off x="5503054" y="3212545"/>
            <a:ext cx="4846320" cy="1316831"/>
          </a:xfrm>
          <a:prstGeom prst="rect">
            <a:avLst/>
          </a:prstGeom>
          <a:solidFill>
            <a:srgbClr val="0070C0"/>
          </a:solidFill>
          <a:ln w="19050" cap="flat" cmpd="sng" algn="ctr">
            <a:noFill/>
            <a:prstDash val="solid"/>
          </a:ln>
          <a:effectLst>
            <a:outerShdw blurRad="63500" dist="50800" dir="5400000" algn="ctr" rotWithShape="0">
              <a:srgbClr val="000000">
                <a:alpha val="8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Recipient countries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7440" y="3614972"/>
            <a:ext cx="5255659" cy="2492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itchFamily="2" charset="2"/>
              <a:buChar char="ü"/>
            </a:pPr>
            <a:r>
              <a:rPr lang="tr-TR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003C96"/>
                </a:solidFill>
              </a:rPr>
              <a:t>Technical assistance</a:t>
            </a:r>
          </a:p>
          <a:p>
            <a:pPr marL="342900" indent="-342900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2400" dirty="0">
                <a:solidFill>
                  <a:srgbClr val="003C96"/>
                </a:solidFill>
              </a:rPr>
              <a:t> </a:t>
            </a:r>
            <a:r>
              <a:rPr lang="en-US" sz="2400" dirty="0" smtClean="0">
                <a:solidFill>
                  <a:srgbClr val="003C96"/>
                </a:solidFill>
              </a:rPr>
              <a:t>financial support for</a:t>
            </a:r>
          </a:p>
          <a:p>
            <a:pPr lvl="1">
              <a:buClr>
                <a:schemeClr val="accent2"/>
              </a:buClr>
              <a:buFont typeface="Tw Cen MT" pitchFamily="34" charset="0"/>
              <a:buChar char="•"/>
            </a:pPr>
            <a:r>
              <a:rPr lang="en-US" sz="2400" dirty="0" smtClean="0">
                <a:solidFill>
                  <a:srgbClr val="003C96"/>
                </a:solidFill>
              </a:rPr>
              <a:t> data collection</a:t>
            </a:r>
          </a:p>
          <a:p>
            <a:pPr lvl="1">
              <a:buClr>
                <a:schemeClr val="accent2"/>
              </a:buClr>
              <a:buFont typeface="Tw Cen MT" pitchFamily="34" charset="0"/>
              <a:buChar char="•"/>
            </a:pPr>
            <a:r>
              <a:rPr lang="en-US" sz="2400" dirty="0" smtClean="0">
                <a:solidFill>
                  <a:srgbClr val="003C96"/>
                </a:solidFill>
              </a:rPr>
              <a:t> improvement of physical infrastructure </a:t>
            </a:r>
          </a:p>
          <a:p>
            <a:pPr>
              <a:buClr>
                <a:schemeClr val="accent2"/>
              </a:buClr>
              <a:buFont typeface="Tw Cen MT" pitchFamily="34" charset="0"/>
              <a:buChar char="•"/>
            </a:pPr>
            <a:endParaRPr lang="tr-TR" dirty="0" smtClean="0"/>
          </a:p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white">
          <a:xfrm>
            <a:off x="-98654" y="762000"/>
            <a:ext cx="87788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lvl="1" algn="l">
              <a:buClr>
                <a:schemeClr val="accent2"/>
              </a:buClr>
            </a:pPr>
            <a:r>
              <a:rPr lang="en-US" sz="3600" dirty="0" smtClean="0">
                <a:solidFill>
                  <a:srgbClr val="003C96"/>
                </a:solidFill>
              </a:rPr>
              <a:t>Stakeholders</a:t>
            </a:r>
            <a:endParaRPr lang="en-GB" sz="3600" dirty="0">
              <a:solidFill>
                <a:srgbClr val="003C96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218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Capacity Development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990600"/>
            <a:ext cx="8339931" cy="5486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r>
              <a:rPr lang="en-US" dirty="0" smtClean="0"/>
              <a:t>World Bank Statistical </a:t>
            </a:r>
            <a:r>
              <a:rPr lang="en-US" dirty="0"/>
              <a:t>C</a:t>
            </a:r>
            <a:r>
              <a:rPr lang="en-US" dirty="0" smtClean="0"/>
              <a:t>apacity indicator, 2011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r>
              <a:rPr lang="en-US" sz="2000" i="1" dirty="0" smtClean="0"/>
              <a:t>   available </a:t>
            </a:r>
            <a:r>
              <a:rPr lang="en-US" sz="2000" i="1" dirty="0"/>
              <a:t>for </a:t>
            </a:r>
            <a:r>
              <a:rPr lang="en-US" sz="2000" i="1" dirty="0" smtClean="0"/>
              <a:t>49 </a:t>
            </a:r>
            <a:r>
              <a:rPr lang="en-US" sz="2000" i="1" dirty="0"/>
              <a:t>OIC </a:t>
            </a:r>
            <a:r>
              <a:rPr lang="en-US" sz="2000" i="1" dirty="0" smtClean="0"/>
              <a:t>countries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b="0" dirty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7" y="1524000"/>
            <a:ext cx="7924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923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78875" cy="8382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3600" b="1" dirty="0" smtClean="0"/>
              <a:t>Activities of SESRIC on Statistics</a:t>
            </a:r>
            <a:endParaRPr lang="en-GB" sz="3600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175" y="990600"/>
            <a:ext cx="8789050" cy="5598368"/>
          </a:xfrm>
        </p:spPr>
        <p:txBody>
          <a:bodyPr>
            <a:normAutofit lnSpcReduction="10000"/>
          </a:bodyPr>
          <a:lstStyle/>
          <a:p>
            <a:pPr lvl="1" algn="just">
              <a:buClr>
                <a:srgbClr val="72B88E"/>
              </a:buClr>
              <a:buSzPct val="100000"/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3C96"/>
                </a:solidFill>
              </a:rPr>
              <a:t>collating, processing, and disseminating socio</a:t>
            </a:r>
            <a:r>
              <a:rPr lang="tr-TR" sz="3000" dirty="0" smtClean="0">
                <a:solidFill>
                  <a:srgbClr val="003C96"/>
                </a:solidFill>
              </a:rPr>
              <a:t>-</a:t>
            </a:r>
            <a:r>
              <a:rPr lang="en-GB" sz="3000" dirty="0" smtClean="0">
                <a:solidFill>
                  <a:srgbClr val="003C96"/>
                </a:solidFill>
              </a:rPr>
              <a:t>economic statistics </a:t>
            </a:r>
            <a:r>
              <a:rPr lang="en-GB" sz="3000" u="sng" dirty="0" smtClean="0">
                <a:solidFill>
                  <a:srgbClr val="003C96"/>
                </a:solidFill>
              </a:rPr>
              <a:t>on</a:t>
            </a:r>
            <a:r>
              <a:rPr lang="en-GB" sz="3000" dirty="0" smtClean="0">
                <a:solidFill>
                  <a:srgbClr val="003C96"/>
                </a:solidFill>
              </a:rPr>
              <a:t> and </a:t>
            </a:r>
            <a:r>
              <a:rPr lang="en-GB" sz="3000" u="sng" dirty="0" smtClean="0">
                <a:solidFill>
                  <a:srgbClr val="003C96"/>
                </a:solidFill>
              </a:rPr>
              <a:t>for</a:t>
            </a:r>
            <a:r>
              <a:rPr lang="en-GB" sz="3000" dirty="0" smtClean="0">
                <a:solidFill>
                  <a:srgbClr val="003C96"/>
                </a:solidFill>
              </a:rPr>
              <a:t> the OIC member countries</a:t>
            </a:r>
            <a:endParaRPr lang="tr-TR" sz="3000" dirty="0" smtClean="0">
              <a:solidFill>
                <a:srgbClr val="003C96"/>
              </a:solidFill>
            </a:endParaRPr>
          </a:p>
          <a:p>
            <a:pPr lvl="1" algn="just">
              <a:buClr>
                <a:srgbClr val="72B88E"/>
              </a:buClr>
              <a:buSzPct val="100000"/>
              <a:buFont typeface="Wingdings" pitchFamily="2" charset="2"/>
              <a:buChar char="ü"/>
            </a:pPr>
            <a:endParaRPr lang="en-GB" sz="800" dirty="0">
              <a:solidFill>
                <a:srgbClr val="003C96"/>
              </a:solidFill>
            </a:endParaRPr>
          </a:p>
          <a:p>
            <a:pPr lvl="1" algn="just">
              <a:buClr>
                <a:srgbClr val="72B88E"/>
              </a:buClr>
              <a:buSzPct val="100000"/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3C96"/>
                </a:solidFill>
              </a:rPr>
              <a:t>organising training programmes (OIC-</a:t>
            </a:r>
            <a:r>
              <a:rPr lang="en-GB" sz="3000" dirty="0" err="1" smtClean="0">
                <a:solidFill>
                  <a:srgbClr val="003C96"/>
                </a:solidFill>
              </a:rPr>
              <a:t>StatCaB</a:t>
            </a:r>
            <a:r>
              <a:rPr lang="en-GB" sz="3000" dirty="0" smtClean="0">
                <a:solidFill>
                  <a:srgbClr val="003C96"/>
                </a:solidFill>
              </a:rPr>
              <a:t>)</a:t>
            </a:r>
            <a:endParaRPr lang="tr-TR" sz="3000" dirty="0" smtClean="0">
              <a:solidFill>
                <a:srgbClr val="003C96"/>
              </a:solidFill>
            </a:endParaRPr>
          </a:p>
          <a:p>
            <a:pPr lvl="1" algn="just">
              <a:buClr>
                <a:srgbClr val="72B88E"/>
              </a:buClr>
              <a:buSzPct val="100000"/>
              <a:buFont typeface="Wingdings" pitchFamily="2" charset="2"/>
              <a:buChar char="ü"/>
            </a:pPr>
            <a:endParaRPr lang="en-US" sz="800" dirty="0">
              <a:solidFill>
                <a:srgbClr val="003C96"/>
              </a:solidFill>
            </a:endParaRPr>
          </a:p>
          <a:p>
            <a:pPr lvl="1" algn="just">
              <a:buClr>
                <a:srgbClr val="72B88E"/>
              </a:buClr>
              <a:buSzPct val="100000"/>
              <a:buFont typeface="Wingdings" pitchFamily="2" charset="2"/>
              <a:buChar char="ü"/>
            </a:pPr>
            <a:r>
              <a:rPr lang="en-GB" sz="3000" dirty="0" err="1" smtClean="0">
                <a:solidFill>
                  <a:srgbClr val="003C96"/>
                </a:solidFill>
              </a:rPr>
              <a:t>facil</a:t>
            </a:r>
            <a:r>
              <a:rPr lang="tr-TR" sz="3000" dirty="0" smtClean="0">
                <a:solidFill>
                  <a:srgbClr val="003C96"/>
                </a:solidFill>
              </a:rPr>
              <a:t>i</a:t>
            </a:r>
            <a:r>
              <a:rPr lang="en-GB" sz="3000" dirty="0" smtClean="0">
                <a:solidFill>
                  <a:srgbClr val="003C96"/>
                </a:solidFill>
              </a:rPr>
              <a:t>tat</a:t>
            </a:r>
            <a:r>
              <a:rPr lang="tr-TR" sz="3000" dirty="0" smtClean="0">
                <a:solidFill>
                  <a:srgbClr val="003C96"/>
                </a:solidFill>
              </a:rPr>
              <a:t>ing</a:t>
            </a:r>
            <a:r>
              <a:rPr lang="en-GB" sz="3000" dirty="0" smtClean="0">
                <a:solidFill>
                  <a:srgbClr val="003C96"/>
                </a:solidFill>
              </a:rPr>
              <a:t> the elaboration of technical cooperation projects and integration schemes </a:t>
            </a:r>
            <a:r>
              <a:rPr lang="tr-TR" sz="3000" dirty="0" smtClean="0">
                <a:solidFill>
                  <a:srgbClr val="003C96"/>
                </a:solidFill>
              </a:rPr>
              <a:t>with the member countries, regional and </a:t>
            </a:r>
            <a:r>
              <a:rPr lang="tr-TR" sz="3000" dirty="0" err="1" smtClean="0">
                <a:solidFill>
                  <a:srgbClr val="003C96"/>
                </a:solidFill>
              </a:rPr>
              <a:t>international</a:t>
            </a:r>
            <a:r>
              <a:rPr lang="tr-TR" sz="3000" dirty="0" smtClean="0">
                <a:solidFill>
                  <a:srgbClr val="003C96"/>
                </a:solidFill>
              </a:rPr>
              <a:t> </a:t>
            </a:r>
            <a:r>
              <a:rPr lang="tr-TR" sz="3000" dirty="0" err="1" smtClean="0">
                <a:solidFill>
                  <a:srgbClr val="003C96"/>
                </a:solidFill>
              </a:rPr>
              <a:t>organizations</a:t>
            </a:r>
            <a:endParaRPr lang="en-US" sz="3000" dirty="0" smtClean="0">
              <a:solidFill>
                <a:srgbClr val="003C96"/>
              </a:solidFill>
            </a:endParaRPr>
          </a:p>
          <a:p>
            <a:pPr marL="457200" lvl="1" indent="0" algn="just">
              <a:buClr>
                <a:srgbClr val="72B88E"/>
              </a:buClr>
              <a:buSzPct val="100000"/>
              <a:buNone/>
            </a:pPr>
            <a:r>
              <a:rPr lang="tr-TR" sz="3000" dirty="0" smtClean="0">
                <a:solidFill>
                  <a:srgbClr val="003C96"/>
                </a:solidFill>
              </a:rPr>
              <a:t> </a:t>
            </a:r>
            <a:endParaRPr lang="en-US" sz="3000" dirty="0">
              <a:solidFill>
                <a:srgbClr val="003C96"/>
              </a:solidFill>
            </a:endParaRPr>
          </a:p>
          <a:p>
            <a:pPr marL="457200" lvl="1" indent="0" algn="ctr">
              <a:buClr>
                <a:srgbClr val="72B88E"/>
              </a:buClr>
              <a:buSzPct val="100000"/>
              <a:buNone/>
            </a:pPr>
            <a:r>
              <a:rPr lang="en-US" sz="3000" u="sng" dirty="0" smtClean="0">
                <a:solidFill>
                  <a:srgbClr val="003C96"/>
                </a:solidFill>
              </a:rPr>
              <a:t>Website: www.sesric.org</a:t>
            </a:r>
            <a:endParaRPr lang="tr-TR" sz="3000" u="sng" dirty="0" smtClean="0">
              <a:solidFill>
                <a:srgbClr val="003C9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2296" y="1600200"/>
            <a:ext cx="553998" cy="5257800"/>
          </a:xfrm>
          <a:prstGeom prst="rect">
            <a:avLst/>
          </a:prstGeom>
          <a:noFill/>
        </p:spPr>
        <p:txBody>
          <a:bodyPr vert="vert270" wrap="square" lIns="0" tIns="0" rIns="0" bIns="0" rtlCol="0" anchor="b" anchorCtr="0">
            <a:spAutoFit/>
          </a:bodyPr>
          <a:lstStyle/>
          <a:p>
            <a:pPr algn="r"/>
            <a:endParaRPr lang="en-GB" sz="3600" b="1" dirty="0">
              <a:solidFill>
                <a:schemeClr val="accent2"/>
              </a:solidFill>
            </a:endParaRPr>
          </a:p>
        </p:txBody>
      </p:sp>
      <p:sp>
        <p:nvSpPr>
          <p:cNvPr id="5" name="Date Placeholder 5"/>
          <p:cNvSpPr txBox="1">
            <a:spLocks noGrp="1"/>
          </p:cNvSpPr>
          <p:nvPr/>
        </p:nvSpPr>
        <p:spPr bwMode="ltGray">
          <a:xfrm>
            <a:off x="932803" y="6588968"/>
            <a:ext cx="70231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STATISTICAL, ECONOMIC</a:t>
            </a:r>
            <a:r>
              <a:rPr lang="tr-TR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 AND </a:t>
            </a:r>
            <a:r>
              <a:rPr lang="en-US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SOCIAL RESEARCH AND TRAINING CENTRE FOR ISLAMIC COUNTRIES</a:t>
            </a:r>
          </a:p>
          <a:p>
            <a:pPr>
              <a:defRPr/>
            </a:pPr>
            <a:endParaRPr lang="tr-TR" sz="800" b="1" dirty="0">
              <a:solidFill>
                <a:schemeClr val="tx2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556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tr-TR" sz="3600" dirty="0" smtClean="0"/>
              <a:t>OIC-StatCaB Programme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1066800"/>
            <a:ext cx="8339931" cy="5334000"/>
          </a:xfrm>
        </p:spPr>
        <p:txBody>
          <a:bodyPr/>
          <a:lstStyle/>
          <a:p>
            <a:pPr marL="274320" indent="-274320"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en-GB" b="0" dirty="0" smtClean="0">
                <a:solidFill>
                  <a:srgbClr val="1E3E96"/>
                </a:solidFill>
              </a:rPr>
              <a:t>The S</a:t>
            </a:r>
            <a:r>
              <a:rPr lang="tr-TR" b="0" dirty="0" smtClean="0">
                <a:solidFill>
                  <a:srgbClr val="1E3E96"/>
                </a:solidFill>
              </a:rPr>
              <a:t>tatistical </a:t>
            </a:r>
            <a:r>
              <a:rPr lang="en-GB" b="0" dirty="0" smtClean="0">
                <a:solidFill>
                  <a:srgbClr val="1E3E96"/>
                </a:solidFill>
              </a:rPr>
              <a:t>C</a:t>
            </a:r>
            <a:r>
              <a:rPr lang="tr-TR" b="0" dirty="0" smtClean="0">
                <a:solidFill>
                  <a:srgbClr val="1E3E96"/>
                </a:solidFill>
              </a:rPr>
              <a:t>a</a:t>
            </a:r>
            <a:r>
              <a:rPr lang="en-GB" b="0" dirty="0" err="1" smtClean="0">
                <a:solidFill>
                  <a:srgbClr val="1E3E96"/>
                </a:solidFill>
              </a:rPr>
              <a:t>pacity</a:t>
            </a:r>
            <a:r>
              <a:rPr lang="en-GB" b="0" dirty="0" smtClean="0">
                <a:solidFill>
                  <a:srgbClr val="1E3E96"/>
                </a:solidFill>
              </a:rPr>
              <a:t> Building (</a:t>
            </a:r>
            <a:r>
              <a:rPr lang="en-GB" b="0" dirty="0" err="1" smtClean="0">
                <a:solidFill>
                  <a:srgbClr val="1E3E96"/>
                </a:solidFill>
              </a:rPr>
              <a:t>StatCaB</a:t>
            </a:r>
            <a:r>
              <a:rPr lang="en-GB" b="0" dirty="0" smtClean="0">
                <a:solidFill>
                  <a:srgbClr val="1E3E96"/>
                </a:solidFill>
              </a:rPr>
              <a:t>) Programme for the NSOs is a long-term training programme and large scale capacity development project steered and fully funded by SESRIC</a:t>
            </a:r>
            <a:r>
              <a:rPr lang="tr-TR" b="0" dirty="0" smtClean="0">
                <a:solidFill>
                  <a:srgbClr val="1E3E96"/>
                </a:solidFill>
              </a:rPr>
              <a:t> since 2007</a:t>
            </a:r>
            <a:r>
              <a:rPr lang="en-GB" b="0" dirty="0" smtClean="0">
                <a:solidFill>
                  <a:srgbClr val="1E3E96"/>
                </a:solidFill>
              </a:rPr>
              <a:t>.</a:t>
            </a:r>
            <a:endParaRPr lang="tr-TR" b="0" dirty="0" smtClean="0">
              <a:solidFill>
                <a:srgbClr val="1E3E96"/>
              </a:solidFill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endParaRPr lang="en-GB" b="0" dirty="0" smtClean="0">
              <a:solidFill>
                <a:srgbClr val="1E3E96"/>
              </a:solidFill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endParaRPr lang="en-GB" sz="500" b="0" dirty="0" smtClean="0">
              <a:solidFill>
                <a:srgbClr val="1E3E96"/>
              </a:solidFill>
            </a:endParaRPr>
          </a:p>
          <a:p>
            <a:pPr marL="274320" indent="-274320" algn="just">
              <a:buSzPct val="100000"/>
              <a:buFont typeface="Wingdings" pitchFamily="2" charset="2"/>
              <a:buChar char="ü"/>
              <a:defRPr/>
            </a:pPr>
            <a:r>
              <a:rPr lang="en-GB" b="0" dirty="0" smtClean="0">
                <a:solidFill>
                  <a:srgbClr val="1E3E96"/>
                </a:solidFill>
              </a:rPr>
              <a:t>A twinning program whereby the countries are matched according to their demands and capacities.</a:t>
            </a:r>
            <a:endParaRPr lang="tr-TR" b="0" dirty="0" smtClean="0">
              <a:solidFill>
                <a:srgbClr val="1E3E96"/>
              </a:solidFill>
            </a:endParaRPr>
          </a:p>
          <a:p>
            <a:pPr marL="0" indent="0" algn="just">
              <a:buSzPct val="100000"/>
              <a:buNone/>
              <a:defRPr/>
            </a:pPr>
            <a:endParaRPr lang="tr-TR" b="0" dirty="0" smtClean="0">
              <a:solidFill>
                <a:srgbClr val="1E3E96"/>
              </a:solidFill>
            </a:endParaRPr>
          </a:p>
          <a:p>
            <a:pPr marL="274320" indent="-274320" algn="just">
              <a:buSzPct val="100000"/>
              <a:buFont typeface="Wingdings" pitchFamily="2" charset="2"/>
              <a:buChar char="ü"/>
              <a:defRPr/>
            </a:pPr>
            <a:r>
              <a:rPr lang="tr-TR" b="0" dirty="0" err="1">
                <a:solidFill>
                  <a:srgbClr val="1E3E96"/>
                </a:solidFill>
              </a:rPr>
              <a:t>Based</a:t>
            </a:r>
            <a:r>
              <a:rPr lang="tr-TR" b="0" dirty="0">
                <a:solidFill>
                  <a:srgbClr val="1E3E96"/>
                </a:solidFill>
              </a:rPr>
              <a:t> on </a:t>
            </a:r>
            <a:r>
              <a:rPr lang="tr-TR" b="0" dirty="0" err="1">
                <a:solidFill>
                  <a:srgbClr val="1E3E96"/>
                </a:solidFill>
              </a:rPr>
              <a:t>the</a:t>
            </a:r>
            <a:r>
              <a:rPr lang="tr-TR" b="0" dirty="0">
                <a:solidFill>
                  <a:srgbClr val="1E3E96"/>
                </a:solidFill>
              </a:rPr>
              <a:t> </a:t>
            </a:r>
            <a:r>
              <a:rPr lang="tr-TR" b="0" dirty="0" err="1">
                <a:solidFill>
                  <a:srgbClr val="1E3E96"/>
                </a:solidFill>
              </a:rPr>
              <a:t>bi-annual</a:t>
            </a:r>
            <a:r>
              <a:rPr lang="tr-TR" b="0" dirty="0">
                <a:solidFill>
                  <a:srgbClr val="1E3E96"/>
                </a:solidFill>
              </a:rPr>
              <a:t> </a:t>
            </a:r>
            <a:r>
              <a:rPr lang="tr-TR" b="0" dirty="0" err="1">
                <a:solidFill>
                  <a:srgbClr val="1E3E96"/>
                </a:solidFill>
              </a:rPr>
              <a:t>survey</a:t>
            </a:r>
            <a:r>
              <a:rPr lang="tr-TR" b="0" dirty="0">
                <a:solidFill>
                  <a:srgbClr val="1E3E96"/>
                </a:solidFill>
              </a:rPr>
              <a:t> </a:t>
            </a:r>
            <a:r>
              <a:rPr lang="tr-TR" b="0" dirty="0" err="1">
                <a:solidFill>
                  <a:srgbClr val="1E3E96"/>
                </a:solidFill>
              </a:rPr>
              <a:t>responses</a:t>
            </a:r>
            <a:r>
              <a:rPr lang="tr-TR" b="0" dirty="0">
                <a:solidFill>
                  <a:srgbClr val="1E3E96"/>
                </a:solidFill>
              </a:rPr>
              <a:t> </a:t>
            </a:r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b="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 smtClean="0"/>
              <a:t>							</a:t>
            </a:r>
            <a:endParaRPr lang="en-US" sz="3600" dirty="0" smtClean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79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778875" cy="868363"/>
          </a:xfrm>
        </p:spPr>
        <p:txBody>
          <a:bodyPr/>
          <a:lstStyle/>
          <a:p>
            <a:pPr eaLnBrk="1" hangingPunct="1"/>
            <a:r>
              <a:rPr lang="tr-TR" sz="3600" dirty="0" smtClean="0"/>
              <a:t>OIC-StatCaB Programme</a:t>
            </a:r>
            <a:endParaRPr lang="en-GB" sz="3600" dirty="0" smtClean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idx="1"/>
          </p:nvPr>
        </p:nvSpPr>
        <p:spPr>
          <a:xfrm>
            <a:off x="219472" y="914400"/>
            <a:ext cx="8339931" cy="5334000"/>
          </a:xfrm>
        </p:spPr>
        <p:txBody>
          <a:bodyPr/>
          <a:lstStyle/>
          <a:p>
            <a:pPr marL="0" indent="0" algn="just" fontAlgn="auto">
              <a:spcAft>
                <a:spcPts val="0"/>
              </a:spcAft>
              <a:buSzPct val="100000"/>
              <a:buNone/>
              <a:defRPr/>
            </a:pPr>
            <a:r>
              <a:rPr lang="en-US" dirty="0" err="1" smtClean="0"/>
              <a:t>StatCaB</a:t>
            </a:r>
            <a:r>
              <a:rPr lang="en-US" dirty="0" smtClean="0"/>
              <a:t> </a:t>
            </a:r>
            <a:r>
              <a:rPr lang="en-US" dirty="0" err="1"/>
              <a:t>Programme</a:t>
            </a:r>
            <a:r>
              <a:rPr lang="en-US" dirty="0"/>
              <a:t> of SESRIC is an action towards the enhancement of technical cooperation among the member countries </a:t>
            </a:r>
            <a:r>
              <a:rPr lang="en-US" dirty="0" smtClean="0"/>
              <a:t>and a</a:t>
            </a:r>
            <a:r>
              <a:rPr lang="tr-TR" dirty="0" err="1" smtClean="0">
                <a:solidFill>
                  <a:srgbClr val="1E3E96"/>
                </a:solidFill>
              </a:rPr>
              <a:t>ims</a:t>
            </a:r>
            <a:r>
              <a:rPr lang="en-US" dirty="0" smtClean="0">
                <a:solidFill>
                  <a:srgbClr val="1E3E96"/>
                </a:solidFill>
              </a:rPr>
              <a:t> to improve their statistical capacities through;</a:t>
            </a:r>
            <a:endParaRPr lang="tr-TR" dirty="0" smtClean="0">
              <a:solidFill>
                <a:srgbClr val="1E3E96"/>
              </a:solidFill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None/>
              <a:defRPr/>
            </a:pPr>
            <a:endParaRPr lang="tr-TR" dirty="0" smtClean="0">
              <a:solidFill>
                <a:srgbClr val="1E3E96"/>
              </a:solidFill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tr-TR" b="0" dirty="0" err="1" smtClean="0">
                <a:solidFill>
                  <a:srgbClr val="1E3E96"/>
                </a:solidFill>
              </a:rPr>
              <a:t>provid</a:t>
            </a:r>
            <a:r>
              <a:rPr lang="en-US" b="0" dirty="0" err="1" smtClean="0">
                <a:solidFill>
                  <a:srgbClr val="1E3E96"/>
                </a:solidFill>
              </a:rPr>
              <a:t>ing</a:t>
            </a:r>
            <a:r>
              <a:rPr lang="tr-TR" b="0" dirty="0" smtClean="0">
                <a:solidFill>
                  <a:srgbClr val="1E3E96"/>
                </a:solidFill>
              </a:rPr>
              <a:t> an </a:t>
            </a:r>
            <a:r>
              <a:rPr lang="en-US" b="0" dirty="0" smtClean="0">
                <a:solidFill>
                  <a:srgbClr val="1E3E96"/>
                </a:solidFill>
              </a:rPr>
              <a:t>opportunity for the member counties </a:t>
            </a:r>
            <a:r>
              <a:rPr lang="tr-TR" b="0" dirty="0" smtClean="0">
                <a:solidFill>
                  <a:srgbClr val="1E3E96"/>
                </a:solidFill>
              </a:rPr>
              <a:t> </a:t>
            </a:r>
            <a:r>
              <a:rPr lang="en-US" b="0" dirty="0" smtClean="0">
                <a:solidFill>
                  <a:srgbClr val="1E3E96"/>
                </a:solidFill>
              </a:rPr>
              <a:t>to</a:t>
            </a:r>
            <a:r>
              <a:rPr lang="tr-TR" b="0" dirty="0" smtClean="0">
                <a:solidFill>
                  <a:srgbClr val="1E3E96"/>
                </a:solidFill>
              </a:rPr>
              <a:t> </a:t>
            </a:r>
            <a:r>
              <a:rPr lang="en-US" b="0" dirty="0" smtClean="0">
                <a:solidFill>
                  <a:srgbClr val="1E3E96"/>
                </a:solidFill>
              </a:rPr>
              <a:t>share their experience and knowledge </a:t>
            </a:r>
          </a:p>
          <a:p>
            <a:pPr marL="0" indent="0" algn="just" fontAlgn="auto">
              <a:spcAft>
                <a:spcPts val="0"/>
              </a:spcAft>
              <a:buSzPct val="100000"/>
              <a:buNone/>
              <a:defRPr/>
            </a:pPr>
            <a:endParaRPr lang="en-US" b="0" dirty="0" smtClean="0">
              <a:solidFill>
                <a:srgbClr val="1E3E96"/>
              </a:solidFill>
            </a:endParaRPr>
          </a:p>
          <a:p>
            <a:pPr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r>
              <a:rPr lang="en-US" b="0" dirty="0" smtClean="0">
                <a:solidFill>
                  <a:srgbClr val="1E3E96"/>
                </a:solidFill>
              </a:rPr>
              <a:t>deepening the expertise of the experts  in the member countries</a:t>
            </a:r>
          </a:p>
          <a:p>
            <a:pPr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endParaRPr lang="en-US" b="0" dirty="0" smtClean="0">
              <a:solidFill>
                <a:srgbClr val="1E3E96"/>
              </a:solidFill>
            </a:endParaRPr>
          </a:p>
          <a:p>
            <a:pPr algn="just" fontAlgn="auto">
              <a:spcAft>
                <a:spcPts val="0"/>
              </a:spcAft>
              <a:buSzPct val="100000"/>
              <a:buFont typeface="Wingdings" pitchFamily="2" charset="2"/>
              <a:buChar char="ü"/>
              <a:defRPr/>
            </a:pPr>
            <a:endParaRPr lang="en-US" dirty="0" smtClean="0">
              <a:solidFill>
                <a:srgbClr val="1E3E96"/>
              </a:solidFill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None/>
              <a:defRPr/>
            </a:pPr>
            <a:endParaRPr lang="tr-TR" dirty="0" smtClean="0">
              <a:solidFill>
                <a:srgbClr val="1E3E96"/>
              </a:solidFill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None/>
              <a:defRPr/>
            </a:pPr>
            <a:endParaRPr lang="en-GB" dirty="0" smtClean="0">
              <a:solidFill>
                <a:srgbClr val="1E3E96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009999"/>
              </a:buClr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 smtClean="0"/>
              <a:t>							</a:t>
            </a:r>
            <a:endParaRPr lang="en-US" sz="3600" dirty="0" smtClean="0"/>
          </a:p>
        </p:txBody>
      </p:sp>
      <p:sp>
        <p:nvSpPr>
          <p:cNvPr id="16387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>
              <a:defRPr/>
            </a:pP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STATISTICAL, ECONOMIC</a:t>
            </a:r>
            <a:r>
              <a:rPr lang="tr-TR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 AND </a:t>
            </a:r>
            <a:r>
              <a:rPr lang="en-US" sz="1100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SOCIAL RESEARCH AND TRAINING CENTRE FOR ISLAMIC COUNTRIES</a:t>
            </a:r>
          </a:p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778875" cy="685800"/>
          </a:xfrm>
        </p:spPr>
        <p:txBody>
          <a:bodyPr/>
          <a:lstStyle/>
          <a:p>
            <a:pPr marL="533400" indent="-533400"/>
            <a:r>
              <a:rPr lang="tr-TR" sz="3600" dirty="0" smtClean="0"/>
              <a:t>OIC-StatCaB Programme</a:t>
            </a:r>
            <a:endParaRPr lang="en-GB" sz="36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-2523" y="914400"/>
            <a:ext cx="8778875" cy="5715000"/>
          </a:xfrm>
        </p:spPr>
        <p:txBody>
          <a:bodyPr/>
          <a:lstStyle/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r>
              <a:rPr lang="en-US" sz="3200" u="sng" dirty="0" smtClean="0"/>
              <a:t>Planned for the future</a:t>
            </a:r>
            <a:endParaRPr lang="tr-TR" sz="3200" u="sng" dirty="0" smtClean="0"/>
          </a:p>
          <a:p>
            <a:pPr marL="533400" indent="-533400" eaLnBrk="1" hangingPunct="1">
              <a:spcBef>
                <a:spcPts val="1800"/>
              </a:spcBef>
              <a:spcAft>
                <a:spcPts val="1200"/>
              </a:spcAft>
              <a:buClr>
                <a:srgbClr val="72B88E"/>
              </a:buClr>
              <a:buFont typeface="Wingdings" pitchFamily="2" charset="2"/>
              <a:buChar char="ü"/>
            </a:pPr>
            <a:r>
              <a:rPr lang="en-US" sz="3200" b="0" dirty="0" smtClean="0"/>
              <a:t>Enhancement of technical assistance components</a:t>
            </a:r>
          </a:p>
          <a:p>
            <a:pPr marL="933450" lvl="1" indent="-533400" eaLnBrk="1" hangingPunct="1">
              <a:spcBef>
                <a:spcPts val="600"/>
              </a:spcBef>
              <a:spcAft>
                <a:spcPts val="600"/>
              </a:spcAft>
              <a:buClr>
                <a:srgbClr val="72B88E"/>
              </a:buClr>
            </a:pPr>
            <a:r>
              <a:rPr lang="en-US" i="1" dirty="0" smtClean="0"/>
              <a:t>Short-term trainings, </a:t>
            </a:r>
            <a:r>
              <a:rPr lang="en-US" b="0" i="1" dirty="0" smtClean="0"/>
              <a:t>Consultancy and </a:t>
            </a:r>
            <a:r>
              <a:rPr lang="en-US" i="1" dirty="0" smtClean="0"/>
              <a:t>Study visits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72B88E"/>
              </a:buClr>
              <a:buFont typeface="Wingdings" pitchFamily="2" charset="2"/>
              <a:buChar char="ü"/>
            </a:pPr>
            <a:r>
              <a:rPr lang="en-US" sz="3200" b="0" dirty="0" smtClean="0"/>
              <a:t> </a:t>
            </a:r>
            <a:r>
              <a:rPr lang="tr-TR" sz="3200" b="0" dirty="0" smtClean="0"/>
              <a:t>Diffrent modes of training; </a:t>
            </a:r>
            <a:r>
              <a:rPr lang="en-US" sz="3200" b="0" i="1" dirty="0" smtClean="0"/>
              <a:t>E-learning</a:t>
            </a:r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72B88E"/>
              </a:buClr>
              <a:buFont typeface="Wingdings" pitchFamily="2" charset="2"/>
              <a:buChar char="ü"/>
            </a:pPr>
            <a:r>
              <a:rPr lang="en-US" sz="3200" b="0" dirty="0" smtClean="0"/>
              <a:t>Development of an accreditation system for statisticians </a:t>
            </a:r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72B88E"/>
              </a:buClr>
              <a:buFont typeface="Wingdings" pitchFamily="2" charset="2"/>
              <a:buChar char="ü"/>
            </a:pPr>
            <a:r>
              <a:rPr lang="en-US" sz="3200" b="0" dirty="0" smtClean="0"/>
              <a:t>Development of tools for data dissemination (</a:t>
            </a:r>
            <a:r>
              <a:rPr lang="en-US" sz="3200" b="0" dirty="0" err="1" smtClean="0"/>
              <a:t>Inhouse</a:t>
            </a:r>
            <a:r>
              <a:rPr lang="en-US" sz="3200" b="0" dirty="0" smtClean="0"/>
              <a:t> SESRIC Motion Chart Module)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72B88E"/>
              </a:buClr>
              <a:buNone/>
            </a:pPr>
            <a:endParaRPr lang="en-US" sz="3200" b="0" dirty="0" smtClean="0"/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72B88E"/>
              </a:buClr>
              <a:buFont typeface="Wingdings" pitchFamily="2" charset="2"/>
              <a:buChar char="ü"/>
            </a:pPr>
            <a:endParaRPr lang="en-US" sz="3200" b="0" dirty="0" smtClean="0"/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72B88E"/>
              </a:buClr>
              <a:buFont typeface="Wingdings" pitchFamily="2" charset="2"/>
              <a:buChar char="ü"/>
            </a:pPr>
            <a:endParaRPr lang="en-US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Font typeface="Wingdings" pitchFamily="2" charset="2"/>
              <a:buChar char="ü"/>
            </a:pPr>
            <a:endParaRPr lang="tr-TR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endParaRPr lang="en-GB" sz="3200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None/>
            </a:pPr>
            <a:endParaRPr lang="en-GB" dirty="0" smtClean="0"/>
          </a:p>
          <a:p>
            <a:pPr marL="533400" indent="-533400" eaLnBrk="1" hangingPunct="1">
              <a:spcBef>
                <a:spcPts val="0"/>
              </a:spcBef>
              <a:buClr>
                <a:srgbClr val="72B88E"/>
              </a:buClr>
              <a:buFont typeface="Wingdings" pitchFamily="2" charset="2"/>
              <a:buChar char="ü"/>
            </a:pPr>
            <a:endParaRPr lang="en-GB" dirty="0" smtClean="0"/>
          </a:p>
          <a:p>
            <a:pPr marL="533400" indent="-533400" eaLnBrk="1" hangingPunct="1">
              <a:spcBef>
                <a:spcPts val="1800"/>
              </a:spcBef>
              <a:buClr>
                <a:srgbClr val="72B88E"/>
              </a:buClr>
              <a:buNone/>
            </a:pPr>
            <a:endParaRPr lang="tr-TR" b="0" dirty="0" smtClean="0"/>
          </a:p>
          <a:p>
            <a:pPr marL="533400" indent="-533400" eaLnBrk="1" hangingPunct="1">
              <a:lnSpc>
                <a:spcPct val="90000"/>
              </a:lnSpc>
              <a:spcBef>
                <a:spcPts val="1800"/>
              </a:spcBef>
              <a:buClr>
                <a:srgbClr val="72B88E"/>
              </a:buClr>
              <a:buNone/>
            </a:pPr>
            <a:endParaRPr lang="tr-TR" b="0" dirty="0" smtClean="0"/>
          </a:p>
          <a:p>
            <a:pPr marL="533400" indent="-533400" eaLnBrk="1" hangingPunct="1">
              <a:lnSpc>
                <a:spcPct val="90000"/>
              </a:lnSpc>
              <a:spcBef>
                <a:spcPts val="1800"/>
              </a:spcBef>
              <a:buClr>
                <a:srgbClr val="72B88E"/>
              </a:buClr>
              <a:buNone/>
            </a:pPr>
            <a:endParaRPr lang="en-GB" b="0" dirty="0" smtClean="0"/>
          </a:p>
          <a:p>
            <a:pPr marL="533400" indent="-533400" eaLnBrk="1" hangingPunct="1">
              <a:spcBef>
                <a:spcPts val="1200"/>
              </a:spcBef>
              <a:spcAft>
                <a:spcPts val="0"/>
              </a:spcAft>
              <a:buClr>
                <a:srgbClr val="72B88E"/>
              </a:buClr>
              <a:buAutoNum type="arabicPeriod"/>
            </a:pPr>
            <a:endParaRPr lang="tr-TR" dirty="0" smtClean="0"/>
          </a:p>
          <a:p>
            <a:pPr marL="533400" indent="-533400" eaLnBrk="1" hangingPunct="1">
              <a:lnSpc>
                <a:spcPct val="90000"/>
              </a:lnSpc>
              <a:spcBef>
                <a:spcPts val="1200"/>
              </a:spcBef>
              <a:buClr>
                <a:srgbClr val="72B88E"/>
              </a:buClr>
              <a:buNone/>
            </a:pPr>
            <a:r>
              <a:rPr lang="tr-TR" sz="2400" b="0" dirty="0" smtClean="0"/>
              <a:t>	</a:t>
            </a:r>
            <a:endParaRPr lang="tr-TR" b="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72B88E"/>
              </a:buClr>
              <a:buNone/>
            </a:pPr>
            <a:endParaRPr lang="tr-TR" b="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72B88E"/>
              </a:buClr>
              <a:buNone/>
            </a:pPr>
            <a:endParaRPr lang="tr-TR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 eaLnBrk="1" hangingPunct="1">
              <a:lnSpc>
                <a:spcPct val="90000"/>
              </a:lnSpc>
              <a:buClr>
                <a:srgbClr val="72B88E"/>
              </a:buClr>
              <a:buNone/>
            </a:pPr>
            <a:endParaRPr lang="en-GB" sz="3200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AutoNum type="arabicPeriod"/>
            </a:pPr>
            <a:endParaRPr lang="tr-TR" sz="3200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endParaRPr lang="en-GB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endParaRPr lang="tr-TR" dirty="0" smtClean="0"/>
          </a:p>
          <a:p>
            <a:pPr marL="933450" lvl="1" indent="-533400">
              <a:spcBef>
                <a:spcPct val="0"/>
              </a:spcBef>
              <a:buClr>
                <a:srgbClr val="72B88E"/>
              </a:buClr>
              <a:buNone/>
            </a:pPr>
            <a:r>
              <a:rPr lang="tr-TR" dirty="0" smtClean="0"/>
              <a:t>	</a:t>
            </a:r>
          </a:p>
          <a:p>
            <a:pPr marL="933450" lvl="1" indent="-533400">
              <a:spcBef>
                <a:spcPct val="0"/>
              </a:spcBef>
              <a:buClr>
                <a:srgbClr val="72B88E"/>
              </a:buClr>
              <a:buNone/>
            </a:pPr>
            <a:endParaRPr lang="tr-TR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endParaRPr lang="tr-TR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endParaRPr lang="tr-TR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endParaRPr lang="tr-TR" sz="3200" dirty="0" smtClean="0"/>
          </a:p>
          <a:p>
            <a:pPr marL="533400" indent="-533400">
              <a:spcBef>
                <a:spcPct val="0"/>
              </a:spcBef>
              <a:buClr>
                <a:srgbClr val="72B88E"/>
              </a:buClr>
              <a:buNone/>
            </a:pPr>
            <a:r>
              <a:rPr lang="tr-TR" sz="3200" dirty="0" smtClean="0"/>
              <a:t> </a:t>
            </a:r>
          </a:p>
          <a:p>
            <a:pPr marL="533400" indent="-533400">
              <a:spcBef>
                <a:spcPct val="0"/>
              </a:spcBef>
              <a:buNone/>
            </a:pPr>
            <a:endParaRPr lang="tr-TR" sz="3200" dirty="0" smtClean="0"/>
          </a:p>
          <a:p>
            <a:pPr marL="533400" indent="-533400">
              <a:spcBef>
                <a:spcPct val="0"/>
              </a:spcBef>
              <a:buNone/>
            </a:pPr>
            <a:endParaRPr lang="tr-TR" sz="3200" dirty="0" smtClean="0"/>
          </a:p>
          <a:p>
            <a:pPr marL="533400" indent="-533400" algn="ctr">
              <a:spcBef>
                <a:spcPct val="0"/>
              </a:spcBef>
              <a:buFont typeface="Wingdings" pitchFamily="2" charset="2"/>
              <a:buNone/>
            </a:pPr>
            <a:endParaRPr lang="tr-TR" sz="3200" dirty="0" smtClean="0"/>
          </a:p>
          <a:p>
            <a:pPr marL="533400" indent="-533400" algn="ctr">
              <a:spcBef>
                <a:spcPct val="0"/>
              </a:spcBef>
              <a:buFont typeface="Wingdings" pitchFamily="2" charset="2"/>
              <a:buNone/>
            </a:pPr>
            <a:endParaRPr lang="tr-TR" sz="3200" dirty="0" smtClean="0"/>
          </a:p>
          <a:p>
            <a:pPr marL="533400" indent="-533400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tr-TR" sz="3200" u="sng" dirty="0" smtClean="0"/>
          </a:p>
          <a:p>
            <a:pPr marL="533400" indent="-533400" algn="ctr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tr-TR" dirty="0" smtClean="0"/>
              <a:t>	</a:t>
            </a:r>
          </a:p>
          <a:p>
            <a:pPr marL="533400" indent="-533400" algn="ctr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tr-TR" dirty="0" smtClean="0"/>
          </a:p>
          <a:p>
            <a:pPr marL="533400" indent="-533400" algn="ctr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tr-TR" sz="3200" dirty="0" smtClean="0"/>
          </a:p>
          <a:p>
            <a:pPr marL="533400" indent="-533400" algn="ctr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tr-TR" dirty="0" smtClean="0"/>
          </a:p>
        </p:txBody>
      </p:sp>
      <p:sp>
        <p:nvSpPr>
          <p:cNvPr id="16387" name="Date Placeholder 5"/>
          <p:cNvSpPr txBox="1">
            <a:spLocks noGrp="1"/>
          </p:cNvSpPr>
          <p:nvPr/>
        </p:nvSpPr>
        <p:spPr bwMode="ltGray">
          <a:xfrm>
            <a:off x="951045" y="6629400"/>
            <a:ext cx="70231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100" b="1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+mn-cs"/>
              </a:rPr>
              <a:t>STATISTICAL, ECONOMIC</a:t>
            </a:r>
            <a:r>
              <a:rPr lang="tr-TR" sz="1100" b="1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+mn-cs"/>
              </a:rPr>
              <a:t> AND </a:t>
            </a:r>
            <a:r>
              <a:rPr lang="en-US" sz="1100" b="1" i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+mn-cs"/>
              </a:rPr>
              <a:t>SOCIAL RESEARCH AND TRAINING CENTRE FOR ISLAMIC COUNTRIES</a:t>
            </a:r>
          </a:p>
          <a:p>
            <a:pPr>
              <a:defRPr/>
            </a:pPr>
            <a:endParaRPr lang="tr-TR" sz="800" b="1" dirty="0">
              <a:solidFill>
                <a:schemeClr val="tx2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78875" cy="762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OIC S</a:t>
            </a:r>
            <a:r>
              <a:rPr lang="tr-TR" sz="4000" b="1" dirty="0" smtClean="0"/>
              <a:t>tatistical</a:t>
            </a:r>
            <a:r>
              <a:rPr lang="en-US" sz="4000" b="1" dirty="0" smtClean="0"/>
              <a:t> C</a:t>
            </a:r>
            <a:r>
              <a:rPr lang="tr-TR" sz="4000" b="1" dirty="0" smtClean="0"/>
              <a:t>ommission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344" y="990600"/>
            <a:ext cx="8606531" cy="559836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None/>
            </a:pPr>
            <a:r>
              <a:rPr lang="en-US" sz="3200" dirty="0">
                <a:solidFill>
                  <a:srgbClr val="1E3E96"/>
                </a:solidFill>
              </a:rPr>
              <a:t>Established in 2011 as an apex entity to </a:t>
            </a:r>
            <a:endParaRPr lang="en-US" sz="3200" dirty="0" smtClean="0">
              <a:solidFill>
                <a:srgbClr val="1E3E96"/>
              </a:solidFill>
            </a:endParaRPr>
          </a:p>
          <a:p>
            <a:pPr>
              <a:buSzPct val="100000"/>
              <a:buNone/>
            </a:pPr>
            <a:r>
              <a:rPr lang="en-US" sz="3200" dirty="0" smtClean="0">
                <a:solidFill>
                  <a:srgbClr val="1E3E96"/>
                </a:solidFill>
              </a:rPr>
              <a:t>coordinate  </a:t>
            </a:r>
            <a:r>
              <a:rPr lang="en-US" sz="3200" dirty="0">
                <a:solidFill>
                  <a:srgbClr val="1E3E96"/>
                </a:solidFill>
              </a:rPr>
              <a:t>statistical activities at OIC </a:t>
            </a:r>
            <a:r>
              <a:rPr lang="en-US" sz="3200" dirty="0" smtClean="0">
                <a:solidFill>
                  <a:srgbClr val="1E3E96"/>
                </a:solidFill>
              </a:rPr>
              <a:t>level that</a:t>
            </a:r>
          </a:p>
          <a:p>
            <a:pPr>
              <a:buSzPct val="100000"/>
              <a:buNone/>
            </a:pPr>
            <a:r>
              <a:rPr lang="en-US" sz="3200" dirty="0" smtClean="0">
                <a:solidFill>
                  <a:srgbClr val="1E3E96"/>
                </a:solidFill>
              </a:rPr>
              <a:t>aims:</a:t>
            </a:r>
            <a:endParaRPr lang="en-US" sz="3200" dirty="0">
              <a:solidFill>
                <a:srgbClr val="1E3E96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tr-TR" sz="3100" b="0" dirty="0" err="1" smtClean="0">
                <a:solidFill>
                  <a:srgbClr val="1E3E96"/>
                </a:solidFill>
              </a:rPr>
              <a:t>To</a:t>
            </a:r>
            <a:r>
              <a:rPr lang="tr-TR" sz="3100" b="0" dirty="0" smtClean="0">
                <a:solidFill>
                  <a:srgbClr val="1E3E96"/>
                </a:solidFill>
              </a:rPr>
              <a:t> promote statistical data production and dissemination</a:t>
            </a:r>
          </a:p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tr-TR" sz="3100" b="0" dirty="0" err="1" smtClean="0">
                <a:solidFill>
                  <a:srgbClr val="1E3E96"/>
                </a:solidFill>
              </a:rPr>
              <a:t>To</a:t>
            </a:r>
            <a:r>
              <a:rPr lang="tr-TR" sz="3100" b="0" dirty="0" smtClean="0">
                <a:solidFill>
                  <a:srgbClr val="1E3E96"/>
                </a:solidFill>
              </a:rPr>
              <a:t> raise the profile of statistics</a:t>
            </a:r>
          </a:p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tr-TR" sz="3100" b="0" dirty="0" smtClean="0">
                <a:solidFill>
                  <a:srgbClr val="1E3E96"/>
                </a:solidFill>
              </a:rPr>
              <a:t>To identify the statistical areas specific to the OIC Member States </a:t>
            </a:r>
            <a:r>
              <a:rPr lang="tr-TR" sz="3100" b="0" dirty="0" err="1" smtClean="0">
                <a:solidFill>
                  <a:srgbClr val="1E3E96"/>
                </a:solidFill>
              </a:rPr>
              <a:t>and</a:t>
            </a:r>
            <a:r>
              <a:rPr lang="tr-TR" sz="3100" b="0" dirty="0" smtClean="0">
                <a:solidFill>
                  <a:srgbClr val="1E3E96"/>
                </a:solidFill>
              </a:rPr>
              <a:t> </a:t>
            </a:r>
            <a:r>
              <a:rPr lang="tr-TR" sz="3100" b="0" dirty="0" err="1" smtClean="0">
                <a:solidFill>
                  <a:srgbClr val="1E3E96"/>
                </a:solidFill>
              </a:rPr>
              <a:t>develop</a:t>
            </a:r>
            <a:r>
              <a:rPr lang="tr-TR" sz="3100" b="0" dirty="0" smtClean="0">
                <a:solidFill>
                  <a:srgbClr val="1E3E96"/>
                </a:solidFill>
              </a:rPr>
              <a:t> methodology for </a:t>
            </a:r>
            <a:r>
              <a:rPr lang="tr-TR" sz="3100" b="0" dirty="0" err="1" smtClean="0">
                <a:solidFill>
                  <a:srgbClr val="1E3E96"/>
                </a:solidFill>
              </a:rPr>
              <a:t>this</a:t>
            </a:r>
            <a:r>
              <a:rPr lang="tr-TR" sz="3100" b="0" dirty="0" smtClean="0">
                <a:solidFill>
                  <a:srgbClr val="1E3E96"/>
                </a:solidFill>
              </a:rPr>
              <a:t> </a:t>
            </a:r>
            <a:r>
              <a:rPr lang="en-US" sz="3100" b="0" dirty="0" smtClean="0">
                <a:solidFill>
                  <a:srgbClr val="1E3E96"/>
                </a:solidFill>
              </a:rPr>
              <a:t>niche </a:t>
            </a:r>
            <a:r>
              <a:rPr lang="tr-TR" sz="3100" b="0" dirty="0" err="1" smtClean="0">
                <a:solidFill>
                  <a:srgbClr val="1E3E96"/>
                </a:solidFill>
              </a:rPr>
              <a:t>areas</a:t>
            </a:r>
            <a:r>
              <a:rPr lang="en-US" sz="3100" b="0" dirty="0" smtClean="0">
                <a:solidFill>
                  <a:srgbClr val="1E3E96"/>
                </a:solidFill>
              </a:rPr>
              <a:t> of statistics (e.g. </a:t>
            </a:r>
            <a:r>
              <a:rPr lang="en-US" sz="3100" b="0" dirty="0" err="1" smtClean="0">
                <a:solidFill>
                  <a:srgbClr val="1E3E96"/>
                </a:solidFill>
              </a:rPr>
              <a:t>islamic</a:t>
            </a:r>
            <a:r>
              <a:rPr lang="en-US" sz="3100" b="0" dirty="0" smtClean="0">
                <a:solidFill>
                  <a:srgbClr val="1E3E96"/>
                </a:solidFill>
              </a:rPr>
              <a:t> finance, halal food industry)</a:t>
            </a:r>
            <a:endParaRPr lang="tr-TR" sz="3100" b="0" dirty="0" smtClean="0">
              <a:solidFill>
                <a:srgbClr val="1E3E96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</a:pPr>
            <a:r>
              <a:rPr lang="tr-TR" sz="3100" b="0" dirty="0" smtClean="0">
                <a:solidFill>
                  <a:srgbClr val="1E3E96"/>
                </a:solidFill>
              </a:rPr>
              <a:t>To facilitate active cooperation and coordination towards enhanching the role of national statistical systems</a:t>
            </a:r>
            <a:endParaRPr lang="en-US" sz="3100" b="0" dirty="0" smtClean="0">
              <a:solidFill>
                <a:srgbClr val="1E3E96"/>
              </a:solidFill>
            </a:endParaRPr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n-GB" sz="2400" dirty="0"/>
          </a:p>
        </p:txBody>
      </p:sp>
      <p:sp>
        <p:nvSpPr>
          <p:cNvPr id="4" name="Date Placeholder 5"/>
          <p:cNvSpPr txBox="1">
            <a:spLocks noGrp="1"/>
          </p:cNvSpPr>
          <p:nvPr/>
        </p:nvSpPr>
        <p:spPr bwMode="ltGray">
          <a:xfrm>
            <a:off x="932803" y="6588968"/>
            <a:ext cx="70231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STATISTICAL, ECONOMIC</a:t>
            </a:r>
            <a:r>
              <a:rPr lang="tr-TR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 AND </a:t>
            </a:r>
            <a:r>
              <a:rPr lang="en-US" sz="1000" b="1" i="1" dirty="0">
                <a:solidFill>
                  <a:schemeClr val="tx2"/>
                </a:solidFill>
                <a:latin typeface="Arial" pitchFamily="34" charset="0"/>
                <a:cs typeface="+mn-cs"/>
              </a:rPr>
              <a:t>SOCIAL RESEARCH AND TRAINING CENTRE FOR ISLAMIC COUNTRIES</a:t>
            </a:r>
          </a:p>
          <a:p>
            <a:pPr>
              <a:defRPr/>
            </a:pPr>
            <a:endParaRPr lang="tr-TR" sz="800" b="1" dirty="0">
              <a:solidFill>
                <a:schemeClr val="tx2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7202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203C96"/>
      </a:dk1>
      <a:lt1>
        <a:srgbClr val="FFFFFF"/>
      </a:lt1>
      <a:dk2>
        <a:srgbClr val="000000"/>
      </a:dk2>
      <a:lt2>
        <a:srgbClr val="C0C0C0"/>
      </a:lt2>
      <a:accent1>
        <a:srgbClr val="73899F"/>
      </a:accent1>
      <a:accent2>
        <a:srgbClr val="0099FF"/>
      </a:accent2>
      <a:accent3>
        <a:srgbClr val="FFFFFF"/>
      </a:accent3>
      <a:accent4>
        <a:srgbClr val="1A327F"/>
      </a:accent4>
      <a:accent5>
        <a:srgbClr val="BCC4CD"/>
      </a:accent5>
      <a:accent6>
        <a:srgbClr val="008AE7"/>
      </a:accent6>
      <a:hlink>
        <a:srgbClr val="009999"/>
      </a:hlink>
      <a:folHlink>
        <a:srgbClr val="9EBE36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E2"/>
        </a:accent5>
        <a:accent6>
          <a:srgbClr val="8A0000"/>
        </a:accent6>
        <a:hlink>
          <a:srgbClr val="009999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666699"/>
        </a:dk1>
        <a:lt1>
          <a:srgbClr val="FFFFFF"/>
        </a:lt1>
        <a:dk2>
          <a:srgbClr val="000000"/>
        </a:dk2>
        <a:lt2>
          <a:srgbClr val="B2B2B2"/>
        </a:lt2>
        <a:accent1>
          <a:srgbClr val="38A469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AECFB9"/>
        </a:accent5>
        <a:accent6>
          <a:srgbClr val="B47FC3"/>
        </a:accent6>
        <a:hlink>
          <a:srgbClr val="1B76D1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203C96"/>
        </a:dk1>
        <a:lt1>
          <a:srgbClr val="FFFFFF"/>
        </a:lt1>
        <a:dk2>
          <a:srgbClr val="000000"/>
        </a:dk2>
        <a:lt2>
          <a:srgbClr val="C0C0C0"/>
        </a:lt2>
        <a:accent1>
          <a:srgbClr val="73899F"/>
        </a:accent1>
        <a:accent2>
          <a:srgbClr val="0099FF"/>
        </a:accent2>
        <a:accent3>
          <a:srgbClr val="FFFFFF"/>
        </a:accent3>
        <a:accent4>
          <a:srgbClr val="1A327F"/>
        </a:accent4>
        <a:accent5>
          <a:srgbClr val="BCC4CD"/>
        </a:accent5>
        <a:accent6>
          <a:srgbClr val="008AE7"/>
        </a:accent6>
        <a:hlink>
          <a:srgbClr val="009999"/>
        </a:hlink>
        <a:folHlink>
          <a:srgbClr val="9EBE3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8848</TotalTime>
  <Words>707</Words>
  <Application>Microsoft Office PowerPoint</Application>
  <PresentationFormat>Custom</PresentationFormat>
  <Paragraphs>195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CorelDRAW</vt:lpstr>
      <vt:lpstr>Slide 1</vt:lpstr>
      <vt:lpstr>Statistical Capacity Development</vt:lpstr>
      <vt:lpstr>Statistical Capacity Development</vt:lpstr>
      <vt:lpstr>Statistical Capacity Development</vt:lpstr>
      <vt:lpstr>Activities of SESRIC on Statistics</vt:lpstr>
      <vt:lpstr>OIC-StatCaB Programme</vt:lpstr>
      <vt:lpstr>OIC-StatCaB Programme</vt:lpstr>
      <vt:lpstr>OIC-StatCaB Programme</vt:lpstr>
      <vt:lpstr>OIC Statistical Commission</vt:lpstr>
      <vt:lpstr>Milestones in SCD at international level</vt:lpstr>
      <vt:lpstr>The PRESS Report</vt:lpstr>
      <vt:lpstr>The PRESS Report</vt:lpstr>
      <vt:lpstr>Conclusion</vt:lpstr>
      <vt:lpstr>Slide 14</vt:lpstr>
    </vt:vector>
  </TitlesOfParts>
  <Company>Guild Design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www.themegallery.com</dc:creator>
  <cp:lastModifiedBy>mnegemen</cp:lastModifiedBy>
  <cp:revision>666</cp:revision>
  <dcterms:created xsi:type="dcterms:W3CDTF">2004-07-21T02:43:03Z</dcterms:created>
  <dcterms:modified xsi:type="dcterms:W3CDTF">2012-05-31T12:07:12Z</dcterms:modified>
</cp:coreProperties>
</file>